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9" r:id="rId4"/>
    <p:sldId id="280" r:id="rId5"/>
    <p:sldId id="279" r:id="rId6"/>
    <p:sldId id="278" r:id="rId7"/>
    <p:sldId id="282" r:id="rId8"/>
    <p:sldId id="295" r:id="rId9"/>
    <p:sldId id="294" r:id="rId10"/>
    <p:sldId id="296" r:id="rId11"/>
    <p:sldId id="283" r:id="rId12"/>
    <p:sldId id="291" r:id="rId13"/>
    <p:sldId id="284" r:id="rId14"/>
    <p:sldId id="285" r:id="rId15"/>
    <p:sldId id="286" r:id="rId16"/>
    <p:sldId id="287" r:id="rId17"/>
    <p:sldId id="288" r:id="rId18"/>
    <p:sldId id="290" r:id="rId19"/>
    <p:sldId id="292" r:id="rId20"/>
    <p:sldId id="293" r:id="rId21"/>
    <p:sldId id="297" r:id="rId22"/>
  </p:sldIdLst>
  <p:sldSz cx="18288000" cy="10287000"/>
  <p:notesSz cx="6858000" cy="9144000"/>
  <p:embeddedFontLst>
    <p:embeddedFont>
      <p:font typeface="Cambria Math" panose="02040503050406030204" pitchFamily="18" charset="0"/>
      <p:regular r:id="rId24"/>
    </p:embeddedFont>
    <p:embeddedFont>
      <p:font typeface="Nunito Sans" pitchFamily="2" charset="0"/>
      <p:regular r:id="rId25"/>
      <p:bold r:id="rId26"/>
      <p:italic r:id="rId27"/>
      <p:boldItalic r:id="rId28"/>
    </p:embeddedFont>
    <p:embeddedFont>
      <p:font typeface="Nunito Sans Heavy" panose="020B0604020202020204" charset="0"/>
      <p:regular r:id="rId29"/>
    </p:embeddedFont>
    <p:embeddedFont>
      <p:font typeface="Nunito Sans Semi-Bold" panose="020B0604020202020204" charset="0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AD"/>
    <a:srgbClr val="3A4A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622" autoAdjust="0"/>
  </p:normalViewPr>
  <p:slideViewPr>
    <p:cSldViewPr>
      <p:cViewPr varScale="1">
        <p:scale>
          <a:sx n="52" d="100"/>
          <a:sy n="52" d="100"/>
        </p:scale>
        <p:origin x="830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D08C0-F272-4EEC-A9A2-32DD66712006}" type="datetimeFigureOut">
              <a:rPr lang="it-IT" smtClean="0"/>
              <a:t>21/05/2025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4D503-306D-42AB-B8C2-E68B340AEA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9963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4.png"/><Relationship Id="rId7" Type="http://schemas.openxmlformats.org/officeDocument/2006/relationships/image" Target="../media/image27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4.png"/><Relationship Id="rId7" Type="http://schemas.openxmlformats.org/officeDocument/2006/relationships/image" Target="../media/image31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4.png"/><Relationship Id="rId7" Type="http://schemas.openxmlformats.org/officeDocument/2006/relationships/image" Target="../media/image35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.png"/><Relationship Id="rId7" Type="http://schemas.openxmlformats.org/officeDocument/2006/relationships/image" Target="../media/image39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.png"/><Relationship Id="rId7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.png"/><Relationship Id="rId7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.png"/><Relationship Id="rId7" Type="http://schemas.openxmlformats.org/officeDocument/2006/relationships/image" Target="../media/image5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4.png"/><Relationship Id="rId7" Type="http://schemas.openxmlformats.org/officeDocument/2006/relationships/image" Target="../media/image5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11" Type="http://schemas.openxmlformats.org/officeDocument/2006/relationships/image" Target="../media/image65.png"/><Relationship Id="rId5" Type="http://schemas.openxmlformats.org/officeDocument/2006/relationships/image" Target="../media/image62.png"/><Relationship Id="rId10" Type="http://schemas.openxmlformats.org/officeDocument/2006/relationships/image" Target="../media/image64.png"/><Relationship Id="rId4" Type="http://schemas.openxmlformats.org/officeDocument/2006/relationships/image" Target="../media/image1.jpeg"/><Relationship Id="rId9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4.png"/><Relationship Id="rId7" Type="http://schemas.openxmlformats.org/officeDocument/2006/relationships/image" Target="../media/image6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1.jpe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s://github.com/GuillelmoGomezCeballos/MitAnalysisRunIII/blob/37000904a9a83000c7770e3eb4ca9d6f67f0f5d0/rdf/macros/utilsAna.py#L715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tg://bot_command/?command=WtoLNu" TargetMode="External"/><Relationship Id="rId5" Type="http://schemas.openxmlformats.org/officeDocument/2006/relationships/hyperlink" Target="https://github.com/GuillelmoGomezCeballos/MitAnalysisRunIII/blob/37000904a9a83000c7770e3eb4ca9d6f67f0f5d0/rdf/macros/utilsAna.py#L756" TargetMode="External"/><Relationship Id="rId4" Type="http://schemas.openxmlformats.org/officeDocument/2006/relationships/hyperlink" Target="https://github.com/GuillelmoGomezCeballos/MitAnalysisRunIII/blob/37000904a9a83000c7770e3eb4ca9d6f67f0f5d0/rdf/macros/utilsAna.py#L78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.jpe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615211" y="214053"/>
            <a:ext cx="3057579" cy="3302866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" name="TextBox 3"/>
          <p:cNvSpPr txBox="1"/>
          <p:nvPr/>
        </p:nvSpPr>
        <p:spPr>
          <a:xfrm>
            <a:off x="2362200" y="4786761"/>
            <a:ext cx="13781407" cy="34973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6573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POLARISED VECTOR BOSON SCATTERING AT THE LARGE HADRON COLLIDER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3810000" y="8428762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r>
              <a:rPr lang="en-US" sz="2800" i="1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Studente</a:t>
            </a:r>
            <a:r>
              <a:rPr lang="en-US" sz="28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: Giulia Gianoli</a:t>
            </a: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562600" y="3558594"/>
            <a:ext cx="7780722" cy="12343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3499" dirty="0">
                <a:solidFill>
                  <a:srgbClr val="191919"/>
                </a:solidFill>
                <a:latin typeface="Nunito Sans"/>
                <a:ea typeface="Nunito Sans"/>
                <a:cs typeface="Nunito Sans"/>
                <a:sym typeface="Nunito Sans"/>
              </a:rPr>
              <a:t>Corso di Laurea Magistrale in </a:t>
            </a:r>
            <a:r>
              <a:rPr lang="en-US" sz="3499" dirty="0" err="1">
                <a:solidFill>
                  <a:srgbClr val="191919"/>
                </a:solidFill>
                <a:latin typeface="Nunito Sans"/>
                <a:ea typeface="Nunito Sans"/>
                <a:cs typeface="Nunito Sans"/>
                <a:sym typeface="Nunito Sans"/>
              </a:rPr>
              <a:t>Fisica</a:t>
            </a:r>
            <a:endParaRPr lang="en-US" sz="3499" dirty="0">
              <a:solidFill>
                <a:srgbClr val="191919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899"/>
              </a:lnSpc>
            </a:pPr>
            <a:r>
              <a:rPr lang="en-US" sz="3499" dirty="0">
                <a:solidFill>
                  <a:srgbClr val="191919"/>
                </a:solidFill>
                <a:latin typeface="Nunito Sans"/>
                <a:ea typeface="Nunito Sans"/>
                <a:cs typeface="Nunito Sans"/>
                <a:sym typeface="Nunito Sans"/>
              </a:rPr>
              <a:t>Tesi di Laurea Magistrale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7531396" y="9886813"/>
            <a:ext cx="635177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1/21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62B3369-FB62-C0C0-5DB6-AD84C794F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B773F65A-F198-8EC0-A1E0-660796B004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4256AD56-6EFA-7130-2E93-2E5FD024E05A}"/>
              </a:ext>
            </a:extLst>
          </p:cNvPr>
          <p:cNvSpPr txBox="1"/>
          <p:nvPr/>
        </p:nvSpPr>
        <p:spPr>
          <a:xfrm>
            <a:off x="9982200" y="8386996"/>
            <a:ext cx="7265124" cy="22883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521"/>
              </a:lnSpc>
            </a:pPr>
            <a:r>
              <a:rPr lang="en-US" sz="2800" i="1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Relatore</a:t>
            </a:r>
            <a:r>
              <a:rPr lang="en-US" sz="28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:      Pietro Govoni</a:t>
            </a:r>
          </a:p>
          <a:p>
            <a:pPr>
              <a:lnSpc>
                <a:spcPts val="4521"/>
              </a:lnSpc>
            </a:pPr>
            <a:r>
              <a:rPr lang="en-US" sz="2800" i="1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Correlatori</a:t>
            </a:r>
            <a:r>
              <a:rPr lang="en-US" sz="28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:  Raffaele Gerosa, </a:t>
            </a:r>
          </a:p>
          <a:p>
            <a:pPr>
              <a:lnSpc>
                <a:spcPts val="4521"/>
              </a:lnSpc>
            </a:pPr>
            <a:r>
              <a:rPr lang="en-US" sz="28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                     Giulia </a:t>
            </a:r>
            <a:r>
              <a:rPr lang="en-US" sz="28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Lavizzari</a:t>
            </a:r>
            <a:endParaRPr lang="en-US" sz="28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75F6F-7CD3-EE60-A95E-81FE286B9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9F54515-D24D-B5D6-8A81-0DAA37BDF180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70BFE5A-B232-072A-CD9F-7DC46F772CB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BE5FD4E-964F-4332-C48D-C65D9ED386F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F308B2A-E6AC-4ECE-C7AC-BE6053A82099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F308B2A-E6AC-4ECE-C7AC-BE6053A82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ED2BFD86-0D72-4F8A-418E-638686F4A9FC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517BE25F-0FDC-5D41-A405-2E50AD29B5EB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33DDEE07-BE7C-41A5-F991-510D0988A2BC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B10117CF-5DC4-D33E-8423-BE273175A33B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9E6F20F8-D311-620E-7F40-609E8FDF546D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7A2FEA20-C5F3-3499-E5F4-CF8C6ABE6B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0347" y="2025200"/>
            <a:ext cx="5487677" cy="40572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C0A854FF-14D2-A9F4-5CF0-42F77DA854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0421" y="6085044"/>
            <a:ext cx="5357603" cy="371126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0EF80BB9-F124-04A7-501A-EFE46161B1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9978" y="1906440"/>
            <a:ext cx="5487677" cy="4141008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7BD4AE6-61A5-7C7E-B3D5-812A9DC67A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31110" y="6047448"/>
            <a:ext cx="5426543" cy="3711262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8E74F2B-FF15-16AE-DD75-C6CD5CD8CB96}"/>
              </a:ext>
            </a:extLst>
          </p:cNvPr>
          <p:cNvSpPr txBox="1"/>
          <p:nvPr/>
        </p:nvSpPr>
        <p:spPr>
          <a:xfrm>
            <a:off x="5106711" y="1450559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FB709C1-02F1-3C78-9E92-8CCF866B3C6B}"/>
              </a:ext>
            </a:extLst>
          </p:cNvPr>
          <p:cNvSpPr txBox="1"/>
          <p:nvPr/>
        </p:nvSpPr>
        <p:spPr>
          <a:xfrm>
            <a:off x="12362354" y="1407015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631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49CAA4-EB74-4F13-7EFF-0EA25B138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8C7A7F4-21D7-0A63-59FF-D12707927EE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18C56DD5-3CB9-6FEB-91A2-41728ABE1BA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4B2948E0-A9D8-9645-BE09-881DDA53D3E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E00FE4F-C8C7-E8F8-8B09-CD3CB20D42BD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𝑾𝑾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E00FE4F-C8C7-E8F8-8B09-CD3CB20D42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443E1947-C350-67E9-0686-ACEB342C4ED5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F59B4334-1C59-C7C2-2AC9-4EF5ACB5115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43DB0C59-73DA-6572-6FBA-2FB0DC4EF2C2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11/21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A85F1EA6-639C-15A3-8E4F-5823EDD3243F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CA5B0B1A-B3D8-333C-8039-20ABE4D0E51F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F43038D-EF39-0AB1-EF5B-F9193786FE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9680" y="1954955"/>
            <a:ext cx="5349881" cy="399600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BD7ED06C-7ED7-3F53-F5D7-3C474791EE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3740" y="5911305"/>
            <a:ext cx="5349881" cy="39960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E2F56730-5894-8F55-4153-7C9197D432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74381" y="5958310"/>
            <a:ext cx="5006774" cy="3711262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69562911-7A11-A292-37B0-2BEA98D54E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06486" y="1963558"/>
            <a:ext cx="4968671" cy="3711262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C48056E-66BC-F470-1D1C-DB120E316F30}"/>
              </a:ext>
            </a:extLst>
          </p:cNvPr>
          <p:cNvSpPr txBox="1"/>
          <p:nvPr/>
        </p:nvSpPr>
        <p:spPr>
          <a:xfrm>
            <a:off x="5106711" y="1450559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1D7E5D3-B211-A7DC-B9C0-0919B6BFC87E}"/>
              </a:ext>
            </a:extLst>
          </p:cNvPr>
          <p:cNvSpPr txBox="1"/>
          <p:nvPr/>
        </p:nvSpPr>
        <p:spPr>
          <a:xfrm>
            <a:off x="12460182" y="1348021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281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C8862-881F-DE43-3418-4AE463BE3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0262A21-2833-A411-17A1-6E7CECFCE3F6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0BA00852-DA6E-70AA-CC78-21D9224F598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786F0CBC-04D7-3525-07C0-7C48ED885C8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E00CB617-0C74-CE08-52A9-FB8C5D159175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E00CB617-0C74-CE08-52A9-FB8C5D159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7F1FFA1C-5EB8-5832-24E1-3D34843142AC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23FA108F-B9F7-C18E-FF78-AF4CEEC6E4EB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3F7B720D-D44A-FAEA-FE7E-C63CAB502733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12/21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474426DB-822F-53FD-D7A3-97BDFE75C368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CA7DEE58-2430-1D29-8FD0-2D02C1E2B19A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DFC7B9A-70E2-B200-7F39-515124AEB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000" y="1880630"/>
            <a:ext cx="5374497" cy="3996000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5671B917-5E46-679C-64F0-8FCD67822C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0347" y="5831498"/>
            <a:ext cx="5377980" cy="40068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25CD855-404D-C83B-0E14-AEFDE6D828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4452" y="2026809"/>
            <a:ext cx="4968671" cy="3703641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274E2343-9E92-E110-7D81-CF7DE1FB3C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67122" y="5769050"/>
            <a:ext cx="5270650" cy="3926674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0ECF8C9-C0DE-55C8-39F9-A0DF0E01ED72}"/>
              </a:ext>
            </a:extLst>
          </p:cNvPr>
          <p:cNvSpPr txBox="1"/>
          <p:nvPr/>
        </p:nvSpPr>
        <p:spPr>
          <a:xfrm>
            <a:off x="5106711" y="1450559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7A964F2-83FC-4D18-027E-9B7255140CBE}"/>
              </a:ext>
            </a:extLst>
          </p:cNvPr>
          <p:cNvSpPr txBox="1"/>
          <p:nvPr/>
        </p:nvSpPr>
        <p:spPr>
          <a:xfrm>
            <a:off x="12460182" y="1348021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10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A8668-5ADD-F2F8-08F7-E8237B8DC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90BE23CA-9FBC-E0E4-F30D-C45B5C21669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13CC02B9-35A8-71F8-2AE6-765FF459321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8595A98-9B38-5B39-1216-64E5898388E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A296DE0-C515-2615-B57C-D04868CFA749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A296DE0-C515-2615-B57C-D04868CFA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CCFB59D3-65E1-D21B-4F03-174EF9E141C9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B649A77-C5A0-96DF-D297-8807DEB2C199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82256721-0035-4256-3BCE-8A157BB25271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13/21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6DF0A9DC-A426-2081-A1BE-65DE564D54E5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A16508E9-6E29-0337-0FBC-7916190729D7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B1C026C3-56CB-F4A1-7C4F-ADC9855726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000" y="1895310"/>
            <a:ext cx="5354701" cy="39996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76FBCD60-6D9A-1C26-0C31-BF1F2029F4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7000" y="5871654"/>
            <a:ext cx="5360889" cy="39960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14C8AF8-951D-8F47-FB9C-ED6592C6CA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8000" y="1895310"/>
            <a:ext cx="5116002" cy="382130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0A05DFAB-09B5-6AB5-3DD8-690FAEDD38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2329" y="5852926"/>
            <a:ext cx="5131673" cy="3833013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C87E2EF-3B7D-A449-EE1D-2F32DA84CCFF}"/>
              </a:ext>
            </a:extLst>
          </p:cNvPr>
          <p:cNvSpPr txBox="1"/>
          <p:nvPr/>
        </p:nvSpPr>
        <p:spPr>
          <a:xfrm>
            <a:off x="5106711" y="1450559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AEFB574-3588-C00F-6417-56E5F2316694}"/>
              </a:ext>
            </a:extLst>
          </p:cNvPr>
          <p:cNvSpPr txBox="1"/>
          <p:nvPr/>
        </p:nvSpPr>
        <p:spPr>
          <a:xfrm>
            <a:off x="12460182" y="1348021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846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32AF4-38AE-C7B5-1895-411F37851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B573A27-DEF9-CB8D-8F46-2557AD6BF855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7EFDA8D-E345-BADC-BDC2-0E4AEFC2D2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B103BB9-A7A1-9028-3099-5836691AEE0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7C6FB41-624C-12D5-7EF7-195C06C2EA0E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𝒍𝒍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7C6FB41-624C-12D5-7EF7-195C06C2EA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8BD533EA-F299-789C-FEDD-337A74E84C0F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E9847B87-8965-FDFB-1B75-5B951B965730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6852A880-A48E-A915-1E3A-467F70F34211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14/21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41F20E97-5219-8583-C671-7090A0A48705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447DA772-BE55-A9C7-FE74-59A9C2D30A7C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3DA9775-06A3-CB6A-C08A-EB4118F6B4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200" y="1705927"/>
            <a:ext cx="5379339" cy="399960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2EFF9AB2-93E3-29E3-3E99-8DCDC68BF3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3200" y="5711148"/>
            <a:ext cx="5338274" cy="39996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F09DBBF8-31CE-F47C-A824-470F86E7CD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18764" y="1832698"/>
            <a:ext cx="5149810" cy="3824897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19EB42D1-4394-C4B6-51D3-5B7D360430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18764" y="5737841"/>
            <a:ext cx="5218477" cy="3927886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F438572-FE19-1554-A21A-84D0DB66FD7D}"/>
              </a:ext>
            </a:extLst>
          </p:cNvPr>
          <p:cNvSpPr txBox="1"/>
          <p:nvPr/>
        </p:nvSpPr>
        <p:spPr>
          <a:xfrm>
            <a:off x="5012229" y="1364355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EE9CCEF0-FC18-D69C-A2AA-10AF1793E2B6}"/>
              </a:ext>
            </a:extLst>
          </p:cNvPr>
          <p:cNvSpPr txBox="1"/>
          <p:nvPr/>
        </p:nvSpPr>
        <p:spPr>
          <a:xfrm>
            <a:off x="12460182" y="1348021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933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17767-8808-D474-98BA-31EDD3A3E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67F4975-1FC1-272E-9F8E-C1D82212317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30E13BA-A1CB-63EE-C67D-D5987C236EE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C848444-8434-F480-C385-FB043492989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AE467136-69C9-79DB-081A-47B6280BF10C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AE467136-69C9-79DB-081A-47B6280BF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FC90C484-3AF9-E7FC-6AD5-78FAB8F5BE82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FBE9C871-A36C-630A-43B0-F9877E99D615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FB5DBCA1-E059-F61B-F32B-F2C5868139B5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15/21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73AF26BC-BC50-F629-3188-667BBE859359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94FE01FD-6E9C-5EEA-FA0F-6213A8E33C2E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9AC2B2B-0E69-620B-6CE9-76BB2D5878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200" y="1671575"/>
            <a:ext cx="5365719" cy="399960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8345C94E-FEE7-96E4-B682-F7EE75AE65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2815" y="5671175"/>
            <a:ext cx="5346487" cy="39996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F2AA4D5B-95A9-8468-5B65-01107614B1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86873" y="1811934"/>
            <a:ext cx="4991533" cy="3718882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4A54A3E8-392B-194B-571E-D52E565E5C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87079" y="5756188"/>
            <a:ext cx="5091327" cy="3785460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2608944-898C-8319-AED3-1982717D39CE}"/>
              </a:ext>
            </a:extLst>
          </p:cNvPr>
          <p:cNvSpPr txBox="1"/>
          <p:nvPr/>
        </p:nvSpPr>
        <p:spPr>
          <a:xfrm>
            <a:off x="4980611" y="1242775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45C3720-8D3D-8B50-8DAB-A68ABA54891F}"/>
              </a:ext>
            </a:extLst>
          </p:cNvPr>
          <p:cNvSpPr txBox="1"/>
          <p:nvPr/>
        </p:nvSpPr>
        <p:spPr>
          <a:xfrm>
            <a:off x="12460182" y="1348021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941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29A78-0EC3-EFFA-1C5C-94DCFF16D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17A86A6-5D52-4785-0A0F-CBBE492E4554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EFB359D-BCF9-72CC-9C12-5432B285138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121D50C8-E572-3F46-4A04-8BDB5B800D1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EA29737F-19FC-0848-7144-FA17B2F409C4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EA29737F-19FC-0848-7144-FA17B2F40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BAF961B9-AFE9-F452-67D9-7561AF25B24C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870F219-8BF8-6ED8-CE40-9F31B6408C31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FADBC84F-54F0-7C60-67E3-DE2866282F71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16/21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369CF372-9610-11D7-4E8F-5ABD1A9B2AC7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C1D31B5B-5B92-FA9D-A47D-B0E9311D5F01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27FF90A-05A2-A802-BE0A-63D5768353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000" y="1694262"/>
            <a:ext cx="5376783" cy="399960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DE001550-A7F2-D5F3-0BAD-B7C4109484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9580" y="5752158"/>
            <a:ext cx="5454216" cy="40572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4E6E0ED8-6450-8B42-1269-6A373A4625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38205" y="1838431"/>
            <a:ext cx="4976291" cy="371126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C4323317-B54F-39BB-E14A-0E65BDD9B8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40166" y="5714058"/>
            <a:ext cx="5172367" cy="3857493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865B2E3-04D4-89C8-052F-3A102E8A62AD}"/>
              </a:ext>
            </a:extLst>
          </p:cNvPr>
          <p:cNvSpPr txBox="1"/>
          <p:nvPr/>
        </p:nvSpPr>
        <p:spPr>
          <a:xfrm>
            <a:off x="4978153" y="1295782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236D131-DF6B-E162-5EED-55E8676D39DF}"/>
              </a:ext>
            </a:extLst>
          </p:cNvPr>
          <p:cNvSpPr txBox="1"/>
          <p:nvPr/>
        </p:nvSpPr>
        <p:spPr>
          <a:xfrm>
            <a:off x="12460182" y="1348021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325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85E02-CFF8-4A37-FE63-C0CA7C007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8A818AB-2387-83D4-4AA3-859D9FB6E54E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AAB1754-806B-A56D-A903-6AD3B7F7B97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8B85DE4-6A7E-8B3A-F0B3-A5D44CB74EF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B29C0B37-51CA-4466-850A-5C8EFC0F245B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B29C0B37-51CA-4466-850A-5C8EFC0F2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F490B0FC-D648-B3BE-7A6E-6BC74457C420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EA84913-4C6E-A352-7034-B5082FB4D05A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8FBDFC2E-95E3-3521-4BAE-2F7A26250E04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17/21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2EF57E7E-D1FD-3111-BA4E-F9734124A076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58F8C547-66D9-1160-EDB4-47A61A617357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523B7025-DE65-C721-3317-7A29F16A7A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0347" y="1880630"/>
            <a:ext cx="5376783" cy="3999600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8AC4F3C1-03CF-70DD-EBC9-BDBB2CF6DE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0347" y="5868054"/>
            <a:ext cx="5379339" cy="399960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AA45E22A-FF37-B606-EB0C-665CA5B973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10348" y="1867768"/>
            <a:ext cx="5376782" cy="3989225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9013A81A-B8F9-651E-8902-063BAFF4FA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9510" y="5895202"/>
            <a:ext cx="5352201" cy="3991611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CFFB11A-5EE4-1661-8872-E3CA8B8218FC}"/>
              </a:ext>
            </a:extLst>
          </p:cNvPr>
          <p:cNvSpPr txBox="1"/>
          <p:nvPr/>
        </p:nvSpPr>
        <p:spPr>
          <a:xfrm>
            <a:off x="4687184" y="1447694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37230DC-4B7C-1513-7BF4-878F2651545F}"/>
              </a:ext>
            </a:extLst>
          </p:cNvPr>
          <p:cNvSpPr txBox="1"/>
          <p:nvPr/>
        </p:nvSpPr>
        <p:spPr>
          <a:xfrm>
            <a:off x="12460182" y="1348021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378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600BF-5A81-3D26-A00C-E9A113D4C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01E1BC9-8B9A-715C-838C-EE7EA0DD1CEC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6A0F2D2-8C80-808D-9A8F-C9B490156CF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92CD4C7-FECC-6B7D-B075-2579C4A37AC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D341FFA-EA0E-02B6-4088-0FD09BE0B13E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D341FFA-EA0E-02B6-4088-0FD09BE0B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503CB7A8-D57F-7FF8-F53B-142BF494944E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4196FFA-0D93-781B-7022-D051C7C663F1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D24A17AD-4ACE-FE96-F733-566AF5E782A9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18/21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C5399A84-26AF-F9BA-7B72-E3C6E0AD6D65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945F3274-A84F-7FF9-375C-27D995E8FECC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0730498-9C9E-B659-C2DD-B7F0E72F6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4225" y="1820155"/>
            <a:ext cx="5354701" cy="399960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EC80EBEE-F1FE-2FC4-477D-CAF9C4F8D9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9248" y="5819755"/>
            <a:ext cx="5353348" cy="40068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784DE19-C224-3D5B-964A-E4617B3FA5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44760" y="1811640"/>
            <a:ext cx="5376783" cy="399960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F5224F65-1396-FA00-7E97-52A57F05C4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9508" y="5920052"/>
            <a:ext cx="5327622" cy="3979374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22FED68-3F3F-B911-053D-D100C8744C86}"/>
              </a:ext>
            </a:extLst>
          </p:cNvPr>
          <p:cNvSpPr txBox="1"/>
          <p:nvPr/>
        </p:nvSpPr>
        <p:spPr>
          <a:xfrm>
            <a:off x="5106711" y="1450559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10EF7FD8-F184-4281-DE72-D2F3FBDC3FF7}"/>
              </a:ext>
            </a:extLst>
          </p:cNvPr>
          <p:cNvSpPr txBox="1"/>
          <p:nvPr/>
        </p:nvSpPr>
        <p:spPr>
          <a:xfrm>
            <a:off x="12460182" y="1348021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908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4BF52-7E3B-15D8-D0A2-A44E6F72F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2D1F63A-C644-D0C2-AD50-89EEC4AD2D7A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E10100E-A722-06D4-69A6-4A363B039D4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FE495AB-2515-6F7C-DC6E-3EA9BEA015F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93B6B690-AEBC-6623-1A33-E5A8F92B9E22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η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93B6B690-AEBC-6623-1A33-E5A8F92B9E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E129C02C-5A20-C40B-9998-40CF37C9B9FA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8EBEE9B9-CDC7-031F-DDA9-4672CD0583E7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5E47B558-C622-467F-49BA-FEBCEA9A85C4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19/21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3A814D1-C62F-51EA-04CE-84F15B5FD18F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A0B7FD66-B564-401C-7D48-DB540FF5A075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CF90CDE-8B68-1E9B-2903-C96467D269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4912" y="1648318"/>
            <a:ext cx="5360889" cy="3996000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5A64D2BC-5EA8-E904-E366-00EA8489E7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4912" y="5745386"/>
            <a:ext cx="5405820" cy="40212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D8E19FC-123C-18EA-FA97-FE17E53CA3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65244" y="1786877"/>
            <a:ext cx="4976291" cy="371888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68B47E7-CB9E-883F-CBB6-210A76FB4E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82204" y="5630799"/>
            <a:ext cx="5342370" cy="3998583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E045ECD-AF60-CBA0-ABA0-A9D7202E4670}"/>
              </a:ext>
            </a:extLst>
          </p:cNvPr>
          <p:cNvSpPr txBox="1"/>
          <p:nvPr/>
        </p:nvSpPr>
        <p:spPr>
          <a:xfrm>
            <a:off x="5094653" y="1263028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C7E9B9B-EB72-864D-B664-21DA206183EB}"/>
              </a:ext>
            </a:extLst>
          </p:cNvPr>
          <p:cNvSpPr txBox="1"/>
          <p:nvPr/>
        </p:nvSpPr>
        <p:spPr>
          <a:xfrm>
            <a:off x="12460182" y="1348021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89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9884170" y="3713938"/>
            <a:ext cx="7228473" cy="0"/>
          </a:xfrm>
          <a:prstGeom prst="line">
            <a:avLst/>
          </a:prstGeom>
          <a:ln w="38100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5" name="AutoShape 5"/>
          <p:cNvSpPr/>
          <p:nvPr/>
        </p:nvSpPr>
        <p:spPr>
          <a:xfrm>
            <a:off x="9884170" y="6394908"/>
            <a:ext cx="7228473" cy="0"/>
          </a:xfrm>
          <a:prstGeom prst="line">
            <a:avLst/>
          </a:prstGeom>
          <a:ln w="38100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6" name="AutoShape 6"/>
          <p:cNvSpPr/>
          <p:nvPr/>
        </p:nvSpPr>
        <p:spPr>
          <a:xfrm>
            <a:off x="9884170" y="5102048"/>
            <a:ext cx="7228473" cy="0"/>
          </a:xfrm>
          <a:prstGeom prst="line">
            <a:avLst/>
          </a:prstGeom>
          <a:ln w="38100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7" name="Group 7"/>
          <p:cNvGrpSpPr/>
          <p:nvPr/>
        </p:nvGrpSpPr>
        <p:grpSpPr>
          <a:xfrm>
            <a:off x="-514350" y="3849671"/>
            <a:ext cx="9658350" cy="2545237"/>
            <a:chOff x="0" y="0"/>
            <a:chExt cx="2543763" cy="67035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543763" cy="670351"/>
            </a:xfrm>
            <a:custGeom>
              <a:avLst/>
              <a:gdLst/>
              <a:ahLst/>
              <a:cxnLst/>
              <a:rect l="l" t="t" r="r" b="b"/>
              <a:pathLst>
                <a:path w="2543763" h="670351">
                  <a:moveTo>
                    <a:pt x="0" y="0"/>
                  </a:moveTo>
                  <a:lnTo>
                    <a:pt x="2543763" y="0"/>
                  </a:lnTo>
                  <a:lnTo>
                    <a:pt x="2543763" y="670351"/>
                  </a:lnTo>
                  <a:lnTo>
                    <a:pt x="0" y="670351"/>
                  </a:lnTo>
                  <a:close/>
                </a:path>
              </a:pathLst>
            </a:custGeom>
            <a:solidFill>
              <a:srgbClr val="004AAD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2543763" cy="7084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410357" y="4373563"/>
            <a:ext cx="5243098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Overview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201400" y="5179145"/>
            <a:ext cx="6791858" cy="7807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314"/>
              </a:lnSpc>
            </a:pPr>
            <a:r>
              <a:rPr lang="en-US" sz="451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US" sz="451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Risultati</a:t>
            </a:r>
            <a:r>
              <a:rPr lang="en-US" sz="451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US" sz="451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ottenuti</a:t>
            </a:r>
            <a:endParaRPr lang="en-US" sz="451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1315906" y="3724359"/>
            <a:ext cx="5762743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Info </a:t>
            </a:r>
            <a:r>
              <a:rPr lang="en-US" sz="45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preliminari</a:t>
            </a:r>
            <a:endParaRPr lang="en-US" sz="45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0160395" y="3614374"/>
            <a:ext cx="1155512" cy="962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5600" b="1">
                <a:solidFill>
                  <a:srgbClr val="000000"/>
                </a:solidFill>
                <a:latin typeface="Nunito Sans Semi-Bold"/>
                <a:ea typeface="Nunito Sans Semi-Bold"/>
                <a:cs typeface="Nunito Sans Semi-Bold"/>
                <a:sym typeface="Nunito Sans Semi-Bold"/>
              </a:rPr>
              <a:t>01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160395" y="5088209"/>
            <a:ext cx="1155512" cy="962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5600" b="1">
                <a:solidFill>
                  <a:srgbClr val="000000"/>
                </a:solidFill>
                <a:latin typeface="Nunito Sans Semi-Bold"/>
                <a:ea typeface="Nunito Sans Semi-Bold"/>
                <a:cs typeface="Nunito Sans Semi-Bold"/>
                <a:sym typeface="Nunito Sans Semi-Bold"/>
              </a:rPr>
              <a:t>02</a:t>
            </a:r>
          </a:p>
        </p:txBody>
      </p:sp>
      <p:sp>
        <p:nvSpPr>
          <p:cNvPr id="19" name="Freeform 19"/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0" name="TextBox 20"/>
          <p:cNvSpPr txBox="1"/>
          <p:nvPr/>
        </p:nvSpPr>
        <p:spPr>
          <a:xfrm>
            <a:off x="17531396" y="9886813"/>
            <a:ext cx="635177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2/21</a:t>
            </a:r>
          </a:p>
        </p:txBody>
      </p:sp>
      <p:sp>
        <p:nvSpPr>
          <p:cNvPr id="22" name="Freeform 2">
            <a:extLst>
              <a:ext uri="{FF2B5EF4-FFF2-40B4-BE49-F238E27FC236}">
                <a16:creationId xmlns:a16="http://schemas.microsoft.com/office/drawing/2014/main" id="{45F18414-8D6A-08F2-061A-289F3B2C2466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TextBox 17">
            <a:extLst>
              <a:ext uri="{FF2B5EF4-FFF2-40B4-BE49-F238E27FC236}">
                <a16:creationId xmlns:a16="http://schemas.microsoft.com/office/drawing/2014/main" id="{0358DE73-4071-6D57-8865-84497FC7574A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- 21/05/25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DE80F2-C433-38A2-3BC0-9F5DAF0B0A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C2261717-0532-A902-E69D-8BBD9EA4D7A8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3F2048B-8613-409B-1D4A-A909565765E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1B9BA06-54C1-1A01-438E-47FDC3ADC0C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36BF49F-BBB3-E037-E1F5-218C9CECB17F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𝑹</m:t>
                          </m:r>
                        </m:e>
                        <m:sub>
                          <m:sSub>
                            <m:sSubPr>
                              <m:ctrlPr>
                                <a:rPr lang="en-US" sz="7800" b="1" i="1" dirty="0" smtClean="0">
                                  <a:solidFill>
                                    <a:srgbClr val="004AAD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Nunito Sans Heavy"/>
                                </a:rPr>
                              </m:ctrlPr>
                            </m:sSubPr>
                            <m:e>
                              <m:r>
                                <a:rPr lang="it-IT" sz="7800" b="1" i="1" dirty="0" smtClean="0">
                                  <a:solidFill>
                                    <a:srgbClr val="004AAD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Nunito Sans Heavy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it-IT" sz="7800" b="1" i="1" dirty="0" smtClean="0">
                                  <a:solidFill>
                                    <a:srgbClr val="004AAD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Nunito Sans Heavy"/>
                                </a:rPr>
                                <m:t>𝑻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36BF49F-BBB3-E037-E1F5-218C9CECB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19612412-21B9-88FE-BD18-E8A583DFEB1F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CDADBEE-1053-859A-DD18-5E71EA49E474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DE8269A0-679E-B3F7-7343-7B69A65B11A9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20/21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3B052198-DF14-DDE8-E523-F1C9940D3026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24360986-8235-6835-6FB0-A848F52C0028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14B58EF-809B-1E10-DCA2-5CFCCB9E7C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200" y="1818157"/>
            <a:ext cx="5403906" cy="400320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FF91B3EB-F565-F5B2-AFD0-B9DD60A745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0180" y="5880013"/>
            <a:ext cx="5336926" cy="4006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0560FB0A-5260-A514-6A06-EDAC0F0156F9}"/>
                  </a:ext>
                </a:extLst>
              </p:cNvPr>
              <p:cNvSpPr txBox="1"/>
              <p:nvPr/>
            </p:nvSpPr>
            <p:spPr>
              <a:xfrm>
                <a:off x="12325499" y="535286"/>
                <a:ext cx="2835776" cy="697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it-IT" sz="2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sSub>
                          <m:sSubPr>
                            <m:ctrlPr>
                              <a:rPr lang="it-IT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8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it-IT" sz="2800" dirty="0">
                    <a:latin typeface="Nunito Sans" pitchFamily="2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8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d>
                          <m:dPr>
                            <m:ctrlPr>
                              <a:rPr lang="it-IT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800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it-IT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it-IT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it-IT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8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it-IT" sz="28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it-IT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it-IT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it-IT" sz="28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it-IT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8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d>
                          <m:dPr>
                            <m:ctrlPr>
                              <a:rPr lang="it-IT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it-IT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it-IT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it-IT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8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it-IT" sz="28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it-IT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8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it-IT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it-IT" sz="28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it-IT" sz="2800" dirty="0">
                  <a:latin typeface="Nunito Sans" pitchFamily="2" charset="0"/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0560FB0A-5260-A514-6A06-EDAC0F015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5499" y="535286"/>
                <a:ext cx="2835776" cy="697499"/>
              </a:xfrm>
              <a:prstGeom prst="rect">
                <a:avLst/>
              </a:prstGeom>
              <a:blipFill>
                <a:blip r:embed="rId9"/>
                <a:stretch>
                  <a:fillRect b="-122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>
            <a:extLst>
              <a:ext uri="{FF2B5EF4-FFF2-40B4-BE49-F238E27FC236}">
                <a16:creationId xmlns:a16="http://schemas.microsoft.com/office/drawing/2014/main" id="{44A0B335-44EE-D283-68FB-62870EFCAA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99903" y="2065499"/>
            <a:ext cx="4968671" cy="3741744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513F6A6-2972-EC47-3A6C-06DC83C1F87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47620" y="6009970"/>
            <a:ext cx="4991533" cy="3741744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37E2EE8-0E84-91A7-AC17-AB93CEBD8606}"/>
              </a:ext>
            </a:extLst>
          </p:cNvPr>
          <p:cNvSpPr txBox="1"/>
          <p:nvPr/>
        </p:nvSpPr>
        <p:spPr>
          <a:xfrm>
            <a:off x="4922752" y="1390169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03BCB21-1DF4-1886-C26D-F5FDA8E1B9D1}"/>
              </a:ext>
            </a:extLst>
          </p:cNvPr>
          <p:cNvSpPr txBox="1"/>
          <p:nvPr/>
        </p:nvSpPr>
        <p:spPr>
          <a:xfrm>
            <a:off x="12460182" y="1526757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472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B390F6-3E3C-FF2D-5F7C-95090F235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8FBE040-322B-7A80-65FB-15851BB38B38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A3477EC-1E71-5602-227F-A5968495B41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A597307-DA00-B357-8B39-EFE90C3217E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85CC803-2443-5F98-1611-09DC69B34158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𝒄𝒐𝒔</m:t>
                      </m:r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(</m:t>
                      </m:r>
                      <m:sSub>
                        <m:sSubPr>
                          <m:ctrlPr>
                            <a:rPr lang="it-IT" sz="7800" b="1" i="1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𝜽</m:t>
                          </m:r>
                        </m:e>
                        <m:sub>
                          <m:r>
                            <a:rPr lang="it-IT" sz="7800" b="1" i="1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𝑪𝑺</m:t>
                          </m:r>
                        </m:sub>
                      </m:sSub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F308B2A-E6AC-4ECE-C7AC-BE6053A82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92C5A100-4E4B-F9BD-EE30-8E08E9C45F59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739CCAD-9BA7-7CA1-0F1D-BFAFCA2C6124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9ADCDC0B-321D-9243-0A3F-4B9D27E95D96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21</a:t>
            </a:fld>
            <a:r>
              <a:rPr lang="en-US" sz="240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/21</a:t>
            </a:r>
            <a:endParaRPr lang="en-US" sz="2400" dirty="0">
              <a:solidFill>
                <a:srgbClr val="A6A6A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794A2E9A-3307-9C78-0C9E-C2393E71644F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571ECFB9-55EA-15EC-1CD0-F66FD024959B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</a:t>
            </a:r>
            <a:r>
              <a:rPr lang="en-US" sz="240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- 21/05/25</a:t>
            </a:r>
            <a:endParaRPr lang="en-US" sz="2400" dirty="0">
              <a:solidFill>
                <a:srgbClr val="A6A6A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7DD4F23E-D9E6-9C94-F598-71EF567949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3043" y="1865141"/>
            <a:ext cx="5360889" cy="399600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739AD8FE-1B20-378A-0D37-49F3C2F8A9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13043" y="5863051"/>
            <a:ext cx="5405379" cy="39960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88DA1BB-A944-4E91-2FA2-04D8C8CA73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25200" y="1955990"/>
            <a:ext cx="5137063" cy="381946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6145878-D6E5-061A-E26E-35F8CBD687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17826" y="5953483"/>
            <a:ext cx="5144437" cy="3834657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98CF34D-5A3E-B623-F9B1-594A0FB5DA06}"/>
              </a:ext>
            </a:extLst>
          </p:cNvPr>
          <p:cNvSpPr txBox="1"/>
          <p:nvPr/>
        </p:nvSpPr>
        <p:spPr>
          <a:xfrm>
            <a:off x="4995359" y="1382936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13A3CC7-E8FA-4DC8-CBE4-AB5A2EA5B4D0}"/>
              </a:ext>
            </a:extLst>
          </p:cNvPr>
          <p:cNvSpPr txBox="1"/>
          <p:nvPr/>
        </p:nvSpPr>
        <p:spPr>
          <a:xfrm>
            <a:off x="12688587" y="1438517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10655775-1DAB-4F95-97AF-F76613427976}"/>
                  </a:ext>
                </a:extLst>
              </p:cNvPr>
              <p:cNvSpPr txBox="1"/>
              <p:nvPr/>
            </p:nvSpPr>
            <p:spPr>
              <a:xfrm>
                <a:off x="9954137" y="251738"/>
                <a:ext cx="6855985" cy="89550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Nunito Sans Heavy"/>
                        <a:cs typeface="Nunito Sans Heavy"/>
                        <a:sym typeface="Nunito Sans Heavy"/>
                      </a:rPr>
                      <m:t>∗</m:t>
                    </m:r>
                    <m:r>
                      <a:rPr lang="it-IT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Nunito Sans Heavy"/>
                        <a:cs typeface="Nunito Sans Heavy"/>
                        <a:sym typeface="Nunito Sans Heavy"/>
                      </a:rPr>
                      <m:t>𝑐𝑜𝑠</m:t>
                    </m:r>
                    <m:r>
                      <a:rPr lang="it-IT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Nunito Sans Heavy"/>
                        <a:cs typeface="Nunito Sans Heavy"/>
                        <a:sym typeface="Nunito Sans Heavy"/>
                      </a:rPr>
                      <m:t>(</m:t>
                    </m:r>
                    <m:sSub>
                      <m:sSubPr>
                        <m:ctrlPr>
                          <a:rPr lang="it-IT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Nunito Sans Heavy"/>
                          </a:rPr>
                        </m:ctrlPr>
                      </m:sSubPr>
                      <m:e>
                        <m:r>
                          <a:rPr lang="it-I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Nunito Sans Heavy"/>
                          </a:rPr>
                          <m:t>𝜃</m:t>
                        </m:r>
                      </m:e>
                      <m:sub>
                        <m:r>
                          <a:rPr lang="it-I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Nunito Sans Heavy"/>
                          </a:rPr>
                          <m:t>𝐶𝑆</m:t>
                        </m:r>
                      </m:sub>
                    </m:sSub>
                    <m:r>
                      <a:rPr lang="it-IT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Nunito Sans Heavy"/>
                      </a:rPr>
                      <m:t>)</m:t>
                    </m:r>
                  </m:oMath>
                </a14:m>
                <a:r>
                  <a:rPr lang="it-IT" sz="2400" dirty="0">
                    <a:solidFill>
                      <a:schemeClr val="tx1"/>
                    </a:solidFill>
                    <a:latin typeface="Nunito Sans" pitchFamily="2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𝑠𝑖𝑔𝑛</m:t>
                        </m:r>
                        <m:sSubSup>
                          <m:sSubSupPr>
                            <m:ctrlPr>
                              <a:rPr lang="it-IT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  <m: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𝑙𝑙</m:t>
                            </m:r>
                          </m:sup>
                        </m:sSubSup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)∗2</m:t>
                        </m:r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it-IT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sSup>
                          <m:sSup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it-I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it-I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sSup>
                          <m:sSup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it-I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it-IT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𝑙𝑙</m:t>
                            </m:r>
                          </m:sub>
                        </m:sSub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ad>
                          <m:radPr>
                            <m:degHide m:val="on"/>
                            <m:ctrlPr>
                              <a:rPr lang="it-IT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it-IT" sz="2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𝑙𝑙</m:t>
                                </m:r>
                              </m:sub>
                              <m:sup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it-IT" sz="2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it-IT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𝑙𝑙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den>
                    </m:f>
                  </m:oMath>
                </a14:m>
                <a:endParaRPr lang="it-IT" sz="2400" dirty="0">
                  <a:latin typeface="Nunito Sans" pitchFamily="2" charset="0"/>
                </a:endParaRPr>
              </a:p>
            </p:txBody>
          </p:sp>
        </mc:Choice>
        <mc:Fallback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10655775-1DAB-4F95-97AF-F76613427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4137" y="251738"/>
                <a:ext cx="6855985" cy="89550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8250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09EFEE-E698-B125-E741-3B4E7EC77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685CD529-BFE8-BFD5-4B52-607FBF24C664}"/>
              </a:ext>
            </a:extLst>
          </p:cNvPr>
          <p:cNvSpPr txBox="1"/>
          <p:nvPr/>
        </p:nvSpPr>
        <p:spPr>
          <a:xfrm>
            <a:off x="2650648" y="4275002"/>
            <a:ext cx="12986704" cy="24340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96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01 INFORMAZIONI PRELIMINARI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A88D1BDF-4BE2-A4AC-162A-063611C54689}"/>
              </a:ext>
            </a:extLst>
          </p:cNvPr>
          <p:cNvSpPr txBox="1"/>
          <p:nvPr/>
        </p:nvSpPr>
        <p:spPr>
          <a:xfrm>
            <a:off x="6078040" y="9191625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3E001D8F-C3D1-2D22-0D7B-810A42D039AF}"/>
              </a:ext>
            </a:extLst>
          </p:cNvPr>
          <p:cNvSpPr txBox="1"/>
          <p:nvPr/>
        </p:nvSpPr>
        <p:spPr>
          <a:xfrm>
            <a:off x="17531396" y="9886813"/>
            <a:ext cx="635177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3/21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1AB3BD3-DD1D-AF4C-3629-13E7D7A62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3FE2B83-C499-0476-993B-83B842AF9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2" name="TextBox 17">
            <a:extLst>
              <a:ext uri="{FF2B5EF4-FFF2-40B4-BE49-F238E27FC236}">
                <a16:creationId xmlns:a16="http://schemas.microsoft.com/office/drawing/2014/main" id="{96B89125-E3DA-FE0C-1561-D397BA33AD61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- 21/05/25</a:t>
            </a:r>
          </a:p>
        </p:txBody>
      </p:sp>
    </p:spTree>
    <p:extLst>
      <p:ext uri="{BB962C8B-B14F-4D97-AF65-F5344CB8AC3E}">
        <p14:creationId xmlns:p14="http://schemas.microsoft.com/office/powerpoint/2010/main" val="211774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3B7B4-C4DD-6FEF-83BB-E90D61079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6B6A513-E8D0-DC49-A2CA-C399122EC0F3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A118C17-8DF8-37E1-3FBE-5FADB7CBABC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92D26A7-85C7-6014-B5F5-36D5F08DC2D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5" name="TextBox 5">
            <a:extLst>
              <a:ext uri="{FF2B5EF4-FFF2-40B4-BE49-F238E27FC236}">
                <a16:creationId xmlns:a16="http://schemas.microsoft.com/office/drawing/2014/main" id="{49566B62-C181-F15F-8995-5E2865023269}"/>
              </a:ext>
            </a:extLst>
          </p:cNvPr>
          <p:cNvSpPr txBox="1"/>
          <p:nvPr/>
        </p:nvSpPr>
        <p:spPr>
          <a:xfrm>
            <a:off x="3762306" y="587656"/>
            <a:ext cx="11740619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DATASET UTILIZZATO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631A0B9A-FF15-2F83-D017-8F132F5A9913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01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8406896C-B69F-6CC2-EC66-9F40B80B6882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6CD735CC-BC4D-BFDE-2608-8A14BAFB2ABF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BC737F7C-AA4F-7664-E18D-2509F240290C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1" name="TextBox 10">
            <a:extLst>
              <a:ext uri="{FF2B5EF4-FFF2-40B4-BE49-F238E27FC236}">
                <a16:creationId xmlns:a16="http://schemas.microsoft.com/office/drawing/2014/main" id="{6A1C76C5-8B47-18CC-6CAA-6567A03AC9C2}"/>
              </a:ext>
            </a:extLst>
          </p:cNvPr>
          <p:cNvSpPr txBox="1"/>
          <p:nvPr/>
        </p:nvSpPr>
        <p:spPr>
          <a:xfrm>
            <a:off x="838200" y="3085759"/>
            <a:ext cx="7040486" cy="69595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b="1" dirty="0">
                <a:solidFill>
                  <a:srgbClr val="004AAD"/>
                </a:solidFill>
                <a:latin typeface="Nunito Sans" pitchFamily="2" charset="0"/>
              </a:rPr>
              <a:t>MONTECARLO</a:t>
            </a: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latin typeface="Nunito Sans" pitchFamily="2" charset="0"/>
              </a:rPr>
              <a:t>SSWW, WZ (EWK e QCD) : </a:t>
            </a:r>
            <a:r>
              <a:rPr lang="it-IT" sz="2400" dirty="0">
                <a:solidFill>
                  <a:srgbClr val="004AAD"/>
                </a:solidFill>
                <a:latin typeface="Nunito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https://github.com/GuillelmoGomezCeballos/MitAnalysisRunIII/blob/37000904a9a83000c7770e3eb4ca9d6f67f0f5d0/rdf/macros/utilsAna.py#L782</a:t>
            </a: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 </a:t>
            </a:r>
            <a:r>
              <a:rPr lang="it-IT" sz="2400" dirty="0">
                <a:latin typeface="Nunito Sans" pitchFamily="2" charset="0"/>
              </a:rPr>
              <a:t>(782-785)</a:t>
            </a: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it-IT" sz="2400" dirty="0">
              <a:latin typeface="Nunito Sans" pitchFamily="2" charset="0"/>
            </a:endParaRP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latin typeface="Nunito Sans" pitchFamily="2" charset="0"/>
              </a:rPr>
              <a:t>SSWW POLARIZZATI (TT,TL,LL) :  </a:t>
            </a:r>
            <a:r>
              <a:rPr lang="it-IT" sz="2400" dirty="0">
                <a:solidFill>
                  <a:srgbClr val="004AAD"/>
                </a:solidFill>
                <a:latin typeface="Nunito Sans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https://github.com/GuillelmoGomezCeballos/MitAnalysisRunIII/blob/37000904a9a83000c7770e3eb4ca9d6f67f0f5d0/rdf/macros/utilsAna.py#L756</a:t>
            </a: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 </a:t>
            </a:r>
            <a:r>
              <a:rPr lang="it-IT" sz="2400" dirty="0">
                <a:latin typeface="Nunito Sans" pitchFamily="2" charset="0"/>
              </a:rPr>
              <a:t>(756-758)</a:t>
            </a: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/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>
              <a:lnSpc>
                <a:spcPts val="3359"/>
              </a:lnSpc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" name="TextBox 10">
            <a:extLst>
              <a:ext uri="{FF2B5EF4-FFF2-40B4-BE49-F238E27FC236}">
                <a16:creationId xmlns:a16="http://schemas.microsoft.com/office/drawing/2014/main" id="{E38A9CF3-2886-7973-97F7-3FE28C810DE7}"/>
              </a:ext>
            </a:extLst>
          </p:cNvPr>
          <p:cNvSpPr txBox="1"/>
          <p:nvPr/>
        </p:nvSpPr>
        <p:spPr>
          <a:xfrm>
            <a:off x="9174086" y="3467100"/>
            <a:ext cx="8347588" cy="69595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latin typeface="Nunito Sans" pitchFamily="2" charset="0"/>
              </a:rPr>
              <a:t>W+ N JETS (N = 1, 2, 3 ,4 ) 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b="0" i="0" u="sng" strike="noStrike" dirty="0">
                <a:solidFill>
                  <a:srgbClr val="004AAD"/>
                </a:solidFill>
                <a:effectLst/>
                <a:latin typeface="Nunito Sans" pitchFamily="2" charset="0"/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/WtoLNu</a:t>
            </a:r>
            <a:r>
              <a:rPr lang="it-IT" sz="2400" u="sng" strike="noStrike" dirty="0">
                <a:solidFill>
                  <a:srgbClr val="004AAD"/>
                </a:solidFill>
                <a:latin typeface="Nunito Sans" pitchFamily="2" charset="0"/>
              </a:rPr>
              <a:t>-</a:t>
            </a:r>
            <a:r>
              <a:rPr lang="it-IT" sz="2400" b="0" i="0" u="sng" dirty="0">
                <a:solidFill>
                  <a:srgbClr val="004AAD"/>
                </a:solidFill>
                <a:effectLst/>
                <a:latin typeface="Nunito Sans" pitchFamily="2" charset="0"/>
              </a:rPr>
              <a:t>4Jets_NJ_TuneCP5_13p6TeV_madgraphMLM-pythia8/Run3Summer22EENanoAODv12-130X_mcRun3_2022_realistic_postEE_v6-v2/NANOAODSIM </a:t>
            </a:r>
            <a:r>
              <a:rPr lang="it-IT" sz="2400" dirty="0">
                <a:latin typeface="Nunito Sans" pitchFamily="2" charset="0"/>
              </a:rPr>
              <a:t>(N = 1, 2, 3 ,4 )</a:t>
            </a:r>
            <a:endParaRPr lang="it-IT" sz="2400" u="sng" dirty="0">
              <a:solidFill>
                <a:srgbClr val="004AAD"/>
              </a:solidFill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u="sng" dirty="0">
              <a:latin typeface="Nunito Sans" pitchFamily="2" charset="0"/>
            </a:endParaRP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latin typeface="Nunito Sans" pitchFamily="2" charset="0"/>
              </a:rPr>
              <a:t>TTBAR (SEMILEPTONICO) </a:t>
            </a:r>
            <a:r>
              <a:rPr lang="it-IT" sz="2400" dirty="0">
                <a:solidFill>
                  <a:srgbClr val="004AAD"/>
                </a:solidFill>
                <a:latin typeface="Nunito Sans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https://github.com/GuillelmoGomezCeballos/MitAnalysisRunIII/blob/37000904a9a83000c7770e3eb4ca9d6f67f0f5d0/rdf/macros/utilsAna.py#L715</a:t>
            </a: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 </a:t>
            </a:r>
            <a:r>
              <a:rPr lang="it-IT" sz="2400" dirty="0">
                <a:latin typeface="Nunito Sans" pitchFamily="2" charset="0"/>
              </a:rPr>
              <a:t>(715)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/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it-IT" sz="2400" dirty="0"/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it-IT" sz="2400" dirty="0"/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>
              <a:lnSpc>
                <a:spcPts val="3359"/>
              </a:lnSpc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899FB46D-2DF1-ECD1-F1A2-5B379D746C86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- 21/05/25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25325E4F-C81E-1D56-E59A-9CA57EE1F445}"/>
              </a:ext>
            </a:extLst>
          </p:cNvPr>
          <p:cNvSpPr txBox="1"/>
          <p:nvPr/>
        </p:nvSpPr>
        <p:spPr>
          <a:xfrm>
            <a:off x="5593672" y="8191500"/>
            <a:ext cx="7040486" cy="25994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Simulati con </a:t>
            </a:r>
            <a:r>
              <a:rPr lang="it-IT" sz="2400" dirty="0" err="1">
                <a:latin typeface="Nunito Sans" pitchFamily="2" charset="0"/>
              </a:rPr>
              <a:t>madgraph</a:t>
            </a:r>
            <a:r>
              <a:rPr lang="it-IT" sz="2400" dirty="0">
                <a:latin typeface="Nunito Sans" pitchFamily="2" charset="0"/>
              </a:rPr>
              <a:t> (</a:t>
            </a:r>
            <a:r>
              <a:rPr lang="it-IT" sz="2400" dirty="0" err="1">
                <a:latin typeface="Nunito Sans" pitchFamily="2" charset="0"/>
              </a:rPr>
              <a:t>powheg</a:t>
            </a:r>
            <a:r>
              <a:rPr lang="it-IT" sz="2400" dirty="0">
                <a:latin typeface="Nunito Sans" pitchFamily="2" charset="0"/>
              </a:rPr>
              <a:t> per </a:t>
            </a:r>
            <a:r>
              <a:rPr lang="it-IT" sz="2400" dirty="0" err="1">
                <a:latin typeface="Nunito Sans" pitchFamily="2" charset="0"/>
              </a:rPr>
              <a:t>ttbar</a:t>
            </a:r>
            <a:r>
              <a:rPr lang="it-IT" sz="2400" dirty="0">
                <a:latin typeface="Nunito Sans" pitchFamily="2" charset="0"/>
              </a:rPr>
              <a:t>), Run3-Summer22EE, formato file NanoAODv12</a:t>
            </a: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it-IT" sz="2400" dirty="0"/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>
              <a:lnSpc>
                <a:spcPts val="3359"/>
              </a:lnSpc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991006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274208-DB16-5BDB-81AD-FCBE12480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3FC83EC-0EFE-A285-3484-DC96A1F0083B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C703855-FA5C-6855-CF48-B9FCF37A934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1D1647A-C7D5-6712-7579-704D2F53CFA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5" name="TextBox 5">
            <a:extLst>
              <a:ext uri="{FF2B5EF4-FFF2-40B4-BE49-F238E27FC236}">
                <a16:creationId xmlns:a16="http://schemas.microsoft.com/office/drawing/2014/main" id="{79B66130-50FC-A6E6-491F-5EDD2707A634}"/>
              </a:ext>
            </a:extLst>
          </p:cNvPr>
          <p:cNvSpPr txBox="1"/>
          <p:nvPr/>
        </p:nvSpPr>
        <p:spPr>
          <a:xfrm>
            <a:off x="2346465" y="629876"/>
            <a:ext cx="14538453" cy="1384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8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PRESELEZIONI APPLICATE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F8E58960-ED06-CE83-2936-397013678A22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01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0B16AF6-BBFB-4D0D-EAE1-EE5C16A77FD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E9B6DBA6-6E11-219F-94E7-0BC58FFEDA87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EEF41EA3-042D-28F1-1013-80D64837FF8E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ella 11">
                <a:extLst>
                  <a:ext uri="{FF2B5EF4-FFF2-40B4-BE49-F238E27FC236}">
                    <a16:creationId xmlns:a16="http://schemas.microsoft.com/office/drawing/2014/main" id="{173AFA73-530B-A39F-C09A-E1D7D27A0E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5008998"/>
                  </p:ext>
                </p:extLst>
              </p:nvPr>
            </p:nvGraphicFramePr>
            <p:xfrm>
              <a:off x="1752600" y="2677903"/>
              <a:ext cx="9804400" cy="71869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902200">
                      <a:extLst>
                        <a:ext uri="{9D8B030D-6E8A-4147-A177-3AD203B41FA5}">
                          <a16:colId xmlns:a16="http://schemas.microsoft.com/office/drawing/2014/main" val="2057220957"/>
                        </a:ext>
                      </a:extLst>
                    </a:gridCol>
                    <a:gridCol w="4902200">
                      <a:extLst>
                        <a:ext uri="{9D8B030D-6E8A-4147-A177-3AD203B41FA5}">
                          <a16:colId xmlns:a16="http://schemas.microsoft.com/office/drawing/2014/main" val="3163306965"/>
                        </a:ext>
                      </a:extLst>
                    </a:gridCol>
                  </a:tblGrid>
                  <a:tr h="43831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VARIABILI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SAME SIGN WW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76197448"/>
                      </a:ext>
                    </a:extLst>
                  </a:tr>
                  <a:tr h="684089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Leptoni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2, dello stesso segno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9212115"/>
                      </a:ext>
                    </a:extLst>
                  </a:tr>
                  <a:tr h="463525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T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18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l</m:t>
                                        </m:r>
                                      </m:e>
                                      <m:sub>
                                        <m: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25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26963901"/>
                      </a:ext>
                    </a:extLst>
                  </a:tr>
                  <a:tr h="463525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T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18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l</m:t>
                                        </m:r>
                                      </m:e>
                                      <m:sub>
                                        <m: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361449"/>
                      </a:ext>
                    </a:extLst>
                  </a:tr>
                  <a:tr h="465561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T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18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l</m:t>
                                        </m:r>
                                      </m:e>
                                      <m:sub>
                                        <m: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26759816"/>
                      </a:ext>
                    </a:extLst>
                  </a:tr>
                  <a:tr h="396338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ll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14436235"/>
                      </a:ext>
                    </a:extLst>
                  </a:tr>
                  <a:tr h="396338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lll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37602643"/>
                      </a:ext>
                    </a:extLst>
                  </a:tr>
                  <a:tr h="396338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MET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&gt;30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45766711"/>
                      </a:ext>
                    </a:extLst>
                  </a:tr>
                  <a:tr h="418123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jj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12534"/>
                      </a:ext>
                    </a:extLst>
                  </a:tr>
                  <a:tr h="418123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 xmlns:m="http://schemas.openxmlformats.org/officeDocument/2006/math">
                              <m:r>
                                <a:rPr lang="it-IT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                                        |</m:t>
                              </m:r>
                              <m:sSub>
                                <m:sSubPr>
                                  <m:ctrlPr>
                                    <a:rPr lang="it-IT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Nunito Sans"/>
                                    </a:rPr>
                                    <m:t>Δη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8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  <m:t>jj</m:t>
                                  </m:r>
                                </m:sub>
                              </m:sSub>
                              <m:r>
                                <a:rPr lang="it-IT" sz="18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</m:t>
                              </m:r>
                            </m:oMath>
                          </a14:m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|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&gt;2,5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43754750"/>
                      </a:ext>
                    </a:extLst>
                  </a:tr>
                  <a:tr h="462982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T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18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j</m:t>
                                        </m:r>
                                      </m:e>
                                      <m:sub>
                                        <m: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5107091"/>
                      </a:ext>
                    </a:extLst>
                  </a:tr>
                  <a:tr h="396338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it-IT" sz="18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max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it-IT" sz="18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</m:ctrlPr>
                                      </m:dPr>
                                      <m:e>
                                        <m:sSubSup>
                                          <m:sSubSupPr>
                                            <m:ctrlPr>
                                              <a:rPr lang="it-IT" sz="18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sym typeface="Nunito Sans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it-IT" sz="18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sym typeface="Nunito Sans"/>
                                              </a:rPr>
                                              <m:t>𝑧</m:t>
                                            </m:r>
                                          </m:e>
                                          <m:sub>
                                            <m:r>
                                              <a:rPr lang="it-IT" sz="18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sym typeface="Nunito Sans"/>
                                              </a:rPr>
                                              <m:t>𝑙</m:t>
                                            </m:r>
                                          </m:sub>
                                          <m:sup>
                                            <m:r>
                                              <a:rPr lang="it-IT" sz="18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sym typeface="Nunito Sans"/>
                                              </a:rPr>
                                              <m:t>∗</m:t>
                                            </m:r>
                                          </m:sup>
                                        </m:sSubSup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&lt;0,75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64265643"/>
                      </a:ext>
                    </a:extLst>
                  </a:tr>
                  <a:tr h="419141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 xmlns:m="http://schemas.openxmlformats.org/officeDocument/2006/math">
                              <m: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                                 |</m:t>
                              </m:r>
                            </m:oMath>
                          </a14:m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sym typeface="Nunito San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8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  <m:t>m</m:t>
                                  </m:r>
                                </m:e>
                                <m:sub>
                                  <m:r>
                                    <a:rPr lang="it-IT" sz="18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  <m:t>𝐞𝐞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1800" b="0" dirty="0">
                              <a:solidFill>
                                <a:schemeClr val="tx1"/>
                              </a:solidFill>
                              <a:latin typeface="Nunito Sans"/>
                              <a:sym typeface="Nunito Sans"/>
                            </a:rPr>
                            <a:t>-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8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  <m:t>m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8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  <m:t>Z</m:t>
                                  </m:r>
                                </m:sub>
                              </m:sSub>
                              <m: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|</m:t>
                              </m:r>
                            </m:oMath>
                          </a14:m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&gt;15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87912102"/>
                      </a:ext>
                    </a:extLst>
                  </a:tr>
                  <a:tr h="684089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Nunito Sans"/>
                              <a:sym typeface="Nunito Sans"/>
                            </a:rPr>
                            <a:t>                          Anti b-tagging</a:t>
                          </a:r>
                          <a:endParaRPr lang="it-IT" sz="1800" b="0" dirty="0">
                            <a:solidFill>
                              <a:schemeClr val="tx1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Applicato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3153190"/>
                      </a:ext>
                    </a:extLst>
                  </a:tr>
                  <a:tr h="684089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="0" dirty="0">
                              <a:solidFill>
                                <a:schemeClr val="tx1"/>
                              </a:solidFill>
                              <a:latin typeface="Nunito Sans"/>
                              <a:sym typeface="Nunito Sans"/>
                            </a:rPr>
                            <a:t>                           Secondo jet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&gt;30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(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&lt;2.5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&gt;50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( 2.5&lt;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  <a:endParaRPr lang="it-IT" i="0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491974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ella 11">
                <a:extLst>
                  <a:ext uri="{FF2B5EF4-FFF2-40B4-BE49-F238E27FC236}">
                    <a16:creationId xmlns:a16="http://schemas.microsoft.com/office/drawing/2014/main" id="{173AFA73-530B-A39F-C09A-E1D7D27A0E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5008998"/>
                  </p:ext>
                </p:extLst>
              </p:nvPr>
            </p:nvGraphicFramePr>
            <p:xfrm>
              <a:off x="1752600" y="2677903"/>
              <a:ext cx="9804400" cy="71869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902200">
                      <a:extLst>
                        <a:ext uri="{9D8B030D-6E8A-4147-A177-3AD203B41FA5}">
                          <a16:colId xmlns:a16="http://schemas.microsoft.com/office/drawing/2014/main" val="2057220957"/>
                        </a:ext>
                      </a:extLst>
                    </a:gridCol>
                    <a:gridCol w="4902200">
                      <a:extLst>
                        <a:ext uri="{9D8B030D-6E8A-4147-A177-3AD203B41FA5}">
                          <a16:colId xmlns:a16="http://schemas.microsoft.com/office/drawing/2014/main" val="3163306965"/>
                        </a:ext>
                      </a:extLst>
                    </a:gridCol>
                  </a:tblGrid>
                  <a:tr h="43831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VARIABILI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SAME SIGN WW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76197448"/>
                      </a:ext>
                    </a:extLst>
                  </a:tr>
                  <a:tr h="684089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Leptoni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2, dello stesso segno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9212115"/>
                      </a:ext>
                    </a:extLst>
                  </a:tr>
                  <a:tr h="463525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4" t="-243421" r="-100621" b="-1227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49" t="-243421" r="-746" b="-1227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6963901"/>
                      </a:ext>
                    </a:extLst>
                  </a:tr>
                  <a:tr h="463525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4" t="-343421" r="-100621" b="-1127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49" t="-343421" r="-746" b="-1127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84361449"/>
                      </a:ext>
                    </a:extLst>
                  </a:tr>
                  <a:tr h="465561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4" t="-437662" r="-100621" b="-10129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26759816"/>
                      </a:ext>
                    </a:extLst>
                  </a:tr>
                  <a:tr h="396338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4" t="-636923" r="-100621" b="-1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49" t="-636923" r="-746" b="-1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4436235"/>
                      </a:ext>
                    </a:extLst>
                  </a:tr>
                  <a:tr h="396338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4" t="-736923" r="-100621" b="-10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37602643"/>
                      </a:ext>
                    </a:extLst>
                  </a:tr>
                  <a:tr h="396338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MET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49" t="-836923" r="-746" b="-9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5766711"/>
                      </a:ext>
                    </a:extLst>
                  </a:tr>
                  <a:tr h="41812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4" t="-882609" r="-100621" b="-7478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49" t="-882609" r="-746" b="-7478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8412534"/>
                      </a:ext>
                    </a:extLst>
                  </a:tr>
                  <a:tr h="41812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4" t="-997059" r="-100621" b="-658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49" t="-997059" r="-746" b="-6588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3754750"/>
                      </a:ext>
                    </a:extLst>
                  </a:tr>
                  <a:tr h="462982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4" t="-981579" r="-100621" b="-4894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49" t="-981579" r="-746" b="-4894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5107091"/>
                      </a:ext>
                    </a:extLst>
                  </a:tr>
                  <a:tr h="396338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4" t="-1245455" r="-100621" b="-46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49" t="-1245455" r="-746" b="-4636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64265643"/>
                      </a:ext>
                    </a:extLst>
                  </a:tr>
                  <a:tr h="419141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4" t="-1305882" r="-100621" b="-3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49" t="-1305882" r="-746" b="-35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7912102"/>
                      </a:ext>
                    </a:extLst>
                  </a:tr>
                  <a:tr h="684089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Nunito Sans"/>
                              <a:sym typeface="Nunito Sans"/>
                            </a:rPr>
                            <a:t>                          Anti b-tagging</a:t>
                          </a:r>
                          <a:endParaRPr lang="it-IT" sz="1800" b="0" dirty="0">
                            <a:solidFill>
                              <a:schemeClr val="tx1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Applicato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3153190"/>
                      </a:ext>
                    </a:extLst>
                  </a:tr>
                  <a:tr h="684089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="0" dirty="0">
                              <a:solidFill>
                                <a:schemeClr val="tx1"/>
                              </a:solidFill>
                              <a:latin typeface="Nunito Sans"/>
                              <a:sym typeface="Nunito Sans"/>
                            </a:rPr>
                            <a:t>                           Secondo jet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49" t="-954464" r="-746" b="-116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91974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5018DD04-6E97-0A41-94B6-1B162F48AC32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- 21/05/25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B5D43AF7-7AB1-C080-4944-FF0C168211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171813"/>
                  </p:ext>
                </p:extLst>
              </p:nvPr>
            </p:nvGraphicFramePr>
            <p:xfrm>
              <a:off x="11775658" y="4295267"/>
              <a:ext cx="6445518" cy="221972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22759">
                      <a:extLst>
                        <a:ext uri="{9D8B030D-6E8A-4147-A177-3AD203B41FA5}">
                          <a16:colId xmlns:a16="http://schemas.microsoft.com/office/drawing/2014/main" val="2057220957"/>
                        </a:ext>
                      </a:extLst>
                    </a:gridCol>
                    <a:gridCol w="3222759">
                      <a:extLst>
                        <a:ext uri="{9D8B030D-6E8A-4147-A177-3AD203B41FA5}">
                          <a16:colId xmlns:a16="http://schemas.microsoft.com/office/drawing/2014/main" val="3163306965"/>
                        </a:ext>
                      </a:extLst>
                    </a:gridCol>
                  </a:tblGrid>
                  <a:tr h="43831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SELEZIONI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SAME SIGN WW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76197448"/>
                      </a:ext>
                    </a:extLst>
                  </a:tr>
                  <a:tr h="684089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eleWP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</a:t>
                          </a:r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mvaWinter22V2Iso_WP90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9212115"/>
                      </a:ext>
                    </a:extLst>
                  </a:tr>
                  <a:tr h="463525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muWP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cut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_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Tight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_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HWW</m:t>
                                </m:r>
                              </m:oMath>
                            </m:oMathPara>
                          </a14:m>
                          <a:endParaRPr lang="it-IT" sz="1800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26963901"/>
                      </a:ext>
                    </a:extLst>
                  </a:tr>
                  <a:tr h="463525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Jet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selection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"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jetId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": 2, "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minpt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": 15, "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maxeta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": 4.7</m:t>
                                </m:r>
                              </m:oMath>
                            </m:oMathPara>
                          </a14:m>
                          <a:endParaRPr lang="it-IT" sz="1800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36144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B5D43AF7-7AB1-C080-4944-FF0C168211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171813"/>
                  </p:ext>
                </p:extLst>
              </p:nvPr>
            </p:nvGraphicFramePr>
            <p:xfrm>
              <a:off x="11775658" y="4295267"/>
              <a:ext cx="6445518" cy="221972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22759">
                      <a:extLst>
                        <a:ext uri="{9D8B030D-6E8A-4147-A177-3AD203B41FA5}">
                          <a16:colId xmlns:a16="http://schemas.microsoft.com/office/drawing/2014/main" val="2057220957"/>
                        </a:ext>
                      </a:extLst>
                    </a:gridCol>
                    <a:gridCol w="3222759">
                      <a:extLst>
                        <a:ext uri="{9D8B030D-6E8A-4147-A177-3AD203B41FA5}">
                          <a16:colId xmlns:a16="http://schemas.microsoft.com/office/drawing/2014/main" val="3163306965"/>
                        </a:ext>
                      </a:extLst>
                    </a:gridCol>
                  </a:tblGrid>
                  <a:tr h="43831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SELEZIONI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SAME SIGN WW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76197448"/>
                      </a:ext>
                    </a:extLst>
                  </a:tr>
                  <a:tr h="684089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eleWP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</a:t>
                          </a:r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mvaWinter22V2Iso_WP90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9212115"/>
                      </a:ext>
                    </a:extLst>
                  </a:tr>
                  <a:tr h="463525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muWP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0378" t="-244737" r="-945" b="-1394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6963901"/>
                      </a:ext>
                    </a:extLst>
                  </a:tr>
                  <a:tr h="633794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Jet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selection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0378" t="-251923" r="-945" b="-1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8436144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74869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6E3BD5-B678-C404-C0AD-AA6B0152B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1F7BA028-47F5-DE79-0FEC-E1C324B9B69B}"/>
              </a:ext>
            </a:extLst>
          </p:cNvPr>
          <p:cNvSpPr txBox="1"/>
          <p:nvPr/>
        </p:nvSpPr>
        <p:spPr>
          <a:xfrm>
            <a:off x="2650648" y="4275002"/>
            <a:ext cx="12986704" cy="24340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96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 RISULTATI OTTENUTI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91C83EA5-FFB5-30A1-2DBC-B8982519C2A5}"/>
              </a:ext>
            </a:extLst>
          </p:cNvPr>
          <p:cNvSpPr txBox="1"/>
          <p:nvPr/>
        </p:nvSpPr>
        <p:spPr>
          <a:xfrm>
            <a:off x="6078040" y="9191625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83B239F8-82FC-FC96-DA06-3655BC0B866A}"/>
              </a:ext>
            </a:extLst>
          </p:cNvPr>
          <p:cNvSpPr txBox="1"/>
          <p:nvPr/>
        </p:nvSpPr>
        <p:spPr>
          <a:xfrm>
            <a:off x="17531396" y="9886813"/>
            <a:ext cx="635177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6/21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E615ED5F-F566-A845-A9E1-8896845D7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B44DE0D2-9AD7-81FB-0AA4-1C9C3A8C6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2" name="TextBox 17">
            <a:extLst>
              <a:ext uri="{FF2B5EF4-FFF2-40B4-BE49-F238E27FC236}">
                <a16:creationId xmlns:a16="http://schemas.microsoft.com/office/drawing/2014/main" id="{ECCF1E1F-A803-6BAC-8550-1BA1D6EC70AE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- 21/05/25</a:t>
            </a:r>
          </a:p>
        </p:txBody>
      </p:sp>
    </p:spTree>
    <p:extLst>
      <p:ext uri="{BB962C8B-B14F-4D97-AF65-F5344CB8AC3E}">
        <p14:creationId xmlns:p14="http://schemas.microsoft.com/office/powerpoint/2010/main" val="3665536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75F6F-7CD3-EE60-A95E-81FE286B9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9F54515-D24D-B5D6-8A81-0DAA37BDF180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70BFE5A-B232-072A-CD9F-7DC46F772CB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BE5FD4E-964F-4332-C48D-C65D9ED386F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F308B2A-E6AC-4ECE-C7AC-BE6053A82099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𝒄𝒐𝒔</m:t>
                      </m:r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(</m:t>
                      </m:r>
                      <m:sSub>
                        <m:sSubPr>
                          <m:ctrlPr>
                            <a:rPr lang="it-IT" sz="7800" b="1" i="1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𝜽</m:t>
                          </m:r>
                        </m:e>
                        <m:sub>
                          <m:r>
                            <a:rPr lang="it-IT" sz="7800" b="1" i="1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𝑪𝑺</m:t>
                          </m:r>
                        </m:sub>
                      </m:sSub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F308B2A-E6AC-4ECE-C7AC-BE6053A82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ED2BFD86-0D72-4F8A-418E-638686F4A9FC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517BE25F-0FDC-5D41-A405-2E50AD29B5EB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33DDEE07-BE7C-41A5-F991-510D0988A2BC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B10117CF-5DC4-D33E-8423-BE273175A33B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9E6F20F8-D311-620E-7F40-609E8FDF546D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</a:t>
            </a:r>
            <a:r>
              <a:rPr lang="en-US" sz="240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- 21/05/25</a:t>
            </a:r>
            <a:endParaRPr lang="en-US" sz="2400" dirty="0">
              <a:solidFill>
                <a:srgbClr val="A6A6A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AA010BF4-8028-B802-581F-D9BAB77DAA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3043" y="1865141"/>
            <a:ext cx="5360889" cy="39960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00C0FBAB-0109-E584-E2EA-CA7E8DD3DF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27986" y="1774617"/>
            <a:ext cx="5419007" cy="399600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D26427F3-825D-91A8-7D29-A126AD1971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7889" y="5892548"/>
            <a:ext cx="5446043" cy="399600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3DF7699E-6C61-E794-A64F-EAFE4BE9E9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57046" y="5836560"/>
            <a:ext cx="5389947" cy="3996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46BA77F0-A5D0-C53F-0959-64AFDE30D422}"/>
                  </a:ext>
                </a:extLst>
              </p:cNvPr>
              <p:cNvSpPr txBox="1"/>
              <p:nvPr/>
            </p:nvSpPr>
            <p:spPr>
              <a:xfrm>
                <a:off x="9954137" y="251738"/>
                <a:ext cx="6855985" cy="89550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Nunito Sans Heavy"/>
                        <a:cs typeface="Nunito Sans Heavy"/>
                        <a:sym typeface="Nunito Sans Heavy"/>
                      </a:rPr>
                      <m:t>∗</m:t>
                    </m:r>
                    <m:r>
                      <a:rPr lang="it-IT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Nunito Sans Heavy"/>
                        <a:cs typeface="Nunito Sans Heavy"/>
                        <a:sym typeface="Nunito Sans Heavy"/>
                      </a:rPr>
                      <m:t>𝑐𝑜𝑠</m:t>
                    </m:r>
                    <m:r>
                      <a:rPr lang="it-IT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Nunito Sans Heavy"/>
                        <a:cs typeface="Nunito Sans Heavy"/>
                        <a:sym typeface="Nunito Sans Heavy"/>
                      </a:rPr>
                      <m:t>(</m:t>
                    </m:r>
                    <m:sSub>
                      <m:sSubPr>
                        <m:ctrlPr>
                          <a:rPr lang="it-IT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Nunito Sans Heavy"/>
                          </a:rPr>
                        </m:ctrlPr>
                      </m:sSubPr>
                      <m:e>
                        <m:r>
                          <a:rPr lang="it-I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Nunito Sans Heavy"/>
                          </a:rPr>
                          <m:t>𝜃</m:t>
                        </m:r>
                      </m:e>
                      <m:sub>
                        <m:r>
                          <a:rPr lang="it-I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Nunito Sans Heavy"/>
                          </a:rPr>
                          <m:t>𝐶𝑆</m:t>
                        </m:r>
                      </m:sub>
                    </m:sSub>
                    <m:r>
                      <a:rPr lang="it-IT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Nunito Sans Heavy"/>
                      </a:rPr>
                      <m:t>)</m:t>
                    </m:r>
                  </m:oMath>
                </a14:m>
                <a:r>
                  <a:rPr lang="it-IT" sz="2400" dirty="0">
                    <a:solidFill>
                      <a:schemeClr val="tx1"/>
                    </a:solidFill>
                    <a:latin typeface="Nunito Sans" pitchFamily="2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𝑠𝑖𝑔𝑛</m:t>
                        </m:r>
                        <m:sSubSup>
                          <m:sSubSupPr>
                            <m:ctrlPr>
                              <a:rPr lang="it-IT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  <m: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𝑙𝑙</m:t>
                            </m:r>
                          </m:sup>
                        </m:sSubSup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)∗2</m:t>
                        </m:r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it-IT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sSup>
                          <m:sSup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it-I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it-I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sSup>
                          <m:sSup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it-I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it-IT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it-IT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𝑙𝑙</m:t>
                            </m:r>
                          </m:sub>
                        </m:sSub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ad>
                          <m:radPr>
                            <m:degHide m:val="on"/>
                            <m:ctrlPr>
                              <a:rPr lang="it-IT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it-IT" sz="2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𝑙𝑙</m:t>
                                </m:r>
                              </m:sub>
                              <m:sup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it-IT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it-IT" sz="2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it-IT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𝑙𝑙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it-IT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den>
                    </m:f>
                  </m:oMath>
                </a14:m>
                <a:endParaRPr lang="it-IT" sz="2400" dirty="0">
                  <a:latin typeface="Nunito Sans" pitchFamily="2" charset="0"/>
                </a:endParaRPr>
              </a:p>
            </p:txBody>
          </p:sp>
        </mc:Choice>
        <mc:Fallback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46BA77F0-A5D0-C53F-0959-64AFDE30D4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4137" y="251738"/>
                <a:ext cx="6855985" cy="89550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5146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96265-9C67-2B7F-16A6-3AEA1E11AA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56A4808-CB7F-F9D1-4252-E8A2CFE6E454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4403B23-597F-4C6E-2EFB-9A6549861A9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B88EAC85-FC9D-58BA-915C-7E3B57E2D889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5" name="TextBox 5">
            <a:extLst>
              <a:ext uri="{FF2B5EF4-FFF2-40B4-BE49-F238E27FC236}">
                <a16:creationId xmlns:a16="http://schemas.microsoft.com/office/drawing/2014/main" id="{180C7945-18EE-A4EC-DED1-DDB8D2DD06BD}"/>
              </a:ext>
            </a:extLst>
          </p:cNvPr>
          <p:cNvSpPr txBox="1"/>
          <p:nvPr/>
        </p:nvSpPr>
        <p:spPr>
          <a:xfrm>
            <a:off x="2346465" y="629876"/>
            <a:ext cx="14538453" cy="13773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800" b="1" dirty="0" err="1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Efficienze</a:t>
            </a:r>
            <a:r>
              <a:rPr lang="en-US" sz="78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 </a:t>
            </a:r>
            <a:r>
              <a:rPr lang="en-US" sz="7800" b="1" dirty="0" err="1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tagli</a:t>
            </a:r>
            <a:r>
              <a:rPr lang="en-US" sz="78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 b-tag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77E7C607-84A3-644C-99BD-37B9A2BFFC83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F9FEC2C0-70C3-AB83-F845-5A466932144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34BF2371-C3D2-0126-3A3C-35877D0802EB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F059CBEA-49B8-1F0D-627C-33D6FF763C2E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C9214EB2-39C2-51D8-68A3-20CB346DA89F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</a:t>
            </a:r>
            <a:r>
              <a:rPr lang="en-US" sz="240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- 21/05/25</a:t>
            </a:r>
            <a:endParaRPr lang="en-US" sz="2400" dirty="0">
              <a:solidFill>
                <a:srgbClr val="A6A6A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A86C1939-8187-5212-88D1-3E860EF5F0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709819"/>
              </p:ext>
            </p:extLst>
          </p:nvPr>
        </p:nvGraphicFramePr>
        <p:xfrm>
          <a:off x="4495800" y="2781300"/>
          <a:ext cx="9804400" cy="4985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1100">
                  <a:extLst>
                    <a:ext uri="{9D8B030D-6E8A-4147-A177-3AD203B41FA5}">
                      <a16:colId xmlns:a16="http://schemas.microsoft.com/office/drawing/2014/main" val="2057220957"/>
                    </a:ext>
                  </a:extLst>
                </a:gridCol>
                <a:gridCol w="2451100">
                  <a:extLst>
                    <a:ext uri="{9D8B030D-6E8A-4147-A177-3AD203B41FA5}">
                      <a16:colId xmlns:a16="http://schemas.microsoft.com/office/drawing/2014/main" val="3163306965"/>
                    </a:ext>
                  </a:extLst>
                </a:gridCol>
                <a:gridCol w="2451100">
                  <a:extLst>
                    <a:ext uri="{9D8B030D-6E8A-4147-A177-3AD203B41FA5}">
                      <a16:colId xmlns:a16="http://schemas.microsoft.com/office/drawing/2014/main" val="356949947"/>
                    </a:ext>
                  </a:extLst>
                </a:gridCol>
                <a:gridCol w="2451100">
                  <a:extLst>
                    <a:ext uri="{9D8B030D-6E8A-4147-A177-3AD203B41FA5}">
                      <a16:colId xmlns:a16="http://schemas.microsoft.com/office/drawing/2014/main" val="4030891319"/>
                    </a:ext>
                  </a:extLst>
                </a:gridCol>
              </a:tblGrid>
              <a:tr h="420964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rgbClr val="004AAD"/>
                          </a:solidFill>
                          <a:latin typeface="Nunito Sans" pitchFamily="2" charset="0"/>
                        </a:rPr>
                        <a:t>DATASET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4AAD"/>
                          </a:solidFill>
                          <a:latin typeface="Nunito Sans" pitchFamily="2" charset="0"/>
                        </a:rPr>
                        <a:t>MEDIUM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4AAD"/>
                          </a:solidFill>
                          <a:latin typeface="Nunito Sans" pitchFamily="2" charset="0"/>
                        </a:rPr>
                        <a:t>LOOSE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4AAD"/>
                          </a:solidFill>
                          <a:latin typeface="Nunito Sans" pitchFamily="2" charset="0"/>
                        </a:rPr>
                        <a:t>DIFF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6197448"/>
                  </a:ext>
                </a:extLst>
              </a:tr>
              <a:tr h="684089"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highlight>
                            <a:srgbClr val="FFFF00"/>
                          </a:highlight>
                          <a:latin typeface="Nunito Sans" pitchFamily="2" charset="0"/>
                        </a:rPr>
                        <a:t>SSWW EWK </a:t>
                      </a:r>
                      <a:endParaRPr lang="it-IT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highlight>
                            <a:srgbClr val="FFFF00"/>
                          </a:highlight>
                          <a:latin typeface="Nunito Sans" pitchFamily="2" charset="0"/>
                        </a:rPr>
                        <a:t>0.952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highlight>
                            <a:srgbClr val="FFFF00"/>
                          </a:highlight>
                          <a:latin typeface="Nunito Sans" pitchFamily="2" charset="0"/>
                        </a:rPr>
                        <a:t> 0.785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highlight>
                            <a:srgbClr val="FFFF00"/>
                          </a:highlight>
                          <a:latin typeface="Nunito Sans" pitchFamily="2" charset="0"/>
                        </a:rPr>
                        <a:t>0.167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212115"/>
                  </a:ext>
                </a:extLst>
              </a:tr>
              <a:tr h="463525"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SSWW QCD 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0.918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0.681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0.237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963901"/>
                  </a:ext>
                </a:extLst>
              </a:tr>
              <a:tr h="463525"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SSWW TT 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0.951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0.787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0.165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4361449"/>
                  </a:ext>
                </a:extLst>
              </a:tr>
              <a:tr h="465561"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SSWW TL 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0.957 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0.798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0.159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6759816"/>
                  </a:ext>
                </a:extLst>
              </a:tr>
              <a:tr h="396338"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SSWW LL 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0.963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0.816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0.148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436235"/>
                  </a:ext>
                </a:extLst>
              </a:tr>
              <a:tr h="396338"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WZ EWK </a:t>
                      </a:r>
                      <a:endParaRPr lang="it-IT" i="0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0.633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0.506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0.127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7602643"/>
                  </a:ext>
                </a:extLst>
              </a:tr>
              <a:tr h="396338"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WZ QCD 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0.920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0.716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0.204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5766711"/>
                  </a:ext>
                </a:extLst>
              </a:tr>
              <a:tr h="418123"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W 3JET 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0.925</a:t>
                      </a:r>
                      <a:endParaRPr lang="it-IT" sz="1800" b="0" dirty="0">
                        <a:solidFill>
                          <a:srgbClr val="000000"/>
                        </a:solidFill>
                        <a:latin typeface="Nunito Sans" pitchFamily="2" charset="0"/>
                        <a:sym typeface="Nunito San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0.698</a:t>
                      </a:r>
                      <a:endParaRPr lang="it-IT" sz="1800" b="0" dirty="0">
                        <a:solidFill>
                          <a:srgbClr val="000000"/>
                        </a:solidFill>
                        <a:latin typeface="Nunito Sans" pitchFamily="2" charset="0"/>
                        <a:sym typeface="Nunito San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0.226</a:t>
                      </a:r>
                      <a:endParaRPr lang="it-IT" sz="1800" b="0" dirty="0">
                        <a:solidFill>
                          <a:srgbClr val="000000"/>
                        </a:solidFill>
                        <a:latin typeface="Nunito Sans" pitchFamily="2" charset="0"/>
                        <a:sym typeface="Nunito San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12534"/>
                  </a:ext>
                </a:extLst>
              </a:tr>
              <a:tr h="418123"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latin typeface="Nunito Sans" pitchFamily="2" charset="0"/>
                        </a:rPr>
                        <a:t>W 4JET 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0.860</a:t>
                      </a:r>
                      <a:endParaRPr lang="it-IT" sz="1800" b="0" dirty="0">
                        <a:solidFill>
                          <a:srgbClr val="000000"/>
                        </a:solidFill>
                        <a:latin typeface="Nunito Sans" pitchFamily="2" charset="0"/>
                        <a:sym typeface="Nunito San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0.605</a:t>
                      </a:r>
                      <a:endParaRPr lang="it-IT" sz="1800" b="0" dirty="0">
                        <a:solidFill>
                          <a:srgbClr val="000000"/>
                        </a:solidFill>
                        <a:latin typeface="Nunito Sans" pitchFamily="2" charset="0"/>
                        <a:sym typeface="Nunito San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latin typeface="Nunito Sans" pitchFamily="2" charset="0"/>
                        </a:rPr>
                        <a:t>0.256</a:t>
                      </a:r>
                      <a:endParaRPr lang="it-IT" sz="1800" b="0" dirty="0">
                        <a:solidFill>
                          <a:srgbClr val="000000"/>
                        </a:solidFill>
                        <a:latin typeface="Nunito Sans" pitchFamily="2" charset="0"/>
                        <a:sym typeface="Nunito San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3754750"/>
                  </a:ext>
                </a:extLst>
              </a:tr>
              <a:tr h="462982"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highlight>
                            <a:srgbClr val="FFFF00"/>
                          </a:highlight>
                          <a:latin typeface="Nunito Sans" pitchFamily="2" charset="0"/>
                        </a:rPr>
                        <a:t>TTBAR </a:t>
                      </a:r>
                      <a:endParaRPr lang="it-IT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highlight>
                            <a:srgbClr val="FFFF00"/>
                          </a:highlight>
                          <a:latin typeface="Nunito Sans" pitchFamily="2" charset="0"/>
                        </a:rPr>
                        <a:t>0.408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highlight>
                            <a:srgbClr val="FFFF00"/>
                          </a:highlight>
                          <a:latin typeface="Nunito Sans" pitchFamily="2" charset="0"/>
                        </a:rPr>
                        <a:t> 0.257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dirty="0">
                          <a:highlight>
                            <a:srgbClr val="FFFF00"/>
                          </a:highlight>
                          <a:latin typeface="Nunito Sans" pitchFamily="2" charset="0"/>
                        </a:rPr>
                        <a:t>0.151</a:t>
                      </a:r>
                      <a:endParaRPr lang="it-IT" dirty="0">
                        <a:solidFill>
                          <a:schemeClr val="tx1"/>
                        </a:solidFill>
                        <a:latin typeface="Nunito Sans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107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938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3B2B5-3158-D495-94F3-CECD556CF7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BFE25F8-9195-1407-837C-8B9965FF3BD6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E26392A-E602-3F94-C597-6AB2525EFAB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DAB8769-00AE-A457-7D5D-47914BC367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F6155632-6C44-49B6-5C13-113FD715149F}"/>
                  </a:ext>
                </a:extLst>
              </p:cNvPr>
              <p:cNvSpPr txBox="1"/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90F0F378-A8A7-AA8F-5B7F-F5BCA558D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5" y="629876"/>
                <a:ext cx="14538453" cy="1436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5001FB32-873A-AE01-2FE3-23E95ADC6558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6572B9C2-04F7-213E-28E8-1AFA880D7CDF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419D0E6E-228F-5BD5-980D-9B8085D53F0C}"/>
              </a:ext>
            </a:extLst>
          </p:cNvPr>
          <p:cNvSpPr txBox="1"/>
          <p:nvPr/>
        </p:nvSpPr>
        <p:spPr>
          <a:xfrm>
            <a:off x="17439921" y="9886813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9/21</a:t>
            </a: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70955258-94E3-E8C4-3EB1-583271A962F7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6B23B676-3BD0-58F8-0B22-8C57B91D6AE9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- 13/05/25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4C6B1B39-D856-5540-7BB7-92E95A155A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6307" y="1842531"/>
            <a:ext cx="5451095" cy="407160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54537CC3-A1DC-4DE8-2704-AF2DCD4FE9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5147" y="5901613"/>
            <a:ext cx="5349207" cy="39852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A3217A0-10EF-2B22-08DA-32F74355DA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42268" y="1842531"/>
            <a:ext cx="5220133" cy="3889198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203BED1-09D3-E261-1CA8-F5E5CA5674EF}"/>
              </a:ext>
            </a:extLst>
          </p:cNvPr>
          <p:cNvSpPr txBox="1"/>
          <p:nvPr/>
        </p:nvSpPr>
        <p:spPr>
          <a:xfrm>
            <a:off x="5106711" y="1450559"/>
            <a:ext cx="1581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Loose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CC7E914-811E-C21A-92D7-F97283AB9746}"/>
              </a:ext>
            </a:extLst>
          </p:cNvPr>
          <p:cNvSpPr txBox="1"/>
          <p:nvPr/>
        </p:nvSpPr>
        <p:spPr>
          <a:xfrm>
            <a:off x="12460182" y="1348021"/>
            <a:ext cx="197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Nunito Sans" pitchFamily="2" charset="0"/>
              </a:rPr>
              <a:t>Btag</a:t>
            </a:r>
            <a:r>
              <a:rPr lang="it-IT" dirty="0">
                <a:latin typeface="Nunito Sans" pitchFamily="2" charset="0"/>
              </a:rPr>
              <a:t>: medium</a:t>
            </a:r>
            <a:endParaRPr lang="it-IT" dirty="0">
              <a:highlight>
                <a:srgbClr val="FFFF00"/>
              </a:highlight>
              <a:latin typeface="Nunito Sans" pitchFamily="2" charset="0"/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FE755278-A3DA-FFE8-B152-88D3768656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42268" y="5856907"/>
            <a:ext cx="5220133" cy="390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94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6927</TotalTime>
  <Words>731</Words>
  <Application>Microsoft Office PowerPoint</Application>
  <PresentationFormat>Personalizzato</PresentationFormat>
  <Paragraphs>218</Paragraphs>
  <Slides>21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30" baseType="lpstr">
      <vt:lpstr>Nunito Sans Semi-Bold</vt:lpstr>
      <vt:lpstr>Wingdings</vt:lpstr>
      <vt:lpstr>Cambria Math</vt:lpstr>
      <vt:lpstr>Arial</vt:lpstr>
      <vt:lpstr>Nunito Sans Heavy</vt:lpstr>
      <vt:lpstr>Nunito Sans</vt:lpstr>
      <vt:lpstr>Calibri</vt:lpstr>
      <vt:lpstr>Aptos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Blue Simple Modern Business Proposal Pitch Deck Presentation Design</dc:title>
  <dc:creator>Giulia Gianoli</dc:creator>
  <cp:lastModifiedBy>Giulia Gianoli</cp:lastModifiedBy>
  <cp:revision>152</cp:revision>
  <dcterms:created xsi:type="dcterms:W3CDTF">2006-08-16T00:00:00Z</dcterms:created>
  <dcterms:modified xsi:type="dcterms:W3CDTF">2025-05-21T07:44:54Z</dcterms:modified>
  <dc:identifier>DAGbaY4wU0M</dc:identifier>
</cp:coreProperties>
</file>