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13.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2.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3.xml" ContentType="application/vnd.openxmlformats-officedocument.themeOverride+xml"/>
  <Override PartName="/ppt/notesSlides/notesSlide16.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4.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74" r:id="rId1"/>
    <p:sldMasterId id="2147483727" r:id="rId2"/>
  </p:sldMasterIdLst>
  <p:notesMasterIdLst>
    <p:notesMasterId r:id="rId51"/>
  </p:notesMasterIdLst>
  <p:handoutMasterIdLst>
    <p:handoutMasterId r:id="rId52"/>
  </p:handoutMasterIdLst>
  <p:sldIdLst>
    <p:sldId id="560" r:id="rId3"/>
    <p:sldId id="561" r:id="rId4"/>
    <p:sldId id="861" r:id="rId5"/>
    <p:sldId id="1064" r:id="rId6"/>
    <p:sldId id="847" r:id="rId7"/>
    <p:sldId id="849" r:id="rId8"/>
    <p:sldId id="848" r:id="rId9"/>
    <p:sldId id="1065" r:id="rId10"/>
    <p:sldId id="1020" r:id="rId11"/>
    <p:sldId id="1015" r:id="rId12"/>
    <p:sldId id="1019" r:id="rId13"/>
    <p:sldId id="850" r:id="rId14"/>
    <p:sldId id="805" r:id="rId15"/>
    <p:sldId id="445" r:id="rId16"/>
    <p:sldId id="437" r:id="rId17"/>
    <p:sldId id="1063" r:id="rId18"/>
    <p:sldId id="1022" r:id="rId19"/>
    <p:sldId id="1070" r:id="rId20"/>
    <p:sldId id="1021" r:id="rId21"/>
    <p:sldId id="1023" r:id="rId22"/>
    <p:sldId id="854" r:id="rId23"/>
    <p:sldId id="862" r:id="rId24"/>
    <p:sldId id="863" r:id="rId25"/>
    <p:sldId id="1060" r:id="rId26"/>
    <p:sldId id="1056" r:id="rId27"/>
    <p:sldId id="446" r:id="rId28"/>
    <p:sldId id="1066" r:id="rId29"/>
    <p:sldId id="860" r:id="rId30"/>
    <p:sldId id="855" r:id="rId31"/>
    <p:sldId id="856" r:id="rId32"/>
    <p:sldId id="857" r:id="rId33"/>
    <p:sldId id="858" r:id="rId34"/>
    <p:sldId id="859" r:id="rId35"/>
    <p:sldId id="1061" r:id="rId36"/>
    <p:sldId id="1067" r:id="rId37"/>
    <p:sldId id="844" r:id="rId38"/>
    <p:sldId id="1071" r:id="rId39"/>
    <p:sldId id="1068" r:id="rId40"/>
    <p:sldId id="1062" r:id="rId41"/>
    <p:sldId id="1069" r:id="rId42"/>
    <p:sldId id="1057" r:id="rId43"/>
    <p:sldId id="835" r:id="rId44"/>
    <p:sldId id="842" r:id="rId45"/>
    <p:sldId id="839" r:id="rId46"/>
    <p:sldId id="840" r:id="rId47"/>
    <p:sldId id="841" r:id="rId48"/>
    <p:sldId id="676" r:id="rId49"/>
    <p:sldId id="563" r:id="rId50"/>
  </p:sldIdLst>
  <p:sldSz cx="12192000" cy="6858000"/>
  <p:notesSz cx="6858000" cy="9144000"/>
  <p:embeddedFontLst>
    <p:embeddedFont>
      <p:font typeface="Aptos Narrow" panose="020B0004020202020204" pitchFamily="34" charset="0"/>
      <p:regular r:id="rId53"/>
      <p:bold r:id="rId54"/>
      <p:italic r:id="rId55"/>
      <p:boldItalic r:id="rId56"/>
    </p:embeddedFont>
    <p:embeddedFont>
      <p:font typeface="Cambria" panose="02040503050406030204" pitchFamily="18" charset="0"/>
      <p:regular r:id="rId57"/>
      <p:bold r:id="rId58"/>
      <p:italic r:id="rId59"/>
      <p:boldItalic r:id="rId60"/>
    </p:embeddedFont>
    <p:embeddedFont>
      <p:font typeface="Cambria Math" panose="02040503050406030204" pitchFamily="18" charset="0"/>
      <p:regular r:id="rId61"/>
    </p:embeddedFont>
    <p:embeddedFont>
      <p:font typeface="LM Mono Prop Light 10" panose="00000500000000000000" charset="0"/>
      <p:regular r:id="rId62"/>
      <p:bold r:id="rId63"/>
      <p:italic r:id="rId64"/>
      <p:boldItalic r:id="rId65"/>
    </p:embeddedFont>
    <p:embeddedFont>
      <p:font typeface="LM Roman Slanted 17" panose="00000500000000000000" charset="0"/>
      <p:regular r:id="rId6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0D0D"/>
    <a:srgbClr val="FCC4F4"/>
    <a:srgbClr val="F7FCC4"/>
    <a:srgbClr val="0033A0"/>
    <a:srgbClr val="00A0FF"/>
    <a:srgbClr val="E0823C"/>
    <a:srgbClr val="F9F9F9"/>
    <a:srgbClr val="FF7C80"/>
    <a:srgbClr val="3ADAD6"/>
    <a:srgbClr val="1FA5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85" autoAdjust="0"/>
    <p:restoredTop sz="87841" autoAdjust="0"/>
  </p:normalViewPr>
  <p:slideViewPr>
    <p:cSldViewPr snapToGrid="0">
      <p:cViewPr varScale="1">
        <p:scale>
          <a:sx n="98" d="100"/>
          <a:sy n="98" d="100"/>
        </p:scale>
        <p:origin x="1254" y="72"/>
      </p:cViewPr>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font" Target="fonts/font11.fntdata"/><Relationship Id="rId68"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1.fntdata"/><Relationship Id="rId58" Type="http://schemas.openxmlformats.org/officeDocument/2006/relationships/font" Target="fonts/font6.fntdata"/><Relationship Id="rId66" Type="http://schemas.openxmlformats.org/officeDocument/2006/relationships/font" Target="fonts/font14.fntdata"/><Relationship Id="rId5" Type="http://schemas.openxmlformats.org/officeDocument/2006/relationships/slide" Target="slides/slide3.xml"/><Relationship Id="rId61" Type="http://schemas.openxmlformats.org/officeDocument/2006/relationships/font" Target="fonts/font9.fntdata"/><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font" Target="fonts/font4.fntdata"/><Relationship Id="rId64" Type="http://schemas.openxmlformats.org/officeDocument/2006/relationships/font" Target="fonts/font12.fntdata"/><Relationship Id="rId69"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font" Target="fonts/font7.fntdata"/><Relationship Id="rId67"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2.fntdata"/><Relationship Id="rId62" Type="http://schemas.openxmlformats.org/officeDocument/2006/relationships/font" Target="fonts/font10.fntdata"/><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font" Target="fonts/font5.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handoutMaster" Target="handoutMasters/handoutMaster1.xml"/><Relationship Id="rId60" Type="http://schemas.openxmlformats.org/officeDocument/2006/relationships/font" Target="fonts/font8.fntdata"/><Relationship Id="rId65" Type="http://schemas.openxmlformats.org/officeDocument/2006/relationships/font" Target="fonts/font13.fntdata"/><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font" Target="fonts/font3.fntdata"/></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eosproject-smb\eos\project\w\wp33-5m-long-block-coil\1_ConceptualDesign\V2\3D_OPERA\12T_OPERA.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891269480867665"/>
          <c:y val="3.079951848445792E-2"/>
          <c:w val="0.80775879417317153"/>
          <c:h val="0.83420284589548077"/>
        </c:manualLayout>
      </c:layout>
      <c:scatterChart>
        <c:scatterStyle val="smoothMarker"/>
        <c:varyColors val="0"/>
        <c:ser>
          <c:idx val="0"/>
          <c:order val="0"/>
          <c:tx>
            <c:v>HFM Spec 4.5 K</c:v>
          </c:tx>
          <c:spPr>
            <a:ln>
              <a:solidFill>
                <a:srgbClr val="FF0000"/>
              </a:solidFill>
            </a:ln>
          </c:spPr>
          <c:marker>
            <c:symbol val="diamond"/>
            <c:size val="9"/>
            <c:spPr>
              <a:solidFill>
                <a:srgbClr val="FF0000"/>
              </a:solidFill>
              <a:ln>
                <a:solidFill>
                  <a:schemeClr val="tx1"/>
                </a:solidFill>
              </a:ln>
            </c:spPr>
          </c:marker>
          <c:xVal>
            <c:numRef>
              <c:f>HFM_Critical_Surface!$E$57:$E$77</c:f>
              <c:numCache>
                <c:formatCode>0.00</c:formatCode>
                <c:ptCount val="21"/>
                <c:pt idx="0">
                  <c:v>20</c:v>
                </c:pt>
                <c:pt idx="1">
                  <c:v>19.5</c:v>
                </c:pt>
                <c:pt idx="2">
                  <c:v>19</c:v>
                </c:pt>
                <c:pt idx="3">
                  <c:v>18.5</c:v>
                </c:pt>
                <c:pt idx="4">
                  <c:v>18</c:v>
                </c:pt>
                <c:pt idx="5">
                  <c:v>17.5</c:v>
                </c:pt>
                <c:pt idx="6">
                  <c:v>17</c:v>
                </c:pt>
                <c:pt idx="7">
                  <c:v>16.5</c:v>
                </c:pt>
                <c:pt idx="8">
                  <c:v>16</c:v>
                </c:pt>
                <c:pt idx="9">
                  <c:v>15.5</c:v>
                </c:pt>
                <c:pt idx="10">
                  <c:v>15</c:v>
                </c:pt>
                <c:pt idx="11">
                  <c:v>14.5</c:v>
                </c:pt>
                <c:pt idx="12">
                  <c:v>14</c:v>
                </c:pt>
                <c:pt idx="13">
                  <c:v>13.5</c:v>
                </c:pt>
                <c:pt idx="14">
                  <c:v>13</c:v>
                </c:pt>
                <c:pt idx="15">
                  <c:v>12.5</c:v>
                </c:pt>
                <c:pt idx="16">
                  <c:v>12</c:v>
                </c:pt>
                <c:pt idx="17">
                  <c:v>11.5</c:v>
                </c:pt>
                <c:pt idx="18">
                  <c:v>11</c:v>
                </c:pt>
                <c:pt idx="19">
                  <c:v>10.5</c:v>
                </c:pt>
                <c:pt idx="20">
                  <c:v>10</c:v>
                </c:pt>
              </c:numCache>
            </c:numRef>
          </c:xVal>
          <c:yVal>
            <c:numRef>
              <c:f>HFM_Critical_Surface!$I$57:$I$77</c:f>
              <c:numCache>
                <c:formatCode>0.0</c:formatCode>
                <c:ptCount val="21"/>
                <c:pt idx="0">
                  <c:v>298.95478005942954</c:v>
                </c:pt>
                <c:pt idx="1">
                  <c:v>364.94176737869526</c:v>
                </c:pt>
                <c:pt idx="2">
                  <c:v>438.58246213489798</c:v>
                </c:pt>
                <c:pt idx="3">
                  <c:v>520.22182712054394</c:v>
                </c:pt>
                <c:pt idx="4">
                  <c:v>610.23441767422742</c:v>
                </c:pt>
                <c:pt idx="5">
                  <c:v>709.02794259190796</c:v>
                </c:pt>
                <c:pt idx="6">
                  <c:v>817.04737677389676</c:v>
                </c:pt>
                <c:pt idx="7">
                  <c:v>934.77973090846956</c:v>
                </c:pt>
                <c:pt idx="8">
                  <c:v>1062.7596075643571</c:v>
                </c:pt>
                <c:pt idx="9">
                  <c:v>1201.5757035993743</c:v>
                </c:pt>
                <c:pt idx="10">
                  <c:v>1351.8784578009609</c:v>
                </c:pt>
                <c:pt idx="11">
                  <c:v>1514.3890928820442</c:v>
                </c:pt>
                <c:pt idx="12">
                  <c:v>1689.9103660934429</c:v>
                </c:pt>
                <c:pt idx="13">
                  <c:v>1879.3394279400602</c:v>
                </c:pt>
                <c:pt idx="14">
                  <c:v>2083.6833010091405</c:v>
                </c:pt>
                <c:pt idx="15">
                  <c:v>2304.0776409178661</c:v>
                </c:pt>
                <c:pt idx="16">
                  <c:v>2541.8096434278391</c:v>
                </c:pt>
                <c:pt idx="17">
                  <c:v>2798.3462369541426</c:v>
                </c:pt>
                <c:pt idx="18">
                  <c:v>3075.3690790118367</c:v>
                </c:pt>
                <c:pt idx="19">
                  <c:v>3374.8184048151311</c:v>
                </c:pt>
                <c:pt idx="20">
                  <c:v>3698.9485263320412</c:v>
                </c:pt>
              </c:numCache>
            </c:numRef>
          </c:yVal>
          <c:smooth val="1"/>
          <c:extLst>
            <c:ext xmlns:c16="http://schemas.microsoft.com/office/drawing/2014/chart" uri="{C3380CC4-5D6E-409C-BE32-E72D297353CC}">
              <c16:uniqueId val="{00000000-38AA-429B-8E61-385957C0917D}"/>
            </c:ext>
          </c:extLst>
        </c:ser>
        <c:ser>
          <c:idx val="1"/>
          <c:order val="1"/>
          <c:tx>
            <c:v>HFM Spec. 1.9 K</c:v>
          </c:tx>
          <c:spPr>
            <a:ln w="25400">
              <a:solidFill>
                <a:schemeClr val="accent1"/>
              </a:solidFill>
            </a:ln>
          </c:spPr>
          <c:marker>
            <c:symbol val="circle"/>
            <c:size val="8"/>
            <c:spPr>
              <a:solidFill>
                <a:schemeClr val="accent1"/>
              </a:solidFill>
              <a:ln>
                <a:solidFill>
                  <a:schemeClr val="tx1"/>
                </a:solidFill>
              </a:ln>
            </c:spPr>
          </c:marker>
          <c:xVal>
            <c:numRef>
              <c:f>HFM_Critical_Surface!$E$11:$E$31</c:f>
              <c:numCache>
                <c:formatCode>0.00</c:formatCode>
                <c:ptCount val="21"/>
                <c:pt idx="0">
                  <c:v>20</c:v>
                </c:pt>
                <c:pt idx="1">
                  <c:v>19.5</c:v>
                </c:pt>
                <c:pt idx="2">
                  <c:v>19</c:v>
                </c:pt>
                <c:pt idx="3">
                  <c:v>18.5</c:v>
                </c:pt>
                <c:pt idx="4">
                  <c:v>18</c:v>
                </c:pt>
                <c:pt idx="5">
                  <c:v>17.5</c:v>
                </c:pt>
                <c:pt idx="6">
                  <c:v>17</c:v>
                </c:pt>
                <c:pt idx="7">
                  <c:v>16.5</c:v>
                </c:pt>
                <c:pt idx="8">
                  <c:v>16</c:v>
                </c:pt>
                <c:pt idx="9">
                  <c:v>15.5</c:v>
                </c:pt>
                <c:pt idx="10">
                  <c:v>15</c:v>
                </c:pt>
                <c:pt idx="11">
                  <c:v>14.5</c:v>
                </c:pt>
                <c:pt idx="12">
                  <c:v>14</c:v>
                </c:pt>
                <c:pt idx="13">
                  <c:v>13.5</c:v>
                </c:pt>
                <c:pt idx="14">
                  <c:v>13</c:v>
                </c:pt>
                <c:pt idx="15">
                  <c:v>12.5</c:v>
                </c:pt>
                <c:pt idx="16">
                  <c:v>12</c:v>
                </c:pt>
                <c:pt idx="17">
                  <c:v>11.5</c:v>
                </c:pt>
                <c:pt idx="18">
                  <c:v>11</c:v>
                </c:pt>
                <c:pt idx="19">
                  <c:v>10.5</c:v>
                </c:pt>
                <c:pt idx="20">
                  <c:v>10</c:v>
                </c:pt>
              </c:numCache>
            </c:numRef>
          </c:xVal>
          <c:yVal>
            <c:numRef>
              <c:f>HFM_Critical_Surface!$I$11:$I$31</c:f>
              <c:numCache>
                <c:formatCode>0.0</c:formatCode>
                <c:ptCount val="21"/>
                <c:pt idx="0">
                  <c:v>691.57632570505029</c:v>
                </c:pt>
                <c:pt idx="1">
                  <c:v>788.09650147992534</c:v>
                </c:pt>
                <c:pt idx="2">
                  <c:v>892.49585539037844</c:v>
                </c:pt>
                <c:pt idx="3">
                  <c:v>1005.1471387420743</c:v>
                </c:pt>
                <c:pt idx="4">
                  <c:v>1126.4555479227522</c:v>
                </c:pt>
                <c:pt idx="5">
                  <c:v>1256.8626564977963</c:v>
                </c:pt>
                <c:pt idx="6">
                  <c:v>1396.8509591523193</c:v>
                </c:pt>
                <c:pt idx="7">
                  <c:v>1546.9491445846802</c:v>
                </c:pt>
                <c:pt idx="8">
                  <c:v>1707.7382412804138</c:v>
                </c:pt>
                <c:pt idx="9">
                  <c:v>1879.8588141333587</c:v>
                </c:pt>
                <c:pt idx="10">
                  <c:v>2064.0194333781983</c:v>
                </c:pt>
                <c:pt idx="11">
                  <c:v>2261.0066933019134</c:v>
                </c:pt>
                <c:pt idx="12">
                  <c:v>2471.6971308818624</c:v>
                </c:pt>
                <c:pt idx="13">
                  <c:v>2697.0714896233394</c:v>
                </c:pt>
                <c:pt idx="14">
                  <c:v>2938.2318994999969</c:v>
                </c:pt>
                <c:pt idx="15">
                  <c:v>3196.4227114292948</c:v>
                </c:pt>
                <c:pt idx="16">
                  <c:v>3473.0559504390139</c:v>
                </c:pt>
                <c:pt idx="17">
                  <c:v>3769.7426592163602</c:v>
                </c:pt>
                <c:pt idx="18">
                  <c:v>4088.3318277809317</c:v>
                </c:pt>
                <c:pt idx="19">
                  <c:v>4430.9591973505103</c:v>
                </c:pt>
                <c:pt idx="20">
                  <c:v>4800.1090655511653</c:v>
                </c:pt>
              </c:numCache>
            </c:numRef>
          </c:yVal>
          <c:smooth val="1"/>
          <c:extLst>
            <c:ext xmlns:c16="http://schemas.microsoft.com/office/drawing/2014/chart" uri="{C3380CC4-5D6E-409C-BE32-E72D297353CC}">
              <c16:uniqueId val="{00000001-38AA-429B-8E61-385957C0917D}"/>
            </c:ext>
          </c:extLst>
        </c:ser>
        <c:ser>
          <c:idx val="2"/>
          <c:order val="2"/>
          <c:tx>
            <c:v>Bond 14T single</c:v>
          </c:tx>
          <c:spPr>
            <a:ln w="25400">
              <a:solidFill>
                <a:schemeClr val="tx1"/>
              </a:solidFill>
            </a:ln>
          </c:spPr>
          <c:marker>
            <c:symbol val="circle"/>
            <c:size val="7"/>
            <c:spPr>
              <a:solidFill>
                <a:schemeClr val="tx1"/>
              </a:solidFill>
              <a:ln>
                <a:noFill/>
              </a:ln>
            </c:spPr>
          </c:marker>
          <c:dPt>
            <c:idx val="14"/>
            <c:marker>
              <c:symbol val="none"/>
            </c:marker>
            <c:bubble3D val="0"/>
            <c:extLst>
              <c:ext xmlns:c16="http://schemas.microsoft.com/office/drawing/2014/chart" uri="{C3380CC4-5D6E-409C-BE32-E72D297353CC}">
                <c16:uniqueId val="{00000002-38AA-429B-8E61-385957C0917D}"/>
              </c:ext>
            </c:extLst>
          </c:dPt>
          <c:xVal>
            <c:numRef>
              <c:f>Loadline!$E$4:$E$25</c:f>
              <c:numCache>
                <c:formatCode>0.00</c:formatCode>
                <c:ptCount val="22"/>
                <c:pt idx="0">
                  <c:v>0</c:v>
                </c:pt>
                <c:pt idx="1">
                  <c:v>1.491725</c:v>
                </c:pt>
                <c:pt idx="2">
                  <c:v>2.9343699999999999</c:v>
                </c:pt>
                <c:pt idx="3">
                  <c:v>4.2631319999999997</c:v>
                </c:pt>
                <c:pt idx="4">
                  <c:v>5.47485</c:v>
                </c:pt>
                <c:pt idx="5">
                  <c:v>6.6147280000000004</c:v>
                </c:pt>
                <c:pt idx="6">
                  <c:v>7.6952150000000001</c:v>
                </c:pt>
                <c:pt idx="7">
                  <c:v>8.7072500000000002</c:v>
                </c:pt>
                <c:pt idx="8">
                  <c:v>9.6912739999999999</c:v>
                </c:pt>
                <c:pt idx="9">
                  <c:v>10.666767999999999</c:v>
                </c:pt>
                <c:pt idx="10">
                  <c:v>11.637005</c:v>
                </c:pt>
                <c:pt idx="11">
                  <c:v>12.603603</c:v>
                </c:pt>
                <c:pt idx="12">
                  <c:v>13.567572999999999</c:v>
                </c:pt>
                <c:pt idx="13">
                  <c:v>14.529645</c:v>
                </c:pt>
                <c:pt idx="14">
                  <c:v>14.85</c:v>
                </c:pt>
                <c:pt idx="15">
                  <c:v>15.490275</c:v>
                </c:pt>
                <c:pt idx="16">
                  <c:v>16.449807</c:v>
                </c:pt>
                <c:pt idx="17">
                  <c:v>17.408534</c:v>
                </c:pt>
                <c:pt idx="18">
                  <c:v>18.366588</c:v>
                </c:pt>
                <c:pt idx="19">
                  <c:v>19.324045000000002</c:v>
                </c:pt>
                <c:pt idx="20">
                  <c:v>20.280944999999999</c:v>
                </c:pt>
                <c:pt idx="21">
                  <c:v>21.237348999999998</c:v>
                </c:pt>
              </c:numCache>
            </c:numRef>
          </c:xVal>
          <c:yVal>
            <c:numRef>
              <c:f>Loadline!$B$4:$B$25</c:f>
              <c:numCache>
                <c:formatCode>0.00</c:formatCode>
                <c:ptCount val="22"/>
                <c:pt idx="0" formatCode="General">
                  <c:v>0</c:v>
                </c:pt>
                <c:pt idx="1">
                  <c:v>74.992559621298284</c:v>
                </c:pt>
                <c:pt idx="2">
                  <c:v>149.98511924259657</c:v>
                </c:pt>
                <c:pt idx="3">
                  <c:v>224.97767886389485</c:v>
                </c:pt>
                <c:pt idx="4">
                  <c:v>299.97023848519314</c:v>
                </c:pt>
                <c:pt idx="5">
                  <c:v>374.96279810649145</c:v>
                </c:pt>
                <c:pt idx="6">
                  <c:v>449.9553577277897</c:v>
                </c:pt>
                <c:pt idx="7">
                  <c:v>524.94791734908802</c:v>
                </c:pt>
                <c:pt idx="8">
                  <c:v>599.94047697038627</c:v>
                </c:pt>
                <c:pt idx="9">
                  <c:v>674.93303659168464</c:v>
                </c:pt>
                <c:pt idx="10">
                  <c:v>749.9255962129829</c:v>
                </c:pt>
                <c:pt idx="11">
                  <c:v>824.91815583428104</c:v>
                </c:pt>
                <c:pt idx="12">
                  <c:v>899.91071545557941</c:v>
                </c:pt>
                <c:pt idx="13">
                  <c:v>974.90327507687766</c:v>
                </c:pt>
                <c:pt idx="14">
                  <c:v>999.90079495064379</c:v>
                </c:pt>
                <c:pt idx="15">
                  <c:v>1049.895834698176</c:v>
                </c:pt>
                <c:pt idx="16">
                  <c:v>1124.8883943194742</c:v>
                </c:pt>
                <c:pt idx="17">
                  <c:v>1199.8809539407725</c:v>
                </c:pt>
                <c:pt idx="18">
                  <c:v>1274.8735135620707</c:v>
                </c:pt>
                <c:pt idx="19">
                  <c:v>1349.8660731833693</c:v>
                </c:pt>
                <c:pt idx="20">
                  <c:v>1424.8586328046674</c:v>
                </c:pt>
                <c:pt idx="21">
                  <c:v>1499.8511924259658</c:v>
                </c:pt>
              </c:numCache>
            </c:numRef>
          </c:yVal>
          <c:smooth val="1"/>
          <c:extLst xmlns:c15="http://schemas.microsoft.com/office/drawing/2012/chart">
            <c:ext xmlns:c16="http://schemas.microsoft.com/office/drawing/2014/chart" uri="{C3380CC4-5D6E-409C-BE32-E72D297353CC}">
              <c16:uniqueId val="{00000003-38AA-429B-8E61-385957C0917D}"/>
            </c:ext>
          </c:extLst>
        </c:ser>
        <c:ser>
          <c:idx val="4"/>
          <c:order val="3"/>
          <c:tx>
            <c:v>MQXF</c:v>
          </c:tx>
          <c:spPr>
            <a:ln>
              <a:solidFill>
                <a:srgbClr val="00B050"/>
              </a:solidFill>
            </a:ln>
          </c:spPr>
          <c:marker>
            <c:symbol val="none"/>
          </c:marker>
          <c:xVal>
            <c:numRef>
              <c:f>Loadline!$M$42:$M$51</c:f>
              <c:numCache>
                <c:formatCode>General</c:formatCode>
                <c:ptCount val="10"/>
                <c:pt idx="0">
                  <c:v>4.4119000000000002</c:v>
                </c:pt>
                <c:pt idx="1">
                  <c:v>6.4874999999999998</c:v>
                </c:pt>
                <c:pt idx="2">
                  <c:v>8.5000999999999998</c:v>
                </c:pt>
                <c:pt idx="3">
                  <c:v>9.8094000000000001</c:v>
                </c:pt>
                <c:pt idx="4">
                  <c:v>11.414</c:v>
                </c:pt>
                <c:pt idx="5">
                  <c:v>12.054399999999999</c:v>
                </c:pt>
                <c:pt idx="6">
                  <c:v>12.3322</c:v>
                </c:pt>
                <c:pt idx="7">
                  <c:v>13.383800000000001</c:v>
                </c:pt>
                <c:pt idx="8">
                  <c:v>14.491899999999999</c:v>
                </c:pt>
                <c:pt idx="9">
                  <c:v>15.6243</c:v>
                </c:pt>
              </c:numCache>
            </c:numRef>
          </c:xVal>
          <c:yVal>
            <c:numRef>
              <c:f>Loadline!$P$42:$P$51</c:f>
              <c:numCache>
                <c:formatCode>General</c:formatCode>
                <c:ptCount val="10"/>
                <c:pt idx="0">
                  <c:v>581.54885780291181</c:v>
                </c:pt>
                <c:pt idx="1">
                  <c:v>872.32328670436766</c:v>
                </c:pt>
                <c:pt idx="2">
                  <c:v>1163.0977156058236</c:v>
                </c:pt>
                <c:pt idx="3">
                  <c:v>1356.9473348734609</c:v>
                </c:pt>
                <c:pt idx="4">
                  <c:v>1596.3516146689929</c:v>
                </c:pt>
                <c:pt idx="5">
                  <c:v>1692.3071762064733</c:v>
                </c:pt>
                <c:pt idx="6">
                  <c:v>1733.9848443490152</c:v>
                </c:pt>
                <c:pt idx="7">
                  <c:v>1891.9722840521397</c:v>
                </c:pt>
                <c:pt idx="8">
                  <c:v>2058.6829566223078</c:v>
                </c:pt>
                <c:pt idx="9">
                  <c:v>2229.2706215778285</c:v>
                </c:pt>
              </c:numCache>
            </c:numRef>
          </c:yVal>
          <c:smooth val="1"/>
          <c:extLst>
            <c:ext xmlns:c16="http://schemas.microsoft.com/office/drawing/2014/chart" uri="{C3380CC4-5D6E-409C-BE32-E72D297353CC}">
              <c16:uniqueId val="{00000004-38AA-429B-8E61-385957C0917D}"/>
            </c:ext>
          </c:extLst>
        </c:ser>
        <c:ser>
          <c:idx val="6"/>
          <c:order val="4"/>
          <c:tx>
            <c:strRef>
              <c:f>Loadline!$B$27</c:f>
              <c:strCache>
                <c:ptCount val="1"/>
                <c:pt idx="0">
                  <c:v>M-BOND</c:v>
                </c:pt>
              </c:strCache>
            </c:strRef>
          </c:tx>
          <c:spPr>
            <a:ln w="25400">
              <a:solidFill>
                <a:srgbClr val="7030A0"/>
              </a:solidFill>
            </a:ln>
          </c:spPr>
          <c:marker>
            <c:symbol val="circle"/>
            <c:size val="7"/>
            <c:spPr>
              <a:solidFill>
                <a:schemeClr val="bg1"/>
              </a:solidFill>
              <a:ln>
                <a:solidFill>
                  <a:srgbClr val="7030A0"/>
                </a:solidFill>
              </a:ln>
            </c:spPr>
          </c:marker>
          <c:xVal>
            <c:numRef>
              <c:f>Loadline!$E$29:$E$54</c:f>
              <c:numCache>
                <c:formatCode>0.00</c:formatCode>
                <c:ptCount val="26"/>
                <c:pt idx="0">
                  <c:v>0</c:v>
                </c:pt>
                <c:pt idx="1">
                  <c:v>0.74197231399999997</c:v>
                </c:pt>
                <c:pt idx="2">
                  <c:v>1.4839423</c:v>
                </c:pt>
                <c:pt idx="3">
                  <c:v>2.2256792700000001</c:v>
                </c:pt>
                <c:pt idx="4">
                  <c:v>2.9642975699999998</c:v>
                </c:pt>
                <c:pt idx="5">
                  <c:v>3.6928401200000001</c:v>
                </c:pt>
                <c:pt idx="6">
                  <c:v>4.4060241900000001</c:v>
                </c:pt>
                <c:pt idx="7">
                  <c:v>5.09700416</c:v>
                </c:pt>
                <c:pt idx="8">
                  <c:v>5.7653530699999997</c:v>
                </c:pt>
                <c:pt idx="9">
                  <c:v>6.4198080800000001</c:v>
                </c:pt>
                <c:pt idx="10">
                  <c:v>7.06481051</c:v>
                </c:pt>
                <c:pt idx="11">
                  <c:v>7.7011106399999996</c:v>
                </c:pt>
                <c:pt idx="12">
                  <c:v>8.3279671299999993</c:v>
                </c:pt>
                <c:pt idx="13">
                  <c:v>8.9467079199999997</c:v>
                </c:pt>
                <c:pt idx="14">
                  <c:v>9.5581938900000001</c:v>
                </c:pt>
                <c:pt idx="15">
                  <c:v>10.1611984</c:v>
                </c:pt>
                <c:pt idx="16">
                  <c:v>10.7554608</c:v>
                </c:pt>
                <c:pt idx="17">
                  <c:v>11.3420139</c:v>
                </c:pt>
                <c:pt idx="18">
                  <c:v>11.921835</c:v>
                </c:pt>
                <c:pt idx="19">
                  <c:v>12.4954783</c:v>
                </c:pt>
                <c:pt idx="20">
                  <c:v>13.062771700000001</c:v>
                </c:pt>
                <c:pt idx="21">
                  <c:v>13.6232094</c:v>
                </c:pt>
                <c:pt idx="22">
                  <c:v>14.178029499999999</c:v>
                </c:pt>
                <c:pt idx="23">
                  <c:v>14.729651499999999</c:v>
                </c:pt>
                <c:pt idx="24">
                  <c:v>15.279057699999999</c:v>
                </c:pt>
                <c:pt idx="25">
                  <c:v>15.8269596</c:v>
                </c:pt>
              </c:numCache>
            </c:numRef>
          </c:xVal>
          <c:yVal>
            <c:numRef>
              <c:f>Loadline!$B$29:$B$54</c:f>
              <c:numCache>
                <c:formatCode>0.00</c:formatCode>
                <c:ptCount val="26"/>
                <c:pt idx="0" formatCode="General">
                  <c:v>0</c:v>
                </c:pt>
                <c:pt idx="1">
                  <c:v>77.539847707054903</c:v>
                </c:pt>
                <c:pt idx="2">
                  <c:v>155.07969541410981</c:v>
                </c:pt>
                <c:pt idx="3">
                  <c:v>232.61954312116472</c:v>
                </c:pt>
                <c:pt idx="4">
                  <c:v>310.15939082821961</c:v>
                </c:pt>
                <c:pt idx="5">
                  <c:v>387.6992385352745</c:v>
                </c:pt>
                <c:pt idx="6">
                  <c:v>465.23908624232945</c:v>
                </c:pt>
                <c:pt idx="7">
                  <c:v>542.77893394938428</c:v>
                </c:pt>
                <c:pt idx="8">
                  <c:v>620.31878165643923</c:v>
                </c:pt>
                <c:pt idx="9">
                  <c:v>697.85862936349417</c:v>
                </c:pt>
                <c:pt idx="10">
                  <c:v>775.39847707054901</c:v>
                </c:pt>
                <c:pt idx="11">
                  <c:v>852.93832477760395</c:v>
                </c:pt>
                <c:pt idx="12">
                  <c:v>930.4781724846589</c:v>
                </c:pt>
                <c:pt idx="13">
                  <c:v>1008.0180201917137</c:v>
                </c:pt>
                <c:pt idx="14">
                  <c:v>1085.5578678987686</c:v>
                </c:pt>
                <c:pt idx="15">
                  <c:v>1163.0977156058236</c:v>
                </c:pt>
                <c:pt idx="16">
                  <c:v>1240.6375633128785</c:v>
                </c:pt>
                <c:pt idx="17">
                  <c:v>1318.1774110199333</c:v>
                </c:pt>
                <c:pt idx="18">
                  <c:v>1395.7172587269883</c:v>
                </c:pt>
                <c:pt idx="19">
                  <c:v>1473.2571064340432</c:v>
                </c:pt>
                <c:pt idx="20">
                  <c:v>1550.796954141098</c:v>
                </c:pt>
                <c:pt idx="21">
                  <c:v>1628.3368018481531</c:v>
                </c:pt>
                <c:pt idx="22">
                  <c:v>1705.8766495552079</c:v>
                </c:pt>
                <c:pt idx="23">
                  <c:v>1783.4164972622627</c:v>
                </c:pt>
                <c:pt idx="24">
                  <c:v>1860.9563449693178</c:v>
                </c:pt>
                <c:pt idx="25">
                  <c:v>1938.4961926763726</c:v>
                </c:pt>
              </c:numCache>
            </c:numRef>
          </c:yVal>
          <c:smooth val="1"/>
          <c:extLst>
            <c:ext xmlns:c16="http://schemas.microsoft.com/office/drawing/2014/chart" uri="{C3380CC4-5D6E-409C-BE32-E72D297353CC}">
              <c16:uniqueId val="{00000005-38AA-429B-8E61-385957C0917D}"/>
            </c:ext>
          </c:extLst>
        </c:ser>
        <c:dLbls>
          <c:showLegendKey val="0"/>
          <c:showVal val="0"/>
          <c:showCatName val="0"/>
          <c:showSerName val="0"/>
          <c:showPercent val="0"/>
          <c:showBubbleSize val="0"/>
        </c:dLbls>
        <c:axId val="204425720"/>
        <c:axId val="154462168"/>
        <c:extLst/>
      </c:scatterChart>
      <c:valAx>
        <c:axId val="204425720"/>
        <c:scaling>
          <c:orientation val="minMax"/>
          <c:max val="17"/>
          <c:min val="10"/>
        </c:scaling>
        <c:delete val="0"/>
        <c:axPos val="b"/>
        <c:minorGridlines>
          <c:spPr>
            <a:ln>
              <a:solidFill>
                <a:schemeClr val="tx1">
                  <a:tint val="50000"/>
                  <a:shade val="95000"/>
                  <a:satMod val="105000"/>
                </a:schemeClr>
              </a:solidFill>
              <a:prstDash val="solid"/>
            </a:ln>
          </c:spPr>
        </c:minorGridlines>
        <c:title>
          <c:tx>
            <c:rich>
              <a:bodyPr/>
              <a:lstStyle/>
              <a:p>
                <a:pPr>
                  <a:defRPr/>
                </a:pPr>
                <a:r>
                  <a:rPr lang="en-GB"/>
                  <a:t>Peak Field (T)</a:t>
                </a:r>
              </a:p>
            </c:rich>
          </c:tx>
          <c:overlay val="0"/>
        </c:title>
        <c:numFmt formatCode="0.0" sourceLinked="0"/>
        <c:majorTickMark val="out"/>
        <c:minorTickMark val="none"/>
        <c:tickLblPos val="nextTo"/>
        <c:crossAx val="154462168"/>
        <c:crosses val="autoZero"/>
        <c:crossBetween val="midCat"/>
        <c:majorUnit val="0.5"/>
        <c:minorUnit val="0.5"/>
      </c:valAx>
      <c:valAx>
        <c:axId val="154462168"/>
        <c:scaling>
          <c:orientation val="minMax"/>
          <c:max val="3000"/>
          <c:min val="600"/>
        </c:scaling>
        <c:delete val="0"/>
        <c:axPos val="l"/>
        <c:minorGridlines>
          <c:spPr>
            <a:ln>
              <a:solidFill>
                <a:schemeClr val="tx1">
                  <a:tint val="50000"/>
                  <a:shade val="95000"/>
                  <a:satMod val="105000"/>
                </a:schemeClr>
              </a:solidFill>
            </a:ln>
          </c:spPr>
        </c:minorGridlines>
        <c:title>
          <c:tx>
            <c:rich>
              <a:bodyPr rot="-5400000" vert="horz"/>
              <a:lstStyle/>
              <a:p>
                <a:pPr>
                  <a:defRPr/>
                </a:pPr>
                <a:r>
                  <a:rPr lang="en-GB"/>
                  <a:t>SC Jc [A/mm2]</a:t>
                </a:r>
              </a:p>
            </c:rich>
          </c:tx>
          <c:overlay val="0"/>
        </c:title>
        <c:numFmt formatCode="0" sourceLinked="0"/>
        <c:majorTickMark val="out"/>
        <c:minorTickMark val="none"/>
        <c:tickLblPos val="nextTo"/>
        <c:crossAx val="204425720"/>
        <c:crosses val="autoZero"/>
        <c:crossBetween val="midCat"/>
        <c:minorUnit val="50"/>
      </c:valAx>
    </c:plotArea>
    <c:legend>
      <c:legendPos val="r"/>
      <c:layout>
        <c:manualLayout>
          <c:xMode val="edge"/>
          <c:yMode val="edge"/>
          <c:x val="0.15104973921122949"/>
          <c:y val="5.088378263271414E-2"/>
          <c:w val="0.31681664304286561"/>
          <c:h val="0.21453145921803449"/>
        </c:manualLayout>
      </c:layout>
      <c:overlay val="0"/>
      <c:spPr>
        <a:solidFill>
          <a:schemeClr val="bg1"/>
        </a:solidFill>
        <a:ln>
          <a:solidFill>
            <a:schemeClr val="tx1"/>
          </a:solidFill>
        </a:ln>
      </c:spPr>
      <c:txPr>
        <a:bodyPr rot="0" vert="horz"/>
        <a:lstStyle/>
        <a:p>
          <a:pPr>
            <a:defRPr/>
          </a:pPr>
          <a:endParaRPr lang="en-US"/>
        </a:p>
      </c:txPr>
    </c:legend>
    <c:plotVisOnly val="1"/>
    <c:dispBlanksAs val="gap"/>
    <c:showDLblsOverMax val="0"/>
  </c:chart>
  <c:spPr>
    <a:ln>
      <a:noFill/>
    </a:ln>
  </c:spPr>
  <c:txPr>
    <a:bodyPr/>
    <a:lstStyle/>
    <a:p>
      <a:pPr>
        <a:defRPr sz="1100" b="0"/>
      </a:pPr>
      <a:endParaRPr lang="en-US"/>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v>Pole</c:v>
          </c:tx>
          <c:spPr>
            <a:ln w="19050" cap="rnd">
              <a:solidFill>
                <a:srgbClr val="002060"/>
              </a:solidFill>
              <a:round/>
            </a:ln>
            <a:effectLst/>
          </c:spPr>
          <c:marker>
            <c:symbol val="circle"/>
            <c:size val="5"/>
            <c:spPr>
              <a:solidFill>
                <a:srgbClr val="002060"/>
              </a:solidFill>
              <a:ln w="9525">
                <a:solidFill>
                  <a:srgbClr val="002060"/>
                </a:solidFill>
              </a:ln>
              <a:effectLst/>
            </c:spPr>
          </c:marker>
          <c:cat>
            <c:strRef>
              <c:f>'Ratio e.m. and azimuthal force'!$C$43:$C$45</c:f>
              <c:strCache>
                <c:ptCount val="3"/>
                <c:pt idx="0">
                  <c:v>Keys</c:v>
                </c:pt>
                <c:pt idx="1">
                  <c:v>CD</c:v>
                </c:pt>
                <c:pt idx="2">
                  <c:v>Powering</c:v>
                </c:pt>
              </c:strCache>
            </c:strRef>
          </c:cat>
          <c:val>
            <c:numRef>
              <c:f>'Ratio e.m. and azimuthal force'!$H$7:$H$9</c:f>
              <c:numCache>
                <c:formatCode>0.00%</c:formatCode>
                <c:ptCount val="3"/>
                <c:pt idx="0">
                  <c:v>0.5341909506376078</c:v>
                </c:pt>
                <c:pt idx="1">
                  <c:v>1.022321095112902</c:v>
                </c:pt>
                <c:pt idx="2">
                  <c:v>0.31538477603872328</c:v>
                </c:pt>
              </c:numCache>
            </c:numRef>
          </c:val>
          <c:smooth val="0"/>
          <c:extLst>
            <c:ext xmlns:c16="http://schemas.microsoft.com/office/drawing/2014/chart" uri="{C3380CC4-5D6E-409C-BE32-E72D297353CC}">
              <c16:uniqueId val="{00000000-51F8-4B1A-8335-B889E1E3E3F9}"/>
            </c:ext>
          </c:extLst>
        </c:ser>
        <c:ser>
          <c:idx val="1"/>
          <c:order val="1"/>
          <c:tx>
            <c:v>Shell</c:v>
          </c:tx>
          <c:spPr>
            <a:ln w="19050" cap="rnd">
              <a:solidFill>
                <a:srgbClr val="FF0000"/>
              </a:solidFill>
              <a:round/>
            </a:ln>
            <a:effectLst/>
          </c:spPr>
          <c:marker>
            <c:symbol val="square"/>
            <c:size val="5"/>
            <c:spPr>
              <a:solidFill>
                <a:srgbClr val="FF0000"/>
              </a:solidFill>
              <a:ln w="9525">
                <a:solidFill>
                  <a:srgbClr val="FF0000"/>
                </a:solidFill>
              </a:ln>
              <a:effectLst/>
            </c:spPr>
          </c:marker>
          <c:cat>
            <c:strRef>
              <c:f>'Ratio e.m. and azimuthal force'!$C$43:$C$45</c:f>
              <c:strCache>
                <c:ptCount val="3"/>
                <c:pt idx="0">
                  <c:v>Keys</c:v>
                </c:pt>
                <c:pt idx="1">
                  <c:v>CD</c:v>
                </c:pt>
                <c:pt idx="2">
                  <c:v>Powering</c:v>
                </c:pt>
              </c:strCache>
            </c:strRef>
          </c:cat>
          <c:val>
            <c:numRef>
              <c:f>'Ratio e.m. and azimuthal force'!$G$4:$G$6</c:f>
              <c:numCache>
                <c:formatCode>0.00%</c:formatCode>
                <c:ptCount val="3"/>
                <c:pt idx="0">
                  <c:v>0.50997969851839109</c:v>
                </c:pt>
                <c:pt idx="1">
                  <c:v>1.1882464556868719</c:v>
                </c:pt>
                <c:pt idx="2">
                  <c:v>1.2068127288139758</c:v>
                </c:pt>
              </c:numCache>
            </c:numRef>
          </c:val>
          <c:smooth val="0"/>
          <c:extLst>
            <c:ext xmlns:c16="http://schemas.microsoft.com/office/drawing/2014/chart" uri="{C3380CC4-5D6E-409C-BE32-E72D297353CC}">
              <c16:uniqueId val="{00000001-51F8-4B1A-8335-B889E1E3E3F9}"/>
            </c:ext>
          </c:extLst>
        </c:ser>
        <c:ser>
          <c:idx val="3"/>
          <c:order val="2"/>
          <c:tx>
            <c:v>Vpad+Vfiller+Pocket</c:v>
          </c:tx>
          <c:spPr>
            <a:ln w="19050" cap="rnd">
              <a:solidFill>
                <a:schemeClr val="accent4"/>
              </a:solidFill>
              <a:round/>
            </a:ln>
            <a:effectLst/>
          </c:spPr>
          <c:marker>
            <c:symbol val="diamond"/>
            <c:size val="5"/>
            <c:spPr>
              <a:solidFill>
                <a:schemeClr val="accent4"/>
              </a:solidFill>
              <a:ln w="9525">
                <a:solidFill>
                  <a:schemeClr val="accent4"/>
                </a:solidFill>
              </a:ln>
              <a:effectLst/>
            </c:spPr>
          </c:marker>
          <c:cat>
            <c:strRef>
              <c:f>'Ratio e.m. and azimuthal force'!$C$43:$C$45</c:f>
              <c:strCache>
                <c:ptCount val="3"/>
                <c:pt idx="0">
                  <c:v>Keys</c:v>
                </c:pt>
                <c:pt idx="1">
                  <c:v>CD</c:v>
                </c:pt>
                <c:pt idx="2">
                  <c:v>Powering</c:v>
                </c:pt>
              </c:strCache>
            </c:strRef>
          </c:cat>
          <c:val>
            <c:numRef>
              <c:f>'Ratio e.m. and azimuthal force'!$I$7:$I$9</c:f>
              <c:numCache>
                <c:formatCode>0.00%</c:formatCode>
                <c:ptCount val="3"/>
                <c:pt idx="0">
                  <c:v>-2.4211252119216688E-2</c:v>
                </c:pt>
                <c:pt idx="1">
                  <c:v>0.16592532986068453</c:v>
                </c:pt>
                <c:pt idx="2">
                  <c:v>-0.10857281505688102</c:v>
                </c:pt>
              </c:numCache>
            </c:numRef>
          </c:val>
          <c:smooth val="0"/>
          <c:extLst>
            <c:ext xmlns:c16="http://schemas.microsoft.com/office/drawing/2014/chart" uri="{C3380CC4-5D6E-409C-BE32-E72D297353CC}">
              <c16:uniqueId val="{00000002-51F8-4B1A-8335-B889E1E3E3F9}"/>
            </c:ext>
          </c:extLst>
        </c:ser>
        <c:ser>
          <c:idx val="2"/>
          <c:order val="3"/>
          <c:tx>
            <c:v>Pole (frictionless)</c:v>
          </c:tx>
          <c:spPr>
            <a:ln w="19050" cap="rnd">
              <a:solidFill>
                <a:srgbClr val="002060"/>
              </a:solidFill>
              <a:prstDash val="dash"/>
              <a:round/>
            </a:ln>
            <a:effectLst/>
          </c:spPr>
          <c:marker>
            <c:symbol val="none"/>
          </c:marker>
          <c:cat>
            <c:strRef>
              <c:f>'Ratio e.m. and azimuthal force'!$C$43:$C$45</c:f>
              <c:strCache>
                <c:ptCount val="3"/>
                <c:pt idx="0">
                  <c:v>Keys</c:v>
                </c:pt>
                <c:pt idx="1">
                  <c:v>CD</c:v>
                </c:pt>
                <c:pt idx="2">
                  <c:v>Powering</c:v>
                </c:pt>
              </c:strCache>
            </c:strRef>
          </c:cat>
          <c:val>
            <c:numRef>
              <c:f>'Ratio e.m. and azimuthal force'!$Q$7:$Q$9</c:f>
              <c:numCache>
                <c:formatCode>0.00%</c:formatCode>
                <c:ptCount val="3"/>
                <c:pt idx="0">
                  <c:v>0.47930127275854445</c:v>
                </c:pt>
                <c:pt idx="1">
                  <c:v>1.2592392626354456</c:v>
                </c:pt>
                <c:pt idx="2">
                  <c:v>0.34440471510356518</c:v>
                </c:pt>
              </c:numCache>
            </c:numRef>
          </c:val>
          <c:smooth val="0"/>
          <c:extLst>
            <c:ext xmlns:c16="http://schemas.microsoft.com/office/drawing/2014/chart" uri="{C3380CC4-5D6E-409C-BE32-E72D297353CC}">
              <c16:uniqueId val="{00000003-51F8-4B1A-8335-B889E1E3E3F9}"/>
            </c:ext>
          </c:extLst>
        </c:ser>
        <c:ser>
          <c:idx val="4"/>
          <c:order val="4"/>
          <c:tx>
            <c:v>Shell (frictionless)</c:v>
          </c:tx>
          <c:spPr>
            <a:ln w="19050" cap="rnd">
              <a:solidFill>
                <a:srgbClr val="FF0000"/>
              </a:solidFill>
              <a:prstDash val="dash"/>
              <a:round/>
            </a:ln>
            <a:effectLst/>
          </c:spPr>
          <c:marker>
            <c:symbol val="none"/>
          </c:marker>
          <c:cat>
            <c:strRef>
              <c:f>'Ratio e.m. and azimuthal force'!$C$43:$C$45</c:f>
              <c:strCache>
                <c:ptCount val="3"/>
                <c:pt idx="0">
                  <c:v>Keys</c:v>
                </c:pt>
                <c:pt idx="1">
                  <c:v>CD</c:v>
                </c:pt>
                <c:pt idx="2">
                  <c:v>Powering</c:v>
                </c:pt>
              </c:strCache>
            </c:strRef>
          </c:cat>
          <c:val>
            <c:numRef>
              <c:f>'Ratio e.m. and azimuthal force'!$P$4:$P$6</c:f>
              <c:numCache>
                <c:formatCode>0.00%</c:formatCode>
                <c:ptCount val="3"/>
                <c:pt idx="0">
                  <c:v>0.47930127275854445</c:v>
                </c:pt>
                <c:pt idx="1">
                  <c:v>1.2592399997542938</c:v>
                </c:pt>
                <c:pt idx="2">
                  <c:v>1.3444055136489839</c:v>
                </c:pt>
              </c:numCache>
            </c:numRef>
          </c:val>
          <c:smooth val="0"/>
          <c:extLst>
            <c:ext xmlns:c16="http://schemas.microsoft.com/office/drawing/2014/chart" uri="{C3380CC4-5D6E-409C-BE32-E72D297353CC}">
              <c16:uniqueId val="{00000004-51F8-4B1A-8335-B889E1E3E3F9}"/>
            </c:ext>
          </c:extLst>
        </c:ser>
        <c:ser>
          <c:idx val="5"/>
          <c:order val="5"/>
          <c:tx>
            <c:v>Vpad + Vfiller + Pocket (frictionless)</c:v>
          </c:tx>
          <c:spPr>
            <a:ln w="19050" cap="rnd">
              <a:solidFill>
                <a:srgbClr val="FFC000"/>
              </a:solidFill>
              <a:prstDash val="dash"/>
              <a:round/>
            </a:ln>
            <a:effectLst/>
          </c:spPr>
          <c:marker>
            <c:symbol val="none"/>
          </c:marker>
          <c:cat>
            <c:strRef>
              <c:f>'Ratio e.m. and azimuthal force'!$C$43:$C$45</c:f>
              <c:strCache>
                <c:ptCount val="3"/>
                <c:pt idx="0">
                  <c:v>Keys</c:v>
                </c:pt>
                <c:pt idx="1">
                  <c:v>CD</c:v>
                </c:pt>
                <c:pt idx="2">
                  <c:v>Powering</c:v>
                </c:pt>
              </c:strCache>
            </c:strRef>
          </c:cat>
          <c:val>
            <c:numRef>
              <c:f>'Ratio e.m. and azimuthal force'!$R$7:$R$9</c:f>
              <c:numCache>
                <c:formatCode>0.00%</c:formatCode>
                <c:ptCount val="3"/>
                <c:pt idx="0">
                  <c:v>0</c:v>
                </c:pt>
                <c:pt idx="1">
                  <c:v>0</c:v>
                </c:pt>
                <c:pt idx="2">
                  <c:v>0</c:v>
                </c:pt>
              </c:numCache>
            </c:numRef>
          </c:val>
          <c:smooth val="0"/>
          <c:extLst>
            <c:ext xmlns:c16="http://schemas.microsoft.com/office/drawing/2014/chart" uri="{C3380CC4-5D6E-409C-BE32-E72D297353CC}">
              <c16:uniqueId val="{00000005-51F8-4B1A-8335-B889E1E3E3F9}"/>
            </c:ext>
          </c:extLst>
        </c:ser>
        <c:dLbls>
          <c:showLegendKey val="0"/>
          <c:showVal val="0"/>
          <c:showCatName val="0"/>
          <c:showSerName val="0"/>
          <c:showPercent val="0"/>
          <c:showBubbleSize val="0"/>
        </c:dLbls>
        <c:marker val="1"/>
        <c:smooth val="0"/>
        <c:axId val="1184076031"/>
        <c:axId val="1184070751"/>
      </c:lineChart>
      <c:catAx>
        <c:axId val="1184076031"/>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1184070751"/>
        <c:crosses val="autoZero"/>
        <c:auto val="1"/>
        <c:lblAlgn val="ctr"/>
        <c:lblOffset val="100"/>
        <c:tickMarkSkip val="1"/>
        <c:noMultiLvlLbl val="0"/>
      </c:catAx>
      <c:valAx>
        <c:axId val="118407075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GB"/>
                  <a:t>Fx / F e.m.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title>
        <c:numFmt formatCode="0.00%"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1184076031"/>
        <c:crosses val="autoZero"/>
        <c:crossBetween val="between"/>
      </c:valAx>
      <c:spPr>
        <a:noFill/>
        <a:ln>
          <a:solidFill>
            <a:schemeClr val="tx1"/>
          </a:solid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latin typeface="Times New Roman" panose="02020603050405020304" pitchFamily="18" charset="0"/>
          <a:cs typeface="Times New Roman" panose="02020603050405020304" pitchFamily="18" charset="0"/>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scatterChart>
        <c:scatterStyle val="smoothMarker"/>
        <c:varyColors val="0"/>
        <c:ser>
          <c:idx val="0"/>
          <c:order val="0"/>
          <c:tx>
            <c:v>OPERA 3D</c:v>
          </c:tx>
          <c:spPr>
            <a:ln w="31750" cap="rnd">
              <a:solidFill>
                <a:srgbClr val="FF0000"/>
              </a:solidFill>
              <a:round/>
            </a:ln>
            <a:effectLst/>
          </c:spPr>
          <c:marker>
            <c:symbol val="none"/>
          </c:marker>
          <c:trendline>
            <c:spPr>
              <a:ln w="9525" cap="rnd">
                <a:solidFill>
                  <a:schemeClr val="accent1"/>
                </a:solidFill>
              </a:ln>
              <a:effectLst/>
            </c:spPr>
            <c:trendlineType val="power"/>
            <c:dispRSqr val="0"/>
            <c:dispEq val="0"/>
          </c:trendline>
          <c:xVal>
            <c:numRef>
              <c:f>'v2'!$I$5:$I$203</c:f>
              <c:numCache>
                <c:formatCode>General</c:formatCode>
                <c:ptCount val="199"/>
                <c:pt idx="0">
                  <c:v>-2.7225000000000001</c:v>
                </c:pt>
                <c:pt idx="1">
                  <c:v>-2.6949999999999998</c:v>
                </c:pt>
                <c:pt idx="2">
                  <c:v>-2.6675</c:v>
                </c:pt>
                <c:pt idx="3">
                  <c:v>-2.64</c:v>
                </c:pt>
                <c:pt idx="4">
                  <c:v>-2.6124999999999998</c:v>
                </c:pt>
                <c:pt idx="5">
                  <c:v>-2.585</c:v>
                </c:pt>
                <c:pt idx="6">
                  <c:v>-2.5575000000000001</c:v>
                </c:pt>
                <c:pt idx="7">
                  <c:v>-2.5299999999999998</c:v>
                </c:pt>
                <c:pt idx="8">
                  <c:v>-2.5024999999999999</c:v>
                </c:pt>
                <c:pt idx="9">
                  <c:v>-2.4750000000000001</c:v>
                </c:pt>
                <c:pt idx="10">
                  <c:v>-2.4474999999999998</c:v>
                </c:pt>
                <c:pt idx="11">
                  <c:v>-2.42</c:v>
                </c:pt>
                <c:pt idx="12">
                  <c:v>-2.3925000000000001</c:v>
                </c:pt>
                <c:pt idx="13">
                  <c:v>-2.3650000000000002</c:v>
                </c:pt>
                <c:pt idx="14">
                  <c:v>-2.3374999999999999</c:v>
                </c:pt>
                <c:pt idx="15">
                  <c:v>-2.31</c:v>
                </c:pt>
                <c:pt idx="16">
                  <c:v>-2.2825000000000002</c:v>
                </c:pt>
                <c:pt idx="17">
                  <c:v>-2.2549999999999999</c:v>
                </c:pt>
                <c:pt idx="18">
                  <c:v>-2.2275</c:v>
                </c:pt>
                <c:pt idx="19">
                  <c:v>-2.2000000000000002</c:v>
                </c:pt>
                <c:pt idx="20">
                  <c:v>-2.1724999999999999</c:v>
                </c:pt>
                <c:pt idx="21">
                  <c:v>-2.145</c:v>
                </c:pt>
                <c:pt idx="22">
                  <c:v>-2.1175000000000002</c:v>
                </c:pt>
                <c:pt idx="23">
                  <c:v>-2.09</c:v>
                </c:pt>
                <c:pt idx="24">
                  <c:v>-2.0625</c:v>
                </c:pt>
                <c:pt idx="25">
                  <c:v>-2.0350000000000001</c:v>
                </c:pt>
                <c:pt idx="26">
                  <c:v>-2.0074999999999998</c:v>
                </c:pt>
                <c:pt idx="27">
                  <c:v>-1.98</c:v>
                </c:pt>
                <c:pt idx="28">
                  <c:v>-1.9524999999999999</c:v>
                </c:pt>
                <c:pt idx="29">
                  <c:v>-1.925</c:v>
                </c:pt>
                <c:pt idx="30">
                  <c:v>-1.8975</c:v>
                </c:pt>
                <c:pt idx="31">
                  <c:v>-1.87</c:v>
                </c:pt>
                <c:pt idx="32">
                  <c:v>-1.8425</c:v>
                </c:pt>
                <c:pt idx="33">
                  <c:v>-1.8149999999999999</c:v>
                </c:pt>
                <c:pt idx="34">
                  <c:v>-1.7875000000000001</c:v>
                </c:pt>
                <c:pt idx="35">
                  <c:v>-1.76</c:v>
                </c:pt>
                <c:pt idx="36">
                  <c:v>-1.7324999999999999</c:v>
                </c:pt>
                <c:pt idx="37">
                  <c:v>-1.7050000000000001</c:v>
                </c:pt>
                <c:pt idx="38">
                  <c:v>-1.6775</c:v>
                </c:pt>
                <c:pt idx="39">
                  <c:v>-1.65</c:v>
                </c:pt>
                <c:pt idx="40">
                  <c:v>-1.6225000000000001</c:v>
                </c:pt>
                <c:pt idx="41">
                  <c:v>-1.595</c:v>
                </c:pt>
                <c:pt idx="42">
                  <c:v>-1.5674999999999999</c:v>
                </c:pt>
                <c:pt idx="43">
                  <c:v>-1.54</c:v>
                </c:pt>
                <c:pt idx="44">
                  <c:v>-1.5125</c:v>
                </c:pt>
                <c:pt idx="45">
                  <c:v>-1.4850000000000001</c:v>
                </c:pt>
                <c:pt idx="46">
                  <c:v>-1.4575</c:v>
                </c:pt>
                <c:pt idx="47">
                  <c:v>-1.43</c:v>
                </c:pt>
                <c:pt idx="48">
                  <c:v>-1.4025000000000001</c:v>
                </c:pt>
                <c:pt idx="49">
                  <c:v>-1.375</c:v>
                </c:pt>
                <c:pt idx="50">
                  <c:v>-1.3474999999999999</c:v>
                </c:pt>
                <c:pt idx="51">
                  <c:v>-1.32</c:v>
                </c:pt>
                <c:pt idx="52">
                  <c:v>-1.2925</c:v>
                </c:pt>
                <c:pt idx="53">
                  <c:v>-1.2649999999999999</c:v>
                </c:pt>
                <c:pt idx="54">
                  <c:v>-1.2375</c:v>
                </c:pt>
                <c:pt idx="55">
                  <c:v>-1.21</c:v>
                </c:pt>
                <c:pt idx="56">
                  <c:v>-1.1825000000000001</c:v>
                </c:pt>
                <c:pt idx="57">
                  <c:v>-1.155</c:v>
                </c:pt>
                <c:pt idx="58">
                  <c:v>-1.1274999999999999</c:v>
                </c:pt>
                <c:pt idx="59">
                  <c:v>-1.1000000000000001</c:v>
                </c:pt>
                <c:pt idx="60">
                  <c:v>-1.0725</c:v>
                </c:pt>
                <c:pt idx="61">
                  <c:v>-1.0449999999999999</c:v>
                </c:pt>
                <c:pt idx="62">
                  <c:v>-1.0175000000000001</c:v>
                </c:pt>
                <c:pt idx="63">
                  <c:v>-0.99</c:v>
                </c:pt>
                <c:pt idx="64">
                  <c:v>-0.96250000000000002</c:v>
                </c:pt>
                <c:pt idx="65">
                  <c:v>-0.93500000000000005</c:v>
                </c:pt>
                <c:pt idx="66">
                  <c:v>-0.90749999999999997</c:v>
                </c:pt>
                <c:pt idx="67">
                  <c:v>-0.88</c:v>
                </c:pt>
                <c:pt idx="68">
                  <c:v>-0.85250000000000004</c:v>
                </c:pt>
                <c:pt idx="69">
                  <c:v>-0.82499999999999996</c:v>
                </c:pt>
                <c:pt idx="70">
                  <c:v>-0.79749999999999999</c:v>
                </c:pt>
                <c:pt idx="71">
                  <c:v>-0.77</c:v>
                </c:pt>
                <c:pt idx="72">
                  <c:v>-0.74250000000000005</c:v>
                </c:pt>
                <c:pt idx="73">
                  <c:v>-0.71499999999999997</c:v>
                </c:pt>
                <c:pt idx="74">
                  <c:v>-0.6875</c:v>
                </c:pt>
                <c:pt idx="75">
                  <c:v>-0.66</c:v>
                </c:pt>
                <c:pt idx="76">
                  <c:v>-0.63249999999999995</c:v>
                </c:pt>
                <c:pt idx="77">
                  <c:v>-0.60499999999999998</c:v>
                </c:pt>
                <c:pt idx="78">
                  <c:v>-0.57750000000000001</c:v>
                </c:pt>
                <c:pt idx="79">
                  <c:v>-0.55000000000000004</c:v>
                </c:pt>
                <c:pt idx="80">
                  <c:v>-0.52249999999999996</c:v>
                </c:pt>
                <c:pt idx="81">
                  <c:v>-0.495</c:v>
                </c:pt>
                <c:pt idx="82">
                  <c:v>-0.46750000000000003</c:v>
                </c:pt>
                <c:pt idx="83">
                  <c:v>-0.44</c:v>
                </c:pt>
                <c:pt idx="84">
                  <c:v>-0.41249999999999998</c:v>
                </c:pt>
                <c:pt idx="85">
                  <c:v>-0.38500000000000001</c:v>
                </c:pt>
                <c:pt idx="86">
                  <c:v>-0.35749999999999998</c:v>
                </c:pt>
                <c:pt idx="87">
                  <c:v>-0.33</c:v>
                </c:pt>
                <c:pt idx="88">
                  <c:v>-0.30249999999999999</c:v>
                </c:pt>
                <c:pt idx="89">
                  <c:v>-0.27500000000000002</c:v>
                </c:pt>
                <c:pt idx="90">
                  <c:v>-0.2475</c:v>
                </c:pt>
                <c:pt idx="91">
                  <c:v>-0.22</c:v>
                </c:pt>
                <c:pt idx="92">
                  <c:v>-0.1925</c:v>
                </c:pt>
                <c:pt idx="93">
                  <c:v>-0.16500000000000001</c:v>
                </c:pt>
                <c:pt idx="94">
                  <c:v>-0.13750000000000001</c:v>
                </c:pt>
                <c:pt idx="95">
                  <c:v>-0.11</c:v>
                </c:pt>
                <c:pt idx="96">
                  <c:v>-8.2500000000000004E-2</c:v>
                </c:pt>
                <c:pt idx="97">
                  <c:v>-5.5E-2</c:v>
                </c:pt>
                <c:pt idx="98">
                  <c:v>-2.75E-2</c:v>
                </c:pt>
                <c:pt idx="99">
                  <c:v>0</c:v>
                </c:pt>
                <c:pt idx="100">
                  <c:v>2.75E-2</c:v>
                </c:pt>
                <c:pt idx="101">
                  <c:v>5.5E-2</c:v>
                </c:pt>
                <c:pt idx="102">
                  <c:v>8.2500000000000004E-2</c:v>
                </c:pt>
                <c:pt idx="103">
                  <c:v>0.11</c:v>
                </c:pt>
                <c:pt idx="104">
                  <c:v>0.13750000000000001</c:v>
                </c:pt>
                <c:pt idx="105">
                  <c:v>0.16500000000000001</c:v>
                </c:pt>
                <c:pt idx="106">
                  <c:v>0.1925</c:v>
                </c:pt>
                <c:pt idx="107">
                  <c:v>0.22</c:v>
                </c:pt>
                <c:pt idx="108">
                  <c:v>0.2475</c:v>
                </c:pt>
                <c:pt idx="109">
                  <c:v>0.27500000000000002</c:v>
                </c:pt>
                <c:pt idx="110">
                  <c:v>0.30249999999999999</c:v>
                </c:pt>
                <c:pt idx="111">
                  <c:v>0.33</c:v>
                </c:pt>
                <c:pt idx="112">
                  <c:v>0.35749999999999998</c:v>
                </c:pt>
                <c:pt idx="113">
                  <c:v>0.38500000000000001</c:v>
                </c:pt>
                <c:pt idx="114">
                  <c:v>0.41249999999999998</c:v>
                </c:pt>
                <c:pt idx="115">
                  <c:v>0.44</c:v>
                </c:pt>
                <c:pt idx="116">
                  <c:v>0.46750000000000003</c:v>
                </c:pt>
                <c:pt idx="117">
                  <c:v>0.495</c:v>
                </c:pt>
                <c:pt idx="118">
                  <c:v>0.52249999999999996</c:v>
                </c:pt>
                <c:pt idx="119">
                  <c:v>0.55000000000000004</c:v>
                </c:pt>
                <c:pt idx="120">
                  <c:v>0.57750000000000001</c:v>
                </c:pt>
                <c:pt idx="121">
                  <c:v>0.60499999999999998</c:v>
                </c:pt>
                <c:pt idx="122">
                  <c:v>0.63249999999999995</c:v>
                </c:pt>
                <c:pt idx="123">
                  <c:v>0.66</c:v>
                </c:pt>
                <c:pt idx="124">
                  <c:v>0.6875</c:v>
                </c:pt>
                <c:pt idx="125">
                  <c:v>0.71499999999999997</c:v>
                </c:pt>
                <c:pt idx="126">
                  <c:v>0.74250000000000005</c:v>
                </c:pt>
                <c:pt idx="127">
                  <c:v>0.77</c:v>
                </c:pt>
                <c:pt idx="128">
                  <c:v>0.79749999999999999</c:v>
                </c:pt>
                <c:pt idx="129">
                  <c:v>0.82499999999999996</c:v>
                </c:pt>
                <c:pt idx="130">
                  <c:v>0.85250000000000004</c:v>
                </c:pt>
                <c:pt idx="131">
                  <c:v>0.88</c:v>
                </c:pt>
                <c:pt idx="132">
                  <c:v>0.90749999999999997</c:v>
                </c:pt>
                <c:pt idx="133">
                  <c:v>0.93500000000000005</c:v>
                </c:pt>
                <c:pt idx="134">
                  <c:v>0.96250000000000002</c:v>
                </c:pt>
                <c:pt idx="135">
                  <c:v>0.99</c:v>
                </c:pt>
                <c:pt idx="136">
                  <c:v>1.0175000000000001</c:v>
                </c:pt>
                <c:pt idx="137">
                  <c:v>1.0449999999999999</c:v>
                </c:pt>
                <c:pt idx="138">
                  <c:v>1.0725</c:v>
                </c:pt>
                <c:pt idx="139">
                  <c:v>1.1000000000000001</c:v>
                </c:pt>
                <c:pt idx="140">
                  <c:v>1.1274999999999999</c:v>
                </c:pt>
                <c:pt idx="141">
                  <c:v>1.155</c:v>
                </c:pt>
                <c:pt idx="142">
                  <c:v>1.1825000000000001</c:v>
                </c:pt>
                <c:pt idx="143">
                  <c:v>1.21</c:v>
                </c:pt>
                <c:pt idx="144">
                  <c:v>1.2375</c:v>
                </c:pt>
                <c:pt idx="145">
                  <c:v>1.2649999999999999</c:v>
                </c:pt>
                <c:pt idx="146">
                  <c:v>1.2925</c:v>
                </c:pt>
                <c:pt idx="147">
                  <c:v>1.32</c:v>
                </c:pt>
                <c:pt idx="148">
                  <c:v>1.3474999999999999</c:v>
                </c:pt>
                <c:pt idx="149">
                  <c:v>1.375</c:v>
                </c:pt>
                <c:pt idx="150">
                  <c:v>1.4025000000000001</c:v>
                </c:pt>
                <c:pt idx="151">
                  <c:v>1.43</c:v>
                </c:pt>
                <c:pt idx="152">
                  <c:v>1.4575</c:v>
                </c:pt>
                <c:pt idx="153">
                  <c:v>1.4850000000000001</c:v>
                </c:pt>
                <c:pt idx="154">
                  <c:v>1.5125</c:v>
                </c:pt>
                <c:pt idx="155">
                  <c:v>1.54</c:v>
                </c:pt>
                <c:pt idx="156">
                  <c:v>1.5674999999999999</c:v>
                </c:pt>
                <c:pt idx="157">
                  <c:v>1.595</c:v>
                </c:pt>
                <c:pt idx="158">
                  <c:v>1.6225000000000001</c:v>
                </c:pt>
                <c:pt idx="159">
                  <c:v>1.65</c:v>
                </c:pt>
                <c:pt idx="160">
                  <c:v>1.6775</c:v>
                </c:pt>
                <c:pt idx="161">
                  <c:v>1.7050000000000001</c:v>
                </c:pt>
                <c:pt idx="162">
                  <c:v>1.7324999999999999</c:v>
                </c:pt>
                <c:pt idx="163">
                  <c:v>1.76</c:v>
                </c:pt>
                <c:pt idx="164">
                  <c:v>1.7875000000000001</c:v>
                </c:pt>
                <c:pt idx="165">
                  <c:v>1.8149999999999999</c:v>
                </c:pt>
                <c:pt idx="166">
                  <c:v>1.8425</c:v>
                </c:pt>
                <c:pt idx="167">
                  <c:v>1.87</c:v>
                </c:pt>
                <c:pt idx="168">
                  <c:v>1.8975</c:v>
                </c:pt>
                <c:pt idx="169">
                  <c:v>1.925</c:v>
                </c:pt>
                <c:pt idx="170">
                  <c:v>1.9524999999999999</c:v>
                </c:pt>
                <c:pt idx="171">
                  <c:v>1.98</c:v>
                </c:pt>
                <c:pt idx="172">
                  <c:v>2.0074999999999998</c:v>
                </c:pt>
                <c:pt idx="173">
                  <c:v>2.0350000000000001</c:v>
                </c:pt>
                <c:pt idx="174">
                  <c:v>2.0625</c:v>
                </c:pt>
                <c:pt idx="175">
                  <c:v>2.09</c:v>
                </c:pt>
                <c:pt idx="176">
                  <c:v>2.1175000000000002</c:v>
                </c:pt>
                <c:pt idx="177">
                  <c:v>2.145</c:v>
                </c:pt>
                <c:pt idx="178">
                  <c:v>2.1724999999999999</c:v>
                </c:pt>
                <c:pt idx="179">
                  <c:v>2.2000000000000002</c:v>
                </c:pt>
                <c:pt idx="180">
                  <c:v>2.2275</c:v>
                </c:pt>
                <c:pt idx="181">
                  <c:v>2.2549999999999999</c:v>
                </c:pt>
                <c:pt idx="182">
                  <c:v>2.2825000000000002</c:v>
                </c:pt>
                <c:pt idx="183">
                  <c:v>2.31</c:v>
                </c:pt>
                <c:pt idx="184">
                  <c:v>2.3374999999999999</c:v>
                </c:pt>
                <c:pt idx="185">
                  <c:v>2.3650000000000002</c:v>
                </c:pt>
                <c:pt idx="186">
                  <c:v>2.3925000000000001</c:v>
                </c:pt>
                <c:pt idx="187">
                  <c:v>2.42</c:v>
                </c:pt>
                <c:pt idx="188">
                  <c:v>2.4474999999999998</c:v>
                </c:pt>
                <c:pt idx="189">
                  <c:v>2.4750000000000001</c:v>
                </c:pt>
                <c:pt idx="190">
                  <c:v>2.5024999999999999</c:v>
                </c:pt>
                <c:pt idx="191">
                  <c:v>2.5299999999999998</c:v>
                </c:pt>
                <c:pt idx="192">
                  <c:v>2.5575000000000001</c:v>
                </c:pt>
                <c:pt idx="193">
                  <c:v>2.585</c:v>
                </c:pt>
                <c:pt idx="194">
                  <c:v>2.6124999999999998</c:v>
                </c:pt>
                <c:pt idx="195">
                  <c:v>2.64</c:v>
                </c:pt>
                <c:pt idx="196">
                  <c:v>2.6675</c:v>
                </c:pt>
                <c:pt idx="197">
                  <c:v>2.6949999999999998</c:v>
                </c:pt>
                <c:pt idx="198">
                  <c:v>2.7225000000000001</c:v>
                </c:pt>
              </c:numCache>
            </c:numRef>
          </c:xVal>
          <c:yVal>
            <c:numRef>
              <c:f>'v2'!$J$5:$J$203</c:f>
              <c:numCache>
                <c:formatCode>General</c:formatCode>
                <c:ptCount val="199"/>
                <c:pt idx="0">
                  <c:v>7.7077852328300001E-4</c:v>
                </c:pt>
                <c:pt idx="1">
                  <c:v>1.04337730353E-3</c:v>
                </c:pt>
                <c:pt idx="2">
                  <c:v>1.3013020865500001E-3</c:v>
                </c:pt>
                <c:pt idx="3">
                  <c:v>1.46758491689E-3</c:v>
                </c:pt>
                <c:pt idx="4">
                  <c:v>1.5938327584E-3</c:v>
                </c:pt>
                <c:pt idx="5">
                  <c:v>1.67662288851E-3</c:v>
                </c:pt>
                <c:pt idx="6">
                  <c:v>1.6011523373900001E-3</c:v>
                </c:pt>
                <c:pt idx="7">
                  <c:v>1.31469776125E-3</c:v>
                </c:pt>
                <c:pt idx="8">
                  <c:v>6.3966018283999999E-4</c:v>
                </c:pt>
                <c:pt idx="9">
                  <c:v>-7.4100293967600003E-4</c:v>
                </c:pt>
                <c:pt idx="10">
                  <c:v>-2.6225259124800001E-3</c:v>
                </c:pt>
                <c:pt idx="11">
                  <c:v>-4.6610278121999998E-3</c:v>
                </c:pt>
                <c:pt idx="12">
                  <c:v>-7.67483418081E-3</c:v>
                </c:pt>
                <c:pt idx="13">
                  <c:v>-1.2198961332800001E-2</c:v>
                </c:pt>
                <c:pt idx="14">
                  <c:v>-1.64296832395E-2</c:v>
                </c:pt>
                <c:pt idx="15">
                  <c:v>-1.0393673855799999E-2</c:v>
                </c:pt>
                <c:pt idx="16">
                  <c:v>6.83563379459E-2</c:v>
                </c:pt>
                <c:pt idx="17">
                  <c:v>0.49302761312400001</c:v>
                </c:pt>
                <c:pt idx="18">
                  <c:v>1.93227573838</c:v>
                </c:pt>
                <c:pt idx="19">
                  <c:v>4.02045815407</c:v>
                </c:pt>
                <c:pt idx="20">
                  <c:v>5.3389309878100004</c:v>
                </c:pt>
                <c:pt idx="21">
                  <c:v>6.0436022924300001</c:v>
                </c:pt>
                <c:pt idx="22">
                  <c:v>6.6161168088100002</c:v>
                </c:pt>
                <c:pt idx="23">
                  <c:v>7.2203895716000002</c:v>
                </c:pt>
                <c:pt idx="24">
                  <c:v>7.8906415948599999</c:v>
                </c:pt>
                <c:pt idx="25">
                  <c:v>8.6224077010200002</c:v>
                </c:pt>
                <c:pt idx="26">
                  <c:v>9.3693503847200006</c:v>
                </c:pt>
                <c:pt idx="27">
                  <c:v>10.0464542526</c:v>
                </c:pt>
                <c:pt idx="28">
                  <c:v>10.621449362</c:v>
                </c:pt>
                <c:pt idx="29">
                  <c:v>11.107901872899999</c:v>
                </c:pt>
                <c:pt idx="30">
                  <c:v>11.483884015099999</c:v>
                </c:pt>
                <c:pt idx="31">
                  <c:v>11.7190333879</c:v>
                </c:pt>
                <c:pt idx="32">
                  <c:v>11.8418462765</c:v>
                </c:pt>
                <c:pt idx="33">
                  <c:v>11.902545476</c:v>
                </c:pt>
                <c:pt idx="34">
                  <c:v>11.9331966753</c:v>
                </c:pt>
                <c:pt idx="35">
                  <c:v>11.9494493303</c:v>
                </c:pt>
                <c:pt idx="36">
                  <c:v>11.9584128214</c:v>
                </c:pt>
                <c:pt idx="37">
                  <c:v>11.9634778046</c:v>
                </c:pt>
                <c:pt idx="38">
                  <c:v>11.9665738301</c:v>
                </c:pt>
                <c:pt idx="39">
                  <c:v>11.968573474699999</c:v>
                </c:pt>
                <c:pt idx="40">
                  <c:v>11.9700312914</c:v>
                </c:pt>
                <c:pt idx="41">
                  <c:v>11.9705789043</c:v>
                </c:pt>
                <c:pt idx="42">
                  <c:v>11.971233912900001</c:v>
                </c:pt>
                <c:pt idx="43">
                  <c:v>11.971545937</c:v>
                </c:pt>
                <c:pt idx="44">
                  <c:v>11.971512386700001</c:v>
                </c:pt>
                <c:pt idx="45">
                  <c:v>11.9719889281</c:v>
                </c:pt>
                <c:pt idx="46">
                  <c:v>11.9719363265</c:v>
                </c:pt>
                <c:pt idx="47">
                  <c:v>11.9721488701</c:v>
                </c:pt>
                <c:pt idx="48">
                  <c:v>11.971967404400001</c:v>
                </c:pt>
                <c:pt idx="49">
                  <c:v>11.9720208469</c:v>
                </c:pt>
                <c:pt idx="50">
                  <c:v>11.972232417600001</c:v>
                </c:pt>
                <c:pt idx="51">
                  <c:v>11.9720785771</c:v>
                </c:pt>
                <c:pt idx="52">
                  <c:v>11.9719339942</c:v>
                </c:pt>
                <c:pt idx="53">
                  <c:v>11.972196439999999</c:v>
                </c:pt>
                <c:pt idx="54">
                  <c:v>11.9719040206</c:v>
                </c:pt>
                <c:pt idx="55">
                  <c:v>11.9719392521</c:v>
                </c:pt>
                <c:pt idx="56">
                  <c:v>11.9719117458</c:v>
                </c:pt>
                <c:pt idx="57">
                  <c:v>11.9719190027</c:v>
                </c:pt>
                <c:pt idx="58">
                  <c:v>11.971903445400001</c:v>
                </c:pt>
                <c:pt idx="59">
                  <c:v>11.971988418500001</c:v>
                </c:pt>
                <c:pt idx="60">
                  <c:v>11.9718408768</c:v>
                </c:pt>
                <c:pt idx="61">
                  <c:v>11.9721348078</c:v>
                </c:pt>
                <c:pt idx="62">
                  <c:v>11.9718889253</c:v>
                </c:pt>
                <c:pt idx="63">
                  <c:v>11.9716872252</c:v>
                </c:pt>
                <c:pt idx="64">
                  <c:v>11.971748746999999</c:v>
                </c:pt>
                <c:pt idx="65">
                  <c:v>11.9715262265</c:v>
                </c:pt>
                <c:pt idx="66">
                  <c:v>11.9715534031</c:v>
                </c:pt>
                <c:pt idx="67">
                  <c:v>11.9714884378</c:v>
                </c:pt>
                <c:pt idx="68">
                  <c:v>11.971617376399999</c:v>
                </c:pt>
                <c:pt idx="69">
                  <c:v>11.971532186699999</c:v>
                </c:pt>
                <c:pt idx="70">
                  <c:v>11.971811982</c:v>
                </c:pt>
                <c:pt idx="71">
                  <c:v>11.971536732300001</c:v>
                </c:pt>
                <c:pt idx="72">
                  <c:v>11.971544959099999</c:v>
                </c:pt>
                <c:pt idx="73">
                  <c:v>11.971706752999999</c:v>
                </c:pt>
                <c:pt idx="74">
                  <c:v>11.9716295145</c:v>
                </c:pt>
                <c:pt idx="75">
                  <c:v>11.9716577703</c:v>
                </c:pt>
                <c:pt idx="76">
                  <c:v>11.9713103382</c:v>
                </c:pt>
                <c:pt idx="77">
                  <c:v>11.9711775208</c:v>
                </c:pt>
                <c:pt idx="78">
                  <c:v>11.9714160711</c:v>
                </c:pt>
                <c:pt idx="79">
                  <c:v>11.9714997817</c:v>
                </c:pt>
                <c:pt idx="80">
                  <c:v>11.9714258608</c:v>
                </c:pt>
                <c:pt idx="81">
                  <c:v>11.9714678107</c:v>
                </c:pt>
                <c:pt idx="82">
                  <c:v>11.971526046299999</c:v>
                </c:pt>
                <c:pt idx="83">
                  <c:v>11.9711160398</c:v>
                </c:pt>
                <c:pt idx="84">
                  <c:v>11.971205253799999</c:v>
                </c:pt>
                <c:pt idx="85">
                  <c:v>11.971325934299999</c:v>
                </c:pt>
                <c:pt idx="86">
                  <c:v>11.971260619600001</c:v>
                </c:pt>
                <c:pt idx="87">
                  <c:v>11.971303177599999</c:v>
                </c:pt>
                <c:pt idx="88">
                  <c:v>11.971293659800001</c:v>
                </c:pt>
                <c:pt idx="89">
                  <c:v>11.971141679600001</c:v>
                </c:pt>
                <c:pt idx="90">
                  <c:v>11.971451718599999</c:v>
                </c:pt>
                <c:pt idx="91">
                  <c:v>11.971114572699999</c:v>
                </c:pt>
                <c:pt idx="92">
                  <c:v>11.971293108399999</c:v>
                </c:pt>
                <c:pt idx="93">
                  <c:v>11.971118451000001</c:v>
                </c:pt>
                <c:pt idx="94">
                  <c:v>11.971324213600001</c:v>
                </c:pt>
                <c:pt idx="95">
                  <c:v>11.9713032106</c:v>
                </c:pt>
                <c:pt idx="96">
                  <c:v>11.9712577619</c:v>
                </c:pt>
                <c:pt idx="97">
                  <c:v>11.971015615600001</c:v>
                </c:pt>
                <c:pt idx="98">
                  <c:v>11.971144454799999</c:v>
                </c:pt>
                <c:pt idx="99">
                  <c:v>11.971083372300001</c:v>
                </c:pt>
                <c:pt idx="100">
                  <c:v>11.971144454799999</c:v>
                </c:pt>
                <c:pt idx="101">
                  <c:v>11.971015615600001</c:v>
                </c:pt>
                <c:pt idx="102">
                  <c:v>11.9712577619</c:v>
                </c:pt>
                <c:pt idx="103">
                  <c:v>11.9713032106</c:v>
                </c:pt>
                <c:pt idx="104">
                  <c:v>11.971324213600001</c:v>
                </c:pt>
                <c:pt idx="105">
                  <c:v>11.971118451000001</c:v>
                </c:pt>
                <c:pt idx="106">
                  <c:v>11.971293108399999</c:v>
                </c:pt>
                <c:pt idx="107">
                  <c:v>11.971114572699999</c:v>
                </c:pt>
                <c:pt idx="108">
                  <c:v>11.971451718599999</c:v>
                </c:pt>
                <c:pt idx="109">
                  <c:v>11.971141679600001</c:v>
                </c:pt>
                <c:pt idx="110">
                  <c:v>11.971293659800001</c:v>
                </c:pt>
                <c:pt idx="111">
                  <c:v>11.971303177599999</c:v>
                </c:pt>
                <c:pt idx="112">
                  <c:v>11.971260619600001</c:v>
                </c:pt>
                <c:pt idx="113">
                  <c:v>11.971325934299999</c:v>
                </c:pt>
                <c:pt idx="114">
                  <c:v>11.971205253799999</c:v>
                </c:pt>
                <c:pt idx="115">
                  <c:v>11.9711160398</c:v>
                </c:pt>
                <c:pt idx="116">
                  <c:v>11.971526046299999</c:v>
                </c:pt>
                <c:pt idx="117">
                  <c:v>11.9714678107</c:v>
                </c:pt>
                <c:pt idx="118">
                  <c:v>11.9714258608</c:v>
                </c:pt>
                <c:pt idx="119">
                  <c:v>11.9714997817</c:v>
                </c:pt>
                <c:pt idx="120">
                  <c:v>11.9714160711</c:v>
                </c:pt>
                <c:pt idx="121">
                  <c:v>11.9711775208</c:v>
                </c:pt>
                <c:pt idx="122">
                  <c:v>11.9713103382</c:v>
                </c:pt>
                <c:pt idx="123">
                  <c:v>11.9716577703</c:v>
                </c:pt>
                <c:pt idx="124">
                  <c:v>11.9716295145</c:v>
                </c:pt>
                <c:pt idx="125">
                  <c:v>11.971706752999999</c:v>
                </c:pt>
                <c:pt idx="126">
                  <c:v>11.971544959099999</c:v>
                </c:pt>
                <c:pt idx="127">
                  <c:v>11.971536732300001</c:v>
                </c:pt>
                <c:pt idx="128">
                  <c:v>11.971811982</c:v>
                </c:pt>
                <c:pt idx="129">
                  <c:v>11.971532186699999</c:v>
                </c:pt>
                <c:pt idx="130">
                  <c:v>11.971617376399999</c:v>
                </c:pt>
                <c:pt idx="131">
                  <c:v>11.9714884378</c:v>
                </c:pt>
                <c:pt idx="132">
                  <c:v>11.9715534031</c:v>
                </c:pt>
                <c:pt idx="133">
                  <c:v>11.9715262265</c:v>
                </c:pt>
                <c:pt idx="134">
                  <c:v>11.971748746999999</c:v>
                </c:pt>
                <c:pt idx="135">
                  <c:v>11.9716872252</c:v>
                </c:pt>
                <c:pt idx="136">
                  <c:v>11.9718889253</c:v>
                </c:pt>
                <c:pt idx="137">
                  <c:v>11.9721348078</c:v>
                </c:pt>
                <c:pt idx="138">
                  <c:v>11.9718408768</c:v>
                </c:pt>
                <c:pt idx="139">
                  <c:v>11.971988418500001</c:v>
                </c:pt>
                <c:pt idx="140">
                  <c:v>11.971903445400001</c:v>
                </c:pt>
                <c:pt idx="141">
                  <c:v>11.9719190027</c:v>
                </c:pt>
                <c:pt idx="142">
                  <c:v>11.9719117458</c:v>
                </c:pt>
                <c:pt idx="143">
                  <c:v>11.9719392521</c:v>
                </c:pt>
                <c:pt idx="144">
                  <c:v>11.9719040206</c:v>
                </c:pt>
                <c:pt idx="145">
                  <c:v>11.972196439999999</c:v>
                </c:pt>
                <c:pt idx="146">
                  <c:v>11.9719339942</c:v>
                </c:pt>
                <c:pt idx="147">
                  <c:v>11.9720785771</c:v>
                </c:pt>
                <c:pt idx="148">
                  <c:v>11.972232417600001</c:v>
                </c:pt>
                <c:pt idx="149">
                  <c:v>11.9720208469</c:v>
                </c:pt>
                <c:pt idx="150">
                  <c:v>11.971967404400001</c:v>
                </c:pt>
                <c:pt idx="151">
                  <c:v>11.9721488701</c:v>
                </c:pt>
                <c:pt idx="152">
                  <c:v>11.9719363265</c:v>
                </c:pt>
                <c:pt idx="153">
                  <c:v>11.9719889281</c:v>
                </c:pt>
                <c:pt idx="154">
                  <c:v>11.971512386700001</c:v>
                </c:pt>
                <c:pt idx="155">
                  <c:v>11.971545937</c:v>
                </c:pt>
                <c:pt idx="156">
                  <c:v>11.971233912900001</c:v>
                </c:pt>
                <c:pt idx="157">
                  <c:v>11.9705789043</c:v>
                </c:pt>
                <c:pt idx="158">
                  <c:v>11.9700312914</c:v>
                </c:pt>
                <c:pt idx="159">
                  <c:v>11.968573474699999</c:v>
                </c:pt>
                <c:pt idx="160">
                  <c:v>11.9665738301</c:v>
                </c:pt>
                <c:pt idx="161">
                  <c:v>11.9634778046</c:v>
                </c:pt>
                <c:pt idx="162">
                  <c:v>11.9584128214</c:v>
                </c:pt>
                <c:pt idx="163">
                  <c:v>11.9494493303</c:v>
                </c:pt>
                <c:pt idx="164">
                  <c:v>11.9331966753</c:v>
                </c:pt>
                <c:pt idx="165">
                  <c:v>11.902545476</c:v>
                </c:pt>
                <c:pt idx="166">
                  <c:v>11.8418462765</c:v>
                </c:pt>
                <c:pt idx="167">
                  <c:v>11.7190333879</c:v>
                </c:pt>
                <c:pt idx="168">
                  <c:v>11.483884015099999</c:v>
                </c:pt>
                <c:pt idx="169">
                  <c:v>11.107901872899999</c:v>
                </c:pt>
                <c:pt idx="170">
                  <c:v>10.621449362</c:v>
                </c:pt>
                <c:pt idx="171">
                  <c:v>10.0464542526</c:v>
                </c:pt>
                <c:pt idx="172">
                  <c:v>9.3693503847200006</c:v>
                </c:pt>
                <c:pt idx="173">
                  <c:v>8.6224077010200002</c:v>
                </c:pt>
                <c:pt idx="174">
                  <c:v>7.8906415948599999</c:v>
                </c:pt>
                <c:pt idx="175">
                  <c:v>7.2203895716000002</c:v>
                </c:pt>
                <c:pt idx="176">
                  <c:v>6.6161168088100002</c:v>
                </c:pt>
                <c:pt idx="177">
                  <c:v>6.0436022924300001</c:v>
                </c:pt>
                <c:pt idx="178">
                  <c:v>5.3389309878100004</c:v>
                </c:pt>
                <c:pt idx="179">
                  <c:v>4.02045815407</c:v>
                </c:pt>
                <c:pt idx="180">
                  <c:v>1.93227573838</c:v>
                </c:pt>
                <c:pt idx="181">
                  <c:v>0.49302761312400001</c:v>
                </c:pt>
                <c:pt idx="182">
                  <c:v>6.83563379459E-2</c:v>
                </c:pt>
                <c:pt idx="183">
                  <c:v>-1.0393673855799999E-2</c:v>
                </c:pt>
                <c:pt idx="184">
                  <c:v>-1.64296832395E-2</c:v>
                </c:pt>
                <c:pt idx="185">
                  <c:v>-1.2198961332800001E-2</c:v>
                </c:pt>
                <c:pt idx="186">
                  <c:v>-7.67483418081E-3</c:v>
                </c:pt>
                <c:pt idx="187">
                  <c:v>-4.6610278121999998E-3</c:v>
                </c:pt>
                <c:pt idx="188">
                  <c:v>-2.6225259124800001E-3</c:v>
                </c:pt>
                <c:pt idx="189">
                  <c:v>-7.4100293967600003E-4</c:v>
                </c:pt>
                <c:pt idx="190">
                  <c:v>6.3966018283999999E-4</c:v>
                </c:pt>
                <c:pt idx="191">
                  <c:v>1.31469776125E-3</c:v>
                </c:pt>
                <c:pt idx="192">
                  <c:v>1.6011523373900001E-3</c:v>
                </c:pt>
                <c:pt idx="193">
                  <c:v>1.67662288851E-3</c:v>
                </c:pt>
                <c:pt idx="194">
                  <c:v>1.5938327584E-3</c:v>
                </c:pt>
                <c:pt idx="195">
                  <c:v>1.46758491689E-3</c:v>
                </c:pt>
                <c:pt idx="196">
                  <c:v>1.3013020865500001E-3</c:v>
                </c:pt>
                <c:pt idx="197">
                  <c:v>1.04337730353E-3</c:v>
                </c:pt>
                <c:pt idx="198">
                  <c:v>7.7077852328300001E-4</c:v>
                </c:pt>
              </c:numCache>
            </c:numRef>
          </c:yVal>
          <c:smooth val="1"/>
          <c:extLst>
            <c:ext xmlns:c16="http://schemas.microsoft.com/office/drawing/2014/chart" uri="{C3380CC4-5D6E-409C-BE32-E72D297353CC}">
              <c16:uniqueId val="{00000001-9CFB-43CB-A06D-0B4DCDB5B41A}"/>
            </c:ext>
          </c:extLst>
        </c:ser>
        <c:ser>
          <c:idx val="1"/>
          <c:order val="1"/>
          <c:tx>
            <c:v>ROXIE 3D</c:v>
          </c:tx>
          <c:spPr>
            <a:ln w="22225" cap="rnd">
              <a:solidFill>
                <a:schemeClr val="accent2"/>
              </a:solidFill>
              <a:round/>
            </a:ln>
            <a:effectLst/>
          </c:spPr>
          <c:marker>
            <c:symbol val="none"/>
          </c:marker>
          <c:xVal>
            <c:numRef>
              <c:f>ROXIE!$D$2:$D$51</c:f>
              <c:numCache>
                <c:formatCode>0.00E+00</c:formatCode>
                <c:ptCount val="50"/>
                <c:pt idx="0">
                  <c:v>-2.75</c:v>
                </c:pt>
                <c:pt idx="1">
                  <c:v>-2.6377551019999999</c:v>
                </c:pt>
                <c:pt idx="2">
                  <c:v>-2.5255102040000001</c:v>
                </c:pt>
                <c:pt idx="3">
                  <c:v>-2.413265306</c:v>
                </c:pt>
                <c:pt idx="4">
                  <c:v>-2.3010204079999999</c:v>
                </c:pt>
                <c:pt idx="5">
                  <c:v>-2.1887755100000001</c:v>
                </c:pt>
                <c:pt idx="6">
                  <c:v>-2.076530612</c:v>
                </c:pt>
                <c:pt idx="7">
                  <c:v>-1.9642857139999998</c:v>
                </c:pt>
                <c:pt idx="8">
                  <c:v>-1.8520408159999999</c:v>
                </c:pt>
                <c:pt idx="9">
                  <c:v>-1.7397959199999999</c:v>
                </c:pt>
                <c:pt idx="10">
                  <c:v>-1.6275510200000001</c:v>
                </c:pt>
                <c:pt idx="11">
                  <c:v>-1.51530612</c:v>
                </c:pt>
                <c:pt idx="12">
                  <c:v>-1.4030612200000001</c:v>
                </c:pt>
                <c:pt idx="13">
                  <c:v>-1.2908163300000002</c:v>
                </c:pt>
                <c:pt idx="14">
                  <c:v>-1.1785714299999999</c:v>
                </c:pt>
                <c:pt idx="15">
                  <c:v>-1.06632653</c:v>
                </c:pt>
                <c:pt idx="16">
                  <c:v>-0.9540816299999999</c:v>
                </c:pt>
                <c:pt idx="17">
                  <c:v>-0.84183673000000003</c:v>
                </c:pt>
                <c:pt idx="18">
                  <c:v>-0.72959183999999988</c:v>
                </c:pt>
                <c:pt idx="19">
                  <c:v>-0.61734694000000001</c:v>
                </c:pt>
                <c:pt idx="20">
                  <c:v>-0.50510204000000014</c:v>
                </c:pt>
                <c:pt idx="21">
                  <c:v>-0.39285714000000027</c:v>
                </c:pt>
                <c:pt idx="22">
                  <c:v>-0.28061223999999996</c:v>
                </c:pt>
                <c:pt idx="23">
                  <c:v>-0.16836735000000003</c:v>
                </c:pt>
                <c:pt idx="24">
                  <c:v>-5.6122449999999713E-2</c:v>
                </c:pt>
                <c:pt idx="25">
                  <c:v>5.6122449999999713E-2</c:v>
                </c:pt>
                <c:pt idx="26">
                  <c:v>0.16836735000000003</c:v>
                </c:pt>
                <c:pt idx="27">
                  <c:v>0.28061223999999996</c:v>
                </c:pt>
                <c:pt idx="28">
                  <c:v>0.39285714000000027</c:v>
                </c:pt>
                <c:pt idx="29">
                  <c:v>0.50510204000000014</c:v>
                </c:pt>
                <c:pt idx="30">
                  <c:v>0.61734694000000001</c:v>
                </c:pt>
                <c:pt idx="31">
                  <c:v>0.72959183999999988</c:v>
                </c:pt>
                <c:pt idx="32">
                  <c:v>0.84183672999999981</c:v>
                </c:pt>
                <c:pt idx="33">
                  <c:v>0.95408163000000012</c:v>
                </c:pt>
                <c:pt idx="34">
                  <c:v>1.06632653</c:v>
                </c:pt>
                <c:pt idx="35">
                  <c:v>1.1785714299999999</c:v>
                </c:pt>
                <c:pt idx="36">
                  <c:v>1.2908163300000002</c:v>
                </c:pt>
                <c:pt idx="37">
                  <c:v>1.4030612199999997</c:v>
                </c:pt>
                <c:pt idx="38">
                  <c:v>1.51530612</c:v>
                </c:pt>
                <c:pt idx="39">
                  <c:v>1.6275510200000003</c:v>
                </c:pt>
                <c:pt idx="40">
                  <c:v>1.7397959199999997</c:v>
                </c:pt>
                <c:pt idx="41">
                  <c:v>1.85204082</c:v>
                </c:pt>
                <c:pt idx="42">
                  <c:v>1.9642857100000004</c:v>
                </c:pt>
                <c:pt idx="43">
                  <c:v>2.0765306099999998</c:v>
                </c:pt>
                <c:pt idx="44">
                  <c:v>2.1887755100000001</c:v>
                </c:pt>
                <c:pt idx="45">
                  <c:v>2.3010204100000005</c:v>
                </c:pt>
                <c:pt idx="46">
                  <c:v>2.4132653099999999</c:v>
                </c:pt>
                <c:pt idx="47">
                  <c:v>2.5255101999999994</c:v>
                </c:pt>
                <c:pt idx="48">
                  <c:v>2.6377551000000006</c:v>
                </c:pt>
                <c:pt idx="49">
                  <c:v>2.75</c:v>
                </c:pt>
              </c:numCache>
            </c:numRef>
          </c:xVal>
          <c:yVal>
            <c:numRef>
              <c:f>ROXIE!$E$2:$E$51</c:f>
              <c:numCache>
                <c:formatCode>0.00E+00</c:formatCode>
                <c:ptCount val="50"/>
                <c:pt idx="0">
                  <c:v>1.7418068399999999E-3</c:v>
                </c:pt>
                <c:pt idx="1">
                  <c:v>2.9423088900000002E-3</c:v>
                </c:pt>
                <c:pt idx="2">
                  <c:v>5.7821715600000004E-3</c:v>
                </c:pt>
                <c:pt idx="3">
                  <c:v>1.44930158E-2</c:v>
                </c:pt>
                <c:pt idx="4">
                  <c:v>9.9844980900000001E-3</c:v>
                </c:pt>
                <c:pt idx="5">
                  <c:v>4.6614803399999998</c:v>
                </c:pt>
                <c:pt idx="6">
                  <c:v>7.5365183399999998</c:v>
                </c:pt>
                <c:pt idx="7">
                  <c:v>10.388419600000001</c:v>
                </c:pt>
                <c:pt idx="8">
                  <c:v>11.8430499</c:v>
                </c:pt>
                <c:pt idx="9">
                  <c:v>11.9934584</c:v>
                </c:pt>
                <c:pt idx="10">
                  <c:v>12.006625400000001</c:v>
                </c:pt>
                <c:pt idx="11">
                  <c:v>12.008596499999999</c:v>
                </c:pt>
                <c:pt idx="12">
                  <c:v>12.0088916</c:v>
                </c:pt>
                <c:pt idx="13">
                  <c:v>12.008773700000001</c:v>
                </c:pt>
                <c:pt idx="14">
                  <c:v>12.008551900000001</c:v>
                </c:pt>
                <c:pt idx="15">
                  <c:v>12.008329399999999</c:v>
                </c:pt>
                <c:pt idx="16">
                  <c:v>12.008119799999999</c:v>
                </c:pt>
                <c:pt idx="17">
                  <c:v>12.007964599999999</c:v>
                </c:pt>
                <c:pt idx="18">
                  <c:v>12.007831299999999</c:v>
                </c:pt>
                <c:pt idx="19">
                  <c:v>12.007707699999999</c:v>
                </c:pt>
                <c:pt idx="20">
                  <c:v>12.0076213</c:v>
                </c:pt>
                <c:pt idx="21">
                  <c:v>12.0075637</c:v>
                </c:pt>
                <c:pt idx="22">
                  <c:v>12.007524</c:v>
                </c:pt>
                <c:pt idx="23">
                  <c:v>12.0075001</c:v>
                </c:pt>
                <c:pt idx="24">
                  <c:v>12.0075044</c:v>
                </c:pt>
                <c:pt idx="25">
                  <c:v>12.0075044</c:v>
                </c:pt>
                <c:pt idx="26">
                  <c:v>12.0075001</c:v>
                </c:pt>
                <c:pt idx="27">
                  <c:v>12.007524</c:v>
                </c:pt>
                <c:pt idx="28">
                  <c:v>12.0075637</c:v>
                </c:pt>
                <c:pt idx="29">
                  <c:v>12.0076213</c:v>
                </c:pt>
                <c:pt idx="30">
                  <c:v>12.007707699999999</c:v>
                </c:pt>
                <c:pt idx="31">
                  <c:v>12.007831299999999</c:v>
                </c:pt>
                <c:pt idx="32">
                  <c:v>12.007964599999999</c:v>
                </c:pt>
                <c:pt idx="33">
                  <c:v>12.008119799999999</c:v>
                </c:pt>
                <c:pt idx="34">
                  <c:v>12.008329399999999</c:v>
                </c:pt>
                <c:pt idx="35">
                  <c:v>12.008551900000001</c:v>
                </c:pt>
                <c:pt idx="36">
                  <c:v>12.008773700000001</c:v>
                </c:pt>
                <c:pt idx="37">
                  <c:v>12.0088916</c:v>
                </c:pt>
                <c:pt idx="38">
                  <c:v>12.008596499999999</c:v>
                </c:pt>
                <c:pt idx="39">
                  <c:v>12.006625400000001</c:v>
                </c:pt>
                <c:pt idx="40">
                  <c:v>11.9934584</c:v>
                </c:pt>
                <c:pt idx="41">
                  <c:v>11.8430499</c:v>
                </c:pt>
                <c:pt idx="42">
                  <c:v>10.388419600000001</c:v>
                </c:pt>
                <c:pt idx="43">
                  <c:v>7.5365183399999998</c:v>
                </c:pt>
                <c:pt idx="44">
                  <c:v>4.6614803399999998</c:v>
                </c:pt>
                <c:pt idx="45">
                  <c:v>9.9844980900000001E-3</c:v>
                </c:pt>
                <c:pt idx="46">
                  <c:v>1.44930158E-2</c:v>
                </c:pt>
                <c:pt idx="47">
                  <c:v>5.7821715600000004E-3</c:v>
                </c:pt>
                <c:pt idx="48">
                  <c:v>2.9423088900000002E-3</c:v>
                </c:pt>
                <c:pt idx="49">
                  <c:v>1.7418068399999999E-3</c:v>
                </c:pt>
              </c:numCache>
            </c:numRef>
          </c:yVal>
          <c:smooth val="1"/>
          <c:extLst>
            <c:ext xmlns:c16="http://schemas.microsoft.com/office/drawing/2014/chart" uri="{C3380CC4-5D6E-409C-BE32-E72D297353CC}">
              <c16:uniqueId val="{00000002-9CFB-43CB-A06D-0B4DCDB5B41A}"/>
            </c:ext>
          </c:extLst>
        </c:ser>
        <c:ser>
          <c:idx val="2"/>
          <c:order val="2"/>
          <c:tx>
            <c:v>Iron Yoke</c:v>
          </c:tx>
          <c:spPr>
            <a:ln w="22225" cap="rnd">
              <a:solidFill>
                <a:srgbClr val="002060"/>
              </a:solidFill>
              <a:prstDash val="sysDot"/>
              <a:round/>
            </a:ln>
            <a:effectLst/>
          </c:spPr>
          <c:marker>
            <c:symbol val="none"/>
          </c:marker>
          <c:xVal>
            <c:numRef>
              <c:f>'v2'!$R$3:$R$4</c:f>
              <c:numCache>
                <c:formatCode>General</c:formatCode>
                <c:ptCount val="2"/>
                <c:pt idx="0">
                  <c:v>2.242</c:v>
                </c:pt>
                <c:pt idx="1">
                  <c:v>2.242</c:v>
                </c:pt>
              </c:numCache>
            </c:numRef>
          </c:xVal>
          <c:yVal>
            <c:numRef>
              <c:f>'v2'!$S$3:$S$4</c:f>
              <c:numCache>
                <c:formatCode>General</c:formatCode>
                <c:ptCount val="2"/>
                <c:pt idx="0">
                  <c:v>0</c:v>
                </c:pt>
                <c:pt idx="1">
                  <c:v>14</c:v>
                </c:pt>
              </c:numCache>
            </c:numRef>
          </c:yVal>
          <c:smooth val="1"/>
          <c:extLst>
            <c:ext xmlns:c16="http://schemas.microsoft.com/office/drawing/2014/chart" uri="{C3380CC4-5D6E-409C-BE32-E72D297353CC}">
              <c16:uniqueId val="{00000003-9CFB-43CB-A06D-0B4DCDB5B41A}"/>
            </c:ext>
          </c:extLst>
        </c:ser>
        <c:ser>
          <c:idx val="3"/>
          <c:order val="3"/>
          <c:tx>
            <c:v>Temp2</c:v>
          </c:tx>
          <c:spPr>
            <a:ln w="22225" cap="rnd">
              <a:solidFill>
                <a:srgbClr val="002060"/>
              </a:solidFill>
              <a:prstDash val="sysDot"/>
              <a:round/>
            </a:ln>
            <a:effectLst/>
          </c:spPr>
          <c:marker>
            <c:symbol val="none"/>
          </c:marker>
          <c:xVal>
            <c:numRef>
              <c:f>'v2'!$R$6:$R$7</c:f>
              <c:numCache>
                <c:formatCode>General</c:formatCode>
                <c:ptCount val="2"/>
                <c:pt idx="0">
                  <c:v>-2.242</c:v>
                </c:pt>
                <c:pt idx="1">
                  <c:v>-2.242</c:v>
                </c:pt>
              </c:numCache>
            </c:numRef>
          </c:xVal>
          <c:yVal>
            <c:numRef>
              <c:f>'v2'!$S$6:$S$7</c:f>
              <c:numCache>
                <c:formatCode>General</c:formatCode>
                <c:ptCount val="2"/>
                <c:pt idx="0">
                  <c:v>0</c:v>
                </c:pt>
                <c:pt idx="1">
                  <c:v>14</c:v>
                </c:pt>
              </c:numCache>
            </c:numRef>
          </c:yVal>
          <c:smooth val="1"/>
          <c:extLst>
            <c:ext xmlns:c16="http://schemas.microsoft.com/office/drawing/2014/chart" uri="{C3380CC4-5D6E-409C-BE32-E72D297353CC}">
              <c16:uniqueId val="{00000004-9CFB-43CB-A06D-0B4DCDB5B41A}"/>
            </c:ext>
          </c:extLst>
        </c:ser>
        <c:ser>
          <c:idx val="4"/>
          <c:order val="4"/>
          <c:tx>
            <c:v>Iron Pad</c:v>
          </c:tx>
          <c:spPr>
            <a:ln w="22225" cap="rnd">
              <a:solidFill>
                <a:schemeClr val="accent5"/>
              </a:solidFill>
              <a:prstDash val="sysDot"/>
              <a:round/>
            </a:ln>
            <a:effectLst/>
          </c:spPr>
          <c:marker>
            <c:symbol val="none"/>
          </c:marker>
          <c:xVal>
            <c:numRef>
              <c:f>'v2'!$U$3:$U$4</c:f>
              <c:numCache>
                <c:formatCode>General</c:formatCode>
                <c:ptCount val="2"/>
                <c:pt idx="0">
                  <c:v>1.915</c:v>
                </c:pt>
                <c:pt idx="1">
                  <c:v>1.915</c:v>
                </c:pt>
              </c:numCache>
            </c:numRef>
          </c:xVal>
          <c:yVal>
            <c:numRef>
              <c:f>'v2'!$V$3:$V$4</c:f>
              <c:numCache>
                <c:formatCode>General</c:formatCode>
                <c:ptCount val="2"/>
                <c:pt idx="0">
                  <c:v>0</c:v>
                </c:pt>
                <c:pt idx="1">
                  <c:v>14</c:v>
                </c:pt>
              </c:numCache>
            </c:numRef>
          </c:yVal>
          <c:smooth val="1"/>
          <c:extLst>
            <c:ext xmlns:c16="http://schemas.microsoft.com/office/drawing/2014/chart" uri="{C3380CC4-5D6E-409C-BE32-E72D297353CC}">
              <c16:uniqueId val="{00000005-9CFB-43CB-A06D-0B4DCDB5B41A}"/>
            </c:ext>
          </c:extLst>
        </c:ser>
        <c:ser>
          <c:idx val="5"/>
          <c:order val="5"/>
          <c:tx>
            <c:v>Temp2b</c:v>
          </c:tx>
          <c:spPr>
            <a:ln w="22225" cap="rnd">
              <a:solidFill>
                <a:schemeClr val="accent5"/>
              </a:solidFill>
              <a:prstDash val="sysDot"/>
              <a:round/>
            </a:ln>
            <a:effectLst/>
          </c:spPr>
          <c:marker>
            <c:symbol val="none"/>
          </c:marker>
          <c:xVal>
            <c:numRef>
              <c:f>'v2'!$U$6:$U$7</c:f>
              <c:numCache>
                <c:formatCode>General</c:formatCode>
                <c:ptCount val="2"/>
                <c:pt idx="0">
                  <c:v>-1.915</c:v>
                </c:pt>
                <c:pt idx="1">
                  <c:v>-1.915</c:v>
                </c:pt>
              </c:numCache>
            </c:numRef>
          </c:xVal>
          <c:yVal>
            <c:numRef>
              <c:f>'v2'!$V$6:$V$7</c:f>
              <c:numCache>
                <c:formatCode>General</c:formatCode>
                <c:ptCount val="2"/>
                <c:pt idx="0">
                  <c:v>0</c:v>
                </c:pt>
                <c:pt idx="1">
                  <c:v>14</c:v>
                </c:pt>
              </c:numCache>
            </c:numRef>
          </c:yVal>
          <c:smooth val="1"/>
          <c:extLst>
            <c:ext xmlns:c16="http://schemas.microsoft.com/office/drawing/2014/chart" uri="{C3380CC4-5D6E-409C-BE32-E72D297353CC}">
              <c16:uniqueId val="{00000006-9CFB-43CB-A06D-0B4DCDB5B41A}"/>
            </c:ext>
          </c:extLst>
        </c:ser>
        <c:dLbls>
          <c:showLegendKey val="0"/>
          <c:showVal val="0"/>
          <c:showCatName val="0"/>
          <c:showSerName val="0"/>
          <c:showPercent val="0"/>
          <c:showBubbleSize val="0"/>
        </c:dLbls>
        <c:axId val="1017264896"/>
        <c:axId val="1017266816"/>
      </c:scatterChart>
      <c:valAx>
        <c:axId val="1017264896"/>
        <c:scaling>
          <c:orientation val="minMax"/>
          <c:max val="3"/>
          <c:min val="-3"/>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cap="all" baseline="0">
                    <a:solidFill>
                      <a:sysClr val="windowText" lastClr="000000"/>
                    </a:solidFill>
                    <a:latin typeface="+mn-lt"/>
                    <a:ea typeface="+mn-ea"/>
                    <a:cs typeface="+mn-cs"/>
                  </a:defRPr>
                </a:pPr>
                <a:r>
                  <a:rPr lang="en-GB"/>
                  <a:t>Z  (</a:t>
                </a:r>
                <a:r>
                  <a:rPr lang="en-GB" cap="none" baseline="0"/>
                  <a:t>m</a:t>
                </a:r>
                <a:r>
                  <a:rPr lang="en-GB"/>
                  <a:t>)</a:t>
                </a:r>
              </a:p>
            </c:rich>
          </c:tx>
          <c:overlay val="0"/>
          <c:spPr>
            <a:noFill/>
            <a:ln>
              <a:noFill/>
            </a:ln>
            <a:effectLst/>
          </c:spPr>
          <c:txPr>
            <a:bodyPr rot="0" spcFirstLastPara="1" vertOverflow="ellipsis" vert="horz" wrap="square" anchor="ctr" anchorCtr="1"/>
            <a:lstStyle/>
            <a:p>
              <a:pPr>
                <a:defRPr sz="1400" b="0" i="0" u="none" strike="noStrike" kern="1200" cap="all" baseline="0">
                  <a:solidFill>
                    <a:sysClr val="windowText" lastClr="000000"/>
                  </a:solidFill>
                  <a:latin typeface="+mn-lt"/>
                  <a:ea typeface="+mn-ea"/>
                  <a:cs typeface="+mn-cs"/>
                </a:defRPr>
              </a:pPr>
              <a:endParaRPr lang="en-US"/>
            </a:p>
          </c:txPr>
        </c:title>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017266816"/>
        <c:crosses val="autoZero"/>
        <c:crossBetween val="midCat"/>
      </c:valAx>
      <c:valAx>
        <c:axId val="1017266816"/>
        <c:scaling>
          <c:orientation val="minMax"/>
          <c:max val="16"/>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cap="all" baseline="0">
                    <a:solidFill>
                      <a:sysClr val="windowText" lastClr="000000"/>
                    </a:solidFill>
                    <a:latin typeface="+mn-lt"/>
                    <a:ea typeface="+mn-ea"/>
                    <a:cs typeface="+mn-cs"/>
                  </a:defRPr>
                </a:pPr>
                <a:r>
                  <a:rPr lang="en-GB"/>
                  <a:t>B</a:t>
                </a:r>
                <a:r>
                  <a:rPr lang="en-GB" baseline="-25000"/>
                  <a:t>y</a:t>
                </a:r>
                <a:r>
                  <a:rPr lang="en-GB" baseline="0"/>
                  <a:t> </a:t>
                </a:r>
                <a:r>
                  <a:rPr lang="en-GB" cap="none" baseline="0"/>
                  <a:t>at x=0, y=0 </a:t>
                </a:r>
                <a:r>
                  <a:rPr lang="en-GB"/>
                  <a:t>(T)</a:t>
                </a:r>
              </a:p>
            </c:rich>
          </c:tx>
          <c:overlay val="0"/>
          <c:spPr>
            <a:noFill/>
            <a:ln>
              <a:noFill/>
            </a:ln>
            <a:effectLst/>
          </c:spPr>
          <c:txPr>
            <a:bodyPr rot="-5400000" spcFirstLastPara="1" vertOverflow="ellipsis" vert="horz" wrap="square" anchor="ctr" anchorCtr="1"/>
            <a:lstStyle/>
            <a:p>
              <a:pPr>
                <a:defRPr sz="1400" b="0" i="0" u="none" strike="noStrike" kern="1200" cap="all"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017264896"/>
        <c:crossesAt val="-3"/>
        <c:crossBetween val="midCat"/>
      </c:valAx>
      <c:spPr>
        <a:noFill/>
        <a:ln>
          <a:solidFill>
            <a:schemeClr val="tx1"/>
          </a:solidFill>
        </a:ln>
        <a:effectLst/>
      </c:spPr>
    </c:plotArea>
    <c:legend>
      <c:legendPos val="t"/>
      <c:legendEntry>
        <c:idx val="3"/>
        <c:delete val="1"/>
      </c:legendEntry>
      <c:legendEntry>
        <c:idx val="5"/>
        <c:delete val="1"/>
      </c:legendEntry>
      <c:legendEntry>
        <c:idx val="6"/>
        <c:delete val="1"/>
      </c:legendEntry>
      <c:layout>
        <c:manualLayout>
          <c:xMode val="edge"/>
          <c:yMode val="edge"/>
          <c:x val="0.44964549855263369"/>
          <c:y val="0.51609272580950749"/>
          <c:w val="0.18421255693899882"/>
          <c:h val="0.25370434322465724"/>
        </c:manualLayout>
      </c:layout>
      <c:overlay val="1"/>
      <c:spPr>
        <a:solidFill>
          <a:schemeClr val="bg1"/>
        </a:solidFill>
        <a:ln>
          <a:solidFill>
            <a:schemeClr val="tx1"/>
          </a:solid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solidFill>
            <a:sysClr val="windowText" lastClr="000000"/>
          </a:solidFill>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scatterChart>
        <c:scatterStyle val="lineMarker"/>
        <c:varyColors val="0"/>
        <c:ser>
          <c:idx val="0"/>
          <c:order val="0"/>
          <c:tx>
            <c:v>2D - RT 0 Deg </c:v>
          </c:tx>
          <c:spPr>
            <a:ln w="19050" cap="rnd">
              <a:noFill/>
              <a:round/>
            </a:ln>
            <a:effectLst/>
          </c:spPr>
          <c:marker>
            <c:symbol val="circle"/>
            <c:size val="8"/>
            <c:spPr>
              <a:solidFill>
                <a:srgbClr val="002060"/>
              </a:solidFill>
              <a:ln w="9525">
                <a:solidFill>
                  <a:srgbClr val="002060"/>
                </a:solidFill>
              </a:ln>
              <a:effectLst/>
            </c:spPr>
          </c:marker>
          <c:xVal>
            <c:numRef>
              <c:f>'ANSYS 3D Results'!$C$4</c:f>
              <c:numCache>
                <c:formatCode>0.00E+00</c:formatCode>
                <c:ptCount val="1"/>
                <c:pt idx="0">
                  <c:v>0</c:v>
                </c:pt>
              </c:numCache>
            </c:numRef>
          </c:xVal>
          <c:yVal>
            <c:numRef>
              <c:f>'Stress and force values'!$E$9</c:f>
              <c:numCache>
                <c:formatCode>0</c:formatCode>
                <c:ptCount val="1"/>
                <c:pt idx="0">
                  <c:v>52.1</c:v>
                </c:pt>
              </c:numCache>
            </c:numRef>
          </c:yVal>
          <c:smooth val="0"/>
          <c:extLst>
            <c:ext xmlns:c16="http://schemas.microsoft.com/office/drawing/2014/chart" uri="{C3380CC4-5D6E-409C-BE32-E72D297353CC}">
              <c16:uniqueId val="{00000000-CC75-4783-823C-8891D14978C2}"/>
            </c:ext>
          </c:extLst>
        </c:ser>
        <c:ser>
          <c:idx val="1"/>
          <c:order val="1"/>
          <c:tx>
            <c:v>2D - CD 0 Deg </c:v>
          </c:tx>
          <c:spPr>
            <a:ln w="19050" cap="rnd">
              <a:noFill/>
              <a:round/>
            </a:ln>
            <a:effectLst/>
          </c:spPr>
          <c:marker>
            <c:symbol val="diamond"/>
            <c:size val="8"/>
            <c:spPr>
              <a:solidFill>
                <a:srgbClr val="FF0000"/>
              </a:solidFill>
              <a:ln w="9525">
                <a:solidFill>
                  <a:srgbClr val="FF0000"/>
                </a:solidFill>
              </a:ln>
              <a:effectLst/>
            </c:spPr>
          </c:marker>
          <c:xVal>
            <c:numRef>
              <c:f>'ANSYS 3D Results'!$C$4</c:f>
              <c:numCache>
                <c:formatCode>0.00E+00</c:formatCode>
                <c:ptCount val="1"/>
                <c:pt idx="0">
                  <c:v>0</c:v>
                </c:pt>
              </c:numCache>
            </c:numRef>
          </c:xVal>
          <c:yVal>
            <c:numRef>
              <c:f>'Stress and force values'!$E$11</c:f>
              <c:numCache>
                <c:formatCode>0</c:formatCode>
                <c:ptCount val="1"/>
                <c:pt idx="0">
                  <c:v>199.5</c:v>
                </c:pt>
              </c:numCache>
            </c:numRef>
          </c:yVal>
          <c:smooth val="0"/>
          <c:extLst>
            <c:ext xmlns:c16="http://schemas.microsoft.com/office/drawing/2014/chart" uri="{C3380CC4-5D6E-409C-BE32-E72D297353CC}">
              <c16:uniqueId val="{00000001-CC75-4783-823C-8891D14978C2}"/>
            </c:ext>
          </c:extLst>
        </c:ser>
        <c:ser>
          <c:idx val="4"/>
          <c:order val="2"/>
          <c:tx>
            <c:v>3D - RT 0 Deg</c:v>
          </c:tx>
          <c:spPr>
            <a:ln w="19050" cap="rnd">
              <a:solidFill>
                <a:srgbClr val="002060"/>
              </a:solidFill>
              <a:round/>
            </a:ln>
            <a:effectLst/>
          </c:spPr>
          <c:marker>
            <c:symbol val="none"/>
          </c:marker>
          <c:xVal>
            <c:numRef>
              <c:f>'ANSYS 3D Results'!$C$4:$C$44</c:f>
              <c:numCache>
                <c:formatCode>0.00E+00</c:formatCode>
                <c:ptCount val="41"/>
                <c:pt idx="0">
                  <c:v>0</c:v>
                </c:pt>
                <c:pt idx="1">
                  <c:v>5.688E-2</c:v>
                </c:pt>
                <c:pt idx="2">
                  <c:v>0.1138</c:v>
                </c:pt>
                <c:pt idx="3">
                  <c:v>0.1706</c:v>
                </c:pt>
                <c:pt idx="4">
                  <c:v>0.22750000000000001</c:v>
                </c:pt>
                <c:pt idx="5">
                  <c:v>0.28439999999999999</c:v>
                </c:pt>
                <c:pt idx="6">
                  <c:v>0.3412</c:v>
                </c:pt>
                <c:pt idx="7">
                  <c:v>0.39810000000000001</c:v>
                </c:pt>
                <c:pt idx="8">
                  <c:v>0.45500000000000002</c:v>
                </c:pt>
                <c:pt idx="9">
                  <c:v>0.51190000000000002</c:v>
                </c:pt>
                <c:pt idx="10">
                  <c:v>0.56869999999999998</c:v>
                </c:pt>
                <c:pt idx="11">
                  <c:v>0.62560000000000004</c:v>
                </c:pt>
                <c:pt idx="12">
                  <c:v>0.6825</c:v>
                </c:pt>
                <c:pt idx="13">
                  <c:v>0.73939999999999995</c:v>
                </c:pt>
                <c:pt idx="14">
                  <c:v>0.79630000000000001</c:v>
                </c:pt>
                <c:pt idx="15">
                  <c:v>0.85309999999999997</c:v>
                </c:pt>
                <c:pt idx="16">
                  <c:v>0.91</c:v>
                </c:pt>
                <c:pt idx="17">
                  <c:v>0.96689999999999998</c:v>
                </c:pt>
                <c:pt idx="18">
                  <c:v>1.024</c:v>
                </c:pt>
                <c:pt idx="19">
                  <c:v>1.081</c:v>
                </c:pt>
                <c:pt idx="20">
                  <c:v>1.137</c:v>
                </c:pt>
                <c:pt idx="21">
                  <c:v>1.194</c:v>
                </c:pt>
                <c:pt idx="22">
                  <c:v>1.2509999999999999</c:v>
                </c:pt>
                <c:pt idx="23">
                  <c:v>1.3080000000000001</c:v>
                </c:pt>
                <c:pt idx="24">
                  <c:v>1.365</c:v>
                </c:pt>
                <c:pt idx="25">
                  <c:v>1.4219999999999999</c:v>
                </c:pt>
                <c:pt idx="26">
                  <c:v>1.4790000000000001</c:v>
                </c:pt>
                <c:pt idx="27">
                  <c:v>1.536</c:v>
                </c:pt>
                <c:pt idx="28">
                  <c:v>1.593</c:v>
                </c:pt>
                <c:pt idx="29">
                  <c:v>1.649</c:v>
                </c:pt>
                <c:pt idx="30">
                  <c:v>1.706</c:v>
                </c:pt>
                <c:pt idx="31">
                  <c:v>1.7629999999999999</c:v>
                </c:pt>
                <c:pt idx="32">
                  <c:v>1.82</c:v>
                </c:pt>
                <c:pt idx="33">
                  <c:v>1.877</c:v>
                </c:pt>
                <c:pt idx="34">
                  <c:v>1.9339999999999999</c:v>
                </c:pt>
                <c:pt idx="35">
                  <c:v>1.9910000000000001</c:v>
                </c:pt>
                <c:pt idx="36">
                  <c:v>2.0470000000000002</c:v>
                </c:pt>
                <c:pt idx="37">
                  <c:v>2.1040000000000001</c:v>
                </c:pt>
                <c:pt idx="38">
                  <c:v>2.161</c:v>
                </c:pt>
                <c:pt idx="39">
                  <c:v>2.218</c:v>
                </c:pt>
                <c:pt idx="40">
                  <c:v>2.2749999999999999</c:v>
                </c:pt>
              </c:numCache>
            </c:numRef>
          </c:xVal>
          <c:yVal>
            <c:numRef>
              <c:f>'ANSYS 3D Results'!$I$4:$I$44</c:f>
              <c:numCache>
                <c:formatCode>0.00E+00</c:formatCode>
                <c:ptCount val="41"/>
                <c:pt idx="0">
                  <c:v>52.74</c:v>
                </c:pt>
                <c:pt idx="1">
                  <c:v>53.01</c:v>
                </c:pt>
                <c:pt idx="2">
                  <c:v>53.5</c:v>
                </c:pt>
                <c:pt idx="3">
                  <c:v>54.17</c:v>
                </c:pt>
                <c:pt idx="4">
                  <c:v>55.13</c:v>
                </c:pt>
                <c:pt idx="5">
                  <c:v>56.57</c:v>
                </c:pt>
                <c:pt idx="6">
                  <c:v>57.27</c:v>
                </c:pt>
                <c:pt idx="7">
                  <c:v>55.69</c:v>
                </c:pt>
                <c:pt idx="8">
                  <c:v>54.54</c:v>
                </c:pt>
                <c:pt idx="9">
                  <c:v>53.76</c:v>
                </c:pt>
                <c:pt idx="10">
                  <c:v>53.2</c:v>
                </c:pt>
                <c:pt idx="11">
                  <c:v>52.78</c:v>
                </c:pt>
                <c:pt idx="12">
                  <c:v>52.82</c:v>
                </c:pt>
                <c:pt idx="13">
                  <c:v>53.26</c:v>
                </c:pt>
                <c:pt idx="14">
                  <c:v>53.84</c:v>
                </c:pt>
                <c:pt idx="15">
                  <c:v>54.65</c:v>
                </c:pt>
                <c:pt idx="16">
                  <c:v>55.87</c:v>
                </c:pt>
                <c:pt idx="17">
                  <c:v>57.6</c:v>
                </c:pt>
                <c:pt idx="18">
                  <c:v>56.26</c:v>
                </c:pt>
                <c:pt idx="19">
                  <c:v>54.87</c:v>
                </c:pt>
                <c:pt idx="20">
                  <c:v>53.96</c:v>
                </c:pt>
                <c:pt idx="21">
                  <c:v>53.31</c:v>
                </c:pt>
                <c:pt idx="22">
                  <c:v>52.8</c:v>
                </c:pt>
                <c:pt idx="23">
                  <c:v>52.59</c:v>
                </c:pt>
                <c:pt idx="24">
                  <c:v>52.89</c:v>
                </c:pt>
                <c:pt idx="25">
                  <c:v>53.36</c:v>
                </c:pt>
                <c:pt idx="26">
                  <c:v>54.02</c:v>
                </c:pt>
                <c:pt idx="27">
                  <c:v>55</c:v>
                </c:pt>
                <c:pt idx="28">
                  <c:v>56.48</c:v>
                </c:pt>
                <c:pt idx="29">
                  <c:v>57.03</c:v>
                </c:pt>
                <c:pt idx="30">
                  <c:v>55.26</c:v>
                </c:pt>
                <c:pt idx="31">
                  <c:v>54.11</c:v>
                </c:pt>
                <c:pt idx="32">
                  <c:v>53.41</c:v>
                </c:pt>
                <c:pt idx="33">
                  <c:v>53</c:v>
                </c:pt>
                <c:pt idx="34">
                  <c:v>52.82</c:v>
                </c:pt>
                <c:pt idx="35">
                  <c:v>53.14</c:v>
                </c:pt>
                <c:pt idx="36">
                  <c:v>53.9</c:v>
                </c:pt>
                <c:pt idx="37">
                  <c:v>54.95</c:v>
                </c:pt>
                <c:pt idx="38">
                  <c:v>56.55</c:v>
                </c:pt>
                <c:pt idx="39">
                  <c:v>59.12</c:v>
                </c:pt>
                <c:pt idx="40">
                  <c:v>63.81</c:v>
                </c:pt>
              </c:numCache>
            </c:numRef>
          </c:yVal>
          <c:smooth val="0"/>
          <c:extLst>
            <c:ext xmlns:c16="http://schemas.microsoft.com/office/drawing/2014/chart" uri="{C3380CC4-5D6E-409C-BE32-E72D297353CC}">
              <c16:uniqueId val="{00000002-CC75-4783-823C-8891D14978C2}"/>
            </c:ext>
          </c:extLst>
        </c:ser>
        <c:ser>
          <c:idx val="6"/>
          <c:order val="3"/>
          <c:tx>
            <c:v>3D - CD 0 Deg</c:v>
          </c:tx>
          <c:spPr>
            <a:ln w="25400" cap="rnd">
              <a:solidFill>
                <a:srgbClr val="FF0000"/>
              </a:solidFill>
              <a:round/>
            </a:ln>
            <a:effectLst/>
          </c:spPr>
          <c:marker>
            <c:symbol val="none"/>
          </c:marker>
          <c:xVal>
            <c:numRef>
              <c:f>'ANSYS 3D Results'!$O$4:$O$44</c:f>
              <c:numCache>
                <c:formatCode>0.00E+00</c:formatCode>
                <c:ptCount val="41"/>
                <c:pt idx="0">
                  <c:v>0</c:v>
                </c:pt>
                <c:pt idx="1">
                  <c:v>5.688E-2</c:v>
                </c:pt>
                <c:pt idx="2">
                  <c:v>0.1138</c:v>
                </c:pt>
                <c:pt idx="3">
                  <c:v>0.1706</c:v>
                </c:pt>
                <c:pt idx="4">
                  <c:v>0.22750000000000001</c:v>
                </c:pt>
                <c:pt idx="5">
                  <c:v>0.28439999999999999</c:v>
                </c:pt>
                <c:pt idx="6">
                  <c:v>0.3412</c:v>
                </c:pt>
                <c:pt idx="7">
                  <c:v>0.39810000000000001</c:v>
                </c:pt>
                <c:pt idx="8">
                  <c:v>0.45500000000000002</c:v>
                </c:pt>
                <c:pt idx="9">
                  <c:v>0.51190000000000002</c:v>
                </c:pt>
                <c:pt idx="10">
                  <c:v>0.56869999999999998</c:v>
                </c:pt>
                <c:pt idx="11">
                  <c:v>0.62560000000000004</c:v>
                </c:pt>
                <c:pt idx="12">
                  <c:v>0.6825</c:v>
                </c:pt>
                <c:pt idx="13">
                  <c:v>0.73939999999999995</c:v>
                </c:pt>
                <c:pt idx="14">
                  <c:v>0.79630000000000001</c:v>
                </c:pt>
                <c:pt idx="15">
                  <c:v>0.85309999999999997</c:v>
                </c:pt>
                <c:pt idx="16">
                  <c:v>0.91</c:v>
                </c:pt>
                <c:pt idx="17">
                  <c:v>0.96689999999999998</c:v>
                </c:pt>
                <c:pt idx="18">
                  <c:v>1.024</c:v>
                </c:pt>
                <c:pt idx="19">
                  <c:v>1.081</c:v>
                </c:pt>
                <c:pt idx="20">
                  <c:v>1.137</c:v>
                </c:pt>
                <c:pt idx="21">
                  <c:v>1.194</c:v>
                </c:pt>
                <c:pt idx="22">
                  <c:v>1.2509999999999999</c:v>
                </c:pt>
                <c:pt idx="23">
                  <c:v>1.3080000000000001</c:v>
                </c:pt>
                <c:pt idx="24">
                  <c:v>1.365</c:v>
                </c:pt>
                <c:pt idx="25">
                  <c:v>1.4219999999999999</c:v>
                </c:pt>
                <c:pt idx="26">
                  <c:v>1.4790000000000001</c:v>
                </c:pt>
                <c:pt idx="27">
                  <c:v>1.536</c:v>
                </c:pt>
                <c:pt idx="28">
                  <c:v>1.593</c:v>
                </c:pt>
                <c:pt idx="29">
                  <c:v>1.649</c:v>
                </c:pt>
                <c:pt idx="30">
                  <c:v>1.706</c:v>
                </c:pt>
                <c:pt idx="31">
                  <c:v>1.7629999999999999</c:v>
                </c:pt>
                <c:pt idx="32">
                  <c:v>1.82</c:v>
                </c:pt>
                <c:pt idx="33">
                  <c:v>1.877</c:v>
                </c:pt>
                <c:pt idx="34">
                  <c:v>1.9339999999999999</c:v>
                </c:pt>
                <c:pt idx="35">
                  <c:v>1.9910000000000001</c:v>
                </c:pt>
                <c:pt idx="36">
                  <c:v>2.0470000000000002</c:v>
                </c:pt>
                <c:pt idx="37">
                  <c:v>2.1040000000000001</c:v>
                </c:pt>
                <c:pt idx="38">
                  <c:v>2.161</c:v>
                </c:pt>
                <c:pt idx="39">
                  <c:v>2.218</c:v>
                </c:pt>
                <c:pt idx="40">
                  <c:v>2.2749999999999999</c:v>
                </c:pt>
              </c:numCache>
            </c:numRef>
          </c:xVal>
          <c:yVal>
            <c:numRef>
              <c:f>'ANSYS 3D Results'!$U$4:$U$44</c:f>
              <c:numCache>
                <c:formatCode>0.00E+00</c:formatCode>
                <c:ptCount val="41"/>
                <c:pt idx="0">
                  <c:v>192.1</c:v>
                </c:pt>
                <c:pt idx="1">
                  <c:v>190.6</c:v>
                </c:pt>
                <c:pt idx="2">
                  <c:v>186.6</c:v>
                </c:pt>
                <c:pt idx="3">
                  <c:v>182.9</c:v>
                </c:pt>
                <c:pt idx="4">
                  <c:v>179.5</c:v>
                </c:pt>
                <c:pt idx="5">
                  <c:v>176.1</c:v>
                </c:pt>
                <c:pt idx="6">
                  <c:v>174.2</c:v>
                </c:pt>
                <c:pt idx="7">
                  <c:v>178.1</c:v>
                </c:pt>
                <c:pt idx="8">
                  <c:v>181.4</c:v>
                </c:pt>
                <c:pt idx="9">
                  <c:v>184.9</c:v>
                </c:pt>
                <c:pt idx="10">
                  <c:v>188.8</c:v>
                </c:pt>
                <c:pt idx="11">
                  <c:v>192.2</c:v>
                </c:pt>
                <c:pt idx="12">
                  <c:v>192</c:v>
                </c:pt>
                <c:pt idx="13">
                  <c:v>188.3</c:v>
                </c:pt>
                <c:pt idx="14">
                  <c:v>184.4</c:v>
                </c:pt>
                <c:pt idx="15">
                  <c:v>180.9</c:v>
                </c:pt>
                <c:pt idx="16">
                  <c:v>177.7</c:v>
                </c:pt>
                <c:pt idx="17">
                  <c:v>174</c:v>
                </c:pt>
                <c:pt idx="18">
                  <c:v>176.6</c:v>
                </c:pt>
                <c:pt idx="19">
                  <c:v>179.9</c:v>
                </c:pt>
                <c:pt idx="20">
                  <c:v>183.2</c:v>
                </c:pt>
                <c:pt idx="21">
                  <c:v>186.9</c:v>
                </c:pt>
                <c:pt idx="22">
                  <c:v>190.9</c:v>
                </c:pt>
                <c:pt idx="23">
                  <c:v>191.8</c:v>
                </c:pt>
                <c:pt idx="24">
                  <c:v>189.5</c:v>
                </c:pt>
                <c:pt idx="25">
                  <c:v>185.4</c:v>
                </c:pt>
                <c:pt idx="26">
                  <c:v>181.7</c:v>
                </c:pt>
                <c:pt idx="27">
                  <c:v>178.3</c:v>
                </c:pt>
                <c:pt idx="28">
                  <c:v>174.6</c:v>
                </c:pt>
                <c:pt idx="29">
                  <c:v>174.7</c:v>
                </c:pt>
                <c:pt idx="30">
                  <c:v>177.8</c:v>
                </c:pt>
                <c:pt idx="31">
                  <c:v>180.8</c:v>
                </c:pt>
                <c:pt idx="32">
                  <c:v>184.2</c:v>
                </c:pt>
                <c:pt idx="33">
                  <c:v>187.9</c:v>
                </c:pt>
                <c:pt idx="34">
                  <c:v>190</c:v>
                </c:pt>
                <c:pt idx="35">
                  <c:v>188.9</c:v>
                </c:pt>
                <c:pt idx="36">
                  <c:v>185.1</c:v>
                </c:pt>
                <c:pt idx="37">
                  <c:v>181.6</c:v>
                </c:pt>
                <c:pt idx="38">
                  <c:v>179.4</c:v>
                </c:pt>
                <c:pt idx="39">
                  <c:v>180.3</c:v>
                </c:pt>
                <c:pt idx="40">
                  <c:v>147.1</c:v>
                </c:pt>
              </c:numCache>
            </c:numRef>
          </c:yVal>
          <c:smooth val="0"/>
          <c:extLst>
            <c:ext xmlns:c16="http://schemas.microsoft.com/office/drawing/2014/chart" uri="{C3380CC4-5D6E-409C-BE32-E72D297353CC}">
              <c16:uniqueId val="{00000003-CC75-4783-823C-8891D14978C2}"/>
            </c:ext>
          </c:extLst>
        </c:ser>
        <c:ser>
          <c:idx val="8"/>
          <c:order val="4"/>
          <c:tx>
            <c:v>Iron length</c:v>
          </c:tx>
          <c:spPr>
            <a:ln w="25400" cap="rnd">
              <a:solidFill>
                <a:srgbClr val="00B050"/>
              </a:solidFill>
              <a:round/>
            </a:ln>
            <a:effectLst/>
          </c:spPr>
          <c:marker>
            <c:symbol val="none"/>
          </c:marker>
          <c:xVal>
            <c:numRef>
              <c:f>'ANSYS 3D Results'!$R$50:$S$50</c:f>
              <c:numCache>
                <c:formatCode>General</c:formatCode>
                <c:ptCount val="2"/>
                <c:pt idx="0">
                  <c:v>1.915</c:v>
                </c:pt>
                <c:pt idx="1">
                  <c:v>1.915</c:v>
                </c:pt>
              </c:numCache>
            </c:numRef>
          </c:xVal>
          <c:yVal>
            <c:numRef>
              <c:f>'ANSYS 3D Results'!$R$51:$S$51</c:f>
              <c:numCache>
                <c:formatCode>General</c:formatCode>
                <c:ptCount val="2"/>
                <c:pt idx="0">
                  <c:v>-180</c:v>
                </c:pt>
                <c:pt idx="1">
                  <c:v>250</c:v>
                </c:pt>
              </c:numCache>
            </c:numRef>
          </c:yVal>
          <c:smooth val="0"/>
          <c:extLst>
            <c:ext xmlns:c16="http://schemas.microsoft.com/office/drawing/2014/chart" uri="{C3380CC4-5D6E-409C-BE32-E72D297353CC}">
              <c16:uniqueId val="{00000004-CC75-4783-823C-8891D14978C2}"/>
            </c:ext>
          </c:extLst>
        </c:ser>
        <c:dLbls>
          <c:showLegendKey val="0"/>
          <c:showVal val="0"/>
          <c:showCatName val="0"/>
          <c:showSerName val="0"/>
          <c:showPercent val="0"/>
          <c:showBubbleSize val="0"/>
        </c:dLbls>
        <c:axId val="1184076031"/>
        <c:axId val="1184070751"/>
      </c:scatterChart>
      <c:valAx>
        <c:axId val="1184076031"/>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GB"/>
                  <a:t>Long. position [m]</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title>
        <c:numFmt formatCode="#,##0.00" sourceLinked="0"/>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1184070751"/>
        <c:crosses val="autoZero"/>
        <c:crossBetween val="midCat"/>
      </c:valAx>
      <c:valAx>
        <c:axId val="1184070751"/>
        <c:scaling>
          <c:orientation val="minMax"/>
          <c:max val="25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GB"/>
                  <a:t>Az.</a:t>
                </a:r>
                <a:r>
                  <a:rPr lang="en-GB" baseline="0"/>
                  <a:t> Stress [MPa]</a:t>
                </a:r>
                <a:endParaRPr lang="en-GB"/>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GB"/>
            </a:p>
          </c:txPr>
        </c:title>
        <c:numFmt formatCode="0"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1184076031"/>
        <c:crosses val="autoZero"/>
        <c:crossBetween val="midCat"/>
      </c:valAx>
      <c:spPr>
        <a:noFill/>
        <a:ln>
          <a:solidFill>
            <a:schemeClr val="tx1"/>
          </a:solid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latin typeface="Times New Roman" panose="02020603050405020304" pitchFamily="18" charset="0"/>
          <a:cs typeface="Times New Roman" panose="02020603050405020304" pitchFamily="18" charset="0"/>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1">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0.51745</cdr:x>
      <cdr:y>0.04441</cdr:y>
    </cdr:from>
    <cdr:to>
      <cdr:x>0.9272</cdr:x>
      <cdr:y>0.1024</cdr:y>
    </cdr:to>
    <cdr:sp macro="" textlink="">
      <cdr:nvSpPr>
        <cdr:cNvPr id="3" name="TextBox 1"/>
        <cdr:cNvSpPr txBox="1"/>
      </cdr:nvSpPr>
      <cdr:spPr>
        <a:xfrm xmlns:a="http://schemas.openxmlformats.org/drawingml/2006/main">
          <a:off x="2530617" y="204256"/>
          <a:ext cx="2003893" cy="266738"/>
        </a:xfrm>
        <a:prstGeom xmlns:a="http://schemas.openxmlformats.org/drawingml/2006/main" prst="rect">
          <a:avLst/>
        </a:prstGeom>
        <a:solidFill xmlns:a="http://schemas.openxmlformats.org/drawingml/2006/main">
          <a:schemeClr val="bg1"/>
        </a:solidFill>
        <a:ln xmlns:a="http://schemas.openxmlformats.org/drawingml/2006/main" w="12700">
          <a:solidFill>
            <a:schemeClr val="tx2"/>
          </a:solidFill>
        </a:ln>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GB" sz="1100" b="1" dirty="0">
              <a:solidFill>
                <a:schemeClr val="tx2"/>
              </a:solidFill>
            </a:rPr>
            <a:t>5%</a:t>
          </a:r>
          <a:r>
            <a:rPr lang="en-GB" sz="1100" b="1" baseline="0" dirty="0">
              <a:solidFill>
                <a:schemeClr val="tx2"/>
              </a:solidFill>
            </a:rPr>
            <a:t> cabling degradation assumed</a:t>
          </a:r>
          <a:endParaRPr lang="en-GB" sz="1100" b="1" dirty="0">
            <a:solidFill>
              <a:schemeClr val="tx2"/>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4D3D9F-8193-4348-949B-D3A346793B04}" type="datetimeFigureOut">
              <a:rPr lang="en-GB" smtClean="0"/>
              <a:t>19/05/2025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9971FF-0B09-454A-AC45-32FE3C189736}" type="slidenum">
              <a:rPr lang="en-GB" smtClean="0"/>
              <a:t>‹#›</a:t>
            </a:fld>
            <a:endParaRPr lang="en-GB"/>
          </a:p>
        </p:txBody>
      </p:sp>
    </p:spTree>
    <p:extLst>
      <p:ext uri="{BB962C8B-B14F-4D97-AF65-F5344CB8AC3E}">
        <p14:creationId xmlns:p14="http://schemas.microsoft.com/office/powerpoint/2010/main" val="17419068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54F98A-BC21-4860-8C2F-7D3D5A40B499}" type="datetimeFigureOut">
              <a:rPr lang="en-GB" smtClean="0"/>
              <a:t>19/05/2025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92E4C9-9FE8-474B-A0AC-9FAE26D14A86}" type="slidenum">
              <a:rPr lang="en-GB" smtClean="0"/>
              <a:t>‹#›</a:t>
            </a:fld>
            <a:endParaRPr lang="en-GB"/>
          </a:p>
        </p:txBody>
      </p:sp>
    </p:spTree>
    <p:extLst>
      <p:ext uri="{BB962C8B-B14F-4D97-AF65-F5344CB8AC3E}">
        <p14:creationId xmlns:p14="http://schemas.microsoft.com/office/powerpoint/2010/main" val="405403789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5692E4C9-9FE8-474B-A0AC-9FAE26D14A86}" type="slidenum">
              <a:rPr lang="en-GB" smtClean="0"/>
              <a:t>1</a:t>
            </a:fld>
            <a:endParaRPr lang="en-GB" dirty="0"/>
          </a:p>
        </p:txBody>
      </p:sp>
    </p:spTree>
    <p:extLst>
      <p:ext uri="{BB962C8B-B14F-4D97-AF65-F5344CB8AC3E}">
        <p14:creationId xmlns:p14="http://schemas.microsoft.com/office/powerpoint/2010/main" val="18775246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293C08-E99F-892A-1FBC-45E3B1DB82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CE8773-EEED-0F07-7D9B-EE257A959C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31E6DD-69FE-B472-C11B-7DF05D26822F}"/>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1AC471C6-B810-BC9C-05B4-03E0118AB19E}"/>
              </a:ext>
            </a:extLst>
          </p:cNvPr>
          <p:cNvSpPr>
            <a:spLocks noGrp="1"/>
          </p:cNvSpPr>
          <p:nvPr>
            <p:ph type="sldNum" sz="quarter" idx="10"/>
          </p:nvPr>
        </p:nvSpPr>
        <p:spPr/>
        <p:txBody>
          <a:bodyPr/>
          <a:lstStyle/>
          <a:p>
            <a:fld id="{5692E4C9-9FE8-474B-A0AC-9FAE26D14A86}" type="slidenum">
              <a:rPr lang="en-GB" smtClean="0"/>
              <a:t>12</a:t>
            </a:fld>
            <a:endParaRPr lang="en-GB" dirty="0"/>
          </a:p>
        </p:txBody>
      </p:sp>
    </p:spTree>
    <p:extLst>
      <p:ext uri="{BB962C8B-B14F-4D97-AF65-F5344CB8AC3E}">
        <p14:creationId xmlns:p14="http://schemas.microsoft.com/office/powerpoint/2010/main" val="5179919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5692E4C9-9FE8-474B-A0AC-9FAE26D14A86}" type="slidenum">
              <a:rPr lang="en-GB" smtClean="0"/>
              <a:t>13</a:t>
            </a:fld>
            <a:endParaRPr lang="en-GB" dirty="0"/>
          </a:p>
        </p:txBody>
      </p:sp>
    </p:spTree>
    <p:extLst>
      <p:ext uri="{BB962C8B-B14F-4D97-AF65-F5344CB8AC3E}">
        <p14:creationId xmlns:p14="http://schemas.microsoft.com/office/powerpoint/2010/main" val="2755191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C3717F-3809-C0C4-237C-110307E7BF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F10DE2-C070-2784-CFCD-6D4C6B83577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2F393F-B413-8E35-7811-04A3CF3B8DBC}"/>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D3207BD4-C630-E105-8DB2-B9CC7F550F87}"/>
              </a:ext>
            </a:extLst>
          </p:cNvPr>
          <p:cNvSpPr>
            <a:spLocks noGrp="1"/>
          </p:cNvSpPr>
          <p:nvPr>
            <p:ph type="sldNum" sz="quarter" idx="10"/>
          </p:nvPr>
        </p:nvSpPr>
        <p:spPr/>
        <p:txBody>
          <a:bodyPr/>
          <a:lstStyle/>
          <a:p>
            <a:fld id="{5692E4C9-9FE8-474B-A0AC-9FAE26D14A86}" type="slidenum">
              <a:rPr lang="en-GB" smtClean="0"/>
              <a:t>16</a:t>
            </a:fld>
            <a:endParaRPr lang="en-GB" dirty="0"/>
          </a:p>
        </p:txBody>
      </p:sp>
    </p:spTree>
    <p:extLst>
      <p:ext uri="{BB962C8B-B14F-4D97-AF65-F5344CB8AC3E}">
        <p14:creationId xmlns:p14="http://schemas.microsoft.com/office/powerpoint/2010/main" val="4188264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92897E-F200-FD1E-500F-9C794CC885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012AAC-44A1-1032-779E-31BA50F7FA4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2B38307-8F1A-B5C7-D56E-F008296CDF58}"/>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DF13440D-ECC9-7E4B-0146-EE3CAEDCAA9E}"/>
              </a:ext>
            </a:extLst>
          </p:cNvPr>
          <p:cNvSpPr>
            <a:spLocks noGrp="1"/>
          </p:cNvSpPr>
          <p:nvPr>
            <p:ph type="sldNum" sz="quarter" idx="10"/>
          </p:nvPr>
        </p:nvSpPr>
        <p:spPr/>
        <p:txBody>
          <a:bodyPr/>
          <a:lstStyle/>
          <a:p>
            <a:fld id="{5692E4C9-9FE8-474B-A0AC-9FAE26D14A86}" type="slidenum">
              <a:rPr lang="en-GB" smtClean="0"/>
              <a:t>17</a:t>
            </a:fld>
            <a:endParaRPr lang="en-GB" dirty="0"/>
          </a:p>
        </p:txBody>
      </p:sp>
    </p:spTree>
    <p:extLst>
      <p:ext uri="{BB962C8B-B14F-4D97-AF65-F5344CB8AC3E}">
        <p14:creationId xmlns:p14="http://schemas.microsoft.com/office/powerpoint/2010/main" val="40021996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B8422F-808F-002A-BC0F-C3E4624B48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0E5814-48D2-F49D-AB39-2525A49C5A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B75498E-59E8-05A5-4190-B478EE28025C}"/>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25510121-7B6A-8147-B236-1A13A500E391}"/>
              </a:ext>
            </a:extLst>
          </p:cNvPr>
          <p:cNvSpPr>
            <a:spLocks noGrp="1"/>
          </p:cNvSpPr>
          <p:nvPr>
            <p:ph type="sldNum" sz="quarter" idx="10"/>
          </p:nvPr>
        </p:nvSpPr>
        <p:spPr/>
        <p:txBody>
          <a:bodyPr/>
          <a:lstStyle/>
          <a:p>
            <a:fld id="{5692E4C9-9FE8-474B-A0AC-9FAE26D14A86}" type="slidenum">
              <a:rPr lang="en-GB" smtClean="0"/>
              <a:t>18</a:t>
            </a:fld>
            <a:endParaRPr lang="en-GB" dirty="0"/>
          </a:p>
        </p:txBody>
      </p:sp>
    </p:spTree>
    <p:extLst>
      <p:ext uri="{BB962C8B-B14F-4D97-AF65-F5344CB8AC3E}">
        <p14:creationId xmlns:p14="http://schemas.microsoft.com/office/powerpoint/2010/main" val="27325673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49FAC1-29B1-E8CD-C649-D3E3856FD73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4A6599-EE7D-C7BB-B6CB-7A5ABB38B1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B39BD0E-5657-19F3-176D-71F4D1D7F936}"/>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54983E0A-DCFA-5C3F-6CC1-4F2A2E51AB03}"/>
              </a:ext>
            </a:extLst>
          </p:cNvPr>
          <p:cNvSpPr>
            <a:spLocks noGrp="1"/>
          </p:cNvSpPr>
          <p:nvPr>
            <p:ph type="sldNum" sz="quarter" idx="10"/>
          </p:nvPr>
        </p:nvSpPr>
        <p:spPr/>
        <p:txBody>
          <a:bodyPr/>
          <a:lstStyle/>
          <a:p>
            <a:fld id="{5692E4C9-9FE8-474B-A0AC-9FAE26D14A86}" type="slidenum">
              <a:rPr lang="en-GB" smtClean="0"/>
              <a:t>19</a:t>
            </a:fld>
            <a:endParaRPr lang="en-GB" dirty="0"/>
          </a:p>
        </p:txBody>
      </p:sp>
    </p:spTree>
    <p:extLst>
      <p:ext uri="{BB962C8B-B14F-4D97-AF65-F5344CB8AC3E}">
        <p14:creationId xmlns:p14="http://schemas.microsoft.com/office/powerpoint/2010/main" val="9640795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650929-23B8-34DA-FBFE-CB91261107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60EB30-4E00-D2CB-E2AC-9AF71A13974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92D2805-9D8A-58CA-27BE-1219DA361030}"/>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F44A6ACC-2B30-EBF3-2566-8C43DC41A9C7}"/>
              </a:ext>
            </a:extLst>
          </p:cNvPr>
          <p:cNvSpPr>
            <a:spLocks noGrp="1"/>
          </p:cNvSpPr>
          <p:nvPr>
            <p:ph type="sldNum" sz="quarter" idx="10"/>
          </p:nvPr>
        </p:nvSpPr>
        <p:spPr/>
        <p:txBody>
          <a:bodyPr/>
          <a:lstStyle/>
          <a:p>
            <a:fld id="{5692E4C9-9FE8-474B-A0AC-9FAE26D14A86}" type="slidenum">
              <a:rPr lang="en-GB" smtClean="0"/>
              <a:t>20</a:t>
            </a:fld>
            <a:endParaRPr lang="en-GB" dirty="0"/>
          </a:p>
        </p:txBody>
      </p:sp>
    </p:spTree>
    <p:extLst>
      <p:ext uri="{BB962C8B-B14F-4D97-AF65-F5344CB8AC3E}">
        <p14:creationId xmlns:p14="http://schemas.microsoft.com/office/powerpoint/2010/main" val="42806239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D846DF-DF99-1208-E8BE-4B4CB878F31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24BD59-E1AA-2B60-50AF-DD1F5E6F51B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5A40BA1-B850-2EE2-8D99-2275C899E5E2}"/>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C3F72661-6701-E3C7-01FB-279EAEA154D5}"/>
              </a:ext>
            </a:extLst>
          </p:cNvPr>
          <p:cNvSpPr>
            <a:spLocks noGrp="1"/>
          </p:cNvSpPr>
          <p:nvPr>
            <p:ph type="sldNum" sz="quarter" idx="10"/>
          </p:nvPr>
        </p:nvSpPr>
        <p:spPr/>
        <p:txBody>
          <a:bodyPr/>
          <a:lstStyle/>
          <a:p>
            <a:fld id="{5692E4C9-9FE8-474B-A0AC-9FAE26D14A86}" type="slidenum">
              <a:rPr lang="en-GB" smtClean="0"/>
              <a:t>21</a:t>
            </a:fld>
            <a:endParaRPr lang="en-GB" dirty="0"/>
          </a:p>
        </p:txBody>
      </p:sp>
    </p:spTree>
    <p:extLst>
      <p:ext uri="{BB962C8B-B14F-4D97-AF65-F5344CB8AC3E}">
        <p14:creationId xmlns:p14="http://schemas.microsoft.com/office/powerpoint/2010/main" val="31073252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3CAA1-5CCC-7F9B-57E7-A82E3790A5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ED5A4D4-03AF-F4BF-0B57-05432DF9B43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FDC0F0-7EAD-1C66-51A4-2026EB7BF864}"/>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C685221D-BD67-DC61-78F4-7BF0BC8B0F4A}"/>
              </a:ext>
            </a:extLst>
          </p:cNvPr>
          <p:cNvSpPr>
            <a:spLocks noGrp="1"/>
          </p:cNvSpPr>
          <p:nvPr>
            <p:ph type="sldNum" sz="quarter" idx="10"/>
          </p:nvPr>
        </p:nvSpPr>
        <p:spPr/>
        <p:txBody>
          <a:bodyPr/>
          <a:lstStyle/>
          <a:p>
            <a:fld id="{5692E4C9-9FE8-474B-A0AC-9FAE26D14A86}" type="slidenum">
              <a:rPr lang="en-GB" smtClean="0"/>
              <a:t>22</a:t>
            </a:fld>
            <a:endParaRPr lang="en-GB" dirty="0"/>
          </a:p>
        </p:txBody>
      </p:sp>
    </p:spTree>
    <p:extLst>
      <p:ext uri="{BB962C8B-B14F-4D97-AF65-F5344CB8AC3E}">
        <p14:creationId xmlns:p14="http://schemas.microsoft.com/office/powerpoint/2010/main" val="1810180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5C272-F433-C1E7-9F42-15CB36653D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1E23DD-3435-38B3-3E9F-25E1B4C9FA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2D69750-831C-B440-DF5E-8A767F908FC5}"/>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7AB8EC84-3A69-709E-32B3-E162DFCD3697}"/>
              </a:ext>
            </a:extLst>
          </p:cNvPr>
          <p:cNvSpPr>
            <a:spLocks noGrp="1"/>
          </p:cNvSpPr>
          <p:nvPr>
            <p:ph type="sldNum" sz="quarter" idx="10"/>
          </p:nvPr>
        </p:nvSpPr>
        <p:spPr/>
        <p:txBody>
          <a:bodyPr/>
          <a:lstStyle/>
          <a:p>
            <a:fld id="{5692E4C9-9FE8-474B-A0AC-9FAE26D14A86}" type="slidenum">
              <a:rPr lang="en-GB" smtClean="0"/>
              <a:t>23</a:t>
            </a:fld>
            <a:endParaRPr lang="en-GB" dirty="0"/>
          </a:p>
        </p:txBody>
      </p:sp>
    </p:spTree>
    <p:extLst>
      <p:ext uri="{BB962C8B-B14F-4D97-AF65-F5344CB8AC3E}">
        <p14:creationId xmlns:p14="http://schemas.microsoft.com/office/powerpoint/2010/main" val="273364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692E4C9-9FE8-474B-A0AC-9FAE26D14A86}" type="slidenum">
              <a:rPr lang="en-GB" smtClean="0"/>
              <a:t>2</a:t>
            </a:fld>
            <a:endParaRPr lang="en-GB" dirty="0"/>
          </a:p>
        </p:txBody>
      </p:sp>
    </p:spTree>
    <p:extLst>
      <p:ext uri="{BB962C8B-B14F-4D97-AF65-F5344CB8AC3E}">
        <p14:creationId xmlns:p14="http://schemas.microsoft.com/office/powerpoint/2010/main" val="19281300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3BB02D-C7CC-7A7C-8E73-C6334C8A25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6EDEEB-BA52-E783-2B00-ED478AF70A3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2C7032A-86CB-4B74-5107-C6128F7414BA}"/>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088A463E-0C08-40F7-2E0A-FE721915B17B}"/>
              </a:ext>
            </a:extLst>
          </p:cNvPr>
          <p:cNvSpPr>
            <a:spLocks noGrp="1"/>
          </p:cNvSpPr>
          <p:nvPr>
            <p:ph type="sldNum" sz="quarter" idx="10"/>
          </p:nvPr>
        </p:nvSpPr>
        <p:spPr/>
        <p:txBody>
          <a:bodyPr/>
          <a:lstStyle/>
          <a:p>
            <a:fld id="{5692E4C9-9FE8-474B-A0AC-9FAE26D14A86}" type="slidenum">
              <a:rPr lang="en-GB" smtClean="0"/>
              <a:t>24</a:t>
            </a:fld>
            <a:endParaRPr lang="en-GB" dirty="0"/>
          </a:p>
        </p:txBody>
      </p:sp>
    </p:spTree>
    <p:extLst>
      <p:ext uri="{BB962C8B-B14F-4D97-AF65-F5344CB8AC3E}">
        <p14:creationId xmlns:p14="http://schemas.microsoft.com/office/powerpoint/2010/main" val="29848490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40E2D4-98C4-E9BD-8679-6F457B846F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31F79D-3634-5944-AAE8-FA5C413785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171613A-4240-0C7D-2AF5-BC08F80A7B5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38984BF-8D11-354C-5015-8632A3426580}"/>
              </a:ext>
            </a:extLst>
          </p:cNvPr>
          <p:cNvSpPr>
            <a:spLocks noGrp="1"/>
          </p:cNvSpPr>
          <p:nvPr>
            <p:ph type="sldNum" sz="quarter" idx="10"/>
          </p:nvPr>
        </p:nvSpPr>
        <p:spPr/>
        <p:txBody>
          <a:bodyPr/>
          <a:lstStyle/>
          <a:p>
            <a:fld id="{5692E4C9-9FE8-474B-A0AC-9FAE26D14A86}" type="slidenum">
              <a:rPr lang="en-GB" smtClean="0"/>
              <a:t>27</a:t>
            </a:fld>
            <a:endParaRPr lang="en-GB" dirty="0"/>
          </a:p>
        </p:txBody>
      </p:sp>
    </p:spTree>
    <p:extLst>
      <p:ext uri="{BB962C8B-B14F-4D97-AF65-F5344CB8AC3E}">
        <p14:creationId xmlns:p14="http://schemas.microsoft.com/office/powerpoint/2010/main" val="38300086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A4600C-81E8-AC95-E145-E91961878B1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5232A4-2C09-CB9A-E054-CCF0177F1F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C8305E-2BFC-544C-E0E7-5DF7C33F334C}"/>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CA34F8F1-2FED-CD64-9955-EC14D6327360}"/>
              </a:ext>
            </a:extLst>
          </p:cNvPr>
          <p:cNvSpPr>
            <a:spLocks noGrp="1"/>
          </p:cNvSpPr>
          <p:nvPr>
            <p:ph type="sldNum" sz="quarter" idx="10"/>
          </p:nvPr>
        </p:nvSpPr>
        <p:spPr/>
        <p:txBody>
          <a:bodyPr/>
          <a:lstStyle/>
          <a:p>
            <a:fld id="{5692E4C9-9FE8-474B-A0AC-9FAE26D14A86}" type="slidenum">
              <a:rPr lang="en-GB" smtClean="0"/>
              <a:t>28</a:t>
            </a:fld>
            <a:endParaRPr lang="en-GB" dirty="0"/>
          </a:p>
        </p:txBody>
      </p:sp>
    </p:spTree>
    <p:extLst>
      <p:ext uri="{BB962C8B-B14F-4D97-AF65-F5344CB8AC3E}">
        <p14:creationId xmlns:p14="http://schemas.microsoft.com/office/powerpoint/2010/main" val="15243846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5F7538-B99B-8B32-8F21-849941BF2AA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DDCCD9-52CF-990A-9BDD-82E9B894D80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3661F6-03B5-3D94-4BC5-4D398364B4F0}"/>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70719D13-EF2E-67A5-FA25-0935EDADC187}"/>
              </a:ext>
            </a:extLst>
          </p:cNvPr>
          <p:cNvSpPr>
            <a:spLocks noGrp="1"/>
          </p:cNvSpPr>
          <p:nvPr>
            <p:ph type="sldNum" sz="quarter" idx="10"/>
          </p:nvPr>
        </p:nvSpPr>
        <p:spPr/>
        <p:txBody>
          <a:bodyPr/>
          <a:lstStyle/>
          <a:p>
            <a:fld id="{5692E4C9-9FE8-474B-A0AC-9FAE26D14A86}" type="slidenum">
              <a:rPr lang="en-GB" smtClean="0"/>
              <a:t>29</a:t>
            </a:fld>
            <a:endParaRPr lang="en-GB" dirty="0"/>
          </a:p>
        </p:txBody>
      </p:sp>
    </p:spTree>
    <p:extLst>
      <p:ext uri="{BB962C8B-B14F-4D97-AF65-F5344CB8AC3E}">
        <p14:creationId xmlns:p14="http://schemas.microsoft.com/office/powerpoint/2010/main" val="16216952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7BC219-2C74-65DD-4406-2DEDE5167D2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8C9A19-61A6-D72D-91F8-A1919197F1E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A7C5EF7-85C2-6C2C-5F5B-493658722401}"/>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4A9E3CF5-3533-9A2E-1FBD-78341C83B599}"/>
              </a:ext>
            </a:extLst>
          </p:cNvPr>
          <p:cNvSpPr>
            <a:spLocks noGrp="1"/>
          </p:cNvSpPr>
          <p:nvPr>
            <p:ph type="sldNum" sz="quarter" idx="10"/>
          </p:nvPr>
        </p:nvSpPr>
        <p:spPr/>
        <p:txBody>
          <a:bodyPr/>
          <a:lstStyle/>
          <a:p>
            <a:fld id="{5692E4C9-9FE8-474B-A0AC-9FAE26D14A86}" type="slidenum">
              <a:rPr lang="en-GB" smtClean="0"/>
              <a:t>30</a:t>
            </a:fld>
            <a:endParaRPr lang="en-GB" dirty="0"/>
          </a:p>
        </p:txBody>
      </p:sp>
    </p:spTree>
    <p:extLst>
      <p:ext uri="{BB962C8B-B14F-4D97-AF65-F5344CB8AC3E}">
        <p14:creationId xmlns:p14="http://schemas.microsoft.com/office/powerpoint/2010/main" val="23624851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394E60-0592-04A4-1403-567DBCF85F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A8D90B-BB47-4E67-1AA1-26288C1A432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66854DC-3EE4-420F-8417-3F975E8A4F2C}"/>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C08E0FA2-D7AA-B652-EE8F-C0E310EBF510}"/>
              </a:ext>
            </a:extLst>
          </p:cNvPr>
          <p:cNvSpPr>
            <a:spLocks noGrp="1"/>
          </p:cNvSpPr>
          <p:nvPr>
            <p:ph type="sldNum" sz="quarter" idx="10"/>
          </p:nvPr>
        </p:nvSpPr>
        <p:spPr/>
        <p:txBody>
          <a:bodyPr/>
          <a:lstStyle/>
          <a:p>
            <a:fld id="{5692E4C9-9FE8-474B-A0AC-9FAE26D14A86}" type="slidenum">
              <a:rPr lang="en-GB" smtClean="0"/>
              <a:t>31</a:t>
            </a:fld>
            <a:endParaRPr lang="en-GB" dirty="0"/>
          </a:p>
        </p:txBody>
      </p:sp>
    </p:spTree>
    <p:extLst>
      <p:ext uri="{BB962C8B-B14F-4D97-AF65-F5344CB8AC3E}">
        <p14:creationId xmlns:p14="http://schemas.microsoft.com/office/powerpoint/2010/main" val="9542437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9E796A-21FF-40A5-C874-CCA479A45C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D9056B-C67F-0DD1-419A-0AFE259C06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C10311E-4DED-37DE-DDED-1A19F5289E39}"/>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1F9EE516-CA7D-DB5C-4FE8-FD099603CEEE}"/>
              </a:ext>
            </a:extLst>
          </p:cNvPr>
          <p:cNvSpPr>
            <a:spLocks noGrp="1"/>
          </p:cNvSpPr>
          <p:nvPr>
            <p:ph type="sldNum" sz="quarter" idx="10"/>
          </p:nvPr>
        </p:nvSpPr>
        <p:spPr/>
        <p:txBody>
          <a:bodyPr/>
          <a:lstStyle/>
          <a:p>
            <a:fld id="{5692E4C9-9FE8-474B-A0AC-9FAE26D14A86}" type="slidenum">
              <a:rPr lang="en-GB" smtClean="0"/>
              <a:t>32</a:t>
            </a:fld>
            <a:endParaRPr lang="en-GB" dirty="0"/>
          </a:p>
        </p:txBody>
      </p:sp>
    </p:spTree>
    <p:extLst>
      <p:ext uri="{BB962C8B-B14F-4D97-AF65-F5344CB8AC3E}">
        <p14:creationId xmlns:p14="http://schemas.microsoft.com/office/powerpoint/2010/main" val="16440108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217649-36CC-B167-1F16-3E0CCA6EAC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0D0AEC-FB52-5C9F-23A3-37970A746B6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D0250E-3773-27BC-8A5B-4E16FF5F9F02}"/>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A5783B6F-0584-C775-4B4C-2B3C1C3D9D67}"/>
              </a:ext>
            </a:extLst>
          </p:cNvPr>
          <p:cNvSpPr>
            <a:spLocks noGrp="1"/>
          </p:cNvSpPr>
          <p:nvPr>
            <p:ph type="sldNum" sz="quarter" idx="10"/>
          </p:nvPr>
        </p:nvSpPr>
        <p:spPr/>
        <p:txBody>
          <a:bodyPr/>
          <a:lstStyle/>
          <a:p>
            <a:fld id="{5692E4C9-9FE8-474B-A0AC-9FAE26D14A86}" type="slidenum">
              <a:rPr lang="en-GB" smtClean="0"/>
              <a:t>33</a:t>
            </a:fld>
            <a:endParaRPr lang="en-GB" dirty="0"/>
          </a:p>
        </p:txBody>
      </p:sp>
    </p:spTree>
    <p:extLst>
      <p:ext uri="{BB962C8B-B14F-4D97-AF65-F5344CB8AC3E}">
        <p14:creationId xmlns:p14="http://schemas.microsoft.com/office/powerpoint/2010/main" val="34694195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260005-E9FF-6EB3-6198-50DB3F1A49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66EFC7-7692-06CB-C818-A0681FBC1B1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58588FE-959B-9E36-8433-99F1A87893EF}"/>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C50F069E-5B66-4394-852A-6E7862C39DDB}"/>
              </a:ext>
            </a:extLst>
          </p:cNvPr>
          <p:cNvSpPr>
            <a:spLocks noGrp="1"/>
          </p:cNvSpPr>
          <p:nvPr>
            <p:ph type="sldNum" sz="quarter" idx="10"/>
          </p:nvPr>
        </p:nvSpPr>
        <p:spPr/>
        <p:txBody>
          <a:bodyPr/>
          <a:lstStyle/>
          <a:p>
            <a:fld id="{5692E4C9-9FE8-474B-A0AC-9FAE26D14A86}" type="slidenum">
              <a:rPr lang="en-GB" smtClean="0"/>
              <a:t>34</a:t>
            </a:fld>
            <a:endParaRPr lang="en-GB" dirty="0"/>
          </a:p>
        </p:txBody>
      </p:sp>
    </p:spTree>
    <p:extLst>
      <p:ext uri="{BB962C8B-B14F-4D97-AF65-F5344CB8AC3E}">
        <p14:creationId xmlns:p14="http://schemas.microsoft.com/office/powerpoint/2010/main" val="19000754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B1CB1B-C815-8D70-FC13-1B1E667624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1EC6E5-BD74-3F26-040F-4C45146F87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A44AF6-F94D-0D29-9B41-3B17D0C672B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7D311C2-E11D-2A56-1FFA-3185B07A49A2}"/>
              </a:ext>
            </a:extLst>
          </p:cNvPr>
          <p:cNvSpPr>
            <a:spLocks noGrp="1"/>
          </p:cNvSpPr>
          <p:nvPr>
            <p:ph type="sldNum" sz="quarter" idx="10"/>
          </p:nvPr>
        </p:nvSpPr>
        <p:spPr/>
        <p:txBody>
          <a:bodyPr/>
          <a:lstStyle/>
          <a:p>
            <a:fld id="{5692E4C9-9FE8-474B-A0AC-9FAE26D14A86}" type="slidenum">
              <a:rPr lang="en-GB" smtClean="0"/>
              <a:t>35</a:t>
            </a:fld>
            <a:endParaRPr lang="en-GB" dirty="0"/>
          </a:p>
        </p:txBody>
      </p:sp>
    </p:spTree>
    <p:extLst>
      <p:ext uri="{BB962C8B-B14F-4D97-AF65-F5344CB8AC3E}">
        <p14:creationId xmlns:p14="http://schemas.microsoft.com/office/powerpoint/2010/main" val="38695844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7FE3DA-E9ED-9A3F-1193-63E5812FEE7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364C8C9-5657-8469-5F8A-9A69F913084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A82901-264C-2F36-6249-552C1C61B1F3}"/>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BC948AC5-26AC-8BB3-1F2E-4E4AF55F702B}"/>
              </a:ext>
            </a:extLst>
          </p:cNvPr>
          <p:cNvSpPr>
            <a:spLocks noGrp="1"/>
          </p:cNvSpPr>
          <p:nvPr>
            <p:ph type="sldNum" sz="quarter" idx="10"/>
          </p:nvPr>
        </p:nvSpPr>
        <p:spPr/>
        <p:txBody>
          <a:bodyPr/>
          <a:lstStyle/>
          <a:p>
            <a:fld id="{5692E4C9-9FE8-474B-A0AC-9FAE26D14A86}" type="slidenum">
              <a:rPr lang="en-GB" smtClean="0"/>
              <a:t>3</a:t>
            </a:fld>
            <a:endParaRPr lang="en-GB" dirty="0"/>
          </a:p>
        </p:txBody>
      </p:sp>
    </p:spTree>
    <p:extLst>
      <p:ext uri="{BB962C8B-B14F-4D97-AF65-F5344CB8AC3E}">
        <p14:creationId xmlns:p14="http://schemas.microsoft.com/office/powerpoint/2010/main" val="4886584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9547F8-B149-1F59-6A96-20F0C5D38A5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4EFDA7-705D-45A4-A801-A142CDC07E7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F86E6E-77D7-E43E-2E83-643DADCE79F1}"/>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BF48B37F-B8FF-AFFD-A47A-E9933E6EC27E}"/>
              </a:ext>
            </a:extLst>
          </p:cNvPr>
          <p:cNvSpPr>
            <a:spLocks noGrp="1"/>
          </p:cNvSpPr>
          <p:nvPr>
            <p:ph type="sldNum" sz="quarter" idx="10"/>
          </p:nvPr>
        </p:nvSpPr>
        <p:spPr/>
        <p:txBody>
          <a:bodyPr/>
          <a:lstStyle/>
          <a:p>
            <a:fld id="{5692E4C9-9FE8-474B-A0AC-9FAE26D14A86}" type="slidenum">
              <a:rPr lang="en-GB" smtClean="0"/>
              <a:t>36</a:t>
            </a:fld>
            <a:endParaRPr lang="en-GB"/>
          </a:p>
        </p:txBody>
      </p:sp>
    </p:spTree>
    <p:extLst>
      <p:ext uri="{BB962C8B-B14F-4D97-AF65-F5344CB8AC3E}">
        <p14:creationId xmlns:p14="http://schemas.microsoft.com/office/powerpoint/2010/main" val="27435876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ECBF3D-1631-C7EF-A689-C8000703F5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9A5A40-F210-946A-839F-D4570D6E5E6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6C6FC94-3906-53AE-5462-E5BB4C7D0A1A}"/>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27FBFB32-D735-9088-22E4-C505B450C7A7}"/>
              </a:ext>
            </a:extLst>
          </p:cNvPr>
          <p:cNvSpPr>
            <a:spLocks noGrp="1"/>
          </p:cNvSpPr>
          <p:nvPr>
            <p:ph type="sldNum" sz="quarter" idx="10"/>
          </p:nvPr>
        </p:nvSpPr>
        <p:spPr/>
        <p:txBody>
          <a:bodyPr/>
          <a:lstStyle/>
          <a:p>
            <a:fld id="{5692E4C9-9FE8-474B-A0AC-9FAE26D14A86}" type="slidenum">
              <a:rPr lang="en-GB" smtClean="0"/>
              <a:t>37</a:t>
            </a:fld>
            <a:endParaRPr lang="en-GB"/>
          </a:p>
        </p:txBody>
      </p:sp>
    </p:spTree>
    <p:extLst>
      <p:ext uri="{BB962C8B-B14F-4D97-AF65-F5344CB8AC3E}">
        <p14:creationId xmlns:p14="http://schemas.microsoft.com/office/powerpoint/2010/main" val="12307451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CF511A-1F1E-524D-4A3D-B5C823531FC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A99B61-8E91-31D8-2FCF-4B62853022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BD118EE-B94C-B4F1-A870-62991C24DCF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20C6B17-32DD-AC9D-D949-877D8948F313}"/>
              </a:ext>
            </a:extLst>
          </p:cNvPr>
          <p:cNvSpPr>
            <a:spLocks noGrp="1"/>
          </p:cNvSpPr>
          <p:nvPr>
            <p:ph type="sldNum" sz="quarter" idx="10"/>
          </p:nvPr>
        </p:nvSpPr>
        <p:spPr/>
        <p:txBody>
          <a:bodyPr/>
          <a:lstStyle/>
          <a:p>
            <a:fld id="{5692E4C9-9FE8-474B-A0AC-9FAE26D14A86}" type="slidenum">
              <a:rPr lang="en-GB" smtClean="0"/>
              <a:t>38</a:t>
            </a:fld>
            <a:endParaRPr lang="en-GB" dirty="0"/>
          </a:p>
        </p:txBody>
      </p:sp>
    </p:spTree>
    <p:extLst>
      <p:ext uri="{BB962C8B-B14F-4D97-AF65-F5344CB8AC3E}">
        <p14:creationId xmlns:p14="http://schemas.microsoft.com/office/powerpoint/2010/main" val="13283842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5D9072-73EB-9584-0E52-DC518649F09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7D7D6D-2AC2-EE41-D8BD-0308AB18772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322BC1-AB4A-BE2A-FD7B-0BBC525BD0D2}"/>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91993FC0-40F9-CC89-165B-D038AC395E45}"/>
              </a:ext>
            </a:extLst>
          </p:cNvPr>
          <p:cNvSpPr>
            <a:spLocks noGrp="1"/>
          </p:cNvSpPr>
          <p:nvPr>
            <p:ph type="sldNum" sz="quarter" idx="10"/>
          </p:nvPr>
        </p:nvSpPr>
        <p:spPr/>
        <p:txBody>
          <a:bodyPr/>
          <a:lstStyle/>
          <a:p>
            <a:fld id="{5692E4C9-9FE8-474B-A0AC-9FAE26D14A86}" type="slidenum">
              <a:rPr lang="en-GB" smtClean="0"/>
              <a:t>39</a:t>
            </a:fld>
            <a:endParaRPr lang="en-GB"/>
          </a:p>
        </p:txBody>
      </p:sp>
    </p:spTree>
    <p:extLst>
      <p:ext uri="{BB962C8B-B14F-4D97-AF65-F5344CB8AC3E}">
        <p14:creationId xmlns:p14="http://schemas.microsoft.com/office/powerpoint/2010/main" val="31039574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B5C199-5444-C2D4-B8F8-294C437D47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18BB68-A276-9C55-A4E0-AB7E3E7681A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16106EA-6A37-CFEF-2A27-2481D1F84DFA}"/>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DAF0E1E1-8401-237D-AAF7-90C25EAA31ED}"/>
              </a:ext>
            </a:extLst>
          </p:cNvPr>
          <p:cNvSpPr>
            <a:spLocks noGrp="1"/>
          </p:cNvSpPr>
          <p:nvPr>
            <p:ph type="sldNum" sz="quarter" idx="10"/>
          </p:nvPr>
        </p:nvSpPr>
        <p:spPr/>
        <p:txBody>
          <a:bodyPr/>
          <a:lstStyle/>
          <a:p>
            <a:fld id="{5692E4C9-9FE8-474B-A0AC-9FAE26D14A86}" type="slidenum">
              <a:rPr lang="en-GB" smtClean="0"/>
              <a:t>40</a:t>
            </a:fld>
            <a:endParaRPr lang="en-GB"/>
          </a:p>
        </p:txBody>
      </p:sp>
    </p:spTree>
    <p:extLst>
      <p:ext uri="{BB962C8B-B14F-4D97-AF65-F5344CB8AC3E}">
        <p14:creationId xmlns:p14="http://schemas.microsoft.com/office/powerpoint/2010/main" val="16189645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1A218A-1C35-7BC5-8E1F-9A213A2C78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932ABD-AFAF-E137-7F8F-E396FB039C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8000B4F-6A8F-FBE9-591B-CE956B88A125}"/>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A2BFED2D-98BA-8E40-85F6-BBC7324FC5B6}"/>
              </a:ext>
            </a:extLst>
          </p:cNvPr>
          <p:cNvSpPr>
            <a:spLocks noGrp="1"/>
          </p:cNvSpPr>
          <p:nvPr>
            <p:ph type="sldNum" sz="quarter" idx="10"/>
          </p:nvPr>
        </p:nvSpPr>
        <p:spPr/>
        <p:txBody>
          <a:bodyPr/>
          <a:lstStyle/>
          <a:p>
            <a:fld id="{5692E4C9-9FE8-474B-A0AC-9FAE26D14A86}" type="slidenum">
              <a:rPr lang="en-GB" smtClean="0"/>
              <a:t>42</a:t>
            </a:fld>
            <a:endParaRPr lang="en-GB"/>
          </a:p>
        </p:txBody>
      </p:sp>
    </p:spTree>
    <p:extLst>
      <p:ext uri="{BB962C8B-B14F-4D97-AF65-F5344CB8AC3E}">
        <p14:creationId xmlns:p14="http://schemas.microsoft.com/office/powerpoint/2010/main" val="40157218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B78E1E-FB1D-3DDE-E273-1D05120303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592FE9-A3FD-05D9-2F96-B3F56613ABE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9F66D01-10CF-CF28-CDE7-4F4A8463A784}"/>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A035AD47-8D89-011E-72D5-AB5DFE88E362}"/>
              </a:ext>
            </a:extLst>
          </p:cNvPr>
          <p:cNvSpPr>
            <a:spLocks noGrp="1"/>
          </p:cNvSpPr>
          <p:nvPr>
            <p:ph type="sldNum" sz="quarter" idx="10"/>
          </p:nvPr>
        </p:nvSpPr>
        <p:spPr/>
        <p:txBody>
          <a:bodyPr/>
          <a:lstStyle/>
          <a:p>
            <a:fld id="{5692E4C9-9FE8-474B-A0AC-9FAE26D14A86}" type="slidenum">
              <a:rPr lang="en-GB" smtClean="0"/>
              <a:t>43</a:t>
            </a:fld>
            <a:endParaRPr lang="en-GB"/>
          </a:p>
        </p:txBody>
      </p:sp>
    </p:spTree>
    <p:extLst>
      <p:ext uri="{BB962C8B-B14F-4D97-AF65-F5344CB8AC3E}">
        <p14:creationId xmlns:p14="http://schemas.microsoft.com/office/powerpoint/2010/main" val="5365046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5692E4C9-9FE8-474B-A0AC-9FAE26D14A86}" type="slidenum">
              <a:rPr lang="en-GB" smtClean="0"/>
              <a:t>44</a:t>
            </a:fld>
            <a:endParaRPr lang="en-GB"/>
          </a:p>
        </p:txBody>
      </p:sp>
    </p:spTree>
    <p:extLst>
      <p:ext uri="{BB962C8B-B14F-4D97-AF65-F5344CB8AC3E}">
        <p14:creationId xmlns:p14="http://schemas.microsoft.com/office/powerpoint/2010/main" val="289382407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8A4154-7114-5387-23F4-5778A26FE6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A472E5D-1769-5374-C937-9A91419002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44892FB-3F31-0802-7FBC-66885244BA97}"/>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C71864F4-FA78-6596-E323-35280F7EF1BD}"/>
              </a:ext>
            </a:extLst>
          </p:cNvPr>
          <p:cNvSpPr>
            <a:spLocks noGrp="1"/>
          </p:cNvSpPr>
          <p:nvPr>
            <p:ph type="sldNum" sz="quarter" idx="10"/>
          </p:nvPr>
        </p:nvSpPr>
        <p:spPr/>
        <p:txBody>
          <a:bodyPr/>
          <a:lstStyle/>
          <a:p>
            <a:fld id="{5692E4C9-9FE8-474B-A0AC-9FAE26D14A86}" type="slidenum">
              <a:rPr lang="en-GB" smtClean="0"/>
              <a:t>45</a:t>
            </a:fld>
            <a:endParaRPr lang="en-GB"/>
          </a:p>
        </p:txBody>
      </p:sp>
    </p:spTree>
    <p:extLst>
      <p:ext uri="{BB962C8B-B14F-4D97-AF65-F5344CB8AC3E}">
        <p14:creationId xmlns:p14="http://schemas.microsoft.com/office/powerpoint/2010/main" val="8935720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A9B130-E1CC-2208-32E2-9687194355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E61318-B1FF-4698-0B68-83456DB8847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C284101-10FC-5B15-F259-BBDED717E1EA}"/>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466AAD13-4F3D-70A6-7B2A-EF126A12A8B3}"/>
              </a:ext>
            </a:extLst>
          </p:cNvPr>
          <p:cNvSpPr>
            <a:spLocks noGrp="1"/>
          </p:cNvSpPr>
          <p:nvPr>
            <p:ph type="sldNum" sz="quarter" idx="10"/>
          </p:nvPr>
        </p:nvSpPr>
        <p:spPr/>
        <p:txBody>
          <a:bodyPr/>
          <a:lstStyle/>
          <a:p>
            <a:fld id="{5692E4C9-9FE8-474B-A0AC-9FAE26D14A86}" type="slidenum">
              <a:rPr lang="en-GB" smtClean="0"/>
              <a:t>46</a:t>
            </a:fld>
            <a:endParaRPr lang="en-GB"/>
          </a:p>
        </p:txBody>
      </p:sp>
    </p:spTree>
    <p:extLst>
      <p:ext uri="{BB962C8B-B14F-4D97-AF65-F5344CB8AC3E}">
        <p14:creationId xmlns:p14="http://schemas.microsoft.com/office/powerpoint/2010/main" val="18245946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1D79B5-7D66-A653-887F-1D9497459E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5EBB30-E186-3655-E398-A07502C4896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519550-D871-6D0F-D670-51648C8850F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3A0B74C-0B1C-2118-C180-246529FCFF08}"/>
              </a:ext>
            </a:extLst>
          </p:cNvPr>
          <p:cNvSpPr>
            <a:spLocks noGrp="1"/>
          </p:cNvSpPr>
          <p:nvPr>
            <p:ph type="sldNum" sz="quarter" idx="10"/>
          </p:nvPr>
        </p:nvSpPr>
        <p:spPr/>
        <p:txBody>
          <a:bodyPr/>
          <a:lstStyle/>
          <a:p>
            <a:fld id="{5692E4C9-9FE8-474B-A0AC-9FAE26D14A86}" type="slidenum">
              <a:rPr lang="en-GB" smtClean="0"/>
              <a:t>4</a:t>
            </a:fld>
            <a:endParaRPr lang="en-GB" dirty="0"/>
          </a:p>
        </p:txBody>
      </p:sp>
    </p:spTree>
    <p:extLst>
      <p:ext uri="{BB962C8B-B14F-4D97-AF65-F5344CB8AC3E}">
        <p14:creationId xmlns:p14="http://schemas.microsoft.com/office/powerpoint/2010/main" val="203305820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A9F1BD-37DD-63C3-7C72-B258110C9B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C63FB2-726B-8029-187F-5DB285694FC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1A7B46-5A95-A1C3-33E8-833F14838029}"/>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1F0EFCE3-B948-5CA1-5E21-7104B3FB8563}"/>
              </a:ext>
            </a:extLst>
          </p:cNvPr>
          <p:cNvSpPr>
            <a:spLocks noGrp="1"/>
          </p:cNvSpPr>
          <p:nvPr>
            <p:ph type="sldNum" sz="quarter" idx="10"/>
          </p:nvPr>
        </p:nvSpPr>
        <p:spPr/>
        <p:txBody>
          <a:bodyPr/>
          <a:lstStyle/>
          <a:p>
            <a:fld id="{5692E4C9-9FE8-474B-A0AC-9FAE26D14A86}" type="slidenum">
              <a:rPr lang="en-GB" smtClean="0"/>
              <a:t>47</a:t>
            </a:fld>
            <a:endParaRPr lang="en-GB"/>
          </a:p>
        </p:txBody>
      </p:sp>
    </p:spTree>
    <p:extLst>
      <p:ext uri="{BB962C8B-B14F-4D97-AF65-F5344CB8AC3E}">
        <p14:creationId xmlns:p14="http://schemas.microsoft.com/office/powerpoint/2010/main" val="77448502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5692E4C9-9FE8-474B-A0AC-9FAE26D14A86}" type="slidenum">
              <a:rPr lang="en-GB" smtClean="0"/>
              <a:t>48</a:t>
            </a:fld>
            <a:endParaRPr lang="en-GB"/>
          </a:p>
        </p:txBody>
      </p:sp>
    </p:spTree>
    <p:extLst>
      <p:ext uri="{BB962C8B-B14F-4D97-AF65-F5344CB8AC3E}">
        <p14:creationId xmlns:p14="http://schemas.microsoft.com/office/powerpoint/2010/main" val="2591669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70C766-1623-0369-5866-12D14301C1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4DD81F-9CC0-4259-C189-FEAFB32A4C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D57514-8910-3018-D89A-EA73248B8E55}"/>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8234E244-1637-5A15-91D4-F99950A4A3E9}"/>
              </a:ext>
            </a:extLst>
          </p:cNvPr>
          <p:cNvSpPr>
            <a:spLocks noGrp="1"/>
          </p:cNvSpPr>
          <p:nvPr>
            <p:ph type="sldNum" sz="quarter" idx="10"/>
          </p:nvPr>
        </p:nvSpPr>
        <p:spPr/>
        <p:txBody>
          <a:bodyPr/>
          <a:lstStyle/>
          <a:p>
            <a:fld id="{5692E4C9-9FE8-474B-A0AC-9FAE26D14A86}" type="slidenum">
              <a:rPr lang="en-GB" smtClean="0"/>
              <a:t>5</a:t>
            </a:fld>
            <a:endParaRPr lang="en-GB" dirty="0"/>
          </a:p>
        </p:txBody>
      </p:sp>
    </p:spTree>
    <p:extLst>
      <p:ext uri="{BB962C8B-B14F-4D97-AF65-F5344CB8AC3E}">
        <p14:creationId xmlns:p14="http://schemas.microsoft.com/office/powerpoint/2010/main" val="6741408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083F7B-82C9-128F-0822-1C3C6420F12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238538-B01A-789B-19ED-636A8110E43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798810-234E-39E7-6011-0801AFEF7CEA}"/>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FC65B26F-C747-DF56-8781-59BC7E33B1D9}"/>
              </a:ext>
            </a:extLst>
          </p:cNvPr>
          <p:cNvSpPr>
            <a:spLocks noGrp="1"/>
          </p:cNvSpPr>
          <p:nvPr>
            <p:ph type="sldNum" sz="quarter" idx="10"/>
          </p:nvPr>
        </p:nvSpPr>
        <p:spPr/>
        <p:txBody>
          <a:bodyPr/>
          <a:lstStyle/>
          <a:p>
            <a:fld id="{5692E4C9-9FE8-474B-A0AC-9FAE26D14A86}" type="slidenum">
              <a:rPr lang="en-GB" smtClean="0"/>
              <a:t>6</a:t>
            </a:fld>
            <a:endParaRPr lang="en-GB" dirty="0"/>
          </a:p>
        </p:txBody>
      </p:sp>
    </p:spTree>
    <p:extLst>
      <p:ext uri="{BB962C8B-B14F-4D97-AF65-F5344CB8AC3E}">
        <p14:creationId xmlns:p14="http://schemas.microsoft.com/office/powerpoint/2010/main" val="543243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6B585F-45F4-CD79-AFC9-CFC69B723ED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CBD4AF-82EA-C11C-1E9A-27FA6B694F7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595AAC7-99AC-8B87-DA28-5A6E9094E5B0}"/>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B032B808-78C4-BB21-45E4-724722E55490}"/>
              </a:ext>
            </a:extLst>
          </p:cNvPr>
          <p:cNvSpPr>
            <a:spLocks noGrp="1"/>
          </p:cNvSpPr>
          <p:nvPr>
            <p:ph type="sldNum" sz="quarter" idx="10"/>
          </p:nvPr>
        </p:nvSpPr>
        <p:spPr/>
        <p:txBody>
          <a:bodyPr/>
          <a:lstStyle/>
          <a:p>
            <a:fld id="{5692E4C9-9FE8-474B-A0AC-9FAE26D14A86}" type="slidenum">
              <a:rPr lang="en-GB" smtClean="0"/>
              <a:t>7</a:t>
            </a:fld>
            <a:endParaRPr lang="en-GB" dirty="0"/>
          </a:p>
        </p:txBody>
      </p:sp>
    </p:spTree>
    <p:extLst>
      <p:ext uri="{BB962C8B-B14F-4D97-AF65-F5344CB8AC3E}">
        <p14:creationId xmlns:p14="http://schemas.microsoft.com/office/powerpoint/2010/main" val="4271948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3C4400-3218-6B21-8600-3632DD6846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F8E4A8-99FE-CEB6-84A1-16FC545894C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28CD8BC-2B41-40C3-DA2B-8BD910C0FE8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05902D0-C3AB-3118-2341-36F24E82675D}"/>
              </a:ext>
            </a:extLst>
          </p:cNvPr>
          <p:cNvSpPr>
            <a:spLocks noGrp="1"/>
          </p:cNvSpPr>
          <p:nvPr>
            <p:ph type="sldNum" sz="quarter" idx="10"/>
          </p:nvPr>
        </p:nvSpPr>
        <p:spPr/>
        <p:txBody>
          <a:bodyPr/>
          <a:lstStyle/>
          <a:p>
            <a:fld id="{5692E4C9-9FE8-474B-A0AC-9FAE26D14A86}" type="slidenum">
              <a:rPr lang="en-GB" smtClean="0"/>
              <a:t>8</a:t>
            </a:fld>
            <a:endParaRPr lang="en-GB" dirty="0"/>
          </a:p>
        </p:txBody>
      </p:sp>
    </p:spTree>
    <p:extLst>
      <p:ext uri="{BB962C8B-B14F-4D97-AF65-F5344CB8AC3E}">
        <p14:creationId xmlns:p14="http://schemas.microsoft.com/office/powerpoint/2010/main" val="654331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C216A1-AF48-7376-916D-FEE99AAF52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14850D-EFE6-55C4-B4DA-C144D77F92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CF81CC1-7A35-EA47-CD50-923782288DF9}"/>
              </a:ext>
            </a:extLst>
          </p:cNvPr>
          <p:cNvSpPr>
            <a:spLocks noGrp="1"/>
          </p:cNvSpPr>
          <p:nvPr>
            <p:ph type="body" idx="1"/>
          </p:nvPr>
        </p:nvSpPr>
        <p:spPr/>
        <p:txBody>
          <a:bodyPr/>
          <a:lstStyle/>
          <a:p>
            <a:endParaRPr lang="en-US" baseline="0" dirty="0"/>
          </a:p>
        </p:txBody>
      </p:sp>
      <p:sp>
        <p:nvSpPr>
          <p:cNvPr id="4" name="Slide Number Placeholder 3">
            <a:extLst>
              <a:ext uri="{FF2B5EF4-FFF2-40B4-BE49-F238E27FC236}">
                <a16:creationId xmlns:a16="http://schemas.microsoft.com/office/drawing/2014/main" id="{3982FB80-156D-0EE2-73CE-966B9DF9AA5D}"/>
              </a:ext>
            </a:extLst>
          </p:cNvPr>
          <p:cNvSpPr>
            <a:spLocks noGrp="1"/>
          </p:cNvSpPr>
          <p:nvPr>
            <p:ph type="sldNum" sz="quarter" idx="10"/>
          </p:nvPr>
        </p:nvSpPr>
        <p:spPr/>
        <p:txBody>
          <a:bodyPr/>
          <a:lstStyle/>
          <a:p>
            <a:fld id="{5692E4C9-9FE8-474B-A0AC-9FAE26D14A86}" type="slidenum">
              <a:rPr lang="en-GB" smtClean="0"/>
              <a:t>9</a:t>
            </a:fld>
            <a:endParaRPr lang="en-GB" dirty="0"/>
          </a:p>
        </p:txBody>
      </p:sp>
    </p:spTree>
    <p:extLst>
      <p:ext uri="{BB962C8B-B14F-4D97-AF65-F5344CB8AC3E}">
        <p14:creationId xmlns:p14="http://schemas.microsoft.com/office/powerpoint/2010/main" val="14377105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7368758"/>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a:xfrm>
            <a:off x="609600" y="249937"/>
            <a:ext cx="10969139" cy="940443"/>
          </a:xfrm>
          <a:prstGeom prst="rect">
            <a:avLst/>
          </a:prstGeom>
        </p:spPr>
        <p:txBody>
          <a:bodyPr/>
          <a:lstStyle>
            <a:lvl1pPr algn="l">
              <a:defRPr/>
            </a:lvl1pPr>
          </a:lstStyle>
          <a:p>
            <a:r>
              <a:rPr kumimoji="0" lang="en-GB" noProof="0" dirty="0"/>
              <a:t>Click to edit Master title style</a:t>
            </a:r>
          </a:p>
        </p:txBody>
      </p:sp>
      <p:sp>
        <p:nvSpPr>
          <p:cNvPr id="3" name="Espace réservé du contenu 2"/>
          <p:cNvSpPr>
            <a:spLocks noGrp="1"/>
          </p:cNvSpPr>
          <p:nvPr>
            <p:ph idx="1"/>
          </p:nvPr>
        </p:nvSpPr>
        <p:spPr>
          <a:xfrm>
            <a:off x="609600" y="1322832"/>
            <a:ext cx="10969139" cy="4670196"/>
          </a:xfrm>
          <a:prstGeom prst="rect">
            <a:avLst/>
          </a:prstGeom>
        </p:spPr>
        <p:txBody>
          <a:bodyPr/>
          <a:lstStyle>
            <a:lvl1pPr marL="493776" indent="-457200">
              <a:buClr>
                <a:schemeClr val="tx1"/>
              </a:buClr>
              <a:buFont typeface="Arial" panose="020B0604020202020204" pitchFamily="34" charset="0"/>
              <a:buChar char="•"/>
              <a:defRPr/>
            </a:lvl1pPr>
            <a:lvl2pPr>
              <a:buClr>
                <a:schemeClr val="tx1"/>
              </a:buClr>
              <a:defRPr/>
            </a:lvl2pPr>
            <a:lvl3pPr>
              <a:buClr>
                <a:schemeClr val="tx1"/>
              </a:buClr>
              <a:defRPr/>
            </a:lvl3pPr>
            <a:lvl4pPr>
              <a:buClr>
                <a:schemeClr val="tx1"/>
              </a:buClr>
              <a:defRPr/>
            </a:lvl4pPr>
            <a:lvl5pPr>
              <a:buClr>
                <a:schemeClr val="tx1"/>
              </a:buClr>
              <a:defRPr/>
            </a:lvl5pPr>
          </a:lstStyle>
          <a:p>
            <a:pPr lvl="0" eaLnBrk="1" latinLnBrk="0" hangingPunct="1"/>
            <a:r>
              <a:rPr lang="en-GB" noProof="0" dirty="0"/>
              <a:t>Click to edit Master text styles</a:t>
            </a:r>
          </a:p>
          <a:p>
            <a:pPr lvl="1" eaLnBrk="1" latinLnBrk="0" hangingPunct="1"/>
            <a:r>
              <a:rPr lang="en-GB" noProof="0" dirty="0"/>
              <a:t>Second level</a:t>
            </a:r>
          </a:p>
          <a:p>
            <a:pPr lvl="2" eaLnBrk="1" latinLnBrk="0" hangingPunct="1"/>
            <a:r>
              <a:rPr lang="en-GB" noProof="0" dirty="0"/>
              <a:t>Third level</a:t>
            </a:r>
          </a:p>
          <a:p>
            <a:pPr lvl="3" eaLnBrk="1" latinLnBrk="0" hangingPunct="1"/>
            <a:r>
              <a:rPr lang="en-GB" noProof="0" dirty="0"/>
              <a:t>Fourth level</a:t>
            </a:r>
          </a:p>
          <a:p>
            <a:pPr lvl="4" eaLnBrk="1" latinLnBrk="0" hangingPunct="1"/>
            <a:r>
              <a:rPr lang="en-GB" noProof="0" dirty="0"/>
              <a:t>Fifth level</a:t>
            </a:r>
            <a:endParaRPr kumimoji="0" lang="en-GB" noProof="0" dirty="0"/>
          </a:p>
        </p:txBody>
      </p:sp>
      <p:sp>
        <p:nvSpPr>
          <p:cNvPr id="4"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bg1"/>
                </a:solidFill>
              </a:defRPr>
            </a:lvl1pPr>
          </a:lstStyle>
          <a:p>
            <a:r>
              <a:rPr lang="de-CH" dirty="0"/>
              <a:t>J. Ferradas Troitino &amp; S. Izquierdo Bermudez</a:t>
            </a:r>
            <a:endParaRPr lang="en-US" dirty="0"/>
          </a:p>
        </p:txBody>
      </p:sp>
      <p:sp>
        <p:nvSpPr>
          <p:cNvPr id="6"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530571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Presentation title">
    <p:spTree>
      <p:nvGrpSpPr>
        <p:cNvPr id="1" name=""/>
        <p:cNvGrpSpPr/>
        <p:nvPr/>
      </p:nvGrpSpPr>
      <p:grpSpPr>
        <a:xfrm>
          <a:off x="0" y="0"/>
          <a:ext cx="0" cy="0"/>
          <a:chOff x="0" y="0"/>
          <a:chExt cx="0" cy="0"/>
        </a:xfrm>
      </p:grpSpPr>
      <p:sp>
        <p:nvSpPr>
          <p:cNvPr id="2" name="Titre 1"/>
          <p:cNvSpPr>
            <a:spLocks noGrp="1"/>
          </p:cNvSpPr>
          <p:nvPr>
            <p:ph type="title"/>
          </p:nvPr>
        </p:nvSpPr>
        <p:spPr>
          <a:xfrm>
            <a:off x="594955" y="744678"/>
            <a:ext cx="11021312" cy="2513191"/>
          </a:xfrm>
          <a:prstGeom prst="rect">
            <a:avLst/>
          </a:prstGeom>
        </p:spPr>
        <p:txBody>
          <a:bodyPr tIns="0" bIns="0" anchor="t"/>
          <a:lstStyle>
            <a:lvl1pPr algn="r">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texte 2"/>
          <p:cNvSpPr>
            <a:spLocks noGrp="1"/>
          </p:cNvSpPr>
          <p:nvPr>
            <p:ph type="body" idx="1"/>
          </p:nvPr>
        </p:nvSpPr>
        <p:spPr>
          <a:xfrm>
            <a:off x="2777067" y="3461966"/>
            <a:ext cx="8839200" cy="1066688"/>
          </a:xfrm>
          <a:prstGeom prst="rect">
            <a:avLst/>
          </a:prstGeom>
        </p:spPr>
        <p:txBody>
          <a:bodyPr lIns="45720" tIns="0" rIns="45720" bIns="0"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a:t>Click to edit Master text styles</a:t>
            </a:r>
          </a:p>
        </p:txBody>
      </p:sp>
      <p:sp>
        <p:nvSpPr>
          <p:cNvPr id="4"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bg1"/>
                </a:solidFill>
              </a:defRPr>
            </a:lvl1pPr>
          </a:lstStyle>
          <a:p>
            <a:r>
              <a:rPr lang="de-CH" dirty="0"/>
              <a:t>J. Ferradas Troitino &amp; S. Izquierdo Bermudez</a:t>
            </a:r>
            <a:endParaRPr lang="en-US" dirty="0"/>
          </a:p>
        </p:txBody>
      </p:sp>
      <p:sp>
        <p:nvSpPr>
          <p:cNvPr id="6"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4915259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re 1"/>
          <p:cNvSpPr>
            <a:spLocks noGrp="1"/>
          </p:cNvSpPr>
          <p:nvPr>
            <p:ph type="title"/>
          </p:nvPr>
        </p:nvSpPr>
        <p:spPr>
          <a:xfrm>
            <a:off x="622853" y="130498"/>
            <a:ext cx="10959548" cy="936000"/>
          </a:xfrm>
          <a:prstGeom prst="rect">
            <a:avLst/>
          </a:prstGeom>
        </p:spPr>
        <p:txBody>
          <a:bodyPr anchor="ctr"/>
          <a:lstStyle>
            <a:lvl1pPr algn="l">
              <a:defRPr sz="4600"/>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bg1"/>
                </a:solidFill>
              </a:defRPr>
            </a:lvl1pPr>
          </a:lstStyle>
          <a:p>
            <a:r>
              <a:rPr lang="de-CH" dirty="0"/>
              <a:t>J. Ferradas Troitino &amp; S. Izquierdo Bermudez</a:t>
            </a:r>
            <a:endParaRPr lang="en-US" dirty="0"/>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948091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itle and columns">
    <p:spTree>
      <p:nvGrpSpPr>
        <p:cNvPr id="1" name=""/>
        <p:cNvGrpSpPr/>
        <p:nvPr/>
      </p:nvGrpSpPr>
      <p:grpSpPr>
        <a:xfrm>
          <a:off x="0" y="0"/>
          <a:ext cx="0" cy="0"/>
          <a:chOff x="0" y="0"/>
          <a:chExt cx="0" cy="0"/>
        </a:xfrm>
      </p:grpSpPr>
      <p:sp>
        <p:nvSpPr>
          <p:cNvPr id="2" name="Titre 1"/>
          <p:cNvSpPr>
            <a:spLocks noGrp="1"/>
          </p:cNvSpPr>
          <p:nvPr>
            <p:ph type="title"/>
          </p:nvPr>
        </p:nvSpPr>
        <p:spPr>
          <a:xfrm>
            <a:off x="609600" y="146002"/>
            <a:ext cx="10972800" cy="936000"/>
          </a:xfrm>
          <a:prstGeom prst="rect">
            <a:avLst/>
          </a:prstGeom>
        </p:spPr>
        <p:txBody>
          <a:body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contenu 2"/>
          <p:cNvSpPr>
            <a:spLocks noGrp="1"/>
          </p:cNvSpPr>
          <p:nvPr>
            <p:ph sz="half" idx="1"/>
          </p:nvPr>
        </p:nvSpPr>
        <p:spPr>
          <a:xfrm>
            <a:off x="609597" y="1172214"/>
            <a:ext cx="5424000" cy="4953951"/>
          </a:xfrm>
          <a:prstGeom prst="rect">
            <a:avLst/>
          </a:prstGeom>
        </p:spPr>
        <p:txBody>
          <a:bodyPr/>
          <a:lstStyle>
            <a:lvl1pPr>
              <a:defRPr sz="2600"/>
            </a:lvl1pPr>
            <a:lvl2pPr>
              <a:defRPr sz="2200"/>
            </a:lvl2pPr>
            <a:lvl3pPr>
              <a:defRPr sz="2000"/>
            </a:lvl3pPr>
            <a:lvl4pPr>
              <a:defRPr sz="1800"/>
            </a:lvl4pPr>
            <a:lvl5pPr>
              <a:defRPr sz="1800"/>
            </a:lvl5pPr>
          </a:lstStyle>
          <a:p>
            <a:pPr lvl="0" eaLnBrk="1" latinLnBrk="0" hangingPunct="1"/>
            <a:r>
              <a:rPr lang="en-GB" noProof="0" dirty="0"/>
              <a:t>Click to edit Master text styles</a:t>
            </a:r>
          </a:p>
          <a:p>
            <a:pPr lvl="1" eaLnBrk="1" latinLnBrk="0" hangingPunct="1"/>
            <a:r>
              <a:rPr lang="en-GB" noProof="0" dirty="0"/>
              <a:t>Second level</a:t>
            </a:r>
          </a:p>
          <a:p>
            <a:pPr lvl="2" eaLnBrk="1" latinLnBrk="0" hangingPunct="1"/>
            <a:r>
              <a:rPr lang="en-GB" noProof="0" dirty="0"/>
              <a:t>Third level</a:t>
            </a:r>
          </a:p>
          <a:p>
            <a:pPr lvl="3" eaLnBrk="1" latinLnBrk="0" hangingPunct="1"/>
            <a:r>
              <a:rPr lang="en-GB" noProof="0" dirty="0"/>
              <a:t>Fourth level</a:t>
            </a:r>
          </a:p>
          <a:p>
            <a:pPr lvl="4" eaLnBrk="1" latinLnBrk="0" hangingPunct="1"/>
            <a:r>
              <a:rPr lang="en-GB" noProof="0" dirty="0"/>
              <a:t>Fifth level</a:t>
            </a:r>
            <a:endParaRPr kumimoji="0" lang="en-GB" noProof="0" dirty="0"/>
          </a:p>
        </p:txBody>
      </p:sp>
      <p:sp>
        <p:nvSpPr>
          <p:cNvPr id="4" name="Espace réservé du contenu 3"/>
          <p:cNvSpPr>
            <a:spLocks noGrp="1"/>
          </p:cNvSpPr>
          <p:nvPr>
            <p:ph sz="half" idx="2"/>
          </p:nvPr>
        </p:nvSpPr>
        <p:spPr>
          <a:xfrm>
            <a:off x="6128741" y="1172214"/>
            <a:ext cx="5424000" cy="4953951"/>
          </a:xfrm>
          <a:prstGeom prst="rect">
            <a:avLst/>
          </a:prstGeom>
        </p:spPr>
        <p:txBody>
          <a:bodyPr/>
          <a:lstStyle>
            <a:lvl1pPr>
              <a:defRPr sz="2600"/>
            </a:lvl1pPr>
            <a:lvl2pPr>
              <a:defRPr sz="2200"/>
            </a:lvl2pPr>
            <a:lvl3pPr>
              <a:defRPr sz="2000"/>
            </a:lvl3pPr>
            <a:lvl4pPr>
              <a:defRPr sz="1800"/>
            </a:lvl4pPr>
            <a:lvl5pPr>
              <a:defRPr sz="1800"/>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5"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900">
                <a:solidFill>
                  <a:schemeClr val="bg1"/>
                </a:solidFill>
              </a:defRPr>
            </a:lvl1pPr>
          </a:lstStyle>
          <a:p>
            <a:r>
              <a:rPr lang="de-CH" dirty="0"/>
              <a:t>J. Ferradas Troitino &amp; S. Izquierdo Bermudez</a:t>
            </a:r>
            <a:endParaRPr lang="en-US" dirty="0"/>
          </a:p>
        </p:txBody>
      </p:sp>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1737430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Title and columns compar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116573"/>
            <a:ext cx="10972800" cy="893977"/>
          </a:xfrm>
          <a:prstGeom prst="rect">
            <a:avLst/>
          </a:prstGeom>
        </p:spPr>
        <p:txBody>
          <a:bodyPr anchor="ctr"/>
          <a:lstStyle>
            <a:lvl1pPr>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texte 2"/>
          <p:cNvSpPr>
            <a:spLocks noGrp="1"/>
          </p:cNvSpPr>
          <p:nvPr>
            <p:ph type="body" idx="1"/>
          </p:nvPr>
        </p:nvSpPr>
        <p:spPr>
          <a:xfrm>
            <a:off x="609600" y="5101967"/>
            <a:ext cx="5386917" cy="838200"/>
          </a:xfrm>
          <a:prstGeom prst="rect">
            <a:avLst/>
          </a:prstGeom>
        </p:spPr>
        <p:txBody>
          <a:bodyPr anchor="t"/>
          <a:lstStyle>
            <a:lvl1pPr marL="0" indent="0">
              <a:buNone/>
              <a:defRPr sz="2400" b="1">
                <a:solidFill>
                  <a:schemeClr val="tx1"/>
                </a:solidFill>
                <a:latin typeface="Calibri" panose="020F0502020204030204" pitchFamily="34" charset="0"/>
                <a:cs typeface="Calibri" panose="020F0502020204030204" pitchFamily="34" charset="0"/>
              </a:defRPr>
            </a:lvl1pPr>
            <a:lvl2pPr>
              <a:buNone/>
              <a:defRPr sz="2000" b="1"/>
            </a:lvl2pPr>
            <a:lvl3pPr>
              <a:buNone/>
              <a:defRPr sz="1800" b="1"/>
            </a:lvl3pPr>
            <a:lvl4pPr>
              <a:buNone/>
              <a:defRPr sz="1600" b="1"/>
            </a:lvl4pPr>
            <a:lvl5pPr>
              <a:buNone/>
              <a:defRPr sz="1600" b="1"/>
            </a:lvl5pPr>
          </a:lstStyle>
          <a:p>
            <a:pPr lvl="0" eaLnBrk="1" latinLnBrk="0" hangingPunct="1"/>
            <a:r>
              <a:rPr kumimoji="0" lang="fr-CH" dirty="0"/>
              <a:t>Click to </a:t>
            </a:r>
            <a:r>
              <a:rPr kumimoji="0" lang="fr-CH" dirty="0" err="1"/>
              <a:t>edit</a:t>
            </a:r>
            <a:r>
              <a:rPr kumimoji="0" lang="fr-CH" dirty="0"/>
              <a:t> Master </a:t>
            </a:r>
            <a:r>
              <a:rPr kumimoji="0" lang="fr-CH" dirty="0" err="1"/>
              <a:t>text</a:t>
            </a:r>
            <a:r>
              <a:rPr kumimoji="0" lang="fr-CH" dirty="0"/>
              <a:t> styles</a:t>
            </a:r>
          </a:p>
        </p:txBody>
      </p:sp>
      <p:sp>
        <p:nvSpPr>
          <p:cNvPr id="4" name="Espace réservé du texte 3"/>
          <p:cNvSpPr>
            <a:spLocks noGrp="1"/>
          </p:cNvSpPr>
          <p:nvPr>
            <p:ph type="body" sz="half" idx="3"/>
          </p:nvPr>
        </p:nvSpPr>
        <p:spPr>
          <a:xfrm>
            <a:off x="6193368" y="5101967"/>
            <a:ext cx="5389033" cy="838200"/>
          </a:xfrm>
          <a:prstGeom prst="rect">
            <a:avLst/>
          </a:prstGeom>
        </p:spPr>
        <p:txBody>
          <a:bodyPr anchor="t"/>
          <a:lstStyle>
            <a:lvl1pPr marL="0" indent="0">
              <a:buNone/>
              <a:defRPr sz="2400" b="1">
                <a:solidFill>
                  <a:schemeClr val="tx1"/>
                </a:solidFill>
                <a:latin typeface="Calibri" panose="020F0502020204030204" pitchFamily="34" charset="0"/>
                <a:cs typeface="Calibri" panose="020F0502020204030204" pitchFamily="34" charset="0"/>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609600" y="1114181"/>
            <a:ext cx="5386917" cy="3919260"/>
          </a:xfrm>
          <a:prstGeom prst="rect">
            <a:avLst/>
          </a:prstGeo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6193368" y="1121688"/>
            <a:ext cx="5389033" cy="3919260"/>
          </a:xfrm>
          <a:prstGeom prst="rect">
            <a:avLst/>
          </a:prstGeo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7"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de-CH" dirty="0"/>
              <a:t>J. Ferradas Troitino &amp; S. Izquierdo Bermudez</a:t>
            </a:r>
            <a:endParaRPr lang="en-US" dirty="0"/>
          </a:p>
        </p:txBody>
      </p:sp>
      <p:sp>
        <p:nvSpPr>
          <p:cNvPr id="9"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2152781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bg1"/>
                </a:solidFill>
              </a:defRPr>
            </a:lvl1pPr>
          </a:lstStyle>
          <a:p>
            <a:r>
              <a:rPr lang="de-CH" dirty="0"/>
              <a:t>J. Ferradas Troitino &amp; S. Izquierdo Bermudez</a:t>
            </a:r>
            <a:endParaRPr lang="en-US" dirty="0"/>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9564364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1" y="1124747"/>
            <a:ext cx="10969139" cy="4868283"/>
          </a:xfrm>
        </p:spPr>
        <p:txBody>
          <a:bodyPr/>
          <a:lstStyle>
            <a:lvl1pPr>
              <a:defRPr>
                <a:latin typeface="LM Mono Prop Light 10" panose="00000500000000000000" pitchFamily="50" charset="0"/>
              </a:defRPr>
            </a:lvl1pPr>
            <a:lvl2pPr>
              <a:defRPr>
                <a:latin typeface="LM Mono Prop Light 10" panose="00000500000000000000" pitchFamily="50" charset="0"/>
              </a:defRPr>
            </a:lvl2pPr>
            <a:lvl3pPr>
              <a:defRPr>
                <a:latin typeface="LM Mono Prop Light 10" panose="00000500000000000000" pitchFamily="50" charset="0"/>
              </a:defRPr>
            </a:lvl3pPr>
            <a:lvl4pPr>
              <a:defRPr>
                <a:latin typeface="LM Mono Prop Light 10" panose="00000500000000000000" pitchFamily="50" charset="0"/>
              </a:defRPr>
            </a:lvl4pPr>
            <a:lvl5pPr>
              <a:defRPr>
                <a:latin typeface="LM Mono Prop Light 10" panose="00000500000000000000" pitchFamily="50" charset="0"/>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Rectangle 3"/>
          <p:cNvSpPr/>
          <p:nvPr userDrawn="1"/>
        </p:nvSpPr>
        <p:spPr>
          <a:xfrm>
            <a:off x="0" y="6261808"/>
            <a:ext cx="12192000" cy="596192"/>
          </a:xfrm>
          <a:prstGeom prst="rect">
            <a:avLst/>
          </a:prstGeom>
          <a:solidFill>
            <a:srgbClr val="0033A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38A2DA67-0BE0-40C1-B9B0-40101C47F11B}" type="slidenum">
              <a:rPr lang="en-GB" sz="1200" b="1" smtClean="0">
                <a:solidFill>
                  <a:schemeClr val="bg1"/>
                </a:solidFill>
                <a:latin typeface="LM Mono Prop Light 10" panose="00000500000000000000" pitchFamily="50" charset="0"/>
                <a:ea typeface="Cambria" panose="02040503050406030204" pitchFamily="18" charset="0"/>
              </a:rPr>
              <a:t>‹#›</a:t>
            </a:fld>
            <a:endParaRPr lang="en-GB" sz="1200" b="1" dirty="0">
              <a:solidFill>
                <a:schemeClr val="bg1"/>
              </a:solidFill>
              <a:latin typeface="LM Mono Prop Light 10" panose="00000500000000000000" pitchFamily="50" charset="0"/>
              <a:ea typeface="Cambria" panose="02040503050406030204" pitchFamily="18" charset="0"/>
            </a:endParaRPr>
          </a:p>
        </p:txBody>
      </p:sp>
      <p:sp>
        <p:nvSpPr>
          <p:cNvPr id="12" name="TextBox 11"/>
          <p:cNvSpPr txBox="1"/>
          <p:nvPr userDrawn="1"/>
        </p:nvSpPr>
        <p:spPr>
          <a:xfrm>
            <a:off x="176923" y="6334048"/>
            <a:ext cx="2179865" cy="461665"/>
          </a:xfrm>
          <a:prstGeom prst="rect">
            <a:avLst/>
          </a:prstGeom>
          <a:noFill/>
        </p:spPr>
        <p:txBody>
          <a:bodyPr wrap="square" rtlCol="0">
            <a:spAutoFit/>
          </a:bodyPr>
          <a:lstStyle/>
          <a:p>
            <a:r>
              <a:rPr lang="en-GB" sz="1200" dirty="0">
                <a:solidFill>
                  <a:schemeClr val="bg1"/>
                </a:solidFill>
                <a:latin typeface="LM Mono Prop Light 10" panose="00000500000000000000" pitchFamily="50" charset="0"/>
              </a:rPr>
              <a:t>Jose Ferradas Troitino</a:t>
            </a:r>
          </a:p>
          <a:p>
            <a:r>
              <a:rPr lang="en-US" sz="1200" baseline="0" dirty="0">
                <a:solidFill>
                  <a:schemeClr val="bg1"/>
                </a:solidFill>
                <a:latin typeface="LM Mono Prop Light 10" panose="00000500000000000000" pitchFamily="50" charset="0"/>
              </a:rPr>
              <a:t>May 2025</a:t>
            </a:r>
          </a:p>
        </p:txBody>
      </p:sp>
      <p:sp>
        <p:nvSpPr>
          <p:cNvPr id="11" name="Title 1"/>
          <p:cNvSpPr txBox="1">
            <a:spLocks/>
          </p:cNvSpPr>
          <p:nvPr userDrawn="1"/>
        </p:nvSpPr>
        <p:spPr>
          <a:xfrm>
            <a:off x="1860176" y="3162442"/>
            <a:ext cx="11021312" cy="792892"/>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endParaRPr lang="en-GB" sz="3200" dirty="0">
              <a:latin typeface="Cambria" panose="02040503050406030204" pitchFamily="18" charset="0"/>
            </a:endParaRPr>
          </a:p>
        </p:txBody>
      </p:sp>
      <p:sp>
        <p:nvSpPr>
          <p:cNvPr id="6" name="Title 5"/>
          <p:cNvSpPr>
            <a:spLocks noGrp="1"/>
          </p:cNvSpPr>
          <p:nvPr>
            <p:ph type="title" hasCustomPrompt="1"/>
          </p:nvPr>
        </p:nvSpPr>
        <p:spPr>
          <a:xfrm>
            <a:off x="352427" y="144997"/>
            <a:ext cx="10969139" cy="940443"/>
          </a:xfrm>
        </p:spPr>
        <p:txBody>
          <a:bodyPr>
            <a:normAutofit/>
          </a:bodyPr>
          <a:lstStyle>
            <a:lvl1pPr marL="0" marR="0" indent="0" algn="l" defTabSz="914400" rtl="0" eaLnBrk="1" fontAlgn="auto" latinLnBrk="0" hangingPunct="1">
              <a:lnSpc>
                <a:spcPct val="100000"/>
              </a:lnSpc>
              <a:spcBef>
                <a:spcPct val="0"/>
              </a:spcBef>
              <a:spcAft>
                <a:spcPts val="0"/>
              </a:spcAft>
              <a:buClrTx/>
              <a:buSzTx/>
              <a:buFontTx/>
              <a:buNone/>
              <a:tabLst/>
              <a:defRPr sz="3600">
                <a:latin typeface="LM Mono Prop Light 10" panose="00000500000000000000" pitchFamily="50"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GB" sz="4800" dirty="0">
                <a:latin typeface="Cambria" panose="02040503050406030204" pitchFamily="18" charset="0"/>
              </a:rPr>
              <a:t>Title</a:t>
            </a:r>
            <a:endParaRPr lang="en-GB" dirty="0"/>
          </a:p>
        </p:txBody>
      </p:sp>
      <p:pic>
        <p:nvPicPr>
          <p:cNvPr id="7" name="Image 2" descr="LOGOfin.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976052" y="6332171"/>
            <a:ext cx="380736" cy="476398"/>
          </a:xfrm>
          <a:prstGeom prst="rect">
            <a:avLst/>
          </a:prstGeom>
        </p:spPr>
      </p:pic>
    </p:spTree>
    <p:extLst>
      <p:ext uri="{BB962C8B-B14F-4D97-AF65-F5344CB8AC3E}">
        <p14:creationId xmlns:p14="http://schemas.microsoft.com/office/powerpoint/2010/main" val="368449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1" y="1124747"/>
            <a:ext cx="4949951" cy="4868283"/>
          </a:xfrm>
        </p:spPr>
        <p:txBody>
          <a:bodyPr/>
          <a:lstStyle>
            <a:lvl1pPr>
              <a:defRPr>
                <a:latin typeface="LM Mono Prop Light 10" panose="00000500000000000000" pitchFamily="50" charset="0"/>
              </a:defRPr>
            </a:lvl1pPr>
            <a:lvl2pPr>
              <a:defRPr>
                <a:latin typeface="LM Mono Prop Light 10" panose="00000500000000000000" pitchFamily="50" charset="0"/>
              </a:defRPr>
            </a:lvl2pPr>
            <a:lvl3pPr>
              <a:defRPr>
                <a:latin typeface="LM Mono Prop Light 10" panose="00000500000000000000" pitchFamily="50" charset="0"/>
              </a:defRPr>
            </a:lvl3pPr>
            <a:lvl4pPr>
              <a:defRPr>
                <a:latin typeface="LM Mono Prop Light 10" panose="00000500000000000000" pitchFamily="50" charset="0"/>
              </a:defRPr>
            </a:lvl4pPr>
            <a:lvl5pPr>
              <a:defRPr>
                <a:latin typeface="LM Mono Prop Light 10" panose="00000500000000000000" pitchFamily="50" charset="0"/>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Rectangle 3"/>
          <p:cNvSpPr/>
          <p:nvPr userDrawn="1"/>
        </p:nvSpPr>
        <p:spPr>
          <a:xfrm>
            <a:off x="0" y="0"/>
            <a:ext cx="6028944" cy="6858000"/>
          </a:xfrm>
          <a:prstGeom prst="rect">
            <a:avLst/>
          </a:prstGeom>
          <a:solidFill>
            <a:srgbClr val="0033A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200" b="1" dirty="0">
              <a:solidFill>
                <a:schemeClr val="bg1"/>
              </a:solidFill>
              <a:latin typeface="LM Mono Prop Light 10" panose="00000500000000000000" pitchFamily="50" charset="0"/>
              <a:ea typeface="Cambria" panose="02040503050406030204" pitchFamily="18" charset="0"/>
            </a:endParaRPr>
          </a:p>
        </p:txBody>
      </p:sp>
      <p:sp>
        <p:nvSpPr>
          <p:cNvPr id="12" name="TextBox 11"/>
          <p:cNvSpPr txBox="1"/>
          <p:nvPr userDrawn="1"/>
        </p:nvSpPr>
        <p:spPr>
          <a:xfrm>
            <a:off x="176923" y="6334048"/>
            <a:ext cx="2179865" cy="461665"/>
          </a:xfrm>
          <a:prstGeom prst="rect">
            <a:avLst/>
          </a:prstGeom>
          <a:noFill/>
        </p:spPr>
        <p:txBody>
          <a:bodyPr wrap="square" rtlCol="0">
            <a:spAutoFit/>
          </a:bodyPr>
          <a:lstStyle/>
          <a:p>
            <a:r>
              <a:rPr lang="en-GB" sz="1200" dirty="0">
                <a:solidFill>
                  <a:schemeClr val="bg1"/>
                </a:solidFill>
                <a:latin typeface="LM Mono Prop Light 10" panose="00000500000000000000" pitchFamily="50" charset="0"/>
              </a:rPr>
              <a:t>Jose Ferradas Troitino</a:t>
            </a:r>
          </a:p>
          <a:p>
            <a:r>
              <a:rPr lang="en-US" sz="1200" baseline="0" dirty="0">
                <a:solidFill>
                  <a:schemeClr val="bg1"/>
                </a:solidFill>
                <a:latin typeface="LM Mono Prop Light 10" panose="00000500000000000000" pitchFamily="50" charset="0"/>
              </a:rPr>
              <a:t>May 2025</a:t>
            </a:r>
            <a:endParaRPr lang="en-GB" sz="1200" dirty="0">
              <a:solidFill>
                <a:schemeClr val="bg1"/>
              </a:solidFill>
              <a:latin typeface="LM Mono Prop Light 10" panose="00000500000000000000" pitchFamily="50" charset="0"/>
            </a:endParaRPr>
          </a:p>
        </p:txBody>
      </p:sp>
      <p:sp>
        <p:nvSpPr>
          <p:cNvPr id="11" name="Title 1"/>
          <p:cNvSpPr txBox="1">
            <a:spLocks/>
          </p:cNvSpPr>
          <p:nvPr userDrawn="1"/>
        </p:nvSpPr>
        <p:spPr>
          <a:xfrm>
            <a:off x="1860176" y="3162442"/>
            <a:ext cx="11021312" cy="792892"/>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endParaRPr lang="en-GB" sz="3200" dirty="0">
              <a:latin typeface="Cambria" panose="02040503050406030204" pitchFamily="18" charset="0"/>
            </a:endParaRPr>
          </a:p>
        </p:txBody>
      </p:sp>
      <p:sp>
        <p:nvSpPr>
          <p:cNvPr id="6" name="Title 5"/>
          <p:cNvSpPr>
            <a:spLocks noGrp="1"/>
          </p:cNvSpPr>
          <p:nvPr>
            <p:ph type="title" hasCustomPrompt="1"/>
          </p:nvPr>
        </p:nvSpPr>
        <p:spPr>
          <a:xfrm>
            <a:off x="352427" y="144997"/>
            <a:ext cx="10969139" cy="940443"/>
          </a:xfrm>
        </p:spPr>
        <p:txBody>
          <a:bodyPr>
            <a:normAutofit/>
          </a:bodyPr>
          <a:lstStyle>
            <a:lvl1pPr marL="0" marR="0" indent="0" algn="l" defTabSz="914400" rtl="0" eaLnBrk="1" fontAlgn="auto" latinLnBrk="0" hangingPunct="1">
              <a:lnSpc>
                <a:spcPct val="100000"/>
              </a:lnSpc>
              <a:spcBef>
                <a:spcPct val="0"/>
              </a:spcBef>
              <a:spcAft>
                <a:spcPts val="0"/>
              </a:spcAft>
              <a:buClrTx/>
              <a:buSzTx/>
              <a:buFontTx/>
              <a:buNone/>
              <a:tabLst/>
              <a:defRPr sz="3600">
                <a:latin typeface="LM Mono Prop Light 10" panose="00000500000000000000" pitchFamily="50"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GB" sz="4800" dirty="0">
                <a:latin typeface="Cambria" panose="02040503050406030204" pitchFamily="18" charset="0"/>
              </a:rPr>
              <a:t>Title</a:t>
            </a:r>
            <a:endParaRPr lang="en-GB" dirty="0"/>
          </a:p>
        </p:txBody>
      </p:sp>
    </p:spTree>
    <p:extLst>
      <p:ext uri="{BB962C8B-B14F-4D97-AF65-F5344CB8AC3E}">
        <p14:creationId xmlns:p14="http://schemas.microsoft.com/office/powerpoint/2010/main" val="3965379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75733" y="2515821"/>
            <a:ext cx="11021312"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dirty="0"/>
              <a:t>Click to edit Master title style</a:t>
            </a:r>
          </a:p>
        </p:txBody>
      </p:sp>
      <p:sp>
        <p:nvSpPr>
          <p:cNvPr id="3" name="Espace réservé du texte 2"/>
          <p:cNvSpPr>
            <a:spLocks noGrp="1"/>
          </p:cNvSpPr>
          <p:nvPr>
            <p:ph type="body" idx="1"/>
          </p:nvPr>
        </p:nvSpPr>
        <p:spPr>
          <a:xfrm>
            <a:off x="575733" y="1329869"/>
            <a:ext cx="88392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5" name="Footer Placeholder 4"/>
          <p:cNvSpPr txBox="1">
            <a:spLocks/>
          </p:cNvSpPr>
          <p:nvPr userDrawn="1"/>
        </p:nvSpPr>
        <p:spPr>
          <a:xfrm rot="16200000">
            <a:off x="-2314536" y="3081686"/>
            <a:ext cx="5178351"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aseline="0" dirty="0"/>
              <a:t>FTEC Follow-Up Meeting</a:t>
            </a:r>
            <a:endParaRPr lang="en-US" dirty="0"/>
          </a:p>
        </p:txBody>
      </p:sp>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r="57393"/>
          <a:stretch/>
        </p:blipFill>
        <p:spPr>
          <a:xfrm>
            <a:off x="0" y="6104461"/>
            <a:ext cx="752475" cy="753539"/>
          </a:xfrm>
          <a:prstGeom prst="rect">
            <a:avLst/>
          </a:prstGeom>
        </p:spPr>
      </p:pic>
    </p:spTree>
    <p:extLst>
      <p:ext uri="{BB962C8B-B14F-4D97-AF65-F5344CB8AC3E}">
        <p14:creationId xmlns:p14="http://schemas.microsoft.com/office/powerpoint/2010/main" val="4170195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75733" y="2515821"/>
            <a:ext cx="11021312"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dirty="0"/>
              <a:t>Click to edit Master title style</a:t>
            </a:r>
          </a:p>
        </p:txBody>
      </p:sp>
      <p:sp>
        <p:nvSpPr>
          <p:cNvPr id="3" name="Espace réservé du texte 2"/>
          <p:cNvSpPr>
            <a:spLocks noGrp="1"/>
          </p:cNvSpPr>
          <p:nvPr>
            <p:ph type="body" idx="1"/>
          </p:nvPr>
        </p:nvSpPr>
        <p:spPr>
          <a:xfrm>
            <a:off x="575733" y="1329869"/>
            <a:ext cx="88392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8" name="Rectangle 7"/>
          <p:cNvSpPr/>
          <p:nvPr userDrawn="1"/>
        </p:nvSpPr>
        <p:spPr>
          <a:xfrm>
            <a:off x="0" y="6261808"/>
            <a:ext cx="12192000" cy="596192"/>
          </a:xfrm>
          <a:prstGeom prst="rect">
            <a:avLst/>
          </a:prstGeom>
          <a:solidFill>
            <a:srgbClr val="0033A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5" name="Image 2" descr="LOGOfin.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94997" y="6321705"/>
            <a:ext cx="380736" cy="476398"/>
          </a:xfrm>
          <a:prstGeom prst="rect">
            <a:avLst/>
          </a:prstGeom>
        </p:spPr>
      </p:pic>
    </p:spTree>
    <p:extLst>
      <p:ext uri="{BB962C8B-B14F-4D97-AF65-F5344CB8AC3E}">
        <p14:creationId xmlns:p14="http://schemas.microsoft.com/office/powerpoint/2010/main" val="20473889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0033A0"/>
        </a:solidFill>
        <a:effectLst/>
      </p:bgPr>
    </p:bg>
    <p:spTree>
      <p:nvGrpSpPr>
        <p:cNvPr id="1" name=""/>
        <p:cNvGrpSpPr/>
        <p:nvPr/>
      </p:nvGrpSpPr>
      <p:grpSpPr>
        <a:xfrm>
          <a:off x="0" y="0"/>
          <a:ext cx="0" cy="0"/>
          <a:chOff x="0" y="0"/>
          <a:chExt cx="0" cy="0"/>
        </a:xfrm>
      </p:grpSpPr>
      <p:sp>
        <p:nvSpPr>
          <p:cNvPr id="7" name="Title 1"/>
          <p:cNvSpPr txBox="1">
            <a:spLocks/>
          </p:cNvSpPr>
          <p:nvPr userDrawn="1"/>
        </p:nvSpPr>
        <p:spPr>
          <a:xfrm>
            <a:off x="449334" y="3380013"/>
            <a:ext cx="11021312" cy="1826363"/>
          </a:xfrm>
          <a:prstGeom prst="rect">
            <a:avLst/>
          </a:prstGeom>
        </p:spPr>
        <p:txBody>
          <a:bodyPr vert="horz" lIns="45720" tIns="0" rIns="45720" bIns="0" anchor="t">
            <a:normAutofit fontScale="92500" lnSpcReduction="10000"/>
          </a:bodyPr>
          <a:lstStyle>
            <a:lvl1pPr algn="l" rtl="0" eaLnBrk="1" latinLnBrk="0" hangingPunct="1">
              <a:spcBef>
                <a:spcPct val="0"/>
              </a:spcBef>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lang="en-GB" sz="3600" dirty="0">
                <a:solidFill>
                  <a:schemeClr val="tx1"/>
                </a:solidFill>
                <a:latin typeface="Cambria" panose="02040503050406030204" pitchFamily="18" charset="0"/>
              </a:rPr>
              <a:t>Effects of the Initial Axial Strain State on the Response to Transverse Stress of High-Performance RRP Nb</a:t>
            </a:r>
            <a:r>
              <a:rPr lang="en-GB" sz="3600" baseline="-25000" dirty="0">
                <a:solidFill>
                  <a:schemeClr val="tx1"/>
                </a:solidFill>
                <a:latin typeface="Cambria" panose="02040503050406030204" pitchFamily="18" charset="0"/>
              </a:rPr>
              <a:t>3</a:t>
            </a:r>
            <a:r>
              <a:rPr lang="en-GB" sz="3600" dirty="0">
                <a:solidFill>
                  <a:schemeClr val="tx1"/>
                </a:solidFill>
                <a:latin typeface="Cambria" panose="02040503050406030204" pitchFamily="18" charset="0"/>
              </a:rPr>
              <a:t>Sn Wires</a:t>
            </a:r>
          </a:p>
          <a:p>
            <a:br>
              <a:rPr lang="en-GB" sz="3200" dirty="0">
                <a:solidFill>
                  <a:schemeClr val="tx1"/>
                </a:solidFill>
                <a:latin typeface="Cambria" panose="02040503050406030204" pitchFamily="18" charset="0"/>
              </a:rPr>
            </a:br>
            <a:r>
              <a:rPr lang="en-GB" sz="3200" b="0" dirty="0">
                <a:solidFill>
                  <a:schemeClr val="tx1"/>
                </a:solidFill>
                <a:latin typeface="Cambria" panose="02040503050406030204" pitchFamily="18" charset="0"/>
              </a:rPr>
              <a:t>ASC BEST STUDENT PAPER CONTEST</a:t>
            </a:r>
          </a:p>
        </p:txBody>
      </p:sp>
      <p:sp>
        <p:nvSpPr>
          <p:cNvPr id="8" name="TextBox 7"/>
          <p:cNvSpPr txBox="1"/>
          <p:nvPr userDrawn="1"/>
        </p:nvSpPr>
        <p:spPr>
          <a:xfrm>
            <a:off x="449334" y="5374325"/>
            <a:ext cx="7706491" cy="584775"/>
          </a:xfrm>
          <a:prstGeom prst="rect">
            <a:avLst/>
          </a:prstGeom>
          <a:noFill/>
        </p:spPr>
        <p:txBody>
          <a:bodyPr wrap="square" rtlCol="0">
            <a:spAutoFit/>
          </a:bodyPr>
          <a:lstStyle/>
          <a:p>
            <a:r>
              <a:rPr lang="en-GB" sz="1600" dirty="0">
                <a:solidFill>
                  <a:schemeClr val="tx1"/>
                </a:solidFill>
                <a:latin typeface="Cambria" panose="02040503050406030204" pitchFamily="18" charset="0"/>
              </a:rPr>
              <a:t>Jose Ferradas Troitino</a:t>
            </a:r>
          </a:p>
          <a:p>
            <a:r>
              <a:rPr lang="en-GB" sz="1600" i="1" dirty="0">
                <a:solidFill>
                  <a:schemeClr val="tx1"/>
                </a:solidFill>
                <a:latin typeface="Cambria" panose="02040503050406030204" pitchFamily="18" charset="0"/>
              </a:rPr>
              <a:t>PhD. Student</a:t>
            </a:r>
            <a:r>
              <a:rPr lang="en-GB" sz="1600" i="1" baseline="0" dirty="0">
                <a:solidFill>
                  <a:schemeClr val="tx1"/>
                </a:solidFill>
                <a:latin typeface="Cambria" panose="02040503050406030204" pitchFamily="18" charset="0"/>
              </a:rPr>
              <a:t> at University of Geneva: Group of Applied Superconductivity, and CERN</a:t>
            </a:r>
          </a:p>
        </p:txBody>
      </p:sp>
      <p:sp>
        <p:nvSpPr>
          <p:cNvPr id="9" name="TextBox 8"/>
          <p:cNvSpPr txBox="1"/>
          <p:nvPr userDrawn="1"/>
        </p:nvSpPr>
        <p:spPr>
          <a:xfrm>
            <a:off x="449333" y="5962243"/>
            <a:ext cx="7706491" cy="338554"/>
          </a:xfrm>
          <a:prstGeom prst="rect">
            <a:avLst/>
          </a:prstGeom>
          <a:noFill/>
        </p:spPr>
        <p:txBody>
          <a:bodyPr wrap="square" rtlCol="0">
            <a:spAutoFit/>
          </a:bodyPr>
          <a:lstStyle/>
          <a:p>
            <a:r>
              <a:rPr lang="en-US" sz="1600" i="1" baseline="0" dirty="0">
                <a:solidFill>
                  <a:schemeClr val="tx1"/>
                </a:solidFill>
                <a:latin typeface="Cambria" panose="02040503050406030204" pitchFamily="18" charset="0"/>
              </a:rPr>
              <a:t>26</a:t>
            </a:r>
            <a:r>
              <a:rPr lang="en-US" sz="1600" i="1" baseline="30000" dirty="0">
                <a:solidFill>
                  <a:schemeClr val="tx1"/>
                </a:solidFill>
                <a:latin typeface="Cambria" panose="02040503050406030204" pitchFamily="18" charset="0"/>
              </a:rPr>
              <a:t>th</a:t>
            </a:r>
            <a:r>
              <a:rPr lang="en-US" sz="1600" i="1" baseline="0" dirty="0">
                <a:solidFill>
                  <a:schemeClr val="tx1"/>
                </a:solidFill>
                <a:latin typeface="Cambria" panose="02040503050406030204" pitchFamily="18" charset="0"/>
              </a:rPr>
              <a:t> October 2020</a:t>
            </a:r>
            <a:endParaRPr lang="en-GB" sz="1600" i="1" baseline="0" dirty="0">
              <a:solidFill>
                <a:schemeClr val="tx1"/>
              </a:solidFill>
              <a:latin typeface="Cambria" panose="02040503050406030204" pitchFamily="18" charset="0"/>
            </a:endParaRPr>
          </a:p>
        </p:txBody>
      </p:sp>
      <p:grpSp>
        <p:nvGrpSpPr>
          <p:cNvPr id="13" name="Group 12"/>
          <p:cNvGrpSpPr/>
          <p:nvPr userDrawn="1"/>
        </p:nvGrpSpPr>
        <p:grpSpPr>
          <a:xfrm>
            <a:off x="5882548" y="731801"/>
            <a:ext cx="2478844" cy="1800000"/>
            <a:chOff x="5816645" y="541817"/>
            <a:chExt cx="2478844" cy="1800000"/>
          </a:xfrm>
        </p:grpSpPr>
        <p:sp>
          <p:nvSpPr>
            <p:cNvPr id="10" name="Round Diagonal Corner Rectangle 9"/>
            <p:cNvSpPr>
              <a:spLocks noChangeAspect="1"/>
            </p:cNvSpPr>
            <p:nvPr userDrawn="1"/>
          </p:nvSpPr>
          <p:spPr>
            <a:xfrm>
              <a:off x="5882154" y="541817"/>
              <a:ext cx="2347826" cy="1800000"/>
            </a:xfrm>
            <a:prstGeom prst="round2Diag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816645" y="721817"/>
              <a:ext cx="2478844" cy="1440000"/>
            </a:xfrm>
            <a:prstGeom prst="rect">
              <a:avLst/>
            </a:prstGeom>
          </p:spPr>
        </p:pic>
      </p:grpSp>
      <p:pic>
        <p:nvPicPr>
          <p:cNvPr id="12" name="Image 2" descr="LOGOfin.eps"/>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03230" y="731801"/>
            <a:ext cx="1438555" cy="1800000"/>
          </a:xfrm>
          <a:prstGeom prst="rect">
            <a:avLst/>
          </a:prstGeom>
        </p:spPr>
      </p:pic>
    </p:spTree>
    <p:extLst>
      <p:ext uri="{BB962C8B-B14F-4D97-AF65-F5344CB8AC3E}">
        <p14:creationId xmlns:p14="http://schemas.microsoft.com/office/powerpoint/2010/main" val="3747722450"/>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a:xfrm>
            <a:off x="609600" y="249937"/>
            <a:ext cx="10969139" cy="940443"/>
          </a:xfrm>
          <a:prstGeom prst="rect">
            <a:avLst/>
          </a:prstGeom>
        </p:spPr>
        <p:txBody>
          <a:bodyPr/>
          <a:lstStyle>
            <a:lvl1pPr algn="l">
              <a:defRPr/>
            </a:lvl1pPr>
          </a:lstStyle>
          <a:p>
            <a:r>
              <a:rPr kumimoji="0" lang="en-GB" noProof="0" dirty="0"/>
              <a:t>Click to edit Master title style</a:t>
            </a:r>
          </a:p>
        </p:txBody>
      </p:sp>
      <p:sp>
        <p:nvSpPr>
          <p:cNvPr id="3" name="Espace réservé du contenu 2"/>
          <p:cNvSpPr>
            <a:spLocks noGrp="1"/>
          </p:cNvSpPr>
          <p:nvPr>
            <p:ph idx="1"/>
          </p:nvPr>
        </p:nvSpPr>
        <p:spPr>
          <a:xfrm>
            <a:off x="609600" y="1322832"/>
            <a:ext cx="10969139" cy="4670196"/>
          </a:xfrm>
          <a:prstGeom prst="rect">
            <a:avLst/>
          </a:prstGeom>
        </p:spPr>
        <p:txBody>
          <a:bodyPr/>
          <a:lstStyle>
            <a:lvl1pPr marL="493776" indent="-457200">
              <a:buClr>
                <a:schemeClr val="tx1"/>
              </a:buClr>
              <a:buFont typeface="Arial" panose="020B0604020202020204" pitchFamily="34" charset="0"/>
              <a:buChar char="•"/>
              <a:defRPr/>
            </a:lvl1pPr>
            <a:lvl2pPr>
              <a:buClr>
                <a:schemeClr val="tx1"/>
              </a:buClr>
              <a:defRPr/>
            </a:lvl2pPr>
            <a:lvl3pPr>
              <a:buClr>
                <a:schemeClr val="tx1"/>
              </a:buClr>
              <a:defRPr/>
            </a:lvl3pPr>
            <a:lvl4pPr>
              <a:buClr>
                <a:schemeClr val="tx1"/>
              </a:buClr>
              <a:defRPr/>
            </a:lvl4pPr>
            <a:lvl5pPr>
              <a:buClr>
                <a:schemeClr val="tx1"/>
              </a:buClr>
              <a:defRPr/>
            </a:lvl5pPr>
          </a:lstStyle>
          <a:p>
            <a:pPr lvl="0" eaLnBrk="1" latinLnBrk="0" hangingPunct="1"/>
            <a:r>
              <a:rPr lang="en-GB" noProof="0" dirty="0"/>
              <a:t>Click to edit Master text styles</a:t>
            </a:r>
          </a:p>
          <a:p>
            <a:pPr lvl="1" eaLnBrk="1" latinLnBrk="0" hangingPunct="1"/>
            <a:r>
              <a:rPr lang="en-GB" noProof="0" dirty="0"/>
              <a:t>Second level</a:t>
            </a:r>
          </a:p>
          <a:p>
            <a:pPr lvl="2" eaLnBrk="1" latinLnBrk="0" hangingPunct="1"/>
            <a:r>
              <a:rPr lang="en-GB" noProof="0" dirty="0"/>
              <a:t>Third level</a:t>
            </a:r>
          </a:p>
          <a:p>
            <a:pPr lvl="3" eaLnBrk="1" latinLnBrk="0" hangingPunct="1"/>
            <a:r>
              <a:rPr lang="en-GB" noProof="0" dirty="0"/>
              <a:t>Fourth level</a:t>
            </a:r>
          </a:p>
          <a:p>
            <a:pPr lvl="4" eaLnBrk="1" latinLnBrk="0" hangingPunct="1"/>
            <a:r>
              <a:rPr lang="en-GB" noProof="0" dirty="0"/>
              <a:t>Fifth level</a:t>
            </a:r>
            <a:endParaRPr kumimoji="0" lang="en-GB" noProof="0" dirty="0"/>
          </a:p>
        </p:txBody>
      </p:sp>
      <p:sp>
        <p:nvSpPr>
          <p:cNvPr id="4"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bg1"/>
                </a:solidFill>
              </a:defRPr>
            </a:lvl1pPr>
          </a:lstStyle>
          <a:p>
            <a:r>
              <a:rPr lang="de-CH" dirty="0"/>
              <a:t>Susana Izquierdo Bermudez</a:t>
            </a:r>
            <a:endParaRPr lang="en-US" dirty="0"/>
          </a:p>
        </p:txBody>
      </p:sp>
      <p:sp>
        <p:nvSpPr>
          <p:cNvPr id="5"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bg1"/>
                </a:solidFill>
              </a:defRPr>
            </a:lvl1pPr>
          </a:lstStyle>
          <a:p>
            <a:endParaRPr lang="en-US" dirty="0"/>
          </a:p>
        </p:txBody>
      </p:sp>
      <p:sp>
        <p:nvSpPr>
          <p:cNvPr id="6"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407448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Final slide bold">
    <p:bg>
      <p:bgPr>
        <a:solidFill>
          <a:schemeClr val="tx1"/>
        </a:solidFill>
        <a:effectLst/>
      </p:bgPr>
    </p:bg>
    <p:spTree>
      <p:nvGrpSpPr>
        <p:cNvPr id="1" name=""/>
        <p:cNvGrpSpPr/>
        <p:nvPr/>
      </p:nvGrpSpPr>
      <p:grpSpPr>
        <a:xfrm>
          <a:off x="0" y="0"/>
          <a:ext cx="0" cy="0"/>
          <a:chOff x="0" y="0"/>
          <a:chExt cx="0" cy="0"/>
        </a:xfrm>
      </p:grpSpPr>
      <p:pic>
        <p:nvPicPr>
          <p:cNvPr id="3" name="Picture 2" descr="Logo, company name&#10;&#10;Description automatically generated">
            <a:extLst>
              <a:ext uri="{FF2B5EF4-FFF2-40B4-BE49-F238E27FC236}">
                <a16:creationId xmlns:a16="http://schemas.microsoft.com/office/drawing/2014/main" id="{7561433E-798B-5F49-9757-E375052C7AD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Tree>
    <p:extLst>
      <p:ext uri="{BB962C8B-B14F-4D97-AF65-F5344CB8AC3E}">
        <p14:creationId xmlns:p14="http://schemas.microsoft.com/office/powerpoint/2010/main" val="3957877678"/>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Final slide lean">
    <p:bg>
      <p:bgRef idx="1001">
        <a:schemeClr val="bg2"/>
      </p:bgRef>
    </p:bg>
    <p:spTree>
      <p:nvGrpSpPr>
        <p:cNvPr id="1" name=""/>
        <p:cNvGrpSpPr/>
        <p:nvPr/>
      </p:nvGrpSpPr>
      <p:grpSpPr>
        <a:xfrm>
          <a:off x="0" y="0"/>
          <a:ext cx="0" cy="0"/>
          <a:chOff x="0" y="0"/>
          <a:chExt cx="0" cy="0"/>
        </a:xfrm>
      </p:grpSpPr>
      <p:pic>
        <p:nvPicPr>
          <p:cNvPr id="4" name="Picture 3" descr="Logo, company name&#10;&#10;Description automatically generated">
            <a:extLst>
              <a:ext uri="{FF2B5EF4-FFF2-40B4-BE49-F238E27FC236}">
                <a16:creationId xmlns:a16="http://schemas.microsoft.com/office/drawing/2014/main" id="{6ADE924E-8D52-CD4C-B230-180DBB7964C0}"/>
              </a:ext>
            </a:extLst>
          </p:cNvPr>
          <p:cNvPicPr>
            <a:picLocks noChangeAspect="1"/>
          </p:cNvPicPr>
          <p:nvPr userDrawn="1"/>
        </p:nvPicPr>
        <p:blipFill rotWithShape="1">
          <a:blip r:embed="rId2" cstate="hqprint">
            <a:clrChange>
              <a:clrFrom>
                <a:srgbClr val="231F20"/>
              </a:clrFrom>
              <a:clrTo>
                <a:srgbClr val="231F20">
                  <a:alpha val="0"/>
                </a:srgbClr>
              </a:clrTo>
            </a:clrChange>
            <a:extLst>
              <a:ext uri="{28A0092B-C50C-407E-A947-70E740481C1C}">
                <a14:useLocalDpi xmlns:a14="http://schemas.microsoft.com/office/drawing/2010/main"/>
              </a:ext>
            </a:extLst>
          </a:blip>
          <a:srcRect/>
          <a:stretch/>
        </p:blipFill>
        <p:spPr>
          <a:xfrm>
            <a:off x="4611755" y="2216426"/>
            <a:ext cx="2928732" cy="2564296"/>
          </a:xfrm>
          <a:prstGeom prst="rect">
            <a:avLst/>
          </a:prstGeom>
        </p:spPr>
      </p:pic>
    </p:spTree>
    <p:extLst>
      <p:ext uri="{BB962C8B-B14F-4D97-AF65-F5344CB8AC3E}">
        <p14:creationId xmlns:p14="http://schemas.microsoft.com/office/powerpoint/2010/main" val="3196989394"/>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10" Type="http://schemas.openxmlformats.org/officeDocument/2006/relationships/image" Target="../media/image4.emf"/><Relationship Id="rId4" Type="http://schemas.openxmlformats.org/officeDocument/2006/relationships/slideLayout" Target="../slideLayouts/slideLayout11.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1" y="233495"/>
            <a:ext cx="10969139"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609601" y="1325609"/>
            <a:ext cx="10969139"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5" name="Slide Number Placeholder 5"/>
          <p:cNvSpPr>
            <a:spLocks noGrp="1"/>
          </p:cNvSpPr>
          <p:nvPr>
            <p:ph type="sldNum" sz="quarter" idx="4"/>
          </p:nvPr>
        </p:nvSpPr>
        <p:spPr>
          <a:xfrm>
            <a:off x="10896533" y="6356350"/>
            <a:ext cx="685867" cy="385018"/>
          </a:xfrm>
          <a:prstGeom prst="rect">
            <a:avLst/>
          </a:prstGeom>
        </p:spPr>
        <p:txBody>
          <a:bodyPr/>
          <a:lstStyle/>
          <a:p>
            <a:fld id="{91FE0CF9-301C-4DC2-9DD4-D8FCF2197C95}" type="slidenum">
              <a:rPr lang="en-GB">
                <a:solidFill>
                  <a:srgbClr val="0C377B"/>
                </a:solidFill>
              </a:rPr>
              <a:pPr/>
              <a:t>‹#›</a:t>
            </a:fld>
            <a:endParaRPr lang="en-GB" dirty="0">
              <a:solidFill>
                <a:srgbClr val="0C377B"/>
              </a:solidFill>
            </a:endParaRPr>
          </a:p>
        </p:txBody>
      </p:sp>
    </p:spTree>
    <p:extLst>
      <p:ext uri="{BB962C8B-B14F-4D97-AF65-F5344CB8AC3E}">
        <p14:creationId xmlns:p14="http://schemas.microsoft.com/office/powerpoint/2010/main" val="3314313003"/>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89" r:id="rId3"/>
    <p:sldLayoutId id="2147483678" r:id="rId4"/>
    <p:sldLayoutId id="2147483688" r:id="rId5"/>
    <p:sldLayoutId id="2147483687" r:id="rId6"/>
    <p:sldLayoutId id="2147483736" r:id="rId7"/>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64" indent="-457189"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33" indent="-457189"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681" indent="-342891"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281" indent="-342891"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51" indent="-342891"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189" algn="l" rtl="0" eaLnBrk="1" latinLnBrk="0" hangingPunct="1">
        <a:defRPr kumimoji="0" kern="1200">
          <a:solidFill>
            <a:schemeClr val="tx1"/>
          </a:solidFill>
          <a:latin typeface="+mn-lt"/>
          <a:ea typeface="+mn-ea"/>
          <a:cs typeface="+mn-cs"/>
        </a:defRPr>
      </a:lvl2pPr>
      <a:lvl3pPr marL="914377" algn="l" rtl="0" eaLnBrk="1" latinLnBrk="0" hangingPunct="1">
        <a:defRPr kumimoji="0" kern="1200">
          <a:solidFill>
            <a:schemeClr val="tx1"/>
          </a:solidFill>
          <a:latin typeface="+mn-lt"/>
          <a:ea typeface="+mn-ea"/>
          <a:cs typeface="+mn-cs"/>
        </a:defRPr>
      </a:lvl3pPr>
      <a:lvl4pPr marL="1371566" algn="l" rtl="0" eaLnBrk="1" latinLnBrk="0" hangingPunct="1">
        <a:defRPr kumimoji="0" kern="1200">
          <a:solidFill>
            <a:schemeClr val="tx1"/>
          </a:solidFill>
          <a:latin typeface="+mn-lt"/>
          <a:ea typeface="+mn-ea"/>
          <a:cs typeface="+mn-cs"/>
        </a:defRPr>
      </a:lvl4pPr>
      <a:lvl5pPr marL="1828754" algn="l" rtl="0" eaLnBrk="1" latinLnBrk="0" hangingPunct="1">
        <a:defRPr kumimoji="0" kern="1200">
          <a:solidFill>
            <a:schemeClr val="tx1"/>
          </a:solidFill>
          <a:latin typeface="+mn-lt"/>
          <a:ea typeface="+mn-ea"/>
          <a:cs typeface="+mn-cs"/>
        </a:defRPr>
      </a:lvl5pPr>
      <a:lvl6pPr marL="2285943" algn="l" rtl="0" eaLnBrk="1" latinLnBrk="0" hangingPunct="1">
        <a:defRPr kumimoji="0" kern="1200">
          <a:solidFill>
            <a:schemeClr val="tx1"/>
          </a:solidFill>
          <a:latin typeface="+mn-lt"/>
          <a:ea typeface="+mn-ea"/>
          <a:cs typeface="+mn-cs"/>
        </a:defRPr>
      </a:lvl6pPr>
      <a:lvl7pPr marL="2743131" algn="l" rtl="0" eaLnBrk="1" latinLnBrk="0" hangingPunct="1">
        <a:defRPr kumimoji="0" kern="1200">
          <a:solidFill>
            <a:schemeClr val="tx1"/>
          </a:solidFill>
          <a:latin typeface="+mn-lt"/>
          <a:ea typeface="+mn-ea"/>
          <a:cs typeface="+mn-cs"/>
        </a:defRPr>
      </a:lvl7pPr>
      <a:lvl8pPr marL="3200320" algn="l" rtl="0" eaLnBrk="1" latinLnBrk="0" hangingPunct="1">
        <a:defRPr kumimoji="0" kern="1200">
          <a:solidFill>
            <a:schemeClr val="tx1"/>
          </a:solidFill>
          <a:latin typeface="+mn-lt"/>
          <a:ea typeface="+mn-ea"/>
          <a:cs typeface="+mn-cs"/>
        </a:defRPr>
      </a:lvl8pPr>
      <a:lvl9pPr marL="3657509"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CCA24CF-D850-46CC-9A23-2D11D001C93C}"/>
              </a:ext>
            </a:extLst>
          </p:cNvPr>
          <p:cNvSpPr/>
          <p:nvPr userDrawn="1"/>
        </p:nvSpPr>
        <p:spPr>
          <a:xfrm>
            <a:off x="0" y="6253535"/>
            <a:ext cx="12192000" cy="596685"/>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solidFill>
                <a:schemeClr val="bg1"/>
              </a:solidFill>
              <a:latin typeface="Calibri" panose="020F0502020204030204" pitchFamily="34" charset="0"/>
              <a:cs typeface="Calibri" panose="020F0502020204030204" pitchFamily="34" charset="0"/>
            </a:endParaRPr>
          </a:p>
        </p:txBody>
      </p:sp>
      <p:sp>
        <p:nvSpPr>
          <p:cNvPr id="2"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bg1"/>
                </a:solidFill>
                <a:latin typeface="Calibri" panose="020F0502020204030204" pitchFamily="34" charset="0"/>
                <a:cs typeface="Calibri" panose="020F0502020204030204" pitchFamily="34" charset="0"/>
              </a:defRPr>
            </a:lvl1pPr>
          </a:lstStyle>
          <a:p>
            <a:r>
              <a:rPr lang="de-CH" dirty="0"/>
              <a:t>J. Ferradas Troitino &amp; S. Izquierdo Bermudez</a:t>
            </a:r>
            <a:endParaRPr lang="en-US" dirty="0"/>
          </a:p>
        </p:txBody>
      </p:sp>
      <p:sp>
        <p:nvSpPr>
          <p:cNvPr id="3"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000">
                <a:solidFill>
                  <a:schemeClr val="bg1"/>
                </a:solidFill>
                <a:latin typeface="Calibri" panose="020F0502020204030204" pitchFamily="34" charset="0"/>
                <a:cs typeface="Calibri" panose="020F0502020204030204" pitchFamily="34" charset="0"/>
              </a:defRPr>
            </a:lvl1pPr>
          </a:lstStyle>
          <a:p>
            <a:r>
              <a:rPr lang="en-US"/>
              <a:t>TE-HFM Workshop</a:t>
            </a:r>
            <a:endParaRPr lang="en-US" dirty="0"/>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bg1"/>
                </a:solidFill>
                <a:latin typeface="Calibri" panose="020F0502020204030204" pitchFamily="34" charset="0"/>
                <a:cs typeface="Calibri" panose="020F0502020204030204" pitchFamily="34" charset="0"/>
              </a:defRPr>
            </a:lvl1pPr>
          </a:lstStyle>
          <a:p>
            <a:fld id="{17918391-D411-FE40-AAD7-861AE5233E0E}" type="slidenum">
              <a:rPr lang="en-US" smtClean="0"/>
              <a:pPr/>
              <a:t>‹#›</a:t>
            </a:fld>
            <a:endParaRPr lang="en-US" dirty="0"/>
          </a:p>
        </p:txBody>
      </p:sp>
      <p:pic>
        <p:nvPicPr>
          <p:cNvPr id="8" name="Picture 7">
            <a:extLst>
              <a:ext uri="{FF2B5EF4-FFF2-40B4-BE49-F238E27FC236}">
                <a16:creationId xmlns:a16="http://schemas.microsoft.com/office/drawing/2014/main" id="{E40CD024-1C9C-3044-88BC-36D90521D20C}"/>
              </a:ext>
            </a:extLst>
          </p:cNvPr>
          <p:cNvPicPr>
            <a:picLocks noChangeAspect="1"/>
          </p:cNvPicPr>
          <p:nvPr userDrawn="1"/>
        </p:nvPicPr>
        <p:blipFill rotWithShape="1">
          <a:blip r:embed="rId10" cstate="screen">
            <a:extLst>
              <a:ext uri="{28A0092B-C50C-407E-A947-70E740481C1C}">
                <a14:useLocalDpi xmlns:a14="http://schemas.microsoft.com/office/drawing/2010/main"/>
              </a:ext>
            </a:extLst>
          </a:blip>
          <a:srcRect b="36557"/>
          <a:stretch/>
        </p:blipFill>
        <p:spPr bwMode="auto">
          <a:xfrm>
            <a:off x="8442" y="6272585"/>
            <a:ext cx="991891" cy="542473"/>
          </a:xfrm>
          <a:prstGeom prst="rect">
            <a:avLst/>
          </a:prstGeom>
          <a:noFill/>
        </p:spPr>
      </p:pic>
      <p:pic>
        <p:nvPicPr>
          <p:cNvPr id="10" name="Picture 9">
            <a:extLst>
              <a:ext uri="{FF2B5EF4-FFF2-40B4-BE49-F238E27FC236}">
                <a16:creationId xmlns:a16="http://schemas.microsoft.com/office/drawing/2014/main" id="{32224A05-AB28-3F4B-90D2-D414F6B8D8E9}"/>
              </a:ext>
            </a:extLst>
          </p:cNvPr>
          <p:cNvPicPr>
            <a:picLocks noChangeAspect="1"/>
          </p:cNvPicPr>
          <p:nvPr userDrawn="1"/>
        </p:nvPicPr>
        <p:blipFill rotWithShape="1">
          <a:blip r:embed="rId10" cstate="screen">
            <a:extLst>
              <a:ext uri="{28A0092B-C50C-407E-A947-70E740481C1C}">
                <a14:useLocalDpi xmlns:a14="http://schemas.microsoft.com/office/drawing/2010/main"/>
              </a:ext>
            </a:extLst>
          </a:blip>
          <a:srcRect t="62024"/>
          <a:stretch/>
        </p:blipFill>
        <p:spPr bwMode="auto">
          <a:xfrm>
            <a:off x="1040913" y="6375400"/>
            <a:ext cx="991891" cy="324713"/>
          </a:xfrm>
          <a:prstGeom prst="rect">
            <a:avLst/>
          </a:prstGeom>
          <a:noFill/>
        </p:spPr>
      </p:pic>
      <p:cxnSp>
        <p:nvCxnSpPr>
          <p:cNvPr id="11" name="Straight Connector 10">
            <a:extLst>
              <a:ext uri="{FF2B5EF4-FFF2-40B4-BE49-F238E27FC236}">
                <a16:creationId xmlns:a16="http://schemas.microsoft.com/office/drawing/2014/main" id="{FAA3A0C1-633D-FE44-9809-278D94FF6BE9}"/>
              </a:ext>
            </a:extLst>
          </p:cNvPr>
          <p:cNvCxnSpPr/>
          <p:nvPr userDrawn="1"/>
        </p:nvCxnSpPr>
        <p:spPr>
          <a:xfrm>
            <a:off x="979775" y="6199323"/>
            <a:ext cx="0" cy="596685"/>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04069744"/>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Lst>
  <p:hf hdr="0"/>
  <p:txStyles>
    <p:title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Calibri" panose="020F0502020204030204" pitchFamily="34" charset="0"/>
          <a:ea typeface="+mn-ea"/>
          <a:cs typeface="Calibri" panose="020F0502020204030204" pitchFamily="34"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Calibri" panose="020F0502020204030204" pitchFamily="34" charset="0"/>
          <a:ea typeface="+mn-ea"/>
          <a:cs typeface="Calibri" panose="020F0502020204030204" pitchFamily="34"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Calibri" panose="020F0502020204030204" pitchFamily="34" charset="0"/>
          <a:ea typeface="+mn-ea"/>
          <a:cs typeface="Calibri" panose="020F0502020204030204" pitchFamily="34"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9.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hyperlink" Target="https://indico.cern.ch/event/1511768/" TargetMode="Externa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hyperlink" Target="https://indico.cern.ch/event/1511768/" TargetMode="External"/><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tiff"/><Relationship Id="rId1" Type="http://schemas.openxmlformats.org/officeDocument/2006/relationships/slideLayout" Target="../slideLayouts/slideLayout7.xml"/><Relationship Id="rId5" Type="http://schemas.openxmlformats.org/officeDocument/2006/relationships/hyperlink" Target="https://indico.cern.ch/event/1471305" TargetMode="External"/><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tiff"/><Relationship Id="rId1" Type="http://schemas.openxmlformats.org/officeDocument/2006/relationships/slideLayout" Target="../slideLayouts/slideLayout7.xml"/><Relationship Id="rId5" Type="http://schemas.openxmlformats.org/officeDocument/2006/relationships/hyperlink" Target="https://indico.cern.ch/event/1471305" TargetMode="External"/><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chart" Target="../charts/chart2.xml"/><Relationship Id="rId5" Type="http://schemas.openxmlformats.org/officeDocument/2006/relationships/image" Target="../media/image26.jpeg"/><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chart" Target="../charts/chart3.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5.jpeg"/><Relationship Id="rId7" Type="http://schemas.openxmlformats.org/officeDocument/2006/relationships/image" Target="../media/image38.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chart" Target="../charts/chart4.xml"/><Relationship Id="rId4" Type="http://schemas.openxmlformats.org/officeDocument/2006/relationships/image" Target="../media/image36.jpeg"/></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emf"/><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4.emf"/><Relationship Id="rId5" Type="http://schemas.openxmlformats.org/officeDocument/2006/relationships/image" Target="../media/image43.emf"/><Relationship Id="rId4" Type="http://schemas.openxmlformats.org/officeDocument/2006/relationships/image" Target="../media/image42.emf"/></Relationships>
</file>

<file path=ppt/slides/_rels/slide24.xml.rels><?xml version="1.0" encoding="UTF-8" standalone="yes"?>
<Relationships xmlns="http://schemas.openxmlformats.org/package/2006/relationships"><Relationship Id="rId3" Type="http://schemas.openxmlformats.org/officeDocument/2006/relationships/hyperlink" Target="https://indico.cern.ch/event/1077589/" TargetMode="External"/><Relationship Id="rId7" Type="http://schemas.openxmlformats.org/officeDocument/2006/relationships/image" Target="../media/image50.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5.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hyperlink" Target="https://indico.cern.ch/event/1511768/" TargetMode="External"/><Relationship Id="rId2" Type="http://schemas.openxmlformats.org/officeDocument/2006/relationships/image" Target="../media/image51.png"/><Relationship Id="rId1" Type="http://schemas.openxmlformats.org/officeDocument/2006/relationships/slideLayout" Target="../slideLayouts/slideLayout10.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tiff"/><Relationship Id="rId1" Type="http://schemas.openxmlformats.org/officeDocument/2006/relationships/slideLayout" Target="../slideLayouts/slideLayout7.xml"/><Relationship Id="rId5" Type="http://schemas.openxmlformats.org/officeDocument/2006/relationships/hyperlink" Target="https://indico.cern.ch/event/1471305" TargetMode="External"/><Relationship Id="rId4" Type="http://schemas.openxmlformats.org/officeDocument/2006/relationships/image" Target="../media/image20.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60.jpeg"/><Relationship Id="rId5" Type="http://schemas.openxmlformats.org/officeDocument/2006/relationships/image" Target="../media/image59.jpeg"/><Relationship Id="rId4" Type="http://schemas.openxmlformats.org/officeDocument/2006/relationships/image" Target="../media/image58.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hyperlink" Target="https://indico.cern.ch/event/1531179/" TargetMode="External"/><Relationship Id="rId7" Type="http://schemas.openxmlformats.org/officeDocument/2006/relationships/image" Target="../media/image63.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hyperlink" Target="https://indico.cern.ch/event/1545599/" TargetMode="External"/><Relationship Id="rId9" Type="http://schemas.openxmlformats.org/officeDocument/2006/relationships/image" Target="../media/image65.png"/></Relationships>
</file>

<file path=ppt/slides/_rels/slide31.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9.jpg"/><Relationship Id="rId4" Type="http://schemas.openxmlformats.org/officeDocument/2006/relationships/image" Target="../media/image68.jp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45.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75.jpeg"/><Relationship Id="rId4" Type="http://schemas.openxmlformats.org/officeDocument/2006/relationships/image" Target="../media/image74.jpeg"/></Relationships>
</file>

<file path=ppt/slides/_rels/slide46.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79.jpeg"/><Relationship Id="rId5" Type="http://schemas.openxmlformats.org/officeDocument/2006/relationships/image" Target="../media/image78.jpeg"/><Relationship Id="rId4" Type="http://schemas.openxmlformats.org/officeDocument/2006/relationships/image" Target="../media/image77.jpeg"/></Relationships>
</file>

<file path=ppt/slides/_rels/slide4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4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edms.cern.ch/project/CERN-0000269372"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indico.cern.ch/category/1950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63263" y="3349424"/>
            <a:ext cx="6503169" cy="1255481"/>
          </a:xfrm>
        </p:spPr>
        <p:txBody>
          <a:bodyPr>
            <a:normAutofit fontScale="92500" lnSpcReduction="10000"/>
          </a:bodyPr>
          <a:lstStyle/>
          <a:p>
            <a:pPr algn="just"/>
            <a:r>
              <a:rPr lang="en-US" sz="1300" u="sng" dirty="0">
                <a:solidFill>
                  <a:schemeClr val="tx2"/>
                </a:solidFill>
                <a:latin typeface="LM Mono Prop Light 10" panose="00000500000000000000" pitchFamily="50" charset="0"/>
              </a:rPr>
              <a:t>Attendees: </a:t>
            </a:r>
          </a:p>
          <a:p>
            <a:pPr algn="just"/>
            <a:r>
              <a:rPr lang="en-US" sz="1300" dirty="0">
                <a:solidFill>
                  <a:schemeClr val="tx2"/>
                </a:solidFill>
                <a:latin typeface="LM Mono Prop Light 10" panose="00000500000000000000" pitchFamily="50" charset="0"/>
              </a:rPr>
              <a:t>J. Ferradas Troitino, S. Izquierdo Bermudez, E. Todesco, J.C. Perez, A. Haziot,</a:t>
            </a:r>
          </a:p>
          <a:p>
            <a:pPr algn="just"/>
            <a:r>
              <a:rPr lang="en-US" sz="1300" dirty="0">
                <a:solidFill>
                  <a:schemeClr val="tx2"/>
                </a:solidFill>
                <a:latin typeface="LM Mono Prop Light 10" panose="00000500000000000000" pitchFamily="50" charset="0"/>
              </a:rPr>
              <a:t>N. Lusa &amp; S. Luzieux. </a:t>
            </a:r>
          </a:p>
          <a:p>
            <a:pPr algn="just"/>
            <a:endParaRPr lang="en-US" sz="1300" u="sng" dirty="0">
              <a:solidFill>
                <a:schemeClr val="tx2"/>
              </a:solidFill>
              <a:latin typeface="LM Mono Prop Light 10" panose="00000500000000000000" pitchFamily="50" charset="0"/>
            </a:endParaRPr>
          </a:p>
          <a:p>
            <a:pPr algn="just"/>
            <a:r>
              <a:rPr lang="en-US" sz="1300" u="sng" dirty="0">
                <a:solidFill>
                  <a:schemeClr val="tx2"/>
                </a:solidFill>
                <a:latin typeface="LM Mono Prop Light 10" panose="00000500000000000000" pitchFamily="50" charset="0"/>
              </a:rPr>
              <a:t>Offline:</a:t>
            </a:r>
          </a:p>
          <a:p>
            <a:pPr algn="just"/>
            <a:r>
              <a:rPr lang="en-US" sz="1300" dirty="0">
                <a:solidFill>
                  <a:schemeClr val="tx2"/>
                </a:solidFill>
                <a:latin typeface="LM Mono Prop Light 10" panose="00000500000000000000" pitchFamily="50" charset="0"/>
              </a:rPr>
              <a:t>A. Milanese (conflict with FCC-week 2025).</a:t>
            </a:r>
          </a:p>
        </p:txBody>
      </p:sp>
      <p:sp>
        <p:nvSpPr>
          <p:cNvPr id="12" name="TextBox 11"/>
          <p:cNvSpPr txBox="1"/>
          <p:nvPr/>
        </p:nvSpPr>
        <p:spPr>
          <a:xfrm>
            <a:off x="634284" y="1833062"/>
            <a:ext cx="7592776" cy="1200329"/>
          </a:xfrm>
          <a:prstGeom prst="rect">
            <a:avLst/>
          </a:prstGeom>
          <a:noFill/>
        </p:spPr>
        <p:txBody>
          <a:bodyPr wrap="square" rtlCol="0">
            <a:spAutoFit/>
          </a:bodyPr>
          <a:lstStyle/>
          <a:p>
            <a:r>
              <a:rPr lang="en-US" sz="3600" b="1" cap="all" dirty="0">
                <a:latin typeface="LM Roman Slanted 17" panose="00000500000000000000" pitchFamily="50" charset="0"/>
                <a:cs typeface="Times New Roman" panose="02020603050405020304" pitchFamily="18" charset="0"/>
              </a:rPr>
              <a:t>HFM WP3.3</a:t>
            </a:r>
          </a:p>
          <a:p>
            <a:r>
              <a:rPr lang="en-US" sz="3600" cap="all" dirty="0">
                <a:latin typeface="LM Roman Slanted 17" panose="00000500000000000000" pitchFamily="50" charset="0"/>
                <a:cs typeface="Times New Roman" panose="02020603050405020304" pitchFamily="18" charset="0"/>
              </a:rPr>
              <a:t>Status and next steps</a:t>
            </a:r>
          </a:p>
        </p:txBody>
      </p:sp>
      <p:sp>
        <p:nvSpPr>
          <p:cNvPr id="11" name="TextBox 10"/>
          <p:cNvSpPr txBox="1"/>
          <p:nvPr/>
        </p:nvSpPr>
        <p:spPr>
          <a:xfrm>
            <a:off x="763263" y="4920939"/>
            <a:ext cx="6703526" cy="523220"/>
          </a:xfrm>
          <a:prstGeom prst="rect">
            <a:avLst/>
          </a:prstGeom>
          <a:noFill/>
        </p:spPr>
        <p:txBody>
          <a:bodyPr wrap="square" rtlCol="0">
            <a:spAutoFit/>
          </a:bodyPr>
          <a:lstStyle/>
          <a:p>
            <a:pPr algn="just"/>
            <a:r>
              <a:rPr lang="fr-FR" sz="1400" i="1" dirty="0">
                <a:solidFill>
                  <a:srgbClr val="0033A0"/>
                </a:solidFill>
                <a:latin typeface="LM Mono Prop Light 10" panose="00000500000000000000" pitchFamily="50" charset="0"/>
              </a:rPr>
              <a:t>TE-MSC-LMF Meeting room</a:t>
            </a:r>
          </a:p>
          <a:p>
            <a:pPr algn="just"/>
            <a:r>
              <a:rPr lang="fr-FR" sz="1400" i="1" dirty="0">
                <a:solidFill>
                  <a:srgbClr val="0033A0"/>
                </a:solidFill>
                <a:latin typeface="LM Mono Prop Light 10" panose="00000500000000000000" pitchFamily="50" charset="0"/>
              </a:rPr>
              <a:t>20th May 2025</a:t>
            </a:r>
            <a:endParaRPr lang="en-GB" sz="1400" i="1" dirty="0">
              <a:solidFill>
                <a:srgbClr val="0033A0"/>
              </a:solidFill>
              <a:latin typeface="LM Mono Prop Light 10" panose="00000500000000000000" pitchFamily="50" charset="0"/>
            </a:endParaRPr>
          </a:p>
        </p:txBody>
      </p:sp>
      <p:pic>
        <p:nvPicPr>
          <p:cNvPr id="3074" name="Picture 2" descr="CERN logo.sv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96783" y="240986"/>
            <a:ext cx="721866" cy="72186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22AA22F4-1184-F210-AA38-D66A5AB04453}"/>
              </a:ext>
            </a:extLst>
          </p:cNvPr>
          <p:cNvPicPr>
            <a:picLocks noChangeAspect="1"/>
          </p:cNvPicPr>
          <p:nvPr/>
        </p:nvPicPr>
        <p:blipFill>
          <a:blip r:embed="rId4"/>
          <a:stretch>
            <a:fillRect/>
          </a:stretch>
        </p:blipFill>
        <p:spPr>
          <a:xfrm>
            <a:off x="7575039" y="1314536"/>
            <a:ext cx="3982677" cy="4472351"/>
          </a:xfrm>
          <a:prstGeom prst="rect">
            <a:avLst/>
          </a:prstGeom>
        </p:spPr>
      </p:pic>
      <p:pic>
        <p:nvPicPr>
          <p:cNvPr id="7" name="Picture 6">
            <a:extLst>
              <a:ext uri="{FF2B5EF4-FFF2-40B4-BE49-F238E27FC236}">
                <a16:creationId xmlns:a16="http://schemas.microsoft.com/office/drawing/2014/main" id="{BAB75AD6-2F8F-9165-C0B0-1FCFD9F16CD6}"/>
              </a:ext>
            </a:extLst>
          </p:cNvPr>
          <p:cNvPicPr>
            <a:picLocks noChangeAspect="1"/>
          </p:cNvPicPr>
          <p:nvPr/>
        </p:nvPicPr>
        <p:blipFill>
          <a:blip r:embed="rId5"/>
          <a:srcRect l="49907"/>
          <a:stretch/>
        </p:blipFill>
        <p:spPr>
          <a:xfrm>
            <a:off x="9566376" y="1532289"/>
            <a:ext cx="2187620" cy="4086000"/>
          </a:xfrm>
          <a:prstGeom prst="rect">
            <a:avLst/>
          </a:prstGeom>
        </p:spPr>
      </p:pic>
      <p:sp>
        <p:nvSpPr>
          <p:cNvPr id="2" name="Text Placeholder 2">
            <a:extLst>
              <a:ext uri="{FF2B5EF4-FFF2-40B4-BE49-F238E27FC236}">
                <a16:creationId xmlns:a16="http://schemas.microsoft.com/office/drawing/2014/main" id="{748CAC68-99BD-9D99-2F7E-CF7E4EC6DC63}"/>
              </a:ext>
            </a:extLst>
          </p:cNvPr>
          <p:cNvSpPr txBox="1">
            <a:spLocks/>
          </p:cNvSpPr>
          <p:nvPr/>
        </p:nvSpPr>
        <p:spPr>
          <a:xfrm>
            <a:off x="784789" y="5691848"/>
            <a:ext cx="10622422" cy="889934"/>
          </a:xfrm>
          <a:prstGeom prst="rect">
            <a:avLst/>
          </a:prstGeom>
        </p:spPr>
        <p:txBody>
          <a:bodyPr vert="horz" lIns="45720" tIns="0" rIns="45720" bIns="0" anchor="t">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r>
              <a:rPr lang="en-US" sz="1300" dirty="0">
                <a:solidFill>
                  <a:schemeClr val="tx2"/>
                </a:solidFill>
                <a:latin typeface="LM Mono Prop Light 10" panose="00000500000000000000" pitchFamily="50" charset="0"/>
              </a:rPr>
              <a:t>Slides: </a:t>
            </a:r>
          </a:p>
          <a:p>
            <a:pPr algn="just"/>
            <a:r>
              <a:rPr lang="en-US" sz="1300" dirty="0">
                <a:solidFill>
                  <a:schemeClr val="tx2"/>
                </a:solidFill>
                <a:latin typeface="LM Mono Prop Light 10" panose="00000500000000000000" pitchFamily="50" charset="0"/>
              </a:rPr>
              <a:t>J. Ferradas Troitino, S. Izquierdo Bermudez, N. Lusa, N. </a:t>
            </a:r>
            <a:r>
              <a:rPr lang="en-US" sz="1300" dirty="0" err="1">
                <a:solidFill>
                  <a:schemeClr val="tx2"/>
                </a:solidFill>
                <a:latin typeface="LM Mono Prop Light 10" panose="00000500000000000000" pitchFamily="50" charset="0"/>
              </a:rPr>
              <a:t>Bourcey</a:t>
            </a:r>
            <a:r>
              <a:rPr lang="en-US" sz="1300" dirty="0">
                <a:solidFill>
                  <a:schemeClr val="tx2"/>
                </a:solidFill>
                <a:latin typeface="LM Mono Prop Light 10" panose="00000500000000000000" pitchFamily="50" charset="0"/>
              </a:rPr>
              <a:t>, S. Triquet, S. Luzieux, N. Peray, M. Canale, J. Axensalva, J.C. </a:t>
            </a:r>
            <a:r>
              <a:rPr lang="en-US" sz="1300">
                <a:solidFill>
                  <a:schemeClr val="tx2"/>
                </a:solidFill>
                <a:latin typeface="LM Mono Prop Light 10" panose="00000500000000000000" pitchFamily="50" charset="0"/>
              </a:rPr>
              <a:t>Perez</a:t>
            </a:r>
            <a:endParaRPr lang="en-US" sz="1300" dirty="0">
              <a:solidFill>
                <a:schemeClr val="tx2"/>
              </a:solidFill>
              <a:latin typeface="LM Mono Prop Light 10" panose="00000500000000000000" pitchFamily="50" charset="0"/>
            </a:endParaRPr>
          </a:p>
        </p:txBody>
      </p:sp>
    </p:spTree>
    <p:extLst>
      <p:ext uri="{BB962C8B-B14F-4D97-AF65-F5344CB8AC3E}">
        <p14:creationId xmlns:p14="http://schemas.microsoft.com/office/powerpoint/2010/main" val="35322391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F83B4-739C-CBDD-3AA4-6FBE03B65419}"/>
              </a:ext>
            </a:extLst>
          </p:cNvPr>
          <p:cNvSpPr>
            <a:spLocks noGrp="1"/>
          </p:cNvSpPr>
          <p:nvPr>
            <p:ph type="title"/>
          </p:nvPr>
        </p:nvSpPr>
        <p:spPr/>
        <p:txBody>
          <a:bodyPr/>
          <a:lstStyle/>
          <a:p>
            <a:r>
              <a:rPr lang="en-US" dirty="0"/>
              <a:t>Cable choice</a:t>
            </a:r>
            <a:endParaRPr lang="en-GB" dirty="0"/>
          </a:p>
        </p:txBody>
      </p:sp>
      <p:sp>
        <p:nvSpPr>
          <p:cNvPr id="3" name="Content Placeholder 2">
            <a:extLst>
              <a:ext uri="{FF2B5EF4-FFF2-40B4-BE49-F238E27FC236}">
                <a16:creationId xmlns:a16="http://schemas.microsoft.com/office/drawing/2014/main" id="{40F25F43-A080-87F4-DEE7-A524156B7C92}"/>
              </a:ext>
            </a:extLst>
          </p:cNvPr>
          <p:cNvSpPr>
            <a:spLocks noGrp="1"/>
          </p:cNvSpPr>
          <p:nvPr>
            <p:ph idx="1"/>
          </p:nvPr>
        </p:nvSpPr>
        <p:spPr>
          <a:xfrm>
            <a:off x="459636" y="1082942"/>
            <a:ext cx="10969139" cy="1537970"/>
          </a:xfrm>
        </p:spPr>
        <p:txBody>
          <a:bodyPr/>
          <a:lstStyle/>
          <a:p>
            <a:r>
              <a:rPr lang="en-US" sz="1600" dirty="0"/>
              <a:t>BOND cable: 40 strands x 1.1 mm (50 mm aperture by “slightly opening up” both layers and coils)</a:t>
            </a:r>
          </a:p>
          <a:p>
            <a:r>
              <a:rPr lang="en-US" sz="1600" dirty="0"/>
              <a:t>The proposal here is to use MQXF strand (available) to manufacture a rectangular cable, 40 strands x 0.85 mm:</a:t>
            </a:r>
          </a:p>
          <a:p>
            <a:pPr lvl="1"/>
            <a:r>
              <a:rPr lang="en-US" sz="1600" dirty="0"/>
              <a:t>MQXF strand is smaller in diameter and it has more copper</a:t>
            </a:r>
          </a:p>
          <a:p>
            <a:pPr lvl="1"/>
            <a:r>
              <a:rPr lang="en-US" sz="1600" dirty="0"/>
              <a:t>MQXF rectangular cable would be ~ 5 mm smaller cable in width </a:t>
            </a:r>
          </a:p>
          <a:p>
            <a:pPr lvl="1"/>
            <a:endParaRPr lang="en-US" sz="800" dirty="0"/>
          </a:p>
          <a:p>
            <a:pPr marL="36576" indent="0" algn="ctr">
              <a:buNone/>
            </a:pPr>
            <a:r>
              <a:rPr lang="en-US" sz="1600" b="1" u="sng" dirty="0">
                <a:solidFill>
                  <a:srgbClr val="FF0000"/>
                </a:solidFill>
              </a:rPr>
              <a:t>From one MQXFB conductor unit length -&gt; 2 block coils</a:t>
            </a:r>
            <a:endParaRPr lang="en-GB" sz="1600" b="1" u="sng" dirty="0">
              <a:solidFill>
                <a:srgbClr val="FF0000"/>
              </a:solidFill>
            </a:endParaRPr>
          </a:p>
        </p:txBody>
      </p:sp>
      <p:sp>
        <p:nvSpPr>
          <p:cNvPr id="6" name="Slide Number Placeholder 5">
            <a:extLst>
              <a:ext uri="{FF2B5EF4-FFF2-40B4-BE49-F238E27FC236}">
                <a16:creationId xmlns:a16="http://schemas.microsoft.com/office/drawing/2014/main" id="{41411143-BE7B-1846-DF98-E0A6C8BFF8E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900" b="0" i="0" u="none" strike="noStrike" kern="1200" cap="none" spc="0" normalizeH="0" baseline="0" noProof="0" smtClean="0">
                <a:ln>
                  <a:noFill/>
                </a:ln>
                <a:solidFill>
                  <a:prstClr val="white"/>
                </a:solidFill>
                <a:effectLst/>
                <a:uLnTx/>
                <a:uFillTx/>
                <a:latin typeface="Calibri" panose="020F0502020204030204" pitchFamily="34" charset="0"/>
                <a:ea typeface="+mn-ea"/>
                <a:cs typeface="Calibri" panose="020F050202020403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9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p:txBody>
      </p:sp>
      <p:graphicFrame>
        <p:nvGraphicFramePr>
          <p:cNvPr id="18" name="Table 17">
            <a:extLst>
              <a:ext uri="{FF2B5EF4-FFF2-40B4-BE49-F238E27FC236}">
                <a16:creationId xmlns:a16="http://schemas.microsoft.com/office/drawing/2014/main" id="{848BB784-9A20-C679-9080-642426273E8F}"/>
              </a:ext>
            </a:extLst>
          </p:cNvPr>
          <p:cNvGraphicFramePr>
            <a:graphicFrameLocks noGrp="1"/>
          </p:cNvGraphicFramePr>
          <p:nvPr>
            <p:extLst>
              <p:ext uri="{D42A27DB-BD31-4B8C-83A1-F6EECF244321}">
                <p14:modId xmlns:p14="http://schemas.microsoft.com/office/powerpoint/2010/main" val="751113983"/>
              </p:ext>
            </p:extLst>
          </p:nvPr>
        </p:nvGraphicFramePr>
        <p:xfrm>
          <a:off x="5809933" y="3887052"/>
          <a:ext cx="6179416" cy="1537970"/>
        </p:xfrm>
        <a:graphic>
          <a:graphicData uri="http://schemas.openxmlformats.org/drawingml/2006/table">
            <a:tbl>
              <a:tblPr/>
              <a:tblGrid>
                <a:gridCol w="1854830">
                  <a:extLst>
                    <a:ext uri="{9D8B030D-6E8A-4147-A177-3AD203B41FA5}">
                      <a16:colId xmlns:a16="http://schemas.microsoft.com/office/drawing/2014/main" val="1081622302"/>
                    </a:ext>
                  </a:extLst>
                </a:gridCol>
                <a:gridCol w="367670">
                  <a:extLst>
                    <a:ext uri="{9D8B030D-6E8A-4147-A177-3AD203B41FA5}">
                      <a16:colId xmlns:a16="http://schemas.microsoft.com/office/drawing/2014/main" val="3344290524"/>
                    </a:ext>
                  </a:extLst>
                </a:gridCol>
                <a:gridCol w="675016">
                  <a:extLst>
                    <a:ext uri="{9D8B030D-6E8A-4147-A177-3AD203B41FA5}">
                      <a16:colId xmlns:a16="http://schemas.microsoft.com/office/drawing/2014/main" val="2182870860"/>
                    </a:ext>
                  </a:extLst>
                </a:gridCol>
                <a:gridCol w="820475">
                  <a:extLst>
                    <a:ext uri="{9D8B030D-6E8A-4147-A177-3AD203B41FA5}">
                      <a16:colId xmlns:a16="http://schemas.microsoft.com/office/drawing/2014/main" val="1176873547"/>
                    </a:ext>
                  </a:extLst>
                </a:gridCol>
                <a:gridCol w="820475">
                  <a:extLst>
                    <a:ext uri="{9D8B030D-6E8A-4147-A177-3AD203B41FA5}">
                      <a16:colId xmlns:a16="http://schemas.microsoft.com/office/drawing/2014/main" val="1773681678"/>
                    </a:ext>
                  </a:extLst>
                </a:gridCol>
                <a:gridCol w="820475">
                  <a:extLst>
                    <a:ext uri="{9D8B030D-6E8A-4147-A177-3AD203B41FA5}">
                      <a16:colId xmlns:a16="http://schemas.microsoft.com/office/drawing/2014/main" val="294243725"/>
                    </a:ext>
                  </a:extLst>
                </a:gridCol>
                <a:gridCol w="820475">
                  <a:extLst>
                    <a:ext uri="{9D8B030D-6E8A-4147-A177-3AD203B41FA5}">
                      <a16:colId xmlns:a16="http://schemas.microsoft.com/office/drawing/2014/main" val="686144453"/>
                    </a:ext>
                  </a:extLst>
                </a:gridCol>
              </a:tblGrid>
              <a:tr h="184150">
                <a:tc>
                  <a:txBody>
                    <a:bodyPr/>
                    <a:lstStyle/>
                    <a:p>
                      <a:pPr algn="ctr" fontAlgn="b"/>
                      <a:endPar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MQXFB</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BOND</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gridSpan="3">
                  <a:txBody>
                    <a:bodyPr/>
                    <a:lstStyle/>
                    <a:p>
                      <a:pPr algn="ctr" fontAlgn="b"/>
                      <a:r>
                        <a:rPr lang="en-GB"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Options for 5 m</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E6F5"/>
                    </a:solidFill>
                  </a:tcPr>
                </a:tc>
                <a:tc hMerge="1">
                  <a:txBody>
                    <a:bodyPr/>
                    <a:lstStyle/>
                    <a:p>
                      <a:endParaRPr dirty="0"/>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79609287"/>
                  </a:ext>
                </a:extLst>
              </a:tr>
              <a:tr h="184150">
                <a:tc>
                  <a:txBody>
                    <a:bodyPr/>
                    <a:lstStyle/>
                    <a:p>
                      <a:pPr algn="ctr" fontAlgn="b"/>
                      <a:r>
                        <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lm</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m</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7.2</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1.08</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4.74</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4.74</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E6F5"/>
                    </a:solidFill>
                  </a:tcPr>
                </a:tc>
                <a:tc>
                  <a:txBody>
                    <a:bodyPr/>
                    <a:lstStyle/>
                    <a:p>
                      <a:pPr algn="ctr" fontAlgn="b"/>
                      <a:r>
                        <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4.74</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82578501"/>
                  </a:ext>
                </a:extLst>
              </a:tr>
              <a:tr h="184150">
                <a:tc>
                  <a:txBody>
                    <a:bodyPr/>
                    <a:lstStyle/>
                    <a:p>
                      <a:pPr algn="ctr" fontAlgn="b"/>
                      <a:r>
                        <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UL</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m</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750</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136</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750</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375</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E6F5"/>
                    </a:solidFill>
                  </a:tcPr>
                </a:tc>
                <a:tc>
                  <a:txBody>
                    <a:bodyPr/>
                    <a:lstStyle/>
                    <a:p>
                      <a:pPr algn="ctr" fontAlgn="b"/>
                      <a:r>
                        <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250</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353355"/>
                  </a:ext>
                </a:extLst>
              </a:tr>
              <a:tr h="184150">
                <a:tc>
                  <a:txBody>
                    <a:bodyPr/>
                    <a:lstStyle/>
                    <a:p>
                      <a:pPr algn="ctr" fontAlgn="b"/>
                      <a:r>
                        <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Lcoil</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m</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7.48</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1.31</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5</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5</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E6F5"/>
                    </a:solidFill>
                  </a:tcPr>
                </a:tc>
                <a:tc>
                  <a:txBody>
                    <a:bodyPr/>
                    <a:lstStyle/>
                    <a:p>
                      <a:pPr algn="ctr" fontAlgn="b"/>
                      <a:r>
                        <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5</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86969862"/>
                  </a:ext>
                </a:extLst>
              </a:tr>
              <a:tr h="184150">
                <a:tc>
                  <a:txBody>
                    <a:bodyPr/>
                    <a:lstStyle/>
                    <a:p>
                      <a:pPr algn="ctr" fontAlgn="b"/>
                      <a:r>
                        <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Nturns</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50</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52</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76</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38</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E6F5"/>
                    </a:solidFill>
                  </a:tcPr>
                </a:tc>
                <a:tc>
                  <a:txBody>
                    <a:bodyPr/>
                    <a:lstStyle/>
                    <a:p>
                      <a:pPr algn="ctr" fontAlgn="b"/>
                      <a:r>
                        <a:rPr lang="en-GB"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25</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19547266"/>
                  </a:ext>
                </a:extLst>
              </a:tr>
              <a:tr h="184150">
                <a:tc>
                  <a:txBody>
                    <a:bodyPr/>
                    <a:lstStyle/>
                    <a:p>
                      <a:pPr algn="ctr" fontAlgn="b"/>
                      <a:r>
                        <a:rPr lang="en-GB" sz="1400" b="0" i="0" u="none" strike="noStrike"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Nturns</a:t>
                      </a:r>
                      <a:r>
                        <a:rPr lang="en-GB"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a:t>
                      </a:r>
                      <a:r>
                        <a:rPr lang="en-GB" sz="1400" b="0" i="0" u="none" strike="noStrike"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lm</a:t>
                      </a:r>
                      <a:endParaRPr lang="en-GB"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720</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112</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720</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360</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E6F5"/>
                    </a:solidFill>
                  </a:tcPr>
                </a:tc>
                <a:tc>
                  <a:txBody>
                    <a:bodyPr/>
                    <a:lstStyle/>
                    <a:p>
                      <a:pPr algn="ctr" fontAlgn="b"/>
                      <a:r>
                        <a:rPr lang="en-GB"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239</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57520389"/>
                  </a:ext>
                </a:extLst>
              </a:tr>
              <a:tr h="184150">
                <a:tc>
                  <a:txBody>
                    <a:bodyPr/>
                    <a:lstStyle/>
                    <a:p>
                      <a:pPr algn="ctr" fontAlgn="b"/>
                      <a:r>
                        <a:rPr lang="en-GB"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1.05*</a:t>
                      </a:r>
                      <a:r>
                        <a:rPr lang="en-GB" sz="1400" b="0" i="0" u="none" strike="noStrike"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Nturns</a:t>
                      </a:r>
                      <a:r>
                        <a:rPr lang="en-GB"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a:t>
                      </a:r>
                      <a:r>
                        <a:rPr lang="en-GB" sz="1400" b="0" i="0" u="none" strike="noStrike"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Lcoil</a:t>
                      </a:r>
                      <a:endParaRPr lang="en-GB"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785</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143</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798</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399</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E6F5"/>
                    </a:solidFill>
                  </a:tcPr>
                </a:tc>
                <a:tc>
                  <a:txBody>
                    <a:bodyPr/>
                    <a:lstStyle/>
                    <a:p>
                      <a:pPr algn="ctr" fontAlgn="b"/>
                      <a:r>
                        <a:rPr lang="en-GB"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266</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51684004"/>
                  </a:ext>
                </a:extLst>
              </a:tr>
            </a:tbl>
          </a:graphicData>
        </a:graphic>
      </p:graphicFrame>
      <p:sp>
        <p:nvSpPr>
          <p:cNvPr id="20" name="TextBox 19">
            <a:extLst>
              <a:ext uri="{FF2B5EF4-FFF2-40B4-BE49-F238E27FC236}">
                <a16:creationId xmlns:a16="http://schemas.microsoft.com/office/drawing/2014/main" id="{35FA3B38-3CF8-D66E-74D8-DD8D0D1DF458}"/>
              </a:ext>
            </a:extLst>
          </p:cNvPr>
          <p:cNvSpPr txBox="1"/>
          <p:nvPr/>
        </p:nvSpPr>
        <p:spPr>
          <a:xfrm>
            <a:off x="6198149" y="3209213"/>
            <a:ext cx="57912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55A0"/>
                </a:solidFill>
                <a:effectLst/>
                <a:uLnTx/>
                <a:uFillTx/>
                <a:latin typeface="Arial"/>
                <a:ea typeface="+mn-ea"/>
                <a:cs typeface="+mn-cs"/>
              </a:rPr>
              <a:t>Goal: optimize the use of MQXF UL (750 m). Ideally, an integer multiple of MQXF UL</a:t>
            </a:r>
            <a:endParaRPr kumimoji="0" lang="en-GB" sz="1600" b="0" i="0" u="none" strike="noStrike" kern="1200" cap="none" spc="0" normalizeH="0" baseline="0" noProof="0" dirty="0">
              <a:ln>
                <a:noFill/>
              </a:ln>
              <a:solidFill>
                <a:srgbClr val="0055A0"/>
              </a:solidFill>
              <a:effectLst/>
              <a:uLnTx/>
              <a:uFillTx/>
              <a:latin typeface="Arial"/>
              <a:ea typeface="+mn-ea"/>
              <a:cs typeface="+mn-cs"/>
            </a:endParaRPr>
          </a:p>
        </p:txBody>
      </p:sp>
      <p:graphicFrame>
        <p:nvGraphicFramePr>
          <p:cNvPr id="10" name="Table 9">
            <a:extLst>
              <a:ext uri="{FF2B5EF4-FFF2-40B4-BE49-F238E27FC236}">
                <a16:creationId xmlns:a16="http://schemas.microsoft.com/office/drawing/2014/main" id="{B4872881-C8BF-3D42-B154-BFDDB334E5B3}"/>
              </a:ext>
            </a:extLst>
          </p:cNvPr>
          <p:cNvGraphicFramePr>
            <a:graphicFrameLocks noGrp="1"/>
          </p:cNvGraphicFramePr>
          <p:nvPr>
            <p:extLst>
              <p:ext uri="{D42A27DB-BD31-4B8C-83A1-F6EECF244321}">
                <p14:modId xmlns:p14="http://schemas.microsoft.com/office/powerpoint/2010/main" val="1080822071"/>
              </p:ext>
            </p:extLst>
          </p:nvPr>
        </p:nvGraphicFramePr>
        <p:xfrm>
          <a:off x="306525" y="3023982"/>
          <a:ext cx="5219700" cy="2956560"/>
        </p:xfrm>
        <a:graphic>
          <a:graphicData uri="http://schemas.openxmlformats.org/drawingml/2006/table">
            <a:tbl>
              <a:tblPr/>
              <a:tblGrid>
                <a:gridCol w="2281631">
                  <a:extLst>
                    <a:ext uri="{9D8B030D-6E8A-4147-A177-3AD203B41FA5}">
                      <a16:colId xmlns:a16="http://schemas.microsoft.com/office/drawing/2014/main" val="340648822"/>
                    </a:ext>
                  </a:extLst>
                </a:gridCol>
                <a:gridCol w="624629">
                  <a:extLst>
                    <a:ext uri="{9D8B030D-6E8A-4147-A177-3AD203B41FA5}">
                      <a16:colId xmlns:a16="http://schemas.microsoft.com/office/drawing/2014/main" val="3764411898"/>
                    </a:ext>
                  </a:extLst>
                </a:gridCol>
                <a:gridCol w="1156720">
                  <a:extLst>
                    <a:ext uri="{9D8B030D-6E8A-4147-A177-3AD203B41FA5}">
                      <a16:colId xmlns:a16="http://schemas.microsoft.com/office/drawing/2014/main" val="3724428277"/>
                    </a:ext>
                  </a:extLst>
                </a:gridCol>
                <a:gridCol w="1156720">
                  <a:extLst>
                    <a:ext uri="{9D8B030D-6E8A-4147-A177-3AD203B41FA5}">
                      <a16:colId xmlns:a16="http://schemas.microsoft.com/office/drawing/2014/main" val="1705462363"/>
                    </a:ext>
                  </a:extLst>
                </a:gridCol>
              </a:tblGrid>
              <a:tr h="190500">
                <a:tc gridSpan="2">
                  <a:txBody>
                    <a:bodyPr/>
                    <a:lstStyle/>
                    <a:p>
                      <a:pPr algn="ctr" fontAlgn="b"/>
                      <a:r>
                        <a:rPr lang="en-GB" sz="1100" b="1" i="0" u="none" strike="noStrike">
                          <a:solidFill>
                            <a:srgbClr val="000000"/>
                          </a:solidFill>
                          <a:effectLst/>
                          <a:latin typeface="Times New Roman" panose="02020603050405020304" pitchFamily="18" charset="0"/>
                        </a:rPr>
                        <a:t>Conductor parameters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hMerge="1">
                  <a:txBody>
                    <a:bodyPr/>
                    <a:lstStyle/>
                    <a:p>
                      <a:endParaRPr lang="en-GB"/>
                    </a:p>
                  </a:txBody>
                  <a:tcPr/>
                </a:tc>
                <a:tc>
                  <a:txBody>
                    <a:bodyPr/>
                    <a:lstStyle/>
                    <a:p>
                      <a:pPr algn="ctr" fontAlgn="b"/>
                      <a:r>
                        <a:rPr lang="en-US" sz="1100" b="1" i="0" u="none" strike="noStrike" dirty="0">
                          <a:solidFill>
                            <a:srgbClr val="000000"/>
                          </a:solidFill>
                          <a:effectLst/>
                          <a:latin typeface="Times New Roman" panose="02020603050405020304" pitchFamily="18" charset="0"/>
                        </a:rPr>
                        <a:t>5-m long block</a:t>
                      </a:r>
                      <a:endParaRPr lang="en-GB" sz="1100" b="1" i="0" u="none" strike="noStrike" dirty="0">
                        <a:solidFill>
                          <a:srgbClr val="000000"/>
                        </a:solidFill>
                        <a:effectLst/>
                        <a:latin typeface="Times New Roman" panose="02020603050405020304" pitchFamily="18"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1100" b="1" i="0" u="none" strike="noStrike">
                          <a:solidFill>
                            <a:srgbClr val="000000"/>
                          </a:solidFill>
                          <a:effectLst/>
                          <a:latin typeface="Times New Roman" panose="02020603050405020304" pitchFamily="18" charset="0"/>
                        </a:rPr>
                        <a:t>BOND</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384997552"/>
                  </a:ext>
                </a:extLst>
              </a:tr>
              <a:tr h="182880">
                <a:tc>
                  <a:txBody>
                    <a:bodyPr/>
                    <a:lstStyle/>
                    <a:p>
                      <a:pPr algn="l" fontAlgn="b"/>
                      <a:r>
                        <a:rPr lang="en-GB" sz="1100" b="0" i="0" u="none" strike="noStrike">
                          <a:solidFill>
                            <a:srgbClr val="000000"/>
                          </a:solidFill>
                          <a:effectLst/>
                          <a:latin typeface="Times New Roman" panose="02020603050405020304" pitchFamily="18" charset="0"/>
                        </a:rPr>
                        <a:t>Strand diameter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00"/>
                          </a:solidFill>
                          <a:effectLst/>
                          <a:latin typeface="Times New Roman" panose="02020603050405020304" pitchFamily="18" charset="0"/>
                        </a:rPr>
                        <a:t>(mm)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a:solidFill>
                            <a:srgbClr val="000000"/>
                          </a:solidFill>
                          <a:effectLst/>
                          <a:latin typeface="Times New Roman" panose="02020603050405020304" pitchFamily="18" charset="0"/>
                        </a:rPr>
                        <a:t>0.85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Times New Roman" panose="02020603050405020304" pitchFamily="18" charset="0"/>
                        </a:rPr>
                        <a:t>1.10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90990165"/>
                  </a:ext>
                </a:extLst>
              </a:tr>
              <a:tr h="182880">
                <a:tc>
                  <a:txBody>
                    <a:bodyPr/>
                    <a:lstStyle/>
                    <a:p>
                      <a:pPr algn="l" fontAlgn="b"/>
                      <a:r>
                        <a:rPr lang="en-GB" sz="1100" b="0" i="0" u="none" strike="noStrike" dirty="0">
                          <a:solidFill>
                            <a:srgbClr val="000000"/>
                          </a:solidFill>
                          <a:effectLst/>
                          <a:latin typeface="Times New Roman" panose="02020603050405020304" pitchFamily="18" charset="0"/>
                        </a:rPr>
                        <a:t>Layout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00"/>
                          </a:solidFill>
                          <a:effectLst/>
                          <a:latin typeface="Times New Roman" panose="02020603050405020304" pitchFamily="18"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a:solidFill>
                            <a:srgbClr val="000000"/>
                          </a:solidFill>
                          <a:effectLst/>
                          <a:latin typeface="Times New Roman" panose="02020603050405020304" pitchFamily="18" charset="0"/>
                        </a:rPr>
                        <a:t>RRP 108/127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Times New Roman" panose="02020603050405020304" pitchFamily="18" charset="0"/>
                        </a:rPr>
                        <a:t>RRP 162/169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67990133"/>
                  </a:ext>
                </a:extLst>
              </a:tr>
              <a:tr h="182880">
                <a:tc>
                  <a:txBody>
                    <a:bodyPr/>
                    <a:lstStyle/>
                    <a:p>
                      <a:pPr algn="l" fontAlgn="b"/>
                      <a:r>
                        <a:rPr lang="en-GB" sz="1100" b="0" i="0" u="none" strike="noStrike">
                          <a:solidFill>
                            <a:srgbClr val="000000"/>
                          </a:solidFill>
                          <a:effectLst/>
                          <a:latin typeface="Times New Roman" panose="02020603050405020304" pitchFamily="18" charset="0"/>
                        </a:rPr>
                        <a:t>Effective filament diameter</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00"/>
                          </a:solidFill>
                          <a:effectLst/>
                          <a:latin typeface="Times New Roman" panose="02020603050405020304" pitchFamily="18" charset="0"/>
                        </a:rPr>
                        <a:t>(µm)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a:solidFill>
                            <a:srgbClr val="000000"/>
                          </a:solidFill>
                          <a:effectLst/>
                          <a:latin typeface="Times New Roman" panose="02020603050405020304" pitchFamily="18" charset="0"/>
                        </a:rPr>
                        <a:t>55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Times New Roman" panose="02020603050405020304" pitchFamily="18" charset="0"/>
                        </a:rPr>
                        <a:t>64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01076481"/>
                  </a:ext>
                </a:extLst>
              </a:tr>
              <a:tr h="182880">
                <a:tc>
                  <a:txBody>
                    <a:bodyPr/>
                    <a:lstStyle/>
                    <a:p>
                      <a:pPr algn="l" fontAlgn="b"/>
                      <a:r>
                        <a:rPr lang="en-GB" sz="1100" b="0" i="0" u="none" strike="noStrike">
                          <a:solidFill>
                            <a:srgbClr val="000000"/>
                          </a:solidFill>
                          <a:effectLst/>
                          <a:latin typeface="Times New Roman" panose="02020603050405020304" pitchFamily="18" charset="0"/>
                        </a:rPr>
                        <a:t>Cu/NonCu ratio</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00"/>
                          </a:solidFill>
                          <a:effectLst/>
                          <a:latin typeface="Times New Roman" panose="02020603050405020304" pitchFamily="18"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1" i="0" u="none" strike="noStrike" dirty="0">
                          <a:solidFill>
                            <a:srgbClr val="FF0000"/>
                          </a:solidFill>
                          <a:effectLst/>
                          <a:latin typeface="Times New Roman" panose="02020603050405020304" pitchFamily="18" charset="0"/>
                        </a:rPr>
                        <a:t>1.2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1" i="0" u="none" strike="noStrike" dirty="0">
                          <a:solidFill>
                            <a:srgbClr val="FF0000"/>
                          </a:solidFill>
                          <a:effectLst/>
                          <a:latin typeface="Times New Roman" panose="02020603050405020304" pitchFamily="18" charset="0"/>
                        </a:rPr>
                        <a:t>0.9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18841001"/>
                  </a:ext>
                </a:extLst>
              </a:tr>
              <a:tr h="182880">
                <a:tc>
                  <a:txBody>
                    <a:bodyPr/>
                    <a:lstStyle/>
                    <a:p>
                      <a:pPr algn="l" fontAlgn="b"/>
                      <a:r>
                        <a:rPr lang="en-GB" sz="1100" b="0" i="0" u="none" strike="noStrike">
                          <a:solidFill>
                            <a:srgbClr val="000000"/>
                          </a:solidFill>
                          <a:effectLst/>
                          <a:latin typeface="Times New Roman" panose="02020603050405020304" pitchFamily="18" charset="0"/>
                        </a:rPr>
                        <a:t>No. of strands in cable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00"/>
                          </a:solidFill>
                          <a:effectLst/>
                          <a:latin typeface="Times New Roman" panose="02020603050405020304" pitchFamily="18"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a:solidFill>
                            <a:srgbClr val="000000"/>
                          </a:solidFill>
                          <a:effectLst/>
                          <a:latin typeface="Times New Roman" panose="02020603050405020304" pitchFamily="18" charset="0"/>
                        </a:rPr>
                        <a:t>40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Times New Roman" panose="02020603050405020304" pitchFamily="18" charset="0"/>
                        </a:rPr>
                        <a:t>40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53879885"/>
                  </a:ext>
                </a:extLst>
              </a:tr>
              <a:tr h="182880">
                <a:tc>
                  <a:txBody>
                    <a:bodyPr/>
                    <a:lstStyle/>
                    <a:p>
                      <a:pPr algn="l" fontAlgn="b"/>
                      <a:r>
                        <a:rPr lang="en-GB" sz="1100" b="0" i="0" u="none" strike="noStrike">
                          <a:solidFill>
                            <a:srgbClr val="000000"/>
                          </a:solidFill>
                          <a:effectLst/>
                          <a:latin typeface="Times New Roman" panose="02020603050405020304" pitchFamily="18" charset="0"/>
                        </a:rPr>
                        <a:t>Bare cable thickness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00"/>
                          </a:solidFill>
                          <a:effectLst/>
                          <a:latin typeface="Times New Roman" panose="02020603050405020304" pitchFamily="18" charset="0"/>
                        </a:rPr>
                        <a:t>(mm)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1" i="0" u="none" strike="noStrike" dirty="0">
                          <a:solidFill>
                            <a:srgbClr val="FF0000"/>
                          </a:solidFill>
                          <a:effectLst/>
                          <a:latin typeface="Times New Roman" panose="02020603050405020304" pitchFamily="18" charset="0"/>
                        </a:rPr>
                        <a:t>1.525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1" i="0" u="none" strike="noStrike">
                          <a:solidFill>
                            <a:srgbClr val="FF0000"/>
                          </a:solidFill>
                          <a:effectLst/>
                          <a:latin typeface="Times New Roman" panose="02020603050405020304" pitchFamily="18" charset="0"/>
                        </a:rPr>
                        <a:t>1.98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25542239"/>
                  </a:ext>
                </a:extLst>
              </a:tr>
              <a:tr h="182880">
                <a:tc>
                  <a:txBody>
                    <a:bodyPr/>
                    <a:lstStyle/>
                    <a:p>
                      <a:pPr algn="l" fontAlgn="b"/>
                      <a:r>
                        <a:rPr lang="en-GB" sz="1100" b="0" i="0" u="none" strike="noStrike">
                          <a:solidFill>
                            <a:srgbClr val="000000"/>
                          </a:solidFill>
                          <a:effectLst/>
                          <a:latin typeface="Times New Roman" panose="02020603050405020304" pitchFamily="18" charset="0"/>
                        </a:rPr>
                        <a:t>Bare cable width</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00"/>
                          </a:solidFill>
                          <a:effectLst/>
                          <a:latin typeface="Times New Roman" panose="02020603050405020304" pitchFamily="18" charset="0"/>
                        </a:rPr>
                        <a:t>(mm)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1" i="0" u="none" strike="noStrike">
                          <a:solidFill>
                            <a:srgbClr val="FF0000"/>
                          </a:solidFill>
                          <a:effectLst/>
                          <a:latin typeface="Times New Roman" panose="02020603050405020304" pitchFamily="18" charset="0"/>
                        </a:rPr>
                        <a:t>18.150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1" i="0" u="none" strike="noStrike" dirty="0">
                          <a:solidFill>
                            <a:srgbClr val="FF0000"/>
                          </a:solidFill>
                          <a:effectLst/>
                          <a:latin typeface="Times New Roman" panose="02020603050405020304" pitchFamily="18" charset="0"/>
                        </a:rPr>
                        <a:t>23.045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45752197"/>
                  </a:ext>
                </a:extLst>
              </a:tr>
              <a:tr h="182880">
                <a:tc>
                  <a:txBody>
                    <a:bodyPr/>
                    <a:lstStyle/>
                    <a:p>
                      <a:pPr algn="l" fontAlgn="b"/>
                      <a:r>
                        <a:rPr lang="en-GB" sz="1100" b="0" i="0" u="none" strike="noStrike">
                          <a:solidFill>
                            <a:srgbClr val="000000"/>
                          </a:solidFill>
                          <a:effectLst/>
                          <a:latin typeface="Times New Roman" panose="02020603050405020304" pitchFamily="18" charset="0"/>
                        </a:rPr>
                        <a:t>Bare cable thickness (reacted - 4.5%)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00"/>
                          </a:solidFill>
                          <a:effectLst/>
                          <a:latin typeface="Times New Roman" panose="02020603050405020304" pitchFamily="18" charset="0"/>
                        </a:rPr>
                        <a:t>(mm)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a:solidFill>
                            <a:srgbClr val="000000"/>
                          </a:solidFill>
                          <a:effectLst/>
                          <a:latin typeface="Times New Roman" panose="02020603050405020304" pitchFamily="18" charset="0"/>
                        </a:rPr>
                        <a:t>1.594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Times New Roman" panose="02020603050405020304" pitchFamily="18" charset="0"/>
                        </a:rPr>
                        <a:t>2.06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26329270"/>
                  </a:ext>
                </a:extLst>
              </a:tr>
              <a:tr h="182880">
                <a:tc>
                  <a:txBody>
                    <a:bodyPr/>
                    <a:lstStyle/>
                    <a:p>
                      <a:pPr algn="l" fontAlgn="b"/>
                      <a:r>
                        <a:rPr lang="en-GB" sz="1100" b="0" i="0" u="none" strike="noStrike">
                          <a:solidFill>
                            <a:srgbClr val="000000"/>
                          </a:solidFill>
                          <a:effectLst/>
                          <a:latin typeface="Times New Roman" panose="02020603050405020304" pitchFamily="18" charset="0"/>
                        </a:rPr>
                        <a:t>Bare cable width (reacted - 1.2%)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00"/>
                          </a:solidFill>
                          <a:effectLst/>
                          <a:latin typeface="Times New Roman" panose="02020603050405020304" pitchFamily="18" charset="0"/>
                        </a:rPr>
                        <a:t>(mm)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a:solidFill>
                            <a:srgbClr val="000000"/>
                          </a:solidFill>
                          <a:effectLst/>
                          <a:latin typeface="Times New Roman" panose="02020603050405020304" pitchFamily="18" charset="0"/>
                        </a:rPr>
                        <a:t>18.363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Times New Roman" panose="02020603050405020304" pitchFamily="18" charset="0"/>
                        </a:rPr>
                        <a:t>23.275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91975869"/>
                  </a:ext>
                </a:extLst>
              </a:tr>
              <a:tr h="182880">
                <a:tc>
                  <a:txBody>
                    <a:bodyPr/>
                    <a:lstStyle/>
                    <a:p>
                      <a:pPr algn="l" fontAlgn="b"/>
                      <a:r>
                        <a:rPr lang="en-GB" sz="1100" b="0" i="0" u="none" strike="noStrike">
                          <a:solidFill>
                            <a:srgbClr val="000000"/>
                          </a:solidFill>
                          <a:effectLst/>
                          <a:latin typeface="Times New Roman" panose="02020603050405020304" pitchFamily="18" charset="0"/>
                        </a:rPr>
                        <a:t>Insulation thickness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00"/>
                          </a:solidFill>
                          <a:effectLst/>
                          <a:latin typeface="Times New Roman" panose="02020603050405020304" pitchFamily="18" charset="0"/>
                        </a:rPr>
                        <a:t>(mm)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a:solidFill>
                            <a:srgbClr val="000000"/>
                          </a:solidFill>
                          <a:effectLst/>
                          <a:latin typeface="Times New Roman" panose="02020603050405020304" pitchFamily="18" charset="0"/>
                        </a:rPr>
                        <a:t>0.15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Times New Roman" panose="02020603050405020304" pitchFamily="18" charset="0"/>
                        </a:rPr>
                        <a:t>0.15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79835956"/>
                  </a:ext>
                </a:extLst>
              </a:tr>
              <a:tr h="182880">
                <a:tc>
                  <a:txBody>
                    <a:bodyPr/>
                    <a:lstStyle/>
                    <a:p>
                      <a:pPr algn="l" fontAlgn="b"/>
                      <a:r>
                        <a:rPr lang="en-GB" sz="1100" b="0" i="0" u="none" strike="noStrike" dirty="0">
                          <a:solidFill>
                            <a:srgbClr val="0000FF"/>
                          </a:solidFill>
                          <a:effectLst/>
                          <a:latin typeface="Times New Roman" panose="02020603050405020304" pitchFamily="18" charset="0"/>
                        </a:rPr>
                        <a:t>Insulated cable width (reacted)</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FF"/>
                          </a:solidFill>
                          <a:effectLst/>
                          <a:latin typeface="Times New Roman" panose="02020603050405020304" pitchFamily="18" charset="0"/>
                        </a:rPr>
                        <a:t>(mm)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a:solidFill>
                            <a:srgbClr val="0000FF"/>
                          </a:solidFill>
                          <a:effectLst/>
                          <a:latin typeface="Times New Roman" panose="02020603050405020304" pitchFamily="18" charset="0"/>
                        </a:rPr>
                        <a:t>18.663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FF"/>
                          </a:solidFill>
                          <a:effectLst/>
                          <a:latin typeface="Times New Roman" panose="02020603050405020304" pitchFamily="18" charset="0"/>
                        </a:rPr>
                        <a:t>23.575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32063648"/>
                  </a:ext>
                </a:extLst>
              </a:tr>
              <a:tr h="182880">
                <a:tc>
                  <a:txBody>
                    <a:bodyPr/>
                    <a:lstStyle/>
                    <a:p>
                      <a:pPr algn="l" fontAlgn="b"/>
                      <a:r>
                        <a:rPr lang="en-GB" sz="1100" b="0" i="0" u="none" strike="noStrike" dirty="0">
                          <a:solidFill>
                            <a:srgbClr val="0000FF"/>
                          </a:solidFill>
                          <a:effectLst/>
                          <a:latin typeface="Times New Roman" panose="02020603050405020304" pitchFamily="18" charset="0"/>
                        </a:rPr>
                        <a:t>Insulated cable thickness (reacted)</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dirty="0">
                          <a:solidFill>
                            <a:srgbClr val="0000FF"/>
                          </a:solidFill>
                          <a:effectLst/>
                          <a:latin typeface="Times New Roman" panose="02020603050405020304" pitchFamily="18" charset="0"/>
                        </a:rPr>
                        <a:t>(mm)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a:solidFill>
                            <a:srgbClr val="0000FF"/>
                          </a:solidFill>
                          <a:effectLst/>
                          <a:latin typeface="Times New Roman" panose="02020603050405020304" pitchFamily="18" charset="0"/>
                        </a:rPr>
                        <a:t>1.894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FF"/>
                          </a:solidFill>
                          <a:effectLst/>
                          <a:latin typeface="Times New Roman" panose="02020603050405020304" pitchFamily="18" charset="0"/>
                        </a:rPr>
                        <a:t>2.36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74774994"/>
                  </a:ext>
                </a:extLst>
              </a:tr>
              <a:tr h="190500">
                <a:tc>
                  <a:txBody>
                    <a:bodyPr/>
                    <a:lstStyle/>
                    <a:p>
                      <a:pPr algn="l" fontAlgn="b"/>
                      <a:r>
                        <a:rPr lang="en-GB" sz="1100" b="0" i="0" u="none" strike="noStrike">
                          <a:solidFill>
                            <a:srgbClr val="0000FF"/>
                          </a:solidFill>
                          <a:effectLst/>
                          <a:latin typeface="Times New Roman" panose="02020603050405020304" pitchFamily="18" charset="0"/>
                        </a:rPr>
                        <a:t>Astrand</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dirty="0">
                          <a:solidFill>
                            <a:srgbClr val="0000FF"/>
                          </a:solidFill>
                          <a:effectLst/>
                          <a:latin typeface="Times New Roman" panose="02020603050405020304" pitchFamily="18" charset="0"/>
                        </a:rPr>
                        <a:t>(mm</a:t>
                      </a:r>
                      <a:r>
                        <a:rPr lang="en-GB" sz="1100" b="0" i="0" u="none" strike="noStrike" baseline="30000" dirty="0">
                          <a:solidFill>
                            <a:srgbClr val="0000FF"/>
                          </a:solidFill>
                          <a:effectLst/>
                          <a:latin typeface="Times New Roman" panose="02020603050405020304" pitchFamily="18" charset="0"/>
                        </a:rPr>
                        <a:t>2</a:t>
                      </a:r>
                      <a:r>
                        <a:rPr lang="en-GB" sz="1100" b="0" i="0" u="none" strike="noStrike" dirty="0">
                          <a:solidFill>
                            <a:srgbClr val="0000FF"/>
                          </a:solidFill>
                          <a:effectLst/>
                          <a:latin typeface="Times New Roman" panose="02020603050405020304" pitchFamily="18"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dirty="0">
                          <a:solidFill>
                            <a:srgbClr val="0000FF"/>
                          </a:solidFill>
                          <a:effectLst/>
                          <a:latin typeface="Times New Roman" panose="02020603050405020304" pitchFamily="18" charset="0"/>
                        </a:rPr>
                        <a:t>0.567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FF"/>
                          </a:solidFill>
                          <a:effectLst/>
                          <a:latin typeface="Times New Roman" panose="02020603050405020304" pitchFamily="18" charset="0"/>
                        </a:rPr>
                        <a:t>0.950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28312541"/>
                  </a:ext>
                </a:extLst>
              </a:tr>
              <a:tr h="190500">
                <a:tc>
                  <a:txBody>
                    <a:bodyPr/>
                    <a:lstStyle/>
                    <a:p>
                      <a:pPr algn="l" fontAlgn="b"/>
                      <a:r>
                        <a:rPr lang="en-GB" sz="1100" b="0" i="0" u="none" strike="noStrike">
                          <a:solidFill>
                            <a:srgbClr val="0000FF"/>
                          </a:solidFill>
                          <a:effectLst/>
                          <a:latin typeface="Times New Roman" panose="02020603050405020304" pitchFamily="18" charset="0"/>
                        </a:rPr>
                        <a:t>Asc</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FF"/>
                          </a:solidFill>
                          <a:effectLst/>
                          <a:latin typeface="Times New Roman" panose="02020603050405020304" pitchFamily="18" charset="0"/>
                        </a:rPr>
                        <a:t>(mm</a:t>
                      </a:r>
                      <a:r>
                        <a:rPr lang="en-GB" sz="1100" b="0" i="0" u="none" strike="noStrike" baseline="30000">
                          <a:solidFill>
                            <a:srgbClr val="0000FF"/>
                          </a:solidFill>
                          <a:effectLst/>
                          <a:latin typeface="Times New Roman" panose="02020603050405020304" pitchFamily="18" charset="0"/>
                        </a:rPr>
                        <a:t>2</a:t>
                      </a:r>
                      <a:r>
                        <a:rPr lang="en-GB" sz="1100" b="0" i="0" u="none" strike="noStrike">
                          <a:solidFill>
                            <a:srgbClr val="0000FF"/>
                          </a:solidFill>
                          <a:effectLst/>
                          <a:latin typeface="Times New Roman" panose="02020603050405020304" pitchFamily="18"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dirty="0">
                          <a:solidFill>
                            <a:srgbClr val="0000FF"/>
                          </a:solidFill>
                          <a:effectLst/>
                          <a:latin typeface="Times New Roman" panose="02020603050405020304" pitchFamily="18" charset="0"/>
                        </a:rPr>
                        <a:t>0.258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FF"/>
                          </a:solidFill>
                          <a:effectLst/>
                          <a:latin typeface="Times New Roman" panose="02020603050405020304" pitchFamily="18" charset="0"/>
                        </a:rPr>
                        <a:t>0.500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65455845"/>
                  </a:ext>
                </a:extLst>
              </a:tr>
              <a:tr h="190500">
                <a:tc>
                  <a:txBody>
                    <a:bodyPr/>
                    <a:lstStyle/>
                    <a:p>
                      <a:pPr algn="l" fontAlgn="b"/>
                      <a:r>
                        <a:rPr lang="en-GB" sz="1100" b="0" i="0" u="none" strike="noStrike">
                          <a:solidFill>
                            <a:srgbClr val="0000FF"/>
                          </a:solidFill>
                          <a:effectLst/>
                          <a:latin typeface="Times New Roman" panose="02020603050405020304" pitchFamily="18" charset="0"/>
                        </a:rPr>
                        <a:t>Acu</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FF"/>
                          </a:solidFill>
                          <a:effectLst/>
                          <a:latin typeface="Times New Roman" panose="02020603050405020304" pitchFamily="18" charset="0"/>
                        </a:rPr>
                        <a:t>(mm</a:t>
                      </a:r>
                      <a:r>
                        <a:rPr lang="en-GB" sz="1100" b="0" i="0" u="none" strike="noStrike" baseline="30000">
                          <a:solidFill>
                            <a:srgbClr val="0000FF"/>
                          </a:solidFill>
                          <a:effectLst/>
                          <a:latin typeface="Times New Roman" panose="02020603050405020304" pitchFamily="18" charset="0"/>
                        </a:rPr>
                        <a:t>2</a:t>
                      </a:r>
                      <a:r>
                        <a:rPr lang="en-GB" sz="1100" b="0" i="0" u="none" strike="noStrike">
                          <a:solidFill>
                            <a:srgbClr val="0000FF"/>
                          </a:solidFill>
                          <a:effectLst/>
                          <a:latin typeface="Times New Roman" panose="02020603050405020304" pitchFamily="18"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dirty="0">
                          <a:solidFill>
                            <a:srgbClr val="0000FF"/>
                          </a:solidFill>
                          <a:effectLst/>
                          <a:latin typeface="Times New Roman" panose="02020603050405020304" pitchFamily="18" charset="0"/>
                        </a:rPr>
                        <a:t>0.310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dirty="0">
                          <a:solidFill>
                            <a:srgbClr val="0000FF"/>
                          </a:solidFill>
                          <a:effectLst/>
                          <a:latin typeface="Times New Roman" panose="02020603050405020304" pitchFamily="18" charset="0"/>
                        </a:rPr>
                        <a:t>0.450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7842296"/>
                  </a:ext>
                </a:extLst>
              </a:tr>
            </a:tbl>
          </a:graphicData>
        </a:graphic>
      </p:graphicFrame>
      <p:sp>
        <p:nvSpPr>
          <p:cNvPr id="4" name="TextBox 3">
            <a:extLst>
              <a:ext uri="{FF2B5EF4-FFF2-40B4-BE49-F238E27FC236}">
                <a16:creationId xmlns:a16="http://schemas.microsoft.com/office/drawing/2014/main" id="{6196E831-BBBB-5D25-A154-C2919B7368F1}"/>
              </a:ext>
            </a:extLst>
          </p:cNvPr>
          <p:cNvSpPr txBox="1"/>
          <p:nvPr/>
        </p:nvSpPr>
        <p:spPr>
          <a:xfrm>
            <a:off x="9451152" y="5080247"/>
            <a:ext cx="811441"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55A0"/>
                </a:solidFill>
                <a:effectLst/>
                <a:uLnTx/>
                <a:uFillTx/>
                <a:latin typeface="Arial"/>
                <a:ea typeface="+mn-ea"/>
                <a:cs typeface="+mn-cs"/>
              </a:rPr>
              <a:t>1 coil / UL</a:t>
            </a:r>
            <a:endParaRPr kumimoji="0" lang="en-GB" sz="1100" b="0" i="0" u="none" strike="noStrike" kern="1200" cap="none" spc="0" normalizeH="0" baseline="0" noProof="0" dirty="0">
              <a:ln>
                <a:noFill/>
              </a:ln>
              <a:solidFill>
                <a:srgbClr val="0055A0"/>
              </a:solidFill>
              <a:effectLst/>
              <a:uLnTx/>
              <a:uFillTx/>
              <a:latin typeface="Arial"/>
              <a:ea typeface="+mn-ea"/>
              <a:cs typeface="+mn-cs"/>
            </a:endParaRPr>
          </a:p>
        </p:txBody>
      </p:sp>
      <p:sp>
        <p:nvSpPr>
          <p:cNvPr id="5" name="TextBox 4">
            <a:extLst>
              <a:ext uri="{FF2B5EF4-FFF2-40B4-BE49-F238E27FC236}">
                <a16:creationId xmlns:a16="http://schemas.microsoft.com/office/drawing/2014/main" id="{3138AFE9-0FA9-E30F-4622-502DEE994611}"/>
              </a:ext>
            </a:extLst>
          </p:cNvPr>
          <p:cNvSpPr txBox="1"/>
          <p:nvPr/>
        </p:nvSpPr>
        <p:spPr>
          <a:xfrm>
            <a:off x="10372321" y="5431685"/>
            <a:ext cx="848309"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0055A0"/>
                </a:solidFill>
                <a:effectLst/>
                <a:uLnTx/>
                <a:uFillTx/>
                <a:latin typeface="Arial"/>
                <a:ea typeface="+mn-ea"/>
                <a:cs typeface="+mn-cs"/>
              </a:rPr>
              <a:t>2 coil / UL</a:t>
            </a:r>
            <a:endParaRPr kumimoji="0" lang="en-GB" sz="1100" b="1" i="0" u="none" strike="noStrike" kern="1200" cap="none" spc="0" normalizeH="0" baseline="0" noProof="0" dirty="0">
              <a:ln>
                <a:noFill/>
              </a:ln>
              <a:solidFill>
                <a:srgbClr val="0055A0"/>
              </a:solidFill>
              <a:effectLst/>
              <a:uLnTx/>
              <a:uFillTx/>
              <a:latin typeface="Arial"/>
              <a:ea typeface="+mn-ea"/>
              <a:cs typeface="+mn-cs"/>
            </a:endParaRPr>
          </a:p>
        </p:txBody>
      </p:sp>
      <p:sp>
        <p:nvSpPr>
          <p:cNvPr id="7" name="TextBox 6">
            <a:extLst>
              <a:ext uri="{FF2B5EF4-FFF2-40B4-BE49-F238E27FC236}">
                <a16:creationId xmlns:a16="http://schemas.microsoft.com/office/drawing/2014/main" id="{D8AADAA4-FD21-3514-C7A1-B8C4318C7F35}"/>
              </a:ext>
            </a:extLst>
          </p:cNvPr>
          <p:cNvSpPr txBox="1"/>
          <p:nvPr/>
        </p:nvSpPr>
        <p:spPr>
          <a:xfrm>
            <a:off x="11074034" y="5075306"/>
            <a:ext cx="811441"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55A0"/>
                </a:solidFill>
                <a:effectLst/>
                <a:uLnTx/>
                <a:uFillTx/>
                <a:latin typeface="Arial"/>
                <a:ea typeface="+mn-ea"/>
                <a:cs typeface="+mn-cs"/>
              </a:rPr>
              <a:t>3 coil / UL</a:t>
            </a:r>
            <a:endParaRPr kumimoji="0" lang="en-GB" sz="1100" b="0" i="0" u="none" strike="noStrike" kern="1200" cap="none" spc="0" normalizeH="0" baseline="0" noProof="0" dirty="0">
              <a:ln>
                <a:noFill/>
              </a:ln>
              <a:solidFill>
                <a:srgbClr val="0055A0"/>
              </a:solidFill>
              <a:effectLst/>
              <a:uLnTx/>
              <a:uFillTx/>
              <a:latin typeface="Arial"/>
              <a:ea typeface="+mn-ea"/>
              <a:cs typeface="+mn-cs"/>
            </a:endParaRPr>
          </a:p>
        </p:txBody>
      </p:sp>
      <p:sp>
        <p:nvSpPr>
          <p:cNvPr id="9" name="TextBox 8">
            <a:extLst>
              <a:ext uri="{FF2B5EF4-FFF2-40B4-BE49-F238E27FC236}">
                <a16:creationId xmlns:a16="http://schemas.microsoft.com/office/drawing/2014/main" id="{443F9654-B0A8-2279-85EA-D1B133ACBFD5}"/>
              </a:ext>
            </a:extLst>
          </p:cNvPr>
          <p:cNvSpPr txBox="1"/>
          <p:nvPr/>
        </p:nvSpPr>
        <p:spPr>
          <a:xfrm>
            <a:off x="9309369" y="36801"/>
            <a:ext cx="2777515" cy="430887"/>
          </a:xfrm>
          <a:prstGeom prst="rect">
            <a:avLst/>
          </a:prstGeom>
          <a:noFill/>
          <a:ln>
            <a:solidFill>
              <a:srgbClr val="0D0D0D"/>
            </a:solidFill>
          </a:ln>
        </p:spPr>
        <p:txBody>
          <a:bodyPr wrap="square">
            <a:spAutoFit/>
          </a:bodyPr>
          <a:lstStyle/>
          <a:p>
            <a:pPr algn="ctr">
              <a:spcBef>
                <a:spcPct val="20000"/>
              </a:spcBef>
            </a:pPr>
            <a:r>
              <a:rPr lang="en-US" sz="1000" dirty="0">
                <a:solidFill>
                  <a:srgbClr val="FF0000"/>
                </a:solidFill>
                <a:latin typeface="LM Mono Prop Light 10" panose="00000500000000000000" pitchFamily="50" charset="0"/>
              </a:rPr>
              <a:t>Slide from conceptual design meeting</a:t>
            </a:r>
          </a:p>
          <a:p>
            <a:pPr algn="ctr">
              <a:spcBef>
                <a:spcPct val="20000"/>
              </a:spcBef>
            </a:pPr>
            <a:r>
              <a:rPr lang="en-US" sz="1000" dirty="0">
                <a:latin typeface="LM Mono Prop Light 10" panose="00000500000000000000" pitchFamily="50" charset="0"/>
                <a:hlinkClick r:id="rId2"/>
              </a:rPr>
              <a:t>https://indico.cern.ch/event/1511768/</a:t>
            </a:r>
            <a:endParaRPr lang="en-US" sz="1000" dirty="0">
              <a:latin typeface="LM Mono Prop Light 10" panose="00000500000000000000" pitchFamily="50" charset="0"/>
            </a:endParaRPr>
          </a:p>
        </p:txBody>
      </p:sp>
    </p:spTree>
    <p:extLst>
      <p:ext uri="{BB962C8B-B14F-4D97-AF65-F5344CB8AC3E}">
        <p14:creationId xmlns:p14="http://schemas.microsoft.com/office/powerpoint/2010/main" val="29818549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E4FC6AA-EB3F-6248-88D5-A0E11F9701E2}"/>
              </a:ext>
            </a:extLst>
          </p:cNvPr>
          <p:cNvPicPr>
            <a:picLocks noChangeAspect="1"/>
          </p:cNvPicPr>
          <p:nvPr/>
        </p:nvPicPr>
        <p:blipFill>
          <a:blip r:embed="rId2"/>
          <a:stretch>
            <a:fillRect/>
          </a:stretch>
        </p:blipFill>
        <p:spPr>
          <a:xfrm>
            <a:off x="6890423" y="996732"/>
            <a:ext cx="3621494" cy="2454377"/>
          </a:xfrm>
          <a:prstGeom prst="rect">
            <a:avLst/>
          </a:prstGeom>
        </p:spPr>
      </p:pic>
      <p:sp>
        <p:nvSpPr>
          <p:cNvPr id="2" name="Title 1">
            <a:extLst>
              <a:ext uri="{FF2B5EF4-FFF2-40B4-BE49-F238E27FC236}">
                <a16:creationId xmlns:a16="http://schemas.microsoft.com/office/drawing/2014/main" id="{4ECB9E3C-4589-37DE-5B3F-53F00D66FE0F}"/>
              </a:ext>
            </a:extLst>
          </p:cNvPr>
          <p:cNvSpPr>
            <a:spLocks noGrp="1"/>
          </p:cNvSpPr>
          <p:nvPr>
            <p:ph type="title"/>
          </p:nvPr>
        </p:nvSpPr>
        <p:spPr/>
        <p:txBody>
          <a:bodyPr/>
          <a:lstStyle/>
          <a:p>
            <a:r>
              <a:rPr lang="en-US" dirty="0"/>
              <a:t>Coil options (2D)</a:t>
            </a:r>
            <a:endParaRPr lang="en-GB" dirty="0"/>
          </a:p>
        </p:txBody>
      </p:sp>
      <p:sp>
        <p:nvSpPr>
          <p:cNvPr id="6" name="Slide Number Placeholder 5">
            <a:extLst>
              <a:ext uri="{FF2B5EF4-FFF2-40B4-BE49-F238E27FC236}">
                <a16:creationId xmlns:a16="http://schemas.microsoft.com/office/drawing/2014/main" id="{759DE3F0-F096-CA36-E576-B035690CA792}"/>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900" b="0" i="0" u="none" strike="noStrike" kern="1200" cap="none" spc="0" normalizeH="0" baseline="0" noProof="0" smtClean="0">
                <a:ln>
                  <a:noFill/>
                </a:ln>
                <a:solidFill>
                  <a:prstClr val="white"/>
                </a:solidFill>
                <a:effectLst/>
                <a:uLnTx/>
                <a:uFillTx/>
                <a:latin typeface="Calibri" panose="020F0502020204030204" pitchFamily="34" charset="0"/>
                <a:ea typeface="+mn-ea"/>
                <a:cs typeface="Calibri" panose="020F050202020403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9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p:txBody>
      </p:sp>
      <p:cxnSp>
        <p:nvCxnSpPr>
          <p:cNvPr id="10" name="Straight Arrow Connector 9">
            <a:extLst>
              <a:ext uri="{FF2B5EF4-FFF2-40B4-BE49-F238E27FC236}">
                <a16:creationId xmlns:a16="http://schemas.microsoft.com/office/drawing/2014/main" id="{F497C9BC-E2DB-50C4-7E95-03D5CF274A68}"/>
              </a:ext>
            </a:extLst>
          </p:cNvPr>
          <p:cNvCxnSpPr>
            <a:cxnSpLocks/>
          </p:cNvCxnSpPr>
          <p:nvPr/>
        </p:nvCxnSpPr>
        <p:spPr>
          <a:xfrm flipV="1">
            <a:off x="4717910" y="2281573"/>
            <a:ext cx="2035137" cy="818387"/>
          </a:xfrm>
          <a:prstGeom prst="straightConnector1">
            <a:avLst/>
          </a:prstGeom>
          <a:ln>
            <a:solidFill>
              <a:schemeClr val="tx2"/>
            </a:solidFill>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876A6CAE-F97B-18F2-CD99-DC414BBD3B70}"/>
              </a:ext>
            </a:extLst>
          </p:cNvPr>
          <p:cNvCxnSpPr>
            <a:cxnSpLocks/>
          </p:cNvCxnSpPr>
          <p:nvPr/>
        </p:nvCxnSpPr>
        <p:spPr>
          <a:xfrm>
            <a:off x="4717910" y="3523037"/>
            <a:ext cx="1816100" cy="1206499"/>
          </a:xfrm>
          <a:prstGeom prst="straightConnector1">
            <a:avLst/>
          </a:prstGeom>
          <a:ln>
            <a:solidFill>
              <a:schemeClr val="tx2"/>
            </a:solidFill>
            <a:tailEnd type="triangle"/>
          </a:ln>
        </p:spPr>
        <p:style>
          <a:lnRef idx="1">
            <a:schemeClr val="dk1"/>
          </a:lnRef>
          <a:fillRef idx="0">
            <a:schemeClr val="dk1"/>
          </a:fillRef>
          <a:effectRef idx="0">
            <a:schemeClr val="dk1"/>
          </a:effectRef>
          <a:fontRef idx="minor">
            <a:schemeClr val="tx1"/>
          </a:fontRef>
        </p:style>
      </p:cxnSp>
      <p:sp>
        <p:nvSpPr>
          <p:cNvPr id="14" name="Rectangle 13">
            <a:extLst>
              <a:ext uri="{FF2B5EF4-FFF2-40B4-BE49-F238E27FC236}">
                <a16:creationId xmlns:a16="http://schemas.microsoft.com/office/drawing/2014/main" id="{3D491F3D-F7E9-9500-C2BB-1323D5794997}"/>
              </a:ext>
            </a:extLst>
          </p:cNvPr>
          <p:cNvSpPr/>
          <p:nvPr/>
        </p:nvSpPr>
        <p:spPr>
          <a:xfrm>
            <a:off x="8148320" y="1570132"/>
            <a:ext cx="1473200" cy="342900"/>
          </a:xfrm>
          <a:prstGeom prst="rect">
            <a:avLst/>
          </a:prstGeom>
          <a:solidFill>
            <a:srgbClr val="FFFF00"/>
          </a:solid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55A0"/>
              </a:solidFill>
              <a:effectLst/>
              <a:uLnTx/>
              <a:uFillTx/>
              <a:latin typeface="Arial"/>
              <a:ea typeface="+mn-ea"/>
              <a:cs typeface="+mn-cs"/>
            </a:endParaRPr>
          </a:p>
        </p:txBody>
      </p:sp>
      <p:sp>
        <p:nvSpPr>
          <p:cNvPr id="15" name="TextBox 14">
            <a:extLst>
              <a:ext uri="{FF2B5EF4-FFF2-40B4-BE49-F238E27FC236}">
                <a16:creationId xmlns:a16="http://schemas.microsoft.com/office/drawing/2014/main" id="{73A8E400-296E-CF23-DE71-EA7466A23422}"/>
              </a:ext>
            </a:extLst>
          </p:cNvPr>
          <p:cNvSpPr txBox="1"/>
          <p:nvPr/>
        </p:nvSpPr>
        <p:spPr>
          <a:xfrm>
            <a:off x="1740189" y="1530381"/>
            <a:ext cx="151002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55A0"/>
                </a:solidFill>
                <a:effectLst/>
                <a:uLnTx/>
                <a:uFillTx/>
                <a:latin typeface="Arial"/>
                <a:ea typeface="+mn-ea"/>
                <a:cs typeface="+mn-cs"/>
              </a:rPr>
              <a:t>14 T - BOND</a:t>
            </a:r>
            <a:endParaRPr kumimoji="0" lang="en-GB" sz="1800" b="0" i="0" u="none" strike="noStrike" kern="1200" cap="none" spc="0" normalizeH="0" baseline="0" noProof="0" dirty="0">
              <a:ln>
                <a:noFill/>
              </a:ln>
              <a:solidFill>
                <a:srgbClr val="0055A0"/>
              </a:solidFill>
              <a:effectLst/>
              <a:uLnTx/>
              <a:uFillTx/>
              <a:latin typeface="Arial"/>
              <a:ea typeface="+mn-ea"/>
              <a:cs typeface="+mn-cs"/>
            </a:endParaRPr>
          </a:p>
        </p:txBody>
      </p:sp>
      <p:sp>
        <p:nvSpPr>
          <p:cNvPr id="17" name="Rectangle 16">
            <a:extLst>
              <a:ext uri="{FF2B5EF4-FFF2-40B4-BE49-F238E27FC236}">
                <a16:creationId xmlns:a16="http://schemas.microsoft.com/office/drawing/2014/main" id="{FB377DA3-AF5D-0E31-191D-746F7FFA56FC}"/>
              </a:ext>
            </a:extLst>
          </p:cNvPr>
          <p:cNvSpPr/>
          <p:nvPr/>
        </p:nvSpPr>
        <p:spPr>
          <a:xfrm>
            <a:off x="6873646" y="4013085"/>
            <a:ext cx="3917679" cy="2220601"/>
          </a:xfrm>
          <a:prstGeom prst="rect">
            <a:avLst/>
          </a:prstGeom>
          <a:solidFill>
            <a:srgbClr val="92D050">
              <a:alpha val="40000"/>
            </a:srgbClr>
          </a:solidFill>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55A0"/>
              </a:solidFill>
              <a:effectLst/>
              <a:uLnTx/>
              <a:uFillTx/>
              <a:latin typeface="Arial"/>
              <a:ea typeface="+mn-ea"/>
              <a:cs typeface="+mn-cs"/>
            </a:endParaRPr>
          </a:p>
        </p:txBody>
      </p:sp>
      <p:sp>
        <p:nvSpPr>
          <p:cNvPr id="18" name="TextBox 17">
            <a:extLst>
              <a:ext uri="{FF2B5EF4-FFF2-40B4-BE49-F238E27FC236}">
                <a16:creationId xmlns:a16="http://schemas.microsoft.com/office/drawing/2014/main" id="{995A8A23-AAA8-64C5-4CD0-F4B289A7543A}"/>
              </a:ext>
            </a:extLst>
          </p:cNvPr>
          <p:cNvSpPr txBox="1"/>
          <p:nvPr/>
        </p:nvSpPr>
        <p:spPr>
          <a:xfrm>
            <a:off x="7536537" y="720153"/>
            <a:ext cx="260840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55A0"/>
                </a:solidFill>
                <a:effectLst/>
                <a:uLnTx/>
                <a:uFillTx/>
                <a:latin typeface="Arial"/>
                <a:ea typeface="+mn-ea"/>
                <a:cs typeface="+mn-cs"/>
              </a:rPr>
              <a:t>Keep external envelope</a:t>
            </a:r>
            <a:endParaRPr kumimoji="0" lang="en-GB" sz="1800" b="0" i="0" u="none" strike="noStrike" kern="1200" cap="none" spc="0" normalizeH="0" baseline="0" noProof="0" dirty="0">
              <a:ln>
                <a:noFill/>
              </a:ln>
              <a:solidFill>
                <a:srgbClr val="0055A0"/>
              </a:solidFill>
              <a:effectLst/>
              <a:uLnTx/>
              <a:uFillTx/>
              <a:latin typeface="Arial"/>
              <a:ea typeface="+mn-ea"/>
              <a:cs typeface="+mn-cs"/>
            </a:endParaRPr>
          </a:p>
        </p:txBody>
      </p:sp>
      <p:sp>
        <p:nvSpPr>
          <p:cNvPr id="19" name="TextBox 18">
            <a:extLst>
              <a:ext uri="{FF2B5EF4-FFF2-40B4-BE49-F238E27FC236}">
                <a16:creationId xmlns:a16="http://schemas.microsoft.com/office/drawing/2014/main" id="{3580C48B-8F12-DC68-A34D-7F3E756931DF}"/>
              </a:ext>
            </a:extLst>
          </p:cNvPr>
          <p:cNvSpPr txBox="1"/>
          <p:nvPr/>
        </p:nvSpPr>
        <p:spPr>
          <a:xfrm>
            <a:off x="7425721" y="3620317"/>
            <a:ext cx="312136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55A0"/>
                </a:solidFill>
                <a:effectLst/>
                <a:uLnTx/>
                <a:uFillTx/>
                <a:latin typeface="Arial"/>
                <a:ea typeface="+mn-ea"/>
                <a:cs typeface="+mn-cs"/>
              </a:rPr>
              <a:t>Scale to a smaller aperture</a:t>
            </a:r>
            <a:endParaRPr kumimoji="0" lang="en-GB" sz="1800" b="1" i="0" u="none" strike="noStrike" kern="1200" cap="none" spc="0" normalizeH="0" baseline="0" noProof="0" dirty="0">
              <a:ln>
                <a:noFill/>
              </a:ln>
              <a:solidFill>
                <a:srgbClr val="0055A0"/>
              </a:solidFill>
              <a:effectLst/>
              <a:uLnTx/>
              <a:uFillTx/>
              <a:latin typeface="Arial"/>
              <a:ea typeface="+mn-ea"/>
              <a:cs typeface="+mn-cs"/>
            </a:endParaRPr>
          </a:p>
        </p:txBody>
      </p:sp>
      <p:sp>
        <p:nvSpPr>
          <p:cNvPr id="3" name="Rectangle 2">
            <a:extLst>
              <a:ext uri="{FF2B5EF4-FFF2-40B4-BE49-F238E27FC236}">
                <a16:creationId xmlns:a16="http://schemas.microsoft.com/office/drawing/2014/main" id="{C1BA1376-4930-8E23-0634-1021AD915278}"/>
              </a:ext>
            </a:extLst>
          </p:cNvPr>
          <p:cNvSpPr/>
          <p:nvPr/>
        </p:nvSpPr>
        <p:spPr>
          <a:xfrm>
            <a:off x="8463280" y="2128847"/>
            <a:ext cx="1158240" cy="342900"/>
          </a:xfrm>
          <a:prstGeom prst="rect">
            <a:avLst/>
          </a:prstGeom>
          <a:solidFill>
            <a:srgbClr val="FFFF00"/>
          </a:solid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55A0"/>
              </a:solidFill>
              <a:effectLst/>
              <a:uLnTx/>
              <a:uFillTx/>
              <a:latin typeface="Arial"/>
              <a:ea typeface="+mn-ea"/>
              <a:cs typeface="+mn-cs"/>
            </a:endParaRPr>
          </a:p>
        </p:txBody>
      </p:sp>
      <p:pic>
        <p:nvPicPr>
          <p:cNvPr id="20" name="Picture 19">
            <a:extLst>
              <a:ext uri="{FF2B5EF4-FFF2-40B4-BE49-F238E27FC236}">
                <a16:creationId xmlns:a16="http://schemas.microsoft.com/office/drawing/2014/main" id="{8B5EDF58-4AB8-6ECE-519A-A56AB2C49A31}"/>
              </a:ext>
            </a:extLst>
          </p:cNvPr>
          <p:cNvPicPr>
            <a:picLocks noChangeAspect="1"/>
          </p:cNvPicPr>
          <p:nvPr/>
        </p:nvPicPr>
        <p:blipFill>
          <a:blip r:embed="rId2"/>
          <a:stretch>
            <a:fillRect/>
          </a:stretch>
        </p:blipFill>
        <p:spPr>
          <a:xfrm>
            <a:off x="560424" y="1815752"/>
            <a:ext cx="4020111" cy="2724530"/>
          </a:xfrm>
          <a:prstGeom prst="rect">
            <a:avLst/>
          </a:prstGeom>
        </p:spPr>
      </p:pic>
      <p:pic>
        <p:nvPicPr>
          <p:cNvPr id="25" name="Picture 24">
            <a:extLst>
              <a:ext uri="{FF2B5EF4-FFF2-40B4-BE49-F238E27FC236}">
                <a16:creationId xmlns:a16="http://schemas.microsoft.com/office/drawing/2014/main" id="{B065AB3D-3C50-FF20-D34E-210680A677B0}"/>
              </a:ext>
            </a:extLst>
          </p:cNvPr>
          <p:cNvPicPr>
            <a:picLocks noChangeAspect="1"/>
          </p:cNvPicPr>
          <p:nvPr/>
        </p:nvPicPr>
        <p:blipFill>
          <a:blip r:embed="rId2"/>
          <a:stretch>
            <a:fillRect/>
          </a:stretch>
        </p:blipFill>
        <p:spPr>
          <a:xfrm>
            <a:off x="7353659" y="4160605"/>
            <a:ext cx="2974163" cy="2015665"/>
          </a:xfrm>
          <a:prstGeom prst="rect">
            <a:avLst/>
          </a:prstGeom>
        </p:spPr>
      </p:pic>
      <p:sp>
        <p:nvSpPr>
          <p:cNvPr id="23" name="Rectangle 22">
            <a:extLst>
              <a:ext uri="{FF2B5EF4-FFF2-40B4-BE49-F238E27FC236}">
                <a16:creationId xmlns:a16="http://schemas.microsoft.com/office/drawing/2014/main" id="{2AA8A196-3C92-6131-F726-4321FB42E8B0}"/>
              </a:ext>
            </a:extLst>
          </p:cNvPr>
          <p:cNvSpPr/>
          <p:nvPr/>
        </p:nvSpPr>
        <p:spPr>
          <a:xfrm>
            <a:off x="8384518" y="4576810"/>
            <a:ext cx="1229208" cy="411884"/>
          </a:xfrm>
          <a:prstGeom prst="rect">
            <a:avLst/>
          </a:prstGeom>
          <a:solidFill>
            <a:srgbClr val="FFFF00"/>
          </a:solid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55A0"/>
              </a:solidFill>
              <a:effectLst/>
              <a:uLnTx/>
              <a:uFillTx/>
              <a:latin typeface="Arial"/>
              <a:ea typeface="+mn-ea"/>
              <a:cs typeface="+mn-cs"/>
            </a:endParaRPr>
          </a:p>
        </p:txBody>
      </p:sp>
      <p:sp>
        <p:nvSpPr>
          <p:cNvPr id="24" name="Rectangle 23">
            <a:extLst>
              <a:ext uri="{FF2B5EF4-FFF2-40B4-BE49-F238E27FC236}">
                <a16:creationId xmlns:a16="http://schemas.microsoft.com/office/drawing/2014/main" id="{F57DA8C9-47D8-21CB-B565-8010EA565393}"/>
              </a:ext>
            </a:extLst>
          </p:cNvPr>
          <p:cNvSpPr/>
          <p:nvPr/>
        </p:nvSpPr>
        <p:spPr>
          <a:xfrm>
            <a:off x="8641342" y="5046535"/>
            <a:ext cx="966121" cy="411884"/>
          </a:xfrm>
          <a:prstGeom prst="rect">
            <a:avLst/>
          </a:prstGeom>
          <a:solidFill>
            <a:srgbClr val="FFFF00"/>
          </a:solid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55A0"/>
              </a:solidFill>
              <a:effectLst/>
              <a:uLnTx/>
              <a:uFillTx/>
              <a:latin typeface="Arial"/>
              <a:ea typeface="+mn-ea"/>
              <a:cs typeface="+mn-cs"/>
            </a:endParaRPr>
          </a:p>
        </p:txBody>
      </p:sp>
      <p:sp>
        <p:nvSpPr>
          <p:cNvPr id="5" name="TextBox 4">
            <a:extLst>
              <a:ext uri="{FF2B5EF4-FFF2-40B4-BE49-F238E27FC236}">
                <a16:creationId xmlns:a16="http://schemas.microsoft.com/office/drawing/2014/main" id="{9A16B3F3-0126-78BC-951A-C479D4A1A950}"/>
              </a:ext>
            </a:extLst>
          </p:cNvPr>
          <p:cNvSpPr txBox="1"/>
          <p:nvPr/>
        </p:nvSpPr>
        <p:spPr>
          <a:xfrm>
            <a:off x="9309369" y="36801"/>
            <a:ext cx="2777515" cy="430887"/>
          </a:xfrm>
          <a:prstGeom prst="rect">
            <a:avLst/>
          </a:prstGeom>
          <a:noFill/>
          <a:ln>
            <a:solidFill>
              <a:srgbClr val="0D0D0D"/>
            </a:solidFill>
          </a:ln>
        </p:spPr>
        <p:txBody>
          <a:bodyPr wrap="square">
            <a:spAutoFit/>
          </a:bodyPr>
          <a:lstStyle/>
          <a:p>
            <a:pPr algn="ctr">
              <a:spcBef>
                <a:spcPct val="20000"/>
              </a:spcBef>
            </a:pPr>
            <a:r>
              <a:rPr lang="en-US" sz="1000" dirty="0">
                <a:solidFill>
                  <a:srgbClr val="FF0000"/>
                </a:solidFill>
                <a:latin typeface="LM Mono Prop Light 10" panose="00000500000000000000" pitchFamily="50" charset="0"/>
              </a:rPr>
              <a:t>Slide from conceptual design meeting</a:t>
            </a:r>
          </a:p>
          <a:p>
            <a:pPr algn="ctr">
              <a:spcBef>
                <a:spcPct val="20000"/>
              </a:spcBef>
            </a:pPr>
            <a:r>
              <a:rPr lang="en-US" sz="1000" dirty="0">
                <a:latin typeface="LM Mono Prop Light 10" panose="00000500000000000000" pitchFamily="50" charset="0"/>
                <a:hlinkClick r:id="rId3"/>
              </a:rPr>
              <a:t>https://indico.cern.ch/event/1511768/</a:t>
            </a:r>
            <a:endParaRPr lang="en-US" sz="1000" dirty="0">
              <a:latin typeface="LM Mono Prop Light 10" panose="00000500000000000000" pitchFamily="50" charset="0"/>
            </a:endParaRPr>
          </a:p>
        </p:txBody>
      </p:sp>
    </p:spTree>
    <p:extLst>
      <p:ext uri="{BB962C8B-B14F-4D97-AF65-F5344CB8AC3E}">
        <p14:creationId xmlns:p14="http://schemas.microsoft.com/office/powerpoint/2010/main" val="23661097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B4DC54-5E36-5BF7-17C9-4B262278475E}"/>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FE36936F-E18E-7FA8-D0C5-C11862CC0BB7}"/>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Design flowchart</a:t>
            </a:r>
          </a:p>
        </p:txBody>
      </p:sp>
      <p:sp>
        <p:nvSpPr>
          <p:cNvPr id="8" name="Rectangle 7">
            <a:extLst>
              <a:ext uri="{FF2B5EF4-FFF2-40B4-BE49-F238E27FC236}">
                <a16:creationId xmlns:a16="http://schemas.microsoft.com/office/drawing/2014/main" id="{DAECF422-9193-095C-6620-633D95D4066E}"/>
              </a:ext>
            </a:extLst>
          </p:cNvPr>
          <p:cNvSpPr/>
          <p:nvPr/>
        </p:nvSpPr>
        <p:spPr>
          <a:xfrm>
            <a:off x="183343" y="2000915"/>
            <a:ext cx="2160000" cy="21600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2" name="Rectangle 11">
            <a:extLst>
              <a:ext uri="{FF2B5EF4-FFF2-40B4-BE49-F238E27FC236}">
                <a16:creationId xmlns:a16="http://schemas.microsoft.com/office/drawing/2014/main" id="{D33499A5-1DBC-6733-7867-2046774F406F}"/>
              </a:ext>
            </a:extLst>
          </p:cNvPr>
          <p:cNvSpPr/>
          <p:nvPr/>
        </p:nvSpPr>
        <p:spPr>
          <a:xfrm>
            <a:off x="183343" y="1472595"/>
            <a:ext cx="2160000" cy="41782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prstClr val="black">
                    <a:lumMod val="95000"/>
                    <a:lumOff val="5000"/>
                  </a:prstClr>
                </a:solidFill>
                <a:latin typeface="LM Mono Prop Light 10" panose="00000500000000000000" pitchFamily="50" charset="0"/>
              </a:rPr>
              <a:t>Initial design choices</a:t>
            </a:r>
            <a:endParaRPr lang="en-GB" sz="1400" b="1" dirty="0">
              <a:solidFill>
                <a:prstClr val="black">
                  <a:lumMod val="95000"/>
                  <a:lumOff val="5000"/>
                </a:prstClr>
              </a:solidFill>
              <a:latin typeface="LM Mono Prop Light 10" panose="00000500000000000000" pitchFamily="50" charset="0"/>
            </a:endParaRPr>
          </a:p>
        </p:txBody>
      </p:sp>
      <p:sp>
        <p:nvSpPr>
          <p:cNvPr id="13" name="Rectangle 12">
            <a:extLst>
              <a:ext uri="{FF2B5EF4-FFF2-40B4-BE49-F238E27FC236}">
                <a16:creationId xmlns:a16="http://schemas.microsoft.com/office/drawing/2014/main" id="{DD535341-F1A7-5B06-B12B-98A43848067A}"/>
              </a:ext>
            </a:extLst>
          </p:cNvPr>
          <p:cNvSpPr/>
          <p:nvPr/>
        </p:nvSpPr>
        <p:spPr>
          <a:xfrm>
            <a:off x="7466768" y="1999655"/>
            <a:ext cx="2160000" cy="21600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2E7FE7A0-3DEB-1E58-EA4B-D9E4B10DB43F}"/>
              </a:ext>
            </a:extLst>
          </p:cNvPr>
          <p:cNvSpPr/>
          <p:nvPr/>
        </p:nvSpPr>
        <p:spPr>
          <a:xfrm>
            <a:off x="7466768" y="1471335"/>
            <a:ext cx="2160000" cy="41782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prstClr val="black">
                    <a:lumMod val="95000"/>
                    <a:lumOff val="5000"/>
                  </a:prstClr>
                </a:solidFill>
                <a:latin typeface="LM Mono Prop Light 10" panose="00000500000000000000" pitchFamily="50" charset="0"/>
              </a:rPr>
              <a:t>3D coil design</a:t>
            </a:r>
            <a:endParaRPr lang="en-GB" sz="1400" b="1" dirty="0">
              <a:solidFill>
                <a:prstClr val="black">
                  <a:lumMod val="95000"/>
                  <a:lumOff val="5000"/>
                </a:prstClr>
              </a:solidFill>
              <a:latin typeface="LM Mono Prop Light 10" panose="00000500000000000000" pitchFamily="50" charset="0"/>
            </a:endParaRPr>
          </a:p>
        </p:txBody>
      </p:sp>
      <p:sp>
        <p:nvSpPr>
          <p:cNvPr id="15" name="Rectangle 14">
            <a:extLst>
              <a:ext uri="{FF2B5EF4-FFF2-40B4-BE49-F238E27FC236}">
                <a16:creationId xmlns:a16="http://schemas.microsoft.com/office/drawing/2014/main" id="{89971256-00FA-DE8C-9549-EE03FBD58BF7}"/>
              </a:ext>
            </a:extLst>
          </p:cNvPr>
          <p:cNvSpPr/>
          <p:nvPr/>
        </p:nvSpPr>
        <p:spPr>
          <a:xfrm>
            <a:off x="9921044" y="2000915"/>
            <a:ext cx="2160000" cy="21600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6" name="Rectangle 15">
            <a:extLst>
              <a:ext uri="{FF2B5EF4-FFF2-40B4-BE49-F238E27FC236}">
                <a16:creationId xmlns:a16="http://schemas.microsoft.com/office/drawing/2014/main" id="{6E8ACD8F-B73C-91D8-1F38-1DD11FA08A31}"/>
              </a:ext>
            </a:extLst>
          </p:cNvPr>
          <p:cNvSpPr/>
          <p:nvPr/>
        </p:nvSpPr>
        <p:spPr>
          <a:xfrm>
            <a:off x="9921044" y="1472595"/>
            <a:ext cx="2160000" cy="41782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prstClr val="black">
                    <a:lumMod val="95000"/>
                    <a:lumOff val="5000"/>
                  </a:prstClr>
                </a:solidFill>
                <a:latin typeface="LM Mono Prop Light 10" panose="00000500000000000000" pitchFamily="50" charset="0"/>
              </a:rPr>
              <a:t>Structure design</a:t>
            </a:r>
            <a:endParaRPr lang="en-GB" sz="1400" b="1" dirty="0">
              <a:solidFill>
                <a:prstClr val="black">
                  <a:lumMod val="95000"/>
                  <a:lumOff val="5000"/>
                </a:prstClr>
              </a:solidFill>
              <a:latin typeface="LM Mono Prop Light 10" panose="00000500000000000000" pitchFamily="50" charset="0"/>
            </a:endParaRPr>
          </a:p>
        </p:txBody>
      </p:sp>
      <p:sp>
        <p:nvSpPr>
          <p:cNvPr id="17" name="Rectangle 16">
            <a:extLst>
              <a:ext uri="{FF2B5EF4-FFF2-40B4-BE49-F238E27FC236}">
                <a16:creationId xmlns:a16="http://schemas.microsoft.com/office/drawing/2014/main" id="{DA45EE56-C6C6-E4B6-2328-6E60E8F8A36F}"/>
              </a:ext>
            </a:extLst>
          </p:cNvPr>
          <p:cNvSpPr/>
          <p:nvPr/>
        </p:nvSpPr>
        <p:spPr>
          <a:xfrm>
            <a:off x="4991765" y="2000915"/>
            <a:ext cx="2160000" cy="21600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8" name="Rectangle 17">
            <a:extLst>
              <a:ext uri="{FF2B5EF4-FFF2-40B4-BE49-F238E27FC236}">
                <a16:creationId xmlns:a16="http://schemas.microsoft.com/office/drawing/2014/main" id="{CE646A97-7AA3-210A-DB3A-76230BCFE640}"/>
              </a:ext>
            </a:extLst>
          </p:cNvPr>
          <p:cNvSpPr/>
          <p:nvPr/>
        </p:nvSpPr>
        <p:spPr>
          <a:xfrm>
            <a:off x="4991765" y="1472595"/>
            <a:ext cx="2160000" cy="41782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prstClr val="black">
                    <a:lumMod val="95000"/>
                    <a:lumOff val="5000"/>
                  </a:prstClr>
                </a:solidFill>
                <a:latin typeface="LM Mono Prop Light 10" panose="00000500000000000000" pitchFamily="50" charset="0"/>
              </a:rPr>
              <a:t>Coil end design</a:t>
            </a:r>
            <a:endParaRPr lang="en-GB" sz="1400" b="1" dirty="0">
              <a:solidFill>
                <a:prstClr val="black">
                  <a:lumMod val="95000"/>
                  <a:lumOff val="5000"/>
                </a:prstClr>
              </a:solidFill>
              <a:latin typeface="LM Mono Prop Light 10" panose="00000500000000000000" pitchFamily="50" charset="0"/>
            </a:endParaRPr>
          </a:p>
        </p:txBody>
      </p:sp>
      <p:sp>
        <p:nvSpPr>
          <p:cNvPr id="19" name="Rectangle 18">
            <a:extLst>
              <a:ext uri="{FF2B5EF4-FFF2-40B4-BE49-F238E27FC236}">
                <a16:creationId xmlns:a16="http://schemas.microsoft.com/office/drawing/2014/main" id="{F0857D7F-A595-AFCE-99D4-CA7ADD06A210}"/>
              </a:ext>
            </a:extLst>
          </p:cNvPr>
          <p:cNvSpPr/>
          <p:nvPr/>
        </p:nvSpPr>
        <p:spPr>
          <a:xfrm>
            <a:off x="2618770" y="2000915"/>
            <a:ext cx="2160000" cy="21600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0" name="Rectangle 19">
            <a:extLst>
              <a:ext uri="{FF2B5EF4-FFF2-40B4-BE49-F238E27FC236}">
                <a16:creationId xmlns:a16="http://schemas.microsoft.com/office/drawing/2014/main" id="{5B409FCB-39D4-1CFC-5F71-C241E9EB10D6}"/>
              </a:ext>
            </a:extLst>
          </p:cNvPr>
          <p:cNvSpPr/>
          <p:nvPr/>
        </p:nvSpPr>
        <p:spPr>
          <a:xfrm>
            <a:off x="2618770" y="1472595"/>
            <a:ext cx="2160000" cy="41782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prstClr val="black">
                    <a:lumMod val="95000"/>
                    <a:lumOff val="5000"/>
                  </a:prstClr>
                </a:solidFill>
                <a:latin typeface="LM Mono Prop Light 10" panose="00000500000000000000" pitchFamily="50" charset="0"/>
              </a:rPr>
              <a:t>2D coil design</a:t>
            </a:r>
            <a:endParaRPr lang="en-GB" sz="1400" b="1" dirty="0">
              <a:solidFill>
                <a:prstClr val="black">
                  <a:lumMod val="95000"/>
                  <a:lumOff val="5000"/>
                </a:prstClr>
              </a:solidFill>
              <a:latin typeface="LM Mono Prop Light 10" panose="00000500000000000000" pitchFamily="50" charset="0"/>
            </a:endParaRPr>
          </a:p>
        </p:txBody>
      </p:sp>
      <p:sp>
        <p:nvSpPr>
          <p:cNvPr id="21" name="TextBox 20">
            <a:extLst>
              <a:ext uri="{FF2B5EF4-FFF2-40B4-BE49-F238E27FC236}">
                <a16:creationId xmlns:a16="http://schemas.microsoft.com/office/drawing/2014/main" id="{FFEAACAF-4509-78EA-575A-31E94E4CDCC8}"/>
              </a:ext>
            </a:extLst>
          </p:cNvPr>
          <p:cNvSpPr txBox="1"/>
          <p:nvPr/>
        </p:nvSpPr>
        <p:spPr>
          <a:xfrm>
            <a:off x="324437" y="4232760"/>
            <a:ext cx="1939944" cy="1938992"/>
          </a:xfrm>
          <a:prstGeom prst="rect">
            <a:avLst/>
          </a:prstGeom>
          <a:noFill/>
        </p:spPr>
        <p:txBody>
          <a:bodyPr wrap="square" rtlCol="0">
            <a:spAutoFit/>
          </a:bodyPr>
          <a:lstStyle/>
          <a:p>
            <a:pPr marL="400050" indent="-400050">
              <a:buFont typeface="+mj-lt"/>
              <a:buAutoNum type="romanLcPeriod"/>
            </a:pPr>
            <a:r>
              <a:rPr lang="en-US" sz="1200" dirty="0">
                <a:solidFill>
                  <a:prstClr val="black">
                    <a:lumMod val="95000"/>
                    <a:lumOff val="5000"/>
                  </a:prstClr>
                </a:solidFill>
                <a:latin typeface="LM Mono Prop Light 10" panose="00000500000000000000" pitchFamily="50" charset="0"/>
              </a:rPr>
              <a:t>Flat MQXF Rutherford cable </a:t>
            </a:r>
          </a:p>
          <a:p>
            <a:pPr marL="400050" indent="-400050">
              <a:buFont typeface="+mj-lt"/>
              <a:buAutoNum type="romanLcPeriod"/>
            </a:pPr>
            <a:r>
              <a:rPr lang="en-US" sz="1200" dirty="0">
                <a:solidFill>
                  <a:prstClr val="black">
                    <a:lumMod val="95000"/>
                    <a:lumOff val="5000"/>
                  </a:prstClr>
                </a:solidFill>
                <a:latin typeface="LM Mono Prop Light 10" panose="00000500000000000000" pitchFamily="50" charset="0"/>
              </a:rPr>
              <a:t>From 1 MQXFB UL, manufacture 2 block coils</a:t>
            </a:r>
          </a:p>
          <a:p>
            <a:pPr marL="400050" indent="-400050">
              <a:buFont typeface="+mj-lt"/>
              <a:buAutoNum type="romanLcPeriod"/>
            </a:pPr>
            <a:r>
              <a:rPr lang="en-US" sz="1200" dirty="0">
                <a:solidFill>
                  <a:prstClr val="black">
                    <a:lumMod val="95000"/>
                    <a:lumOff val="5000"/>
                  </a:prstClr>
                </a:solidFill>
                <a:latin typeface="LM Mono Prop Light 10" panose="00000500000000000000" pitchFamily="50" charset="0"/>
              </a:rPr>
              <a:t>We scale to a smaller aperture</a:t>
            </a:r>
          </a:p>
          <a:p>
            <a:pPr marL="400050" indent="-400050">
              <a:buFont typeface="+mj-lt"/>
              <a:buAutoNum type="romanLcPeriod"/>
            </a:pPr>
            <a:r>
              <a:rPr lang="en-US" sz="1200" dirty="0">
                <a:solidFill>
                  <a:prstClr val="black">
                    <a:lumMod val="95000"/>
                    <a:lumOff val="5000"/>
                  </a:prstClr>
                </a:solidFill>
                <a:latin typeface="LM Mono Prop Light 10" panose="00000500000000000000" pitchFamily="50" charset="0"/>
              </a:rPr>
              <a:t>Stay as reasonably as possible to BOND! </a:t>
            </a:r>
            <a:endParaRPr lang="en-GB" sz="1200" dirty="0">
              <a:solidFill>
                <a:prstClr val="black">
                  <a:lumMod val="95000"/>
                  <a:lumOff val="5000"/>
                </a:prstClr>
              </a:solidFill>
              <a:latin typeface="LM Mono Prop Light 10" panose="00000500000000000000" pitchFamily="50" charset="0"/>
            </a:endParaRPr>
          </a:p>
        </p:txBody>
      </p:sp>
      <p:sp>
        <p:nvSpPr>
          <p:cNvPr id="24" name="TextBox 23">
            <a:extLst>
              <a:ext uri="{FF2B5EF4-FFF2-40B4-BE49-F238E27FC236}">
                <a16:creationId xmlns:a16="http://schemas.microsoft.com/office/drawing/2014/main" id="{13A32830-73CA-09A3-5F0B-CF985AEB66A5}"/>
              </a:ext>
            </a:extLst>
          </p:cNvPr>
          <p:cNvSpPr txBox="1"/>
          <p:nvPr/>
        </p:nvSpPr>
        <p:spPr>
          <a:xfrm>
            <a:off x="2688636" y="4277995"/>
            <a:ext cx="1953236" cy="1815882"/>
          </a:xfrm>
          <a:prstGeom prst="rect">
            <a:avLst/>
          </a:prstGeom>
          <a:noFill/>
        </p:spPr>
        <p:txBody>
          <a:bodyPr wrap="square" rtlCol="0">
            <a:spAutoFit/>
          </a:bodyPr>
          <a:lstStyle/>
          <a:p>
            <a:pPr marL="400050" indent="-400050">
              <a:buFont typeface="+mj-lt"/>
              <a:buAutoNum type="romanLcPeriod"/>
            </a:pPr>
            <a:r>
              <a:rPr lang="en-US" sz="1200" dirty="0">
                <a:solidFill>
                  <a:prstClr val="black">
                    <a:lumMod val="95000"/>
                    <a:lumOff val="5000"/>
                  </a:prstClr>
                </a:solidFill>
                <a:latin typeface="LM Mono Prop Light 10" panose="00000500000000000000" pitchFamily="50" charset="0"/>
              </a:rPr>
              <a:t>We check what we can get with our constraints</a:t>
            </a:r>
          </a:p>
          <a:p>
            <a:pPr marL="400050" indent="-400050">
              <a:buFont typeface="+mj-lt"/>
              <a:buAutoNum type="romanLcPeriod"/>
            </a:pPr>
            <a:endParaRPr lang="en-US" sz="400" dirty="0">
              <a:solidFill>
                <a:prstClr val="black">
                  <a:lumMod val="95000"/>
                  <a:lumOff val="5000"/>
                </a:prstClr>
              </a:solidFill>
              <a:latin typeface="LM Mono Prop Light 10" panose="00000500000000000000" pitchFamily="50" charset="0"/>
            </a:endParaRPr>
          </a:p>
          <a:p>
            <a:pPr marL="400050" indent="-400050">
              <a:buFont typeface="+mj-lt"/>
              <a:buAutoNum type="romanLcPeriod"/>
            </a:pPr>
            <a:r>
              <a:rPr lang="en-US" sz="1200" dirty="0">
                <a:solidFill>
                  <a:prstClr val="black">
                    <a:lumMod val="95000"/>
                    <a:lumOff val="5000"/>
                  </a:prstClr>
                </a:solidFill>
                <a:latin typeface="LM Mono Prop Light 10" panose="00000500000000000000" pitchFamily="50" charset="0"/>
              </a:rPr>
              <a:t>FQ is not a driving target, rather than that we try to target a similar Bp/B0 ratio. Iron optimized.</a:t>
            </a:r>
            <a:endParaRPr lang="en-GB" sz="1200" dirty="0">
              <a:solidFill>
                <a:prstClr val="black">
                  <a:lumMod val="95000"/>
                  <a:lumOff val="5000"/>
                </a:prstClr>
              </a:solidFill>
              <a:latin typeface="LM Mono Prop Light 10" panose="00000500000000000000" pitchFamily="50" charset="0"/>
            </a:endParaRPr>
          </a:p>
        </p:txBody>
      </p:sp>
      <p:pic>
        <p:nvPicPr>
          <p:cNvPr id="32" name="Picture 31">
            <a:extLst>
              <a:ext uri="{FF2B5EF4-FFF2-40B4-BE49-F238E27FC236}">
                <a16:creationId xmlns:a16="http://schemas.microsoft.com/office/drawing/2014/main" id="{CBFFDDDB-6433-FD7A-3A1A-A9985B8F9963}"/>
              </a:ext>
            </a:extLst>
          </p:cNvPr>
          <p:cNvPicPr>
            <a:picLocks noChangeAspect="1"/>
          </p:cNvPicPr>
          <p:nvPr/>
        </p:nvPicPr>
        <p:blipFill>
          <a:blip r:embed="rId3"/>
          <a:stretch>
            <a:fillRect/>
          </a:stretch>
        </p:blipFill>
        <p:spPr>
          <a:xfrm>
            <a:off x="9941771" y="2314655"/>
            <a:ext cx="1971630" cy="1530000"/>
          </a:xfrm>
          <a:prstGeom prst="rect">
            <a:avLst/>
          </a:prstGeom>
        </p:spPr>
      </p:pic>
      <p:sp>
        <p:nvSpPr>
          <p:cNvPr id="2" name="TextBox 1">
            <a:extLst>
              <a:ext uri="{FF2B5EF4-FFF2-40B4-BE49-F238E27FC236}">
                <a16:creationId xmlns:a16="http://schemas.microsoft.com/office/drawing/2014/main" id="{8718827D-61EA-B5A1-D137-A3262C0B0400}"/>
              </a:ext>
            </a:extLst>
          </p:cNvPr>
          <p:cNvSpPr txBox="1"/>
          <p:nvPr/>
        </p:nvSpPr>
        <p:spPr>
          <a:xfrm>
            <a:off x="5031341" y="4277995"/>
            <a:ext cx="2160000" cy="1938992"/>
          </a:xfrm>
          <a:prstGeom prst="rect">
            <a:avLst/>
          </a:prstGeom>
          <a:noFill/>
        </p:spPr>
        <p:txBody>
          <a:bodyPr wrap="square" rtlCol="0">
            <a:spAutoFit/>
          </a:bodyPr>
          <a:lstStyle/>
          <a:p>
            <a:pPr marL="285750" indent="-285750">
              <a:buFont typeface="+mj-lt"/>
              <a:buAutoNum type="romanLcPeriod"/>
            </a:pPr>
            <a:r>
              <a:rPr lang="en-US" sz="1200" dirty="0">
                <a:solidFill>
                  <a:prstClr val="black">
                    <a:lumMod val="95000"/>
                    <a:lumOff val="5000"/>
                  </a:prstClr>
                </a:solidFill>
                <a:latin typeface="LM Mono Prop Light 10" panose="00000500000000000000" pitchFamily="50" charset="0"/>
              </a:rPr>
              <a:t>We set the coil end parameters following the same logic than for BOND. </a:t>
            </a:r>
            <a:r>
              <a:rPr lang="en-GB" sz="1200" dirty="0">
                <a:solidFill>
                  <a:prstClr val="black">
                    <a:lumMod val="95000"/>
                    <a:lumOff val="5000"/>
                  </a:prstClr>
                </a:solidFill>
                <a:latin typeface="LM Mono Prop Light 10" panose="00000500000000000000" pitchFamily="50" charset="0"/>
              </a:rPr>
              <a:t>Note that both cables are 20x2 strands, similar aspect ratio</a:t>
            </a:r>
          </a:p>
          <a:p>
            <a:pPr marL="285750" indent="-285750">
              <a:buFont typeface="+mj-lt"/>
              <a:buAutoNum type="romanLcPeriod"/>
            </a:pPr>
            <a:r>
              <a:rPr lang="en-GB" sz="1200" dirty="0">
                <a:solidFill>
                  <a:prstClr val="black">
                    <a:lumMod val="95000"/>
                    <a:lumOff val="5000"/>
                  </a:prstClr>
                </a:solidFill>
                <a:latin typeface="LM Mono Prop Light 10" panose="00000500000000000000" pitchFamily="50" charset="0"/>
              </a:rPr>
              <a:t>We propose as well some winding tests to better define these dimensions (see later).</a:t>
            </a:r>
            <a:endParaRPr lang="en-US" sz="1200" dirty="0">
              <a:solidFill>
                <a:prstClr val="black">
                  <a:lumMod val="95000"/>
                  <a:lumOff val="5000"/>
                </a:prstClr>
              </a:solidFill>
              <a:latin typeface="LM Mono Prop Light 10" panose="00000500000000000000" pitchFamily="50" charset="0"/>
            </a:endParaRPr>
          </a:p>
        </p:txBody>
      </p:sp>
      <p:sp>
        <p:nvSpPr>
          <p:cNvPr id="4" name="TextBox 3">
            <a:extLst>
              <a:ext uri="{FF2B5EF4-FFF2-40B4-BE49-F238E27FC236}">
                <a16:creationId xmlns:a16="http://schemas.microsoft.com/office/drawing/2014/main" id="{3CBDF623-20E4-CA8B-2713-F3B4175B38D0}"/>
              </a:ext>
            </a:extLst>
          </p:cNvPr>
          <p:cNvSpPr txBox="1"/>
          <p:nvPr/>
        </p:nvSpPr>
        <p:spPr>
          <a:xfrm>
            <a:off x="7465160" y="4277995"/>
            <a:ext cx="2160000" cy="1384995"/>
          </a:xfrm>
          <a:prstGeom prst="rect">
            <a:avLst/>
          </a:prstGeom>
          <a:noFill/>
        </p:spPr>
        <p:txBody>
          <a:bodyPr wrap="square" rtlCol="0">
            <a:spAutoFit/>
          </a:bodyPr>
          <a:lstStyle/>
          <a:p>
            <a:pPr algn="just"/>
            <a:r>
              <a:rPr lang="en-US" sz="1200" dirty="0">
                <a:solidFill>
                  <a:prstClr val="black">
                    <a:lumMod val="95000"/>
                    <a:lumOff val="5000"/>
                  </a:prstClr>
                </a:solidFill>
                <a:latin typeface="LM Mono Prop Light 10" panose="00000500000000000000" pitchFamily="50" charset="0"/>
              </a:rPr>
              <a:t>Having the ends defined and the length of cable available, we fix the length of the straight section.</a:t>
            </a:r>
          </a:p>
          <a:p>
            <a:pPr algn="just"/>
            <a:r>
              <a:rPr lang="en-US" sz="1200" dirty="0">
                <a:solidFill>
                  <a:prstClr val="black">
                    <a:lumMod val="95000"/>
                    <a:lumOff val="5000"/>
                  </a:prstClr>
                </a:solidFill>
                <a:latin typeface="LM Mono Prop Light 10" panose="00000500000000000000" pitchFamily="50" charset="0"/>
              </a:rPr>
              <a:t>We check that this coil length is compatible with the test station (see later).</a:t>
            </a:r>
          </a:p>
        </p:txBody>
      </p:sp>
      <p:sp>
        <p:nvSpPr>
          <p:cNvPr id="5" name="TextBox 4">
            <a:extLst>
              <a:ext uri="{FF2B5EF4-FFF2-40B4-BE49-F238E27FC236}">
                <a16:creationId xmlns:a16="http://schemas.microsoft.com/office/drawing/2014/main" id="{5AF709B1-CFA7-9596-4191-39330D74981B}"/>
              </a:ext>
            </a:extLst>
          </p:cNvPr>
          <p:cNvSpPr txBox="1"/>
          <p:nvPr/>
        </p:nvSpPr>
        <p:spPr>
          <a:xfrm>
            <a:off x="9993088" y="4277995"/>
            <a:ext cx="2160000" cy="1938992"/>
          </a:xfrm>
          <a:prstGeom prst="rect">
            <a:avLst/>
          </a:prstGeom>
          <a:noFill/>
        </p:spPr>
        <p:txBody>
          <a:bodyPr wrap="square" rtlCol="0">
            <a:spAutoFit/>
          </a:bodyPr>
          <a:lstStyle/>
          <a:p>
            <a:pPr algn="just"/>
            <a:r>
              <a:rPr lang="en-US" sz="1200" dirty="0">
                <a:solidFill>
                  <a:prstClr val="black">
                    <a:lumMod val="95000"/>
                    <a:lumOff val="5000"/>
                  </a:prstClr>
                </a:solidFill>
                <a:latin typeface="LM Mono Prop Light 10" panose="00000500000000000000" pitchFamily="50" charset="0"/>
              </a:rPr>
              <a:t>The structure dimensions are set in such a way that we can pre-load our magnet up to “</a:t>
            </a:r>
            <a:r>
              <a:rPr lang="en-US" sz="1200" dirty="0" err="1">
                <a:solidFill>
                  <a:prstClr val="black">
                    <a:lumMod val="95000"/>
                    <a:lumOff val="5000"/>
                  </a:prstClr>
                </a:solidFill>
                <a:latin typeface="LM Mono Prop Light 10" panose="00000500000000000000" pitchFamily="50" charset="0"/>
              </a:rPr>
              <a:t>B</a:t>
            </a:r>
            <a:r>
              <a:rPr lang="en-US" sz="1200" baseline="-25000" dirty="0" err="1">
                <a:solidFill>
                  <a:prstClr val="black">
                    <a:lumMod val="95000"/>
                    <a:lumOff val="5000"/>
                  </a:prstClr>
                </a:solidFill>
                <a:latin typeface="LM Mono Prop Light 10" panose="00000500000000000000" pitchFamily="50" charset="0"/>
              </a:rPr>
              <a:t>nom</a:t>
            </a:r>
            <a:r>
              <a:rPr lang="en-US" sz="1200" baseline="-25000" dirty="0">
                <a:solidFill>
                  <a:prstClr val="black">
                    <a:lumMod val="95000"/>
                    <a:lumOff val="5000"/>
                  </a:prstClr>
                </a:solidFill>
                <a:latin typeface="LM Mono Prop Light 10" panose="00000500000000000000" pitchFamily="50" charset="0"/>
              </a:rPr>
              <a:t>.</a:t>
            </a:r>
            <a:r>
              <a:rPr lang="en-US" sz="1200" dirty="0">
                <a:solidFill>
                  <a:prstClr val="black">
                    <a:lumMod val="95000"/>
                    <a:lumOff val="5000"/>
                  </a:prstClr>
                </a:solidFill>
                <a:latin typeface="LM Mono Prop Light 10" panose="00000500000000000000" pitchFamily="50" charset="0"/>
              </a:rPr>
              <a:t> + 1.5 T” and we could withstand the forces from short-sample current.</a:t>
            </a:r>
          </a:p>
          <a:p>
            <a:pPr algn="just"/>
            <a:r>
              <a:rPr lang="en-US" sz="1200" dirty="0">
                <a:solidFill>
                  <a:prstClr val="black">
                    <a:lumMod val="95000"/>
                    <a:lumOff val="5000"/>
                  </a:prstClr>
                </a:solidFill>
                <a:latin typeface="LM Mono Prop Light 10" panose="00000500000000000000" pitchFamily="50" charset="0"/>
              </a:rPr>
              <a:t>Dimensions also compatible with the existing welding cradles at B.180 (see later).</a:t>
            </a:r>
          </a:p>
        </p:txBody>
      </p:sp>
      <p:pic>
        <p:nvPicPr>
          <p:cNvPr id="6" name="Picture 5">
            <a:extLst>
              <a:ext uri="{FF2B5EF4-FFF2-40B4-BE49-F238E27FC236}">
                <a16:creationId xmlns:a16="http://schemas.microsoft.com/office/drawing/2014/main" id="{FFD6A1B0-F5D2-E8BA-04C2-70849FB7990F}"/>
              </a:ext>
            </a:extLst>
          </p:cNvPr>
          <p:cNvPicPr>
            <a:picLocks noChangeAspect="1"/>
          </p:cNvPicPr>
          <p:nvPr/>
        </p:nvPicPr>
        <p:blipFill>
          <a:blip r:embed="rId4"/>
          <a:stretch>
            <a:fillRect/>
          </a:stretch>
        </p:blipFill>
        <p:spPr>
          <a:xfrm>
            <a:off x="2915499" y="2454897"/>
            <a:ext cx="1668550" cy="1173819"/>
          </a:xfrm>
          <a:prstGeom prst="rect">
            <a:avLst/>
          </a:prstGeom>
        </p:spPr>
      </p:pic>
      <p:pic>
        <p:nvPicPr>
          <p:cNvPr id="9" name="Picture 8">
            <a:extLst>
              <a:ext uri="{FF2B5EF4-FFF2-40B4-BE49-F238E27FC236}">
                <a16:creationId xmlns:a16="http://schemas.microsoft.com/office/drawing/2014/main" id="{DEFF7D65-849E-58D3-8E2F-B6F9F691CD59}"/>
              </a:ext>
            </a:extLst>
          </p:cNvPr>
          <p:cNvPicPr>
            <a:picLocks noChangeAspect="1"/>
          </p:cNvPicPr>
          <p:nvPr/>
        </p:nvPicPr>
        <p:blipFill>
          <a:blip r:embed="rId5"/>
          <a:stretch>
            <a:fillRect/>
          </a:stretch>
        </p:blipFill>
        <p:spPr>
          <a:xfrm>
            <a:off x="7497260" y="2598756"/>
            <a:ext cx="2095801" cy="734835"/>
          </a:xfrm>
          <a:prstGeom prst="rect">
            <a:avLst/>
          </a:prstGeom>
        </p:spPr>
      </p:pic>
      <p:pic>
        <p:nvPicPr>
          <p:cNvPr id="10" name="Content Placeholder 4">
            <a:extLst>
              <a:ext uri="{FF2B5EF4-FFF2-40B4-BE49-F238E27FC236}">
                <a16:creationId xmlns:a16="http://schemas.microsoft.com/office/drawing/2014/main" id="{7839B14C-390D-A500-B521-BFA658805EEE}"/>
              </a:ext>
            </a:extLst>
          </p:cNvPr>
          <p:cNvPicPr>
            <a:picLocks noGrp="1" noChangeAspect="1"/>
          </p:cNvPicPr>
          <p:nvPr>
            <p:ph idx="1"/>
          </p:nvPr>
        </p:nvPicPr>
        <p:blipFill>
          <a:blip r:embed="rId6"/>
          <a:stretch>
            <a:fillRect/>
          </a:stretch>
        </p:blipFill>
        <p:spPr>
          <a:xfrm>
            <a:off x="5031341" y="2586687"/>
            <a:ext cx="2074984" cy="985935"/>
          </a:xfrm>
        </p:spPr>
      </p:pic>
      <p:pic>
        <p:nvPicPr>
          <p:cNvPr id="11" name="Picture 10">
            <a:extLst>
              <a:ext uri="{FF2B5EF4-FFF2-40B4-BE49-F238E27FC236}">
                <a16:creationId xmlns:a16="http://schemas.microsoft.com/office/drawing/2014/main" id="{FA6D95C7-2223-A3F5-09ED-444F3AF3349E}"/>
              </a:ext>
            </a:extLst>
          </p:cNvPr>
          <p:cNvPicPr>
            <a:picLocks noChangeAspect="1"/>
          </p:cNvPicPr>
          <p:nvPr/>
        </p:nvPicPr>
        <p:blipFill>
          <a:blip r:embed="rId7"/>
          <a:stretch>
            <a:fillRect/>
          </a:stretch>
        </p:blipFill>
        <p:spPr>
          <a:xfrm>
            <a:off x="324437" y="2342751"/>
            <a:ext cx="1898049" cy="1285965"/>
          </a:xfrm>
          <a:prstGeom prst="rect">
            <a:avLst/>
          </a:prstGeom>
        </p:spPr>
      </p:pic>
      <p:cxnSp>
        <p:nvCxnSpPr>
          <p:cNvPr id="34" name="Straight Arrow Connector 33">
            <a:extLst>
              <a:ext uri="{FF2B5EF4-FFF2-40B4-BE49-F238E27FC236}">
                <a16:creationId xmlns:a16="http://schemas.microsoft.com/office/drawing/2014/main" id="{9847F128-4E8C-B0C0-7BA9-4299498322DD}"/>
              </a:ext>
            </a:extLst>
          </p:cNvPr>
          <p:cNvCxnSpPr/>
          <p:nvPr/>
        </p:nvCxnSpPr>
        <p:spPr>
          <a:xfrm>
            <a:off x="202799" y="1261326"/>
            <a:ext cx="11730058"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076937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US" sz="2800" b="1" dirty="0"/>
              <a:t>M-BOND</a:t>
            </a:r>
          </a:p>
        </p:txBody>
      </p:sp>
      <p:graphicFrame>
        <p:nvGraphicFramePr>
          <p:cNvPr id="23" name="Content Placeholder 22">
            <a:extLst>
              <a:ext uri="{FF2B5EF4-FFF2-40B4-BE49-F238E27FC236}">
                <a16:creationId xmlns:a16="http://schemas.microsoft.com/office/drawing/2014/main" id="{DE5CE555-75DB-29ED-F382-BAC39A43CBE7}"/>
              </a:ext>
            </a:extLst>
          </p:cNvPr>
          <p:cNvGraphicFramePr>
            <a:graphicFrameLocks noGrp="1"/>
          </p:cNvGraphicFramePr>
          <p:nvPr>
            <p:ph idx="1"/>
            <p:extLst>
              <p:ext uri="{D42A27DB-BD31-4B8C-83A1-F6EECF244321}">
                <p14:modId xmlns:p14="http://schemas.microsoft.com/office/powerpoint/2010/main" val="2630762984"/>
              </p:ext>
            </p:extLst>
          </p:nvPr>
        </p:nvGraphicFramePr>
        <p:xfrm>
          <a:off x="805991" y="1222847"/>
          <a:ext cx="4841093" cy="4412306"/>
        </p:xfrm>
        <a:graphic>
          <a:graphicData uri="http://schemas.openxmlformats.org/drawingml/2006/table">
            <a:tbl>
              <a:tblPr/>
              <a:tblGrid>
                <a:gridCol w="2670147">
                  <a:extLst>
                    <a:ext uri="{9D8B030D-6E8A-4147-A177-3AD203B41FA5}">
                      <a16:colId xmlns:a16="http://schemas.microsoft.com/office/drawing/2014/main" val="2442613095"/>
                    </a:ext>
                  </a:extLst>
                </a:gridCol>
                <a:gridCol w="673343">
                  <a:extLst>
                    <a:ext uri="{9D8B030D-6E8A-4147-A177-3AD203B41FA5}">
                      <a16:colId xmlns:a16="http://schemas.microsoft.com/office/drawing/2014/main" val="3589844761"/>
                    </a:ext>
                  </a:extLst>
                </a:gridCol>
                <a:gridCol w="777825">
                  <a:extLst>
                    <a:ext uri="{9D8B030D-6E8A-4147-A177-3AD203B41FA5}">
                      <a16:colId xmlns:a16="http://schemas.microsoft.com/office/drawing/2014/main" val="3411473308"/>
                    </a:ext>
                  </a:extLst>
                </a:gridCol>
                <a:gridCol w="719778">
                  <a:extLst>
                    <a:ext uri="{9D8B030D-6E8A-4147-A177-3AD203B41FA5}">
                      <a16:colId xmlns:a16="http://schemas.microsoft.com/office/drawing/2014/main" val="285963110"/>
                    </a:ext>
                  </a:extLst>
                </a:gridCol>
              </a:tblGrid>
              <a:tr h="363064">
                <a:tc>
                  <a:txBody>
                    <a:bodyPr/>
                    <a:lstStyle/>
                    <a:p>
                      <a:pPr algn="ctr" fontAlgn="ctr"/>
                      <a:r>
                        <a:rPr lang="en-GB" sz="1000" b="1" i="0" u="none" strike="noStrike" dirty="0">
                          <a:solidFill>
                            <a:srgbClr val="000000"/>
                          </a:solidFill>
                          <a:effectLst/>
                          <a:latin typeface="Times New Roman" panose="02020603050405020304" pitchFamily="18" charset="0"/>
                        </a:rPr>
                        <a:t>Name</a:t>
                      </a:r>
                    </a:p>
                  </a:txBody>
                  <a:tcPr marL="2833" marR="2833" marT="283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E2EFDA"/>
                    </a:solidFill>
                  </a:tcPr>
                </a:tc>
                <a:tc>
                  <a:txBody>
                    <a:bodyPr/>
                    <a:lstStyle/>
                    <a:p>
                      <a:pPr algn="ctr" fontAlgn="ctr"/>
                      <a:r>
                        <a:rPr lang="en-GB" sz="1000" b="0" i="0" u="none" strike="noStrike" dirty="0">
                          <a:solidFill>
                            <a:srgbClr val="000000"/>
                          </a:solidFill>
                          <a:effectLst/>
                          <a:latin typeface="Times New Roman" panose="02020603050405020304" pitchFamily="18" charset="0"/>
                        </a:rPr>
                        <a:t> </a:t>
                      </a:r>
                    </a:p>
                  </a:txBody>
                  <a:tcPr marL="2833" marR="2833" marT="283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E2EFDA"/>
                    </a:solidFill>
                  </a:tcPr>
                </a:tc>
                <a:tc>
                  <a:txBody>
                    <a:bodyPr/>
                    <a:lstStyle/>
                    <a:p>
                      <a:pPr algn="ctr" fontAlgn="ctr"/>
                      <a:r>
                        <a:rPr lang="en-GB" sz="1000" b="1" i="0" u="none" strike="noStrike" dirty="0">
                          <a:solidFill>
                            <a:srgbClr val="000000"/>
                          </a:solidFill>
                          <a:effectLst/>
                          <a:latin typeface="Times New Roman" panose="02020603050405020304" pitchFamily="18" charset="0"/>
                        </a:rPr>
                        <a:t>M-BOND</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E2EFDA"/>
                    </a:solidFill>
                  </a:tcPr>
                </a:tc>
                <a:tc>
                  <a:txBody>
                    <a:bodyPr/>
                    <a:lstStyle/>
                    <a:p>
                      <a:pPr algn="ctr" fontAlgn="ctr"/>
                      <a:r>
                        <a:rPr lang="en-GB" sz="1000" b="1" i="0" u="none" strike="noStrike" dirty="0">
                          <a:solidFill>
                            <a:srgbClr val="000000"/>
                          </a:solidFill>
                          <a:effectLst/>
                          <a:latin typeface="Times New Roman" panose="02020603050405020304" pitchFamily="18" charset="0"/>
                        </a:rPr>
                        <a:t>BOND 14T</a:t>
                      </a:r>
                      <a:br>
                        <a:rPr lang="en-GB" sz="1000" b="1" i="0" u="none" strike="noStrike" dirty="0">
                          <a:solidFill>
                            <a:srgbClr val="000000"/>
                          </a:solidFill>
                          <a:effectLst/>
                          <a:latin typeface="Times New Roman" panose="02020603050405020304" pitchFamily="18" charset="0"/>
                        </a:rPr>
                      </a:br>
                      <a:r>
                        <a:rPr lang="en-GB" sz="1000" b="1" i="0" u="none" strike="noStrike" dirty="0">
                          <a:solidFill>
                            <a:srgbClr val="000000"/>
                          </a:solidFill>
                          <a:effectLst/>
                          <a:latin typeface="Times New Roman" panose="02020603050405020304" pitchFamily="18" charset="0"/>
                        </a:rPr>
                        <a:t>Single ap.</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E2EFDA"/>
                    </a:solidFill>
                  </a:tcPr>
                </a:tc>
                <a:extLst>
                  <a:ext uri="{0D108BD9-81ED-4DB2-BD59-A6C34878D82A}">
                    <a16:rowId xmlns:a16="http://schemas.microsoft.com/office/drawing/2014/main" val="1112062351"/>
                  </a:ext>
                </a:extLst>
              </a:tr>
              <a:tr h="0">
                <a:tc>
                  <a:txBody>
                    <a:bodyPr/>
                    <a:lstStyle/>
                    <a:p>
                      <a:pPr algn="ctr" fontAlgn="b"/>
                      <a:endParaRPr lang="en-GB" sz="1000" b="1" i="0" u="none" strike="noStrike" dirty="0">
                        <a:solidFill>
                          <a:srgbClr val="000000"/>
                        </a:solidFill>
                        <a:effectLst/>
                        <a:latin typeface="Times New Roman" panose="02020603050405020304" pitchFamily="18" charset="0"/>
                      </a:endParaRPr>
                    </a:p>
                  </a:txBody>
                  <a:tcPr marL="2833" marR="2833" marT="2833"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endParaRPr lang="en-GB" sz="1000" b="0" i="0" u="none" strike="noStrike" dirty="0">
                        <a:solidFill>
                          <a:srgbClr val="000000"/>
                        </a:solidFill>
                        <a:effectLst/>
                        <a:latin typeface="Times New Roman" panose="02020603050405020304" pitchFamily="18" charset="0"/>
                      </a:endParaRPr>
                    </a:p>
                  </a:txBody>
                  <a:tcPr marL="2833" marR="2833" marT="2833"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endParaRPr lang="en-GB" sz="1000" b="1" i="0" u="none" strike="noStrike" dirty="0">
                        <a:solidFill>
                          <a:srgbClr val="FF0000"/>
                        </a:solidFill>
                        <a:effectLst/>
                        <a:latin typeface="Times New Roman" panose="02020603050405020304" pitchFamily="18" charset="0"/>
                      </a:endParaRP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endParaRPr lang="en-GB" sz="1000" b="1" i="0" u="none" strike="noStrike" dirty="0">
                        <a:solidFill>
                          <a:srgbClr val="FF0000"/>
                        </a:solidFill>
                        <a:effectLst/>
                        <a:latin typeface="Times New Roman" panose="02020603050405020304" pitchFamily="18" charset="0"/>
                      </a:endParaRP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749837039"/>
                  </a:ext>
                </a:extLst>
              </a:tr>
              <a:tr h="125451">
                <a:tc>
                  <a:txBody>
                    <a:bodyPr/>
                    <a:lstStyle/>
                    <a:p>
                      <a:pPr algn="ctr" fontAlgn="b"/>
                      <a:r>
                        <a:rPr lang="en-GB" sz="1000" b="0" i="0" u="none" strike="noStrike" dirty="0">
                          <a:solidFill>
                            <a:srgbClr val="0D0D0D"/>
                          </a:solidFill>
                          <a:effectLst/>
                          <a:latin typeface="Times New Roman" panose="02020603050405020304" pitchFamily="18" charset="0"/>
                        </a:rPr>
                        <a:t>Aperture</a:t>
                      </a:r>
                    </a:p>
                  </a:txBody>
                  <a:tcPr marL="2833" marR="2833" marT="283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DEBF7"/>
                    </a:solidFill>
                  </a:tcPr>
                </a:tc>
                <a:tc>
                  <a:txBody>
                    <a:bodyPr/>
                    <a:lstStyle/>
                    <a:p>
                      <a:pPr algn="ctr" fontAlgn="b"/>
                      <a:r>
                        <a:rPr lang="en-GB" sz="1000" b="0" i="0" u="none" strike="noStrike" dirty="0">
                          <a:solidFill>
                            <a:srgbClr val="0D0D0D"/>
                          </a:solidFill>
                          <a:effectLst/>
                          <a:latin typeface="Times New Roman" panose="02020603050405020304" pitchFamily="18" charset="0"/>
                        </a:rPr>
                        <a:t>(mm)</a:t>
                      </a:r>
                    </a:p>
                  </a:txBody>
                  <a:tcPr marL="2833" marR="2833" marT="283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35</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000" b="0" i="0" u="none" strike="noStrike" dirty="0">
                          <a:solidFill>
                            <a:srgbClr val="0D0D0D"/>
                          </a:solidFill>
                          <a:effectLst/>
                          <a:latin typeface="Times New Roman" panose="02020603050405020304" pitchFamily="18" charset="0"/>
                        </a:rPr>
                        <a:t>50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820303330"/>
                  </a:ext>
                </a:extLst>
              </a:tr>
              <a:tr h="125451">
                <a:tc>
                  <a:txBody>
                    <a:bodyPr/>
                    <a:lstStyle/>
                    <a:p>
                      <a:pPr algn="ctr" fontAlgn="b"/>
                      <a:r>
                        <a:rPr lang="en-GB" sz="1000" b="0" i="0" u="none" strike="noStrike" dirty="0">
                          <a:solidFill>
                            <a:srgbClr val="0D0D0D"/>
                          </a:solidFill>
                          <a:effectLst/>
                          <a:latin typeface="Times New Roman" panose="02020603050405020304" pitchFamily="18" charset="0"/>
                        </a:rPr>
                        <a:t>Field</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dirty="0">
                          <a:solidFill>
                            <a:srgbClr val="0D0D0D"/>
                          </a:solidFill>
                          <a:effectLst/>
                          <a:latin typeface="Times New Roman" panose="02020603050405020304" pitchFamily="18" charset="0"/>
                        </a:rPr>
                        <a:t>(T)</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a:solidFill>
                            <a:srgbClr val="0D0D0D"/>
                          </a:solidFill>
                          <a:effectLst/>
                          <a:latin typeface="Times New Roman" panose="02020603050405020304" pitchFamily="18" charset="0"/>
                        </a:rPr>
                        <a:t>12.00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14.00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818034114"/>
                  </a:ext>
                </a:extLst>
              </a:tr>
              <a:tr h="125451">
                <a:tc>
                  <a:txBody>
                    <a:bodyPr/>
                    <a:lstStyle/>
                    <a:p>
                      <a:pPr algn="ctr" fontAlgn="b"/>
                      <a:r>
                        <a:rPr lang="en-GB" sz="1000" b="0" i="0" u="none" strike="noStrike" dirty="0">
                          <a:solidFill>
                            <a:srgbClr val="0D0D0D"/>
                          </a:solidFill>
                          <a:effectLst/>
                          <a:latin typeface="Times New Roman" panose="02020603050405020304" pitchFamily="18" charset="0"/>
                        </a:rPr>
                        <a:t>Field integral</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(T m)</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a:solidFill>
                            <a:srgbClr val="0D0D0D"/>
                          </a:solidFill>
                          <a:effectLst/>
                          <a:latin typeface="Times New Roman" panose="02020603050405020304" pitchFamily="18" charset="0"/>
                        </a:rPr>
                        <a:t>51.58</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dirty="0">
                          <a:solidFill>
                            <a:srgbClr val="0D0D0D"/>
                          </a:solidFill>
                          <a:effectLst/>
                          <a:latin typeface="Times New Roman" panose="02020603050405020304" pitchFamily="18" charset="0"/>
                        </a:rPr>
                        <a:t>15.10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8728700"/>
                  </a:ext>
                </a:extLst>
              </a:tr>
              <a:tr h="125451">
                <a:tc>
                  <a:txBody>
                    <a:bodyPr/>
                    <a:lstStyle/>
                    <a:p>
                      <a:pPr algn="ctr" fontAlgn="b"/>
                      <a:r>
                        <a:rPr lang="en-GB" sz="1000" b="0" i="0" u="none" strike="noStrike">
                          <a:solidFill>
                            <a:srgbClr val="0D0D0D"/>
                          </a:solidFill>
                          <a:effectLst/>
                          <a:latin typeface="Times New Roman" panose="02020603050405020304" pitchFamily="18" charset="0"/>
                        </a:rPr>
                        <a:t>Magnetic length</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(m)</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a:solidFill>
                            <a:srgbClr val="0D0D0D"/>
                          </a:solidFill>
                          <a:effectLst/>
                          <a:latin typeface="Times New Roman" panose="02020603050405020304" pitchFamily="18" charset="0"/>
                        </a:rPr>
                        <a:t>4.30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1.08</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4232645188"/>
                  </a:ext>
                </a:extLst>
              </a:tr>
              <a:tr h="125451">
                <a:tc>
                  <a:txBody>
                    <a:bodyPr/>
                    <a:lstStyle/>
                    <a:p>
                      <a:pPr algn="ctr" fontAlgn="b"/>
                      <a:r>
                        <a:rPr lang="en-GB" sz="1000" b="0" i="0" u="none" strike="noStrike">
                          <a:solidFill>
                            <a:srgbClr val="0D0D0D"/>
                          </a:solidFill>
                          <a:effectLst/>
                          <a:latin typeface="Times New Roman" panose="02020603050405020304" pitchFamily="18" charset="0"/>
                        </a:rPr>
                        <a:t>Coil length</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(m)</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a:solidFill>
                            <a:srgbClr val="0D0D0D"/>
                          </a:solidFill>
                          <a:effectLst/>
                          <a:latin typeface="Times New Roman" panose="02020603050405020304" pitchFamily="18" charset="0"/>
                        </a:rPr>
                        <a:t>4.584</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dirty="0">
                          <a:solidFill>
                            <a:srgbClr val="0D0D0D"/>
                          </a:solidFill>
                          <a:effectLst/>
                          <a:latin typeface="Times New Roman" panose="02020603050405020304" pitchFamily="18" charset="0"/>
                        </a:rPr>
                        <a:t>1.31</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87637318"/>
                  </a:ext>
                </a:extLst>
              </a:tr>
              <a:tr h="245821">
                <a:tc>
                  <a:txBody>
                    <a:bodyPr/>
                    <a:lstStyle/>
                    <a:p>
                      <a:pPr algn="ctr" fontAlgn="b"/>
                      <a:r>
                        <a:rPr lang="en-GB" sz="1000" b="0" i="0" u="none" strike="noStrike">
                          <a:solidFill>
                            <a:srgbClr val="0D0D0D"/>
                          </a:solidFill>
                          <a:effectLst/>
                          <a:latin typeface="Times New Roman" panose="02020603050405020304" pitchFamily="18" charset="0"/>
                        </a:rPr>
                        <a:t>Number of apertures</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dirty="0">
                          <a:solidFill>
                            <a:srgbClr val="0D0D0D"/>
                          </a:solidFill>
                          <a:effectLst/>
                          <a:latin typeface="Times New Roman" panose="02020603050405020304" pitchFamily="18" charset="0"/>
                        </a:rPr>
                        <a:t>(</a:t>
                      </a:r>
                      <a:r>
                        <a:rPr lang="en-GB" sz="1000" b="0" i="0" u="none" strike="noStrike" dirty="0" err="1">
                          <a:solidFill>
                            <a:srgbClr val="0D0D0D"/>
                          </a:solidFill>
                          <a:effectLst/>
                          <a:latin typeface="Times New Roman" panose="02020603050405020304" pitchFamily="18" charset="0"/>
                        </a:rPr>
                        <a:t>adim</a:t>
                      </a:r>
                      <a:r>
                        <a:rPr lang="en-GB" sz="1000" b="0" i="0" u="none" strike="noStrike" dirty="0">
                          <a:solidFill>
                            <a:srgbClr val="0D0D0D"/>
                          </a:solidFill>
                          <a:effectLst/>
                          <a:latin typeface="Times New Roman" panose="02020603050405020304" pitchFamily="18" charset="0"/>
                        </a:rPr>
                        <a:t>)</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1</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1</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113506792"/>
                  </a:ext>
                </a:extLst>
              </a:tr>
              <a:tr h="245821">
                <a:tc>
                  <a:txBody>
                    <a:bodyPr/>
                    <a:lstStyle/>
                    <a:p>
                      <a:pPr algn="ctr" fontAlgn="b"/>
                      <a:r>
                        <a:rPr lang="en-GB" sz="1000" b="0" i="0" u="none" strike="noStrike" dirty="0">
                          <a:solidFill>
                            <a:srgbClr val="0D0D0D"/>
                          </a:solidFill>
                          <a:effectLst/>
                          <a:latin typeface="Times New Roman" panose="02020603050405020304" pitchFamily="18" charset="0"/>
                        </a:rPr>
                        <a:t>Distance between apertures</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(mm)</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a:solidFill>
                            <a:srgbClr val="0D0D0D"/>
                          </a:solidFill>
                          <a:effectLst/>
                          <a:latin typeface="Times New Roman" panose="02020603050405020304" pitchFamily="18" charset="0"/>
                        </a:rPr>
                        <a:t>-</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dirty="0">
                          <a:solidFill>
                            <a:srgbClr val="0D0D0D"/>
                          </a:solidFill>
                          <a:effectLst/>
                          <a:latin typeface="Times New Roman" panose="02020603050405020304" pitchFamily="18" charset="0"/>
                        </a:rPr>
                        <a:t>-</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688190275"/>
                  </a:ext>
                </a:extLst>
              </a:tr>
              <a:tr h="125451">
                <a:tc>
                  <a:txBody>
                    <a:bodyPr/>
                    <a:lstStyle/>
                    <a:p>
                      <a:pPr algn="ctr" fontAlgn="b"/>
                      <a:r>
                        <a:rPr lang="en-GB" sz="1000" b="0" i="0" u="none" strike="noStrike">
                          <a:solidFill>
                            <a:srgbClr val="0D0D0D"/>
                          </a:solidFill>
                          <a:effectLst/>
                          <a:latin typeface="Times New Roman" panose="02020603050405020304" pitchFamily="18" charset="0"/>
                        </a:rPr>
                        <a:t>Yoke outer diameter </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(mm)</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a:solidFill>
                            <a:srgbClr val="0D0D0D"/>
                          </a:solidFill>
                          <a:effectLst/>
                          <a:latin typeface="Times New Roman" panose="02020603050405020304" pitchFamily="18" charset="0"/>
                        </a:rPr>
                        <a:t>500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540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108795020"/>
                  </a:ext>
                </a:extLst>
              </a:tr>
              <a:tr h="125451">
                <a:tc>
                  <a:txBody>
                    <a:bodyPr/>
                    <a:lstStyle/>
                    <a:p>
                      <a:pPr algn="ctr" fontAlgn="b"/>
                      <a:r>
                        <a:rPr lang="en-GB" sz="1000" b="0" i="0" u="none" strike="noStrike" dirty="0">
                          <a:solidFill>
                            <a:srgbClr val="0D0D0D"/>
                          </a:solidFill>
                          <a:effectLst/>
                          <a:latin typeface="Times New Roman" panose="02020603050405020304" pitchFamily="18" charset="0"/>
                        </a:rPr>
                        <a:t>Al-cylinder outer diameter</a:t>
                      </a:r>
                    </a:p>
                  </a:txBody>
                  <a:tcPr marL="2833" marR="2833" marT="2833" marB="0" anchor="ctr">
                    <a:lnL w="6350" cap="flat" cmpd="sng" algn="ctr">
                      <a:solidFill>
                        <a:srgbClr val="000000"/>
                      </a:solidFill>
                      <a:prstDash val="solid"/>
                      <a:round/>
                      <a:headEnd type="none" w="med" len="med"/>
                      <a:tailEnd type="none" w="med" len="med"/>
                    </a:lnL>
                    <a:lnR>
                      <a:noFill/>
                    </a:lnR>
                    <a:lnT>
                      <a:noFill/>
                    </a:lnT>
                    <a:lnB w="25400" cap="flat" cmpd="dbl" algn="ctr">
                      <a:solidFill>
                        <a:srgbClr val="000000"/>
                      </a:solidFill>
                      <a:prstDash val="solid"/>
                      <a:round/>
                      <a:headEnd type="none" w="med" len="med"/>
                      <a:tailEnd type="none" w="med" len="med"/>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(mm)</a:t>
                      </a:r>
                    </a:p>
                  </a:txBody>
                  <a:tcPr marL="2833" marR="2833" marT="2833" marB="0" anchor="ctr">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550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640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97691106"/>
                  </a:ext>
                </a:extLst>
              </a:tr>
              <a:tr h="125451">
                <a:tc gridSpan="2">
                  <a:txBody>
                    <a:bodyPr/>
                    <a:lstStyle/>
                    <a:p>
                      <a:pPr algn="ctr" fontAlgn="b"/>
                      <a:r>
                        <a:rPr lang="en-GB" sz="1000" b="1" i="0" u="none" strike="noStrike">
                          <a:solidFill>
                            <a:srgbClr val="0D0D0D"/>
                          </a:solidFill>
                          <a:effectLst/>
                          <a:latin typeface="Times New Roman" panose="02020603050405020304" pitchFamily="18" charset="0"/>
                        </a:rPr>
                        <a:t>Cable data</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hMerge="1">
                  <a:txBody>
                    <a:bodyPr/>
                    <a:lstStyle/>
                    <a:p>
                      <a:endParaRPr lang="en-GB"/>
                    </a:p>
                  </a:txBody>
                  <a:tcPr/>
                </a:tc>
                <a:tc>
                  <a:txBody>
                    <a:bodyPr/>
                    <a:lstStyle/>
                    <a:p>
                      <a:pPr algn="ctr" fontAlgn="b"/>
                      <a:r>
                        <a:rPr lang="en-GB" sz="1000" b="1" i="0" u="none" strike="noStrike">
                          <a:solidFill>
                            <a:srgbClr val="000000"/>
                          </a:solidFill>
                          <a:effectLst/>
                          <a:latin typeface="Times New Roman" panose="02020603050405020304" pitchFamily="18" charset="0"/>
                        </a:rPr>
                        <a:t> </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1000" b="0" i="0" u="none" strike="noStrike">
                          <a:solidFill>
                            <a:srgbClr val="0D0D0D"/>
                          </a:solidFill>
                          <a:effectLst/>
                          <a:latin typeface="Times New Roman" panose="02020603050405020304" pitchFamily="18" charset="0"/>
                        </a:rPr>
                        <a:t> </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858375002"/>
                  </a:ext>
                </a:extLst>
              </a:tr>
              <a:tr h="125451">
                <a:tc>
                  <a:txBody>
                    <a:bodyPr/>
                    <a:lstStyle/>
                    <a:p>
                      <a:pPr algn="ctr" fontAlgn="b"/>
                      <a:r>
                        <a:rPr lang="en-GB" sz="1000" b="0" i="0" u="none" strike="noStrike">
                          <a:solidFill>
                            <a:srgbClr val="0D0D0D"/>
                          </a:solidFill>
                          <a:effectLst/>
                          <a:latin typeface="Times New Roman" panose="02020603050405020304" pitchFamily="18" charset="0"/>
                        </a:rPr>
                        <a:t>Material</a:t>
                      </a:r>
                    </a:p>
                  </a:txBody>
                  <a:tcPr marL="2833" marR="2833" marT="283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 </a:t>
                      </a:r>
                    </a:p>
                  </a:txBody>
                  <a:tcPr marL="2833" marR="2833" marT="283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Nb</a:t>
                      </a:r>
                      <a:r>
                        <a:rPr lang="en-GB" sz="1000" b="1" i="0" u="none" strike="noStrike" baseline="-25000" dirty="0">
                          <a:solidFill>
                            <a:srgbClr val="0D0D0D"/>
                          </a:solidFill>
                          <a:effectLst/>
                          <a:latin typeface="Times New Roman" panose="02020603050405020304" pitchFamily="18" charset="0"/>
                        </a:rPr>
                        <a:t>3</a:t>
                      </a:r>
                      <a:r>
                        <a:rPr lang="en-GB" sz="1000" b="1" i="0" u="none" strike="noStrike" dirty="0">
                          <a:solidFill>
                            <a:srgbClr val="0D0D0D"/>
                          </a:solidFill>
                          <a:effectLst/>
                          <a:latin typeface="Times New Roman" panose="02020603050405020304" pitchFamily="18" charset="0"/>
                        </a:rPr>
                        <a:t>Sn</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000" b="0" i="0" u="none" strike="noStrike" dirty="0">
                          <a:solidFill>
                            <a:srgbClr val="0D0D0D"/>
                          </a:solidFill>
                          <a:effectLst/>
                          <a:latin typeface="Times New Roman" panose="02020603050405020304" pitchFamily="18" charset="0"/>
                        </a:rPr>
                        <a:t>Nb</a:t>
                      </a:r>
                      <a:r>
                        <a:rPr lang="en-GB" sz="1000" b="0" i="0" u="none" strike="noStrike" baseline="-25000" dirty="0">
                          <a:solidFill>
                            <a:srgbClr val="0D0D0D"/>
                          </a:solidFill>
                          <a:effectLst/>
                          <a:latin typeface="Times New Roman" panose="02020603050405020304" pitchFamily="18" charset="0"/>
                        </a:rPr>
                        <a:t>3</a:t>
                      </a:r>
                      <a:r>
                        <a:rPr lang="en-GB" sz="1000" b="0" i="0" u="none" strike="noStrike" dirty="0">
                          <a:solidFill>
                            <a:srgbClr val="0D0D0D"/>
                          </a:solidFill>
                          <a:effectLst/>
                          <a:latin typeface="Times New Roman" panose="02020603050405020304" pitchFamily="18" charset="0"/>
                        </a:rPr>
                        <a:t>Sn</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2908851832"/>
                  </a:ext>
                </a:extLst>
              </a:tr>
              <a:tr h="125451">
                <a:tc>
                  <a:txBody>
                    <a:bodyPr/>
                    <a:lstStyle/>
                    <a:p>
                      <a:pPr algn="ctr" fontAlgn="b"/>
                      <a:r>
                        <a:rPr lang="en-GB" sz="1000" b="0" i="0" u="none" strike="noStrike">
                          <a:solidFill>
                            <a:srgbClr val="0D0D0D"/>
                          </a:solidFill>
                          <a:effectLst/>
                          <a:latin typeface="Times New Roman" panose="02020603050405020304" pitchFamily="18" charset="0"/>
                        </a:rPr>
                        <a:t>Process</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 </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RRP</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RRP</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992838345"/>
                  </a:ext>
                </a:extLst>
              </a:tr>
              <a:tr h="245821">
                <a:tc>
                  <a:txBody>
                    <a:bodyPr/>
                    <a:lstStyle/>
                    <a:p>
                      <a:pPr algn="ctr" fontAlgn="b"/>
                      <a:r>
                        <a:rPr lang="en-GB" sz="1000" b="0" i="0" u="none" strike="noStrike" dirty="0">
                          <a:solidFill>
                            <a:srgbClr val="0D0D0D"/>
                          </a:solidFill>
                          <a:effectLst/>
                          <a:latin typeface="Times New Roman" panose="02020603050405020304" pitchFamily="18" charset="0"/>
                        </a:rPr>
                        <a:t>No. strands</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(adim)</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40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40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215746992"/>
                  </a:ext>
                </a:extLst>
              </a:tr>
              <a:tr h="125451">
                <a:tc>
                  <a:txBody>
                    <a:bodyPr/>
                    <a:lstStyle/>
                    <a:p>
                      <a:pPr algn="ctr" fontAlgn="b"/>
                      <a:r>
                        <a:rPr lang="en-GB" sz="1000" b="0" i="0" u="none" strike="noStrike">
                          <a:solidFill>
                            <a:srgbClr val="0D0D0D"/>
                          </a:solidFill>
                          <a:effectLst/>
                          <a:latin typeface="Times New Roman" panose="02020603050405020304" pitchFamily="18" charset="0"/>
                        </a:rPr>
                        <a:t>Strand diameter</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dirty="0">
                          <a:solidFill>
                            <a:srgbClr val="0D0D0D"/>
                          </a:solidFill>
                          <a:effectLst/>
                          <a:latin typeface="Times New Roman" panose="02020603050405020304" pitchFamily="18" charset="0"/>
                        </a:rPr>
                        <a:t>(mm)</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a:solidFill>
                            <a:srgbClr val="0D0D0D"/>
                          </a:solidFill>
                          <a:effectLst/>
                          <a:latin typeface="Times New Roman" panose="02020603050405020304" pitchFamily="18" charset="0"/>
                        </a:rPr>
                        <a:t>0.850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1.100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532122770"/>
                  </a:ext>
                </a:extLst>
              </a:tr>
              <a:tr h="245821">
                <a:tc>
                  <a:txBody>
                    <a:bodyPr/>
                    <a:lstStyle/>
                    <a:p>
                      <a:pPr algn="ctr" fontAlgn="b"/>
                      <a:r>
                        <a:rPr lang="en-GB" sz="1000" b="0" i="0" u="none" strike="noStrike" dirty="0">
                          <a:solidFill>
                            <a:srgbClr val="0D0D0D"/>
                          </a:solidFill>
                          <a:effectLst/>
                          <a:latin typeface="Times New Roman" panose="02020603050405020304" pitchFamily="18" charset="0"/>
                        </a:rPr>
                        <a:t>Cu/</a:t>
                      </a:r>
                      <a:r>
                        <a:rPr lang="en-GB" sz="1000" b="0" i="0" u="none" strike="noStrike" dirty="0" err="1">
                          <a:solidFill>
                            <a:srgbClr val="0D0D0D"/>
                          </a:solidFill>
                          <a:effectLst/>
                          <a:latin typeface="Times New Roman" panose="02020603050405020304" pitchFamily="18" charset="0"/>
                        </a:rPr>
                        <a:t>NonCu</a:t>
                      </a:r>
                      <a:endParaRPr lang="en-GB" sz="1000" b="0" i="0" u="none" strike="noStrike" dirty="0">
                        <a:solidFill>
                          <a:srgbClr val="0D0D0D"/>
                        </a:solidFill>
                        <a:effectLst/>
                        <a:latin typeface="Times New Roman" panose="02020603050405020304" pitchFamily="18" charset="0"/>
                      </a:endParaRP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(adim)</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1.2</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dirty="0">
                          <a:solidFill>
                            <a:srgbClr val="0D0D0D"/>
                          </a:solidFill>
                          <a:effectLst/>
                          <a:latin typeface="Times New Roman" panose="02020603050405020304" pitchFamily="18" charset="0"/>
                        </a:rPr>
                        <a:t>0.9</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85525520"/>
                  </a:ext>
                </a:extLst>
              </a:tr>
              <a:tr h="245821">
                <a:tc>
                  <a:txBody>
                    <a:bodyPr/>
                    <a:lstStyle/>
                    <a:p>
                      <a:pPr algn="ctr" fontAlgn="b"/>
                      <a:r>
                        <a:rPr lang="en-GB" sz="1000" b="0" i="0" u="none" strike="noStrike">
                          <a:solidFill>
                            <a:srgbClr val="0D0D0D"/>
                          </a:solidFill>
                          <a:effectLst/>
                          <a:latin typeface="Times New Roman" panose="02020603050405020304" pitchFamily="18" charset="0"/>
                        </a:rPr>
                        <a:t>RRR</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(adim)</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a:solidFill>
                            <a:srgbClr val="0D0D0D"/>
                          </a:solidFill>
                          <a:effectLst/>
                          <a:latin typeface="Times New Roman" panose="02020603050405020304" pitchFamily="18" charset="0"/>
                        </a:rPr>
                        <a:t>150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150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994220704"/>
                  </a:ext>
                </a:extLst>
              </a:tr>
              <a:tr h="125451">
                <a:tc>
                  <a:txBody>
                    <a:bodyPr/>
                    <a:lstStyle/>
                    <a:p>
                      <a:pPr algn="ctr" fontAlgn="b"/>
                      <a:r>
                        <a:rPr lang="en-GB" sz="1000" b="0" i="0" u="none" strike="noStrike" dirty="0">
                          <a:solidFill>
                            <a:srgbClr val="0D0D0D"/>
                          </a:solidFill>
                          <a:effectLst/>
                          <a:latin typeface="Times New Roman" panose="02020603050405020304" pitchFamily="18" charset="0"/>
                        </a:rPr>
                        <a:t>Bare cable thickness (Reacted)</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(mm)</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a:solidFill>
                            <a:srgbClr val="0D0D0D"/>
                          </a:solidFill>
                          <a:effectLst/>
                          <a:latin typeface="Times New Roman" panose="02020603050405020304" pitchFamily="18" charset="0"/>
                        </a:rPr>
                        <a:t>1.59</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dirty="0">
                          <a:solidFill>
                            <a:srgbClr val="0D0D0D"/>
                          </a:solidFill>
                          <a:effectLst/>
                          <a:latin typeface="Times New Roman" panose="02020603050405020304" pitchFamily="18" charset="0"/>
                        </a:rPr>
                        <a:t>2.06</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24061465"/>
                  </a:ext>
                </a:extLst>
              </a:tr>
              <a:tr h="125451">
                <a:tc>
                  <a:txBody>
                    <a:bodyPr/>
                    <a:lstStyle/>
                    <a:p>
                      <a:pPr algn="ctr" fontAlgn="b"/>
                      <a:r>
                        <a:rPr lang="en-GB" sz="1000" b="0" i="0" u="none" strike="noStrike" dirty="0">
                          <a:solidFill>
                            <a:srgbClr val="0D0D0D"/>
                          </a:solidFill>
                          <a:effectLst/>
                          <a:latin typeface="Times New Roman" panose="02020603050405020304" pitchFamily="18" charset="0"/>
                        </a:rPr>
                        <a:t>Bare cable width (Reacted)</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(mm)</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18.363</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23.275</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200460322"/>
                  </a:ext>
                </a:extLst>
              </a:tr>
              <a:tr h="245821">
                <a:tc>
                  <a:txBody>
                    <a:bodyPr/>
                    <a:lstStyle/>
                    <a:p>
                      <a:pPr algn="ctr" fontAlgn="b"/>
                      <a:r>
                        <a:rPr lang="en-GB" sz="1000" b="0" i="0" u="none" strike="noStrike">
                          <a:solidFill>
                            <a:srgbClr val="0D0D0D"/>
                          </a:solidFill>
                          <a:effectLst/>
                          <a:latin typeface="Times New Roman" panose="02020603050405020304" pitchFamily="18" charset="0"/>
                        </a:rPr>
                        <a:t>Insulation thick radial (5 Mpa)</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dirty="0">
                          <a:solidFill>
                            <a:srgbClr val="0D0D0D"/>
                          </a:solidFill>
                          <a:effectLst/>
                          <a:latin typeface="Times New Roman" panose="02020603050405020304" pitchFamily="18" charset="0"/>
                        </a:rPr>
                        <a:t>(mm)</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0.150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dirty="0">
                          <a:solidFill>
                            <a:srgbClr val="0D0D0D"/>
                          </a:solidFill>
                          <a:effectLst/>
                          <a:latin typeface="Times New Roman" panose="02020603050405020304" pitchFamily="18" charset="0"/>
                        </a:rPr>
                        <a:t>0.150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541928961"/>
                  </a:ext>
                </a:extLst>
              </a:tr>
              <a:tr h="125451">
                <a:tc>
                  <a:txBody>
                    <a:bodyPr/>
                    <a:lstStyle/>
                    <a:p>
                      <a:pPr algn="ctr" fontAlgn="b"/>
                      <a:r>
                        <a:rPr lang="en-GB" sz="1000" b="0" i="0" u="none" strike="noStrike" dirty="0">
                          <a:solidFill>
                            <a:srgbClr val="0D0D0D"/>
                          </a:solidFill>
                          <a:effectLst/>
                          <a:latin typeface="Times New Roman" panose="02020603050405020304" pitchFamily="18" charset="0"/>
                        </a:rPr>
                        <a:t>Insulated cable surface</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dirty="0">
                          <a:solidFill>
                            <a:srgbClr val="0D0D0D"/>
                          </a:solidFill>
                          <a:effectLst/>
                          <a:latin typeface="Times New Roman" panose="02020603050405020304" pitchFamily="18" charset="0"/>
                        </a:rPr>
                        <a:t>(mm</a:t>
                      </a:r>
                      <a:r>
                        <a:rPr lang="en-GB" sz="1000" b="0" i="0" u="none" strike="noStrike" baseline="30000" dirty="0">
                          <a:solidFill>
                            <a:srgbClr val="0D0D0D"/>
                          </a:solidFill>
                          <a:effectLst/>
                          <a:latin typeface="Times New Roman" panose="02020603050405020304" pitchFamily="18" charset="0"/>
                        </a:rPr>
                        <a:t>2</a:t>
                      </a:r>
                      <a:r>
                        <a:rPr lang="en-GB" sz="1000" b="0" i="0" u="none" strike="noStrike" dirty="0">
                          <a:solidFill>
                            <a:srgbClr val="0D0D0D"/>
                          </a:solidFill>
                          <a:effectLst/>
                          <a:latin typeface="Times New Roman" panose="02020603050405020304" pitchFamily="18" charset="0"/>
                        </a:rPr>
                        <a:t>)</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35.35</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55.64</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217160763"/>
                  </a:ext>
                </a:extLst>
              </a:tr>
              <a:tr h="245821">
                <a:tc>
                  <a:txBody>
                    <a:bodyPr/>
                    <a:lstStyle/>
                    <a:p>
                      <a:pPr algn="ctr" fontAlgn="b"/>
                      <a:r>
                        <a:rPr lang="en-GB" sz="1000" b="0" i="0" u="none" strike="noStrike" dirty="0">
                          <a:solidFill>
                            <a:srgbClr val="0D0D0D"/>
                          </a:solidFill>
                          <a:effectLst/>
                          <a:latin typeface="Times New Roman" panose="02020603050405020304" pitchFamily="18" charset="0"/>
                        </a:rPr>
                        <a:t>Filling factor</a:t>
                      </a:r>
                    </a:p>
                  </a:txBody>
                  <a:tcPr marL="2833" marR="2833" marT="2833" marB="0" anchor="ctr">
                    <a:lnL w="6350" cap="flat" cmpd="sng" algn="ctr">
                      <a:solidFill>
                        <a:srgbClr val="000000"/>
                      </a:solidFill>
                      <a:prstDash val="solid"/>
                      <a:round/>
                      <a:headEnd type="none" w="med" len="med"/>
                      <a:tailEnd type="none" w="med" len="med"/>
                    </a:lnL>
                    <a:lnR>
                      <a:noFill/>
                    </a:lnR>
                    <a:lnT>
                      <a:noFill/>
                    </a:lnT>
                    <a:lnB w="25400" cap="flat" cmpd="dbl" algn="ctr">
                      <a:solidFill>
                        <a:srgbClr val="000000"/>
                      </a:solidFill>
                      <a:prstDash val="solid"/>
                      <a:round/>
                      <a:headEnd type="none" w="med" len="med"/>
                      <a:tailEnd type="none" w="med" len="med"/>
                    </a:lnB>
                    <a:solidFill>
                      <a:srgbClr val="DDEBF7"/>
                    </a:solidFill>
                  </a:tcPr>
                </a:tc>
                <a:tc>
                  <a:txBody>
                    <a:bodyPr/>
                    <a:lstStyle/>
                    <a:p>
                      <a:pPr algn="ctr" fontAlgn="b"/>
                      <a:r>
                        <a:rPr lang="en-GB" sz="1000" b="0" i="0" u="none" strike="noStrike" dirty="0">
                          <a:solidFill>
                            <a:srgbClr val="0D0D0D"/>
                          </a:solidFill>
                          <a:effectLst/>
                          <a:latin typeface="Times New Roman" panose="02020603050405020304" pitchFamily="18" charset="0"/>
                        </a:rPr>
                        <a:t>(</a:t>
                      </a:r>
                      <a:r>
                        <a:rPr lang="en-GB" sz="1000" b="0" i="0" u="none" strike="noStrike" dirty="0" err="1">
                          <a:solidFill>
                            <a:srgbClr val="0D0D0D"/>
                          </a:solidFill>
                          <a:effectLst/>
                          <a:latin typeface="Times New Roman" panose="02020603050405020304" pitchFamily="18" charset="0"/>
                        </a:rPr>
                        <a:t>adim</a:t>
                      </a:r>
                      <a:r>
                        <a:rPr lang="en-GB" sz="1000" b="0" i="0" u="none" strike="noStrike" dirty="0">
                          <a:solidFill>
                            <a:srgbClr val="0D0D0D"/>
                          </a:solidFill>
                          <a:effectLst/>
                          <a:latin typeface="Times New Roman" panose="02020603050405020304" pitchFamily="18" charset="0"/>
                        </a:rPr>
                        <a:t>)</a:t>
                      </a:r>
                    </a:p>
                  </a:txBody>
                  <a:tcPr marL="2833" marR="2833" marT="2833" marB="0" anchor="ctr">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0.292</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b"/>
                      <a:r>
                        <a:rPr lang="en-GB" sz="1000" b="0" i="0" u="none" strike="noStrike" dirty="0">
                          <a:solidFill>
                            <a:srgbClr val="0D0D0D"/>
                          </a:solidFill>
                          <a:effectLst/>
                          <a:latin typeface="Times New Roman" panose="02020603050405020304" pitchFamily="18" charset="0"/>
                        </a:rPr>
                        <a:t>0.360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38517333"/>
                  </a:ext>
                </a:extLst>
              </a:tr>
            </a:tbl>
          </a:graphicData>
        </a:graphic>
      </p:graphicFrame>
      <p:graphicFrame>
        <p:nvGraphicFramePr>
          <p:cNvPr id="25" name="Table 24">
            <a:extLst>
              <a:ext uri="{FF2B5EF4-FFF2-40B4-BE49-F238E27FC236}">
                <a16:creationId xmlns:a16="http://schemas.microsoft.com/office/drawing/2014/main" id="{FAE492B5-FECF-FAA3-A64C-B1E1E93C6DEC}"/>
              </a:ext>
            </a:extLst>
          </p:cNvPr>
          <p:cNvGraphicFramePr>
            <a:graphicFrameLocks noGrp="1"/>
          </p:cNvGraphicFramePr>
          <p:nvPr>
            <p:extLst>
              <p:ext uri="{D42A27DB-BD31-4B8C-83A1-F6EECF244321}">
                <p14:modId xmlns:p14="http://schemas.microsoft.com/office/powerpoint/2010/main" val="426047751"/>
              </p:ext>
            </p:extLst>
          </p:nvPr>
        </p:nvGraphicFramePr>
        <p:xfrm>
          <a:off x="6338887" y="401203"/>
          <a:ext cx="4841093" cy="4869502"/>
        </p:xfrm>
        <a:graphic>
          <a:graphicData uri="http://schemas.openxmlformats.org/drawingml/2006/table">
            <a:tbl>
              <a:tblPr/>
              <a:tblGrid>
                <a:gridCol w="2670147">
                  <a:extLst>
                    <a:ext uri="{9D8B030D-6E8A-4147-A177-3AD203B41FA5}">
                      <a16:colId xmlns:a16="http://schemas.microsoft.com/office/drawing/2014/main" val="3455977207"/>
                    </a:ext>
                  </a:extLst>
                </a:gridCol>
                <a:gridCol w="673343">
                  <a:extLst>
                    <a:ext uri="{9D8B030D-6E8A-4147-A177-3AD203B41FA5}">
                      <a16:colId xmlns:a16="http://schemas.microsoft.com/office/drawing/2014/main" val="1399248006"/>
                    </a:ext>
                  </a:extLst>
                </a:gridCol>
                <a:gridCol w="777825">
                  <a:extLst>
                    <a:ext uri="{9D8B030D-6E8A-4147-A177-3AD203B41FA5}">
                      <a16:colId xmlns:a16="http://schemas.microsoft.com/office/drawing/2014/main" val="114053330"/>
                    </a:ext>
                  </a:extLst>
                </a:gridCol>
                <a:gridCol w="719778">
                  <a:extLst>
                    <a:ext uri="{9D8B030D-6E8A-4147-A177-3AD203B41FA5}">
                      <a16:colId xmlns:a16="http://schemas.microsoft.com/office/drawing/2014/main" val="2464609106"/>
                    </a:ext>
                  </a:extLst>
                </a:gridCol>
              </a:tblGrid>
              <a:tr h="125451">
                <a:tc gridSpan="2">
                  <a:txBody>
                    <a:bodyPr/>
                    <a:lstStyle/>
                    <a:p>
                      <a:pPr algn="ctr" fontAlgn="b"/>
                      <a:r>
                        <a:rPr lang="en-GB" sz="1000" b="1" i="0" u="none" strike="noStrike" dirty="0">
                          <a:solidFill>
                            <a:srgbClr val="000000"/>
                          </a:solidFill>
                          <a:effectLst/>
                          <a:latin typeface="Times New Roman" panose="02020603050405020304" pitchFamily="18" charset="0"/>
                        </a:rPr>
                        <a:t>Coil design</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hMerge="1">
                  <a:txBody>
                    <a:bodyPr/>
                    <a:lstStyle/>
                    <a:p>
                      <a:endParaRPr lang="en-GB"/>
                    </a:p>
                  </a:txBody>
                  <a:tcPr/>
                </a:tc>
                <a:tc>
                  <a:txBody>
                    <a:bodyPr/>
                    <a:lstStyle/>
                    <a:p>
                      <a:pPr algn="ctr" fontAlgn="b"/>
                      <a:r>
                        <a:rPr lang="en-GB" sz="1000" b="1" i="0" u="none" strike="noStrike">
                          <a:solidFill>
                            <a:srgbClr val="000000"/>
                          </a:solidFill>
                          <a:effectLst/>
                          <a:latin typeface="Times New Roman" panose="02020603050405020304" pitchFamily="18" charset="0"/>
                        </a:rPr>
                        <a:t> </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1000" b="0" i="0" u="none" strike="noStrike">
                          <a:solidFill>
                            <a:srgbClr val="000000"/>
                          </a:solidFill>
                          <a:effectLst/>
                          <a:latin typeface="Times New Roman" panose="02020603050405020304" pitchFamily="18" charset="0"/>
                        </a:rPr>
                        <a:t> </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586099673"/>
                  </a:ext>
                </a:extLst>
              </a:tr>
              <a:tr h="245821">
                <a:tc>
                  <a:txBody>
                    <a:bodyPr/>
                    <a:lstStyle/>
                    <a:p>
                      <a:pPr algn="ctr" fontAlgn="b"/>
                      <a:r>
                        <a:rPr lang="en-GB" sz="1000" b="0" i="0" u="none" strike="noStrike" dirty="0">
                          <a:solidFill>
                            <a:srgbClr val="0D0D0D"/>
                          </a:solidFill>
                          <a:effectLst/>
                          <a:latin typeface="Times New Roman" panose="02020603050405020304" pitchFamily="18" charset="0"/>
                        </a:rPr>
                        <a:t>Insulated cable surface (one aperture)</a:t>
                      </a:r>
                    </a:p>
                  </a:txBody>
                  <a:tcPr marL="2833" marR="2833" marT="283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DEBF7"/>
                    </a:solidFill>
                  </a:tcPr>
                </a:tc>
                <a:tc>
                  <a:txBody>
                    <a:bodyPr/>
                    <a:lstStyle/>
                    <a:p>
                      <a:pPr algn="ctr" fontAlgn="b"/>
                      <a:r>
                        <a:rPr lang="en-GB" sz="1000" b="0" i="0" u="none" strike="noStrike" dirty="0">
                          <a:solidFill>
                            <a:srgbClr val="0D0D0D"/>
                          </a:solidFill>
                          <a:effectLst/>
                          <a:latin typeface="Times New Roman" panose="02020603050405020304" pitchFamily="18" charset="0"/>
                        </a:rPr>
                        <a:t>(mm</a:t>
                      </a:r>
                      <a:r>
                        <a:rPr lang="en-GB" sz="1000" b="0" i="0" u="none" strike="noStrike" baseline="30000" dirty="0">
                          <a:solidFill>
                            <a:srgbClr val="0D0D0D"/>
                          </a:solidFill>
                          <a:effectLst/>
                          <a:latin typeface="Times New Roman" panose="02020603050405020304" pitchFamily="18" charset="0"/>
                        </a:rPr>
                        <a:t>2</a:t>
                      </a:r>
                      <a:r>
                        <a:rPr lang="en-GB" sz="1000" b="0" i="0" u="none" strike="noStrike" dirty="0">
                          <a:solidFill>
                            <a:srgbClr val="0D0D0D"/>
                          </a:solidFill>
                          <a:effectLst/>
                          <a:latin typeface="Times New Roman" panose="02020603050405020304" pitchFamily="18" charset="0"/>
                        </a:rPr>
                        <a:t>)</a:t>
                      </a:r>
                    </a:p>
                  </a:txBody>
                  <a:tcPr marL="2833" marR="2833" marT="283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5514</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000" b="0" i="0" u="none" strike="noStrike" dirty="0">
                          <a:solidFill>
                            <a:srgbClr val="0D0D0D"/>
                          </a:solidFill>
                          <a:effectLst/>
                          <a:latin typeface="Times New Roman" panose="02020603050405020304" pitchFamily="18" charset="0"/>
                        </a:rPr>
                        <a:t>11572</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083686389"/>
                  </a:ext>
                </a:extLst>
              </a:tr>
              <a:tr h="125451">
                <a:tc>
                  <a:txBody>
                    <a:bodyPr/>
                    <a:lstStyle/>
                    <a:p>
                      <a:pPr algn="ctr" fontAlgn="b"/>
                      <a:r>
                        <a:rPr lang="en-GB" sz="1000" b="0" i="0" u="none" strike="noStrike">
                          <a:solidFill>
                            <a:srgbClr val="0D0D0D"/>
                          </a:solidFill>
                          <a:effectLst/>
                          <a:latin typeface="Times New Roman" panose="02020603050405020304" pitchFamily="18" charset="0"/>
                        </a:rPr>
                        <a:t>Equivalent coil width</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(mm)</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36.7</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53.4</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688120102"/>
                  </a:ext>
                </a:extLst>
              </a:tr>
              <a:tr h="367320">
                <a:tc>
                  <a:txBody>
                    <a:bodyPr/>
                    <a:lstStyle/>
                    <a:p>
                      <a:pPr algn="ctr" fontAlgn="b"/>
                      <a:r>
                        <a:rPr lang="en-GB" sz="1000" b="0" i="0" u="none" strike="noStrike" dirty="0">
                          <a:solidFill>
                            <a:srgbClr val="0D0D0D"/>
                          </a:solidFill>
                          <a:effectLst/>
                          <a:latin typeface="Times New Roman" panose="02020603050405020304" pitchFamily="18" charset="0"/>
                        </a:rPr>
                        <a:t>Coil efficiency</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(T mm / A)</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a:solidFill>
                            <a:srgbClr val="0D0D0D"/>
                          </a:solidFill>
                          <a:effectLst/>
                          <a:latin typeface="Times New Roman" panose="02020603050405020304" pitchFamily="18" charset="0"/>
                        </a:rPr>
                        <a:t>0.00074</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0.00073</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481739659"/>
                  </a:ext>
                </a:extLst>
              </a:tr>
              <a:tr h="245821">
                <a:tc>
                  <a:txBody>
                    <a:bodyPr/>
                    <a:lstStyle/>
                    <a:p>
                      <a:pPr algn="ctr" fontAlgn="b"/>
                      <a:r>
                        <a:rPr lang="en-GB" sz="1000" b="0" i="0" u="none" strike="noStrike">
                          <a:solidFill>
                            <a:srgbClr val="0D0D0D"/>
                          </a:solidFill>
                          <a:effectLst/>
                          <a:latin typeface="Times New Roman" panose="02020603050405020304" pitchFamily="18" charset="0"/>
                        </a:rPr>
                        <a:t>N. layers</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(adim)</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2</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dirty="0">
                          <a:solidFill>
                            <a:srgbClr val="0D0D0D"/>
                          </a:solidFill>
                          <a:effectLst/>
                          <a:latin typeface="Times New Roman" panose="02020603050405020304" pitchFamily="18" charset="0"/>
                        </a:rPr>
                        <a:t>2</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850125461"/>
                  </a:ext>
                </a:extLst>
              </a:tr>
              <a:tr h="245821">
                <a:tc>
                  <a:txBody>
                    <a:bodyPr/>
                    <a:lstStyle/>
                    <a:p>
                      <a:pPr algn="ctr" fontAlgn="b"/>
                      <a:r>
                        <a:rPr lang="en-GB" sz="1000" b="0" i="0" u="none" strike="noStrike">
                          <a:solidFill>
                            <a:srgbClr val="0D0D0D"/>
                          </a:solidFill>
                          <a:effectLst/>
                          <a:latin typeface="Times New Roman" panose="02020603050405020304" pitchFamily="18" charset="0"/>
                        </a:rPr>
                        <a:t>N. turns/pole</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dirty="0">
                          <a:solidFill>
                            <a:srgbClr val="0D0D0D"/>
                          </a:solidFill>
                          <a:effectLst/>
                          <a:latin typeface="Times New Roman" panose="02020603050405020304" pitchFamily="18" charset="0"/>
                        </a:rPr>
                        <a:t>(</a:t>
                      </a:r>
                      <a:r>
                        <a:rPr lang="en-GB" sz="1000" b="0" i="0" u="none" strike="noStrike" dirty="0" err="1">
                          <a:solidFill>
                            <a:srgbClr val="0D0D0D"/>
                          </a:solidFill>
                          <a:effectLst/>
                          <a:latin typeface="Times New Roman" panose="02020603050405020304" pitchFamily="18" charset="0"/>
                        </a:rPr>
                        <a:t>adim</a:t>
                      </a:r>
                      <a:r>
                        <a:rPr lang="en-GB" sz="1000" b="0" i="0" u="none" strike="noStrike" dirty="0">
                          <a:solidFill>
                            <a:srgbClr val="0D0D0D"/>
                          </a:solidFill>
                          <a:effectLst/>
                          <a:latin typeface="Times New Roman" panose="02020603050405020304" pitchFamily="18" charset="0"/>
                        </a:rPr>
                        <a:t>)</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39</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52</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928999636"/>
                  </a:ext>
                </a:extLst>
              </a:tr>
              <a:tr h="125451">
                <a:tc>
                  <a:txBody>
                    <a:bodyPr/>
                    <a:lstStyle/>
                    <a:p>
                      <a:pPr algn="ctr" fontAlgn="b"/>
                      <a:r>
                        <a:rPr lang="en-GB" sz="1000" b="0" i="0" u="none" strike="noStrike">
                          <a:solidFill>
                            <a:srgbClr val="0D0D0D"/>
                          </a:solidFill>
                          <a:effectLst/>
                          <a:latin typeface="Times New Roman" panose="02020603050405020304" pitchFamily="18" charset="0"/>
                        </a:rPr>
                        <a:t>Cable length/pole</a:t>
                      </a:r>
                    </a:p>
                  </a:txBody>
                  <a:tcPr marL="2833" marR="2833" marT="2833" marB="0" anchor="ctr">
                    <a:lnL w="6350" cap="flat" cmpd="sng" algn="ctr">
                      <a:solidFill>
                        <a:srgbClr val="000000"/>
                      </a:solidFill>
                      <a:prstDash val="solid"/>
                      <a:round/>
                      <a:headEnd type="none" w="med" len="med"/>
                      <a:tailEnd type="none" w="med" len="med"/>
                    </a:lnL>
                    <a:lnR>
                      <a:noFill/>
                    </a:lnR>
                    <a:lnT>
                      <a:noFill/>
                    </a:lnT>
                    <a:lnB w="25400" cap="flat" cmpd="dbl" algn="ctr">
                      <a:solidFill>
                        <a:srgbClr val="000000"/>
                      </a:solidFill>
                      <a:prstDash val="solid"/>
                      <a:round/>
                      <a:headEnd type="none" w="med" len="med"/>
                      <a:tailEnd type="none" w="med" len="med"/>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(m)</a:t>
                      </a:r>
                    </a:p>
                  </a:txBody>
                  <a:tcPr marL="2833" marR="2833" marT="2833" marB="0" anchor="ctr">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350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136</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347022557"/>
                  </a:ext>
                </a:extLst>
              </a:tr>
              <a:tr h="125451">
                <a:tc gridSpan="2">
                  <a:txBody>
                    <a:bodyPr/>
                    <a:lstStyle/>
                    <a:p>
                      <a:pPr algn="ctr" fontAlgn="b"/>
                      <a:r>
                        <a:rPr lang="en-GB" sz="1000" b="1" i="0" u="none" strike="noStrike">
                          <a:solidFill>
                            <a:srgbClr val="0D0D0D"/>
                          </a:solidFill>
                          <a:effectLst/>
                          <a:latin typeface="Times New Roman" panose="02020603050405020304" pitchFamily="18" charset="0"/>
                        </a:rPr>
                        <a:t>Operational parameters</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hMerge="1">
                  <a:txBody>
                    <a:bodyPr/>
                    <a:lstStyle/>
                    <a:p>
                      <a:endParaRPr lang="en-GB"/>
                    </a:p>
                  </a:txBody>
                  <a:tcPr/>
                </a:tc>
                <a:tc>
                  <a:txBody>
                    <a:bodyPr/>
                    <a:lstStyle/>
                    <a:p>
                      <a:pPr algn="ctr" fontAlgn="b"/>
                      <a:r>
                        <a:rPr lang="en-GB" sz="1000" b="1" i="0" u="none" strike="noStrike" dirty="0">
                          <a:solidFill>
                            <a:srgbClr val="0D0D0D"/>
                          </a:solidFill>
                          <a:effectLst/>
                          <a:latin typeface="Times New Roman" panose="02020603050405020304" pitchFamily="18" charset="0"/>
                        </a:rPr>
                        <a:t> </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1000" b="0" i="0" u="none" strike="noStrike">
                          <a:solidFill>
                            <a:srgbClr val="0D0D0D"/>
                          </a:solidFill>
                          <a:effectLst/>
                          <a:latin typeface="Times New Roman" panose="02020603050405020304" pitchFamily="18" charset="0"/>
                        </a:rPr>
                        <a:t> </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894027651"/>
                  </a:ext>
                </a:extLst>
              </a:tr>
              <a:tr h="125451">
                <a:tc>
                  <a:txBody>
                    <a:bodyPr/>
                    <a:lstStyle/>
                    <a:p>
                      <a:pPr algn="ctr" fontAlgn="b"/>
                      <a:r>
                        <a:rPr lang="en-GB" sz="1000" b="0" i="0" u="none" strike="noStrike">
                          <a:solidFill>
                            <a:srgbClr val="0D0D0D"/>
                          </a:solidFill>
                          <a:effectLst/>
                          <a:latin typeface="Times New Roman" panose="02020603050405020304" pitchFamily="18" charset="0"/>
                        </a:rPr>
                        <a:t>Current (Inom)</a:t>
                      </a:r>
                    </a:p>
                  </a:txBody>
                  <a:tcPr marL="2833" marR="2833" marT="283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(kA)</a:t>
                      </a:r>
                    </a:p>
                  </a:txBody>
                  <a:tcPr marL="2833" marR="2833" marT="283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b"/>
                      <a:r>
                        <a:rPr lang="en-GB" sz="1000" b="1" i="0" u="none" strike="noStrike">
                          <a:solidFill>
                            <a:srgbClr val="0D0D0D"/>
                          </a:solidFill>
                          <a:effectLst/>
                          <a:latin typeface="Times New Roman" panose="02020603050405020304" pitchFamily="18" charset="0"/>
                        </a:rPr>
                        <a:t>15.620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20.005</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2836882175"/>
                  </a:ext>
                </a:extLst>
              </a:tr>
              <a:tr h="125451">
                <a:tc>
                  <a:txBody>
                    <a:bodyPr/>
                    <a:lstStyle/>
                    <a:p>
                      <a:pPr algn="ctr" fontAlgn="b"/>
                      <a:r>
                        <a:rPr lang="en-GB" sz="1000" b="0" i="0" u="none" strike="noStrike">
                          <a:solidFill>
                            <a:srgbClr val="0D0D0D"/>
                          </a:solidFill>
                          <a:effectLst/>
                          <a:latin typeface="Times New Roman" panose="02020603050405020304" pitchFamily="18" charset="0"/>
                        </a:rPr>
                        <a:t>Peak Field</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(T)</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12.79</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14.85</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629503046"/>
                  </a:ext>
                </a:extLst>
              </a:tr>
              <a:tr h="125451">
                <a:tc>
                  <a:txBody>
                    <a:bodyPr/>
                    <a:lstStyle/>
                    <a:p>
                      <a:pPr algn="ctr" fontAlgn="b"/>
                      <a:r>
                        <a:rPr lang="en-GB" sz="1000" b="0" i="0" u="none" strike="noStrike">
                          <a:solidFill>
                            <a:srgbClr val="0D0D0D"/>
                          </a:solidFill>
                          <a:effectLst/>
                          <a:latin typeface="Times New Roman" panose="02020603050405020304" pitchFamily="18" charset="0"/>
                        </a:rPr>
                        <a:t>Bp/B0</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 </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1.066</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1.061</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920726975"/>
                  </a:ext>
                </a:extLst>
              </a:tr>
              <a:tr h="245821">
                <a:tc>
                  <a:txBody>
                    <a:bodyPr/>
                    <a:lstStyle/>
                    <a:p>
                      <a:pPr algn="ctr" fontAlgn="b"/>
                      <a:r>
                        <a:rPr lang="en-GB" sz="1000" b="0" i="0" u="none" strike="noStrike">
                          <a:solidFill>
                            <a:srgbClr val="0D0D0D"/>
                          </a:solidFill>
                          <a:effectLst/>
                          <a:latin typeface="Times New Roman" panose="02020603050405020304" pitchFamily="18" charset="0"/>
                        </a:rPr>
                        <a:t>Short sample current @ 1.9 K</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(kA)</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19.49</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dirty="0">
                          <a:solidFill>
                            <a:srgbClr val="0D0D0D"/>
                          </a:solidFill>
                          <a:effectLst/>
                          <a:latin typeface="Times New Roman" panose="02020603050405020304" pitchFamily="18" charset="0"/>
                        </a:rPr>
                        <a:t>24.20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294435490"/>
                  </a:ext>
                </a:extLst>
              </a:tr>
              <a:tr h="245821">
                <a:tc>
                  <a:txBody>
                    <a:bodyPr/>
                    <a:lstStyle/>
                    <a:p>
                      <a:pPr algn="ctr" fontAlgn="b"/>
                      <a:r>
                        <a:rPr lang="en-GB" sz="1000" b="0" i="0" u="none" strike="noStrike">
                          <a:solidFill>
                            <a:srgbClr val="0D0D0D"/>
                          </a:solidFill>
                          <a:effectLst/>
                          <a:latin typeface="Times New Roman" panose="02020603050405020304" pitchFamily="18" charset="0"/>
                        </a:rPr>
                        <a:t>Short sample current @ 4.5 K</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(kA)</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17.37</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dirty="0">
                          <a:solidFill>
                            <a:srgbClr val="0D0D0D"/>
                          </a:solidFill>
                          <a:effectLst/>
                          <a:latin typeface="Times New Roman" panose="02020603050405020304" pitchFamily="18" charset="0"/>
                        </a:rPr>
                        <a:t>21.60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998756662"/>
                  </a:ext>
                </a:extLst>
              </a:tr>
              <a:tr h="245821">
                <a:tc>
                  <a:txBody>
                    <a:bodyPr/>
                    <a:lstStyle/>
                    <a:p>
                      <a:pPr algn="ctr" fontAlgn="b"/>
                      <a:r>
                        <a:rPr lang="en-GB" sz="1000" b="0" i="0" u="none" strike="noStrike" dirty="0">
                          <a:solidFill>
                            <a:srgbClr val="0D0D0D"/>
                          </a:solidFill>
                          <a:effectLst/>
                          <a:latin typeface="Times New Roman" panose="02020603050405020304" pitchFamily="18" charset="0"/>
                        </a:rPr>
                        <a:t>Short sample field @ 1.9 K, Bp </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dirty="0">
                          <a:solidFill>
                            <a:srgbClr val="0D0D0D"/>
                          </a:solidFill>
                          <a:effectLst/>
                          <a:latin typeface="Times New Roman" panose="02020603050405020304" pitchFamily="18" charset="0"/>
                        </a:rPr>
                        <a:t>(T)</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15.48</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17.55</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693122788"/>
                  </a:ext>
                </a:extLst>
              </a:tr>
              <a:tr h="245821">
                <a:tc>
                  <a:txBody>
                    <a:bodyPr/>
                    <a:lstStyle/>
                    <a:p>
                      <a:pPr algn="ctr" fontAlgn="b"/>
                      <a:r>
                        <a:rPr lang="en-GB" sz="1000" b="0" i="0" u="none" strike="noStrike">
                          <a:solidFill>
                            <a:srgbClr val="0D0D0D"/>
                          </a:solidFill>
                          <a:effectLst/>
                          <a:latin typeface="Times New Roman" panose="02020603050405020304" pitchFamily="18" charset="0"/>
                        </a:rPr>
                        <a:t>Short sample field @ 4.5 K, Bp</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(T)</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a:solidFill>
                            <a:srgbClr val="0D0D0D"/>
                          </a:solidFill>
                          <a:effectLst/>
                          <a:latin typeface="Times New Roman" panose="02020603050405020304" pitchFamily="18" charset="0"/>
                        </a:rPr>
                        <a:t>14.02</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15.93</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127637037"/>
                  </a:ext>
                </a:extLst>
              </a:tr>
              <a:tr h="245821">
                <a:tc>
                  <a:txBody>
                    <a:bodyPr/>
                    <a:lstStyle/>
                    <a:p>
                      <a:pPr algn="ctr" fontAlgn="b"/>
                      <a:r>
                        <a:rPr lang="en-GB" sz="1000" b="0" i="0" u="none" strike="noStrike">
                          <a:solidFill>
                            <a:srgbClr val="0D0D0D"/>
                          </a:solidFill>
                          <a:effectLst/>
                          <a:latin typeface="Times New Roman" panose="02020603050405020304" pitchFamily="18" charset="0"/>
                        </a:rPr>
                        <a:t>j overall</a:t>
                      </a:r>
                      <a:r>
                        <a:rPr lang="en-GB" sz="1000" b="0" i="0" u="none" strike="noStrike" baseline="30000">
                          <a:solidFill>
                            <a:srgbClr val="0D0D0D"/>
                          </a:solidFill>
                          <a:effectLst/>
                          <a:latin typeface="Times New Roman" panose="02020603050405020304" pitchFamily="18" charset="0"/>
                        </a:rPr>
                        <a:t>7</a:t>
                      </a:r>
                      <a:endParaRPr lang="en-GB" sz="1000" b="0" i="0" u="none" strike="noStrike">
                        <a:solidFill>
                          <a:srgbClr val="0D0D0D"/>
                        </a:solidFill>
                        <a:effectLst/>
                        <a:latin typeface="Times New Roman" panose="02020603050405020304" pitchFamily="18" charset="0"/>
                      </a:endParaRP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(A/mm</a:t>
                      </a:r>
                      <a:r>
                        <a:rPr lang="en-GB" sz="1000" b="0" i="0" u="none" strike="noStrike" baseline="30000">
                          <a:solidFill>
                            <a:srgbClr val="0D0D0D"/>
                          </a:solidFill>
                          <a:effectLst/>
                          <a:latin typeface="Times New Roman" panose="02020603050405020304" pitchFamily="18" charset="0"/>
                        </a:rPr>
                        <a:t>2</a:t>
                      </a:r>
                      <a:r>
                        <a:rPr lang="en-GB" sz="1000" b="0" i="0" u="none" strike="noStrike">
                          <a:solidFill>
                            <a:srgbClr val="0D0D0D"/>
                          </a:solidFill>
                          <a:effectLst/>
                          <a:latin typeface="Times New Roman" panose="02020603050405020304" pitchFamily="18" charset="0"/>
                        </a:rPr>
                        <a:t>)</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a:solidFill>
                            <a:srgbClr val="0D0D0D"/>
                          </a:solidFill>
                          <a:effectLst/>
                          <a:latin typeface="Times New Roman" panose="02020603050405020304" pitchFamily="18" charset="0"/>
                        </a:rPr>
                        <a:t>442</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dirty="0">
                          <a:solidFill>
                            <a:srgbClr val="0D0D0D"/>
                          </a:solidFill>
                          <a:effectLst/>
                          <a:latin typeface="Times New Roman" panose="02020603050405020304" pitchFamily="18" charset="0"/>
                        </a:rPr>
                        <a:t>360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240565164"/>
                  </a:ext>
                </a:extLst>
              </a:tr>
              <a:tr h="245821">
                <a:tc>
                  <a:txBody>
                    <a:bodyPr/>
                    <a:lstStyle/>
                    <a:p>
                      <a:pPr algn="ctr" fontAlgn="b"/>
                      <a:r>
                        <a:rPr lang="en-GB" sz="1000" b="0" i="0" u="none" strike="noStrike">
                          <a:solidFill>
                            <a:srgbClr val="0D0D0D"/>
                          </a:solidFill>
                          <a:effectLst/>
                          <a:latin typeface="Times New Roman" panose="02020603050405020304" pitchFamily="18" charset="0"/>
                        </a:rPr>
                        <a:t>j strand</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(A/mm</a:t>
                      </a:r>
                      <a:r>
                        <a:rPr lang="en-GB" sz="1000" b="0" i="0" u="none" strike="noStrike" baseline="30000">
                          <a:solidFill>
                            <a:srgbClr val="0D0D0D"/>
                          </a:solidFill>
                          <a:effectLst/>
                          <a:latin typeface="Times New Roman" panose="02020603050405020304" pitchFamily="18" charset="0"/>
                        </a:rPr>
                        <a:t>2</a:t>
                      </a:r>
                      <a:r>
                        <a:rPr lang="en-GB" sz="1000" b="0" i="0" u="none" strike="noStrike">
                          <a:solidFill>
                            <a:srgbClr val="0D0D0D"/>
                          </a:solidFill>
                          <a:effectLst/>
                          <a:latin typeface="Times New Roman" panose="02020603050405020304" pitchFamily="18" charset="0"/>
                        </a:rPr>
                        <a:t>)</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a:solidFill>
                            <a:srgbClr val="0D0D0D"/>
                          </a:solidFill>
                          <a:effectLst/>
                          <a:latin typeface="Times New Roman" panose="02020603050405020304" pitchFamily="18" charset="0"/>
                        </a:rPr>
                        <a:t>688</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526</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521369309"/>
                  </a:ext>
                </a:extLst>
              </a:tr>
              <a:tr h="245821">
                <a:tc>
                  <a:txBody>
                    <a:bodyPr/>
                    <a:lstStyle/>
                    <a:p>
                      <a:pPr algn="ctr" fontAlgn="b"/>
                      <a:r>
                        <a:rPr lang="en-GB" sz="1000" b="0" i="0" u="none" strike="noStrike">
                          <a:solidFill>
                            <a:srgbClr val="0D0D0D"/>
                          </a:solidFill>
                          <a:effectLst/>
                          <a:latin typeface="Times New Roman" panose="02020603050405020304" pitchFamily="18" charset="0"/>
                        </a:rPr>
                        <a:t>j superconductor</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(A/mm</a:t>
                      </a:r>
                      <a:r>
                        <a:rPr lang="en-GB" sz="1000" b="0" i="0" u="none" strike="noStrike" baseline="30000">
                          <a:solidFill>
                            <a:srgbClr val="0D0D0D"/>
                          </a:solidFill>
                          <a:effectLst/>
                          <a:latin typeface="Times New Roman" panose="02020603050405020304" pitchFamily="18" charset="0"/>
                        </a:rPr>
                        <a:t>2</a:t>
                      </a:r>
                      <a:r>
                        <a:rPr lang="en-GB" sz="1000" b="0" i="0" u="none" strike="noStrike">
                          <a:solidFill>
                            <a:srgbClr val="0D0D0D"/>
                          </a:solidFill>
                          <a:effectLst/>
                          <a:latin typeface="Times New Roman" panose="02020603050405020304" pitchFamily="18" charset="0"/>
                        </a:rPr>
                        <a:t>)</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a:solidFill>
                            <a:srgbClr val="0D0D0D"/>
                          </a:solidFill>
                          <a:effectLst/>
                          <a:latin typeface="Times New Roman" panose="02020603050405020304" pitchFamily="18" charset="0"/>
                        </a:rPr>
                        <a:t>1514</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1000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507252306"/>
                  </a:ext>
                </a:extLst>
              </a:tr>
              <a:tr h="125451">
                <a:tc>
                  <a:txBody>
                    <a:bodyPr/>
                    <a:lstStyle/>
                    <a:p>
                      <a:pPr algn="ctr" fontAlgn="b"/>
                      <a:r>
                        <a:rPr lang="en-GB" sz="1000" b="0" i="0" u="none" strike="noStrike">
                          <a:solidFill>
                            <a:srgbClr val="0D0D0D"/>
                          </a:solidFill>
                          <a:effectLst/>
                          <a:latin typeface="Times New Roman" panose="02020603050405020304" pitchFamily="18" charset="0"/>
                        </a:rPr>
                        <a:t>Loadline fraction @1.9 K</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80.2</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82.7</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555421736"/>
                  </a:ext>
                </a:extLst>
              </a:tr>
              <a:tr h="125451">
                <a:tc>
                  <a:txBody>
                    <a:bodyPr/>
                    <a:lstStyle/>
                    <a:p>
                      <a:pPr algn="ctr" fontAlgn="b"/>
                      <a:r>
                        <a:rPr lang="en-GB" sz="1000" b="0" i="0" u="none" strike="noStrike">
                          <a:solidFill>
                            <a:srgbClr val="0D0D0D"/>
                          </a:solidFill>
                          <a:effectLst/>
                          <a:latin typeface="Times New Roman" panose="02020603050405020304" pitchFamily="18" charset="0"/>
                        </a:rPr>
                        <a:t>Loadline fraction @4.5 K</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a:solidFill>
                            <a:srgbClr val="0D0D0D"/>
                          </a:solidFill>
                          <a:effectLst/>
                          <a:latin typeface="Times New Roman" panose="02020603050405020304" pitchFamily="18" charset="0"/>
                        </a:rPr>
                        <a:t>89.9</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92.6</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253278637"/>
                  </a:ext>
                </a:extLst>
              </a:tr>
              <a:tr h="245821">
                <a:tc>
                  <a:txBody>
                    <a:bodyPr/>
                    <a:lstStyle/>
                    <a:p>
                      <a:pPr algn="ctr" fontAlgn="b"/>
                      <a:r>
                        <a:rPr lang="en-GB" sz="1000" b="0" i="0" u="none" strike="noStrike">
                          <a:solidFill>
                            <a:srgbClr val="0D0D0D"/>
                          </a:solidFill>
                          <a:effectLst/>
                          <a:latin typeface="Times New Roman" panose="02020603050405020304" pitchFamily="18" charset="0"/>
                        </a:rPr>
                        <a:t>Stored energy/m</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(MJ/m)</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a:solidFill>
                            <a:srgbClr val="0D0D0D"/>
                          </a:solidFill>
                          <a:effectLst/>
                          <a:latin typeface="Times New Roman" panose="02020603050405020304" pitchFamily="18" charset="0"/>
                        </a:rPr>
                        <a:t>0.382</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a:solidFill>
                            <a:srgbClr val="0D0D0D"/>
                          </a:solidFill>
                          <a:effectLst/>
                          <a:latin typeface="Times New Roman" panose="02020603050405020304" pitchFamily="18" charset="0"/>
                        </a:rPr>
                        <a:t>1.031</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742495289"/>
                  </a:ext>
                </a:extLst>
              </a:tr>
              <a:tr h="245821">
                <a:tc>
                  <a:txBody>
                    <a:bodyPr/>
                    <a:lstStyle/>
                    <a:p>
                      <a:pPr algn="ctr" fontAlgn="b"/>
                      <a:r>
                        <a:rPr lang="en-GB" sz="1000" b="0" i="0" u="none" strike="noStrike">
                          <a:solidFill>
                            <a:srgbClr val="0D0D0D"/>
                          </a:solidFill>
                          <a:effectLst/>
                          <a:latin typeface="Times New Roman" panose="02020603050405020304" pitchFamily="18" charset="0"/>
                        </a:rPr>
                        <a:t>Inductance/m</a:t>
                      </a:r>
                    </a:p>
                  </a:txBody>
                  <a:tcPr marL="2833" marR="2833" marT="2833" marB="0" anchor="ctr">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000" b="0" i="0" u="none" strike="noStrike" dirty="0">
                          <a:solidFill>
                            <a:srgbClr val="0D0D0D"/>
                          </a:solidFill>
                          <a:effectLst/>
                          <a:latin typeface="Times New Roman" panose="02020603050405020304" pitchFamily="18" charset="0"/>
                        </a:rPr>
                        <a:t>(</a:t>
                      </a:r>
                      <a:r>
                        <a:rPr lang="en-GB" sz="1000" b="0" i="0" u="none" strike="noStrike" dirty="0" err="1">
                          <a:solidFill>
                            <a:srgbClr val="0D0D0D"/>
                          </a:solidFill>
                          <a:effectLst/>
                          <a:latin typeface="Times New Roman" panose="02020603050405020304" pitchFamily="18" charset="0"/>
                        </a:rPr>
                        <a:t>mH</a:t>
                      </a:r>
                      <a:r>
                        <a:rPr lang="en-GB" sz="1000" b="0" i="0" u="none" strike="noStrike" dirty="0">
                          <a:solidFill>
                            <a:srgbClr val="0D0D0D"/>
                          </a:solidFill>
                          <a:effectLst/>
                          <a:latin typeface="Times New Roman" panose="02020603050405020304" pitchFamily="18" charset="0"/>
                        </a:rPr>
                        <a:t>/m)</a:t>
                      </a:r>
                    </a:p>
                  </a:txBody>
                  <a:tcPr marL="2833" marR="2833" marT="2833" marB="0" anchor="ctr">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a:solidFill>
                            <a:srgbClr val="0D0D0D"/>
                          </a:solidFill>
                          <a:effectLst/>
                          <a:latin typeface="Times New Roman" panose="02020603050405020304" pitchFamily="18" charset="0"/>
                        </a:rPr>
                        <a:t>2.77</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dirty="0">
                          <a:solidFill>
                            <a:srgbClr val="0D0D0D"/>
                          </a:solidFill>
                          <a:effectLst/>
                          <a:latin typeface="Times New Roman" panose="02020603050405020304" pitchFamily="18" charset="0"/>
                        </a:rPr>
                        <a:t>4.72</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603773204"/>
                  </a:ext>
                </a:extLst>
              </a:tr>
              <a:tr h="125451">
                <a:tc>
                  <a:txBody>
                    <a:bodyPr/>
                    <a:lstStyle/>
                    <a:p>
                      <a:pPr algn="ctr" fontAlgn="b"/>
                      <a:r>
                        <a:rPr lang="en-GB" sz="1000" b="0" i="0" u="none" strike="noStrike" dirty="0">
                          <a:solidFill>
                            <a:srgbClr val="0D0D0D"/>
                          </a:solidFill>
                          <a:effectLst/>
                          <a:latin typeface="Times New Roman" panose="02020603050405020304" pitchFamily="18" charset="0"/>
                        </a:rPr>
                        <a:t>Stored energy</a:t>
                      </a:r>
                    </a:p>
                  </a:txBody>
                  <a:tcPr marL="2833" marR="2833" marT="2833" marB="0" anchor="ctr">
                    <a:lnL w="6350" cap="flat" cmpd="sng" algn="ctr">
                      <a:solidFill>
                        <a:srgbClr val="000000"/>
                      </a:solidFill>
                      <a:prstDash val="solid"/>
                      <a:round/>
                      <a:headEnd type="none" w="med" len="med"/>
                      <a:tailEnd type="none" w="med" len="med"/>
                    </a:lnL>
                    <a:lnR>
                      <a:noFill/>
                    </a:lnR>
                    <a:lnT>
                      <a:noFill/>
                    </a:lnT>
                    <a:lnB w="25400" cap="flat" cmpd="dbl" algn="ctr">
                      <a:solidFill>
                        <a:srgbClr val="000000"/>
                      </a:solidFill>
                      <a:prstDash val="solid"/>
                      <a:round/>
                      <a:headEnd type="none" w="med" len="med"/>
                      <a:tailEnd type="none" w="med" len="med"/>
                    </a:lnB>
                    <a:solidFill>
                      <a:srgbClr val="DDEBF7"/>
                    </a:solidFill>
                  </a:tcPr>
                </a:tc>
                <a:tc>
                  <a:txBody>
                    <a:bodyPr/>
                    <a:lstStyle/>
                    <a:p>
                      <a:pPr algn="ctr" fontAlgn="b"/>
                      <a:r>
                        <a:rPr lang="en-GB" sz="1000" b="0" i="0" u="none" strike="noStrike" dirty="0">
                          <a:solidFill>
                            <a:srgbClr val="0D0D0D"/>
                          </a:solidFill>
                          <a:effectLst/>
                          <a:latin typeface="Times New Roman" panose="02020603050405020304" pitchFamily="18" charset="0"/>
                        </a:rPr>
                        <a:t>(MJ)</a:t>
                      </a:r>
                    </a:p>
                  </a:txBody>
                  <a:tcPr marL="2833" marR="2833" marT="2833" marB="0" anchor="ctr">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1.64</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b"/>
                      <a:r>
                        <a:rPr lang="en-GB" sz="1000" b="0" i="0" u="none" strike="noStrike" dirty="0">
                          <a:solidFill>
                            <a:srgbClr val="0D0D0D"/>
                          </a:solidFill>
                          <a:effectLst/>
                          <a:latin typeface="Times New Roman" panose="02020603050405020304" pitchFamily="18" charset="0"/>
                        </a:rPr>
                        <a:t>1.35</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849727136"/>
                  </a:ext>
                </a:extLst>
              </a:tr>
            </a:tbl>
          </a:graphicData>
        </a:graphic>
      </p:graphicFrame>
      <p:graphicFrame>
        <p:nvGraphicFramePr>
          <p:cNvPr id="26" name="Table 25">
            <a:extLst>
              <a:ext uri="{FF2B5EF4-FFF2-40B4-BE49-F238E27FC236}">
                <a16:creationId xmlns:a16="http://schemas.microsoft.com/office/drawing/2014/main" id="{E923BF93-7EA6-4309-61BD-ECFB1148A1B8}"/>
              </a:ext>
            </a:extLst>
          </p:cNvPr>
          <p:cNvGraphicFramePr>
            <a:graphicFrameLocks noGrp="1"/>
          </p:cNvGraphicFramePr>
          <p:nvPr>
            <p:extLst>
              <p:ext uri="{D42A27DB-BD31-4B8C-83A1-F6EECF244321}">
                <p14:modId xmlns:p14="http://schemas.microsoft.com/office/powerpoint/2010/main" val="513301624"/>
              </p:ext>
            </p:extLst>
          </p:nvPr>
        </p:nvGraphicFramePr>
        <p:xfrm>
          <a:off x="6338887" y="5273802"/>
          <a:ext cx="4841093" cy="957341"/>
        </p:xfrm>
        <a:graphic>
          <a:graphicData uri="http://schemas.openxmlformats.org/drawingml/2006/table">
            <a:tbl>
              <a:tblPr/>
              <a:tblGrid>
                <a:gridCol w="2670147">
                  <a:extLst>
                    <a:ext uri="{9D8B030D-6E8A-4147-A177-3AD203B41FA5}">
                      <a16:colId xmlns:a16="http://schemas.microsoft.com/office/drawing/2014/main" val="1867114471"/>
                    </a:ext>
                  </a:extLst>
                </a:gridCol>
                <a:gridCol w="673343">
                  <a:extLst>
                    <a:ext uri="{9D8B030D-6E8A-4147-A177-3AD203B41FA5}">
                      <a16:colId xmlns:a16="http://schemas.microsoft.com/office/drawing/2014/main" val="2713594172"/>
                    </a:ext>
                  </a:extLst>
                </a:gridCol>
                <a:gridCol w="777825">
                  <a:extLst>
                    <a:ext uri="{9D8B030D-6E8A-4147-A177-3AD203B41FA5}">
                      <a16:colId xmlns:a16="http://schemas.microsoft.com/office/drawing/2014/main" val="1218489954"/>
                    </a:ext>
                  </a:extLst>
                </a:gridCol>
                <a:gridCol w="719778">
                  <a:extLst>
                    <a:ext uri="{9D8B030D-6E8A-4147-A177-3AD203B41FA5}">
                      <a16:colId xmlns:a16="http://schemas.microsoft.com/office/drawing/2014/main" val="788285410"/>
                    </a:ext>
                  </a:extLst>
                </a:gridCol>
              </a:tblGrid>
              <a:tr h="125451">
                <a:tc gridSpan="2">
                  <a:txBody>
                    <a:bodyPr/>
                    <a:lstStyle/>
                    <a:p>
                      <a:pPr algn="ctr" fontAlgn="b"/>
                      <a:r>
                        <a:rPr lang="en-GB" sz="1000" b="1" i="0" u="none" strike="noStrike" dirty="0">
                          <a:solidFill>
                            <a:srgbClr val="000000"/>
                          </a:solidFill>
                          <a:effectLst/>
                          <a:latin typeface="Times New Roman" panose="02020603050405020304" pitchFamily="18" charset="0"/>
                        </a:rPr>
                        <a:t>Mechanics</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hMerge="1">
                  <a:txBody>
                    <a:bodyPr/>
                    <a:lstStyle/>
                    <a:p>
                      <a:endParaRPr lang="en-GB"/>
                    </a:p>
                  </a:txBody>
                  <a:tcPr/>
                </a:tc>
                <a:tc>
                  <a:txBody>
                    <a:bodyPr/>
                    <a:lstStyle/>
                    <a:p>
                      <a:pPr algn="ctr" fontAlgn="b"/>
                      <a:r>
                        <a:rPr lang="en-GB" sz="1000" b="1" i="0" u="none" strike="noStrike">
                          <a:solidFill>
                            <a:srgbClr val="000000"/>
                          </a:solidFill>
                          <a:effectLst/>
                          <a:latin typeface="Times New Roman" panose="02020603050405020304" pitchFamily="18" charset="0"/>
                        </a:rPr>
                        <a:t> </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1000" b="0" i="0" u="none" strike="noStrike" dirty="0">
                          <a:solidFill>
                            <a:srgbClr val="000000"/>
                          </a:solidFill>
                          <a:effectLst/>
                          <a:latin typeface="Times New Roman" panose="02020603050405020304" pitchFamily="18" charset="0"/>
                        </a:rPr>
                        <a:t> </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20156242"/>
                  </a:ext>
                </a:extLst>
              </a:tr>
              <a:tr h="245821">
                <a:tc>
                  <a:txBody>
                    <a:bodyPr/>
                    <a:lstStyle/>
                    <a:p>
                      <a:pPr algn="ctr" fontAlgn="b"/>
                      <a:r>
                        <a:rPr lang="en-GB" sz="1000" b="0" i="0" u="none" strike="noStrike" dirty="0">
                          <a:solidFill>
                            <a:srgbClr val="0D0D0D"/>
                          </a:solidFill>
                          <a:effectLst/>
                          <a:latin typeface="Times New Roman" panose="02020603050405020304" pitchFamily="18" charset="0"/>
                        </a:rPr>
                        <a:t>Forces x</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DEBF7"/>
                    </a:solidFill>
                  </a:tcPr>
                </a:tc>
                <a:tc>
                  <a:txBody>
                    <a:bodyPr/>
                    <a:lstStyle/>
                    <a:p>
                      <a:pPr algn="ctr" fontAlgn="b"/>
                      <a:r>
                        <a:rPr lang="en-GB" sz="1000" b="0" i="0" u="none" strike="noStrike" dirty="0">
                          <a:solidFill>
                            <a:srgbClr val="0D0D0D"/>
                          </a:solidFill>
                          <a:effectLst/>
                          <a:latin typeface="Times New Roman" panose="02020603050405020304" pitchFamily="18" charset="0"/>
                        </a:rPr>
                        <a:t>(MN/m)</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3.309</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000" b="0" i="0" u="none" strike="noStrike" dirty="0">
                          <a:solidFill>
                            <a:srgbClr val="0D0D0D"/>
                          </a:solidFill>
                          <a:effectLst/>
                          <a:latin typeface="Times New Roman" panose="02020603050405020304" pitchFamily="18" charset="0"/>
                        </a:rPr>
                        <a:t>5.937</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2600891"/>
                  </a:ext>
                </a:extLst>
              </a:tr>
              <a:tr h="245821">
                <a:tc>
                  <a:txBody>
                    <a:bodyPr/>
                    <a:lstStyle/>
                    <a:p>
                      <a:pPr algn="ctr" fontAlgn="b"/>
                      <a:r>
                        <a:rPr lang="en-GB" sz="1000" b="0" i="0" u="none" strike="noStrike" dirty="0">
                          <a:solidFill>
                            <a:srgbClr val="0D0D0D"/>
                          </a:solidFill>
                          <a:effectLst/>
                          <a:latin typeface="Times New Roman" panose="02020603050405020304" pitchFamily="18" charset="0"/>
                        </a:rPr>
                        <a:t>Forces y</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EBF7"/>
                    </a:solidFill>
                  </a:tcPr>
                </a:tc>
                <a:tc>
                  <a:txBody>
                    <a:bodyPr/>
                    <a:lstStyle/>
                    <a:p>
                      <a:pPr algn="ctr" fontAlgn="b"/>
                      <a:r>
                        <a:rPr lang="en-GB" sz="1000" b="0" i="0" u="none" strike="noStrike">
                          <a:solidFill>
                            <a:srgbClr val="0D0D0D"/>
                          </a:solidFill>
                          <a:effectLst/>
                          <a:latin typeface="Times New Roman" panose="02020603050405020304" pitchFamily="18" charset="0"/>
                        </a:rPr>
                        <a:t>(MN/m)</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dirty="0">
                          <a:solidFill>
                            <a:srgbClr val="0D0D0D"/>
                          </a:solidFill>
                          <a:effectLst/>
                          <a:latin typeface="Times New Roman" panose="02020603050405020304" pitchFamily="18" charset="0"/>
                        </a:rPr>
                        <a:t>-1.351</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dirty="0">
                          <a:solidFill>
                            <a:srgbClr val="0D0D0D"/>
                          </a:solidFill>
                          <a:effectLst/>
                          <a:latin typeface="Times New Roman" panose="02020603050405020304" pitchFamily="18" charset="0"/>
                        </a:rPr>
                        <a:t>-2.680</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511879180"/>
                  </a:ext>
                </a:extLst>
              </a:tr>
              <a:tr h="125451">
                <a:tc>
                  <a:txBody>
                    <a:bodyPr/>
                    <a:lstStyle/>
                    <a:p>
                      <a:pPr algn="ctr" fontAlgn="b"/>
                      <a:r>
                        <a:rPr lang="en-GB" sz="1000" b="0" i="0" u="none" strike="noStrike" dirty="0">
                          <a:solidFill>
                            <a:srgbClr val="0D0D0D"/>
                          </a:solidFill>
                          <a:effectLst/>
                          <a:latin typeface="Times New Roman" panose="02020603050405020304" pitchFamily="18" charset="0"/>
                        </a:rPr>
                        <a:t>Force z</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EBF7"/>
                    </a:solidFill>
                  </a:tcPr>
                </a:tc>
                <a:tc>
                  <a:txBody>
                    <a:bodyPr/>
                    <a:lstStyle/>
                    <a:p>
                      <a:pPr algn="ctr" fontAlgn="b"/>
                      <a:r>
                        <a:rPr lang="en-GB" sz="1000" b="0" i="0" u="none" strike="noStrike" dirty="0">
                          <a:solidFill>
                            <a:srgbClr val="0D0D0D"/>
                          </a:solidFill>
                          <a:effectLst/>
                          <a:latin typeface="Times New Roman" panose="02020603050405020304" pitchFamily="18" charset="0"/>
                        </a:rPr>
                        <a:t>(MN)</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000" b="1" i="0" u="none" strike="noStrike">
                          <a:solidFill>
                            <a:srgbClr val="0D0D0D"/>
                          </a:solidFill>
                          <a:effectLst/>
                          <a:latin typeface="Times New Roman" panose="02020603050405020304" pitchFamily="18" charset="0"/>
                        </a:rPr>
                        <a:t>0.382</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000" b="0" i="0" u="none" strike="noStrike" dirty="0">
                          <a:solidFill>
                            <a:srgbClr val="0D0D0D"/>
                          </a:solidFill>
                          <a:effectLst/>
                          <a:latin typeface="Times New Roman" panose="02020603050405020304" pitchFamily="18" charset="0"/>
                        </a:rPr>
                        <a:t>0.958</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951191313"/>
                  </a:ext>
                </a:extLst>
              </a:tr>
              <a:tr h="125451">
                <a:tc>
                  <a:txBody>
                    <a:bodyPr/>
                    <a:lstStyle/>
                    <a:p>
                      <a:pPr algn="ctr" fontAlgn="b"/>
                      <a:r>
                        <a:rPr lang="en-GB" sz="1000" b="0" i="0" u="none" strike="noStrike" dirty="0" err="1">
                          <a:solidFill>
                            <a:srgbClr val="0D0D0D"/>
                          </a:solidFill>
                          <a:effectLst/>
                          <a:latin typeface="Times New Roman" panose="02020603050405020304" pitchFamily="18" charset="0"/>
                        </a:rPr>
                        <a:t>Fx</a:t>
                      </a:r>
                      <a:r>
                        <a:rPr lang="en-GB" sz="1000" b="0" i="0" u="none" strike="noStrike" dirty="0">
                          <a:solidFill>
                            <a:srgbClr val="0D0D0D"/>
                          </a:solidFill>
                          <a:effectLst/>
                          <a:latin typeface="Times New Roman" panose="02020603050405020304" pitchFamily="18" charset="0"/>
                        </a:rPr>
                        <a:t>/2*</a:t>
                      </a:r>
                      <a:r>
                        <a:rPr lang="en-GB" sz="1000" b="0" i="0" u="none" strike="noStrike" dirty="0" err="1">
                          <a:solidFill>
                            <a:srgbClr val="0D0D0D"/>
                          </a:solidFill>
                          <a:effectLst/>
                          <a:latin typeface="Times New Roman" panose="02020603050405020304" pitchFamily="18" charset="0"/>
                        </a:rPr>
                        <a:t>Wcable</a:t>
                      </a:r>
                      <a:endParaRPr lang="en-GB" sz="1000" b="0" i="0" u="none" strike="noStrike" dirty="0">
                        <a:solidFill>
                          <a:srgbClr val="0D0D0D"/>
                        </a:solidFill>
                        <a:effectLst/>
                        <a:latin typeface="Times New Roman" panose="02020603050405020304" pitchFamily="18" charset="0"/>
                      </a:endParaRP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000" b="0" i="0" u="none" strike="noStrike" dirty="0">
                          <a:solidFill>
                            <a:srgbClr val="0D0D0D"/>
                          </a:solidFill>
                          <a:effectLst/>
                          <a:latin typeface="Times New Roman" panose="02020603050405020304" pitchFamily="18" charset="0"/>
                        </a:rPr>
                        <a:t>(MPa)</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1000" b="1" i="0" u="none" strike="noStrike" dirty="0">
                          <a:solidFill>
                            <a:srgbClr val="0D0D0D"/>
                          </a:solidFill>
                          <a:effectLst/>
                          <a:latin typeface="Calibri" panose="020F0502020204030204" pitchFamily="34" charset="0"/>
                        </a:rPr>
                        <a:t>89</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000" b="0" i="0" u="none" strike="noStrike" dirty="0">
                          <a:solidFill>
                            <a:srgbClr val="0D0D0D"/>
                          </a:solidFill>
                          <a:effectLst/>
                          <a:latin typeface="Calibri" panose="020F0502020204030204" pitchFamily="34" charset="0"/>
                        </a:rPr>
                        <a:t>126</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33485044"/>
                  </a:ext>
                </a:extLst>
              </a:tr>
            </a:tbl>
          </a:graphicData>
        </a:graphic>
      </p:graphicFrame>
      <p:graphicFrame>
        <p:nvGraphicFramePr>
          <p:cNvPr id="27" name="Table 26">
            <a:extLst>
              <a:ext uri="{FF2B5EF4-FFF2-40B4-BE49-F238E27FC236}">
                <a16:creationId xmlns:a16="http://schemas.microsoft.com/office/drawing/2014/main" id="{22C9A87F-E4C6-D344-B15B-1E5E8D385C4B}"/>
              </a:ext>
            </a:extLst>
          </p:cNvPr>
          <p:cNvGraphicFramePr>
            <a:graphicFrameLocks noGrp="1"/>
          </p:cNvGraphicFramePr>
          <p:nvPr>
            <p:extLst>
              <p:ext uri="{D42A27DB-BD31-4B8C-83A1-F6EECF244321}">
                <p14:modId xmlns:p14="http://schemas.microsoft.com/office/powerpoint/2010/main" val="4185244639"/>
              </p:ext>
            </p:extLst>
          </p:nvPr>
        </p:nvGraphicFramePr>
        <p:xfrm>
          <a:off x="6338089" y="77310"/>
          <a:ext cx="4841093" cy="307633"/>
        </p:xfrm>
        <a:graphic>
          <a:graphicData uri="http://schemas.openxmlformats.org/drawingml/2006/table">
            <a:tbl>
              <a:tblPr/>
              <a:tblGrid>
                <a:gridCol w="2670147">
                  <a:extLst>
                    <a:ext uri="{9D8B030D-6E8A-4147-A177-3AD203B41FA5}">
                      <a16:colId xmlns:a16="http://schemas.microsoft.com/office/drawing/2014/main" val="1454723410"/>
                    </a:ext>
                  </a:extLst>
                </a:gridCol>
                <a:gridCol w="673343">
                  <a:extLst>
                    <a:ext uri="{9D8B030D-6E8A-4147-A177-3AD203B41FA5}">
                      <a16:colId xmlns:a16="http://schemas.microsoft.com/office/drawing/2014/main" val="265596695"/>
                    </a:ext>
                  </a:extLst>
                </a:gridCol>
                <a:gridCol w="777825">
                  <a:extLst>
                    <a:ext uri="{9D8B030D-6E8A-4147-A177-3AD203B41FA5}">
                      <a16:colId xmlns:a16="http://schemas.microsoft.com/office/drawing/2014/main" val="1510549218"/>
                    </a:ext>
                  </a:extLst>
                </a:gridCol>
                <a:gridCol w="719778">
                  <a:extLst>
                    <a:ext uri="{9D8B030D-6E8A-4147-A177-3AD203B41FA5}">
                      <a16:colId xmlns:a16="http://schemas.microsoft.com/office/drawing/2014/main" val="17890704"/>
                    </a:ext>
                  </a:extLst>
                </a:gridCol>
              </a:tblGrid>
              <a:tr h="136749">
                <a:tc>
                  <a:txBody>
                    <a:bodyPr/>
                    <a:lstStyle/>
                    <a:p>
                      <a:pPr algn="ctr" fontAlgn="ctr"/>
                      <a:r>
                        <a:rPr lang="en-GB" sz="1000" b="1" i="0" u="none" strike="noStrike" dirty="0">
                          <a:solidFill>
                            <a:srgbClr val="000000"/>
                          </a:solidFill>
                          <a:effectLst/>
                          <a:latin typeface="Times New Roman" panose="02020603050405020304" pitchFamily="18" charset="0"/>
                        </a:rPr>
                        <a:t>Name</a:t>
                      </a:r>
                    </a:p>
                  </a:txBody>
                  <a:tcPr marL="2833" marR="2833" marT="283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E2EFDA"/>
                    </a:solidFill>
                  </a:tcPr>
                </a:tc>
                <a:tc>
                  <a:txBody>
                    <a:bodyPr/>
                    <a:lstStyle/>
                    <a:p>
                      <a:pPr algn="ctr" fontAlgn="ctr"/>
                      <a:r>
                        <a:rPr lang="en-GB" sz="1000" b="0" i="0" u="none" strike="noStrike" dirty="0">
                          <a:solidFill>
                            <a:srgbClr val="000000"/>
                          </a:solidFill>
                          <a:effectLst/>
                          <a:latin typeface="Times New Roman" panose="02020603050405020304" pitchFamily="18" charset="0"/>
                        </a:rPr>
                        <a:t> </a:t>
                      </a:r>
                    </a:p>
                  </a:txBody>
                  <a:tcPr marL="2833" marR="2833" marT="283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E2EFDA"/>
                    </a:solidFill>
                  </a:tcPr>
                </a:tc>
                <a:tc>
                  <a:txBody>
                    <a:bodyPr/>
                    <a:lstStyle/>
                    <a:p>
                      <a:pPr algn="ctr" fontAlgn="ctr"/>
                      <a:r>
                        <a:rPr lang="en-GB" sz="1000" b="1" i="0" u="none" strike="noStrike" dirty="0">
                          <a:solidFill>
                            <a:srgbClr val="000000"/>
                          </a:solidFill>
                          <a:effectLst/>
                          <a:latin typeface="Times New Roman" panose="02020603050405020304" pitchFamily="18" charset="0"/>
                        </a:rPr>
                        <a:t>M-BOND</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E2EFDA"/>
                    </a:solidFill>
                  </a:tcPr>
                </a:tc>
                <a:tc>
                  <a:txBody>
                    <a:bodyPr/>
                    <a:lstStyle/>
                    <a:p>
                      <a:pPr algn="ctr" fontAlgn="ctr"/>
                      <a:r>
                        <a:rPr lang="en-GB" sz="1000" b="1" i="0" u="none" strike="noStrike" dirty="0">
                          <a:solidFill>
                            <a:srgbClr val="000000"/>
                          </a:solidFill>
                          <a:effectLst/>
                          <a:latin typeface="Times New Roman" panose="02020603050405020304" pitchFamily="18" charset="0"/>
                        </a:rPr>
                        <a:t>BOND 14T</a:t>
                      </a:r>
                      <a:br>
                        <a:rPr lang="en-GB" sz="1000" b="1" i="0" u="none" strike="noStrike" dirty="0">
                          <a:solidFill>
                            <a:srgbClr val="000000"/>
                          </a:solidFill>
                          <a:effectLst/>
                          <a:latin typeface="Times New Roman" panose="02020603050405020304" pitchFamily="18" charset="0"/>
                        </a:rPr>
                      </a:br>
                      <a:r>
                        <a:rPr lang="en-GB" sz="1000" b="1" i="0" u="none" strike="noStrike" dirty="0">
                          <a:solidFill>
                            <a:srgbClr val="000000"/>
                          </a:solidFill>
                          <a:effectLst/>
                          <a:latin typeface="Times New Roman" panose="02020603050405020304" pitchFamily="18" charset="0"/>
                        </a:rPr>
                        <a:t>Single ap.</a:t>
                      </a:r>
                    </a:p>
                  </a:txBody>
                  <a:tcPr marL="2833" marR="2833" marT="2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E2EFDA"/>
                    </a:solidFill>
                  </a:tcPr>
                </a:tc>
                <a:extLst>
                  <a:ext uri="{0D108BD9-81ED-4DB2-BD59-A6C34878D82A}">
                    <a16:rowId xmlns:a16="http://schemas.microsoft.com/office/drawing/2014/main" val="148259741"/>
                  </a:ext>
                </a:extLst>
              </a:tr>
            </a:tbl>
          </a:graphicData>
        </a:graphic>
      </p:graphicFrame>
    </p:spTree>
    <p:extLst>
      <p:ext uri="{BB962C8B-B14F-4D97-AF65-F5344CB8AC3E}">
        <p14:creationId xmlns:p14="http://schemas.microsoft.com/office/powerpoint/2010/main" val="20086497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176FB7F-2B89-8AC9-DD8F-B2D628F0FFB8}"/>
              </a:ext>
            </a:extLst>
          </p:cNvPr>
          <p:cNvSpPr>
            <a:spLocks noGrp="1"/>
          </p:cNvSpPr>
          <p:nvPr>
            <p:ph type="sldNum" sz="quarter" idx="12"/>
          </p:nvPr>
        </p:nvSpPr>
        <p:spPr>
          <a:xfrm>
            <a:off x="9283700" y="649457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rgbClr val="002060"/>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901C496-3C0B-4598-8BB5-4E8323612518}" type="slidenum">
              <a:rPr kumimoji="0" lang="en-GB" sz="1200" b="0" i="0" u="none" strike="noStrike" kern="1200" cap="none" spc="0" normalizeH="0" baseline="0" noProof="0" smtClean="0">
                <a:ln>
                  <a:noFill/>
                </a:ln>
                <a:solidFill>
                  <a:srgbClr val="002060"/>
                </a:solidFill>
                <a:effectLst/>
                <a:uLnTx/>
                <a:uFillTx/>
                <a:latin typeface="Times New Roman" panose="02020603050405020304" pitchFamily="18" charset="0"/>
                <a:ea typeface="+mn-ea"/>
                <a:cs typeface="Times New Roman" panose="02020603050405020304" pitchFamily="18" charset="0"/>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srgbClr val="002060"/>
              </a:solidFill>
              <a:effectLst/>
              <a:uLnTx/>
              <a:uFillTx/>
              <a:latin typeface="Times New Roman" panose="02020603050405020304" pitchFamily="18" charset="0"/>
              <a:ea typeface="+mn-ea"/>
              <a:cs typeface="Times New Roman" panose="02020603050405020304" pitchFamily="18" charset="0"/>
            </a:endParaRPr>
          </a:p>
        </p:txBody>
      </p:sp>
      <p:sp>
        <p:nvSpPr>
          <p:cNvPr id="4" name="Title 3">
            <a:extLst>
              <a:ext uri="{FF2B5EF4-FFF2-40B4-BE49-F238E27FC236}">
                <a16:creationId xmlns:a16="http://schemas.microsoft.com/office/drawing/2014/main" id="{32288DB0-AAF8-6197-B905-A5C2D6EF9D80}"/>
              </a:ext>
            </a:extLst>
          </p:cNvPr>
          <p:cNvSpPr>
            <a:spLocks noGrp="1"/>
          </p:cNvSpPr>
          <p:nvPr>
            <p:ph type="title"/>
          </p:nvPr>
        </p:nvSpPr>
        <p:spPr/>
        <p:txBody>
          <a:bodyPr/>
          <a:lstStyle/>
          <a:p>
            <a:pPr algn="ctr"/>
            <a:r>
              <a:rPr lang="en-US" dirty="0"/>
              <a:t>The 12 T challenge – current density</a:t>
            </a:r>
            <a:endParaRPr lang="en-GB" dirty="0"/>
          </a:p>
        </p:txBody>
      </p:sp>
      <p:sp>
        <p:nvSpPr>
          <p:cNvPr id="5" name="Rectangle 2">
            <a:extLst>
              <a:ext uri="{FF2B5EF4-FFF2-40B4-BE49-F238E27FC236}">
                <a16:creationId xmlns:a16="http://schemas.microsoft.com/office/drawing/2014/main" id="{6A4C427A-5ADC-EBC8-AD74-22F984C1DC09}"/>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55A0"/>
              </a:solidFill>
              <a:effectLst/>
              <a:uLnTx/>
              <a:uFillTx/>
              <a:latin typeface="Arial"/>
              <a:ea typeface="+mn-ea"/>
              <a:cs typeface="+mn-cs"/>
            </a:endParaRPr>
          </a:p>
        </p:txBody>
      </p:sp>
      <p:pic>
        <p:nvPicPr>
          <p:cNvPr id="9" name="Picture 8">
            <a:extLst>
              <a:ext uri="{FF2B5EF4-FFF2-40B4-BE49-F238E27FC236}">
                <a16:creationId xmlns:a16="http://schemas.microsoft.com/office/drawing/2014/main" id="{862DCE13-2A54-4E1B-317F-B2BA456189F7}"/>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355480" y="1567888"/>
            <a:ext cx="2521205" cy="2520000"/>
          </a:xfrm>
          <a:prstGeom prst="rect">
            <a:avLst/>
          </a:prstGeom>
        </p:spPr>
      </p:pic>
      <p:pic>
        <p:nvPicPr>
          <p:cNvPr id="10" name="Picture 2" descr="D:\Work\QXF\Mechanics\2D\MQXF_150mm_aperture\v7_ref\pictures\MQXF_2d_mech_cross-section.tif">
            <a:extLst>
              <a:ext uri="{FF2B5EF4-FFF2-40B4-BE49-F238E27FC236}">
                <a16:creationId xmlns:a16="http://schemas.microsoft.com/office/drawing/2014/main" id="{76DC8E3D-B8B3-DABC-6398-B996F86D00A1}"/>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734415" y="1512173"/>
            <a:ext cx="2788262" cy="27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9">
            <a:extLst>
              <a:ext uri="{FF2B5EF4-FFF2-40B4-BE49-F238E27FC236}">
                <a16:creationId xmlns:a16="http://schemas.microsoft.com/office/drawing/2014/main" id="{1AD5F577-9A30-C801-C73B-353F12B86716}"/>
              </a:ext>
            </a:extLst>
          </p:cNvPr>
          <p:cNvSpPr>
            <a:spLocks noChangeArrowheads="1"/>
          </p:cNvSpPr>
          <p:nvPr/>
        </p:nvSpPr>
        <p:spPr bwMode="auto">
          <a:xfrm>
            <a:off x="1282098" y="4320885"/>
            <a:ext cx="2667974" cy="132343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Calibri" panose="020F0502020204030204" pitchFamily="34" charset="0"/>
              </a:rPr>
              <a:t>LHC MB</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NbTi</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B</a:t>
            </a:r>
            <a:r>
              <a:rPr kumimoji="0" lang="en-US"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p </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8.6 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w</a:t>
            </a:r>
            <a:r>
              <a:rPr kumimoji="0" lang="en-US"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eq</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 27 mm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J</a:t>
            </a:r>
            <a:r>
              <a:rPr kumimoji="0" lang="en-US"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strand</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 475/616 A/mm</a:t>
            </a:r>
            <a:r>
              <a:rPr kumimoji="0" lang="en-US" sz="2000" b="0" i="0" u="none" strike="noStrike" kern="1200" cap="none" spc="0" normalizeH="0" baseline="30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2</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a:t>
            </a:r>
          </a:p>
        </p:txBody>
      </p:sp>
      <p:sp>
        <p:nvSpPr>
          <p:cNvPr id="13" name="Rectangle 9">
            <a:extLst>
              <a:ext uri="{FF2B5EF4-FFF2-40B4-BE49-F238E27FC236}">
                <a16:creationId xmlns:a16="http://schemas.microsoft.com/office/drawing/2014/main" id="{0D90970F-B561-4BD5-4E1E-3A5B9B21670D}"/>
              </a:ext>
            </a:extLst>
          </p:cNvPr>
          <p:cNvSpPr>
            <a:spLocks noChangeArrowheads="1"/>
          </p:cNvSpPr>
          <p:nvPr/>
        </p:nvSpPr>
        <p:spPr bwMode="auto">
          <a:xfrm>
            <a:off x="5205247" y="4320885"/>
            <a:ext cx="2200602" cy="16312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Calibri" panose="020F0502020204030204" pitchFamily="34" charset="0"/>
              </a:rPr>
              <a:t>HL-LHC MBH 11 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Nb</a:t>
            </a:r>
            <a:r>
              <a:rPr kumimoji="0" lang="en-US"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3</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Sn, B</a:t>
            </a:r>
            <a:r>
              <a:rPr kumimoji="0" lang="en-US"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p </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11.7 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w</a:t>
            </a:r>
            <a:r>
              <a:rPr kumimoji="0" lang="en-US"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eq</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 28 mm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J</a:t>
            </a:r>
            <a:r>
              <a:rPr kumimoji="0" lang="en-US"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strand</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 770 A/mm</a:t>
            </a:r>
            <a:r>
              <a:rPr kumimoji="0" lang="en-US" sz="2000" b="0" i="0" u="none" strike="noStrike" kern="1200" cap="none" spc="0" normalizeH="0" baseline="30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2</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4" name="Rectangle 9">
            <a:extLst>
              <a:ext uri="{FF2B5EF4-FFF2-40B4-BE49-F238E27FC236}">
                <a16:creationId xmlns:a16="http://schemas.microsoft.com/office/drawing/2014/main" id="{FA688A9B-889F-9F23-43CC-7000E28415B6}"/>
              </a:ext>
            </a:extLst>
          </p:cNvPr>
          <p:cNvSpPr>
            <a:spLocks noChangeArrowheads="1"/>
          </p:cNvSpPr>
          <p:nvPr/>
        </p:nvSpPr>
        <p:spPr bwMode="auto">
          <a:xfrm>
            <a:off x="9028244" y="4323267"/>
            <a:ext cx="2200602" cy="16312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Calibri" panose="020F0502020204030204" pitchFamily="34" charset="0"/>
              </a:rPr>
              <a:t>HL-LHC MQXF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Nb</a:t>
            </a:r>
            <a:r>
              <a:rPr kumimoji="0" lang="en-US"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3</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Sn, B</a:t>
            </a:r>
            <a:r>
              <a:rPr kumimoji="0" lang="en-US"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p </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11.3 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w</a:t>
            </a:r>
            <a:r>
              <a:rPr kumimoji="0" lang="en-US"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eq</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 36 mm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J</a:t>
            </a:r>
            <a:r>
              <a:rPr kumimoji="0" lang="en-US"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strand</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 715 A/mm</a:t>
            </a:r>
            <a:r>
              <a:rPr kumimoji="0" lang="en-US" sz="2000" b="0" i="0" u="none" strike="noStrike" kern="1200" cap="none" spc="0" normalizeH="0" baseline="30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2</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pic>
        <p:nvPicPr>
          <p:cNvPr id="19" name="Content Placeholder 18" descr="Icon&#10;&#10;Description automatically generated">
            <a:extLst>
              <a:ext uri="{FF2B5EF4-FFF2-40B4-BE49-F238E27FC236}">
                <a16:creationId xmlns:a16="http://schemas.microsoft.com/office/drawing/2014/main" id="{B9655F4D-78E4-373F-D991-ED4DE22BE8AB}"/>
              </a:ext>
            </a:extLst>
          </p:cNvPr>
          <p:cNvPicPr>
            <a:picLocks noGrp="1" noChangeAspect="1"/>
          </p:cNvPicPr>
          <p:nvPr>
            <p:ph idx="1"/>
          </p:nvPr>
        </p:nvPicPr>
        <p:blipFill rotWithShape="1">
          <a:blip r:embed="rId4" cstate="email">
            <a:extLst>
              <a:ext uri="{28A0092B-C50C-407E-A947-70E740481C1C}">
                <a14:useLocalDpi xmlns:a14="http://schemas.microsoft.com/office/drawing/2010/main" val="0"/>
              </a:ext>
            </a:extLst>
          </a:blip>
          <a:srcRect l="18418" r="12134"/>
          <a:stretch/>
        </p:blipFill>
        <p:spPr>
          <a:xfrm>
            <a:off x="4597400" y="1512173"/>
            <a:ext cx="3416300" cy="2772000"/>
          </a:xfrm>
        </p:spPr>
      </p:pic>
      <p:sp>
        <p:nvSpPr>
          <p:cNvPr id="2" name="TextBox 1">
            <a:extLst>
              <a:ext uri="{FF2B5EF4-FFF2-40B4-BE49-F238E27FC236}">
                <a16:creationId xmlns:a16="http://schemas.microsoft.com/office/drawing/2014/main" id="{0212811D-7657-153F-B363-950FBB9330A4}"/>
              </a:ext>
            </a:extLst>
          </p:cNvPr>
          <p:cNvSpPr txBox="1"/>
          <p:nvPr/>
        </p:nvSpPr>
        <p:spPr>
          <a:xfrm>
            <a:off x="8365785" y="6202191"/>
            <a:ext cx="2777515" cy="584775"/>
          </a:xfrm>
          <a:prstGeom prst="rect">
            <a:avLst/>
          </a:prstGeom>
          <a:noFill/>
          <a:ln>
            <a:solidFill>
              <a:srgbClr val="0D0D0D"/>
            </a:solidFill>
          </a:ln>
        </p:spPr>
        <p:txBody>
          <a:bodyPr wrap="square">
            <a:spAutoFit/>
          </a:bodyPr>
          <a:lstStyle/>
          <a:p>
            <a:pPr algn="ctr">
              <a:spcBef>
                <a:spcPct val="20000"/>
              </a:spcBef>
            </a:pPr>
            <a:r>
              <a:rPr lang="en-US" sz="1000" dirty="0">
                <a:solidFill>
                  <a:srgbClr val="FF0000"/>
                </a:solidFill>
                <a:latin typeface="LM Mono Prop Light 10" panose="00000500000000000000" pitchFamily="50" charset="0"/>
              </a:rPr>
              <a:t>Slide from Susana (</a:t>
            </a:r>
            <a:r>
              <a:rPr lang="en-GB" sz="1000" dirty="0">
                <a:solidFill>
                  <a:srgbClr val="FF0000"/>
                </a:solidFill>
                <a:latin typeface="LM Mono Prop Light 10" panose="00000500000000000000" pitchFamily="50" charset="0"/>
              </a:rPr>
              <a:t>Feedback of HL-LHC Magnets to HFM)</a:t>
            </a:r>
            <a:endParaRPr lang="en-US" sz="1000" dirty="0">
              <a:solidFill>
                <a:srgbClr val="FF0000"/>
              </a:solidFill>
              <a:latin typeface="LM Mono Prop Light 10" panose="00000500000000000000" pitchFamily="50" charset="0"/>
            </a:endParaRPr>
          </a:p>
          <a:p>
            <a:pPr algn="ctr">
              <a:spcBef>
                <a:spcPct val="20000"/>
              </a:spcBef>
            </a:pPr>
            <a:r>
              <a:rPr lang="en-US" sz="1000" dirty="0">
                <a:latin typeface="LM Mono Prop Light 10" panose="00000500000000000000" pitchFamily="50" charset="0"/>
                <a:hlinkClick r:id="rId5"/>
              </a:rPr>
              <a:t>https://indico.cern.ch/event/1471305</a:t>
            </a:r>
            <a:endParaRPr lang="en-US" sz="1000" dirty="0">
              <a:latin typeface="LM Mono Prop Light 10" panose="00000500000000000000" pitchFamily="50" charset="0"/>
            </a:endParaRPr>
          </a:p>
        </p:txBody>
      </p:sp>
    </p:spTree>
    <p:extLst>
      <p:ext uri="{BB962C8B-B14F-4D97-AF65-F5344CB8AC3E}">
        <p14:creationId xmlns:p14="http://schemas.microsoft.com/office/powerpoint/2010/main" val="21101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176FB7F-2B89-8AC9-DD8F-B2D628F0FFB8}"/>
              </a:ext>
            </a:extLst>
          </p:cNvPr>
          <p:cNvSpPr>
            <a:spLocks noGrp="1"/>
          </p:cNvSpPr>
          <p:nvPr>
            <p:ph type="sldNum" sz="quarter" idx="12"/>
          </p:nvPr>
        </p:nvSpPr>
        <p:spPr>
          <a:xfrm>
            <a:off x="9283700" y="649457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rgbClr val="002060"/>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901C496-3C0B-4598-8BB5-4E8323612518}" type="slidenum">
              <a:rPr kumimoji="0" lang="en-GB" sz="1200" b="0" i="0" u="none" strike="noStrike" kern="1200" cap="none" spc="0" normalizeH="0" baseline="0" noProof="0" smtClean="0">
                <a:ln>
                  <a:noFill/>
                </a:ln>
                <a:solidFill>
                  <a:srgbClr val="002060"/>
                </a:solidFill>
                <a:effectLst/>
                <a:uLnTx/>
                <a:uFillTx/>
                <a:latin typeface="Times New Roman" panose="02020603050405020304" pitchFamily="18" charset="0"/>
                <a:ea typeface="+mn-ea"/>
                <a:cs typeface="Times New Roman" panose="02020603050405020304" pitchFamily="18" charset="0"/>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srgbClr val="002060"/>
              </a:solidFill>
              <a:effectLst/>
              <a:uLnTx/>
              <a:uFillTx/>
              <a:latin typeface="Times New Roman" panose="02020603050405020304" pitchFamily="18" charset="0"/>
              <a:ea typeface="+mn-ea"/>
              <a:cs typeface="Times New Roman" panose="02020603050405020304" pitchFamily="18" charset="0"/>
            </a:endParaRPr>
          </a:p>
        </p:txBody>
      </p:sp>
      <p:sp>
        <p:nvSpPr>
          <p:cNvPr id="4" name="Title 3">
            <a:extLst>
              <a:ext uri="{FF2B5EF4-FFF2-40B4-BE49-F238E27FC236}">
                <a16:creationId xmlns:a16="http://schemas.microsoft.com/office/drawing/2014/main" id="{32288DB0-AAF8-6197-B905-A5C2D6EF9D80}"/>
              </a:ext>
            </a:extLst>
          </p:cNvPr>
          <p:cNvSpPr>
            <a:spLocks noGrp="1"/>
          </p:cNvSpPr>
          <p:nvPr>
            <p:ph type="title"/>
          </p:nvPr>
        </p:nvSpPr>
        <p:spPr/>
        <p:txBody>
          <a:bodyPr/>
          <a:lstStyle/>
          <a:p>
            <a:pPr algn="ctr"/>
            <a:r>
              <a:rPr lang="en-US" dirty="0"/>
              <a:t>The 12 T challenge – </a:t>
            </a:r>
            <a:r>
              <a:rPr lang="en-US" dirty="0" err="1"/>
              <a:t>e.m.</a:t>
            </a:r>
            <a:r>
              <a:rPr lang="en-US" dirty="0"/>
              <a:t> forces</a:t>
            </a:r>
            <a:endParaRPr lang="en-GB" dirty="0"/>
          </a:p>
        </p:txBody>
      </p:sp>
      <p:sp>
        <p:nvSpPr>
          <p:cNvPr id="5" name="Rectangle 2">
            <a:extLst>
              <a:ext uri="{FF2B5EF4-FFF2-40B4-BE49-F238E27FC236}">
                <a16:creationId xmlns:a16="http://schemas.microsoft.com/office/drawing/2014/main" id="{6A4C427A-5ADC-EBC8-AD74-22F984C1DC09}"/>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55A0"/>
              </a:solidFill>
              <a:effectLst/>
              <a:uLnTx/>
              <a:uFillTx/>
              <a:latin typeface="Arial"/>
              <a:ea typeface="+mn-ea"/>
              <a:cs typeface="+mn-cs"/>
            </a:endParaRPr>
          </a:p>
        </p:txBody>
      </p:sp>
      <p:pic>
        <p:nvPicPr>
          <p:cNvPr id="9" name="Picture 8">
            <a:extLst>
              <a:ext uri="{FF2B5EF4-FFF2-40B4-BE49-F238E27FC236}">
                <a16:creationId xmlns:a16="http://schemas.microsoft.com/office/drawing/2014/main" id="{862DCE13-2A54-4E1B-317F-B2BA456189F7}"/>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345955" y="1856007"/>
            <a:ext cx="2521205" cy="2520000"/>
          </a:xfrm>
          <a:prstGeom prst="rect">
            <a:avLst/>
          </a:prstGeom>
        </p:spPr>
      </p:pic>
      <p:pic>
        <p:nvPicPr>
          <p:cNvPr id="10" name="Picture 2" descr="D:\Work\QXF\Mechanics\2D\MQXF_150mm_aperture\v7_ref\pictures\MQXF_2d_mech_cross-section.tif">
            <a:extLst>
              <a:ext uri="{FF2B5EF4-FFF2-40B4-BE49-F238E27FC236}">
                <a16:creationId xmlns:a16="http://schemas.microsoft.com/office/drawing/2014/main" id="{76DC8E3D-B8B3-DABC-6398-B996F86D00A1}"/>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679874" y="1722807"/>
            <a:ext cx="2788262" cy="27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9">
            <a:extLst>
              <a:ext uri="{FF2B5EF4-FFF2-40B4-BE49-F238E27FC236}">
                <a16:creationId xmlns:a16="http://schemas.microsoft.com/office/drawing/2014/main" id="{1AD5F577-9A30-C801-C73B-353F12B86716}"/>
              </a:ext>
            </a:extLst>
          </p:cNvPr>
          <p:cNvSpPr>
            <a:spLocks noChangeArrowheads="1"/>
          </p:cNvSpPr>
          <p:nvPr/>
        </p:nvSpPr>
        <p:spPr bwMode="auto">
          <a:xfrm>
            <a:off x="1570857" y="4609004"/>
            <a:ext cx="2071401" cy="163121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Calibri" panose="020F0502020204030204" pitchFamily="34" charset="0"/>
              </a:rPr>
              <a:t>LHC MB</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NbTi</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B</a:t>
            </a:r>
            <a:r>
              <a:rPr kumimoji="0" lang="en-US"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p </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8.6 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F</a:t>
            </a:r>
            <a:r>
              <a:rPr kumimoji="0" lang="en-US"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x</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 3.4 MN/m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σ</a:t>
            </a:r>
            <a:r>
              <a:rPr kumimoji="0" lang="el-GR"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θ</a:t>
            </a:r>
            <a:r>
              <a:rPr kumimoji="0" lang="en-US"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a:t>
            </a:r>
            <a:r>
              <a:rPr kumimoji="0" lang="en-US"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em</a:t>
            </a:r>
            <a:r>
              <a:rPr kumimoji="0" lang="en-US"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50-60 MPa</a:t>
            </a:r>
            <a:endParaRPr kumimoji="0" lang="en-US"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F</a:t>
            </a:r>
            <a:r>
              <a:rPr kumimoji="0" lang="en-US"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z</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 265 </a:t>
            </a:r>
            <a:r>
              <a:rPr kumimoji="0" lang="en-US"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kN</a:t>
            </a:r>
            <a:endPar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3" name="Rectangle 9">
            <a:extLst>
              <a:ext uri="{FF2B5EF4-FFF2-40B4-BE49-F238E27FC236}">
                <a16:creationId xmlns:a16="http://schemas.microsoft.com/office/drawing/2014/main" id="{0D90970F-B561-4BD5-4E1E-3A5B9B21670D}"/>
              </a:ext>
            </a:extLst>
          </p:cNvPr>
          <p:cNvSpPr>
            <a:spLocks noChangeArrowheads="1"/>
          </p:cNvSpPr>
          <p:nvPr/>
        </p:nvSpPr>
        <p:spPr bwMode="auto">
          <a:xfrm>
            <a:off x="5138807" y="4572292"/>
            <a:ext cx="2287101" cy="193899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Calibri" panose="020F0502020204030204" pitchFamily="34" charset="0"/>
              </a:rPr>
              <a:t>HL-LHC MBH 11 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Nb</a:t>
            </a:r>
            <a:r>
              <a:rPr kumimoji="0" lang="en-US"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3</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Sn, B</a:t>
            </a:r>
            <a:r>
              <a:rPr kumimoji="0" lang="en-US"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p </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11.7 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F</a:t>
            </a:r>
            <a:r>
              <a:rPr kumimoji="0" lang="en-US"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x</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 7.2 MN/m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σ</a:t>
            </a:r>
            <a:r>
              <a:rPr kumimoji="0" lang="el-GR"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θ</a:t>
            </a:r>
            <a:r>
              <a:rPr kumimoji="0" lang="en-US"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a:t>
            </a:r>
            <a:r>
              <a:rPr kumimoji="0" lang="en-US"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em</a:t>
            </a:r>
            <a:r>
              <a:rPr kumimoji="0" lang="en-US"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100-110 MPa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F</a:t>
            </a:r>
            <a:r>
              <a:rPr kumimoji="0" lang="en-US"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z</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 450 </a:t>
            </a:r>
            <a:r>
              <a:rPr kumimoji="0" lang="en-US"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kN</a:t>
            </a:r>
            <a:endPar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4" name="Rectangle 9">
            <a:extLst>
              <a:ext uri="{FF2B5EF4-FFF2-40B4-BE49-F238E27FC236}">
                <a16:creationId xmlns:a16="http://schemas.microsoft.com/office/drawing/2014/main" id="{FA688A9B-889F-9F23-43CC-7000E28415B6}"/>
              </a:ext>
            </a:extLst>
          </p:cNvPr>
          <p:cNvSpPr>
            <a:spLocks noChangeArrowheads="1"/>
          </p:cNvSpPr>
          <p:nvPr/>
        </p:nvSpPr>
        <p:spPr bwMode="auto">
          <a:xfrm>
            <a:off x="9105168" y="4540613"/>
            <a:ext cx="2318392" cy="193899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Calibri" panose="020F0502020204030204" pitchFamily="34" charset="0"/>
              </a:rPr>
              <a:t>HL-LHC MQXF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Nb</a:t>
            </a:r>
            <a:r>
              <a:rPr kumimoji="0" lang="en-US"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3</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Sn, B</a:t>
            </a:r>
            <a:r>
              <a:rPr kumimoji="0" lang="en-US"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p </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11.3 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F</a:t>
            </a:r>
            <a:r>
              <a:rPr kumimoji="0" lang="en-US"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x</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 6.8 MN/m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σ</a:t>
            </a:r>
            <a:r>
              <a:rPr kumimoji="0" lang="el-GR"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θ</a:t>
            </a:r>
            <a:r>
              <a:rPr kumimoji="0" lang="en-US"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a:t>
            </a:r>
            <a:r>
              <a:rPr kumimoji="0" lang="en-US"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em</a:t>
            </a:r>
            <a:r>
              <a:rPr kumimoji="0" lang="en-US"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100-110 MPa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F</a:t>
            </a:r>
            <a:r>
              <a:rPr kumimoji="0" lang="en-US"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z</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 1200 </a:t>
            </a:r>
            <a:r>
              <a:rPr kumimoji="0" lang="en-US"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kN</a:t>
            </a:r>
            <a:endPar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9" name="TextBox 18">
            <a:extLst>
              <a:ext uri="{FF2B5EF4-FFF2-40B4-BE49-F238E27FC236}">
                <a16:creationId xmlns:a16="http://schemas.microsoft.com/office/drawing/2014/main" id="{3B151AD6-FCFD-E9B2-3B3A-1B0BED5AEE97}"/>
              </a:ext>
            </a:extLst>
          </p:cNvPr>
          <p:cNvSpPr txBox="1"/>
          <p:nvPr/>
        </p:nvSpPr>
        <p:spPr>
          <a:xfrm>
            <a:off x="8922457" y="6340690"/>
            <a:ext cx="4004953"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prstClr val="white"/>
                </a:solidFill>
                <a:effectLst/>
                <a:uLnTx/>
                <a:uFillTx/>
                <a:latin typeface="Calibri" panose="020F0502020204030204" pitchFamily="34" charset="0"/>
                <a:ea typeface="Calibri" panose="020F0502020204030204" pitchFamily="34" charset="0"/>
                <a:cs typeface="Calibri" panose="020F0502020204030204" pitchFamily="34" charset="0"/>
              </a:rPr>
              <a:t>F</a:t>
            </a:r>
            <a:r>
              <a:rPr kumimoji="0" lang="en-US" sz="1400" b="0" i="0" u="none" strike="noStrike" kern="1200" cap="none" spc="0" normalizeH="0" baseline="-25000" noProof="0" dirty="0" err="1">
                <a:ln>
                  <a:noFill/>
                </a:ln>
                <a:solidFill>
                  <a:prstClr val="white"/>
                </a:solidFill>
                <a:effectLst/>
                <a:uLnTx/>
                <a:uFillTx/>
                <a:latin typeface="Calibri" panose="020F0502020204030204" pitchFamily="34" charset="0"/>
                <a:ea typeface="Calibri" panose="020F0502020204030204" pitchFamily="34" charset="0"/>
                <a:cs typeface="Calibri" panose="020F0502020204030204" pitchFamily="34" charset="0"/>
              </a:rPr>
              <a:t>x</a:t>
            </a:r>
            <a:r>
              <a:rPr kumimoji="0" lang="en-US" sz="1400" b="0" i="0" u="none" strike="noStrike" kern="1200" cap="none" spc="0" normalizeH="0" baseline="-25000" noProof="0" dirty="0">
                <a:ln>
                  <a:noFill/>
                </a:ln>
                <a:solidFill>
                  <a:prstClr val="white"/>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400" b="0" i="0" u="none" strike="noStrike" kern="1200" cap="none" spc="0" normalizeH="0" baseline="0" noProof="0" dirty="0">
                <a:ln>
                  <a:noFill/>
                </a:ln>
                <a:solidFill>
                  <a:prstClr val="white"/>
                </a:solidFill>
                <a:effectLst/>
                <a:uLnTx/>
                <a:uFillTx/>
                <a:latin typeface="Calibri" panose="020F0502020204030204" pitchFamily="34" charset="0"/>
                <a:ea typeface="Calibri" panose="020F0502020204030204" pitchFamily="34" charset="0"/>
                <a:cs typeface="Calibri" panose="020F0502020204030204" pitchFamily="34" charset="0"/>
              </a:rPr>
              <a:t>per half magnet; </a:t>
            </a:r>
            <a:r>
              <a:rPr kumimoji="0" lang="en-US" sz="1400" b="0" i="0" u="none" strike="noStrike" kern="1200" cap="none" spc="0" normalizeH="0" baseline="0" noProof="0" dirty="0" err="1">
                <a:ln>
                  <a:noFill/>
                </a:ln>
                <a:solidFill>
                  <a:prstClr val="white"/>
                </a:solidFill>
                <a:effectLst/>
                <a:uLnTx/>
                <a:uFillTx/>
                <a:latin typeface="Calibri" panose="020F0502020204030204" pitchFamily="34" charset="0"/>
                <a:ea typeface="Calibri" panose="020F0502020204030204" pitchFamily="34" charset="0"/>
                <a:cs typeface="Calibri" panose="020F0502020204030204" pitchFamily="34" charset="0"/>
              </a:rPr>
              <a:t>F</a:t>
            </a:r>
            <a:r>
              <a:rPr kumimoji="0" lang="en-US" sz="1400" b="0" i="0" u="none" strike="noStrike" kern="1200" cap="none" spc="0" normalizeH="0" baseline="-25000" noProof="0" dirty="0" err="1">
                <a:ln>
                  <a:noFill/>
                </a:ln>
                <a:solidFill>
                  <a:prstClr val="white"/>
                </a:solidFill>
                <a:effectLst/>
                <a:uLnTx/>
                <a:uFillTx/>
                <a:latin typeface="Calibri" panose="020F0502020204030204" pitchFamily="34" charset="0"/>
                <a:ea typeface="Calibri" panose="020F0502020204030204" pitchFamily="34" charset="0"/>
                <a:cs typeface="Calibri" panose="020F0502020204030204" pitchFamily="34" charset="0"/>
              </a:rPr>
              <a:t>z</a:t>
            </a:r>
            <a:r>
              <a:rPr kumimoji="0" lang="en-US" sz="1400" b="0" i="0" u="none" strike="noStrike" kern="1200" cap="none" spc="0" normalizeH="0" baseline="0" noProof="0" dirty="0">
                <a:ln>
                  <a:noFill/>
                </a:ln>
                <a:solidFill>
                  <a:prstClr val="white"/>
                </a:solidFill>
                <a:effectLst/>
                <a:uLnTx/>
                <a:uFillTx/>
                <a:latin typeface="Calibri" panose="020F0502020204030204" pitchFamily="34" charset="0"/>
                <a:ea typeface="Calibri" panose="020F0502020204030204" pitchFamily="34" charset="0"/>
                <a:cs typeface="Calibri" panose="020F0502020204030204" pitchFamily="34" charset="0"/>
              </a:rPr>
              <a:t> per aperture </a:t>
            </a:r>
            <a:endParaRPr kumimoji="0" lang="en-GB" sz="1400" b="0" i="0" u="none" strike="noStrike" kern="1200" cap="none" spc="0" normalizeH="0" baseline="0" noProof="0" dirty="0">
              <a:ln>
                <a:noFill/>
              </a:ln>
              <a:solidFill>
                <a:prstClr val="white"/>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pic>
        <p:nvPicPr>
          <p:cNvPr id="7" name="Content Placeholder 18" descr="Icon&#10;&#10;Description automatically generated">
            <a:extLst>
              <a:ext uri="{FF2B5EF4-FFF2-40B4-BE49-F238E27FC236}">
                <a16:creationId xmlns:a16="http://schemas.microsoft.com/office/drawing/2014/main" id="{BA125B68-3E4E-7212-CE7E-5B60654A1221}"/>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l="18418" r="12134"/>
          <a:stretch/>
        </p:blipFill>
        <p:spPr>
          <a:xfrm>
            <a:off x="4574208" y="1768613"/>
            <a:ext cx="3416300" cy="2772000"/>
          </a:xfrm>
          <a:prstGeom prst="rect">
            <a:avLst/>
          </a:prstGeom>
        </p:spPr>
      </p:pic>
      <p:sp>
        <p:nvSpPr>
          <p:cNvPr id="17" name="Content Placeholder 6">
            <a:extLst>
              <a:ext uri="{FF2B5EF4-FFF2-40B4-BE49-F238E27FC236}">
                <a16:creationId xmlns:a16="http://schemas.microsoft.com/office/drawing/2014/main" id="{F9B5B280-585E-D4BA-A7C8-6ABFB5AFBED2}"/>
              </a:ext>
            </a:extLst>
          </p:cNvPr>
          <p:cNvSpPr txBox="1">
            <a:spLocks/>
          </p:cNvSpPr>
          <p:nvPr/>
        </p:nvSpPr>
        <p:spPr>
          <a:xfrm>
            <a:off x="442232" y="1240536"/>
            <a:ext cx="11307536" cy="401646"/>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
                <a:srgbClr val="002060"/>
              </a:buClr>
              <a:buSzTx/>
              <a:buFont typeface="Arial" panose="020B0604020202020204" pitchFamily="34" charset="0"/>
              <a:buNone/>
              <a:tabLst/>
              <a:defRPr/>
            </a:pPr>
            <a:r>
              <a:rPr kumimoji="0" lang="en-GB" sz="2800" b="0" i="0" u="none" strike="noStrike" kern="1200" cap="none" spc="0" normalizeH="0" baseline="0" noProof="0" dirty="0">
                <a:ln>
                  <a:noFill/>
                </a:ln>
                <a:solidFill>
                  <a:srgbClr val="0055A0"/>
                </a:solidFill>
                <a:effectLst/>
                <a:uLnTx/>
                <a:uFillTx/>
                <a:latin typeface="Calibri" panose="020F0502020204030204" pitchFamily="34" charset="0"/>
                <a:ea typeface="Calibri" panose="020F0502020204030204" pitchFamily="34" charset="0"/>
                <a:cs typeface="Calibri" panose="020F0502020204030204" pitchFamily="34" charset="0"/>
              </a:rPr>
              <a:t>≈</a:t>
            </a:r>
            <a:r>
              <a:rPr kumimoji="0" lang="en-US" sz="2800" b="0" i="0" u="none" strike="noStrike" kern="1200" cap="none" spc="0" normalizeH="0" baseline="0" noProof="0" dirty="0">
                <a:ln>
                  <a:noFill/>
                </a:ln>
                <a:solidFill>
                  <a:srgbClr val="0055A0"/>
                </a:solidFill>
                <a:effectLst/>
                <a:uLnTx/>
                <a:uFillTx/>
                <a:latin typeface="Calibri" panose="020F0502020204030204" pitchFamily="34" charset="0"/>
                <a:ea typeface="Calibri" panose="020F0502020204030204" pitchFamily="34" charset="0"/>
                <a:cs typeface="Calibri" panose="020F0502020204030204" pitchFamily="34" charset="0"/>
              </a:rPr>
              <a:t> 2 times more force/stress than in the LHC-MB dipoles, in a brittle conductor</a:t>
            </a:r>
            <a:endParaRPr kumimoji="0" lang="en-GB" sz="2800" b="0" i="0" u="none" strike="noStrike" kern="1200" cap="none" spc="0" normalizeH="0" baseline="0" noProof="0" dirty="0">
              <a:ln>
                <a:noFill/>
              </a:ln>
              <a:solidFill>
                <a:srgbClr val="0055A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F7EA792A-4DE0-E04B-5BF0-B75628CBE91F}"/>
              </a:ext>
            </a:extLst>
          </p:cNvPr>
          <p:cNvSpPr txBox="1"/>
          <p:nvPr/>
        </p:nvSpPr>
        <p:spPr>
          <a:xfrm>
            <a:off x="5098789" y="6377545"/>
            <a:ext cx="4004953"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prstClr val="white"/>
                </a:solidFill>
                <a:effectLst/>
                <a:uLnTx/>
                <a:uFillTx/>
                <a:latin typeface="Calibri" panose="020F0502020204030204" pitchFamily="34" charset="0"/>
                <a:ea typeface="Calibri" panose="020F0502020204030204" pitchFamily="34" charset="0"/>
                <a:cs typeface="Calibri" panose="020F0502020204030204" pitchFamily="34" charset="0"/>
              </a:rPr>
              <a:t>Lmag</a:t>
            </a:r>
            <a:r>
              <a:rPr kumimoji="0" lang="en-US" sz="1400" b="0" i="0" u="none" strike="noStrike" kern="1200" cap="none" spc="0" normalizeH="0" baseline="0" noProof="0" dirty="0">
                <a:ln>
                  <a:noFill/>
                </a:ln>
                <a:solidFill>
                  <a:prstClr val="white"/>
                </a:solidFill>
                <a:effectLst/>
                <a:uLnTx/>
                <a:uFillTx/>
                <a:latin typeface="Calibri" panose="020F0502020204030204" pitchFamily="34" charset="0"/>
                <a:ea typeface="Calibri" panose="020F0502020204030204" pitchFamily="34" charset="0"/>
                <a:cs typeface="Calibri" panose="020F0502020204030204" pitchFamily="34" charset="0"/>
              </a:rPr>
              <a:t> (11 T) = 5.3 m</a:t>
            </a:r>
            <a:endParaRPr kumimoji="0" lang="en-GB" sz="1400" b="0" i="0" u="none" strike="noStrike" kern="1200" cap="none" spc="0" normalizeH="0" baseline="0" noProof="0" dirty="0">
              <a:ln>
                <a:noFill/>
              </a:ln>
              <a:solidFill>
                <a:prstClr val="white"/>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3E22E9BB-93EB-69C4-1FC2-50EDE54C4BD1}"/>
              </a:ext>
            </a:extLst>
          </p:cNvPr>
          <p:cNvSpPr txBox="1"/>
          <p:nvPr/>
        </p:nvSpPr>
        <p:spPr>
          <a:xfrm>
            <a:off x="8365785" y="6202191"/>
            <a:ext cx="2777515" cy="584775"/>
          </a:xfrm>
          <a:prstGeom prst="rect">
            <a:avLst/>
          </a:prstGeom>
          <a:noFill/>
          <a:ln>
            <a:solidFill>
              <a:srgbClr val="0D0D0D"/>
            </a:solidFill>
          </a:ln>
        </p:spPr>
        <p:txBody>
          <a:bodyPr wrap="square">
            <a:spAutoFit/>
          </a:bodyPr>
          <a:lstStyle/>
          <a:p>
            <a:pPr algn="ctr">
              <a:spcBef>
                <a:spcPct val="20000"/>
              </a:spcBef>
            </a:pPr>
            <a:r>
              <a:rPr lang="en-US" sz="1000" dirty="0">
                <a:solidFill>
                  <a:srgbClr val="FF0000"/>
                </a:solidFill>
                <a:latin typeface="LM Mono Prop Light 10" panose="00000500000000000000" pitchFamily="50" charset="0"/>
              </a:rPr>
              <a:t>Slide from Susana (</a:t>
            </a:r>
            <a:r>
              <a:rPr lang="en-GB" sz="1000" dirty="0">
                <a:solidFill>
                  <a:srgbClr val="FF0000"/>
                </a:solidFill>
                <a:latin typeface="LM Mono Prop Light 10" panose="00000500000000000000" pitchFamily="50" charset="0"/>
              </a:rPr>
              <a:t>Feedback of HL-LHC Magnets to HFM)</a:t>
            </a:r>
            <a:endParaRPr lang="en-US" sz="1000" dirty="0">
              <a:solidFill>
                <a:srgbClr val="FF0000"/>
              </a:solidFill>
              <a:latin typeface="LM Mono Prop Light 10" panose="00000500000000000000" pitchFamily="50" charset="0"/>
            </a:endParaRPr>
          </a:p>
          <a:p>
            <a:pPr algn="ctr">
              <a:spcBef>
                <a:spcPct val="20000"/>
              </a:spcBef>
            </a:pPr>
            <a:r>
              <a:rPr lang="en-US" sz="1000" dirty="0">
                <a:latin typeface="LM Mono Prop Light 10" panose="00000500000000000000" pitchFamily="50" charset="0"/>
                <a:hlinkClick r:id="rId5"/>
              </a:rPr>
              <a:t>https://indico.cern.ch/event/1471305</a:t>
            </a:r>
            <a:endParaRPr lang="en-US" sz="1000" dirty="0">
              <a:latin typeface="LM Mono Prop Light 10" panose="00000500000000000000" pitchFamily="50" charset="0"/>
            </a:endParaRPr>
          </a:p>
        </p:txBody>
      </p:sp>
    </p:spTree>
    <p:extLst>
      <p:ext uri="{BB962C8B-B14F-4D97-AF65-F5344CB8AC3E}">
        <p14:creationId xmlns:p14="http://schemas.microsoft.com/office/powerpoint/2010/main" val="36782571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7851DB-4F1D-EA45-DAF0-E8A3A13B8A27}"/>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84063E7F-2353-71EE-77D9-B4D26263CA60}"/>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2D design - magnetic</a:t>
            </a:r>
          </a:p>
        </p:txBody>
      </p:sp>
      <p:graphicFrame>
        <p:nvGraphicFramePr>
          <p:cNvPr id="4" name="Chart 3">
            <a:extLst>
              <a:ext uri="{FF2B5EF4-FFF2-40B4-BE49-F238E27FC236}">
                <a16:creationId xmlns:a16="http://schemas.microsoft.com/office/drawing/2014/main" id="{2777305F-1DE8-A186-B038-C003797594E2}"/>
              </a:ext>
            </a:extLst>
          </p:cNvPr>
          <p:cNvGraphicFramePr>
            <a:graphicFrameLocks noGrp="1"/>
          </p:cNvGraphicFramePr>
          <p:nvPr/>
        </p:nvGraphicFramePr>
        <p:xfrm>
          <a:off x="961612" y="1235376"/>
          <a:ext cx="4890548" cy="4599717"/>
        </p:xfrm>
        <a:graphic>
          <a:graphicData uri="http://schemas.openxmlformats.org/drawingml/2006/chart">
            <c:chart xmlns:c="http://schemas.openxmlformats.org/drawingml/2006/chart" xmlns:r="http://schemas.openxmlformats.org/officeDocument/2006/relationships" r:id="rId3"/>
          </a:graphicData>
        </a:graphic>
      </p:graphicFrame>
      <p:pic>
        <p:nvPicPr>
          <p:cNvPr id="5" name="Picture 4">
            <a:extLst>
              <a:ext uri="{FF2B5EF4-FFF2-40B4-BE49-F238E27FC236}">
                <a16:creationId xmlns:a16="http://schemas.microsoft.com/office/drawing/2014/main" id="{6D0A5160-2D75-4A49-A4A6-1546676F7510}"/>
              </a:ext>
            </a:extLst>
          </p:cNvPr>
          <p:cNvPicPr>
            <a:picLocks noChangeAspect="1"/>
          </p:cNvPicPr>
          <p:nvPr/>
        </p:nvPicPr>
        <p:blipFill>
          <a:blip r:embed="rId4"/>
          <a:stretch>
            <a:fillRect/>
          </a:stretch>
        </p:blipFill>
        <p:spPr>
          <a:xfrm>
            <a:off x="7010382" y="603114"/>
            <a:ext cx="3164021" cy="2373332"/>
          </a:xfrm>
          <a:prstGeom prst="rect">
            <a:avLst/>
          </a:prstGeom>
        </p:spPr>
      </p:pic>
      <p:pic>
        <p:nvPicPr>
          <p:cNvPr id="6" name="Picture 5">
            <a:extLst>
              <a:ext uri="{FF2B5EF4-FFF2-40B4-BE49-F238E27FC236}">
                <a16:creationId xmlns:a16="http://schemas.microsoft.com/office/drawing/2014/main" id="{766F7585-0F03-D881-5C28-C6A2B836629D}"/>
              </a:ext>
            </a:extLst>
          </p:cNvPr>
          <p:cNvPicPr>
            <a:picLocks noChangeAspect="1"/>
          </p:cNvPicPr>
          <p:nvPr/>
        </p:nvPicPr>
        <p:blipFill>
          <a:blip r:embed="rId5"/>
          <a:srcRect r="41043"/>
          <a:stretch/>
        </p:blipFill>
        <p:spPr>
          <a:xfrm>
            <a:off x="7010382" y="3072596"/>
            <a:ext cx="1873178" cy="2762497"/>
          </a:xfrm>
          <a:prstGeom prst="rect">
            <a:avLst/>
          </a:prstGeom>
        </p:spPr>
      </p:pic>
      <p:pic>
        <p:nvPicPr>
          <p:cNvPr id="7" name="Picture 6">
            <a:extLst>
              <a:ext uri="{FF2B5EF4-FFF2-40B4-BE49-F238E27FC236}">
                <a16:creationId xmlns:a16="http://schemas.microsoft.com/office/drawing/2014/main" id="{A0FD03CD-83C2-783A-E603-CA1E819BA58D}"/>
              </a:ext>
            </a:extLst>
          </p:cNvPr>
          <p:cNvPicPr>
            <a:picLocks noChangeAspect="1"/>
          </p:cNvPicPr>
          <p:nvPr/>
        </p:nvPicPr>
        <p:blipFill>
          <a:blip r:embed="rId6"/>
          <a:stretch>
            <a:fillRect/>
          </a:stretch>
        </p:blipFill>
        <p:spPr>
          <a:xfrm>
            <a:off x="9035624" y="3291528"/>
            <a:ext cx="2723743" cy="2543565"/>
          </a:xfrm>
          <a:prstGeom prst="rect">
            <a:avLst/>
          </a:prstGeom>
        </p:spPr>
      </p:pic>
    </p:spTree>
    <p:extLst>
      <p:ext uri="{BB962C8B-B14F-4D97-AF65-F5344CB8AC3E}">
        <p14:creationId xmlns:p14="http://schemas.microsoft.com/office/powerpoint/2010/main" val="42161497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D41B0F-1C7E-B86A-1E53-6F743B804156}"/>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E19CA30B-76B4-FF4C-5F8B-0FA13BDA7BB9}"/>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2D design – mech.</a:t>
            </a:r>
          </a:p>
        </p:txBody>
      </p:sp>
      <p:pic>
        <p:nvPicPr>
          <p:cNvPr id="11" name="Picture 10" descr="A diagram of a tower&#10;&#10;AI-generated content may be incorrect.">
            <a:extLst>
              <a:ext uri="{FF2B5EF4-FFF2-40B4-BE49-F238E27FC236}">
                <a16:creationId xmlns:a16="http://schemas.microsoft.com/office/drawing/2014/main" id="{C225E9AA-3DD9-2434-1BEB-7EFC6EC2E5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01909" y="3861881"/>
            <a:ext cx="2872000" cy="2160000"/>
          </a:xfrm>
          <a:prstGeom prst="rect">
            <a:avLst/>
          </a:prstGeom>
        </p:spPr>
      </p:pic>
      <p:pic>
        <p:nvPicPr>
          <p:cNvPr id="13" name="Picture 12" descr="A diagram of a heat map&#10;&#10;AI-generated content may be incorrect.">
            <a:extLst>
              <a:ext uri="{FF2B5EF4-FFF2-40B4-BE49-F238E27FC236}">
                <a16:creationId xmlns:a16="http://schemas.microsoft.com/office/drawing/2014/main" id="{C1C7FAC9-089D-777B-C364-519195E6A47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8091" y="3861881"/>
            <a:ext cx="2871999" cy="2160000"/>
          </a:xfrm>
          <a:prstGeom prst="rect">
            <a:avLst/>
          </a:prstGeom>
        </p:spPr>
      </p:pic>
      <p:pic>
        <p:nvPicPr>
          <p:cNvPr id="15" name="Picture 14" descr="A rainbow colored map with numbers and symbols&#10;&#10;AI-generated content may be incorrect.">
            <a:extLst>
              <a:ext uri="{FF2B5EF4-FFF2-40B4-BE49-F238E27FC236}">
                <a16:creationId xmlns:a16="http://schemas.microsoft.com/office/drawing/2014/main" id="{1E5E7207-F1F4-764F-050D-A1C432205DD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60000" y="3861881"/>
            <a:ext cx="2871999" cy="2160000"/>
          </a:xfrm>
          <a:prstGeom prst="rect">
            <a:avLst/>
          </a:prstGeom>
        </p:spPr>
      </p:pic>
      <p:graphicFrame>
        <p:nvGraphicFramePr>
          <p:cNvPr id="16" name="Chart 15">
            <a:extLst>
              <a:ext uri="{FF2B5EF4-FFF2-40B4-BE49-F238E27FC236}">
                <a16:creationId xmlns:a16="http://schemas.microsoft.com/office/drawing/2014/main" id="{FBAE9448-99F3-497A-AE19-BC72C4BF0253}"/>
              </a:ext>
            </a:extLst>
          </p:cNvPr>
          <p:cNvGraphicFramePr>
            <a:graphicFrameLocks/>
          </p:cNvGraphicFramePr>
          <p:nvPr>
            <p:extLst>
              <p:ext uri="{D42A27DB-BD31-4B8C-83A1-F6EECF244321}">
                <p14:modId xmlns:p14="http://schemas.microsoft.com/office/powerpoint/2010/main" val="2455554807"/>
              </p:ext>
            </p:extLst>
          </p:nvPr>
        </p:nvGraphicFramePr>
        <p:xfrm>
          <a:off x="4217784" y="473282"/>
          <a:ext cx="5111046" cy="2880000"/>
        </p:xfrm>
        <a:graphic>
          <a:graphicData uri="http://schemas.openxmlformats.org/drawingml/2006/chart">
            <c:chart xmlns:c="http://schemas.openxmlformats.org/drawingml/2006/chart" xmlns:r="http://schemas.openxmlformats.org/officeDocument/2006/relationships" r:id="rId6"/>
          </a:graphicData>
        </a:graphic>
      </p:graphicFrame>
      <p:pic>
        <p:nvPicPr>
          <p:cNvPr id="18" name="Picture 17" descr="A rainbow colored lines on a white background&#10;&#10;AI-generated content may be incorrect.">
            <a:extLst>
              <a:ext uri="{FF2B5EF4-FFF2-40B4-BE49-F238E27FC236}">
                <a16:creationId xmlns:a16="http://schemas.microsoft.com/office/drawing/2014/main" id="{81A1C4F8-1F2B-388D-7536-EC03861D430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824213" y="558533"/>
            <a:ext cx="2075504" cy="1560964"/>
          </a:xfrm>
          <a:prstGeom prst="rect">
            <a:avLst/>
          </a:prstGeom>
        </p:spPr>
      </p:pic>
      <p:sp>
        <p:nvSpPr>
          <p:cNvPr id="19" name="Rectangle 18">
            <a:extLst>
              <a:ext uri="{FF2B5EF4-FFF2-40B4-BE49-F238E27FC236}">
                <a16:creationId xmlns:a16="http://schemas.microsoft.com/office/drawing/2014/main" id="{B0CD5C4B-2EA2-2034-B799-9A6DDB35B5EC}"/>
              </a:ext>
            </a:extLst>
          </p:cNvPr>
          <p:cNvSpPr/>
          <p:nvPr/>
        </p:nvSpPr>
        <p:spPr>
          <a:xfrm>
            <a:off x="10087582" y="181540"/>
            <a:ext cx="1476313" cy="291742"/>
          </a:xfrm>
          <a:prstGeom prst="rect">
            <a:avLst/>
          </a:prstGeom>
          <a:solidFill>
            <a:schemeClr val="bg1"/>
          </a:solidFill>
          <a:ln w="19050">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0D0D0D"/>
                </a:solidFill>
                <a:latin typeface="LM Mono Prop Light 10" panose="00000500000000000000" pitchFamily="50" charset="0"/>
              </a:rPr>
              <a:t>B</a:t>
            </a:r>
            <a:r>
              <a:rPr lang="en-US" sz="1400" b="1" baseline="-25000" dirty="0">
                <a:solidFill>
                  <a:srgbClr val="0D0D0D"/>
                </a:solidFill>
                <a:latin typeface="LM Mono Prop Light 10" panose="00000500000000000000" pitchFamily="50" charset="0"/>
              </a:rPr>
              <a:t>ap.</a:t>
            </a:r>
            <a:r>
              <a:rPr lang="en-US" sz="1400" b="1" dirty="0">
                <a:solidFill>
                  <a:srgbClr val="0D0D0D"/>
                </a:solidFill>
                <a:latin typeface="LM Mono Prop Light 10" panose="00000500000000000000" pitchFamily="50" charset="0"/>
              </a:rPr>
              <a:t> = 12 T</a:t>
            </a:r>
            <a:endParaRPr lang="en-GB" sz="1400" b="1" dirty="0">
              <a:solidFill>
                <a:srgbClr val="0D0D0D"/>
              </a:solidFill>
              <a:latin typeface="LM Mono Prop Light 10" panose="00000500000000000000" pitchFamily="50" charset="0"/>
            </a:endParaRPr>
          </a:p>
        </p:txBody>
      </p:sp>
      <p:sp>
        <p:nvSpPr>
          <p:cNvPr id="20" name="TextBox 19">
            <a:extLst>
              <a:ext uri="{FF2B5EF4-FFF2-40B4-BE49-F238E27FC236}">
                <a16:creationId xmlns:a16="http://schemas.microsoft.com/office/drawing/2014/main" id="{E1C38078-8CE9-B9DB-8792-1CA927BD8F7C}"/>
              </a:ext>
            </a:extLst>
          </p:cNvPr>
          <p:cNvSpPr txBox="1"/>
          <p:nvPr/>
        </p:nvSpPr>
        <p:spPr>
          <a:xfrm>
            <a:off x="574445" y="1163876"/>
            <a:ext cx="3159290" cy="1686616"/>
          </a:xfrm>
          <a:prstGeom prst="rect">
            <a:avLst/>
          </a:prstGeom>
          <a:noFill/>
        </p:spPr>
        <p:txBody>
          <a:bodyPr wrap="square">
            <a:spAutoFit/>
          </a:bodyPr>
          <a:lstStyle/>
          <a:p>
            <a:pPr marL="285750" indent="-285750" algn="just">
              <a:spcBef>
                <a:spcPct val="20000"/>
              </a:spcBef>
              <a:buFont typeface="Wingdings" panose="05000000000000000000" pitchFamily="2" charset="2"/>
              <a:buChar char="§"/>
            </a:pPr>
            <a:r>
              <a:rPr lang="en-US" sz="1400" dirty="0">
                <a:latin typeface="LM Mono Prop Light 10" panose="00000500000000000000" pitchFamily="50" charset="0"/>
              </a:rPr>
              <a:t>Plots here summarize the main figures of merit.</a:t>
            </a:r>
          </a:p>
          <a:p>
            <a:pPr marL="285750" indent="-285750" algn="just">
              <a:spcBef>
                <a:spcPct val="20000"/>
              </a:spcBef>
              <a:buFont typeface="Wingdings" panose="05000000000000000000" pitchFamily="2" charset="2"/>
              <a:buChar char="§"/>
            </a:pPr>
            <a:r>
              <a:rPr lang="en-US" sz="1400" dirty="0">
                <a:latin typeface="LM Mono Prop Light 10" panose="00000500000000000000" pitchFamily="50" charset="0"/>
              </a:rPr>
              <a:t>Structural components comply with material limits.</a:t>
            </a:r>
          </a:p>
          <a:p>
            <a:pPr marL="285750" indent="-285750" algn="just">
              <a:spcBef>
                <a:spcPct val="20000"/>
              </a:spcBef>
              <a:buFont typeface="Wingdings" panose="05000000000000000000" pitchFamily="2" charset="2"/>
              <a:buChar char="§"/>
            </a:pPr>
            <a:r>
              <a:rPr lang="en-US" sz="1400" dirty="0">
                <a:latin typeface="LM Mono Prop Light 10" panose="00000500000000000000" pitchFamily="50" charset="0"/>
              </a:rPr>
              <a:t>Structure limit corresponds to a full coil pre-load for short sample current (see EDMS).</a:t>
            </a:r>
          </a:p>
        </p:txBody>
      </p:sp>
      <p:sp>
        <p:nvSpPr>
          <p:cNvPr id="21" name="Rectangle 20">
            <a:extLst>
              <a:ext uri="{FF2B5EF4-FFF2-40B4-BE49-F238E27FC236}">
                <a16:creationId xmlns:a16="http://schemas.microsoft.com/office/drawing/2014/main" id="{121A575B-80DE-B581-C876-B4E1C06E982A}"/>
              </a:ext>
            </a:extLst>
          </p:cNvPr>
          <p:cNvSpPr/>
          <p:nvPr/>
        </p:nvSpPr>
        <p:spPr>
          <a:xfrm>
            <a:off x="8236269" y="3631650"/>
            <a:ext cx="3175887" cy="291742"/>
          </a:xfrm>
          <a:prstGeom prst="rect">
            <a:avLst/>
          </a:prstGeom>
          <a:solidFill>
            <a:schemeClr val="bg1"/>
          </a:solidFill>
          <a:ln w="19050">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0D0D0D"/>
                </a:solidFill>
                <a:latin typeface="LM Mono Prop Light 10" panose="00000500000000000000" pitchFamily="50" charset="0"/>
              </a:rPr>
              <a:t>Pole contact pressure at B</a:t>
            </a:r>
            <a:r>
              <a:rPr lang="en-US" sz="1400" b="1" baseline="-25000" dirty="0">
                <a:solidFill>
                  <a:srgbClr val="0D0D0D"/>
                </a:solidFill>
                <a:latin typeface="LM Mono Prop Light 10" panose="00000500000000000000" pitchFamily="50" charset="0"/>
              </a:rPr>
              <a:t>ap.</a:t>
            </a:r>
            <a:r>
              <a:rPr lang="en-US" sz="1400" b="1" dirty="0">
                <a:solidFill>
                  <a:srgbClr val="0D0D0D"/>
                </a:solidFill>
                <a:latin typeface="LM Mono Prop Light 10" panose="00000500000000000000" pitchFamily="50" charset="0"/>
              </a:rPr>
              <a:t> = 12 T</a:t>
            </a:r>
            <a:endParaRPr lang="en-GB" sz="1400" b="1" dirty="0">
              <a:solidFill>
                <a:srgbClr val="0D0D0D"/>
              </a:solidFill>
              <a:latin typeface="LM Mono Prop Light 10" panose="00000500000000000000" pitchFamily="50" charset="0"/>
            </a:endParaRPr>
          </a:p>
        </p:txBody>
      </p:sp>
      <p:sp>
        <p:nvSpPr>
          <p:cNvPr id="22" name="Rectangle 21">
            <a:extLst>
              <a:ext uri="{FF2B5EF4-FFF2-40B4-BE49-F238E27FC236}">
                <a16:creationId xmlns:a16="http://schemas.microsoft.com/office/drawing/2014/main" id="{86FA5D34-10FE-F4CE-38DE-49B31C028AE0}"/>
              </a:ext>
            </a:extLst>
          </p:cNvPr>
          <p:cNvSpPr/>
          <p:nvPr/>
        </p:nvSpPr>
        <p:spPr>
          <a:xfrm>
            <a:off x="4884468" y="3608485"/>
            <a:ext cx="1828800" cy="291742"/>
          </a:xfrm>
          <a:prstGeom prst="rect">
            <a:avLst/>
          </a:prstGeom>
          <a:solidFill>
            <a:schemeClr val="bg1"/>
          </a:solidFill>
          <a:ln w="19050">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err="1">
                <a:solidFill>
                  <a:srgbClr val="0D0D0D"/>
                </a:solidFill>
                <a:latin typeface="LM Mono Prop Light 10" panose="00000500000000000000" pitchFamily="50" charset="0"/>
              </a:rPr>
              <a:t>Seqv</a:t>
            </a:r>
            <a:r>
              <a:rPr lang="en-US" sz="1400" b="1" dirty="0">
                <a:solidFill>
                  <a:srgbClr val="0D0D0D"/>
                </a:solidFill>
                <a:latin typeface="LM Mono Prop Light 10" panose="00000500000000000000" pitchFamily="50" charset="0"/>
              </a:rPr>
              <a:t> at B</a:t>
            </a:r>
            <a:r>
              <a:rPr lang="en-US" sz="1400" b="1" baseline="-25000" dirty="0">
                <a:solidFill>
                  <a:srgbClr val="0D0D0D"/>
                </a:solidFill>
                <a:latin typeface="LM Mono Prop Light 10" panose="00000500000000000000" pitchFamily="50" charset="0"/>
              </a:rPr>
              <a:t>ap.</a:t>
            </a:r>
            <a:r>
              <a:rPr lang="en-US" sz="1400" b="1" dirty="0">
                <a:solidFill>
                  <a:srgbClr val="0D0D0D"/>
                </a:solidFill>
                <a:latin typeface="LM Mono Prop Light 10" panose="00000500000000000000" pitchFamily="50" charset="0"/>
              </a:rPr>
              <a:t> = 12 T</a:t>
            </a:r>
            <a:endParaRPr lang="en-GB" sz="1400" b="1" dirty="0">
              <a:solidFill>
                <a:srgbClr val="0D0D0D"/>
              </a:solidFill>
              <a:latin typeface="LM Mono Prop Light 10" panose="00000500000000000000" pitchFamily="50" charset="0"/>
            </a:endParaRPr>
          </a:p>
        </p:txBody>
      </p:sp>
      <p:sp>
        <p:nvSpPr>
          <p:cNvPr id="23" name="Rectangle 22">
            <a:extLst>
              <a:ext uri="{FF2B5EF4-FFF2-40B4-BE49-F238E27FC236}">
                <a16:creationId xmlns:a16="http://schemas.microsoft.com/office/drawing/2014/main" id="{B9FD429D-8C7C-22FD-D881-5EEE4557ECCC}"/>
              </a:ext>
            </a:extLst>
          </p:cNvPr>
          <p:cNvSpPr/>
          <p:nvPr/>
        </p:nvSpPr>
        <p:spPr>
          <a:xfrm>
            <a:off x="1076134" y="3631650"/>
            <a:ext cx="1476313" cy="291742"/>
          </a:xfrm>
          <a:prstGeom prst="rect">
            <a:avLst/>
          </a:prstGeom>
          <a:solidFill>
            <a:schemeClr val="bg1"/>
          </a:solidFill>
          <a:ln w="19050">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err="1">
                <a:solidFill>
                  <a:srgbClr val="0D0D0D"/>
                </a:solidFill>
                <a:latin typeface="LM Mono Prop Light 10" panose="00000500000000000000" pitchFamily="50" charset="0"/>
              </a:rPr>
              <a:t>Seqv</a:t>
            </a:r>
            <a:r>
              <a:rPr lang="en-US" sz="1400" b="1" dirty="0">
                <a:solidFill>
                  <a:srgbClr val="0D0D0D"/>
                </a:solidFill>
                <a:latin typeface="LM Mono Prop Light 10" panose="00000500000000000000" pitchFamily="50" charset="0"/>
              </a:rPr>
              <a:t>, at 1.9 K</a:t>
            </a:r>
            <a:endParaRPr lang="en-GB" sz="1400" b="1" dirty="0">
              <a:solidFill>
                <a:srgbClr val="0D0D0D"/>
              </a:solidFill>
              <a:latin typeface="LM Mono Prop Light 10" panose="00000500000000000000" pitchFamily="50" charset="0"/>
            </a:endParaRPr>
          </a:p>
        </p:txBody>
      </p:sp>
    </p:spTree>
    <p:extLst>
      <p:ext uri="{BB962C8B-B14F-4D97-AF65-F5344CB8AC3E}">
        <p14:creationId xmlns:p14="http://schemas.microsoft.com/office/powerpoint/2010/main" val="9730700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9D731F-6EA0-AF3D-373B-309A71BE2D4E}"/>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1E80D95E-79EE-069E-3FB1-2CBD3EAB4728}"/>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2D design – mech.</a:t>
            </a:r>
          </a:p>
        </p:txBody>
      </p:sp>
      <p:sp>
        <p:nvSpPr>
          <p:cNvPr id="20" name="TextBox 19">
            <a:extLst>
              <a:ext uri="{FF2B5EF4-FFF2-40B4-BE49-F238E27FC236}">
                <a16:creationId xmlns:a16="http://schemas.microsoft.com/office/drawing/2014/main" id="{E3E87E23-DA49-9199-28FA-8755BA07543F}"/>
              </a:ext>
            </a:extLst>
          </p:cNvPr>
          <p:cNvSpPr txBox="1"/>
          <p:nvPr/>
        </p:nvSpPr>
        <p:spPr>
          <a:xfrm>
            <a:off x="574444" y="1163876"/>
            <a:ext cx="7324415" cy="307777"/>
          </a:xfrm>
          <a:prstGeom prst="rect">
            <a:avLst/>
          </a:prstGeom>
          <a:noFill/>
        </p:spPr>
        <p:txBody>
          <a:bodyPr wrap="square">
            <a:spAutoFit/>
          </a:bodyPr>
          <a:lstStyle/>
          <a:p>
            <a:pPr marL="285750" indent="-285750" algn="just">
              <a:spcBef>
                <a:spcPct val="20000"/>
              </a:spcBef>
              <a:buFont typeface="Wingdings" panose="05000000000000000000" pitchFamily="2" charset="2"/>
              <a:buChar char="§"/>
            </a:pPr>
            <a:r>
              <a:rPr lang="en-US" sz="1400" dirty="0">
                <a:latin typeface="LM Mono Prop Light 10" panose="00000500000000000000" pitchFamily="50" charset="0"/>
              </a:rPr>
              <a:t>Models also account for detailed geometry (see later our proposal for bladders).</a:t>
            </a:r>
          </a:p>
        </p:txBody>
      </p:sp>
      <p:pic>
        <p:nvPicPr>
          <p:cNvPr id="3" name="Picture 2" descr="A blue and pink diagram&#10;&#10;AI-generated content may be incorrect.">
            <a:extLst>
              <a:ext uri="{FF2B5EF4-FFF2-40B4-BE49-F238E27FC236}">
                <a16:creationId xmlns:a16="http://schemas.microsoft.com/office/drawing/2014/main" id="{7D5E374F-2471-FD34-FADE-1C2BC818C7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0472" y="2814124"/>
            <a:ext cx="3829333" cy="2880000"/>
          </a:xfrm>
          <a:prstGeom prst="rect">
            <a:avLst/>
          </a:prstGeom>
        </p:spPr>
      </p:pic>
      <p:pic>
        <p:nvPicPr>
          <p:cNvPr id="5" name="Picture 4" descr="A blue and pink circular object&#10;&#10;AI-generated content may be incorrect.">
            <a:extLst>
              <a:ext uri="{FF2B5EF4-FFF2-40B4-BE49-F238E27FC236}">
                <a16:creationId xmlns:a16="http://schemas.microsoft.com/office/drawing/2014/main" id="{E1741B05-BFF8-F9F2-D7D8-C28B7A8C04F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59805" y="2814124"/>
            <a:ext cx="3829333" cy="2880000"/>
          </a:xfrm>
          <a:prstGeom prst="rect">
            <a:avLst/>
          </a:prstGeom>
        </p:spPr>
      </p:pic>
      <p:pic>
        <p:nvPicPr>
          <p:cNvPr id="7" name="Picture 6" descr="A blue and pink circular object with a red cross&#10;&#10;AI-generated content may be incorrect.">
            <a:extLst>
              <a:ext uri="{FF2B5EF4-FFF2-40B4-BE49-F238E27FC236}">
                <a16:creationId xmlns:a16="http://schemas.microsoft.com/office/drawing/2014/main" id="{43AA9335-5B2E-803F-7057-866A6939336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32195" y="2814124"/>
            <a:ext cx="3829333" cy="2880000"/>
          </a:xfrm>
          <a:prstGeom prst="rect">
            <a:avLst/>
          </a:prstGeom>
        </p:spPr>
      </p:pic>
    </p:spTree>
    <p:extLst>
      <p:ext uri="{BB962C8B-B14F-4D97-AF65-F5344CB8AC3E}">
        <p14:creationId xmlns:p14="http://schemas.microsoft.com/office/powerpoint/2010/main" val="34702213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EB07E1-DB36-63CE-1D24-ED9636E81CE9}"/>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18022648-3450-AFFA-606A-15ACE052F35A}"/>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3D design - magnetic</a:t>
            </a:r>
          </a:p>
        </p:txBody>
      </p:sp>
      <p:pic>
        <p:nvPicPr>
          <p:cNvPr id="3" name="Picture 2" descr="A red object with lines and dots&#10;&#10;AI-generated content may be incorrect.">
            <a:extLst>
              <a:ext uri="{FF2B5EF4-FFF2-40B4-BE49-F238E27FC236}">
                <a16:creationId xmlns:a16="http://schemas.microsoft.com/office/drawing/2014/main" id="{FF8006CB-FBEB-2A75-0FEE-1835B12528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2051" y="3555339"/>
            <a:ext cx="4154215" cy="2356873"/>
          </a:xfrm>
          <a:prstGeom prst="rect">
            <a:avLst/>
          </a:prstGeom>
        </p:spPr>
      </p:pic>
      <p:pic>
        <p:nvPicPr>
          <p:cNvPr id="10" name="Picture 9">
            <a:extLst>
              <a:ext uri="{FF2B5EF4-FFF2-40B4-BE49-F238E27FC236}">
                <a16:creationId xmlns:a16="http://schemas.microsoft.com/office/drawing/2014/main" id="{ED5DE81C-24EF-05D7-4D8C-60C9AA653F2B}"/>
              </a:ext>
            </a:extLst>
          </p:cNvPr>
          <p:cNvPicPr>
            <a:picLocks noChangeAspect="1"/>
          </p:cNvPicPr>
          <p:nvPr/>
        </p:nvPicPr>
        <p:blipFill>
          <a:blip r:embed="rId4"/>
          <a:stretch>
            <a:fillRect/>
          </a:stretch>
        </p:blipFill>
        <p:spPr>
          <a:xfrm>
            <a:off x="473011" y="1488064"/>
            <a:ext cx="3765749" cy="1814597"/>
          </a:xfrm>
          <a:prstGeom prst="rect">
            <a:avLst/>
          </a:prstGeom>
        </p:spPr>
      </p:pic>
      <p:graphicFrame>
        <p:nvGraphicFramePr>
          <p:cNvPr id="11" name="Chart 10">
            <a:extLst>
              <a:ext uri="{FF2B5EF4-FFF2-40B4-BE49-F238E27FC236}">
                <a16:creationId xmlns:a16="http://schemas.microsoft.com/office/drawing/2014/main" id="{F6AA5FD5-BFD1-416D-B52D-3D3F19DBDAF8}"/>
              </a:ext>
            </a:extLst>
          </p:cNvPr>
          <p:cNvGraphicFramePr>
            <a:graphicFrameLocks/>
          </p:cNvGraphicFramePr>
          <p:nvPr>
            <p:extLst>
              <p:ext uri="{D42A27DB-BD31-4B8C-83A1-F6EECF244321}">
                <p14:modId xmlns:p14="http://schemas.microsoft.com/office/powerpoint/2010/main" val="2410970763"/>
              </p:ext>
            </p:extLst>
          </p:nvPr>
        </p:nvGraphicFramePr>
        <p:xfrm>
          <a:off x="4560811" y="432275"/>
          <a:ext cx="7309138" cy="3900489"/>
        </p:xfrm>
        <a:graphic>
          <a:graphicData uri="http://schemas.openxmlformats.org/drawingml/2006/chart">
            <c:chart xmlns:c="http://schemas.openxmlformats.org/drawingml/2006/chart" xmlns:r="http://schemas.openxmlformats.org/officeDocument/2006/relationships" r:id="rId5"/>
          </a:graphicData>
        </a:graphic>
      </p:graphicFrame>
      <p:grpSp>
        <p:nvGrpSpPr>
          <p:cNvPr id="12" name="Group 11">
            <a:extLst>
              <a:ext uri="{FF2B5EF4-FFF2-40B4-BE49-F238E27FC236}">
                <a16:creationId xmlns:a16="http://schemas.microsoft.com/office/drawing/2014/main" id="{67414A37-90B8-3898-C932-700D8133AD5E}"/>
              </a:ext>
            </a:extLst>
          </p:cNvPr>
          <p:cNvGrpSpPr/>
          <p:nvPr/>
        </p:nvGrpSpPr>
        <p:grpSpPr>
          <a:xfrm>
            <a:off x="5881919" y="690274"/>
            <a:ext cx="5041767" cy="650614"/>
            <a:chOff x="1321108" y="257999"/>
            <a:chExt cx="5041767" cy="650614"/>
          </a:xfrm>
        </p:grpSpPr>
        <p:pic>
          <p:nvPicPr>
            <p:cNvPr id="13" name="Picture 12">
              <a:extLst>
                <a:ext uri="{FF2B5EF4-FFF2-40B4-BE49-F238E27FC236}">
                  <a16:creationId xmlns:a16="http://schemas.microsoft.com/office/drawing/2014/main" id="{1ECAFAD7-1F53-F857-666E-6F1DEDD865C1}"/>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321108" y="308555"/>
              <a:ext cx="2678526" cy="433653"/>
            </a:xfrm>
            <a:prstGeom prst="rect">
              <a:avLst/>
            </a:prstGeom>
          </p:spPr>
        </p:pic>
        <p:pic>
          <p:nvPicPr>
            <p:cNvPr id="14" name="Picture 13">
              <a:extLst>
                <a:ext uri="{FF2B5EF4-FFF2-40B4-BE49-F238E27FC236}">
                  <a16:creationId xmlns:a16="http://schemas.microsoft.com/office/drawing/2014/main" id="{263E129E-E10D-F88A-2A8C-36460C65DF48}"/>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1529466" y="257999"/>
              <a:ext cx="4833409" cy="650614"/>
            </a:xfrm>
            <a:prstGeom prst="rect">
              <a:avLst/>
            </a:prstGeom>
          </p:spPr>
        </p:pic>
      </p:grpSp>
      <p:graphicFrame>
        <p:nvGraphicFramePr>
          <p:cNvPr id="15" name="Table 14">
            <a:extLst>
              <a:ext uri="{FF2B5EF4-FFF2-40B4-BE49-F238E27FC236}">
                <a16:creationId xmlns:a16="http://schemas.microsoft.com/office/drawing/2014/main" id="{5638B6E3-C4E7-EFA7-6771-A8D446C8F549}"/>
              </a:ext>
            </a:extLst>
          </p:cNvPr>
          <p:cNvGraphicFramePr>
            <a:graphicFrameLocks noGrp="1"/>
          </p:cNvGraphicFramePr>
          <p:nvPr>
            <p:extLst>
              <p:ext uri="{D42A27DB-BD31-4B8C-83A1-F6EECF244321}">
                <p14:modId xmlns:p14="http://schemas.microsoft.com/office/powerpoint/2010/main" val="2303563238"/>
              </p:ext>
            </p:extLst>
          </p:nvPr>
        </p:nvGraphicFramePr>
        <p:xfrm>
          <a:off x="6838545" y="4332764"/>
          <a:ext cx="3900791" cy="1577340"/>
        </p:xfrm>
        <a:graphic>
          <a:graphicData uri="http://schemas.openxmlformats.org/drawingml/2006/table">
            <a:tbl>
              <a:tblPr/>
              <a:tblGrid>
                <a:gridCol w="2267417">
                  <a:extLst>
                    <a:ext uri="{9D8B030D-6E8A-4147-A177-3AD203B41FA5}">
                      <a16:colId xmlns:a16="http://schemas.microsoft.com/office/drawing/2014/main" val="2162425935"/>
                    </a:ext>
                  </a:extLst>
                </a:gridCol>
                <a:gridCol w="330563">
                  <a:extLst>
                    <a:ext uri="{9D8B030D-6E8A-4147-A177-3AD203B41FA5}">
                      <a16:colId xmlns:a16="http://schemas.microsoft.com/office/drawing/2014/main" val="678304542"/>
                    </a:ext>
                  </a:extLst>
                </a:gridCol>
                <a:gridCol w="1302811">
                  <a:extLst>
                    <a:ext uri="{9D8B030D-6E8A-4147-A177-3AD203B41FA5}">
                      <a16:colId xmlns:a16="http://schemas.microsoft.com/office/drawing/2014/main" val="2721678096"/>
                    </a:ext>
                  </a:extLst>
                </a:gridCol>
              </a:tblGrid>
              <a:tr h="83511">
                <a:tc gridSpan="3">
                  <a:txBody>
                    <a:bodyPr/>
                    <a:lstStyle/>
                    <a:p>
                      <a:pPr algn="ctr" fontAlgn="b"/>
                      <a:r>
                        <a:rPr lang="en-GB" sz="1100" b="1" i="0" u="none" strike="noStrike" dirty="0">
                          <a:solidFill>
                            <a:srgbClr val="000000"/>
                          </a:solidFill>
                          <a:effectLst/>
                          <a:latin typeface="LM Mono Prop Light 10" panose="00000500000000000000" charset="0"/>
                        </a:rPr>
                        <a:t>Head type I (50 mm soft to hard-way, ~ ½ twist pitch</a:t>
                      </a:r>
                      <a:r>
                        <a:rPr lang="en-GB" sz="1100" b="0" i="0" u="none" strike="noStrike" dirty="0">
                          <a:solidFill>
                            <a:srgbClr val="000000"/>
                          </a:solidFill>
                          <a:effectLst/>
                          <a:latin typeface="LM Mono Prop Light 10" panose="00000500000000000000" charset="0"/>
                        </a:rPr>
                        <a:t>)</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hMerge="1">
                  <a:txBody>
                    <a:bodyPr/>
                    <a:lstStyle/>
                    <a:p>
                      <a:endParaRPr lang="en-GB"/>
                    </a:p>
                  </a:txBody>
                  <a:tcPr/>
                </a:tc>
                <a:tc hMerge="1">
                  <a:txBody>
                    <a:bodyPr/>
                    <a:lstStyle/>
                    <a:p>
                      <a:endParaRPr lang="en-GB"/>
                    </a:p>
                  </a:txBody>
                  <a:tcPr>
                    <a:lnL w="1270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3007457972"/>
                  </a:ext>
                </a:extLst>
              </a:tr>
              <a:tr h="83511">
                <a:tc>
                  <a:txBody>
                    <a:bodyPr/>
                    <a:lstStyle/>
                    <a:p>
                      <a:pPr algn="l" fontAlgn="b"/>
                      <a:r>
                        <a:rPr lang="en-GB" sz="1100" b="0" i="0" u="none" strike="noStrike" dirty="0" err="1">
                          <a:solidFill>
                            <a:srgbClr val="000000"/>
                          </a:solidFill>
                          <a:effectLst/>
                          <a:latin typeface="LM Mono Prop Light 10" panose="00000500000000000000" charset="0"/>
                        </a:rPr>
                        <a:t>L</a:t>
                      </a:r>
                      <a:r>
                        <a:rPr lang="en-GB" sz="1100" b="0" i="0" u="none" strike="noStrike" baseline="-25000" dirty="0" err="1">
                          <a:solidFill>
                            <a:srgbClr val="000000"/>
                          </a:solidFill>
                          <a:effectLst/>
                          <a:latin typeface="LM Mono Prop Light 10" panose="00000500000000000000" charset="0"/>
                        </a:rPr>
                        <a:t>head</a:t>
                      </a:r>
                      <a:r>
                        <a:rPr lang="en-GB" sz="1100" b="0" i="0" u="none" strike="noStrike" dirty="0">
                          <a:solidFill>
                            <a:srgbClr val="000000"/>
                          </a:solidFill>
                          <a:effectLst/>
                          <a:latin typeface="LM Mono Prop Light 10" panose="00000500000000000000" charset="0"/>
                        </a:rPr>
                        <a:t> with </a:t>
                      </a:r>
                      <a:r>
                        <a:rPr lang="en-GB" sz="1100" b="0" i="0" u="none" strike="noStrike" dirty="0" err="1">
                          <a:solidFill>
                            <a:srgbClr val="000000"/>
                          </a:solidFill>
                          <a:effectLst/>
                          <a:latin typeface="LM Mono Prop Light 10" panose="00000500000000000000" charset="0"/>
                        </a:rPr>
                        <a:t>endshoe</a:t>
                      </a:r>
                      <a:r>
                        <a:rPr lang="en-GB" sz="1100" b="0" i="0" u="none" strike="noStrike" dirty="0">
                          <a:solidFill>
                            <a:srgbClr val="000000"/>
                          </a:solidFill>
                          <a:effectLst/>
                          <a:latin typeface="LM Mono Prop Light 10" panose="00000500000000000000" charset="0"/>
                        </a:rPr>
                        <a:t> (preliminary)</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LM Mono Prop Light 10" panose="00000500000000000000" charset="0"/>
                        </a:rPr>
                        <a:t> mm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0" i="0" u="none" strike="noStrike" dirty="0">
                          <a:solidFill>
                            <a:srgbClr val="000000"/>
                          </a:solidFill>
                          <a:effectLst/>
                          <a:latin typeface="LM Mono Prop Light 10" panose="00000500000000000000" charset="0"/>
                        </a:rPr>
                        <a:t>377</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92096284"/>
                  </a:ext>
                </a:extLst>
              </a:tr>
              <a:tr h="83511">
                <a:tc>
                  <a:txBody>
                    <a:bodyPr/>
                    <a:lstStyle/>
                    <a:p>
                      <a:pPr algn="l" fontAlgn="b"/>
                      <a:r>
                        <a:rPr lang="en-GB" sz="1100" b="0" i="0" u="none" strike="noStrike" dirty="0" err="1">
                          <a:solidFill>
                            <a:srgbClr val="000000"/>
                          </a:solidFill>
                          <a:effectLst/>
                          <a:latin typeface="LM Mono Prop Light 10" panose="00000500000000000000" charset="0"/>
                        </a:rPr>
                        <a:t>L</a:t>
                      </a:r>
                      <a:r>
                        <a:rPr lang="en-GB" sz="1100" b="0" i="0" u="none" strike="noStrike" baseline="-25000" dirty="0" err="1">
                          <a:solidFill>
                            <a:srgbClr val="000000"/>
                          </a:solidFill>
                          <a:effectLst/>
                          <a:latin typeface="LM Mono Prop Light 10" panose="00000500000000000000" charset="0"/>
                        </a:rPr>
                        <a:t>straight</a:t>
                      </a:r>
                      <a:endParaRPr lang="en-GB" sz="1100" b="0" i="0" u="none" strike="noStrike" baseline="-25000" dirty="0">
                        <a:solidFill>
                          <a:srgbClr val="000000"/>
                        </a:solidFill>
                        <a:effectLst/>
                        <a:latin typeface="LM Mono Prop Light 10" panose="00000500000000000000"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LM Mono Prop Light 10" panose="00000500000000000000" charset="0"/>
                        </a:rPr>
                        <a:t> mm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LM Mono Prop Light 10" panose="00000500000000000000" charset="0"/>
                        </a:rPr>
                        <a:t>1915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13785618"/>
                  </a:ext>
                </a:extLst>
              </a:tr>
              <a:tr h="83511">
                <a:tc>
                  <a:txBody>
                    <a:bodyPr/>
                    <a:lstStyle/>
                    <a:p>
                      <a:pPr algn="l" fontAlgn="b"/>
                      <a:r>
                        <a:rPr lang="en-GB" sz="1100" b="0" i="0" u="none" strike="noStrike" dirty="0" err="1">
                          <a:solidFill>
                            <a:srgbClr val="000000"/>
                          </a:solidFill>
                          <a:effectLst/>
                          <a:latin typeface="LM Mono Prop Light 10" panose="00000500000000000000" charset="0"/>
                        </a:rPr>
                        <a:t>L</a:t>
                      </a:r>
                      <a:r>
                        <a:rPr lang="en-GB" sz="1100" b="0" i="0" u="none" strike="noStrike" baseline="-25000" dirty="0" err="1">
                          <a:solidFill>
                            <a:srgbClr val="000000"/>
                          </a:solidFill>
                          <a:effectLst/>
                          <a:latin typeface="LM Mono Prop Light 10" panose="00000500000000000000" charset="0"/>
                        </a:rPr>
                        <a:t>coil</a:t>
                      </a:r>
                      <a:endParaRPr lang="en-GB" sz="1100" b="0" i="0" u="none" strike="noStrike" baseline="-25000" dirty="0">
                        <a:solidFill>
                          <a:srgbClr val="000000"/>
                        </a:solidFill>
                        <a:effectLst/>
                        <a:latin typeface="LM Mono Prop Light 10" panose="00000500000000000000"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LM Mono Prop Light 10" panose="00000500000000000000" charset="0"/>
                        </a:rPr>
                        <a:t> mm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1" i="0" u="none" strike="noStrike" dirty="0">
                          <a:solidFill>
                            <a:srgbClr val="0000FF"/>
                          </a:solidFill>
                          <a:effectLst/>
                          <a:latin typeface="LM Mono Prop Light 10" panose="00000500000000000000" charset="0"/>
                        </a:rPr>
                        <a:t>4584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60795503"/>
                  </a:ext>
                </a:extLst>
              </a:tr>
              <a:tr h="83511">
                <a:tc>
                  <a:txBody>
                    <a:bodyPr/>
                    <a:lstStyle/>
                    <a:p>
                      <a:pPr algn="l" fontAlgn="b"/>
                      <a:r>
                        <a:rPr lang="en-GB" sz="1100" b="0" i="0" u="none" strike="noStrike" dirty="0">
                          <a:solidFill>
                            <a:srgbClr val="000000"/>
                          </a:solidFill>
                          <a:effectLst/>
                          <a:latin typeface="LM Mono Prop Light 10" panose="00000500000000000000" charset="0"/>
                        </a:rPr>
                        <a:t>Cable length per magnet (1 ap.)</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LM Mono Prop Light 10" panose="00000500000000000000" charset="0"/>
                        </a:rPr>
                        <a:t> 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0" i="0" u="none" strike="noStrike" dirty="0">
                          <a:solidFill>
                            <a:srgbClr val="000000"/>
                          </a:solidFill>
                          <a:effectLst/>
                          <a:latin typeface="LM Mono Prop Light 10" panose="00000500000000000000" charset="0"/>
                        </a:rPr>
                        <a:t>700</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10473983"/>
                  </a:ext>
                </a:extLst>
              </a:tr>
              <a:tr h="83511">
                <a:tc>
                  <a:txBody>
                    <a:bodyPr/>
                    <a:lstStyle/>
                    <a:p>
                      <a:pPr algn="l" fontAlgn="b"/>
                      <a:r>
                        <a:rPr lang="en-GB" sz="1100" b="0" i="0" u="none" strike="noStrike">
                          <a:solidFill>
                            <a:srgbClr val="000000"/>
                          </a:solidFill>
                          <a:effectLst/>
                          <a:latin typeface="LM Mono Prop Light 10" panose="00000500000000000000" charset="0"/>
                        </a:rPr>
                        <a:t>End Iron pad</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LM Mono Prop Light 10" panose="00000500000000000000" charset="0"/>
                        </a:rPr>
                        <a:t> mm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LM Mono Prop Light 10" panose="00000500000000000000" charset="0"/>
                        </a:rPr>
                        <a:t>1915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99492189"/>
                  </a:ext>
                </a:extLst>
              </a:tr>
              <a:tr h="145302">
                <a:tc>
                  <a:txBody>
                    <a:bodyPr/>
                    <a:lstStyle/>
                    <a:p>
                      <a:pPr algn="l" fontAlgn="b"/>
                      <a:r>
                        <a:rPr lang="en-GB" sz="1100" b="0" i="0" u="none" strike="noStrike" dirty="0">
                          <a:solidFill>
                            <a:srgbClr val="000000"/>
                          </a:solidFill>
                          <a:effectLst/>
                          <a:latin typeface="LM Mono Prop Light 10" panose="00000500000000000000" charset="0"/>
                        </a:rPr>
                        <a:t>End iron yoke (equals end of coil)</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LM Mono Prop Light 10" panose="00000500000000000000" charset="0"/>
                        </a:rPr>
                        <a:t> mm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LM Mono Prop Light 10" panose="00000500000000000000" charset="0"/>
                        </a:rPr>
                        <a:t>2242</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43608622"/>
                  </a:ext>
                </a:extLst>
              </a:tr>
              <a:tr h="145302">
                <a:tc>
                  <a:txBody>
                    <a:bodyPr/>
                    <a:lstStyle/>
                    <a:p>
                      <a:pPr algn="l" fontAlgn="b"/>
                      <a:r>
                        <a:rPr lang="en-GB" sz="1100" b="0" i="0" u="none" strike="noStrike" dirty="0" err="1">
                          <a:solidFill>
                            <a:srgbClr val="000000"/>
                          </a:solidFill>
                          <a:effectLst/>
                          <a:latin typeface="LM Mono Prop Light 10" panose="00000500000000000000" charset="0"/>
                        </a:rPr>
                        <a:t>L</a:t>
                      </a:r>
                      <a:r>
                        <a:rPr lang="en-GB" sz="1100" b="0" i="0" u="none" strike="noStrike" baseline="-25000" dirty="0" err="1">
                          <a:solidFill>
                            <a:srgbClr val="000000"/>
                          </a:solidFill>
                          <a:effectLst/>
                          <a:latin typeface="LM Mono Prop Light 10" panose="00000500000000000000" charset="0"/>
                        </a:rPr>
                        <a:t>mag</a:t>
                      </a:r>
                      <a:endParaRPr lang="en-GB" sz="1100" b="0" i="0" u="none" strike="noStrike" baseline="-25000" dirty="0">
                        <a:solidFill>
                          <a:srgbClr val="000000"/>
                        </a:solidFill>
                        <a:effectLst/>
                        <a:latin typeface="LM Mono Prop Light 10" panose="00000500000000000000"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LM Mono Prop Light 10" panose="00000500000000000000" charset="0"/>
                        </a:rPr>
                        <a:t> 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0" i="0" u="none" strike="noStrike" dirty="0">
                          <a:solidFill>
                            <a:srgbClr val="000000"/>
                          </a:solidFill>
                          <a:effectLst/>
                          <a:latin typeface="LM Mono Prop Light 10" panose="00000500000000000000" charset="0"/>
                        </a:rPr>
                        <a:t>4.30</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97290413"/>
                  </a:ext>
                </a:extLst>
              </a:tr>
              <a:tr h="83511">
                <a:tc>
                  <a:txBody>
                    <a:bodyPr/>
                    <a:lstStyle/>
                    <a:p>
                      <a:pPr algn="l" fontAlgn="b"/>
                      <a:r>
                        <a:rPr lang="en-GB" sz="1100" b="0" i="0" u="none" strike="noStrike" dirty="0">
                          <a:solidFill>
                            <a:srgbClr val="FF0000"/>
                          </a:solidFill>
                          <a:effectLst/>
                          <a:latin typeface="LM Mono Prop Light 10" panose="00000500000000000000" charset="0"/>
                        </a:rPr>
                        <a:t>Delta </a:t>
                      </a:r>
                      <a:r>
                        <a:rPr lang="en-GB" sz="1100" b="0" i="0" u="none" strike="noStrike" dirty="0" err="1">
                          <a:solidFill>
                            <a:srgbClr val="FF0000"/>
                          </a:solidFill>
                          <a:effectLst/>
                          <a:latin typeface="LM Mono Prop Light 10" panose="00000500000000000000" charset="0"/>
                        </a:rPr>
                        <a:t>L</a:t>
                      </a:r>
                      <a:r>
                        <a:rPr lang="en-GB" sz="1100" b="0" i="0" u="none" strike="noStrike" baseline="-25000" dirty="0" err="1">
                          <a:solidFill>
                            <a:srgbClr val="FF0000"/>
                          </a:solidFill>
                          <a:effectLst/>
                          <a:latin typeface="LM Mono Prop Light 10" panose="00000500000000000000" charset="0"/>
                        </a:rPr>
                        <a:t>coil</a:t>
                      </a:r>
                      <a:r>
                        <a:rPr lang="en-GB" sz="1100" b="0" i="0" u="none" strike="noStrike" dirty="0" err="1">
                          <a:solidFill>
                            <a:srgbClr val="FF0000"/>
                          </a:solidFill>
                          <a:effectLst/>
                          <a:latin typeface="LM Mono Prop Light 10" panose="00000500000000000000" charset="0"/>
                        </a:rPr>
                        <a:t>-L</a:t>
                      </a:r>
                      <a:r>
                        <a:rPr lang="en-GB" sz="1100" b="0" i="0" u="none" strike="noStrike" baseline="-25000" dirty="0" err="1">
                          <a:solidFill>
                            <a:srgbClr val="FF0000"/>
                          </a:solidFill>
                          <a:effectLst/>
                          <a:latin typeface="LM Mono Prop Light 10" panose="00000500000000000000" charset="0"/>
                        </a:rPr>
                        <a:t>mag</a:t>
                      </a:r>
                      <a:endParaRPr lang="en-GB" sz="1100" b="0" i="0" u="none" strike="noStrike" baseline="-25000" dirty="0">
                        <a:solidFill>
                          <a:srgbClr val="FF0000"/>
                        </a:solidFill>
                        <a:effectLst/>
                        <a:latin typeface="LM Mono Prop Light 10" panose="00000500000000000000"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FF0000"/>
                          </a:solidFill>
                          <a:effectLst/>
                          <a:latin typeface="LM Mono Prop Light 10" panose="00000500000000000000" charset="0"/>
                        </a:rPr>
                        <a:t>mm </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sz="1100" b="0" i="0" u="none" strike="noStrike" dirty="0">
                          <a:solidFill>
                            <a:srgbClr val="FF0000"/>
                          </a:solidFill>
                          <a:effectLst/>
                          <a:latin typeface="LM Mono Prop Light 10" panose="00000500000000000000" charset="0"/>
                        </a:rPr>
                        <a:t>284</a:t>
                      </a:r>
                      <a:endParaRPr lang="en-GB" sz="1100" b="0" i="0" u="none" strike="noStrike" dirty="0">
                        <a:solidFill>
                          <a:srgbClr val="FF0000"/>
                        </a:solidFill>
                        <a:effectLst/>
                        <a:latin typeface="LM Mono Prop Light 10" panose="00000500000000000000"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3473394"/>
                  </a:ext>
                </a:extLst>
              </a:tr>
            </a:tbl>
          </a:graphicData>
        </a:graphic>
      </p:graphicFrame>
    </p:spTree>
    <p:extLst>
      <p:ext uri="{BB962C8B-B14F-4D97-AF65-F5344CB8AC3E}">
        <p14:creationId xmlns:p14="http://schemas.microsoft.com/office/powerpoint/2010/main" val="37936433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p:cNvSpPr txBox="1">
            <a:spLocks/>
          </p:cNvSpPr>
          <p:nvPr/>
        </p:nvSpPr>
        <p:spPr>
          <a:xfrm>
            <a:off x="7279701" y="2384538"/>
            <a:ext cx="4201694" cy="2666856"/>
          </a:xfrm>
          <a:prstGeom prst="rect">
            <a:avLst/>
          </a:prstGeom>
        </p:spPr>
        <p:txBody>
          <a:bodyPr vert="horz" lIns="45720" tIns="0" rIns="45720" bIns="0" anchor="t" anchorCtr="0">
            <a:normAutofit fontScale="70000" lnSpcReduction="20000"/>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defTabSz="457200">
              <a:buClrTx/>
              <a:buSzTx/>
              <a:buFont typeface="Wingdings" panose="05000000000000000000" pitchFamily="2" charset="2"/>
              <a:buChar char="§"/>
            </a:pPr>
            <a:endParaRPr lang="en-GB" sz="6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r>
              <a:rPr lang="en-GB" dirty="0">
                <a:solidFill>
                  <a:schemeClr val="accent1">
                    <a:lumMod val="10000"/>
                  </a:schemeClr>
                </a:solidFill>
                <a:latin typeface="LM Mono Prop Light 10" panose="00000500000000000000" pitchFamily="50" charset="0"/>
              </a:rPr>
              <a:t>Introduction </a:t>
            </a:r>
          </a:p>
          <a:p>
            <a:pPr marL="342900" indent="-342900" defTabSz="457200">
              <a:buClrTx/>
              <a:buSzTx/>
              <a:buFont typeface="Wingdings" panose="05000000000000000000" pitchFamily="2" charset="2"/>
              <a:buChar char="§"/>
            </a:pPr>
            <a:r>
              <a:rPr lang="en-GB" dirty="0">
                <a:solidFill>
                  <a:schemeClr val="accent1">
                    <a:lumMod val="10000"/>
                  </a:schemeClr>
                </a:solidFill>
                <a:latin typeface="LM Mono Prop Light 10" panose="00000500000000000000" pitchFamily="50" charset="0"/>
              </a:rPr>
              <a:t>Design overview</a:t>
            </a:r>
          </a:p>
          <a:p>
            <a:pPr marL="342900" indent="-342900" defTabSz="457200">
              <a:buClrTx/>
              <a:buSzTx/>
              <a:buFont typeface="Wingdings" panose="05000000000000000000" pitchFamily="2" charset="2"/>
              <a:buChar char="§"/>
            </a:pPr>
            <a:r>
              <a:rPr lang="en-GB" dirty="0">
                <a:solidFill>
                  <a:schemeClr val="accent1">
                    <a:lumMod val="10000"/>
                  </a:schemeClr>
                </a:solidFill>
                <a:latin typeface="LM Mono Prop Light 10" panose="00000500000000000000" pitchFamily="50" charset="0"/>
              </a:rPr>
              <a:t>Step by step look:</a:t>
            </a:r>
          </a:p>
          <a:p>
            <a:pPr marL="1248133" lvl="1" indent="-342900" defTabSz="457200">
              <a:buClrTx/>
              <a:buSzTx/>
              <a:buFont typeface="Wingdings" panose="05000000000000000000" pitchFamily="2" charset="2"/>
              <a:buChar char="§"/>
            </a:pPr>
            <a:r>
              <a:rPr lang="en-US" dirty="0">
                <a:solidFill>
                  <a:schemeClr val="accent1">
                    <a:lumMod val="10000"/>
                  </a:schemeClr>
                </a:solidFill>
                <a:latin typeface="LM Mono Prop Light 10" panose="00000500000000000000" pitchFamily="50" charset="0"/>
              </a:rPr>
              <a:t>Cable</a:t>
            </a:r>
          </a:p>
          <a:p>
            <a:pPr marL="1248133" lvl="1" indent="-342900" defTabSz="457200">
              <a:buClrTx/>
              <a:buSzTx/>
              <a:buFont typeface="Wingdings" panose="05000000000000000000" pitchFamily="2" charset="2"/>
              <a:buChar char="§"/>
            </a:pPr>
            <a:r>
              <a:rPr lang="en-US" dirty="0">
                <a:solidFill>
                  <a:schemeClr val="accent1">
                    <a:lumMod val="10000"/>
                  </a:schemeClr>
                </a:solidFill>
                <a:latin typeface="LM Mono Prop Light 10" panose="00000500000000000000" pitchFamily="50" charset="0"/>
              </a:rPr>
              <a:t>Coil winding &amp; related infrastructure</a:t>
            </a:r>
          </a:p>
          <a:p>
            <a:pPr marL="1248133" lvl="1" indent="-342900" defTabSz="457200">
              <a:buClrTx/>
              <a:buSzTx/>
              <a:buFont typeface="Wingdings" panose="05000000000000000000" pitchFamily="2" charset="2"/>
              <a:buChar char="§"/>
            </a:pPr>
            <a:r>
              <a:rPr lang="en-US" dirty="0">
                <a:solidFill>
                  <a:schemeClr val="accent1">
                    <a:lumMod val="10000"/>
                  </a:schemeClr>
                </a:solidFill>
                <a:latin typeface="LM Mono Prop Light 10" panose="00000500000000000000" pitchFamily="50" charset="0"/>
              </a:rPr>
              <a:t>Reaction heat treatment</a:t>
            </a:r>
          </a:p>
          <a:p>
            <a:pPr marL="1248133" lvl="1" indent="-342900" defTabSz="457200">
              <a:buClrTx/>
              <a:buSzTx/>
              <a:buFont typeface="Wingdings" panose="05000000000000000000" pitchFamily="2" charset="2"/>
              <a:buChar char="§"/>
            </a:pPr>
            <a:r>
              <a:rPr lang="en-GB" dirty="0">
                <a:solidFill>
                  <a:schemeClr val="accent1">
                    <a:lumMod val="10000"/>
                  </a:schemeClr>
                </a:solidFill>
                <a:latin typeface="LM Mono Prop Light 10" panose="00000500000000000000" pitchFamily="50" charset="0"/>
              </a:rPr>
              <a:t>Impregnation</a:t>
            </a:r>
          </a:p>
          <a:p>
            <a:pPr marL="1248133" lvl="1" indent="-342900" defTabSz="457200">
              <a:buClrTx/>
              <a:buSzTx/>
              <a:buFont typeface="Wingdings" panose="05000000000000000000" pitchFamily="2" charset="2"/>
              <a:buChar char="§"/>
            </a:pPr>
            <a:r>
              <a:rPr lang="en-GB" dirty="0">
                <a:solidFill>
                  <a:schemeClr val="accent1">
                    <a:lumMod val="10000"/>
                  </a:schemeClr>
                </a:solidFill>
                <a:latin typeface="LM Mono Prop Light 10" panose="00000500000000000000" pitchFamily="50" charset="0"/>
              </a:rPr>
              <a:t>Coilpack assembly</a:t>
            </a:r>
          </a:p>
          <a:p>
            <a:pPr marL="1248133" lvl="1" indent="-342900" defTabSz="457200">
              <a:buClrTx/>
              <a:buSzTx/>
              <a:buFont typeface="Wingdings" panose="05000000000000000000" pitchFamily="2" charset="2"/>
              <a:buChar char="§"/>
            </a:pPr>
            <a:r>
              <a:rPr lang="en-GB" dirty="0">
                <a:solidFill>
                  <a:schemeClr val="accent1">
                    <a:lumMod val="10000"/>
                  </a:schemeClr>
                </a:solidFill>
                <a:latin typeface="LM Mono Prop Light 10" panose="00000500000000000000" pitchFamily="50" charset="0"/>
              </a:rPr>
              <a:t>Magnet assembly</a:t>
            </a:r>
          </a:p>
          <a:p>
            <a:pPr marL="1248133" lvl="1" indent="-342900" defTabSz="457200">
              <a:buClrTx/>
              <a:buSzTx/>
              <a:buFont typeface="Wingdings" panose="05000000000000000000" pitchFamily="2" charset="2"/>
              <a:buChar char="§"/>
            </a:pPr>
            <a:r>
              <a:rPr lang="en-GB" dirty="0">
                <a:solidFill>
                  <a:schemeClr val="accent1">
                    <a:lumMod val="10000"/>
                  </a:schemeClr>
                </a:solidFill>
                <a:latin typeface="LM Mono Prop Light 10" panose="00000500000000000000" pitchFamily="50" charset="0"/>
              </a:rPr>
              <a:t>Other aspects</a:t>
            </a:r>
          </a:p>
          <a:p>
            <a:pPr marL="342900" indent="-342900" defTabSz="457200">
              <a:buClrTx/>
              <a:buSzTx/>
              <a:buFont typeface="Wingdings" panose="05000000000000000000" pitchFamily="2" charset="2"/>
              <a:buChar char="§"/>
            </a:pPr>
            <a:r>
              <a:rPr lang="en-GB" dirty="0">
                <a:solidFill>
                  <a:schemeClr val="accent1">
                    <a:lumMod val="10000"/>
                  </a:schemeClr>
                </a:solidFill>
                <a:latin typeface="LM Mono Prop Light 10" panose="00000500000000000000" pitchFamily="50" charset="0"/>
              </a:rPr>
              <a:t>Where are we?</a:t>
            </a:r>
          </a:p>
          <a:p>
            <a:pPr marL="342900" indent="-342900" defTabSz="457200">
              <a:buClrTx/>
              <a:buSzTx/>
              <a:buFont typeface="Wingdings" panose="05000000000000000000" pitchFamily="2" charset="2"/>
              <a:buChar char="§"/>
            </a:pPr>
            <a:r>
              <a:rPr lang="en-GB" dirty="0">
                <a:solidFill>
                  <a:schemeClr val="accent1">
                    <a:lumMod val="10000"/>
                  </a:schemeClr>
                </a:solidFill>
                <a:latin typeface="LM Mono Prop Light 10" panose="00000500000000000000" pitchFamily="50" charset="0"/>
              </a:rPr>
              <a:t>Next steps</a:t>
            </a:r>
          </a:p>
          <a:p>
            <a:pPr marL="342900" indent="-342900" defTabSz="457200">
              <a:buClrTx/>
              <a:buSzTx/>
              <a:buFont typeface="Wingdings" panose="05000000000000000000" pitchFamily="2" charset="2"/>
              <a:buChar char="§"/>
            </a:pPr>
            <a:endParaRPr lang="en-GB" dirty="0">
              <a:solidFill>
                <a:schemeClr val="accent1">
                  <a:lumMod val="10000"/>
                </a:schemeClr>
              </a:solidFill>
              <a:latin typeface="LM Mono Prop Light 10" panose="00000500000000000000" pitchFamily="50" charset="0"/>
            </a:endParaRPr>
          </a:p>
          <a:p>
            <a:pPr defTabSz="457200">
              <a:buClrTx/>
              <a:buSzTx/>
            </a:pPr>
            <a:endParaRPr lang="en-GB"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14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2200" dirty="0">
              <a:solidFill>
                <a:schemeClr val="accent1">
                  <a:lumMod val="10000"/>
                </a:schemeClr>
              </a:solidFill>
              <a:latin typeface="LM Mono Prop Light 10" panose="00000500000000000000" pitchFamily="50" charset="0"/>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p:txBody>
      </p:sp>
      <p:sp>
        <p:nvSpPr>
          <p:cNvPr id="5" name="Title 1"/>
          <p:cNvSpPr txBox="1">
            <a:spLocks/>
          </p:cNvSpPr>
          <p:nvPr/>
        </p:nvSpPr>
        <p:spPr>
          <a:xfrm>
            <a:off x="574964" y="243885"/>
            <a:ext cx="4862945" cy="630000"/>
          </a:xfrm>
          <a:prstGeom prst="rect">
            <a:avLst/>
          </a:prstGeom>
        </p:spPr>
        <p:txBody>
          <a:bodyPr vert="horz" lIns="45720" rIns="45720" anchor="ctr">
            <a:normAutofit/>
          </a:bodyPr>
          <a:lstStyle>
            <a:lvl1pPr marL="0" marR="0" indent="0" algn="l" defTabSz="914400" rtl="0" eaLnBrk="1" fontAlgn="auto" latinLnBrk="0" hangingPunct="1">
              <a:lnSpc>
                <a:spcPct val="100000"/>
              </a:lnSpc>
              <a:spcBef>
                <a:spcPct val="0"/>
              </a:spcBef>
              <a:spcAft>
                <a:spcPts val="0"/>
              </a:spcAft>
              <a:buClrTx/>
              <a:buSzTx/>
              <a:buFontTx/>
              <a:buNone/>
              <a:tabLst/>
              <a:defRPr kumimoji="0" sz="3600" kern="1200">
                <a:solidFill>
                  <a:schemeClr val="tx1"/>
                </a:solidFill>
                <a:latin typeface="LM Mono Prop Light 10" panose="00000500000000000000" pitchFamily="50" charset="0"/>
                <a:ea typeface="+mj-ea"/>
                <a:cs typeface="+mj-cs"/>
              </a:defRPr>
            </a:lvl1pPr>
          </a:lstStyle>
          <a:p>
            <a:pPr algn="ctr"/>
            <a:r>
              <a:rPr lang="en-US" sz="2800" b="1" dirty="0">
                <a:solidFill>
                  <a:schemeClr val="bg1"/>
                </a:solidFill>
              </a:rPr>
              <a:t>Outline</a:t>
            </a:r>
          </a:p>
        </p:txBody>
      </p:sp>
    </p:spTree>
    <p:extLst>
      <p:ext uri="{BB962C8B-B14F-4D97-AF65-F5344CB8AC3E}">
        <p14:creationId xmlns:p14="http://schemas.microsoft.com/office/powerpoint/2010/main" val="23514661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58EEA5-715D-0C1B-4EA6-1852C71A2F86}"/>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1F0DBF4B-C0D3-FCF0-6C4B-679C40536AB7}"/>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3D design – mech.</a:t>
            </a:r>
          </a:p>
        </p:txBody>
      </p:sp>
      <p:pic>
        <p:nvPicPr>
          <p:cNvPr id="4" name="Picture 3" descr="A diagram of a tube&#10;&#10;AI-generated content may be incorrect.">
            <a:extLst>
              <a:ext uri="{FF2B5EF4-FFF2-40B4-BE49-F238E27FC236}">
                <a16:creationId xmlns:a16="http://schemas.microsoft.com/office/drawing/2014/main" id="{B3BAE286-1E15-3591-D600-B28933F108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25465" y="3429000"/>
            <a:ext cx="3350667" cy="2520000"/>
          </a:xfrm>
          <a:prstGeom prst="rect">
            <a:avLst/>
          </a:prstGeom>
        </p:spPr>
      </p:pic>
      <p:pic>
        <p:nvPicPr>
          <p:cNvPr id="6" name="Picture 5" descr="A green tube with a blue point&#10;&#10;AI-generated content may be incorrect.">
            <a:extLst>
              <a:ext uri="{FF2B5EF4-FFF2-40B4-BE49-F238E27FC236}">
                <a16:creationId xmlns:a16="http://schemas.microsoft.com/office/drawing/2014/main" id="{73FF305A-D562-A829-C94F-21CE5F8C348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1755" y="3429000"/>
            <a:ext cx="3350666" cy="2520000"/>
          </a:xfrm>
          <a:prstGeom prst="rect">
            <a:avLst/>
          </a:prstGeom>
        </p:spPr>
      </p:pic>
      <p:graphicFrame>
        <p:nvGraphicFramePr>
          <p:cNvPr id="7" name="Chart 6">
            <a:extLst>
              <a:ext uri="{FF2B5EF4-FFF2-40B4-BE49-F238E27FC236}">
                <a16:creationId xmlns:a16="http://schemas.microsoft.com/office/drawing/2014/main" id="{CA7FF718-ADE0-4056-BFF0-37FFAFA96800}"/>
              </a:ext>
            </a:extLst>
          </p:cNvPr>
          <p:cNvGraphicFramePr>
            <a:graphicFrameLocks/>
          </p:cNvGraphicFramePr>
          <p:nvPr>
            <p:extLst>
              <p:ext uri="{D42A27DB-BD31-4B8C-83A1-F6EECF244321}">
                <p14:modId xmlns:p14="http://schemas.microsoft.com/office/powerpoint/2010/main" val="280150411"/>
              </p:ext>
            </p:extLst>
          </p:nvPr>
        </p:nvGraphicFramePr>
        <p:xfrm>
          <a:off x="7332594" y="496540"/>
          <a:ext cx="4467057" cy="2489251"/>
        </p:xfrm>
        <a:graphic>
          <a:graphicData uri="http://schemas.openxmlformats.org/drawingml/2006/chart">
            <c:chart xmlns:c="http://schemas.openxmlformats.org/drawingml/2006/chart" xmlns:r="http://schemas.openxmlformats.org/officeDocument/2006/relationships" r:id="rId5"/>
          </a:graphicData>
        </a:graphic>
      </p:graphicFrame>
      <p:sp>
        <p:nvSpPr>
          <p:cNvPr id="8" name="Rectangle 7">
            <a:extLst>
              <a:ext uri="{FF2B5EF4-FFF2-40B4-BE49-F238E27FC236}">
                <a16:creationId xmlns:a16="http://schemas.microsoft.com/office/drawing/2014/main" id="{2A64A129-C349-0513-9A63-7CA776559988}"/>
              </a:ext>
            </a:extLst>
          </p:cNvPr>
          <p:cNvSpPr/>
          <p:nvPr/>
        </p:nvSpPr>
        <p:spPr>
          <a:xfrm>
            <a:off x="5085818" y="3259964"/>
            <a:ext cx="1828800" cy="291742"/>
          </a:xfrm>
          <a:prstGeom prst="rect">
            <a:avLst/>
          </a:prstGeom>
          <a:solidFill>
            <a:schemeClr val="bg1"/>
          </a:solidFill>
          <a:ln w="19050">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err="1">
                <a:solidFill>
                  <a:srgbClr val="0D0D0D"/>
                </a:solidFill>
                <a:latin typeface="LM Mono Prop Light 10" panose="00000500000000000000" pitchFamily="50" charset="0"/>
              </a:rPr>
              <a:t>Seqv</a:t>
            </a:r>
            <a:r>
              <a:rPr lang="en-US" sz="1400" b="1" dirty="0">
                <a:solidFill>
                  <a:srgbClr val="0D0D0D"/>
                </a:solidFill>
                <a:latin typeface="LM Mono Prop Light 10" panose="00000500000000000000" pitchFamily="50" charset="0"/>
              </a:rPr>
              <a:t> at B</a:t>
            </a:r>
            <a:r>
              <a:rPr lang="en-US" sz="1400" b="1" baseline="-25000" dirty="0">
                <a:solidFill>
                  <a:srgbClr val="0D0D0D"/>
                </a:solidFill>
                <a:latin typeface="LM Mono Prop Light 10" panose="00000500000000000000" pitchFamily="50" charset="0"/>
              </a:rPr>
              <a:t>ap.</a:t>
            </a:r>
            <a:r>
              <a:rPr lang="en-US" sz="1400" b="1" dirty="0">
                <a:solidFill>
                  <a:srgbClr val="0D0D0D"/>
                </a:solidFill>
                <a:latin typeface="LM Mono Prop Light 10" panose="00000500000000000000" pitchFamily="50" charset="0"/>
              </a:rPr>
              <a:t> = 12 T</a:t>
            </a:r>
            <a:endParaRPr lang="en-GB" sz="1400" b="1" dirty="0">
              <a:solidFill>
                <a:srgbClr val="0D0D0D"/>
              </a:solidFill>
              <a:latin typeface="LM Mono Prop Light 10" panose="00000500000000000000" pitchFamily="50" charset="0"/>
            </a:endParaRPr>
          </a:p>
        </p:txBody>
      </p:sp>
      <p:sp>
        <p:nvSpPr>
          <p:cNvPr id="9" name="Rectangle 8">
            <a:extLst>
              <a:ext uri="{FF2B5EF4-FFF2-40B4-BE49-F238E27FC236}">
                <a16:creationId xmlns:a16="http://schemas.microsoft.com/office/drawing/2014/main" id="{CD4C7C37-1A98-092A-E951-A901F94F80F3}"/>
              </a:ext>
            </a:extLst>
          </p:cNvPr>
          <p:cNvSpPr/>
          <p:nvPr/>
        </p:nvSpPr>
        <p:spPr>
          <a:xfrm>
            <a:off x="1277484" y="3283129"/>
            <a:ext cx="1476313" cy="291742"/>
          </a:xfrm>
          <a:prstGeom prst="rect">
            <a:avLst/>
          </a:prstGeom>
          <a:solidFill>
            <a:schemeClr val="bg1"/>
          </a:solidFill>
          <a:ln w="19050">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err="1">
                <a:solidFill>
                  <a:srgbClr val="0D0D0D"/>
                </a:solidFill>
                <a:latin typeface="LM Mono Prop Light 10" panose="00000500000000000000" pitchFamily="50" charset="0"/>
              </a:rPr>
              <a:t>Seqv</a:t>
            </a:r>
            <a:r>
              <a:rPr lang="en-US" sz="1400" b="1" dirty="0">
                <a:solidFill>
                  <a:srgbClr val="0D0D0D"/>
                </a:solidFill>
                <a:latin typeface="LM Mono Prop Light 10" panose="00000500000000000000" pitchFamily="50" charset="0"/>
              </a:rPr>
              <a:t>, at 1.9 K</a:t>
            </a:r>
            <a:endParaRPr lang="en-GB" sz="1400" b="1" dirty="0">
              <a:solidFill>
                <a:srgbClr val="0D0D0D"/>
              </a:solidFill>
              <a:latin typeface="LM Mono Prop Light 10" panose="00000500000000000000" pitchFamily="50" charset="0"/>
            </a:endParaRPr>
          </a:p>
        </p:txBody>
      </p:sp>
      <p:pic>
        <p:nvPicPr>
          <p:cNvPr id="17" name="Picture 16">
            <a:extLst>
              <a:ext uri="{FF2B5EF4-FFF2-40B4-BE49-F238E27FC236}">
                <a16:creationId xmlns:a16="http://schemas.microsoft.com/office/drawing/2014/main" id="{B536E24C-B06C-0E2A-C111-09FA04956C11}"/>
              </a:ext>
            </a:extLst>
          </p:cNvPr>
          <p:cNvPicPr>
            <a:picLocks noChangeAspect="1"/>
          </p:cNvPicPr>
          <p:nvPr/>
        </p:nvPicPr>
        <p:blipFill>
          <a:blip r:embed="rId6"/>
          <a:stretch>
            <a:fillRect/>
          </a:stretch>
        </p:blipFill>
        <p:spPr>
          <a:xfrm>
            <a:off x="8436485" y="3429000"/>
            <a:ext cx="3160199" cy="2520000"/>
          </a:xfrm>
          <a:prstGeom prst="rect">
            <a:avLst/>
          </a:prstGeom>
        </p:spPr>
      </p:pic>
      <p:sp>
        <p:nvSpPr>
          <p:cNvPr id="18" name="Rectangle 17">
            <a:extLst>
              <a:ext uri="{FF2B5EF4-FFF2-40B4-BE49-F238E27FC236}">
                <a16:creationId xmlns:a16="http://schemas.microsoft.com/office/drawing/2014/main" id="{E0755A56-2746-3116-8273-710801E03BEA}"/>
              </a:ext>
            </a:extLst>
          </p:cNvPr>
          <p:cNvSpPr/>
          <p:nvPr/>
        </p:nvSpPr>
        <p:spPr>
          <a:xfrm>
            <a:off x="8374358" y="3219855"/>
            <a:ext cx="3175887" cy="291742"/>
          </a:xfrm>
          <a:prstGeom prst="rect">
            <a:avLst/>
          </a:prstGeom>
          <a:solidFill>
            <a:schemeClr val="bg1"/>
          </a:solidFill>
          <a:ln w="19050">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0D0D0D"/>
                </a:solidFill>
                <a:latin typeface="LM Mono Prop Light 10" panose="00000500000000000000" pitchFamily="50" charset="0"/>
              </a:rPr>
              <a:t>Pole contact pressure at B</a:t>
            </a:r>
            <a:r>
              <a:rPr lang="en-US" sz="1400" b="1" baseline="-25000" dirty="0">
                <a:solidFill>
                  <a:srgbClr val="0D0D0D"/>
                </a:solidFill>
                <a:latin typeface="LM Mono Prop Light 10" panose="00000500000000000000" pitchFamily="50" charset="0"/>
              </a:rPr>
              <a:t>ap.</a:t>
            </a:r>
            <a:r>
              <a:rPr lang="en-US" sz="1400" b="1" dirty="0">
                <a:solidFill>
                  <a:srgbClr val="0D0D0D"/>
                </a:solidFill>
                <a:latin typeface="LM Mono Prop Light 10" panose="00000500000000000000" pitchFamily="50" charset="0"/>
              </a:rPr>
              <a:t> = 12 T</a:t>
            </a:r>
            <a:endParaRPr lang="en-GB" sz="1400" b="1" dirty="0">
              <a:solidFill>
                <a:srgbClr val="0D0D0D"/>
              </a:solidFill>
              <a:latin typeface="LM Mono Prop Light 10" panose="00000500000000000000" pitchFamily="50" charset="0"/>
            </a:endParaRPr>
          </a:p>
        </p:txBody>
      </p:sp>
      <p:pic>
        <p:nvPicPr>
          <p:cNvPr id="20" name="Picture 19">
            <a:extLst>
              <a:ext uri="{FF2B5EF4-FFF2-40B4-BE49-F238E27FC236}">
                <a16:creationId xmlns:a16="http://schemas.microsoft.com/office/drawing/2014/main" id="{C2E97E6B-61B2-7045-DDDB-6A42959AA160}"/>
              </a:ext>
            </a:extLst>
          </p:cNvPr>
          <p:cNvPicPr>
            <a:picLocks noChangeAspect="1"/>
          </p:cNvPicPr>
          <p:nvPr/>
        </p:nvPicPr>
        <p:blipFill>
          <a:blip r:embed="rId7"/>
          <a:stretch>
            <a:fillRect/>
          </a:stretch>
        </p:blipFill>
        <p:spPr>
          <a:xfrm>
            <a:off x="1331079" y="1570900"/>
            <a:ext cx="4250571" cy="1467459"/>
          </a:xfrm>
          <a:prstGeom prst="rect">
            <a:avLst/>
          </a:prstGeom>
        </p:spPr>
      </p:pic>
      <p:sp>
        <p:nvSpPr>
          <p:cNvPr id="21" name="Rectangle 20">
            <a:extLst>
              <a:ext uri="{FF2B5EF4-FFF2-40B4-BE49-F238E27FC236}">
                <a16:creationId xmlns:a16="http://schemas.microsoft.com/office/drawing/2014/main" id="{47ED427F-F747-5E0C-F341-334E318A4AB1}"/>
              </a:ext>
            </a:extLst>
          </p:cNvPr>
          <p:cNvSpPr/>
          <p:nvPr/>
        </p:nvSpPr>
        <p:spPr>
          <a:xfrm>
            <a:off x="7553992" y="233637"/>
            <a:ext cx="3175887" cy="291742"/>
          </a:xfrm>
          <a:prstGeom prst="rect">
            <a:avLst/>
          </a:prstGeom>
          <a:solidFill>
            <a:schemeClr val="bg1"/>
          </a:solidFill>
          <a:ln w="19050">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0D0D0D"/>
                </a:solidFill>
                <a:latin typeface="LM Mono Prop Light 10" panose="00000500000000000000" pitchFamily="50" charset="0"/>
              </a:rPr>
              <a:t>Shell azimuthal stress at 0</a:t>
            </a:r>
            <a:r>
              <a:rPr lang="en-US" sz="1400" b="1" dirty="0">
                <a:solidFill>
                  <a:srgbClr val="0D0D0D"/>
                </a:solidFill>
                <a:latin typeface="Calibri" panose="020F0502020204030204" pitchFamily="34" charset="0"/>
                <a:cs typeface="Calibri" panose="020F0502020204030204" pitchFamily="34" charset="0"/>
              </a:rPr>
              <a:t>⁰</a:t>
            </a:r>
            <a:endParaRPr lang="en-GB" sz="1400" b="1" dirty="0">
              <a:solidFill>
                <a:srgbClr val="0D0D0D"/>
              </a:solidFill>
              <a:latin typeface="LM Mono Prop Light 10" panose="00000500000000000000" pitchFamily="50" charset="0"/>
            </a:endParaRPr>
          </a:p>
        </p:txBody>
      </p:sp>
      <p:sp>
        <p:nvSpPr>
          <p:cNvPr id="2" name="TextBox 1">
            <a:extLst>
              <a:ext uri="{FF2B5EF4-FFF2-40B4-BE49-F238E27FC236}">
                <a16:creationId xmlns:a16="http://schemas.microsoft.com/office/drawing/2014/main" id="{41307DF6-26E6-724B-4087-0328E70B6841}"/>
              </a:ext>
            </a:extLst>
          </p:cNvPr>
          <p:cNvSpPr txBox="1"/>
          <p:nvPr/>
        </p:nvSpPr>
        <p:spPr>
          <a:xfrm>
            <a:off x="821442" y="1027244"/>
            <a:ext cx="5479356" cy="824841"/>
          </a:xfrm>
          <a:prstGeom prst="rect">
            <a:avLst/>
          </a:prstGeom>
          <a:noFill/>
        </p:spPr>
        <p:txBody>
          <a:bodyPr wrap="square">
            <a:spAutoFit/>
          </a:bodyPr>
          <a:lstStyle/>
          <a:p>
            <a:pPr marL="285750" indent="-285750" algn="just">
              <a:spcBef>
                <a:spcPct val="20000"/>
              </a:spcBef>
              <a:buFont typeface="Wingdings" panose="05000000000000000000" pitchFamily="2" charset="2"/>
              <a:buChar char="§"/>
            </a:pPr>
            <a:r>
              <a:rPr lang="en-US" sz="1400" dirty="0">
                <a:latin typeface="LM Mono Prop Light 10" panose="00000500000000000000" pitchFamily="50" charset="0"/>
              </a:rPr>
              <a:t>Full length shell modules in the ends</a:t>
            </a:r>
          </a:p>
          <a:p>
            <a:pPr marL="285750" indent="-285750" algn="just">
              <a:spcBef>
                <a:spcPct val="20000"/>
              </a:spcBef>
              <a:buFont typeface="Wingdings" panose="05000000000000000000" pitchFamily="2" charset="2"/>
              <a:buChar char="§"/>
            </a:pPr>
            <a:r>
              <a:rPr lang="en-US" sz="1400" dirty="0">
                <a:latin typeface="LM Mono Prop Light 10" panose="00000500000000000000" pitchFamily="50" charset="0"/>
              </a:rPr>
              <a:t>Consistent results with 2D in the straight section</a:t>
            </a:r>
          </a:p>
          <a:p>
            <a:pPr marL="285750" indent="-285750" algn="just">
              <a:spcBef>
                <a:spcPct val="20000"/>
              </a:spcBef>
              <a:buFont typeface="Wingdings" panose="05000000000000000000" pitchFamily="2" charset="2"/>
              <a:buChar char="§"/>
            </a:pPr>
            <a:r>
              <a:rPr lang="en-US" sz="1400" dirty="0">
                <a:latin typeface="LM Mono Prop Light 10" panose="00000500000000000000" pitchFamily="50" charset="0"/>
              </a:rPr>
              <a:t>Very difficult to pre-load the upper layer, also in the ends</a:t>
            </a:r>
          </a:p>
        </p:txBody>
      </p:sp>
    </p:spTree>
    <p:extLst>
      <p:ext uri="{BB962C8B-B14F-4D97-AF65-F5344CB8AC3E}">
        <p14:creationId xmlns:p14="http://schemas.microsoft.com/office/powerpoint/2010/main" val="19308940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5BBAC5-EAE3-7CFF-2A20-1AC21D70CEAB}"/>
            </a:ext>
          </a:extLst>
        </p:cNvPr>
        <p:cNvGrpSpPr/>
        <p:nvPr/>
      </p:nvGrpSpPr>
      <p:grpSpPr>
        <a:xfrm>
          <a:off x="0" y="0"/>
          <a:ext cx="0" cy="0"/>
          <a:chOff x="0" y="0"/>
          <a:chExt cx="0" cy="0"/>
        </a:xfrm>
      </p:grpSpPr>
      <p:sp>
        <p:nvSpPr>
          <p:cNvPr id="12" name="Rectangle: Rounded Corners 11">
            <a:extLst>
              <a:ext uri="{FF2B5EF4-FFF2-40B4-BE49-F238E27FC236}">
                <a16:creationId xmlns:a16="http://schemas.microsoft.com/office/drawing/2014/main" id="{A701E32D-6FB8-16D8-B5A7-EE0ACE86EE95}"/>
              </a:ext>
            </a:extLst>
          </p:cNvPr>
          <p:cNvSpPr/>
          <p:nvPr/>
        </p:nvSpPr>
        <p:spPr>
          <a:xfrm>
            <a:off x="8163193" y="794746"/>
            <a:ext cx="3707399" cy="5393041"/>
          </a:xfrm>
          <a:prstGeom prst="roundRect">
            <a:avLst/>
          </a:prstGeom>
          <a:solidFill>
            <a:srgbClr val="FCC4F4">
              <a:alpha val="20000"/>
            </a:srgbClr>
          </a:solidFill>
          <a:ln>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3" name="Rectangle: Rounded Corners 12">
            <a:extLst>
              <a:ext uri="{FF2B5EF4-FFF2-40B4-BE49-F238E27FC236}">
                <a16:creationId xmlns:a16="http://schemas.microsoft.com/office/drawing/2014/main" id="{816CDF9A-8BA8-9327-AF87-F63ACE939829}"/>
              </a:ext>
            </a:extLst>
          </p:cNvPr>
          <p:cNvSpPr/>
          <p:nvPr/>
        </p:nvSpPr>
        <p:spPr>
          <a:xfrm>
            <a:off x="4127469" y="811540"/>
            <a:ext cx="3707399" cy="5375251"/>
          </a:xfrm>
          <a:prstGeom prst="roundRect">
            <a:avLst/>
          </a:prstGeom>
          <a:solidFill>
            <a:srgbClr val="F7FCC4">
              <a:alpha val="20000"/>
            </a:srgbClr>
          </a:solidFill>
          <a:ln>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4" name="Rectangle: Rounded Corners 13">
            <a:extLst>
              <a:ext uri="{FF2B5EF4-FFF2-40B4-BE49-F238E27FC236}">
                <a16:creationId xmlns:a16="http://schemas.microsoft.com/office/drawing/2014/main" id="{7CA347FE-3E0F-44A7-DC80-4236D308CB3C}"/>
              </a:ext>
            </a:extLst>
          </p:cNvPr>
          <p:cNvSpPr/>
          <p:nvPr/>
        </p:nvSpPr>
        <p:spPr>
          <a:xfrm>
            <a:off x="214009" y="811540"/>
            <a:ext cx="3707399" cy="5375251"/>
          </a:xfrm>
          <a:prstGeom prst="roundRect">
            <a:avLst/>
          </a:prstGeom>
          <a:solidFill>
            <a:srgbClr val="92D050">
              <a:alpha val="20000"/>
            </a:srgbClr>
          </a:solidFill>
          <a:ln>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54" name="Title 1">
            <a:extLst>
              <a:ext uri="{FF2B5EF4-FFF2-40B4-BE49-F238E27FC236}">
                <a16:creationId xmlns:a16="http://schemas.microsoft.com/office/drawing/2014/main" id="{380130D8-E970-5C42-0DE2-07D685EA3236}"/>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Magnet features - summary</a:t>
            </a:r>
          </a:p>
        </p:txBody>
      </p:sp>
      <p:sp>
        <p:nvSpPr>
          <p:cNvPr id="2" name="Rectangle 1">
            <a:extLst>
              <a:ext uri="{FF2B5EF4-FFF2-40B4-BE49-F238E27FC236}">
                <a16:creationId xmlns:a16="http://schemas.microsoft.com/office/drawing/2014/main" id="{564201B0-3522-423C-8D40-EB6B3A3434E4}"/>
              </a:ext>
            </a:extLst>
          </p:cNvPr>
          <p:cNvSpPr/>
          <p:nvPr/>
        </p:nvSpPr>
        <p:spPr>
          <a:xfrm>
            <a:off x="1164292" y="1077903"/>
            <a:ext cx="1637326" cy="360000"/>
          </a:xfrm>
          <a:prstGeom prst="rect">
            <a:avLst/>
          </a:prstGeom>
          <a:solidFill>
            <a:schemeClr val="bg1"/>
          </a:solidFill>
          <a:ln w="19050">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0D0D0D"/>
                </a:solidFill>
                <a:latin typeface="LM Mono Prop Light 10" panose="00000500000000000000" pitchFamily="50" charset="0"/>
              </a:rPr>
              <a:t>Length</a:t>
            </a:r>
            <a:endParaRPr lang="en-GB" b="1" dirty="0">
              <a:solidFill>
                <a:srgbClr val="0D0D0D"/>
              </a:solidFill>
              <a:latin typeface="LM Mono Prop Light 10" panose="00000500000000000000" pitchFamily="50" charset="0"/>
            </a:endParaRPr>
          </a:p>
        </p:txBody>
      </p:sp>
      <p:sp>
        <p:nvSpPr>
          <p:cNvPr id="3" name="Rectangle 2">
            <a:extLst>
              <a:ext uri="{FF2B5EF4-FFF2-40B4-BE49-F238E27FC236}">
                <a16:creationId xmlns:a16="http://schemas.microsoft.com/office/drawing/2014/main" id="{72A97AA1-29E4-EC53-948C-7B52E6288F25}"/>
              </a:ext>
            </a:extLst>
          </p:cNvPr>
          <p:cNvSpPr/>
          <p:nvPr/>
        </p:nvSpPr>
        <p:spPr>
          <a:xfrm>
            <a:off x="5031922" y="1077903"/>
            <a:ext cx="2070714" cy="360000"/>
          </a:xfrm>
          <a:prstGeom prst="rect">
            <a:avLst/>
          </a:prstGeom>
          <a:solidFill>
            <a:schemeClr val="bg1"/>
          </a:solidFill>
          <a:ln w="19050">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0D0D0D"/>
                </a:solidFill>
                <a:latin typeface="LM Mono Prop Light 10" panose="00000500000000000000" pitchFamily="50" charset="0"/>
              </a:rPr>
              <a:t>Outer diameter</a:t>
            </a:r>
            <a:endParaRPr lang="en-GB" b="1" dirty="0">
              <a:solidFill>
                <a:srgbClr val="0D0D0D"/>
              </a:solidFill>
              <a:latin typeface="LM Mono Prop Light 10" panose="00000500000000000000" pitchFamily="50" charset="0"/>
            </a:endParaRPr>
          </a:p>
        </p:txBody>
      </p:sp>
      <p:sp>
        <p:nvSpPr>
          <p:cNvPr id="4" name="TextBox 3">
            <a:extLst>
              <a:ext uri="{FF2B5EF4-FFF2-40B4-BE49-F238E27FC236}">
                <a16:creationId xmlns:a16="http://schemas.microsoft.com/office/drawing/2014/main" id="{4D982233-99D1-6A02-DDB3-B2C487F056B3}"/>
              </a:ext>
            </a:extLst>
          </p:cNvPr>
          <p:cNvSpPr txBox="1"/>
          <p:nvPr/>
        </p:nvSpPr>
        <p:spPr>
          <a:xfrm>
            <a:off x="346597" y="3706916"/>
            <a:ext cx="3437386" cy="2431435"/>
          </a:xfrm>
          <a:prstGeom prst="rect">
            <a:avLst/>
          </a:prstGeom>
          <a:noFill/>
        </p:spPr>
        <p:txBody>
          <a:bodyPr wrap="square">
            <a:spAutoFit/>
          </a:bodyPr>
          <a:lstStyle/>
          <a:p>
            <a:pPr algn="ctr">
              <a:spcBef>
                <a:spcPct val="20000"/>
              </a:spcBef>
            </a:pPr>
            <a:r>
              <a:rPr lang="en-US" sz="1400" dirty="0">
                <a:latin typeface="LM Mono Prop Light 10" panose="00000500000000000000" pitchFamily="50" charset="0"/>
              </a:rPr>
              <a:t>MQML is the longest magnet tested up to date in Cluster D</a:t>
            </a:r>
          </a:p>
          <a:p>
            <a:pPr algn="ctr">
              <a:spcBef>
                <a:spcPct val="20000"/>
              </a:spcBef>
            </a:pPr>
            <a:r>
              <a:rPr lang="en-US" sz="1400" dirty="0">
                <a:latin typeface="LM Mono Prop Light 10" panose="00000500000000000000" pitchFamily="50" charset="0"/>
              </a:rPr>
              <a:t>MQML magnet length equals 5 m</a:t>
            </a:r>
          </a:p>
          <a:p>
            <a:pPr>
              <a:spcBef>
                <a:spcPct val="20000"/>
              </a:spcBef>
            </a:pPr>
            <a:endParaRPr lang="en-US" sz="1000" dirty="0">
              <a:latin typeface="LM Mono Prop Light 10" panose="00000500000000000000" pitchFamily="50" charset="0"/>
            </a:endParaRPr>
          </a:p>
          <a:p>
            <a:pPr algn="ctr">
              <a:spcBef>
                <a:spcPct val="20000"/>
              </a:spcBef>
            </a:pPr>
            <a:endParaRPr lang="en-US" sz="1400" dirty="0">
              <a:latin typeface="LM Mono Prop Light 10" panose="00000500000000000000" pitchFamily="50" charset="0"/>
            </a:endParaRPr>
          </a:p>
          <a:p>
            <a:pPr algn="ctr">
              <a:spcBef>
                <a:spcPct val="20000"/>
              </a:spcBef>
            </a:pPr>
            <a:r>
              <a:rPr lang="en-US" sz="1400" dirty="0">
                <a:latin typeface="LM Mono Prop Light 10" panose="00000500000000000000" pitchFamily="50" charset="0"/>
              </a:rPr>
              <a:t>Conceptual yoke-shell length = 4.55 m</a:t>
            </a:r>
          </a:p>
          <a:p>
            <a:pPr algn="ctr">
              <a:spcBef>
                <a:spcPct val="20000"/>
              </a:spcBef>
            </a:pPr>
            <a:r>
              <a:rPr lang="en-US" sz="1400" dirty="0">
                <a:latin typeface="LM Mono Prop Light 10" panose="00000500000000000000" pitchFamily="50" charset="0"/>
              </a:rPr>
              <a:t>~ 0.5 m for the endplates, connection box &amp; leads (feasible based on MQXFB, see Annex.)</a:t>
            </a:r>
          </a:p>
          <a:p>
            <a:pPr>
              <a:spcBef>
                <a:spcPct val="20000"/>
              </a:spcBef>
            </a:pPr>
            <a:r>
              <a:rPr lang="en-US" sz="1400" dirty="0">
                <a:latin typeface="LM Mono Prop Light 10" panose="00000500000000000000" pitchFamily="50" charset="0"/>
              </a:rPr>
              <a:t> </a:t>
            </a:r>
          </a:p>
        </p:txBody>
      </p:sp>
      <p:sp>
        <p:nvSpPr>
          <p:cNvPr id="8" name="Rectangle 7">
            <a:extLst>
              <a:ext uri="{FF2B5EF4-FFF2-40B4-BE49-F238E27FC236}">
                <a16:creationId xmlns:a16="http://schemas.microsoft.com/office/drawing/2014/main" id="{6E6E6A47-7D7C-9B66-A9C2-FA4C4F220E89}"/>
              </a:ext>
            </a:extLst>
          </p:cNvPr>
          <p:cNvSpPr/>
          <p:nvPr/>
        </p:nvSpPr>
        <p:spPr>
          <a:xfrm>
            <a:off x="9117454" y="1000143"/>
            <a:ext cx="2070714" cy="796194"/>
          </a:xfrm>
          <a:prstGeom prst="rect">
            <a:avLst/>
          </a:prstGeom>
          <a:solidFill>
            <a:schemeClr val="bg1"/>
          </a:solidFill>
          <a:ln w="19050">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0D0D0D"/>
                </a:solidFill>
                <a:latin typeface="LM Mono Prop Light 10" panose="00000500000000000000" pitchFamily="50" charset="0"/>
              </a:rPr>
              <a:t>Measurements and instrumentation</a:t>
            </a:r>
            <a:endParaRPr lang="en-GB" b="1" dirty="0">
              <a:solidFill>
                <a:srgbClr val="0D0D0D"/>
              </a:solidFill>
              <a:latin typeface="LM Mono Prop Light 10" panose="00000500000000000000" pitchFamily="50" charset="0"/>
            </a:endParaRPr>
          </a:p>
        </p:txBody>
      </p:sp>
      <p:pic>
        <p:nvPicPr>
          <p:cNvPr id="5" name="Picture 4">
            <a:extLst>
              <a:ext uri="{FF2B5EF4-FFF2-40B4-BE49-F238E27FC236}">
                <a16:creationId xmlns:a16="http://schemas.microsoft.com/office/drawing/2014/main" id="{58AC39CC-4D19-F7D5-A990-E8BEF748AADE}"/>
              </a:ext>
            </a:extLst>
          </p:cNvPr>
          <p:cNvPicPr>
            <a:picLocks noChangeAspect="1"/>
          </p:cNvPicPr>
          <p:nvPr/>
        </p:nvPicPr>
        <p:blipFill>
          <a:blip r:embed="rId3"/>
          <a:stretch>
            <a:fillRect/>
          </a:stretch>
        </p:blipFill>
        <p:spPr>
          <a:xfrm>
            <a:off x="889761" y="1569361"/>
            <a:ext cx="2186389" cy="2006097"/>
          </a:xfrm>
          <a:prstGeom prst="rect">
            <a:avLst/>
          </a:prstGeom>
        </p:spPr>
      </p:pic>
      <p:pic>
        <p:nvPicPr>
          <p:cNvPr id="7" name="Picture 6">
            <a:extLst>
              <a:ext uri="{FF2B5EF4-FFF2-40B4-BE49-F238E27FC236}">
                <a16:creationId xmlns:a16="http://schemas.microsoft.com/office/drawing/2014/main" id="{12BEE470-F407-DE6B-45AD-632FC74DF299}"/>
              </a:ext>
            </a:extLst>
          </p:cNvPr>
          <p:cNvPicPr>
            <a:picLocks noChangeAspect="1"/>
          </p:cNvPicPr>
          <p:nvPr/>
        </p:nvPicPr>
        <p:blipFill>
          <a:blip r:embed="rId4">
            <a:clrChange>
              <a:clrFrom>
                <a:srgbClr val="FFFFFF"/>
              </a:clrFrom>
              <a:clrTo>
                <a:srgbClr val="FFFFFF">
                  <a:alpha val="0"/>
                </a:srgbClr>
              </a:clrTo>
            </a:clrChange>
          </a:blip>
          <a:srcRect l="26911" r="8440"/>
          <a:stretch/>
        </p:blipFill>
        <p:spPr>
          <a:xfrm>
            <a:off x="5312939" y="1398240"/>
            <a:ext cx="1496019" cy="1683563"/>
          </a:xfrm>
          <a:prstGeom prst="rect">
            <a:avLst/>
          </a:prstGeom>
        </p:spPr>
      </p:pic>
      <p:pic>
        <p:nvPicPr>
          <p:cNvPr id="9" name="Picture 8">
            <a:extLst>
              <a:ext uri="{FF2B5EF4-FFF2-40B4-BE49-F238E27FC236}">
                <a16:creationId xmlns:a16="http://schemas.microsoft.com/office/drawing/2014/main" id="{3C096443-66AC-F361-8CF7-656B8B8B7AA2}"/>
              </a:ext>
            </a:extLst>
          </p:cNvPr>
          <p:cNvPicPr>
            <a:picLocks noChangeAspect="1"/>
          </p:cNvPicPr>
          <p:nvPr/>
        </p:nvPicPr>
        <p:blipFill>
          <a:blip r:embed="rId5"/>
          <a:stretch>
            <a:fillRect/>
          </a:stretch>
        </p:blipFill>
        <p:spPr>
          <a:xfrm>
            <a:off x="4685020" y="3081803"/>
            <a:ext cx="2751856" cy="1752844"/>
          </a:xfrm>
          <a:prstGeom prst="rect">
            <a:avLst/>
          </a:prstGeom>
        </p:spPr>
      </p:pic>
      <p:sp>
        <p:nvSpPr>
          <p:cNvPr id="10" name="TextBox 9">
            <a:extLst>
              <a:ext uri="{FF2B5EF4-FFF2-40B4-BE49-F238E27FC236}">
                <a16:creationId xmlns:a16="http://schemas.microsoft.com/office/drawing/2014/main" id="{BA98C82E-4B5C-F9A5-ACC5-71F25B7AD7D9}"/>
              </a:ext>
            </a:extLst>
          </p:cNvPr>
          <p:cNvSpPr txBox="1"/>
          <p:nvPr/>
        </p:nvSpPr>
        <p:spPr>
          <a:xfrm>
            <a:off x="4425285" y="4961190"/>
            <a:ext cx="3437386" cy="997196"/>
          </a:xfrm>
          <a:prstGeom prst="rect">
            <a:avLst/>
          </a:prstGeom>
          <a:noFill/>
        </p:spPr>
        <p:txBody>
          <a:bodyPr wrap="square">
            <a:spAutoFit/>
          </a:bodyPr>
          <a:lstStyle/>
          <a:p>
            <a:pPr algn="ctr">
              <a:spcBef>
                <a:spcPct val="20000"/>
              </a:spcBef>
            </a:pPr>
            <a:r>
              <a:rPr lang="en-US" sz="1400" dirty="0">
                <a:latin typeface="LM Mono Prop Light 10" panose="00000500000000000000" pitchFamily="50" charset="0"/>
              </a:rPr>
              <a:t>Magnet outer radius chosen to be compatible with the existing welding cradles at B.180</a:t>
            </a:r>
          </a:p>
          <a:p>
            <a:pPr algn="ctr">
              <a:spcBef>
                <a:spcPct val="20000"/>
              </a:spcBef>
            </a:pPr>
            <a:r>
              <a:rPr lang="en-US" sz="1400" dirty="0">
                <a:latin typeface="LM Mono Prop Light 10" panose="00000500000000000000" pitchFamily="50" charset="0"/>
              </a:rPr>
              <a:t>(Main dipole, OD = 550mm)</a:t>
            </a:r>
          </a:p>
        </p:txBody>
      </p:sp>
      <p:sp>
        <p:nvSpPr>
          <p:cNvPr id="11" name="TextBox 10">
            <a:extLst>
              <a:ext uri="{FF2B5EF4-FFF2-40B4-BE49-F238E27FC236}">
                <a16:creationId xmlns:a16="http://schemas.microsoft.com/office/drawing/2014/main" id="{98B6DA7B-A49A-7ED1-949F-6F20A67DD796}"/>
              </a:ext>
            </a:extLst>
          </p:cNvPr>
          <p:cNvSpPr txBox="1"/>
          <p:nvPr/>
        </p:nvSpPr>
        <p:spPr>
          <a:xfrm>
            <a:off x="8337913" y="2569250"/>
            <a:ext cx="3437386" cy="3280898"/>
          </a:xfrm>
          <a:prstGeom prst="rect">
            <a:avLst/>
          </a:prstGeom>
          <a:noFill/>
        </p:spPr>
        <p:txBody>
          <a:bodyPr wrap="square">
            <a:spAutoFit/>
          </a:bodyPr>
          <a:lstStyle/>
          <a:p>
            <a:pPr algn="ctr">
              <a:spcBef>
                <a:spcPct val="20000"/>
              </a:spcBef>
            </a:pPr>
            <a:r>
              <a:rPr lang="en-US" sz="1400" dirty="0">
                <a:latin typeface="LM Mono Prop Light 10" panose="00000500000000000000" pitchFamily="50" charset="0"/>
              </a:rPr>
              <a:t>Aperture radius is small for the magnetic measurement shafts based on rotating coils, but we could still map the field in the aperture with PCBs or similar. </a:t>
            </a:r>
          </a:p>
          <a:p>
            <a:pPr algn="ctr">
              <a:spcBef>
                <a:spcPct val="20000"/>
              </a:spcBef>
            </a:pPr>
            <a:r>
              <a:rPr lang="en-US" sz="1400" dirty="0">
                <a:latin typeface="LM Mono Prop Light 10" panose="00000500000000000000" pitchFamily="50" charset="0"/>
              </a:rPr>
              <a:t>Quench antenna development will be very interesting for the characterization of the coil/magnet performance!</a:t>
            </a:r>
          </a:p>
          <a:p>
            <a:pPr algn="ctr">
              <a:spcBef>
                <a:spcPct val="20000"/>
              </a:spcBef>
            </a:pPr>
            <a:r>
              <a:rPr lang="en-US" sz="1400" dirty="0">
                <a:latin typeface="LM Mono Prop Light 10" panose="00000500000000000000" pitchFamily="50" charset="0"/>
              </a:rPr>
              <a:t>Discussions on-going with TE-MSC-MMM on these subjects.</a:t>
            </a:r>
          </a:p>
          <a:p>
            <a:pPr algn="ctr">
              <a:spcBef>
                <a:spcPct val="20000"/>
              </a:spcBef>
            </a:pPr>
            <a:endParaRPr lang="en-US" sz="1400" dirty="0">
              <a:latin typeface="LM Mono Prop Light 10" panose="00000500000000000000" pitchFamily="50" charset="0"/>
            </a:endParaRPr>
          </a:p>
          <a:p>
            <a:pPr algn="ctr">
              <a:spcBef>
                <a:spcPct val="20000"/>
              </a:spcBef>
            </a:pPr>
            <a:r>
              <a:rPr lang="en-US" sz="1400" dirty="0">
                <a:latin typeface="LM Mono Prop Light 10" panose="00000500000000000000" pitchFamily="50" charset="0"/>
              </a:rPr>
              <a:t>As mentioned, we will add mechanical instrumentation in the end pushers (bullets).</a:t>
            </a:r>
          </a:p>
        </p:txBody>
      </p:sp>
    </p:spTree>
    <p:extLst>
      <p:ext uri="{BB962C8B-B14F-4D97-AF65-F5344CB8AC3E}">
        <p14:creationId xmlns:p14="http://schemas.microsoft.com/office/powerpoint/2010/main" val="22713616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BDB61A-F319-6C04-FA2B-8D612B663FBA}"/>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30D263F4-61DD-96A0-30E0-C0A2C3850057}"/>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Magnetic length vs. physical length (coil ends)</a:t>
            </a:r>
          </a:p>
        </p:txBody>
      </p:sp>
      <p:sp>
        <p:nvSpPr>
          <p:cNvPr id="7" name="TextBox 6">
            <a:extLst>
              <a:ext uri="{FF2B5EF4-FFF2-40B4-BE49-F238E27FC236}">
                <a16:creationId xmlns:a16="http://schemas.microsoft.com/office/drawing/2014/main" id="{9687D19B-6DB6-8415-A08A-F873530BC78B}"/>
              </a:ext>
            </a:extLst>
          </p:cNvPr>
          <p:cNvSpPr txBox="1"/>
          <p:nvPr/>
        </p:nvSpPr>
        <p:spPr>
          <a:xfrm>
            <a:off x="502443" y="880998"/>
            <a:ext cx="11187113" cy="2930033"/>
          </a:xfrm>
          <a:prstGeom prst="rect">
            <a:avLst/>
          </a:prstGeom>
          <a:noFill/>
        </p:spPr>
        <p:txBody>
          <a:bodyPr wrap="square">
            <a:spAutoFit/>
          </a:bodyPr>
          <a:lstStyle/>
          <a:p>
            <a:pPr algn="just">
              <a:spcBef>
                <a:spcPct val="20000"/>
              </a:spcBef>
            </a:pPr>
            <a:r>
              <a:rPr lang="en-US" sz="1600" dirty="0">
                <a:latin typeface="LM Mono Prop Light 10" panose="00000500000000000000" pitchFamily="50" charset="0"/>
              </a:rPr>
              <a:t>Both BOND and M-BOND conceptual designs account for symmetric ends (without spacers). It was deemed simpler (design) and mechanically favorable.</a:t>
            </a:r>
          </a:p>
          <a:p>
            <a:pPr algn="just">
              <a:spcBef>
                <a:spcPct val="20000"/>
              </a:spcBef>
            </a:pPr>
            <a:endParaRPr lang="en-US" sz="600" dirty="0">
              <a:latin typeface="LM Mono Prop Light 10" panose="00000500000000000000" pitchFamily="50" charset="0"/>
            </a:endParaRPr>
          </a:p>
          <a:p>
            <a:pPr algn="just">
              <a:spcBef>
                <a:spcPct val="20000"/>
              </a:spcBef>
            </a:pPr>
            <a:r>
              <a:rPr lang="en-US" sz="1200" dirty="0">
                <a:latin typeface="LM Mono Prop Light 10" panose="00000500000000000000" pitchFamily="50" charset="0"/>
              </a:rPr>
              <a:t>*The difference in between both ends is the presence of leads and Layer Jump (LJ, located on the coil end). The latter sets special constraints in the geometry of the head, which makes it longer when compared to a possible end without LJ. This is not optimal and impacts filling factor. How much? See below a comparison with MQXF.</a:t>
            </a:r>
          </a:p>
          <a:p>
            <a:pPr algn="just">
              <a:spcBef>
                <a:spcPct val="20000"/>
              </a:spcBef>
            </a:pPr>
            <a:endParaRPr lang="en-US" sz="600" dirty="0">
              <a:latin typeface="LM Mono Prop Light 10" panose="00000500000000000000" pitchFamily="50" charset="0"/>
            </a:endParaRPr>
          </a:p>
          <a:p>
            <a:pPr algn="just">
              <a:spcBef>
                <a:spcPct val="20000"/>
              </a:spcBef>
            </a:pPr>
            <a:r>
              <a:rPr lang="en-US" sz="1600" dirty="0">
                <a:latin typeface="LM Mono Prop Light 10" panose="00000500000000000000" pitchFamily="50" charset="0"/>
              </a:rPr>
              <a:t>So far, we investigated two possible symmetric coil ends:</a:t>
            </a:r>
          </a:p>
          <a:p>
            <a:pPr marL="285750" indent="-285750" algn="just">
              <a:spcBef>
                <a:spcPct val="20000"/>
              </a:spcBef>
              <a:buFont typeface="Wingdings" panose="05000000000000000000" pitchFamily="2" charset="2"/>
              <a:buChar char="§"/>
            </a:pPr>
            <a:r>
              <a:rPr lang="en-US" sz="1600" dirty="0">
                <a:latin typeface="LM Mono Prop Light 10" panose="00000500000000000000" pitchFamily="50" charset="0"/>
              </a:rPr>
              <a:t>50 mm ramp (length between the exit of the hard-way in the layer jump and the beginning of the easy-way)</a:t>
            </a:r>
          </a:p>
          <a:p>
            <a:pPr marL="742950" lvl="1" indent="-285750" algn="just">
              <a:spcBef>
                <a:spcPct val="20000"/>
              </a:spcBef>
              <a:buFont typeface="Wingdings" panose="05000000000000000000" pitchFamily="2" charset="2"/>
              <a:buChar char="§"/>
            </a:pPr>
            <a:r>
              <a:rPr lang="en-US" sz="1600" dirty="0">
                <a:latin typeface="LM Mono Prop Light 10" panose="00000500000000000000" pitchFamily="50" charset="0"/>
              </a:rPr>
              <a:t>~ ½ of twist pitch, like MQXF case</a:t>
            </a:r>
          </a:p>
          <a:p>
            <a:pPr marL="285750" indent="-285750" algn="just">
              <a:spcBef>
                <a:spcPct val="20000"/>
              </a:spcBef>
              <a:buFont typeface="Wingdings" panose="05000000000000000000" pitchFamily="2" charset="2"/>
              <a:buChar char="§"/>
            </a:pPr>
            <a:r>
              <a:rPr lang="en-US" sz="1600" dirty="0">
                <a:latin typeface="LM Mono Prop Light 10" panose="00000500000000000000" pitchFamily="50" charset="0"/>
              </a:rPr>
              <a:t>20 mm ramp (idem)</a:t>
            </a:r>
          </a:p>
          <a:p>
            <a:pPr marL="742950" lvl="1" indent="-285750" algn="just">
              <a:spcBef>
                <a:spcPct val="20000"/>
              </a:spcBef>
              <a:buFont typeface="Wingdings" panose="05000000000000000000" pitchFamily="2" charset="2"/>
              <a:buChar char="§"/>
            </a:pPr>
            <a:r>
              <a:rPr lang="en-US" sz="1600" dirty="0">
                <a:latin typeface="LM Mono Prop Light 10" panose="00000500000000000000" pitchFamily="50" charset="0"/>
              </a:rPr>
              <a:t>Like BOND</a:t>
            </a:r>
          </a:p>
          <a:p>
            <a:pPr marL="742950" lvl="1" indent="-285750" algn="just">
              <a:spcBef>
                <a:spcPct val="20000"/>
              </a:spcBef>
              <a:buFont typeface="Wingdings" panose="05000000000000000000" pitchFamily="2" charset="2"/>
              <a:buChar char="§"/>
            </a:pPr>
            <a:endParaRPr lang="en-US" sz="300" dirty="0">
              <a:latin typeface="LM Mono Prop Light 10" panose="00000500000000000000" pitchFamily="50" charset="0"/>
            </a:endParaRPr>
          </a:p>
        </p:txBody>
      </p:sp>
      <p:graphicFrame>
        <p:nvGraphicFramePr>
          <p:cNvPr id="10" name="Table 9">
            <a:extLst>
              <a:ext uri="{FF2B5EF4-FFF2-40B4-BE49-F238E27FC236}">
                <a16:creationId xmlns:a16="http://schemas.microsoft.com/office/drawing/2014/main" id="{86015F0A-86EE-334A-4ED7-2A3FBF654C4D}"/>
              </a:ext>
            </a:extLst>
          </p:cNvPr>
          <p:cNvGraphicFramePr>
            <a:graphicFrameLocks noGrp="1"/>
          </p:cNvGraphicFramePr>
          <p:nvPr>
            <p:extLst>
              <p:ext uri="{D42A27DB-BD31-4B8C-83A1-F6EECF244321}">
                <p14:modId xmlns:p14="http://schemas.microsoft.com/office/powerpoint/2010/main" val="3724250110"/>
              </p:ext>
            </p:extLst>
          </p:nvPr>
        </p:nvGraphicFramePr>
        <p:xfrm>
          <a:off x="502443" y="3811031"/>
          <a:ext cx="3900791" cy="1577340"/>
        </p:xfrm>
        <a:graphic>
          <a:graphicData uri="http://schemas.openxmlformats.org/drawingml/2006/table">
            <a:tbl>
              <a:tblPr/>
              <a:tblGrid>
                <a:gridCol w="2267417">
                  <a:extLst>
                    <a:ext uri="{9D8B030D-6E8A-4147-A177-3AD203B41FA5}">
                      <a16:colId xmlns:a16="http://schemas.microsoft.com/office/drawing/2014/main" val="2162425935"/>
                    </a:ext>
                  </a:extLst>
                </a:gridCol>
                <a:gridCol w="330563">
                  <a:extLst>
                    <a:ext uri="{9D8B030D-6E8A-4147-A177-3AD203B41FA5}">
                      <a16:colId xmlns:a16="http://schemas.microsoft.com/office/drawing/2014/main" val="678304542"/>
                    </a:ext>
                  </a:extLst>
                </a:gridCol>
                <a:gridCol w="1302811">
                  <a:extLst>
                    <a:ext uri="{9D8B030D-6E8A-4147-A177-3AD203B41FA5}">
                      <a16:colId xmlns:a16="http://schemas.microsoft.com/office/drawing/2014/main" val="2721678096"/>
                    </a:ext>
                  </a:extLst>
                </a:gridCol>
              </a:tblGrid>
              <a:tr h="83511">
                <a:tc gridSpan="3">
                  <a:txBody>
                    <a:bodyPr/>
                    <a:lstStyle/>
                    <a:p>
                      <a:pPr algn="l" fontAlgn="b"/>
                      <a:r>
                        <a:rPr lang="en-GB" sz="1100" b="1" i="0" u="none" strike="noStrike" dirty="0">
                          <a:solidFill>
                            <a:srgbClr val="000000"/>
                          </a:solidFill>
                          <a:effectLst/>
                          <a:latin typeface="LM Mono Prop Light 10" panose="00000500000000000000" charset="0"/>
                        </a:rPr>
                        <a:t>Head type I (50 mm soft to hard-way, ~ ½ twist pitch</a:t>
                      </a:r>
                      <a:r>
                        <a:rPr lang="en-GB" sz="1100" b="0" i="0" u="none" strike="noStrike" dirty="0">
                          <a:solidFill>
                            <a:srgbClr val="000000"/>
                          </a:solidFill>
                          <a:effectLst/>
                          <a:latin typeface="LM Mono Prop Light 10" panose="00000500000000000000" charset="0"/>
                        </a:rPr>
                        <a:t>)</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hMerge="1">
                  <a:txBody>
                    <a:bodyPr/>
                    <a:lstStyle/>
                    <a:p>
                      <a:endParaRPr lang="en-GB"/>
                    </a:p>
                  </a:txBody>
                  <a:tcPr/>
                </a:tc>
                <a:tc hMerge="1">
                  <a:txBody>
                    <a:bodyPr/>
                    <a:lstStyle/>
                    <a:p>
                      <a:endParaRPr lang="en-GB"/>
                    </a:p>
                  </a:txBody>
                  <a:tcPr>
                    <a:lnL w="1270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3007457972"/>
                  </a:ext>
                </a:extLst>
              </a:tr>
              <a:tr h="83511">
                <a:tc>
                  <a:txBody>
                    <a:bodyPr/>
                    <a:lstStyle/>
                    <a:p>
                      <a:pPr algn="l" fontAlgn="b"/>
                      <a:r>
                        <a:rPr lang="en-GB" sz="1100" b="0" i="0" u="none" strike="noStrike" dirty="0" err="1">
                          <a:solidFill>
                            <a:srgbClr val="000000"/>
                          </a:solidFill>
                          <a:effectLst/>
                          <a:latin typeface="LM Mono Prop Light 10" panose="00000500000000000000" charset="0"/>
                        </a:rPr>
                        <a:t>L</a:t>
                      </a:r>
                      <a:r>
                        <a:rPr lang="en-GB" sz="1100" b="0" i="0" u="none" strike="noStrike" baseline="-25000" dirty="0" err="1">
                          <a:solidFill>
                            <a:srgbClr val="000000"/>
                          </a:solidFill>
                          <a:effectLst/>
                          <a:latin typeface="LM Mono Prop Light 10" panose="00000500000000000000" charset="0"/>
                        </a:rPr>
                        <a:t>head</a:t>
                      </a:r>
                      <a:r>
                        <a:rPr lang="en-GB" sz="1100" b="0" i="0" u="none" strike="noStrike" dirty="0">
                          <a:solidFill>
                            <a:srgbClr val="000000"/>
                          </a:solidFill>
                          <a:effectLst/>
                          <a:latin typeface="LM Mono Prop Light 10" panose="00000500000000000000" charset="0"/>
                        </a:rPr>
                        <a:t> with </a:t>
                      </a:r>
                      <a:r>
                        <a:rPr lang="en-GB" sz="1100" b="0" i="0" u="none" strike="noStrike" dirty="0" err="1">
                          <a:solidFill>
                            <a:srgbClr val="000000"/>
                          </a:solidFill>
                          <a:effectLst/>
                          <a:latin typeface="LM Mono Prop Light 10" panose="00000500000000000000" charset="0"/>
                        </a:rPr>
                        <a:t>endshoe</a:t>
                      </a:r>
                      <a:r>
                        <a:rPr lang="en-GB" sz="1100" b="0" i="0" u="none" strike="noStrike" dirty="0">
                          <a:solidFill>
                            <a:srgbClr val="000000"/>
                          </a:solidFill>
                          <a:effectLst/>
                          <a:latin typeface="LM Mono Prop Light 10" panose="00000500000000000000" charset="0"/>
                        </a:rPr>
                        <a:t> (preliminary)</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LM Mono Prop Light 10" panose="00000500000000000000" charset="0"/>
                        </a:rPr>
                        <a:t> mm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0" i="0" u="none" strike="noStrike" dirty="0">
                          <a:solidFill>
                            <a:srgbClr val="000000"/>
                          </a:solidFill>
                          <a:effectLst/>
                          <a:latin typeface="LM Mono Prop Light 10" panose="00000500000000000000" charset="0"/>
                        </a:rPr>
                        <a:t>377</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92096284"/>
                  </a:ext>
                </a:extLst>
              </a:tr>
              <a:tr h="83511">
                <a:tc>
                  <a:txBody>
                    <a:bodyPr/>
                    <a:lstStyle/>
                    <a:p>
                      <a:pPr algn="l" fontAlgn="b"/>
                      <a:r>
                        <a:rPr lang="en-GB" sz="1100" b="0" i="0" u="none" strike="noStrike" dirty="0" err="1">
                          <a:solidFill>
                            <a:srgbClr val="000000"/>
                          </a:solidFill>
                          <a:effectLst/>
                          <a:latin typeface="LM Mono Prop Light 10" panose="00000500000000000000" charset="0"/>
                        </a:rPr>
                        <a:t>L</a:t>
                      </a:r>
                      <a:r>
                        <a:rPr lang="en-GB" sz="1100" b="0" i="0" u="none" strike="noStrike" baseline="-25000" dirty="0" err="1">
                          <a:solidFill>
                            <a:srgbClr val="000000"/>
                          </a:solidFill>
                          <a:effectLst/>
                          <a:latin typeface="LM Mono Prop Light 10" panose="00000500000000000000" charset="0"/>
                        </a:rPr>
                        <a:t>straight</a:t>
                      </a:r>
                      <a:endParaRPr lang="en-GB" sz="1100" b="0" i="0" u="none" strike="noStrike" baseline="-25000" dirty="0">
                        <a:solidFill>
                          <a:srgbClr val="000000"/>
                        </a:solidFill>
                        <a:effectLst/>
                        <a:latin typeface="LM Mono Prop Light 10" panose="00000500000000000000"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LM Mono Prop Light 10" panose="00000500000000000000" charset="0"/>
                        </a:rPr>
                        <a:t> mm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LM Mono Prop Light 10" panose="00000500000000000000" charset="0"/>
                        </a:rPr>
                        <a:t>1915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13785618"/>
                  </a:ext>
                </a:extLst>
              </a:tr>
              <a:tr h="143440">
                <a:tc>
                  <a:txBody>
                    <a:bodyPr/>
                    <a:lstStyle/>
                    <a:p>
                      <a:pPr algn="l" fontAlgn="b"/>
                      <a:r>
                        <a:rPr lang="en-GB" sz="1100" b="0" i="0" u="none" strike="noStrike" dirty="0" err="1">
                          <a:solidFill>
                            <a:srgbClr val="000000"/>
                          </a:solidFill>
                          <a:effectLst/>
                          <a:latin typeface="LM Mono Prop Light 10" panose="00000500000000000000" charset="0"/>
                        </a:rPr>
                        <a:t>L</a:t>
                      </a:r>
                      <a:r>
                        <a:rPr lang="en-GB" sz="1100" b="0" i="0" u="none" strike="noStrike" baseline="-25000" dirty="0" err="1">
                          <a:solidFill>
                            <a:srgbClr val="000000"/>
                          </a:solidFill>
                          <a:effectLst/>
                          <a:latin typeface="LM Mono Prop Light 10" panose="00000500000000000000" charset="0"/>
                        </a:rPr>
                        <a:t>coil</a:t>
                      </a:r>
                      <a:endParaRPr lang="en-GB" sz="1100" b="0" i="0" u="none" strike="noStrike" baseline="-25000" dirty="0">
                        <a:solidFill>
                          <a:srgbClr val="000000"/>
                        </a:solidFill>
                        <a:effectLst/>
                        <a:latin typeface="LM Mono Prop Light 10" panose="00000500000000000000"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LM Mono Prop Light 10" panose="00000500000000000000" charset="0"/>
                        </a:rPr>
                        <a:t> mm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1" i="0" u="none" strike="noStrike" dirty="0">
                          <a:solidFill>
                            <a:srgbClr val="0000FF"/>
                          </a:solidFill>
                          <a:effectLst/>
                          <a:latin typeface="LM Mono Prop Light 10" panose="00000500000000000000" charset="0"/>
                        </a:rPr>
                        <a:t>4584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60795503"/>
                  </a:ext>
                </a:extLst>
              </a:tr>
              <a:tr h="83511">
                <a:tc>
                  <a:txBody>
                    <a:bodyPr/>
                    <a:lstStyle/>
                    <a:p>
                      <a:pPr algn="l" fontAlgn="b"/>
                      <a:r>
                        <a:rPr lang="en-GB" sz="1100" b="0" i="0" u="none" strike="noStrike" dirty="0">
                          <a:solidFill>
                            <a:srgbClr val="000000"/>
                          </a:solidFill>
                          <a:effectLst/>
                          <a:latin typeface="LM Mono Prop Light 10" panose="00000500000000000000" charset="0"/>
                        </a:rPr>
                        <a:t>Cable length per magnet (1 ap.)</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LM Mono Prop Light 10" panose="00000500000000000000" charset="0"/>
                        </a:rPr>
                        <a:t> 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0" i="0" u="none" strike="noStrike" dirty="0">
                          <a:solidFill>
                            <a:srgbClr val="000000"/>
                          </a:solidFill>
                          <a:effectLst/>
                          <a:latin typeface="LM Mono Prop Light 10" panose="00000500000000000000" charset="0"/>
                        </a:rPr>
                        <a:t>700</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10473983"/>
                  </a:ext>
                </a:extLst>
              </a:tr>
              <a:tr h="83511">
                <a:tc>
                  <a:txBody>
                    <a:bodyPr/>
                    <a:lstStyle/>
                    <a:p>
                      <a:pPr algn="l" fontAlgn="b"/>
                      <a:r>
                        <a:rPr lang="en-GB" sz="1100" b="0" i="0" u="none" strike="noStrike">
                          <a:solidFill>
                            <a:srgbClr val="000000"/>
                          </a:solidFill>
                          <a:effectLst/>
                          <a:latin typeface="LM Mono Prop Light 10" panose="00000500000000000000" charset="0"/>
                        </a:rPr>
                        <a:t>End Iron pad</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LM Mono Prop Light 10" panose="00000500000000000000" charset="0"/>
                        </a:rPr>
                        <a:t> mm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LM Mono Prop Light 10" panose="00000500000000000000" charset="0"/>
                        </a:rPr>
                        <a:t>1915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99492189"/>
                  </a:ext>
                </a:extLst>
              </a:tr>
              <a:tr h="145302">
                <a:tc>
                  <a:txBody>
                    <a:bodyPr/>
                    <a:lstStyle/>
                    <a:p>
                      <a:pPr algn="l" fontAlgn="b"/>
                      <a:r>
                        <a:rPr lang="en-GB" sz="1100" b="0" i="0" u="none" strike="noStrike" dirty="0">
                          <a:solidFill>
                            <a:srgbClr val="000000"/>
                          </a:solidFill>
                          <a:effectLst/>
                          <a:latin typeface="LM Mono Prop Light 10" panose="00000500000000000000" charset="0"/>
                        </a:rPr>
                        <a:t>End iron yoke (equals end of coil)</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LM Mono Prop Light 10" panose="00000500000000000000" charset="0"/>
                        </a:rPr>
                        <a:t> mm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LM Mono Prop Light 10" panose="00000500000000000000" charset="0"/>
                        </a:rPr>
                        <a:t>2242</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43608622"/>
                  </a:ext>
                </a:extLst>
              </a:tr>
              <a:tr h="145302">
                <a:tc>
                  <a:txBody>
                    <a:bodyPr/>
                    <a:lstStyle/>
                    <a:p>
                      <a:pPr algn="l" fontAlgn="b"/>
                      <a:r>
                        <a:rPr lang="en-GB" sz="1100" b="0" i="0" u="none" strike="noStrike" dirty="0" err="1">
                          <a:solidFill>
                            <a:srgbClr val="000000"/>
                          </a:solidFill>
                          <a:effectLst/>
                          <a:latin typeface="LM Mono Prop Light 10" panose="00000500000000000000" charset="0"/>
                        </a:rPr>
                        <a:t>L</a:t>
                      </a:r>
                      <a:r>
                        <a:rPr lang="en-GB" sz="1100" b="0" i="0" u="none" strike="noStrike" baseline="-25000" dirty="0" err="1">
                          <a:solidFill>
                            <a:srgbClr val="000000"/>
                          </a:solidFill>
                          <a:effectLst/>
                          <a:latin typeface="LM Mono Prop Light 10" panose="00000500000000000000" charset="0"/>
                        </a:rPr>
                        <a:t>mag</a:t>
                      </a:r>
                      <a:endParaRPr lang="en-GB" sz="1100" b="0" i="0" u="none" strike="noStrike" baseline="-25000" dirty="0">
                        <a:solidFill>
                          <a:srgbClr val="000000"/>
                        </a:solidFill>
                        <a:effectLst/>
                        <a:latin typeface="LM Mono Prop Light 10" panose="00000500000000000000"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LM Mono Prop Light 10" panose="00000500000000000000" charset="0"/>
                        </a:rPr>
                        <a:t> 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0" i="0" u="none" strike="noStrike" dirty="0">
                          <a:solidFill>
                            <a:srgbClr val="000000"/>
                          </a:solidFill>
                          <a:effectLst/>
                          <a:latin typeface="LM Mono Prop Light 10" panose="00000500000000000000" charset="0"/>
                        </a:rPr>
                        <a:t>4.30</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97290413"/>
                  </a:ext>
                </a:extLst>
              </a:tr>
              <a:tr h="0">
                <a:tc>
                  <a:txBody>
                    <a:bodyPr/>
                    <a:lstStyle/>
                    <a:p>
                      <a:pPr algn="l" fontAlgn="b"/>
                      <a:r>
                        <a:rPr lang="en-GB" sz="1100" b="0" i="0" u="none" strike="noStrike" dirty="0">
                          <a:solidFill>
                            <a:srgbClr val="FF0000"/>
                          </a:solidFill>
                          <a:effectLst/>
                          <a:latin typeface="LM Mono Prop Light 10" panose="00000500000000000000" charset="0"/>
                        </a:rPr>
                        <a:t>Delta </a:t>
                      </a:r>
                      <a:r>
                        <a:rPr lang="en-GB" sz="1100" b="0" i="0" u="none" strike="noStrike" dirty="0" err="1">
                          <a:solidFill>
                            <a:srgbClr val="FF0000"/>
                          </a:solidFill>
                          <a:effectLst/>
                          <a:latin typeface="LM Mono Prop Light 10" panose="00000500000000000000" charset="0"/>
                        </a:rPr>
                        <a:t>L</a:t>
                      </a:r>
                      <a:r>
                        <a:rPr lang="en-GB" sz="1100" b="0" i="0" u="none" strike="noStrike" baseline="-25000" dirty="0" err="1">
                          <a:solidFill>
                            <a:srgbClr val="FF0000"/>
                          </a:solidFill>
                          <a:effectLst/>
                          <a:latin typeface="LM Mono Prop Light 10" panose="00000500000000000000" charset="0"/>
                        </a:rPr>
                        <a:t>coil</a:t>
                      </a:r>
                      <a:r>
                        <a:rPr lang="en-GB" sz="1100" b="0" i="0" u="none" strike="noStrike" dirty="0" err="1">
                          <a:solidFill>
                            <a:srgbClr val="FF0000"/>
                          </a:solidFill>
                          <a:effectLst/>
                          <a:latin typeface="LM Mono Prop Light 10" panose="00000500000000000000" charset="0"/>
                        </a:rPr>
                        <a:t>-L</a:t>
                      </a:r>
                      <a:r>
                        <a:rPr lang="en-GB" sz="1100" b="0" i="0" u="none" strike="noStrike" baseline="-25000" dirty="0" err="1">
                          <a:solidFill>
                            <a:srgbClr val="FF0000"/>
                          </a:solidFill>
                          <a:effectLst/>
                          <a:latin typeface="LM Mono Prop Light 10" panose="00000500000000000000" charset="0"/>
                        </a:rPr>
                        <a:t>mag</a:t>
                      </a:r>
                      <a:endParaRPr lang="en-GB" sz="1100" b="0" i="0" u="none" strike="noStrike" baseline="-25000" dirty="0">
                        <a:solidFill>
                          <a:srgbClr val="FF0000"/>
                        </a:solidFill>
                        <a:effectLst/>
                        <a:latin typeface="LM Mono Prop Light 10" panose="00000500000000000000"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FF0000"/>
                          </a:solidFill>
                          <a:effectLst/>
                          <a:latin typeface="LM Mono Prop Light 10" panose="00000500000000000000" charset="0"/>
                        </a:rPr>
                        <a:t>mm </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sz="1100" b="0" i="0" u="none" strike="noStrike" dirty="0">
                          <a:solidFill>
                            <a:srgbClr val="FF0000"/>
                          </a:solidFill>
                          <a:effectLst/>
                          <a:latin typeface="LM Mono Prop Light 10" panose="00000500000000000000" charset="0"/>
                        </a:rPr>
                        <a:t>284</a:t>
                      </a:r>
                      <a:endParaRPr lang="en-GB" sz="1100" b="0" i="0" u="none" strike="noStrike" dirty="0">
                        <a:solidFill>
                          <a:srgbClr val="FF0000"/>
                        </a:solidFill>
                        <a:effectLst/>
                        <a:latin typeface="LM Mono Prop Light 10" panose="00000500000000000000"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3473394"/>
                  </a:ext>
                </a:extLst>
              </a:tr>
            </a:tbl>
          </a:graphicData>
        </a:graphic>
      </p:graphicFrame>
      <p:graphicFrame>
        <p:nvGraphicFramePr>
          <p:cNvPr id="11" name="Table 10">
            <a:extLst>
              <a:ext uri="{FF2B5EF4-FFF2-40B4-BE49-F238E27FC236}">
                <a16:creationId xmlns:a16="http://schemas.microsoft.com/office/drawing/2014/main" id="{E3176715-6A47-943C-CAB1-88005E86CCC7}"/>
              </a:ext>
            </a:extLst>
          </p:cNvPr>
          <p:cNvGraphicFramePr>
            <a:graphicFrameLocks noGrp="1"/>
          </p:cNvGraphicFramePr>
          <p:nvPr>
            <p:extLst>
              <p:ext uri="{D42A27DB-BD31-4B8C-83A1-F6EECF244321}">
                <p14:modId xmlns:p14="http://schemas.microsoft.com/office/powerpoint/2010/main" val="4016971166"/>
              </p:ext>
            </p:extLst>
          </p:nvPr>
        </p:nvGraphicFramePr>
        <p:xfrm>
          <a:off x="4854051" y="3811031"/>
          <a:ext cx="3900791" cy="1577340"/>
        </p:xfrm>
        <a:graphic>
          <a:graphicData uri="http://schemas.openxmlformats.org/drawingml/2006/table">
            <a:tbl>
              <a:tblPr/>
              <a:tblGrid>
                <a:gridCol w="2267417">
                  <a:extLst>
                    <a:ext uri="{9D8B030D-6E8A-4147-A177-3AD203B41FA5}">
                      <a16:colId xmlns:a16="http://schemas.microsoft.com/office/drawing/2014/main" val="2162425935"/>
                    </a:ext>
                  </a:extLst>
                </a:gridCol>
                <a:gridCol w="330563">
                  <a:extLst>
                    <a:ext uri="{9D8B030D-6E8A-4147-A177-3AD203B41FA5}">
                      <a16:colId xmlns:a16="http://schemas.microsoft.com/office/drawing/2014/main" val="678304542"/>
                    </a:ext>
                  </a:extLst>
                </a:gridCol>
                <a:gridCol w="1302811">
                  <a:extLst>
                    <a:ext uri="{9D8B030D-6E8A-4147-A177-3AD203B41FA5}">
                      <a16:colId xmlns:a16="http://schemas.microsoft.com/office/drawing/2014/main" val="2721678096"/>
                    </a:ext>
                  </a:extLst>
                </a:gridCol>
              </a:tblGrid>
              <a:tr h="169158">
                <a:tc gridSpan="3">
                  <a:txBody>
                    <a:bodyPr/>
                    <a:lstStyle/>
                    <a:p>
                      <a:pPr algn="l" fontAlgn="b"/>
                      <a:r>
                        <a:rPr lang="en-GB" sz="1100" b="1" i="0" u="none" strike="noStrike" dirty="0">
                          <a:solidFill>
                            <a:srgbClr val="000000"/>
                          </a:solidFill>
                          <a:effectLst/>
                          <a:latin typeface="LM Mono Prop Light 10" panose="00000500000000000000" charset="0"/>
                        </a:rPr>
                        <a:t>Head type II (20 mm soft to hard-way)</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hMerge="1">
                  <a:txBody>
                    <a:bodyPr/>
                    <a:lstStyle/>
                    <a:p>
                      <a:endParaRPr lang="en-GB"/>
                    </a:p>
                  </a:txBody>
                  <a:tcPr/>
                </a:tc>
                <a:tc hMerge="1">
                  <a:txBody>
                    <a:bodyPr/>
                    <a:lstStyle/>
                    <a:p>
                      <a:endParaRPr lang="en-GB"/>
                    </a:p>
                  </a:txBody>
                  <a:tcPr>
                    <a:lnL w="1270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3007457972"/>
                  </a:ext>
                </a:extLst>
              </a:tr>
              <a:tr h="83511">
                <a:tc>
                  <a:txBody>
                    <a:bodyPr/>
                    <a:lstStyle/>
                    <a:p>
                      <a:pPr algn="l" fontAlgn="b"/>
                      <a:r>
                        <a:rPr lang="en-GB" sz="1100" b="0" i="0" u="none" strike="noStrike" dirty="0" err="1">
                          <a:solidFill>
                            <a:srgbClr val="000000"/>
                          </a:solidFill>
                          <a:effectLst/>
                          <a:latin typeface="LM Mono Prop Light 10" panose="00000500000000000000" charset="0"/>
                        </a:rPr>
                        <a:t>L</a:t>
                      </a:r>
                      <a:r>
                        <a:rPr lang="en-GB" sz="1100" b="0" i="0" u="none" strike="noStrike" baseline="-25000" dirty="0" err="1">
                          <a:solidFill>
                            <a:srgbClr val="000000"/>
                          </a:solidFill>
                          <a:effectLst/>
                          <a:latin typeface="LM Mono Prop Light 10" panose="00000500000000000000" charset="0"/>
                        </a:rPr>
                        <a:t>head</a:t>
                      </a:r>
                      <a:r>
                        <a:rPr lang="en-GB" sz="1100" b="0" i="0" u="none" strike="noStrike" dirty="0">
                          <a:solidFill>
                            <a:srgbClr val="000000"/>
                          </a:solidFill>
                          <a:effectLst/>
                          <a:latin typeface="LM Mono Prop Light 10" panose="00000500000000000000" charset="0"/>
                        </a:rPr>
                        <a:t> with </a:t>
                      </a:r>
                      <a:r>
                        <a:rPr lang="en-GB" sz="1100" b="0" i="0" u="none" strike="noStrike" dirty="0" err="1">
                          <a:solidFill>
                            <a:srgbClr val="000000"/>
                          </a:solidFill>
                          <a:effectLst/>
                          <a:latin typeface="LM Mono Prop Light 10" panose="00000500000000000000" charset="0"/>
                        </a:rPr>
                        <a:t>endshoe</a:t>
                      </a:r>
                      <a:r>
                        <a:rPr lang="en-GB" sz="1100" b="0" i="0" u="none" strike="noStrike" dirty="0">
                          <a:solidFill>
                            <a:srgbClr val="000000"/>
                          </a:solidFill>
                          <a:effectLst/>
                          <a:latin typeface="LM Mono Prop Light 10" panose="00000500000000000000" charset="0"/>
                        </a:rPr>
                        <a:t> (preliminary)</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LM Mono Prop Light 10" panose="00000500000000000000" charset="0"/>
                        </a:rPr>
                        <a:t> mm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0" i="0" u="none" strike="noStrike" dirty="0">
                          <a:solidFill>
                            <a:srgbClr val="000000"/>
                          </a:solidFill>
                          <a:effectLst/>
                          <a:latin typeface="Calibri" panose="020F0502020204030204" pitchFamily="34" charset="0"/>
                        </a:rPr>
                        <a:t>342</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92096284"/>
                  </a:ext>
                </a:extLst>
              </a:tr>
              <a:tr h="83511">
                <a:tc>
                  <a:txBody>
                    <a:bodyPr/>
                    <a:lstStyle/>
                    <a:p>
                      <a:pPr algn="l" fontAlgn="b"/>
                      <a:r>
                        <a:rPr lang="en-GB" sz="1100" b="0" i="0" u="none" strike="noStrike" dirty="0" err="1">
                          <a:solidFill>
                            <a:srgbClr val="000000"/>
                          </a:solidFill>
                          <a:effectLst/>
                          <a:latin typeface="LM Mono Prop Light 10" panose="00000500000000000000" charset="0"/>
                        </a:rPr>
                        <a:t>L</a:t>
                      </a:r>
                      <a:r>
                        <a:rPr lang="en-GB" sz="1100" b="0" i="0" u="none" strike="noStrike" baseline="-25000" dirty="0" err="1">
                          <a:solidFill>
                            <a:srgbClr val="000000"/>
                          </a:solidFill>
                          <a:effectLst/>
                          <a:latin typeface="LM Mono Prop Light 10" panose="00000500000000000000" charset="0"/>
                        </a:rPr>
                        <a:t>straight</a:t>
                      </a:r>
                      <a:endParaRPr lang="en-GB" sz="1100" b="0" i="0" u="none" strike="noStrike" baseline="-25000" dirty="0">
                        <a:solidFill>
                          <a:srgbClr val="000000"/>
                        </a:solidFill>
                        <a:effectLst/>
                        <a:latin typeface="LM Mono Prop Light 10" panose="00000500000000000000"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LM Mono Prop Light 10" panose="00000500000000000000" charset="0"/>
                        </a:rPr>
                        <a:t> mm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0" i="0" u="none" strike="noStrike" dirty="0">
                          <a:solidFill>
                            <a:srgbClr val="000000"/>
                          </a:solidFill>
                          <a:effectLst/>
                          <a:latin typeface="Calibri" panose="020F0502020204030204" pitchFamily="34" charset="0"/>
                        </a:rPr>
                        <a:t>1915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13785618"/>
                  </a:ext>
                </a:extLst>
              </a:tr>
              <a:tr h="83511">
                <a:tc>
                  <a:txBody>
                    <a:bodyPr/>
                    <a:lstStyle/>
                    <a:p>
                      <a:pPr algn="l" fontAlgn="b"/>
                      <a:r>
                        <a:rPr lang="en-GB" sz="1100" b="0" i="0" u="none" strike="noStrike" dirty="0" err="1">
                          <a:solidFill>
                            <a:srgbClr val="000000"/>
                          </a:solidFill>
                          <a:effectLst/>
                          <a:latin typeface="LM Mono Prop Light 10" panose="00000500000000000000" charset="0"/>
                        </a:rPr>
                        <a:t>L</a:t>
                      </a:r>
                      <a:r>
                        <a:rPr lang="en-GB" sz="1100" b="0" i="0" u="none" strike="noStrike" baseline="-25000" dirty="0" err="1">
                          <a:solidFill>
                            <a:srgbClr val="000000"/>
                          </a:solidFill>
                          <a:effectLst/>
                          <a:latin typeface="LM Mono Prop Light 10" panose="00000500000000000000" charset="0"/>
                        </a:rPr>
                        <a:t>coil</a:t>
                      </a:r>
                      <a:endParaRPr lang="en-GB" sz="1100" b="0" i="0" u="none" strike="noStrike" baseline="-25000" dirty="0">
                        <a:solidFill>
                          <a:srgbClr val="000000"/>
                        </a:solidFill>
                        <a:effectLst/>
                        <a:latin typeface="LM Mono Prop Light 10" panose="00000500000000000000"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LM Mono Prop Light 10" panose="00000500000000000000" charset="0"/>
                        </a:rPr>
                        <a:t> mm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1" i="0" u="none" strike="noStrike" dirty="0">
                          <a:solidFill>
                            <a:srgbClr val="0000FF"/>
                          </a:solidFill>
                          <a:effectLst/>
                          <a:latin typeface="Calibri" panose="020F0502020204030204" pitchFamily="34" charset="0"/>
                        </a:rPr>
                        <a:t>4514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60795503"/>
                  </a:ext>
                </a:extLst>
              </a:tr>
              <a:tr h="83511">
                <a:tc>
                  <a:txBody>
                    <a:bodyPr/>
                    <a:lstStyle/>
                    <a:p>
                      <a:pPr algn="l" fontAlgn="b"/>
                      <a:r>
                        <a:rPr lang="en-GB" sz="1100" b="0" i="0" u="none" strike="noStrike" dirty="0">
                          <a:solidFill>
                            <a:srgbClr val="000000"/>
                          </a:solidFill>
                          <a:effectLst/>
                          <a:latin typeface="LM Mono Prop Light 10" panose="00000500000000000000" charset="0"/>
                        </a:rPr>
                        <a:t>Cable length per magnet (1 ap.)</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LM Mono Prop Light 10" panose="00000500000000000000" charset="0"/>
                        </a:rPr>
                        <a:t> 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0" i="0" u="none" strike="noStrike" dirty="0">
                          <a:solidFill>
                            <a:srgbClr val="000000"/>
                          </a:solidFill>
                          <a:effectLst/>
                          <a:latin typeface="Calibri" panose="020F0502020204030204" pitchFamily="34" charset="0"/>
                        </a:rPr>
                        <a:t>689</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10473983"/>
                  </a:ext>
                </a:extLst>
              </a:tr>
              <a:tr h="83511">
                <a:tc>
                  <a:txBody>
                    <a:bodyPr/>
                    <a:lstStyle/>
                    <a:p>
                      <a:pPr algn="l" fontAlgn="b"/>
                      <a:r>
                        <a:rPr lang="en-GB" sz="1100" b="0" i="0" u="none" strike="noStrike" dirty="0">
                          <a:solidFill>
                            <a:srgbClr val="000000"/>
                          </a:solidFill>
                          <a:effectLst/>
                          <a:latin typeface="LM Mono Prop Light 10" panose="00000500000000000000" charset="0"/>
                        </a:rPr>
                        <a:t>End Iron pad</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LM Mono Prop Light 10" panose="00000500000000000000" charset="0"/>
                        </a:rPr>
                        <a:t> mm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Calibri" panose="020F0502020204030204" pitchFamily="34" charset="0"/>
                        </a:rPr>
                        <a:t>1915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99492189"/>
                  </a:ext>
                </a:extLst>
              </a:tr>
              <a:tr h="145302">
                <a:tc>
                  <a:txBody>
                    <a:bodyPr/>
                    <a:lstStyle/>
                    <a:p>
                      <a:pPr algn="l" fontAlgn="b"/>
                      <a:r>
                        <a:rPr lang="en-GB" sz="1100" b="0" i="0" u="none" strike="noStrike" dirty="0">
                          <a:solidFill>
                            <a:srgbClr val="000000"/>
                          </a:solidFill>
                          <a:effectLst/>
                          <a:latin typeface="LM Mono Prop Light 10" panose="00000500000000000000" charset="0"/>
                        </a:rPr>
                        <a:t>End iron yoke (equals end of coil)</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LM Mono Prop Light 10" panose="00000500000000000000" charset="0"/>
                        </a:rPr>
                        <a:t> mm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0" i="0" u="none" strike="noStrike" dirty="0">
                          <a:solidFill>
                            <a:srgbClr val="000000"/>
                          </a:solidFill>
                          <a:effectLst/>
                          <a:latin typeface="Calibri" panose="020F0502020204030204" pitchFamily="34" charset="0"/>
                        </a:rPr>
                        <a:t>2207</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43608622"/>
                  </a:ext>
                </a:extLst>
              </a:tr>
              <a:tr h="145302">
                <a:tc>
                  <a:txBody>
                    <a:bodyPr/>
                    <a:lstStyle/>
                    <a:p>
                      <a:pPr algn="l" fontAlgn="b"/>
                      <a:r>
                        <a:rPr lang="en-GB" sz="1100" b="0" i="0" u="none" strike="noStrike" dirty="0" err="1">
                          <a:solidFill>
                            <a:srgbClr val="000000"/>
                          </a:solidFill>
                          <a:effectLst/>
                          <a:latin typeface="LM Mono Prop Light 10" panose="00000500000000000000" charset="0"/>
                        </a:rPr>
                        <a:t>L</a:t>
                      </a:r>
                      <a:r>
                        <a:rPr lang="en-GB" sz="1100" b="0" i="0" u="none" strike="noStrike" baseline="-25000" dirty="0" err="1">
                          <a:solidFill>
                            <a:srgbClr val="000000"/>
                          </a:solidFill>
                          <a:effectLst/>
                          <a:latin typeface="LM Mono Prop Light 10" panose="00000500000000000000" charset="0"/>
                        </a:rPr>
                        <a:t>mag</a:t>
                      </a:r>
                      <a:endParaRPr lang="en-GB" sz="1100" b="0" i="0" u="none" strike="noStrike" baseline="-25000" dirty="0">
                        <a:solidFill>
                          <a:srgbClr val="000000"/>
                        </a:solidFill>
                        <a:effectLst/>
                        <a:latin typeface="LM Mono Prop Light 10" panose="00000500000000000000"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LM Mono Prop Light 10" panose="00000500000000000000" charset="0"/>
                        </a:rPr>
                        <a:t> 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0" i="0" u="none" strike="noStrike" dirty="0">
                          <a:solidFill>
                            <a:srgbClr val="000000"/>
                          </a:solidFill>
                          <a:effectLst/>
                          <a:latin typeface="Calibri" panose="020F0502020204030204" pitchFamily="34" charset="0"/>
                        </a:rPr>
                        <a:t>4.24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97290413"/>
                  </a:ext>
                </a:extLst>
              </a:tr>
              <a:tr h="83511">
                <a:tc>
                  <a:txBody>
                    <a:bodyPr/>
                    <a:lstStyle/>
                    <a:p>
                      <a:pPr algn="l" fontAlgn="b"/>
                      <a:r>
                        <a:rPr lang="en-GB" sz="1100" b="0" i="0" u="none" strike="noStrike" dirty="0">
                          <a:solidFill>
                            <a:srgbClr val="FF0000"/>
                          </a:solidFill>
                          <a:effectLst/>
                          <a:latin typeface="LM Mono Prop Light 10" panose="00000500000000000000" charset="0"/>
                        </a:rPr>
                        <a:t>Delta </a:t>
                      </a:r>
                      <a:r>
                        <a:rPr lang="en-GB" sz="1100" b="0" i="0" u="none" strike="noStrike" dirty="0" err="1">
                          <a:solidFill>
                            <a:srgbClr val="FF0000"/>
                          </a:solidFill>
                          <a:effectLst/>
                          <a:latin typeface="LM Mono Prop Light 10" panose="00000500000000000000" charset="0"/>
                        </a:rPr>
                        <a:t>L</a:t>
                      </a:r>
                      <a:r>
                        <a:rPr lang="en-GB" sz="1100" b="0" i="0" u="none" strike="noStrike" baseline="-25000" dirty="0" err="1">
                          <a:solidFill>
                            <a:srgbClr val="FF0000"/>
                          </a:solidFill>
                          <a:effectLst/>
                          <a:latin typeface="LM Mono Prop Light 10" panose="00000500000000000000" charset="0"/>
                        </a:rPr>
                        <a:t>coil</a:t>
                      </a:r>
                      <a:r>
                        <a:rPr lang="en-GB" sz="1100" b="0" i="0" u="none" strike="noStrike" dirty="0" err="1">
                          <a:solidFill>
                            <a:srgbClr val="FF0000"/>
                          </a:solidFill>
                          <a:effectLst/>
                          <a:latin typeface="LM Mono Prop Light 10" panose="00000500000000000000" charset="0"/>
                        </a:rPr>
                        <a:t>-L</a:t>
                      </a:r>
                      <a:r>
                        <a:rPr lang="en-GB" sz="1100" b="0" i="0" u="none" strike="noStrike" baseline="-25000" dirty="0" err="1">
                          <a:solidFill>
                            <a:srgbClr val="FF0000"/>
                          </a:solidFill>
                          <a:effectLst/>
                          <a:latin typeface="LM Mono Prop Light 10" panose="00000500000000000000" charset="0"/>
                        </a:rPr>
                        <a:t>mag</a:t>
                      </a:r>
                      <a:endParaRPr lang="en-GB" sz="1100" b="0" i="0" u="none" strike="noStrike" baseline="-25000" dirty="0">
                        <a:solidFill>
                          <a:srgbClr val="FF0000"/>
                        </a:solidFill>
                        <a:effectLst/>
                        <a:latin typeface="LM Mono Prop Light 10" panose="00000500000000000000"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0" i="0" u="none" strike="noStrike" dirty="0">
                          <a:solidFill>
                            <a:srgbClr val="FF0000"/>
                          </a:solidFill>
                          <a:effectLst/>
                          <a:latin typeface="LM Mono Prop Light 10" panose="00000500000000000000" charset="0"/>
                        </a:rPr>
                        <a:t> mm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sz="1100" b="0" i="0" u="none" strike="noStrike" dirty="0">
                          <a:solidFill>
                            <a:srgbClr val="FF0000"/>
                          </a:solidFill>
                          <a:effectLst/>
                          <a:latin typeface="Calibri" panose="020F0502020204030204" pitchFamily="34" charset="0"/>
                        </a:rPr>
                        <a:t>2</a:t>
                      </a:r>
                      <a:r>
                        <a:rPr lang="en-GB" sz="1100" b="0" i="0" u="none" strike="noStrike" dirty="0">
                          <a:solidFill>
                            <a:srgbClr val="FF0000"/>
                          </a:solidFill>
                          <a:effectLst/>
                          <a:latin typeface="Calibri" panose="020F0502020204030204" pitchFamily="34" charset="0"/>
                        </a:rPr>
                        <a:t>74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3473394"/>
                  </a:ext>
                </a:extLst>
              </a:tr>
            </a:tbl>
          </a:graphicData>
        </a:graphic>
      </p:graphicFrame>
      <p:graphicFrame>
        <p:nvGraphicFramePr>
          <p:cNvPr id="14" name="Table 13">
            <a:extLst>
              <a:ext uri="{FF2B5EF4-FFF2-40B4-BE49-F238E27FC236}">
                <a16:creationId xmlns:a16="http://schemas.microsoft.com/office/drawing/2014/main" id="{177317F9-CB0C-C9A6-160F-03BE265599C4}"/>
              </a:ext>
            </a:extLst>
          </p:cNvPr>
          <p:cNvGraphicFramePr>
            <a:graphicFrameLocks noGrp="1"/>
          </p:cNvGraphicFramePr>
          <p:nvPr>
            <p:extLst>
              <p:ext uri="{D42A27DB-BD31-4B8C-83A1-F6EECF244321}">
                <p14:modId xmlns:p14="http://schemas.microsoft.com/office/powerpoint/2010/main" val="1073679061"/>
              </p:ext>
            </p:extLst>
          </p:nvPr>
        </p:nvGraphicFramePr>
        <p:xfrm>
          <a:off x="9056401" y="4167712"/>
          <a:ext cx="2788595" cy="706726"/>
        </p:xfrm>
        <a:graphic>
          <a:graphicData uri="http://schemas.openxmlformats.org/drawingml/2006/table">
            <a:tbl>
              <a:tblPr/>
              <a:tblGrid>
                <a:gridCol w="1408917">
                  <a:extLst>
                    <a:ext uri="{9D8B030D-6E8A-4147-A177-3AD203B41FA5}">
                      <a16:colId xmlns:a16="http://schemas.microsoft.com/office/drawing/2014/main" val="2162425935"/>
                    </a:ext>
                  </a:extLst>
                </a:gridCol>
                <a:gridCol w="448325">
                  <a:extLst>
                    <a:ext uri="{9D8B030D-6E8A-4147-A177-3AD203B41FA5}">
                      <a16:colId xmlns:a16="http://schemas.microsoft.com/office/drawing/2014/main" val="678304542"/>
                    </a:ext>
                  </a:extLst>
                </a:gridCol>
                <a:gridCol w="931353">
                  <a:extLst>
                    <a:ext uri="{9D8B030D-6E8A-4147-A177-3AD203B41FA5}">
                      <a16:colId xmlns:a16="http://schemas.microsoft.com/office/drawing/2014/main" val="2721678096"/>
                    </a:ext>
                  </a:extLst>
                </a:gridCol>
              </a:tblGrid>
              <a:tr h="83511">
                <a:tc gridSpan="3">
                  <a:txBody>
                    <a:bodyPr/>
                    <a:lstStyle/>
                    <a:p>
                      <a:pPr algn="ctr" fontAlgn="b"/>
                      <a:r>
                        <a:rPr lang="en-GB" sz="1100" b="1" i="0" u="none" strike="noStrike" dirty="0">
                          <a:solidFill>
                            <a:srgbClr val="000000"/>
                          </a:solidFill>
                          <a:effectLst/>
                          <a:latin typeface="LM Mono Prop Light 10" panose="00000500000000000000" charset="0"/>
                        </a:rPr>
                        <a:t>MQXF</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hMerge="1">
                  <a:txBody>
                    <a:bodyPr/>
                    <a:lstStyle/>
                    <a:p>
                      <a:endParaRPr lang="en-GB"/>
                    </a:p>
                  </a:txBody>
                  <a:tcPr/>
                </a:tc>
                <a:tc hMerge="1">
                  <a:txBody>
                    <a:bodyPr/>
                    <a:lstStyle/>
                    <a:p>
                      <a:endParaRPr lang="en-GB"/>
                    </a:p>
                  </a:txBody>
                  <a:tcPr>
                    <a:lnL w="1270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3007457972"/>
                  </a:ext>
                </a:extLst>
              </a:tr>
              <a:tr h="180946">
                <a:tc>
                  <a:txBody>
                    <a:bodyPr/>
                    <a:lstStyle/>
                    <a:p>
                      <a:pPr algn="l" fontAlgn="b"/>
                      <a:r>
                        <a:rPr lang="en-GB" sz="1100" b="1" i="0" u="none" strike="noStrike" dirty="0" err="1">
                          <a:solidFill>
                            <a:srgbClr val="000000"/>
                          </a:solidFill>
                          <a:effectLst/>
                          <a:latin typeface="LM Mono Prop Light 10" panose="00000500000000000000" charset="0"/>
                        </a:rPr>
                        <a:t>L</a:t>
                      </a:r>
                      <a:r>
                        <a:rPr lang="en-GB" sz="1100" b="1" i="0" u="none" strike="noStrike" baseline="-25000" dirty="0" err="1">
                          <a:solidFill>
                            <a:srgbClr val="000000"/>
                          </a:solidFill>
                          <a:effectLst/>
                          <a:latin typeface="LM Mono Prop Light 10" panose="00000500000000000000" charset="0"/>
                        </a:rPr>
                        <a:t>coil</a:t>
                      </a:r>
                      <a:endParaRPr lang="en-GB" sz="1100" b="1" i="0" u="none" strike="noStrike" baseline="-25000" dirty="0">
                        <a:solidFill>
                          <a:srgbClr val="000000"/>
                        </a:solidFill>
                        <a:effectLst/>
                        <a:latin typeface="LM Mono Prop Light 10" panose="00000500000000000000"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1" i="0" u="none" strike="noStrike" dirty="0">
                          <a:solidFill>
                            <a:srgbClr val="000000"/>
                          </a:solidFill>
                          <a:effectLst/>
                          <a:latin typeface="LM Mono Prop Light 10" panose="00000500000000000000" charset="0"/>
                        </a:rPr>
                        <a:t> mm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1" i="0" u="none" strike="noStrike" dirty="0">
                          <a:solidFill>
                            <a:srgbClr val="0000FF"/>
                          </a:solidFill>
                          <a:effectLst/>
                          <a:latin typeface="Calibri" panose="020F0502020204030204" pitchFamily="34" charset="0"/>
                        </a:rPr>
                        <a:t>7500</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60795503"/>
                  </a:ext>
                </a:extLst>
              </a:tr>
              <a:tr h="145302">
                <a:tc>
                  <a:txBody>
                    <a:bodyPr/>
                    <a:lstStyle/>
                    <a:p>
                      <a:pPr algn="l" fontAlgn="b"/>
                      <a:r>
                        <a:rPr lang="en-GB" sz="1100" b="1" i="0" u="none" strike="noStrike" dirty="0" err="1">
                          <a:solidFill>
                            <a:srgbClr val="000000"/>
                          </a:solidFill>
                          <a:effectLst/>
                          <a:latin typeface="LM Mono Prop Light 10" panose="00000500000000000000" charset="0"/>
                        </a:rPr>
                        <a:t>L</a:t>
                      </a:r>
                      <a:r>
                        <a:rPr lang="en-GB" sz="1100" b="1" i="0" u="none" strike="noStrike" baseline="-25000" dirty="0" err="1">
                          <a:solidFill>
                            <a:srgbClr val="000000"/>
                          </a:solidFill>
                          <a:effectLst/>
                          <a:latin typeface="LM Mono Prop Light 10" panose="00000500000000000000" charset="0"/>
                        </a:rPr>
                        <a:t>mag</a:t>
                      </a:r>
                      <a:endParaRPr lang="en-GB" sz="1100" b="1" i="0" u="none" strike="noStrike" baseline="-25000" dirty="0">
                        <a:solidFill>
                          <a:srgbClr val="000000"/>
                        </a:solidFill>
                        <a:effectLst/>
                        <a:latin typeface="LM Mono Prop Light 10" panose="00000500000000000000"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1" i="0" u="none" strike="noStrike" dirty="0">
                          <a:solidFill>
                            <a:srgbClr val="000000"/>
                          </a:solidFill>
                          <a:effectLst/>
                          <a:latin typeface="LM Mono Prop Light 10" panose="00000500000000000000" charset="0"/>
                        </a:rPr>
                        <a:t> 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GB" sz="1100" b="0" i="0" u="none" strike="noStrike" dirty="0">
                          <a:solidFill>
                            <a:srgbClr val="000000"/>
                          </a:solidFill>
                          <a:effectLst/>
                          <a:latin typeface="Calibri" panose="020F0502020204030204" pitchFamily="34" charset="0"/>
                        </a:rPr>
                        <a:t>7.2</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97290413"/>
                  </a:ext>
                </a:extLst>
              </a:tr>
              <a:tr h="83511">
                <a:tc>
                  <a:txBody>
                    <a:bodyPr/>
                    <a:lstStyle/>
                    <a:p>
                      <a:pPr algn="l" fontAlgn="b"/>
                      <a:r>
                        <a:rPr lang="en-GB" sz="1100" b="1" i="0" u="none" strike="noStrike" dirty="0">
                          <a:solidFill>
                            <a:srgbClr val="FF0000"/>
                          </a:solidFill>
                          <a:effectLst/>
                          <a:latin typeface="LM Mono Prop Light 10" panose="00000500000000000000" charset="0"/>
                        </a:rPr>
                        <a:t>Delta </a:t>
                      </a:r>
                      <a:r>
                        <a:rPr lang="en-GB" sz="1100" b="1" i="0" u="none" strike="noStrike" dirty="0" err="1">
                          <a:solidFill>
                            <a:srgbClr val="FF0000"/>
                          </a:solidFill>
                          <a:effectLst/>
                          <a:latin typeface="LM Mono Prop Light 10" panose="00000500000000000000" charset="0"/>
                        </a:rPr>
                        <a:t>L</a:t>
                      </a:r>
                      <a:r>
                        <a:rPr lang="en-GB" sz="1100" b="1" i="0" u="none" strike="noStrike" baseline="-25000" dirty="0" err="1">
                          <a:solidFill>
                            <a:srgbClr val="FF0000"/>
                          </a:solidFill>
                          <a:effectLst/>
                          <a:latin typeface="LM Mono Prop Light 10" panose="00000500000000000000" charset="0"/>
                        </a:rPr>
                        <a:t>coil</a:t>
                      </a:r>
                      <a:r>
                        <a:rPr lang="en-GB" sz="1100" b="1" i="0" u="none" strike="noStrike" baseline="0" dirty="0" err="1">
                          <a:solidFill>
                            <a:srgbClr val="FF0000"/>
                          </a:solidFill>
                          <a:effectLst/>
                          <a:latin typeface="LM Mono Prop Light 10" panose="00000500000000000000" charset="0"/>
                        </a:rPr>
                        <a:t>-</a:t>
                      </a:r>
                      <a:r>
                        <a:rPr lang="en-GB" sz="1100" b="1" i="0" u="none" strike="noStrike" dirty="0" err="1">
                          <a:solidFill>
                            <a:srgbClr val="FF0000"/>
                          </a:solidFill>
                          <a:effectLst/>
                          <a:latin typeface="LM Mono Prop Light 10" panose="00000500000000000000" charset="0"/>
                        </a:rPr>
                        <a:t>L</a:t>
                      </a:r>
                      <a:r>
                        <a:rPr lang="en-GB" sz="1100" b="1" i="0" u="none" strike="noStrike" baseline="-25000" dirty="0" err="1">
                          <a:solidFill>
                            <a:srgbClr val="FF0000"/>
                          </a:solidFill>
                          <a:effectLst/>
                          <a:latin typeface="LM Mono Prop Light 10" panose="00000500000000000000" charset="0"/>
                        </a:rPr>
                        <a:t>mag</a:t>
                      </a:r>
                      <a:endParaRPr lang="en-GB" sz="1100" b="1" i="0" u="none" strike="noStrike" baseline="-25000" dirty="0">
                        <a:solidFill>
                          <a:srgbClr val="FF0000"/>
                        </a:solidFill>
                        <a:effectLst/>
                        <a:latin typeface="LM Mono Prop Light 10" panose="00000500000000000000"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100" b="1" i="0" u="none" strike="noStrike" dirty="0">
                          <a:solidFill>
                            <a:srgbClr val="FF0000"/>
                          </a:solidFill>
                          <a:effectLst/>
                          <a:latin typeface="LM Mono Prop Light 10" panose="00000500000000000000" charset="0"/>
                        </a:rPr>
                        <a:t> mm</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sz="1100" b="0" i="0" u="none" strike="noStrike" dirty="0">
                          <a:solidFill>
                            <a:srgbClr val="FF0000"/>
                          </a:solidFill>
                          <a:effectLst/>
                          <a:latin typeface="Calibri" panose="020F0502020204030204" pitchFamily="34" charset="0"/>
                        </a:rPr>
                        <a:t>300</a:t>
                      </a:r>
                      <a:endParaRPr lang="en-GB" sz="1100" b="0" i="0" u="none" strike="noStrike" dirty="0">
                        <a:solidFill>
                          <a:srgbClr val="FF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3473394"/>
                  </a:ext>
                </a:extLst>
              </a:tr>
            </a:tbl>
          </a:graphicData>
        </a:graphic>
      </p:graphicFrame>
      <p:sp>
        <p:nvSpPr>
          <p:cNvPr id="3" name="TextBox 2">
            <a:extLst>
              <a:ext uri="{FF2B5EF4-FFF2-40B4-BE49-F238E27FC236}">
                <a16:creationId xmlns:a16="http://schemas.microsoft.com/office/drawing/2014/main" id="{73C25EC4-8937-8461-CF6D-2271E5794802}"/>
              </a:ext>
            </a:extLst>
          </p:cNvPr>
          <p:cNvSpPr txBox="1"/>
          <p:nvPr/>
        </p:nvSpPr>
        <p:spPr>
          <a:xfrm>
            <a:off x="417152" y="5587890"/>
            <a:ext cx="11357693" cy="584775"/>
          </a:xfrm>
          <a:prstGeom prst="rect">
            <a:avLst/>
          </a:prstGeom>
          <a:noFill/>
        </p:spPr>
        <p:txBody>
          <a:bodyPr wrap="square">
            <a:spAutoFit/>
          </a:bodyPr>
          <a:lstStyle/>
          <a:p>
            <a:pPr algn="ctr"/>
            <a:r>
              <a:rPr lang="en-US" sz="1600" i="1" dirty="0">
                <a:latin typeface="LM Mono Prop Light 10" panose="00000500000000000000" pitchFamily="50" charset="0"/>
              </a:rPr>
              <a:t>Note that for the block-type coil, the iron yoke extends over the full length of the coil. Iron pads stop at the end of the straight section. This is possible due to the natural decay of the field in the flared region.</a:t>
            </a:r>
            <a:endParaRPr lang="en-GB" sz="1600" i="1" dirty="0"/>
          </a:p>
        </p:txBody>
      </p:sp>
      <p:sp>
        <p:nvSpPr>
          <p:cNvPr id="2" name="TextBox 1">
            <a:extLst>
              <a:ext uri="{FF2B5EF4-FFF2-40B4-BE49-F238E27FC236}">
                <a16:creationId xmlns:a16="http://schemas.microsoft.com/office/drawing/2014/main" id="{F8461175-5B08-3850-96B0-DF9859C90EDF}"/>
              </a:ext>
            </a:extLst>
          </p:cNvPr>
          <p:cNvSpPr txBox="1"/>
          <p:nvPr/>
        </p:nvSpPr>
        <p:spPr>
          <a:xfrm>
            <a:off x="7215189" y="6414850"/>
            <a:ext cx="4976812" cy="261610"/>
          </a:xfrm>
          <a:prstGeom prst="rect">
            <a:avLst/>
          </a:prstGeom>
          <a:noFill/>
        </p:spPr>
        <p:txBody>
          <a:bodyPr wrap="square">
            <a:spAutoFit/>
          </a:bodyPr>
          <a:lstStyle/>
          <a:p>
            <a:pPr algn="ctr"/>
            <a:r>
              <a:rPr lang="en-US" sz="1100" i="1" baseline="30000" dirty="0">
                <a:solidFill>
                  <a:schemeClr val="bg1"/>
                </a:solidFill>
                <a:latin typeface="LM Mono Prop Light 10" panose="00000500000000000000" pitchFamily="50" charset="0"/>
              </a:rPr>
              <a:t>*</a:t>
            </a:r>
            <a:r>
              <a:rPr lang="en-US" sz="1100" i="1" dirty="0">
                <a:solidFill>
                  <a:schemeClr val="bg1"/>
                </a:solidFill>
                <a:latin typeface="LM Mono Prop Light 10" panose="00000500000000000000" pitchFamily="50" charset="0"/>
              </a:rPr>
              <a:t>We are taking a closer look at the geometrical (coil) and iron effect.</a:t>
            </a:r>
            <a:endParaRPr lang="en-GB" sz="1100" i="1" dirty="0">
              <a:solidFill>
                <a:schemeClr val="bg1"/>
              </a:solidFill>
            </a:endParaRPr>
          </a:p>
        </p:txBody>
      </p:sp>
    </p:spTree>
    <p:extLst>
      <p:ext uri="{BB962C8B-B14F-4D97-AF65-F5344CB8AC3E}">
        <p14:creationId xmlns:p14="http://schemas.microsoft.com/office/powerpoint/2010/main" val="8980821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C9EFB-F2A7-0CBB-DFDD-705023177BEE}"/>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4EE10052-3787-E12C-DD54-EDE729A3CA87}"/>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Protection</a:t>
            </a:r>
          </a:p>
        </p:txBody>
      </p:sp>
      <p:sp>
        <p:nvSpPr>
          <p:cNvPr id="8" name="TextBox 7">
            <a:extLst>
              <a:ext uri="{FF2B5EF4-FFF2-40B4-BE49-F238E27FC236}">
                <a16:creationId xmlns:a16="http://schemas.microsoft.com/office/drawing/2014/main" id="{56F55D0A-7F91-38ED-8A21-7D1E806A3CEB}"/>
              </a:ext>
            </a:extLst>
          </p:cNvPr>
          <p:cNvSpPr txBox="1"/>
          <p:nvPr/>
        </p:nvSpPr>
        <p:spPr>
          <a:xfrm>
            <a:off x="6729256" y="1152119"/>
            <a:ext cx="2124299"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a:ln>
                  <a:noFill/>
                </a:ln>
                <a:solidFill>
                  <a:srgbClr val="0055A0"/>
                </a:solidFill>
                <a:effectLst/>
                <a:uLnTx/>
                <a:uFillTx/>
              </a:rPr>
              <a:t>All conductors quenched t=0</a:t>
            </a:r>
            <a:endParaRPr kumimoji="0" lang="en-GB" sz="1200" b="0" i="1" u="none" strike="noStrike" kern="0" cap="none" spc="0" normalizeH="0" baseline="0" noProof="0" dirty="0">
              <a:ln>
                <a:noFill/>
              </a:ln>
              <a:solidFill>
                <a:srgbClr val="0055A0"/>
              </a:solidFill>
              <a:effectLst/>
              <a:uLnTx/>
              <a:uFillTx/>
            </a:endParaRPr>
          </a:p>
        </p:txBody>
      </p:sp>
      <p:graphicFrame>
        <p:nvGraphicFramePr>
          <p:cNvPr id="12" name="Table 11">
            <a:extLst>
              <a:ext uri="{FF2B5EF4-FFF2-40B4-BE49-F238E27FC236}">
                <a16:creationId xmlns:a16="http://schemas.microsoft.com/office/drawing/2014/main" id="{C10F1E17-2B65-C42C-8D62-40F46C180AB8}"/>
              </a:ext>
            </a:extLst>
          </p:cNvPr>
          <p:cNvGraphicFramePr>
            <a:graphicFrameLocks noGrp="1"/>
          </p:cNvGraphicFramePr>
          <p:nvPr>
            <p:extLst>
              <p:ext uri="{D42A27DB-BD31-4B8C-83A1-F6EECF244321}">
                <p14:modId xmlns:p14="http://schemas.microsoft.com/office/powerpoint/2010/main" val="1221283976"/>
              </p:ext>
            </p:extLst>
          </p:nvPr>
        </p:nvGraphicFramePr>
        <p:xfrm>
          <a:off x="715882" y="1301888"/>
          <a:ext cx="4760790" cy="2222764"/>
        </p:xfrm>
        <a:graphic>
          <a:graphicData uri="http://schemas.openxmlformats.org/drawingml/2006/table">
            <a:tbl>
              <a:tblPr/>
              <a:tblGrid>
                <a:gridCol w="2626644">
                  <a:extLst>
                    <a:ext uri="{9D8B030D-6E8A-4147-A177-3AD203B41FA5}">
                      <a16:colId xmlns:a16="http://schemas.microsoft.com/office/drawing/2014/main" val="2829131993"/>
                    </a:ext>
                  </a:extLst>
                </a:gridCol>
                <a:gridCol w="656661">
                  <a:extLst>
                    <a:ext uri="{9D8B030D-6E8A-4147-A177-3AD203B41FA5}">
                      <a16:colId xmlns:a16="http://schemas.microsoft.com/office/drawing/2014/main" val="1192349306"/>
                    </a:ext>
                  </a:extLst>
                </a:gridCol>
                <a:gridCol w="762195">
                  <a:extLst>
                    <a:ext uri="{9D8B030D-6E8A-4147-A177-3AD203B41FA5}">
                      <a16:colId xmlns:a16="http://schemas.microsoft.com/office/drawing/2014/main" val="3280043514"/>
                    </a:ext>
                  </a:extLst>
                </a:gridCol>
                <a:gridCol w="715290">
                  <a:extLst>
                    <a:ext uri="{9D8B030D-6E8A-4147-A177-3AD203B41FA5}">
                      <a16:colId xmlns:a16="http://schemas.microsoft.com/office/drawing/2014/main" val="3736787575"/>
                    </a:ext>
                  </a:extLst>
                </a:gridCol>
              </a:tblGrid>
              <a:tr h="173394">
                <a:tc>
                  <a:txBody>
                    <a:bodyPr/>
                    <a:lstStyle/>
                    <a:p>
                      <a:pPr algn="ctr" fontAlgn="ctr"/>
                      <a:r>
                        <a:rPr lang="en-GB" sz="1200" b="1" i="0" u="none" strike="noStrike">
                          <a:solidFill>
                            <a:srgbClr val="000000"/>
                          </a:solidFill>
                          <a:effectLst/>
                          <a:latin typeface="Times New Roman" panose="02020603050405020304" pitchFamily="18" charset="0"/>
                        </a:rPr>
                        <a:t>Name</a:t>
                      </a:r>
                    </a:p>
                  </a:txBody>
                  <a:tcPr marL="2564" marR="2564" marT="25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E2EFDA"/>
                    </a:solidFill>
                  </a:tcPr>
                </a:tc>
                <a:tc>
                  <a:txBody>
                    <a:bodyPr/>
                    <a:lstStyle/>
                    <a:p>
                      <a:pPr algn="ctr" fontAlgn="ctr"/>
                      <a:r>
                        <a:rPr lang="en-GB" sz="1200" b="0" i="0" u="none" strike="noStrike">
                          <a:solidFill>
                            <a:srgbClr val="000000"/>
                          </a:solidFill>
                          <a:effectLst/>
                          <a:latin typeface="Times New Roman" panose="02020603050405020304" pitchFamily="18" charset="0"/>
                        </a:rPr>
                        <a:t> </a:t>
                      </a:r>
                    </a:p>
                  </a:txBody>
                  <a:tcPr marL="2564" marR="2564" marT="25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E2EFDA"/>
                    </a:solidFill>
                  </a:tcPr>
                </a:tc>
                <a:tc>
                  <a:txBody>
                    <a:bodyPr/>
                    <a:lstStyle/>
                    <a:p>
                      <a:pPr algn="ctr" fontAlgn="ctr"/>
                      <a:r>
                        <a:rPr lang="en-US" sz="1200" b="1" i="0" u="none" strike="noStrike" dirty="0">
                          <a:solidFill>
                            <a:srgbClr val="000000"/>
                          </a:solidFill>
                          <a:effectLst/>
                          <a:latin typeface="Times New Roman" panose="02020603050405020304" pitchFamily="18" charset="0"/>
                        </a:rPr>
                        <a:t>M</a:t>
                      </a:r>
                      <a:r>
                        <a:rPr lang="en-GB" sz="1200" b="1" i="0" u="none" strike="noStrike">
                          <a:solidFill>
                            <a:srgbClr val="000000"/>
                          </a:solidFill>
                          <a:effectLst/>
                          <a:latin typeface="Times New Roman" panose="02020603050405020304" pitchFamily="18" charset="0"/>
                        </a:rPr>
                        <a:t>-BOND</a:t>
                      </a:r>
                    </a:p>
                  </a:txBody>
                  <a:tcPr marL="2564" marR="2564" marT="25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E2EFDA"/>
                    </a:solidFill>
                  </a:tcPr>
                </a:tc>
                <a:tc>
                  <a:txBody>
                    <a:bodyPr/>
                    <a:lstStyle/>
                    <a:p>
                      <a:pPr algn="ctr" fontAlgn="ctr"/>
                      <a:r>
                        <a:rPr lang="en-GB" sz="1200" b="1" i="0" u="none" strike="noStrike">
                          <a:solidFill>
                            <a:srgbClr val="000000"/>
                          </a:solidFill>
                          <a:effectLst/>
                          <a:latin typeface="Times New Roman" panose="02020603050405020304" pitchFamily="18" charset="0"/>
                        </a:rPr>
                        <a:t>Bond_14T</a:t>
                      </a:r>
                      <a:br>
                        <a:rPr lang="en-GB" sz="1200" b="1" i="0" u="none" strike="noStrike">
                          <a:solidFill>
                            <a:srgbClr val="000000"/>
                          </a:solidFill>
                          <a:effectLst/>
                          <a:latin typeface="Times New Roman" panose="02020603050405020304" pitchFamily="18" charset="0"/>
                        </a:rPr>
                      </a:br>
                      <a:r>
                        <a:rPr lang="en-GB" sz="1200" b="1" i="0" u="none" strike="noStrike">
                          <a:solidFill>
                            <a:srgbClr val="000000"/>
                          </a:solidFill>
                          <a:effectLst/>
                          <a:latin typeface="Times New Roman" panose="02020603050405020304" pitchFamily="18" charset="0"/>
                        </a:rPr>
                        <a:t>Single</a:t>
                      </a:r>
                    </a:p>
                  </a:txBody>
                  <a:tcPr marL="2564" marR="2564" marT="25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E2EFDA"/>
                    </a:solidFill>
                  </a:tcPr>
                </a:tc>
                <a:extLst>
                  <a:ext uri="{0D108BD9-81ED-4DB2-BD59-A6C34878D82A}">
                    <a16:rowId xmlns:a16="http://schemas.microsoft.com/office/drawing/2014/main" val="2574699184"/>
                  </a:ext>
                </a:extLst>
              </a:tr>
              <a:tr h="64111">
                <a:tc>
                  <a:txBody>
                    <a:bodyPr/>
                    <a:lstStyle/>
                    <a:p>
                      <a:pPr algn="ctr" fontAlgn="b"/>
                      <a:r>
                        <a:rPr lang="en-GB" sz="1200" b="1" i="0" u="none" strike="noStrike">
                          <a:solidFill>
                            <a:srgbClr val="000000"/>
                          </a:solidFill>
                          <a:effectLst/>
                          <a:latin typeface="Times New Roman" panose="02020603050405020304" pitchFamily="18" charset="0"/>
                        </a:rPr>
                        <a:t> </a:t>
                      </a:r>
                    </a:p>
                  </a:txBody>
                  <a:tcPr marL="2564" marR="2564" marT="2564"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1200" b="0" i="0" u="none" strike="noStrike">
                          <a:solidFill>
                            <a:srgbClr val="000000"/>
                          </a:solidFill>
                          <a:effectLst/>
                          <a:latin typeface="Times New Roman" panose="02020603050405020304" pitchFamily="18" charset="0"/>
                        </a:rPr>
                        <a:t> </a:t>
                      </a:r>
                    </a:p>
                  </a:txBody>
                  <a:tcPr marL="2564" marR="2564" marT="2564"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endParaRPr lang="en-GB" sz="1200" b="1" i="0" u="none" strike="noStrike" dirty="0">
                        <a:solidFill>
                          <a:srgbClr val="FF0000"/>
                        </a:solidFill>
                        <a:effectLst/>
                        <a:latin typeface="Times New Roman" panose="02020603050405020304" pitchFamily="18" charset="0"/>
                      </a:endParaRPr>
                    </a:p>
                  </a:txBody>
                  <a:tcPr marL="2564" marR="2564" marT="256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endParaRPr lang="en-GB" sz="1200" b="1" i="0" u="none" strike="noStrike" dirty="0">
                        <a:solidFill>
                          <a:srgbClr val="FF0000"/>
                        </a:solidFill>
                        <a:effectLst/>
                        <a:latin typeface="Times New Roman" panose="02020603050405020304" pitchFamily="18" charset="0"/>
                      </a:endParaRPr>
                    </a:p>
                  </a:txBody>
                  <a:tcPr marL="2564" marR="2564" marT="256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950256372"/>
                  </a:ext>
                </a:extLst>
              </a:tr>
              <a:tr h="67316">
                <a:tc gridSpan="2">
                  <a:txBody>
                    <a:bodyPr/>
                    <a:lstStyle/>
                    <a:p>
                      <a:pPr algn="ctr" fontAlgn="b"/>
                      <a:r>
                        <a:rPr lang="en-GB" sz="1200" b="1" i="0" u="none" strike="noStrike">
                          <a:solidFill>
                            <a:srgbClr val="000000"/>
                          </a:solidFill>
                          <a:effectLst/>
                          <a:latin typeface="Times New Roman" panose="02020603050405020304" pitchFamily="18" charset="0"/>
                        </a:rPr>
                        <a:t>Protection</a:t>
                      </a:r>
                    </a:p>
                  </a:txBody>
                  <a:tcPr marL="2564" marR="2564" marT="256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hMerge="1">
                  <a:txBody>
                    <a:bodyPr/>
                    <a:lstStyle/>
                    <a:p>
                      <a:endParaRPr lang="en-GB"/>
                    </a:p>
                  </a:txBody>
                  <a:tcPr/>
                </a:tc>
                <a:tc>
                  <a:txBody>
                    <a:bodyPr/>
                    <a:lstStyle/>
                    <a:p>
                      <a:pPr algn="ctr" fontAlgn="b"/>
                      <a:r>
                        <a:rPr lang="en-GB" sz="1200" b="1" i="0" u="none" strike="noStrike">
                          <a:solidFill>
                            <a:srgbClr val="000000"/>
                          </a:solidFill>
                          <a:effectLst/>
                          <a:latin typeface="Times New Roman" panose="02020603050405020304" pitchFamily="18" charset="0"/>
                        </a:rPr>
                        <a:t> </a:t>
                      </a:r>
                    </a:p>
                  </a:txBody>
                  <a:tcPr marL="2564" marR="2564" marT="256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1200" b="0" i="0" u="none" strike="noStrike" dirty="0">
                          <a:solidFill>
                            <a:srgbClr val="000000"/>
                          </a:solidFill>
                          <a:effectLst/>
                          <a:latin typeface="Times New Roman" panose="02020603050405020304" pitchFamily="18" charset="0"/>
                        </a:rPr>
                        <a:t> </a:t>
                      </a:r>
                    </a:p>
                  </a:txBody>
                  <a:tcPr marL="2564" marR="2564" marT="256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116356585"/>
                  </a:ext>
                </a:extLst>
              </a:tr>
              <a:tr h="76933">
                <a:tc>
                  <a:txBody>
                    <a:bodyPr/>
                    <a:lstStyle/>
                    <a:p>
                      <a:pPr marL="0" algn="ctr" rtl="0" eaLnBrk="1" fontAlgn="b" latinLnBrk="0" hangingPunct="1"/>
                      <a:r>
                        <a:rPr kumimoji="0" lang="en-US" sz="1200" b="0" i="0" u="none" strike="noStrike" kern="1200" dirty="0">
                          <a:solidFill>
                            <a:srgbClr val="0D0D0D"/>
                          </a:solidFill>
                          <a:effectLst/>
                          <a:latin typeface="Times New Roman" panose="02020603050405020304" pitchFamily="18" charset="0"/>
                          <a:ea typeface="+mn-ea"/>
                          <a:cs typeface="+mn-cs"/>
                        </a:rPr>
                        <a:t>Strand energy density</a:t>
                      </a:r>
                    </a:p>
                  </a:txBody>
                  <a:tcPr marL="2564" marR="2564" marT="2564"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solidFill>
                      <a:srgbClr val="DDEBF7"/>
                    </a:solidFill>
                  </a:tcPr>
                </a:tc>
                <a:tc>
                  <a:txBody>
                    <a:bodyPr/>
                    <a:lstStyle/>
                    <a:p>
                      <a:pPr algn="ctr" fontAlgn="b"/>
                      <a:r>
                        <a:rPr lang="en-GB" sz="1200" b="0" i="0" u="none" strike="noStrike" dirty="0">
                          <a:solidFill>
                            <a:srgbClr val="0D0D0D"/>
                          </a:solidFill>
                          <a:effectLst/>
                          <a:latin typeface="Times New Roman" panose="02020603050405020304" pitchFamily="18" charset="0"/>
                        </a:rPr>
                        <a:t>(J/cm</a:t>
                      </a:r>
                      <a:r>
                        <a:rPr lang="en-GB" sz="1200" b="0" i="0" u="none" strike="noStrike" baseline="30000" dirty="0">
                          <a:solidFill>
                            <a:srgbClr val="0D0D0D"/>
                          </a:solidFill>
                          <a:effectLst/>
                          <a:latin typeface="Times New Roman" panose="02020603050405020304" pitchFamily="18" charset="0"/>
                        </a:rPr>
                        <a:t>3</a:t>
                      </a:r>
                      <a:r>
                        <a:rPr lang="en-GB" sz="1200" b="0" i="0" u="none" strike="noStrike" dirty="0">
                          <a:solidFill>
                            <a:srgbClr val="0D0D0D"/>
                          </a:solidFill>
                          <a:effectLst/>
                          <a:latin typeface="Times New Roman" panose="02020603050405020304" pitchFamily="18" charset="0"/>
                        </a:rPr>
                        <a:t>)</a:t>
                      </a:r>
                    </a:p>
                  </a:txBody>
                  <a:tcPr marL="2564" marR="2564" marT="2564"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solidFill>
                      <a:srgbClr val="FFF2CC"/>
                    </a:solidFill>
                  </a:tcPr>
                </a:tc>
                <a:tc>
                  <a:txBody>
                    <a:bodyPr/>
                    <a:lstStyle/>
                    <a:p>
                      <a:pPr algn="ctr" fontAlgn="b"/>
                      <a:r>
                        <a:rPr lang="en-US" sz="1200" b="1" i="0" u="none" strike="noStrike" dirty="0">
                          <a:solidFill>
                            <a:srgbClr val="0D0D0D"/>
                          </a:solidFill>
                          <a:effectLst/>
                          <a:latin typeface="Times New Roman" panose="02020603050405020304" pitchFamily="18" charset="0"/>
                        </a:rPr>
                        <a:t>1</a:t>
                      </a:r>
                      <a:r>
                        <a:rPr lang="en-GB" sz="1200" b="1" i="0" u="none" strike="noStrike" dirty="0">
                          <a:solidFill>
                            <a:srgbClr val="0D0D0D"/>
                          </a:solidFill>
                          <a:effectLst/>
                          <a:latin typeface="Times New Roman" panose="02020603050405020304" pitchFamily="18" charset="0"/>
                        </a:rPr>
                        <a:t>07.9</a:t>
                      </a:r>
                    </a:p>
                  </a:txBody>
                  <a:tcPr marL="2564" marR="2564" marT="256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solidFill>
                      <a:srgbClr val="FFFFFF"/>
                    </a:solidFill>
                  </a:tcPr>
                </a:tc>
                <a:tc>
                  <a:txBody>
                    <a:bodyPr/>
                    <a:lstStyle/>
                    <a:p>
                      <a:pPr algn="ctr" fontAlgn="b"/>
                      <a:r>
                        <a:rPr lang="en-GB" sz="1200" b="0" i="0" u="none" strike="noStrike" dirty="0">
                          <a:solidFill>
                            <a:srgbClr val="0D0D0D"/>
                          </a:solidFill>
                          <a:effectLst/>
                          <a:latin typeface="Times New Roman" panose="02020603050405020304" pitchFamily="18" charset="0"/>
                        </a:rPr>
                        <a:t>130.4</a:t>
                      </a:r>
                    </a:p>
                  </a:txBody>
                  <a:tcPr marL="2564" marR="2564" marT="256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solidFill>
                      <a:srgbClr val="FFFFFF"/>
                    </a:solidFill>
                  </a:tcPr>
                </a:tc>
                <a:extLst>
                  <a:ext uri="{0D108BD9-81ED-4DB2-BD59-A6C34878D82A}">
                    <a16:rowId xmlns:a16="http://schemas.microsoft.com/office/drawing/2014/main" val="918517149"/>
                  </a:ext>
                </a:extLst>
              </a:tr>
              <a:tr h="76933">
                <a:tc>
                  <a:txBody>
                    <a:bodyPr/>
                    <a:lstStyle/>
                    <a:p>
                      <a:pPr algn="ctr" fontAlgn="b"/>
                      <a:r>
                        <a:rPr lang="en-GB" sz="1200" b="0" i="0" u="none" strike="noStrike" dirty="0">
                          <a:solidFill>
                            <a:srgbClr val="0D0D0D"/>
                          </a:solidFill>
                          <a:effectLst/>
                          <a:latin typeface="Times New Roman" panose="02020603050405020304" pitchFamily="18" charset="0"/>
                        </a:rPr>
                        <a:t>Overall energy density</a:t>
                      </a:r>
                    </a:p>
                  </a:txBody>
                  <a:tcPr marL="2564" marR="2564" marT="2564" marB="0" anchor="b">
                    <a:lnL w="6350" cap="flat" cmpd="sng" algn="ctr">
                      <a:solidFill>
                        <a:srgbClr val="000000"/>
                      </a:solidFill>
                      <a:prstDash val="solid"/>
                      <a:round/>
                      <a:headEnd type="none" w="med" len="med"/>
                      <a:tailEnd type="none" w="med" len="med"/>
                    </a:lnL>
                    <a:lnR>
                      <a:noFill/>
                    </a:lnR>
                    <a:lnT w="12700" cap="flat" cmpd="sng" algn="ctr">
                      <a:noFill/>
                      <a:prstDash val="solid"/>
                      <a:round/>
                      <a:headEnd type="none" w="med" len="med"/>
                      <a:tailEnd type="none" w="med" len="med"/>
                    </a:lnT>
                    <a:lnB>
                      <a:noFill/>
                    </a:lnB>
                    <a:solidFill>
                      <a:srgbClr val="DDEBF7"/>
                    </a:solidFill>
                  </a:tcPr>
                </a:tc>
                <a:tc>
                  <a:txBody>
                    <a:bodyPr/>
                    <a:lstStyle/>
                    <a:p>
                      <a:pPr algn="ctr" fontAlgn="b"/>
                      <a:r>
                        <a:rPr lang="en-GB" sz="1200" b="0" i="0" u="none" strike="noStrike" dirty="0">
                          <a:solidFill>
                            <a:srgbClr val="0D0D0D"/>
                          </a:solidFill>
                          <a:effectLst/>
                          <a:latin typeface="Times New Roman" panose="02020603050405020304" pitchFamily="18" charset="0"/>
                        </a:rPr>
                        <a:t>(J/cm</a:t>
                      </a:r>
                      <a:r>
                        <a:rPr lang="en-GB" sz="1200" b="0" i="0" u="none" strike="noStrike" baseline="30000" dirty="0">
                          <a:solidFill>
                            <a:srgbClr val="0D0D0D"/>
                          </a:solidFill>
                          <a:effectLst/>
                          <a:latin typeface="Times New Roman" panose="02020603050405020304" pitchFamily="18" charset="0"/>
                        </a:rPr>
                        <a:t>3</a:t>
                      </a:r>
                      <a:r>
                        <a:rPr lang="en-GB" sz="1200" b="0" i="0" u="none" strike="noStrike" dirty="0">
                          <a:solidFill>
                            <a:srgbClr val="0D0D0D"/>
                          </a:solidFill>
                          <a:effectLst/>
                          <a:latin typeface="Times New Roman" panose="02020603050405020304" pitchFamily="18" charset="0"/>
                        </a:rPr>
                        <a:t>)</a:t>
                      </a:r>
                    </a:p>
                  </a:txBody>
                  <a:tcPr marL="2564" marR="2564" marT="2564" marB="0" anchor="b">
                    <a:lnL>
                      <a:noFill/>
                    </a:lnL>
                    <a:lnR w="635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a:noFill/>
                    </a:lnB>
                    <a:solidFill>
                      <a:srgbClr val="FFF2CC"/>
                    </a:solidFill>
                  </a:tcPr>
                </a:tc>
                <a:tc>
                  <a:txBody>
                    <a:bodyPr/>
                    <a:lstStyle/>
                    <a:p>
                      <a:pPr algn="ctr" fontAlgn="b"/>
                      <a:r>
                        <a:rPr lang="en-GB" sz="1200" b="1" i="0" u="none" strike="noStrike" dirty="0">
                          <a:solidFill>
                            <a:srgbClr val="0D0D0D"/>
                          </a:solidFill>
                          <a:effectLst/>
                          <a:latin typeface="Times New Roman" panose="02020603050405020304" pitchFamily="18" charset="0"/>
                        </a:rPr>
                        <a:t>69.3</a:t>
                      </a:r>
                    </a:p>
                  </a:txBody>
                  <a:tcPr marL="2564" marR="2564" marT="256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a:noFill/>
                    </a:lnB>
                    <a:solidFill>
                      <a:srgbClr val="FFFFFF"/>
                    </a:solidFill>
                  </a:tcPr>
                </a:tc>
                <a:tc>
                  <a:txBody>
                    <a:bodyPr/>
                    <a:lstStyle/>
                    <a:p>
                      <a:pPr algn="ctr" fontAlgn="b"/>
                      <a:r>
                        <a:rPr lang="en-GB" sz="1200" b="0" i="0" u="none" strike="noStrike" dirty="0">
                          <a:solidFill>
                            <a:srgbClr val="0D0D0D"/>
                          </a:solidFill>
                          <a:effectLst/>
                          <a:latin typeface="Times New Roman" panose="02020603050405020304" pitchFamily="18" charset="0"/>
                        </a:rPr>
                        <a:t>89.1</a:t>
                      </a:r>
                    </a:p>
                  </a:txBody>
                  <a:tcPr marL="2564" marR="2564" marT="256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a:noFill/>
                    </a:lnB>
                    <a:solidFill>
                      <a:srgbClr val="FFFFFF"/>
                    </a:solidFill>
                  </a:tcPr>
                </a:tc>
                <a:extLst>
                  <a:ext uri="{0D108BD9-81ED-4DB2-BD59-A6C34878D82A}">
                    <a16:rowId xmlns:a16="http://schemas.microsoft.com/office/drawing/2014/main" val="2946569054"/>
                  </a:ext>
                </a:extLst>
              </a:tr>
              <a:tr h="76933">
                <a:tc>
                  <a:txBody>
                    <a:bodyPr/>
                    <a:lstStyle/>
                    <a:p>
                      <a:pPr algn="ctr" fontAlgn="b"/>
                      <a:r>
                        <a:rPr lang="en-GB" sz="1200" b="0" i="0" u="none" strike="noStrike" dirty="0">
                          <a:solidFill>
                            <a:srgbClr val="0D0D0D"/>
                          </a:solidFill>
                          <a:effectLst/>
                          <a:latin typeface="Times New Roman" panose="02020603050405020304" pitchFamily="18" charset="0"/>
                        </a:rPr>
                        <a:t>j copper</a:t>
                      </a:r>
                    </a:p>
                  </a:txBody>
                  <a:tcPr marL="2564" marR="2564" marT="2564" marB="0" anchor="b">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200" b="0" i="0" u="none" strike="noStrike">
                          <a:solidFill>
                            <a:srgbClr val="0D0D0D"/>
                          </a:solidFill>
                          <a:effectLst/>
                          <a:latin typeface="Times New Roman" panose="02020603050405020304" pitchFamily="18" charset="0"/>
                        </a:rPr>
                        <a:t>(A/mm</a:t>
                      </a:r>
                      <a:r>
                        <a:rPr lang="en-GB" sz="1200" b="0" i="0" u="none" strike="noStrike" baseline="30000">
                          <a:solidFill>
                            <a:srgbClr val="0D0D0D"/>
                          </a:solidFill>
                          <a:effectLst/>
                          <a:latin typeface="Times New Roman" panose="02020603050405020304" pitchFamily="18" charset="0"/>
                        </a:rPr>
                        <a:t>2</a:t>
                      </a:r>
                      <a:r>
                        <a:rPr lang="en-GB" sz="1200" b="0" i="0" u="none" strike="noStrike">
                          <a:solidFill>
                            <a:srgbClr val="0D0D0D"/>
                          </a:solidFill>
                          <a:effectLst/>
                          <a:latin typeface="Times New Roman" panose="02020603050405020304" pitchFamily="18" charset="0"/>
                        </a:rPr>
                        <a:t>)</a:t>
                      </a:r>
                    </a:p>
                  </a:txBody>
                  <a:tcPr marL="2564" marR="2564" marT="2564" marB="0" anchor="b">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200" b="1" i="0" u="none" strike="noStrike" dirty="0">
                          <a:solidFill>
                            <a:srgbClr val="0D0D0D"/>
                          </a:solidFill>
                          <a:effectLst/>
                          <a:latin typeface="Times New Roman" panose="02020603050405020304" pitchFamily="18" charset="0"/>
                        </a:rPr>
                        <a:t>1262</a:t>
                      </a:r>
                    </a:p>
                  </a:txBody>
                  <a:tcPr marL="2564" marR="2564" marT="256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200" b="0" i="0" u="none" strike="noStrike" dirty="0">
                          <a:solidFill>
                            <a:srgbClr val="0D0D0D"/>
                          </a:solidFill>
                          <a:effectLst/>
                          <a:latin typeface="Times New Roman" panose="02020603050405020304" pitchFamily="18" charset="0"/>
                        </a:rPr>
                        <a:t>1111</a:t>
                      </a:r>
                    </a:p>
                  </a:txBody>
                  <a:tcPr marL="2564" marR="2564" marT="256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27386566"/>
                  </a:ext>
                </a:extLst>
              </a:tr>
              <a:tr h="64111">
                <a:tc>
                  <a:txBody>
                    <a:bodyPr/>
                    <a:lstStyle/>
                    <a:p>
                      <a:pPr algn="ctr" fontAlgn="b"/>
                      <a:r>
                        <a:rPr lang="en-GB" sz="1200" b="0" i="0" u="none" strike="noStrike">
                          <a:solidFill>
                            <a:srgbClr val="000000"/>
                          </a:solidFill>
                          <a:effectLst/>
                          <a:latin typeface="Times New Roman" panose="02020603050405020304" pitchFamily="18" charset="0"/>
                        </a:rPr>
                        <a:t>Temperature margin @ 1.9 K</a:t>
                      </a:r>
                    </a:p>
                  </a:txBody>
                  <a:tcPr marL="2564" marR="2564" marT="2564" marB="0" anchor="b">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200" b="0" i="0" u="none" strike="noStrike">
                          <a:solidFill>
                            <a:srgbClr val="000000"/>
                          </a:solidFill>
                          <a:effectLst/>
                          <a:latin typeface="Times New Roman" panose="02020603050405020304" pitchFamily="18" charset="0"/>
                        </a:rPr>
                        <a:t>(K)</a:t>
                      </a:r>
                    </a:p>
                  </a:txBody>
                  <a:tcPr marL="2564" marR="2564" marT="2564" marB="0" anchor="b">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200" b="1" i="0" u="none" strike="noStrike">
                          <a:solidFill>
                            <a:srgbClr val="000000"/>
                          </a:solidFill>
                          <a:effectLst/>
                          <a:latin typeface="Times New Roman" panose="02020603050405020304" pitchFamily="18" charset="0"/>
                        </a:rPr>
                        <a:t>4.15</a:t>
                      </a:r>
                    </a:p>
                  </a:txBody>
                  <a:tcPr marL="2564" marR="2564" marT="256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200" b="0" i="0" u="none" strike="noStrike">
                          <a:solidFill>
                            <a:srgbClr val="000000"/>
                          </a:solidFill>
                          <a:effectLst/>
                          <a:latin typeface="Times New Roman" panose="02020603050405020304" pitchFamily="18" charset="0"/>
                        </a:rPr>
                        <a:t>3.99</a:t>
                      </a:r>
                    </a:p>
                  </a:txBody>
                  <a:tcPr marL="2564" marR="2564" marT="256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56591430"/>
                  </a:ext>
                </a:extLst>
              </a:tr>
              <a:tr h="64111">
                <a:tc>
                  <a:txBody>
                    <a:bodyPr/>
                    <a:lstStyle/>
                    <a:p>
                      <a:pPr algn="ctr" fontAlgn="b"/>
                      <a:r>
                        <a:rPr lang="en-GB" sz="1200" b="0" i="0" u="none" strike="noStrike">
                          <a:solidFill>
                            <a:srgbClr val="000000"/>
                          </a:solidFill>
                          <a:effectLst/>
                          <a:latin typeface="Times New Roman" panose="02020603050405020304" pitchFamily="18" charset="0"/>
                        </a:rPr>
                        <a:t>Time margin (300 K)</a:t>
                      </a:r>
                    </a:p>
                  </a:txBody>
                  <a:tcPr marL="2564" marR="2564" marT="2564" marB="0" anchor="b">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200" b="0" i="0" u="none" strike="noStrike">
                          <a:solidFill>
                            <a:srgbClr val="000000"/>
                          </a:solidFill>
                          <a:effectLst/>
                          <a:latin typeface="Times New Roman" panose="02020603050405020304" pitchFamily="18" charset="0"/>
                        </a:rPr>
                        <a:t>(ms)</a:t>
                      </a:r>
                    </a:p>
                  </a:txBody>
                  <a:tcPr marL="2564" marR="2564" marT="2564" marB="0" anchor="b">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200" b="1" i="0" u="none" strike="noStrike">
                          <a:solidFill>
                            <a:srgbClr val="000000"/>
                          </a:solidFill>
                          <a:effectLst/>
                          <a:latin typeface="Times New Roman" panose="02020603050405020304" pitchFamily="18" charset="0"/>
                        </a:rPr>
                        <a:t>61.48</a:t>
                      </a:r>
                    </a:p>
                  </a:txBody>
                  <a:tcPr marL="2564" marR="2564" marT="256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200" b="0" i="0" u="none" strike="noStrike">
                          <a:solidFill>
                            <a:srgbClr val="000000"/>
                          </a:solidFill>
                          <a:effectLst/>
                          <a:latin typeface="Times New Roman" panose="02020603050405020304" pitchFamily="18" charset="0"/>
                        </a:rPr>
                        <a:t>74.00</a:t>
                      </a:r>
                    </a:p>
                  </a:txBody>
                  <a:tcPr marL="2564" marR="2564" marT="256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004555464"/>
                  </a:ext>
                </a:extLst>
              </a:tr>
              <a:tr h="76933">
                <a:tc>
                  <a:txBody>
                    <a:bodyPr/>
                    <a:lstStyle/>
                    <a:p>
                      <a:pPr algn="ctr" fontAlgn="b"/>
                      <a:r>
                        <a:rPr lang="en-GB" sz="1200" b="0" i="0" u="none" strike="noStrike" dirty="0" err="1">
                          <a:solidFill>
                            <a:srgbClr val="000000"/>
                          </a:solidFill>
                          <a:effectLst/>
                          <a:latin typeface="Times New Roman" panose="02020603050405020304" pitchFamily="18" charset="0"/>
                        </a:rPr>
                        <a:t>Emargin</a:t>
                      </a:r>
                      <a:endParaRPr lang="en-GB" sz="1200" b="0" i="0" u="none" strike="noStrike" dirty="0">
                        <a:solidFill>
                          <a:srgbClr val="000000"/>
                        </a:solidFill>
                        <a:effectLst/>
                        <a:latin typeface="Times New Roman" panose="02020603050405020304" pitchFamily="18" charset="0"/>
                      </a:endParaRPr>
                    </a:p>
                  </a:txBody>
                  <a:tcPr marL="2564" marR="2564" marT="2564" marB="0" anchor="b">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200" b="0" i="0" u="none" strike="noStrike">
                          <a:solidFill>
                            <a:srgbClr val="000000"/>
                          </a:solidFill>
                          <a:effectLst/>
                          <a:latin typeface="Times New Roman" panose="02020603050405020304" pitchFamily="18" charset="0"/>
                        </a:rPr>
                        <a:t>(mJ/cm</a:t>
                      </a:r>
                      <a:r>
                        <a:rPr lang="en-GB" sz="1200" b="0" i="0" u="none" strike="noStrike" baseline="30000">
                          <a:solidFill>
                            <a:srgbClr val="000000"/>
                          </a:solidFill>
                          <a:effectLst/>
                          <a:latin typeface="Times New Roman" panose="02020603050405020304" pitchFamily="18" charset="0"/>
                        </a:rPr>
                        <a:t>3</a:t>
                      </a:r>
                      <a:r>
                        <a:rPr lang="en-GB" sz="1200" b="0" i="0" u="none" strike="noStrike">
                          <a:solidFill>
                            <a:srgbClr val="000000"/>
                          </a:solidFill>
                          <a:effectLst/>
                          <a:latin typeface="Times New Roman" panose="02020603050405020304" pitchFamily="18" charset="0"/>
                        </a:rPr>
                        <a:t>)</a:t>
                      </a:r>
                    </a:p>
                  </a:txBody>
                  <a:tcPr marL="2564" marR="2564" marT="2564" marB="0" anchor="b">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200" b="1" i="0" u="none" strike="noStrike">
                          <a:solidFill>
                            <a:srgbClr val="000000"/>
                          </a:solidFill>
                          <a:effectLst/>
                          <a:latin typeface="Times New Roman" panose="02020603050405020304" pitchFamily="18" charset="0"/>
                        </a:rPr>
                        <a:t>13.24</a:t>
                      </a:r>
                    </a:p>
                  </a:txBody>
                  <a:tcPr marL="2564" marR="2564" marT="256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200" b="0" i="0" u="none" strike="noStrike" dirty="0">
                          <a:solidFill>
                            <a:srgbClr val="000000"/>
                          </a:solidFill>
                          <a:effectLst/>
                          <a:latin typeface="Times New Roman" panose="02020603050405020304" pitchFamily="18" charset="0"/>
                        </a:rPr>
                        <a:t> </a:t>
                      </a:r>
                    </a:p>
                  </a:txBody>
                  <a:tcPr marL="2564" marR="2564" marT="256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583242915"/>
                  </a:ext>
                </a:extLst>
              </a:tr>
              <a:tr h="64111">
                <a:tc>
                  <a:txBody>
                    <a:bodyPr/>
                    <a:lstStyle/>
                    <a:p>
                      <a:pPr algn="ctr" fontAlgn="b"/>
                      <a:r>
                        <a:rPr lang="en-GB" sz="1200" b="0" i="0" u="none" strike="noStrike">
                          <a:solidFill>
                            <a:srgbClr val="000000"/>
                          </a:solidFill>
                          <a:effectLst/>
                          <a:latin typeface="Times New Roman" panose="02020603050405020304" pitchFamily="18" charset="0"/>
                        </a:rPr>
                        <a:t>MIITS (300 K)</a:t>
                      </a:r>
                    </a:p>
                  </a:txBody>
                  <a:tcPr marL="2564" marR="2564" marT="2564" marB="0" anchor="b">
                    <a:lnL w="6350" cap="flat" cmpd="sng" algn="ctr">
                      <a:solidFill>
                        <a:srgbClr val="000000"/>
                      </a:solidFill>
                      <a:prstDash val="solid"/>
                      <a:round/>
                      <a:headEnd type="none" w="med" len="med"/>
                      <a:tailEnd type="none" w="med" len="med"/>
                    </a:lnL>
                    <a:lnR>
                      <a:noFill/>
                    </a:lnR>
                    <a:lnT>
                      <a:noFill/>
                    </a:lnT>
                    <a:lnB>
                      <a:noFill/>
                    </a:lnB>
                    <a:solidFill>
                      <a:srgbClr val="DDEBF7"/>
                    </a:solidFill>
                  </a:tcPr>
                </a:tc>
                <a:tc>
                  <a:txBody>
                    <a:bodyPr/>
                    <a:lstStyle/>
                    <a:p>
                      <a:pPr algn="ctr" fontAlgn="b"/>
                      <a:r>
                        <a:rPr lang="en-GB" sz="1200" b="0" i="0" u="none" strike="noStrike">
                          <a:solidFill>
                            <a:srgbClr val="000000"/>
                          </a:solidFill>
                          <a:effectLst/>
                          <a:latin typeface="Times New Roman" panose="02020603050405020304" pitchFamily="18" charset="0"/>
                        </a:rPr>
                        <a:t>(MAAS)</a:t>
                      </a:r>
                    </a:p>
                  </a:txBody>
                  <a:tcPr marL="2564" marR="2564" marT="2564" marB="0" anchor="b">
                    <a:lnL>
                      <a:noFill/>
                    </a:lnL>
                    <a:lnR w="635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GB" sz="1200" b="1" i="0" u="none" strike="noStrike">
                          <a:solidFill>
                            <a:srgbClr val="000000"/>
                          </a:solidFill>
                          <a:effectLst/>
                          <a:latin typeface="Times New Roman" panose="02020603050405020304" pitchFamily="18" charset="0"/>
                        </a:rPr>
                        <a:t>33.33</a:t>
                      </a:r>
                    </a:p>
                  </a:txBody>
                  <a:tcPr marL="2564" marR="2564" marT="256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200" b="0" i="0" u="none" strike="noStrike" dirty="0">
                          <a:solidFill>
                            <a:srgbClr val="000000"/>
                          </a:solidFill>
                          <a:effectLst/>
                          <a:latin typeface="Times New Roman" panose="02020603050405020304" pitchFamily="18" charset="0"/>
                        </a:rPr>
                        <a:t> </a:t>
                      </a:r>
                    </a:p>
                  </a:txBody>
                  <a:tcPr marL="2564" marR="2564" marT="256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690089586"/>
                  </a:ext>
                </a:extLst>
              </a:tr>
              <a:tr h="67316">
                <a:tc>
                  <a:txBody>
                    <a:bodyPr/>
                    <a:lstStyle/>
                    <a:p>
                      <a:pPr algn="ctr" fontAlgn="b"/>
                      <a:r>
                        <a:rPr lang="en-GB" sz="1200" b="0" i="0" u="none" strike="noStrike">
                          <a:solidFill>
                            <a:srgbClr val="000000"/>
                          </a:solidFill>
                          <a:effectLst/>
                          <a:latin typeface="Times New Roman" panose="02020603050405020304" pitchFamily="18" charset="0"/>
                        </a:rPr>
                        <a:t>Voltage to ground</a:t>
                      </a:r>
                    </a:p>
                  </a:txBody>
                  <a:tcPr marL="2564" marR="2564" marT="2564" marB="0" anchor="b">
                    <a:lnL w="6350" cap="flat" cmpd="sng" algn="ctr">
                      <a:solidFill>
                        <a:srgbClr val="000000"/>
                      </a:solidFill>
                      <a:prstDash val="solid"/>
                      <a:round/>
                      <a:headEnd type="none" w="med" len="med"/>
                      <a:tailEnd type="none" w="med" len="med"/>
                    </a:lnL>
                    <a:lnR>
                      <a:noFill/>
                    </a:lnR>
                    <a:lnT>
                      <a:noFill/>
                    </a:lnT>
                    <a:lnB w="25400" cap="flat" cmpd="dbl" algn="ctr">
                      <a:solidFill>
                        <a:srgbClr val="000000"/>
                      </a:solidFill>
                      <a:prstDash val="solid"/>
                      <a:round/>
                      <a:headEnd type="none" w="med" len="med"/>
                      <a:tailEnd type="none" w="med" len="med"/>
                    </a:lnB>
                    <a:solidFill>
                      <a:srgbClr val="DDEBF7"/>
                    </a:solidFill>
                  </a:tcPr>
                </a:tc>
                <a:tc>
                  <a:txBody>
                    <a:bodyPr/>
                    <a:lstStyle/>
                    <a:p>
                      <a:pPr algn="ctr" fontAlgn="b"/>
                      <a:r>
                        <a:rPr lang="en-GB" sz="1200" b="0" i="0" u="none" strike="noStrike">
                          <a:solidFill>
                            <a:srgbClr val="000000"/>
                          </a:solidFill>
                          <a:effectLst/>
                          <a:latin typeface="Times New Roman" panose="02020603050405020304" pitchFamily="18" charset="0"/>
                        </a:rPr>
                        <a:t>(V)</a:t>
                      </a:r>
                    </a:p>
                  </a:txBody>
                  <a:tcPr marL="2564" marR="2564" marT="2564"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2CC"/>
                    </a:solidFill>
                  </a:tcPr>
                </a:tc>
                <a:tc>
                  <a:txBody>
                    <a:bodyPr/>
                    <a:lstStyle/>
                    <a:p>
                      <a:pPr algn="ctr" fontAlgn="b"/>
                      <a:r>
                        <a:rPr lang="en-GB" sz="1200" b="1" i="0" u="none" strike="noStrike" dirty="0">
                          <a:solidFill>
                            <a:srgbClr val="000000"/>
                          </a:solidFill>
                          <a:effectLst/>
                          <a:latin typeface="Times New Roman" panose="02020603050405020304" pitchFamily="18" charset="0"/>
                        </a:rPr>
                        <a:t> </a:t>
                      </a:r>
                    </a:p>
                  </a:txBody>
                  <a:tcPr marL="2564" marR="2564" marT="256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b"/>
                      <a:r>
                        <a:rPr lang="en-GB" sz="1200" b="0" i="0" u="none" strike="noStrike" dirty="0">
                          <a:solidFill>
                            <a:srgbClr val="000000"/>
                          </a:solidFill>
                          <a:effectLst/>
                          <a:latin typeface="Times New Roman" panose="02020603050405020304" pitchFamily="18" charset="0"/>
                        </a:rPr>
                        <a:t>120.00</a:t>
                      </a:r>
                    </a:p>
                  </a:txBody>
                  <a:tcPr marL="2564" marR="2564" marT="256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85776327"/>
                  </a:ext>
                </a:extLst>
              </a:tr>
            </a:tbl>
          </a:graphicData>
        </a:graphic>
      </p:graphicFrame>
      <p:pic>
        <p:nvPicPr>
          <p:cNvPr id="14" name="Picture 13">
            <a:extLst>
              <a:ext uri="{FF2B5EF4-FFF2-40B4-BE49-F238E27FC236}">
                <a16:creationId xmlns:a16="http://schemas.microsoft.com/office/drawing/2014/main" id="{FFAB7084-AA9A-0170-A20E-9320240693C5}"/>
              </a:ext>
            </a:extLst>
          </p:cNvPr>
          <p:cNvPicPr>
            <a:picLocks noChangeAspect="1"/>
          </p:cNvPicPr>
          <p:nvPr/>
        </p:nvPicPr>
        <p:blipFill>
          <a:blip r:embed="rId3"/>
          <a:stretch>
            <a:fillRect/>
          </a:stretch>
        </p:blipFill>
        <p:spPr>
          <a:xfrm>
            <a:off x="6607657" y="1370023"/>
            <a:ext cx="2724530" cy="1895740"/>
          </a:xfrm>
          <a:prstGeom prst="rect">
            <a:avLst/>
          </a:prstGeom>
        </p:spPr>
      </p:pic>
      <p:pic>
        <p:nvPicPr>
          <p:cNvPr id="23" name="Picture 22">
            <a:extLst>
              <a:ext uri="{FF2B5EF4-FFF2-40B4-BE49-F238E27FC236}">
                <a16:creationId xmlns:a16="http://schemas.microsoft.com/office/drawing/2014/main" id="{753E8F1E-AE90-5E15-4D24-82F3044C11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0801" y="3964976"/>
            <a:ext cx="2781672" cy="216000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a:extLst>
              <a:ext uri="{FF2B5EF4-FFF2-40B4-BE49-F238E27FC236}">
                <a16:creationId xmlns:a16="http://schemas.microsoft.com/office/drawing/2014/main" id="{A538C466-37E1-533C-7D2E-34F3C558219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78348" y="3964976"/>
            <a:ext cx="2781672" cy="21600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4">
            <a:extLst>
              <a:ext uri="{FF2B5EF4-FFF2-40B4-BE49-F238E27FC236}">
                <a16:creationId xmlns:a16="http://schemas.microsoft.com/office/drawing/2014/main" id="{976AAFBF-DEBA-141C-BF54-FA81C2E6282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80037" y="3964976"/>
            <a:ext cx="2779446" cy="216000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5">
            <a:extLst>
              <a:ext uri="{FF2B5EF4-FFF2-40B4-BE49-F238E27FC236}">
                <a16:creationId xmlns:a16="http://schemas.microsoft.com/office/drawing/2014/main" id="{116FED59-29E0-E57D-699B-BB3F30382BB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03911" y="3964976"/>
            <a:ext cx="2781672" cy="216000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7">
            <a:extLst>
              <a:ext uri="{FF2B5EF4-FFF2-40B4-BE49-F238E27FC236}">
                <a16:creationId xmlns:a16="http://schemas.microsoft.com/office/drawing/2014/main" id="{8DEC921D-A383-E743-B825-B9B596BDE5AF}"/>
              </a:ext>
            </a:extLst>
          </p:cNvPr>
          <p:cNvPicPr>
            <a:picLocks noChangeAspect="1"/>
          </p:cNvPicPr>
          <p:nvPr/>
        </p:nvPicPr>
        <p:blipFill>
          <a:blip r:embed="rId8"/>
          <a:stretch>
            <a:fillRect/>
          </a:stretch>
        </p:blipFill>
        <p:spPr>
          <a:xfrm>
            <a:off x="9332187" y="1579602"/>
            <a:ext cx="2638793" cy="1476581"/>
          </a:xfrm>
          <a:prstGeom prst="rect">
            <a:avLst/>
          </a:prstGeom>
        </p:spPr>
      </p:pic>
      <p:sp>
        <p:nvSpPr>
          <p:cNvPr id="29" name="TextBox 28">
            <a:extLst>
              <a:ext uri="{FF2B5EF4-FFF2-40B4-BE49-F238E27FC236}">
                <a16:creationId xmlns:a16="http://schemas.microsoft.com/office/drawing/2014/main" id="{E4C62C0D-68E3-056C-2981-65912D8F083E}"/>
              </a:ext>
            </a:extLst>
          </p:cNvPr>
          <p:cNvSpPr txBox="1"/>
          <p:nvPr/>
        </p:nvSpPr>
        <p:spPr>
          <a:xfrm>
            <a:off x="10021897" y="1158353"/>
            <a:ext cx="1473480"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a:ln>
                  <a:noFill/>
                </a:ln>
                <a:solidFill>
                  <a:srgbClr val="0055A0"/>
                </a:solidFill>
                <a:effectLst/>
                <a:uLnTx/>
                <a:uFillTx/>
              </a:rPr>
              <a:t>Only dump resistor</a:t>
            </a:r>
            <a:endParaRPr kumimoji="0" lang="en-GB" sz="1200" b="0" i="1" u="none" strike="noStrike" kern="0" cap="none" spc="0" normalizeH="0" baseline="0" noProof="0" dirty="0">
              <a:ln>
                <a:noFill/>
              </a:ln>
              <a:solidFill>
                <a:srgbClr val="0055A0"/>
              </a:solidFill>
              <a:effectLst/>
              <a:uLnTx/>
              <a:uFillTx/>
            </a:endParaRPr>
          </a:p>
        </p:txBody>
      </p:sp>
      <p:sp>
        <p:nvSpPr>
          <p:cNvPr id="34" name="TextBox 33">
            <a:extLst>
              <a:ext uri="{FF2B5EF4-FFF2-40B4-BE49-F238E27FC236}">
                <a16:creationId xmlns:a16="http://schemas.microsoft.com/office/drawing/2014/main" id="{34EE861E-B5EC-33A9-39C6-27F1B216D6BF}"/>
              </a:ext>
            </a:extLst>
          </p:cNvPr>
          <p:cNvSpPr txBox="1"/>
          <p:nvPr/>
        </p:nvSpPr>
        <p:spPr>
          <a:xfrm>
            <a:off x="7032517" y="3152001"/>
            <a:ext cx="1790875"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600" b="0" i="1" u="none" strike="noStrike" kern="0" cap="none" spc="0" normalizeH="0" baseline="0" noProof="0" dirty="0">
                <a:ln>
                  <a:noFill/>
                </a:ln>
                <a:solidFill>
                  <a:srgbClr val="0055A0"/>
                </a:solidFill>
                <a:effectLst/>
                <a:uLnTx/>
                <a:uFillTx/>
              </a:rPr>
              <a:t>*This temperature accounts for field decay.</a:t>
            </a:r>
          </a:p>
          <a:p>
            <a:pPr marL="0" marR="0" lvl="0" indent="0" defTabSz="914400" eaLnBrk="1" fontAlgn="auto" latinLnBrk="0" hangingPunct="1">
              <a:lnSpc>
                <a:spcPct val="100000"/>
              </a:lnSpc>
              <a:spcBef>
                <a:spcPts val="0"/>
              </a:spcBef>
              <a:spcAft>
                <a:spcPts val="0"/>
              </a:spcAft>
              <a:buClrTx/>
              <a:buSzTx/>
              <a:buFontTx/>
              <a:buNone/>
              <a:tabLst/>
              <a:defRPr/>
            </a:pPr>
            <a:r>
              <a:rPr lang="en-US" sz="600" i="1" kern="0" dirty="0">
                <a:solidFill>
                  <a:srgbClr val="0055A0"/>
                </a:solidFill>
              </a:rPr>
              <a:t>Please use the T vs MIITS curve instead below</a:t>
            </a:r>
            <a:endParaRPr kumimoji="0" lang="en-GB" sz="600" b="0" i="1" u="none" strike="noStrike" kern="0" cap="none" spc="0" normalizeH="0" baseline="0" noProof="0" dirty="0">
              <a:ln>
                <a:noFill/>
              </a:ln>
              <a:solidFill>
                <a:srgbClr val="0055A0"/>
              </a:solidFill>
              <a:effectLst/>
              <a:uLnTx/>
              <a:uFillTx/>
            </a:endParaRPr>
          </a:p>
        </p:txBody>
      </p:sp>
      <p:sp>
        <p:nvSpPr>
          <p:cNvPr id="2" name="TextBox 1">
            <a:extLst>
              <a:ext uri="{FF2B5EF4-FFF2-40B4-BE49-F238E27FC236}">
                <a16:creationId xmlns:a16="http://schemas.microsoft.com/office/drawing/2014/main" id="{4490C593-910D-AF89-050F-C8447AFD0A12}"/>
              </a:ext>
            </a:extLst>
          </p:cNvPr>
          <p:cNvSpPr txBox="1"/>
          <p:nvPr/>
        </p:nvSpPr>
        <p:spPr>
          <a:xfrm>
            <a:off x="9458600" y="3168424"/>
            <a:ext cx="2515263" cy="5539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000" i="1" kern="0" dirty="0">
                <a:solidFill>
                  <a:srgbClr val="0055A0"/>
                </a:solidFill>
              </a:rPr>
              <a:t>Zero</a:t>
            </a:r>
            <a:r>
              <a:rPr kumimoji="0" lang="en-US" sz="1000" b="0" i="1" u="none" strike="noStrike" kern="0" cap="none" spc="0" normalizeH="0" baseline="0" noProof="0" dirty="0">
                <a:ln>
                  <a:noFill/>
                </a:ln>
                <a:solidFill>
                  <a:srgbClr val="0055A0"/>
                </a:solidFill>
                <a:effectLst/>
                <a:uLnTx/>
                <a:uFillTx/>
              </a:rPr>
              <a:t> time margin at I</a:t>
            </a:r>
            <a:r>
              <a:rPr kumimoji="0" lang="en-US" sz="1000" b="0" i="1" u="none" strike="noStrike" kern="0" cap="none" spc="0" normalizeH="0" baseline="-25000" noProof="0" dirty="0">
                <a:ln>
                  <a:noFill/>
                </a:ln>
                <a:solidFill>
                  <a:srgbClr val="0055A0"/>
                </a:solidFill>
                <a:effectLst/>
                <a:uLnTx/>
                <a:uFillTx/>
              </a:rPr>
              <a:t>nom</a:t>
            </a:r>
            <a:r>
              <a:rPr kumimoji="0" lang="en-US" sz="1000" b="0" i="1" u="none" strike="noStrike" kern="0" cap="none" spc="0" normalizeH="0" baseline="0" noProof="0" dirty="0">
                <a:ln>
                  <a:noFill/>
                </a:ln>
                <a:solidFill>
                  <a:srgbClr val="0055A0"/>
                </a:solidFill>
                <a:effectLst/>
                <a:uLnTx/>
                <a:uFillTx/>
              </a:rPr>
              <a:t> for the case with only dump resistor (transient losses neglected)</a:t>
            </a:r>
            <a:endParaRPr kumimoji="0" lang="en-GB" sz="1000" b="0" i="1" u="none" strike="noStrike" kern="0" cap="none" spc="0" normalizeH="0" baseline="0" noProof="0" dirty="0">
              <a:ln>
                <a:noFill/>
              </a:ln>
              <a:solidFill>
                <a:srgbClr val="0055A0"/>
              </a:solidFill>
              <a:effectLst/>
              <a:uLnTx/>
              <a:uFillTx/>
            </a:endParaRPr>
          </a:p>
        </p:txBody>
      </p:sp>
      <p:sp>
        <p:nvSpPr>
          <p:cNvPr id="3" name="TextBox 2">
            <a:extLst>
              <a:ext uri="{FF2B5EF4-FFF2-40B4-BE49-F238E27FC236}">
                <a16:creationId xmlns:a16="http://schemas.microsoft.com/office/drawing/2014/main" id="{D231509F-A52B-B701-732A-430060CD6EEB}"/>
              </a:ext>
            </a:extLst>
          </p:cNvPr>
          <p:cNvSpPr txBox="1"/>
          <p:nvPr/>
        </p:nvSpPr>
        <p:spPr>
          <a:xfrm>
            <a:off x="6495904" y="3465881"/>
            <a:ext cx="2648482" cy="2616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100" i="1" kern="0" dirty="0">
                <a:solidFill>
                  <a:srgbClr val="0055A0"/>
                </a:solidFill>
              </a:rPr>
              <a:t>Time margin for </a:t>
            </a:r>
            <a:r>
              <a:rPr lang="en-US" sz="1100" i="1" kern="0" dirty="0" err="1">
                <a:solidFill>
                  <a:srgbClr val="0055A0"/>
                </a:solidFill>
              </a:rPr>
              <a:t>T</a:t>
            </a:r>
            <a:r>
              <a:rPr lang="en-US" sz="1100" i="1" kern="0" baseline="-25000" dirty="0" err="1">
                <a:solidFill>
                  <a:srgbClr val="0055A0"/>
                </a:solidFill>
              </a:rPr>
              <a:t>Hot</a:t>
            </a:r>
            <a:r>
              <a:rPr lang="en-US" sz="1100" i="1" kern="0" dirty="0">
                <a:solidFill>
                  <a:srgbClr val="0055A0"/>
                </a:solidFill>
              </a:rPr>
              <a:t> = 300 K is 61.5 </a:t>
            </a:r>
            <a:r>
              <a:rPr lang="en-US" sz="1100" i="1" kern="0" dirty="0" err="1">
                <a:solidFill>
                  <a:srgbClr val="0055A0"/>
                </a:solidFill>
              </a:rPr>
              <a:t>ms</a:t>
            </a:r>
            <a:endParaRPr kumimoji="0" lang="en-GB" sz="1100" b="0" i="1" u="none" strike="noStrike" kern="0" cap="none" spc="0" normalizeH="0" baseline="0" noProof="0" dirty="0">
              <a:ln>
                <a:noFill/>
              </a:ln>
              <a:solidFill>
                <a:srgbClr val="0055A0"/>
              </a:solidFill>
              <a:effectLst/>
              <a:uLnTx/>
              <a:uFillTx/>
            </a:endParaRPr>
          </a:p>
        </p:txBody>
      </p:sp>
      <p:sp>
        <p:nvSpPr>
          <p:cNvPr id="4" name="Rectangle 3">
            <a:extLst>
              <a:ext uri="{FF2B5EF4-FFF2-40B4-BE49-F238E27FC236}">
                <a16:creationId xmlns:a16="http://schemas.microsoft.com/office/drawing/2014/main" id="{8F0BE46D-78D1-1824-6C6E-525C245C693D}"/>
              </a:ext>
            </a:extLst>
          </p:cNvPr>
          <p:cNvSpPr/>
          <p:nvPr/>
        </p:nvSpPr>
        <p:spPr>
          <a:xfrm>
            <a:off x="6408475" y="973804"/>
            <a:ext cx="2765863" cy="287893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A1F07C5B-0E49-2CA0-3031-61F993F37D9E}"/>
              </a:ext>
            </a:extLst>
          </p:cNvPr>
          <p:cNvSpPr/>
          <p:nvPr/>
        </p:nvSpPr>
        <p:spPr>
          <a:xfrm>
            <a:off x="9344945" y="972477"/>
            <a:ext cx="2722728" cy="287893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272130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2812A7-CAD3-AF61-EB26-D84690C2DCE2}"/>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013C23DF-B9C1-F6B7-7366-CE7664C056DC}"/>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Protection</a:t>
            </a:r>
          </a:p>
        </p:txBody>
      </p:sp>
      <p:sp>
        <p:nvSpPr>
          <p:cNvPr id="2" name="TextBox 1">
            <a:extLst>
              <a:ext uri="{FF2B5EF4-FFF2-40B4-BE49-F238E27FC236}">
                <a16:creationId xmlns:a16="http://schemas.microsoft.com/office/drawing/2014/main" id="{71898EFE-4EDF-C507-267B-C2CDE510C80C}"/>
              </a:ext>
            </a:extLst>
          </p:cNvPr>
          <p:cNvSpPr txBox="1"/>
          <p:nvPr/>
        </p:nvSpPr>
        <p:spPr>
          <a:xfrm>
            <a:off x="612160" y="708676"/>
            <a:ext cx="10954932" cy="3933384"/>
          </a:xfrm>
          <a:prstGeom prst="rect">
            <a:avLst/>
          </a:prstGeom>
          <a:noFill/>
        </p:spPr>
        <p:txBody>
          <a:bodyPr wrap="square">
            <a:spAutoFit/>
          </a:bodyPr>
          <a:lstStyle/>
          <a:p>
            <a:pPr algn="just">
              <a:spcBef>
                <a:spcPct val="20000"/>
              </a:spcBef>
            </a:pPr>
            <a:r>
              <a:rPr lang="en-US" sz="1500" dirty="0">
                <a:latin typeface="LM Mono Prop Light 10" panose="00000500000000000000" pitchFamily="50" charset="0"/>
              </a:rPr>
              <a:t>BOND protection relies on novel systems like ESC or E-CLIQ (and CLIQ). </a:t>
            </a:r>
          </a:p>
          <a:p>
            <a:pPr marL="285750" indent="-285750" algn="just">
              <a:spcBef>
                <a:spcPct val="20000"/>
              </a:spcBef>
              <a:buFont typeface="Wingdings" panose="05000000000000000000" pitchFamily="2" charset="2"/>
              <a:buChar char="§"/>
            </a:pPr>
            <a:r>
              <a:rPr lang="en-US" sz="1500" dirty="0">
                <a:latin typeface="LM Mono Prop Light 10" panose="00000500000000000000" pitchFamily="50" charset="0"/>
              </a:rPr>
              <a:t>	Being a 1 m. length magnet, the dump guarantees protection even if the novel systems may be less efficient than initially expected.</a:t>
            </a:r>
          </a:p>
          <a:p>
            <a:pPr algn="just">
              <a:spcBef>
                <a:spcPct val="20000"/>
              </a:spcBef>
            </a:pPr>
            <a:endParaRPr lang="en-US" sz="400" dirty="0">
              <a:latin typeface="LM Mono Prop Light 10" panose="00000500000000000000" pitchFamily="50" charset="0"/>
            </a:endParaRPr>
          </a:p>
          <a:p>
            <a:pPr algn="just">
              <a:spcBef>
                <a:spcPct val="20000"/>
              </a:spcBef>
            </a:pPr>
            <a:r>
              <a:rPr lang="en-US" sz="1500" dirty="0">
                <a:latin typeface="LM Mono Prop Light 10" panose="00000500000000000000" pitchFamily="50" charset="0"/>
              </a:rPr>
              <a:t>For M-BOND, since the energy extraction does not guarantee protection, quench heaters are the fallback in case the novel systems do not satisfy the requirements.</a:t>
            </a:r>
            <a:endParaRPr lang="en-US" sz="600" dirty="0">
              <a:latin typeface="LM Mono Prop Light 10" panose="00000500000000000000" pitchFamily="50" charset="0"/>
            </a:endParaRPr>
          </a:p>
          <a:p>
            <a:pPr algn="just">
              <a:spcBef>
                <a:spcPct val="20000"/>
              </a:spcBef>
            </a:pPr>
            <a:r>
              <a:rPr lang="en-US" sz="1500" dirty="0">
                <a:latin typeface="LM Mono Prop Light 10" panose="00000500000000000000" pitchFamily="50" charset="0"/>
              </a:rPr>
              <a:t>The coil cross section design accounts for the required space to accommodate quench heaters.</a:t>
            </a:r>
          </a:p>
          <a:p>
            <a:pPr algn="just">
              <a:spcBef>
                <a:spcPct val="20000"/>
              </a:spcBef>
            </a:pPr>
            <a:endParaRPr lang="en-US" sz="400" dirty="0">
              <a:latin typeface="LM Mono Prop Light 10" panose="00000500000000000000" pitchFamily="50" charset="0"/>
            </a:endParaRPr>
          </a:p>
          <a:p>
            <a:pPr algn="just">
              <a:spcBef>
                <a:spcPct val="20000"/>
              </a:spcBef>
            </a:pPr>
            <a:r>
              <a:rPr lang="en-US" sz="1500" dirty="0">
                <a:latin typeface="LM Mono Prop Light 10" panose="00000500000000000000" pitchFamily="50" charset="0"/>
              </a:rPr>
              <a:t>In this case, our clear choice is to use external quench heaters (non-impregnated with the coil) and to profit from all lessons learnt up to now.</a:t>
            </a:r>
          </a:p>
          <a:p>
            <a:pPr algn="ctr">
              <a:spcBef>
                <a:spcPct val="20000"/>
              </a:spcBef>
            </a:pPr>
            <a:r>
              <a:rPr lang="en-US" sz="1500" dirty="0">
                <a:latin typeface="LM Mono Prop Light 10" panose="00000500000000000000" pitchFamily="50" charset="0"/>
                <a:hlinkClick r:id="rId3"/>
              </a:rPr>
              <a:t>https://indico.cern.ch/event/1077589/</a:t>
            </a:r>
            <a:endParaRPr lang="en-US" sz="1500" dirty="0">
              <a:latin typeface="LM Mono Prop Light 10" panose="00000500000000000000" pitchFamily="50" charset="0"/>
            </a:endParaRPr>
          </a:p>
          <a:p>
            <a:pPr marL="285750" indent="-285750" algn="just">
              <a:spcBef>
                <a:spcPct val="20000"/>
              </a:spcBef>
              <a:buFont typeface="Wingdings" panose="05000000000000000000" pitchFamily="2" charset="2"/>
              <a:buChar char="§"/>
            </a:pPr>
            <a:r>
              <a:rPr lang="en-GB" sz="1500" dirty="0">
                <a:latin typeface="LM Mono Prop Light 10" panose="00000500000000000000" pitchFamily="50" charset="0"/>
              </a:rPr>
              <a:t>Optimized (large) distance from the heater strip to the polyimide edge</a:t>
            </a:r>
          </a:p>
          <a:p>
            <a:pPr marL="285750" indent="-285750" algn="just">
              <a:spcBef>
                <a:spcPct val="20000"/>
              </a:spcBef>
              <a:buFont typeface="Wingdings" panose="05000000000000000000" pitchFamily="2" charset="2"/>
              <a:buChar char="§"/>
            </a:pPr>
            <a:r>
              <a:rPr lang="en-GB" sz="1500" dirty="0">
                <a:latin typeface="LM Mono Prop Light 10" panose="00000500000000000000" pitchFamily="50" charset="0"/>
              </a:rPr>
              <a:t>Polyimide </a:t>
            </a:r>
            <a:r>
              <a:rPr lang="en-GB" sz="1500" dirty="0" err="1">
                <a:latin typeface="LM Mono Prop Light 10" panose="00000500000000000000" pitchFamily="50" charset="0"/>
              </a:rPr>
              <a:t>coverlay</a:t>
            </a:r>
            <a:r>
              <a:rPr lang="en-GB" sz="1500" dirty="0">
                <a:latin typeface="LM Mono Prop Light 10" panose="00000500000000000000" pitchFamily="50" charset="0"/>
              </a:rPr>
              <a:t> added to the heater to increase its robustness </a:t>
            </a:r>
          </a:p>
          <a:p>
            <a:pPr marL="285750" indent="-285750" algn="just">
              <a:spcBef>
                <a:spcPct val="20000"/>
              </a:spcBef>
              <a:buFont typeface="Wingdings" panose="05000000000000000000" pitchFamily="2" charset="2"/>
              <a:buChar char="§"/>
            </a:pPr>
            <a:r>
              <a:rPr lang="en-GB" sz="1500" dirty="0">
                <a:latin typeface="LM Mono Prop Light 10" panose="00000500000000000000" pitchFamily="50" charset="0"/>
              </a:rPr>
              <a:t>Fresh glass layer after RHT in between heater and coil (mini-swap in MQXF)</a:t>
            </a:r>
          </a:p>
          <a:p>
            <a:pPr marL="742950" lvl="1" indent="-285750" algn="just">
              <a:spcBef>
                <a:spcPct val="20000"/>
              </a:spcBef>
              <a:buFont typeface="Wingdings" panose="05000000000000000000" pitchFamily="2" charset="2"/>
              <a:buChar char="§"/>
            </a:pPr>
            <a:r>
              <a:rPr lang="en-GB" sz="1500" dirty="0">
                <a:latin typeface="LM Mono Prop Light 10" panose="00000500000000000000" pitchFamily="50" charset="0"/>
              </a:rPr>
              <a:t>Impact on delays and hot-spot temperature. But our case is easier!</a:t>
            </a:r>
          </a:p>
          <a:p>
            <a:pPr marL="285750" indent="-285750" algn="just">
              <a:spcBef>
                <a:spcPct val="20000"/>
              </a:spcBef>
              <a:buFont typeface="Wingdings" panose="05000000000000000000" pitchFamily="2" charset="2"/>
              <a:buChar char="§"/>
            </a:pPr>
            <a:r>
              <a:rPr lang="en-GB" sz="1500" dirty="0">
                <a:latin typeface="LM Mono Prop Light 10" panose="00000500000000000000" pitchFamily="50" charset="0"/>
              </a:rPr>
              <a:t>(…)</a:t>
            </a:r>
            <a:endParaRPr lang="en-US" sz="1500" dirty="0">
              <a:latin typeface="LM Mono Prop Light 10" panose="00000500000000000000" pitchFamily="50" charset="0"/>
            </a:endParaRPr>
          </a:p>
        </p:txBody>
      </p:sp>
      <p:pic>
        <p:nvPicPr>
          <p:cNvPr id="7" name="Picture 6">
            <a:extLst>
              <a:ext uri="{FF2B5EF4-FFF2-40B4-BE49-F238E27FC236}">
                <a16:creationId xmlns:a16="http://schemas.microsoft.com/office/drawing/2014/main" id="{AB868EFB-33B6-3A6C-3E97-39376B87065E}"/>
              </a:ext>
            </a:extLst>
          </p:cNvPr>
          <p:cNvPicPr>
            <a:picLocks noChangeAspect="1"/>
          </p:cNvPicPr>
          <p:nvPr/>
        </p:nvPicPr>
        <p:blipFill>
          <a:blip r:embed="rId4"/>
          <a:stretch>
            <a:fillRect/>
          </a:stretch>
        </p:blipFill>
        <p:spPr>
          <a:xfrm>
            <a:off x="442271" y="4360764"/>
            <a:ext cx="2400000" cy="1800000"/>
          </a:xfrm>
          <a:prstGeom prst="rect">
            <a:avLst/>
          </a:prstGeom>
        </p:spPr>
      </p:pic>
      <p:pic>
        <p:nvPicPr>
          <p:cNvPr id="9" name="Picture 8">
            <a:extLst>
              <a:ext uri="{FF2B5EF4-FFF2-40B4-BE49-F238E27FC236}">
                <a16:creationId xmlns:a16="http://schemas.microsoft.com/office/drawing/2014/main" id="{63CEDF19-CE69-5ED9-EDFE-DECCEC232500}"/>
              </a:ext>
            </a:extLst>
          </p:cNvPr>
          <p:cNvPicPr>
            <a:picLocks noChangeAspect="1"/>
          </p:cNvPicPr>
          <p:nvPr/>
        </p:nvPicPr>
        <p:blipFill>
          <a:blip r:embed="rId5"/>
          <a:stretch>
            <a:fillRect/>
          </a:stretch>
        </p:blipFill>
        <p:spPr>
          <a:xfrm>
            <a:off x="3021807" y="4360764"/>
            <a:ext cx="2400000" cy="1800000"/>
          </a:xfrm>
          <a:prstGeom prst="rect">
            <a:avLst/>
          </a:prstGeom>
        </p:spPr>
      </p:pic>
      <p:pic>
        <p:nvPicPr>
          <p:cNvPr id="10" name="Picture 9">
            <a:extLst>
              <a:ext uri="{FF2B5EF4-FFF2-40B4-BE49-F238E27FC236}">
                <a16:creationId xmlns:a16="http://schemas.microsoft.com/office/drawing/2014/main" id="{35D7B008-DC9B-D825-7311-EEF0172971F1}"/>
              </a:ext>
            </a:extLst>
          </p:cNvPr>
          <p:cNvPicPr>
            <a:picLocks noChangeAspect="1"/>
          </p:cNvPicPr>
          <p:nvPr/>
        </p:nvPicPr>
        <p:blipFill>
          <a:blip r:embed="rId6"/>
          <a:stretch>
            <a:fillRect/>
          </a:stretch>
        </p:blipFill>
        <p:spPr>
          <a:xfrm>
            <a:off x="5613794" y="4360764"/>
            <a:ext cx="2400000" cy="1800000"/>
          </a:xfrm>
          <a:prstGeom prst="rect">
            <a:avLst/>
          </a:prstGeom>
        </p:spPr>
      </p:pic>
      <p:pic>
        <p:nvPicPr>
          <p:cNvPr id="3" name="Picture 2">
            <a:extLst>
              <a:ext uri="{FF2B5EF4-FFF2-40B4-BE49-F238E27FC236}">
                <a16:creationId xmlns:a16="http://schemas.microsoft.com/office/drawing/2014/main" id="{1A9E536C-4EE8-9979-F5B4-6BDE0D5DFCF1}"/>
              </a:ext>
            </a:extLst>
          </p:cNvPr>
          <p:cNvPicPr>
            <a:picLocks noChangeAspect="1"/>
          </p:cNvPicPr>
          <p:nvPr/>
        </p:nvPicPr>
        <p:blipFill>
          <a:blip r:embed="rId7"/>
          <a:stretch>
            <a:fillRect/>
          </a:stretch>
        </p:blipFill>
        <p:spPr>
          <a:xfrm>
            <a:off x="8669162" y="3062603"/>
            <a:ext cx="3203407" cy="3098161"/>
          </a:xfrm>
          <a:prstGeom prst="rect">
            <a:avLst/>
          </a:prstGeom>
        </p:spPr>
      </p:pic>
    </p:spTree>
    <p:extLst>
      <p:ext uri="{BB962C8B-B14F-4D97-AF65-F5344CB8AC3E}">
        <p14:creationId xmlns:p14="http://schemas.microsoft.com/office/powerpoint/2010/main" val="36701662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C723A2C6-4A60-B030-B29C-ED1536BBBB5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4AEB7C-4865-70ED-3A8F-EF0849EDF724}"/>
              </a:ext>
            </a:extLst>
          </p:cNvPr>
          <p:cNvSpPr>
            <a:spLocks noGrp="1"/>
          </p:cNvSpPr>
          <p:nvPr>
            <p:ph type="title"/>
          </p:nvPr>
        </p:nvSpPr>
        <p:spPr>
          <a:xfrm>
            <a:off x="609600" y="318033"/>
            <a:ext cx="10969139" cy="940443"/>
          </a:xfrm>
        </p:spPr>
        <p:txBody>
          <a:bodyPr/>
          <a:lstStyle/>
          <a:p>
            <a:r>
              <a:rPr lang="en-US" dirty="0"/>
              <a:t>Very quick preliminary look on protection</a:t>
            </a:r>
            <a:endParaRPr lang="en-GB" dirty="0"/>
          </a:p>
        </p:txBody>
      </p:sp>
      <p:sp>
        <p:nvSpPr>
          <p:cNvPr id="3" name="Content Placeholder 2">
            <a:extLst>
              <a:ext uri="{FF2B5EF4-FFF2-40B4-BE49-F238E27FC236}">
                <a16:creationId xmlns:a16="http://schemas.microsoft.com/office/drawing/2014/main" id="{A8C75759-55DB-E307-2281-248EABFC42F0}"/>
              </a:ext>
            </a:extLst>
          </p:cNvPr>
          <p:cNvSpPr>
            <a:spLocks noGrp="1"/>
          </p:cNvSpPr>
          <p:nvPr>
            <p:ph idx="1"/>
          </p:nvPr>
        </p:nvSpPr>
        <p:spPr>
          <a:xfrm>
            <a:off x="825500" y="1277693"/>
            <a:ext cx="10969139" cy="4670196"/>
          </a:xfrm>
        </p:spPr>
        <p:txBody>
          <a:bodyPr/>
          <a:lstStyle/>
          <a:p>
            <a:pPr marL="36576" indent="0">
              <a:buNone/>
            </a:pPr>
            <a:r>
              <a:rPr lang="en-US" sz="2000" b="1" u="sng" dirty="0"/>
              <a:t>MQXF</a:t>
            </a:r>
          </a:p>
          <a:p>
            <a:pPr marL="36576" indent="0">
              <a:buNone/>
            </a:pPr>
            <a:r>
              <a:rPr lang="en-US" sz="2000" dirty="0" err="1"/>
              <a:t>T</a:t>
            </a:r>
            <a:r>
              <a:rPr lang="en-US" sz="2000" baseline="-25000" dirty="0" err="1"/>
              <a:t>margin</a:t>
            </a:r>
            <a:r>
              <a:rPr lang="en-US" sz="2000" dirty="0"/>
              <a:t> = 5 K</a:t>
            </a:r>
          </a:p>
          <a:p>
            <a:pPr marL="36576" indent="0">
              <a:buNone/>
            </a:pPr>
            <a:r>
              <a:rPr lang="en-US" sz="2000" dirty="0" err="1"/>
              <a:t>E</a:t>
            </a:r>
            <a:r>
              <a:rPr lang="en-US" sz="2000" baseline="-25000" dirty="0" err="1"/>
              <a:t>margin</a:t>
            </a:r>
            <a:r>
              <a:rPr lang="en-US" sz="2000" dirty="0"/>
              <a:t> = 21.2 </a:t>
            </a:r>
            <a:r>
              <a:rPr lang="en-US" sz="2000" dirty="0" err="1"/>
              <a:t>mJ</a:t>
            </a:r>
            <a:r>
              <a:rPr lang="en-US" sz="2000" dirty="0"/>
              <a:t>/cm</a:t>
            </a:r>
            <a:r>
              <a:rPr lang="en-US" sz="2000" baseline="30000" dirty="0"/>
              <a:t>3</a:t>
            </a:r>
          </a:p>
          <a:p>
            <a:pPr marL="36576" indent="0">
              <a:buNone/>
            </a:pPr>
            <a:r>
              <a:rPr lang="en-US" sz="2000" dirty="0"/>
              <a:t>Overall </a:t>
            </a:r>
            <a:r>
              <a:rPr lang="en-US" sz="2000" dirty="0" err="1"/>
              <a:t>E</a:t>
            </a:r>
            <a:r>
              <a:rPr lang="en-US" sz="2000" baseline="-25000" dirty="0" err="1"/>
              <a:t>density</a:t>
            </a:r>
            <a:r>
              <a:rPr lang="en-US" sz="2000" dirty="0"/>
              <a:t> = 0.0832 J/mm</a:t>
            </a:r>
            <a:r>
              <a:rPr lang="en-US" sz="2000" baseline="30000" dirty="0"/>
              <a:t>3     </a:t>
            </a:r>
            <a:r>
              <a:rPr lang="en-US" sz="2000" dirty="0" err="1"/>
              <a:t>E</a:t>
            </a:r>
            <a:r>
              <a:rPr lang="en-US" sz="2000" baseline="-25000" dirty="0" err="1"/>
              <a:t>stored</a:t>
            </a:r>
            <a:r>
              <a:rPr lang="en-US" sz="2000" dirty="0"/>
              <a:t> = 1.2 MJ/m</a:t>
            </a:r>
            <a:r>
              <a:rPr lang="en-US" sz="2000" baseline="30000" dirty="0"/>
              <a:t> 		</a:t>
            </a:r>
            <a:endParaRPr lang="en-US" sz="2000" dirty="0"/>
          </a:p>
        </p:txBody>
      </p:sp>
      <p:sp>
        <p:nvSpPr>
          <p:cNvPr id="6" name="Slide Number Placeholder 5">
            <a:extLst>
              <a:ext uri="{FF2B5EF4-FFF2-40B4-BE49-F238E27FC236}">
                <a16:creationId xmlns:a16="http://schemas.microsoft.com/office/drawing/2014/main" id="{DD345B00-D839-B491-A6F6-214BEED16834}"/>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900" b="0" i="0" u="none" strike="noStrike" kern="1200" cap="none" spc="0" normalizeH="0" baseline="0" noProof="0" smtClean="0">
                <a:ln>
                  <a:noFill/>
                </a:ln>
                <a:solidFill>
                  <a:prstClr val="white"/>
                </a:solidFill>
                <a:effectLst/>
                <a:uLnTx/>
                <a:uFillTx/>
                <a:latin typeface="Calibri" panose="020F0502020204030204" pitchFamily="34" charset="0"/>
                <a:ea typeface="+mn-ea"/>
                <a:cs typeface="Calibri" panose="020F050202020403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9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p:txBody>
      </p:sp>
      <p:pic>
        <p:nvPicPr>
          <p:cNvPr id="7" name="Picture 6">
            <a:extLst>
              <a:ext uri="{FF2B5EF4-FFF2-40B4-BE49-F238E27FC236}">
                <a16:creationId xmlns:a16="http://schemas.microsoft.com/office/drawing/2014/main" id="{F8C2BBB5-94CE-1751-7982-0A3212582EA5}"/>
              </a:ext>
            </a:extLst>
          </p:cNvPr>
          <p:cNvPicPr>
            <a:picLocks noChangeAspect="1"/>
          </p:cNvPicPr>
          <p:nvPr/>
        </p:nvPicPr>
        <p:blipFill>
          <a:blip r:embed="rId2"/>
          <a:stretch>
            <a:fillRect/>
          </a:stretch>
        </p:blipFill>
        <p:spPr>
          <a:xfrm>
            <a:off x="4622416" y="3099516"/>
            <a:ext cx="3867690" cy="2848373"/>
          </a:xfrm>
          <a:prstGeom prst="rect">
            <a:avLst/>
          </a:prstGeom>
        </p:spPr>
      </p:pic>
      <p:pic>
        <p:nvPicPr>
          <p:cNvPr id="11" name="Picture 10">
            <a:extLst>
              <a:ext uri="{FF2B5EF4-FFF2-40B4-BE49-F238E27FC236}">
                <a16:creationId xmlns:a16="http://schemas.microsoft.com/office/drawing/2014/main" id="{6186D611-CFC8-CD47-D1E5-07FCBF1E4C8A}"/>
              </a:ext>
            </a:extLst>
          </p:cNvPr>
          <p:cNvPicPr>
            <a:picLocks noChangeAspect="1"/>
          </p:cNvPicPr>
          <p:nvPr/>
        </p:nvPicPr>
        <p:blipFill>
          <a:blip r:embed="rId3"/>
          <a:stretch>
            <a:fillRect/>
          </a:stretch>
        </p:blipFill>
        <p:spPr>
          <a:xfrm>
            <a:off x="549797" y="2915720"/>
            <a:ext cx="4072619" cy="3032169"/>
          </a:xfrm>
          <a:prstGeom prst="rect">
            <a:avLst/>
          </a:prstGeom>
        </p:spPr>
      </p:pic>
      <p:pic>
        <p:nvPicPr>
          <p:cNvPr id="15" name="Picture 14">
            <a:extLst>
              <a:ext uri="{FF2B5EF4-FFF2-40B4-BE49-F238E27FC236}">
                <a16:creationId xmlns:a16="http://schemas.microsoft.com/office/drawing/2014/main" id="{20F9EED8-AE95-C949-A4CC-CC3198481101}"/>
              </a:ext>
            </a:extLst>
          </p:cNvPr>
          <p:cNvPicPr>
            <a:picLocks noChangeAspect="1"/>
          </p:cNvPicPr>
          <p:nvPr/>
        </p:nvPicPr>
        <p:blipFill>
          <a:blip r:embed="rId4"/>
          <a:stretch>
            <a:fillRect/>
          </a:stretch>
        </p:blipFill>
        <p:spPr>
          <a:xfrm>
            <a:off x="8549558" y="3228516"/>
            <a:ext cx="3245081" cy="2590372"/>
          </a:xfrm>
          <a:prstGeom prst="rect">
            <a:avLst/>
          </a:prstGeom>
        </p:spPr>
      </p:pic>
      <p:pic>
        <p:nvPicPr>
          <p:cNvPr id="5" name="Picture 4">
            <a:extLst>
              <a:ext uri="{FF2B5EF4-FFF2-40B4-BE49-F238E27FC236}">
                <a16:creationId xmlns:a16="http://schemas.microsoft.com/office/drawing/2014/main" id="{44C39272-0DF6-8B78-DC8C-B73C3D2E73B5}"/>
              </a:ext>
            </a:extLst>
          </p:cNvPr>
          <p:cNvPicPr>
            <a:picLocks noChangeAspect="1"/>
          </p:cNvPicPr>
          <p:nvPr/>
        </p:nvPicPr>
        <p:blipFill>
          <a:blip r:embed="rId5"/>
          <a:stretch>
            <a:fillRect/>
          </a:stretch>
        </p:blipFill>
        <p:spPr>
          <a:xfrm>
            <a:off x="6360160" y="1546223"/>
            <a:ext cx="5567942" cy="1682293"/>
          </a:xfrm>
          <a:prstGeom prst="rect">
            <a:avLst/>
          </a:prstGeom>
        </p:spPr>
      </p:pic>
      <p:pic>
        <p:nvPicPr>
          <p:cNvPr id="9" name="Picture 8">
            <a:extLst>
              <a:ext uri="{FF2B5EF4-FFF2-40B4-BE49-F238E27FC236}">
                <a16:creationId xmlns:a16="http://schemas.microsoft.com/office/drawing/2014/main" id="{F6C32877-E208-5A00-220D-9B88AB842809}"/>
              </a:ext>
            </a:extLst>
          </p:cNvPr>
          <p:cNvPicPr>
            <a:picLocks noChangeAspect="1"/>
          </p:cNvPicPr>
          <p:nvPr/>
        </p:nvPicPr>
        <p:blipFill>
          <a:blip r:embed="rId6"/>
          <a:stretch>
            <a:fillRect/>
          </a:stretch>
        </p:blipFill>
        <p:spPr>
          <a:xfrm>
            <a:off x="9603049" y="954287"/>
            <a:ext cx="2042422" cy="829129"/>
          </a:xfrm>
          <a:prstGeom prst="rect">
            <a:avLst/>
          </a:prstGeom>
        </p:spPr>
      </p:pic>
      <p:sp>
        <p:nvSpPr>
          <p:cNvPr id="4" name="TextBox 3">
            <a:extLst>
              <a:ext uri="{FF2B5EF4-FFF2-40B4-BE49-F238E27FC236}">
                <a16:creationId xmlns:a16="http://schemas.microsoft.com/office/drawing/2014/main" id="{04EB15BF-A2DE-E68B-3FEF-06528FEF7780}"/>
              </a:ext>
            </a:extLst>
          </p:cNvPr>
          <p:cNvSpPr txBox="1"/>
          <p:nvPr/>
        </p:nvSpPr>
        <p:spPr>
          <a:xfrm>
            <a:off x="9309369" y="36801"/>
            <a:ext cx="2777515" cy="430887"/>
          </a:xfrm>
          <a:prstGeom prst="rect">
            <a:avLst/>
          </a:prstGeom>
          <a:noFill/>
          <a:ln>
            <a:solidFill>
              <a:srgbClr val="0D0D0D"/>
            </a:solidFill>
          </a:ln>
        </p:spPr>
        <p:txBody>
          <a:bodyPr wrap="square">
            <a:spAutoFit/>
          </a:bodyPr>
          <a:lstStyle/>
          <a:p>
            <a:pPr algn="ctr">
              <a:spcBef>
                <a:spcPct val="20000"/>
              </a:spcBef>
            </a:pPr>
            <a:r>
              <a:rPr lang="en-US" sz="1000" dirty="0">
                <a:solidFill>
                  <a:srgbClr val="FF0000"/>
                </a:solidFill>
                <a:latin typeface="LM Mono Prop Light 10" panose="00000500000000000000" pitchFamily="50" charset="0"/>
              </a:rPr>
              <a:t>Slide from conceptual design meeting</a:t>
            </a:r>
          </a:p>
          <a:p>
            <a:pPr algn="ctr">
              <a:spcBef>
                <a:spcPct val="20000"/>
              </a:spcBef>
            </a:pPr>
            <a:r>
              <a:rPr lang="en-US" sz="1000" dirty="0">
                <a:latin typeface="LM Mono Prop Light 10" panose="00000500000000000000" pitchFamily="50" charset="0"/>
                <a:hlinkClick r:id="rId7"/>
              </a:rPr>
              <a:t>https://indico.cern.ch/event/1511768/</a:t>
            </a:r>
            <a:endParaRPr lang="en-US" sz="1000" dirty="0">
              <a:latin typeface="LM Mono Prop Light 10" panose="00000500000000000000" pitchFamily="50" charset="0"/>
            </a:endParaRPr>
          </a:p>
        </p:txBody>
      </p:sp>
    </p:spTree>
    <p:extLst>
      <p:ext uri="{BB962C8B-B14F-4D97-AF65-F5344CB8AC3E}">
        <p14:creationId xmlns:p14="http://schemas.microsoft.com/office/powerpoint/2010/main" val="7014350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176FB7F-2B89-8AC9-DD8F-B2D628F0FFB8}"/>
              </a:ext>
            </a:extLst>
          </p:cNvPr>
          <p:cNvSpPr>
            <a:spLocks noGrp="1"/>
          </p:cNvSpPr>
          <p:nvPr>
            <p:ph type="sldNum" sz="quarter" idx="12"/>
          </p:nvPr>
        </p:nvSpPr>
        <p:spPr>
          <a:xfrm>
            <a:off x="9283700" y="649457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rgbClr val="002060"/>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901C496-3C0B-4598-8BB5-4E8323612518}" type="slidenum">
              <a:rPr kumimoji="0" lang="en-GB" sz="1200" b="0" i="0" u="none" strike="noStrike" kern="1200" cap="none" spc="0" normalizeH="0" baseline="0" noProof="0" smtClean="0">
                <a:ln>
                  <a:noFill/>
                </a:ln>
                <a:solidFill>
                  <a:srgbClr val="002060"/>
                </a:solidFill>
                <a:effectLst/>
                <a:uLnTx/>
                <a:uFillTx/>
                <a:latin typeface="Times New Roman" panose="02020603050405020304" pitchFamily="18" charset="0"/>
                <a:ea typeface="+mn-ea"/>
                <a:cs typeface="Times New Roman" panose="02020603050405020304" pitchFamily="18" charset="0"/>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srgbClr val="002060"/>
              </a:solidFill>
              <a:effectLst/>
              <a:uLnTx/>
              <a:uFillTx/>
              <a:latin typeface="Times New Roman" panose="02020603050405020304" pitchFamily="18" charset="0"/>
              <a:ea typeface="+mn-ea"/>
              <a:cs typeface="Times New Roman" panose="02020603050405020304" pitchFamily="18" charset="0"/>
            </a:endParaRPr>
          </a:p>
        </p:txBody>
      </p:sp>
      <p:sp>
        <p:nvSpPr>
          <p:cNvPr id="4" name="Title 3">
            <a:extLst>
              <a:ext uri="{FF2B5EF4-FFF2-40B4-BE49-F238E27FC236}">
                <a16:creationId xmlns:a16="http://schemas.microsoft.com/office/drawing/2014/main" id="{32288DB0-AAF8-6197-B905-A5C2D6EF9D80}"/>
              </a:ext>
            </a:extLst>
          </p:cNvPr>
          <p:cNvSpPr>
            <a:spLocks noGrp="1"/>
          </p:cNvSpPr>
          <p:nvPr>
            <p:ph type="title"/>
          </p:nvPr>
        </p:nvSpPr>
        <p:spPr/>
        <p:txBody>
          <a:bodyPr/>
          <a:lstStyle/>
          <a:p>
            <a:pPr algn="ctr"/>
            <a:r>
              <a:rPr lang="en-US" dirty="0"/>
              <a:t>The 12 T challenge – protection</a:t>
            </a:r>
            <a:endParaRPr lang="en-GB" dirty="0"/>
          </a:p>
        </p:txBody>
      </p:sp>
      <p:sp>
        <p:nvSpPr>
          <p:cNvPr id="5" name="Rectangle 2">
            <a:extLst>
              <a:ext uri="{FF2B5EF4-FFF2-40B4-BE49-F238E27FC236}">
                <a16:creationId xmlns:a16="http://schemas.microsoft.com/office/drawing/2014/main" id="{6A4C427A-5ADC-EBC8-AD74-22F984C1DC09}"/>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55A0"/>
              </a:solidFill>
              <a:effectLst/>
              <a:uLnTx/>
              <a:uFillTx/>
              <a:latin typeface="Arial"/>
              <a:ea typeface="+mn-ea"/>
              <a:cs typeface="+mn-cs"/>
            </a:endParaRPr>
          </a:p>
        </p:txBody>
      </p:sp>
      <p:pic>
        <p:nvPicPr>
          <p:cNvPr id="9" name="Picture 8">
            <a:extLst>
              <a:ext uri="{FF2B5EF4-FFF2-40B4-BE49-F238E27FC236}">
                <a16:creationId xmlns:a16="http://schemas.microsoft.com/office/drawing/2014/main" id="{862DCE13-2A54-4E1B-317F-B2BA456189F7}"/>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345955" y="1856007"/>
            <a:ext cx="2521205" cy="2520000"/>
          </a:xfrm>
          <a:prstGeom prst="rect">
            <a:avLst/>
          </a:prstGeom>
        </p:spPr>
      </p:pic>
      <p:pic>
        <p:nvPicPr>
          <p:cNvPr id="10" name="Picture 2" descr="D:\Work\QXF\Mechanics\2D\MQXF_150mm_aperture\v7_ref\pictures\MQXF_2d_mech_cross-section.tif">
            <a:extLst>
              <a:ext uri="{FF2B5EF4-FFF2-40B4-BE49-F238E27FC236}">
                <a16:creationId xmlns:a16="http://schemas.microsoft.com/office/drawing/2014/main" id="{76DC8E3D-B8B3-DABC-6398-B996F86D00A1}"/>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679874" y="1722807"/>
            <a:ext cx="2788262" cy="27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9">
            <a:extLst>
              <a:ext uri="{FF2B5EF4-FFF2-40B4-BE49-F238E27FC236}">
                <a16:creationId xmlns:a16="http://schemas.microsoft.com/office/drawing/2014/main" id="{1AD5F577-9A30-C801-C73B-353F12B86716}"/>
              </a:ext>
            </a:extLst>
          </p:cNvPr>
          <p:cNvSpPr>
            <a:spLocks noChangeArrowheads="1"/>
          </p:cNvSpPr>
          <p:nvPr/>
        </p:nvSpPr>
        <p:spPr bwMode="auto">
          <a:xfrm>
            <a:off x="997655" y="4609004"/>
            <a:ext cx="3217804" cy="193899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Calibri" panose="020F0502020204030204" pitchFamily="34" charset="0"/>
              </a:rPr>
              <a:t>LHC MB</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NbTi</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B</a:t>
            </a:r>
            <a:r>
              <a:rPr kumimoji="0" lang="en-US"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p </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8.6 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J</a:t>
            </a:r>
            <a:r>
              <a:rPr kumimoji="0" lang="en-GB"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overall</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(I</a:t>
            </a:r>
            <a:r>
              <a:rPr kumimoji="0" lang="en-GB"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nom</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 </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sym typeface="Times New Roman"/>
              </a:rPr>
              <a:t>356/442</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sym typeface="Times New Roman"/>
              </a:rPr>
              <a:t> A/mm</a:t>
            </a:r>
            <a:r>
              <a:rPr kumimoji="0" lang="en-GB" sz="2000" b="0" i="0" u="none" strike="noStrike" kern="1200" cap="none" spc="0" normalizeH="0" baseline="30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sym typeface="Times New Roman"/>
              </a:rPr>
              <a:t>2</a:t>
            </a:r>
            <a:endParaRPr kumimoji="0" lang="en-GB" sz="2000" b="0" i="0" u="none" strike="noStrike" kern="1200" cap="none" spc="0" normalizeH="0" baseline="30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J</a:t>
            </a:r>
            <a:r>
              <a:rPr kumimoji="0" lang="en-GB"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cu</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(I</a:t>
            </a:r>
            <a:r>
              <a:rPr kumimoji="0" lang="en-GB"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nom</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 </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sym typeface="Times New Roman"/>
              </a:rPr>
              <a:t>763/932 </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sym typeface="Times New Roman"/>
              </a:rPr>
              <a:t> A/mm</a:t>
            </a:r>
            <a:r>
              <a:rPr kumimoji="0" lang="en-GB" sz="2000" b="0" i="0" u="none" strike="noStrike" kern="1200" cap="none" spc="0" normalizeH="0" baseline="30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sym typeface="Times New Roman"/>
              </a:rPr>
              <a:t>2</a:t>
            </a:r>
            <a:endParaRPr kumimoji="0" lang="en-GB" sz="2000" b="0" i="0" u="none" strike="noStrike" kern="1200" cap="none" spc="0" normalizeH="0" baseline="30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e</a:t>
            </a:r>
            <a:r>
              <a:rPr kumimoji="0" lang="en-GB"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m</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(I</a:t>
            </a:r>
            <a:r>
              <a:rPr kumimoji="0" lang="en-GB"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nom</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 </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sym typeface="Times New Roman"/>
              </a:rPr>
              <a:t>71 J/cm</a:t>
            </a:r>
            <a:r>
              <a:rPr kumimoji="0" lang="en-GB" sz="2000" b="0" i="0" u="none" strike="noStrike" kern="1200" cap="none" spc="0" normalizeH="0" baseline="30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sym typeface="Times New Roman"/>
              </a:rPr>
              <a:t>3</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3" name="Rectangle 9">
            <a:extLst>
              <a:ext uri="{FF2B5EF4-FFF2-40B4-BE49-F238E27FC236}">
                <a16:creationId xmlns:a16="http://schemas.microsoft.com/office/drawing/2014/main" id="{0D90970F-B561-4BD5-4E1E-3A5B9B21670D}"/>
              </a:ext>
            </a:extLst>
          </p:cNvPr>
          <p:cNvSpPr>
            <a:spLocks noChangeArrowheads="1"/>
          </p:cNvSpPr>
          <p:nvPr/>
        </p:nvSpPr>
        <p:spPr bwMode="auto">
          <a:xfrm>
            <a:off x="4901082" y="4572292"/>
            <a:ext cx="2762551" cy="16312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Calibri" panose="020F0502020204030204" pitchFamily="34" charset="0"/>
              </a:rPr>
              <a:t>HL-LHC MBH 11 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Nb</a:t>
            </a:r>
            <a:r>
              <a:rPr kumimoji="0" lang="en-US"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3</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Sn, B</a:t>
            </a:r>
            <a:r>
              <a:rPr kumimoji="0" lang="en-US"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p </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11.7 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J</a:t>
            </a:r>
            <a:r>
              <a:rPr kumimoji="0" lang="en-GB"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overall</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(I</a:t>
            </a:r>
            <a:r>
              <a:rPr kumimoji="0" lang="en-GB"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nom</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 522 </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sym typeface="Times New Roman"/>
              </a:rPr>
              <a:t>A/mm</a:t>
            </a:r>
            <a:r>
              <a:rPr kumimoji="0" lang="en-GB" sz="2000" b="0" i="0" u="none" strike="noStrike" kern="1200" cap="none" spc="0" normalizeH="0" baseline="30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sym typeface="Times New Roman"/>
              </a:rPr>
              <a:t>2</a:t>
            </a:r>
            <a:endParaRPr kumimoji="0" lang="en-GB" sz="2000" b="0" i="0" u="none" strike="noStrike" kern="1200" cap="none" spc="0" normalizeH="0" baseline="30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J</a:t>
            </a:r>
            <a:r>
              <a:rPr kumimoji="0" lang="en-GB"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cu</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(I</a:t>
            </a:r>
            <a:r>
              <a:rPr kumimoji="0" lang="en-GB"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nom</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1440 A/</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sym typeface="Times New Roman"/>
              </a:rPr>
              <a:t>mm</a:t>
            </a:r>
            <a:r>
              <a:rPr kumimoji="0" lang="en-GB" sz="2000" b="0" i="0" u="none" strike="noStrike" kern="1200" cap="none" spc="0" normalizeH="0" baseline="30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sym typeface="Times New Roman"/>
              </a:rPr>
              <a:t>2</a:t>
            </a:r>
            <a:endPar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e</a:t>
            </a:r>
            <a:r>
              <a:rPr kumimoji="0" lang="en-GB"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m</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(I</a:t>
            </a:r>
            <a:r>
              <a:rPr kumimoji="0" lang="en-GB"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nom</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124 </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sym typeface="Times New Roman"/>
              </a:rPr>
              <a:t>J/cm</a:t>
            </a:r>
            <a:r>
              <a:rPr kumimoji="0" lang="en-GB" sz="2000" b="0" i="0" u="none" strike="noStrike" kern="1200" cap="none" spc="0" normalizeH="0" baseline="30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sym typeface="Times New Roman"/>
              </a:rPr>
              <a:t>3</a:t>
            </a:r>
            <a:endParaRPr kumimoji="0" lang="en-US" sz="2000" b="0"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4" name="Rectangle 9">
            <a:extLst>
              <a:ext uri="{FF2B5EF4-FFF2-40B4-BE49-F238E27FC236}">
                <a16:creationId xmlns:a16="http://schemas.microsoft.com/office/drawing/2014/main" id="{FA688A9B-889F-9F23-43CC-7000E28415B6}"/>
              </a:ext>
            </a:extLst>
          </p:cNvPr>
          <p:cNvSpPr>
            <a:spLocks noChangeArrowheads="1"/>
          </p:cNvSpPr>
          <p:nvPr/>
        </p:nvSpPr>
        <p:spPr bwMode="auto">
          <a:xfrm>
            <a:off x="8771946" y="4572292"/>
            <a:ext cx="2698432" cy="16312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Calibri" panose="020F0502020204030204" pitchFamily="34" charset="0"/>
              </a:rPr>
              <a:t>HL-LHC MQXF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Nb</a:t>
            </a:r>
            <a:r>
              <a:rPr kumimoji="0" lang="en-US"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3</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Sn, B</a:t>
            </a:r>
            <a:r>
              <a:rPr kumimoji="0" lang="en-US"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p </a:t>
            </a:r>
            <a:r>
              <a:rPr kumimoji="0" lang="en-US"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11.3 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J</a:t>
            </a:r>
            <a:r>
              <a:rPr kumimoji="0" lang="en-GB"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overall</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(I</a:t>
            </a:r>
            <a:r>
              <a:rPr kumimoji="0" lang="en-GB"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nom</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462 </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sym typeface="Times New Roman"/>
              </a:rPr>
              <a:t>A/mm</a:t>
            </a:r>
            <a:r>
              <a:rPr kumimoji="0" lang="en-GB" sz="2000" b="0" i="0" u="none" strike="noStrike" kern="1200" cap="none" spc="0" normalizeH="0" baseline="30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sym typeface="Times New Roman"/>
              </a:rPr>
              <a:t>2</a:t>
            </a:r>
            <a:endParaRPr kumimoji="0" lang="en-GB" sz="2000" b="0" i="0" u="none" strike="noStrike" kern="1200" cap="none" spc="0" normalizeH="0" baseline="30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J</a:t>
            </a:r>
            <a:r>
              <a:rPr kumimoji="0" lang="en-GB"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cu</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(I</a:t>
            </a:r>
            <a:r>
              <a:rPr kumimoji="0" lang="en-GB"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nom</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 1311 A/</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sym typeface="Times New Roman"/>
              </a:rPr>
              <a:t>mm</a:t>
            </a:r>
            <a:r>
              <a:rPr kumimoji="0" lang="en-GB" sz="2000" b="0" i="0" u="none" strike="noStrike" kern="1200" cap="none" spc="0" normalizeH="0" baseline="30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sym typeface="Times New Roman"/>
              </a:rPr>
              <a:t>2</a:t>
            </a:r>
            <a:endPar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e</a:t>
            </a:r>
            <a:r>
              <a:rPr kumimoji="0" lang="en-GB" sz="2000" b="0" i="0" u="none" strike="noStrike" kern="1200" cap="none" spc="0" normalizeH="0" baseline="-25000" noProof="0" dirty="0" err="1">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m</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(I</a:t>
            </a:r>
            <a:r>
              <a:rPr kumimoji="0" lang="en-GB" sz="2000" b="0" i="0" u="none" strike="noStrike" kern="1200" cap="none" spc="0" normalizeH="0" baseline="-25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nom</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rPr>
              <a:t>)= 120 </a:t>
            </a:r>
            <a:r>
              <a:rPr kumimoji="0" lang="en-GB" sz="20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sym typeface="Times New Roman"/>
              </a:rPr>
              <a:t>J/cm</a:t>
            </a:r>
            <a:r>
              <a:rPr kumimoji="0" lang="en-GB" sz="2000" b="0" i="0" u="none" strike="noStrike" kern="1200" cap="none" spc="0" normalizeH="0" baseline="30000" noProof="0" dirty="0">
                <a:ln>
                  <a:noFill/>
                </a:ln>
                <a:solidFill>
                  <a:srgbClr val="002060"/>
                </a:solidFill>
                <a:effectLst/>
                <a:uLnTx/>
                <a:uFillTx/>
                <a:latin typeface="Calibri" panose="020F0502020204030204" pitchFamily="34" charset="0"/>
                <a:ea typeface="Calibri" panose="020F0502020204030204" pitchFamily="34" charset="0"/>
                <a:cs typeface="Calibri" panose="020F0502020204030204" pitchFamily="34" charset="0"/>
                <a:sym typeface="Times New Roman"/>
              </a:rPr>
              <a:t>3</a:t>
            </a:r>
            <a:endParaRPr kumimoji="0" lang="en-US" sz="2000" b="0" i="0" u="none" strike="noStrike" kern="1200" cap="none" spc="0" normalizeH="0" baseline="30000" noProof="0" dirty="0">
              <a:ln>
                <a:noFill/>
              </a:ln>
              <a:solidFill>
                <a:srgbClr val="FF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7" name="Content Placeholder 6">
            <a:extLst>
              <a:ext uri="{FF2B5EF4-FFF2-40B4-BE49-F238E27FC236}">
                <a16:creationId xmlns:a16="http://schemas.microsoft.com/office/drawing/2014/main" id="{D89F619F-4F28-C636-6D02-7E6F9B5ACAFC}"/>
              </a:ext>
            </a:extLst>
          </p:cNvPr>
          <p:cNvSpPr>
            <a:spLocks noGrp="1"/>
          </p:cNvSpPr>
          <p:nvPr>
            <p:ph idx="1"/>
          </p:nvPr>
        </p:nvSpPr>
        <p:spPr>
          <a:xfrm>
            <a:off x="424543" y="1134837"/>
            <a:ext cx="11307536" cy="401646"/>
          </a:xfrm>
        </p:spPr>
        <p:txBody>
          <a:bodyPr>
            <a:normAutofit fontScale="77500" lnSpcReduction="20000"/>
          </a:bodyPr>
          <a:lstStyle/>
          <a:p>
            <a:pPr marL="0" indent="0" algn="ctr">
              <a:buNone/>
            </a:pPr>
            <a:r>
              <a:rPr lang="en-US" dirty="0"/>
              <a:t>T</a:t>
            </a:r>
            <a:r>
              <a:rPr lang="en-US" baseline="-25000" dirty="0"/>
              <a:t>hot</a:t>
            </a:r>
            <a:r>
              <a:rPr lang="en-US" dirty="0"/>
              <a:t> </a:t>
            </a:r>
            <a:r>
              <a:rPr lang="en-GB" dirty="0">
                <a:ea typeface="Cambria Math" panose="02040503050406030204" pitchFamily="18" charset="0"/>
              </a:rPr>
              <a:t>≈</a:t>
            </a:r>
            <a:r>
              <a:rPr lang="en-US" dirty="0">
                <a:ea typeface="Cambria Math" panose="02040503050406030204" pitchFamily="18" charset="0"/>
              </a:rPr>
              <a:t> 100 K higher than in the LHC-MB dipoles, half the time margin</a:t>
            </a:r>
            <a:endParaRPr lang="en-GB" dirty="0"/>
          </a:p>
        </p:txBody>
      </p:sp>
      <p:pic>
        <p:nvPicPr>
          <p:cNvPr id="8" name="Content Placeholder 18" descr="Icon&#10;&#10;Description automatically generated">
            <a:extLst>
              <a:ext uri="{FF2B5EF4-FFF2-40B4-BE49-F238E27FC236}">
                <a16:creationId xmlns:a16="http://schemas.microsoft.com/office/drawing/2014/main" id="{7A0528C2-3704-73E5-B57C-3165CD7DC2E2}"/>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l="18418" r="12134"/>
          <a:stretch/>
        </p:blipFill>
        <p:spPr>
          <a:xfrm>
            <a:off x="4574208" y="1768613"/>
            <a:ext cx="3416300" cy="2772000"/>
          </a:xfrm>
          <a:prstGeom prst="rect">
            <a:avLst/>
          </a:prstGeom>
        </p:spPr>
      </p:pic>
      <p:sp>
        <p:nvSpPr>
          <p:cNvPr id="2" name="TextBox 1">
            <a:extLst>
              <a:ext uri="{FF2B5EF4-FFF2-40B4-BE49-F238E27FC236}">
                <a16:creationId xmlns:a16="http://schemas.microsoft.com/office/drawing/2014/main" id="{8ADD7746-D085-42C8-B61B-A4623837CBC6}"/>
              </a:ext>
            </a:extLst>
          </p:cNvPr>
          <p:cNvSpPr txBox="1"/>
          <p:nvPr/>
        </p:nvSpPr>
        <p:spPr>
          <a:xfrm>
            <a:off x="8317146" y="6273225"/>
            <a:ext cx="2777515" cy="584775"/>
          </a:xfrm>
          <a:prstGeom prst="rect">
            <a:avLst/>
          </a:prstGeom>
          <a:noFill/>
          <a:ln>
            <a:solidFill>
              <a:srgbClr val="0D0D0D"/>
            </a:solidFill>
          </a:ln>
        </p:spPr>
        <p:txBody>
          <a:bodyPr wrap="square">
            <a:spAutoFit/>
          </a:bodyPr>
          <a:lstStyle/>
          <a:p>
            <a:pPr algn="ctr">
              <a:spcBef>
                <a:spcPct val="20000"/>
              </a:spcBef>
            </a:pPr>
            <a:r>
              <a:rPr lang="en-US" sz="1000" dirty="0">
                <a:solidFill>
                  <a:srgbClr val="FF0000"/>
                </a:solidFill>
                <a:latin typeface="LM Mono Prop Light 10" panose="00000500000000000000" pitchFamily="50" charset="0"/>
              </a:rPr>
              <a:t>Slide from Susana (</a:t>
            </a:r>
            <a:r>
              <a:rPr lang="en-GB" sz="1000" dirty="0">
                <a:solidFill>
                  <a:srgbClr val="FF0000"/>
                </a:solidFill>
                <a:latin typeface="LM Mono Prop Light 10" panose="00000500000000000000" pitchFamily="50" charset="0"/>
              </a:rPr>
              <a:t>Feedback of HL-LHC Magnets to HFM)</a:t>
            </a:r>
            <a:endParaRPr lang="en-US" sz="1000" dirty="0">
              <a:solidFill>
                <a:srgbClr val="FF0000"/>
              </a:solidFill>
              <a:latin typeface="LM Mono Prop Light 10" panose="00000500000000000000" pitchFamily="50" charset="0"/>
            </a:endParaRPr>
          </a:p>
          <a:p>
            <a:pPr algn="ctr">
              <a:spcBef>
                <a:spcPct val="20000"/>
              </a:spcBef>
            </a:pPr>
            <a:r>
              <a:rPr lang="en-US" sz="1000" dirty="0">
                <a:latin typeface="LM Mono Prop Light 10" panose="00000500000000000000" pitchFamily="50" charset="0"/>
                <a:hlinkClick r:id="rId5"/>
              </a:rPr>
              <a:t>https://indico.cern.ch/event/1471305</a:t>
            </a:r>
            <a:endParaRPr lang="en-US" sz="1000" dirty="0">
              <a:latin typeface="LM Mono Prop Light 10" panose="00000500000000000000" pitchFamily="50" charset="0"/>
            </a:endParaRPr>
          </a:p>
        </p:txBody>
      </p:sp>
    </p:spTree>
    <p:extLst>
      <p:ext uri="{BB962C8B-B14F-4D97-AF65-F5344CB8AC3E}">
        <p14:creationId xmlns:p14="http://schemas.microsoft.com/office/powerpoint/2010/main" val="41769940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05F811-4273-846B-99E7-9BD91998B456}"/>
            </a:ext>
          </a:extLst>
        </p:cNvPr>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EAD2F215-E61B-ECA7-1D5F-B49C72FEDCA9}"/>
              </a:ext>
            </a:extLst>
          </p:cNvPr>
          <p:cNvSpPr txBox="1">
            <a:spLocks/>
          </p:cNvSpPr>
          <p:nvPr/>
        </p:nvSpPr>
        <p:spPr>
          <a:xfrm>
            <a:off x="7279701" y="2384538"/>
            <a:ext cx="4201694" cy="2666856"/>
          </a:xfrm>
          <a:prstGeom prst="rect">
            <a:avLst/>
          </a:prstGeom>
        </p:spPr>
        <p:txBody>
          <a:bodyPr vert="horz" lIns="45720" tIns="0" rIns="45720" bIns="0" anchor="t" anchorCtr="0">
            <a:normAutofit fontScale="70000" lnSpcReduction="20000"/>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defTabSz="457200">
              <a:buClrTx/>
              <a:buSzTx/>
              <a:buFont typeface="Wingdings" panose="05000000000000000000" pitchFamily="2" charset="2"/>
              <a:buChar char="§"/>
            </a:pPr>
            <a:endParaRPr lang="en-GB" sz="6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r>
              <a:rPr lang="en-GB" sz="2100" dirty="0">
                <a:solidFill>
                  <a:schemeClr val="bg1">
                    <a:lumMod val="65000"/>
                  </a:schemeClr>
                </a:solidFill>
                <a:latin typeface="LM Mono Prop Light 10" panose="00000500000000000000" pitchFamily="50" charset="0"/>
              </a:rPr>
              <a:t>Introduction</a:t>
            </a:r>
            <a:r>
              <a:rPr lang="en-GB" b="1" dirty="0">
                <a:solidFill>
                  <a:schemeClr val="accent1">
                    <a:lumMod val="10000"/>
                  </a:schemeClr>
                </a:solidFill>
                <a:latin typeface="LM Mono Prop Light 10" panose="00000500000000000000" pitchFamily="50" charset="0"/>
              </a:rPr>
              <a:t> </a:t>
            </a:r>
          </a:p>
          <a:p>
            <a:pPr marL="342900" indent="-342900" defTabSz="457200">
              <a:buClrTx/>
              <a:buSzTx/>
              <a:buFont typeface="Wingdings" panose="05000000000000000000" pitchFamily="2" charset="2"/>
              <a:buChar char="§"/>
            </a:pPr>
            <a:r>
              <a:rPr lang="en-GB" sz="2100" dirty="0">
                <a:solidFill>
                  <a:schemeClr val="bg1">
                    <a:lumMod val="65000"/>
                  </a:schemeClr>
                </a:solidFill>
                <a:latin typeface="LM Mono Prop Light 10" panose="00000500000000000000" pitchFamily="50" charset="0"/>
              </a:rPr>
              <a:t>Design overview</a:t>
            </a:r>
          </a:p>
          <a:p>
            <a:pPr marL="342900" indent="-342900" defTabSz="457200">
              <a:buClrTx/>
              <a:buSzTx/>
              <a:buFont typeface="Wingdings" panose="05000000000000000000" pitchFamily="2" charset="2"/>
              <a:buChar char="§"/>
            </a:pPr>
            <a:r>
              <a:rPr lang="en-GB" sz="2100" b="1" dirty="0">
                <a:solidFill>
                  <a:schemeClr val="accent1">
                    <a:lumMod val="10000"/>
                  </a:schemeClr>
                </a:solidFill>
                <a:latin typeface="LM Mono Prop Light 10" panose="00000500000000000000" pitchFamily="50" charset="0"/>
              </a:rPr>
              <a:t>Step by step look:</a:t>
            </a:r>
          </a:p>
          <a:p>
            <a:pPr marL="530348" lvl="2" indent="-342900" defTabSz="457200">
              <a:buClrTx/>
              <a:buSzTx/>
              <a:buFont typeface="Wingdings" panose="05000000000000000000" pitchFamily="2" charset="2"/>
              <a:buChar char="§"/>
            </a:pPr>
            <a:r>
              <a:rPr lang="en-US" sz="1900" b="1" dirty="0">
                <a:solidFill>
                  <a:schemeClr val="accent1">
                    <a:lumMod val="10000"/>
                  </a:schemeClr>
                </a:solidFill>
                <a:latin typeface="LM Mono Prop Light 10" panose="00000500000000000000" pitchFamily="50" charset="0"/>
              </a:rPr>
              <a:t>Cable</a:t>
            </a:r>
          </a:p>
          <a:p>
            <a:pPr marL="530348" lvl="2" indent="-342900" defTabSz="457200">
              <a:buClrTx/>
              <a:buSzTx/>
              <a:buFont typeface="Wingdings" panose="05000000000000000000" pitchFamily="2" charset="2"/>
              <a:buChar char="§"/>
            </a:pPr>
            <a:r>
              <a:rPr lang="en-US" sz="1900" b="1" dirty="0">
                <a:solidFill>
                  <a:schemeClr val="accent1">
                    <a:lumMod val="10000"/>
                  </a:schemeClr>
                </a:solidFill>
                <a:latin typeface="LM Mono Prop Light 10" panose="00000500000000000000" pitchFamily="50" charset="0"/>
              </a:rPr>
              <a:t>Coil winding &amp; related infrastructure</a:t>
            </a:r>
          </a:p>
          <a:p>
            <a:pPr marL="530348" lvl="2" indent="-342900" defTabSz="457200">
              <a:buClrTx/>
              <a:buSzTx/>
              <a:buFont typeface="Wingdings" panose="05000000000000000000" pitchFamily="2" charset="2"/>
              <a:buChar char="§"/>
            </a:pPr>
            <a:r>
              <a:rPr lang="en-US" sz="1900" b="1" dirty="0">
                <a:solidFill>
                  <a:schemeClr val="accent1">
                    <a:lumMod val="10000"/>
                  </a:schemeClr>
                </a:solidFill>
                <a:latin typeface="LM Mono Prop Light 10" panose="00000500000000000000" pitchFamily="50" charset="0"/>
              </a:rPr>
              <a:t>Reaction heat treatment</a:t>
            </a:r>
          </a:p>
          <a:p>
            <a:pPr marL="530348" lvl="2" indent="-342900" defTabSz="457200">
              <a:buClrTx/>
              <a:buSzTx/>
              <a:buFont typeface="Wingdings" panose="05000000000000000000" pitchFamily="2" charset="2"/>
              <a:buChar char="§"/>
            </a:pPr>
            <a:r>
              <a:rPr lang="en-GB" sz="1900" b="1" dirty="0">
                <a:solidFill>
                  <a:schemeClr val="accent1">
                    <a:lumMod val="10000"/>
                  </a:schemeClr>
                </a:solidFill>
                <a:latin typeface="LM Mono Prop Light 10" panose="00000500000000000000" pitchFamily="50" charset="0"/>
              </a:rPr>
              <a:t>Impregnation</a:t>
            </a:r>
          </a:p>
          <a:p>
            <a:pPr marL="530348" lvl="2" indent="-342900" defTabSz="457200">
              <a:buClrTx/>
              <a:buSzTx/>
              <a:buFont typeface="Wingdings" panose="05000000000000000000" pitchFamily="2" charset="2"/>
              <a:buChar char="§"/>
            </a:pPr>
            <a:r>
              <a:rPr lang="en-GB" sz="1900" b="1" dirty="0">
                <a:solidFill>
                  <a:schemeClr val="accent1">
                    <a:lumMod val="10000"/>
                  </a:schemeClr>
                </a:solidFill>
                <a:latin typeface="LM Mono Prop Light 10" panose="00000500000000000000" pitchFamily="50" charset="0"/>
              </a:rPr>
              <a:t>Coilpack assembly</a:t>
            </a:r>
          </a:p>
          <a:p>
            <a:pPr marL="530348" lvl="2" indent="-342900" defTabSz="457200">
              <a:buClrTx/>
              <a:buSzTx/>
              <a:buFont typeface="Wingdings" panose="05000000000000000000" pitchFamily="2" charset="2"/>
              <a:buChar char="§"/>
            </a:pPr>
            <a:r>
              <a:rPr lang="en-GB" sz="1900" b="1" dirty="0">
                <a:solidFill>
                  <a:schemeClr val="accent1">
                    <a:lumMod val="10000"/>
                  </a:schemeClr>
                </a:solidFill>
                <a:latin typeface="LM Mono Prop Light 10" panose="00000500000000000000" pitchFamily="50" charset="0"/>
              </a:rPr>
              <a:t>Magnet assembly</a:t>
            </a:r>
          </a:p>
          <a:p>
            <a:pPr marL="530348" lvl="2" indent="-342900" defTabSz="457200">
              <a:buClrTx/>
              <a:buSzTx/>
              <a:buFont typeface="Wingdings" panose="05000000000000000000" pitchFamily="2" charset="2"/>
              <a:buChar char="§"/>
            </a:pPr>
            <a:r>
              <a:rPr lang="en-GB" sz="1900" b="1" dirty="0">
                <a:solidFill>
                  <a:schemeClr val="accent1">
                    <a:lumMod val="10000"/>
                  </a:schemeClr>
                </a:solidFill>
                <a:latin typeface="LM Mono Prop Light 10" panose="00000500000000000000" pitchFamily="50" charset="0"/>
              </a:rPr>
              <a:t>Other aspects</a:t>
            </a:r>
          </a:p>
          <a:p>
            <a:pPr marL="342900" indent="-342900" defTabSz="457200">
              <a:buClrTx/>
              <a:buSzTx/>
              <a:buFont typeface="Wingdings" panose="05000000000000000000" pitchFamily="2" charset="2"/>
              <a:buChar char="§"/>
            </a:pPr>
            <a:r>
              <a:rPr lang="en-GB" dirty="0">
                <a:solidFill>
                  <a:schemeClr val="bg1">
                    <a:lumMod val="65000"/>
                  </a:schemeClr>
                </a:solidFill>
                <a:latin typeface="LM Mono Prop Light 10" panose="00000500000000000000" pitchFamily="50" charset="0"/>
              </a:rPr>
              <a:t>Where are we?</a:t>
            </a:r>
          </a:p>
          <a:p>
            <a:pPr marL="342900" indent="-342900" defTabSz="457200">
              <a:buClrTx/>
              <a:buSzTx/>
              <a:buFont typeface="Wingdings" panose="05000000000000000000" pitchFamily="2" charset="2"/>
              <a:buChar char="§"/>
            </a:pPr>
            <a:r>
              <a:rPr lang="en-GB" dirty="0">
                <a:solidFill>
                  <a:schemeClr val="bg1">
                    <a:lumMod val="65000"/>
                  </a:schemeClr>
                </a:solidFill>
                <a:latin typeface="LM Mono Prop Light 10" panose="00000500000000000000" pitchFamily="50" charset="0"/>
              </a:rPr>
              <a:t>Next steps</a:t>
            </a:r>
          </a:p>
          <a:p>
            <a:pPr marL="342900" indent="-342900" defTabSz="457200">
              <a:buClrTx/>
              <a:buSzTx/>
              <a:buFont typeface="Wingdings" panose="05000000000000000000" pitchFamily="2" charset="2"/>
              <a:buChar char="§"/>
            </a:pPr>
            <a:endParaRPr lang="en-GB" dirty="0">
              <a:solidFill>
                <a:schemeClr val="accent1">
                  <a:lumMod val="10000"/>
                </a:schemeClr>
              </a:solidFill>
              <a:latin typeface="LM Mono Prop Light 10" panose="00000500000000000000" pitchFamily="50" charset="0"/>
            </a:endParaRPr>
          </a:p>
          <a:p>
            <a:pPr defTabSz="457200">
              <a:buClrTx/>
              <a:buSzTx/>
            </a:pPr>
            <a:endParaRPr lang="en-GB"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14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2200" dirty="0">
              <a:solidFill>
                <a:schemeClr val="accent1">
                  <a:lumMod val="10000"/>
                </a:schemeClr>
              </a:solidFill>
              <a:latin typeface="LM Mono Prop Light 10" panose="00000500000000000000" pitchFamily="50" charset="0"/>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p:txBody>
      </p:sp>
      <p:sp>
        <p:nvSpPr>
          <p:cNvPr id="5" name="Title 1">
            <a:extLst>
              <a:ext uri="{FF2B5EF4-FFF2-40B4-BE49-F238E27FC236}">
                <a16:creationId xmlns:a16="http://schemas.microsoft.com/office/drawing/2014/main" id="{C0613C42-23C3-B79D-1769-3AF6B724563C}"/>
              </a:ext>
            </a:extLst>
          </p:cNvPr>
          <p:cNvSpPr txBox="1">
            <a:spLocks/>
          </p:cNvSpPr>
          <p:nvPr/>
        </p:nvSpPr>
        <p:spPr>
          <a:xfrm>
            <a:off x="574964" y="243885"/>
            <a:ext cx="4862945" cy="630000"/>
          </a:xfrm>
          <a:prstGeom prst="rect">
            <a:avLst/>
          </a:prstGeom>
        </p:spPr>
        <p:txBody>
          <a:bodyPr vert="horz" lIns="45720" rIns="45720" anchor="ctr">
            <a:normAutofit/>
          </a:bodyPr>
          <a:lstStyle>
            <a:lvl1pPr marL="0" marR="0" indent="0" algn="l" defTabSz="914400" rtl="0" eaLnBrk="1" fontAlgn="auto" latinLnBrk="0" hangingPunct="1">
              <a:lnSpc>
                <a:spcPct val="100000"/>
              </a:lnSpc>
              <a:spcBef>
                <a:spcPct val="0"/>
              </a:spcBef>
              <a:spcAft>
                <a:spcPts val="0"/>
              </a:spcAft>
              <a:buClrTx/>
              <a:buSzTx/>
              <a:buFontTx/>
              <a:buNone/>
              <a:tabLst/>
              <a:defRPr kumimoji="0" sz="3600" kern="1200">
                <a:solidFill>
                  <a:schemeClr val="tx1"/>
                </a:solidFill>
                <a:latin typeface="LM Mono Prop Light 10" panose="00000500000000000000" pitchFamily="50" charset="0"/>
                <a:ea typeface="+mj-ea"/>
                <a:cs typeface="+mj-cs"/>
              </a:defRPr>
            </a:lvl1pPr>
          </a:lstStyle>
          <a:p>
            <a:pPr algn="ctr"/>
            <a:r>
              <a:rPr lang="en-US" sz="2800" b="1" dirty="0">
                <a:solidFill>
                  <a:schemeClr val="bg1"/>
                </a:solidFill>
              </a:rPr>
              <a:t>Outline</a:t>
            </a:r>
          </a:p>
        </p:txBody>
      </p:sp>
    </p:spTree>
    <p:extLst>
      <p:ext uri="{BB962C8B-B14F-4D97-AF65-F5344CB8AC3E}">
        <p14:creationId xmlns:p14="http://schemas.microsoft.com/office/powerpoint/2010/main" val="606285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FF6151-18DA-0753-624B-A62DE9E332F0}"/>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0EB16454-DFD3-A356-66BC-F06B58AE17B8}"/>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Cable</a:t>
            </a:r>
          </a:p>
        </p:txBody>
      </p:sp>
      <p:sp>
        <p:nvSpPr>
          <p:cNvPr id="16" name="Rectangle 15"/>
          <p:cNvSpPr/>
          <p:nvPr/>
        </p:nvSpPr>
        <p:spPr>
          <a:xfrm>
            <a:off x="885371" y="1151668"/>
            <a:ext cx="5720620" cy="4408021"/>
          </a:xfrm>
          <a:prstGeom prst="rect">
            <a:avLst/>
          </a:prstGeom>
          <a:solidFill>
            <a:schemeClr val="accent2">
              <a:lumMod val="40000"/>
              <a:lumOff val="60000"/>
              <a:alpha val="20000"/>
            </a:schemeClr>
          </a:solidFill>
          <a:ln>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Content Placeholder 2"/>
          <p:cNvSpPr txBox="1">
            <a:spLocks/>
          </p:cNvSpPr>
          <p:nvPr/>
        </p:nvSpPr>
        <p:spPr>
          <a:xfrm>
            <a:off x="1292293" y="1405159"/>
            <a:ext cx="3610465" cy="456005"/>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b="1" dirty="0">
                <a:solidFill>
                  <a:prstClr val="black">
                    <a:lumMod val="95000"/>
                    <a:lumOff val="5000"/>
                  </a:prstClr>
                </a:solidFill>
                <a:latin typeface="LM Mono Prop Light 10" panose="00000500000000000000" pitchFamily="50" charset="0"/>
              </a:rPr>
              <a:t>M-BOND Conductor</a:t>
            </a:r>
            <a:endParaRPr lang="en-US" sz="100" dirty="0">
              <a:solidFill>
                <a:prstClr val="black">
                  <a:lumMod val="95000"/>
                  <a:lumOff val="5000"/>
                </a:prstClr>
              </a:solidFill>
              <a:latin typeface="LM Mono Prop Light 10" panose="00000500000000000000" pitchFamily="50" charset="0"/>
            </a:endParaRPr>
          </a:p>
        </p:txBody>
      </p:sp>
      <p:grpSp>
        <p:nvGrpSpPr>
          <p:cNvPr id="2" name="Group 1">
            <a:extLst>
              <a:ext uri="{FF2B5EF4-FFF2-40B4-BE49-F238E27FC236}">
                <a16:creationId xmlns:a16="http://schemas.microsoft.com/office/drawing/2014/main" id="{975CC069-8782-4E43-3661-C92286B96B65}"/>
              </a:ext>
            </a:extLst>
          </p:cNvPr>
          <p:cNvGrpSpPr/>
          <p:nvPr/>
        </p:nvGrpSpPr>
        <p:grpSpPr>
          <a:xfrm>
            <a:off x="4937117" y="1273161"/>
            <a:ext cx="720000" cy="720000"/>
            <a:chOff x="6613150" y="1933602"/>
            <a:chExt cx="720000" cy="720000"/>
          </a:xfrm>
        </p:grpSpPr>
        <p:sp>
          <p:nvSpPr>
            <p:cNvPr id="9" name="Oval 8"/>
            <p:cNvSpPr/>
            <p:nvPr/>
          </p:nvSpPr>
          <p:spPr>
            <a:xfrm>
              <a:off x="6613150" y="1933602"/>
              <a:ext cx="720000" cy="720000"/>
            </a:xfrm>
            <a:prstGeom prst="ellipse">
              <a:avLst/>
            </a:prstGeom>
            <a:noFill/>
            <a:ln w="19050">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dirty="0">
                <a:solidFill>
                  <a:srgbClr val="0D0D0D"/>
                </a:solidFill>
                <a:latin typeface="LM Mono Prop Light 10" panose="00000500000000000000" pitchFamily="50" charset="0"/>
              </a:endParaRPr>
            </a:p>
          </p:txBody>
        </p:sp>
        <p:pic>
          <p:nvPicPr>
            <p:cNvPr id="18" name="Picture 17"/>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36846" t="3540" r="543" b="12755"/>
            <a:stretch/>
          </p:blipFill>
          <p:spPr>
            <a:xfrm>
              <a:off x="6669801" y="2154661"/>
              <a:ext cx="589280" cy="258849"/>
            </a:xfrm>
            <a:prstGeom prst="rect">
              <a:avLst/>
            </a:prstGeom>
          </p:spPr>
        </p:pic>
      </p:grpSp>
      <p:sp>
        <p:nvSpPr>
          <p:cNvPr id="5" name="Rectangle 4"/>
          <p:cNvSpPr/>
          <p:nvPr/>
        </p:nvSpPr>
        <p:spPr>
          <a:xfrm>
            <a:off x="5753619" y="1593792"/>
            <a:ext cx="71608" cy="78740"/>
          </a:xfrm>
          <a:prstGeom prst="rect">
            <a:avLst/>
          </a:prstGeom>
          <a:solidFill>
            <a:srgbClr val="F9F9F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aphicFrame>
        <p:nvGraphicFramePr>
          <p:cNvPr id="3" name="Table 2">
            <a:extLst>
              <a:ext uri="{FF2B5EF4-FFF2-40B4-BE49-F238E27FC236}">
                <a16:creationId xmlns:a16="http://schemas.microsoft.com/office/drawing/2014/main" id="{78A729A4-028F-656B-56EA-A6914C5CF6B8}"/>
              </a:ext>
            </a:extLst>
          </p:cNvPr>
          <p:cNvGraphicFramePr>
            <a:graphicFrameLocks noGrp="1"/>
          </p:cNvGraphicFramePr>
          <p:nvPr>
            <p:extLst>
              <p:ext uri="{D42A27DB-BD31-4B8C-83A1-F6EECF244321}">
                <p14:modId xmlns:p14="http://schemas.microsoft.com/office/powerpoint/2010/main" val="304651443"/>
              </p:ext>
            </p:extLst>
          </p:nvPr>
        </p:nvGraphicFramePr>
        <p:xfrm>
          <a:off x="1023784" y="2076991"/>
          <a:ext cx="5219700" cy="3329940"/>
        </p:xfrm>
        <a:graphic>
          <a:graphicData uri="http://schemas.openxmlformats.org/drawingml/2006/table">
            <a:tbl>
              <a:tblPr/>
              <a:tblGrid>
                <a:gridCol w="2281631">
                  <a:extLst>
                    <a:ext uri="{9D8B030D-6E8A-4147-A177-3AD203B41FA5}">
                      <a16:colId xmlns:a16="http://schemas.microsoft.com/office/drawing/2014/main" val="2785637927"/>
                    </a:ext>
                  </a:extLst>
                </a:gridCol>
                <a:gridCol w="624629">
                  <a:extLst>
                    <a:ext uri="{9D8B030D-6E8A-4147-A177-3AD203B41FA5}">
                      <a16:colId xmlns:a16="http://schemas.microsoft.com/office/drawing/2014/main" val="139303702"/>
                    </a:ext>
                  </a:extLst>
                </a:gridCol>
                <a:gridCol w="1156720">
                  <a:extLst>
                    <a:ext uri="{9D8B030D-6E8A-4147-A177-3AD203B41FA5}">
                      <a16:colId xmlns:a16="http://schemas.microsoft.com/office/drawing/2014/main" val="1247791522"/>
                    </a:ext>
                  </a:extLst>
                </a:gridCol>
                <a:gridCol w="1156720">
                  <a:extLst>
                    <a:ext uri="{9D8B030D-6E8A-4147-A177-3AD203B41FA5}">
                      <a16:colId xmlns:a16="http://schemas.microsoft.com/office/drawing/2014/main" val="1548480890"/>
                    </a:ext>
                  </a:extLst>
                </a:gridCol>
              </a:tblGrid>
              <a:tr h="190500">
                <a:tc gridSpan="2">
                  <a:txBody>
                    <a:bodyPr/>
                    <a:lstStyle/>
                    <a:p>
                      <a:pPr algn="ctr" fontAlgn="b"/>
                      <a:r>
                        <a:rPr lang="en-GB" sz="1100" b="1" i="0" u="none" strike="noStrike" dirty="0">
                          <a:solidFill>
                            <a:srgbClr val="000000"/>
                          </a:solidFill>
                          <a:effectLst/>
                          <a:latin typeface="Times New Roman" panose="02020603050405020304" pitchFamily="18" charset="0"/>
                        </a:rPr>
                        <a:t>Conductor parameters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hMerge="1">
                  <a:txBody>
                    <a:bodyPr/>
                    <a:lstStyle/>
                    <a:p>
                      <a:endParaRPr lang="en-GB"/>
                    </a:p>
                  </a:txBody>
                  <a:tcPr/>
                </a:tc>
                <a:tc>
                  <a:txBody>
                    <a:bodyPr/>
                    <a:lstStyle/>
                    <a:p>
                      <a:pPr algn="ctr" fontAlgn="b"/>
                      <a:r>
                        <a:rPr lang="en-GB" sz="1100" b="1" i="0" u="none" strike="noStrike" dirty="0">
                          <a:solidFill>
                            <a:srgbClr val="000000"/>
                          </a:solidFill>
                          <a:effectLst/>
                          <a:latin typeface="Times New Roman" panose="02020603050405020304" pitchFamily="18" charset="0"/>
                        </a:rPr>
                        <a:t>M-BOND</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1100" b="1" i="0" u="none" strike="noStrike" dirty="0">
                          <a:solidFill>
                            <a:srgbClr val="000000"/>
                          </a:solidFill>
                          <a:effectLst/>
                          <a:latin typeface="Times New Roman" panose="02020603050405020304" pitchFamily="18" charset="0"/>
                        </a:rPr>
                        <a:t>BOND</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006667009"/>
                  </a:ext>
                </a:extLst>
              </a:tr>
              <a:tr h="182880">
                <a:tc>
                  <a:txBody>
                    <a:bodyPr/>
                    <a:lstStyle/>
                    <a:p>
                      <a:pPr algn="l" fontAlgn="b"/>
                      <a:r>
                        <a:rPr lang="en-GB" sz="1100" b="0" i="0" u="none" strike="noStrike" dirty="0">
                          <a:solidFill>
                            <a:srgbClr val="000000"/>
                          </a:solidFill>
                          <a:effectLst/>
                          <a:latin typeface="Times New Roman" panose="02020603050405020304" pitchFamily="18" charset="0"/>
                        </a:rPr>
                        <a:t>Strand diameter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dirty="0">
                          <a:solidFill>
                            <a:srgbClr val="000000"/>
                          </a:solidFill>
                          <a:effectLst/>
                          <a:latin typeface="Times New Roman" panose="02020603050405020304" pitchFamily="18" charset="0"/>
                        </a:rPr>
                        <a:t>(mm)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dirty="0">
                          <a:solidFill>
                            <a:srgbClr val="000000"/>
                          </a:solidFill>
                          <a:effectLst/>
                          <a:latin typeface="Times New Roman" panose="02020603050405020304" pitchFamily="18" charset="0"/>
                        </a:rPr>
                        <a:t>0.85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dirty="0">
                          <a:solidFill>
                            <a:srgbClr val="000000"/>
                          </a:solidFill>
                          <a:effectLst/>
                          <a:latin typeface="Times New Roman" panose="02020603050405020304" pitchFamily="18" charset="0"/>
                        </a:rPr>
                        <a:t>1.10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48914124"/>
                  </a:ext>
                </a:extLst>
              </a:tr>
              <a:tr h="182880">
                <a:tc>
                  <a:txBody>
                    <a:bodyPr/>
                    <a:lstStyle/>
                    <a:p>
                      <a:pPr algn="l" fontAlgn="b"/>
                      <a:r>
                        <a:rPr lang="en-GB" sz="1100" b="0" i="0" u="none" strike="noStrike" dirty="0">
                          <a:solidFill>
                            <a:srgbClr val="000000"/>
                          </a:solidFill>
                          <a:effectLst/>
                          <a:latin typeface="Times New Roman" panose="02020603050405020304" pitchFamily="18" charset="0"/>
                        </a:rPr>
                        <a:t>Layout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dirty="0">
                          <a:solidFill>
                            <a:srgbClr val="000000"/>
                          </a:solidFill>
                          <a:effectLst/>
                          <a:latin typeface="Times New Roman" panose="02020603050405020304" pitchFamily="18"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dirty="0">
                          <a:solidFill>
                            <a:srgbClr val="000000"/>
                          </a:solidFill>
                          <a:effectLst/>
                          <a:latin typeface="Times New Roman" panose="02020603050405020304" pitchFamily="18" charset="0"/>
                        </a:rPr>
                        <a:t>RRP 108/127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dirty="0">
                          <a:solidFill>
                            <a:srgbClr val="000000"/>
                          </a:solidFill>
                          <a:effectLst/>
                          <a:latin typeface="Times New Roman" panose="02020603050405020304" pitchFamily="18" charset="0"/>
                        </a:rPr>
                        <a:t>RRP 162/169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91968821"/>
                  </a:ext>
                </a:extLst>
              </a:tr>
              <a:tr h="182880">
                <a:tc>
                  <a:txBody>
                    <a:bodyPr/>
                    <a:lstStyle/>
                    <a:p>
                      <a:pPr algn="l" fontAlgn="b"/>
                      <a:r>
                        <a:rPr lang="en-GB" sz="1100" b="0" i="0" u="none" strike="noStrike" dirty="0">
                          <a:solidFill>
                            <a:srgbClr val="000000"/>
                          </a:solidFill>
                          <a:effectLst/>
                          <a:latin typeface="Times New Roman" panose="02020603050405020304" pitchFamily="18" charset="0"/>
                        </a:rPr>
                        <a:t>Effective filament diameter</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dirty="0">
                          <a:solidFill>
                            <a:srgbClr val="000000"/>
                          </a:solidFill>
                          <a:effectLst/>
                          <a:latin typeface="Times New Roman" panose="02020603050405020304" pitchFamily="18" charset="0"/>
                        </a:rPr>
                        <a:t>(µm)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dirty="0">
                          <a:solidFill>
                            <a:srgbClr val="000000"/>
                          </a:solidFill>
                          <a:effectLst/>
                          <a:latin typeface="Times New Roman" panose="02020603050405020304" pitchFamily="18" charset="0"/>
                        </a:rPr>
                        <a:t>55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dirty="0">
                          <a:solidFill>
                            <a:srgbClr val="000000"/>
                          </a:solidFill>
                          <a:effectLst/>
                          <a:latin typeface="Times New Roman" panose="02020603050405020304" pitchFamily="18" charset="0"/>
                        </a:rPr>
                        <a:t>64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082562"/>
                  </a:ext>
                </a:extLst>
              </a:tr>
              <a:tr h="182880">
                <a:tc>
                  <a:txBody>
                    <a:bodyPr/>
                    <a:lstStyle/>
                    <a:p>
                      <a:pPr algn="l" fontAlgn="b"/>
                      <a:r>
                        <a:rPr lang="en-GB" sz="1100" b="0" i="0" u="none" strike="noStrike" dirty="0" err="1">
                          <a:solidFill>
                            <a:srgbClr val="000000"/>
                          </a:solidFill>
                          <a:effectLst/>
                          <a:latin typeface="Times New Roman" panose="02020603050405020304" pitchFamily="18" charset="0"/>
                        </a:rPr>
                        <a:t>Jc</a:t>
                      </a:r>
                      <a:r>
                        <a:rPr lang="en-GB" sz="1100" b="0" i="0" u="none" strike="noStrike" dirty="0">
                          <a:solidFill>
                            <a:srgbClr val="000000"/>
                          </a:solidFill>
                          <a:effectLst/>
                          <a:latin typeface="Times New Roman" panose="02020603050405020304" pitchFamily="18" charset="0"/>
                        </a:rPr>
                        <a:t> at 4.2 K and 15 T , no self-field</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00"/>
                          </a:solidFill>
                          <a:effectLst/>
                          <a:latin typeface="Times New Roman" panose="02020603050405020304" pitchFamily="18" charset="0"/>
                        </a:rPr>
                        <a:t>(A/mm^2)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a:solidFill>
                            <a:srgbClr val="000000"/>
                          </a:solidFill>
                          <a:effectLst/>
                          <a:latin typeface="Times New Roman" panose="02020603050405020304" pitchFamily="18" charset="0"/>
                        </a:rPr>
                        <a:t>&gt; 1280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Times New Roman" panose="02020603050405020304" pitchFamily="18" charset="0"/>
                        </a:rPr>
                        <a:t>1200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15208155"/>
                  </a:ext>
                </a:extLst>
              </a:tr>
              <a:tr h="182880">
                <a:tc>
                  <a:txBody>
                    <a:bodyPr/>
                    <a:lstStyle/>
                    <a:p>
                      <a:pPr algn="l" fontAlgn="b"/>
                      <a:r>
                        <a:rPr lang="en-GB" sz="1100" b="0" i="0" u="none" strike="noStrike">
                          <a:solidFill>
                            <a:srgbClr val="000000"/>
                          </a:solidFill>
                          <a:effectLst/>
                          <a:latin typeface="Times New Roman" panose="02020603050405020304" pitchFamily="18" charset="0"/>
                        </a:rPr>
                        <a:t>Cu/NonCu ratio</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00"/>
                          </a:solidFill>
                          <a:effectLst/>
                          <a:latin typeface="Times New Roman" panose="02020603050405020304" pitchFamily="18"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a:solidFill>
                            <a:srgbClr val="000000"/>
                          </a:solidFill>
                          <a:effectLst/>
                          <a:latin typeface="Times New Roman" panose="02020603050405020304" pitchFamily="18" charset="0"/>
                        </a:rPr>
                        <a:t>1.2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Times New Roman" panose="02020603050405020304" pitchFamily="18" charset="0"/>
                        </a:rPr>
                        <a:t>0.9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90985243"/>
                  </a:ext>
                </a:extLst>
              </a:tr>
              <a:tr h="182880">
                <a:tc>
                  <a:txBody>
                    <a:bodyPr/>
                    <a:lstStyle/>
                    <a:p>
                      <a:pPr algn="l" fontAlgn="b"/>
                      <a:r>
                        <a:rPr lang="en-GB" sz="1100" b="0" i="0" u="none" strike="noStrike">
                          <a:solidFill>
                            <a:srgbClr val="000000"/>
                          </a:solidFill>
                          <a:effectLst/>
                          <a:latin typeface="Times New Roman" panose="02020603050405020304" pitchFamily="18" charset="0"/>
                        </a:rPr>
                        <a:t>No. of strands in cable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00"/>
                          </a:solidFill>
                          <a:effectLst/>
                          <a:latin typeface="Times New Roman" panose="02020603050405020304" pitchFamily="18"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a:solidFill>
                            <a:srgbClr val="000000"/>
                          </a:solidFill>
                          <a:effectLst/>
                          <a:latin typeface="Times New Roman" panose="02020603050405020304" pitchFamily="18" charset="0"/>
                        </a:rPr>
                        <a:t>40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Times New Roman" panose="02020603050405020304" pitchFamily="18" charset="0"/>
                        </a:rPr>
                        <a:t>40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95105919"/>
                  </a:ext>
                </a:extLst>
              </a:tr>
              <a:tr h="182880">
                <a:tc>
                  <a:txBody>
                    <a:bodyPr/>
                    <a:lstStyle/>
                    <a:p>
                      <a:pPr algn="l" fontAlgn="b"/>
                      <a:r>
                        <a:rPr lang="en-GB" sz="1100" b="0" i="0" u="none" strike="noStrike">
                          <a:solidFill>
                            <a:srgbClr val="000000"/>
                          </a:solidFill>
                          <a:effectLst/>
                          <a:latin typeface="Times New Roman" panose="02020603050405020304" pitchFamily="18" charset="0"/>
                        </a:rPr>
                        <a:t>Bare cable thickness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00"/>
                          </a:solidFill>
                          <a:effectLst/>
                          <a:latin typeface="Times New Roman" panose="02020603050405020304" pitchFamily="18" charset="0"/>
                        </a:rPr>
                        <a:t>(mm)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a:solidFill>
                            <a:srgbClr val="000000"/>
                          </a:solidFill>
                          <a:effectLst/>
                          <a:latin typeface="Times New Roman" panose="02020603050405020304" pitchFamily="18" charset="0"/>
                        </a:rPr>
                        <a:t>1.525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Times New Roman" panose="02020603050405020304" pitchFamily="18" charset="0"/>
                        </a:rPr>
                        <a:t>1.98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36827005"/>
                  </a:ext>
                </a:extLst>
              </a:tr>
              <a:tr h="182880">
                <a:tc>
                  <a:txBody>
                    <a:bodyPr/>
                    <a:lstStyle/>
                    <a:p>
                      <a:pPr algn="l" fontAlgn="b"/>
                      <a:r>
                        <a:rPr lang="en-GB" sz="1100" b="0" i="0" u="none" strike="noStrike">
                          <a:solidFill>
                            <a:srgbClr val="000000"/>
                          </a:solidFill>
                          <a:effectLst/>
                          <a:latin typeface="Times New Roman" panose="02020603050405020304" pitchFamily="18" charset="0"/>
                        </a:rPr>
                        <a:t>Bare cable width</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00"/>
                          </a:solidFill>
                          <a:effectLst/>
                          <a:latin typeface="Times New Roman" panose="02020603050405020304" pitchFamily="18" charset="0"/>
                        </a:rPr>
                        <a:t>(mm)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a:solidFill>
                            <a:srgbClr val="000000"/>
                          </a:solidFill>
                          <a:effectLst/>
                          <a:latin typeface="Times New Roman" panose="02020603050405020304" pitchFamily="18" charset="0"/>
                        </a:rPr>
                        <a:t>18.150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Times New Roman" panose="02020603050405020304" pitchFamily="18" charset="0"/>
                        </a:rPr>
                        <a:t>23.045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41222162"/>
                  </a:ext>
                </a:extLst>
              </a:tr>
              <a:tr h="182880">
                <a:tc>
                  <a:txBody>
                    <a:bodyPr/>
                    <a:lstStyle/>
                    <a:p>
                      <a:pPr algn="l" fontAlgn="b"/>
                      <a:r>
                        <a:rPr lang="en-GB" sz="1100" b="0" i="0" u="none" strike="noStrike">
                          <a:solidFill>
                            <a:srgbClr val="000000"/>
                          </a:solidFill>
                          <a:effectLst/>
                          <a:latin typeface="Times New Roman" panose="02020603050405020304" pitchFamily="18" charset="0"/>
                        </a:rPr>
                        <a:t>Bare cable thickness (reacted - 4.5%)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00"/>
                          </a:solidFill>
                          <a:effectLst/>
                          <a:latin typeface="Times New Roman" panose="02020603050405020304" pitchFamily="18" charset="0"/>
                        </a:rPr>
                        <a:t>(mm)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1" i="0" u="none" strike="noStrike">
                          <a:solidFill>
                            <a:srgbClr val="000000"/>
                          </a:solidFill>
                          <a:effectLst/>
                          <a:latin typeface="Times New Roman" panose="02020603050405020304" pitchFamily="18" charset="0"/>
                        </a:rPr>
                        <a:t>1.594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Times New Roman" panose="02020603050405020304" pitchFamily="18" charset="0"/>
                        </a:rPr>
                        <a:t>2.06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70980799"/>
                  </a:ext>
                </a:extLst>
              </a:tr>
              <a:tr h="182880">
                <a:tc>
                  <a:txBody>
                    <a:bodyPr/>
                    <a:lstStyle/>
                    <a:p>
                      <a:pPr algn="l" fontAlgn="b"/>
                      <a:r>
                        <a:rPr lang="en-GB" sz="1100" b="0" i="0" u="none" strike="noStrike">
                          <a:solidFill>
                            <a:srgbClr val="000000"/>
                          </a:solidFill>
                          <a:effectLst/>
                          <a:latin typeface="Times New Roman" panose="02020603050405020304" pitchFamily="18" charset="0"/>
                        </a:rPr>
                        <a:t>Bare cable width (reacted - 1.2%)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00"/>
                          </a:solidFill>
                          <a:effectLst/>
                          <a:latin typeface="Times New Roman" panose="02020603050405020304" pitchFamily="18" charset="0"/>
                        </a:rPr>
                        <a:t>(mm)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1" i="0" u="none" strike="noStrike">
                          <a:solidFill>
                            <a:srgbClr val="000000"/>
                          </a:solidFill>
                          <a:effectLst/>
                          <a:latin typeface="Times New Roman" panose="02020603050405020304" pitchFamily="18" charset="0"/>
                        </a:rPr>
                        <a:t>18.363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Times New Roman" panose="02020603050405020304" pitchFamily="18" charset="0"/>
                        </a:rPr>
                        <a:t>23.275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39993222"/>
                  </a:ext>
                </a:extLst>
              </a:tr>
              <a:tr h="182880">
                <a:tc>
                  <a:txBody>
                    <a:bodyPr/>
                    <a:lstStyle/>
                    <a:p>
                      <a:pPr algn="l" fontAlgn="b"/>
                      <a:r>
                        <a:rPr lang="en-GB" sz="1100" b="0" i="0" u="none" strike="noStrike">
                          <a:solidFill>
                            <a:srgbClr val="000000"/>
                          </a:solidFill>
                          <a:effectLst/>
                          <a:latin typeface="Times New Roman" panose="02020603050405020304" pitchFamily="18" charset="0"/>
                        </a:rPr>
                        <a:t>Insulation thickness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00"/>
                          </a:solidFill>
                          <a:effectLst/>
                          <a:latin typeface="Times New Roman" panose="02020603050405020304" pitchFamily="18" charset="0"/>
                        </a:rPr>
                        <a:t>(mm)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a:solidFill>
                            <a:srgbClr val="000000"/>
                          </a:solidFill>
                          <a:effectLst/>
                          <a:latin typeface="Times New Roman" panose="02020603050405020304" pitchFamily="18" charset="0"/>
                        </a:rPr>
                        <a:t>0.15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Times New Roman" panose="02020603050405020304" pitchFamily="18" charset="0"/>
                        </a:rPr>
                        <a:t>0.15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38586563"/>
                  </a:ext>
                </a:extLst>
              </a:tr>
              <a:tr h="182880">
                <a:tc>
                  <a:txBody>
                    <a:bodyPr/>
                    <a:lstStyle/>
                    <a:p>
                      <a:pPr algn="l" fontAlgn="b"/>
                      <a:r>
                        <a:rPr lang="en-GB" sz="1100" b="0" i="0" u="none" strike="noStrike">
                          <a:solidFill>
                            <a:srgbClr val="0000FF"/>
                          </a:solidFill>
                          <a:effectLst/>
                          <a:latin typeface="Times New Roman" panose="02020603050405020304" pitchFamily="18" charset="0"/>
                        </a:rPr>
                        <a:t>Insulated cable width (reacted)</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FF"/>
                          </a:solidFill>
                          <a:effectLst/>
                          <a:latin typeface="Times New Roman" panose="02020603050405020304" pitchFamily="18" charset="0"/>
                        </a:rPr>
                        <a:t>(mm)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a:solidFill>
                            <a:srgbClr val="0000FF"/>
                          </a:solidFill>
                          <a:effectLst/>
                          <a:latin typeface="Times New Roman" panose="02020603050405020304" pitchFamily="18" charset="0"/>
                        </a:rPr>
                        <a:t>18.663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FF"/>
                          </a:solidFill>
                          <a:effectLst/>
                          <a:latin typeface="Times New Roman" panose="02020603050405020304" pitchFamily="18" charset="0"/>
                        </a:rPr>
                        <a:t>23.575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74195338"/>
                  </a:ext>
                </a:extLst>
              </a:tr>
              <a:tr h="182880">
                <a:tc>
                  <a:txBody>
                    <a:bodyPr/>
                    <a:lstStyle/>
                    <a:p>
                      <a:pPr algn="l" fontAlgn="b"/>
                      <a:r>
                        <a:rPr lang="en-GB" sz="1100" b="0" i="0" u="none" strike="noStrike">
                          <a:solidFill>
                            <a:srgbClr val="0000FF"/>
                          </a:solidFill>
                          <a:effectLst/>
                          <a:latin typeface="Times New Roman" panose="02020603050405020304" pitchFamily="18" charset="0"/>
                        </a:rPr>
                        <a:t>Insulated cable thickness (reacted)</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FF"/>
                          </a:solidFill>
                          <a:effectLst/>
                          <a:latin typeface="Times New Roman" panose="02020603050405020304" pitchFamily="18" charset="0"/>
                        </a:rPr>
                        <a:t>(mm)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a:solidFill>
                            <a:srgbClr val="0000FF"/>
                          </a:solidFill>
                          <a:effectLst/>
                          <a:latin typeface="Times New Roman" panose="02020603050405020304" pitchFamily="18" charset="0"/>
                        </a:rPr>
                        <a:t>1.894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FF"/>
                          </a:solidFill>
                          <a:effectLst/>
                          <a:latin typeface="Times New Roman" panose="02020603050405020304" pitchFamily="18" charset="0"/>
                        </a:rPr>
                        <a:t>2.36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72845129"/>
                  </a:ext>
                </a:extLst>
              </a:tr>
              <a:tr h="190500">
                <a:tc>
                  <a:txBody>
                    <a:bodyPr/>
                    <a:lstStyle/>
                    <a:p>
                      <a:pPr algn="l" fontAlgn="b"/>
                      <a:r>
                        <a:rPr lang="en-GB" sz="1100" b="0" i="0" u="none" strike="noStrike">
                          <a:solidFill>
                            <a:srgbClr val="0000FF"/>
                          </a:solidFill>
                          <a:effectLst/>
                          <a:latin typeface="Times New Roman" panose="02020603050405020304" pitchFamily="18" charset="0"/>
                        </a:rPr>
                        <a:t>Astrand</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FF"/>
                          </a:solidFill>
                          <a:effectLst/>
                          <a:latin typeface="Times New Roman" panose="02020603050405020304" pitchFamily="18" charset="0"/>
                        </a:rPr>
                        <a:t>(mm</a:t>
                      </a:r>
                      <a:r>
                        <a:rPr lang="en-GB" sz="1100" b="0" i="0" u="none" strike="noStrike" baseline="30000">
                          <a:solidFill>
                            <a:srgbClr val="0000FF"/>
                          </a:solidFill>
                          <a:effectLst/>
                          <a:latin typeface="Times New Roman" panose="02020603050405020304" pitchFamily="18" charset="0"/>
                        </a:rPr>
                        <a:t>2</a:t>
                      </a:r>
                      <a:r>
                        <a:rPr lang="en-GB" sz="1100" b="0" i="0" u="none" strike="noStrike">
                          <a:solidFill>
                            <a:srgbClr val="0000FF"/>
                          </a:solidFill>
                          <a:effectLst/>
                          <a:latin typeface="Times New Roman" panose="02020603050405020304" pitchFamily="18"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a:solidFill>
                            <a:srgbClr val="0000FF"/>
                          </a:solidFill>
                          <a:effectLst/>
                          <a:latin typeface="Times New Roman" panose="02020603050405020304" pitchFamily="18" charset="0"/>
                        </a:rPr>
                        <a:t>0.567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FF"/>
                          </a:solidFill>
                          <a:effectLst/>
                          <a:latin typeface="Times New Roman" panose="02020603050405020304" pitchFamily="18" charset="0"/>
                        </a:rPr>
                        <a:t>0.950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92726243"/>
                  </a:ext>
                </a:extLst>
              </a:tr>
              <a:tr h="190500">
                <a:tc>
                  <a:txBody>
                    <a:bodyPr/>
                    <a:lstStyle/>
                    <a:p>
                      <a:pPr algn="l" fontAlgn="b"/>
                      <a:r>
                        <a:rPr lang="en-GB" sz="1100" b="0" i="0" u="none" strike="noStrike">
                          <a:solidFill>
                            <a:srgbClr val="0000FF"/>
                          </a:solidFill>
                          <a:effectLst/>
                          <a:latin typeface="Times New Roman" panose="02020603050405020304" pitchFamily="18" charset="0"/>
                        </a:rPr>
                        <a:t>Asc</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FF"/>
                          </a:solidFill>
                          <a:effectLst/>
                          <a:latin typeface="Times New Roman" panose="02020603050405020304" pitchFamily="18" charset="0"/>
                        </a:rPr>
                        <a:t>(mm</a:t>
                      </a:r>
                      <a:r>
                        <a:rPr lang="en-GB" sz="1100" b="0" i="0" u="none" strike="noStrike" baseline="30000">
                          <a:solidFill>
                            <a:srgbClr val="0000FF"/>
                          </a:solidFill>
                          <a:effectLst/>
                          <a:latin typeface="Times New Roman" panose="02020603050405020304" pitchFamily="18" charset="0"/>
                        </a:rPr>
                        <a:t>2</a:t>
                      </a:r>
                      <a:r>
                        <a:rPr lang="en-GB" sz="1100" b="0" i="0" u="none" strike="noStrike">
                          <a:solidFill>
                            <a:srgbClr val="0000FF"/>
                          </a:solidFill>
                          <a:effectLst/>
                          <a:latin typeface="Times New Roman" panose="02020603050405020304" pitchFamily="18"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a:solidFill>
                            <a:srgbClr val="0000FF"/>
                          </a:solidFill>
                          <a:effectLst/>
                          <a:latin typeface="Times New Roman" panose="02020603050405020304" pitchFamily="18" charset="0"/>
                        </a:rPr>
                        <a:t>0.258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FF"/>
                          </a:solidFill>
                          <a:effectLst/>
                          <a:latin typeface="Times New Roman" panose="02020603050405020304" pitchFamily="18" charset="0"/>
                        </a:rPr>
                        <a:t>0.500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46636400"/>
                  </a:ext>
                </a:extLst>
              </a:tr>
              <a:tr h="190500">
                <a:tc>
                  <a:txBody>
                    <a:bodyPr/>
                    <a:lstStyle/>
                    <a:p>
                      <a:pPr algn="l" fontAlgn="b"/>
                      <a:r>
                        <a:rPr lang="en-GB" sz="1100" b="0" i="0" u="none" strike="noStrike">
                          <a:solidFill>
                            <a:srgbClr val="0000FF"/>
                          </a:solidFill>
                          <a:effectLst/>
                          <a:latin typeface="Times New Roman" panose="02020603050405020304" pitchFamily="18" charset="0"/>
                        </a:rPr>
                        <a:t>Acu</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FF"/>
                          </a:solidFill>
                          <a:effectLst/>
                          <a:latin typeface="Times New Roman" panose="02020603050405020304" pitchFamily="18" charset="0"/>
                        </a:rPr>
                        <a:t>(mm</a:t>
                      </a:r>
                      <a:r>
                        <a:rPr lang="en-GB" sz="1100" b="0" i="0" u="none" strike="noStrike" baseline="30000">
                          <a:solidFill>
                            <a:srgbClr val="0000FF"/>
                          </a:solidFill>
                          <a:effectLst/>
                          <a:latin typeface="Times New Roman" panose="02020603050405020304" pitchFamily="18" charset="0"/>
                        </a:rPr>
                        <a:t>2</a:t>
                      </a:r>
                      <a:r>
                        <a:rPr lang="en-GB" sz="1100" b="0" i="0" u="none" strike="noStrike">
                          <a:solidFill>
                            <a:srgbClr val="0000FF"/>
                          </a:solidFill>
                          <a:effectLst/>
                          <a:latin typeface="Times New Roman" panose="02020603050405020304" pitchFamily="18"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a:solidFill>
                            <a:srgbClr val="0000FF"/>
                          </a:solidFill>
                          <a:effectLst/>
                          <a:latin typeface="Times New Roman" panose="02020603050405020304" pitchFamily="18" charset="0"/>
                        </a:rPr>
                        <a:t>0.310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FF"/>
                          </a:solidFill>
                          <a:effectLst/>
                          <a:latin typeface="Times New Roman" panose="02020603050405020304" pitchFamily="18" charset="0"/>
                        </a:rPr>
                        <a:t>0.450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91073144"/>
                  </a:ext>
                </a:extLst>
              </a:tr>
              <a:tr h="190500">
                <a:tc>
                  <a:txBody>
                    <a:bodyPr/>
                    <a:lstStyle/>
                    <a:p>
                      <a:pPr algn="l" fontAlgn="b"/>
                      <a:r>
                        <a:rPr lang="en-GB" sz="1100" b="0" i="0" u="none" strike="noStrike">
                          <a:solidFill>
                            <a:srgbClr val="0000FF"/>
                          </a:solidFill>
                          <a:effectLst/>
                          <a:latin typeface="Times New Roman" panose="02020603050405020304" pitchFamily="18" charset="0"/>
                        </a:rPr>
                        <a:t>Check</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FF"/>
                          </a:solidFill>
                          <a:effectLst/>
                          <a:latin typeface="Times New Roman" panose="02020603050405020304" pitchFamily="18" charset="0"/>
                        </a:rPr>
                        <a:t>(mm</a:t>
                      </a:r>
                      <a:r>
                        <a:rPr lang="en-GB" sz="1100" b="0" i="0" u="none" strike="noStrike" baseline="30000">
                          <a:solidFill>
                            <a:srgbClr val="0000FF"/>
                          </a:solidFill>
                          <a:effectLst/>
                          <a:latin typeface="Times New Roman" panose="02020603050405020304" pitchFamily="18" charset="0"/>
                        </a:rPr>
                        <a:t>2</a:t>
                      </a:r>
                      <a:r>
                        <a:rPr lang="en-GB" sz="1100" b="0" i="0" u="none" strike="noStrike">
                          <a:solidFill>
                            <a:srgbClr val="0000FF"/>
                          </a:solidFill>
                          <a:effectLst/>
                          <a:latin typeface="Times New Roman" panose="02020603050405020304" pitchFamily="18"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100" b="0" i="0" u="none" strike="noStrike">
                          <a:solidFill>
                            <a:srgbClr val="0000FF"/>
                          </a:solidFill>
                          <a:effectLst/>
                          <a:latin typeface="Times New Roman" panose="02020603050405020304" pitchFamily="18" charset="0"/>
                        </a:rPr>
                        <a:t>0.567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dirty="0">
                          <a:solidFill>
                            <a:srgbClr val="0000FF"/>
                          </a:solidFill>
                          <a:effectLst/>
                          <a:latin typeface="Times New Roman" panose="02020603050405020304" pitchFamily="18" charset="0"/>
                        </a:rPr>
                        <a:t>0.950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04393682"/>
                  </a:ext>
                </a:extLst>
              </a:tr>
            </a:tbl>
          </a:graphicData>
        </a:graphic>
      </p:graphicFrame>
      <p:sp>
        <p:nvSpPr>
          <p:cNvPr id="6" name="TextBox 5">
            <a:extLst>
              <a:ext uri="{FF2B5EF4-FFF2-40B4-BE49-F238E27FC236}">
                <a16:creationId xmlns:a16="http://schemas.microsoft.com/office/drawing/2014/main" id="{1D2D0ADB-AE8C-944C-3D43-5AF70DFD6D9D}"/>
              </a:ext>
            </a:extLst>
          </p:cNvPr>
          <p:cNvSpPr txBox="1"/>
          <p:nvPr/>
        </p:nvSpPr>
        <p:spPr>
          <a:xfrm>
            <a:off x="7065417" y="2809374"/>
            <a:ext cx="4802328" cy="2292935"/>
          </a:xfrm>
          <a:prstGeom prst="rect">
            <a:avLst/>
          </a:prstGeom>
          <a:noFill/>
        </p:spPr>
        <p:txBody>
          <a:bodyPr wrap="square">
            <a:spAutoFit/>
          </a:bodyPr>
          <a:lstStyle/>
          <a:p>
            <a:pPr algn="ctr" defTabSz="257169">
              <a:buClrTx/>
              <a:buSzTx/>
            </a:pPr>
            <a:r>
              <a:rPr lang="en-US" sz="1300" b="1" u="sng" dirty="0">
                <a:solidFill>
                  <a:prstClr val="black">
                    <a:lumMod val="95000"/>
                    <a:lumOff val="5000"/>
                  </a:prstClr>
                </a:solidFill>
                <a:latin typeface="LM Mono Prop Light 10" panose="00000500000000000000" pitchFamily="50" charset="0"/>
              </a:rPr>
              <a:t>ON-GOING:</a:t>
            </a:r>
          </a:p>
          <a:p>
            <a:pPr algn="ctr" defTabSz="257169">
              <a:buClrTx/>
              <a:buSzTx/>
            </a:pPr>
            <a:endParaRPr lang="en-US" sz="1300" b="1" u="sng" dirty="0">
              <a:solidFill>
                <a:prstClr val="black">
                  <a:lumMod val="95000"/>
                  <a:lumOff val="5000"/>
                </a:prstClr>
              </a:solidFill>
              <a:latin typeface="LM Mono Prop Light 10" panose="00000500000000000000" pitchFamily="50" charset="0"/>
            </a:endParaRPr>
          </a:p>
          <a:p>
            <a:pPr algn="ctr" defTabSz="257169">
              <a:buClrTx/>
              <a:buSzTx/>
            </a:pPr>
            <a:r>
              <a:rPr lang="en-US" sz="1300" dirty="0">
                <a:solidFill>
                  <a:prstClr val="black">
                    <a:lumMod val="95000"/>
                    <a:lumOff val="5000"/>
                  </a:prstClr>
                </a:solidFill>
                <a:latin typeface="LM Mono Prop Light 10" panose="00000500000000000000" pitchFamily="50" charset="0"/>
              </a:rPr>
              <a:t>Asked TE-MSC-SCD for 800 m of Cu-cable (1 Cu coil + 400 m for tests). It is already in their planning.</a:t>
            </a:r>
          </a:p>
          <a:p>
            <a:pPr algn="ctr" defTabSz="257169">
              <a:buClrTx/>
              <a:buSzTx/>
            </a:pPr>
            <a:endParaRPr lang="en-US" sz="1300" dirty="0">
              <a:solidFill>
                <a:prstClr val="black">
                  <a:lumMod val="95000"/>
                  <a:lumOff val="5000"/>
                </a:prstClr>
              </a:solidFill>
              <a:latin typeface="LM Mono Prop Light 10" panose="00000500000000000000" pitchFamily="50" charset="0"/>
            </a:endParaRPr>
          </a:p>
          <a:p>
            <a:pPr algn="ctr" defTabSz="257169">
              <a:buClrTx/>
              <a:buSzTx/>
            </a:pPr>
            <a:r>
              <a:rPr lang="en-US" sz="1300" dirty="0">
                <a:solidFill>
                  <a:prstClr val="black">
                    <a:lumMod val="95000"/>
                    <a:lumOff val="5000"/>
                  </a:prstClr>
                </a:solidFill>
                <a:latin typeface="LM Mono Prop Light 10" panose="00000500000000000000" pitchFamily="50" charset="0"/>
              </a:rPr>
              <a:t>Nb</a:t>
            </a:r>
            <a:r>
              <a:rPr lang="en-US" sz="1300" baseline="-25000" dirty="0">
                <a:solidFill>
                  <a:prstClr val="black">
                    <a:lumMod val="95000"/>
                    <a:lumOff val="5000"/>
                  </a:prstClr>
                </a:solidFill>
                <a:latin typeface="LM Mono Prop Light 10" panose="00000500000000000000" pitchFamily="50" charset="0"/>
              </a:rPr>
              <a:t>3</a:t>
            </a:r>
            <a:r>
              <a:rPr lang="en-US" sz="1300" dirty="0">
                <a:solidFill>
                  <a:prstClr val="black">
                    <a:lumMod val="95000"/>
                    <a:lumOff val="5000"/>
                  </a:prstClr>
                </a:solidFill>
                <a:latin typeface="LM Mono Prop Light 10" panose="00000500000000000000" pitchFamily="50" charset="0"/>
              </a:rPr>
              <a:t>Sn cable unit lengths will be discussed in October 2025 (HL-LHC &amp; HFM agreement)</a:t>
            </a:r>
          </a:p>
          <a:p>
            <a:pPr algn="ctr" defTabSz="257169">
              <a:buClrTx/>
              <a:buSzTx/>
            </a:pPr>
            <a:endParaRPr lang="en-US" sz="1300" dirty="0">
              <a:solidFill>
                <a:prstClr val="black">
                  <a:lumMod val="95000"/>
                  <a:lumOff val="5000"/>
                </a:prstClr>
              </a:solidFill>
              <a:latin typeface="LM Mono Prop Light 10" panose="00000500000000000000" pitchFamily="50" charset="0"/>
            </a:endParaRPr>
          </a:p>
          <a:p>
            <a:pPr algn="ctr" defTabSz="257169">
              <a:buClrTx/>
              <a:buSzTx/>
            </a:pPr>
            <a:r>
              <a:rPr lang="en-GB" sz="1300" dirty="0">
                <a:solidFill>
                  <a:prstClr val="black">
                    <a:lumMod val="95000"/>
                    <a:lumOff val="5000"/>
                  </a:prstClr>
                </a:solidFill>
                <a:latin typeface="LM Mono Prop Light 10" panose="00000500000000000000" pitchFamily="50" charset="0"/>
              </a:rPr>
              <a:t>We also have 200 m of Nb</a:t>
            </a:r>
            <a:r>
              <a:rPr lang="en-GB" sz="1300" baseline="-25000" dirty="0">
                <a:solidFill>
                  <a:prstClr val="black">
                    <a:lumMod val="95000"/>
                    <a:lumOff val="5000"/>
                  </a:prstClr>
                </a:solidFill>
                <a:latin typeface="LM Mono Prop Light 10" panose="00000500000000000000" pitchFamily="50" charset="0"/>
              </a:rPr>
              <a:t>3</a:t>
            </a:r>
            <a:r>
              <a:rPr lang="en-GB" sz="1300" dirty="0">
                <a:solidFill>
                  <a:prstClr val="black">
                    <a:lumMod val="95000"/>
                    <a:lumOff val="5000"/>
                  </a:prstClr>
                </a:solidFill>
                <a:latin typeface="LM Mono Prop Light 10" panose="00000500000000000000" pitchFamily="50" charset="0"/>
              </a:rPr>
              <a:t>Sn RMC-QXF cable available in 927. Note that each BOND mock-up uses 15 m. We could use some of this cable for our tests.</a:t>
            </a:r>
            <a:endParaRPr lang="en-US" sz="1300" dirty="0">
              <a:solidFill>
                <a:prstClr val="black">
                  <a:lumMod val="95000"/>
                  <a:lumOff val="5000"/>
                </a:prstClr>
              </a:solidFill>
              <a:latin typeface="LM Mono Prop Light 10" panose="00000500000000000000" pitchFamily="50" charset="0"/>
            </a:endParaRPr>
          </a:p>
        </p:txBody>
      </p:sp>
    </p:spTree>
    <p:extLst>
      <p:ext uri="{BB962C8B-B14F-4D97-AF65-F5344CB8AC3E}">
        <p14:creationId xmlns:p14="http://schemas.microsoft.com/office/powerpoint/2010/main" val="32835499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F0004E-5902-832E-3007-088CF84BC921}"/>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5C00C077-08EA-33A1-2B5C-5E5386C0BE79}"/>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Coil winding &amp; related infrastructure</a:t>
            </a:r>
          </a:p>
        </p:txBody>
      </p:sp>
      <p:sp>
        <p:nvSpPr>
          <p:cNvPr id="2" name="TextBox 1">
            <a:extLst>
              <a:ext uri="{FF2B5EF4-FFF2-40B4-BE49-F238E27FC236}">
                <a16:creationId xmlns:a16="http://schemas.microsoft.com/office/drawing/2014/main" id="{F80D64C2-B6FA-9EF0-CB9A-F2C64B82DD3C}"/>
              </a:ext>
            </a:extLst>
          </p:cNvPr>
          <p:cNvSpPr txBox="1"/>
          <p:nvPr/>
        </p:nvSpPr>
        <p:spPr>
          <a:xfrm>
            <a:off x="502443" y="965902"/>
            <a:ext cx="11187113" cy="2723823"/>
          </a:xfrm>
          <a:prstGeom prst="rect">
            <a:avLst/>
          </a:prstGeom>
          <a:noFill/>
        </p:spPr>
        <p:txBody>
          <a:bodyPr wrap="square">
            <a:spAutoFit/>
          </a:bodyPr>
          <a:lstStyle/>
          <a:p>
            <a:pPr algn="just">
              <a:spcBef>
                <a:spcPct val="20000"/>
              </a:spcBef>
            </a:pPr>
            <a:r>
              <a:rPr lang="en-US" sz="1500" dirty="0">
                <a:latin typeface="LM Mono Prop Light 10" panose="00000500000000000000" pitchFamily="50" charset="0"/>
              </a:rPr>
              <a:t>M-BOND coils will be wound in the </a:t>
            </a:r>
            <a:r>
              <a:rPr lang="en-GB" sz="1500" dirty="0">
                <a:latin typeface="LM Mono Prop Light 10" panose="00000500000000000000" pitchFamily="50" charset="0"/>
              </a:rPr>
              <a:t>JEUMONT machine (recuperated from industry, up to 14 m coil &amp; NUM controls)</a:t>
            </a:r>
          </a:p>
          <a:p>
            <a:pPr marL="285750" indent="-285750" algn="just">
              <a:spcBef>
                <a:spcPct val="20000"/>
              </a:spcBef>
              <a:buFontTx/>
              <a:buChar char="-"/>
            </a:pPr>
            <a:endParaRPr lang="en-GB" sz="500" dirty="0">
              <a:latin typeface="LM Mono Prop Light 10" panose="00000500000000000000" pitchFamily="50" charset="0"/>
            </a:endParaRPr>
          </a:p>
          <a:p>
            <a:pPr marL="285750" indent="-285750" algn="just">
              <a:spcBef>
                <a:spcPct val="20000"/>
              </a:spcBef>
              <a:buFontTx/>
              <a:buChar char="-"/>
            </a:pPr>
            <a:r>
              <a:rPr lang="en-GB" sz="1500" dirty="0">
                <a:latin typeface="LM Mono Prop Light 10" panose="00000500000000000000" pitchFamily="50" charset="0"/>
              </a:rPr>
              <a:t>The machine is today operational as long as the mandrel tilt (lateral) is blocked </a:t>
            </a:r>
          </a:p>
          <a:p>
            <a:pPr marL="285750" indent="-285750" algn="just">
              <a:spcBef>
                <a:spcPct val="20000"/>
              </a:spcBef>
              <a:buFontTx/>
              <a:buChar char="-"/>
            </a:pPr>
            <a:r>
              <a:rPr lang="en-GB" sz="1500" dirty="0">
                <a:latin typeface="LM Mono Prop Light 10" panose="00000500000000000000" pitchFamily="50" charset="0"/>
              </a:rPr>
              <a:t>We can wind the coils without any additional axis for the flared end (very gentle flaring). </a:t>
            </a:r>
          </a:p>
          <a:p>
            <a:pPr marL="742950" lvl="1" indent="-285750" algn="just">
              <a:spcBef>
                <a:spcPct val="20000"/>
              </a:spcBef>
              <a:buFontTx/>
              <a:buChar char="-"/>
            </a:pPr>
            <a:r>
              <a:rPr lang="en-GB" sz="1500" dirty="0">
                <a:latin typeface="LM Mono Prop Light 10" panose="00000500000000000000" pitchFamily="50" charset="0"/>
              </a:rPr>
              <a:t>Preliminary test campaign proved it (using MQXFB leftovers). No showstopper found so-far.</a:t>
            </a:r>
          </a:p>
          <a:p>
            <a:pPr marL="1200150" lvl="2" indent="-285750" algn="just">
              <a:spcBef>
                <a:spcPct val="20000"/>
              </a:spcBef>
              <a:buFontTx/>
              <a:buChar char="-"/>
            </a:pPr>
            <a:r>
              <a:rPr lang="en-GB" sz="1500" dirty="0">
                <a:latin typeface="LM Mono Prop Light 10" panose="00000500000000000000" pitchFamily="50" charset="0"/>
              </a:rPr>
              <a:t>First tests with a 3D printed mandrel and pole. New aluminium mandrel machined to increase rigidity.</a:t>
            </a:r>
          </a:p>
          <a:p>
            <a:pPr marL="742950" lvl="1" indent="-285750" algn="just">
              <a:spcBef>
                <a:spcPct val="20000"/>
              </a:spcBef>
              <a:buFontTx/>
              <a:buChar char="-"/>
            </a:pPr>
            <a:r>
              <a:rPr lang="en-GB" sz="1500" b="1" dirty="0">
                <a:latin typeface="LM Mono Prop Light 10" panose="00000500000000000000" pitchFamily="50" charset="0"/>
              </a:rPr>
              <a:t>Winding tests ongoing to study different ramps in the head and the layer jump geometry</a:t>
            </a:r>
            <a:r>
              <a:rPr lang="en-GB" sz="1500" dirty="0">
                <a:latin typeface="LM Mono Prop Light 10" panose="00000500000000000000" pitchFamily="50" charset="0"/>
              </a:rPr>
              <a:t>.</a:t>
            </a:r>
          </a:p>
          <a:p>
            <a:pPr marL="742950" lvl="1" indent="-285750" algn="just">
              <a:spcBef>
                <a:spcPct val="20000"/>
              </a:spcBef>
              <a:buFontTx/>
              <a:buChar char="-"/>
            </a:pPr>
            <a:endParaRPr lang="en-GB" sz="500" dirty="0">
              <a:latin typeface="LM Mono Prop Light 10" panose="00000500000000000000" pitchFamily="50" charset="0"/>
            </a:endParaRPr>
          </a:p>
          <a:p>
            <a:pPr marL="285750" indent="-285750" algn="just">
              <a:spcBef>
                <a:spcPct val="20000"/>
              </a:spcBef>
              <a:buFontTx/>
              <a:buChar char="-"/>
            </a:pPr>
            <a:r>
              <a:rPr lang="en-GB" sz="1500" dirty="0">
                <a:latin typeface="LM Mono Prop Light 10" panose="00000500000000000000" pitchFamily="50" charset="0"/>
              </a:rPr>
              <a:t>Order launched with SIEMENS for the upgrade of the control system</a:t>
            </a:r>
          </a:p>
          <a:p>
            <a:pPr marL="742950" lvl="1" indent="-285750" algn="just">
              <a:spcBef>
                <a:spcPct val="20000"/>
              </a:spcBef>
              <a:buFontTx/>
              <a:buChar char="-"/>
            </a:pPr>
            <a:r>
              <a:rPr lang="en-GB" sz="1500" dirty="0">
                <a:latin typeface="LM Mono Prop Light 10" panose="00000500000000000000" pitchFamily="50" charset="0"/>
              </a:rPr>
              <a:t>Coming for the pre-study on week 26 (end of June)</a:t>
            </a:r>
          </a:p>
          <a:p>
            <a:pPr algn="just">
              <a:spcBef>
                <a:spcPct val="20000"/>
              </a:spcBef>
            </a:pPr>
            <a:r>
              <a:rPr lang="en-US" sz="1500" dirty="0">
                <a:latin typeface="LM Mono Prop Light 10" panose="00000500000000000000" pitchFamily="50" charset="0"/>
              </a:rPr>
              <a:t>  </a:t>
            </a:r>
          </a:p>
        </p:txBody>
      </p:sp>
      <p:sp>
        <p:nvSpPr>
          <p:cNvPr id="4" name="TextBox 3">
            <a:extLst>
              <a:ext uri="{FF2B5EF4-FFF2-40B4-BE49-F238E27FC236}">
                <a16:creationId xmlns:a16="http://schemas.microsoft.com/office/drawing/2014/main" id="{79E155B3-4887-C853-30B5-79172A3855E4}"/>
              </a:ext>
            </a:extLst>
          </p:cNvPr>
          <p:cNvSpPr txBox="1"/>
          <p:nvPr/>
        </p:nvSpPr>
        <p:spPr>
          <a:xfrm>
            <a:off x="10707931" y="4116300"/>
            <a:ext cx="1544318" cy="1372683"/>
          </a:xfrm>
          <a:prstGeom prst="rect">
            <a:avLst/>
          </a:prstGeom>
          <a:noFill/>
        </p:spPr>
        <p:txBody>
          <a:bodyPr wrap="square">
            <a:spAutoFit/>
          </a:bodyPr>
          <a:lstStyle/>
          <a:p>
            <a:pPr algn="ctr">
              <a:spcBef>
                <a:spcPct val="20000"/>
              </a:spcBef>
            </a:pPr>
            <a:r>
              <a:rPr lang="en-US" sz="1600" dirty="0">
                <a:latin typeface="LM Mono Prop Light 10" panose="00000500000000000000" pitchFamily="50" charset="0"/>
              </a:rPr>
              <a:t>Infrastructure is a part of HFM WP 5.4</a:t>
            </a:r>
          </a:p>
          <a:p>
            <a:pPr algn="ctr">
              <a:spcBef>
                <a:spcPct val="20000"/>
              </a:spcBef>
            </a:pPr>
            <a:r>
              <a:rPr lang="en-US" sz="1600" dirty="0">
                <a:latin typeface="LM Mono Prop Light 10" panose="00000500000000000000" pitchFamily="50" charset="0"/>
              </a:rPr>
              <a:t>J. Axensalva et al.</a:t>
            </a:r>
          </a:p>
        </p:txBody>
      </p:sp>
      <p:pic>
        <p:nvPicPr>
          <p:cNvPr id="1029" name="Picture 5">
            <a:extLst>
              <a:ext uri="{FF2B5EF4-FFF2-40B4-BE49-F238E27FC236}">
                <a16:creationId xmlns:a16="http://schemas.microsoft.com/office/drawing/2014/main" id="{A0506C1F-BB77-527F-4638-630E958D03E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73634" y="3485393"/>
            <a:ext cx="1975874" cy="2634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A person in a white coat working on a machine&#10;&#10;AI-generated content may be incorrect.">
            <a:extLst>
              <a:ext uri="{FF2B5EF4-FFF2-40B4-BE49-F238E27FC236}">
                <a16:creationId xmlns:a16="http://schemas.microsoft.com/office/drawing/2014/main" id="{9D19B190-988A-7B5F-3CFF-8FD8B3A7B14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141" y="3844087"/>
            <a:ext cx="2880000" cy="2160000"/>
          </a:xfrm>
          <a:prstGeom prst="rect">
            <a:avLst/>
          </a:prstGeom>
        </p:spPr>
      </p:pic>
      <p:pic>
        <p:nvPicPr>
          <p:cNvPr id="7" name="Picture 6" descr="A person in a white coat working on a machine&#10;&#10;AI-generated content may be incorrect.">
            <a:extLst>
              <a:ext uri="{FF2B5EF4-FFF2-40B4-BE49-F238E27FC236}">
                <a16:creationId xmlns:a16="http://schemas.microsoft.com/office/drawing/2014/main" id="{BE12F1BC-1DAC-3D0B-DC55-DBF4720AB75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56685" y="3844087"/>
            <a:ext cx="2880000" cy="2160000"/>
          </a:xfrm>
          <a:prstGeom prst="rect">
            <a:avLst/>
          </a:prstGeom>
        </p:spPr>
      </p:pic>
      <p:pic>
        <p:nvPicPr>
          <p:cNvPr id="11" name="Picture 10" descr="Men in white coats standing next to a machine&#10;&#10;AI-generated content may be incorrect.">
            <a:extLst>
              <a:ext uri="{FF2B5EF4-FFF2-40B4-BE49-F238E27FC236}">
                <a16:creationId xmlns:a16="http://schemas.microsoft.com/office/drawing/2014/main" id="{34A9D013-D709-6DDF-B542-70E9BAEA94B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65159" y="3844087"/>
            <a:ext cx="2880000" cy="2160000"/>
          </a:xfrm>
          <a:prstGeom prst="rect">
            <a:avLst/>
          </a:prstGeom>
        </p:spPr>
      </p:pic>
    </p:spTree>
    <p:extLst>
      <p:ext uri="{BB962C8B-B14F-4D97-AF65-F5344CB8AC3E}">
        <p14:creationId xmlns:p14="http://schemas.microsoft.com/office/powerpoint/2010/main" val="2542333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5F459-F6A4-21F5-BA53-48B8B18DF8B4}"/>
            </a:ext>
          </a:extLst>
        </p:cNvPr>
        <p:cNvGrpSpPr/>
        <p:nvPr/>
      </p:nvGrpSpPr>
      <p:grpSpPr>
        <a:xfrm>
          <a:off x="0" y="0"/>
          <a:ext cx="0" cy="0"/>
          <a:chOff x="0" y="0"/>
          <a:chExt cx="0" cy="0"/>
        </a:xfrm>
      </p:grpSpPr>
      <p:sp>
        <p:nvSpPr>
          <p:cNvPr id="8" name="Title 1">
            <a:extLst>
              <a:ext uri="{FF2B5EF4-FFF2-40B4-BE49-F238E27FC236}">
                <a16:creationId xmlns:a16="http://schemas.microsoft.com/office/drawing/2014/main" id="{EB98BCF4-9694-D1ED-4ED3-DA6977A7D8B3}"/>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Naming</a:t>
            </a:r>
          </a:p>
        </p:txBody>
      </p:sp>
      <p:sp>
        <p:nvSpPr>
          <p:cNvPr id="9" name="TextBox 8">
            <a:extLst>
              <a:ext uri="{FF2B5EF4-FFF2-40B4-BE49-F238E27FC236}">
                <a16:creationId xmlns:a16="http://schemas.microsoft.com/office/drawing/2014/main" id="{48F22ECD-E311-10CB-92D5-201E2D67DC5C}"/>
              </a:ext>
            </a:extLst>
          </p:cNvPr>
          <p:cNvSpPr txBox="1"/>
          <p:nvPr/>
        </p:nvSpPr>
        <p:spPr>
          <a:xfrm>
            <a:off x="1763555" y="2125592"/>
            <a:ext cx="8385229" cy="1963614"/>
          </a:xfrm>
          <a:prstGeom prst="rect">
            <a:avLst/>
          </a:prstGeom>
          <a:noFill/>
        </p:spPr>
        <p:txBody>
          <a:bodyPr wrap="square">
            <a:spAutoFit/>
          </a:bodyPr>
          <a:lstStyle/>
          <a:p>
            <a:pPr algn="just">
              <a:spcBef>
                <a:spcPct val="20000"/>
              </a:spcBef>
            </a:pPr>
            <a:endParaRPr lang="en-US" sz="1600" u="sng" dirty="0">
              <a:latin typeface="LM Mono Prop Light 10" panose="00000500000000000000" pitchFamily="50" charset="0"/>
            </a:endParaRPr>
          </a:p>
          <a:p>
            <a:pPr algn="just">
              <a:spcBef>
                <a:spcPct val="20000"/>
              </a:spcBef>
            </a:pPr>
            <a:endParaRPr lang="en-US" sz="1600" dirty="0">
              <a:latin typeface="LM Mono Prop Light 10" panose="00000500000000000000" pitchFamily="50" charset="0"/>
            </a:endParaRPr>
          </a:p>
          <a:p>
            <a:pPr algn="ctr">
              <a:spcBef>
                <a:spcPct val="20000"/>
              </a:spcBef>
            </a:pPr>
            <a:r>
              <a:rPr lang="en-US" sz="3200" b="1" dirty="0">
                <a:latin typeface="LM Mono Prop Light 10" panose="00000500000000000000" pitchFamily="50" charset="0"/>
              </a:rPr>
              <a:t>M-BOND</a:t>
            </a:r>
          </a:p>
          <a:p>
            <a:pPr algn="ctr">
              <a:spcBef>
                <a:spcPct val="20000"/>
              </a:spcBef>
            </a:pPr>
            <a:endParaRPr lang="en-US" sz="2000" dirty="0">
              <a:latin typeface="LM Mono Prop Light 10" panose="00000500000000000000" pitchFamily="50" charset="0"/>
            </a:endParaRPr>
          </a:p>
          <a:p>
            <a:pPr algn="ctr">
              <a:spcBef>
                <a:spcPct val="20000"/>
              </a:spcBef>
            </a:pPr>
            <a:r>
              <a:rPr lang="en-US" sz="2000" b="1" dirty="0">
                <a:latin typeface="LM Mono Prop Light 10" panose="00000500000000000000" pitchFamily="50" charset="0"/>
              </a:rPr>
              <a:t>M</a:t>
            </a:r>
            <a:r>
              <a:rPr lang="en-US" sz="2000" dirty="0">
                <a:latin typeface="LM Mono Prop Light 10" panose="00000500000000000000" pitchFamily="50" charset="0"/>
              </a:rPr>
              <a:t>edium length – </a:t>
            </a:r>
            <a:r>
              <a:rPr lang="en-US" sz="2000" b="1" dirty="0" err="1">
                <a:latin typeface="LM Mono Prop Light 10" panose="00000500000000000000" pitchFamily="50" charset="0"/>
              </a:rPr>
              <a:t>B</a:t>
            </a:r>
            <a:r>
              <a:rPr lang="en-US" sz="2000" dirty="0" err="1">
                <a:latin typeface="LM Mono Prop Light 10" panose="00000500000000000000" pitchFamily="50" charset="0"/>
              </a:rPr>
              <a:t>l</a:t>
            </a:r>
            <a:r>
              <a:rPr lang="en-US" sz="2000" b="1" dirty="0" err="1">
                <a:latin typeface="LM Mono Prop Light 10" panose="00000500000000000000" pitchFamily="50" charset="0"/>
              </a:rPr>
              <a:t>O</a:t>
            </a:r>
            <a:r>
              <a:rPr lang="en-US" sz="2000" dirty="0" err="1">
                <a:latin typeface="LM Mono Prop Light 10" panose="00000500000000000000" pitchFamily="50" charset="0"/>
              </a:rPr>
              <a:t>ck</a:t>
            </a:r>
            <a:r>
              <a:rPr lang="en-US" sz="2000" dirty="0">
                <a:latin typeface="LM Mono Prop Light 10" panose="00000500000000000000" pitchFamily="50" charset="0"/>
              </a:rPr>
              <a:t> </a:t>
            </a:r>
            <a:r>
              <a:rPr lang="en-US" sz="2000" b="1" dirty="0">
                <a:latin typeface="LM Mono Prop Light 10" panose="00000500000000000000" pitchFamily="50" charset="0"/>
              </a:rPr>
              <a:t>N</a:t>
            </a:r>
            <a:r>
              <a:rPr lang="en-US" sz="2000" dirty="0">
                <a:latin typeface="LM Mono Prop Light 10" panose="00000500000000000000" pitchFamily="50" charset="0"/>
              </a:rPr>
              <a:t>b</a:t>
            </a:r>
            <a:r>
              <a:rPr lang="en-US" sz="2000" baseline="-25000" dirty="0">
                <a:latin typeface="LM Mono Prop Light 10" panose="00000500000000000000" pitchFamily="50" charset="0"/>
              </a:rPr>
              <a:t>3</a:t>
            </a:r>
            <a:r>
              <a:rPr lang="en-US" sz="2000" dirty="0">
                <a:latin typeface="LM Mono Prop Light 10" panose="00000500000000000000" pitchFamily="50" charset="0"/>
              </a:rPr>
              <a:t>Sn </a:t>
            </a:r>
            <a:r>
              <a:rPr lang="en-US" sz="2000" b="1" dirty="0">
                <a:latin typeface="LM Mono Prop Light 10" panose="00000500000000000000" pitchFamily="50" charset="0"/>
              </a:rPr>
              <a:t>D</a:t>
            </a:r>
            <a:r>
              <a:rPr lang="en-US" sz="2000" dirty="0">
                <a:latin typeface="LM Mono Prop Light 10" panose="00000500000000000000" pitchFamily="50" charset="0"/>
              </a:rPr>
              <a:t>ipole</a:t>
            </a:r>
          </a:p>
        </p:txBody>
      </p:sp>
      <p:pic>
        <p:nvPicPr>
          <p:cNvPr id="1026" name="Picture 2" descr="Scratched textured elected stamp seal Royalty Free Vector">
            <a:extLst>
              <a:ext uri="{FF2B5EF4-FFF2-40B4-BE49-F238E27FC236}">
                <a16:creationId xmlns:a16="http://schemas.microsoft.com/office/drawing/2014/main" id="{BD7B42F9-EC12-4958-E0B2-2673DC874B22}"/>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1147"/>
          <a:stretch/>
        </p:blipFill>
        <p:spPr bwMode="auto">
          <a:xfrm>
            <a:off x="9338849" y="448623"/>
            <a:ext cx="2179192" cy="1676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22772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19C785-C3CF-C8D0-82FE-4697EDE804B2}"/>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BD3CE3B0-F1AF-23A2-CCDF-E58CAB0DFAF9}"/>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Coil reaction heat treatment</a:t>
            </a:r>
          </a:p>
        </p:txBody>
      </p:sp>
      <p:sp>
        <p:nvSpPr>
          <p:cNvPr id="2" name="TextBox 1">
            <a:extLst>
              <a:ext uri="{FF2B5EF4-FFF2-40B4-BE49-F238E27FC236}">
                <a16:creationId xmlns:a16="http://schemas.microsoft.com/office/drawing/2014/main" id="{F64CF699-BD22-58CF-2A15-9E12BFA1CEEE}"/>
              </a:ext>
            </a:extLst>
          </p:cNvPr>
          <p:cNvSpPr txBox="1"/>
          <p:nvPr/>
        </p:nvSpPr>
        <p:spPr>
          <a:xfrm>
            <a:off x="502443" y="880998"/>
            <a:ext cx="6073455" cy="4665893"/>
          </a:xfrm>
          <a:prstGeom prst="rect">
            <a:avLst/>
          </a:prstGeom>
          <a:noFill/>
        </p:spPr>
        <p:txBody>
          <a:bodyPr wrap="square">
            <a:spAutoFit/>
          </a:bodyPr>
          <a:lstStyle/>
          <a:p>
            <a:pPr algn="just">
              <a:spcBef>
                <a:spcPct val="20000"/>
              </a:spcBef>
            </a:pPr>
            <a:r>
              <a:rPr lang="en-US" sz="1600" dirty="0">
                <a:latin typeface="LM Mono Prop Light 10" panose="00000500000000000000" pitchFamily="50" charset="0"/>
              </a:rPr>
              <a:t>Coil reaction heat treatment will use the existing infrastructure from 11 T coils.</a:t>
            </a:r>
          </a:p>
          <a:p>
            <a:pPr algn="just">
              <a:spcBef>
                <a:spcPct val="20000"/>
              </a:spcBef>
            </a:pPr>
            <a:endParaRPr lang="en-US" sz="500" dirty="0">
              <a:latin typeface="LM Mono Prop Light 10" panose="00000500000000000000" pitchFamily="50" charset="0"/>
            </a:endParaRPr>
          </a:p>
          <a:p>
            <a:pPr algn="just">
              <a:spcBef>
                <a:spcPct val="20000"/>
              </a:spcBef>
            </a:pPr>
            <a:r>
              <a:rPr lang="en-GB" sz="1600" b="1" dirty="0" err="1">
                <a:latin typeface="LM Mono Prop Light 10" panose="00000500000000000000" pitchFamily="50" charset="0"/>
              </a:rPr>
              <a:t>Carbolite</a:t>
            </a:r>
            <a:r>
              <a:rPr lang="en-GB" sz="1600" b="1" dirty="0">
                <a:latin typeface="LM Mono Prop Light 10" panose="00000500000000000000" pitchFamily="50" charset="0"/>
              </a:rPr>
              <a:t> Gero Furnace</a:t>
            </a:r>
          </a:p>
          <a:p>
            <a:pPr marL="285750" indent="-285750" algn="just">
              <a:spcBef>
                <a:spcPct val="20000"/>
              </a:spcBef>
              <a:buFont typeface="Wingdings" panose="05000000000000000000" pitchFamily="2" charset="2"/>
              <a:buChar char="§"/>
            </a:pPr>
            <a:r>
              <a:rPr lang="en-GB" sz="1600" dirty="0">
                <a:latin typeface="LM Mono Prop Light 10" panose="00000500000000000000" pitchFamily="50" charset="0"/>
              </a:rPr>
              <a:t>6 m furnace for 11T </a:t>
            </a:r>
          </a:p>
          <a:p>
            <a:pPr marL="285750" indent="-285750" algn="just">
              <a:spcBef>
                <a:spcPct val="20000"/>
              </a:spcBef>
              <a:buFont typeface="Wingdings" panose="05000000000000000000" pitchFamily="2" charset="2"/>
              <a:buChar char="§"/>
            </a:pPr>
            <a:r>
              <a:rPr lang="en-GB" sz="1600" dirty="0">
                <a:latin typeface="LM Mono Prop Light 10" panose="00000500000000000000" pitchFamily="50" charset="0"/>
              </a:rPr>
              <a:t>Routinely used up to 665°C, designed up to ~ 900°C</a:t>
            </a:r>
          </a:p>
          <a:p>
            <a:pPr marL="285750" indent="-285750" algn="just">
              <a:spcBef>
                <a:spcPct val="20000"/>
              </a:spcBef>
              <a:buFont typeface="Wingdings" panose="05000000000000000000" pitchFamily="2" charset="2"/>
              <a:buChar char="§"/>
            </a:pPr>
            <a:r>
              <a:rPr lang="en-GB" sz="1600" dirty="0">
                <a:latin typeface="LM Mono Prop Light 10" panose="00000500000000000000" pitchFamily="50" charset="0"/>
              </a:rPr>
              <a:t>Fully operational today</a:t>
            </a:r>
          </a:p>
          <a:p>
            <a:pPr marL="285750" indent="-285750" algn="just">
              <a:spcBef>
                <a:spcPct val="20000"/>
              </a:spcBef>
              <a:buFont typeface="Wingdings" panose="05000000000000000000" pitchFamily="2" charset="2"/>
              <a:buChar char="§"/>
            </a:pPr>
            <a:endParaRPr lang="en-GB" sz="1000" dirty="0">
              <a:latin typeface="LM Mono Prop Light 10" panose="00000500000000000000" pitchFamily="50" charset="0"/>
            </a:endParaRPr>
          </a:p>
          <a:p>
            <a:pPr algn="just">
              <a:spcBef>
                <a:spcPct val="20000"/>
              </a:spcBef>
            </a:pPr>
            <a:r>
              <a:rPr lang="en-GB" sz="1600" dirty="0">
                <a:latin typeface="LM Mono Prop Light 10" panose="00000500000000000000" pitchFamily="50" charset="0"/>
              </a:rPr>
              <a:t>The working principle of the reaction tooling is the same as BOND, with a sliding system that allows both ends to accommodate the differential thermal expansion during RHT. </a:t>
            </a:r>
          </a:p>
          <a:p>
            <a:pPr marL="285750" indent="-285750" algn="just">
              <a:spcBef>
                <a:spcPct val="20000"/>
              </a:spcBef>
              <a:buFont typeface="Wingdings" panose="05000000000000000000" pitchFamily="2" charset="2"/>
              <a:buChar char="§"/>
            </a:pPr>
            <a:r>
              <a:rPr lang="en-GB" sz="1600" dirty="0">
                <a:latin typeface="LM Mono Prop Light 10" panose="00000500000000000000" pitchFamily="50" charset="0"/>
              </a:rPr>
              <a:t>Full test campaign on-going to characterize the system (including racetracks and DIC measurements) </a:t>
            </a:r>
          </a:p>
          <a:p>
            <a:pPr algn="ctr">
              <a:spcBef>
                <a:spcPct val="20000"/>
              </a:spcBef>
            </a:pPr>
            <a:r>
              <a:rPr lang="en-GB" sz="1600" dirty="0">
                <a:latin typeface="LM Mono Prop Light 10" panose="00000500000000000000" pitchFamily="50" charset="0"/>
                <a:hlinkClick r:id="rId3"/>
              </a:rPr>
              <a:t>https://indico.cern.ch/event/1531179/</a:t>
            </a:r>
            <a:endParaRPr lang="en-GB" sz="1600" dirty="0">
              <a:latin typeface="LM Mono Prop Light 10" panose="00000500000000000000" pitchFamily="50" charset="0"/>
            </a:endParaRPr>
          </a:p>
          <a:p>
            <a:pPr algn="ctr">
              <a:spcBef>
                <a:spcPct val="20000"/>
              </a:spcBef>
            </a:pPr>
            <a:r>
              <a:rPr lang="en-GB" sz="1600" dirty="0">
                <a:latin typeface="LM Mono Prop Light 10" panose="00000500000000000000" pitchFamily="50" charset="0"/>
                <a:hlinkClick r:id="rId4"/>
              </a:rPr>
              <a:t>https://indico.cern.ch/event/1545599/</a:t>
            </a:r>
            <a:endParaRPr lang="en-GB" sz="1600" dirty="0">
              <a:latin typeface="LM Mono Prop Light 10" panose="00000500000000000000" pitchFamily="50" charset="0"/>
            </a:endParaRPr>
          </a:p>
          <a:p>
            <a:pPr algn="ctr">
              <a:spcBef>
                <a:spcPct val="20000"/>
              </a:spcBef>
            </a:pPr>
            <a:r>
              <a:rPr lang="en-GB" sz="1600" dirty="0">
                <a:latin typeface="LM Mono Prop Light 10" panose="00000500000000000000" pitchFamily="50" charset="0"/>
              </a:rPr>
              <a:t> </a:t>
            </a:r>
          </a:p>
          <a:p>
            <a:pPr algn="just">
              <a:spcBef>
                <a:spcPct val="20000"/>
              </a:spcBef>
            </a:pPr>
            <a:endParaRPr lang="en-US" sz="1600" dirty="0">
              <a:latin typeface="LM Mono Prop Light 10" panose="00000500000000000000" pitchFamily="50" charset="0"/>
            </a:endParaRPr>
          </a:p>
        </p:txBody>
      </p:sp>
      <p:pic>
        <p:nvPicPr>
          <p:cNvPr id="3" name="Picture 2" descr="A picture containing indoor, miller&#10;&#10;Description automatically generated">
            <a:extLst>
              <a:ext uri="{FF2B5EF4-FFF2-40B4-BE49-F238E27FC236}">
                <a16:creationId xmlns:a16="http://schemas.microsoft.com/office/drawing/2014/main" id="{F96B0537-8080-D109-C31B-2C51CC12561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71713" y="284209"/>
            <a:ext cx="3706149" cy="2779611"/>
          </a:xfrm>
          <a:prstGeom prst="rect">
            <a:avLst/>
          </a:prstGeom>
        </p:spPr>
      </p:pic>
      <p:sp>
        <p:nvSpPr>
          <p:cNvPr id="5" name="TextBox 4">
            <a:extLst>
              <a:ext uri="{FF2B5EF4-FFF2-40B4-BE49-F238E27FC236}">
                <a16:creationId xmlns:a16="http://schemas.microsoft.com/office/drawing/2014/main" id="{E0ACF841-0BED-2CC4-9EC9-DFEF5FFB38A8}"/>
              </a:ext>
            </a:extLst>
          </p:cNvPr>
          <p:cNvSpPr txBox="1"/>
          <p:nvPr/>
        </p:nvSpPr>
        <p:spPr>
          <a:xfrm>
            <a:off x="977052" y="5765086"/>
            <a:ext cx="2154477" cy="307777"/>
          </a:xfrm>
          <a:prstGeom prst="rect">
            <a:avLst/>
          </a:prstGeom>
          <a:noFill/>
        </p:spPr>
        <p:txBody>
          <a:bodyPr wrap="square" rtlCol="0">
            <a:spAutoFit/>
          </a:bodyPr>
          <a:lstStyle/>
          <a:p>
            <a:pPr algn="ctr"/>
            <a:r>
              <a:rPr lang="it-IT" sz="1400" dirty="0">
                <a:solidFill>
                  <a:srgbClr val="00B050"/>
                </a:solidFill>
              </a:rPr>
              <a:t>Courtesy of N. Peray</a:t>
            </a:r>
            <a:endParaRPr lang="en-GB" sz="1400" dirty="0">
              <a:solidFill>
                <a:srgbClr val="00B050"/>
              </a:solidFill>
            </a:endParaRPr>
          </a:p>
        </p:txBody>
      </p:sp>
      <p:pic>
        <p:nvPicPr>
          <p:cNvPr id="7" name="Picture 6" descr="A metal piece on a table&#10;&#10;AI-generated content may be incorrect.">
            <a:extLst>
              <a:ext uri="{FF2B5EF4-FFF2-40B4-BE49-F238E27FC236}">
                <a16:creationId xmlns:a16="http://schemas.microsoft.com/office/drawing/2014/main" id="{6C2C92E0-BEC8-B1F7-87A0-D681B7DAD64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98545" y="3397891"/>
            <a:ext cx="1785972" cy="1339479"/>
          </a:xfrm>
          <a:prstGeom prst="rect">
            <a:avLst/>
          </a:prstGeom>
        </p:spPr>
      </p:pic>
      <p:pic>
        <p:nvPicPr>
          <p:cNvPr id="9" name="Picture 8" descr="A metal piece on a table&#10;&#10;AI-generated content may be incorrect.">
            <a:extLst>
              <a:ext uri="{FF2B5EF4-FFF2-40B4-BE49-F238E27FC236}">
                <a16:creationId xmlns:a16="http://schemas.microsoft.com/office/drawing/2014/main" id="{2F05530A-F511-C5D0-9C9D-FA6B5B43282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18257" y="4792589"/>
            <a:ext cx="1766260" cy="1324695"/>
          </a:xfrm>
          <a:prstGeom prst="rect">
            <a:avLst/>
          </a:prstGeom>
        </p:spPr>
      </p:pic>
      <p:pic>
        <p:nvPicPr>
          <p:cNvPr id="12" name="Picture 11">
            <a:extLst>
              <a:ext uri="{FF2B5EF4-FFF2-40B4-BE49-F238E27FC236}">
                <a16:creationId xmlns:a16="http://schemas.microsoft.com/office/drawing/2014/main" id="{A9AF1386-984E-26E6-ADFE-50EA710BA172}"/>
              </a:ext>
            </a:extLst>
          </p:cNvPr>
          <p:cNvPicPr>
            <a:picLocks noChangeAspect="1"/>
          </p:cNvPicPr>
          <p:nvPr/>
        </p:nvPicPr>
        <p:blipFill>
          <a:blip r:embed="rId8"/>
          <a:stretch>
            <a:fillRect/>
          </a:stretch>
        </p:blipFill>
        <p:spPr>
          <a:xfrm>
            <a:off x="9097766" y="4044973"/>
            <a:ext cx="2809520" cy="1256335"/>
          </a:xfrm>
          <a:prstGeom prst="rect">
            <a:avLst/>
          </a:prstGeom>
        </p:spPr>
      </p:pic>
      <p:sp>
        <p:nvSpPr>
          <p:cNvPr id="13" name="TextBox 12">
            <a:extLst>
              <a:ext uri="{FF2B5EF4-FFF2-40B4-BE49-F238E27FC236}">
                <a16:creationId xmlns:a16="http://schemas.microsoft.com/office/drawing/2014/main" id="{39B854B2-96EC-3900-C5B4-DFA9B91FD340}"/>
              </a:ext>
            </a:extLst>
          </p:cNvPr>
          <p:cNvSpPr txBox="1"/>
          <p:nvPr/>
        </p:nvSpPr>
        <p:spPr>
          <a:xfrm>
            <a:off x="9498667" y="5419370"/>
            <a:ext cx="2408619" cy="307777"/>
          </a:xfrm>
          <a:prstGeom prst="rect">
            <a:avLst/>
          </a:prstGeom>
          <a:noFill/>
        </p:spPr>
        <p:txBody>
          <a:bodyPr wrap="square" rtlCol="0">
            <a:spAutoFit/>
          </a:bodyPr>
          <a:lstStyle/>
          <a:p>
            <a:pPr algn="ctr"/>
            <a:r>
              <a:rPr lang="it-IT" sz="1400" dirty="0">
                <a:solidFill>
                  <a:srgbClr val="00B050"/>
                </a:solidFill>
              </a:rPr>
              <a:t>Courtesy of Benjamin Pellet</a:t>
            </a:r>
            <a:endParaRPr lang="en-GB" sz="1400" dirty="0">
              <a:solidFill>
                <a:srgbClr val="00B050"/>
              </a:solidFill>
            </a:endParaRPr>
          </a:p>
        </p:txBody>
      </p:sp>
      <p:pic>
        <p:nvPicPr>
          <p:cNvPr id="6" name="Picture 5">
            <a:extLst>
              <a:ext uri="{FF2B5EF4-FFF2-40B4-BE49-F238E27FC236}">
                <a16:creationId xmlns:a16="http://schemas.microsoft.com/office/drawing/2014/main" id="{0F87A618-7668-ECC3-9D76-453F74E95D3D}"/>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2022428" y="4500563"/>
            <a:ext cx="3380309" cy="1710567"/>
          </a:xfrm>
          <a:prstGeom prst="rect">
            <a:avLst/>
          </a:prstGeom>
        </p:spPr>
      </p:pic>
    </p:spTree>
    <p:extLst>
      <p:ext uri="{BB962C8B-B14F-4D97-AF65-F5344CB8AC3E}">
        <p14:creationId xmlns:p14="http://schemas.microsoft.com/office/powerpoint/2010/main" val="2778252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97CCA1-35C6-CC64-F8DE-7B56E4CFF81F}"/>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B7F89FCF-CAE2-F7DE-CD76-CCB8879920C4}"/>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Coil impregnation</a:t>
            </a:r>
          </a:p>
        </p:txBody>
      </p:sp>
      <p:sp>
        <p:nvSpPr>
          <p:cNvPr id="2" name="TextBox 1">
            <a:extLst>
              <a:ext uri="{FF2B5EF4-FFF2-40B4-BE49-F238E27FC236}">
                <a16:creationId xmlns:a16="http://schemas.microsoft.com/office/drawing/2014/main" id="{B28D92CE-DE69-3CFB-6685-CF8148703571}"/>
              </a:ext>
            </a:extLst>
          </p:cNvPr>
          <p:cNvSpPr txBox="1"/>
          <p:nvPr/>
        </p:nvSpPr>
        <p:spPr>
          <a:xfrm>
            <a:off x="612895" y="1133918"/>
            <a:ext cx="4692127" cy="5312223"/>
          </a:xfrm>
          <a:prstGeom prst="rect">
            <a:avLst/>
          </a:prstGeom>
          <a:noFill/>
        </p:spPr>
        <p:txBody>
          <a:bodyPr wrap="square">
            <a:spAutoFit/>
          </a:bodyPr>
          <a:lstStyle/>
          <a:p>
            <a:pPr algn="just">
              <a:spcBef>
                <a:spcPct val="20000"/>
              </a:spcBef>
            </a:pPr>
            <a:r>
              <a:rPr lang="en-US" sz="1600" dirty="0">
                <a:latin typeface="LM Mono Prop Light 10" panose="00000500000000000000" pitchFamily="50" charset="0"/>
              </a:rPr>
              <a:t>Coil impregnation will use the </a:t>
            </a:r>
            <a:r>
              <a:rPr lang="en-GB" sz="1600" dirty="0">
                <a:latin typeface="LM Mono Prop Light 10" panose="00000500000000000000" pitchFamily="50" charset="0"/>
              </a:rPr>
              <a:t>CERN-made Vacuum Pressure Impregnation &amp; Polymerization System </a:t>
            </a:r>
          </a:p>
          <a:p>
            <a:pPr algn="just">
              <a:spcBef>
                <a:spcPct val="20000"/>
              </a:spcBef>
            </a:pPr>
            <a:endParaRPr lang="en-GB" sz="1600" dirty="0">
              <a:latin typeface="LM Mono Prop Light 10" panose="00000500000000000000" pitchFamily="50" charset="0"/>
            </a:endParaRPr>
          </a:p>
          <a:p>
            <a:pPr marL="285750" indent="-285750" algn="just">
              <a:spcBef>
                <a:spcPct val="20000"/>
              </a:spcBef>
              <a:buFont typeface="Wingdings" panose="05000000000000000000" pitchFamily="2" charset="2"/>
              <a:buChar char="§"/>
            </a:pPr>
            <a:r>
              <a:rPr lang="en-GB" sz="1600" dirty="0">
                <a:latin typeface="LM Mono Prop Light 10" panose="00000500000000000000" pitchFamily="50" charset="0"/>
              </a:rPr>
              <a:t>Up to 10 m impregnation mould</a:t>
            </a:r>
          </a:p>
          <a:p>
            <a:pPr marL="285750" indent="-285750" algn="just">
              <a:spcBef>
                <a:spcPct val="20000"/>
              </a:spcBef>
              <a:buFont typeface="Wingdings" panose="05000000000000000000" pitchFamily="2" charset="2"/>
              <a:buChar char="§"/>
            </a:pPr>
            <a:r>
              <a:rPr lang="en-GB" sz="1600" dirty="0">
                <a:latin typeface="LM Mono Prop Light 10" panose="00000500000000000000" pitchFamily="50" charset="0"/>
              </a:rPr>
              <a:t>WinCC controls</a:t>
            </a:r>
          </a:p>
          <a:p>
            <a:pPr marL="285750" indent="-285750" algn="just">
              <a:spcBef>
                <a:spcPct val="20000"/>
              </a:spcBef>
              <a:buFont typeface="Wingdings" panose="05000000000000000000" pitchFamily="2" charset="2"/>
              <a:buChar char="§"/>
            </a:pPr>
            <a:r>
              <a:rPr lang="en-GB" sz="1600" dirty="0">
                <a:latin typeface="LM Mono Prop Light 10" panose="00000500000000000000" pitchFamily="50" charset="0"/>
              </a:rPr>
              <a:t>Fully operational (trivially) today</a:t>
            </a:r>
          </a:p>
          <a:p>
            <a:pPr marL="285750" indent="-285750" algn="just">
              <a:spcBef>
                <a:spcPct val="20000"/>
              </a:spcBef>
              <a:buFont typeface="Wingdings" panose="05000000000000000000" pitchFamily="2" charset="2"/>
              <a:buChar char="§"/>
            </a:pPr>
            <a:endParaRPr lang="en-GB" sz="1600" dirty="0">
              <a:latin typeface="LM Mono Prop Light 10" panose="00000500000000000000" pitchFamily="50" charset="0"/>
            </a:endParaRPr>
          </a:p>
          <a:p>
            <a:pPr marL="285750" indent="-285750" algn="just">
              <a:spcBef>
                <a:spcPct val="20000"/>
              </a:spcBef>
              <a:buFont typeface="Wingdings" panose="05000000000000000000" pitchFamily="2" charset="2"/>
              <a:buChar char="§"/>
            </a:pPr>
            <a:endParaRPr lang="en-GB" sz="1600" dirty="0">
              <a:latin typeface="LM Mono Prop Light 10" panose="00000500000000000000" pitchFamily="50" charset="0"/>
            </a:endParaRPr>
          </a:p>
          <a:p>
            <a:pPr algn="just">
              <a:spcBef>
                <a:spcPct val="20000"/>
              </a:spcBef>
            </a:pPr>
            <a:r>
              <a:rPr lang="en-GB" sz="1600" dirty="0">
                <a:latin typeface="LM Mono Prop Light 10" panose="00000500000000000000" pitchFamily="50" charset="0"/>
              </a:rPr>
              <a:t>Design of the impregnation tooling still under discussion. Today we have some doubts for BOND on how to match the coil geometry after RHT (with potential coil length changes) which also apply for M-BOND. </a:t>
            </a:r>
          </a:p>
          <a:p>
            <a:pPr algn="just">
              <a:spcBef>
                <a:spcPct val="20000"/>
              </a:spcBef>
            </a:pPr>
            <a:endParaRPr lang="en-GB" sz="1600" dirty="0">
              <a:latin typeface="LM Mono Prop Light 10" panose="00000500000000000000" pitchFamily="50" charset="0"/>
            </a:endParaRPr>
          </a:p>
          <a:p>
            <a:pPr algn="ctr">
              <a:spcBef>
                <a:spcPct val="20000"/>
              </a:spcBef>
            </a:pPr>
            <a:r>
              <a:rPr lang="en-GB" sz="1600" dirty="0">
                <a:latin typeface="LM Mono Prop Light 10" panose="00000500000000000000" pitchFamily="50" charset="0"/>
              </a:rPr>
              <a:t>Decision on the tooling will be made in the following weeks.</a:t>
            </a:r>
          </a:p>
          <a:p>
            <a:pPr algn="just">
              <a:spcBef>
                <a:spcPct val="20000"/>
              </a:spcBef>
            </a:pPr>
            <a:r>
              <a:rPr lang="en-US" sz="1600" dirty="0">
                <a:latin typeface="LM Mono Prop Light 10" panose="00000500000000000000" pitchFamily="50" charset="0"/>
              </a:rPr>
              <a:t>   </a:t>
            </a:r>
            <a:endParaRPr lang="en-GB" sz="1600" dirty="0">
              <a:latin typeface="LM Mono Prop Light 10" panose="00000500000000000000" pitchFamily="50" charset="0"/>
            </a:endParaRPr>
          </a:p>
          <a:p>
            <a:pPr algn="just">
              <a:spcBef>
                <a:spcPct val="20000"/>
              </a:spcBef>
            </a:pPr>
            <a:endParaRPr lang="en-US" sz="1600" dirty="0">
              <a:latin typeface="LM Mono Prop Light 10" panose="00000500000000000000" pitchFamily="50" charset="0"/>
            </a:endParaRPr>
          </a:p>
        </p:txBody>
      </p:sp>
      <p:pic>
        <p:nvPicPr>
          <p:cNvPr id="3" name="Picture 2" descr="A picture containing text, indoor, cluttered, miller&#10;&#10;Description automatically generated">
            <a:extLst>
              <a:ext uri="{FF2B5EF4-FFF2-40B4-BE49-F238E27FC236}">
                <a16:creationId xmlns:a16="http://schemas.microsoft.com/office/drawing/2014/main" id="{C09CFB12-5D40-4A94-65B1-890EA178752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880998"/>
            <a:ext cx="5483105" cy="4112330"/>
          </a:xfrm>
          <a:prstGeom prst="rect">
            <a:avLst/>
          </a:prstGeom>
        </p:spPr>
      </p:pic>
    </p:spTree>
    <p:extLst>
      <p:ext uri="{BB962C8B-B14F-4D97-AF65-F5344CB8AC3E}">
        <p14:creationId xmlns:p14="http://schemas.microsoft.com/office/powerpoint/2010/main" val="18685880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694C49-7E32-1249-8022-A476963B4172}"/>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A2E6359A-49BB-50AA-4C53-CE641FF5AE0A}"/>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Coilpack assembly</a:t>
            </a:r>
          </a:p>
        </p:txBody>
      </p:sp>
      <p:sp>
        <p:nvSpPr>
          <p:cNvPr id="3" name="TextBox 2">
            <a:extLst>
              <a:ext uri="{FF2B5EF4-FFF2-40B4-BE49-F238E27FC236}">
                <a16:creationId xmlns:a16="http://schemas.microsoft.com/office/drawing/2014/main" id="{88C8954F-E149-A2CA-936F-699F0C4286E2}"/>
              </a:ext>
            </a:extLst>
          </p:cNvPr>
          <p:cNvSpPr txBox="1"/>
          <p:nvPr/>
        </p:nvSpPr>
        <p:spPr>
          <a:xfrm>
            <a:off x="745633" y="1007458"/>
            <a:ext cx="10266077" cy="4376583"/>
          </a:xfrm>
          <a:prstGeom prst="rect">
            <a:avLst/>
          </a:prstGeom>
          <a:noFill/>
        </p:spPr>
        <p:txBody>
          <a:bodyPr wrap="square">
            <a:spAutoFit/>
          </a:bodyPr>
          <a:lstStyle/>
          <a:p>
            <a:pPr algn="just">
              <a:spcBef>
                <a:spcPct val="20000"/>
              </a:spcBef>
            </a:pPr>
            <a:r>
              <a:rPr lang="en-US" sz="1600" dirty="0">
                <a:latin typeface="LM Mono Prop Light 10" panose="00000500000000000000" pitchFamily="50" charset="0"/>
              </a:rPr>
              <a:t>For coil finishing and </a:t>
            </a:r>
            <a:r>
              <a:rPr lang="en-US" sz="1600" dirty="0" err="1">
                <a:latin typeface="LM Mono Prop Light 10" panose="00000500000000000000" pitchFamily="50" charset="0"/>
              </a:rPr>
              <a:t>coilpack</a:t>
            </a:r>
            <a:r>
              <a:rPr lang="en-US" sz="1600" dirty="0">
                <a:latin typeface="LM Mono Prop Light 10" panose="00000500000000000000" pitchFamily="50" charset="0"/>
              </a:rPr>
              <a:t> assembly:</a:t>
            </a:r>
          </a:p>
          <a:p>
            <a:pPr algn="just">
              <a:spcBef>
                <a:spcPct val="20000"/>
              </a:spcBef>
            </a:pPr>
            <a:endParaRPr lang="en-US" sz="1600" dirty="0">
              <a:latin typeface="LM Mono Prop Light 10" panose="00000500000000000000" pitchFamily="50" charset="0"/>
            </a:endParaRPr>
          </a:p>
          <a:p>
            <a:pPr marL="400050" indent="-400050" algn="just">
              <a:spcBef>
                <a:spcPct val="20000"/>
              </a:spcBef>
              <a:buFont typeface="+mj-lt"/>
              <a:buAutoNum type="romanLcPeriod"/>
            </a:pPr>
            <a:r>
              <a:rPr lang="en-US" sz="1600" dirty="0">
                <a:latin typeface="LM Mono Prop Light 10" panose="00000500000000000000" pitchFamily="50" charset="0"/>
              </a:rPr>
              <a:t>We are investigating the possibility of performing the coil geometrical measurements by scanning.</a:t>
            </a:r>
          </a:p>
          <a:p>
            <a:pPr marL="857250" lvl="1" indent="-400050" algn="just">
              <a:spcBef>
                <a:spcPct val="20000"/>
              </a:spcBef>
              <a:buFont typeface="Wingdings" panose="05000000000000000000" pitchFamily="2" charset="2"/>
              <a:buChar char="§"/>
            </a:pPr>
            <a:r>
              <a:rPr lang="en-US" sz="1600" dirty="0">
                <a:latin typeface="LM Mono Prop Light 10" panose="00000500000000000000" pitchFamily="50" charset="0"/>
              </a:rPr>
              <a:t>Possible solutions: METRASCAN, LEICA scanner</a:t>
            </a:r>
          </a:p>
          <a:p>
            <a:pPr marL="857250" lvl="1" indent="-400050" algn="just">
              <a:spcBef>
                <a:spcPct val="20000"/>
              </a:spcBef>
              <a:buFont typeface="Wingdings" panose="05000000000000000000" pitchFamily="2" charset="2"/>
              <a:buChar char="§"/>
            </a:pPr>
            <a:r>
              <a:rPr lang="en-US" sz="1600" dirty="0">
                <a:latin typeface="LM Mono Prop Light 10" panose="00000500000000000000" pitchFamily="50" charset="0"/>
              </a:rPr>
              <a:t>Advantages: Faster, no physical contact with the coil</a:t>
            </a:r>
          </a:p>
          <a:p>
            <a:pPr marL="400050" indent="-400050" algn="just">
              <a:spcBef>
                <a:spcPct val="20000"/>
              </a:spcBef>
              <a:buFont typeface="+mj-lt"/>
              <a:buAutoNum type="romanLcPeriod"/>
            </a:pPr>
            <a:endParaRPr lang="en-US" sz="1600" dirty="0">
              <a:latin typeface="LM Mono Prop Light 10" panose="00000500000000000000" pitchFamily="50" charset="0"/>
            </a:endParaRPr>
          </a:p>
          <a:p>
            <a:pPr marL="400050" indent="-400050" algn="just">
              <a:spcBef>
                <a:spcPct val="20000"/>
              </a:spcBef>
              <a:buFont typeface="+mj-lt"/>
              <a:buAutoNum type="romanLcPeriod"/>
            </a:pPr>
            <a:r>
              <a:rPr lang="en-US" sz="1600" dirty="0">
                <a:latin typeface="LM Mono Prop Light 10" panose="00000500000000000000" pitchFamily="50" charset="0"/>
              </a:rPr>
              <a:t>Coil and </a:t>
            </a:r>
            <a:r>
              <a:rPr lang="en-US" sz="1600" dirty="0" err="1">
                <a:latin typeface="LM Mono Prop Light 10" panose="00000500000000000000" pitchFamily="50" charset="0"/>
              </a:rPr>
              <a:t>coilpack</a:t>
            </a:r>
            <a:r>
              <a:rPr lang="en-US" sz="1600" dirty="0">
                <a:latin typeface="LM Mono Prop Light 10" panose="00000500000000000000" pitchFamily="50" charset="0"/>
              </a:rPr>
              <a:t> insulation is also not trivial. Ground insulation needs to be folded in different directions simultaneously (flared ends):</a:t>
            </a:r>
          </a:p>
          <a:p>
            <a:pPr marL="857250" lvl="1" indent="-400050" algn="just">
              <a:spcBef>
                <a:spcPct val="20000"/>
              </a:spcBef>
              <a:buFont typeface="Wingdings" panose="05000000000000000000" pitchFamily="2" charset="2"/>
              <a:buChar char="§"/>
            </a:pPr>
            <a:r>
              <a:rPr lang="en-US" sz="1600" dirty="0">
                <a:latin typeface="LM Mono Prop Light 10" panose="00000500000000000000" pitchFamily="50" charset="0"/>
              </a:rPr>
              <a:t>Possible solutions: Warm Kapton forming, staggered design of the different layers, to be studied.</a:t>
            </a:r>
          </a:p>
          <a:p>
            <a:pPr marL="400050" indent="-400050" algn="just">
              <a:spcBef>
                <a:spcPct val="20000"/>
              </a:spcBef>
              <a:buFont typeface="+mj-lt"/>
              <a:buAutoNum type="romanLcPeriod"/>
            </a:pPr>
            <a:endParaRPr lang="en-US" sz="1600" dirty="0">
              <a:latin typeface="LM Mono Prop Light 10" panose="00000500000000000000" pitchFamily="50" charset="0"/>
            </a:endParaRPr>
          </a:p>
          <a:p>
            <a:pPr marL="400050" indent="-400050" algn="just">
              <a:spcBef>
                <a:spcPct val="20000"/>
              </a:spcBef>
              <a:buFont typeface="+mj-lt"/>
              <a:buAutoNum type="romanLcPeriod"/>
            </a:pPr>
            <a:r>
              <a:rPr lang="en-US" sz="1600" dirty="0">
                <a:latin typeface="LM Mono Prop Light 10" panose="00000500000000000000" pitchFamily="50" charset="0"/>
              </a:rPr>
              <a:t>As for BOND, we would like to machine the lateral coil rails to ensure a flat and well-controlled surface for pre-load application:</a:t>
            </a:r>
          </a:p>
          <a:p>
            <a:pPr marL="857250" lvl="1" indent="-400050" algn="just">
              <a:spcBef>
                <a:spcPct val="20000"/>
              </a:spcBef>
              <a:buFont typeface="Wingdings" panose="05000000000000000000" pitchFamily="2" charset="2"/>
              <a:buChar char="§"/>
            </a:pPr>
            <a:r>
              <a:rPr lang="en-US" sz="1600" dirty="0">
                <a:latin typeface="LM Mono Prop Light 10" panose="00000500000000000000" pitchFamily="50" charset="0"/>
              </a:rPr>
              <a:t>Possible solutions: Machining bench in B.180 hall</a:t>
            </a:r>
            <a:endParaRPr lang="en-GB" sz="1600" dirty="0">
              <a:latin typeface="LM Mono Prop Light 10" panose="00000500000000000000" pitchFamily="50" charset="0"/>
            </a:endParaRPr>
          </a:p>
          <a:p>
            <a:pPr algn="ctr">
              <a:spcBef>
                <a:spcPct val="20000"/>
              </a:spcBef>
            </a:pPr>
            <a:endParaRPr lang="en-GB" sz="1600" dirty="0">
              <a:latin typeface="LM Mono Prop Light 10" panose="00000500000000000000" pitchFamily="50" charset="0"/>
            </a:endParaRPr>
          </a:p>
          <a:p>
            <a:pPr algn="just">
              <a:spcBef>
                <a:spcPct val="20000"/>
              </a:spcBef>
            </a:pPr>
            <a:endParaRPr lang="en-US" sz="1600" dirty="0">
              <a:latin typeface="LM Mono Prop Light 10" panose="00000500000000000000" pitchFamily="50" charset="0"/>
            </a:endParaRPr>
          </a:p>
        </p:txBody>
      </p:sp>
    </p:spTree>
    <p:extLst>
      <p:ext uri="{BB962C8B-B14F-4D97-AF65-F5344CB8AC3E}">
        <p14:creationId xmlns:p14="http://schemas.microsoft.com/office/powerpoint/2010/main" val="28063572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69E66D-218D-D5B1-B7A5-F81C2C3415F3}"/>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F7980D48-94DB-D67A-CD09-A692ADD28FB5}"/>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Magnet assembly</a:t>
            </a:r>
          </a:p>
        </p:txBody>
      </p:sp>
      <p:pic>
        <p:nvPicPr>
          <p:cNvPr id="4" name="Picture 6" descr="A blue and grey object with holes&#10;&#10;AI-generated content may be incorrect.">
            <a:extLst>
              <a:ext uri="{FF2B5EF4-FFF2-40B4-BE49-F238E27FC236}">
                <a16:creationId xmlns:a16="http://schemas.microsoft.com/office/drawing/2014/main" id="{D3D00307-C5D3-8115-2BDD-D9628989E769}"/>
              </a:ext>
            </a:extLst>
          </p:cNvPr>
          <p:cNvPicPr>
            <a:picLocks noChangeAspect="1"/>
          </p:cNvPicPr>
          <p:nvPr/>
        </p:nvPicPr>
        <p:blipFill>
          <a:blip r:embed="rId3">
            <a:clrChange>
              <a:clrFrom>
                <a:srgbClr val="FFFFFF"/>
              </a:clrFrom>
              <a:clrTo>
                <a:srgbClr val="FFFFFF">
                  <a:alpha val="0"/>
                </a:srgbClr>
              </a:clrTo>
            </a:clrChange>
          </a:blip>
          <a:srcRect l="2666" r="6764"/>
          <a:stretch>
            <a:fillRect/>
          </a:stretch>
        </p:blipFill>
        <p:spPr>
          <a:xfrm>
            <a:off x="8075742" y="2744011"/>
            <a:ext cx="3522037" cy="2000075"/>
          </a:xfrm>
          <a:prstGeom prst="rect">
            <a:avLst/>
          </a:prstGeom>
          <a:noFill/>
          <a:ln cap="flat">
            <a:noFill/>
          </a:ln>
        </p:spPr>
      </p:pic>
      <p:pic>
        <p:nvPicPr>
          <p:cNvPr id="5" name="Picture 4" descr="A close-up of a device&#10;&#10;AI-generated content may be incorrect.">
            <a:extLst>
              <a:ext uri="{FF2B5EF4-FFF2-40B4-BE49-F238E27FC236}">
                <a16:creationId xmlns:a16="http://schemas.microsoft.com/office/drawing/2014/main" id="{7C4B9CCA-99C0-B22A-3F6D-48367E7E8BB4}"/>
              </a:ext>
            </a:extLst>
          </p:cNvPr>
          <p:cNvPicPr>
            <a:picLocks noChangeAspect="1"/>
          </p:cNvPicPr>
          <p:nvPr/>
        </p:nvPicPr>
        <p:blipFill>
          <a:blip r:embed="rId4">
            <a:clrChange>
              <a:clrFrom>
                <a:srgbClr val="FFFFFF"/>
              </a:clrFrom>
              <a:clrTo>
                <a:srgbClr val="FFFFFF">
                  <a:alpha val="0"/>
                </a:srgbClr>
              </a:clrTo>
            </a:clrChange>
          </a:blip>
          <a:srcRect l="20312" r="9562" b="6861"/>
          <a:stretch>
            <a:fillRect/>
          </a:stretch>
        </p:blipFill>
        <p:spPr>
          <a:xfrm>
            <a:off x="8579472" y="4641574"/>
            <a:ext cx="2270360" cy="1550920"/>
          </a:xfrm>
          <a:prstGeom prst="rect">
            <a:avLst/>
          </a:prstGeom>
          <a:noFill/>
          <a:ln cap="flat">
            <a:noFill/>
          </a:ln>
        </p:spPr>
      </p:pic>
      <p:pic>
        <p:nvPicPr>
          <p:cNvPr id="6" name="Picture 7" descr="A close-up of a machine&#10;&#10;AI-generated content may be incorrect.">
            <a:extLst>
              <a:ext uri="{FF2B5EF4-FFF2-40B4-BE49-F238E27FC236}">
                <a16:creationId xmlns:a16="http://schemas.microsoft.com/office/drawing/2014/main" id="{E879FD94-7559-B1E5-19CB-E90622C5CFB2}"/>
              </a:ext>
            </a:extLst>
          </p:cNvPr>
          <p:cNvPicPr>
            <a:picLocks noChangeAspect="1"/>
          </p:cNvPicPr>
          <p:nvPr/>
        </p:nvPicPr>
        <p:blipFill>
          <a:blip r:embed="rId5">
            <a:clrChange>
              <a:clrFrom>
                <a:srgbClr val="FFFFFF"/>
              </a:clrFrom>
              <a:clrTo>
                <a:srgbClr val="FFFFFF">
                  <a:alpha val="0"/>
                </a:srgbClr>
              </a:clrTo>
            </a:clrChange>
          </a:blip>
          <a:srcRect l="18687" t="15489" r="16188" b="7589"/>
          <a:stretch>
            <a:fillRect/>
          </a:stretch>
        </p:blipFill>
        <p:spPr>
          <a:xfrm>
            <a:off x="-4035074" y="3083871"/>
            <a:ext cx="3555643" cy="2160000"/>
          </a:xfrm>
          <a:prstGeom prst="rect">
            <a:avLst/>
          </a:prstGeom>
          <a:noFill/>
          <a:ln cap="flat">
            <a:noFill/>
          </a:ln>
        </p:spPr>
      </p:pic>
      <p:pic>
        <p:nvPicPr>
          <p:cNvPr id="10" name="Picture 9" descr="A computer generated image of a machine&#10;&#10;AI-generated content may be incorrect.">
            <a:extLst>
              <a:ext uri="{FF2B5EF4-FFF2-40B4-BE49-F238E27FC236}">
                <a16:creationId xmlns:a16="http://schemas.microsoft.com/office/drawing/2014/main" id="{0E10B44F-C9AB-75DC-EDBC-45B4D7F9CC6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71793" y="496540"/>
            <a:ext cx="3685718" cy="2103162"/>
          </a:xfrm>
          <a:prstGeom prst="rect">
            <a:avLst/>
          </a:prstGeom>
        </p:spPr>
      </p:pic>
      <p:sp>
        <p:nvSpPr>
          <p:cNvPr id="11" name="TextBox 10">
            <a:extLst>
              <a:ext uri="{FF2B5EF4-FFF2-40B4-BE49-F238E27FC236}">
                <a16:creationId xmlns:a16="http://schemas.microsoft.com/office/drawing/2014/main" id="{A5EB078D-C4E3-D937-83D4-E6FE81FCE7BC}"/>
              </a:ext>
            </a:extLst>
          </p:cNvPr>
          <p:cNvSpPr txBox="1"/>
          <p:nvPr/>
        </p:nvSpPr>
        <p:spPr>
          <a:xfrm>
            <a:off x="434811" y="1001970"/>
            <a:ext cx="6689035" cy="4801314"/>
          </a:xfrm>
          <a:prstGeom prst="rect">
            <a:avLst/>
          </a:prstGeom>
          <a:noFill/>
        </p:spPr>
        <p:txBody>
          <a:bodyPr wrap="square">
            <a:spAutoFit/>
          </a:bodyPr>
          <a:lstStyle/>
          <a:p>
            <a:pPr algn="just">
              <a:spcBef>
                <a:spcPct val="20000"/>
              </a:spcBef>
            </a:pPr>
            <a:r>
              <a:rPr lang="en-US" sz="1600" dirty="0">
                <a:latin typeface="LM Mono Prop Light 10" panose="00000500000000000000" pitchFamily="50" charset="0"/>
              </a:rPr>
              <a:t>M-BOND mechanical structure will be composed of different yoke-shell modules (all same length, no end modules like MQXF). Yoke and pads will use thin/thick iron laminations.</a:t>
            </a:r>
          </a:p>
          <a:p>
            <a:pPr algn="just">
              <a:spcBef>
                <a:spcPct val="20000"/>
              </a:spcBef>
            </a:pPr>
            <a:endParaRPr lang="en-US" sz="1600" dirty="0">
              <a:latin typeface="LM Mono Prop Light 10" panose="00000500000000000000" pitchFamily="50" charset="0"/>
            </a:endParaRPr>
          </a:p>
          <a:p>
            <a:pPr marL="285750" indent="-285750" algn="just">
              <a:spcBef>
                <a:spcPct val="20000"/>
              </a:spcBef>
              <a:buFont typeface="Wingdings" panose="05000000000000000000" pitchFamily="2" charset="2"/>
              <a:buChar char="§"/>
            </a:pPr>
            <a:r>
              <a:rPr lang="en-US" sz="1400" dirty="0">
                <a:latin typeface="LM Mono Prop Light 10" panose="00000500000000000000" pitchFamily="50" charset="0"/>
              </a:rPr>
              <a:t>Note that in BOND we plan to re-machine the yoke inner surface after its sub-assembly. For M-BOND this is not the case.</a:t>
            </a:r>
          </a:p>
          <a:p>
            <a:pPr marL="285750" indent="-285750" algn="just">
              <a:spcBef>
                <a:spcPct val="20000"/>
              </a:spcBef>
              <a:buFont typeface="Wingdings" panose="05000000000000000000" pitchFamily="2" charset="2"/>
              <a:buChar char="§"/>
            </a:pPr>
            <a:r>
              <a:rPr lang="en-US" sz="1600" dirty="0">
                <a:latin typeface="LM Mono Prop Light 10" panose="00000500000000000000" pitchFamily="50" charset="0"/>
              </a:rPr>
              <a:t>We propose to use a system of encapsulated bladders, acting as the equivalent of “local masters”. This idea has been also implemented in BOND.</a:t>
            </a:r>
          </a:p>
          <a:p>
            <a:pPr marL="742950" lvl="1" indent="-285750" algn="just">
              <a:spcBef>
                <a:spcPct val="20000"/>
              </a:spcBef>
              <a:buFont typeface="Wingdings" panose="05000000000000000000" pitchFamily="2" charset="2"/>
              <a:buChar char="§"/>
            </a:pPr>
            <a:r>
              <a:rPr lang="en-US" sz="1600" dirty="0">
                <a:latin typeface="LM Mono Prop Light 10" panose="00000500000000000000" pitchFamily="50" charset="0"/>
              </a:rPr>
              <a:t>Full length bladders for M-BOND</a:t>
            </a:r>
          </a:p>
          <a:p>
            <a:pPr marL="742950" lvl="1" indent="-285750" algn="just">
              <a:spcBef>
                <a:spcPct val="20000"/>
              </a:spcBef>
              <a:buFont typeface="Wingdings" panose="05000000000000000000" pitchFamily="2" charset="2"/>
              <a:buChar char="§"/>
            </a:pPr>
            <a:r>
              <a:rPr lang="en-US" sz="1600" dirty="0">
                <a:latin typeface="LM Mono Prop Light 10" panose="00000500000000000000" pitchFamily="50" charset="0"/>
              </a:rPr>
              <a:t>Advantages: In principle, robust and easy to insert (we allow a gap in the order of 1 mm)</a:t>
            </a:r>
          </a:p>
          <a:p>
            <a:pPr marL="742950" lvl="1" indent="-285750" algn="just">
              <a:spcBef>
                <a:spcPct val="20000"/>
              </a:spcBef>
              <a:buFont typeface="Wingdings" panose="05000000000000000000" pitchFamily="2" charset="2"/>
              <a:buChar char="§"/>
            </a:pPr>
            <a:r>
              <a:rPr lang="en-US" sz="1600" dirty="0">
                <a:latin typeface="LM Mono Prop Light 10" panose="00000500000000000000" pitchFamily="50" charset="0"/>
              </a:rPr>
              <a:t>A second passive bladder could be included in the sandwich, just to be gently inflated after the loading is finished (remaining on its elastic range). The idea is to use it to “flatten” back the active bladder and improve extraction.</a:t>
            </a:r>
          </a:p>
          <a:p>
            <a:pPr marL="1200150" lvl="2" indent="-285750" algn="just">
              <a:spcBef>
                <a:spcPct val="20000"/>
              </a:spcBef>
              <a:buFont typeface="Wingdings" panose="05000000000000000000" pitchFamily="2" charset="2"/>
              <a:buChar char="§"/>
            </a:pPr>
            <a:r>
              <a:rPr lang="en-US" sz="1600" dirty="0">
                <a:latin typeface="LM Mono Prop Light 10" panose="00000500000000000000" pitchFamily="50" charset="0"/>
              </a:rPr>
              <a:t>Test campaign will be launched soon to prove the concept.</a:t>
            </a:r>
          </a:p>
        </p:txBody>
      </p:sp>
    </p:spTree>
    <p:extLst>
      <p:ext uri="{BB962C8B-B14F-4D97-AF65-F5344CB8AC3E}">
        <p14:creationId xmlns:p14="http://schemas.microsoft.com/office/powerpoint/2010/main" val="30122007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0AE4B0-22AF-0B15-0650-BE01F5786D3A}"/>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4CF1338A-95D7-80AD-97E8-A9D2C03ADEBD}"/>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Other aspects</a:t>
            </a:r>
          </a:p>
        </p:txBody>
      </p:sp>
      <p:sp>
        <p:nvSpPr>
          <p:cNvPr id="11" name="TextBox 10">
            <a:extLst>
              <a:ext uri="{FF2B5EF4-FFF2-40B4-BE49-F238E27FC236}">
                <a16:creationId xmlns:a16="http://schemas.microsoft.com/office/drawing/2014/main" id="{96768868-DD29-2A71-CF22-B59EFD097258}"/>
              </a:ext>
            </a:extLst>
          </p:cNvPr>
          <p:cNvSpPr txBox="1"/>
          <p:nvPr/>
        </p:nvSpPr>
        <p:spPr>
          <a:xfrm>
            <a:off x="934702" y="1263708"/>
            <a:ext cx="10008915" cy="4327338"/>
          </a:xfrm>
          <a:prstGeom prst="rect">
            <a:avLst/>
          </a:prstGeom>
          <a:noFill/>
        </p:spPr>
        <p:txBody>
          <a:bodyPr wrap="square">
            <a:spAutoFit/>
          </a:bodyPr>
          <a:lstStyle/>
          <a:p>
            <a:pPr marL="285750" indent="-285750" algn="just">
              <a:spcBef>
                <a:spcPct val="20000"/>
              </a:spcBef>
              <a:buFont typeface="Wingdings" panose="05000000000000000000" pitchFamily="2" charset="2"/>
              <a:buChar char="§"/>
            </a:pPr>
            <a:r>
              <a:rPr lang="en-GB" sz="1600" b="1" u="sng" dirty="0">
                <a:latin typeface="LM Mono Prop Light 10" panose="00000500000000000000" pitchFamily="50" charset="0"/>
              </a:rPr>
              <a:t>COOLING:</a:t>
            </a:r>
          </a:p>
          <a:p>
            <a:pPr marL="742950" lvl="1" indent="-285750" algn="just">
              <a:spcBef>
                <a:spcPct val="20000"/>
              </a:spcBef>
              <a:buFont typeface="Wingdings" panose="05000000000000000000" pitchFamily="2" charset="2"/>
              <a:buChar char="§"/>
            </a:pPr>
            <a:r>
              <a:rPr lang="en-GB" sz="1600" dirty="0">
                <a:latin typeface="LM Mono Prop Light 10" panose="00000500000000000000" pitchFamily="50" charset="0"/>
              </a:rPr>
              <a:t>There is not much space for He-cooling compared to other magnets. This needs to be worked out as well in the framework of BOND (as we did for MQXF).</a:t>
            </a:r>
          </a:p>
          <a:p>
            <a:pPr marL="285750" indent="-285750" algn="just">
              <a:spcBef>
                <a:spcPct val="20000"/>
              </a:spcBef>
              <a:buFont typeface="Wingdings" panose="05000000000000000000" pitchFamily="2" charset="2"/>
              <a:buChar char="§"/>
            </a:pPr>
            <a:endParaRPr lang="en-GB" sz="1600" dirty="0">
              <a:latin typeface="LM Mono Prop Light 10" panose="00000500000000000000" pitchFamily="50" charset="0"/>
            </a:endParaRPr>
          </a:p>
          <a:p>
            <a:pPr marL="285750" indent="-285750" algn="just">
              <a:spcBef>
                <a:spcPct val="20000"/>
              </a:spcBef>
              <a:buFont typeface="Wingdings" panose="05000000000000000000" pitchFamily="2" charset="2"/>
              <a:buChar char="§"/>
            </a:pPr>
            <a:r>
              <a:rPr lang="en-GB" sz="1600" b="1" u="sng" dirty="0">
                <a:latin typeface="LM Mono Prop Light 10" panose="00000500000000000000" pitchFamily="50" charset="0"/>
              </a:rPr>
              <a:t>HANDLING:</a:t>
            </a:r>
          </a:p>
          <a:p>
            <a:pPr marL="742950" lvl="1" indent="-285750" algn="just">
              <a:spcBef>
                <a:spcPct val="20000"/>
              </a:spcBef>
              <a:buFont typeface="Wingdings" panose="05000000000000000000" pitchFamily="2" charset="2"/>
              <a:buChar char="§"/>
            </a:pPr>
            <a:r>
              <a:rPr lang="en-GB" sz="1600" dirty="0">
                <a:latin typeface="LM Mono Prop Light 10" panose="00000500000000000000" pitchFamily="50" charset="0"/>
              </a:rPr>
              <a:t>The magnet is dense and full of iron. We need to turn it vertically and the weight might be high. Everything is kept by the keys with the large force and friction.</a:t>
            </a:r>
          </a:p>
          <a:p>
            <a:pPr marL="1200150" lvl="2" indent="-285750" algn="just">
              <a:spcBef>
                <a:spcPct val="20000"/>
              </a:spcBef>
              <a:buFont typeface="Wingdings" panose="05000000000000000000" pitchFamily="2" charset="2"/>
              <a:buChar char="§"/>
            </a:pPr>
            <a:r>
              <a:rPr lang="en-GB" sz="1600" dirty="0">
                <a:latin typeface="LM Mono Prop Light 10" panose="00000500000000000000" pitchFamily="50" charset="0"/>
              </a:rPr>
              <a:t>The weight of an iron cylinder with the same yoke OR is 7700 kg. Force equals ~ 76 </a:t>
            </a:r>
            <a:r>
              <a:rPr lang="en-GB" sz="1600" dirty="0" err="1">
                <a:latin typeface="LM Mono Prop Light 10" panose="00000500000000000000" pitchFamily="50" charset="0"/>
              </a:rPr>
              <a:t>kN</a:t>
            </a:r>
            <a:endParaRPr lang="en-GB" sz="1600" dirty="0">
              <a:latin typeface="LM Mono Prop Light 10" panose="00000500000000000000" pitchFamily="50" charset="0"/>
            </a:endParaRPr>
          </a:p>
          <a:p>
            <a:pPr marL="1200150" lvl="2" indent="-285750" algn="just">
              <a:spcBef>
                <a:spcPct val="20000"/>
              </a:spcBef>
              <a:buFont typeface="Wingdings" panose="05000000000000000000" pitchFamily="2" charset="2"/>
              <a:buChar char="§"/>
            </a:pPr>
            <a:r>
              <a:rPr lang="en-GB" sz="1600" dirty="0">
                <a:latin typeface="LM Mono Prop Light 10" panose="00000500000000000000" pitchFamily="50" charset="0"/>
              </a:rPr>
              <a:t>The total radial force provided by the shell is 44400 </a:t>
            </a:r>
            <a:r>
              <a:rPr lang="en-GB" sz="1600" dirty="0" err="1">
                <a:latin typeface="LM Mono Prop Light 10" panose="00000500000000000000" pitchFamily="50" charset="0"/>
              </a:rPr>
              <a:t>kN</a:t>
            </a:r>
            <a:r>
              <a:rPr lang="en-GB" sz="1600" dirty="0">
                <a:latin typeface="LM Mono Prop Light 10" panose="00000500000000000000" pitchFamily="50" charset="0"/>
              </a:rPr>
              <a:t> at room temperature. </a:t>
            </a:r>
          </a:p>
          <a:p>
            <a:pPr marL="1657350" lvl="3" indent="-285750" algn="just">
              <a:spcBef>
                <a:spcPct val="20000"/>
              </a:spcBef>
              <a:buFont typeface="Wingdings" panose="05000000000000000000" pitchFamily="2" charset="2"/>
              <a:buChar char="§"/>
            </a:pPr>
            <a:r>
              <a:rPr lang="en-GB" sz="1600" dirty="0">
                <a:latin typeface="LM Mono Prop Light 10" panose="00000500000000000000" pitchFamily="50" charset="0"/>
              </a:rPr>
              <a:t>Using µ=0.2, this equals 8880 </a:t>
            </a:r>
            <a:r>
              <a:rPr lang="en-GB" sz="1600" dirty="0" err="1">
                <a:latin typeface="LM Mono Prop Light 10" panose="00000500000000000000" pitchFamily="50" charset="0"/>
              </a:rPr>
              <a:t>kN</a:t>
            </a:r>
            <a:r>
              <a:rPr lang="en-GB" sz="1600" dirty="0">
                <a:latin typeface="LM Mono Prop Light 10" panose="00000500000000000000" pitchFamily="50" charset="0"/>
              </a:rPr>
              <a:t> </a:t>
            </a:r>
          </a:p>
          <a:p>
            <a:pPr marL="1657350" lvl="3" indent="-285750" algn="just">
              <a:spcBef>
                <a:spcPct val="20000"/>
              </a:spcBef>
              <a:buFont typeface="Wingdings" panose="05000000000000000000" pitchFamily="2" charset="2"/>
              <a:buChar char="§"/>
            </a:pPr>
            <a:r>
              <a:rPr lang="en-GB" sz="1600" dirty="0">
                <a:latin typeface="LM Mono Prop Light 10" panose="00000500000000000000" pitchFamily="50" charset="0"/>
              </a:rPr>
              <a:t>Using µ=0.05, this equals 2200 </a:t>
            </a:r>
            <a:r>
              <a:rPr lang="en-GB" sz="1600" dirty="0" err="1">
                <a:latin typeface="LM Mono Prop Light 10" panose="00000500000000000000" pitchFamily="50" charset="0"/>
              </a:rPr>
              <a:t>kN</a:t>
            </a:r>
            <a:endParaRPr lang="en-GB" sz="1600" dirty="0">
              <a:latin typeface="LM Mono Prop Light 10" panose="00000500000000000000" pitchFamily="50" charset="0"/>
            </a:endParaRPr>
          </a:p>
          <a:p>
            <a:pPr lvl="3" algn="ctr">
              <a:spcBef>
                <a:spcPct val="20000"/>
              </a:spcBef>
            </a:pPr>
            <a:r>
              <a:rPr lang="en-GB" sz="1600" dirty="0">
                <a:latin typeface="LM Mono Prop Light 10" panose="00000500000000000000" pitchFamily="50" charset="0"/>
              </a:rPr>
              <a:t>This is orders of magnitude larger than the weight.</a:t>
            </a:r>
          </a:p>
          <a:p>
            <a:pPr marL="1200150" lvl="2" indent="-285750" algn="just">
              <a:spcBef>
                <a:spcPct val="20000"/>
              </a:spcBef>
              <a:buFont typeface="Wingdings" panose="05000000000000000000" pitchFamily="2" charset="2"/>
              <a:buChar char="§"/>
            </a:pPr>
            <a:r>
              <a:rPr lang="en-GB" sz="1600" dirty="0">
                <a:latin typeface="LM Mono Prop Light 10" panose="00000500000000000000" pitchFamily="50" charset="0"/>
              </a:rPr>
              <a:t>We need, still, to handle the shear that appears during handling. We can check what it is done in MQXFA in terms of tooling.</a:t>
            </a:r>
            <a:endParaRPr lang="en-US" sz="1600" dirty="0">
              <a:latin typeface="LM Mono Prop Light 10" panose="00000500000000000000" pitchFamily="50" charset="0"/>
            </a:endParaRPr>
          </a:p>
          <a:p>
            <a:pPr algn="just">
              <a:spcBef>
                <a:spcPct val="20000"/>
              </a:spcBef>
            </a:pPr>
            <a:endParaRPr lang="en-GB" sz="1600" dirty="0">
              <a:latin typeface="LM Mono Prop Light 10" panose="00000500000000000000" pitchFamily="50" charset="0"/>
            </a:endParaRPr>
          </a:p>
        </p:txBody>
      </p:sp>
    </p:spTree>
    <p:extLst>
      <p:ext uri="{BB962C8B-B14F-4D97-AF65-F5344CB8AC3E}">
        <p14:creationId xmlns:p14="http://schemas.microsoft.com/office/powerpoint/2010/main" val="36046814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A087FD-FADA-4683-02A2-F35D56B40B1D}"/>
            </a:ext>
          </a:extLst>
        </p:cNvPr>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0C4F55E8-C5F7-34D2-A116-08D8167D05EF}"/>
              </a:ext>
            </a:extLst>
          </p:cNvPr>
          <p:cNvSpPr txBox="1">
            <a:spLocks/>
          </p:cNvSpPr>
          <p:nvPr/>
        </p:nvSpPr>
        <p:spPr>
          <a:xfrm>
            <a:off x="7279701" y="2384538"/>
            <a:ext cx="4201694" cy="2666856"/>
          </a:xfrm>
          <a:prstGeom prst="rect">
            <a:avLst/>
          </a:prstGeom>
        </p:spPr>
        <p:txBody>
          <a:bodyPr vert="horz" lIns="45720" tIns="0" rIns="45720" bIns="0" anchor="t" anchorCtr="0">
            <a:normAutofit fontScale="70000" lnSpcReduction="20000"/>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defTabSz="457200">
              <a:buClrTx/>
              <a:buSzTx/>
              <a:buFont typeface="Wingdings" panose="05000000000000000000" pitchFamily="2" charset="2"/>
              <a:buChar char="§"/>
            </a:pPr>
            <a:endParaRPr lang="en-GB" sz="6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r>
              <a:rPr lang="en-GB" sz="2100" dirty="0">
                <a:solidFill>
                  <a:schemeClr val="bg1">
                    <a:lumMod val="65000"/>
                  </a:schemeClr>
                </a:solidFill>
                <a:latin typeface="LM Mono Prop Light 10" panose="00000500000000000000" pitchFamily="50" charset="0"/>
              </a:rPr>
              <a:t>Introduction</a:t>
            </a:r>
            <a:r>
              <a:rPr lang="en-GB" b="1" dirty="0">
                <a:solidFill>
                  <a:schemeClr val="accent1">
                    <a:lumMod val="10000"/>
                  </a:schemeClr>
                </a:solidFill>
                <a:latin typeface="LM Mono Prop Light 10" panose="00000500000000000000" pitchFamily="50" charset="0"/>
              </a:rPr>
              <a:t> </a:t>
            </a:r>
          </a:p>
          <a:p>
            <a:pPr marL="342900" indent="-342900" defTabSz="457200">
              <a:buClrTx/>
              <a:buSzTx/>
              <a:buFont typeface="Wingdings" panose="05000000000000000000" pitchFamily="2" charset="2"/>
              <a:buChar char="§"/>
            </a:pPr>
            <a:r>
              <a:rPr lang="en-GB" sz="2100" dirty="0">
                <a:solidFill>
                  <a:schemeClr val="bg1">
                    <a:lumMod val="65000"/>
                  </a:schemeClr>
                </a:solidFill>
                <a:latin typeface="LM Mono Prop Light 10" panose="00000500000000000000" pitchFamily="50" charset="0"/>
              </a:rPr>
              <a:t>Design overview</a:t>
            </a:r>
          </a:p>
          <a:p>
            <a:pPr marL="342900" indent="-342900" defTabSz="457200">
              <a:buClrTx/>
              <a:buSzTx/>
              <a:buFont typeface="Wingdings" panose="05000000000000000000" pitchFamily="2" charset="2"/>
              <a:buChar char="§"/>
            </a:pPr>
            <a:r>
              <a:rPr lang="en-GB" sz="2100" dirty="0">
                <a:solidFill>
                  <a:schemeClr val="bg1">
                    <a:lumMod val="65000"/>
                  </a:schemeClr>
                </a:solidFill>
                <a:latin typeface="LM Mono Prop Light 10" panose="00000500000000000000" pitchFamily="50" charset="0"/>
              </a:rPr>
              <a:t>Step by step look:</a:t>
            </a:r>
          </a:p>
          <a:p>
            <a:pPr marL="530348" lvl="2" indent="-342900" defTabSz="457200">
              <a:buClrTx/>
              <a:buSzTx/>
              <a:buFont typeface="Wingdings" panose="05000000000000000000" pitchFamily="2" charset="2"/>
              <a:buChar char="§"/>
            </a:pPr>
            <a:r>
              <a:rPr lang="en-US" sz="1900" dirty="0">
                <a:solidFill>
                  <a:schemeClr val="bg1">
                    <a:lumMod val="65000"/>
                  </a:schemeClr>
                </a:solidFill>
                <a:latin typeface="LM Mono Prop Light 10" panose="00000500000000000000" pitchFamily="50" charset="0"/>
              </a:rPr>
              <a:t>Cable</a:t>
            </a:r>
          </a:p>
          <a:p>
            <a:pPr marL="530348" lvl="2" indent="-342900" defTabSz="457200">
              <a:buClrTx/>
              <a:buSzTx/>
              <a:buFont typeface="Wingdings" panose="05000000000000000000" pitchFamily="2" charset="2"/>
              <a:buChar char="§"/>
            </a:pPr>
            <a:r>
              <a:rPr lang="en-US" sz="1900" dirty="0">
                <a:solidFill>
                  <a:schemeClr val="bg1">
                    <a:lumMod val="65000"/>
                  </a:schemeClr>
                </a:solidFill>
                <a:latin typeface="LM Mono Prop Light 10" panose="00000500000000000000" pitchFamily="50" charset="0"/>
              </a:rPr>
              <a:t>Coil winding &amp; related infrastructure</a:t>
            </a:r>
          </a:p>
          <a:p>
            <a:pPr marL="530348" lvl="2" indent="-342900" defTabSz="457200">
              <a:buClrTx/>
              <a:buSzTx/>
              <a:buFont typeface="Wingdings" panose="05000000000000000000" pitchFamily="2" charset="2"/>
              <a:buChar char="§"/>
            </a:pPr>
            <a:r>
              <a:rPr lang="en-US" sz="1900" dirty="0">
                <a:solidFill>
                  <a:schemeClr val="bg1">
                    <a:lumMod val="65000"/>
                  </a:schemeClr>
                </a:solidFill>
                <a:latin typeface="LM Mono Prop Light 10" panose="00000500000000000000" pitchFamily="50" charset="0"/>
              </a:rPr>
              <a:t>Reaction heat treatment</a:t>
            </a:r>
          </a:p>
          <a:p>
            <a:pPr marL="530348" lvl="2" indent="-342900" defTabSz="457200">
              <a:buClrTx/>
              <a:buSzTx/>
              <a:buFont typeface="Wingdings" panose="05000000000000000000" pitchFamily="2" charset="2"/>
              <a:buChar char="§"/>
            </a:pPr>
            <a:r>
              <a:rPr lang="en-GB" sz="1900" dirty="0">
                <a:solidFill>
                  <a:schemeClr val="bg1">
                    <a:lumMod val="65000"/>
                  </a:schemeClr>
                </a:solidFill>
                <a:latin typeface="LM Mono Prop Light 10" panose="00000500000000000000" pitchFamily="50" charset="0"/>
              </a:rPr>
              <a:t>Impregnation</a:t>
            </a:r>
          </a:p>
          <a:p>
            <a:pPr marL="530348" lvl="2" indent="-342900" defTabSz="457200">
              <a:buClrTx/>
              <a:buSzTx/>
              <a:buFont typeface="Wingdings" panose="05000000000000000000" pitchFamily="2" charset="2"/>
              <a:buChar char="§"/>
            </a:pPr>
            <a:r>
              <a:rPr lang="en-GB" sz="1900" dirty="0">
                <a:solidFill>
                  <a:schemeClr val="bg1">
                    <a:lumMod val="65000"/>
                  </a:schemeClr>
                </a:solidFill>
                <a:latin typeface="LM Mono Prop Light 10" panose="00000500000000000000" pitchFamily="50" charset="0"/>
              </a:rPr>
              <a:t>Coilpack assembly</a:t>
            </a:r>
          </a:p>
          <a:p>
            <a:pPr marL="530348" lvl="2" indent="-342900" defTabSz="457200">
              <a:buClrTx/>
              <a:buSzTx/>
              <a:buFont typeface="Wingdings" panose="05000000000000000000" pitchFamily="2" charset="2"/>
              <a:buChar char="§"/>
            </a:pPr>
            <a:r>
              <a:rPr lang="en-GB" sz="1900" dirty="0">
                <a:solidFill>
                  <a:schemeClr val="bg1">
                    <a:lumMod val="65000"/>
                  </a:schemeClr>
                </a:solidFill>
                <a:latin typeface="LM Mono Prop Light 10" panose="00000500000000000000" pitchFamily="50" charset="0"/>
              </a:rPr>
              <a:t>Magnet assembly</a:t>
            </a:r>
          </a:p>
          <a:p>
            <a:pPr marL="530348" lvl="2" indent="-342900" defTabSz="457200">
              <a:buClrTx/>
              <a:buSzTx/>
              <a:buFont typeface="Wingdings" panose="05000000000000000000" pitchFamily="2" charset="2"/>
              <a:buChar char="§"/>
            </a:pPr>
            <a:r>
              <a:rPr lang="en-GB" sz="1900" dirty="0">
                <a:solidFill>
                  <a:schemeClr val="bg1">
                    <a:lumMod val="65000"/>
                  </a:schemeClr>
                </a:solidFill>
                <a:latin typeface="LM Mono Prop Light 10" panose="00000500000000000000" pitchFamily="50" charset="0"/>
              </a:rPr>
              <a:t>Other aspects</a:t>
            </a:r>
          </a:p>
          <a:p>
            <a:pPr marL="342900" indent="-342900" defTabSz="457200">
              <a:buClrTx/>
              <a:buSzTx/>
              <a:buFont typeface="Wingdings" panose="05000000000000000000" pitchFamily="2" charset="2"/>
              <a:buChar char="§"/>
            </a:pPr>
            <a:r>
              <a:rPr lang="en-GB" sz="2100" b="1" dirty="0">
                <a:solidFill>
                  <a:schemeClr val="accent1">
                    <a:lumMod val="10000"/>
                  </a:schemeClr>
                </a:solidFill>
                <a:latin typeface="LM Mono Prop Light 10" panose="00000500000000000000" pitchFamily="50" charset="0"/>
              </a:rPr>
              <a:t>Where are we?</a:t>
            </a:r>
          </a:p>
          <a:p>
            <a:pPr marL="342900" indent="-342900" defTabSz="457200">
              <a:buClrTx/>
              <a:buSzTx/>
              <a:buFont typeface="Wingdings" panose="05000000000000000000" pitchFamily="2" charset="2"/>
              <a:buChar char="§"/>
            </a:pPr>
            <a:r>
              <a:rPr lang="en-GB" dirty="0">
                <a:solidFill>
                  <a:schemeClr val="bg1">
                    <a:lumMod val="65000"/>
                  </a:schemeClr>
                </a:solidFill>
                <a:latin typeface="LM Mono Prop Light 10" panose="00000500000000000000" pitchFamily="50" charset="0"/>
              </a:rPr>
              <a:t>Next steps</a:t>
            </a:r>
          </a:p>
          <a:p>
            <a:pPr marL="342900" indent="-342900" defTabSz="457200">
              <a:buClrTx/>
              <a:buSzTx/>
              <a:buFont typeface="Wingdings" panose="05000000000000000000" pitchFamily="2" charset="2"/>
              <a:buChar char="§"/>
            </a:pPr>
            <a:endParaRPr lang="en-GB" dirty="0">
              <a:solidFill>
                <a:schemeClr val="accent1">
                  <a:lumMod val="10000"/>
                </a:schemeClr>
              </a:solidFill>
              <a:latin typeface="LM Mono Prop Light 10" panose="00000500000000000000" pitchFamily="50" charset="0"/>
            </a:endParaRPr>
          </a:p>
          <a:p>
            <a:pPr defTabSz="457200">
              <a:buClrTx/>
              <a:buSzTx/>
            </a:pPr>
            <a:endParaRPr lang="en-GB"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14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2200" dirty="0">
              <a:solidFill>
                <a:schemeClr val="accent1">
                  <a:lumMod val="10000"/>
                </a:schemeClr>
              </a:solidFill>
              <a:latin typeface="LM Mono Prop Light 10" panose="00000500000000000000" pitchFamily="50" charset="0"/>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p:txBody>
      </p:sp>
      <p:sp>
        <p:nvSpPr>
          <p:cNvPr id="5" name="Title 1">
            <a:extLst>
              <a:ext uri="{FF2B5EF4-FFF2-40B4-BE49-F238E27FC236}">
                <a16:creationId xmlns:a16="http://schemas.microsoft.com/office/drawing/2014/main" id="{23EEC166-CB47-097A-0A47-9CEE72D822F1}"/>
              </a:ext>
            </a:extLst>
          </p:cNvPr>
          <p:cNvSpPr txBox="1">
            <a:spLocks/>
          </p:cNvSpPr>
          <p:nvPr/>
        </p:nvSpPr>
        <p:spPr>
          <a:xfrm>
            <a:off x="574964" y="243885"/>
            <a:ext cx="4862945" cy="630000"/>
          </a:xfrm>
          <a:prstGeom prst="rect">
            <a:avLst/>
          </a:prstGeom>
        </p:spPr>
        <p:txBody>
          <a:bodyPr vert="horz" lIns="45720" rIns="45720" anchor="ctr">
            <a:normAutofit/>
          </a:bodyPr>
          <a:lstStyle>
            <a:lvl1pPr marL="0" marR="0" indent="0" algn="l" defTabSz="914400" rtl="0" eaLnBrk="1" fontAlgn="auto" latinLnBrk="0" hangingPunct="1">
              <a:lnSpc>
                <a:spcPct val="100000"/>
              </a:lnSpc>
              <a:spcBef>
                <a:spcPct val="0"/>
              </a:spcBef>
              <a:spcAft>
                <a:spcPts val="0"/>
              </a:spcAft>
              <a:buClrTx/>
              <a:buSzTx/>
              <a:buFontTx/>
              <a:buNone/>
              <a:tabLst/>
              <a:defRPr kumimoji="0" sz="3600" kern="1200">
                <a:solidFill>
                  <a:schemeClr val="tx1"/>
                </a:solidFill>
                <a:latin typeface="LM Mono Prop Light 10" panose="00000500000000000000" pitchFamily="50" charset="0"/>
                <a:ea typeface="+mj-ea"/>
                <a:cs typeface="+mj-cs"/>
              </a:defRPr>
            </a:lvl1pPr>
          </a:lstStyle>
          <a:p>
            <a:pPr algn="ctr"/>
            <a:r>
              <a:rPr lang="en-US" sz="2800" b="1" dirty="0">
                <a:solidFill>
                  <a:schemeClr val="bg1"/>
                </a:solidFill>
              </a:rPr>
              <a:t>Outline</a:t>
            </a:r>
          </a:p>
        </p:txBody>
      </p:sp>
    </p:spTree>
    <p:extLst>
      <p:ext uri="{BB962C8B-B14F-4D97-AF65-F5344CB8AC3E}">
        <p14:creationId xmlns:p14="http://schemas.microsoft.com/office/powerpoint/2010/main" val="22963380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3A891F-104E-3709-36F9-A674A81F0455}"/>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5546AE6F-A1F7-1BF1-6EA6-806B4740E441}"/>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Where are we?</a:t>
            </a:r>
          </a:p>
        </p:txBody>
      </p:sp>
      <p:sp>
        <p:nvSpPr>
          <p:cNvPr id="4" name="Content Placeholder 2">
            <a:extLst>
              <a:ext uri="{FF2B5EF4-FFF2-40B4-BE49-F238E27FC236}">
                <a16:creationId xmlns:a16="http://schemas.microsoft.com/office/drawing/2014/main" id="{68A0E796-996C-44C3-5F6C-7415D0AC7C28}"/>
              </a:ext>
            </a:extLst>
          </p:cNvPr>
          <p:cNvSpPr txBox="1">
            <a:spLocks/>
          </p:cNvSpPr>
          <p:nvPr/>
        </p:nvSpPr>
        <p:spPr>
          <a:xfrm>
            <a:off x="1064304" y="1404928"/>
            <a:ext cx="9328787" cy="4593092"/>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85750" indent="-285750" algn="just" defTabSz="257169">
              <a:buClrTx/>
              <a:buSzTx/>
              <a:buFont typeface="Wingdings" panose="05000000000000000000" pitchFamily="2" charset="2"/>
              <a:buChar char="§"/>
            </a:pPr>
            <a:r>
              <a:rPr lang="en-US" sz="1300" dirty="0">
                <a:solidFill>
                  <a:prstClr val="black">
                    <a:lumMod val="95000"/>
                    <a:lumOff val="5000"/>
                  </a:prstClr>
                </a:solidFill>
                <a:latin typeface="LM Mono Prop Light 10" panose="00000500000000000000" pitchFamily="50" charset="0"/>
              </a:rPr>
              <a:t>Preliminary 2D and 3D conceptual design done. Some inputs being finalized based on BOND.</a:t>
            </a:r>
          </a:p>
          <a:p>
            <a:pPr marL="285750" indent="-285750" algn="just" defTabSz="257169">
              <a:buClrTx/>
              <a:buSzTx/>
              <a:buFont typeface="Wingdings" panose="05000000000000000000" pitchFamily="2" charset="2"/>
              <a:buChar char="§"/>
            </a:pPr>
            <a:r>
              <a:rPr lang="en-US" sz="1300" dirty="0">
                <a:solidFill>
                  <a:prstClr val="black">
                    <a:lumMod val="95000"/>
                    <a:lumOff val="5000"/>
                  </a:prstClr>
                </a:solidFill>
                <a:latin typeface="LM Mono Prop Light 10" panose="00000500000000000000" pitchFamily="50" charset="0"/>
              </a:rPr>
              <a:t>First winding tests have proven the capability of winding this type of coils in our winding machine</a:t>
            </a:r>
          </a:p>
          <a:p>
            <a:pPr marL="285750" indent="-285750" algn="just" defTabSz="257169">
              <a:buClrTx/>
              <a:buSzTx/>
              <a:buFont typeface="Wingdings" panose="05000000000000000000" pitchFamily="2" charset="2"/>
              <a:buChar char="§"/>
            </a:pPr>
            <a:r>
              <a:rPr lang="en-US" sz="1300" dirty="0">
                <a:solidFill>
                  <a:prstClr val="black">
                    <a:lumMod val="95000"/>
                    <a:lumOff val="5000"/>
                  </a:prstClr>
                </a:solidFill>
                <a:latin typeface="LM Mono Prop Light 10" panose="00000500000000000000" pitchFamily="50" charset="0"/>
              </a:rPr>
              <a:t>Infrastructure preparation/upgrade is ongoing</a:t>
            </a:r>
          </a:p>
          <a:p>
            <a:pPr marL="1190983" lvl="1" indent="-285750" algn="just" defTabSz="257169">
              <a:buClrTx/>
              <a:buSzTx/>
              <a:buFont typeface="Wingdings" panose="05000000000000000000" pitchFamily="2" charset="2"/>
              <a:buChar char="§"/>
            </a:pPr>
            <a:r>
              <a:rPr lang="en-US" sz="1300" dirty="0">
                <a:solidFill>
                  <a:prstClr val="black">
                    <a:lumMod val="95000"/>
                    <a:lumOff val="5000"/>
                  </a:prstClr>
                </a:solidFill>
                <a:latin typeface="LM Mono Prop Light 10" panose="00000500000000000000" pitchFamily="50" charset="0"/>
              </a:rPr>
              <a:t>Winding machine (Jerome and Seb)</a:t>
            </a:r>
          </a:p>
          <a:p>
            <a:pPr marL="1190983" lvl="1" indent="-285750" algn="just" defTabSz="257169">
              <a:buClrTx/>
              <a:buSzTx/>
              <a:buFont typeface="Wingdings" panose="05000000000000000000" pitchFamily="2" charset="2"/>
              <a:buChar char="§"/>
            </a:pPr>
            <a:endParaRPr lang="en-US" sz="6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300" dirty="0">
                <a:solidFill>
                  <a:prstClr val="black">
                    <a:lumMod val="95000"/>
                    <a:lumOff val="5000"/>
                  </a:prstClr>
                </a:solidFill>
                <a:latin typeface="LM Mono Prop Light 10" panose="00000500000000000000" pitchFamily="50" charset="0"/>
              </a:rPr>
              <a:t>Asked SCD for 800 m of Cu-cable (1 Cu coil + 400 m for tests)</a:t>
            </a:r>
          </a:p>
          <a:p>
            <a:pPr marL="1190983" lvl="1" indent="-285750" algn="just" defTabSz="257169">
              <a:buClrTx/>
              <a:buSzTx/>
              <a:buFont typeface="Wingdings" panose="05000000000000000000" pitchFamily="2" charset="2"/>
              <a:buChar char="§"/>
            </a:pPr>
            <a:r>
              <a:rPr lang="en-US" sz="1300" dirty="0">
                <a:solidFill>
                  <a:prstClr val="black">
                    <a:lumMod val="95000"/>
                    <a:lumOff val="5000"/>
                  </a:prstClr>
                </a:solidFill>
                <a:latin typeface="LM Mono Prop Light 10" panose="00000500000000000000" pitchFamily="50" charset="0"/>
              </a:rPr>
              <a:t>Nb</a:t>
            </a:r>
            <a:r>
              <a:rPr lang="en-US" sz="1300" baseline="-25000" dirty="0">
                <a:solidFill>
                  <a:prstClr val="black">
                    <a:lumMod val="95000"/>
                    <a:lumOff val="5000"/>
                  </a:prstClr>
                </a:solidFill>
                <a:latin typeface="LM Mono Prop Light 10" panose="00000500000000000000" pitchFamily="50" charset="0"/>
              </a:rPr>
              <a:t>3</a:t>
            </a:r>
            <a:r>
              <a:rPr lang="en-US" sz="1300" dirty="0">
                <a:solidFill>
                  <a:prstClr val="black">
                    <a:lumMod val="95000"/>
                    <a:lumOff val="5000"/>
                  </a:prstClr>
                </a:solidFill>
                <a:latin typeface="LM Mono Prop Light 10" panose="00000500000000000000" pitchFamily="50" charset="0"/>
              </a:rPr>
              <a:t>Sn cable unit lengths will be discussed in October 2025 (HL-LHC &amp; HFM agreement)</a:t>
            </a:r>
          </a:p>
          <a:p>
            <a:pPr marL="285750" indent="-285750" algn="just" defTabSz="257169">
              <a:buClrTx/>
              <a:buSzTx/>
              <a:buFont typeface="Wingdings" panose="05000000000000000000" pitchFamily="2" charset="2"/>
              <a:buChar char="§"/>
            </a:pPr>
            <a:endParaRPr lang="en-US" sz="13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3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300" dirty="0">
              <a:solidFill>
                <a:prstClr val="black">
                  <a:lumMod val="95000"/>
                  <a:lumOff val="5000"/>
                </a:prstClr>
              </a:solidFill>
              <a:latin typeface="LM Mono Prop Light 10" panose="00000500000000000000" pitchFamily="50" charset="0"/>
            </a:endParaRPr>
          </a:p>
          <a:p>
            <a:pPr algn="just" defTabSz="257169">
              <a:buClrTx/>
              <a:buSzTx/>
            </a:pPr>
            <a:endParaRPr lang="en-US" sz="13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300" dirty="0">
              <a:solidFill>
                <a:prstClr val="black">
                  <a:lumMod val="95000"/>
                  <a:lumOff val="5000"/>
                </a:prstClr>
              </a:solidFill>
              <a:latin typeface="LM Mono Prop Light 10" panose="00000500000000000000" pitchFamily="50" charset="0"/>
            </a:endParaRPr>
          </a:p>
        </p:txBody>
      </p:sp>
    </p:spTree>
    <p:extLst>
      <p:ext uri="{BB962C8B-B14F-4D97-AF65-F5344CB8AC3E}">
        <p14:creationId xmlns:p14="http://schemas.microsoft.com/office/powerpoint/2010/main" val="10301272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9B6C5A-9B22-D91A-8BE6-7E7D5E221855}"/>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DD840C21-9FFB-8A31-DDF5-4DDED3BED125}"/>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Where are we?</a:t>
            </a:r>
          </a:p>
        </p:txBody>
      </p:sp>
      <p:graphicFrame>
        <p:nvGraphicFramePr>
          <p:cNvPr id="2" name="Table 1">
            <a:extLst>
              <a:ext uri="{FF2B5EF4-FFF2-40B4-BE49-F238E27FC236}">
                <a16:creationId xmlns:a16="http://schemas.microsoft.com/office/drawing/2014/main" id="{CD90B012-F2D3-EA7B-4BF1-5CCC7BB35C62}"/>
              </a:ext>
            </a:extLst>
          </p:cNvPr>
          <p:cNvGraphicFramePr>
            <a:graphicFrameLocks noGrp="1"/>
          </p:cNvGraphicFramePr>
          <p:nvPr>
            <p:extLst>
              <p:ext uri="{D42A27DB-BD31-4B8C-83A1-F6EECF244321}">
                <p14:modId xmlns:p14="http://schemas.microsoft.com/office/powerpoint/2010/main" val="2515532093"/>
              </p:ext>
            </p:extLst>
          </p:nvPr>
        </p:nvGraphicFramePr>
        <p:xfrm>
          <a:off x="1339850" y="811540"/>
          <a:ext cx="9581510" cy="5181284"/>
        </p:xfrm>
        <a:graphic>
          <a:graphicData uri="http://schemas.openxmlformats.org/drawingml/2006/table">
            <a:tbl>
              <a:tblPr/>
              <a:tblGrid>
                <a:gridCol w="845875">
                  <a:extLst>
                    <a:ext uri="{9D8B030D-6E8A-4147-A177-3AD203B41FA5}">
                      <a16:colId xmlns:a16="http://schemas.microsoft.com/office/drawing/2014/main" val="1053307722"/>
                    </a:ext>
                  </a:extLst>
                </a:gridCol>
                <a:gridCol w="845875">
                  <a:extLst>
                    <a:ext uri="{9D8B030D-6E8A-4147-A177-3AD203B41FA5}">
                      <a16:colId xmlns:a16="http://schemas.microsoft.com/office/drawing/2014/main" val="2534736843"/>
                    </a:ext>
                  </a:extLst>
                </a:gridCol>
                <a:gridCol w="109580">
                  <a:extLst>
                    <a:ext uri="{9D8B030D-6E8A-4147-A177-3AD203B41FA5}">
                      <a16:colId xmlns:a16="http://schemas.microsoft.com/office/drawing/2014/main" val="4279999327"/>
                    </a:ext>
                  </a:extLst>
                </a:gridCol>
                <a:gridCol w="109580">
                  <a:extLst>
                    <a:ext uri="{9D8B030D-6E8A-4147-A177-3AD203B41FA5}">
                      <a16:colId xmlns:a16="http://schemas.microsoft.com/office/drawing/2014/main" val="1994179088"/>
                    </a:ext>
                  </a:extLst>
                </a:gridCol>
                <a:gridCol w="109580">
                  <a:extLst>
                    <a:ext uri="{9D8B030D-6E8A-4147-A177-3AD203B41FA5}">
                      <a16:colId xmlns:a16="http://schemas.microsoft.com/office/drawing/2014/main" val="3779545828"/>
                    </a:ext>
                  </a:extLst>
                </a:gridCol>
                <a:gridCol w="109580">
                  <a:extLst>
                    <a:ext uri="{9D8B030D-6E8A-4147-A177-3AD203B41FA5}">
                      <a16:colId xmlns:a16="http://schemas.microsoft.com/office/drawing/2014/main" val="1105445190"/>
                    </a:ext>
                  </a:extLst>
                </a:gridCol>
                <a:gridCol w="109580">
                  <a:extLst>
                    <a:ext uri="{9D8B030D-6E8A-4147-A177-3AD203B41FA5}">
                      <a16:colId xmlns:a16="http://schemas.microsoft.com/office/drawing/2014/main" val="3267822178"/>
                    </a:ext>
                  </a:extLst>
                </a:gridCol>
                <a:gridCol w="109580">
                  <a:extLst>
                    <a:ext uri="{9D8B030D-6E8A-4147-A177-3AD203B41FA5}">
                      <a16:colId xmlns:a16="http://schemas.microsoft.com/office/drawing/2014/main" val="1589314657"/>
                    </a:ext>
                  </a:extLst>
                </a:gridCol>
                <a:gridCol w="109580">
                  <a:extLst>
                    <a:ext uri="{9D8B030D-6E8A-4147-A177-3AD203B41FA5}">
                      <a16:colId xmlns:a16="http://schemas.microsoft.com/office/drawing/2014/main" val="3599247541"/>
                    </a:ext>
                  </a:extLst>
                </a:gridCol>
                <a:gridCol w="109580">
                  <a:extLst>
                    <a:ext uri="{9D8B030D-6E8A-4147-A177-3AD203B41FA5}">
                      <a16:colId xmlns:a16="http://schemas.microsoft.com/office/drawing/2014/main" val="2351259997"/>
                    </a:ext>
                  </a:extLst>
                </a:gridCol>
                <a:gridCol w="109580">
                  <a:extLst>
                    <a:ext uri="{9D8B030D-6E8A-4147-A177-3AD203B41FA5}">
                      <a16:colId xmlns:a16="http://schemas.microsoft.com/office/drawing/2014/main" val="129500857"/>
                    </a:ext>
                  </a:extLst>
                </a:gridCol>
                <a:gridCol w="109580">
                  <a:extLst>
                    <a:ext uri="{9D8B030D-6E8A-4147-A177-3AD203B41FA5}">
                      <a16:colId xmlns:a16="http://schemas.microsoft.com/office/drawing/2014/main" val="3754392234"/>
                    </a:ext>
                  </a:extLst>
                </a:gridCol>
                <a:gridCol w="109580">
                  <a:extLst>
                    <a:ext uri="{9D8B030D-6E8A-4147-A177-3AD203B41FA5}">
                      <a16:colId xmlns:a16="http://schemas.microsoft.com/office/drawing/2014/main" val="1167333636"/>
                    </a:ext>
                  </a:extLst>
                </a:gridCol>
                <a:gridCol w="109580">
                  <a:extLst>
                    <a:ext uri="{9D8B030D-6E8A-4147-A177-3AD203B41FA5}">
                      <a16:colId xmlns:a16="http://schemas.microsoft.com/office/drawing/2014/main" val="1371929660"/>
                    </a:ext>
                  </a:extLst>
                </a:gridCol>
                <a:gridCol w="109580">
                  <a:extLst>
                    <a:ext uri="{9D8B030D-6E8A-4147-A177-3AD203B41FA5}">
                      <a16:colId xmlns:a16="http://schemas.microsoft.com/office/drawing/2014/main" val="3551170079"/>
                    </a:ext>
                  </a:extLst>
                </a:gridCol>
                <a:gridCol w="109580">
                  <a:extLst>
                    <a:ext uri="{9D8B030D-6E8A-4147-A177-3AD203B41FA5}">
                      <a16:colId xmlns:a16="http://schemas.microsoft.com/office/drawing/2014/main" val="995193504"/>
                    </a:ext>
                  </a:extLst>
                </a:gridCol>
                <a:gridCol w="109580">
                  <a:extLst>
                    <a:ext uri="{9D8B030D-6E8A-4147-A177-3AD203B41FA5}">
                      <a16:colId xmlns:a16="http://schemas.microsoft.com/office/drawing/2014/main" val="2967158767"/>
                    </a:ext>
                  </a:extLst>
                </a:gridCol>
                <a:gridCol w="109580">
                  <a:extLst>
                    <a:ext uri="{9D8B030D-6E8A-4147-A177-3AD203B41FA5}">
                      <a16:colId xmlns:a16="http://schemas.microsoft.com/office/drawing/2014/main" val="2375436056"/>
                    </a:ext>
                  </a:extLst>
                </a:gridCol>
                <a:gridCol w="109580">
                  <a:extLst>
                    <a:ext uri="{9D8B030D-6E8A-4147-A177-3AD203B41FA5}">
                      <a16:colId xmlns:a16="http://schemas.microsoft.com/office/drawing/2014/main" val="1974005864"/>
                    </a:ext>
                  </a:extLst>
                </a:gridCol>
                <a:gridCol w="109580">
                  <a:extLst>
                    <a:ext uri="{9D8B030D-6E8A-4147-A177-3AD203B41FA5}">
                      <a16:colId xmlns:a16="http://schemas.microsoft.com/office/drawing/2014/main" val="3191720132"/>
                    </a:ext>
                  </a:extLst>
                </a:gridCol>
                <a:gridCol w="109580">
                  <a:extLst>
                    <a:ext uri="{9D8B030D-6E8A-4147-A177-3AD203B41FA5}">
                      <a16:colId xmlns:a16="http://schemas.microsoft.com/office/drawing/2014/main" val="2503890457"/>
                    </a:ext>
                  </a:extLst>
                </a:gridCol>
                <a:gridCol w="109580">
                  <a:extLst>
                    <a:ext uri="{9D8B030D-6E8A-4147-A177-3AD203B41FA5}">
                      <a16:colId xmlns:a16="http://schemas.microsoft.com/office/drawing/2014/main" val="3368848608"/>
                    </a:ext>
                  </a:extLst>
                </a:gridCol>
                <a:gridCol w="109580">
                  <a:extLst>
                    <a:ext uri="{9D8B030D-6E8A-4147-A177-3AD203B41FA5}">
                      <a16:colId xmlns:a16="http://schemas.microsoft.com/office/drawing/2014/main" val="1434529230"/>
                    </a:ext>
                  </a:extLst>
                </a:gridCol>
                <a:gridCol w="109580">
                  <a:extLst>
                    <a:ext uri="{9D8B030D-6E8A-4147-A177-3AD203B41FA5}">
                      <a16:colId xmlns:a16="http://schemas.microsoft.com/office/drawing/2014/main" val="3906806115"/>
                    </a:ext>
                  </a:extLst>
                </a:gridCol>
                <a:gridCol w="109580">
                  <a:extLst>
                    <a:ext uri="{9D8B030D-6E8A-4147-A177-3AD203B41FA5}">
                      <a16:colId xmlns:a16="http://schemas.microsoft.com/office/drawing/2014/main" val="3106107478"/>
                    </a:ext>
                  </a:extLst>
                </a:gridCol>
                <a:gridCol w="109580">
                  <a:extLst>
                    <a:ext uri="{9D8B030D-6E8A-4147-A177-3AD203B41FA5}">
                      <a16:colId xmlns:a16="http://schemas.microsoft.com/office/drawing/2014/main" val="4035560709"/>
                    </a:ext>
                  </a:extLst>
                </a:gridCol>
                <a:gridCol w="109580">
                  <a:extLst>
                    <a:ext uri="{9D8B030D-6E8A-4147-A177-3AD203B41FA5}">
                      <a16:colId xmlns:a16="http://schemas.microsoft.com/office/drawing/2014/main" val="2276592212"/>
                    </a:ext>
                  </a:extLst>
                </a:gridCol>
                <a:gridCol w="109580">
                  <a:extLst>
                    <a:ext uri="{9D8B030D-6E8A-4147-A177-3AD203B41FA5}">
                      <a16:colId xmlns:a16="http://schemas.microsoft.com/office/drawing/2014/main" val="3772618023"/>
                    </a:ext>
                  </a:extLst>
                </a:gridCol>
                <a:gridCol w="109580">
                  <a:extLst>
                    <a:ext uri="{9D8B030D-6E8A-4147-A177-3AD203B41FA5}">
                      <a16:colId xmlns:a16="http://schemas.microsoft.com/office/drawing/2014/main" val="2673505101"/>
                    </a:ext>
                  </a:extLst>
                </a:gridCol>
                <a:gridCol w="109580">
                  <a:extLst>
                    <a:ext uri="{9D8B030D-6E8A-4147-A177-3AD203B41FA5}">
                      <a16:colId xmlns:a16="http://schemas.microsoft.com/office/drawing/2014/main" val="1844184597"/>
                    </a:ext>
                  </a:extLst>
                </a:gridCol>
                <a:gridCol w="109580">
                  <a:extLst>
                    <a:ext uri="{9D8B030D-6E8A-4147-A177-3AD203B41FA5}">
                      <a16:colId xmlns:a16="http://schemas.microsoft.com/office/drawing/2014/main" val="1363502994"/>
                    </a:ext>
                  </a:extLst>
                </a:gridCol>
                <a:gridCol w="109580">
                  <a:extLst>
                    <a:ext uri="{9D8B030D-6E8A-4147-A177-3AD203B41FA5}">
                      <a16:colId xmlns:a16="http://schemas.microsoft.com/office/drawing/2014/main" val="1133250761"/>
                    </a:ext>
                  </a:extLst>
                </a:gridCol>
                <a:gridCol w="109580">
                  <a:extLst>
                    <a:ext uri="{9D8B030D-6E8A-4147-A177-3AD203B41FA5}">
                      <a16:colId xmlns:a16="http://schemas.microsoft.com/office/drawing/2014/main" val="3829172426"/>
                    </a:ext>
                  </a:extLst>
                </a:gridCol>
                <a:gridCol w="109580">
                  <a:extLst>
                    <a:ext uri="{9D8B030D-6E8A-4147-A177-3AD203B41FA5}">
                      <a16:colId xmlns:a16="http://schemas.microsoft.com/office/drawing/2014/main" val="2274164480"/>
                    </a:ext>
                  </a:extLst>
                </a:gridCol>
                <a:gridCol w="109580">
                  <a:extLst>
                    <a:ext uri="{9D8B030D-6E8A-4147-A177-3AD203B41FA5}">
                      <a16:colId xmlns:a16="http://schemas.microsoft.com/office/drawing/2014/main" val="2231870524"/>
                    </a:ext>
                  </a:extLst>
                </a:gridCol>
                <a:gridCol w="109580">
                  <a:extLst>
                    <a:ext uri="{9D8B030D-6E8A-4147-A177-3AD203B41FA5}">
                      <a16:colId xmlns:a16="http://schemas.microsoft.com/office/drawing/2014/main" val="4000948018"/>
                    </a:ext>
                  </a:extLst>
                </a:gridCol>
                <a:gridCol w="109580">
                  <a:extLst>
                    <a:ext uri="{9D8B030D-6E8A-4147-A177-3AD203B41FA5}">
                      <a16:colId xmlns:a16="http://schemas.microsoft.com/office/drawing/2014/main" val="3209564295"/>
                    </a:ext>
                  </a:extLst>
                </a:gridCol>
                <a:gridCol w="109580">
                  <a:extLst>
                    <a:ext uri="{9D8B030D-6E8A-4147-A177-3AD203B41FA5}">
                      <a16:colId xmlns:a16="http://schemas.microsoft.com/office/drawing/2014/main" val="568389237"/>
                    </a:ext>
                  </a:extLst>
                </a:gridCol>
                <a:gridCol w="109580">
                  <a:extLst>
                    <a:ext uri="{9D8B030D-6E8A-4147-A177-3AD203B41FA5}">
                      <a16:colId xmlns:a16="http://schemas.microsoft.com/office/drawing/2014/main" val="2611604870"/>
                    </a:ext>
                  </a:extLst>
                </a:gridCol>
                <a:gridCol w="109580">
                  <a:extLst>
                    <a:ext uri="{9D8B030D-6E8A-4147-A177-3AD203B41FA5}">
                      <a16:colId xmlns:a16="http://schemas.microsoft.com/office/drawing/2014/main" val="445777752"/>
                    </a:ext>
                  </a:extLst>
                </a:gridCol>
                <a:gridCol w="109580">
                  <a:extLst>
                    <a:ext uri="{9D8B030D-6E8A-4147-A177-3AD203B41FA5}">
                      <a16:colId xmlns:a16="http://schemas.microsoft.com/office/drawing/2014/main" val="3179831781"/>
                    </a:ext>
                  </a:extLst>
                </a:gridCol>
                <a:gridCol w="109580">
                  <a:extLst>
                    <a:ext uri="{9D8B030D-6E8A-4147-A177-3AD203B41FA5}">
                      <a16:colId xmlns:a16="http://schemas.microsoft.com/office/drawing/2014/main" val="3251103438"/>
                    </a:ext>
                  </a:extLst>
                </a:gridCol>
                <a:gridCol w="109580">
                  <a:extLst>
                    <a:ext uri="{9D8B030D-6E8A-4147-A177-3AD203B41FA5}">
                      <a16:colId xmlns:a16="http://schemas.microsoft.com/office/drawing/2014/main" val="2720476023"/>
                    </a:ext>
                  </a:extLst>
                </a:gridCol>
                <a:gridCol w="109580">
                  <a:extLst>
                    <a:ext uri="{9D8B030D-6E8A-4147-A177-3AD203B41FA5}">
                      <a16:colId xmlns:a16="http://schemas.microsoft.com/office/drawing/2014/main" val="2375717359"/>
                    </a:ext>
                  </a:extLst>
                </a:gridCol>
                <a:gridCol w="109580">
                  <a:extLst>
                    <a:ext uri="{9D8B030D-6E8A-4147-A177-3AD203B41FA5}">
                      <a16:colId xmlns:a16="http://schemas.microsoft.com/office/drawing/2014/main" val="1381333399"/>
                    </a:ext>
                  </a:extLst>
                </a:gridCol>
                <a:gridCol w="109580">
                  <a:extLst>
                    <a:ext uri="{9D8B030D-6E8A-4147-A177-3AD203B41FA5}">
                      <a16:colId xmlns:a16="http://schemas.microsoft.com/office/drawing/2014/main" val="2818656085"/>
                    </a:ext>
                  </a:extLst>
                </a:gridCol>
                <a:gridCol w="109580">
                  <a:extLst>
                    <a:ext uri="{9D8B030D-6E8A-4147-A177-3AD203B41FA5}">
                      <a16:colId xmlns:a16="http://schemas.microsoft.com/office/drawing/2014/main" val="2360714288"/>
                    </a:ext>
                  </a:extLst>
                </a:gridCol>
                <a:gridCol w="109580">
                  <a:extLst>
                    <a:ext uri="{9D8B030D-6E8A-4147-A177-3AD203B41FA5}">
                      <a16:colId xmlns:a16="http://schemas.microsoft.com/office/drawing/2014/main" val="2344515238"/>
                    </a:ext>
                  </a:extLst>
                </a:gridCol>
                <a:gridCol w="109580">
                  <a:extLst>
                    <a:ext uri="{9D8B030D-6E8A-4147-A177-3AD203B41FA5}">
                      <a16:colId xmlns:a16="http://schemas.microsoft.com/office/drawing/2014/main" val="1886784826"/>
                    </a:ext>
                  </a:extLst>
                </a:gridCol>
                <a:gridCol w="109580">
                  <a:extLst>
                    <a:ext uri="{9D8B030D-6E8A-4147-A177-3AD203B41FA5}">
                      <a16:colId xmlns:a16="http://schemas.microsoft.com/office/drawing/2014/main" val="380874797"/>
                    </a:ext>
                  </a:extLst>
                </a:gridCol>
                <a:gridCol w="109580">
                  <a:extLst>
                    <a:ext uri="{9D8B030D-6E8A-4147-A177-3AD203B41FA5}">
                      <a16:colId xmlns:a16="http://schemas.microsoft.com/office/drawing/2014/main" val="3367529117"/>
                    </a:ext>
                  </a:extLst>
                </a:gridCol>
                <a:gridCol w="109580">
                  <a:extLst>
                    <a:ext uri="{9D8B030D-6E8A-4147-A177-3AD203B41FA5}">
                      <a16:colId xmlns:a16="http://schemas.microsoft.com/office/drawing/2014/main" val="2705963896"/>
                    </a:ext>
                  </a:extLst>
                </a:gridCol>
                <a:gridCol w="109580">
                  <a:extLst>
                    <a:ext uri="{9D8B030D-6E8A-4147-A177-3AD203B41FA5}">
                      <a16:colId xmlns:a16="http://schemas.microsoft.com/office/drawing/2014/main" val="2214419069"/>
                    </a:ext>
                  </a:extLst>
                </a:gridCol>
                <a:gridCol w="109580">
                  <a:extLst>
                    <a:ext uri="{9D8B030D-6E8A-4147-A177-3AD203B41FA5}">
                      <a16:colId xmlns:a16="http://schemas.microsoft.com/office/drawing/2014/main" val="3226446328"/>
                    </a:ext>
                  </a:extLst>
                </a:gridCol>
                <a:gridCol w="109580">
                  <a:extLst>
                    <a:ext uri="{9D8B030D-6E8A-4147-A177-3AD203B41FA5}">
                      <a16:colId xmlns:a16="http://schemas.microsoft.com/office/drawing/2014/main" val="3907139041"/>
                    </a:ext>
                  </a:extLst>
                </a:gridCol>
                <a:gridCol w="109580">
                  <a:extLst>
                    <a:ext uri="{9D8B030D-6E8A-4147-A177-3AD203B41FA5}">
                      <a16:colId xmlns:a16="http://schemas.microsoft.com/office/drawing/2014/main" val="2453052037"/>
                    </a:ext>
                  </a:extLst>
                </a:gridCol>
                <a:gridCol w="109580">
                  <a:extLst>
                    <a:ext uri="{9D8B030D-6E8A-4147-A177-3AD203B41FA5}">
                      <a16:colId xmlns:a16="http://schemas.microsoft.com/office/drawing/2014/main" val="1535237368"/>
                    </a:ext>
                  </a:extLst>
                </a:gridCol>
                <a:gridCol w="109580">
                  <a:extLst>
                    <a:ext uri="{9D8B030D-6E8A-4147-A177-3AD203B41FA5}">
                      <a16:colId xmlns:a16="http://schemas.microsoft.com/office/drawing/2014/main" val="982619975"/>
                    </a:ext>
                  </a:extLst>
                </a:gridCol>
                <a:gridCol w="109580">
                  <a:extLst>
                    <a:ext uri="{9D8B030D-6E8A-4147-A177-3AD203B41FA5}">
                      <a16:colId xmlns:a16="http://schemas.microsoft.com/office/drawing/2014/main" val="3641537838"/>
                    </a:ext>
                  </a:extLst>
                </a:gridCol>
                <a:gridCol w="109580">
                  <a:extLst>
                    <a:ext uri="{9D8B030D-6E8A-4147-A177-3AD203B41FA5}">
                      <a16:colId xmlns:a16="http://schemas.microsoft.com/office/drawing/2014/main" val="1172758205"/>
                    </a:ext>
                  </a:extLst>
                </a:gridCol>
                <a:gridCol w="109580">
                  <a:extLst>
                    <a:ext uri="{9D8B030D-6E8A-4147-A177-3AD203B41FA5}">
                      <a16:colId xmlns:a16="http://schemas.microsoft.com/office/drawing/2014/main" val="2669708503"/>
                    </a:ext>
                  </a:extLst>
                </a:gridCol>
                <a:gridCol w="109580">
                  <a:extLst>
                    <a:ext uri="{9D8B030D-6E8A-4147-A177-3AD203B41FA5}">
                      <a16:colId xmlns:a16="http://schemas.microsoft.com/office/drawing/2014/main" val="2158274420"/>
                    </a:ext>
                  </a:extLst>
                </a:gridCol>
                <a:gridCol w="109580">
                  <a:extLst>
                    <a:ext uri="{9D8B030D-6E8A-4147-A177-3AD203B41FA5}">
                      <a16:colId xmlns:a16="http://schemas.microsoft.com/office/drawing/2014/main" val="3910428029"/>
                    </a:ext>
                  </a:extLst>
                </a:gridCol>
                <a:gridCol w="109580">
                  <a:extLst>
                    <a:ext uri="{9D8B030D-6E8A-4147-A177-3AD203B41FA5}">
                      <a16:colId xmlns:a16="http://schemas.microsoft.com/office/drawing/2014/main" val="2145197892"/>
                    </a:ext>
                  </a:extLst>
                </a:gridCol>
                <a:gridCol w="109580">
                  <a:extLst>
                    <a:ext uri="{9D8B030D-6E8A-4147-A177-3AD203B41FA5}">
                      <a16:colId xmlns:a16="http://schemas.microsoft.com/office/drawing/2014/main" val="2509307918"/>
                    </a:ext>
                  </a:extLst>
                </a:gridCol>
                <a:gridCol w="109580">
                  <a:extLst>
                    <a:ext uri="{9D8B030D-6E8A-4147-A177-3AD203B41FA5}">
                      <a16:colId xmlns:a16="http://schemas.microsoft.com/office/drawing/2014/main" val="833719741"/>
                    </a:ext>
                  </a:extLst>
                </a:gridCol>
                <a:gridCol w="109580">
                  <a:extLst>
                    <a:ext uri="{9D8B030D-6E8A-4147-A177-3AD203B41FA5}">
                      <a16:colId xmlns:a16="http://schemas.microsoft.com/office/drawing/2014/main" val="2826797501"/>
                    </a:ext>
                  </a:extLst>
                </a:gridCol>
                <a:gridCol w="109580">
                  <a:extLst>
                    <a:ext uri="{9D8B030D-6E8A-4147-A177-3AD203B41FA5}">
                      <a16:colId xmlns:a16="http://schemas.microsoft.com/office/drawing/2014/main" val="309360883"/>
                    </a:ext>
                  </a:extLst>
                </a:gridCol>
                <a:gridCol w="109580">
                  <a:extLst>
                    <a:ext uri="{9D8B030D-6E8A-4147-A177-3AD203B41FA5}">
                      <a16:colId xmlns:a16="http://schemas.microsoft.com/office/drawing/2014/main" val="785253874"/>
                    </a:ext>
                  </a:extLst>
                </a:gridCol>
                <a:gridCol w="109580">
                  <a:extLst>
                    <a:ext uri="{9D8B030D-6E8A-4147-A177-3AD203B41FA5}">
                      <a16:colId xmlns:a16="http://schemas.microsoft.com/office/drawing/2014/main" val="1718624439"/>
                    </a:ext>
                  </a:extLst>
                </a:gridCol>
                <a:gridCol w="109580">
                  <a:extLst>
                    <a:ext uri="{9D8B030D-6E8A-4147-A177-3AD203B41FA5}">
                      <a16:colId xmlns:a16="http://schemas.microsoft.com/office/drawing/2014/main" val="2064028375"/>
                    </a:ext>
                  </a:extLst>
                </a:gridCol>
                <a:gridCol w="109580">
                  <a:extLst>
                    <a:ext uri="{9D8B030D-6E8A-4147-A177-3AD203B41FA5}">
                      <a16:colId xmlns:a16="http://schemas.microsoft.com/office/drawing/2014/main" val="1811254597"/>
                    </a:ext>
                  </a:extLst>
                </a:gridCol>
                <a:gridCol w="109580">
                  <a:extLst>
                    <a:ext uri="{9D8B030D-6E8A-4147-A177-3AD203B41FA5}">
                      <a16:colId xmlns:a16="http://schemas.microsoft.com/office/drawing/2014/main" val="2756390931"/>
                    </a:ext>
                  </a:extLst>
                </a:gridCol>
                <a:gridCol w="109580">
                  <a:extLst>
                    <a:ext uri="{9D8B030D-6E8A-4147-A177-3AD203B41FA5}">
                      <a16:colId xmlns:a16="http://schemas.microsoft.com/office/drawing/2014/main" val="3239875338"/>
                    </a:ext>
                  </a:extLst>
                </a:gridCol>
              </a:tblGrid>
              <a:tr h="123954">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noFill/>
                  </a:tcPr>
                </a:tc>
                <a:tc gridSpan="48">
                  <a:txBody>
                    <a:bodyPr/>
                    <a:lstStyle/>
                    <a:p>
                      <a:pPr algn="ctr" fontAlgn="b"/>
                      <a:r>
                        <a:rPr lang="en-GB" sz="600" b="1" i="0" u="none" strike="noStrike">
                          <a:solidFill>
                            <a:srgbClr val="000000"/>
                          </a:solidFill>
                          <a:effectLst/>
                          <a:latin typeface="Aptos Narrow" panose="020B0004020202020204" pitchFamily="34" charset="0"/>
                        </a:rPr>
                        <a:t>SINGLE APERTURE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37623393"/>
                  </a:ext>
                </a:extLst>
              </a:tr>
              <a:tr h="188882">
                <a:tc>
                  <a:txBody>
                    <a:bodyPr/>
                    <a:lstStyle/>
                    <a:p>
                      <a:pPr algn="ctr" fontAlgn="ctr"/>
                      <a:endParaRPr lang="en-GB" sz="1000" b="0" i="0" u="none" strike="noStrike">
                        <a:solidFill>
                          <a:srgbClr val="000000"/>
                        </a:solidFill>
                        <a:effectLst/>
                        <a:latin typeface="Arial" panose="020B0604020202020204" pitchFamily="34"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endParaRPr lang="en-GB" sz="1000" b="0" i="0" u="none" strike="noStrike">
                        <a:solidFill>
                          <a:srgbClr val="000000"/>
                        </a:solidFill>
                        <a:effectLst/>
                        <a:latin typeface="Arial" panose="020B0604020202020204" pitchFamily="34" charset="0"/>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gridSpan="24">
                  <a:txBody>
                    <a:bodyPr/>
                    <a:lstStyle/>
                    <a:p>
                      <a:pPr algn="ctr" rtl="0" fontAlgn="ctr"/>
                      <a:r>
                        <a:rPr lang="en-GB" sz="600" b="1" i="0" u="none" strike="noStrike">
                          <a:solidFill>
                            <a:srgbClr val="000000"/>
                          </a:solidFill>
                          <a:effectLst/>
                          <a:latin typeface="Calibri" panose="020F0502020204030204" pitchFamily="34" charset="0"/>
                        </a:rPr>
                        <a:t>2025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24">
                  <a:txBody>
                    <a:bodyPr/>
                    <a:lstStyle/>
                    <a:p>
                      <a:pPr algn="ctr" rtl="0" fontAlgn="ctr"/>
                      <a:r>
                        <a:rPr lang="en-GB" sz="600" b="1" i="0" u="none" strike="noStrike">
                          <a:solidFill>
                            <a:srgbClr val="000000"/>
                          </a:solidFill>
                          <a:effectLst/>
                          <a:latin typeface="Calibri" panose="020F0502020204030204" pitchFamily="34" charset="0"/>
                        </a:rPr>
                        <a:t>2026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24">
                  <a:txBody>
                    <a:bodyPr/>
                    <a:lstStyle/>
                    <a:p>
                      <a:pPr algn="ctr" rtl="0" fontAlgn="ctr"/>
                      <a:r>
                        <a:rPr lang="en-GB" sz="600" b="1" i="0" u="none" strike="noStrike">
                          <a:solidFill>
                            <a:srgbClr val="000000"/>
                          </a:solidFill>
                          <a:effectLst/>
                          <a:latin typeface="Calibri" panose="020F0502020204030204" pitchFamily="34" charset="0"/>
                        </a:rPr>
                        <a:t>2027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551388308"/>
                  </a:ext>
                </a:extLst>
              </a:tr>
              <a:tr h="123954">
                <a:tc>
                  <a:txBody>
                    <a:bodyPr/>
                    <a:lstStyle/>
                    <a:p>
                      <a:pPr algn="ctr" rtl="0" fontAlgn="ctr"/>
                      <a:r>
                        <a:rPr lang="en-GB" sz="400" b="1" i="0" u="none" strike="noStrike">
                          <a:solidFill>
                            <a:srgbClr val="000000"/>
                          </a:solidFill>
                          <a:effectLst/>
                          <a:latin typeface="Calibri" panose="020F0502020204030204" pitchFamily="34" charset="0"/>
                        </a:rPr>
                        <a:t>Category</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1" i="0" u="none" strike="noStrike">
                          <a:solidFill>
                            <a:srgbClr val="000000"/>
                          </a:solidFill>
                          <a:effectLst/>
                          <a:latin typeface="Calibri" panose="020F0502020204030204" pitchFamily="34" charset="0"/>
                        </a:rPr>
                        <a:t>Sub-category</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rtl="0" fontAlgn="ctr"/>
                      <a:r>
                        <a:rPr lang="en-GB" sz="400" b="0" i="0" u="none" strike="noStrike">
                          <a:solidFill>
                            <a:srgbClr val="000000"/>
                          </a:solidFill>
                          <a:effectLst/>
                          <a:latin typeface="Calibri" panose="020F0502020204030204" pitchFamily="34" charset="0"/>
                        </a:rPr>
                        <a:t>Jan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l" fontAlgn="b"/>
                      <a:r>
                        <a:rPr lang="en-GB" sz="400" b="0" i="0" u="none" strike="noStrike">
                          <a:solidFill>
                            <a:srgbClr val="000000"/>
                          </a:solidFill>
                          <a:effectLst/>
                          <a:latin typeface="Calibri" panose="020F0502020204030204" pitchFamily="34" charset="0"/>
                        </a:rPr>
                        <a:t>Feb</a:t>
                      </a:r>
                      <a:endParaRPr lang="en-GB" sz="600" b="0" i="0" u="none" strike="noStrike">
                        <a:solidFill>
                          <a:srgbClr val="000000"/>
                        </a:solidFill>
                        <a:effectLst/>
                        <a:latin typeface="Aptos Narrow" panose="020B00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Mar</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Apr</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May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Jun</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Jul</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Aug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Sep</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Oct</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Nov</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Dec</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Jan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Feb</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Mar</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Apr</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May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Jun</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Jul</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Aug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Sep</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Oct</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Nov</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Dec</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Jan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Feb</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Mar</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Apr</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May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Jun</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Jul</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Aug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Sep</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Oct</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Nov</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Dec</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964697443"/>
                  </a:ext>
                </a:extLst>
              </a:tr>
              <a:tr h="311655">
                <a:tc>
                  <a:txBody>
                    <a:bodyPr/>
                    <a:lstStyle/>
                    <a:p>
                      <a:pPr algn="ctr" rtl="0" fontAlgn="ctr"/>
                      <a:r>
                        <a:rPr lang="en-GB" sz="400" b="1" i="1" u="none" strike="noStrike">
                          <a:solidFill>
                            <a:srgbClr val="000000"/>
                          </a:solidFill>
                          <a:effectLst/>
                          <a:latin typeface="Calibri" panose="020F0502020204030204" pitchFamily="34" charset="0"/>
                        </a:rPr>
                        <a:t>2D / 3D Conceptual design and focus on BOND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12">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000000"/>
                      </a:fgClr>
                      <a:bgClr>
                        <a:srgbClr val="DAE9F8"/>
                      </a:bgClr>
                    </a:patt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r>
                        <a:rPr lang="en-GB" sz="400" b="0" i="0" u="none" strike="noStrike">
                          <a:solidFill>
                            <a:srgbClr val="000000"/>
                          </a:solidFill>
                          <a:effectLst/>
                          <a:latin typeface="Calibri" panose="020F0502020204030204" pitchFamily="34" charset="0"/>
                        </a:rPr>
                        <a:t> </a:t>
                      </a:r>
                      <a:endParaRPr lang="en-GB" sz="600" b="0" i="0" u="none" strike="noStrike">
                        <a:solidFill>
                          <a:srgbClr val="000000"/>
                        </a:solidFill>
                        <a:effectLst/>
                        <a:latin typeface="Aptos Narrow" panose="020B0004020202020204" pitchFamily="34" charset="0"/>
                      </a:endParaRP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82326517"/>
                  </a:ext>
                </a:extLst>
              </a:tr>
              <a:tr h="123954">
                <a:tc>
                  <a:txBody>
                    <a:bodyPr/>
                    <a:lstStyle/>
                    <a:p>
                      <a:pPr algn="ctr" rtl="0" fontAlgn="ctr"/>
                      <a:r>
                        <a:rPr lang="en-GB" sz="400" b="1" i="1" u="none" strike="noStrike">
                          <a:solidFill>
                            <a:srgbClr val="000000"/>
                          </a:solidFill>
                          <a:effectLst/>
                          <a:latin typeface="Calibri" panose="020F0502020204030204" pitchFamily="34" charset="0"/>
                        </a:rPr>
                        <a:t>Infrastructure B.180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18">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24">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70723827"/>
                  </a:ext>
                </a:extLst>
              </a:tr>
              <a:tr h="123954">
                <a:tc rowSpan="4">
                  <a:txBody>
                    <a:bodyPr/>
                    <a:lstStyle/>
                    <a:p>
                      <a:pPr algn="ctr" rtl="0" fontAlgn="ctr"/>
                      <a:r>
                        <a:rPr lang="en-GB" sz="400" b="1" i="1" u="none" strike="noStrike">
                          <a:solidFill>
                            <a:srgbClr val="000000"/>
                          </a:solidFill>
                          <a:effectLst/>
                          <a:latin typeface="Calibri" panose="020F0502020204030204" pitchFamily="34" charset="0"/>
                        </a:rPr>
                        <a:t>Coil design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3D CAD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400" b="0" i="0" u="none" strike="noStrike">
                          <a:solidFill>
                            <a:srgbClr val="000000"/>
                          </a:solidFill>
                          <a:effectLst/>
                          <a:latin typeface="Calibri" panose="020F0502020204030204" pitchFamily="34" charset="0"/>
                        </a:rPr>
                        <a:t> </a:t>
                      </a:r>
                      <a:endParaRPr lang="en-GB" sz="600" b="0" i="0" u="none" strike="noStrike">
                        <a:solidFill>
                          <a:srgbClr val="000000"/>
                        </a:solidFill>
                        <a:effectLst/>
                        <a:latin typeface="Aptos Narrow" panose="020B0004020202020204" pitchFamily="34" charset="0"/>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ltUpDiag">
                      <a:fgClr>
                        <a:srgbClr val="BFBFBF"/>
                      </a:fgClr>
                      <a:bgClr>
                        <a:srgbClr val="DAF2D0"/>
                      </a:bgClr>
                    </a:patt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ltUpDiag">
                      <a:fgClr>
                        <a:srgbClr val="BFBFBF"/>
                      </a:fgClr>
                      <a:bgClr>
                        <a:srgbClr val="DAF2D0"/>
                      </a:bgClr>
                    </a:patt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BFBFBF"/>
                      </a:fgClr>
                      <a:bgClr>
                        <a:srgbClr val="DAF2D0"/>
                      </a:bgClr>
                    </a:patt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400" b="0" i="0" u="none" strike="noStrike">
                          <a:solidFill>
                            <a:srgbClr val="000000"/>
                          </a:solidFill>
                          <a:effectLst/>
                          <a:latin typeface="Calibri" panose="020F0502020204030204" pitchFamily="34" charset="0"/>
                        </a:rPr>
                        <a:t> </a:t>
                      </a:r>
                      <a:endParaRPr lang="en-GB" sz="600" b="0" i="0" u="none" strike="noStrike">
                        <a:solidFill>
                          <a:srgbClr val="000000"/>
                        </a:solidFill>
                        <a:effectLst/>
                        <a:latin typeface="Aptos Narrow" panose="020B0004020202020204" pitchFamily="34" charset="0"/>
                      </a:endParaRP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49387477"/>
                  </a:ext>
                </a:extLst>
              </a:tr>
              <a:tr h="118052">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Drawings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BFBFBF"/>
                      </a:fgClr>
                      <a:bgClr>
                        <a:srgbClr val="DAF2D0"/>
                      </a:bgClr>
                    </a:patt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BFBFBF"/>
                      </a:fgClr>
                      <a:bgClr>
                        <a:srgbClr val="DAF2D0"/>
                      </a:bgClr>
                    </a:patt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BFBFBF"/>
                      </a:fgClr>
                      <a:bgClr>
                        <a:srgbClr val="DAF2D0"/>
                      </a:bgClr>
                    </a:patt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83994021"/>
                  </a:ext>
                </a:extLst>
              </a:tr>
              <a:tr h="118052">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Manufacturing</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BFBFBF"/>
                      </a:fgClr>
                      <a:bgClr>
                        <a:srgbClr val="DAF2D0"/>
                      </a:bgClr>
                    </a:patt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BFBFBF"/>
                      </a:fgClr>
                      <a:bgClr>
                        <a:srgbClr val="DAF2D0"/>
                      </a:bgClr>
                    </a:patt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BFBFBF"/>
                      </a:fgClr>
                      <a:bgClr>
                        <a:srgbClr val="DAF2D0"/>
                      </a:bgClr>
                    </a:patt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BFBFBF"/>
                      </a:fgClr>
                      <a:bgClr>
                        <a:srgbClr val="DAF2D0"/>
                      </a:bgClr>
                    </a:patt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18426740"/>
                  </a:ext>
                </a:extLst>
              </a:tr>
              <a:tr h="118052">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Reception at CERN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600" b="0" i="0" u="none" strike="noStrike">
                          <a:solidFill>
                            <a:srgbClr val="000000"/>
                          </a:solidFill>
                          <a:effectLst/>
                          <a:latin typeface="Aptos Narrow" panose="020B0004020202020204" pitchFamily="34" charset="0"/>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53653039"/>
                  </a:ext>
                </a:extLst>
              </a:tr>
              <a:tr h="118052">
                <a:tc rowSpan="4">
                  <a:txBody>
                    <a:bodyPr/>
                    <a:lstStyle/>
                    <a:p>
                      <a:pPr algn="ctr" rtl="0" fontAlgn="ctr"/>
                      <a:r>
                        <a:rPr lang="en-GB" sz="400" b="1" i="1" u="none" strike="noStrike">
                          <a:solidFill>
                            <a:srgbClr val="000000"/>
                          </a:solidFill>
                          <a:effectLst/>
                          <a:latin typeface="Calibri" panose="020F0502020204030204" pitchFamily="34" charset="0"/>
                        </a:rPr>
                        <a:t>Winding &amp; Reaction tooling</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3D CAD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CEE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CEE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CEE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CEE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CEE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CEEF"/>
                    </a:solid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25545706"/>
                  </a:ext>
                </a:extLst>
              </a:tr>
              <a:tr h="118052">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Drawings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600" b="0" i="0" u="none" strike="noStrike">
                          <a:solidFill>
                            <a:srgbClr val="000000"/>
                          </a:solidFill>
                          <a:effectLst/>
                          <a:latin typeface="Aptos Narrow" panose="020B00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BFBFBF"/>
                      </a:fgClr>
                      <a:bgClr>
                        <a:srgbClr val="F2CEEF"/>
                      </a:bgClr>
                    </a:pattFill>
                  </a:tcPr>
                </a:tc>
                <a:tc gridSpan="3">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CEEF"/>
                    </a:solidFill>
                  </a:tcPr>
                </a:tc>
                <a:tc hMerge="1">
                  <a:txBody>
                    <a:bodyPr/>
                    <a:lstStyle/>
                    <a:p>
                      <a:endParaRPr lang="en-GB"/>
                    </a:p>
                  </a:txBody>
                  <a:tcPr/>
                </a:tc>
                <a:tc h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64713369"/>
                  </a:ext>
                </a:extLst>
              </a:tr>
              <a:tr h="118052">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Manufacturing</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CEE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CEE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CEE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CEE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CEE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CEE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CEE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CEEF"/>
                    </a:solidFill>
                  </a:tcPr>
                </a:tc>
                <a:tc>
                  <a:txBody>
                    <a:bodyPr/>
                    <a:lstStyle/>
                    <a:p>
                      <a:pPr algn="l" fontAlgn="b"/>
                      <a:r>
                        <a:rPr lang="en-GB" sz="600" b="0" i="0" u="none" strike="noStrike">
                          <a:solidFill>
                            <a:srgbClr val="000000"/>
                          </a:solidFill>
                          <a:effectLst/>
                          <a:latin typeface="Aptos Narrow" panose="020B0004020202020204" pitchFamily="34" charset="0"/>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BFBFBF"/>
                      </a:fgClr>
                      <a:bgClr>
                        <a:srgbClr val="F2CEEF"/>
                      </a:bgClr>
                    </a:pattFill>
                  </a:tcPr>
                </a:tc>
                <a:tc>
                  <a:txBody>
                    <a:bodyPr/>
                    <a:lstStyle/>
                    <a:p>
                      <a:pPr algn="l" fontAlgn="b"/>
                      <a:r>
                        <a:rPr lang="en-GB" sz="600" b="0" i="0" u="none" strike="noStrike">
                          <a:solidFill>
                            <a:srgbClr val="000000"/>
                          </a:solidFill>
                          <a:effectLst/>
                          <a:latin typeface="Aptos Narrow" panose="020B000402020202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BFBFBF"/>
                      </a:fgClr>
                      <a:bgClr>
                        <a:srgbClr val="F2CEEF"/>
                      </a:bgClr>
                    </a:pattFill>
                  </a:tcPr>
                </a:tc>
                <a:tc>
                  <a:txBody>
                    <a:bodyPr/>
                    <a:lstStyle/>
                    <a:p>
                      <a:pPr algn="l" fontAlgn="b"/>
                      <a:r>
                        <a:rPr lang="en-GB" sz="600" b="0" i="0" u="none" strike="noStrike">
                          <a:solidFill>
                            <a:srgbClr val="000000"/>
                          </a:solidFill>
                          <a:effectLst/>
                          <a:latin typeface="Aptos Narrow" panose="020B000402020202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BFBFBF"/>
                      </a:fgClr>
                      <a:bgClr>
                        <a:srgbClr val="F2CEEF"/>
                      </a:bgClr>
                    </a:pattFill>
                  </a:tcPr>
                </a:tc>
                <a:tc>
                  <a:txBody>
                    <a:bodyPr/>
                    <a:lstStyle/>
                    <a:p>
                      <a:pPr algn="l" fontAlgn="b"/>
                      <a:r>
                        <a:rPr lang="en-GB" sz="600" b="0" i="0" u="none" strike="noStrike">
                          <a:solidFill>
                            <a:srgbClr val="000000"/>
                          </a:solidFill>
                          <a:effectLst/>
                          <a:latin typeface="Aptos Narrow" panose="020B000402020202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BFBFBF"/>
                      </a:fgClr>
                      <a:bgClr>
                        <a:srgbClr val="F2CEEF"/>
                      </a:bgClr>
                    </a:patt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49343351"/>
                  </a:ext>
                </a:extLst>
              </a:tr>
              <a:tr h="123954">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Reception at CERN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40259645"/>
                  </a:ext>
                </a:extLst>
              </a:tr>
              <a:tr h="118052">
                <a:tc rowSpan="4">
                  <a:txBody>
                    <a:bodyPr/>
                    <a:lstStyle/>
                    <a:p>
                      <a:pPr algn="ctr" rtl="0" fontAlgn="ctr"/>
                      <a:r>
                        <a:rPr lang="en-GB" sz="400" b="1" i="1" u="none" strike="noStrike">
                          <a:solidFill>
                            <a:srgbClr val="000000"/>
                          </a:solidFill>
                          <a:effectLst/>
                          <a:latin typeface="Calibri" panose="020F0502020204030204" pitchFamily="34" charset="0"/>
                        </a:rPr>
                        <a:t> Impregnation tooling</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3D CAD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E6F5"/>
                    </a:solid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80836968"/>
                  </a:ext>
                </a:extLst>
              </a:tr>
              <a:tr h="118052">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Drawings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78684438"/>
                  </a:ext>
                </a:extLst>
              </a:tr>
              <a:tr h="118052">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Manufacturing</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fontAlgn="b"/>
                      <a:r>
                        <a:rPr lang="en-GB" sz="600" b="0" i="0" u="none" strike="noStrike">
                          <a:solidFill>
                            <a:srgbClr val="000000"/>
                          </a:solidFill>
                          <a:effectLst/>
                          <a:latin typeface="Aptos Narrow" panose="020B0004020202020204" pitchFamily="34" charset="0"/>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BFBFBF"/>
                      </a:fgClr>
                      <a:bgClr>
                        <a:srgbClr val="C0E6F5"/>
                      </a:bgClr>
                    </a:patt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BFBFBF"/>
                      </a:fgClr>
                      <a:bgClr>
                        <a:srgbClr val="C0E6F5"/>
                      </a:bgClr>
                    </a:patt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BFBFBF"/>
                      </a:fgClr>
                      <a:bgClr>
                        <a:srgbClr val="C0E6F5"/>
                      </a:bgClr>
                    </a:patt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77385640"/>
                  </a:ext>
                </a:extLst>
              </a:tr>
              <a:tr h="118052">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Reception at CERN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15694139"/>
                  </a:ext>
                </a:extLst>
              </a:tr>
              <a:tr h="118052">
                <a:tc rowSpan="4">
                  <a:txBody>
                    <a:bodyPr/>
                    <a:lstStyle/>
                    <a:p>
                      <a:pPr algn="ctr" rtl="0" fontAlgn="ctr"/>
                      <a:r>
                        <a:rPr lang="en-GB" sz="400" b="1" i="1" u="none" strike="noStrike">
                          <a:solidFill>
                            <a:srgbClr val="000000"/>
                          </a:solidFill>
                          <a:effectLst/>
                          <a:latin typeface="Calibri" panose="020F0502020204030204" pitchFamily="34" charset="0"/>
                        </a:rPr>
                        <a:t> Magnet structure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3D CAD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en-GB" sz="400" b="0" i="0" u="none" strike="noStrike">
                          <a:solidFill>
                            <a:srgbClr val="A6A6A6"/>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A6A6A6"/>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A6A6A6"/>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A6A6A6"/>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A6A6A6"/>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A6A6A6"/>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42155150"/>
                  </a:ext>
                </a:extLst>
              </a:tr>
              <a:tr h="123954">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Drawings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70660956"/>
                  </a:ext>
                </a:extLst>
              </a:tr>
              <a:tr h="123954">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Manufacturing</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A6A6A6"/>
                      </a:fgClr>
                      <a:bgClr>
                        <a:srgbClr val="BFBFBF"/>
                      </a:bgClr>
                    </a:patt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A6A6A6"/>
                      </a:fgClr>
                      <a:bgClr>
                        <a:srgbClr val="BFBFBF"/>
                      </a:bgClr>
                    </a:patt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A6A6A6"/>
                      </a:fgClr>
                      <a:bgClr>
                        <a:srgbClr val="BFBFBF"/>
                      </a:bgClr>
                    </a:patt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A6A6A6"/>
                      </a:fgClr>
                      <a:bgClr>
                        <a:srgbClr val="BFBFBF"/>
                      </a:bgClr>
                    </a:patt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98017691"/>
                  </a:ext>
                </a:extLst>
              </a:tr>
              <a:tr h="123954">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Reception at CERN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10874596"/>
                  </a:ext>
                </a:extLst>
              </a:tr>
              <a:tr h="118052">
                <a:tc rowSpan="4">
                  <a:txBody>
                    <a:bodyPr/>
                    <a:lstStyle/>
                    <a:p>
                      <a:pPr algn="ctr" rtl="0" fontAlgn="ctr"/>
                      <a:r>
                        <a:rPr lang="en-GB" sz="400" b="1" i="1" u="none" strike="noStrike">
                          <a:solidFill>
                            <a:srgbClr val="000000"/>
                          </a:solidFill>
                          <a:effectLst/>
                          <a:latin typeface="Calibri" panose="020F0502020204030204" pitchFamily="34" charset="0"/>
                        </a:rPr>
                        <a:t> Assembly tooling / infrastructure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3D CAD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en-GB" sz="400" b="0" i="0" u="none" strike="noStrike">
                          <a:solidFill>
                            <a:srgbClr val="A6A6A6"/>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A6A6A6"/>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A6A6A6"/>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A6A6A6"/>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A6A6A6"/>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A6A6A6"/>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6987326"/>
                  </a:ext>
                </a:extLst>
              </a:tr>
              <a:tr h="123954">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Drawings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562488"/>
                  </a:ext>
                </a:extLst>
              </a:tr>
              <a:tr h="123954">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Manufacturing</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A6A6A6"/>
                      </a:fgClr>
                      <a:bgClr>
                        <a:srgbClr val="BFBFBF"/>
                      </a:bgClr>
                    </a:patt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A6A6A6"/>
                      </a:fgClr>
                      <a:bgClr>
                        <a:srgbClr val="BFBFBF"/>
                      </a:bgClr>
                    </a:patt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A6A6A6"/>
                      </a:fgClr>
                      <a:bgClr>
                        <a:srgbClr val="BFBFBF"/>
                      </a:bgClr>
                    </a:patt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A6A6A6"/>
                      </a:fgClr>
                      <a:bgClr>
                        <a:srgbClr val="BFBFBF"/>
                      </a:bgClr>
                    </a:patt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8304959"/>
                  </a:ext>
                </a:extLst>
              </a:tr>
              <a:tr h="123954">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Reception at CERN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86037934"/>
                  </a:ext>
                </a:extLst>
              </a:tr>
              <a:tr h="118052">
                <a:tc rowSpan="6">
                  <a:txBody>
                    <a:bodyPr/>
                    <a:lstStyle/>
                    <a:p>
                      <a:pPr algn="ctr" rtl="0" fontAlgn="ctr"/>
                      <a:r>
                        <a:rPr lang="en-GB" sz="400" b="1" i="1" u="none" strike="noStrike">
                          <a:solidFill>
                            <a:srgbClr val="000000"/>
                          </a:solidFill>
                          <a:effectLst/>
                          <a:latin typeface="Calibri" panose="020F0502020204030204" pitchFamily="34" charset="0"/>
                        </a:rPr>
                        <a:t>Conductor</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Copper run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rtl="0" fontAlgn="ctr"/>
                      <a:r>
                        <a:rPr lang="en-GB" sz="400" b="0" i="0" u="none" strike="noStrike">
                          <a:solidFill>
                            <a:srgbClr val="000000"/>
                          </a:solidFill>
                          <a:effectLst/>
                          <a:latin typeface="Calibri" panose="020F0502020204030204" pitchFamily="34" charset="0"/>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26329693"/>
                  </a:ext>
                </a:extLst>
              </a:tr>
              <a:tr h="271517">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Copper insulation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gridSpan="2">
                  <a:txBody>
                    <a:bodyPr/>
                    <a:lstStyle/>
                    <a:p>
                      <a:pPr algn="ctr" rtl="0" fontAlgn="ctr"/>
                      <a:r>
                        <a:rPr lang="en-GB" sz="400" b="0" i="0" u="none" strike="noStrike">
                          <a:solidFill>
                            <a:srgbClr val="000000"/>
                          </a:solidFill>
                          <a:effectLst/>
                          <a:latin typeface="Calibri" panose="020F0502020204030204" pitchFamily="34" charset="0"/>
                        </a:rPr>
                        <a:t>CGP closed</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86435685"/>
                  </a:ext>
                </a:extLst>
              </a:tr>
              <a:tr h="118052">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Insulated copper delivery</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59869768"/>
                  </a:ext>
                </a:extLst>
              </a:tr>
              <a:tr h="165272">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Nb</a:t>
                      </a:r>
                      <a:r>
                        <a:rPr lang="en-GB" sz="400" b="0" i="0" u="none" strike="noStrike" baseline="-25000">
                          <a:solidFill>
                            <a:srgbClr val="000000"/>
                          </a:solidFill>
                          <a:effectLst/>
                          <a:latin typeface="Calibri" panose="020F0502020204030204" pitchFamily="34" charset="0"/>
                        </a:rPr>
                        <a:t>3</a:t>
                      </a:r>
                      <a:r>
                        <a:rPr lang="en-GB" sz="400" b="0" i="0" u="none" strike="noStrike">
                          <a:solidFill>
                            <a:srgbClr val="000000"/>
                          </a:solidFill>
                          <a:effectLst/>
                          <a:latin typeface="Calibri" panose="020F0502020204030204" pitchFamily="34" charset="0"/>
                        </a:rPr>
                        <a:t>Sn run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rtl="0" fontAlgn="ctr"/>
                      <a:r>
                        <a:rPr lang="en-GB" sz="400" b="1" i="0" u="none" strike="noStrike">
                          <a:solidFill>
                            <a:srgbClr val="000000"/>
                          </a:solidFill>
                          <a:effectLst/>
                          <a:latin typeface="Calibri" panose="020F0502020204030204" pitchFamily="34" charset="0"/>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60930604"/>
                  </a:ext>
                </a:extLst>
              </a:tr>
              <a:tr h="118052">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Nb</a:t>
                      </a:r>
                      <a:r>
                        <a:rPr lang="en-GB" sz="400" b="0" i="0" u="none" strike="noStrike" baseline="-25000">
                          <a:solidFill>
                            <a:srgbClr val="000000"/>
                          </a:solidFill>
                          <a:effectLst/>
                          <a:latin typeface="Calibri" panose="020F0502020204030204" pitchFamily="34" charset="0"/>
                        </a:rPr>
                        <a:t>3</a:t>
                      </a:r>
                      <a:r>
                        <a:rPr lang="en-GB" sz="400" b="0" i="0" u="none" strike="noStrike">
                          <a:solidFill>
                            <a:srgbClr val="000000"/>
                          </a:solidFill>
                          <a:effectLst/>
                          <a:latin typeface="Calibri" panose="020F0502020204030204" pitchFamily="34" charset="0"/>
                        </a:rPr>
                        <a:t>Sn insulation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16152398"/>
                  </a:ext>
                </a:extLst>
              </a:tr>
              <a:tr h="123954">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Insulated Nb</a:t>
                      </a:r>
                      <a:r>
                        <a:rPr lang="en-GB" sz="400" b="0" i="0" u="none" strike="noStrike" baseline="-25000">
                          <a:solidFill>
                            <a:srgbClr val="000000"/>
                          </a:solidFill>
                          <a:effectLst/>
                          <a:latin typeface="Calibri" panose="020F0502020204030204" pitchFamily="34" charset="0"/>
                        </a:rPr>
                        <a:t>3</a:t>
                      </a:r>
                      <a:r>
                        <a:rPr lang="en-GB" sz="400" b="0" i="0" u="none" strike="noStrike">
                          <a:solidFill>
                            <a:srgbClr val="000000"/>
                          </a:solidFill>
                          <a:effectLst/>
                          <a:latin typeface="Calibri" panose="020F0502020204030204" pitchFamily="34" charset="0"/>
                        </a:rPr>
                        <a:t>Sn delivery</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400" b="0" i="0" u="none" strike="noStrike">
                          <a:solidFill>
                            <a:srgbClr val="000000"/>
                          </a:solidFill>
                          <a:effectLst/>
                          <a:latin typeface="Calibri" panose="020F0502020204030204" pitchFamily="34" charset="0"/>
                        </a:rPr>
                        <a:t> </a:t>
                      </a:r>
                      <a:endParaRPr lang="en-GB" sz="600" b="0" i="0" u="none" strike="noStrike">
                        <a:solidFill>
                          <a:srgbClr val="000000"/>
                        </a:solidFill>
                        <a:effectLst/>
                        <a:latin typeface="Aptos Narrow" panose="020B0004020202020204" pitchFamily="34" charset="0"/>
                      </a:endParaRP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75539435"/>
                  </a:ext>
                </a:extLst>
              </a:tr>
              <a:tr h="123954">
                <a:tc rowSpan="4">
                  <a:txBody>
                    <a:bodyPr/>
                    <a:lstStyle/>
                    <a:p>
                      <a:pPr algn="ctr" rtl="0" fontAlgn="ctr"/>
                      <a:r>
                        <a:rPr lang="en-GB" sz="400" b="1" i="1" u="none" strike="noStrike">
                          <a:solidFill>
                            <a:srgbClr val="000000"/>
                          </a:solidFill>
                          <a:effectLst/>
                          <a:latin typeface="Calibri" panose="020F0502020204030204" pitchFamily="34" charset="0"/>
                        </a:rPr>
                        <a:t>Trial / copper coil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Winding</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3">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EA72E"/>
                    </a:solidFill>
                  </a:tcPr>
                </a:tc>
                <a:tc hMerge="1">
                  <a:txBody>
                    <a:bodyPr/>
                    <a:lstStyle/>
                    <a:p>
                      <a:endParaRPr lang="en-GB"/>
                    </a:p>
                  </a:txBody>
                  <a:tcPr/>
                </a:tc>
                <a:tc h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55686705"/>
                  </a:ext>
                </a:extLst>
              </a:tr>
              <a:tr h="123954">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Reaction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EA72E"/>
                    </a:solidFill>
                  </a:tcPr>
                </a:tc>
                <a:tc h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83289975"/>
                  </a:ext>
                </a:extLst>
              </a:tr>
              <a:tr h="123954">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Impregnation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EA72E"/>
                    </a:solidFill>
                  </a:tcPr>
                </a:tc>
                <a:tc h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04972898"/>
                  </a:ext>
                </a:extLst>
              </a:tr>
              <a:tr h="118052">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Finishing</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EA72E"/>
                    </a:solid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94643093"/>
                  </a:ext>
                </a:extLst>
              </a:tr>
              <a:tr h="123954">
                <a:tc rowSpan="4">
                  <a:txBody>
                    <a:bodyPr/>
                    <a:lstStyle/>
                    <a:p>
                      <a:pPr algn="ctr" rtl="0" fontAlgn="ctr"/>
                      <a:r>
                        <a:rPr lang="en-GB" sz="400" b="1" i="1" u="none" strike="noStrike">
                          <a:solidFill>
                            <a:srgbClr val="000000"/>
                          </a:solidFill>
                          <a:effectLst/>
                          <a:latin typeface="Calibri" panose="020F0502020204030204" pitchFamily="34" charset="0"/>
                        </a:rPr>
                        <a:t>Nb3Sn Coil 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Winding</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h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40395745"/>
                  </a:ext>
                </a:extLst>
              </a:tr>
              <a:tr h="123954">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Reaction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600" b="0" i="0" u="none" strike="noStrike">
                          <a:solidFill>
                            <a:srgbClr val="000000"/>
                          </a:solidFill>
                          <a:effectLst/>
                          <a:latin typeface="Aptos Narrow" panose="020B0004020202020204" pitchFamily="34" charset="0"/>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h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48869337"/>
                  </a:ext>
                </a:extLst>
              </a:tr>
              <a:tr h="123954">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Impregnation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h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59198785"/>
                  </a:ext>
                </a:extLst>
              </a:tr>
              <a:tr h="123954">
                <a:tc v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Finishing</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600" b="0" i="0" u="none" strike="noStrike">
                        <a:solidFill>
                          <a:srgbClr val="000000"/>
                        </a:solidFill>
                        <a:effectLst/>
                        <a:latin typeface="Aptos Narrow" panose="020B000402020202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dirty="0">
                          <a:solidFill>
                            <a:srgbClr val="000000"/>
                          </a:solidFill>
                          <a:effectLst/>
                          <a:latin typeface="Calibri" panose="020F0502020204030204" pitchFamily="34" charset="0"/>
                        </a:rPr>
                        <a:t> </a:t>
                      </a:r>
                    </a:p>
                  </a:txBody>
                  <a:tcPr marL="0" marR="0" marT="0"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43818021"/>
                  </a:ext>
                </a:extLst>
              </a:tr>
            </a:tbl>
          </a:graphicData>
        </a:graphic>
      </p:graphicFrame>
      <p:sp>
        <p:nvSpPr>
          <p:cNvPr id="3" name="TextBox 2">
            <a:extLst>
              <a:ext uri="{FF2B5EF4-FFF2-40B4-BE49-F238E27FC236}">
                <a16:creationId xmlns:a16="http://schemas.microsoft.com/office/drawing/2014/main" id="{D167007F-7962-4DF6-B18E-C22F7930E74A}"/>
              </a:ext>
            </a:extLst>
          </p:cNvPr>
          <p:cNvSpPr txBox="1"/>
          <p:nvPr/>
        </p:nvSpPr>
        <p:spPr>
          <a:xfrm>
            <a:off x="4448800" y="1300106"/>
            <a:ext cx="6300262" cy="200055"/>
          </a:xfrm>
          <a:prstGeom prst="rect">
            <a:avLst/>
          </a:prstGeom>
          <a:ln/>
        </p:spPr>
        <p:style>
          <a:lnRef idx="2">
            <a:schemeClr val="accent5"/>
          </a:lnRef>
          <a:fillRef idx="1">
            <a:schemeClr val="lt1"/>
          </a:fillRef>
          <a:effectRef idx="0">
            <a:schemeClr val="accent5"/>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GB" sz="700" dirty="0"/>
              <a:t>Start </a:t>
            </a:r>
            <a:r>
              <a:rPr lang="en-GB" sz="700" dirty="0" err="1"/>
              <a:t>emgineering</a:t>
            </a:r>
            <a:r>
              <a:rPr lang="en-GB" sz="700" baseline="0" dirty="0"/>
              <a:t> design as soon as  everything is clearly established for BOND – Scale-up in length with MQXF conductor (Job EN-MME).</a:t>
            </a:r>
          </a:p>
        </p:txBody>
      </p:sp>
      <p:cxnSp>
        <p:nvCxnSpPr>
          <p:cNvPr id="5" name="Straight Arrow Connector 4">
            <a:extLst>
              <a:ext uri="{FF2B5EF4-FFF2-40B4-BE49-F238E27FC236}">
                <a16:creationId xmlns:a16="http://schemas.microsoft.com/office/drawing/2014/main" id="{E0669FAA-0EBA-4F58-9A9A-24410FD8DED7}"/>
              </a:ext>
            </a:extLst>
          </p:cNvPr>
          <p:cNvCxnSpPr/>
          <p:nvPr/>
        </p:nvCxnSpPr>
        <p:spPr>
          <a:xfrm flipH="1" flipV="1">
            <a:off x="3826669" y="1255713"/>
            <a:ext cx="0" cy="126047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6" name="TextBox 4">
            <a:extLst>
              <a:ext uri="{FF2B5EF4-FFF2-40B4-BE49-F238E27FC236}">
                <a16:creationId xmlns:a16="http://schemas.microsoft.com/office/drawing/2014/main" id="{3E4F0548-3530-42D5-9637-B225FAD09FAC}"/>
              </a:ext>
            </a:extLst>
          </p:cNvPr>
          <p:cNvSpPr txBox="1"/>
          <p:nvPr/>
        </p:nvSpPr>
        <p:spPr>
          <a:xfrm>
            <a:off x="3090069" y="1743551"/>
            <a:ext cx="1290637" cy="1015663"/>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GB" sz="1000">
                <a:solidFill>
                  <a:schemeClr val="dk1"/>
                </a:solidFill>
                <a:effectLst/>
                <a:latin typeface="+mn-lt"/>
                <a:ea typeface="+mn-ea"/>
                <a:cs typeface="+mn-cs"/>
              </a:rPr>
              <a:t>Contacted SCD</a:t>
            </a:r>
            <a:r>
              <a:rPr lang="en-GB" sz="1000" baseline="0">
                <a:solidFill>
                  <a:schemeClr val="dk1"/>
                </a:solidFill>
                <a:effectLst/>
                <a:latin typeface="+mn-lt"/>
                <a:ea typeface="+mn-ea"/>
                <a:cs typeface="+mn-cs"/>
              </a:rPr>
              <a:t> section for rectangular MQXF cable</a:t>
            </a:r>
            <a:endParaRPr lang="en-GB" sz="1000">
              <a:effectLst/>
            </a:endParaRPr>
          </a:p>
          <a:p>
            <a:pPr algn="ctr"/>
            <a:r>
              <a:rPr lang="en-GB" sz="1000" baseline="0">
                <a:solidFill>
                  <a:schemeClr val="dk1"/>
                </a:solidFill>
                <a:effectLst/>
                <a:latin typeface="+mn-lt"/>
                <a:ea typeface="+mn-ea"/>
                <a:cs typeface="+mn-cs"/>
              </a:rPr>
              <a:t>Cu-cable first (RMC-QXF)</a:t>
            </a:r>
            <a:endParaRPr lang="en-GB" sz="1000">
              <a:effectLst/>
            </a:endParaRPr>
          </a:p>
        </p:txBody>
      </p:sp>
      <p:cxnSp>
        <p:nvCxnSpPr>
          <p:cNvPr id="7" name="Straight Arrow Connector 6">
            <a:extLst>
              <a:ext uri="{FF2B5EF4-FFF2-40B4-BE49-F238E27FC236}">
                <a16:creationId xmlns:a16="http://schemas.microsoft.com/office/drawing/2014/main" id="{AF814B14-D660-43E6-8597-FA45104BA568}"/>
              </a:ext>
            </a:extLst>
          </p:cNvPr>
          <p:cNvCxnSpPr/>
          <p:nvPr/>
        </p:nvCxnSpPr>
        <p:spPr>
          <a:xfrm flipH="1" flipV="1">
            <a:off x="4818299" y="1933798"/>
            <a:ext cx="0" cy="127317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8" name="TextBox 6">
            <a:extLst>
              <a:ext uri="{FF2B5EF4-FFF2-40B4-BE49-F238E27FC236}">
                <a16:creationId xmlns:a16="http://schemas.microsoft.com/office/drawing/2014/main" id="{54F1031E-472B-447A-963D-6A4CD01DEB0C}"/>
              </a:ext>
            </a:extLst>
          </p:cNvPr>
          <p:cNvSpPr txBox="1"/>
          <p:nvPr/>
        </p:nvSpPr>
        <p:spPr>
          <a:xfrm>
            <a:off x="4083287" y="2735486"/>
            <a:ext cx="1289050" cy="507831"/>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GB" sz="900" dirty="0">
                <a:solidFill>
                  <a:schemeClr val="dk1"/>
                </a:solidFill>
                <a:effectLst/>
                <a:latin typeface="+mn-lt"/>
                <a:ea typeface="+mn-ea"/>
                <a:cs typeface="+mn-cs"/>
              </a:rPr>
              <a:t>Engineering design activity for M-BOND after</a:t>
            </a:r>
            <a:r>
              <a:rPr lang="en-GB" sz="900" baseline="0" dirty="0">
                <a:solidFill>
                  <a:schemeClr val="dk1"/>
                </a:solidFill>
                <a:effectLst/>
                <a:latin typeface="+mn-lt"/>
                <a:ea typeface="+mn-ea"/>
                <a:cs typeface="+mn-cs"/>
              </a:rPr>
              <a:t> summer.</a:t>
            </a:r>
            <a:endParaRPr lang="en-GB" sz="900" dirty="0">
              <a:effectLst/>
            </a:endParaRPr>
          </a:p>
        </p:txBody>
      </p:sp>
      <p:sp>
        <p:nvSpPr>
          <p:cNvPr id="9" name="TextBox 8">
            <a:extLst>
              <a:ext uri="{FF2B5EF4-FFF2-40B4-BE49-F238E27FC236}">
                <a16:creationId xmlns:a16="http://schemas.microsoft.com/office/drawing/2014/main" id="{130D6DA2-372C-4A49-85CC-DBD09540574E}"/>
              </a:ext>
            </a:extLst>
          </p:cNvPr>
          <p:cNvSpPr txBox="1"/>
          <p:nvPr/>
        </p:nvSpPr>
        <p:spPr>
          <a:xfrm>
            <a:off x="8038459" y="1878788"/>
            <a:ext cx="2106613" cy="1061969"/>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wrap="square" rtlCol="0" anchor="ctr">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GB" sz="1000" baseline="0" dirty="0">
                <a:solidFill>
                  <a:schemeClr val="dk1"/>
                </a:solidFill>
                <a:effectLst/>
                <a:latin typeface="+mn-lt"/>
                <a:ea typeface="+mn-ea"/>
                <a:cs typeface="+mn-cs"/>
              </a:rPr>
              <a:t>Ideally, first reacted BOND Nb</a:t>
            </a:r>
            <a:r>
              <a:rPr lang="en-GB" sz="1000" baseline="-25000" dirty="0">
                <a:solidFill>
                  <a:schemeClr val="dk1"/>
                </a:solidFill>
                <a:effectLst/>
                <a:latin typeface="+mn-lt"/>
                <a:ea typeface="+mn-ea"/>
                <a:cs typeface="+mn-cs"/>
              </a:rPr>
              <a:t>3</a:t>
            </a:r>
            <a:r>
              <a:rPr lang="en-GB" sz="1000" baseline="0" dirty="0">
                <a:solidFill>
                  <a:schemeClr val="dk1"/>
                </a:solidFill>
                <a:effectLst/>
                <a:latin typeface="+mn-lt"/>
                <a:ea typeface="+mn-ea"/>
                <a:cs typeface="+mn-cs"/>
              </a:rPr>
              <a:t>Sn falling not far from these dates.</a:t>
            </a:r>
          </a:p>
          <a:p>
            <a:pPr algn="ctr"/>
            <a:r>
              <a:rPr lang="en-GB" sz="1000" dirty="0"/>
              <a:t>C</a:t>
            </a:r>
            <a:r>
              <a:rPr lang="en-GB" sz="1000" dirty="0">
                <a:effectLst/>
              </a:rPr>
              <a:t>omponents manufacturing times seem extremely challenging. To be updated based on BOND experience.</a:t>
            </a:r>
          </a:p>
        </p:txBody>
      </p:sp>
      <p:cxnSp>
        <p:nvCxnSpPr>
          <p:cNvPr id="10" name="Straight Arrow Connector 9">
            <a:extLst>
              <a:ext uri="{FF2B5EF4-FFF2-40B4-BE49-F238E27FC236}">
                <a16:creationId xmlns:a16="http://schemas.microsoft.com/office/drawing/2014/main" id="{90DF6E5E-6512-E401-6373-978167F563D7}"/>
              </a:ext>
            </a:extLst>
          </p:cNvPr>
          <p:cNvCxnSpPr/>
          <p:nvPr/>
        </p:nvCxnSpPr>
        <p:spPr>
          <a:xfrm>
            <a:off x="12734925" y="8228013"/>
            <a:ext cx="131127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FAC7B11E-E998-B168-8561-7263608D8FF8}"/>
              </a:ext>
            </a:extLst>
          </p:cNvPr>
          <p:cNvCxnSpPr>
            <a:cxnSpLocks/>
          </p:cNvCxnSpPr>
          <p:nvPr/>
        </p:nvCxnSpPr>
        <p:spPr>
          <a:xfrm>
            <a:off x="5885472" y="1988728"/>
            <a:ext cx="1935566" cy="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9DFCDEE8-87F7-A5D7-2CD0-03476D5EF299}"/>
              </a:ext>
            </a:extLst>
          </p:cNvPr>
          <p:cNvCxnSpPr>
            <a:cxnSpLocks/>
          </p:cNvCxnSpPr>
          <p:nvPr/>
        </p:nvCxnSpPr>
        <p:spPr>
          <a:xfrm>
            <a:off x="5885472" y="2447889"/>
            <a:ext cx="1935566" cy="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172205F7-4B33-0399-0A5B-90CAC85FF45B}"/>
              </a:ext>
            </a:extLst>
          </p:cNvPr>
          <p:cNvCxnSpPr>
            <a:cxnSpLocks/>
          </p:cNvCxnSpPr>
          <p:nvPr/>
        </p:nvCxnSpPr>
        <p:spPr>
          <a:xfrm>
            <a:off x="5872502" y="2940758"/>
            <a:ext cx="1935566" cy="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E1B4B553-5CEB-611A-E001-AD91FE96CBC7}"/>
              </a:ext>
            </a:extLst>
          </p:cNvPr>
          <p:cNvCxnSpPr>
            <a:cxnSpLocks/>
          </p:cNvCxnSpPr>
          <p:nvPr/>
        </p:nvCxnSpPr>
        <p:spPr>
          <a:xfrm>
            <a:off x="6748161" y="3419272"/>
            <a:ext cx="1935566" cy="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325656C1-76C4-7D06-082F-233B5B3F2967}"/>
              </a:ext>
            </a:extLst>
          </p:cNvPr>
          <p:cNvCxnSpPr>
            <a:cxnSpLocks/>
          </p:cNvCxnSpPr>
          <p:nvPr/>
        </p:nvCxnSpPr>
        <p:spPr>
          <a:xfrm>
            <a:off x="6958927" y="3921867"/>
            <a:ext cx="1935566" cy="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70B837E8-0E0B-DABD-94E5-167246952864}"/>
              </a:ext>
            </a:extLst>
          </p:cNvPr>
          <p:cNvCxnSpPr/>
          <p:nvPr/>
        </p:nvCxnSpPr>
        <p:spPr>
          <a:xfrm>
            <a:off x="7645940" y="4922196"/>
            <a:ext cx="1429966"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56322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7030E4-4ED3-D62B-9F15-0D42C8AA1B66}"/>
            </a:ext>
          </a:extLst>
        </p:cNvPr>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B8FD0E18-F8EF-9D7A-FBA1-A79558DF8BCA}"/>
              </a:ext>
            </a:extLst>
          </p:cNvPr>
          <p:cNvSpPr txBox="1">
            <a:spLocks/>
          </p:cNvSpPr>
          <p:nvPr/>
        </p:nvSpPr>
        <p:spPr>
          <a:xfrm>
            <a:off x="7279701" y="2384538"/>
            <a:ext cx="4201694" cy="2666856"/>
          </a:xfrm>
          <a:prstGeom prst="rect">
            <a:avLst/>
          </a:prstGeom>
        </p:spPr>
        <p:txBody>
          <a:bodyPr vert="horz" lIns="45720" tIns="0" rIns="45720" bIns="0" anchor="t" anchorCtr="0">
            <a:normAutofit fontScale="70000" lnSpcReduction="20000"/>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defTabSz="457200">
              <a:buClrTx/>
              <a:buSzTx/>
              <a:buFont typeface="Wingdings" panose="05000000000000000000" pitchFamily="2" charset="2"/>
              <a:buChar char="§"/>
            </a:pPr>
            <a:endParaRPr lang="en-GB" sz="6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r>
              <a:rPr lang="en-GB" sz="2100" dirty="0">
                <a:solidFill>
                  <a:schemeClr val="bg1">
                    <a:lumMod val="65000"/>
                  </a:schemeClr>
                </a:solidFill>
                <a:latin typeface="LM Mono Prop Light 10" panose="00000500000000000000" pitchFamily="50" charset="0"/>
              </a:rPr>
              <a:t>Introduction</a:t>
            </a:r>
            <a:r>
              <a:rPr lang="en-GB" b="1" dirty="0">
                <a:solidFill>
                  <a:schemeClr val="accent1">
                    <a:lumMod val="10000"/>
                  </a:schemeClr>
                </a:solidFill>
                <a:latin typeface="LM Mono Prop Light 10" panose="00000500000000000000" pitchFamily="50" charset="0"/>
              </a:rPr>
              <a:t> </a:t>
            </a:r>
          </a:p>
          <a:p>
            <a:pPr marL="342900" indent="-342900" defTabSz="457200">
              <a:buClrTx/>
              <a:buSzTx/>
              <a:buFont typeface="Wingdings" panose="05000000000000000000" pitchFamily="2" charset="2"/>
              <a:buChar char="§"/>
            </a:pPr>
            <a:r>
              <a:rPr lang="en-GB" sz="2100" dirty="0">
                <a:solidFill>
                  <a:schemeClr val="bg1">
                    <a:lumMod val="65000"/>
                  </a:schemeClr>
                </a:solidFill>
                <a:latin typeface="LM Mono Prop Light 10" panose="00000500000000000000" pitchFamily="50" charset="0"/>
              </a:rPr>
              <a:t>Design overview</a:t>
            </a:r>
          </a:p>
          <a:p>
            <a:pPr marL="342900" indent="-342900" defTabSz="457200">
              <a:buClrTx/>
              <a:buSzTx/>
              <a:buFont typeface="Wingdings" panose="05000000000000000000" pitchFamily="2" charset="2"/>
              <a:buChar char="§"/>
            </a:pPr>
            <a:r>
              <a:rPr lang="en-GB" sz="2100" dirty="0">
                <a:solidFill>
                  <a:schemeClr val="bg1">
                    <a:lumMod val="65000"/>
                  </a:schemeClr>
                </a:solidFill>
                <a:latin typeface="LM Mono Prop Light 10" panose="00000500000000000000" pitchFamily="50" charset="0"/>
              </a:rPr>
              <a:t>Step by step look:</a:t>
            </a:r>
          </a:p>
          <a:p>
            <a:pPr marL="530348" lvl="2" indent="-342900" defTabSz="457200">
              <a:buClrTx/>
              <a:buSzTx/>
              <a:buFont typeface="Wingdings" panose="05000000000000000000" pitchFamily="2" charset="2"/>
              <a:buChar char="§"/>
            </a:pPr>
            <a:r>
              <a:rPr lang="en-US" sz="1900" dirty="0">
                <a:solidFill>
                  <a:schemeClr val="bg1">
                    <a:lumMod val="65000"/>
                  </a:schemeClr>
                </a:solidFill>
                <a:latin typeface="LM Mono Prop Light 10" panose="00000500000000000000" pitchFamily="50" charset="0"/>
              </a:rPr>
              <a:t>Cable</a:t>
            </a:r>
          </a:p>
          <a:p>
            <a:pPr marL="530348" lvl="2" indent="-342900" defTabSz="457200">
              <a:buClrTx/>
              <a:buSzTx/>
              <a:buFont typeface="Wingdings" panose="05000000000000000000" pitchFamily="2" charset="2"/>
              <a:buChar char="§"/>
            </a:pPr>
            <a:r>
              <a:rPr lang="en-US" sz="1900" dirty="0">
                <a:solidFill>
                  <a:schemeClr val="bg1">
                    <a:lumMod val="65000"/>
                  </a:schemeClr>
                </a:solidFill>
                <a:latin typeface="LM Mono Prop Light 10" panose="00000500000000000000" pitchFamily="50" charset="0"/>
              </a:rPr>
              <a:t>Coil winding &amp; related infrastructure</a:t>
            </a:r>
          </a:p>
          <a:p>
            <a:pPr marL="530348" lvl="2" indent="-342900" defTabSz="457200">
              <a:buClrTx/>
              <a:buSzTx/>
              <a:buFont typeface="Wingdings" panose="05000000000000000000" pitchFamily="2" charset="2"/>
              <a:buChar char="§"/>
            </a:pPr>
            <a:r>
              <a:rPr lang="en-US" sz="1900" dirty="0">
                <a:solidFill>
                  <a:schemeClr val="bg1">
                    <a:lumMod val="65000"/>
                  </a:schemeClr>
                </a:solidFill>
                <a:latin typeface="LM Mono Prop Light 10" panose="00000500000000000000" pitchFamily="50" charset="0"/>
              </a:rPr>
              <a:t>Reaction heat treatment</a:t>
            </a:r>
          </a:p>
          <a:p>
            <a:pPr marL="530348" lvl="2" indent="-342900" defTabSz="457200">
              <a:buClrTx/>
              <a:buSzTx/>
              <a:buFont typeface="Wingdings" panose="05000000000000000000" pitchFamily="2" charset="2"/>
              <a:buChar char="§"/>
            </a:pPr>
            <a:r>
              <a:rPr lang="en-GB" sz="1900" dirty="0">
                <a:solidFill>
                  <a:schemeClr val="bg1">
                    <a:lumMod val="65000"/>
                  </a:schemeClr>
                </a:solidFill>
                <a:latin typeface="LM Mono Prop Light 10" panose="00000500000000000000" pitchFamily="50" charset="0"/>
              </a:rPr>
              <a:t>Impregnation</a:t>
            </a:r>
          </a:p>
          <a:p>
            <a:pPr marL="530348" lvl="2" indent="-342900" defTabSz="457200">
              <a:buClrTx/>
              <a:buSzTx/>
              <a:buFont typeface="Wingdings" panose="05000000000000000000" pitchFamily="2" charset="2"/>
              <a:buChar char="§"/>
            </a:pPr>
            <a:r>
              <a:rPr lang="en-GB" sz="1900" dirty="0">
                <a:solidFill>
                  <a:schemeClr val="bg1">
                    <a:lumMod val="65000"/>
                  </a:schemeClr>
                </a:solidFill>
                <a:latin typeface="LM Mono Prop Light 10" panose="00000500000000000000" pitchFamily="50" charset="0"/>
              </a:rPr>
              <a:t>Coilpack assembly</a:t>
            </a:r>
          </a:p>
          <a:p>
            <a:pPr marL="530348" lvl="2" indent="-342900" defTabSz="457200">
              <a:buClrTx/>
              <a:buSzTx/>
              <a:buFont typeface="Wingdings" panose="05000000000000000000" pitchFamily="2" charset="2"/>
              <a:buChar char="§"/>
            </a:pPr>
            <a:r>
              <a:rPr lang="en-GB" sz="1900" dirty="0">
                <a:solidFill>
                  <a:schemeClr val="bg1">
                    <a:lumMod val="65000"/>
                  </a:schemeClr>
                </a:solidFill>
                <a:latin typeface="LM Mono Prop Light 10" panose="00000500000000000000" pitchFamily="50" charset="0"/>
              </a:rPr>
              <a:t>Magnet assembly</a:t>
            </a:r>
          </a:p>
          <a:p>
            <a:pPr marL="530348" lvl="2" indent="-342900" defTabSz="457200">
              <a:buClrTx/>
              <a:buSzTx/>
              <a:buFont typeface="Wingdings" panose="05000000000000000000" pitchFamily="2" charset="2"/>
              <a:buChar char="§"/>
            </a:pPr>
            <a:r>
              <a:rPr lang="en-GB" sz="1900" dirty="0">
                <a:solidFill>
                  <a:schemeClr val="bg1">
                    <a:lumMod val="65000"/>
                  </a:schemeClr>
                </a:solidFill>
                <a:latin typeface="LM Mono Prop Light 10" panose="00000500000000000000" pitchFamily="50" charset="0"/>
              </a:rPr>
              <a:t>Other aspects</a:t>
            </a:r>
          </a:p>
          <a:p>
            <a:pPr marL="342900" indent="-342900" defTabSz="457200">
              <a:buClrTx/>
              <a:buSzTx/>
              <a:buFont typeface="Wingdings" panose="05000000000000000000" pitchFamily="2" charset="2"/>
              <a:buChar char="§"/>
            </a:pPr>
            <a:r>
              <a:rPr lang="en-GB" sz="2100" dirty="0">
                <a:solidFill>
                  <a:schemeClr val="bg1">
                    <a:lumMod val="65000"/>
                  </a:schemeClr>
                </a:solidFill>
                <a:latin typeface="LM Mono Prop Light 10" panose="00000500000000000000" pitchFamily="50" charset="0"/>
              </a:rPr>
              <a:t>Where are we?</a:t>
            </a:r>
          </a:p>
          <a:p>
            <a:pPr marL="342900" indent="-342900" defTabSz="457200">
              <a:buClrTx/>
              <a:buSzTx/>
              <a:buFont typeface="Wingdings" panose="05000000000000000000" pitchFamily="2" charset="2"/>
              <a:buChar char="§"/>
            </a:pPr>
            <a:r>
              <a:rPr lang="en-GB" sz="2100" b="1" dirty="0">
                <a:solidFill>
                  <a:schemeClr val="accent1">
                    <a:lumMod val="10000"/>
                  </a:schemeClr>
                </a:solidFill>
                <a:latin typeface="LM Mono Prop Light 10" panose="00000500000000000000" pitchFamily="50" charset="0"/>
              </a:rPr>
              <a:t>Next steps</a:t>
            </a:r>
          </a:p>
          <a:p>
            <a:pPr marL="342900" indent="-342900" defTabSz="457200">
              <a:buClrTx/>
              <a:buSzTx/>
              <a:buFont typeface="Wingdings" panose="05000000000000000000" pitchFamily="2" charset="2"/>
              <a:buChar char="§"/>
            </a:pPr>
            <a:endParaRPr lang="en-GB" dirty="0">
              <a:solidFill>
                <a:schemeClr val="accent1">
                  <a:lumMod val="10000"/>
                </a:schemeClr>
              </a:solidFill>
              <a:latin typeface="LM Mono Prop Light 10" panose="00000500000000000000" pitchFamily="50" charset="0"/>
            </a:endParaRPr>
          </a:p>
          <a:p>
            <a:pPr defTabSz="457200">
              <a:buClrTx/>
              <a:buSzTx/>
            </a:pPr>
            <a:endParaRPr lang="en-GB"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14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2200" dirty="0">
              <a:solidFill>
                <a:schemeClr val="accent1">
                  <a:lumMod val="10000"/>
                </a:schemeClr>
              </a:solidFill>
              <a:latin typeface="LM Mono Prop Light 10" panose="00000500000000000000" pitchFamily="50" charset="0"/>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p:txBody>
      </p:sp>
      <p:sp>
        <p:nvSpPr>
          <p:cNvPr id="5" name="Title 1">
            <a:extLst>
              <a:ext uri="{FF2B5EF4-FFF2-40B4-BE49-F238E27FC236}">
                <a16:creationId xmlns:a16="http://schemas.microsoft.com/office/drawing/2014/main" id="{B97001D4-DC1C-82A4-39D9-C3BB13132D76}"/>
              </a:ext>
            </a:extLst>
          </p:cNvPr>
          <p:cNvSpPr txBox="1">
            <a:spLocks/>
          </p:cNvSpPr>
          <p:nvPr/>
        </p:nvSpPr>
        <p:spPr>
          <a:xfrm>
            <a:off x="574964" y="243885"/>
            <a:ext cx="4862945" cy="630000"/>
          </a:xfrm>
          <a:prstGeom prst="rect">
            <a:avLst/>
          </a:prstGeom>
        </p:spPr>
        <p:txBody>
          <a:bodyPr vert="horz" lIns="45720" rIns="45720" anchor="ctr">
            <a:normAutofit/>
          </a:bodyPr>
          <a:lstStyle>
            <a:lvl1pPr marL="0" marR="0" indent="0" algn="l" defTabSz="914400" rtl="0" eaLnBrk="1" fontAlgn="auto" latinLnBrk="0" hangingPunct="1">
              <a:lnSpc>
                <a:spcPct val="100000"/>
              </a:lnSpc>
              <a:spcBef>
                <a:spcPct val="0"/>
              </a:spcBef>
              <a:spcAft>
                <a:spcPts val="0"/>
              </a:spcAft>
              <a:buClrTx/>
              <a:buSzTx/>
              <a:buFontTx/>
              <a:buNone/>
              <a:tabLst/>
              <a:defRPr kumimoji="0" sz="3600" kern="1200">
                <a:solidFill>
                  <a:schemeClr val="tx1"/>
                </a:solidFill>
                <a:latin typeface="LM Mono Prop Light 10" panose="00000500000000000000" pitchFamily="50" charset="0"/>
                <a:ea typeface="+mj-ea"/>
                <a:cs typeface="+mj-cs"/>
              </a:defRPr>
            </a:lvl1pPr>
          </a:lstStyle>
          <a:p>
            <a:pPr algn="ctr"/>
            <a:r>
              <a:rPr lang="en-US" sz="2800" b="1" dirty="0">
                <a:solidFill>
                  <a:schemeClr val="bg1"/>
                </a:solidFill>
              </a:rPr>
              <a:t>Outline</a:t>
            </a:r>
          </a:p>
        </p:txBody>
      </p:sp>
    </p:spTree>
    <p:extLst>
      <p:ext uri="{BB962C8B-B14F-4D97-AF65-F5344CB8AC3E}">
        <p14:creationId xmlns:p14="http://schemas.microsoft.com/office/powerpoint/2010/main" val="36227587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A2929A-7766-33B0-17FE-F4532977A259}"/>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F4F08F41-FA41-B50A-B440-44A806BED9B0}"/>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Next steps</a:t>
            </a:r>
          </a:p>
        </p:txBody>
      </p:sp>
      <p:sp>
        <p:nvSpPr>
          <p:cNvPr id="4" name="Content Placeholder 2">
            <a:extLst>
              <a:ext uri="{FF2B5EF4-FFF2-40B4-BE49-F238E27FC236}">
                <a16:creationId xmlns:a16="http://schemas.microsoft.com/office/drawing/2014/main" id="{C01981E9-EDE3-C570-208A-8E9097CA4535}"/>
              </a:ext>
            </a:extLst>
          </p:cNvPr>
          <p:cNvSpPr txBox="1">
            <a:spLocks/>
          </p:cNvSpPr>
          <p:nvPr/>
        </p:nvSpPr>
        <p:spPr>
          <a:xfrm>
            <a:off x="987851" y="1132454"/>
            <a:ext cx="10134968" cy="4593092"/>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85750" indent="-285750" algn="just" defTabSz="257169">
              <a:buClrTx/>
              <a:buSzTx/>
              <a:buFont typeface="Wingdings" panose="05000000000000000000" pitchFamily="2" charset="2"/>
              <a:buChar char="§"/>
            </a:pPr>
            <a:r>
              <a:rPr lang="en-US" sz="1600" dirty="0">
                <a:solidFill>
                  <a:prstClr val="black">
                    <a:lumMod val="95000"/>
                    <a:lumOff val="5000"/>
                  </a:prstClr>
                </a:solidFill>
                <a:latin typeface="LM Mono Prop Light 10" panose="00000500000000000000" pitchFamily="50" charset="0"/>
              </a:rPr>
              <a:t>The priority today is to complete the missing milestones for finalizing BOND’s engineering design:</a:t>
            </a:r>
          </a:p>
          <a:p>
            <a:pPr marL="1190983" lvl="1" indent="-285750" algn="just" defTabSz="257169">
              <a:buClrTx/>
              <a:buSzTx/>
              <a:buFont typeface="Wingdings" panose="05000000000000000000" pitchFamily="2" charset="2"/>
              <a:buChar char="§"/>
            </a:pPr>
            <a:r>
              <a:rPr lang="en-US" sz="1600" b="1" dirty="0">
                <a:solidFill>
                  <a:prstClr val="black">
                    <a:lumMod val="95000"/>
                    <a:lumOff val="5000"/>
                  </a:prstClr>
                </a:solidFill>
                <a:latin typeface="LM Mono Prop Light 10" panose="00000500000000000000" pitchFamily="50" charset="0"/>
              </a:rPr>
              <a:t>Coil and winding tooling drawings well advanced. </a:t>
            </a:r>
            <a:r>
              <a:rPr lang="en-US" sz="1600" dirty="0">
                <a:solidFill>
                  <a:prstClr val="black">
                    <a:lumMod val="95000"/>
                    <a:lumOff val="5000"/>
                  </a:prstClr>
                </a:solidFill>
                <a:latin typeface="LM Mono Prop Light 10" panose="00000500000000000000" pitchFamily="50" charset="0"/>
              </a:rPr>
              <a:t>Tests ongoing for the detailed layer jump geometry and the handling of the insulation around the pole. This should answer our main doubt on the geometry of the winding pole (monolithic or in two layers).</a:t>
            </a:r>
          </a:p>
          <a:p>
            <a:pPr marL="1190983" lvl="1" indent="-285750" algn="just" defTabSz="257169">
              <a:buClrTx/>
              <a:buSzTx/>
              <a:buFont typeface="Wingdings" panose="05000000000000000000" pitchFamily="2" charset="2"/>
              <a:buChar char="§"/>
            </a:pPr>
            <a:r>
              <a:rPr lang="en-US" sz="1600" b="1" dirty="0">
                <a:solidFill>
                  <a:prstClr val="black">
                    <a:lumMod val="95000"/>
                    <a:lumOff val="5000"/>
                  </a:prstClr>
                </a:solidFill>
                <a:latin typeface="LM Mono Prop Light 10" panose="00000500000000000000" pitchFamily="50" charset="0"/>
              </a:rPr>
              <a:t>Reaction heat treatment tooling well advanced as well. </a:t>
            </a:r>
            <a:r>
              <a:rPr lang="en-US" sz="1600" dirty="0">
                <a:solidFill>
                  <a:prstClr val="black">
                    <a:lumMod val="95000"/>
                    <a:lumOff val="5000"/>
                  </a:prstClr>
                </a:solidFill>
                <a:latin typeface="LM Mono Prop Light 10" panose="00000500000000000000" pitchFamily="50" charset="0"/>
              </a:rPr>
              <a:t>Coupling with the sliding system to be designed, we are pending the final decision on which system to use.</a:t>
            </a:r>
          </a:p>
          <a:p>
            <a:pPr marL="1378431" lvl="2" indent="-285750" algn="just" defTabSz="257169">
              <a:buClrTx/>
              <a:buSzTx/>
              <a:buFont typeface="Wingdings" panose="05000000000000000000" pitchFamily="2" charset="2"/>
              <a:buChar char="§"/>
            </a:pPr>
            <a:r>
              <a:rPr lang="en-US" sz="1400" dirty="0">
                <a:solidFill>
                  <a:prstClr val="black">
                    <a:lumMod val="95000"/>
                    <a:lumOff val="5000"/>
                  </a:prstClr>
                </a:solidFill>
                <a:latin typeface="LM Mono Prop Light 10" panose="00000500000000000000" pitchFamily="50" charset="0"/>
              </a:rPr>
              <a:t>Recall tests ongoing, including racetrack mock-up and DIC</a:t>
            </a:r>
          </a:p>
          <a:p>
            <a:pPr marL="1190983" lvl="1" indent="-285750" algn="just" defTabSz="257169">
              <a:buClrTx/>
              <a:buSzTx/>
              <a:buFont typeface="Wingdings" panose="05000000000000000000" pitchFamily="2" charset="2"/>
              <a:buChar char="§"/>
            </a:pPr>
            <a:r>
              <a:rPr lang="en-US" sz="1600" b="1" dirty="0">
                <a:solidFill>
                  <a:prstClr val="black">
                    <a:lumMod val="95000"/>
                    <a:lumOff val="5000"/>
                  </a:prstClr>
                </a:solidFill>
                <a:latin typeface="LM Mono Prop Light 10" panose="00000500000000000000" pitchFamily="50" charset="0"/>
              </a:rPr>
              <a:t>Impregnation tooling under discussion. </a:t>
            </a:r>
            <a:r>
              <a:rPr lang="en-US" sz="1600" dirty="0">
                <a:solidFill>
                  <a:prstClr val="black">
                    <a:lumMod val="95000"/>
                    <a:lumOff val="5000"/>
                  </a:prstClr>
                </a:solidFill>
                <a:latin typeface="LM Mono Prop Light 10" panose="00000500000000000000" pitchFamily="50" charset="0"/>
              </a:rPr>
              <a:t>Doubts on how to deal with the geometry matching between the coil and vertical pad during impregnation and magnet assembly.</a:t>
            </a:r>
          </a:p>
          <a:p>
            <a:pPr marL="1378431" lvl="2" indent="-285750" algn="just" defTabSz="257169">
              <a:buClrTx/>
              <a:buSzTx/>
              <a:buFont typeface="Wingdings" panose="05000000000000000000" pitchFamily="2" charset="2"/>
              <a:buChar char="§"/>
            </a:pPr>
            <a:r>
              <a:rPr lang="en-US" sz="1400" dirty="0">
                <a:solidFill>
                  <a:prstClr val="black">
                    <a:lumMod val="95000"/>
                    <a:lumOff val="5000"/>
                  </a:prstClr>
                </a:solidFill>
                <a:latin typeface="LM Mono Prop Light 10" panose="00000500000000000000" pitchFamily="50" charset="0"/>
              </a:rPr>
              <a:t>The Test Facility Dipole (TFD) uses an adjustable impregnation mold and a smart shim for final assembly.</a:t>
            </a:r>
          </a:p>
          <a:p>
            <a:pPr marL="1190983" lvl="1" indent="-285750" algn="just" defTabSz="257169">
              <a:buClrTx/>
              <a:buSzTx/>
              <a:buFont typeface="Wingdings" panose="05000000000000000000" pitchFamily="2" charset="2"/>
              <a:buChar char="§"/>
            </a:pPr>
            <a:r>
              <a:rPr lang="en-US" sz="1600" b="1" dirty="0">
                <a:solidFill>
                  <a:prstClr val="black">
                    <a:lumMod val="95000"/>
                    <a:lumOff val="5000"/>
                  </a:prstClr>
                </a:solidFill>
                <a:latin typeface="LM Mono Prop Light 10" panose="00000500000000000000" pitchFamily="50" charset="0"/>
              </a:rPr>
              <a:t>Mechanical structure</a:t>
            </a:r>
            <a:r>
              <a:rPr lang="en-US" sz="1600" dirty="0">
                <a:solidFill>
                  <a:prstClr val="black">
                    <a:lumMod val="95000"/>
                    <a:lumOff val="5000"/>
                  </a:prstClr>
                </a:solidFill>
                <a:latin typeface="LM Mono Prop Light 10" panose="00000500000000000000" pitchFamily="50" charset="0"/>
              </a:rPr>
              <a:t>, detailed analysis ongoing:</a:t>
            </a:r>
          </a:p>
          <a:p>
            <a:pPr marL="1378431" lvl="2" indent="-285750" algn="just" defTabSz="257169">
              <a:buClrTx/>
              <a:buSzTx/>
              <a:buFont typeface="Wingdings" panose="05000000000000000000" pitchFamily="2" charset="2"/>
              <a:buChar char="§"/>
            </a:pPr>
            <a:r>
              <a:rPr lang="en-US" sz="1400" dirty="0">
                <a:solidFill>
                  <a:prstClr val="black">
                    <a:lumMod val="95000"/>
                    <a:lumOff val="5000"/>
                  </a:prstClr>
                </a:solidFill>
                <a:latin typeface="LM Mono Prop Light 10" panose="00000500000000000000" pitchFamily="50" charset="0"/>
              </a:rPr>
              <a:t>The new detailed geometry with the encapsulated bladders is being analyzed, to verify that all design criteria is fulfilled (as in the conceptual model).</a:t>
            </a:r>
          </a:p>
          <a:p>
            <a:pPr marL="1378431" lvl="2" indent="-285750" algn="just" defTabSz="257169">
              <a:buClrTx/>
              <a:buSzTx/>
              <a:buFont typeface="Wingdings" panose="05000000000000000000" pitchFamily="2" charset="2"/>
              <a:buChar char="§"/>
            </a:pPr>
            <a:r>
              <a:rPr lang="en-US" sz="1400" dirty="0">
                <a:solidFill>
                  <a:prstClr val="black">
                    <a:lumMod val="95000"/>
                    <a:lumOff val="5000"/>
                  </a:prstClr>
                </a:solidFill>
                <a:latin typeface="LM Mono Prop Light 10" panose="00000500000000000000" pitchFamily="50" charset="0"/>
              </a:rPr>
              <a:t>The 3D design of the endplate is also being performed.</a:t>
            </a:r>
          </a:p>
          <a:p>
            <a:pPr marL="1378431" lvl="2" indent="-285750" algn="just" defTabSz="257169">
              <a:buClrTx/>
              <a:buSzTx/>
              <a:buFont typeface="Wingdings" panose="05000000000000000000" pitchFamily="2" charset="2"/>
              <a:buChar char="§"/>
            </a:pPr>
            <a:endParaRPr lang="en-US" sz="14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8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600" dirty="0">
              <a:solidFill>
                <a:prstClr val="black">
                  <a:lumMod val="95000"/>
                  <a:lumOff val="5000"/>
                </a:prstClr>
              </a:solidFill>
              <a:latin typeface="LM Mono Prop Light 10" panose="00000500000000000000" pitchFamily="50" charset="0"/>
            </a:endParaRPr>
          </a:p>
          <a:p>
            <a:pPr algn="just" defTabSz="257169">
              <a:buClrTx/>
              <a:buSzTx/>
            </a:pPr>
            <a:endParaRPr lang="en-US" sz="16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600" dirty="0">
              <a:solidFill>
                <a:prstClr val="black">
                  <a:lumMod val="95000"/>
                  <a:lumOff val="5000"/>
                </a:prstClr>
              </a:solidFill>
              <a:latin typeface="LM Mono Prop Light 10" panose="00000500000000000000" pitchFamily="50" charset="0"/>
            </a:endParaRPr>
          </a:p>
        </p:txBody>
      </p:sp>
    </p:spTree>
    <p:extLst>
      <p:ext uri="{BB962C8B-B14F-4D97-AF65-F5344CB8AC3E}">
        <p14:creationId xmlns:p14="http://schemas.microsoft.com/office/powerpoint/2010/main" val="1711293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E09201-B8FF-3143-82B8-8CE70094AA05}"/>
            </a:ext>
          </a:extLst>
        </p:cNvPr>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9B92561E-E41C-4E4E-0703-0CC617C62574}"/>
              </a:ext>
            </a:extLst>
          </p:cNvPr>
          <p:cNvSpPr txBox="1">
            <a:spLocks/>
          </p:cNvSpPr>
          <p:nvPr/>
        </p:nvSpPr>
        <p:spPr>
          <a:xfrm>
            <a:off x="7279701" y="2384538"/>
            <a:ext cx="4201694" cy="2666856"/>
          </a:xfrm>
          <a:prstGeom prst="rect">
            <a:avLst/>
          </a:prstGeom>
        </p:spPr>
        <p:txBody>
          <a:bodyPr vert="horz" lIns="45720" tIns="0" rIns="45720" bIns="0" anchor="t" anchorCtr="0">
            <a:normAutofit fontScale="70000" lnSpcReduction="20000"/>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defTabSz="457200">
              <a:buClrTx/>
              <a:buSzTx/>
              <a:buFont typeface="Wingdings" panose="05000000000000000000" pitchFamily="2" charset="2"/>
              <a:buChar char="§"/>
            </a:pPr>
            <a:endParaRPr lang="en-GB" sz="6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r>
              <a:rPr lang="en-GB" b="1" dirty="0">
                <a:solidFill>
                  <a:schemeClr val="accent1">
                    <a:lumMod val="10000"/>
                  </a:schemeClr>
                </a:solidFill>
                <a:latin typeface="LM Mono Prop Light 10" panose="00000500000000000000" pitchFamily="50" charset="0"/>
              </a:rPr>
              <a:t>Introduction </a:t>
            </a:r>
          </a:p>
          <a:p>
            <a:pPr marL="342900" indent="-342900" defTabSz="457200">
              <a:buClrTx/>
              <a:buSzTx/>
              <a:buFont typeface="Wingdings" panose="05000000000000000000" pitchFamily="2" charset="2"/>
              <a:buChar char="§"/>
            </a:pPr>
            <a:r>
              <a:rPr lang="en-GB" dirty="0">
                <a:solidFill>
                  <a:schemeClr val="bg1">
                    <a:lumMod val="65000"/>
                  </a:schemeClr>
                </a:solidFill>
                <a:latin typeface="LM Mono Prop Light 10" panose="00000500000000000000" pitchFamily="50" charset="0"/>
              </a:rPr>
              <a:t>Design overview</a:t>
            </a:r>
          </a:p>
          <a:p>
            <a:pPr marL="342900" indent="-342900" defTabSz="457200">
              <a:buClrTx/>
              <a:buSzTx/>
              <a:buFont typeface="Wingdings" panose="05000000000000000000" pitchFamily="2" charset="2"/>
              <a:buChar char="§"/>
            </a:pPr>
            <a:r>
              <a:rPr lang="en-GB" dirty="0">
                <a:solidFill>
                  <a:schemeClr val="bg1">
                    <a:lumMod val="65000"/>
                  </a:schemeClr>
                </a:solidFill>
                <a:latin typeface="LM Mono Prop Light 10" panose="00000500000000000000" pitchFamily="50" charset="0"/>
              </a:rPr>
              <a:t>Step by step look:</a:t>
            </a:r>
          </a:p>
          <a:p>
            <a:pPr marL="1248133" lvl="1" indent="-342900" defTabSz="457200">
              <a:buClrTx/>
              <a:buSzTx/>
              <a:buFont typeface="Wingdings" panose="05000000000000000000" pitchFamily="2" charset="2"/>
              <a:buChar char="§"/>
            </a:pPr>
            <a:r>
              <a:rPr lang="en-US" dirty="0">
                <a:solidFill>
                  <a:schemeClr val="bg1">
                    <a:lumMod val="65000"/>
                  </a:schemeClr>
                </a:solidFill>
                <a:latin typeface="LM Mono Prop Light 10" panose="00000500000000000000" pitchFamily="50" charset="0"/>
              </a:rPr>
              <a:t>Cable</a:t>
            </a:r>
          </a:p>
          <a:p>
            <a:pPr marL="1248133" lvl="1" indent="-342900" defTabSz="457200">
              <a:buClrTx/>
              <a:buSzTx/>
              <a:buFont typeface="Wingdings" panose="05000000000000000000" pitchFamily="2" charset="2"/>
              <a:buChar char="§"/>
            </a:pPr>
            <a:r>
              <a:rPr lang="en-US" dirty="0">
                <a:solidFill>
                  <a:schemeClr val="bg1">
                    <a:lumMod val="65000"/>
                  </a:schemeClr>
                </a:solidFill>
                <a:latin typeface="LM Mono Prop Light 10" panose="00000500000000000000" pitchFamily="50" charset="0"/>
              </a:rPr>
              <a:t>Coil winding &amp; related infrastructure</a:t>
            </a:r>
          </a:p>
          <a:p>
            <a:pPr marL="1248133" lvl="1" indent="-342900" defTabSz="457200">
              <a:buClrTx/>
              <a:buSzTx/>
              <a:buFont typeface="Wingdings" panose="05000000000000000000" pitchFamily="2" charset="2"/>
              <a:buChar char="§"/>
            </a:pPr>
            <a:r>
              <a:rPr lang="en-US" dirty="0">
                <a:solidFill>
                  <a:schemeClr val="bg1">
                    <a:lumMod val="65000"/>
                  </a:schemeClr>
                </a:solidFill>
                <a:latin typeface="LM Mono Prop Light 10" panose="00000500000000000000" pitchFamily="50" charset="0"/>
              </a:rPr>
              <a:t>Reaction heat treatment</a:t>
            </a:r>
          </a:p>
          <a:p>
            <a:pPr marL="1248133" lvl="1" indent="-342900" defTabSz="457200">
              <a:buClrTx/>
              <a:buSzTx/>
              <a:buFont typeface="Wingdings" panose="05000000000000000000" pitchFamily="2" charset="2"/>
              <a:buChar char="§"/>
            </a:pPr>
            <a:r>
              <a:rPr lang="en-GB" dirty="0">
                <a:solidFill>
                  <a:schemeClr val="bg1">
                    <a:lumMod val="65000"/>
                  </a:schemeClr>
                </a:solidFill>
                <a:latin typeface="LM Mono Prop Light 10" panose="00000500000000000000" pitchFamily="50" charset="0"/>
              </a:rPr>
              <a:t>Impregnation</a:t>
            </a:r>
          </a:p>
          <a:p>
            <a:pPr marL="1248133" lvl="1" indent="-342900" defTabSz="457200">
              <a:buClrTx/>
              <a:buSzTx/>
              <a:buFont typeface="Wingdings" panose="05000000000000000000" pitchFamily="2" charset="2"/>
              <a:buChar char="§"/>
            </a:pPr>
            <a:r>
              <a:rPr lang="en-GB" dirty="0">
                <a:solidFill>
                  <a:schemeClr val="bg1">
                    <a:lumMod val="65000"/>
                  </a:schemeClr>
                </a:solidFill>
                <a:latin typeface="LM Mono Prop Light 10" panose="00000500000000000000" pitchFamily="50" charset="0"/>
              </a:rPr>
              <a:t>Coilpack assembly</a:t>
            </a:r>
          </a:p>
          <a:p>
            <a:pPr marL="1248133" lvl="1" indent="-342900" defTabSz="457200">
              <a:buClrTx/>
              <a:buSzTx/>
              <a:buFont typeface="Wingdings" panose="05000000000000000000" pitchFamily="2" charset="2"/>
              <a:buChar char="§"/>
            </a:pPr>
            <a:r>
              <a:rPr lang="en-GB" dirty="0">
                <a:solidFill>
                  <a:schemeClr val="bg1">
                    <a:lumMod val="65000"/>
                  </a:schemeClr>
                </a:solidFill>
                <a:latin typeface="LM Mono Prop Light 10" panose="00000500000000000000" pitchFamily="50" charset="0"/>
              </a:rPr>
              <a:t>Magnet assembly</a:t>
            </a:r>
          </a:p>
          <a:p>
            <a:pPr marL="1248133" lvl="1" indent="-342900" defTabSz="457200">
              <a:buClrTx/>
              <a:buSzTx/>
              <a:buFont typeface="Wingdings" panose="05000000000000000000" pitchFamily="2" charset="2"/>
              <a:buChar char="§"/>
            </a:pPr>
            <a:r>
              <a:rPr lang="en-GB" dirty="0">
                <a:solidFill>
                  <a:schemeClr val="bg1">
                    <a:lumMod val="65000"/>
                  </a:schemeClr>
                </a:solidFill>
                <a:latin typeface="LM Mono Prop Light 10" panose="00000500000000000000" pitchFamily="50" charset="0"/>
              </a:rPr>
              <a:t>Other aspects</a:t>
            </a:r>
          </a:p>
          <a:p>
            <a:pPr marL="342900" indent="-342900" defTabSz="457200">
              <a:buClrTx/>
              <a:buSzTx/>
              <a:buFont typeface="Wingdings" panose="05000000000000000000" pitchFamily="2" charset="2"/>
              <a:buChar char="§"/>
            </a:pPr>
            <a:r>
              <a:rPr lang="en-GB" dirty="0">
                <a:solidFill>
                  <a:schemeClr val="bg1">
                    <a:lumMod val="65000"/>
                  </a:schemeClr>
                </a:solidFill>
                <a:latin typeface="LM Mono Prop Light 10" panose="00000500000000000000" pitchFamily="50" charset="0"/>
              </a:rPr>
              <a:t>Where are we?</a:t>
            </a:r>
          </a:p>
          <a:p>
            <a:pPr marL="342900" indent="-342900" defTabSz="457200">
              <a:buClrTx/>
              <a:buSzTx/>
              <a:buFont typeface="Wingdings" panose="05000000000000000000" pitchFamily="2" charset="2"/>
              <a:buChar char="§"/>
            </a:pPr>
            <a:r>
              <a:rPr lang="en-GB" dirty="0">
                <a:solidFill>
                  <a:schemeClr val="bg1">
                    <a:lumMod val="65000"/>
                  </a:schemeClr>
                </a:solidFill>
                <a:latin typeface="LM Mono Prop Light 10" panose="00000500000000000000" pitchFamily="50" charset="0"/>
              </a:rPr>
              <a:t>Next steps</a:t>
            </a:r>
          </a:p>
          <a:p>
            <a:pPr marL="342900" indent="-342900" defTabSz="457200">
              <a:buClrTx/>
              <a:buSzTx/>
              <a:buFont typeface="Wingdings" panose="05000000000000000000" pitchFamily="2" charset="2"/>
              <a:buChar char="§"/>
            </a:pPr>
            <a:endParaRPr lang="en-GB" dirty="0">
              <a:solidFill>
                <a:schemeClr val="accent1">
                  <a:lumMod val="10000"/>
                </a:schemeClr>
              </a:solidFill>
              <a:latin typeface="LM Mono Prop Light 10" panose="00000500000000000000" pitchFamily="50" charset="0"/>
            </a:endParaRPr>
          </a:p>
          <a:p>
            <a:pPr defTabSz="457200">
              <a:buClrTx/>
              <a:buSzTx/>
            </a:pPr>
            <a:endParaRPr lang="en-GB"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14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2200" dirty="0">
              <a:solidFill>
                <a:schemeClr val="accent1">
                  <a:lumMod val="10000"/>
                </a:schemeClr>
              </a:solidFill>
              <a:latin typeface="LM Mono Prop Light 10" panose="00000500000000000000" pitchFamily="50" charset="0"/>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p:txBody>
      </p:sp>
      <p:sp>
        <p:nvSpPr>
          <p:cNvPr id="5" name="Title 1">
            <a:extLst>
              <a:ext uri="{FF2B5EF4-FFF2-40B4-BE49-F238E27FC236}">
                <a16:creationId xmlns:a16="http://schemas.microsoft.com/office/drawing/2014/main" id="{76CBFE16-A5A7-153F-C832-F704E74BF3D4}"/>
              </a:ext>
            </a:extLst>
          </p:cNvPr>
          <p:cNvSpPr txBox="1">
            <a:spLocks/>
          </p:cNvSpPr>
          <p:nvPr/>
        </p:nvSpPr>
        <p:spPr>
          <a:xfrm>
            <a:off x="574964" y="243885"/>
            <a:ext cx="4862945" cy="630000"/>
          </a:xfrm>
          <a:prstGeom prst="rect">
            <a:avLst/>
          </a:prstGeom>
        </p:spPr>
        <p:txBody>
          <a:bodyPr vert="horz" lIns="45720" rIns="45720" anchor="ctr">
            <a:normAutofit/>
          </a:bodyPr>
          <a:lstStyle>
            <a:lvl1pPr marL="0" marR="0" indent="0" algn="l" defTabSz="914400" rtl="0" eaLnBrk="1" fontAlgn="auto" latinLnBrk="0" hangingPunct="1">
              <a:lnSpc>
                <a:spcPct val="100000"/>
              </a:lnSpc>
              <a:spcBef>
                <a:spcPct val="0"/>
              </a:spcBef>
              <a:spcAft>
                <a:spcPts val="0"/>
              </a:spcAft>
              <a:buClrTx/>
              <a:buSzTx/>
              <a:buFontTx/>
              <a:buNone/>
              <a:tabLst/>
              <a:defRPr kumimoji="0" sz="3600" kern="1200">
                <a:solidFill>
                  <a:schemeClr val="tx1"/>
                </a:solidFill>
                <a:latin typeface="LM Mono Prop Light 10" panose="00000500000000000000" pitchFamily="50" charset="0"/>
                <a:ea typeface="+mj-ea"/>
                <a:cs typeface="+mj-cs"/>
              </a:defRPr>
            </a:lvl1pPr>
          </a:lstStyle>
          <a:p>
            <a:pPr algn="ctr"/>
            <a:r>
              <a:rPr lang="en-US" sz="2800" b="1" dirty="0">
                <a:solidFill>
                  <a:schemeClr val="bg1"/>
                </a:solidFill>
              </a:rPr>
              <a:t>Outline</a:t>
            </a:r>
          </a:p>
        </p:txBody>
      </p:sp>
    </p:spTree>
    <p:extLst>
      <p:ext uri="{BB962C8B-B14F-4D97-AF65-F5344CB8AC3E}">
        <p14:creationId xmlns:p14="http://schemas.microsoft.com/office/powerpoint/2010/main" val="384790091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9CC8EA-8A9A-F889-13D8-4CD22528A692}"/>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EF6AC40A-187D-D550-9A2A-A5DED1A16664}"/>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Next steps</a:t>
            </a:r>
          </a:p>
        </p:txBody>
      </p:sp>
      <p:sp>
        <p:nvSpPr>
          <p:cNvPr id="4" name="Content Placeholder 2">
            <a:extLst>
              <a:ext uri="{FF2B5EF4-FFF2-40B4-BE49-F238E27FC236}">
                <a16:creationId xmlns:a16="http://schemas.microsoft.com/office/drawing/2014/main" id="{C0816B73-0C32-A76A-DA2F-B378649E1635}"/>
              </a:ext>
            </a:extLst>
          </p:cNvPr>
          <p:cNvSpPr txBox="1">
            <a:spLocks/>
          </p:cNvSpPr>
          <p:nvPr/>
        </p:nvSpPr>
        <p:spPr>
          <a:xfrm>
            <a:off x="987851" y="1132454"/>
            <a:ext cx="9328787" cy="4593092"/>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85750" indent="-285750" algn="just" defTabSz="257169">
              <a:buClrTx/>
              <a:buSzTx/>
              <a:buFont typeface="Wingdings" panose="05000000000000000000" pitchFamily="2" charset="2"/>
              <a:buChar char="§"/>
            </a:pPr>
            <a:r>
              <a:rPr lang="en-US" sz="1600" dirty="0">
                <a:solidFill>
                  <a:prstClr val="black">
                    <a:lumMod val="95000"/>
                    <a:lumOff val="5000"/>
                  </a:prstClr>
                </a:solidFill>
                <a:latin typeface="LM Mono Prop Light 10" panose="00000500000000000000" pitchFamily="50" charset="0"/>
              </a:rPr>
              <a:t>Based on BOND, we would like to proceed with the engineering design of M-BOND:</a:t>
            </a:r>
          </a:p>
          <a:p>
            <a:pPr marL="1190983" lvl="1" indent="-285750" algn="just" defTabSz="257169">
              <a:buClrTx/>
              <a:buSzTx/>
              <a:buFont typeface="Wingdings" panose="05000000000000000000" pitchFamily="2" charset="2"/>
              <a:buChar char="§"/>
            </a:pPr>
            <a:r>
              <a:rPr lang="en-US" sz="1400" dirty="0">
                <a:solidFill>
                  <a:prstClr val="black">
                    <a:lumMod val="95000"/>
                    <a:lumOff val="5000"/>
                  </a:prstClr>
                </a:solidFill>
                <a:latin typeface="LM Mono Prop Light 10" panose="00000500000000000000" pitchFamily="50" charset="0"/>
              </a:rPr>
              <a:t>Coil and winding tooling</a:t>
            </a:r>
          </a:p>
          <a:p>
            <a:pPr marL="1190983" lvl="1" indent="-285750" algn="just" defTabSz="257169">
              <a:buClrTx/>
              <a:buSzTx/>
              <a:buFont typeface="Wingdings" panose="05000000000000000000" pitchFamily="2" charset="2"/>
              <a:buChar char="§"/>
            </a:pPr>
            <a:r>
              <a:rPr lang="en-US" sz="1400" dirty="0">
                <a:solidFill>
                  <a:prstClr val="black">
                    <a:lumMod val="95000"/>
                    <a:lumOff val="5000"/>
                  </a:prstClr>
                </a:solidFill>
                <a:latin typeface="LM Mono Prop Light 10" panose="00000500000000000000" pitchFamily="50" charset="0"/>
              </a:rPr>
              <a:t>Reaction heat treatment tooling</a:t>
            </a:r>
          </a:p>
          <a:p>
            <a:pPr marL="1190983" lvl="1" indent="-285750" algn="just" defTabSz="257169">
              <a:buClrTx/>
              <a:buSzTx/>
              <a:buFont typeface="Wingdings" panose="05000000000000000000" pitchFamily="2" charset="2"/>
              <a:buChar char="§"/>
            </a:pPr>
            <a:r>
              <a:rPr lang="en-US" sz="1400" dirty="0">
                <a:solidFill>
                  <a:prstClr val="black">
                    <a:lumMod val="95000"/>
                    <a:lumOff val="5000"/>
                  </a:prstClr>
                </a:solidFill>
                <a:latin typeface="LM Mono Prop Light 10" panose="00000500000000000000" pitchFamily="50" charset="0"/>
              </a:rPr>
              <a:t>Impregnation tooling under discussion </a:t>
            </a:r>
          </a:p>
          <a:p>
            <a:pPr marL="1190983" lvl="1" indent="-285750" algn="just" defTabSz="257169">
              <a:buClrTx/>
              <a:buSzTx/>
              <a:buFont typeface="Wingdings" panose="05000000000000000000" pitchFamily="2" charset="2"/>
              <a:buChar char="§"/>
            </a:pPr>
            <a:r>
              <a:rPr lang="en-US" sz="1400" dirty="0">
                <a:solidFill>
                  <a:prstClr val="black">
                    <a:lumMod val="95000"/>
                    <a:lumOff val="5000"/>
                  </a:prstClr>
                </a:solidFill>
                <a:latin typeface="LM Mono Prop Light 10" panose="00000500000000000000" pitchFamily="50" charset="0"/>
              </a:rPr>
              <a:t>Mechanical structure</a:t>
            </a:r>
          </a:p>
          <a:p>
            <a:pPr marL="1190983" lvl="1" indent="-285750" algn="just" defTabSz="257169">
              <a:buClrTx/>
              <a:buSzTx/>
              <a:buFont typeface="Wingdings" panose="05000000000000000000" pitchFamily="2" charset="2"/>
              <a:buChar char="§"/>
            </a:pPr>
            <a:r>
              <a:rPr lang="en-US" sz="1400" dirty="0">
                <a:solidFill>
                  <a:prstClr val="black">
                    <a:lumMod val="95000"/>
                    <a:lumOff val="5000"/>
                  </a:prstClr>
                </a:solidFill>
                <a:latin typeface="LM Mono Prop Light 10" panose="00000500000000000000" pitchFamily="50" charset="0"/>
              </a:rPr>
              <a:t>Assembly tooling and related infrastructure</a:t>
            </a:r>
          </a:p>
          <a:p>
            <a:pPr marL="1190983" lvl="1" indent="-285750" algn="just" defTabSz="257169">
              <a:buClrTx/>
              <a:buSzTx/>
              <a:buFont typeface="Wingdings" panose="05000000000000000000" pitchFamily="2" charset="2"/>
              <a:buChar char="§"/>
            </a:pPr>
            <a:endParaRPr lang="en-US" sz="1400" dirty="0">
              <a:solidFill>
                <a:prstClr val="black">
                  <a:lumMod val="95000"/>
                  <a:lumOff val="5000"/>
                </a:prstClr>
              </a:solidFill>
              <a:latin typeface="LM Mono Prop Light 10" panose="00000500000000000000" pitchFamily="50" charset="0"/>
            </a:endParaRPr>
          </a:p>
          <a:p>
            <a:pPr marL="1190983" lvl="1" indent="-285750" algn="just" defTabSz="257169">
              <a:buClrTx/>
              <a:buSzTx/>
              <a:buFont typeface="Wingdings" panose="05000000000000000000" pitchFamily="2" charset="2"/>
              <a:buChar char="§"/>
            </a:pPr>
            <a:endParaRPr lang="en-US" sz="14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600" dirty="0">
                <a:solidFill>
                  <a:prstClr val="black">
                    <a:lumMod val="95000"/>
                    <a:lumOff val="5000"/>
                  </a:prstClr>
                </a:solidFill>
                <a:latin typeface="LM Mono Prop Light 10" panose="00000500000000000000" pitchFamily="50" charset="0"/>
              </a:rPr>
              <a:t>In parallel, we will continue working on the development aspects mentioned at the beginning of the talk.</a:t>
            </a:r>
          </a:p>
          <a:p>
            <a:pPr marL="285750" indent="-285750" algn="just" defTabSz="257169">
              <a:buClrTx/>
              <a:buSzTx/>
              <a:buFont typeface="Wingdings" panose="05000000000000000000" pitchFamily="2" charset="2"/>
              <a:buChar char="§"/>
            </a:pPr>
            <a:endParaRPr lang="en-US" sz="1600" dirty="0">
              <a:solidFill>
                <a:prstClr val="black">
                  <a:lumMod val="95000"/>
                  <a:lumOff val="5000"/>
                </a:prstClr>
              </a:solidFill>
              <a:latin typeface="LM Mono Prop Light 10" panose="00000500000000000000" pitchFamily="50" charset="0"/>
            </a:endParaRPr>
          </a:p>
          <a:p>
            <a:pPr algn="ctr" defTabSz="257169">
              <a:buClrTx/>
              <a:buSzTx/>
            </a:pPr>
            <a:r>
              <a:rPr lang="en-US" sz="1600" b="1" u="sng" dirty="0">
                <a:solidFill>
                  <a:prstClr val="black">
                    <a:lumMod val="95000"/>
                    <a:lumOff val="5000"/>
                  </a:prstClr>
                </a:solidFill>
                <a:latin typeface="LM Mono Prop Light 10" panose="00000500000000000000" pitchFamily="50" charset="0"/>
              </a:rPr>
              <a:t>Our first milestone (objective) is to start the engineering design of M-BOND after summer!</a:t>
            </a:r>
          </a:p>
          <a:p>
            <a:pPr marL="1378431" lvl="2" indent="-285750" algn="just" defTabSz="257169">
              <a:buClrTx/>
              <a:buSzTx/>
              <a:buFont typeface="Wingdings" panose="05000000000000000000" pitchFamily="2" charset="2"/>
              <a:buChar char="§"/>
            </a:pPr>
            <a:endParaRPr lang="en-US"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6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600" dirty="0">
              <a:solidFill>
                <a:prstClr val="black">
                  <a:lumMod val="95000"/>
                  <a:lumOff val="5000"/>
                </a:prstClr>
              </a:solidFill>
              <a:latin typeface="LM Mono Prop Light 10" panose="00000500000000000000" pitchFamily="50" charset="0"/>
            </a:endParaRPr>
          </a:p>
          <a:p>
            <a:pPr algn="just" defTabSz="257169">
              <a:buClrTx/>
              <a:buSzTx/>
            </a:pPr>
            <a:endParaRPr lang="en-US" sz="16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600" dirty="0">
              <a:solidFill>
                <a:prstClr val="black">
                  <a:lumMod val="95000"/>
                  <a:lumOff val="5000"/>
                </a:prstClr>
              </a:solidFill>
              <a:latin typeface="LM Mono Prop Light 10" panose="00000500000000000000" pitchFamily="50" charset="0"/>
            </a:endParaRPr>
          </a:p>
        </p:txBody>
      </p:sp>
    </p:spTree>
    <p:extLst>
      <p:ext uri="{BB962C8B-B14F-4D97-AF65-F5344CB8AC3E}">
        <p14:creationId xmlns:p14="http://schemas.microsoft.com/office/powerpoint/2010/main" val="15609852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60719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8D873193-AC5B-7907-C3E3-14B778775183}"/>
            </a:ext>
          </a:extLst>
        </p:cNvPr>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7CDBFC5-E487-D0BB-6F23-4FE9ADEB8319}"/>
              </a:ext>
            </a:extLst>
          </p:cNvPr>
          <p:cNvSpPr txBox="1">
            <a:spLocks/>
          </p:cNvSpPr>
          <p:nvPr/>
        </p:nvSpPr>
        <p:spPr>
          <a:xfrm>
            <a:off x="1068859" y="5366360"/>
            <a:ext cx="10340371" cy="1069500"/>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endParaRPr lang="en-US" sz="600" dirty="0">
              <a:solidFill>
                <a:prstClr val="black">
                  <a:lumMod val="95000"/>
                  <a:lumOff val="5000"/>
                </a:prstClr>
              </a:solidFill>
              <a:latin typeface="LM Mono Prop Light 10" panose="00000500000000000000" pitchFamily="50" charset="0"/>
            </a:endParaRPr>
          </a:p>
        </p:txBody>
      </p:sp>
      <p:pic>
        <p:nvPicPr>
          <p:cNvPr id="3" name="Picture 2">
            <a:extLst>
              <a:ext uri="{FF2B5EF4-FFF2-40B4-BE49-F238E27FC236}">
                <a16:creationId xmlns:a16="http://schemas.microsoft.com/office/drawing/2014/main" id="{08E2D5DE-CD88-4B27-8545-1FD9CB8E8A67}"/>
              </a:ext>
            </a:extLst>
          </p:cNvPr>
          <p:cNvPicPr>
            <a:picLocks noChangeAspect="1"/>
          </p:cNvPicPr>
          <p:nvPr/>
        </p:nvPicPr>
        <p:blipFill>
          <a:blip r:embed="rId3"/>
          <a:srcRect b="46820"/>
          <a:stretch/>
        </p:blipFill>
        <p:spPr>
          <a:xfrm>
            <a:off x="1068859" y="799812"/>
            <a:ext cx="5155043" cy="4566548"/>
          </a:xfrm>
          <a:prstGeom prst="rect">
            <a:avLst/>
          </a:prstGeom>
        </p:spPr>
      </p:pic>
      <p:pic>
        <p:nvPicPr>
          <p:cNvPr id="7" name="Picture 6">
            <a:extLst>
              <a:ext uri="{FF2B5EF4-FFF2-40B4-BE49-F238E27FC236}">
                <a16:creationId xmlns:a16="http://schemas.microsoft.com/office/drawing/2014/main" id="{96D12B3A-EF73-15A4-471B-9135773F0B36}"/>
              </a:ext>
            </a:extLst>
          </p:cNvPr>
          <p:cNvPicPr>
            <a:picLocks noChangeAspect="1"/>
          </p:cNvPicPr>
          <p:nvPr/>
        </p:nvPicPr>
        <p:blipFill>
          <a:blip r:embed="rId3"/>
          <a:srcRect t="53180"/>
          <a:stretch/>
        </p:blipFill>
        <p:spPr>
          <a:xfrm>
            <a:off x="6375271" y="1418818"/>
            <a:ext cx="5155043" cy="4020364"/>
          </a:xfrm>
          <a:prstGeom prst="rect">
            <a:avLst/>
          </a:prstGeom>
        </p:spPr>
      </p:pic>
    </p:spTree>
    <p:extLst>
      <p:ext uri="{BB962C8B-B14F-4D97-AF65-F5344CB8AC3E}">
        <p14:creationId xmlns:p14="http://schemas.microsoft.com/office/powerpoint/2010/main" val="28194027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125CE559-3C2E-3988-DF7D-BACF7611CB41}"/>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720CA0E6-72F1-1386-C033-11F7CA2B886F}"/>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Cable unit length</a:t>
            </a:r>
          </a:p>
        </p:txBody>
      </p:sp>
      <p:sp>
        <p:nvSpPr>
          <p:cNvPr id="4" name="Content Placeholder 2">
            <a:extLst>
              <a:ext uri="{FF2B5EF4-FFF2-40B4-BE49-F238E27FC236}">
                <a16:creationId xmlns:a16="http://schemas.microsoft.com/office/drawing/2014/main" id="{1E799E7D-BF6C-506C-3E97-E74C848A52F7}"/>
              </a:ext>
            </a:extLst>
          </p:cNvPr>
          <p:cNvSpPr txBox="1">
            <a:spLocks/>
          </p:cNvSpPr>
          <p:nvPr/>
        </p:nvSpPr>
        <p:spPr>
          <a:xfrm>
            <a:off x="924165" y="1067479"/>
            <a:ext cx="10176821" cy="4593092"/>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endParaRPr lang="en-US" sz="14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400" dirty="0">
                <a:solidFill>
                  <a:prstClr val="black">
                    <a:lumMod val="95000"/>
                    <a:lumOff val="5000"/>
                  </a:prstClr>
                </a:solidFill>
                <a:latin typeface="LM Mono Prop Light 10" panose="00000500000000000000" pitchFamily="50" charset="0"/>
              </a:rPr>
              <a:t>For MQXFB, our Unit Length (UL) equals 760 m. This is the minimum required for winding, after removing 10-stacks, </a:t>
            </a:r>
            <a:r>
              <a:rPr lang="en-US" sz="1400" dirty="0" err="1">
                <a:solidFill>
                  <a:prstClr val="black">
                    <a:lumMod val="95000"/>
                    <a:lumOff val="5000"/>
                  </a:prstClr>
                </a:solidFill>
                <a:latin typeface="LM Mono Prop Light 10" panose="00000500000000000000" pitchFamily="50" charset="0"/>
              </a:rPr>
              <a:t>etc</a:t>
            </a:r>
            <a:endParaRPr lang="en-US" sz="1400" dirty="0">
              <a:solidFill>
                <a:prstClr val="black">
                  <a:lumMod val="95000"/>
                  <a:lumOff val="5000"/>
                </a:prstClr>
              </a:solidFill>
              <a:latin typeface="LM Mono Prop Light 10" panose="00000500000000000000" pitchFamily="50" charset="0"/>
            </a:endParaRPr>
          </a:p>
          <a:p>
            <a:pPr marL="1190983" lvl="1" indent="-285750" algn="just" defTabSz="257169">
              <a:buClrTx/>
              <a:buSzTx/>
              <a:buFont typeface="Wingdings" panose="05000000000000000000" pitchFamily="2" charset="2"/>
              <a:buChar char="§"/>
            </a:pPr>
            <a:r>
              <a:rPr lang="en-US" sz="1200" b="1" dirty="0">
                <a:solidFill>
                  <a:prstClr val="black">
                    <a:lumMod val="95000"/>
                    <a:lumOff val="5000"/>
                  </a:prstClr>
                </a:solidFill>
                <a:latin typeface="LM Mono Prop Light 10" panose="00000500000000000000" pitchFamily="50" charset="0"/>
              </a:rPr>
              <a:t>10-stacks we need: </a:t>
            </a:r>
            <a:r>
              <a:rPr lang="en-US" sz="1200" dirty="0">
                <a:solidFill>
                  <a:prstClr val="black">
                    <a:lumMod val="95000"/>
                    <a:lumOff val="5000"/>
                  </a:prstClr>
                </a:solidFill>
                <a:latin typeface="LM Mono Prop Light 10" panose="00000500000000000000" pitchFamily="50" charset="0"/>
              </a:rPr>
              <a:t>20cm x 10 = 2 m  / 2 m x 3 samples = </a:t>
            </a:r>
            <a:r>
              <a:rPr lang="en-US" sz="1200" b="1" dirty="0">
                <a:solidFill>
                  <a:prstClr val="black">
                    <a:lumMod val="95000"/>
                    <a:lumOff val="5000"/>
                  </a:prstClr>
                </a:solidFill>
                <a:latin typeface="LM Mono Prop Light 10" panose="00000500000000000000" pitchFamily="50" charset="0"/>
              </a:rPr>
              <a:t>6 m</a:t>
            </a:r>
          </a:p>
          <a:p>
            <a:pPr marL="1190983" lvl="1"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After winding, usually we get remaining: </a:t>
            </a:r>
          </a:p>
          <a:p>
            <a:pPr marL="1378431" lvl="2" indent="-285750" algn="just" defTabSz="257169">
              <a:buClrTx/>
              <a:buSzTx/>
              <a:buFont typeface="Wingdings" panose="05000000000000000000" pitchFamily="2" charset="2"/>
              <a:buChar char="§"/>
            </a:pPr>
            <a:r>
              <a:rPr lang="en-US" sz="1000" dirty="0">
                <a:solidFill>
                  <a:prstClr val="black">
                    <a:lumMod val="95000"/>
                    <a:lumOff val="5000"/>
                  </a:prstClr>
                </a:solidFill>
                <a:latin typeface="LM Mono Prop Light 10" panose="00000500000000000000" pitchFamily="50" charset="0"/>
              </a:rPr>
              <a:t>10 m for the IL </a:t>
            </a:r>
          </a:p>
          <a:p>
            <a:pPr marL="1378431" lvl="2" indent="-285750" algn="just" defTabSz="257169">
              <a:buClrTx/>
              <a:buSzTx/>
              <a:buFont typeface="Wingdings" panose="05000000000000000000" pitchFamily="2" charset="2"/>
              <a:buChar char="§"/>
            </a:pPr>
            <a:r>
              <a:rPr lang="en-US" sz="1000" dirty="0">
                <a:solidFill>
                  <a:prstClr val="black">
                    <a:lumMod val="95000"/>
                    <a:lumOff val="5000"/>
                  </a:prstClr>
                </a:solidFill>
                <a:latin typeface="LM Mono Prop Light 10" panose="00000500000000000000" pitchFamily="50" charset="0"/>
              </a:rPr>
              <a:t>18 m for the OL</a:t>
            </a:r>
          </a:p>
          <a:p>
            <a:pPr marL="285750" indent="-285750" algn="just" defTabSz="257169">
              <a:buClrTx/>
              <a:buSzTx/>
              <a:buFont typeface="Wingdings" panose="05000000000000000000" pitchFamily="2" charset="2"/>
              <a:buChar char="§"/>
            </a:pPr>
            <a:endParaRPr lang="en-US" sz="14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400" dirty="0">
                <a:solidFill>
                  <a:prstClr val="black">
                    <a:lumMod val="95000"/>
                    <a:lumOff val="5000"/>
                  </a:prstClr>
                </a:solidFill>
                <a:latin typeface="LM Mono Prop Light 10" panose="00000500000000000000" pitchFamily="50" charset="0"/>
              </a:rPr>
              <a:t>It is important to have enough length remaining in the spool to be able to correctly maintain tension.</a:t>
            </a:r>
          </a:p>
          <a:p>
            <a:pPr marL="285750" indent="-285750" algn="just" defTabSz="257169">
              <a:buClrTx/>
              <a:buSzTx/>
              <a:buFont typeface="Wingdings" panose="05000000000000000000" pitchFamily="2" charset="2"/>
              <a:buChar char="§"/>
            </a:pPr>
            <a:endParaRPr lang="en-US" sz="14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400" dirty="0">
                <a:solidFill>
                  <a:prstClr val="black">
                    <a:lumMod val="95000"/>
                    <a:lumOff val="5000"/>
                  </a:prstClr>
                </a:solidFill>
                <a:latin typeface="LM Mono Prop Light 10" panose="00000500000000000000" pitchFamily="50" charset="0"/>
              </a:rPr>
              <a:t>For the 5-m long-block</a:t>
            </a:r>
          </a:p>
          <a:p>
            <a:pPr marL="1190983" lvl="1"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We produce one unit length (of MQXFB length) and we remove the 10-stacks. This should give us a minimum of 750-760 m.</a:t>
            </a:r>
          </a:p>
          <a:p>
            <a:pPr marL="1190983" lvl="1" indent="-285750" algn="just" defTabSz="257169">
              <a:buClrTx/>
              <a:buSzTx/>
              <a:buFont typeface="Wingdings" panose="05000000000000000000" pitchFamily="2" charset="2"/>
              <a:buChar char="§"/>
            </a:pPr>
            <a:r>
              <a:rPr lang="en-US" sz="1200" dirty="0">
                <a:solidFill>
                  <a:prstClr val="black">
                    <a:lumMod val="95000"/>
                    <a:lumOff val="5000"/>
                  </a:prstClr>
                </a:solidFill>
                <a:latin typeface="LM Mono Prop Light 10" panose="00000500000000000000" pitchFamily="50" charset="0"/>
              </a:rPr>
              <a:t>For 2 coils, this gives ~375 m per coil</a:t>
            </a:r>
          </a:p>
          <a:p>
            <a:pPr marL="1378431" lvl="2" indent="-285750" algn="just" defTabSz="257169">
              <a:buClrTx/>
              <a:buSzTx/>
              <a:buFont typeface="Wingdings" panose="05000000000000000000" pitchFamily="2" charset="2"/>
              <a:buChar char="§"/>
            </a:pPr>
            <a:r>
              <a:rPr lang="en-US" sz="1000" dirty="0">
                <a:solidFill>
                  <a:prstClr val="black">
                    <a:lumMod val="95000"/>
                    <a:lumOff val="5000"/>
                  </a:prstClr>
                </a:solidFill>
                <a:latin typeface="LM Mono Prop Light 10" panose="00000500000000000000" pitchFamily="50" charset="0"/>
              </a:rPr>
              <a:t>Removing 10 m for IL extra (remaining in the spool)</a:t>
            </a:r>
          </a:p>
          <a:p>
            <a:pPr marL="1378431" lvl="2" indent="-285750" algn="just" defTabSz="257169">
              <a:buClrTx/>
              <a:buSzTx/>
              <a:buFont typeface="Wingdings" panose="05000000000000000000" pitchFamily="2" charset="2"/>
              <a:buChar char="§"/>
            </a:pPr>
            <a:r>
              <a:rPr lang="en-US" sz="1000" dirty="0">
                <a:solidFill>
                  <a:prstClr val="black">
                    <a:lumMod val="95000"/>
                    <a:lumOff val="5000"/>
                  </a:prstClr>
                </a:solidFill>
                <a:latin typeface="LM Mono Prop Light 10" panose="00000500000000000000" pitchFamily="50" charset="0"/>
              </a:rPr>
              <a:t>Removing 15 m for OL extra (remaining in the spool)</a:t>
            </a:r>
          </a:p>
          <a:p>
            <a:pPr marL="1378431" lvl="2" indent="-285750" algn="just" defTabSz="257169">
              <a:buClrTx/>
              <a:buSzTx/>
              <a:buFont typeface="Wingdings" panose="05000000000000000000" pitchFamily="2" charset="2"/>
              <a:buChar char="§"/>
            </a:pPr>
            <a:r>
              <a:rPr lang="en-US" sz="1000" dirty="0">
                <a:solidFill>
                  <a:prstClr val="black">
                    <a:lumMod val="95000"/>
                    <a:lumOff val="5000"/>
                  </a:prstClr>
                </a:solidFill>
                <a:latin typeface="LM Mono Prop Light 10" panose="00000500000000000000" pitchFamily="50" charset="0"/>
              </a:rPr>
              <a:t>This gives 350 m per coil</a:t>
            </a:r>
          </a:p>
          <a:p>
            <a:pPr marL="1378431" lvl="2" indent="-285750" algn="just" defTabSz="257169">
              <a:buClrTx/>
              <a:buSzTx/>
              <a:buFont typeface="Wingdings" panose="05000000000000000000" pitchFamily="2" charset="2"/>
              <a:buChar char="§"/>
            </a:pPr>
            <a:r>
              <a:rPr lang="en-US" sz="1000" dirty="0">
                <a:solidFill>
                  <a:prstClr val="black">
                    <a:lumMod val="95000"/>
                    <a:lumOff val="5000"/>
                  </a:prstClr>
                </a:solidFill>
                <a:latin typeface="LM Mono Prop Light 10" panose="00000500000000000000" pitchFamily="50" charset="0"/>
              </a:rPr>
              <a:t>One magnet, 700 m (This would be the value in ROXIE 3D)</a:t>
            </a:r>
          </a:p>
          <a:p>
            <a:pPr marL="285750" indent="-285750" algn="just" defTabSz="257169">
              <a:buClrTx/>
              <a:buSzTx/>
              <a:buFont typeface="Wingdings" panose="05000000000000000000" pitchFamily="2" charset="2"/>
              <a:buChar char="§"/>
            </a:pPr>
            <a:endParaRPr lang="en-US" sz="14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400" dirty="0">
              <a:solidFill>
                <a:prstClr val="black">
                  <a:lumMod val="95000"/>
                  <a:lumOff val="5000"/>
                </a:prstClr>
              </a:solidFill>
              <a:latin typeface="LM Mono Prop Light 10" panose="00000500000000000000" pitchFamily="50" charset="0"/>
            </a:endParaRPr>
          </a:p>
          <a:p>
            <a:pPr algn="just" defTabSz="257169">
              <a:buClrTx/>
              <a:buSzTx/>
            </a:pPr>
            <a:endParaRPr lang="en-US" sz="14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400" dirty="0">
              <a:solidFill>
                <a:prstClr val="black">
                  <a:lumMod val="95000"/>
                  <a:lumOff val="5000"/>
                </a:prstClr>
              </a:solidFill>
              <a:latin typeface="LM Mono Prop Light 10" panose="00000500000000000000" pitchFamily="50" charset="0"/>
            </a:endParaRPr>
          </a:p>
        </p:txBody>
      </p:sp>
    </p:spTree>
    <p:extLst>
      <p:ext uri="{BB962C8B-B14F-4D97-AF65-F5344CB8AC3E}">
        <p14:creationId xmlns:p14="http://schemas.microsoft.com/office/powerpoint/2010/main" val="24380898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US" sz="2800" b="1" dirty="0"/>
              <a:t>Constraints on test station</a:t>
            </a:r>
          </a:p>
        </p:txBody>
      </p:sp>
      <p:sp>
        <p:nvSpPr>
          <p:cNvPr id="4" name="Content Placeholder 2">
            <a:extLst>
              <a:ext uri="{FF2B5EF4-FFF2-40B4-BE49-F238E27FC236}">
                <a16:creationId xmlns:a16="http://schemas.microsoft.com/office/drawing/2014/main" id="{F16FCFD5-057F-1177-BABC-353372DFC0EE}"/>
              </a:ext>
            </a:extLst>
          </p:cNvPr>
          <p:cNvSpPr txBox="1">
            <a:spLocks/>
          </p:cNvSpPr>
          <p:nvPr/>
        </p:nvSpPr>
        <p:spPr>
          <a:xfrm>
            <a:off x="961253" y="921109"/>
            <a:ext cx="5860547" cy="4593092"/>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endParaRPr lang="en-US" sz="14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400" dirty="0">
                <a:solidFill>
                  <a:prstClr val="black">
                    <a:lumMod val="95000"/>
                    <a:lumOff val="5000"/>
                  </a:prstClr>
                </a:solidFill>
                <a:latin typeface="LM Mono Prop Light 10" panose="00000500000000000000" pitchFamily="50" charset="0"/>
              </a:rPr>
              <a:t>Useful length for Cluster D = 5.2 m (this </a:t>
            </a:r>
            <a:r>
              <a:rPr lang="en-US" sz="1400">
                <a:solidFill>
                  <a:prstClr val="black">
                    <a:lumMod val="95000"/>
                    <a:lumOff val="5000"/>
                  </a:prstClr>
                </a:solidFill>
                <a:latin typeface="LM Mono Prop Light 10" panose="00000500000000000000" pitchFamily="50" charset="0"/>
              </a:rPr>
              <a:t>is the useful </a:t>
            </a:r>
            <a:r>
              <a:rPr lang="en-US" sz="1400" dirty="0">
                <a:solidFill>
                  <a:prstClr val="black">
                    <a:lumMod val="95000"/>
                    <a:lumOff val="5000"/>
                  </a:prstClr>
                </a:solidFill>
                <a:latin typeface="LM Mono Prop Light 10" panose="00000500000000000000" pitchFamily="50" charset="0"/>
              </a:rPr>
              <a:t>length available below the </a:t>
            </a:r>
            <a:r>
              <a:rPr lang="en-US" sz="1400">
                <a:solidFill>
                  <a:prstClr val="black">
                    <a:lumMod val="95000"/>
                    <a:lumOff val="5000"/>
                  </a:prstClr>
                </a:solidFill>
                <a:latin typeface="LM Mono Prop Light 10" panose="00000500000000000000" pitchFamily="50" charset="0"/>
              </a:rPr>
              <a:t>lambda plate)</a:t>
            </a:r>
            <a:endParaRPr lang="en-US" sz="14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4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400" dirty="0">
                <a:solidFill>
                  <a:prstClr val="black">
                    <a:lumMod val="95000"/>
                    <a:lumOff val="5000"/>
                  </a:prstClr>
                </a:solidFill>
                <a:latin typeface="LM Mono Prop Light 10" panose="00000500000000000000" pitchFamily="50" charset="0"/>
              </a:rPr>
              <a:t>This means that the magnet (as shipped from B.180) should be shorter to account for the integration in the cryostat, i.e. leads, </a:t>
            </a:r>
            <a:r>
              <a:rPr lang="en-US" sz="1400" dirty="0" err="1">
                <a:solidFill>
                  <a:prstClr val="black">
                    <a:lumMod val="95000"/>
                    <a:lumOff val="5000"/>
                  </a:prstClr>
                </a:solidFill>
                <a:latin typeface="LM Mono Prop Light 10" panose="00000500000000000000" pitchFamily="50" charset="0"/>
              </a:rPr>
              <a:t>etc</a:t>
            </a:r>
            <a:endParaRPr lang="en-US" sz="14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4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400" dirty="0">
                <a:solidFill>
                  <a:prstClr val="black">
                    <a:lumMod val="95000"/>
                    <a:lumOff val="5000"/>
                  </a:prstClr>
                </a:solidFill>
                <a:latin typeface="LM Mono Prop Light 10" panose="00000500000000000000" pitchFamily="50" charset="0"/>
              </a:rPr>
              <a:t>On top of this, we should be able to turn the magnet in the building without interfering with the ground.</a:t>
            </a:r>
          </a:p>
          <a:p>
            <a:pPr marL="285750" indent="-285750" algn="just" defTabSz="257169">
              <a:buClrTx/>
              <a:buSzTx/>
              <a:buFont typeface="Wingdings" panose="05000000000000000000" pitchFamily="2" charset="2"/>
              <a:buChar char="§"/>
            </a:pPr>
            <a:endParaRPr lang="en-US" sz="14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400" dirty="0">
                <a:solidFill>
                  <a:srgbClr val="FF0000"/>
                </a:solidFill>
                <a:latin typeface="LM Mono Prop Light 10" panose="00000500000000000000" pitchFamily="50" charset="0"/>
              </a:rPr>
              <a:t>We contacted Franco and Patrick Viret to check the integration in CLUSTER D.</a:t>
            </a:r>
          </a:p>
          <a:p>
            <a:pPr marL="285750" indent="-285750" algn="just" defTabSz="257169">
              <a:buClrTx/>
              <a:buSzTx/>
              <a:buFont typeface="Wingdings" panose="05000000000000000000" pitchFamily="2" charset="2"/>
              <a:buChar char="§"/>
            </a:pPr>
            <a:endParaRPr lang="en-US" sz="1400" dirty="0">
              <a:solidFill>
                <a:srgbClr val="FF0000"/>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400" dirty="0">
                <a:latin typeface="LM Mono Prop Light 10" panose="00000500000000000000" pitchFamily="50" charset="0"/>
              </a:rPr>
              <a:t>Today the coil is 4524 mm. This is fixed by the conductor length to accommodate 2 coils per MQXFB UL.</a:t>
            </a:r>
          </a:p>
          <a:p>
            <a:pPr marL="285750" indent="-285750" algn="just" defTabSz="257169">
              <a:buClrTx/>
              <a:buSzTx/>
              <a:buFont typeface="Wingdings" panose="05000000000000000000" pitchFamily="2" charset="2"/>
              <a:buChar char="§"/>
            </a:pPr>
            <a:endParaRPr lang="en-US" sz="1400" dirty="0">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400" dirty="0">
                <a:latin typeface="LM Mono Prop Light 10" panose="00000500000000000000" pitchFamily="50" charset="0"/>
              </a:rPr>
              <a:t>Full structure with endplates = 4524 mm + 250 mm (next slides) = 4774 mm</a:t>
            </a:r>
          </a:p>
          <a:p>
            <a:pPr marL="285750" indent="-285750" algn="just" defTabSz="257169">
              <a:buClrTx/>
              <a:buSzTx/>
              <a:buFont typeface="Wingdings" panose="05000000000000000000" pitchFamily="2" charset="2"/>
              <a:buChar char="§"/>
            </a:pPr>
            <a:endParaRPr lang="en-US" sz="14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400" dirty="0">
              <a:solidFill>
                <a:prstClr val="black">
                  <a:lumMod val="95000"/>
                  <a:lumOff val="5000"/>
                </a:prstClr>
              </a:solidFill>
              <a:latin typeface="LM Mono Prop Light 10" panose="00000500000000000000" pitchFamily="50" charset="0"/>
            </a:endParaRPr>
          </a:p>
          <a:p>
            <a:pPr algn="just" defTabSz="257169">
              <a:buClrTx/>
              <a:buSzTx/>
            </a:pPr>
            <a:endParaRPr lang="en-US" sz="14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400" dirty="0">
              <a:solidFill>
                <a:prstClr val="black">
                  <a:lumMod val="95000"/>
                  <a:lumOff val="5000"/>
                </a:prstClr>
              </a:solidFill>
              <a:latin typeface="LM Mono Prop Light 10" panose="00000500000000000000" pitchFamily="50" charset="0"/>
            </a:endParaRPr>
          </a:p>
        </p:txBody>
      </p:sp>
      <p:pic>
        <p:nvPicPr>
          <p:cNvPr id="10" name="Picture 9">
            <a:extLst>
              <a:ext uri="{FF2B5EF4-FFF2-40B4-BE49-F238E27FC236}">
                <a16:creationId xmlns:a16="http://schemas.microsoft.com/office/drawing/2014/main" id="{B0EB82C1-08D3-8135-8382-1FF4C303F0C6}"/>
              </a:ext>
            </a:extLst>
          </p:cNvPr>
          <p:cNvPicPr>
            <a:picLocks noChangeAspect="1"/>
          </p:cNvPicPr>
          <p:nvPr/>
        </p:nvPicPr>
        <p:blipFill>
          <a:blip r:embed="rId3"/>
          <a:stretch>
            <a:fillRect/>
          </a:stretch>
        </p:blipFill>
        <p:spPr>
          <a:xfrm>
            <a:off x="8455560" y="3014663"/>
            <a:ext cx="2946124" cy="2703184"/>
          </a:xfrm>
          <a:prstGeom prst="rect">
            <a:avLst/>
          </a:prstGeom>
        </p:spPr>
      </p:pic>
      <p:pic>
        <p:nvPicPr>
          <p:cNvPr id="13" name="Picture 12">
            <a:extLst>
              <a:ext uri="{FF2B5EF4-FFF2-40B4-BE49-F238E27FC236}">
                <a16:creationId xmlns:a16="http://schemas.microsoft.com/office/drawing/2014/main" id="{24BDF645-07A2-9AE3-CC61-456FBB3DE8F7}"/>
              </a:ext>
            </a:extLst>
          </p:cNvPr>
          <p:cNvPicPr>
            <a:picLocks noChangeAspect="1"/>
          </p:cNvPicPr>
          <p:nvPr/>
        </p:nvPicPr>
        <p:blipFill>
          <a:blip r:embed="rId4"/>
          <a:stretch>
            <a:fillRect/>
          </a:stretch>
        </p:blipFill>
        <p:spPr>
          <a:xfrm>
            <a:off x="7665244" y="1588813"/>
            <a:ext cx="4526756" cy="1327243"/>
          </a:xfrm>
          <a:prstGeom prst="rect">
            <a:avLst/>
          </a:prstGeom>
        </p:spPr>
      </p:pic>
    </p:spTree>
    <p:extLst>
      <p:ext uri="{BB962C8B-B14F-4D97-AF65-F5344CB8AC3E}">
        <p14:creationId xmlns:p14="http://schemas.microsoft.com/office/powerpoint/2010/main" val="13241831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5FF27966-72C0-A1D1-7EC7-0DDDABFBBFDB}"/>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CD871D02-F0A2-1EF9-C967-09C27AA6D284}"/>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MQXFB example</a:t>
            </a:r>
          </a:p>
        </p:txBody>
      </p:sp>
      <p:pic>
        <p:nvPicPr>
          <p:cNvPr id="1026" name="Picture 2">
            <a:extLst>
              <a:ext uri="{FF2B5EF4-FFF2-40B4-BE49-F238E27FC236}">
                <a16:creationId xmlns:a16="http://schemas.microsoft.com/office/drawing/2014/main" id="{1F3FC417-6F33-32E2-0E40-AA309032A8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111" y="1390274"/>
            <a:ext cx="2700000" cy="36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a:extLst>
              <a:ext uri="{FF2B5EF4-FFF2-40B4-BE49-F238E27FC236}">
                <a16:creationId xmlns:a16="http://schemas.microsoft.com/office/drawing/2014/main" id="{EDB2AB36-ED82-CCDB-525B-28AE87779A1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4780" y="1390274"/>
            <a:ext cx="2700000" cy="36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a:extLst>
              <a:ext uri="{FF2B5EF4-FFF2-40B4-BE49-F238E27FC236}">
                <a16:creationId xmlns:a16="http://schemas.microsoft.com/office/drawing/2014/main" id="{546570F6-39C4-D2AA-D98F-5CF8F41A288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32891" y="1390274"/>
            <a:ext cx="2700000" cy="36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95201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CCF65B73-0D49-3749-3EC3-91F138DCA7F3}"/>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25CB22B0-22A9-3F07-7CBB-00AD757D521E}"/>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MQXFB example</a:t>
            </a:r>
          </a:p>
        </p:txBody>
      </p:sp>
      <p:pic>
        <p:nvPicPr>
          <p:cNvPr id="2050" name="Picture 2">
            <a:extLst>
              <a:ext uri="{FF2B5EF4-FFF2-40B4-BE49-F238E27FC236}">
                <a16:creationId xmlns:a16="http://schemas.microsoft.com/office/drawing/2014/main" id="{D597E488-24C9-1520-C0FE-EE992EE30C5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1780" y="1306195"/>
            <a:ext cx="2700000" cy="36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a:extLst>
              <a:ext uri="{FF2B5EF4-FFF2-40B4-BE49-F238E27FC236}">
                <a16:creationId xmlns:a16="http://schemas.microsoft.com/office/drawing/2014/main" id="{57043D0A-6691-7CBC-298A-96D5814EEDD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06420" y="1306195"/>
            <a:ext cx="2700000" cy="36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a:extLst>
              <a:ext uri="{FF2B5EF4-FFF2-40B4-BE49-F238E27FC236}">
                <a16:creationId xmlns:a16="http://schemas.microsoft.com/office/drawing/2014/main" id="{4D900408-35BD-A3B5-4BD8-E8DCBF6C849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41060" y="1306195"/>
            <a:ext cx="2700000" cy="36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5">
            <a:extLst>
              <a:ext uri="{FF2B5EF4-FFF2-40B4-BE49-F238E27FC236}">
                <a16:creationId xmlns:a16="http://schemas.microsoft.com/office/drawing/2014/main" id="{D477F277-DC27-6AF8-2D73-BCC86B339E7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905583" y="1306195"/>
            <a:ext cx="2727273" cy="36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813566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126A4377-448E-0AE5-0762-94629F058602}"/>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2143FD23-2056-CBB7-FF99-6EB8F0E2AFF4}"/>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MQXFB example</a:t>
            </a:r>
          </a:p>
        </p:txBody>
      </p:sp>
      <p:pic>
        <p:nvPicPr>
          <p:cNvPr id="3" name="Picture 2">
            <a:extLst>
              <a:ext uri="{FF2B5EF4-FFF2-40B4-BE49-F238E27FC236}">
                <a16:creationId xmlns:a16="http://schemas.microsoft.com/office/drawing/2014/main" id="{2A954FFA-DE49-BD0B-ED87-3CEDDE485247}"/>
              </a:ext>
            </a:extLst>
          </p:cNvPr>
          <p:cNvPicPr>
            <a:picLocks noChangeAspect="1"/>
          </p:cNvPicPr>
          <p:nvPr/>
        </p:nvPicPr>
        <p:blipFill>
          <a:blip r:embed="rId3"/>
          <a:stretch>
            <a:fillRect/>
          </a:stretch>
        </p:blipFill>
        <p:spPr>
          <a:xfrm>
            <a:off x="594360" y="979529"/>
            <a:ext cx="6907584" cy="4898941"/>
          </a:xfrm>
          <a:prstGeom prst="rect">
            <a:avLst/>
          </a:prstGeom>
        </p:spPr>
      </p:pic>
      <p:pic>
        <p:nvPicPr>
          <p:cNvPr id="5" name="Picture 4">
            <a:extLst>
              <a:ext uri="{FF2B5EF4-FFF2-40B4-BE49-F238E27FC236}">
                <a16:creationId xmlns:a16="http://schemas.microsoft.com/office/drawing/2014/main" id="{CCA0D82A-9DE7-CE27-0098-FADF941E2697}"/>
              </a:ext>
            </a:extLst>
          </p:cNvPr>
          <p:cNvPicPr>
            <a:picLocks noChangeAspect="1"/>
          </p:cNvPicPr>
          <p:nvPr/>
        </p:nvPicPr>
        <p:blipFill>
          <a:blip r:embed="rId4"/>
          <a:stretch>
            <a:fillRect/>
          </a:stretch>
        </p:blipFill>
        <p:spPr>
          <a:xfrm>
            <a:off x="3295704" y="3293821"/>
            <a:ext cx="8412480" cy="2584649"/>
          </a:xfrm>
          <a:prstGeom prst="rect">
            <a:avLst/>
          </a:prstGeom>
        </p:spPr>
      </p:pic>
      <p:sp>
        <p:nvSpPr>
          <p:cNvPr id="6" name="TextBox 5">
            <a:extLst>
              <a:ext uri="{FF2B5EF4-FFF2-40B4-BE49-F238E27FC236}">
                <a16:creationId xmlns:a16="http://schemas.microsoft.com/office/drawing/2014/main" id="{2D30D747-6980-3729-F997-90FC7DE2A747}"/>
              </a:ext>
            </a:extLst>
          </p:cNvPr>
          <p:cNvSpPr txBox="1"/>
          <p:nvPr/>
        </p:nvSpPr>
        <p:spPr>
          <a:xfrm>
            <a:off x="8447236" y="794863"/>
            <a:ext cx="3298724" cy="1477328"/>
          </a:xfrm>
          <a:prstGeom prst="rect">
            <a:avLst/>
          </a:prstGeom>
          <a:noFill/>
        </p:spPr>
        <p:txBody>
          <a:bodyPr wrap="none" rtlCol="0">
            <a:spAutoFit/>
          </a:bodyPr>
          <a:lstStyle/>
          <a:p>
            <a:r>
              <a:rPr lang="en-US" dirty="0"/>
              <a:t>From pictures (prev. slides):</a:t>
            </a:r>
          </a:p>
          <a:p>
            <a:r>
              <a:rPr lang="en-US" dirty="0"/>
              <a:t>Extra L = 100 + 150 = 250 mm</a:t>
            </a:r>
          </a:p>
          <a:p>
            <a:endParaRPr lang="en-US" dirty="0"/>
          </a:p>
          <a:p>
            <a:r>
              <a:rPr lang="en-US" dirty="0"/>
              <a:t>From drawing:</a:t>
            </a:r>
          </a:p>
          <a:p>
            <a:r>
              <a:rPr lang="en-US" dirty="0"/>
              <a:t>7750-7521 ~ 230 mm</a:t>
            </a:r>
            <a:endParaRPr lang="en-GB" dirty="0"/>
          </a:p>
        </p:txBody>
      </p:sp>
    </p:spTree>
    <p:extLst>
      <p:ext uri="{BB962C8B-B14F-4D97-AF65-F5344CB8AC3E}">
        <p14:creationId xmlns:p14="http://schemas.microsoft.com/office/powerpoint/2010/main" val="35507654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 name="Content Placeholder 2">
            <a:extLst>
              <a:ext uri="{FF2B5EF4-FFF2-40B4-BE49-F238E27FC236}">
                <a16:creationId xmlns:a16="http://schemas.microsoft.com/office/drawing/2014/main" id="{E1B7E44A-C370-FBD2-B260-E212C698F315}"/>
              </a:ext>
            </a:extLst>
          </p:cNvPr>
          <p:cNvSpPr txBox="1">
            <a:spLocks/>
          </p:cNvSpPr>
          <p:nvPr/>
        </p:nvSpPr>
        <p:spPr>
          <a:xfrm>
            <a:off x="6812808" y="6457701"/>
            <a:ext cx="5335649" cy="291038"/>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400" u="sng" dirty="0">
                <a:solidFill>
                  <a:schemeClr val="bg1"/>
                </a:solidFill>
                <a:latin typeface="LM Mono Prop Light 10" panose="00000500000000000000" pitchFamily="50" charset="0"/>
              </a:rPr>
              <a:t>Slide from Ariel</a:t>
            </a:r>
            <a:endParaRPr lang="en-US" sz="1400" dirty="0">
              <a:solidFill>
                <a:schemeClr val="bg1"/>
              </a:solidFill>
              <a:latin typeface="LM Mono Prop Light 10" panose="00000500000000000000" pitchFamily="50" charset="0"/>
            </a:endParaRPr>
          </a:p>
        </p:txBody>
      </p:sp>
      <p:pic>
        <p:nvPicPr>
          <p:cNvPr id="10" name="Picture 9">
            <a:extLst>
              <a:ext uri="{FF2B5EF4-FFF2-40B4-BE49-F238E27FC236}">
                <a16:creationId xmlns:a16="http://schemas.microsoft.com/office/drawing/2014/main" id="{60BED387-047D-978D-E7AF-E50D97873C89}"/>
              </a:ext>
            </a:extLst>
          </p:cNvPr>
          <p:cNvPicPr>
            <a:picLocks noChangeAspect="1"/>
          </p:cNvPicPr>
          <p:nvPr/>
        </p:nvPicPr>
        <p:blipFill>
          <a:blip r:embed="rId3"/>
          <a:stretch>
            <a:fillRect/>
          </a:stretch>
        </p:blipFill>
        <p:spPr>
          <a:xfrm>
            <a:off x="2380731" y="573415"/>
            <a:ext cx="7430537" cy="5153744"/>
          </a:xfrm>
          <a:prstGeom prst="rect">
            <a:avLst/>
          </a:prstGeom>
        </p:spPr>
      </p:pic>
    </p:spTree>
    <p:extLst>
      <p:ext uri="{BB962C8B-B14F-4D97-AF65-F5344CB8AC3E}">
        <p14:creationId xmlns:p14="http://schemas.microsoft.com/office/powerpoint/2010/main" val="2286368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8114EA-BDFD-32BC-F1D5-2AE0C2163D80}"/>
            </a:ext>
          </a:extLst>
        </p:cNvPr>
        <p:cNvGrpSpPr/>
        <p:nvPr/>
      </p:nvGrpSpPr>
      <p:grpSpPr>
        <a:xfrm>
          <a:off x="0" y="0"/>
          <a:ext cx="0" cy="0"/>
          <a:chOff x="0" y="0"/>
          <a:chExt cx="0" cy="0"/>
        </a:xfrm>
      </p:grpSpPr>
      <p:sp>
        <p:nvSpPr>
          <p:cNvPr id="54" name="Title 1">
            <a:extLst>
              <a:ext uri="{FF2B5EF4-FFF2-40B4-BE49-F238E27FC236}">
                <a16:creationId xmlns:a16="http://schemas.microsoft.com/office/drawing/2014/main" id="{6DA0F17A-0F29-F65E-E096-B25D62BB7873}"/>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Introduction and objectives</a:t>
            </a:r>
          </a:p>
        </p:txBody>
      </p:sp>
      <p:pic>
        <p:nvPicPr>
          <p:cNvPr id="1026" name="Picture 2">
            <a:extLst>
              <a:ext uri="{FF2B5EF4-FFF2-40B4-BE49-F238E27FC236}">
                <a16:creationId xmlns:a16="http://schemas.microsoft.com/office/drawing/2014/main" id="{C7286924-0CB9-0557-4EC5-28463DDA7FE2}"/>
              </a:ext>
            </a:extLst>
          </p:cNvPr>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207153" y="995362"/>
            <a:ext cx="6605869" cy="4867275"/>
          </a:xfrm>
          <a:prstGeom prst="rect">
            <a:avLst/>
          </a:prstGeom>
          <a:noFill/>
          <a:extLst>
            <a:ext uri="{909E8E84-426E-40DD-AFC4-6F175D3DCCD1}">
              <a14:hiddenFill xmlns:a14="http://schemas.microsoft.com/office/drawing/2010/main">
                <a:solidFill>
                  <a:srgbClr val="FFFFFF"/>
                </a:solidFill>
              </a14:hiddenFill>
            </a:ext>
          </a:extLst>
        </p:spPr>
      </p:pic>
      <p:sp>
        <p:nvSpPr>
          <p:cNvPr id="39" name="Rectangle 38">
            <a:extLst>
              <a:ext uri="{FF2B5EF4-FFF2-40B4-BE49-F238E27FC236}">
                <a16:creationId xmlns:a16="http://schemas.microsoft.com/office/drawing/2014/main" id="{DDFC38D3-CCDB-2613-DB07-E7B3C8805B67}"/>
              </a:ext>
            </a:extLst>
          </p:cNvPr>
          <p:cNvSpPr/>
          <p:nvPr/>
        </p:nvSpPr>
        <p:spPr>
          <a:xfrm>
            <a:off x="4013902" y="2509228"/>
            <a:ext cx="1389321" cy="1063256"/>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TextBox 39">
            <a:extLst>
              <a:ext uri="{FF2B5EF4-FFF2-40B4-BE49-F238E27FC236}">
                <a16:creationId xmlns:a16="http://schemas.microsoft.com/office/drawing/2014/main" id="{EADAE4CD-723A-F504-6CB2-B2FCDE2CB7ED}"/>
              </a:ext>
            </a:extLst>
          </p:cNvPr>
          <p:cNvSpPr txBox="1"/>
          <p:nvPr/>
        </p:nvSpPr>
        <p:spPr>
          <a:xfrm>
            <a:off x="8336757" y="2447192"/>
            <a:ext cx="3271837" cy="1963614"/>
          </a:xfrm>
          <a:prstGeom prst="rect">
            <a:avLst/>
          </a:prstGeom>
          <a:noFill/>
        </p:spPr>
        <p:txBody>
          <a:bodyPr wrap="square">
            <a:spAutoFit/>
          </a:bodyPr>
          <a:lstStyle/>
          <a:p>
            <a:pPr algn="ctr">
              <a:spcBef>
                <a:spcPct val="20000"/>
              </a:spcBef>
            </a:pPr>
            <a:r>
              <a:rPr lang="en-US" sz="1600" dirty="0">
                <a:latin typeface="LM Mono Prop Light 10" panose="00000500000000000000" pitchFamily="50" charset="0"/>
              </a:rPr>
              <a:t>Joint effort spanning across different work-packages </a:t>
            </a:r>
          </a:p>
          <a:p>
            <a:pPr algn="ctr">
              <a:spcBef>
                <a:spcPct val="20000"/>
              </a:spcBef>
            </a:pPr>
            <a:endParaRPr lang="en-US" sz="1600" dirty="0">
              <a:latin typeface="LM Mono Prop Light 10" panose="00000500000000000000" pitchFamily="50" charset="0"/>
            </a:endParaRPr>
          </a:p>
          <a:p>
            <a:pPr algn="ctr">
              <a:spcBef>
                <a:spcPct val="20000"/>
              </a:spcBef>
            </a:pPr>
            <a:r>
              <a:rPr lang="en-US" sz="1600" dirty="0">
                <a:latin typeface="LM Mono Prop Light 10" panose="00000500000000000000" pitchFamily="50" charset="0"/>
              </a:rPr>
              <a:t>BOND and M-BOND as one entity, with practically the same team involved.</a:t>
            </a:r>
          </a:p>
          <a:p>
            <a:pPr algn="ctr">
              <a:spcBef>
                <a:spcPct val="20000"/>
              </a:spcBef>
            </a:pPr>
            <a:endParaRPr lang="en-US" sz="1600" dirty="0">
              <a:latin typeface="LM Mono Prop Light 10" panose="00000500000000000000" pitchFamily="50" charset="0"/>
            </a:endParaRPr>
          </a:p>
        </p:txBody>
      </p:sp>
    </p:spTree>
    <p:extLst>
      <p:ext uri="{BB962C8B-B14F-4D97-AF65-F5344CB8AC3E}">
        <p14:creationId xmlns:p14="http://schemas.microsoft.com/office/powerpoint/2010/main" val="3978296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B40429-F224-9547-6F39-DF1BBACCE05B}"/>
            </a:ext>
          </a:extLst>
        </p:cNvPr>
        <p:cNvGrpSpPr/>
        <p:nvPr/>
      </p:nvGrpSpPr>
      <p:grpSpPr>
        <a:xfrm>
          <a:off x="0" y="0"/>
          <a:ext cx="0" cy="0"/>
          <a:chOff x="0" y="0"/>
          <a:chExt cx="0" cy="0"/>
        </a:xfrm>
      </p:grpSpPr>
      <p:sp>
        <p:nvSpPr>
          <p:cNvPr id="29" name="Rectangle 28">
            <a:extLst>
              <a:ext uri="{FF2B5EF4-FFF2-40B4-BE49-F238E27FC236}">
                <a16:creationId xmlns:a16="http://schemas.microsoft.com/office/drawing/2014/main" id="{4572BE3A-3481-D441-450A-38133F933E20}"/>
              </a:ext>
            </a:extLst>
          </p:cNvPr>
          <p:cNvSpPr/>
          <p:nvPr/>
        </p:nvSpPr>
        <p:spPr>
          <a:xfrm>
            <a:off x="1000075" y="887325"/>
            <a:ext cx="9876285" cy="2750365"/>
          </a:xfrm>
          <a:prstGeom prst="rect">
            <a:avLst/>
          </a:prstGeom>
          <a:solidFill>
            <a:schemeClr val="tx1">
              <a:lumMod val="20000"/>
              <a:lumOff val="80000"/>
              <a:alpha val="20000"/>
            </a:schemeClr>
          </a:solidFill>
          <a:ln>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0" name="Rectangle 29">
            <a:extLst>
              <a:ext uri="{FF2B5EF4-FFF2-40B4-BE49-F238E27FC236}">
                <a16:creationId xmlns:a16="http://schemas.microsoft.com/office/drawing/2014/main" id="{FB953DD9-4D6E-3CBC-D8C6-844C65074DE0}"/>
              </a:ext>
            </a:extLst>
          </p:cNvPr>
          <p:cNvSpPr/>
          <p:nvPr/>
        </p:nvSpPr>
        <p:spPr>
          <a:xfrm>
            <a:off x="975071" y="3776594"/>
            <a:ext cx="9926292" cy="2267743"/>
          </a:xfrm>
          <a:prstGeom prst="rect">
            <a:avLst/>
          </a:prstGeom>
          <a:solidFill>
            <a:schemeClr val="tx2">
              <a:lumMod val="60000"/>
              <a:lumOff val="40000"/>
              <a:alpha val="20000"/>
            </a:schemeClr>
          </a:solidFill>
          <a:ln>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54" name="Title 1">
            <a:extLst>
              <a:ext uri="{FF2B5EF4-FFF2-40B4-BE49-F238E27FC236}">
                <a16:creationId xmlns:a16="http://schemas.microsoft.com/office/drawing/2014/main" id="{5E2A3F27-455D-DAF6-3259-AEBD67ED3BF8}"/>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Introduction and objectives</a:t>
            </a:r>
          </a:p>
        </p:txBody>
      </p:sp>
      <p:sp>
        <p:nvSpPr>
          <p:cNvPr id="23" name="Content Placeholder 2">
            <a:extLst>
              <a:ext uri="{FF2B5EF4-FFF2-40B4-BE49-F238E27FC236}">
                <a16:creationId xmlns:a16="http://schemas.microsoft.com/office/drawing/2014/main" id="{CE85B694-AA0D-17A2-D8C0-F937BE2A25A2}"/>
              </a:ext>
            </a:extLst>
          </p:cNvPr>
          <p:cNvSpPr>
            <a:spLocks noGrp="1"/>
          </p:cNvSpPr>
          <p:nvPr>
            <p:ph idx="1"/>
          </p:nvPr>
        </p:nvSpPr>
        <p:spPr>
          <a:xfrm>
            <a:off x="1514307" y="3882571"/>
            <a:ext cx="7896050" cy="2081613"/>
          </a:xfrm>
        </p:spPr>
        <p:txBody>
          <a:bodyPr>
            <a:normAutofit fontScale="92500" lnSpcReduction="20000"/>
          </a:bodyPr>
          <a:lstStyle/>
          <a:p>
            <a:pPr algn="just"/>
            <a:r>
              <a:rPr lang="en-US" sz="1600" b="1" u="sng" dirty="0"/>
              <a:t>Main goals for the 5 m long magnet:</a:t>
            </a:r>
          </a:p>
          <a:p>
            <a:pPr algn="just"/>
            <a:endParaRPr lang="en-US" sz="500" b="1" u="sng" dirty="0"/>
          </a:p>
          <a:p>
            <a:pPr marL="36575" indent="0" algn="ctr">
              <a:buNone/>
            </a:pPr>
            <a:r>
              <a:rPr lang="en-US" sz="1600" i="1" dirty="0"/>
              <a:t>Focus on coil production</a:t>
            </a:r>
          </a:p>
          <a:p>
            <a:pPr marL="36575" indent="0" algn="ctr">
              <a:buNone/>
            </a:pPr>
            <a:endParaRPr lang="en-US" sz="500" b="1" u="sng" dirty="0"/>
          </a:p>
          <a:p>
            <a:pPr lvl="1" algn="just">
              <a:buClr>
                <a:srgbClr val="0033A0"/>
              </a:buClr>
              <a:buFont typeface="Wingdings" panose="05000000000000000000" pitchFamily="2" charset="2"/>
              <a:buChar char="§"/>
            </a:pPr>
            <a:r>
              <a:rPr lang="en-US" sz="1600" dirty="0"/>
              <a:t>Understand coil fabrication features where length is a critical aspect. </a:t>
            </a:r>
          </a:p>
          <a:p>
            <a:pPr lvl="1" algn="just">
              <a:buClr>
                <a:srgbClr val="0033A0"/>
              </a:buClr>
              <a:buFont typeface="Wingdings" panose="05000000000000000000" pitchFamily="2" charset="2"/>
              <a:buChar char="§"/>
            </a:pPr>
            <a:r>
              <a:rPr lang="en-US" sz="1600" dirty="0">
                <a:latin typeface="LM Mono Prop Light 10" panose="00000500000000000000" pitchFamily="50" charset="0"/>
              </a:rPr>
              <a:t>Prove the feasibility of the chosen manufacturing strategy for medium-size block-type coils</a:t>
            </a:r>
            <a:endParaRPr lang="en-GB" sz="1600" dirty="0"/>
          </a:p>
          <a:p>
            <a:pPr lvl="1" algn="just">
              <a:buClr>
                <a:srgbClr val="0033A0"/>
              </a:buClr>
              <a:buFont typeface="Wingdings" panose="05000000000000000000" pitchFamily="2" charset="2"/>
              <a:buChar char="§"/>
            </a:pPr>
            <a:r>
              <a:rPr lang="en-GB" sz="1600" dirty="0"/>
              <a:t>Be as close as reasonably possible to the 14 T BOND coil. We are not worried about field quality, neither targeting a specific field/aperture. Rather than that we try to have a similar Bp/B0 ratio.</a:t>
            </a:r>
          </a:p>
        </p:txBody>
      </p:sp>
      <p:sp>
        <p:nvSpPr>
          <p:cNvPr id="28" name="TextBox 27">
            <a:extLst>
              <a:ext uri="{FF2B5EF4-FFF2-40B4-BE49-F238E27FC236}">
                <a16:creationId xmlns:a16="http://schemas.microsoft.com/office/drawing/2014/main" id="{925979A3-403B-7E4F-10DA-7B5FB65A6644}"/>
              </a:ext>
            </a:extLst>
          </p:cNvPr>
          <p:cNvSpPr txBox="1"/>
          <p:nvPr/>
        </p:nvSpPr>
        <p:spPr>
          <a:xfrm>
            <a:off x="2409881" y="1041416"/>
            <a:ext cx="8385229" cy="2265236"/>
          </a:xfrm>
          <a:prstGeom prst="rect">
            <a:avLst/>
          </a:prstGeom>
          <a:noFill/>
        </p:spPr>
        <p:txBody>
          <a:bodyPr wrap="square">
            <a:spAutoFit/>
          </a:bodyPr>
          <a:lstStyle/>
          <a:p>
            <a:pPr marL="342900" indent="-342900" algn="just">
              <a:spcBef>
                <a:spcPct val="20000"/>
              </a:spcBef>
              <a:buFont typeface="Arial" panose="020B0604020202020204" pitchFamily="34" charset="0"/>
              <a:buChar char="•"/>
            </a:pPr>
            <a:r>
              <a:rPr lang="en-US" sz="1600" b="1" dirty="0">
                <a:latin typeface="LM Mono Prop Light 10" panose="00000500000000000000" charset="0"/>
              </a:rPr>
              <a:t>What is M-BOND and why we want it already in the early-development stage?</a:t>
            </a:r>
          </a:p>
          <a:p>
            <a:pPr marL="342900" indent="-342900" algn="just">
              <a:spcBef>
                <a:spcPct val="20000"/>
              </a:spcBef>
              <a:buFont typeface="Arial" panose="020B0604020202020204" pitchFamily="34" charset="0"/>
              <a:buChar char="•"/>
            </a:pPr>
            <a:endParaRPr lang="en-US" sz="800" b="1" dirty="0">
              <a:latin typeface="LM Mono Prop Light 10" panose="00000500000000000000" charset="0"/>
            </a:endParaRPr>
          </a:p>
          <a:p>
            <a:pPr marL="36575" indent="0" algn="ctr">
              <a:buNone/>
            </a:pPr>
            <a:r>
              <a:rPr lang="en-US" sz="1600" dirty="0">
                <a:latin typeface="LM Mono Prop Light 10" panose="00000500000000000000" charset="0"/>
              </a:rPr>
              <a:t>Proposal for a first scaling in length for the HFM block-type coil → a ~ 5-m long magnet (single aperture) that can be vertically tested at CERN.</a:t>
            </a:r>
          </a:p>
          <a:p>
            <a:pPr marL="36575" indent="0" algn="ctr">
              <a:buNone/>
            </a:pPr>
            <a:endParaRPr lang="en-US" sz="1000" dirty="0">
              <a:latin typeface="LM Mono Prop Light 10" panose="00000500000000000000" charset="0"/>
            </a:endParaRPr>
          </a:p>
          <a:p>
            <a:pPr marL="342900" indent="-342900" algn="just">
              <a:spcBef>
                <a:spcPct val="20000"/>
              </a:spcBef>
              <a:buFont typeface="Wingdings" panose="05000000000000000000" pitchFamily="2" charset="2"/>
              <a:buChar char="§"/>
            </a:pPr>
            <a:r>
              <a:rPr lang="en-US" sz="1600" dirty="0">
                <a:latin typeface="LM Mono Prop Light 10" panose="00000500000000000000" charset="0"/>
              </a:rPr>
              <a:t>We believe that there are some aspects (regarding coil and magnet manufacturing) that most of the times cannot be fully anticipated based only on short model coils. </a:t>
            </a:r>
            <a:endParaRPr lang="en-US" sz="800" dirty="0">
              <a:latin typeface="LM Mono Prop Light 10" panose="00000500000000000000" charset="0"/>
            </a:endParaRPr>
          </a:p>
          <a:p>
            <a:pPr marL="342900" indent="-342900" algn="just">
              <a:spcBef>
                <a:spcPct val="20000"/>
              </a:spcBef>
              <a:buFont typeface="Wingdings" panose="05000000000000000000" pitchFamily="2" charset="2"/>
              <a:buChar char="§"/>
            </a:pPr>
            <a:r>
              <a:rPr lang="en-US" sz="1600" dirty="0">
                <a:latin typeface="LM Mono Prop Light 10" panose="00000500000000000000" charset="0"/>
              </a:rPr>
              <a:t>HL-LHC experience has shown us that the scaling in length is not trivial.</a:t>
            </a:r>
          </a:p>
          <a:p>
            <a:pPr algn="ctr">
              <a:spcBef>
                <a:spcPct val="20000"/>
              </a:spcBef>
            </a:pPr>
            <a:r>
              <a:rPr lang="en-US" sz="1600" i="1" dirty="0">
                <a:latin typeface="LM Mono Prop Light 10" panose="00000500000000000000" charset="0"/>
              </a:rPr>
              <a:t>We try to account for long coil/magnet features as soon as possible!</a:t>
            </a:r>
          </a:p>
        </p:txBody>
      </p:sp>
      <p:sp>
        <p:nvSpPr>
          <p:cNvPr id="33" name="Oval 32">
            <a:extLst>
              <a:ext uri="{FF2B5EF4-FFF2-40B4-BE49-F238E27FC236}">
                <a16:creationId xmlns:a16="http://schemas.microsoft.com/office/drawing/2014/main" id="{AE498B51-FE00-A5C1-04AF-EAA3D6417CD1}"/>
              </a:ext>
            </a:extLst>
          </p:cNvPr>
          <p:cNvSpPr/>
          <p:nvPr/>
        </p:nvSpPr>
        <p:spPr>
          <a:xfrm>
            <a:off x="1212631" y="1097181"/>
            <a:ext cx="1116000" cy="1116000"/>
          </a:xfrm>
          <a:prstGeom prst="ellipse">
            <a:avLst/>
          </a:prstGeom>
          <a:solidFill>
            <a:schemeClr val="bg1"/>
          </a:solidFill>
          <a:ln w="19050">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0D0D0D"/>
                </a:solidFill>
                <a:latin typeface="LM Mono Prop Light 10" panose="00000500000000000000" pitchFamily="50" charset="0"/>
              </a:rPr>
              <a:t>Intro</a:t>
            </a:r>
            <a:endParaRPr lang="en-GB" b="1" dirty="0">
              <a:solidFill>
                <a:srgbClr val="0D0D0D"/>
              </a:solidFill>
              <a:latin typeface="LM Mono Prop Light 10" panose="00000500000000000000" pitchFamily="50" charset="0"/>
            </a:endParaRPr>
          </a:p>
        </p:txBody>
      </p:sp>
      <p:sp>
        <p:nvSpPr>
          <p:cNvPr id="36" name="Oval 35">
            <a:extLst>
              <a:ext uri="{FF2B5EF4-FFF2-40B4-BE49-F238E27FC236}">
                <a16:creationId xmlns:a16="http://schemas.microsoft.com/office/drawing/2014/main" id="{CEA84E05-C561-34E6-59BF-0B71FF6F36B8}"/>
              </a:ext>
            </a:extLst>
          </p:cNvPr>
          <p:cNvSpPr/>
          <p:nvPr/>
        </p:nvSpPr>
        <p:spPr>
          <a:xfrm>
            <a:off x="9597860" y="4062571"/>
            <a:ext cx="1116000" cy="1116000"/>
          </a:xfrm>
          <a:prstGeom prst="ellipse">
            <a:avLst/>
          </a:prstGeom>
          <a:solidFill>
            <a:schemeClr val="bg1"/>
          </a:solidFill>
          <a:ln w="19050">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00B050"/>
                </a:solidFill>
                <a:latin typeface="LM Mono Prop Light 10" panose="00000500000000000000" pitchFamily="50" charset="0"/>
              </a:rPr>
              <a:t>Goals</a:t>
            </a:r>
            <a:endParaRPr lang="en-GB" b="1" dirty="0">
              <a:solidFill>
                <a:srgbClr val="00B050"/>
              </a:solidFill>
              <a:latin typeface="LM Mono Prop Light 10" panose="00000500000000000000" pitchFamily="50" charset="0"/>
            </a:endParaRPr>
          </a:p>
        </p:txBody>
      </p:sp>
      <p:sp>
        <p:nvSpPr>
          <p:cNvPr id="2" name="Rectangle: Rounded Corners 1">
            <a:extLst>
              <a:ext uri="{FF2B5EF4-FFF2-40B4-BE49-F238E27FC236}">
                <a16:creationId xmlns:a16="http://schemas.microsoft.com/office/drawing/2014/main" id="{009A0EEF-E198-CDF2-B9A5-A598E02B43C3}"/>
              </a:ext>
            </a:extLst>
          </p:cNvPr>
          <p:cNvSpPr/>
          <p:nvPr/>
        </p:nvSpPr>
        <p:spPr>
          <a:xfrm>
            <a:off x="1290637" y="3882571"/>
            <a:ext cx="360000" cy="360000"/>
          </a:xfrm>
          <a:prstGeom prst="roundRect">
            <a:avLst/>
          </a:prstGeom>
          <a:solidFill>
            <a:schemeClr val="bg1"/>
          </a:solidFill>
          <a:ln w="19050">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0D0D0D"/>
                </a:solidFill>
                <a:latin typeface="LM Mono Prop Light 10" panose="00000500000000000000" pitchFamily="50" charset="0"/>
              </a:rPr>
              <a:t>1</a:t>
            </a:r>
            <a:endParaRPr lang="en-GB" b="1" dirty="0">
              <a:solidFill>
                <a:srgbClr val="0D0D0D"/>
              </a:solidFill>
              <a:latin typeface="LM Mono Prop Light 10" panose="00000500000000000000" pitchFamily="50" charset="0"/>
            </a:endParaRPr>
          </a:p>
        </p:txBody>
      </p:sp>
    </p:spTree>
    <p:extLst>
      <p:ext uri="{BB962C8B-B14F-4D97-AF65-F5344CB8AC3E}">
        <p14:creationId xmlns:p14="http://schemas.microsoft.com/office/powerpoint/2010/main" val="3817095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1FC80D-DC75-A588-EEBF-8BB125605EBE}"/>
            </a:ext>
          </a:extLst>
        </p:cNvPr>
        <p:cNvGrpSpPr/>
        <p:nvPr/>
      </p:nvGrpSpPr>
      <p:grpSpPr>
        <a:xfrm>
          <a:off x="0" y="0"/>
          <a:ext cx="0" cy="0"/>
          <a:chOff x="0" y="0"/>
          <a:chExt cx="0" cy="0"/>
        </a:xfrm>
      </p:grpSpPr>
      <p:sp>
        <p:nvSpPr>
          <p:cNvPr id="20" name="Rectangle: Rounded Corners 19">
            <a:extLst>
              <a:ext uri="{FF2B5EF4-FFF2-40B4-BE49-F238E27FC236}">
                <a16:creationId xmlns:a16="http://schemas.microsoft.com/office/drawing/2014/main" id="{C5156631-3762-B4CF-1DA4-4978A477D5ED}"/>
              </a:ext>
            </a:extLst>
          </p:cNvPr>
          <p:cNvSpPr/>
          <p:nvPr/>
        </p:nvSpPr>
        <p:spPr>
          <a:xfrm>
            <a:off x="8270592" y="2634923"/>
            <a:ext cx="3600000" cy="3250557"/>
          </a:xfrm>
          <a:prstGeom prst="roundRect">
            <a:avLst/>
          </a:prstGeom>
          <a:solidFill>
            <a:srgbClr val="FCC4F4">
              <a:alpha val="20000"/>
            </a:srgbClr>
          </a:solidFill>
          <a:ln>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9" name="Rectangle: Rounded Corners 18">
            <a:extLst>
              <a:ext uri="{FF2B5EF4-FFF2-40B4-BE49-F238E27FC236}">
                <a16:creationId xmlns:a16="http://schemas.microsoft.com/office/drawing/2014/main" id="{715C48C3-5093-BE1C-9FD8-A17049150E2B}"/>
              </a:ext>
            </a:extLst>
          </p:cNvPr>
          <p:cNvSpPr/>
          <p:nvPr/>
        </p:nvSpPr>
        <p:spPr>
          <a:xfrm>
            <a:off x="4234868" y="2645647"/>
            <a:ext cx="3600000" cy="3239834"/>
          </a:xfrm>
          <a:prstGeom prst="roundRect">
            <a:avLst/>
          </a:prstGeom>
          <a:solidFill>
            <a:srgbClr val="F7FCC4">
              <a:alpha val="20000"/>
            </a:srgbClr>
          </a:solidFill>
          <a:ln>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54" name="Title 1">
            <a:extLst>
              <a:ext uri="{FF2B5EF4-FFF2-40B4-BE49-F238E27FC236}">
                <a16:creationId xmlns:a16="http://schemas.microsoft.com/office/drawing/2014/main" id="{7D708215-0C89-81F0-21DB-2AB75EACCEE6}"/>
              </a:ext>
            </a:extLst>
          </p:cNvPr>
          <p:cNvSpPr>
            <a:spLocks noGrp="1"/>
          </p:cNvSpPr>
          <p:nvPr>
            <p:ph type="title"/>
          </p:nvPr>
        </p:nvSpPr>
        <p:spPr>
          <a:xfrm>
            <a:off x="0" y="181540"/>
            <a:ext cx="12192000" cy="630000"/>
          </a:xfrm>
        </p:spPr>
        <p:txBody>
          <a:bodyPr>
            <a:normAutofit/>
          </a:bodyPr>
          <a:lstStyle/>
          <a:p>
            <a:r>
              <a:rPr lang="en-US" sz="2800" dirty="0"/>
              <a:t>	</a:t>
            </a:r>
            <a:r>
              <a:rPr lang="en-US" sz="2800" b="1" dirty="0"/>
              <a:t>Introduction and objectives</a:t>
            </a:r>
          </a:p>
        </p:txBody>
      </p:sp>
      <p:sp>
        <p:nvSpPr>
          <p:cNvPr id="28" name="TextBox 27">
            <a:extLst>
              <a:ext uri="{FF2B5EF4-FFF2-40B4-BE49-F238E27FC236}">
                <a16:creationId xmlns:a16="http://schemas.microsoft.com/office/drawing/2014/main" id="{004EAC9B-FD8B-00CA-FF34-F37E6EB0305A}"/>
              </a:ext>
            </a:extLst>
          </p:cNvPr>
          <p:cNvSpPr txBox="1"/>
          <p:nvPr/>
        </p:nvSpPr>
        <p:spPr>
          <a:xfrm>
            <a:off x="542925" y="972519"/>
            <a:ext cx="11187113" cy="584775"/>
          </a:xfrm>
          <a:prstGeom prst="rect">
            <a:avLst/>
          </a:prstGeom>
          <a:noFill/>
        </p:spPr>
        <p:txBody>
          <a:bodyPr wrap="square">
            <a:spAutoFit/>
          </a:bodyPr>
          <a:lstStyle/>
          <a:p>
            <a:pPr algn="just">
              <a:spcBef>
                <a:spcPct val="20000"/>
              </a:spcBef>
            </a:pPr>
            <a:r>
              <a:rPr lang="en-US" sz="1600" dirty="0">
                <a:latin typeface="LM Mono Prop Light 10" panose="00000500000000000000" pitchFamily="50" charset="0"/>
              </a:rPr>
              <a:t>Thinking further, the objectives could be enlarged and used to tackle in parallel / or in a later stage other interesting aspects for next generation accelerator magnets (medium and long size).</a:t>
            </a:r>
          </a:p>
        </p:txBody>
      </p:sp>
      <p:sp>
        <p:nvSpPr>
          <p:cNvPr id="10" name="TextBox 9">
            <a:extLst>
              <a:ext uri="{FF2B5EF4-FFF2-40B4-BE49-F238E27FC236}">
                <a16:creationId xmlns:a16="http://schemas.microsoft.com/office/drawing/2014/main" id="{1328ADEE-EBA6-9B44-7A31-9F8AF77EEAEA}"/>
              </a:ext>
            </a:extLst>
          </p:cNvPr>
          <p:cNvSpPr txBox="1"/>
          <p:nvPr/>
        </p:nvSpPr>
        <p:spPr>
          <a:xfrm>
            <a:off x="1485282" y="1920373"/>
            <a:ext cx="6187106" cy="338554"/>
          </a:xfrm>
          <a:prstGeom prst="rect">
            <a:avLst/>
          </a:prstGeom>
          <a:noFill/>
        </p:spPr>
        <p:txBody>
          <a:bodyPr wrap="square">
            <a:spAutoFit/>
          </a:bodyPr>
          <a:lstStyle/>
          <a:p>
            <a:pPr algn="just">
              <a:spcBef>
                <a:spcPct val="20000"/>
              </a:spcBef>
            </a:pPr>
            <a:r>
              <a:rPr lang="en-US" sz="1600" dirty="0">
                <a:latin typeface="LM Mono Prop Light 10" panose="00000500000000000000" pitchFamily="50" charset="0"/>
              </a:rPr>
              <a:t>Some identified ideas:</a:t>
            </a:r>
          </a:p>
        </p:txBody>
      </p:sp>
      <p:sp>
        <p:nvSpPr>
          <p:cNvPr id="14" name="TextBox 13">
            <a:extLst>
              <a:ext uri="{FF2B5EF4-FFF2-40B4-BE49-F238E27FC236}">
                <a16:creationId xmlns:a16="http://schemas.microsoft.com/office/drawing/2014/main" id="{C8CD2EF0-3B7C-29E0-25F0-AB022C086A04}"/>
              </a:ext>
            </a:extLst>
          </p:cNvPr>
          <p:cNvSpPr txBox="1"/>
          <p:nvPr/>
        </p:nvSpPr>
        <p:spPr>
          <a:xfrm>
            <a:off x="4459852" y="3407568"/>
            <a:ext cx="3150031" cy="2702278"/>
          </a:xfrm>
          <a:prstGeom prst="rect">
            <a:avLst/>
          </a:prstGeom>
          <a:noFill/>
        </p:spPr>
        <p:txBody>
          <a:bodyPr wrap="square">
            <a:spAutoFit/>
          </a:bodyPr>
          <a:lstStyle/>
          <a:p>
            <a:pPr marL="285750" indent="-285750" algn="just">
              <a:spcBef>
                <a:spcPct val="20000"/>
              </a:spcBef>
              <a:buFont typeface="Wingdings" panose="05000000000000000000" pitchFamily="2" charset="2"/>
              <a:buChar char="§"/>
            </a:pPr>
            <a:r>
              <a:rPr lang="en-US" sz="1600" dirty="0">
                <a:latin typeface="LM Mono Prop Light 10" panose="00000500000000000000" pitchFamily="50" charset="0"/>
              </a:rPr>
              <a:t>“Revised” bladder design.</a:t>
            </a:r>
          </a:p>
          <a:p>
            <a:pPr marL="285750" indent="-285750" algn="just">
              <a:spcBef>
                <a:spcPct val="20000"/>
              </a:spcBef>
              <a:buFont typeface="Wingdings" panose="05000000000000000000" pitchFamily="2" charset="2"/>
              <a:buChar char="§"/>
            </a:pPr>
            <a:r>
              <a:rPr lang="en-US" sz="1600" dirty="0">
                <a:latin typeface="LM Mono Prop Light 10" panose="00000500000000000000" pitchFamily="50" charset="0"/>
              </a:rPr>
              <a:t>With rods, instrument the bullet pushers to better understand the evolution of the force equilibrium.</a:t>
            </a:r>
          </a:p>
          <a:p>
            <a:pPr marL="285750" indent="-285750" algn="just">
              <a:spcBef>
                <a:spcPct val="20000"/>
              </a:spcBef>
              <a:buFont typeface="Wingdings" panose="05000000000000000000" pitchFamily="2" charset="2"/>
              <a:buChar char="§"/>
            </a:pPr>
            <a:r>
              <a:rPr lang="en-US" sz="1600" dirty="0">
                <a:latin typeface="LM Mono Prop Light 10" panose="00000500000000000000" pitchFamily="50" charset="0"/>
              </a:rPr>
              <a:t>Develop an alternative for the tie rods + endplate system for medium and long magnets.</a:t>
            </a:r>
          </a:p>
          <a:p>
            <a:pPr marL="285750" indent="-285750" algn="just">
              <a:spcBef>
                <a:spcPct val="20000"/>
              </a:spcBef>
              <a:buFont typeface="Wingdings" panose="05000000000000000000" pitchFamily="2" charset="2"/>
              <a:buChar char="§"/>
            </a:pPr>
            <a:endParaRPr lang="en-US" sz="1600" dirty="0">
              <a:latin typeface="LM Mono Prop Light 10" panose="00000500000000000000" pitchFamily="50" charset="0"/>
            </a:endParaRPr>
          </a:p>
        </p:txBody>
      </p:sp>
      <p:sp>
        <p:nvSpPr>
          <p:cNvPr id="15" name="Rectangle: Rounded Corners 14">
            <a:extLst>
              <a:ext uri="{FF2B5EF4-FFF2-40B4-BE49-F238E27FC236}">
                <a16:creationId xmlns:a16="http://schemas.microsoft.com/office/drawing/2014/main" id="{4F90188B-BCBE-2006-9E52-DA3F99EAFFEA}"/>
              </a:ext>
            </a:extLst>
          </p:cNvPr>
          <p:cNvSpPr/>
          <p:nvPr/>
        </p:nvSpPr>
        <p:spPr>
          <a:xfrm>
            <a:off x="1055560" y="1909650"/>
            <a:ext cx="360000" cy="360000"/>
          </a:xfrm>
          <a:prstGeom prst="roundRect">
            <a:avLst/>
          </a:prstGeom>
          <a:solidFill>
            <a:schemeClr val="bg1"/>
          </a:solidFill>
          <a:ln w="19050">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0D0D0D"/>
                </a:solidFill>
                <a:latin typeface="LM Mono Prop Light 10" panose="00000500000000000000" pitchFamily="50" charset="0"/>
              </a:rPr>
              <a:t>2</a:t>
            </a:r>
            <a:endParaRPr lang="en-GB" b="1" dirty="0">
              <a:solidFill>
                <a:srgbClr val="0D0D0D"/>
              </a:solidFill>
              <a:latin typeface="LM Mono Prop Light 10" panose="00000500000000000000" pitchFamily="50" charset="0"/>
            </a:endParaRPr>
          </a:p>
        </p:txBody>
      </p:sp>
      <p:sp>
        <p:nvSpPr>
          <p:cNvPr id="16" name="Rectangle 15">
            <a:extLst>
              <a:ext uri="{FF2B5EF4-FFF2-40B4-BE49-F238E27FC236}">
                <a16:creationId xmlns:a16="http://schemas.microsoft.com/office/drawing/2014/main" id="{D605D160-F994-BB7B-F25E-2BF95671A381}"/>
              </a:ext>
            </a:extLst>
          </p:cNvPr>
          <p:cNvSpPr/>
          <p:nvPr/>
        </p:nvSpPr>
        <p:spPr>
          <a:xfrm>
            <a:off x="5007885" y="2859582"/>
            <a:ext cx="1873320" cy="360000"/>
          </a:xfrm>
          <a:prstGeom prst="rect">
            <a:avLst/>
          </a:prstGeom>
          <a:solidFill>
            <a:schemeClr val="bg1"/>
          </a:solidFill>
          <a:ln w="19050">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0D0D0D"/>
                </a:solidFill>
                <a:latin typeface="LM Mono Prop Light 10" panose="00000500000000000000" pitchFamily="50" charset="0"/>
              </a:rPr>
              <a:t>Magnet loading</a:t>
            </a:r>
            <a:endParaRPr lang="en-GB" b="1" dirty="0">
              <a:solidFill>
                <a:srgbClr val="0D0D0D"/>
              </a:solidFill>
              <a:latin typeface="LM Mono Prop Light 10" panose="00000500000000000000" pitchFamily="50" charset="0"/>
            </a:endParaRPr>
          </a:p>
        </p:txBody>
      </p:sp>
      <p:sp>
        <p:nvSpPr>
          <p:cNvPr id="17" name="Rectangle 16">
            <a:extLst>
              <a:ext uri="{FF2B5EF4-FFF2-40B4-BE49-F238E27FC236}">
                <a16:creationId xmlns:a16="http://schemas.microsoft.com/office/drawing/2014/main" id="{98AA0E87-E001-11DA-9C94-3396BE999FFF}"/>
              </a:ext>
            </a:extLst>
          </p:cNvPr>
          <p:cNvSpPr/>
          <p:nvPr/>
        </p:nvSpPr>
        <p:spPr>
          <a:xfrm>
            <a:off x="9349925" y="2859582"/>
            <a:ext cx="1637326" cy="360000"/>
          </a:xfrm>
          <a:prstGeom prst="rect">
            <a:avLst/>
          </a:prstGeom>
          <a:solidFill>
            <a:schemeClr val="bg1"/>
          </a:solidFill>
          <a:ln w="19050">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0D0D0D"/>
                </a:solidFill>
                <a:latin typeface="LM Mono Prop Light 10" panose="00000500000000000000" pitchFamily="50" charset="0"/>
              </a:rPr>
              <a:t>Cold-mass</a:t>
            </a:r>
            <a:endParaRPr lang="en-GB" b="1" dirty="0">
              <a:solidFill>
                <a:srgbClr val="0D0D0D"/>
              </a:solidFill>
              <a:latin typeface="LM Mono Prop Light 10" panose="00000500000000000000" pitchFamily="50" charset="0"/>
            </a:endParaRPr>
          </a:p>
        </p:txBody>
      </p:sp>
      <p:sp>
        <p:nvSpPr>
          <p:cNvPr id="18" name="TextBox 17">
            <a:extLst>
              <a:ext uri="{FF2B5EF4-FFF2-40B4-BE49-F238E27FC236}">
                <a16:creationId xmlns:a16="http://schemas.microsoft.com/office/drawing/2014/main" id="{8C0DB76D-5013-B930-5CDE-C6742F52399C}"/>
              </a:ext>
            </a:extLst>
          </p:cNvPr>
          <p:cNvSpPr txBox="1"/>
          <p:nvPr/>
        </p:nvSpPr>
        <p:spPr>
          <a:xfrm>
            <a:off x="8471208" y="3364373"/>
            <a:ext cx="3150000" cy="2653034"/>
          </a:xfrm>
          <a:prstGeom prst="rect">
            <a:avLst/>
          </a:prstGeom>
          <a:noFill/>
        </p:spPr>
        <p:txBody>
          <a:bodyPr wrap="square">
            <a:spAutoFit/>
          </a:bodyPr>
          <a:lstStyle/>
          <a:p>
            <a:pPr marL="285750" indent="-285750" algn="just">
              <a:spcBef>
                <a:spcPct val="20000"/>
              </a:spcBef>
              <a:buFont typeface="Wingdings" panose="05000000000000000000" pitchFamily="2" charset="2"/>
              <a:buChar char="§"/>
            </a:pPr>
            <a:r>
              <a:rPr lang="en-US" sz="1600" dirty="0">
                <a:latin typeface="LM Mono Prop Light 10" panose="00000500000000000000" pitchFamily="50" charset="0"/>
              </a:rPr>
              <a:t>Study the idea of pre-loading the magnet </a:t>
            </a:r>
            <a:r>
              <a:rPr lang="en-GB" sz="1600" dirty="0">
                <a:latin typeface="LM Mono Prop Light 10" panose="00000500000000000000" pitchFamily="50" charset="0"/>
              </a:rPr>
              <a:t>with the pre-assembled yoke-shell modules in cold-mass configuration</a:t>
            </a:r>
          </a:p>
          <a:p>
            <a:pPr lvl="1" algn="just">
              <a:spcBef>
                <a:spcPct val="20000"/>
              </a:spcBef>
            </a:pPr>
            <a:r>
              <a:rPr lang="en-GB" sz="1600" dirty="0">
                <a:latin typeface="LM Mono Prop Light 10" panose="00000500000000000000" pitchFamily="50" charset="0"/>
              </a:rPr>
              <a:t>(i.e.- Stainless Steel vessel already welded around, which is geometrically favourable)</a:t>
            </a:r>
            <a:endParaRPr lang="en-US" sz="1600" dirty="0">
              <a:latin typeface="LM Mono Prop Light 10" panose="00000500000000000000" pitchFamily="50" charset="0"/>
            </a:endParaRPr>
          </a:p>
          <a:p>
            <a:pPr marL="285750" indent="-285750" algn="just">
              <a:spcBef>
                <a:spcPct val="20000"/>
              </a:spcBef>
              <a:buFont typeface="Wingdings" panose="05000000000000000000" pitchFamily="2" charset="2"/>
              <a:buChar char="§"/>
            </a:pPr>
            <a:endParaRPr lang="en-US" sz="1600" dirty="0">
              <a:latin typeface="LM Mono Prop Light 10" panose="00000500000000000000" pitchFamily="50" charset="0"/>
            </a:endParaRPr>
          </a:p>
        </p:txBody>
      </p:sp>
      <p:sp>
        <p:nvSpPr>
          <p:cNvPr id="2" name="Rectangle: Rounded Corners 1">
            <a:extLst>
              <a:ext uri="{FF2B5EF4-FFF2-40B4-BE49-F238E27FC236}">
                <a16:creationId xmlns:a16="http://schemas.microsoft.com/office/drawing/2014/main" id="{DA428E5B-CE19-1547-A6AF-09B729C3DCFD}"/>
              </a:ext>
            </a:extLst>
          </p:cNvPr>
          <p:cNvSpPr/>
          <p:nvPr/>
        </p:nvSpPr>
        <p:spPr>
          <a:xfrm>
            <a:off x="321408" y="2645647"/>
            <a:ext cx="3600000" cy="3239834"/>
          </a:xfrm>
          <a:prstGeom prst="roundRect">
            <a:avLst/>
          </a:prstGeom>
          <a:solidFill>
            <a:srgbClr val="92D050">
              <a:alpha val="20000"/>
            </a:srgbClr>
          </a:solidFill>
          <a:ln>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33CC8BF7-EE89-AD6D-7E5F-9EB7D4D95ADD}"/>
              </a:ext>
            </a:extLst>
          </p:cNvPr>
          <p:cNvSpPr txBox="1"/>
          <p:nvPr/>
        </p:nvSpPr>
        <p:spPr>
          <a:xfrm>
            <a:off x="574067" y="3348156"/>
            <a:ext cx="3150031" cy="2653034"/>
          </a:xfrm>
          <a:prstGeom prst="rect">
            <a:avLst/>
          </a:prstGeom>
          <a:noFill/>
        </p:spPr>
        <p:txBody>
          <a:bodyPr wrap="square">
            <a:spAutoFit/>
          </a:bodyPr>
          <a:lstStyle/>
          <a:p>
            <a:pPr marL="285750" indent="-285750" algn="just">
              <a:spcBef>
                <a:spcPct val="20000"/>
              </a:spcBef>
              <a:buFont typeface="Wingdings" panose="05000000000000000000" pitchFamily="2" charset="2"/>
              <a:buChar char="§"/>
            </a:pPr>
            <a:r>
              <a:rPr lang="en-US" sz="1600" dirty="0">
                <a:latin typeface="LM Mono Prop Light 10" panose="00000500000000000000" pitchFamily="50" charset="0"/>
              </a:rPr>
              <a:t>METRASCAN or any scanning-type geometrical measurements for the coils. I.e.- faster and without physical contact with the coil (possible free state measurements).</a:t>
            </a:r>
          </a:p>
          <a:p>
            <a:pPr marL="285750" indent="-285750" algn="just">
              <a:spcBef>
                <a:spcPct val="20000"/>
              </a:spcBef>
              <a:buFont typeface="Wingdings" panose="05000000000000000000" pitchFamily="2" charset="2"/>
              <a:buChar char="§"/>
            </a:pPr>
            <a:r>
              <a:rPr lang="en-US" sz="1600" dirty="0">
                <a:latin typeface="LM Mono Prop Light 10" panose="00000500000000000000" pitchFamily="50" charset="0"/>
              </a:rPr>
              <a:t>On-site machining of coil rails in a dedicated bench.</a:t>
            </a:r>
          </a:p>
          <a:p>
            <a:pPr marL="285750" indent="-285750" algn="just">
              <a:spcBef>
                <a:spcPct val="20000"/>
              </a:spcBef>
              <a:buFont typeface="Wingdings" panose="05000000000000000000" pitchFamily="2" charset="2"/>
              <a:buChar char="§"/>
            </a:pPr>
            <a:endParaRPr lang="en-US" sz="1600" dirty="0">
              <a:latin typeface="LM Mono Prop Light 10" panose="00000500000000000000" pitchFamily="50" charset="0"/>
            </a:endParaRPr>
          </a:p>
        </p:txBody>
      </p:sp>
      <p:sp>
        <p:nvSpPr>
          <p:cNvPr id="4" name="Rectangle 3">
            <a:extLst>
              <a:ext uri="{FF2B5EF4-FFF2-40B4-BE49-F238E27FC236}">
                <a16:creationId xmlns:a16="http://schemas.microsoft.com/office/drawing/2014/main" id="{E64F8717-76EC-C8B1-6959-7020B974E4AA}"/>
              </a:ext>
            </a:extLst>
          </p:cNvPr>
          <p:cNvSpPr/>
          <p:nvPr/>
        </p:nvSpPr>
        <p:spPr>
          <a:xfrm>
            <a:off x="1330419" y="2859582"/>
            <a:ext cx="1637326" cy="360000"/>
          </a:xfrm>
          <a:prstGeom prst="rect">
            <a:avLst/>
          </a:prstGeom>
          <a:solidFill>
            <a:schemeClr val="bg1"/>
          </a:solidFill>
          <a:ln w="19050">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0D0D0D"/>
                </a:solidFill>
                <a:latin typeface="LM Mono Prop Light 10" panose="00000500000000000000" pitchFamily="50" charset="0"/>
              </a:rPr>
              <a:t>Coil finishing</a:t>
            </a:r>
            <a:endParaRPr lang="en-GB" b="1" dirty="0">
              <a:solidFill>
                <a:srgbClr val="0D0D0D"/>
              </a:solidFill>
              <a:latin typeface="LM Mono Prop Light 10" panose="00000500000000000000" pitchFamily="50" charset="0"/>
            </a:endParaRPr>
          </a:p>
        </p:txBody>
      </p:sp>
    </p:spTree>
    <p:extLst>
      <p:ext uri="{BB962C8B-B14F-4D97-AF65-F5344CB8AC3E}">
        <p14:creationId xmlns:p14="http://schemas.microsoft.com/office/powerpoint/2010/main" val="24750652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97C368-D38D-5B15-EAF5-4571BCA84AFB}"/>
            </a:ext>
          </a:extLst>
        </p:cNvPr>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974E5B06-FEA0-B355-26EB-7F947FF9B9EC}"/>
              </a:ext>
            </a:extLst>
          </p:cNvPr>
          <p:cNvSpPr txBox="1">
            <a:spLocks/>
          </p:cNvSpPr>
          <p:nvPr/>
        </p:nvSpPr>
        <p:spPr>
          <a:xfrm>
            <a:off x="7279701" y="2384538"/>
            <a:ext cx="4201694" cy="2666856"/>
          </a:xfrm>
          <a:prstGeom prst="rect">
            <a:avLst/>
          </a:prstGeom>
        </p:spPr>
        <p:txBody>
          <a:bodyPr vert="horz" lIns="45720" tIns="0" rIns="45720" bIns="0" anchor="t" anchorCtr="0">
            <a:normAutofit fontScale="70000" lnSpcReduction="20000"/>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defTabSz="457200">
              <a:buClrTx/>
              <a:buSzTx/>
              <a:buFont typeface="Wingdings" panose="05000000000000000000" pitchFamily="2" charset="2"/>
              <a:buChar char="§"/>
            </a:pPr>
            <a:endParaRPr lang="en-GB" sz="6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r>
              <a:rPr lang="en-GB" sz="2100" dirty="0">
                <a:solidFill>
                  <a:schemeClr val="bg1">
                    <a:lumMod val="65000"/>
                  </a:schemeClr>
                </a:solidFill>
                <a:latin typeface="LM Mono Prop Light 10" panose="00000500000000000000" pitchFamily="50" charset="0"/>
              </a:rPr>
              <a:t>Introduction</a:t>
            </a:r>
            <a:r>
              <a:rPr lang="en-GB" b="1" dirty="0">
                <a:solidFill>
                  <a:schemeClr val="accent1">
                    <a:lumMod val="10000"/>
                  </a:schemeClr>
                </a:solidFill>
                <a:latin typeface="LM Mono Prop Light 10" panose="00000500000000000000" pitchFamily="50" charset="0"/>
              </a:rPr>
              <a:t> </a:t>
            </a:r>
          </a:p>
          <a:p>
            <a:pPr marL="342900" indent="-342900" defTabSz="457200">
              <a:buClrTx/>
              <a:buSzTx/>
              <a:buFont typeface="Wingdings" panose="05000000000000000000" pitchFamily="2" charset="2"/>
              <a:buChar char="§"/>
            </a:pPr>
            <a:r>
              <a:rPr lang="en-GB" sz="2100" b="1" dirty="0">
                <a:solidFill>
                  <a:schemeClr val="accent1">
                    <a:lumMod val="10000"/>
                  </a:schemeClr>
                </a:solidFill>
                <a:latin typeface="LM Mono Prop Light 10" panose="00000500000000000000" pitchFamily="50" charset="0"/>
              </a:rPr>
              <a:t>Design overview</a:t>
            </a:r>
          </a:p>
          <a:p>
            <a:pPr marL="342900" indent="-342900" defTabSz="457200">
              <a:buClrTx/>
              <a:buSzTx/>
              <a:buFont typeface="Wingdings" panose="05000000000000000000" pitchFamily="2" charset="2"/>
              <a:buChar char="§"/>
            </a:pPr>
            <a:r>
              <a:rPr lang="en-GB" dirty="0">
                <a:solidFill>
                  <a:schemeClr val="bg1">
                    <a:lumMod val="65000"/>
                  </a:schemeClr>
                </a:solidFill>
                <a:latin typeface="LM Mono Prop Light 10" panose="00000500000000000000" pitchFamily="50" charset="0"/>
              </a:rPr>
              <a:t>Step by step look:</a:t>
            </a:r>
          </a:p>
          <a:p>
            <a:pPr marL="1248133" lvl="1" indent="-342900" defTabSz="457200">
              <a:buClrTx/>
              <a:buSzTx/>
              <a:buFont typeface="Wingdings" panose="05000000000000000000" pitchFamily="2" charset="2"/>
              <a:buChar char="§"/>
            </a:pPr>
            <a:r>
              <a:rPr lang="en-US" dirty="0">
                <a:solidFill>
                  <a:schemeClr val="bg1">
                    <a:lumMod val="65000"/>
                  </a:schemeClr>
                </a:solidFill>
                <a:latin typeface="LM Mono Prop Light 10" panose="00000500000000000000" pitchFamily="50" charset="0"/>
              </a:rPr>
              <a:t>Cable</a:t>
            </a:r>
          </a:p>
          <a:p>
            <a:pPr marL="1248133" lvl="1" indent="-342900" defTabSz="457200">
              <a:buClrTx/>
              <a:buSzTx/>
              <a:buFont typeface="Wingdings" panose="05000000000000000000" pitchFamily="2" charset="2"/>
              <a:buChar char="§"/>
            </a:pPr>
            <a:r>
              <a:rPr lang="en-US" dirty="0">
                <a:solidFill>
                  <a:schemeClr val="bg1">
                    <a:lumMod val="65000"/>
                  </a:schemeClr>
                </a:solidFill>
                <a:latin typeface="LM Mono Prop Light 10" panose="00000500000000000000" pitchFamily="50" charset="0"/>
              </a:rPr>
              <a:t>Coil winding &amp; related infrastructure</a:t>
            </a:r>
          </a:p>
          <a:p>
            <a:pPr marL="1248133" lvl="1" indent="-342900" defTabSz="457200">
              <a:buClrTx/>
              <a:buSzTx/>
              <a:buFont typeface="Wingdings" panose="05000000000000000000" pitchFamily="2" charset="2"/>
              <a:buChar char="§"/>
            </a:pPr>
            <a:r>
              <a:rPr lang="en-US" dirty="0">
                <a:solidFill>
                  <a:schemeClr val="bg1">
                    <a:lumMod val="65000"/>
                  </a:schemeClr>
                </a:solidFill>
                <a:latin typeface="LM Mono Prop Light 10" panose="00000500000000000000" pitchFamily="50" charset="0"/>
              </a:rPr>
              <a:t>Reaction heat treatment</a:t>
            </a:r>
          </a:p>
          <a:p>
            <a:pPr marL="1248133" lvl="1" indent="-342900" defTabSz="457200">
              <a:buClrTx/>
              <a:buSzTx/>
              <a:buFont typeface="Wingdings" panose="05000000000000000000" pitchFamily="2" charset="2"/>
              <a:buChar char="§"/>
            </a:pPr>
            <a:r>
              <a:rPr lang="en-GB" dirty="0">
                <a:solidFill>
                  <a:schemeClr val="bg1">
                    <a:lumMod val="65000"/>
                  </a:schemeClr>
                </a:solidFill>
                <a:latin typeface="LM Mono Prop Light 10" panose="00000500000000000000" pitchFamily="50" charset="0"/>
              </a:rPr>
              <a:t>Impregnation</a:t>
            </a:r>
          </a:p>
          <a:p>
            <a:pPr marL="1248133" lvl="1" indent="-342900" defTabSz="457200">
              <a:buClrTx/>
              <a:buSzTx/>
              <a:buFont typeface="Wingdings" panose="05000000000000000000" pitchFamily="2" charset="2"/>
              <a:buChar char="§"/>
            </a:pPr>
            <a:r>
              <a:rPr lang="en-GB" dirty="0">
                <a:solidFill>
                  <a:schemeClr val="bg1">
                    <a:lumMod val="65000"/>
                  </a:schemeClr>
                </a:solidFill>
                <a:latin typeface="LM Mono Prop Light 10" panose="00000500000000000000" pitchFamily="50" charset="0"/>
              </a:rPr>
              <a:t>Coilpack assembly</a:t>
            </a:r>
          </a:p>
          <a:p>
            <a:pPr marL="1248133" lvl="1" indent="-342900" defTabSz="457200">
              <a:buClrTx/>
              <a:buSzTx/>
              <a:buFont typeface="Wingdings" panose="05000000000000000000" pitchFamily="2" charset="2"/>
              <a:buChar char="§"/>
            </a:pPr>
            <a:r>
              <a:rPr lang="en-GB" dirty="0">
                <a:solidFill>
                  <a:schemeClr val="bg1">
                    <a:lumMod val="65000"/>
                  </a:schemeClr>
                </a:solidFill>
                <a:latin typeface="LM Mono Prop Light 10" panose="00000500000000000000" pitchFamily="50" charset="0"/>
              </a:rPr>
              <a:t>Magnet assembly</a:t>
            </a:r>
          </a:p>
          <a:p>
            <a:pPr marL="1248133" lvl="1" indent="-342900" defTabSz="457200">
              <a:buClrTx/>
              <a:buSzTx/>
              <a:buFont typeface="Wingdings" panose="05000000000000000000" pitchFamily="2" charset="2"/>
              <a:buChar char="§"/>
            </a:pPr>
            <a:r>
              <a:rPr lang="en-GB" dirty="0">
                <a:solidFill>
                  <a:schemeClr val="bg1">
                    <a:lumMod val="65000"/>
                  </a:schemeClr>
                </a:solidFill>
                <a:latin typeface="LM Mono Prop Light 10" panose="00000500000000000000" pitchFamily="50" charset="0"/>
              </a:rPr>
              <a:t>Other aspects</a:t>
            </a:r>
          </a:p>
          <a:p>
            <a:pPr marL="342900" indent="-342900" defTabSz="457200">
              <a:buClrTx/>
              <a:buSzTx/>
              <a:buFont typeface="Wingdings" panose="05000000000000000000" pitchFamily="2" charset="2"/>
              <a:buChar char="§"/>
            </a:pPr>
            <a:r>
              <a:rPr lang="en-GB" dirty="0">
                <a:solidFill>
                  <a:schemeClr val="bg1">
                    <a:lumMod val="65000"/>
                  </a:schemeClr>
                </a:solidFill>
                <a:latin typeface="LM Mono Prop Light 10" panose="00000500000000000000" pitchFamily="50" charset="0"/>
              </a:rPr>
              <a:t>Where are we?</a:t>
            </a:r>
          </a:p>
          <a:p>
            <a:pPr marL="342900" indent="-342900" defTabSz="457200">
              <a:buClrTx/>
              <a:buSzTx/>
              <a:buFont typeface="Wingdings" panose="05000000000000000000" pitchFamily="2" charset="2"/>
              <a:buChar char="§"/>
            </a:pPr>
            <a:r>
              <a:rPr lang="en-GB" dirty="0">
                <a:solidFill>
                  <a:schemeClr val="bg1">
                    <a:lumMod val="65000"/>
                  </a:schemeClr>
                </a:solidFill>
                <a:latin typeface="LM Mono Prop Light 10" panose="00000500000000000000" pitchFamily="50" charset="0"/>
              </a:rPr>
              <a:t>Next steps</a:t>
            </a:r>
          </a:p>
          <a:p>
            <a:pPr marL="342900" indent="-342900" defTabSz="457200">
              <a:buClrTx/>
              <a:buSzTx/>
              <a:buFont typeface="Wingdings" panose="05000000000000000000" pitchFamily="2" charset="2"/>
              <a:buChar char="§"/>
            </a:pPr>
            <a:endParaRPr lang="en-GB" dirty="0">
              <a:solidFill>
                <a:schemeClr val="accent1">
                  <a:lumMod val="10000"/>
                </a:schemeClr>
              </a:solidFill>
              <a:latin typeface="LM Mono Prop Light 10" panose="00000500000000000000" pitchFamily="50" charset="0"/>
            </a:endParaRPr>
          </a:p>
          <a:p>
            <a:pPr defTabSz="457200">
              <a:buClrTx/>
              <a:buSzTx/>
            </a:pPr>
            <a:endParaRPr lang="en-GB"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14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2200" dirty="0">
              <a:solidFill>
                <a:schemeClr val="accent1">
                  <a:lumMod val="10000"/>
                </a:schemeClr>
              </a:solidFill>
              <a:latin typeface="LM Mono Prop Light 10" panose="00000500000000000000" pitchFamily="50" charset="0"/>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p:txBody>
      </p:sp>
      <p:sp>
        <p:nvSpPr>
          <p:cNvPr id="5" name="Title 1">
            <a:extLst>
              <a:ext uri="{FF2B5EF4-FFF2-40B4-BE49-F238E27FC236}">
                <a16:creationId xmlns:a16="http://schemas.microsoft.com/office/drawing/2014/main" id="{A17DF256-67B8-A00A-FD8F-6A7FDC246AD9}"/>
              </a:ext>
            </a:extLst>
          </p:cNvPr>
          <p:cNvSpPr txBox="1">
            <a:spLocks/>
          </p:cNvSpPr>
          <p:nvPr/>
        </p:nvSpPr>
        <p:spPr>
          <a:xfrm>
            <a:off x="574964" y="243885"/>
            <a:ext cx="4862945" cy="630000"/>
          </a:xfrm>
          <a:prstGeom prst="rect">
            <a:avLst/>
          </a:prstGeom>
        </p:spPr>
        <p:txBody>
          <a:bodyPr vert="horz" lIns="45720" rIns="45720" anchor="ctr">
            <a:normAutofit/>
          </a:bodyPr>
          <a:lstStyle>
            <a:lvl1pPr marL="0" marR="0" indent="0" algn="l" defTabSz="914400" rtl="0" eaLnBrk="1" fontAlgn="auto" latinLnBrk="0" hangingPunct="1">
              <a:lnSpc>
                <a:spcPct val="100000"/>
              </a:lnSpc>
              <a:spcBef>
                <a:spcPct val="0"/>
              </a:spcBef>
              <a:spcAft>
                <a:spcPts val="0"/>
              </a:spcAft>
              <a:buClrTx/>
              <a:buSzTx/>
              <a:buFontTx/>
              <a:buNone/>
              <a:tabLst/>
              <a:defRPr kumimoji="0" sz="3600" kern="1200">
                <a:solidFill>
                  <a:schemeClr val="tx1"/>
                </a:solidFill>
                <a:latin typeface="LM Mono Prop Light 10" panose="00000500000000000000" pitchFamily="50" charset="0"/>
                <a:ea typeface="+mj-ea"/>
                <a:cs typeface="+mj-cs"/>
              </a:defRPr>
            </a:lvl1pPr>
          </a:lstStyle>
          <a:p>
            <a:pPr algn="ctr"/>
            <a:r>
              <a:rPr lang="en-US" sz="2800" b="1" dirty="0">
                <a:solidFill>
                  <a:schemeClr val="bg1"/>
                </a:solidFill>
              </a:rPr>
              <a:t>Outline</a:t>
            </a:r>
          </a:p>
        </p:txBody>
      </p:sp>
    </p:spTree>
    <p:extLst>
      <p:ext uri="{BB962C8B-B14F-4D97-AF65-F5344CB8AC3E}">
        <p14:creationId xmlns:p14="http://schemas.microsoft.com/office/powerpoint/2010/main" val="25941247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27AB8B-F37D-88EC-0D8B-C2164E8B228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48C6EAD7-2602-02CB-8749-103589C9A76C}"/>
              </a:ext>
            </a:extLst>
          </p:cNvPr>
          <p:cNvSpPr txBox="1"/>
          <p:nvPr/>
        </p:nvSpPr>
        <p:spPr>
          <a:xfrm>
            <a:off x="2955421" y="2604159"/>
            <a:ext cx="6281158" cy="1040285"/>
          </a:xfrm>
          <a:prstGeom prst="rect">
            <a:avLst/>
          </a:prstGeom>
          <a:noFill/>
        </p:spPr>
        <p:txBody>
          <a:bodyPr wrap="square">
            <a:spAutoFit/>
          </a:bodyPr>
          <a:lstStyle/>
          <a:p>
            <a:pPr algn="ctr">
              <a:spcBef>
                <a:spcPct val="20000"/>
              </a:spcBef>
            </a:pPr>
            <a:r>
              <a:rPr lang="en-US" sz="1400" dirty="0">
                <a:latin typeface="LM Mono Prop Light 10" panose="00000500000000000000" pitchFamily="50" charset="0"/>
              </a:rPr>
              <a:t>All information, including model and results, in EDMS (CERN-0000269372) and Indico:</a:t>
            </a:r>
          </a:p>
          <a:p>
            <a:pPr algn="ctr">
              <a:spcBef>
                <a:spcPct val="20000"/>
              </a:spcBef>
            </a:pPr>
            <a:r>
              <a:rPr lang="en-US" sz="1400" dirty="0">
                <a:solidFill>
                  <a:srgbClr val="FF0000"/>
                </a:solidFill>
                <a:latin typeface="LM Mono Prop Light 10" panose="00000500000000000000" pitchFamily="50" charset="0"/>
                <a:hlinkClick r:id="rId3"/>
              </a:rPr>
              <a:t>https://edms.cern.ch/project/CERN-0000269372</a:t>
            </a:r>
            <a:endParaRPr lang="en-US" sz="1400" dirty="0">
              <a:solidFill>
                <a:srgbClr val="FF0000"/>
              </a:solidFill>
              <a:latin typeface="LM Mono Prop Light 10" panose="00000500000000000000" pitchFamily="50" charset="0"/>
            </a:endParaRPr>
          </a:p>
          <a:p>
            <a:pPr algn="ctr">
              <a:spcBef>
                <a:spcPct val="20000"/>
              </a:spcBef>
            </a:pPr>
            <a:r>
              <a:rPr lang="en-US" sz="1400" dirty="0">
                <a:solidFill>
                  <a:srgbClr val="FF0000"/>
                </a:solidFill>
                <a:latin typeface="LM Mono Prop Light 10" panose="00000500000000000000" pitchFamily="50" charset="0"/>
                <a:hlinkClick r:id="rId4"/>
              </a:rPr>
              <a:t>https://indico.cern.ch/category/19504/</a:t>
            </a:r>
            <a:endParaRPr lang="en-US" sz="1400" dirty="0">
              <a:solidFill>
                <a:srgbClr val="FF0000"/>
              </a:solidFill>
              <a:latin typeface="LM Mono Prop Light 10" panose="00000500000000000000" pitchFamily="50" charset="0"/>
            </a:endParaRPr>
          </a:p>
        </p:txBody>
      </p:sp>
    </p:spTree>
    <p:extLst>
      <p:ext uri="{BB962C8B-B14F-4D97-AF65-F5344CB8AC3E}">
        <p14:creationId xmlns:p14="http://schemas.microsoft.com/office/powerpoint/2010/main" val="3549095114"/>
      </p:ext>
    </p:extLst>
  </p:cSld>
  <p:clrMapOvr>
    <a:masterClrMapping/>
  </p:clrMapOvr>
</p:sld>
</file>

<file path=ppt/theme/theme1.xml><?xml version="1.0" encoding="utf-8"?>
<a:theme xmlns:a="http://schemas.openxmlformats.org/drawingml/2006/main" name="CERNPre╠üsentation2">
  <a:themeElements>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HFM(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23549</TotalTime>
  <Words>7677</Words>
  <Application>Microsoft Office PowerPoint</Application>
  <PresentationFormat>Widescreen</PresentationFormat>
  <Paragraphs>3615</Paragraphs>
  <Slides>48</Slides>
  <Notes>41</Notes>
  <HiddenSlides>8</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48</vt:i4>
      </vt:variant>
    </vt:vector>
  </HeadingPairs>
  <TitlesOfParts>
    <vt:vector size="59" baseType="lpstr">
      <vt:lpstr>LM Roman Slanted 17</vt:lpstr>
      <vt:lpstr>Cambria Math</vt:lpstr>
      <vt:lpstr>Arial</vt:lpstr>
      <vt:lpstr>Wingdings</vt:lpstr>
      <vt:lpstr>Calibri</vt:lpstr>
      <vt:lpstr>Times New Roman</vt:lpstr>
      <vt:lpstr>LM Mono Prop Light 10</vt:lpstr>
      <vt:lpstr>Cambria</vt:lpstr>
      <vt:lpstr>Aptos Narrow</vt:lpstr>
      <vt:lpstr>CERNPre╠üsentation2</vt:lpstr>
      <vt:lpstr>1_HFM(4-3)</vt:lpstr>
      <vt:lpstr>PowerPoint Presentation</vt:lpstr>
      <vt:lpstr>PowerPoint Presentation</vt:lpstr>
      <vt:lpstr> Naming</vt:lpstr>
      <vt:lpstr>PowerPoint Presentation</vt:lpstr>
      <vt:lpstr> Introduction and objectives</vt:lpstr>
      <vt:lpstr> Introduction and objectives</vt:lpstr>
      <vt:lpstr> Introduction and objectives</vt:lpstr>
      <vt:lpstr>PowerPoint Presentation</vt:lpstr>
      <vt:lpstr>PowerPoint Presentation</vt:lpstr>
      <vt:lpstr>Cable choice</vt:lpstr>
      <vt:lpstr>Coil options (2D)</vt:lpstr>
      <vt:lpstr> Design flowchart</vt:lpstr>
      <vt:lpstr> M-BOND</vt:lpstr>
      <vt:lpstr>The 12 T challenge – current density</vt:lpstr>
      <vt:lpstr>The 12 T challenge – e.m. forces</vt:lpstr>
      <vt:lpstr> 2D design - magnetic</vt:lpstr>
      <vt:lpstr> 2D design – mech.</vt:lpstr>
      <vt:lpstr> 2D design – mech.</vt:lpstr>
      <vt:lpstr> 3D design - magnetic</vt:lpstr>
      <vt:lpstr> 3D design – mech.</vt:lpstr>
      <vt:lpstr> Magnet features - summary</vt:lpstr>
      <vt:lpstr> Magnetic length vs. physical length (coil ends)</vt:lpstr>
      <vt:lpstr> Protection</vt:lpstr>
      <vt:lpstr> Protection</vt:lpstr>
      <vt:lpstr>Very quick preliminary look on protection</vt:lpstr>
      <vt:lpstr>The 12 T challenge – protection</vt:lpstr>
      <vt:lpstr>PowerPoint Presentation</vt:lpstr>
      <vt:lpstr> Cable</vt:lpstr>
      <vt:lpstr> Coil winding &amp; related infrastructure</vt:lpstr>
      <vt:lpstr> Coil reaction heat treatment</vt:lpstr>
      <vt:lpstr> Coil impregnation</vt:lpstr>
      <vt:lpstr> Coilpack assembly</vt:lpstr>
      <vt:lpstr> Magnet assembly</vt:lpstr>
      <vt:lpstr> Other aspects</vt:lpstr>
      <vt:lpstr>PowerPoint Presentation</vt:lpstr>
      <vt:lpstr> Where are we?</vt:lpstr>
      <vt:lpstr> Where are we?</vt:lpstr>
      <vt:lpstr>PowerPoint Presentation</vt:lpstr>
      <vt:lpstr> Next steps</vt:lpstr>
      <vt:lpstr> Next steps</vt:lpstr>
      <vt:lpstr>PowerPoint Presentation</vt:lpstr>
      <vt:lpstr>PowerPoint Presentation</vt:lpstr>
      <vt:lpstr> Cable unit length</vt:lpstr>
      <vt:lpstr> Constraints on test station</vt:lpstr>
      <vt:lpstr> MQXFB example</vt:lpstr>
      <vt:lpstr> MQXFB example</vt:lpstr>
      <vt:lpstr> MQXFB example</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Jose Ferradas Troitino</dc:creator>
  <cp:lastModifiedBy>Jose Ferradas Troitino</cp:lastModifiedBy>
  <cp:revision>8704</cp:revision>
  <dcterms:created xsi:type="dcterms:W3CDTF">2015-10-08T10:32:22Z</dcterms:created>
  <dcterms:modified xsi:type="dcterms:W3CDTF">2025-05-19T17:43:39Z</dcterms:modified>
</cp:coreProperties>
</file>