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9" r:id="rId2"/>
    <p:sldId id="328" r:id="rId3"/>
    <p:sldId id="304" r:id="rId4"/>
    <p:sldId id="308" r:id="rId5"/>
    <p:sldId id="306" r:id="rId6"/>
    <p:sldId id="307" r:id="rId7"/>
    <p:sldId id="335" r:id="rId8"/>
    <p:sldId id="313" r:id="rId9"/>
    <p:sldId id="332" r:id="rId10"/>
    <p:sldId id="311" r:id="rId11"/>
    <p:sldId id="312" r:id="rId12"/>
    <p:sldId id="333" r:id="rId13"/>
    <p:sldId id="320" r:id="rId14"/>
    <p:sldId id="334" r:id="rId15"/>
    <p:sldId id="326" r:id="rId16"/>
    <p:sldId id="314" r:id="rId17"/>
    <p:sldId id="315" r:id="rId18"/>
    <p:sldId id="318" r:id="rId19"/>
    <p:sldId id="288" r:id="rId20"/>
    <p:sldId id="319" r:id="rId21"/>
    <p:sldId id="321" r:id="rId22"/>
    <p:sldId id="340" r:id="rId23"/>
    <p:sldId id="341" r:id="rId24"/>
    <p:sldId id="337" r:id="rId25"/>
    <p:sldId id="323" r:id="rId26"/>
    <p:sldId id="33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D28D10"/>
    <a:srgbClr val="E2AC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37"/>
    <p:restoredTop sz="93876" autoAdjust="0"/>
  </p:normalViewPr>
  <p:slideViewPr>
    <p:cSldViewPr snapToObjects="1">
      <p:cViewPr varScale="1">
        <p:scale>
          <a:sx n="111" d="100"/>
          <a:sy n="111" d="100"/>
        </p:scale>
        <p:origin x="-66" y="-34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1.9/</a:t>
            </a:r>
            <a:r>
              <a:rPr lang="en-US" dirty="0" err="1" smtClean="0"/>
              <a:t>nb</a:t>
            </a:r>
            <a:r>
              <a:rPr lang="en-US" baseline="0" dirty="0" smtClean="0"/>
              <a:t> * 7.8 barn = 1.5E10 total collision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50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Plot and ALICE value</a:t>
            </a:r>
            <a:r>
              <a:rPr lang="en-US" baseline="0" dirty="0" smtClean="0"/>
              <a:t> excludes the unusable 0.2/</a:t>
            </a:r>
            <a:r>
              <a:rPr lang="en-US" baseline="0" dirty="0" err="1" smtClean="0"/>
              <a:t>nb</a:t>
            </a:r>
            <a:r>
              <a:rPr lang="en-US" baseline="0" dirty="0" smtClean="0"/>
              <a:t> taken with bad background conditions in 2023</a:t>
            </a:r>
          </a:p>
          <a:p>
            <a:r>
              <a:rPr lang="en-US" baseline="0" dirty="0" smtClean="0"/>
              <a:t>HL-LHC: counted on 5 runs with 2.6/</a:t>
            </a:r>
            <a:r>
              <a:rPr lang="en-US" baseline="0" dirty="0" err="1" smtClean="0"/>
              <a:t>nb</a:t>
            </a:r>
            <a:r>
              <a:rPr lang="en-US" baseline="0" smtClean="0"/>
              <a:t> per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579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2023: </a:t>
            </a:r>
          </a:p>
          <a:p>
            <a:r>
              <a:rPr lang="en-US" dirty="0" smtClean="0"/>
              <a:t>83 fills attempted for physics</a:t>
            </a:r>
          </a:p>
          <a:p>
            <a:r>
              <a:rPr lang="en-US" dirty="0" smtClean="0"/>
              <a:t>67 fills reached collision</a:t>
            </a:r>
          </a:p>
          <a:p>
            <a:r>
              <a:rPr lang="en-US" dirty="0" smtClean="0"/>
              <a:t>42 dumped by operator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2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xmlns="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xmlns="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xmlns="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xmlns="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xmlns="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xmlns="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xmlns="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xmlns="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xmlns="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052224" y="228600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2025.06.03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hyperlink" Target="https://cds.cern.ch/record/2916462?ln=en" TargetMode="Externa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i.org/10.1140/epjp/s13360-021-01685-5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1910/contributions/5606631/attachments/2725467/4736576/ALICE-RC_LPC-23-10-02.pdf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gif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/>
        </p:blipFill>
        <p:spPr bwMode="auto">
          <a:xfrm>
            <a:off x="-21057" y="4069"/>
            <a:ext cx="12237541" cy="6853931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39813"/>
            <a:ext cx="11376026" cy="803787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Bruce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Alemany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Fernández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Alessio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Argyropoulos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Bartosik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Cai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Carra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Denz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Fartoukh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P. Hermes, M. Hostettler, J.M. Jowett, S.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Kostoglou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Lechner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K. Li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Lindstrom, E. Maclean, D.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Mirarchi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S. Morales Vigo, T.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Persson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Puddu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Redaelli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V. Rodin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Salvachua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Slupecki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Solfaroli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Steckert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Sterbini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Timko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Tomás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Triantafyllou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Van der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Veken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Waagaard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Wenninger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C. Young, M. </a:t>
            </a:r>
            <a:r>
              <a:rPr lang="en-U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Zielińska</a:t>
            </a:r>
            <a:endParaRPr lang="en-U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2025.06.03</a:t>
            </a:r>
            <a:endParaRPr lang="en-U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24077" y="1301545"/>
            <a:ext cx="26484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Research partly supported </a:t>
            </a:r>
            <a:endParaRPr lang="en-US" sz="1600" dirty="0" smtClean="0"/>
          </a:p>
          <a:p>
            <a:r>
              <a:rPr lang="en-US" sz="1600" dirty="0" smtClean="0"/>
              <a:t>by </a:t>
            </a:r>
            <a:r>
              <a:rPr lang="en-US" sz="1600" dirty="0"/>
              <a:t>the HL-LHC project</a:t>
            </a:r>
            <a:endParaRPr lang="en-US" sz="1600" dirty="0"/>
          </a:p>
        </p:txBody>
      </p:sp>
      <p:pic>
        <p:nvPicPr>
          <p:cNvPr id="18434" name="Picture 2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8989" y="652476"/>
            <a:ext cx="1716340" cy="69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1">
            <a:extLst>
              <a:ext uri="{FF2B5EF4-FFF2-40B4-BE49-F238E27FC236}">
                <a16:creationId xmlns:a16="http://schemas.microsoft.com/office/drawing/2014/main" xmlns="" id="{A2679B87-F92D-91F6-69BF-481624EE6C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052224" y="228600"/>
            <a:ext cx="2059046" cy="20590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514600"/>
            <a:ext cx="11376025" cy="2153265"/>
          </a:xfrm>
        </p:spPr>
        <p:txBody>
          <a:bodyPr/>
          <a:lstStyle/>
          <a:p>
            <a:pPr algn="ctr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Exceeding high-luminosity LHC performance targets during the 2024 </a:t>
            </a:r>
            <a:r>
              <a:rPr lang="en-US" sz="5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Pb-Pb</a:t>
            </a: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 ion run</a:t>
            </a:r>
            <a:endParaRPr lang="en-US" dirty="0"/>
          </a:p>
        </p:txBody>
      </p:sp>
      <p:pic>
        <p:nvPicPr>
          <p:cNvPr id="18438" name="Picture 6" descr="Guidelines - IPAC'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02416"/>
            <a:ext cx="2590305" cy="129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0777" y="3886200"/>
            <a:ext cx="11376024" cy="2314574"/>
          </a:xfrm>
        </p:spPr>
        <p:txBody>
          <a:bodyPr/>
          <a:lstStyle/>
          <a:p>
            <a:r>
              <a:rPr lang="en-US" dirty="0" smtClean="0"/>
              <a:t>Intensity </a:t>
            </a:r>
            <a:r>
              <a:rPr lang="en-US" dirty="0" err="1" smtClean="0"/>
              <a:t>rampup</a:t>
            </a:r>
            <a:r>
              <a:rPr lang="en-US" dirty="0" smtClean="0"/>
              <a:t> after initial commissioning</a:t>
            </a:r>
          </a:p>
          <a:p>
            <a:pPr lvl="1"/>
            <a:r>
              <a:rPr lang="en-US" dirty="0" smtClean="0"/>
              <a:t>Uncertain if LHC could handle full intensity - initially decreased bunch intensity</a:t>
            </a:r>
          </a:p>
          <a:p>
            <a:pPr lvl="1"/>
            <a:r>
              <a:rPr lang="en-US" dirty="0" smtClean="0"/>
              <a:t>Stable operation established </a:t>
            </a:r>
            <a:r>
              <a:rPr lang="en-US" dirty="0" smtClean="0">
                <a:sym typeface="Wingdings" panose="05000000000000000000" pitchFamily="2" charset="2"/>
              </a:rPr>
              <a:t> taking full bunch intensity from injectors</a:t>
            </a:r>
          </a:p>
          <a:p>
            <a:pPr lvl="1"/>
            <a:r>
              <a:rPr lang="en-US" dirty="0" smtClean="0"/>
              <a:t>Stable operation demonstrated also with full intensity</a:t>
            </a:r>
          </a:p>
          <a:p>
            <a:pPr lvl="1"/>
            <a:endParaRPr lang="en-US" dirty="0"/>
          </a:p>
          <a:p>
            <a:r>
              <a:rPr lang="en-US" dirty="0" smtClean="0"/>
              <a:t>Good availability in general, but 3 quenches caused by radiation to electronics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US" dirty="0" smtClean="0"/>
              <a:t>Overview of the LHC 2024 </a:t>
            </a:r>
            <a:r>
              <a:rPr lang="en-US" dirty="0" err="1" smtClean="0"/>
              <a:t>Pb-Pb</a:t>
            </a:r>
            <a:r>
              <a:rPr lang="en-US" dirty="0" smtClean="0"/>
              <a:t> run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55780" y="1143000"/>
            <a:ext cx="11936220" cy="2553057"/>
            <a:chOff x="179580" y="1143000"/>
            <a:chExt cx="11936220" cy="2553057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4518"/>
            <a:stretch/>
          </p:blipFill>
          <p:spPr bwMode="auto">
            <a:xfrm>
              <a:off x="179580" y="1143000"/>
              <a:ext cx="11934936" cy="213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067" b="-269"/>
            <a:stretch/>
          </p:blipFill>
          <p:spPr bwMode="auto">
            <a:xfrm>
              <a:off x="180864" y="3217492"/>
              <a:ext cx="11934936" cy="478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8192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371600"/>
            <a:ext cx="7212011" cy="4114801"/>
          </a:xfrm>
        </p:spPr>
        <p:txBody>
          <a:bodyPr>
            <a:normAutofit/>
          </a:bodyPr>
          <a:lstStyle/>
          <a:p>
            <a:r>
              <a:rPr lang="en-US" dirty="0"/>
              <a:t>Single event upsets on quench </a:t>
            </a:r>
            <a:r>
              <a:rPr lang="en-US" dirty="0" smtClean="0"/>
              <a:t>detection system</a:t>
            </a:r>
            <a:endParaRPr lang="en-US" dirty="0"/>
          </a:p>
          <a:p>
            <a:pPr lvl="1"/>
            <a:r>
              <a:rPr lang="en-US" dirty="0" smtClean="0"/>
              <a:t>2023-type of </a:t>
            </a:r>
            <a:r>
              <a:rPr lang="en-US" dirty="0"/>
              <a:t>events mitigated by </a:t>
            </a:r>
            <a:r>
              <a:rPr lang="en-US" dirty="0" smtClean="0"/>
              <a:t>new radiation-hard </a:t>
            </a:r>
            <a:r>
              <a:rPr lang="en-US" dirty="0"/>
              <a:t>electronics cards</a:t>
            </a:r>
          </a:p>
          <a:p>
            <a:pPr lvl="1"/>
            <a:r>
              <a:rPr lang="en-US" dirty="0"/>
              <a:t>New type of event caused 3 </a:t>
            </a:r>
            <a:r>
              <a:rPr lang="en-US" dirty="0" smtClean="0"/>
              <a:t>quenches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further electronics updates in 2025</a:t>
            </a:r>
          </a:p>
          <a:p>
            <a:endParaRPr lang="en-US" dirty="0" smtClean="0"/>
          </a:p>
          <a:p>
            <a:r>
              <a:rPr lang="en-US" dirty="0" smtClean="0"/>
              <a:t>Beam losses from 10 </a:t>
            </a:r>
            <a:r>
              <a:rPr lang="en-US" dirty="0"/>
              <a:t>Hz oscillations </a:t>
            </a:r>
            <a:endParaRPr lang="en-US" dirty="0" smtClean="0"/>
          </a:p>
          <a:p>
            <a:pPr lvl="1"/>
            <a:r>
              <a:rPr lang="en-US" dirty="0" smtClean="0"/>
              <a:t>traced </a:t>
            </a:r>
            <a:r>
              <a:rPr lang="en-US" dirty="0"/>
              <a:t>to opening of cryogenic valve** </a:t>
            </a:r>
            <a:r>
              <a:rPr lang="en-US" dirty="0">
                <a:sym typeface="Wingdings" panose="05000000000000000000" pitchFamily="2" charset="2"/>
              </a:rPr>
              <a:t> opened only without beam in 2024  no further events observed</a:t>
            </a:r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 smtClean="0"/>
              <a:t>2024 experience with 2023 problems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D7B5997-CCC4-C82E-DDE8-7754FF662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1295400"/>
            <a:ext cx="2088232" cy="10995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10ED282-4298-9996-A1F2-0A4107E05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2750" y="1409624"/>
            <a:ext cx="1497295" cy="15172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C985184-459A-6C88-FB29-AB92727A31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284191" y="2462206"/>
            <a:ext cx="2053549" cy="907991"/>
          </a:xfrm>
          <a:prstGeom prst="rect">
            <a:avLst/>
          </a:prstGeom>
        </p:spPr>
      </p:pic>
      <p:pic>
        <p:nvPicPr>
          <p:cNvPr id="15" name="Picture 14" descr="A close-up of a machine">
            <a:extLst>
              <a:ext uri="{FF2B5EF4-FFF2-40B4-BE49-F238E27FC236}">
                <a16:creationId xmlns:a16="http://schemas.microsoft.com/office/drawing/2014/main" xmlns="" id="{BDAFE19F-230C-2F3D-A061-0091CC1E5E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44"/>
          <a:stretch/>
        </p:blipFill>
        <p:spPr>
          <a:xfrm rot="5400000">
            <a:off x="8596214" y="4102127"/>
            <a:ext cx="2094972" cy="135831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543800" y="585052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** Acknowledgement: K</a:t>
            </a:r>
            <a:r>
              <a:rPr lang="en-US" sz="1600" dirty="0"/>
              <a:t>. </a:t>
            </a:r>
            <a:r>
              <a:rPr lang="en-US" sz="1600" dirty="0" err="1"/>
              <a:t>Paraschou</a:t>
            </a:r>
            <a:r>
              <a:rPr lang="en-US" sz="1600" dirty="0"/>
              <a:t>, </a:t>
            </a:r>
            <a:r>
              <a:rPr lang="en-US" sz="1600" dirty="0" smtClean="0"/>
              <a:t>B</a:t>
            </a:r>
            <a:r>
              <a:rPr lang="en-US" sz="1600" dirty="0"/>
              <a:t>. </a:t>
            </a:r>
            <a:r>
              <a:rPr lang="en-US" sz="1600" dirty="0" err="1" smtClean="0"/>
              <a:t>Bradu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8289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143001"/>
            <a:ext cx="7212011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Beam losses in the ramp</a:t>
            </a:r>
          </a:p>
          <a:p>
            <a:pPr lvl="1"/>
            <a:r>
              <a:rPr lang="en-US" dirty="0" smtClean="0"/>
              <a:t>2024 losses only at a low and tolerable level, even at high intensity</a:t>
            </a:r>
          </a:p>
          <a:p>
            <a:pPr lvl="2"/>
            <a:r>
              <a:rPr lang="en-US" dirty="0" smtClean="0"/>
              <a:t>Cured by more open collimators, higher beam abort thresholds, less optics changes in ramp</a:t>
            </a:r>
          </a:p>
          <a:p>
            <a:pPr lvl="2"/>
            <a:endParaRPr lang="en-US" dirty="0"/>
          </a:p>
          <a:p>
            <a:r>
              <a:rPr lang="en-US" dirty="0"/>
              <a:t>Crystal channeling stability</a:t>
            </a:r>
          </a:p>
          <a:p>
            <a:pPr lvl="1"/>
            <a:r>
              <a:rPr lang="en-US" dirty="0"/>
              <a:t>Relying on improved angular automatic optimization with controls upgrade</a:t>
            </a:r>
          </a:p>
          <a:p>
            <a:pPr lvl="1"/>
            <a:r>
              <a:rPr lang="en-US" dirty="0"/>
              <a:t>No longer a performance bottleneck, but would be good to mitigate root </a:t>
            </a:r>
            <a:r>
              <a:rPr lang="en-US" dirty="0" smtClean="0"/>
              <a:t>cause</a:t>
            </a:r>
          </a:p>
          <a:p>
            <a:pPr lvl="1"/>
            <a:endParaRPr lang="en-US" dirty="0"/>
          </a:p>
          <a:p>
            <a:r>
              <a:rPr lang="en-US" dirty="0"/>
              <a:t>ALICE background</a:t>
            </a:r>
          </a:p>
          <a:p>
            <a:pPr lvl="1"/>
            <a:r>
              <a:rPr lang="en-US" dirty="0" smtClean="0"/>
              <a:t>Same mitigation as in 2023 (dispersion correction bump)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residual background remains, but acceptable for operation</a:t>
            </a:r>
          </a:p>
          <a:p>
            <a:pPr marL="366712" lvl="1" indent="0">
              <a:buNone/>
            </a:pPr>
            <a:endParaRPr lang="en-US" dirty="0"/>
          </a:p>
          <a:p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Mitigation measures largely very successful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 smtClean="0"/>
              <a:t>2024 experience with 2023 problems 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1518E61-39E2-466D-3028-EF0B32F3D7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1" t="10171" r="4420" b="7321"/>
          <a:stretch/>
        </p:blipFill>
        <p:spPr>
          <a:xfrm>
            <a:off x="8305800" y="1439335"/>
            <a:ext cx="3624998" cy="16940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256574B-6A3A-B032-B446-8F7DC2B4DB8E}"/>
              </a:ext>
            </a:extLst>
          </p:cNvPr>
          <p:cNvSpPr txBox="1"/>
          <p:nvPr/>
        </p:nvSpPr>
        <p:spPr>
          <a:xfrm>
            <a:off x="8684090" y="1210624"/>
            <a:ext cx="3333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2023 ramp: Fill 9316, 1080b, 16 MJ</a:t>
            </a:r>
          </a:p>
        </p:txBody>
      </p:sp>
      <p:pic>
        <p:nvPicPr>
          <p:cNvPr id="9" name="Picture 8" descr="A graph with a line&#10;&#10;Description automatically generated">
            <a:extLst>
              <a:ext uri="{FF2B5EF4-FFF2-40B4-BE49-F238E27FC236}">
                <a16:creationId xmlns:a16="http://schemas.microsoft.com/office/drawing/2014/main" xmlns="" id="{0F597080-A124-F509-B021-6211A881A5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" t="7767" r="3491" b="3400"/>
          <a:stretch/>
        </p:blipFill>
        <p:spPr>
          <a:xfrm>
            <a:off x="8344972" y="3688502"/>
            <a:ext cx="3681473" cy="18304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681428B-31A2-70F4-FA6D-BC0911855992}"/>
              </a:ext>
            </a:extLst>
          </p:cNvPr>
          <p:cNvSpPr txBox="1"/>
          <p:nvPr/>
        </p:nvSpPr>
        <p:spPr>
          <a:xfrm>
            <a:off x="8633004" y="3514880"/>
            <a:ext cx="3111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2024 ramp: Fill 10400, 1240b, 27 MJ </a:t>
            </a:r>
          </a:p>
        </p:txBody>
      </p:sp>
    </p:spTree>
    <p:extLst>
      <p:ext uri="{BB962C8B-B14F-4D97-AF65-F5344CB8AC3E}">
        <p14:creationId xmlns:p14="http://schemas.microsoft.com/office/powerpoint/2010/main" val="276780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 uiExpand="1"/>
      <p:bldP spid="10" grpId="0" uiExpan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9391" y="1305550"/>
            <a:ext cx="5688011" cy="4608512"/>
          </a:xfrm>
        </p:spPr>
        <p:txBody>
          <a:bodyPr>
            <a:normAutofit/>
          </a:bodyPr>
          <a:lstStyle/>
          <a:p>
            <a:r>
              <a:rPr lang="en-US" dirty="0" smtClean="0"/>
              <a:t>Bunch </a:t>
            </a:r>
            <a:r>
              <a:rPr lang="en-US" dirty="0"/>
              <a:t>intensity (start of collisions)</a:t>
            </a:r>
          </a:p>
          <a:p>
            <a:pPr lvl="1"/>
            <a:r>
              <a:rPr lang="en-US" dirty="0">
                <a:solidFill>
                  <a:srgbClr val="D28D10"/>
                </a:solidFill>
              </a:rPr>
              <a:t>2024 best fill 2.5×10</a:t>
            </a:r>
            <a:r>
              <a:rPr lang="en-US" baseline="30000" dirty="0">
                <a:solidFill>
                  <a:srgbClr val="D28D10"/>
                </a:solidFill>
              </a:rPr>
              <a:t>8</a:t>
            </a:r>
            <a:r>
              <a:rPr lang="en-US" dirty="0">
                <a:solidFill>
                  <a:srgbClr val="D28D10"/>
                </a:solidFill>
              </a:rPr>
              <a:t> </a:t>
            </a:r>
            <a:r>
              <a:rPr lang="en-US" dirty="0" err="1">
                <a:solidFill>
                  <a:srgbClr val="D28D10"/>
                </a:solidFill>
              </a:rPr>
              <a:t>Pb</a:t>
            </a:r>
            <a:r>
              <a:rPr lang="en-US" dirty="0">
                <a:solidFill>
                  <a:srgbClr val="D28D10"/>
                </a:solidFill>
              </a:rPr>
              <a:t>/bunch, </a:t>
            </a:r>
            <a:br>
              <a:rPr lang="en-US" dirty="0">
                <a:solidFill>
                  <a:srgbClr val="D28D10"/>
                </a:solidFill>
              </a:rPr>
            </a:br>
            <a:r>
              <a:rPr lang="en-US" dirty="0">
                <a:solidFill>
                  <a:srgbClr val="D28D10"/>
                </a:solidFill>
              </a:rPr>
              <a:t>average 2.3×10</a:t>
            </a:r>
            <a:r>
              <a:rPr lang="en-US" baseline="30000" dirty="0">
                <a:solidFill>
                  <a:srgbClr val="D28D10"/>
                </a:solidFill>
              </a:rPr>
              <a:t>8</a:t>
            </a:r>
            <a:r>
              <a:rPr lang="en-US" dirty="0">
                <a:solidFill>
                  <a:srgbClr val="D28D10"/>
                </a:solidFill>
              </a:rPr>
              <a:t> </a:t>
            </a:r>
            <a:r>
              <a:rPr lang="en-US" dirty="0" err="1">
                <a:solidFill>
                  <a:srgbClr val="D28D10"/>
                </a:solidFill>
              </a:rPr>
              <a:t>Pb</a:t>
            </a:r>
            <a:r>
              <a:rPr lang="en-US" dirty="0">
                <a:solidFill>
                  <a:srgbClr val="D28D10"/>
                </a:solidFill>
              </a:rPr>
              <a:t>/bunch</a:t>
            </a:r>
          </a:p>
          <a:p>
            <a:pPr lvl="2"/>
            <a:r>
              <a:rPr lang="en-US" dirty="0"/>
              <a:t>After taking full intensity from SPS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2023: Average 1.6×10</a:t>
            </a:r>
            <a:r>
              <a:rPr lang="en-US" baseline="30000" dirty="0">
                <a:solidFill>
                  <a:schemeClr val="accent1"/>
                </a:solidFill>
              </a:rPr>
              <a:t>8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Pb</a:t>
            </a:r>
            <a:r>
              <a:rPr lang="en-US" dirty="0">
                <a:solidFill>
                  <a:schemeClr val="accent1"/>
                </a:solidFill>
              </a:rPr>
              <a:t>/bunch</a:t>
            </a:r>
          </a:p>
          <a:p>
            <a:pPr lvl="1"/>
            <a:r>
              <a:rPr lang="en-US" dirty="0"/>
              <a:t>Compare HL-LHC design: 1.8×10</a:t>
            </a:r>
            <a:r>
              <a:rPr lang="en-US" baseline="30000" dirty="0"/>
              <a:t>8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Stored beam energy (start of collisions)</a:t>
            </a:r>
          </a:p>
          <a:p>
            <a:pPr lvl="1"/>
            <a:r>
              <a:rPr lang="en-US" dirty="0">
                <a:solidFill>
                  <a:srgbClr val="D28D10"/>
                </a:solidFill>
              </a:rPr>
              <a:t>2024: up to 26.9 MJ</a:t>
            </a:r>
          </a:p>
          <a:p>
            <a:pPr lvl="2"/>
            <a:r>
              <a:rPr lang="en-US" dirty="0"/>
              <a:t>In 2024, LHC could take this intensity without limitations from losses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>
                <a:solidFill>
                  <a:schemeClr val="accent1"/>
                </a:solidFill>
              </a:rPr>
              <a:t>2023 up to 17.3 MJ</a:t>
            </a:r>
          </a:p>
          <a:p>
            <a:pPr lvl="1"/>
            <a:r>
              <a:rPr lang="en-US" dirty="0"/>
              <a:t>HL-LHC design: 20.5 MJ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 err="1" smtClean="0"/>
              <a:t>Pb</a:t>
            </a:r>
            <a:r>
              <a:rPr lang="en-US" dirty="0" smtClean="0"/>
              <a:t> beam intensity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2D4C2BA-E688-00EC-1D6B-76232E717B94}"/>
              </a:ext>
            </a:extLst>
          </p:cNvPr>
          <p:cNvSpPr txBox="1"/>
          <p:nvPr/>
        </p:nvSpPr>
        <p:spPr>
          <a:xfrm>
            <a:off x="7772400" y="373593"/>
            <a:ext cx="3390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latin typeface="+mj-lt"/>
              </a:rPr>
              <a:t>Bunch intensity at </a:t>
            </a:r>
            <a:r>
              <a:rPr lang="en-US" sz="1600" dirty="0">
                <a:latin typeface="+mj-lt"/>
              </a:rPr>
              <a:t>start </a:t>
            </a:r>
            <a:r>
              <a:rPr lang="en-US" sz="1600" dirty="0" smtClean="0">
                <a:latin typeface="+mj-lt"/>
              </a:rPr>
              <a:t>of collisions</a:t>
            </a:r>
            <a:endParaRPr lang="en-US" sz="1600" dirty="0"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240840" y="759795"/>
            <a:ext cx="4760660" cy="2710357"/>
            <a:chOff x="7848600" y="1099643"/>
            <a:chExt cx="3770060" cy="2222045"/>
          </a:xfrm>
        </p:grpSpPr>
        <p:pic>
          <p:nvPicPr>
            <p:cNvPr id="8" name="Picture 7" descr="A graph with blue and yellow dots&#10;&#10;Description automatically generated">
              <a:extLst>
                <a:ext uri="{FF2B5EF4-FFF2-40B4-BE49-F238E27FC236}">
                  <a16:creationId xmlns:a16="http://schemas.microsoft.com/office/drawing/2014/main" xmlns="" id="{82CA57C2-9EE3-06E0-13F7-6A0011DA7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8600" y="1099643"/>
              <a:ext cx="3770060" cy="222204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A98C705-C291-C158-1800-D95E5950C030}"/>
                </a:ext>
              </a:extLst>
            </p:cNvPr>
            <p:cNvSpPr txBox="1"/>
            <p:nvPr/>
          </p:nvSpPr>
          <p:spPr>
            <a:xfrm>
              <a:off x="9460666" y="1515544"/>
              <a:ext cx="1000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i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HL-LHC target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58970" y="3558700"/>
            <a:ext cx="4724400" cy="2667000"/>
            <a:chOff x="7848600" y="3275682"/>
            <a:chExt cx="3770060" cy="2196245"/>
          </a:xfrm>
        </p:grpSpPr>
        <p:pic>
          <p:nvPicPr>
            <p:cNvPr id="10" name="Picture 9" descr="A graph with blue and yellow dots&#10;&#10;Description automatically generated">
              <a:extLst>
                <a:ext uri="{FF2B5EF4-FFF2-40B4-BE49-F238E27FC236}">
                  <a16:creationId xmlns:a16="http://schemas.microsoft.com/office/drawing/2014/main" xmlns="" id="{915D8BDA-B72D-45C2-52AC-AC6F5D91F0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8600" y="3275682"/>
              <a:ext cx="3770060" cy="219624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20ECD3A-787E-DBEA-8A08-CFDBD10A0C24}"/>
                </a:ext>
              </a:extLst>
            </p:cNvPr>
            <p:cNvSpPr txBox="1"/>
            <p:nvPr/>
          </p:nvSpPr>
          <p:spPr>
            <a:xfrm>
              <a:off x="9388658" y="3559424"/>
              <a:ext cx="1000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i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HL-LHC target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41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Pb</a:t>
            </a:r>
            <a:r>
              <a:rPr lang="en-US" dirty="0"/>
              <a:t> ion collisions in the LHC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142" y="879845"/>
            <a:ext cx="7526658" cy="532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 bwMode="auto">
          <a:xfrm>
            <a:off x="7477870" y="373593"/>
            <a:ext cx="1110711" cy="436135"/>
            <a:chOff x="3167062" y="2715766"/>
            <a:chExt cx="1110711" cy="436135"/>
          </a:xfrm>
        </p:grpSpPr>
        <p:cxnSp>
          <p:nvCxnSpPr>
            <p:cNvPr id="9" name="Straight Arrow Connector 8"/>
            <p:cNvCxnSpPr>
              <a:cxnSpLocks/>
            </p:cNvCxnSpPr>
            <p:nvPr/>
          </p:nvCxnSpPr>
          <p:spPr bwMode="auto"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cxnSpLocks/>
            </p:cNvCxnSpPr>
            <p:nvPr/>
          </p:nvCxnSpPr>
          <p:spPr bwMode="auto"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3167062" y="2715766"/>
              <a:ext cx="434720" cy="41743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3843053" y="2734470"/>
              <a:ext cx="434720" cy="417431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9473013" y="5943600"/>
            <a:ext cx="21169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smtClean="0"/>
              <a:t>Courtesy ALICE- </a:t>
            </a:r>
            <a:r>
              <a:rPr lang="en-US" sz="1200" dirty="0" smtClean="0">
                <a:hlinkClick r:id="rId5"/>
              </a:rPr>
              <a:t>Image source</a:t>
            </a:r>
            <a:endParaRPr lang="en-US" sz="1200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137744" y="1066800"/>
            <a:ext cx="2072056" cy="1447800"/>
            <a:chOff x="4003332" y="4643537"/>
            <a:chExt cx="1670103" cy="1211051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82" r="9600"/>
            <a:stretch/>
          </p:blipFill>
          <p:spPr bwMode="auto">
            <a:xfrm>
              <a:off x="4003332" y="4643537"/>
              <a:ext cx="1670103" cy="121105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5027938" y="4643537"/>
              <a:ext cx="458459" cy="3225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19067" y="4752201"/>
              <a:ext cx="76200" cy="427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546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Pb</a:t>
            </a:r>
            <a:r>
              <a:rPr lang="en-US" dirty="0" smtClean="0"/>
              <a:t> ion collisions in the 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45" y="1039019"/>
            <a:ext cx="9125655" cy="5133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95600" y="6270627"/>
            <a:ext cx="303448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 smtClean="0"/>
              <a:t>Images: Courtesy of LHC experiments</a:t>
            </a:r>
            <a:endParaRPr lang="en-US" sz="1400" i="1" dirty="0" smtClean="0"/>
          </a:p>
        </p:txBody>
      </p:sp>
      <p:grpSp>
        <p:nvGrpSpPr>
          <p:cNvPr id="9" name="Group 8"/>
          <p:cNvGrpSpPr/>
          <p:nvPr/>
        </p:nvGrpSpPr>
        <p:grpSpPr bwMode="auto">
          <a:xfrm>
            <a:off x="7477870" y="373593"/>
            <a:ext cx="1110711" cy="436135"/>
            <a:chOff x="3167062" y="2715766"/>
            <a:chExt cx="1110711" cy="436135"/>
          </a:xfrm>
        </p:grpSpPr>
        <p:cxnSp>
          <p:nvCxnSpPr>
            <p:cNvPr id="10" name="Straight Arrow Connector 9"/>
            <p:cNvCxnSpPr>
              <a:cxnSpLocks/>
            </p:cNvCxnSpPr>
            <p:nvPr/>
          </p:nvCxnSpPr>
          <p:spPr bwMode="auto"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cxnSpLocks/>
            </p:cNvCxnSpPr>
            <p:nvPr/>
          </p:nvCxnSpPr>
          <p:spPr bwMode="auto"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167062" y="2715766"/>
              <a:ext cx="434720" cy="41743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43053" y="2734470"/>
              <a:ext cx="434720" cy="417431"/>
            </a:xfrm>
            <a:prstGeom prst="rect">
              <a:avLst/>
            </a:prstGeom>
          </p:spPr>
        </p:pic>
      </p:grpSp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08" b="12108"/>
          <a:stretch/>
        </p:blipFill>
        <p:spPr bwMode="auto">
          <a:xfrm>
            <a:off x="5562599" y="3446094"/>
            <a:ext cx="5105401" cy="272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68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295400"/>
            <a:ext cx="5688011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Luminosity </a:t>
            </a:r>
            <a:r>
              <a:rPr lang="en-US" dirty="0" err="1" smtClean="0"/>
              <a:t>levelled</a:t>
            </a:r>
            <a:r>
              <a:rPr lang="en-US" dirty="0" smtClean="0"/>
              <a:t> (separation)</a:t>
            </a:r>
          </a:p>
          <a:p>
            <a:pPr lvl="1"/>
            <a:r>
              <a:rPr lang="en-US" dirty="0" smtClean="0"/>
              <a:t>Limit on maximum event rate at ALICE</a:t>
            </a:r>
          </a:p>
          <a:p>
            <a:pPr lvl="1"/>
            <a:r>
              <a:rPr lang="en-US" dirty="0" smtClean="0"/>
              <a:t>Limit from collisional losses at </a:t>
            </a:r>
            <a:r>
              <a:rPr lang="en-US" dirty="0" err="1" smtClean="0"/>
              <a:t>LHCb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Achieved </a:t>
            </a:r>
            <a:r>
              <a:rPr lang="en-US" dirty="0" err="1"/>
              <a:t>levelling</a:t>
            </a:r>
            <a:r>
              <a:rPr lang="en-US" dirty="0"/>
              <a:t> </a:t>
            </a:r>
            <a:r>
              <a:rPr lang="en-US" dirty="0" smtClean="0"/>
              <a:t>time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~2h </a:t>
            </a:r>
            <a:r>
              <a:rPr lang="en-US" dirty="0" smtClean="0">
                <a:solidFill>
                  <a:srgbClr val="FF0000"/>
                </a:solidFill>
              </a:rPr>
              <a:t>at ALICE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factor ~2 above HL-LHC prediction</a:t>
            </a:r>
          </a:p>
          <a:p>
            <a:pPr lvl="1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~1.7h at </a:t>
            </a:r>
            <a:r>
              <a:rPr lang="en-US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LHCb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~90% </a:t>
            </a:r>
            <a:r>
              <a:rPr lang="en-US" dirty="0"/>
              <a:t>above HL-LHC </a:t>
            </a:r>
            <a:r>
              <a:rPr lang="en-US" dirty="0" smtClean="0"/>
              <a:t>prediction, </a:t>
            </a:r>
            <a:r>
              <a:rPr lang="en-US" i="1" dirty="0" smtClean="0"/>
              <a:t>at higher </a:t>
            </a:r>
            <a:r>
              <a:rPr lang="en-US" i="1" dirty="0" err="1" smtClean="0"/>
              <a:t>levelling</a:t>
            </a:r>
            <a:r>
              <a:rPr lang="en-US" i="1" dirty="0" smtClean="0"/>
              <a:t> target</a:t>
            </a:r>
          </a:p>
          <a:p>
            <a:pPr lvl="2"/>
            <a:r>
              <a:rPr lang="en-US" dirty="0" smtClean="0"/>
              <a:t>Note: more colliding bunches at </a:t>
            </a:r>
            <a:r>
              <a:rPr lang="en-US" dirty="0" err="1" smtClean="0"/>
              <a:t>LHCb</a:t>
            </a:r>
            <a:r>
              <a:rPr lang="en-US" dirty="0" smtClean="0"/>
              <a:t> than in design scenario, and smaller crossing angle</a:t>
            </a:r>
          </a:p>
          <a:p>
            <a:pPr lvl="1"/>
            <a:endParaRPr lang="en-US" dirty="0"/>
          </a:p>
          <a:p>
            <a:r>
              <a:rPr lang="en-US" dirty="0" smtClean="0"/>
              <a:t>Integrated luminosity</a:t>
            </a:r>
            <a:endParaRPr lang="en-US" dirty="0"/>
          </a:p>
          <a:p>
            <a:pPr lvl="1"/>
            <a:r>
              <a:rPr lang="en-US" dirty="0"/>
              <a:t>2024 </a:t>
            </a:r>
            <a:r>
              <a:rPr lang="en-US" dirty="0" smtClean="0"/>
              <a:t>fills surpassed </a:t>
            </a:r>
            <a:r>
              <a:rPr lang="en-US" dirty="0"/>
              <a:t>by far 2023, and even </a:t>
            </a:r>
            <a:r>
              <a:rPr lang="en-US" dirty="0" smtClean="0"/>
              <a:t>HL-LHC</a:t>
            </a:r>
            <a:endParaRPr lang="en-US" dirty="0"/>
          </a:p>
          <a:p>
            <a:pPr lvl="1"/>
            <a:r>
              <a:rPr lang="en-US" dirty="0"/>
              <a:t>After 6h, </a:t>
            </a:r>
            <a:r>
              <a:rPr lang="en-US" dirty="0">
                <a:solidFill>
                  <a:srgbClr val="FF0000"/>
                </a:solidFill>
              </a:rPr>
              <a:t>ALICE has about 80% more data than in 2023 and 30% more than HL-LHC prediction</a:t>
            </a:r>
          </a:p>
          <a:p>
            <a:pPr lvl="1"/>
            <a:r>
              <a:rPr lang="en-US" dirty="0"/>
              <a:t>After 6h,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LHCb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has 80% more data than in HL-LHC prediction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performance in 2024 (single fills)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301471"/>
            <a:ext cx="5199396" cy="4709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79244" y="1019889"/>
            <a:ext cx="24045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Best fills in 2023 and 2024</a:t>
            </a:r>
            <a:endParaRPr lang="en-US" sz="16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03"/>
          <a:stretch/>
        </p:blipFill>
        <p:spPr bwMode="auto">
          <a:xfrm>
            <a:off x="6704896" y="1295400"/>
            <a:ext cx="5199396" cy="225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 bwMode="auto">
          <a:xfrm>
            <a:off x="10363200" y="426147"/>
            <a:ext cx="1110711" cy="436135"/>
            <a:chOff x="3167062" y="2715766"/>
            <a:chExt cx="1110711" cy="436135"/>
          </a:xfrm>
        </p:grpSpPr>
        <p:cxnSp>
          <p:nvCxnSpPr>
            <p:cNvPr id="11" name="Straight Arrow Connector 10"/>
            <p:cNvCxnSpPr>
              <a:cxnSpLocks/>
            </p:cNvCxnSpPr>
            <p:nvPr/>
          </p:nvCxnSpPr>
          <p:spPr bwMode="auto"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cxnSpLocks/>
            </p:cNvCxnSpPr>
            <p:nvPr/>
          </p:nvCxnSpPr>
          <p:spPr bwMode="auto"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167062" y="2715766"/>
              <a:ext cx="434720" cy="41743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43053" y="2734470"/>
              <a:ext cx="434720" cy="417431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6611941" y="6024410"/>
            <a:ext cx="51648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 smtClean="0"/>
              <a:t>Luminosity </a:t>
            </a:r>
            <a:r>
              <a:rPr lang="en-US" sz="1400" i="1" dirty="0" err="1" smtClean="0"/>
              <a:t>modelling</a:t>
            </a:r>
            <a:r>
              <a:rPr lang="en-US" sz="1400" i="1" dirty="0" smtClean="0"/>
              <a:t> and projections described in </a:t>
            </a:r>
            <a:r>
              <a:rPr lang="en-US" sz="1400" i="1" dirty="0" smtClean="0">
                <a:hlinkClick r:id="rId4"/>
              </a:rPr>
              <a:t>EPJ plus paper</a:t>
            </a:r>
            <a:endParaRPr lang="en-US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184851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120471"/>
            <a:ext cx="4343400" cy="4899329"/>
          </a:xfrm>
        </p:spPr>
        <p:txBody>
          <a:bodyPr>
            <a:normAutofit/>
          </a:bodyPr>
          <a:lstStyle/>
          <a:p>
            <a:r>
              <a:rPr lang="en-US" dirty="0" smtClean="0"/>
              <a:t>ALICE, ATLAS CMS</a:t>
            </a:r>
          </a:p>
          <a:p>
            <a:pPr lvl="1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Almost 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same luminosity in 2024 as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2023, in about half the time</a:t>
            </a:r>
          </a:p>
          <a:p>
            <a:pPr lvl="1"/>
            <a:r>
              <a:rPr lang="en-US" dirty="0"/>
              <a:t>142 µb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dirty="0" smtClean="0"/>
              <a:t>mean daily production </a:t>
            </a:r>
            <a:br>
              <a:rPr lang="en-US" dirty="0" smtClean="0"/>
            </a:br>
            <a:r>
              <a:rPr lang="en-US" sz="1400" dirty="0" smtClean="0"/>
              <a:t>(with max. no. bunches)</a:t>
            </a:r>
            <a:endParaRPr lang="en-US" sz="1400" dirty="0"/>
          </a:p>
          <a:p>
            <a:pPr lvl="2"/>
            <a:r>
              <a:rPr lang="en-US" dirty="0" smtClean="0"/>
              <a:t>118</a:t>
            </a:r>
            <a:r>
              <a:rPr lang="en-US" dirty="0"/>
              <a:t> µb</a:t>
            </a:r>
            <a:r>
              <a:rPr lang="en-US" baseline="30000" dirty="0"/>
              <a:t>-1</a:t>
            </a:r>
            <a:r>
              <a:rPr lang="en-US" dirty="0" smtClean="0"/>
              <a:t> </a:t>
            </a:r>
            <a:r>
              <a:rPr lang="en-US" dirty="0"/>
              <a:t>projected for HL-LHC</a:t>
            </a:r>
          </a:p>
          <a:p>
            <a:pPr lvl="1"/>
            <a:r>
              <a:rPr lang="en-US" dirty="0" smtClean="0"/>
              <a:t>Reached target of 1.9 nb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err="1" smtClean="0"/>
              <a:t>LHCb</a:t>
            </a:r>
            <a:endParaRPr lang="en-US" dirty="0" smtClean="0"/>
          </a:p>
          <a:p>
            <a:pPr lvl="1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About double 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 2024 the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2023 luminosity in about half the 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time</a:t>
            </a:r>
          </a:p>
          <a:p>
            <a:pPr lvl="1"/>
            <a:r>
              <a:rPr lang="en-US" dirty="0" smtClean="0"/>
              <a:t>37 </a:t>
            </a:r>
            <a:r>
              <a:rPr lang="en-US" dirty="0"/>
              <a:t>µb</a:t>
            </a:r>
            <a:r>
              <a:rPr lang="en-US" baseline="30000" dirty="0"/>
              <a:t>-1</a:t>
            </a:r>
            <a:r>
              <a:rPr lang="en-US" dirty="0"/>
              <a:t> mean daily production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/>
              <a:t>(with max. </a:t>
            </a:r>
            <a:r>
              <a:rPr lang="en-US" sz="1400" dirty="0" smtClean="0"/>
              <a:t>no</a:t>
            </a:r>
            <a:r>
              <a:rPr lang="en-US" sz="1400" dirty="0"/>
              <a:t>. bunches)</a:t>
            </a:r>
            <a:endParaRPr lang="en-US" dirty="0" smtClean="0"/>
          </a:p>
          <a:p>
            <a:pPr lvl="2"/>
            <a:r>
              <a:rPr lang="en-US" dirty="0" smtClean="0"/>
              <a:t>20 </a:t>
            </a:r>
            <a:r>
              <a:rPr lang="en-US" dirty="0"/>
              <a:t>µb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dirty="0" smtClean="0"/>
              <a:t>projected for HL-LHC</a:t>
            </a:r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luminosity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07"/>
          <a:stretch/>
        </p:blipFill>
        <p:spPr>
          <a:xfrm>
            <a:off x="4876800" y="1120471"/>
            <a:ext cx="7272331" cy="47469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70717" y="2581617"/>
            <a:ext cx="47448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dirty="0" smtClean="0">
                <a:solidFill>
                  <a:srgbClr val="2F2F2F"/>
                </a:solidFill>
                <a:latin typeface="Arial Narrow" panose="020B0606020202030204" pitchFamily="34" charset="0"/>
              </a:rPr>
              <a:t>projection</a:t>
            </a:r>
            <a:endParaRPr lang="en-US" sz="1050" dirty="0" smtClean="0">
              <a:solidFill>
                <a:srgbClr val="2F2F2F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70717" y="4953000"/>
            <a:ext cx="47448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dirty="0" smtClean="0">
                <a:solidFill>
                  <a:srgbClr val="2F2F2F"/>
                </a:solidFill>
                <a:latin typeface="Arial Narrow" panose="020B0606020202030204" pitchFamily="34" charset="0"/>
              </a:rPr>
              <a:t>projection</a:t>
            </a:r>
            <a:endParaRPr lang="en-US" sz="1050" dirty="0" smtClean="0">
              <a:solidFill>
                <a:srgbClr val="2F2F2F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 bwMode="auto">
          <a:xfrm>
            <a:off x="10287000" y="470998"/>
            <a:ext cx="1110711" cy="436135"/>
            <a:chOff x="3167062" y="2715766"/>
            <a:chExt cx="1110711" cy="436135"/>
          </a:xfrm>
        </p:grpSpPr>
        <p:cxnSp>
          <p:nvCxnSpPr>
            <p:cNvPr id="13" name="Straight Arrow Connector 12"/>
            <p:cNvCxnSpPr>
              <a:cxnSpLocks/>
            </p:cNvCxnSpPr>
            <p:nvPr/>
          </p:nvCxnSpPr>
          <p:spPr bwMode="auto"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cxnSpLocks/>
            </p:cNvCxnSpPr>
            <p:nvPr/>
          </p:nvCxnSpPr>
          <p:spPr bwMode="auto"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167062" y="2715766"/>
              <a:ext cx="434720" cy="41743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43053" y="2734470"/>
              <a:ext cx="434720" cy="4174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300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2024, for the first time,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reached and 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significantly surpassed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projected HL-LHC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luminosity performance</a:t>
            </a:r>
            <a:r>
              <a:rPr lang="en-US" dirty="0"/>
              <a:t> thanks to </a:t>
            </a:r>
          </a:p>
          <a:p>
            <a:pPr lvl="1"/>
            <a:r>
              <a:rPr lang="en-US" dirty="0" smtClean="0"/>
              <a:t>Successful mitigation </a:t>
            </a:r>
            <a:r>
              <a:rPr lang="en-US" dirty="0"/>
              <a:t>of limitations encountered in 2023 (beam losses, availability, …. )</a:t>
            </a:r>
          </a:p>
          <a:p>
            <a:pPr lvl="1"/>
            <a:r>
              <a:rPr lang="en-US" dirty="0"/>
              <a:t>Excellent performance from injectors with intensity </a:t>
            </a:r>
            <a:r>
              <a:rPr lang="en-US" dirty="0" smtClean="0"/>
              <a:t>&gt;30</a:t>
            </a:r>
            <a:r>
              <a:rPr lang="en-US" dirty="0"/>
              <a:t>% above </a:t>
            </a:r>
            <a:r>
              <a:rPr lang="en-US" dirty="0" smtClean="0"/>
              <a:t>target</a:t>
            </a:r>
            <a:endParaRPr lang="en-US" dirty="0"/>
          </a:p>
          <a:p>
            <a:pPr marL="366712" lvl="1" indent="0">
              <a:buNone/>
            </a:pPr>
            <a:endParaRPr lang="en-US" dirty="0"/>
          </a:p>
          <a:p>
            <a:r>
              <a:rPr lang="en-US" dirty="0"/>
              <a:t>All HL-LHC upgrades for </a:t>
            </a:r>
            <a:r>
              <a:rPr lang="en-US" dirty="0" err="1"/>
              <a:t>Pb</a:t>
            </a:r>
            <a:r>
              <a:rPr lang="en-US" dirty="0"/>
              <a:t> ion operation are already implemented and luminosity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production with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has entered HL-LHC era!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Ion operation at LHC will continue</a:t>
            </a:r>
          </a:p>
          <a:p>
            <a:pPr lvl="1"/>
            <a:r>
              <a:rPr lang="en-US" dirty="0" smtClean="0"/>
              <a:t>Yearly runs with </a:t>
            </a:r>
            <a:r>
              <a:rPr lang="en-US" dirty="0" err="1" smtClean="0"/>
              <a:t>Pb-Pb</a:t>
            </a:r>
            <a:r>
              <a:rPr lang="en-US" dirty="0" smtClean="0"/>
              <a:t> or p-</a:t>
            </a:r>
            <a:r>
              <a:rPr lang="en-US" dirty="0" err="1" smtClean="0"/>
              <a:t>Pb</a:t>
            </a:r>
            <a:endParaRPr lang="en-US" dirty="0"/>
          </a:p>
          <a:p>
            <a:pPr lvl="1"/>
            <a:r>
              <a:rPr lang="en-US" dirty="0" smtClean="0"/>
              <a:t>Upcoming </a:t>
            </a:r>
            <a:r>
              <a:rPr lang="en-US" dirty="0" err="1" smtClean="0"/>
              <a:t>Pb-Pb</a:t>
            </a:r>
            <a:r>
              <a:rPr lang="en-US" dirty="0" smtClean="0"/>
              <a:t> run in November 2025</a:t>
            </a:r>
          </a:p>
          <a:p>
            <a:pPr lvl="1"/>
            <a:r>
              <a:rPr lang="en-US" dirty="0" smtClean="0"/>
              <a:t>Upcoming short low-intensity run in July 2025 with O-O, p-O and Ne-Ne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03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6E51C5-3272-6249-822A-715EFFE0DFFD}"/>
              </a:ext>
            </a:extLst>
          </p:cNvPr>
          <p:cNvSpPr txBox="1">
            <a:spLocks/>
          </p:cNvSpPr>
          <p:nvPr/>
        </p:nvSpPr>
        <p:spPr>
          <a:xfrm>
            <a:off x="407987" y="152400"/>
            <a:ext cx="11376025" cy="215326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Thanks for the attention!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971800" y="990600"/>
            <a:ext cx="6629400" cy="3729038"/>
            <a:chOff x="4038600" y="2443162"/>
            <a:chExt cx="6629400" cy="3729038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2443162"/>
              <a:ext cx="6629400" cy="3729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108" b="12108"/>
            <a:stretch/>
          </p:blipFill>
          <p:spPr bwMode="auto">
            <a:xfrm>
              <a:off x="6959143" y="4191800"/>
              <a:ext cx="3708857" cy="198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Introduction: The LHC and its heavy-ion </a:t>
            </a:r>
            <a:r>
              <a:rPr lang="en-US" dirty="0" err="1" smtClean="0"/>
              <a:t>programme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Outcome of the 2023 </a:t>
            </a:r>
            <a:r>
              <a:rPr lang="en-US" dirty="0" err="1" smtClean="0"/>
              <a:t>Pb</a:t>
            </a:r>
            <a:r>
              <a:rPr lang="en-US" dirty="0" smtClean="0"/>
              <a:t> ion run, and inputs to the 2024 configuration</a:t>
            </a:r>
          </a:p>
          <a:p>
            <a:endParaRPr lang="en-US" dirty="0"/>
          </a:p>
          <a:p>
            <a:r>
              <a:rPr lang="en-US" dirty="0" smtClean="0"/>
              <a:t>Achievements in the 2024 </a:t>
            </a:r>
            <a:r>
              <a:rPr lang="en-US" dirty="0" err="1" smtClean="0"/>
              <a:t>Pb</a:t>
            </a:r>
            <a:r>
              <a:rPr lang="en-US" dirty="0" smtClean="0"/>
              <a:t> ion run</a:t>
            </a:r>
          </a:p>
          <a:p>
            <a:pPr lvl="1"/>
            <a:r>
              <a:rPr lang="en-US" dirty="0" smtClean="0"/>
              <a:t>Beam quality</a:t>
            </a:r>
          </a:p>
          <a:p>
            <a:pPr lvl="1"/>
            <a:r>
              <a:rPr lang="en-US" dirty="0" smtClean="0"/>
              <a:t>Machine availability and faults</a:t>
            </a:r>
          </a:p>
          <a:p>
            <a:pPr lvl="1"/>
            <a:r>
              <a:rPr lang="en-US" dirty="0" smtClean="0"/>
              <a:t>Luminosity performance</a:t>
            </a:r>
          </a:p>
          <a:p>
            <a:pPr lvl="2"/>
            <a:r>
              <a:rPr lang="en-US" dirty="0" smtClean="0"/>
              <a:t>Comparison to 2023 and </a:t>
            </a:r>
            <a:r>
              <a:rPr lang="en-US" dirty="0"/>
              <a:t>projections </a:t>
            </a:r>
            <a:r>
              <a:rPr lang="en-US" dirty="0" smtClean="0"/>
              <a:t>for High-Luminosity LHC</a:t>
            </a:r>
          </a:p>
          <a:p>
            <a:endParaRPr lang="en-US" dirty="0"/>
          </a:p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Roderik</a:t>
            </a:r>
            <a:r>
              <a:rPr lang="en-US" dirty="0" smtClean="0"/>
              <a:t> Bruce | Exceeding HL-LHC performance during the 2024 </a:t>
            </a:r>
            <a:r>
              <a:rPr lang="en-US" dirty="0" err="1" smtClean="0"/>
              <a:t>Pb-Pb</a:t>
            </a:r>
            <a:r>
              <a:rPr lang="en-US" dirty="0" smtClean="0"/>
              <a:t>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19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54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8776" y="1592263"/>
            <a:ext cx="5661024" cy="4608512"/>
          </a:xfrm>
        </p:spPr>
        <p:txBody>
          <a:bodyPr/>
          <a:lstStyle/>
          <a:p>
            <a:r>
              <a:rPr lang="en-US" dirty="0" smtClean="0"/>
              <a:t>Initial target for Run 1 + Run 2 of 1 nb</a:t>
            </a:r>
            <a:r>
              <a:rPr lang="en-US" baseline="30000" dirty="0" smtClean="0"/>
              <a:t>-1</a:t>
            </a:r>
          </a:p>
          <a:p>
            <a:pPr lvl="1"/>
            <a:r>
              <a:rPr lang="en-US" dirty="0" smtClean="0"/>
              <a:t>Surpassed in 2018</a:t>
            </a:r>
          </a:p>
          <a:p>
            <a:pPr lvl="1"/>
            <a:endParaRPr lang="en-US" dirty="0"/>
          </a:p>
          <a:p>
            <a:r>
              <a:rPr lang="en-US" dirty="0" smtClean="0"/>
              <a:t>Target for Run 3 + Run 4</a:t>
            </a:r>
          </a:p>
          <a:p>
            <a:pPr lvl="1"/>
            <a:r>
              <a:rPr lang="en-US" dirty="0" smtClean="0"/>
              <a:t>For ALICE, ATLAS, CMS : </a:t>
            </a:r>
            <a:r>
              <a:rPr lang="en-US" dirty="0"/>
              <a:t>13 nb</a:t>
            </a:r>
            <a:r>
              <a:rPr lang="en-US" baseline="30000" dirty="0"/>
              <a:t>-1</a:t>
            </a:r>
            <a:endParaRPr lang="en-US" dirty="0" smtClean="0"/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: 2 nb</a:t>
            </a:r>
            <a:r>
              <a:rPr lang="en-US" baseline="30000" dirty="0" smtClean="0"/>
              <a:t>-1</a:t>
            </a:r>
            <a:r>
              <a:rPr lang="en-US" dirty="0" smtClean="0"/>
              <a:t> initially, now requesting more</a:t>
            </a:r>
          </a:p>
          <a:p>
            <a:pPr lvl="1"/>
            <a:r>
              <a:rPr lang="en-US" dirty="0" smtClean="0"/>
              <a:t>Relies on improved HL-LHC performance</a:t>
            </a:r>
          </a:p>
          <a:p>
            <a:pPr lvl="1"/>
            <a:endParaRPr lang="en-US" dirty="0"/>
          </a:p>
          <a:p>
            <a:r>
              <a:rPr lang="en-US" dirty="0" smtClean="0"/>
              <a:t>So far in Run 3</a:t>
            </a:r>
          </a:p>
          <a:p>
            <a:pPr lvl="1"/>
            <a:r>
              <a:rPr lang="en-US" dirty="0" smtClean="0"/>
              <a:t>ALICE, ATLAS, CMS (mean): 3.9 nb</a:t>
            </a:r>
            <a:r>
              <a:rPr lang="en-US" baseline="30000" dirty="0" smtClean="0"/>
              <a:t>-1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: 0.75 nb</a:t>
            </a:r>
            <a:r>
              <a:rPr lang="en-US" baseline="30000" dirty="0" smtClean="0"/>
              <a:t>-1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targets for </a:t>
            </a:r>
            <a:r>
              <a:rPr lang="en-US" dirty="0" err="1" smtClean="0"/>
              <a:t>Pb-Pb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75208" y="685800"/>
            <a:ext cx="28854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2F2F2F"/>
                </a:solidFill>
              </a:rPr>
              <a:t>Pb-Pb</a:t>
            </a:r>
            <a:r>
              <a:rPr lang="en-US" dirty="0" smtClean="0">
                <a:solidFill>
                  <a:srgbClr val="2F2F2F"/>
                </a:solidFill>
              </a:rPr>
              <a:t> integrated luminosity </a:t>
            </a:r>
            <a:endParaRPr lang="en-US" dirty="0" smtClean="0">
              <a:solidFill>
                <a:srgbClr val="2F2F2F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xmlns="" id="{9D11D335-02C3-78A0-5715-FEB761204F64}"/>
              </a:ext>
            </a:extLst>
          </p:cNvPr>
          <p:cNvSpPr txBox="1">
            <a:spLocks/>
          </p:cNvSpPr>
          <p:nvPr/>
        </p:nvSpPr>
        <p:spPr bwMode="auto">
          <a:xfrm>
            <a:off x="7059814" y="4724400"/>
            <a:ext cx="4827385" cy="2113787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>
            <a:lvl1pPr marL="342892" indent="-342892" algn="l" defTabSz="914378">
              <a:spcBef>
                <a:spcPts val="0"/>
              </a:spcBef>
              <a:buFont typeface="Arial"/>
              <a:buChar char="•"/>
              <a:defRPr sz="2800" b="1">
                <a:solidFill>
                  <a:schemeClr val="tx2"/>
                </a:solidFill>
                <a:latin typeface="Aptos" panose="020B0004020202020204" pitchFamily="34" charset="0"/>
                <a:ea typeface="+mn-ea"/>
                <a:cs typeface="Arial"/>
              </a:defRPr>
            </a:lvl1pPr>
            <a:lvl2pPr marL="742931" indent="-285743" algn="l" defTabSz="914378">
              <a:spcBef>
                <a:spcPts val="0"/>
              </a:spcBef>
              <a:buFont typeface="Arial"/>
              <a:buChar char="–"/>
              <a:defRPr sz="24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2pPr>
            <a:lvl3pPr marL="1142972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3pPr>
            <a:lvl4pPr marL="1600160" indent="-228594" algn="l" defTabSz="914378">
              <a:spcBef>
                <a:spcPts val="0"/>
              </a:spcBef>
              <a:buFont typeface="Arial"/>
              <a:buChar char="–"/>
              <a:defRPr sz="18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4pPr>
            <a:lvl5pPr marL="2057348" indent="-228594" algn="l" defTabSz="914378">
              <a:spcBef>
                <a:spcPts val="0"/>
              </a:spcBef>
              <a:buFont typeface="Arial"/>
              <a:buChar char="»"/>
              <a:defRPr sz="18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5pPr>
            <a:lvl6pPr marL="2514537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2F2F2F"/>
                </a:solidFill>
                <a:latin typeface="+mj-lt"/>
              </a:rPr>
              <a:t>Total integrated </a:t>
            </a:r>
            <a:r>
              <a:rPr lang="en-US" sz="1800" dirty="0" err="1">
                <a:solidFill>
                  <a:srgbClr val="2F2F2F"/>
                </a:solidFill>
                <a:latin typeface="+mj-lt"/>
              </a:rPr>
              <a:t>Pb-Pb</a:t>
            </a:r>
            <a:r>
              <a:rPr lang="en-US" sz="1800" dirty="0">
                <a:solidFill>
                  <a:srgbClr val="2F2F2F"/>
                </a:solidFill>
                <a:latin typeface="+mj-lt"/>
              </a:rPr>
              <a:t> </a:t>
            </a:r>
            <a:r>
              <a:rPr lang="en-US" sz="1800" dirty="0" smtClean="0">
                <a:solidFill>
                  <a:srgbClr val="2F2F2F"/>
                </a:solidFill>
                <a:latin typeface="+mj-lt"/>
              </a:rPr>
              <a:t>luminosity so far</a:t>
            </a:r>
            <a:endParaRPr lang="en-US" sz="1800" dirty="0">
              <a:solidFill>
                <a:srgbClr val="2F2F2F"/>
              </a:solidFill>
              <a:latin typeface="+mj-lt"/>
            </a:endParaRPr>
          </a:p>
          <a:p>
            <a:pPr lvl="1"/>
            <a:r>
              <a:rPr lang="en-US" sz="1600" dirty="0">
                <a:solidFill>
                  <a:srgbClr val="2F2F2F"/>
                </a:solidFill>
                <a:latin typeface="+mj-lt"/>
              </a:rPr>
              <a:t>ATLAS: 6.3 nb</a:t>
            </a:r>
            <a:r>
              <a:rPr lang="en-US" sz="1600" baseline="30000" dirty="0">
                <a:solidFill>
                  <a:srgbClr val="2F2F2F"/>
                </a:solidFill>
                <a:latin typeface="+mj-lt"/>
              </a:rPr>
              <a:t>-1</a:t>
            </a:r>
            <a:endParaRPr lang="en-US" sz="1600" dirty="0">
              <a:solidFill>
                <a:srgbClr val="2F2F2F"/>
              </a:solidFill>
              <a:latin typeface="+mj-lt"/>
            </a:endParaRPr>
          </a:p>
          <a:p>
            <a:pPr lvl="1"/>
            <a:r>
              <a:rPr lang="en-US" sz="1600" dirty="0">
                <a:solidFill>
                  <a:srgbClr val="2F2F2F"/>
                </a:solidFill>
                <a:latin typeface="+mj-lt"/>
              </a:rPr>
              <a:t>ALICE: </a:t>
            </a:r>
            <a:r>
              <a:rPr lang="en-US" sz="1600" dirty="0" smtClean="0">
                <a:solidFill>
                  <a:srgbClr val="2F2F2F"/>
                </a:solidFill>
                <a:latin typeface="+mj-lt"/>
              </a:rPr>
              <a:t>5.4 </a:t>
            </a:r>
            <a:r>
              <a:rPr lang="en-US" sz="1600" dirty="0">
                <a:solidFill>
                  <a:srgbClr val="2F2F2F"/>
                </a:solidFill>
                <a:latin typeface="+mj-lt"/>
              </a:rPr>
              <a:t>nb</a:t>
            </a:r>
            <a:r>
              <a:rPr lang="en-US" sz="1600" baseline="30000" dirty="0">
                <a:solidFill>
                  <a:srgbClr val="2F2F2F"/>
                </a:solidFill>
                <a:latin typeface="+mj-lt"/>
              </a:rPr>
              <a:t>-1</a:t>
            </a:r>
            <a:endParaRPr lang="en-US" sz="1600" dirty="0">
              <a:solidFill>
                <a:srgbClr val="2F2F2F"/>
              </a:solidFill>
              <a:latin typeface="+mj-lt"/>
            </a:endParaRPr>
          </a:p>
          <a:p>
            <a:pPr lvl="1"/>
            <a:r>
              <a:rPr lang="en-US" sz="1600" dirty="0">
                <a:solidFill>
                  <a:srgbClr val="2F2F2F"/>
                </a:solidFill>
                <a:latin typeface="+mj-lt"/>
              </a:rPr>
              <a:t>CMS: 6.5 nb</a:t>
            </a:r>
            <a:r>
              <a:rPr lang="en-US" sz="1600" baseline="30000" dirty="0">
                <a:solidFill>
                  <a:srgbClr val="2F2F2F"/>
                </a:solidFill>
                <a:latin typeface="+mj-lt"/>
              </a:rPr>
              <a:t>-1</a:t>
            </a:r>
            <a:r>
              <a:rPr lang="en-US" sz="1600" dirty="0">
                <a:solidFill>
                  <a:srgbClr val="2F2F2F"/>
                </a:solidFill>
                <a:latin typeface="+mj-lt"/>
              </a:rPr>
              <a:t> </a:t>
            </a:r>
          </a:p>
          <a:p>
            <a:pPr lvl="1"/>
            <a:r>
              <a:rPr lang="en-US" sz="1600" dirty="0">
                <a:solidFill>
                  <a:srgbClr val="2F2F2F"/>
                </a:solidFill>
                <a:latin typeface="+mj-lt"/>
              </a:rPr>
              <a:t>LHCb: 1.05 nb</a:t>
            </a:r>
            <a:r>
              <a:rPr lang="en-US" sz="1600" baseline="30000" dirty="0">
                <a:solidFill>
                  <a:srgbClr val="2F2F2F"/>
                </a:solidFill>
                <a:latin typeface="+mj-lt"/>
              </a:rPr>
              <a:t>-1</a:t>
            </a:r>
          </a:p>
          <a:p>
            <a:endParaRPr lang="en-US" sz="1800" dirty="0"/>
          </a:p>
          <a:p>
            <a:pPr lvl="1"/>
            <a:endParaRPr lang="en-US" sz="1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6374413" y="1066800"/>
            <a:ext cx="5741387" cy="3276600"/>
            <a:chOff x="6248400" y="914400"/>
            <a:chExt cx="5741387" cy="32766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8400" y="914400"/>
              <a:ext cx="5741387" cy="32766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858000" y="1066800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rgbClr val="2F2F2F"/>
                  </a:solidFill>
                </a:rPr>
                <a:t>Run 1</a:t>
              </a:r>
              <a:endParaRPr lang="en-US" sz="1400" dirty="0" smtClean="0">
                <a:solidFill>
                  <a:srgbClr val="2F2F2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09105" y="1066800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rgbClr val="2F2F2F"/>
                  </a:solidFill>
                </a:rPr>
                <a:t>Run 2</a:t>
              </a:r>
              <a:endParaRPr lang="en-US" sz="1400" dirty="0" smtClean="0">
                <a:solidFill>
                  <a:srgbClr val="2F2F2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037905" y="1066800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rgbClr val="2F2F2F"/>
                  </a:solidFill>
                </a:rPr>
                <a:t>Run 3</a:t>
              </a:r>
              <a:endParaRPr lang="en-US" sz="1400" dirty="0" smtClean="0">
                <a:solidFill>
                  <a:srgbClr val="2F2F2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093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 of background in ALICE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181" y="1278691"/>
            <a:ext cx="3984443" cy="3587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Content Placeholder 1"/>
          <p:cNvSpPr>
            <a:spLocks noGrp="1"/>
          </p:cNvSpPr>
          <p:nvPr>
            <p:ph idx="1"/>
          </p:nvPr>
        </p:nvSpPr>
        <p:spPr bwMode="auto">
          <a:xfrm>
            <a:off x="143339" y="914401"/>
            <a:ext cx="7008777" cy="25146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b="1" dirty="0" smtClean="0"/>
              <a:t>Strong background observed in ALICE from the start of the ion run</a:t>
            </a:r>
          </a:p>
          <a:p>
            <a:pPr lvl="1">
              <a:defRPr/>
            </a:pPr>
            <a:r>
              <a:rPr lang="en-US" dirty="0" smtClean="0"/>
              <a:t>Some chips of ITS fully saturated</a:t>
            </a:r>
          </a:p>
          <a:p>
            <a:pPr lvl="1">
              <a:defRPr/>
            </a:pPr>
            <a:r>
              <a:rPr lang="en-US" dirty="0" smtClean="0"/>
              <a:t>About 25% of inner barrel acceptance affected</a:t>
            </a:r>
          </a:p>
          <a:p>
            <a:pPr lvl="1">
              <a:defRPr/>
            </a:pPr>
            <a:r>
              <a:rPr lang="en-US" dirty="0" smtClean="0"/>
              <a:t>Possibly observed only in 2023 due to smaller radius of upgraded detector compared to Run 2</a:t>
            </a:r>
          </a:p>
          <a:p>
            <a:pPr lvl="1">
              <a:defRPr/>
            </a:pPr>
            <a:endParaRPr lang="en-US" dirty="0"/>
          </a:p>
          <a:p>
            <a:pPr>
              <a:defRPr/>
            </a:pPr>
            <a:r>
              <a:rPr lang="en-US" b="1" dirty="0" smtClean="0"/>
              <a:t>Crash effort to find mitigation</a:t>
            </a:r>
          </a:p>
          <a:p>
            <a:pPr lvl="1">
              <a:defRPr/>
            </a:pPr>
            <a:r>
              <a:rPr lang="en-US" dirty="0" smtClean="0"/>
              <a:t>5 fills devoted to machine </a:t>
            </a:r>
            <a:r>
              <a:rPr lang="en-US" dirty="0" smtClean="0"/>
              <a:t>studies </a:t>
            </a:r>
          </a:p>
          <a:p>
            <a:pPr lvl="1">
              <a:defRPr/>
            </a:pPr>
            <a:r>
              <a:rPr lang="en-US" dirty="0" smtClean="0"/>
              <a:t>Campaign </a:t>
            </a:r>
            <a:r>
              <a:rPr lang="en-US" dirty="0" smtClean="0"/>
              <a:t>of simulation studies in parallel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7632172" y="1220755"/>
            <a:ext cx="124813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 bwMode="auto">
          <a:xfrm>
            <a:off x="7248128" y="740702"/>
            <a:ext cx="2304256" cy="415495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</a:bodyPr>
          <a:lstStyle/>
          <a:p>
            <a:r>
              <a:rPr lang="en-US" sz="1900" dirty="0"/>
              <a:t>Outside of the ring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8112225" y="4938845"/>
            <a:ext cx="3552395" cy="1000271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</a:bodyPr>
          <a:lstStyle/>
          <a:p>
            <a:r>
              <a:rPr lang="en-US" sz="1900" dirty="0"/>
              <a:t>ITS inner layer during 899b-fill</a:t>
            </a:r>
          </a:p>
          <a:p>
            <a:r>
              <a:rPr lang="en-US" sz="1900" dirty="0"/>
              <a:t>In white: fully saturated chips, not sending signals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7728181" y="5994962"/>
            <a:ext cx="4608512" cy="707880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</a:bodyPr>
          <a:lstStyle/>
          <a:p>
            <a:r>
              <a:rPr lang="en-US" sz="1900" dirty="0"/>
              <a:t>Courtesy of ALICE. From </a:t>
            </a:r>
            <a:r>
              <a:rPr lang="en-US" sz="1900" dirty="0">
                <a:hlinkClick r:id="rId3"/>
              </a:rPr>
              <a:t>talk </a:t>
            </a:r>
            <a:r>
              <a:rPr lang="en-US" sz="1900" dirty="0"/>
              <a:t>by S. </a:t>
            </a:r>
            <a:r>
              <a:rPr lang="en-US" sz="1900" dirty="0" err="1"/>
              <a:t>Porteboef</a:t>
            </a:r>
            <a:endParaRPr lang="en-US" sz="1900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7" y="3332989"/>
            <a:ext cx="4686035" cy="338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 bwMode="auto">
          <a:xfrm>
            <a:off x="3407701" y="6117299"/>
            <a:ext cx="1810740" cy="400103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dirty="0" smtClean="0"/>
              <a:t>ALICE detector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 bwMode="auto">
          <a:xfrm flipV="1">
            <a:off x="2927648" y="1700808"/>
            <a:ext cx="5088565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 flipV="1">
            <a:off x="2927648" y="4581128"/>
            <a:ext cx="5088565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97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8" grpId="0"/>
      <p:bldP spid="19" grpId="0"/>
      <p:bldP spid="20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of ALICE 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-48682" y="928192"/>
            <a:ext cx="6624735" cy="547260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Main source likely identified</a:t>
            </a:r>
          </a:p>
          <a:p>
            <a:pPr lvl="1"/>
            <a:r>
              <a:rPr lang="en-US" baseline="30000" dirty="0" smtClean="0"/>
              <a:t>207</a:t>
            </a:r>
            <a:r>
              <a:rPr lang="en-US" dirty="0" smtClean="0"/>
              <a:t>Pb</a:t>
            </a:r>
            <a:r>
              <a:rPr lang="en-US" baseline="30000" dirty="0" smtClean="0"/>
              <a:t>82</a:t>
            </a:r>
            <a:r>
              <a:rPr lang="en-US" baseline="30000" dirty="0"/>
              <a:t>+  </a:t>
            </a:r>
            <a:r>
              <a:rPr lang="en-US" dirty="0" smtClean="0"/>
              <a:t>produced by halo hitting vertical crystal in IR7</a:t>
            </a:r>
          </a:p>
          <a:p>
            <a:pPr lvl="1"/>
            <a:r>
              <a:rPr lang="en-US" dirty="0" smtClean="0"/>
              <a:t>Simulations show </a:t>
            </a:r>
            <a:r>
              <a:rPr lang="en-US" dirty="0" err="1" smtClean="0"/>
              <a:t>outscattered</a:t>
            </a:r>
            <a:r>
              <a:rPr lang="en-US" dirty="0" smtClean="0"/>
              <a:t> </a:t>
            </a:r>
            <a:r>
              <a:rPr lang="en-US" baseline="30000" dirty="0"/>
              <a:t>207</a:t>
            </a:r>
            <a:r>
              <a:rPr lang="en-US" dirty="0"/>
              <a:t>Pb</a:t>
            </a:r>
            <a:r>
              <a:rPr lang="en-US" baseline="30000" dirty="0"/>
              <a:t>82+ </a:t>
            </a:r>
            <a:r>
              <a:rPr lang="en-US" dirty="0" smtClean="0"/>
              <a:t>ions pass all the way from IR7 to IR2 and hit TCTPV.4L2.B1</a:t>
            </a:r>
            <a:endParaRPr lang="en-US" dirty="0"/>
          </a:p>
          <a:p>
            <a:pPr lvl="1"/>
            <a:endParaRPr lang="en-US" b="1" dirty="0" smtClean="0"/>
          </a:p>
          <a:p>
            <a:r>
              <a:rPr lang="en-US" b="1" dirty="0" smtClean="0"/>
              <a:t>Mitigation: used orbit bump around IR1 to modify vertical dispersion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Simulations </a:t>
            </a:r>
            <a:r>
              <a:rPr lang="en-US" dirty="0" smtClean="0"/>
              <a:t>show </a:t>
            </a:r>
            <a:r>
              <a:rPr lang="en-US" baseline="30000" dirty="0" smtClean="0"/>
              <a:t>207</a:t>
            </a:r>
            <a:r>
              <a:rPr lang="en-US" dirty="0" smtClean="0"/>
              <a:t>Pb</a:t>
            </a:r>
            <a:r>
              <a:rPr lang="en-US" baseline="30000" dirty="0" smtClean="0"/>
              <a:t>82</a:t>
            </a:r>
            <a:r>
              <a:rPr lang="en-US" baseline="30000" dirty="0"/>
              <a:t>+ </a:t>
            </a:r>
            <a:r>
              <a:rPr lang="en-US" dirty="0"/>
              <a:t>dispersive trajectory </a:t>
            </a:r>
            <a:r>
              <a:rPr lang="en-US" dirty="0" smtClean="0"/>
              <a:t>steered differently and misses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TCTPV.4L2.B1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 smtClean="0"/>
              <a:t>With this knob, </a:t>
            </a:r>
            <a:br>
              <a:rPr lang="en-US" b="1" dirty="0" smtClean="0"/>
            </a:br>
            <a:r>
              <a:rPr lang="en-US" b="1" dirty="0" smtClean="0"/>
              <a:t>ALICE background </a:t>
            </a:r>
            <a:br>
              <a:rPr lang="en-US" b="1" dirty="0" smtClean="0"/>
            </a:br>
            <a:r>
              <a:rPr lang="en-US" b="1" dirty="0" smtClean="0"/>
              <a:t>acceptable even </a:t>
            </a:r>
            <a:br>
              <a:rPr lang="en-US" b="1" dirty="0" smtClean="0"/>
            </a:br>
            <a:r>
              <a:rPr lang="en-US" b="1" dirty="0" smtClean="0"/>
              <a:t>with full machine </a:t>
            </a:r>
          </a:p>
          <a:p>
            <a:pPr lvl="1"/>
            <a:r>
              <a:rPr lang="en-US" dirty="0" smtClean="0"/>
              <a:t>Bump added to </a:t>
            </a:r>
            <a:br>
              <a:rPr lang="en-US" dirty="0" smtClean="0"/>
            </a:br>
            <a:r>
              <a:rPr lang="en-US" dirty="0" smtClean="0"/>
              <a:t>the machine </a:t>
            </a:r>
            <a:br>
              <a:rPr lang="en-US" dirty="0" smtClean="0"/>
            </a:br>
            <a:r>
              <a:rPr lang="en-US" dirty="0" smtClean="0"/>
              <a:t>configuration in </a:t>
            </a:r>
            <a:br>
              <a:rPr lang="en-US" dirty="0" smtClean="0"/>
            </a:br>
            <a:r>
              <a:rPr lang="en-US" dirty="0" smtClean="0"/>
              <a:t>physics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05669" y="98407"/>
            <a:ext cx="887416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dirty="0" smtClean="0"/>
              <a:t>R. </a:t>
            </a:r>
            <a:r>
              <a:rPr lang="en-US" dirty="0" err="1" smtClean="0"/>
              <a:t>Cai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332990"/>
            <a:ext cx="3821883" cy="324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4"/>
          <a:stretch/>
        </p:blipFill>
        <p:spPr bwMode="auto">
          <a:xfrm>
            <a:off x="8598615" y="498512"/>
            <a:ext cx="3059985" cy="269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9"/>
          <a:stretch/>
        </p:blipFill>
        <p:spPr bwMode="auto">
          <a:xfrm>
            <a:off x="8544274" y="3376511"/>
            <a:ext cx="3239740" cy="267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991600" y="228600"/>
            <a:ext cx="183383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Without mitigation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8991600" y="3152001"/>
            <a:ext cx="151323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With mitigation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5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2024 availability and statistics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xmlns="" id="{A748BFD2-1CB8-1663-EC32-F27C59E5D313}"/>
              </a:ext>
            </a:extLst>
          </p:cNvPr>
          <p:cNvSpPr txBox="1">
            <a:spLocks/>
          </p:cNvSpPr>
          <p:nvPr/>
        </p:nvSpPr>
        <p:spPr bwMode="auto">
          <a:xfrm>
            <a:off x="1278308" y="1219200"/>
            <a:ext cx="4055692" cy="1574601"/>
          </a:xfrm>
          <a:prstGeom prst="rect">
            <a:avLst/>
          </a:prstGeom>
        </p:spPr>
        <p:txBody>
          <a:bodyPr vert="horz" lIns="91438" tIns="45719" rIns="91438" bIns="45719" rtlCol="0">
            <a:normAutofit fontScale="70000" lnSpcReduction="20000"/>
          </a:bodyPr>
          <a:lstStyle>
            <a:lvl1pPr marL="342892" indent="-342892" algn="l" defTabSz="914378">
              <a:spcBef>
                <a:spcPts val="0"/>
              </a:spcBef>
              <a:buFont typeface="Arial"/>
              <a:buChar char="•"/>
              <a:defRPr sz="2800" b="1">
                <a:solidFill>
                  <a:schemeClr val="tx2"/>
                </a:solidFill>
                <a:latin typeface="Aptos" panose="020B0004020202020204" pitchFamily="34" charset="0"/>
                <a:ea typeface="+mn-ea"/>
                <a:cs typeface="Arial"/>
              </a:defRPr>
            </a:lvl1pPr>
            <a:lvl2pPr marL="742931" indent="-285743" algn="l" defTabSz="914378">
              <a:spcBef>
                <a:spcPts val="0"/>
              </a:spcBef>
              <a:buFont typeface="Arial"/>
              <a:buChar char="–"/>
              <a:defRPr sz="24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2pPr>
            <a:lvl3pPr marL="1142972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3pPr>
            <a:lvl4pPr marL="1600160" indent="-228594" algn="l" defTabSz="914378">
              <a:spcBef>
                <a:spcPts val="0"/>
              </a:spcBef>
              <a:buFont typeface="Arial"/>
              <a:buChar char="–"/>
              <a:defRPr sz="18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4pPr>
            <a:lvl5pPr marL="2057348" indent="-228594" algn="l" defTabSz="914378">
              <a:spcBef>
                <a:spcPts val="0"/>
              </a:spcBef>
              <a:buFont typeface="Arial"/>
              <a:buChar char="»"/>
              <a:defRPr sz="18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5pPr>
            <a:lvl6pPr marL="2514537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In physics period 2024: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+mj-lt"/>
              </a:rPr>
              <a:t>75% availability</a:t>
            </a:r>
          </a:p>
          <a:p>
            <a:pPr lvl="1"/>
            <a:r>
              <a:rPr lang="en-US" dirty="0">
                <a:solidFill>
                  <a:srgbClr val="00B050"/>
                </a:solidFill>
                <a:latin typeface="+mn-lt"/>
              </a:rPr>
              <a:t>43% </a:t>
            </a:r>
            <a:r>
              <a:rPr lang="en-US" dirty="0" smtClean="0">
                <a:solidFill>
                  <a:srgbClr val="00B050"/>
                </a:solidFill>
                <a:latin typeface="+mn-lt"/>
              </a:rPr>
              <a:t>of time spent with colliding beams</a:t>
            </a:r>
          </a:p>
          <a:p>
            <a:pPr lvl="2"/>
            <a:r>
              <a:rPr lang="en-US" sz="2400" dirty="0">
                <a:solidFill>
                  <a:srgbClr val="00B050"/>
                </a:solidFill>
              </a:rPr>
              <a:t>33</a:t>
            </a:r>
            <a:r>
              <a:rPr lang="en-US" sz="2400" dirty="0" smtClean="0">
                <a:solidFill>
                  <a:srgbClr val="00B050"/>
                </a:solidFill>
              </a:rPr>
              <a:t>% in 2023</a:t>
            </a:r>
            <a:endParaRPr lang="en-US" dirty="0">
              <a:solidFill>
                <a:srgbClr val="00B050"/>
              </a:solidFill>
              <a:latin typeface="+mn-lt"/>
            </a:endParaRPr>
          </a:p>
          <a:p>
            <a:pPr lvl="1"/>
            <a:r>
              <a:rPr lang="en-US" dirty="0">
                <a:solidFill>
                  <a:srgbClr val="FF0000"/>
                </a:solidFill>
                <a:latin typeface="+mn-lt"/>
              </a:rPr>
              <a:t>25%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of time in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fault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+mn-lt"/>
              </a:rPr>
              <a:t>33% in 2023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2"/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9" name="Picture 8" descr="A pie chart with text on it&#10;&#10;Description automatically generated">
            <a:extLst>
              <a:ext uri="{FF2B5EF4-FFF2-40B4-BE49-F238E27FC236}">
                <a16:creationId xmlns:a16="http://schemas.microsoft.com/office/drawing/2014/main" xmlns="" id="{A901A51B-614E-3386-2B15-81484DB3E6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00" b="15000"/>
          <a:stretch/>
        </p:blipFill>
        <p:spPr>
          <a:xfrm>
            <a:off x="990600" y="3494139"/>
            <a:ext cx="4114800" cy="2220047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xmlns="" id="{3609D10D-A0E2-5B3A-E224-518466737D12}"/>
              </a:ext>
            </a:extLst>
          </p:cNvPr>
          <p:cNvSpPr txBox="1">
            <a:spLocks/>
          </p:cNvSpPr>
          <p:nvPr/>
        </p:nvSpPr>
        <p:spPr>
          <a:xfrm>
            <a:off x="7275562" y="1219200"/>
            <a:ext cx="3733800" cy="14305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Fill statistics</a:t>
            </a:r>
          </a:p>
          <a:p>
            <a:pPr lvl="1"/>
            <a:r>
              <a:rPr lang="en-US" dirty="0" smtClean="0"/>
              <a:t>48 physics fills attempted</a:t>
            </a:r>
          </a:p>
          <a:p>
            <a:pPr lvl="1"/>
            <a:r>
              <a:rPr lang="en-US" dirty="0" smtClean="0"/>
              <a:t>45 made it to collision</a:t>
            </a:r>
          </a:p>
          <a:p>
            <a:pPr lvl="1"/>
            <a:r>
              <a:rPr lang="en-US" dirty="0" smtClean="0"/>
              <a:t>28 dumped by operator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pic>
        <p:nvPicPr>
          <p:cNvPr id="11" name="Picture 10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xmlns="" id="{6C9F3EA2-F5C9-F29C-2443-7F40CC1793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3291928"/>
            <a:ext cx="3197324" cy="262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61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2024, and so far in Run 3</a:t>
            </a:r>
          </a:p>
          <a:p>
            <a:r>
              <a:rPr lang="en-US" dirty="0" smtClean="0"/>
              <a:t>Compare with HL targets – how many runs </a:t>
            </a:r>
            <a:r>
              <a:rPr lang="en-US" dirty="0" err="1" smtClean="0"/>
              <a:t>stlil</a:t>
            </a:r>
            <a:r>
              <a:rPr lang="en-US" dirty="0" smtClean="0"/>
              <a:t> needed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integrated luminosity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298" y="2057400"/>
            <a:ext cx="10285715" cy="4042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22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to mitigate 2023 problems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89F2D84-4193-20F2-EAE7-17B73418560C}"/>
              </a:ext>
            </a:extLst>
          </p:cNvPr>
          <p:cNvSpPr/>
          <p:nvPr/>
        </p:nvSpPr>
        <p:spPr>
          <a:xfrm>
            <a:off x="9966584" y="1854481"/>
            <a:ext cx="1669816" cy="128141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Request for higher luminosity at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E0BDE67E-916C-17F8-E2E4-125C78D555F8}"/>
              </a:ext>
            </a:extLst>
          </p:cNvPr>
          <p:cNvSpPr/>
          <p:nvPr/>
        </p:nvSpPr>
        <p:spPr>
          <a:xfrm>
            <a:off x="4697288" y="3248911"/>
            <a:ext cx="1296144" cy="64807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Narrow" panose="020B0004020202020204" pitchFamily="34" charset="0"/>
              </a:rPr>
              <a:t>Losses in ramp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52C37318-0838-9ECA-6DF7-76014D6F3A50}"/>
              </a:ext>
            </a:extLst>
          </p:cNvPr>
          <p:cNvSpPr/>
          <p:nvPr/>
        </p:nvSpPr>
        <p:spPr>
          <a:xfrm>
            <a:off x="4697288" y="4548336"/>
            <a:ext cx="1296144" cy="64807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Narrow" panose="020B0004020202020204" pitchFamily="34" charset="0"/>
              </a:rPr>
              <a:t>10 Hz losses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EB48E6C5-0E33-7357-7EEB-4034B50C8A01}"/>
              </a:ext>
            </a:extLst>
          </p:cNvPr>
          <p:cNvSpPr/>
          <p:nvPr/>
        </p:nvSpPr>
        <p:spPr>
          <a:xfrm>
            <a:off x="1181472" y="3783210"/>
            <a:ext cx="1567408" cy="64807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 Narrow" panose="020B0004020202020204" pitchFamily="34" charset="0"/>
              </a:rPr>
              <a:t>Radiation on QPS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1A0CB52C-24CF-7A76-D6A9-0F6342FE973E}"/>
              </a:ext>
            </a:extLst>
          </p:cNvPr>
          <p:cNvSpPr/>
          <p:nvPr/>
        </p:nvSpPr>
        <p:spPr>
          <a:xfrm>
            <a:off x="1033264" y="2604120"/>
            <a:ext cx="1863824" cy="57606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 Narrow" panose="020B0004020202020204" pitchFamily="34" charset="0"/>
              </a:rPr>
              <a:t>ALICE background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8B19A474-91C0-BFB8-3E35-8576C44878BE}"/>
              </a:ext>
            </a:extLst>
          </p:cNvPr>
          <p:cNvSpPr/>
          <p:nvPr/>
        </p:nvSpPr>
        <p:spPr>
          <a:xfrm>
            <a:off x="4561656" y="1978573"/>
            <a:ext cx="1567408" cy="64807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Narrow" panose="020B0004020202020204" pitchFamily="34" charset="0"/>
              </a:rPr>
              <a:t>Crystal stability</a:t>
            </a:r>
          </a:p>
        </p:txBody>
      </p:sp>
      <p:sp>
        <p:nvSpPr>
          <p:cNvPr id="13" name="Rectangle: Rounded Corners 10">
            <a:extLst>
              <a:ext uri="{FF2B5EF4-FFF2-40B4-BE49-F238E27FC236}">
                <a16:creationId xmlns:a16="http://schemas.microsoft.com/office/drawing/2014/main" xmlns="" id="{AF2CA50C-EA1B-EA24-6A07-463AFC9CDF3E}"/>
              </a:ext>
            </a:extLst>
          </p:cNvPr>
          <p:cNvSpPr/>
          <p:nvPr/>
        </p:nvSpPr>
        <p:spPr>
          <a:xfrm>
            <a:off x="2977480" y="3122485"/>
            <a:ext cx="1296144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Narrow" panose="020B0004020202020204" pitchFamily="34" charset="0"/>
              </a:rPr>
              <a:t>Open collimators</a:t>
            </a:r>
          </a:p>
        </p:txBody>
      </p:sp>
      <p:sp>
        <p:nvSpPr>
          <p:cNvPr id="14" name="Rectangle: Rounded Corners 11">
            <a:extLst>
              <a:ext uri="{FF2B5EF4-FFF2-40B4-BE49-F238E27FC236}">
                <a16:creationId xmlns:a16="http://schemas.microsoft.com/office/drawing/2014/main" xmlns="" id="{A368A619-276E-B138-49B8-4F0A6BC0A783}"/>
              </a:ext>
            </a:extLst>
          </p:cNvPr>
          <p:cNvSpPr/>
          <p:nvPr/>
        </p:nvSpPr>
        <p:spPr>
          <a:xfrm>
            <a:off x="2977480" y="4263585"/>
            <a:ext cx="1296144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tos Narrow" panose="020B0004020202020204" pitchFamily="34" charset="0"/>
              </a:rPr>
              <a:t>Beam abort thresholds</a:t>
            </a:r>
            <a:endParaRPr lang="en-US" dirty="0">
              <a:latin typeface="Aptos Narrow" panose="020B0004020202020204" pitchFamily="34" charset="0"/>
            </a:endParaRPr>
          </a:p>
        </p:txBody>
      </p:sp>
      <p:sp>
        <p:nvSpPr>
          <p:cNvPr id="15" name="Rectangle: Rounded Corners 12">
            <a:extLst>
              <a:ext uri="{FF2B5EF4-FFF2-40B4-BE49-F238E27FC236}">
                <a16:creationId xmlns:a16="http://schemas.microsoft.com/office/drawing/2014/main" xmlns="" id="{318B4D23-C743-8FF5-4D9C-AB6CA5D68A1D}"/>
              </a:ext>
            </a:extLst>
          </p:cNvPr>
          <p:cNvSpPr/>
          <p:nvPr/>
        </p:nvSpPr>
        <p:spPr>
          <a:xfrm>
            <a:off x="6220172" y="2531737"/>
            <a:ext cx="1296144" cy="79246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tos Narrow" panose="020B0004020202020204" pitchFamily="34" charset="0"/>
              </a:rPr>
              <a:t>Dispersion correction in </a:t>
            </a:r>
            <a:r>
              <a:rPr lang="en-US" dirty="0">
                <a:latin typeface="Aptos Narrow" panose="020B0004020202020204" pitchFamily="34" charset="0"/>
              </a:rPr>
              <a:t>ramp</a:t>
            </a:r>
          </a:p>
        </p:txBody>
      </p:sp>
      <p:sp>
        <p:nvSpPr>
          <p:cNvPr id="16" name="Rectangle: Rounded Corners 13">
            <a:extLst>
              <a:ext uri="{FF2B5EF4-FFF2-40B4-BE49-F238E27FC236}">
                <a16:creationId xmlns:a16="http://schemas.microsoft.com/office/drawing/2014/main" xmlns="" id="{D1570BB9-88AF-B9B6-692A-FE67578EF0D5}"/>
              </a:ext>
            </a:extLst>
          </p:cNvPr>
          <p:cNvSpPr/>
          <p:nvPr/>
        </p:nvSpPr>
        <p:spPr>
          <a:xfrm>
            <a:off x="6145832" y="5124400"/>
            <a:ext cx="1296144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 Narrow" panose="020B0004020202020204" pitchFamily="34" charset="0"/>
              </a:rPr>
              <a:t>Delay </a:t>
            </a:r>
            <a:r>
              <a:rPr lang="en-US" dirty="0" err="1">
                <a:latin typeface="Aptos Narrow" panose="020B0004020202020204" pitchFamily="34" charset="0"/>
              </a:rPr>
              <a:t>cryo</a:t>
            </a:r>
            <a:r>
              <a:rPr lang="en-US" dirty="0">
                <a:latin typeface="Aptos Narrow" panose="020B0004020202020204" pitchFamily="34" charset="0"/>
              </a:rPr>
              <a:t> valve open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0C35C522-B335-E213-DC2C-46469395BC73}"/>
              </a:ext>
            </a:extLst>
          </p:cNvPr>
          <p:cNvCxnSpPr>
            <a:cxnSpLocks/>
            <a:stCxn id="16" idx="1"/>
            <a:endCxn id="9" idx="5"/>
          </p:cNvCxnSpPr>
          <p:nvPr/>
        </p:nvCxnSpPr>
        <p:spPr>
          <a:xfrm flipH="1" flipV="1">
            <a:off x="5803616" y="5101500"/>
            <a:ext cx="342216" cy="3109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6E7F1D64-6F93-0D11-F363-EE1E3C0199FE}"/>
              </a:ext>
            </a:extLst>
          </p:cNvPr>
          <p:cNvCxnSpPr>
            <a:stCxn id="13" idx="3"/>
            <a:endCxn id="8" idx="2"/>
          </p:cNvCxnSpPr>
          <p:nvPr/>
        </p:nvCxnSpPr>
        <p:spPr>
          <a:xfrm>
            <a:off x="4273624" y="3410517"/>
            <a:ext cx="423664" cy="1624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DDAC78FD-A39D-F694-3CA7-01020FCFC3C0}"/>
              </a:ext>
            </a:extLst>
          </p:cNvPr>
          <p:cNvCxnSpPr>
            <a:stCxn id="13" idx="3"/>
            <a:endCxn id="12" idx="3"/>
          </p:cNvCxnSpPr>
          <p:nvPr/>
        </p:nvCxnSpPr>
        <p:spPr>
          <a:xfrm flipV="1">
            <a:off x="4273624" y="2531737"/>
            <a:ext cx="517574" cy="8787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BA05C231-0999-5ECF-6E8E-CFDB73D4E2E2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>
            <a:off x="4273624" y="3410517"/>
            <a:ext cx="613480" cy="12327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F65DB983-1B2D-19DE-8BBE-739ACB474BF4}"/>
              </a:ext>
            </a:extLst>
          </p:cNvPr>
          <p:cNvCxnSpPr>
            <a:cxnSpLocks/>
            <a:stCxn id="14" idx="3"/>
            <a:endCxn id="8" idx="3"/>
          </p:cNvCxnSpPr>
          <p:nvPr/>
        </p:nvCxnSpPr>
        <p:spPr>
          <a:xfrm flipV="1">
            <a:off x="4273624" y="3802075"/>
            <a:ext cx="613480" cy="7495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E24EBC01-A81F-1ED3-CDDB-AE4DBB1A7BB5}"/>
              </a:ext>
            </a:extLst>
          </p:cNvPr>
          <p:cNvCxnSpPr>
            <a:cxnSpLocks/>
            <a:stCxn id="14" idx="3"/>
            <a:endCxn id="9" idx="2"/>
          </p:cNvCxnSpPr>
          <p:nvPr/>
        </p:nvCxnSpPr>
        <p:spPr>
          <a:xfrm>
            <a:off x="4273624" y="4551617"/>
            <a:ext cx="423664" cy="3207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BA9E79B2-4235-E9F7-B6FE-DB49A2EC77AE}"/>
              </a:ext>
            </a:extLst>
          </p:cNvPr>
          <p:cNvCxnSpPr>
            <a:cxnSpLocks/>
            <a:stCxn id="15" idx="1"/>
            <a:endCxn id="8" idx="7"/>
          </p:cNvCxnSpPr>
          <p:nvPr/>
        </p:nvCxnSpPr>
        <p:spPr>
          <a:xfrm flipH="1">
            <a:off x="5803616" y="2927969"/>
            <a:ext cx="416556" cy="415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Rectangle: Rounded Corners 41">
            <a:extLst>
              <a:ext uri="{FF2B5EF4-FFF2-40B4-BE49-F238E27FC236}">
                <a16:creationId xmlns:a16="http://schemas.microsoft.com/office/drawing/2014/main" xmlns="" id="{A1C668EB-884D-0291-4F06-B55F01D99DEB}"/>
              </a:ext>
            </a:extLst>
          </p:cNvPr>
          <p:cNvSpPr/>
          <p:nvPr/>
        </p:nvSpPr>
        <p:spPr>
          <a:xfrm>
            <a:off x="461392" y="1543419"/>
            <a:ext cx="1440160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 Narrow" panose="020B0004020202020204" pitchFamily="34" charset="0"/>
              </a:rPr>
              <a:t>Simulations, </a:t>
            </a:r>
            <a:r>
              <a:rPr lang="en-US" dirty="0" smtClean="0">
                <a:latin typeface="Aptos Narrow" panose="020B0004020202020204" pitchFamily="34" charset="0"/>
              </a:rPr>
              <a:t>beam tests</a:t>
            </a:r>
            <a:endParaRPr lang="en-US" dirty="0">
              <a:latin typeface="Aptos Narrow" panose="020B0004020202020204" pitchFamily="3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F478E144-00DC-1A71-6389-C9DCC4B23481}"/>
              </a:ext>
            </a:extLst>
          </p:cNvPr>
          <p:cNvCxnSpPr>
            <a:cxnSpLocks/>
            <a:stCxn id="24" idx="2"/>
            <a:endCxn id="11" idx="1"/>
          </p:cNvCxnSpPr>
          <p:nvPr/>
        </p:nvCxnSpPr>
        <p:spPr>
          <a:xfrm>
            <a:off x="1181472" y="2119483"/>
            <a:ext cx="124743" cy="569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Rectangle: Rounded Corners 46">
            <a:extLst>
              <a:ext uri="{FF2B5EF4-FFF2-40B4-BE49-F238E27FC236}">
                <a16:creationId xmlns:a16="http://schemas.microsoft.com/office/drawing/2014/main" xmlns="" id="{4B87EE73-7361-CA48-8E66-D0BC0985F053}"/>
              </a:ext>
            </a:extLst>
          </p:cNvPr>
          <p:cNvSpPr/>
          <p:nvPr/>
        </p:nvSpPr>
        <p:spPr>
          <a:xfrm>
            <a:off x="2185392" y="1524000"/>
            <a:ext cx="1440160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tos Narrow" panose="020B0004020202020204" pitchFamily="34" charset="0"/>
              </a:rPr>
              <a:t>Dispersion correction</a:t>
            </a:r>
            <a:endParaRPr lang="en-US" dirty="0">
              <a:latin typeface="Aptos Narrow" panose="020B0004020202020204" pitchFamily="34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0B0523C1-B865-D179-5FC3-AFB8C41E18C1}"/>
              </a:ext>
            </a:extLst>
          </p:cNvPr>
          <p:cNvCxnSpPr>
            <a:cxnSpLocks/>
            <a:stCxn id="26" idx="2"/>
            <a:endCxn id="11" idx="7"/>
          </p:cNvCxnSpPr>
          <p:nvPr/>
        </p:nvCxnSpPr>
        <p:spPr>
          <a:xfrm flipH="1">
            <a:off x="2624137" y="2100064"/>
            <a:ext cx="281335" cy="5884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Rectangle: Rounded Corners 51">
            <a:extLst>
              <a:ext uri="{FF2B5EF4-FFF2-40B4-BE49-F238E27FC236}">
                <a16:creationId xmlns:a16="http://schemas.microsoft.com/office/drawing/2014/main" xmlns="" id="{7487D7D3-A52B-A3BB-A218-3F508A9B508E}"/>
              </a:ext>
            </a:extLst>
          </p:cNvPr>
          <p:cNvSpPr/>
          <p:nvPr/>
        </p:nvSpPr>
        <p:spPr>
          <a:xfrm>
            <a:off x="457200" y="5124400"/>
            <a:ext cx="1440160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 Narrow" panose="020B0004020202020204" pitchFamily="34" charset="0"/>
              </a:rPr>
              <a:t>Change QPS cards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95B99EB4-CFE3-3921-F262-FFB3AA92E116}"/>
              </a:ext>
            </a:extLst>
          </p:cNvPr>
          <p:cNvCxnSpPr>
            <a:cxnSpLocks/>
            <a:stCxn id="28" idx="0"/>
            <a:endCxn id="10" idx="3"/>
          </p:cNvCxnSpPr>
          <p:nvPr/>
        </p:nvCxnSpPr>
        <p:spPr>
          <a:xfrm flipV="1">
            <a:off x="1177280" y="4336374"/>
            <a:ext cx="233734" cy="7880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Rectangle: Rounded Corners 55">
            <a:extLst>
              <a:ext uri="{FF2B5EF4-FFF2-40B4-BE49-F238E27FC236}">
                <a16:creationId xmlns:a16="http://schemas.microsoft.com/office/drawing/2014/main" xmlns="" id="{24897E0F-9158-C812-93C7-311EDCC4E318}"/>
              </a:ext>
            </a:extLst>
          </p:cNvPr>
          <p:cNvSpPr/>
          <p:nvPr/>
        </p:nvSpPr>
        <p:spPr>
          <a:xfrm>
            <a:off x="7802016" y="3499761"/>
            <a:ext cx="1722984" cy="135417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tos Narrow" panose="020B0004020202020204" pitchFamily="34" charset="0"/>
              </a:rPr>
              <a:t>Campaign of studies for improved beam quality </a:t>
            </a:r>
          </a:p>
          <a:p>
            <a:pPr algn="ctr"/>
            <a:r>
              <a:rPr lang="en-US" sz="1400" dirty="0">
                <a:latin typeface="Aptos Narrow" panose="020B0004020202020204" pitchFamily="34" charset="0"/>
              </a:rPr>
              <a:t>(injectors, LHC)</a:t>
            </a:r>
            <a:endParaRPr lang="en-US" dirty="0">
              <a:latin typeface="Aptos Narrow" panose="020B0004020202020204" pitchFamily="34" charset="0"/>
            </a:endParaRPr>
          </a:p>
        </p:txBody>
      </p:sp>
      <p:sp>
        <p:nvSpPr>
          <p:cNvPr id="33" name="Rectangle: Rounded Corners 16">
            <a:extLst>
              <a:ext uri="{FF2B5EF4-FFF2-40B4-BE49-F238E27FC236}">
                <a16:creationId xmlns:a16="http://schemas.microsoft.com/office/drawing/2014/main" xmlns="" id="{7A959573-50EB-8BAC-6F27-65F40E1296E8}"/>
              </a:ext>
            </a:extLst>
          </p:cNvPr>
          <p:cNvSpPr/>
          <p:nvPr/>
        </p:nvSpPr>
        <p:spPr>
          <a:xfrm>
            <a:off x="6217840" y="3540223"/>
            <a:ext cx="1296144" cy="82357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tos Narrow" panose="020B0004020202020204" pitchFamily="34" charset="0"/>
              </a:rPr>
              <a:t>Less optics change in ramp</a:t>
            </a:r>
            <a:endParaRPr lang="en-US" dirty="0">
              <a:latin typeface="Aptos Narrow" panose="020B0004020202020204" pitchFamily="34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A520E16B-7D38-573A-0340-74CECBE66C65}"/>
              </a:ext>
            </a:extLst>
          </p:cNvPr>
          <p:cNvCxnSpPr>
            <a:cxnSpLocks/>
            <a:stCxn id="33" idx="1"/>
            <a:endCxn id="8" idx="5"/>
          </p:cNvCxnSpPr>
          <p:nvPr/>
        </p:nvCxnSpPr>
        <p:spPr>
          <a:xfrm flipH="1" flipV="1">
            <a:off x="5803616" y="3802075"/>
            <a:ext cx="414224" cy="1499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Rectangle: Rounded Corners 27">
            <a:extLst>
              <a:ext uri="{FF2B5EF4-FFF2-40B4-BE49-F238E27FC236}">
                <a16:creationId xmlns:a16="http://schemas.microsoft.com/office/drawing/2014/main" xmlns="" id="{B3E928EC-6BFC-F79F-7357-B7BED60ADCA3}"/>
              </a:ext>
            </a:extLst>
          </p:cNvPr>
          <p:cNvSpPr/>
          <p:nvPr/>
        </p:nvSpPr>
        <p:spPr>
          <a:xfrm>
            <a:off x="6217840" y="1740024"/>
            <a:ext cx="1296144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tos Narrow" panose="020B0004020202020204" pitchFamily="34" charset="0"/>
              </a:rPr>
              <a:t>Controls updates</a:t>
            </a:r>
            <a:endParaRPr lang="en-US" dirty="0">
              <a:latin typeface="Aptos Narrow" panose="020B0004020202020204" pitchFamily="34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1974D31A-51C7-8019-2643-DA8A53C11F8B}"/>
              </a:ext>
            </a:extLst>
          </p:cNvPr>
          <p:cNvCxnSpPr>
            <a:cxnSpLocks/>
            <a:stCxn id="35" idx="1"/>
            <a:endCxn id="12" idx="7"/>
          </p:cNvCxnSpPr>
          <p:nvPr/>
        </p:nvCxnSpPr>
        <p:spPr>
          <a:xfrm flipH="1">
            <a:off x="5899522" y="2028056"/>
            <a:ext cx="318318" cy="454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7" name="Rectangle: Rounded Corners 1">
            <a:extLst>
              <a:ext uri="{FF2B5EF4-FFF2-40B4-BE49-F238E27FC236}">
                <a16:creationId xmlns:a16="http://schemas.microsoft.com/office/drawing/2014/main" xmlns="" id="{66995CCD-4AB7-4EBD-2120-66569828F339}"/>
              </a:ext>
            </a:extLst>
          </p:cNvPr>
          <p:cNvSpPr/>
          <p:nvPr/>
        </p:nvSpPr>
        <p:spPr>
          <a:xfrm>
            <a:off x="2041376" y="5124400"/>
            <a:ext cx="1440160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 Narrow" panose="020B0004020202020204" pitchFamily="34" charset="0"/>
              </a:rPr>
              <a:t>Normal </a:t>
            </a:r>
            <a:r>
              <a:rPr lang="en-US" dirty="0" err="1">
                <a:latin typeface="Aptos Narrow" panose="020B0004020202020204" pitchFamily="34" charset="0"/>
              </a:rPr>
              <a:t>cryo</a:t>
            </a:r>
            <a:r>
              <a:rPr lang="en-US" dirty="0">
                <a:latin typeface="Aptos Narrow" panose="020B0004020202020204" pitchFamily="34" charset="0"/>
              </a:rPr>
              <a:t> mode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CAD4A665-1609-0666-E186-7AA534AE29FB}"/>
              </a:ext>
            </a:extLst>
          </p:cNvPr>
          <p:cNvCxnSpPr>
            <a:cxnSpLocks/>
            <a:stCxn id="37" idx="0"/>
            <a:endCxn id="10" idx="5"/>
          </p:cNvCxnSpPr>
          <p:nvPr/>
        </p:nvCxnSpPr>
        <p:spPr>
          <a:xfrm flipH="1" flipV="1">
            <a:off x="2519338" y="4336374"/>
            <a:ext cx="242118" cy="7880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5" name="Rectangle: Rounded Corners 27">
            <a:extLst>
              <a:ext uri="{FF2B5EF4-FFF2-40B4-BE49-F238E27FC236}">
                <a16:creationId xmlns:a16="http://schemas.microsoft.com/office/drawing/2014/main" xmlns="" id="{B3E928EC-6BFC-F79F-7357-B7BED60ADCA3}"/>
              </a:ext>
            </a:extLst>
          </p:cNvPr>
          <p:cNvSpPr/>
          <p:nvPr/>
        </p:nvSpPr>
        <p:spPr>
          <a:xfrm>
            <a:off x="9623394" y="3855218"/>
            <a:ext cx="1178098" cy="101715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tos Narrow" panose="020B0004020202020204" pitchFamily="34" charset="0"/>
              </a:rPr>
              <a:t>Smaller crossing angle</a:t>
            </a:r>
            <a:endParaRPr lang="en-US" dirty="0">
              <a:latin typeface="Aptos Narrow" panose="020B0004020202020204" pitchFamily="34" charset="0"/>
            </a:endParaRPr>
          </a:p>
        </p:txBody>
      </p:sp>
      <p:sp>
        <p:nvSpPr>
          <p:cNvPr id="56" name="Rectangle: Rounded Corners 27">
            <a:extLst>
              <a:ext uri="{FF2B5EF4-FFF2-40B4-BE49-F238E27FC236}">
                <a16:creationId xmlns:a16="http://schemas.microsoft.com/office/drawing/2014/main" xmlns="" id="{B3E928EC-6BFC-F79F-7357-B7BED60ADCA3}"/>
              </a:ext>
            </a:extLst>
          </p:cNvPr>
          <p:cNvSpPr/>
          <p:nvPr/>
        </p:nvSpPr>
        <p:spPr>
          <a:xfrm>
            <a:off x="10869108" y="3829416"/>
            <a:ext cx="1178098" cy="101715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tos Narrow" panose="020B0004020202020204" pitchFamily="34" charset="0"/>
              </a:rPr>
              <a:t>More colliding bunches</a:t>
            </a:r>
            <a:endParaRPr lang="en-US" dirty="0">
              <a:latin typeface="Aptos Narrow" panose="020B0004020202020204" pitchFamily="34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A520E16B-7D38-573A-0340-74CECBE66C65}"/>
              </a:ext>
            </a:extLst>
          </p:cNvPr>
          <p:cNvCxnSpPr>
            <a:cxnSpLocks/>
            <a:stCxn id="55" idx="0"/>
            <a:endCxn id="7" idx="2"/>
          </p:cNvCxnSpPr>
          <p:nvPr/>
        </p:nvCxnSpPr>
        <p:spPr>
          <a:xfrm flipV="1">
            <a:off x="10212443" y="3135894"/>
            <a:ext cx="589049" cy="7193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xmlns="" id="{A520E16B-7D38-573A-0340-74CECBE66C65}"/>
              </a:ext>
            </a:extLst>
          </p:cNvPr>
          <p:cNvCxnSpPr>
            <a:cxnSpLocks/>
            <a:stCxn id="56" idx="0"/>
            <a:endCxn id="7" idx="2"/>
          </p:cNvCxnSpPr>
          <p:nvPr/>
        </p:nvCxnSpPr>
        <p:spPr>
          <a:xfrm flipH="1" flipV="1">
            <a:off x="10801492" y="3135894"/>
            <a:ext cx="656665" cy="6935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8B19A474-91C0-BFB8-3E35-8576C44878BE}"/>
              </a:ext>
            </a:extLst>
          </p:cNvPr>
          <p:cNvSpPr/>
          <p:nvPr/>
        </p:nvSpPr>
        <p:spPr>
          <a:xfrm>
            <a:off x="7820607" y="2100064"/>
            <a:ext cx="1567408" cy="64807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tos Narrow" panose="020B0004020202020204" pitchFamily="34" charset="0"/>
              </a:rPr>
              <a:t>Beam quality</a:t>
            </a:r>
            <a:endParaRPr lang="en-US" dirty="0">
              <a:latin typeface="Aptos Narrow" panose="020B0004020202020204" pitchFamily="34" charset="0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xmlns="" id="{A520E16B-7D38-573A-0340-74CECBE66C65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8663508" y="2748136"/>
            <a:ext cx="0" cy="7516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49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4" grpId="0" animBg="1"/>
      <p:bldP spid="26" grpId="0" animBg="1"/>
      <p:bldP spid="28" grpId="0" animBg="1"/>
      <p:bldP spid="30" grpId="0" animBg="1"/>
      <p:bldP spid="33" grpId="0" animBg="1"/>
      <p:bldP spid="35" grpId="0" animBg="1"/>
      <p:bldP spid="37" grpId="0" animBg="1"/>
      <p:bldP spid="55" grpId="0" animBg="1"/>
      <p:bldP spid="56" grpId="0" animBg="1"/>
      <p:bldP spid="6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752600"/>
            <a:ext cx="5992811" cy="4608512"/>
          </a:xfrm>
        </p:spPr>
        <p:txBody>
          <a:bodyPr/>
          <a:lstStyle/>
          <a:p>
            <a:r>
              <a:rPr lang="en-US" dirty="0" smtClean="0"/>
              <a:t>27 km ring, 2 counter-rotating beams</a:t>
            </a:r>
          </a:p>
          <a:p>
            <a:endParaRPr lang="en-US" dirty="0" smtClean="0"/>
          </a:p>
          <a:p>
            <a:r>
              <a:rPr lang="en-US" dirty="0" smtClean="0"/>
              <a:t>Accelerates and collides protons and heavy ions at 6.8 Z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4 main experiments</a:t>
            </a:r>
          </a:p>
          <a:p>
            <a:endParaRPr lang="en-US" dirty="0" smtClean="0"/>
          </a:p>
          <a:p>
            <a:r>
              <a:rPr lang="en-US" dirty="0" smtClean="0"/>
              <a:t>LHC heavy-ion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1"/>
            <a:r>
              <a:rPr lang="en-US" dirty="0" smtClean="0"/>
              <a:t>Operation with fully stripped </a:t>
            </a:r>
            <a:r>
              <a:rPr lang="en-US" dirty="0" err="1" smtClean="0"/>
              <a:t>Pb</a:t>
            </a:r>
            <a:r>
              <a:rPr lang="en-US" dirty="0" smtClean="0"/>
              <a:t> ions typically one month per year</a:t>
            </a:r>
          </a:p>
          <a:p>
            <a:pPr lvl="1"/>
            <a:r>
              <a:rPr lang="en-US" dirty="0" smtClean="0"/>
              <a:t>All main experiments take ion data</a:t>
            </a:r>
          </a:p>
          <a:p>
            <a:pPr lvl="1"/>
            <a:r>
              <a:rPr lang="en-US" dirty="0" smtClean="0"/>
              <a:t>Mainly </a:t>
            </a:r>
            <a:r>
              <a:rPr lang="en-US" dirty="0" err="1" smtClean="0"/>
              <a:t>Pb-Pb</a:t>
            </a:r>
            <a:r>
              <a:rPr lang="en-US" dirty="0" smtClean="0"/>
              <a:t>, but also p-</a:t>
            </a:r>
            <a:r>
              <a:rPr lang="en-US" dirty="0" err="1" smtClean="0"/>
              <a:t>Pb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CERN Large Hadron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142" y="1451300"/>
            <a:ext cx="3739122" cy="336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67" y="990600"/>
            <a:ext cx="1524000" cy="101679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2" descr="https://cds.cern.ch/images/ALICE-PHO-SKE-2017-001-3/file?size=med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365142" y="354277"/>
            <a:ext cx="1749211" cy="1085058"/>
            <a:chOff x="8365143" y="7937"/>
            <a:chExt cx="1749211" cy="1085058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143" y="7937"/>
              <a:ext cx="1749211" cy="1085058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7" name="Picture 9" descr="CMS Secretariat | CMS secretaria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5703" y="15114"/>
              <a:ext cx="523953" cy="52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8544273" y="4821231"/>
            <a:ext cx="1766638" cy="1174253"/>
            <a:chOff x="8371137" y="5000426"/>
            <a:chExt cx="1766638" cy="1174253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0" y="5029200"/>
              <a:ext cx="1755775" cy="1145479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9" name="Picture 11" descr="ATLAS Collaboration | ATLAS Experiment at CERN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1137" y="5000426"/>
              <a:ext cx="533084" cy="533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10415919" y="4055890"/>
            <a:ext cx="1762473" cy="967211"/>
            <a:chOff x="10415920" y="4257124"/>
            <a:chExt cx="1762473" cy="967211"/>
          </a:xfrm>
        </p:grpSpPr>
        <p:pic>
          <p:nvPicPr>
            <p:cNvPr id="2054" name="Picture 6" descr="Unleashing the full power of LHCb to probe Stealth New Physics - CERN ...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15920" y="4257124"/>
              <a:ext cx="1762473" cy="96721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LHCb | Experimental Physics Department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15921" y="4257125"/>
              <a:ext cx="480680" cy="328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6553200" y="4143264"/>
            <a:ext cx="1670103" cy="1211051"/>
            <a:chOff x="4003332" y="4643537"/>
            <a:chExt cx="1670103" cy="1211051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82" r="9600"/>
            <a:stretch/>
          </p:blipFill>
          <p:spPr bwMode="auto">
            <a:xfrm>
              <a:off x="4003332" y="4643537"/>
              <a:ext cx="1670103" cy="121105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027938" y="4643537"/>
              <a:ext cx="458459" cy="3225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219067" y="4752201"/>
              <a:ext cx="76200" cy="427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61" name="Picture 13" descr="Logo of the ALICE Experiment - CERN Document Server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4725" y="4643537"/>
              <a:ext cx="394246" cy="533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351437" y="1066800"/>
            <a:ext cx="557625" cy="179819"/>
            <a:chOff x="3316228" y="2824296"/>
            <a:chExt cx="557625" cy="179819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xmlns="" id="{7AEC3071-C7FE-0612-2E45-C3789061B16B}"/>
                </a:ext>
              </a:extLst>
            </p:cNvPr>
            <p:cNvCxnSpPr/>
            <p:nvPr/>
          </p:nvCxnSpPr>
          <p:spPr>
            <a:xfrm>
              <a:off x="3472380" y="2882697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xmlns="" id="{D739C55A-ED27-8382-239D-666D8C7CBAC9}"/>
                </a:ext>
              </a:extLst>
            </p:cNvPr>
            <p:cNvCxnSpPr/>
            <p:nvPr/>
          </p:nvCxnSpPr>
          <p:spPr>
            <a:xfrm flipH="1">
              <a:off x="3472381" y="2918900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">
              <a:extLst>
                <a:ext uri="{FF2B5EF4-FFF2-40B4-BE49-F238E27FC236}">
                  <a16:creationId xmlns:a16="http://schemas.microsoft.com/office/drawing/2014/main" xmlns="" id="{7F17F929-A7A7-95B1-8919-811996E150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228" y="2824296"/>
              <a:ext cx="172644" cy="1470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xmlns="" id="{7F17F929-A7A7-95B1-8919-811996E150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1209" y="2857048"/>
              <a:ext cx="172644" cy="1470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1" name="Group 30"/>
          <p:cNvGrpSpPr/>
          <p:nvPr/>
        </p:nvGrpSpPr>
        <p:grpSpPr bwMode="auto">
          <a:xfrm>
            <a:off x="2819400" y="907133"/>
            <a:ext cx="1110711" cy="436135"/>
            <a:chOff x="3167062" y="2715766"/>
            <a:chExt cx="1110711" cy="436135"/>
          </a:xfrm>
        </p:grpSpPr>
        <p:cxnSp>
          <p:nvCxnSpPr>
            <p:cNvPr id="32" name="Straight Arrow Connector 31"/>
            <p:cNvCxnSpPr>
              <a:cxnSpLocks/>
            </p:cNvCxnSpPr>
            <p:nvPr/>
          </p:nvCxnSpPr>
          <p:spPr bwMode="auto"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cxnSpLocks/>
            </p:cNvCxnSpPr>
            <p:nvPr/>
          </p:nvCxnSpPr>
          <p:spPr bwMode="auto"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3"/>
            <a:stretch/>
          </p:blipFill>
          <p:spPr bwMode="auto">
            <a:xfrm>
              <a:off x="3167062" y="2715766"/>
              <a:ext cx="434720" cy="417431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3"/>
            <a:stretch/>
          </p:blipFill>
          <p:spPr bwMode="auto">
            <a:xfrm>
              <a:off x="3843053" y="2734470"/>
              <a:ext cx="434720" cy="41743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DFD0A67-C520-22C4-D95D-855254343808}"/>
              </a:ext>
            </a:extLst>
          </p:cNvPr>
          <p:cNvGrpSpPr/>
          <p:nvPr/>
        </p:nvGrpSpPr>
        <p:grpSpPr>
          <a:xfrm>
            <a:off x="4419600" y="958784"/>
            <a:ext cx="847257" cy="417431"/>
            <a:chOff x="7901207" y="2942320"/>
            <a:chExt cx="847257" cy="417431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xmlns="" id="{7AEC3071-C7FE-0612-2E45-C3789061B16B}"/>
                </a:ext>
              </a:extLst>
            </p:cNvPr>
            <p:cNvCxnSpPr/>
            <p:nvPr/>
          </p:nvCxnSpPr>
          <p:spPr>
            <a:xfrm>
              <a:off x="8072473" y="311197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xmlns="" id="{D739C55A-ED27-8382-239D-666D8C7CBAC9}"/>
                </a:ext>
              </a:extLst>
            </p:cNvPr>
            <p:cNvCxnSpPr/>
            <p:nvPr/>
          </p:nvCxnSpPr>
          <p:spPr>
            <a:xfrm flipH="1">
              <a:off x="8072474" y="318398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xmlns="" id="{2FB109D1-8F95-9011-DEE7-CF07A7FC0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3743" y="2942320"/>
              <a:ext cx="434721" cy="417431"/>
            </a:xfrm>
            <a:prstGeom prst="rect">
              <a:avLst/>
            </a:prstGeom>
          </p:spPr>
        </p:pic>
        <p:pic>
          <p:nvPicPr>
            <p:cNvPr id="41" name="Picture 2">
              <a:extLst>
                <a:ext uri="{FF2B5EF4-FFF2-40B4-BE49-F238E27FC236}">
                  <a16:creationId xmlns:a16="http://schemas.microsoft.com/office/drawing/2014/main" xmlns="" id="{7F17F929-A7A7-95B1-8919-811996E150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1207" y="3053573"/>
              <a:ext cx="172644" cy="1470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7820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4987097" cy="2369300"/>
          </a:xfrm>
        </p:spPr>
        <p:txBody>
          <a:bodyPr>
            <a:normAutofit/>
          </a:bodyPr>
          <a:lstStyle/>
          <a:p>
            <a:pPr marL="342265" indent="-342265"/>
            <a:r>
              <a:rPr lang="en-US" sz="1600" dirty="0" smtClean="0"/>
              <a:t>So far</a:t>
            </a:r>
            <a:endParaRPr lang="en-US" sz="1600" dirty="0"/>
          </a:p>
          <a:p>
            <a:pPr marL="742315" lvl="1" indent="-285115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(6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physics runs) 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>
                <a:solidFill>
                  <a:srgbClr val="FF0000"/>
                </a:solidFill>
              </a:rPr>
              <a:t>p-</a:t>
            </a:r>
            <a:r>
              <a:rPr lang="en-US" sz="1400" dirty="0" err="1">
                <a:solidFill>
                  <a:srgbClr val="FF0000"/>
                </a:solidFill>
              </a:rPr>
              <a:t>Pb</a:t>
            </a:r>
            <a:r>
              <a:rPr lang="en-US" sz="1400" dirty="0">
                <a:solidFill>
                  <a:srgbClr val="FF0000"/>
                </a:solidFill>
              </a:rPr>
              <a:t> (2 </a:t>
            </a:r>
            <a:r>
              <a:rPr lang="en-US" sz="1400" dirty="0" smtClean="0">
                <a:solidFill>
                  <a:srgbClr val="FF0000"/>
                </a:solidFill>
              </a:rPr>
              <a:t>physics runs</a:t>
            </a:r>
            <a:r>
              <a:rPr lang="en-US" sz="1400" dirty="0">
                <a:solidFill>
                  <a:srgbClr val="FF0000"/>
                </a:solidFill>
              </a:rPr>
              <a:t>)</a:t>
            </a:r>
          </a:p>
          <a:p>
            <a:pPr marL="742315" lvl="1" indent="-285115"/>
            <a:r>
              <a:rPr lang="en-US" sz="1400" dirty="0"/>
              <a:t>Short pilot runs in other </a:t>
            </a:r>
            <a:r>
              <a:rPr lang="en-US" sz="1400" dirty="0" smtClean="0"/>
              <a:t>configurations</a:t>
            </a:r>
          </a:p>
          <a:p>
            <a:pPr marL="1002665" lvl="2" indent="-285115"/>
            <a:r>
              <a:rPr lang="en-US" sz="1400" dirty="0" smtClean="0"/>
              <a:t>Past: p-</a:t>
            </a:r>
            <a:r>
              <a:rPr lang="en-US" sz="1400" dirty="0" err="1" smtClean="0"/>
              <a:t>Pb</a:t>
            </a:r>
            <a:r>
              <a:rPr lang="en-US" sz="1400" dirty="0" smtClean="0"/>
              <a:t>, </a:t>
            </a:r>
            <a:r>
              <a:rPr lang="en-US" sz="1400" dirty="0" err="1" smtClean="0"/>
              <a:t>Xe-Xe</a:t>
            </a:r>
            <a:endParaRPr lang="en-US" sz="1400" dirty="0" smtClean="0"/>
          </a:p>
          <a:p>
            <a:pPr marL="1002665" lvl="2" indent="-285115"/>
            <a:r>
              <a:rPr lang="en-US" sz="1400" dirty="0" smtClean="0"/>
              <a:t>Upcoming (2025): p-O, O-O, Ne-Ne</a:t>
            </a:r>
          </a:p>
          <a:p>
            <a:pPr marL="742315" lvl="1" indent="-285115"/>
            <a:r>
              <a:rPr lang="en-US" sz="1400" dirty="0" smtClean="0"/>
              <a:t>Yearly ion operation to continue</a:t>
            </a:r>
            <a:endParaRPr lang="en-US" sz="1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6625779" cy="617007"/>
          </a:xfrm>
        </p:spPr>
        <p:txBody>
          <a:bodyPr/>
          <a:lstStyle/>
          <a:p>
            <a:r>
              <a:rPr lang="en-US" dirty="0" smtClean="0"/>
              <a:t>LHC heavy-ion </a:t>
            </a:r>
            <a:r>
              <a:rPr lang="en-US" dirty="0" err="1" smtClean="0"/>
              <a:t>programme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6"/>
          <a:stretch/>
        </p:blipFill>
        <p:spPr>
          <a:xfrm>
            <a:off x="105798" y="4616057"/>
            <a:ext cx="11476601" cy="169342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2911E743-D609-22EA-E8B9-3EEE7D01DC29}"/>
              </a:ext>
            </a:extLst>
          </p:cNvPr>
          <p:cNvSpPr txBox="1"/>
          <p:nvPr/>
        </p:nvSpPr>
        <p:spPr>
          <a:xfrm>
            <a:off x="381000" y="4829543"/>
            <a:ext cx="909864" cy="523220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Run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2911E743-D609-22EA-E8B9-3EEE7D01DC29}"/>
              </a:ext>
            </a:extLst>
          </p:cNvPr>
          <p:cNvSpPr txBox="1"/>
          <p:nvPr/>
        </p:nvSpPr>
        <p:spPr>
          <a:xfrm>
            <a:off x="2362200" y="4829543"/>
            <a:ext cx="909864" cy="523220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Run </a:t>
            </a:r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2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2911E743-D609-22EA-E8B9-3EEE7D01DC29}"/>
              </a:ext>
            </a:extLst>
          </p:cNvPr>
          <p:cNvSpPr txBox="1"/>
          <p:nvPr/>
        </p:nvSpPr>
        <p:spPr>
          <a:xfrm>
            <a:off x="4648200" y="4829543"/>
            <a:ext cx="909864" cy="523220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Run </a:t>
            </a:r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3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2911E743-D609-22EA-E8B9-3EEE7D01DC29}"/>
              </a:ext>
            </a:extLst>
          </p:cNvPr>
          <p:cNvSpPr txBox="1"/>
          <p:nvPr/>
        </p:nvSpPr>
        <p:spPr>
          <a:xfrm>
            <a:off x="7696200" y="4753343"/>
            <a:ext cx="909864" cy="523220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Run </a:t>
            </a:r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4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2911E743-D609-22EA-E8B9-3EEE7D01DC29}"/>
              </a:ext>
            </a:extLst>
          </p:cNvPr>
          <p:cNvSpPr txBox="1"/>
          <p:nvPr/>
        </p:nvSpPr>
        <p:spPr>
          <a:xfrm>
            <a:off x="10139136" y="4829543"/>
            <a:ext cx="909864" cy="523220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Run </a:t>
            </a:r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5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Content Placeholder 1"/>
          <p:cNvSpPr txBox="1">
            <a:spLocks/>
          </p:cNvSpPr>
          <p:nvPr/>
        </p:nvSpPr>
        <p:spPr>
          <a:xfrm>
            <a:off x="5641881" y="1048543"/>
            <a:ext cx="6931119" cy="16184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6565" indent="-285115"/>
            <a:r>
              <a:rPr lang="en-US" sz="1600" dirty="0" smtClean="0"/>
              <a:t>High-luminosity LHC (HL-LHC) + LHC Injector Upgrades (LIU)</a:t>
            </a:r>
          </a:p>
          <a:p>
            <a:pPr marL="742315" lvl="1" indent="-285115"/>
            <a:r>
              <a:rPr lang="en-US" sz="1400" dirty="0" smtClean="0"/>
              <a:t>Goal: significantly increase LHC integrated luminosity</a:t>
            </a:r>
          </a:p>
          <a:p>
            <a:pPr marL="742315" lvl="1" indent="-285115"/>
            <a:r>
              <a:rPr lang="en-US" sz="1400" dirty="0" smtClean="0"/>
              <a:t>Protons: LHC implementation mainly in long shutdown 3</a:t>
            </a:r>
          </a:p>
          <a:p>
            <a:pPr marL="742315" lvl="1" indent="-285115"/>
            <a:r>
              <a:rPr lang="en-US" sz="1400" dirty="0" err="1" smtClean="0"/>
              <a:t>Pb</a:t>
            </a:r>
            <a:r>
              <a:rPr lang="en-US" sz="1400" dirty="0" smtClean="0"/>
              <a:t> ions: Upgrades already implemented in long shutdown 2</a:t>
            </a:r>
          </a:p>
          <a:p>
            <a:pPr marL="1002665" lvl="2" indent="-285115"/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For </a:t>
            </a:r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, all HL-LHC upgrades available since 2023!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814" y="5286743"/>
            <a:ext cx="7621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3.5-4 </a:t>
            </a:r>
            <a:r>
              <a:rPr lang="en-US" sz="1400" dirty="0" err="1" smtClean="0">
                <a:solidFill>
                  <a:schemeClr val="bg2">
                    <a:lumMod val="10000"/>
                  </a:schemeClr>
                </a:solidFill>
              </a:rPr>
              <a:t>TeV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42816" y="5286743"/>
            <a:ext cx="110998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6.37 - 6.5 </a:t>
            </a:r>
            <a:r>
              <a:rPr lang="en-US" sz="1400" dirty="0" err="1" smtClean="0">
                <a:solidFill>
                  <a:schemeClr val="bg2">
                    <a:lumMod val="10000"/>
                  </a:schemeClr>
                </a:solidFill>
              </a:rPr>
              <a:t>TeV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806765" y="5286743"/>
            <a:ext cx="60343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6.8 </a:t>
            </a:r>
            <a:r>
              <a:rPr lang="en-US" sz="1400" dirty="0" err="1" smtClean="0">
                <a:solidFill>
                  <a:schemeClr val="bg2">
                    <a:lumMod val="10000"/>
                  </a:schemeClr>
                </a:solidFill>
              </a:rPr>
              <a:t>TeV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844064" y="5160656"/>
            <a:ext cx="68627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6.8 </a:t>
            </a:r>
            <a:r>
              <a:rPr lang="en-US" sz="1400" dirty="0" err="1" smtClean="0">
                <a:solidFill>
                  <a:schemeClr val="bg2">
                    <a:lumMod val="10000"/>
                  </a:schemeClr>
                </a:solidFill>
              </a:rPr>
              <a:t>TeV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</a:p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HL-LHC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1190358" y="4903213"/>
            <a:ext cx="94577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Long </a:t>
            </a:r>
            <a:b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Shutdown 1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3509837" y="4573636"/>
            <a:ext cx="945772" cy="1077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Long </a:t>
            </a:r>
            <a:b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Shutdown 2</a:t>
            </a:r>
          </a:p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LIU and 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HL-LHC ion</a:t>
            </a:r>
          </a:p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upgrades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6275708" y="4580048"/>
            <a:ext cx="945772" cy="1077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Long </a:t>
            </a:r>
            <a:b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Shutdown 3</a:t>
            </a:r>
          </a:p>
          <a:p>
            <a:pPr algn="l"/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HL-LHC</a:t>
            </a:r>
          </a:p>
          <a:p>
            <a:pPr algn="l"/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upgrades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229127" y="3792444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097" name="Straight Arrow Connector 4096"/>
          <p:cNvCxnSpPr/>
          <p:nvPr/>
        </p:nvCxnSpPr>
        <p:spPr>
          <a:xfrm>
            <a:off x="549878" y="4251545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 rot="16200000">
            <a:off x="607700" y="3792444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928451" y="4251545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 rot="16200000">
            <a:off x="2027699" y="3792444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2348450" y="4251545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 rot="16200000">
            <a:off x="3018299" y="3792445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3339050" y="4251546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16200000">
            <a:off x="4770899" y="3792445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5091650" y="4251546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 rot="16200000">
            <a:off x="5146632" y="3805269"/>
            <a:ext cx="666849" cy="276999"/>
          </a:xfrm>
          <a:prstGeom prst="rect">
            <a:avLst/>
          </a:prstGeom>
          <a:noFill/>
          <a:ln w="22225"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endParaRPr lang="en-US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5480207" y="4264370"/>
            <a:ext cx="0" cy="364512"/>
          </a:xfrm>
          <a:prstGeom prst="straightConnector1">
            <a:avLst/>
          </a:prstGeom>
          <a:ln w="22225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 rot="16200000">
            <a:off x="5188402" y="3252177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6048965" y="4251546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 rot="16200000">
            <a:off x="7109064" y="3252178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7969627" y="4251547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 rot="16200000">
            <a:off x="7490064" y="3252178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8350627" y="4251547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 rot="16200000">
            <a:off x="7857909" y="3252178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8718472" y="4251547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 rot="16200000">
            <a:off x="8937864" y="3252178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9798427" y="4251547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 rot="16200000">
            <a:off x="9288636" y="3252178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10149199" y="4251547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 rot="16200000">
            <a:off x="9653892" y="3252178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10514455" y="4251547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 rot="16200000">
            <a:off x="10004664" y="3252178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10865227" y="4251547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 rot="16200000">
            <a:off x="10332135" y="3252178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11192698" y="4251547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 rot="16200000">
            <a:off x="10682907" y="3252178"/>
            <a:ext cx="17208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Pb-Pb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or </a:t>
            </a:r>
            <a:r>
              <a:rPr lang="en-US" sz="1400" dirty="0" smtClean="0">
                <a:solidFill>
                  <a:srgbClr val="FF0000"/>
                </a:solidFill>
              </a:rPr>
              <a:t>p-</a:t>
            </a:r>
            <a:r>
              <a:rPr lang="en-US" sz="1400" dirty="0" err="1" smtClean="0">
                <a:solidFill>
                  <a:srgbClr val="FF0000"/>
                </a:solidFill>
              </a:rPr>
              <a:t>Pb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11543470" y="4251547"/>
            <a:ext cx="0" cy="364512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760342" y="2924543"/>
            <a:ext cx="6111744" cy="2743200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 rot="16200000">
            <a:off x="1037843" y="3837786"/>
            <a:ext cx="4873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p-</a:t>
            </a:r>
            <a:r>
              <a:rPr lang="en-US" dirty="0" err="1" smtClean="0">
                <a:solidFill>
                  <a:srgbClr val="FF0000"/>
                </a:solidFill>
              </a:rPr>
              <a:t>Pb</a:t>
            </a:r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1302957" y="4265915"/>
            <a:ext cx="0" cy="36451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 rot="16200000">
            <a:off x="2348357" y="3837672"/>
            <a:ext cx="4873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p-</a:t>
            </a:r>
            <a:r>
              <a:rPr lang="en-US" dirty="0" err="1" smtClean="0">
                <a:solidFill>
                  <a:srgbClr val="FF0000"/>
                </a:solidFill>
              </a:rPr>
              <a:t>Pb</a:t>
            </a:r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111" name="Straight Arrow Connector 110"/>
          <p:cNvCxnSpPr/>
          <p:nvPr/>
        </p:nvCxnSpPr>
        <p:spPr>
          <a:xfrm>
            <a:off x="2613471" y="4265801"/>
            <a:ext cx="0" cy="36451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5096259" y="3753602"/>
            <a:ext cx="12652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are here</a:t>
            </a: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Star: 5 Points 3">
            <a:extLst>
              <a:ext uri="{FF2B5EF4-FFF2-40B4-BE49-F238E27FC236}">
                <a16:creationId xmlns:a16="http://schemas.microsoft.com/office/drawing/2014/main" xmlns="" id="{F65109B7-5793-C722-ABE7-3A1FD5CF2AFD}"/>
              </a:ext>
            </a:extLst>
          </p:cNvPr>
          <p:cNvSpPr/>
          <p:nvPr/>
        </p:nvSpPr>
        <p:spPr>
          <a:xfrm>
            <a:off x="5646357" y="4677143"/>
            <a:ext cx="216024" cy="216590"/>
          </a:xfrm>
          <a:prstGeom prst="star5">
            <a:avLst/>
          </a:prstGeom>
          <a:solidFill>
            <a:srgbClr val="FFFF00"/>
          </a:solidFill>
          <a:ln>
            <a:noFill/>
          </a:ln>
          <a:effectLst>
            <a:glow rad="63500">
              <a:srgbClr val="FFFF00">
                <a:alpha val="40000"/>
              </a:srgb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6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9" grpId="0"/>
      <p:bldP spid="11" grpId="0"/>
      <p:bldP spid="73" grpId="0"/>
      <p:bldP spid="77" grpId="0"/>
      <p:bldP spid="79" grpId="0"/>
      <p:bldP spid="82" grpId="0"/>
      <p:bldP spid="84" grpId="0"/>
      <p:bldP spid="86" grpId="0"/>
      <p:bldP spid="89" grpId="0"/>
      <p:bldP spid="91" grpId="0"/>
      <p:bldP spid="93" grpId="0"/>
      <p:bldP spid="95" grpId="0"/>
      <p:bldP spid="97" grpId="0"/>
      <p:bldP spid="99" grpId="0"/>
      <p:bldP spid="101" grpId="0"/>
      <p:bldP spid="103" grpId="0"/>
      <p:bldP spid="105" grpId="0"/>
      <p:bldP spid="107" grpId="0"/>
      <p:bldP spid="1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295400"/>
            <a:ext cx="5764211" cy="46085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Higher intensity from injectors (LIU)</a:t>
            </a:r>
          </a:p>
          <a:p>
            <a:pPr lvl="1"/>
            <a:r>
              <a:rPr lang="en-US" dirty="0" smtClean="0"/>
              <a:t>~70% more bunches thanks to “slip-stacking”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Crystal collimation</a:t>
            </a:r>
          </a:p>
          <a:p>
            <a:pPr lvl="1"/>
            <a:r>
              <a:rPr lang="en-US" dirty="0" smtClean="0"/>
              <a:t>Bent crystals channel beam halo onto absorber</a:t>
            </a:r>
          </a:p>
          <a:p>
            <a:pPr lvl="1"/>
            <a:r>
              <a:rPr lang="en-US" dirty="0" smtClean="0"/>
              <a:t>Needed to handle higher beam losses</a:t>
            </a:r>
          </a:p>
          <a:p>
            <a:pPr lvl="1"/>
            <a:endParaRPr lang="en-US" dirty="0"/>
          </a:p>
          <a:p>
            <a:r>
              <a:rPr lang="en-US" dirty="0" smtClean="0"/>
              <a:t>Alleviation of collisional beam losses</a:t>
            </a:r>
          </a:p>
          <a:p>
            <a:pPr lvl="1"/>
            <a:r>
              <a:rPr lang="en-US" dirty="0"/>
              <a:t>Orbit </a:t>
            </a:r>
            <a:r>
              <a:rPr lang="en-US" dirty="0" smtClean="0"/>
              <a:t>bumps + new collimators around ALICE</a:t>
            </a:r>
          </a:p>
          <a:p>
            <a:pPr lvl="1"/>
            <a:r>
              <a:rPr lang="en-US" dirty="0" smtClean="0"/>
              <a:t>Needed to sustain higher luminosity</a:t>
            </a:r>
          </a:p>
          <a:p>
            <a:pPr lvl="1"/>
            <a:endParaRPr lang="en-US" dirty="0"/>
          </a:p>
          <a:p>
            <a:r>
              <a:rPr lang="en-US" dirty="0" smtClean="0"/>
              <a:t>Upgraded ALICE detector </a:t>
            </a:r>
            <a:br>
              <a:rPr lang="en-US" dirty="0" smtClean="0"/>
            </a:br>
            <a:r>
              <a:rPr lang="en-US" sz="1400" dirty="0" smtClean="0"/>
              <a:t>(not HL-LHC project)</a:t>
            </a:r>
            <a:endParaRPr lang="en-US" dirty="0" smtClean="0"/>
          </a:p>
          <a:p>
            <a:pPr lvl="1"/>
            <a:r>
              <a:rPr lang="en-US" dirty="0" smtClean="0"/>
              <a:t>Needed to tolerate higher event rate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ion upgrades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33" y="373593"/>
            <a:ext cx="2085652" cy="141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81717" y="113355"/>
            <a:ext cx="165429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 smtClean="0"/>
              <a:t>Momentum slip-stacking</a:t>
            </a:r>
            <a:endParaRPr lang="en-US" sz="1200" i="1" dirty="0" smtClean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9948" y="205688"/>
            <a:ext cx="1343667" cy="1431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xmlns="" id="{27B7EE0F-0924-B14E-B614-3ED38B40D2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900" t="11260" r="-1" b="11714"/>
          <a:stretch/>
        </p:blipFill>
        <p:spPr>
          <a:xfrm>
            <a:off x="9829800" y="4329401"/>
            <a:ext cx="2176746" cy="15379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456" y="4329401"/>
            <a:ext cx="3670286" cy="1917724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8763000" y="4492300"/>
            <a:ext cx="1066800" cy="0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123883" y="4006334"/>
            <a:ext cx="14058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 smtClean="0"/>
              <a:t>ALICE collision point</a:t>
            </a:r>
            <a:endParaRPr lang="en-US" sz="1200" i="1" dirty="0" smtClean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454329" y="4208621"/>
            <a:ext cx="76200" cy="972979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335971" y="4114800"/>
            <a:ext cx="6556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 smtClean="0"/>
              <a:t>collimator</a:t>
            </a:r>
            <a:endParaRPr lang="en-US" sz="1200" i="1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354"/>
          <a:stretch/>
        </p:blipFill>
        <p:spPr bwMode="auto">
          <a:xfrm>
            <a:off x="6705600" y="2057400"/>
            <a:ext cx="4225133" cy="170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 flipH="1">
            <a:off x="8436016" y="1639983"/>
            <a:ext cx="783932" cy="87461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86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  <p:bldP spid="16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143000"/>
            <a:ext cx="6678611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New HL-LHC concepts successfully put in operation</a:t>
            </a:r>
          </a:p>
          <a:p>
            <a:endParaRPr lang="en-US" dirty="0"/>
          </a:p>
          <a:p>
            <a:r>
              <a:rPr lang="en-US" dirty="0" smtClean="0"/>
              <a:t>Several problems encountered</a:t>
            </a:r>
          </a:p>
          <a:p>
            <a:pPr lvl="1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High beam losses </a:t>
            </a:r>
            <a:r>
              <a:rPr lang="en-US" dirty="0" smtClean="0"/>
              <a:t>caused </a:t>
            </a:r>
            <a:r>
              <a:rPr lang="en-US" dirty="0"/>
              <a:t>unwanted beam </a:t>
            </a:r>
            <a:r>
              <a:rPr lang="en-US" dirty="0" smtClean="0"/>
              <a:t>aborts</a:t>
            </a:r>
            <a:endParaRPr lang="en-US" dirty="0"/>
          </a:p>
          <a:p>
            <a:pPr lvl="2"/>
            <a:r>
              <a:rPr lang="en-US" dirty="0" smtClean="0"/>
              <a:t>Beam losses in the energy ramp</a:t>
            </a:r>
          </a:p>
          <a:p>
            <a:pPr lvl="2"/>
            <a:r>
              <a:rPr lang="en-US" dirty="0" smtClean="0"/>
              <a:t>Beam losses due to 10 Hz orbit oscillations</a:t>
            </a:r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Intensity and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emittance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smtClean="0"/>
              <a:t>not reaching their targets</a:t>
            </a:r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Limiting background</a:t>
            </a:r>
            <a:r>
              <a:rPr lang="en-US" dirty="0" smtClean="0"/>
              <a:t> in ALICE experiment</a:t>
            </a:r>
          </a:p>
          <a:p>
            <a:pPr lvl="2"/>
            <a:r>
              <a:rPr lang="en-US" dirty="0" smtClean="0"/>
              <a:t>Mitigated in 2023, but lost significant time</a:t>
            </a:r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Angular drifts of crystal collimators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Partly mitigated by automatic optimizations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Single event upsets on quench detection system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Triggered </a:t>
            </a:r>
            <a:r>
              <a:rPr lang="en-US" dirty="0"/>
              <a:t>spurious firings of quench </a:t>
            </a:r>
            <a:r>
              <a:rPr lang="en-US" dirty="0" smtClean="0"/>
              <a:t>heaters </a:t>
            </a:r>
            <a:r>
              <a:rPr lang="en-US" dirty="0" smtClean="0">
                <a:sym typeface="Wingdings" panose="05000000000000000000" pitchFamily="2" charset="2"/>
              </a:rPr>
              <a:t> magnet quenches with long recovery time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Only 2/3 of integrated luminosity targets could be reached due to time lost and performance limits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of the 2023 </a:t>
            </a:r>
            <a:r>
              <a:rPr lang="en-US" dirty="0" err="1" smtClean="0"/>
              <a:t>Pb-Pb</a:t>
            </a:r>
            <a:r>
              <a:rPr lang="en-US" dirty="0" smtClean="0"/>
              <a:t> run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1518E61-39E2-466D-3028-EF0B32F3D7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4" t="10171" r="4419" b="7321"/>
          <a:stretch/>
        </p:blipFill>
        <p:spPr>
          <a:xfrm>
            <a:off x="7401851" y="914400"/>
            <a:ext cx="4802166" cy="2362200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>
            <a:off x="5486400" y="2306598"/>
            <a:ext cx="228600" cy="533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2286000"/>
            <a:ext cx="144045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Time lost and </a:t>
            </a:r>
            <a:br>
              <a:rPr lang="en-US" dirty="0" smtClean="0"/>
            </a:br>
            <a:r>
              <a:rPr lang="en-US" dirty="0" smtClean="0"/>
              <a:t>intensity limit</a:t>
            </a:r>
            <a:endParaRPr lang="en-US" dirty="0" smtClean="0"/>
          </a:p>
        </p:txBody>
      </p:sp>
      <p:grpSp>
        <p:nvGrpSpPr>
          <p:cNvPr id="13" name="Group 12"/>
          <p:cNvGrpSpPr/>
          <p:nvPr/>
        </p:nvGrpSpPr>
        <p:grpSpPr>
          <a:xfrm>
            <a:off x="7154254" y="3644499"/>
            <a:ext cx="4781291" cy="1994301"/>
            <a:chOff x="7154254" y="3389549"/>
            <a:chExt cx="4781291" cy="1994301"/>
          </a:xfrm>
        </p:grpSpPr>
        <p:pic>
          <p:nvPicPr>
            <p:cNvPr id="11" name="Immagine 6">
              <a:extLst>
                <a:ext uri="{FF2B5EF4-FFF2-40B4-BE49-F238E27FC236}">
                  <a16:creationId xmlns:a16="http://schemas.microsoft.com/office/drawing/2014/main" xmlns="" id="{35A32179-F96E-901C-036E-4210969525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5" t="5918" r="8896" b="37845"/>
            <a:stretch/>
          </p:blipFill>
          <p:spPr>
            <a:xfrm>
              <a:off x="7155459" y="3389549"/>
              <a:ext cx="4780086" cy="1669561"/>
            </a:xfrm>
            <a:prstGeom prst="rect">
              <a:avLst/>
            </a:prstGeom>
          </p:spPr>
        </p:pic>
        <p:pic>
          <p:nvPicPr>
            <p:cNvPr id="15" name="Immagine 6">
              <a:extLst>
                <a:ext uri="{FF2B5EF4-FFF2-40B4-BE49-F238E27FC236}">
                  <a16:creationId xmlns:a16="http://schemas.microsoft.com/office/drawing/2014/main" xmlns="" id="{35A32179-F96E-901C-036E-4210969525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5" t="87990" r="8896" b="1072"/>
            <a:stretch/>
          </p:blipFill>
          <p:spPr>
            <a:xfrm>
              <a:off x="7154254" y="5059110"/>
              <a:ext cx="4780086" cy="32474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7103692" y="871670"/>
            <a:ext cx="29815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100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05530" y="1282918"/>
            <a:ext cx="19877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80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39000" y="1676400"/>
            <a:ext cx="19877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60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9000" y="2172394"/>
            <a:ext cx="19877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40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39000" y="2638140"/>
            <a:ext cx="19877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20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15200" y="3061156"/>
            <a:ext cx="9938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0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48600" y="3191854"/>
            <a:ext cx="447238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22:40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865400" y="3187918"/>
            <a:ext cx="447238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22:50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49162" y="3191854"/>
            <a:ext cx="447238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22:45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695054" y="3191854"/>
            <a:ext cx="447238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22:55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415366" y="3289756"/>
            <a:ext cx="3382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time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9839800">
            <a:off x="9710091" y="1646384"/>
            <a:ext cx="106439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Beam energy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7371743">
            <a:off x="10186838" y="2164340"/>
            <a:ext cx="102592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Beam losses</a:t>
            </a:r>
            <a:endParaRPr lang="en-US" sz="14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91400" y="698956"/>
            <a:ext cx="222817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Ratio to dump threshold (%)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animBg="1"/>
      <p:bldP spid="12" grpId="0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/>
      <p:bldP spid="30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447800"/>
            <a:ext cx="7288212" cy="442753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Shorter ion run in 2024</a:t>
            </a:r>
          </a:p>
          <a:p>
            <a:pPr lvl="1"/>
            <a:r>
              <a:rPr lang="en-US" dirty="0" smtClean="0"/>
              <a:t>18 </a:t>
            </a:r>
            <a:r>
              <a:rPr lang="en-US" dirty="0"/>
              <a:t>days of </a:t>
            </a:r>
            <a:r>
              <a:rPr lang="en-US" dirty="0" smtClean="0"/>
              <a:t>physics operation - had </a:t>
            </a:r>
            <a:r>
              <a:rPr lang="en-US" dirty="0"/>
              <a:t>32 days in 2023</a:t>
            </a:r>
          </a:p>
          <a:p>
            <a:endParaRPr lang="en-US" dirty="0" smtClean="0"/>
          </a:p>
          <a:p>
            <a:r>
              <a:rPr lang="en-US" dirty="0" smtClean="0"/>
              <a:t>Target integrated luminosity anyway similar to total achieved in 2023</a:t>
            </a:r>
          </a:p>
          <a:p>
            <a:pPr lvl="1"/>
            <a:r>
              <a:rPr lang="en-US" dirty="0" smtClean="0"/>
              <a:t>For ALICE, ATLAS, CMS: of </a:t>
            </a:r>
            <a:r>
              <a:rPr lang="en-US" dirty="0"/>
              <a:t>1.9 </a:t>
            </a:r>
            <a:r>
              <a:rPr lang="en-US" dirty="0" smtClean="0"/>
              <a:t>nb</a:t>
            </a:r>
            <a:r>
              <a:rPr lang="en-US" baseline="30000" dirty="0" smtClean="0"/>
              <a:t>-1</a:t>
            </a:r>
            <a:r>
              <a:rPr lang="en-US" dirty="0"/>
              <a:t> </a:t>
            </a:r>
            <a:r>
              <a:rPr lang="en-US" dirty="0" smtClean="0"/>
              <a:t>- reached </a:t>
            </a:r>
            <a:r>
              <a:rPr lang="en-US" dirty="0"/>
              <a:t>2 nb</a:t>
            </a:r>
            <a:r>
              <a:rPr lang="en-US" baseline="30000" dirty="0"/>
              <a:t>-1 </a:t>
            </a:r>
            <a:r>
              <a:rPr lang="en-US" dirty="0"/>
              <a:t>in </a:t>
            </a:r>
            <a:r>
              <a:rPr lang="en-US" dirty="0" smtClean="0"/>
              <a:t>2023</a:t>
            </a:r>
          </a:p>
          <a:p>
            <a:pPr lvl="1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Crucial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to significantly increase 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performance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Main priority to mitigate 2023 problems</a:t>
            </a:r>
            <a:r>
              <a:rPr lang="en-US" dirty="0">
                <a:sym typeface="Wingdings" panose="05000000000000000000" pitchFamily="2" charset="2"/>
              </a:rPr>
              <a:t>  Action plan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Improve machine availability and establish stable </a:t>
            </a:r>
            <a:r>
              <a:rPr lang="en-US" dirty="0" smtClean="0">
                <a:sym typeface="Wingdings" panose="05000000000000000000" pitchFamily="2" charset="2"/>
              </a:rPr>
              <a:t>operation</a:t>
            </a:r>
          </a:p>
          <a:p>
            <a:pPr lvl="2"/>
            <a:r>
              <a:rPr lang="en-US" dirty="0" smtClean="0"/>
              <a:t>Operate </a:t>
            </a:r>
            <a:r>
              <a:rPr lang="en-US" dirty="0"/>
              <a:t>with higher intensity</a:t>
            </a:r>
          </a:p>
          <a:p>
            <a:pPr lvl="3"/>
            <a:r>
              <a:rPr lang="en-US" dirty="0"/>
              <a:t>Tolerate higher intensity in LHC and reduce losses</a:t>
            </a:r>
          </a:p>
          <a:p>
            <a:pPr lvl="3"/>
            <a:r>
              <a:rPr lang="en-US" dirty="0"/>
              <a:t>Produce higher intensity in injectors</a:t>
            </a:r>
          </a:p>
          <a:p>
            <a:pPr lvl="2"/>
            <a:endParaRPr lang="en-US" dirty="0"/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for the 2024 </a:t>
            </a:r>
            <a:r>
              <a:rPr lang="en-US" dirty="0" err="1" smtClean="0"/>
              <a:t>Pb</a:t>
            </a:r>
            <a:r>
              <a:rPr lang="en-US" dirty="0"/>
              <a:t> </a:t>
            </a:r>
            <a:r>
              <a:rPr lang="en-US" dirty="0" smtClean="0"/>
              <a:t>ion run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AutoShape 4" descr="Process Improvement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772" y="1905000"/>
            <a:ext cx="3055937" cy="305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45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0389" y="1676399"/>
            <a:ext cx="6221411" cy="3581401"/>
          </a:xfrm>
        </p:spPr>
        <p:txBody>
          <a:bodyPr>
            <a:normAutofit/>
          </a:bodyPr>
          <a:lstStyle/>
          <a:p>
            <a:r>
              <a:rPr lang="en-US" dirty="0" smtClean="0"/>
              <a:t>Following improvements, excellent </a:t>
            </a:r>
            <a:r>
              <a:rPr lang="en-US" dirty="0"/>
              <a:t>intensity from injectors in </a:t>
            </a:r>
            <a:r>
              <a:rPr lang="en-US" dirty="0" smtClean="0"/>
              <a:t>2024</a:t>
            </a:r>
            <a:endParaRPr lang="en-US" dirty="0"/>
          </a:p>
          <a:p>
            <a:pPr lvl="1"/>
            <a:r>
              <a:rPr lang="en-US" dirty="0"/>
              <a:t>Optimization </a:t>
            </a:r>
            <a:r>
              <a:rPr lang="en-US" dirty="0" smtClean="0"/>
              <a:t>throughout injector complex </a:t>
            </a:r>
            <a:r>
              <a:rPr lang="en-US" dirty="0" smtClean="0">
                <a:sym typeface="Wingdings" panose="05000000000000000000" pitchFamily="2" charset="2"/>
              </a:rPr>
              <a:t> record performance</a:t>
            </a:r>
            <a:endParaRPr lang="en-US" dirty="0" smtClean="0"/>
          </a:p>
          <a:p>
            <a:pPr lvl="1"/>
            <a:r>
              <a:rPr lang="en-US" dirty="0" smtClean="0"/>
              <a:t>Very large improvement over 2023</a:t>
            </a:r>
          </a:p>
          <a:p>
            <a:pPr lvl="1"/>
            <a:endParaRPr lang="en-US" dirty="0"/>
          </a:p>
          <a:p>
            <a:r>
              <a:rPr lang="en-US" dirty="0" smtClean="0"/>
              <a:t>2.6×10</a:t>
            </a:r>
            <a:r>
              <a:rPr lang="en-US" baseline="30000" dirty="0" smtClean="0"/>
              <a:t>8</a:t>
            </a:r>
            <a:r>
              <a:rPr lang="en-US" dirty="0" smtClean="0"/>
              <a:t> </a:t>
            </a:r>
            <a:r>
              <a:rPr lang="en-US" dirty="0" err="1"/>
              <a:t>Pb</a:t>
            </a:r>
            <a:r>
              <a:rPr lang="en-US" dirty="0"/>
              <a:t>/bunch </a:t>
            </a:r>
            <a:r>
              <a:rPr lang="en-US" dirty="0" smtClean="0"/>
              <a:t>at LHC injection</a:t>
            </a:r>
            <a:endParaRPr lang="en-US" b="0" dirty="0"/>
          </a:p>
          <a:p>
            <a:pPr lvl="1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Intensity &gt;30% above LIU/HL-LHC target</a:t>
            </a:r>
          </a:p>
          <a:p>
            <a:pPr lvl="1"/>
            <a:r>
              <a:rPr lang="en-US" dirty="0" smtClean="0"/>
              <a:t>Almost </a:t>
            </a:r>
            <a:r>
              <a:rPr lang="en-US" dirty="0"/>
              <a:t>factor 4 above LHC design from 2003</a:t>
            </a:r>
          </a:p>
          <a:p>
            <a:pPr lvl="1"/>
            <a:r>
              <a:rPr lang="en-US" dirty="0" err="1"/>
              <a:t>Emittance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larger than </a:t>
            </a:r>
            <a:r>
              <a:rPr lang="en-US" dirty="0" smtClean="0"/>
              <a:t>spec</a:t>
            </a:r>
            <a:r>
              <a:rPr lang="en-US" dirty="0"/>
              <a:t>, but LHC still gains significantly overall due to higher intensity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2024 </a:t>
            </a:r>
            <a:r>
              <a:rPr lang="en-US" dirty="0" err="1" smtClean="0"/>
              <a:t>Pb</a:t>
            </a:r>
            <a:r>
              <a:rPr lang="en-US" dirty="0" smtClean="0"/>
              <a:t> beams from the injectors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21560F8-A9EE-0BF3-5CD6-0DCA0349F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00" y="408303"/>
            <a:ext cx="4080049" cy="26689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9495067-8C47-AF60-D191-255339CBFC6A}"/>
              </a:ext>
            </a:extLst>
          </p:cNvPr>
          <p:cNvSpPr txBox="1"/>
          <p:nvPr/>
        </p:nvSpPr>
        <p:spPr>
          <a:xfrm>
            <a:off x="8648421" y="318300"/>
            <a:ext cx="2767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latin typeface="Arial Narrow" panose="020B0606020202030204" pitchFamily="34" charset="0"/>
              </a:rPr>
              <a:t>LEIR: top performance per year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1A2F509-60F0-F1EB-DBFE-7E7E0B5D5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452400"/>
            <a:ext cx="4397400" cy="27483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3B7A204-E02A-FB35-A6BF-F387E785A060}"/>
              </a:ext>
            </a:extLst>
          </p:cNvPr>
          <p:cNvSpPr txBox="1"/>
          <p:nvPr/>
        </p:nvSpPr>
        <p:spPr>
          <a:xfrm>
            <a:off x="8544332" y="3298511"/>
            <a:ext cx="270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latin typeface="Arial Narrow" panose="020B0606020202030204" pitchFamily="34" charset="0"/>
              </a:rPr>
              <a:t>SPS: top performance per year </a:t>
            </a:r>
          </a:p>
        </p:txBody>
      </p:sp>
    </p:spTree>
    <p:extLst>
      <p:ext uri="{BB962C8B-B14F-4D97-AF65-F5344CB8AC3E}">
        <p14:creationId xmlns:p14="http://schemas.microsoft.com/office/powerpoint/2010/main" val="109475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0433705"/>
              </p:ext>
            </p:extLst>
          </p:nvPr>
        </p:nvGraphicFramePr>
        <p:xfrm>
          <a:off x="5543730" y="1905000"/>
          <a:ext cx="6213221" cy="29667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704461"/>
                <a:gridCol w="754380"/>
                <a:gridCol w="7543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energy (Z 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* (m)</a:t>
                      </a:r>
                      <a:r>
                        <a:rPr lang="en-US" baseline="0" dirty="0" smtClean="0"/>
                        <a:t>, ALICE, ATLAS, 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* (m)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LHCb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half crossing angle (µrad), </a:t>
                      </a:r>
                      <a:r>
                        <a:rPr lang="en-US" baseline="0" dirty="0" smtClean="0"/>
                        <a:t>ALICE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Net half crossing angle (µrad), </a:t>
                      </a:r>
                      <a:r>
                        <a:rPr lang="en-US" baseline="0" dirty="0" smtClean="0"/>
                        <a:t>ATLAS, CMS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Net half crossing angle (µrad), </a:t>
                      </a:r>
                      <a:r>
                        <a:rPr lang="en-US" dirty="0" err="1" smtClean="0"/>
                        <a:t>LHCb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-71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Collimator cut (</a:t>
                      </a:r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machine configuration with </a:t>
            </a:r>
            <a:r>
              <a:rPr lang="en-US" dirty="0" err="1" smtClean="0"/>
              <a:t>Pb</a:t>
            </a:r>
            <a:r>
              <a:rPr lang="en-US" dirty="0" smtClean="0"/>
              <a:t> 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2025.06.03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Roderik Bruce | Exceeding HL-LHC performance during the 2024 Pb-Pb ion run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407989" y="1592263"/>
            <a:ext cx="4697411" cy="44275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US" dirty="0" smtClean="0"/>
          </a:p>
          <a:p>
            <a:r>
              <a:rPr lang="en-US" dirty="0" smtClean="0"/>
              <a:t>Change </a:t>
            </a:r>
            <a:r>
              <a:rPr lang="en-US" dirty="0"/>
              <a:t>as little as possible </a:t>
            </a:r>
            <a:r>
              <a:rPr lang="en-US" dirty="0" smtClean="0"/>
              <a:t>in 2024 to </a:t>
            </a:r>
            <a:r>
              <a:rPr lang="en-US" dirty="0"/>
              <a:t>avoid new problems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7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 Cobranding_16x9 PPT_v2024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17253</TotalTime>
  <Words>2145</Words>
  <Application>Microsoft Office PowerPoint</Application>
  <PresentationFormat>Custom</PresentationFormat>
  <Paragraphs>437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CERN Cobranding_16x9 PPT_v2024</vt:lpstr>
      <vt:lpstr>Exceeding high-luminosity LHC performance targets during the 2024 Pb-Pb ion run</vt:lpstr>
      <vt:lpstr>Contents</vt:lpstr>
      <vt:lpstr>The CERN Large Hadron Collider</vt:lpstr>
      <vt:lpstr>LHC heavy-ion programme</vt:lpstr>
      <vt:lpstr>HL-LHC ion upgrades</vt:lpstr>
      <vt:lpstr>Outcome of the 2023 Pb-Pb run</vt:lpstr>
      <vt:lpstr>Considerations for the 2024 Pb ion run</vt:lpstr>
      <vt:lpstr>2024 Pb beams from the injectors</vt:lpstr>
      <vt:lpstr>LHC machine configuration with Pb ions</vt:lpstr>
      <vt:lpstr>Overview of the LHC 2024 Pb-Pb run</vt:lpstr>
      <vt:lpstr>2024 experience with 2023 problems (1)</vt:lpstr>
      <vt:lpstr>2024 experience with 2023 problems (2)</vt:lpstr>
      <vt:lpstr>LHC Pb beam intensity</vt:lpstr>
      <vt:lpstr>Pb ion collisions in the LHC</vt:lpstr>
      <vt:lpstr>Pb ion collisions in the LHC</vt:lpstr>
      <vt:lpstr>Luminosity performance in 2024 (single fills)</vt:lpstr>
      <vt:lpstr>Integrated luminosity production</vt:lpstr>
      <vt:lpstr>Summary and outlook</vt:lpstr>
      <vt:lpstr>PowerPoint Presentation</vt:lpstr>
      <vt:lpstr>Backup</vt:lpstr>
      <vt:lpstr>Physics targets for Pb-Pb</vt:lpstr>
      <vt:lpstr>Observations of background in ALICE</vt:lpstr>
      <vt:lpstr>Mitigation of ALICE background</vt:lpstr>
      <vt:lpstr>2024 availability and statistics</vt:lpstr>
      <vt:lpstr>Total integrated luminosity</vt:lpstr>
      <vt:lpstr>Plans to mitigate 2023 problems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Roderik</dc:creator>
  <cp:lastModifiedBy>Roderik</cp:lastModifiedBy>
  <cp:revision>186</cp:revision>
  <cp:lastPrinted>2020-01-30T13:49:18Z</cp:lastPrinted>
  <dcterms:created xsi:type="dcterms:W3CDTF">2025-05-22T08:08:13Z</dcterms:created>
  <dcterms:modified xsi:type="dcterms:W3CDTF">2025-06-03T07:41:44Z</dcterms:modified>
</cp:coreProperties>
</file>