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66" r:id="rId3"/>
    <p:sldId id="260" r:id="rId4"/>
    <p:sldId id="262" r:id="rId5"/>
    <p:sldId id="332" r:id="rId6"/>
    <p:sldId id="351" r:id="rId7"/>
    <p:sldId id="363" r:id="rId8"/>
    <p:sldId id="360" r:id="rId9"/>
    <p:sldId id="266" r:id="rId10"/>
    <p:sldId id="361" r:id="rId11"/>
    <p:sldId id="352" r:id="rId12"/>
    <p:sldId id="354" r:id="rId13"/>
    <p:sldId id="367" r:id="rId14"/>
    <p:sldId id="365" r:id="rId15"/>
    <p:sldId id="356" r:id="rId16"/>
    <p:sldId id="267" r:id="rId17"/>
    <p:sldId id="364" r:id="rId18"/>
    <p:sldId id="336" r:id="rId19"/>
    <p:sldId id="353" r:id="rId2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009821"/>
    <a:srgbClr val="002A7F"/>
    <a:srgbClr val="000000"/>
    <a:srgbClr val="9437FF"/>
    <a:srgbClr val="0432FF"/>
    <a:srgbClr val="E32351"/>
    <a:srgbClr val="FCBE00"/>
    <a:srgbClr val="FFC000"/>
    <a:srgbClr val="03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53"/>
    <p:restoredTop sz="87528"/>
  </p:normalViewPr>
  <p:slideViewPr>
    <p:cSldViewPr snapToGrid="0" snapToObjects="1">
      <p:cViewPr varScale="1">
        <p:scale>
          <a:sx n="136" d="100"/>
          <a:sy n="136" d="100"/>
        </p:scale>
        <p:origin x="864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2624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A106FC6-8F7B-8946-BB5E-854F501DA6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C55D29-386E-7AC9-7AAA-FD8C278E2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9505F-BF29-924D-A027-0D866DE6FDE2}" type="datetimeFigureOut">
              <a:rPr lang="en-US" smtClean="0"/>
              <a:t>6/11/25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7BF9EA-8E7E-CA5C-4FC0-69E900491A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B20D7B-FF4E-0106-0CB0-B12628A1E11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5067A-B79E-0344-B741-DE23A7D60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71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C964B6-75A6-314F-9149-D72A4A8443D0}" type="datetimeFigureOut">
              <a:rPr lang="en-CH" smtClean="0"/>
              <a:t>6/11/25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994D9-45EC-B945-B651-AA76890947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218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Overview into the work done to implementing hysteresis compensation in the main magnetic circuits in the CERN SPS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020212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85015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Electrical installation in the tunnel is different from measurement lab (which also only has 1 magnet)</a:t>
            </a:r>
          </a:p>
          <a:p>
            <a:r>
              <a:rPr lang="en-US" dirty="0"/>
              <a:t>Generated dynamic effects can be modeled as superposition of exponentials (one from each contribution)</a:t>
            </a:r>
          </a:p>
          <a:p>
            <a:r>
              <a:rPr lang="en-US" dirty="0"/>
              <a:t>Eddy current effects dominate at injection, at over 0.6 </a:t>
            </a:r>
            <a:r>
              <a:rPr lang="en-US" dirty="0" err="1"/>
              <a:t>permil</a:t>
            </a:r>
            <a:r>
              <a:rPr lang="en-US" dirty="0"/>
              <a:t> </a:t>
            </a:r>
            <a:r>
              <a:rPr lang="en-US" dirty="0" err="1"/>
              <a:t>dp</a:t>
            </a:r>
            <a:r>
              <a:rPr lang="en-US" dirty="0"/>
              <a:t>/p without the precycle.</a:t>
            </a:r>
          </a:p>
          <a:p>
            <a:r>
              <a:rPr lang="en-US" dirty="0"/>
              <a:t>Original method aimed to capture dynamic effects as well. While we can capture them, now efforts are concentrated to removing them.</a:t>
            </a:r>
          </a:p>
          <a:p>
            <a:endParaRPr lang="en-US" dirty="0"/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explain affirmatively the plot…saying essentially we have done this already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etc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 to be tested all together soon. 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012248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Times include downtime and MDs.</a:t>
            </a:r>
          </a:p>
          <a:p>
            <a:r>
              <a:rPr lang="en-US" dirty="0"/>
              <a:t>1 million francs per year electricity</a:t>
            </a:r>
          </a:p>
          <a:p>
            <a:endParaRPr lang="en-US" dirty="0"/>
          </a:p>
          <a:p>
            <a:r>
              <a:rPr lang="en-US" dirty="0"/>
              <a:t>Otherwise the only thing we gain is power savings by flattening the precycling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877415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9C11A-0A6B-F789-9EA0-E9EEFCE90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C3EDD0-1302-DD41-E868-FE3BD61A67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C0EFCA68-E16D-E6D8-9C3C-82C6EBE43D87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Hierarchical control system translates momentum, tune </a:t>
                </a:r>
                <a:r>
                  <a:rPr lang="en-US" dirty="0" err="1"/>
                  <a:t>etc</a:t>
                </a:r>
                <a:r>
                  <a:rPr lang="en-US" dirty="0"/>
                  <a:t> to field to current, and sends the </a:t>
                </a:r>
              </a:p>
              <a:p>
                <a:endParaRPr lang="en-US" dirty="0"/>
              </a:p>
              <a:p>
                <a:r>
                  <a:rPr lang="en-US" sz="2000" dirty="0"/>
                  <a:t>Most magnetic circuits are controlled in current by translating momentum / tune / correction etc. </a:t>
                </a:r>
              </a:p>
              <a:p>
                <a:pPr lvl="1"/>
                <a:r>
                  <a:rPr lang="en-US" sz="1800" dirty="0"/>
                  <a:t>Control system is agnostic to actual field response in the machine</a:t>
                </a:r>
              </a:p>
              <a:p>
                <a:pPr lvl="1"/>
                <a:endParaRPr lang="en-US" sz="1600" dirty="0"/>
              </a:p>
              <a:p>
                <a:r>
                  <a:rPr lang="en-US" sz="2000" dirty="0"/>
                  <a:t>Instead: model magnetic field response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from magnetic field measurements</a:t>
                </a:r>
              </a:p>
              <a:p>
                <a:pPr lvl="1"/>
                <a:r>
                  <a:rPr lang="en-US" dirty="0"/>
                  <a:t>Knowing next cycle to be played …</a:t>
                </a:r>
              </a:p>
              <a:p>
                <a:pPr lvl="1"/>
                <a:r>
                  <a:rPr lang="en-US" dirty="0"/>
                  <a:t>… feed-forward correct the field by applying 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 </a:t>
                </a:r>
                <a:r>
                  <a:rPr lang="en-US" b="1" dirty="0"/>
                  <a:t>for every cycle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dirty="0"/>
                  <a:t>We now can achieve reproducible fields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Control paradigm is transparent to set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/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Hierarchical control system translates momentum, tune </a:t>
                </a:r>
                <a:r>
                  <a:rPr lang="en-US" dirty="0" err="1"/>
                  <a:t>etc</a:t>
                </a:r>
                <a:r>
                  <a:rPr lang="en-US" dirty="0"/>
                  <a:t> to field to current, and sends the </a:t>
                </a:r>
              </a:p>
              <a:p>
                <a:endParaRPr lang="en-US" dirty="0"/>
              </a:p>
              <a:p>
                <a:r>
                  <a:rPr lang="en-US" sz="2000" dirty="0"/>
                  <a:t>Most magnetic circuits are controlled in current by translating momentum / tune / correction etc. </a:t>
                </a:r>
              </a:p>
              <a:p>
                <a:pPr lvl="1"/>
                <a:r>
                  <a:rPr lang="en-US" sz="1800" dirty="0"/>
                  <a:t>Control system is agnostic to actual field response in the machine</a:t>
                </a:r>
              </a:p>
              <a:p>
                <a:pPr lvl="1"/>
                <a:endParaRPr lang="en-US" sz="1600" dirty="0"/>
              </a:p>
              <a:p>
                <a:r>
                  <a:rPr lang="en-US" sz="2000" dirty="0"/>
                  <a:t>Instead: model magnetic field response </a:t>
                </a:r>
                <a:r>
                  <a:rPr lang="en-US" sz="2000" i="0">
                    <a:latin typeface="Cambria Math" panose="02040503050406030204" pitchFamily="18" charset="0"/>
                  </a:rPr>
                  <a:t>𝐼→𝐵</a:t>
                </a:r>
                <a:r>
                  <a:rPr lang="en-US" sz="2000" dirty="0"/>
                  <a:t> from magnetic field measurements</a:t>
                </a:r>
              </a:p>
              <a:p>
                <a:pPr lvl="1"/>
                <a:r>
                  <a:rPr lang="en-US" dirty="0"/>
                  <a:t>Knowing next cycle to be played …</a:t>
                </a:r>
              </a:p>
              <a:p>
                <a:pPr lvl="1"/>
                <a:r>
                  <a:rPr lang="en-US" dirty="0"/>
                  <a:t>… feed-forward correct the field by applying a </a:t>
                </a:r>
                <a:r>
                  <a:rPr lang="en-US" i="0">
                    <a:latin typeface="Cambria Math" panose="02040503050406030204" pitchFamily="18" charset="0"/>
                  </a:rPr>
                  <a:t>Δ𝐼</a:t>
                </a:r>
                <a:r>
                  <a:rPr lang="en-US" dirty="0"/>
                  <a:t> </a:t>
                </a:r>
                <a:r>
                  <a:rPr lang="en-US" b="1" dirty="0"/>
                  <a:t>for every cycle</a:t>
                </a:r>
              </a:p>
              <a:p>
                <a:pPr lvl="1"/>
                <a:r>
                  <a:rPr lang="en-US" b="0" i="0">
                    <a:latin typeface="Cambria Math" panose="02040503050406030204" pitchFamily="18" charset="0"/>
                  </a:rPr>
                  <a:t>⇒ </a:t>
                </a:r>
                <a:r>
                  <a:rPr lang="en-US" dirty="0"/>
                  <a:t>We now can achieve reproducible fields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Control paradigm is transparent to set </a:t>
                </a:r>
                <a:r>
                  <a:rPr lang="en-US" b="0" i="0">
                    <a:latin typeface="Cambria Math" panose="02040503050406030204" pitchFamily="18" charset="0"/>
                  </a:rPr>
                  <a:t>𝐵</a:t>
                </a:r>
                <a:r>
                  <a:rPr lang="en-US" dirty="0"/>
                  <a:t> / </a:t>
                </a:r>
                <a:r>
                  <a:rPr lang="en-US" b="0" i="0">
                    <a:latin typeface="Cambria Math" panose="02040503050406030204" pitchFamily="18" charset="0"/>
                  </a:rPr>
                  <a:t>𝐾</a:t>
                </a:r>
                <a:endParaRPr lang="en-US" dirty="0"/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9AE365-129C-BAEA-83F7-A58A477438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354328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Generate large amounts of data on hysteresis simulation, with similar hysteretic vs. </a:t>
            </a:r>
            <a:r>
              <a:rPr lang="en-US" dirty="0" err="1"/>
              <a:t>anhysteretic</a:t>
            </a:r>
            <a:r>
              <a:rPr lang="en-US" dirty="0"/>
              <a:t> </a:t>
            </a:r>
            <a:r>
              <a:rPr lang="en-US" dirty="0" err="1"/>
              <a:t>magneticization</a:t>
            </a:r>
            <a:r>
              <a:rPr lang="en-US" dirty="0"/>
              <a:t>, add eddy current decays,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Pre-training is crucial for accurate and robust predictions – especially over long prediction horizons</a:t>
            </a:r>
          </a:p>
          <a:p>
            <a:endParaRPr lang="en-US" dirty="0"/>
          </a:p>
          <a:p>
            <a:r>
              <a:rPr lang="en-US" dirty="0"/>
              <a:t>Simulated data is noise-free and clean. Noise can easily be injected to inputs during training</a:t>
            </a:r>
          </a:p>
          <a:p>
            <a:r>
              <a:rPr lang="en-US" dirty="0"/>
              <a:t>First intended as a PoC for learning hysteresis – but we can re-use trained models for downstream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19436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1C868E-CCBA-BFB6-4818-B79455F73E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097C86-F028-A7CC-A928-603BB1876F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883715-8FEC-692A-8F42-0AC3A6C591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Generate large amounts of data on hysteresis simulation, with similar hysteretic vs. </a:t>
            </a:r>
            <a:r>
              <a:rPr lang="en-US" dirty="0" err="1"/>
              <a:t>anhysteretic</a:t>
            </a:r>
            <a:r>
              <a:rPr lang="en-US" dirty="0"/>
              <a:t> </a:t>
            </a:r>
            <a:r>
              <a:rPr lang="en-US" dirty="0" err="1"/>
              <a:t>magneticization</a:t>
            </a:r>
            <a:r>
              <a:rPr lang="en-US" dirty="0"/>
              <a:t>, add eddy current decays,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Pre-training is crucial for accurate and robust predictions – especially over long prediction horizons</a:t>
            </a:r>
          </a:p>
          <a:p>
            <a:endParaRPr lang="en-US" dirty="0"/>
          </a:p>
          <a:p>
            <a:r>
              <a:rPr lang="en-US" dirty="0"/>
              <a:t>Simulated data is noise-free and clean. Noise can easily be injected to inputs during training</a:t>
            </a:r>
          </a:p>
          <a:p>
            <a:r>
              <a:rPr lang="en-US" dirty="0"/>
              <a:t>First intended as a PoC for learning hysteresis – but we can re-use trained models for downstream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9DA20E-C3B8-5F7F-0D0F-B81C09493E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84519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Main dipoles and quadrupole circuits are powered in series</a:t>
            </a:r>
            <a:endParaRPr lang="en-US" dirty="0"/>
          </a:p>
          <a:p>
            <a:r>
              <a:rPr lang="en-US" b="1" dirty="0"/>
              <a:t>700 bending dipoles in SPS</a:t>
            </a:r>
          </a:p>
          <a:p>
            <a:r>
              <a:rPr lang="en-US" b="1" dirty="0"/>
              <a:t>104 focusing, and 104 defocusing quadrupoles</a:t>
            </a:r>
          </a:p>
          <a:p>
            <a:r>
              <a:rPr lang="en-US" b="1" dirty="0"/>
              <a:t>3 - 6 s acceleration from injection to extraction</a:t>
            </a:r>
          </a:p>
          <a:p>
            <a:endParaRPr lang="en-US" dirty="0"/>
          </a:p>
          <a:p>
            <a:r>
              <a:rPr lang="en-US" b="1" dirty="0"/>
              <a:t>25 % of beam time nominally goes to the slow extracted beam to NA each year</a:t>
            </a:r>
          </a:p>
          <a:p>
            <a:r>
              <a:rPr lang="en-US" b="1" dirty="0"/>
              <a:t>SFTPRO uses half of the available beam time in SPS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Will show animation of field errors caused by hysteresis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Mention the pre-cycle on the screenshot. 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Mention that you will talk about it a little bit more on the next slide, and say also that it cannot be used for </a:t>
            </a:r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beam production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61337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b="1" dirty="0"/>
              <a:t>Time and energy-consuming </a:t>
            </a:r>
            <a:r>
              <a:rPr lang="en-US" dirty="0"/>
              <a:t>precycle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Eddy current decays at injection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Changing magnetic fields (esp. at SFT extraction) when sequences change.</a:t>
            </a:r>
          </a:p>
          <a:p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Severe impact on reproducibility, flexibility, and performance. </a:t>
            </a:r>
            <a:endParaRPr lang="en-US" b="1" dirty="0"/>
          </a:p>
          <a:p>
            <a:pPr lvl="0"/>
            <a:endParaRPr lang="en-US" dirty="0"/>
          </a:p>
          <a:p>
            <a:pPr lvl="0"/>
            <a:r>
              <a:rPr lang="en-US" dirty="0"/>
              <a:t>Cycle / magnetic sequences are often consistent …</a:t>
            </a:r>
          </a:p>
          <a:p>
            <a:pPr lvl="0"/>
            <a:r>
              <a:rPr lang="en-US" dirty="0"/>
              <a:t>…  but manual changes to beam parameters are often required when sequences change</a:t>
            </a:r>
          </a:p>
          <a:p>
            <a:pPr lvl="0"/>
            <a:endParaRPr lang="en-US" dirty="0"/>
          </a:p>
          <a:p>
            <a:pPr lvl="0"/>
            <a:r>
              <a:rPr lang="en-US" b="1" dirty="0"/>
              <a:t>Feedback is only possible with high-precision online field measurements.</a:t>
            </a:r>
          </a:p>
          <a:p>
            <a:endParaRPr lang="en-US" dirty="0"/>
          </a:p>
          <a:p>
            <a:r>
              <a:rPr lang="en-US" dirty="0"/>
              <a:t>With this, we propose a method for hysteresis compensation in the SPS.</a:t>
            </a:r>
          </a:p>
          <a:p>
            <a:endParaRPr lang="en-US" dirty="0"/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Mention the pre-cycle on the screenshot. 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Mention that you will talk about it a little bit more on the next slide, and say also that it cannot be used for beam production.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88328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A6BD0A-211E-6DF2-5023-862C6A59F0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F41DF9-A9A1-7F63-F121-1A09B8BC44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2F06CD-F0B5-EBF2-5F2B-837FE8519B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 </a:t>
            </a:r>
            <a:r>
              <a:rPr lang="en-US" b="1" dirty="0"/>
              <a:t>Classical methods </a:t>
            </a:r>
            <a:r>
              <a:rPr lang="en-US" dirty="0"/>
              <a:t>cannot reach required accuracy </a:t>
            </a:r>
          </a:p>
          <a:p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Feed-back correction requires an </a:t>
            </a:r>
            <a:r>
              <a:rPr lang="en-US" b="1" dirty="0"/>
              <a:t>online field measurement system infrastructure</a:t>
            </a:r>
            <a:r>
              <a:rPr lang="en-US" dirty="0"/>
              <a:t>, and integrating into the power converters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Normally, one models H to M or 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Main dipole data are available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time axis is actually important for modeling dynamic effects</a:t>
            </a:r>
          </a:p>
          <a:p>
            <a:endParaRPr lang="en-US" dirty="0"/>
          </a:p>
          <a:p>
            <a:r>
              <a:rPr lang="en-US" dirty="0"/>
              <a:t>Field measurements are sequences -&gt; go for seq2seq models</a:t>
            </a:r>
          </a:p>
          <a:p>
            <a:endParaRPr lang="en-US" dirty="0"/>
          </a:p>
          <a:p>
            <a:r>
              <a:rPr lang="en-US" dirty="0"/>
              <a:t>Machine learning is not restricted to hysteresis formalism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5B7784-2369-A75F-BB19-F0A8B97514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33576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Assuming we know the next cycle, which has a corresponding programmed current.</a:t>
            </a:r>
          </a:p>
          <a:p>
            <a:endParaRPr lang="en-US" dirty="0"/>
          </a:p>
          <a:p>
            <a:r>
              <a:rPr lang="en-US" dirty="0"/>
              <a:t>If we know what the field will be, and we know what we want it to be, we can</a:t>
            </a:r>
            <a:r>
              <a:rPr lang="en-US" b="1" dirty="0"/>
              <a:t> feed-forward </a:t>
            </a:r>
            <a:r>
              <a:rPr lang="en-US" dirty="0"/>
              <a:t>correct the difference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50465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CC7ECB-06BB-3231-57DC-EA6F4F139E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4B3879-2CEF-7B26-4502-D66130BBBE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9AEB70-F5A9-985B-8568-6965A07A77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 limitations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Unipolar powered magnet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Vanishingly small hysteresis features O(100 ppm), traditional methods will not work!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Low variation in training data from operational cycles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High accuracy requirements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Long prediction horizons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Simple Jiles-Atherton, or Preisach model simulations to learn hysteresis…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Multi-million parameter model, with inference time as low as 100 </a:t>
            </a:r>
            <a:r>
              <a:rPr lang="en-US" dirty="0" err="1"/>
              <a:t>ms</a:t>
            </a:r>
            <a:r>
              <a:rPr lang="en-US" dirty="0"/>
              <a:t> for 500 points (10 seconds cycle)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We can “zoom in” arbitrarily into features we are interested in when modeling with ML – the model will learn the patterns – classical models cannot do this!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D54A7B-9246-6F2A-CD6F-E0B714D966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731531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beam extracted over 5 s at ideally constant extracted intensity rate</a:t>
            </a:r>
          </a:p>
          <a:p>
            <a:endParaRPr lang="en-US" dirty="0"/>
          </a:p>
          <a:p>
            <a:r>
              <a:rPr lang="en-US" dirty="0"/>
              <a:t>50 ppm main dipole field </a:t>
            </a:r>
            <a:r>
              <a:rPr lang="en-US" dirty="0">
                <a:sym typeface="Wingdings" pitchFamily="2" charset="2"/>
              </a:rPr>
              <a:t> 1e-4 T</a:t>
            </a:r>
          </a:p>
          <a:p>
            <a:r>
              <a:rPr lang="en-US" dirty="0">
                <a:sym typeface="Wingdings" pitchFamily="2" charset="2"/>
              </a:rPr>
              <a:t>0.001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b="1" dirty="0">
                <a:sym typeface="Wingdings" pitchFamily="2" charset="2"/>
              </a:rPr>
              <a:t>normally operators need to modify the horizontal tune at magnetic sequence change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91356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No complaints from downstream experiments. </a:t>
            </a:r>
          </a:p>
          <a:p>
            <a:endParaRPr lang="en-US" b="1" dirty="0"/>
          </a:p>
          <a:p>
            <a:r>
              <a:rPr lang="en-US" b="1" dirty="0"/>
              <a:t>Field compensated within 3e-5 T, 20 ppm.</a:t>
            </a:r>
          </a:p>
          <a:p>
            <a:endParaRPr lang="en-US" b="1" dirty="0"/>
          </a:p>
          <a:p>
            <a:r>
              <a:rPr lang="en-US" b="1" dirty="0"/>
              <a:t>It’s possible to take a bad shot, but the model corrects itself after one or two iterations.</a:t>
            </a:r>
          </a:p>
          <a:p>
            <a:endParaRPr lang="en-US" b="1" dirty="0"/>
          </a:p>
          <a:p>
            <a:r>
              <a:rPr lang="en-US" b="1" dirty="0"/>
              <a:t>over 4000 extractions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813728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only model as precisely as you measured</a:t>
            </a:r>
          </a:p>
          <a:p>
            <a:endParaRPr lang="en-US" dirty="0"/>
          </a:p>
          <a:p>
            <a:r>
              <a:rPr lang="en-US" dirty="0"/>
              <a:t>The reason why quadrupoles and </a:t>
            </a:r>
            <a:r>
              <a:rPr lang="en-US" dirty="0" err="1"/>
              <a:t>sextupoles</a:t>
            </a:r>
            <a:r>
              <a:rPr lang="en-US" dirty="0"/>
              <a:t> are not yet available for hysteresis compensation</a:t>
            </a:r>
          </a:p>
          <a:p>
            <a:endParaRPr lang="en-US" dirty="0"/>
          </a:p>
          <a:p>
            <a:r>
              <a:rPr lang="en-US" dirty="0"/>
              <a:t>50 ppm accuracy by averaging and filtering the hall sensors</a:t>
            </a:r>
          </a:p>
          <a:p>
            <a:endParaRPr lang="en-US" dirty="0"/>
          </a:p>
          <a:p>
            <a:r>
              <a:rPr lang="en-US" b="1" dirty="0"/>
              <a:t>Wrong field predictions, or halfway predictions, may dump the beam at injection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18532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D5E089-629E-C44B-9C3C-5174DE0F56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6000" y="6357600"/>
            <a:ext cx="1440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2025-06-04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974D5-C7D8-5749-9C64-B4E5378E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000" y="6357600"/>
            <a:ext cx="4995000" cy="365125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rPr lang="en-US"/>
              <a:t>IPAC'25 - Data-driven hysteresis compensation in the CERN SPS main magnets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753EC-07DD-2E4A-B26C-673A5E125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2800" y="6357600"/>
            <a:ext cx="2743200" cy="365125"/>
          </a:xfrm>
        </p:spPr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F52FD213-D9BF-62E7-B1C5-2B7503CE58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818" y="574964"/>
            <a:ext cx="10325464" cy="327695"/>
          </a:xfrm>
        </p:spPr>
        <p:txBody>
          <a:bodyPr tIns="0" bIns="0">
            <a:normAutofit/>
          </a:bodyPr>
          <a:lstStyle>
            <a:lvl1pPr marL="0" indent="0">
              <a:buNone/>
              <a:defRPr sz="2200" i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5C1B4FE-9ADD-184D-905B-58B3BE2AACD9}"/>
              </a:ext>
            </a:extLst>
          </p:cNvPr>
          <p:cNvCxnSpPr/>
          <p:nvPr userDrawn="1"/>
        </p:nvCxnSpPr>
        <p:spPr>
          <a:xfrm>
            <a:off x="376225" y="902666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9FD773BC-D2C1-2A2A-2348-6B6A0BA3D5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6838" y="137110"/>
            <a:ext cx="1087851" cy="108785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3C0C04F-B44F-26EB-8117-18D30291C1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818" y="107287"/>
            <a:ext cx="10325464" cy="460458"/>
          </a:xfrm>
        </p:spPr>
        <p:txBody>
          <a:bodyPr bIns="0" anchor="b">
            <a:normAutofit/>
          </a:bodyPr>
          <a:lstStyle>
            <a:lvl1pPr>
              <a:defRPr sz="2800" b="1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5C41E07-8EB0-8E6B-C255-AAAD1D1EE6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1391482"/>
            <a:ext cx="11449774" cy="478842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54512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C0E5D-AB97-8D4C-B78A-C2287BDC58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6225" y="1343918"/>
            <a:ext cx="5619600" cy="48330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334605-E615-BE49-93F9-3455111A57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6174" y="1343918"/>
            <a:ext cx="5619600" cy="48330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DABFBC-0E79-5045-ADC6-671F17B14C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6000" y="6357600"/>
            <a:ext cx="1440000" cy="3636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2025-06-04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947DA-2D59-8142-8AA4-0B00D94C9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6224" y="6357600"/>
            <a:ext cx="4999775" cy="365125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rPr lang="en-US" dirty="0"/>
              <a:t>IPAC'25 - Data-driven hysteresis compensation in the CERN SPS main magnets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5122BF-BB86-EF44-8B72-7E87605BC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2574" y="6357600"/>
            <a:ext cx="2743200" cy="365125"/>
          </a:xfrm>
        </p:spPr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DF26A86-D896-7F8C-E9C7-E7287D8660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818" y="574964"/>
            <a:ext cx="10325464" cy="327695"/>
          </a:xfrm>
        </p:spPr>
        <p:txBody>
          <a:bodyPr tIns="0" bIns="0">
            <a:normAutofit/>
          </a:bodyPr>
          <a:lstStyle>
            <a:lvl1pPr marL="0" indent="0">
              <a:buNone/>
              <a:defRPr sz="2200" i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5CF36A-1076-26E1-672B-339BC1DD9D69}"/>
              </a:ext>
            </a:extLst>
          </p:cNvPr>
          <p:cNvCxnSpPr/>
          <p:nvPr userDrawn="1"/>
        </p:nvCxnSpPr>
        <p:spPr>
          <a:xfrm>
            <a:off x="376225" y="902666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242746AA-8926-EF08-DFCA-B31ADD5082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6838" y="137110"/>
            <a:ext cx="1087851" cy="1087851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B4CE928-00E0-9352-A404-E2C519C09A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818" y="107287"/>
            <a:ext cx="10325464" cy="460458"/>
          </a:xfrm>
        </p:spPr>
        <p:txBody>
          <a:bodyPr bIns="0" anchor="b">
            <a:normAutofit/>
          </a:bodyPr>
          <a:lstStyle>
            <a:lvl1pPr>
              <a:defRPr sz="2800" b="1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14469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0AFA5D-9DAB-FB40-BFAC-F669F460A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6225" y="1224961"/>
            <a:ext cx="56213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50FA8E-5FBA-974F-9A09-4285AFA2B1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2039121"/>
            <a:ext cx="5621350" cy="41407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66C820-6C0D-E64A-9654-E341A72434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22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B36729-57F6-E840-8F93-A1DE2D56E0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2" y="2035994"/>
            <a:ext cx="5183188" cy="41407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6C8FD0-ADC0-0F45-ABDD-D243E71C0D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6000" y="6357600"/>
            <a:ext cx="1440000" cy="363600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2025-06-04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05FAA4-B020-6F41-877A-44F6F0787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6224" y="6357600"/>
            <a:ext cx="4999775" cy="363600"/>
          </a:xfrm>
          <a:prstGeom prst="rect">
            <a:avLst/>
          </a:prstGeom>
        </p:spPr>
        <p:txBody>
          <a:bodyPr/>
          <a:lstStyle>
            <a:lvl1pPr>
              <a:defRPr i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IPAC'25 - Data-driven hysteresis compensation in the CERN SPS main magnets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A15F96-FA23-FE47-9600-0644253CF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2800" y="6357600"/>
            <a:ext cx="2743200" cy="363600"/>
          </a:xfrm>
        </p:spPr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DBB5F0F-3392-E051-EFE2-7EEEF0DFED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818" y="574964"/>
            <a:ext cx="10325464" cy="327695"/>
          </a:xfrm>
        </p:spPr>
        <p:txBody>
          <a:bodyPr tIns="0" bIns="0">
            <a:normAutofit/>
          </a:bodyPr>
          <a:lstStyle>
            <a:lvl1pPr marL="0" indent="0">
              <a:buNone/>
              <a:defRPr sz="2200" i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BEF004D-91AB-4CA5-7A36-5DE404C3309F}"/>
              </a:ext>
            </a:extLst>
          </p:cNvPr>
          <p:cNvCxnSpPr/>
          <p:nvPr userDrawn="1"/>
        </p:nvCxnSpPr>
        <p:spPr>
          <a:xfrm>
            <a:off x="376225" y="902666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1F25697-672F-29BA-689B-8C1B022C3F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6838" y="137110"/>
            <a:ext cx="1087851" cy="1087851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E2A4544D-4CB0-3895-29BD-E592AB7E45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818" y="107287"/>
            <a:ext cx="10325464" cy="460458"/>
          </a:xfrm>
        </p:spPr>
        <p:txBody>
          <a:bodyPr bIns="0" anchor="b">
            <a:normAutofit/>
          </a:bodyPr>
          <a:lstStyle>
            <a:lvl1pPr>
              <a:defRPr sz="2800" b="1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098738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7F045-E7B0-EF4C-823B-27FF86C9E6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08053" y="2214391"/>
            <a:ext cx="9144000" cy="795805"/>
          </a:xfrm>
        </p:spPr>
        <p:txBody>
          <a:bodyPr tIns="0" bIns="0" anchor="b">
            <a:normAutofit/>
          </a:bodyPr>
          <a:lstStyle>
            <a:lvl1pPr algn="l">
              <a:defRPr sz="4400" b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Title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46D805-F13F-0044-98D4-371A94F188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608053" y="3016935"/>
            <a:ext cx="9144000" cy="675629"/>
          </a:xfrm>
        </p:spPr>
        <p:txBody>
          <a:bodyPr tIns="0" bIns="0">
            <a:normAutofit/>
          </a:bodyPr>
          <a:lstStyle>
            <a:lvl1pPr marL="0" indent="0" algn="l">
              <a:buNone/>
              <a:defRPr sz="3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CH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233DCE-4D2E-D3D4-BF53-95E22877A468}"/>
              </a:ext>
            </a:extLst>
          </p:cNvPr>
          <p:cNvCxnSpPr>
            <a:cxnSpLocks/>
          </p:cNvCxnSpPr>
          <p:nvPr userDrawn="1"/>
        </p:nvCxnSpPr>
        <p:spPr>
          <a:xfrm>
            <a:off x="1608053" y="1998195"/>
            <a:ext cx="3480053" cy="0"/>
          </a:xfrm>
          <a:prstGeom prst="line">
            <a:avLst/>
          </a:prstGeom>
          <a:ln w="34925" cap="rnd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1000">
                  <a:schemeClr val="accent1">
                    <a:lumMod val="45000"/>
                    <a:lumOff val="55000"/>
                  </a:schemeClr>
                </a:gs>
                <a:gs pos="36000">
                  <a:schemeClr val="accent1">
                    <a:lumMod val="45000"/>
                    <a:lumOff val="55000"/>
                  </a:schemeClr>
                </a:gs>
                <a:gs pos="100000">
                  <a:srgbClr val="002060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6F3A613-3EAF-45EF-8340-D7B33B35A8A1}"/>
              </a:ext>
            </a:extLst>
          </p:cNvPr>
          <p:cNvCxnSpPr>
            <a:cxnSpLocks/>
          </p:cNvCxnSpPr>
          <p:nvPr userDrawn="1"/>
        </p:nvCxnSpPr>
        <p:spPr>
          <a:xfrm>
            <a:off x="4446337" y="3879595"/>
            <a:ext cx="3673514" cy="0"/>
          </a:xfrm>
          <a:prstGeom prst="line">
            <a:avLst/>
          </a:prstGeom>
          <a:ln w="34925" cap="rnd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1000">
                  <a:schemeClr val="accent1">
                    <a:lumMod val="45000"/>
                    <a:lumOff val="55000"/>
                  </a:schemeClr>
                </a:gs>
                <a:gs pos="36000">
                  <a:schemeClr val="accent1">
                    <a:lumMod val="45000"/>
                    <a:lumOff val="55000"/>
                  </a:schemeClr>
                </a:gs>
                <a:gs pos="100000">
                  <a:srgbClr val="002060"/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FCD2ED85-B8D6-36C0-563F-6E9D62463E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8783" y="235334"/>
            <a:ext cx="1087851" cy="1087851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92A4EDC6-DF3C-272E-E063-6E7DD0408B9C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349837" y="4558177"/>
            <a:ext cx="4003964" cy="288000"/>
          </a:xfrm>
        </p:spPr>
        <p:txBody>
          <a:bodyPr bIns="0">
            <a:normAutofit/>
          </a:bodyPr>
          <a:lstStyle>
            <a:lvl1pPr marL="0" indent="0">
              <a:buNone/>
              <a:defRPr sz="1600" b="1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First Author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8A1487A9-E070-9DC5-E41A-ADE82DDF7DC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349837" y="4865069"/>
            <a:ext cx="4003964" cy="1072091"/>
          </a:xfrm>
        </p:spPr>
        <p:txBody>
          <a:bodyPr tIns="46800">
            <a:normAutofit/>
          </a:bodyPr>
          <a:lstStyle>
            <a:lvl1pPr marL="0" indent="0">
              <a:spcBef>
                <a:spcPts val="0"/>
              </a:spcBef>
              <a:buNone/>
              <a:defRPr sz="140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Second author, third author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Data Science for Beam Operation</a:t>
            </a:r>
          </a:p>
          <a:p>
            <a:pPr lvl="0"/>
            <a:r>
              <a:rPr lang="en-US" i="1" dirty="0"/>
              <a:t>Beams Department</a:t>
            </a:r>
            <a:endParaRPr lang="en-US" b="1" dirty="0"/>
          </a:p>
          <a:p>
            <a:pPr lvl="0"/>
            <a:r>
              <a:rPr lang="en-US" b="1" dirty="0"/>
              <a:t>CERN</a:t>
            </a:r>
            <a:endParaRPr lang="en-US" dirty="0"/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E056B5DB-8766-CAED-BB29-A09B4ED524CF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10474736" y="6264000"/>
            <a:ext cx="1440000" cy="365125"/>
          </a:xfrm>
        </p:spPr>
        <p:txBody>
          <a:bodyPr/>
          <a:lstStyle>
            <a:lvl1pPr algn="r">
              <a:defRPr sz="1600" i="1">
                <a:solidFill>
                  <a:srgbClr val="002060"/>
                </a:solidFill>
              </a:defRPr>
            </a:lvl1pPr>
          </a:lstStyle>
          <a:p>
            <a:r>
              <a:rPr lang="en-US"/>
              <a:t>2025-06-04</a:t>
            </a:r>
            <a:endParaRPr lang="en-CH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395F1551-7C08-4E2A-82CE-0836EB8EBED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93552" y="6264000"/>
            <a:ext cx="6764793" cy="365125"/>
          </a:xfrm>
        </p:spPr>
        <p:txBody>
          <a:bodyPr/>
          <a:lstStyle>
            <a:lvl1pPr>
              <a:defRPr sz="160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IPAC'25 - Data-driven hysteresis compensation in the CERN SPS main magnets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33912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B0CFC-0CE0-5148-AA18-ACFB0E0D7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6B6887-1102-C649-999D-08235755B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F0047-40CA-9A43-9E13-53CE87AB0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2800" y="6356350"/>
            <a:ext cx="2743200" cy="365125"/>
          </a:xfrm>
        </p:spPr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46050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D5E089-629E-C44B-9C3C-5174DE0F56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6000" y="6357600"/>
            <a:ext cx="1440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2025-06-04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974D5-C7D8-5749-9C64-B4E5378E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000" y="6357600"/>
            <a:ext cx="4995000" cy="365125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rPr lang="en-US"/>
              <a:t>IPAC'25 - Data-driven hysteresis compensation in the CERN SPS main magnets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753EC-07DD-2E4A-B26C-673A5E125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2800" y="6357600"/>
            <a:ext cx="2743200" cy="365125"/>
          </a:xfrm>
        </p:spPr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F52FD213-D9BF-62E7-B1C5-2B7503CE58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818" y="574964"/>
            <a:ext cx="10325464" cy="327695"/>
          </a:xfrm>
        </p:spPr>
        <p:txBody>
          <a:bodyPr tIns="0" bIns="0">
            <a:normAutofit/>
          </a:bodyPr>
          <a:lstStyle>
            <a:lvl1pPr marL="0" indent="0">
              <a:buNone/>
              <a:defRPr sz="2200" i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5C1B4FE-9ADD-184D-905B-58B3BE2AACD9}"/>
              </a:ext>
            </a:extLst>
          </p:cNvPr>
          <p:cNvCxnSpPr/>
          <p:nvPr userDrawn="1"/>
        </p:nvCxnSpPr>
        <p:spPr>
          <a:xfrm>
            <a:off x="376225" y="902666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9FD773BC-D2C1-2A2A-2348-6B6A0BA3D5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6838" y="137110"/>
            <a:ext cx="1087851" cy="108785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3C0C04F-B44F-26EB-8117-18D30291C1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818" y="107287"/>
            <a:ext cx="10325464" cy="460458"/>
          </a:xfrm>
        </p:spPr>
        <p:txBody>
          <a:bodyPr bIns="0" anchor="b">
            <a:normAutofit/>
          </a:bodyPr>
          <a:lstStyle>
            <a:lvl1pPr>
              <a:defRPr sz="2800" b="1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603656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C18683-7D14-A14F-8167-7077D4EAE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E96AC8-DF34-D541-BA51-AD76BAA7C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5C204-EBA2-A145-8526-6CF701189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76000" y="6356350"/>
            <a:ext cx="14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2025-06-04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20BE3-8F69-0648-8DB1-DA9D859F4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47344" y="6356350"/>
            <a:ext cx="52486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IPAC'25 - Data-driven hysteresis compensation in the CERN SPS main magnets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6380F-0846-CC49-9701-1ABF0D8A46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8611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2" r:id="rId2"/>
    <p:sldLayoutId id="2147483653" r:id="rId3"/>
    <p:sldLayoutId id="2147483649" r:id="rId4"/>
    <p:sldLayoutId id="2147483651" r:id="rId5"/>
    <p:sldLayoutId id="2147483655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00206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ipac25-hysteresi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sv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13" Type="http://schemas.openxmlformats.org/officeDocument/2006/relationships/image" Target="../media/image20.png"/><Relationship Id="rId3" Type="http://schemas.openxmlformats.org/officeDocument/2006/relationships/image" Target="../media/image34.png"/><Relationship Id="rId7" Type="http://schemas.openxmlformats.org/officeDocument/2006/relationships/image" Target="../media/image14.png"/><Relationship Id="rId12" Type="http://schemas.openxmlformats.org/officeDocument/2006/relationships/image" Target="../media/image40.svg"/><Relationship Id="rId17" Type="http://schemas.openxmlformats.org/officeDocument/2006/relationships/image" Target="../media/image240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2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0.png"/><Relationship Id="rId11" Type="http://schemas.openxmlformats.org/officeDocument/2006/relationships/image" Target="../media/image39.png"/><Relationship Id="rId5" Type="http://schemas.openxmlformats.org/officeDocument/2006/relationships/image" Target="../media/image36.svg"/><Relationship Id="rId15" Type="http://schemas.openxmlformats.org/officeDocument/2006/relationships/image" Target="../media/image220.png"/><Relationship Id="rId10" Type="http://schemas.openxmlformats.org/officeDocument/2006/relationships/image" Target="../media/image38.svg"/><Relationship Id="rId4" Type="http://schemas.openxmlformats.org/officeDocument/2006/relationships/image" Target="../media/image35.png"/><Relationship Id="rId9" Type="http://schemas.openxmlformats.org/officeDocument/2006/relationships/image" Target="../media/image37.png"/><Relationship Id="rId14" Type="http://schemas.openxmlformats.org/officeDocument/2006/relationships/image" Target="../media/image2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bit.ly/ipac25-hysteresis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20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microsoft.com/office/2007/relationships/media" Target="../media/media3.mp4"/><Relationship Id="rId7" Type="http://schemas.openxmlformats.org/officeDocument/2006/relationships/image" Target="../media/image21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3.mp4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60F5E-CDAC-72A4-75B6-DADA79281C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Data-driven hysteresis compensation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EB2723-2DA1-9555-BD15-886E9EE1E4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 the CERN SPS main magnets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60A6F7-E1FD-6FFD-873E-5A93F448A27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Anton Lu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5533A9-7E92-F53F-4DC9-A5EC8E23EE25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V. Kain, C. Petrone, V. Di Capua, M. </a:t>
            </a:r>
            <a:r>
              <a:rPr lang="en-US" dirty="0" err="1"/>
              <a:t>Taupadel</a:t>
            </a:r>
            <a:r>
              <a:rPr lang="en-US" dirty="0"/>
              <a:t>, M. Schenk, A. </a:t>
            </a:r>
            <a:r>
              <a:rPr lang="en-US" dirty="0" err="1"/>
              <a:t>Bellelli</a:t>
            </a:r>
            <a:r>
              <a:rPr lang="en-US" dirty="0"/>
              <a:t>, A. Ganesh, M. Bonora. </a:t>
            </a:r>
          </a:p>
          <a:p>
            <a:endParaRPr lang="en-US" dirty="0"/>
          </a:p>
          <a:p>
            <a:r>
              <a:rPr lang="en-US" dirty="0"/>
              <a:t>Beams department, CERN</a:t>
            </a:r>
          </a:p>
          <a:p>
            <a:r>
              <a:rPr lang="en-US" b="1" dirty="0"/>
              <a:t>SUPS32 / WEAN2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952EEB9-3455-D1EE-6E31-2A2F90A66FD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2025-06-04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A5BAA84-5D68-3DE5-2146-6C1BC45DE83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IPAC'25 - Data-driven hysteresis compensation in the CERN SPS main magnets</a:t>
            </a:r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2B3FFA-CB2A-FD04-A46A-1CED3180EEE4}"/>
              </a:ext>
            </a:extLst>
          </p:cNvPr>
          <p:cNvSpPr txBox="1"/>
          <p:nvPr/>
        </p:nvSpPr>
        <p:spPr>
          <a:xfrm>
            <a:off x="1062155" y="5581632"/>
            <a:ext cx="3004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Slides: </a:t>
            </a:r>
            <a:r>
              <a:rPr lang="en-US" dirty="0">
                <a:hlinkClick r:id="rId3"/>
              </a:rPr>
              <a:t>bit.ly/ipac25-hysteresis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905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9D24C-0A18-6016-FCE9-D995A027DC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9215B3-E87C-8EA6-3C32-969A03454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2025-06-04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FAA8F9-A371-A1B2-371E-BF88286CF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IPAC'25 - Data-driven hysteresis compensation in the CERN SPS main magnets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AC3A60-9368-6F14-D4D2-A7EC0062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10</a:t>
            </a:fld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83729C-9A50-228B-ABA8-60E0A83366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SPS main quadrupoles and </a:t>
            </a:r>
            <a:r>
              <a:rPr lang="en-US" dirty="0" err="1"/>
              <a:t>sextupoles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93376AA-5EC9-0697-DD72-6C1BD4DBD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Hysteresis compensation for higher order magnets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E38E2B6-FDC5-E67D-8148-BEE82B3CEC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1391482"/>
            <a:ext cx="6881824" cy="4788429"/>
          </a:xfrm>
        </p:spPr>
        <p:txBody>
          <a:bodyPr>
            <a:normAutofit/>
          </a:bodyPr>
          <a:lstStyle/>
          <a:p>
            <a:r>
              <a:rPr lang="en-US" dirty="0"/>
              <a:t>Higher order magnets in SPS have no real field measurement system</a:t>
            </a:r>
          </a:p>
          <a:p>
            <a:pPr lvl="1"/>
            <a:r>
              <a:rPr lang="en-US" dirty="0"/>
              <a:t>Field compensation can go in open loop control with a </a:t>
            </a:r>
            <a:r>
              <a:rPr lang="en-US" b="1" dirty="0"/>
              <a:t>robust magnetic model</a:t>
            </a:r>
            <a:r>
              <a:rPr lang="en-US" dirty="0"/>
              <a:t> and </a:t>
            </a:r>
            <a:r>
              <a:rPr lang="en-US" b="1" dirty="0"/>
              <a:t>autoregressive field predictions</a:t>
            </a:r>
          </a:p>
          <a:p>
            <a:pPr lvl="1"/>
            <a:r>
              <a:rPr lang="en-US" dirty="0"/>
              <a:t>First results (1 h continuous control) look promising, but further work and longer studies needs to be done to quantify error propagation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Magnet coil voltage can be used </a:t>
            </a:r>
            <a:r>
              <a:rPr lang="en-US" b="1" dirty="0"/>
              <a:t>as virtual sensor </a:t>
            </a:r>
            <a:r>
              <a:rPr lang="en-US" dirty="0"/>
              <a:t>if resistive voltage can be reliably isolated from inductive </a:t>
            </a:r>
          </a:p>
          <a:p>
            <a:pPr lvl="2"/>
            <a:r>
              <a:rPr lang="en-US" dirty="0"/>
              <a:t>Every magnet is “equipped” with this “instrument”</a:t>
            </a:r>
          </a:p>
          <a:p>
            <a:pPr lvl="2"/>
            <a:r>
              <a:rPr lang="en-US" dirty="0"/>
              <a:t>Can be modeled with the same proposed data-driven approach (</a:t>
            </a:r>
            <a:r>
              <a:rPr lang="en-US" i="1" dirty="0"/>
              <a:t>TBC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FC89231-0F82-DA80-E1D4-A3D388F881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963340" y="1210561"/>
            <a:ext cx="4238920" cy="3027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D396040-EAD8-DF94-A130-AD7F58C8050E}"/>
              </a:ext>
            </a:extLst>
          </p:cNvPr>
          <p:cNvSpPr txBox="1"/>
          <p:nvPr/>
        </p:nvSpPr>
        <p:spPr>
          <a:xfrm>
            <a:off x="10578453" y="4107556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A. </a:t>
            </a:r>
            <a:r>
              <a:rPr lang="en-US" sz="1050" dirty="0" err="1"/>
              <a:t>Bellelli</a:t>
            </a:r>
            <a:endParaRPr lang="en-US" sz="1050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A3FD7DFA-ACB0-BB46-132C-EA070A3095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t="27964"/>
          <a:stretch>
            <a:fillRect/>
          </a:stretch>
        </p:blipFill>
        <p:spPr>
          <a:xfrm>
            <a:off x="7835253" y="4401578"/>
            <a:ext cx="2743200" cy="195602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9FF4143-0E5E-A64A-53CA-37AA1DC32C37}"/>
              </a:ext>
            </a:extLst>
          </p:cNvPr>
          <p:cNvSpPr txBox="1"/>
          <p:nvPr/>
        </p:nvSpPr>
        <p:spPr>
          <a:xfrm>
            <a:off x="10430675" y="3136631"/>
            <a:ext cx="1107996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THPM041</a:t>
            </a:r>
          </a:p>
        </p:txBody>
      </p:sp>
    </p:spTree>
    <p:extLst>
      <p:ext uri="{BB962C8B-B14F-4D97-AF65-F5344CB8AC3E}">
        <p14:creationId xmlns:p14="http://schemas.microsoft.com/office/powerpoint/2010/main" val="304853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D63759-2E35-F623-A280-C264D48A9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2025-06-04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25E727-D7B5-22F9-ED12-5D8A5C791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IPAC'25 - Data-driven hysteresis compensation in the CERN SPS main magnets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930F98-8112-902C-36B0-565B1A7B7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11</a:t>
            </a:fld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BE26D4-BB9A-040F-7E9B-77CA1DE9BB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High-accuracy magnetic measurements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41CF8C4-4DBA-EBDB-B32B-A600459AB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 in field prediction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ABC3B21D-3DD4-C452-F23F-082142328D89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6" y="1391482"/>
                <a:ext cx="6320562" cy="478842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Proposed field compensation paradigm primarily limited by accurate field measurements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&lt;5×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≈25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r>
                  <a:rPr lang="en-US" dirty="0"/>
                  <a:t>) pulsed field measurements with fluxmeter is difficult due to integration drift</a:t>
                </a:r>
              </a:p>
              <a:p>
                <a:pPr lvl="1"/>
                <a:r>
                  <a:rPr lang="en-US" dirty="0"/>
                  <a:t>But beam is sensitive to 5 ppm…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Field compensation at injection energy challenging due to low beam rigidity and low SNR in measurements</a:t>
                </a:r>
              </a:p>
              <a:p>
                <a:pPr lvl="1"/>
                <a:r>
                  <a:rPr lang="en-US" dirty="0"/>
                  <a:t>Robust field predictions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&lt;10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r>
                  <a:rPr lang="en-US" dirty="0"/>
                  <a:t> are required!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ABC3B21D-3DD4-C452-F23F-082142328D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6" y="1391482"/>
                <a:ext cx="6320562" cy="4788429"/>
              </a:xfrm>
              <a:blipFill>
                <a:blip r:embed="rId3"/>
                <a:stretch>
                  <a:fillRect l="-1202" t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CEF7539D-440E-5F51-49EE-444D4780B89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696788" y="2254350"/>
            <a:ext cx="5129212" cy="3062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709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05DF65-A75B-070F-7209-25BBCAA5E6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21E36-4F71-FBFB-9B2B-527455668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2025-06-04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883987-6DBF-C899-DF63-E97EA95C1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IPAC'25 - Data-driven hysteresis compensation in the CERN SPS main magnets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D43B79-D9EC-AA5D-BE31-7206D3C93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12</a:t>
            </a:fld>
            <a:endParaRPr lang="en-CH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FD6D9E3-770C-EF90-AC05-BC76BB26C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Conclusions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243DD0A-2C46-43F9-2802-560A4C80996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Flexible, high-accuracy, purely data-driven magnetic field predictions, from magnetic measurements</a:t>
            </a:r>
          </a:p>
          <a:p>
            <a:pPr lvl="1"/>
            <a:r>
              <a:rPr lang="en-US" dirty="0"/>
              <a:t>Fine-tuned neural networks can be transfer-learned to other magnet families and measurements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Operationally usable magnetic model and compensation schema for synchrotrons</a:t>
            </a:r>
          </a:p>
          <a:p>
            <a:pPr lvl="2"/>
            <a:r>
              <a:rPr lang="en-US" dirty="0"/>
              <a:t>Improved field reproducibility and operational flexibility in CERN SPS</a:t>
            </a:r>
          </a:p>
          <a:p>
            <a:pPr lvl="1"/>
            <a:endParaRPr lang="en-US" dirty="0"/>
          </a:p>
          <a:p>
            <a:r>
              <a:rPr lang="en-US" dirty="0"/>
              <a:t>Online field compensation is being deployed to the SPS main dipoles</a:t>
            </a:r>
          </a:p>
          <a:p>
            <a:pPr lvl="1"/>
            <a:r>
              <a:rPr lang="en-US" dirty="0"/>
              <a:t>Potentially significantly increased available beam time without the need for magnet precycling</a:t>
            </a:r>
          </a:p>
          <a:p>
            <a:pPr lvl="2"/>
            <a:r>
              <a:rPr lang="en-US" dirty="0"/>
              <a:t>Critical for dynamic beam scheduling and automatic LHC filling at CERN</a:t>
            </a:r>
          </a:p>
          <a:p>
            <a:pPr lvl="2"/>
            <a:r>
              <a:rPr lang="en-US" dirty="0"/>
              <a:t>SPS main quadrupoles must be compensated before the full benefit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Further extension to the SPS main </a:t>
            </a:r>
            <a:r>
              <a:rPr lang="en-US" dirty="0" err="1"/>
              <a:t>sextupoles</a:t>
            </a:r>
            <a:r>
              <a:rPr lang="en-US" dirty="0"/>
              <a:t> and octupoles is foreseen</a:t>
            </a:r>
          </a:p>
        </p:txBody>
      </p:sp>
    </p:spTree>
    <p:extLst>
      <p:ext uri="{BB962C8B-B14F-4D97-AF65-F5344CB8AC3E}">
        <p14:creationId xmlns:p14="http://schemas.microsoft.com/office/powerpoint/2010/main" val="3481920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7F0D1F-A955-66A9-97E4-1C0C31AC62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31683-04BD-E7CA-2A72-59724CE29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92F19F-7028-95C8-645E-65E245C216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AE5002-F34C-6FA0-B244-419759052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626979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6232-A8C7-AA3D-BC49-F916A2458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EAA86D-AB29-B8DD-BB83-39265490E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180830-0674-C64E-DA7A-65AEF32F9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2904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49619B-2316-E4C7-0E0A-988326497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C32F00-3337-E00E-E50A-CCA9B4B4C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2025-06-04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E36B38-F444-ED6E-2B32-470EDB624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IPAC'25 - Data-driven hysteresis compensation in the CERN SPS main magnets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288966-F9DF-1652-5CC9-B74D6381A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15</a:t>
            </a:fld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936C53-FFF2-6880-948F-329939DFC7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6A1C9CC-456C-EA55-15D1-0E42510D3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note on eddy current compensation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15CEE89-AABE-B6FA-EC20-786C47A9EE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1391482"/>
            <a:ext cx="6439774" cy="4788429"/>
          </a:xfrm>
        </p:spPr>
        <p:txBody>
          <a:bodyPr>
            <a:normAutofit/>
          </a:bodyPr>
          <a:lstStyle/>
          <a:p>
            <a:r>
              <a:rPr lang="en-US" dirty="0"/>
              <a:t>Original magnetic field modeling aimed to capture dynamic effects from measurements… </a:t>
            </a:r>
          </a:p>
          <a:p>
            <a:pPr lvl="1"/>
            <a:r>
              <a:rPr lang="en-US" dirty="0"/>
              <a:t>… but reference magnet measurements cannot capture eddy current decays in the accelerator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Beam experiences dynamic effects that are incompatible with magnet design and field measurements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Field contributions from eddy current decays must be fitted from beam data directly (i.e. radial position for main dipoles</a:t>
            </a:r>
          </a:p>
          <a:p>
            <a:pPr lvl="1">
              <a:lnSpc>
                <a:spcPct val="100000"/>
              </a:lnSpc>
            </a:pPr>
            <a:endParaRPr lang="en-US" dirty="0"/>
          </a:p>
          <a:p>
            <a:r>
              <a:rPr lang="en-US" dirty="0"/>
              <a:t>Eddy current contribution can be added to ML field forecasting for feed-forward compensation</a:t>
            </a:r>
          </a:p>
        </p:txBody>
      </p:sp>
      <p:pic>
        <p:nvPicPr>
          <p:cNvPr id="8" name="Content Placeholder 8">
            <a:extLst>
              <a:ext uri="{FF2B5EF4-FFF2-40B4-BE49-F238E27FC236}">
                <a16:creationId xmlns:a16="http://schemas.microsoft.com/office/drawing/2014/main" id="{FCCF6A9A-0B4B-0A5B-4F09-4EB64C50B7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055422" y="2086698"/>
            <a:ext cx="4372028" cy="3457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2433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ED79ED-E8F8-143C-5F5F-E3C2125AEF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4E4A0-0819-EE31-25D9-6104D5385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2025-06-04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428684-5D02-5A89-069B-222F3CE6B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IPAC'25 - Data-driven hysteresis compensation in the CERN SPS main magnets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48015C-9C9C-4F44-DC36-BBFA9A74E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16</a:t>
            </a:fld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4DC74B-3F46-CDB5-7286-8E6B1B3E60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Potential operational benefits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9C028FE-34D2-20E5-9BAE-C3ACCB2A4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a particle accelerator without precycling</a:t>
            </a:r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CB3E08DF-0D8D-15B5-FB03-B276574E44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1391482"/>
            <a:ext cx="6253174" cy="4788429"/>
          </a:xfrm>
        </p:spPr>
        <p:txBody>
          <a:bodyPr>
            <a:normAutofit/>
          </a:bodyPr>
          <a:lstStyle/>
          <a:p>
            <a:r>
              <a:rPr lang="en-US" dirty="0"/>
              <a:t>18 % of the 2024 SPS physics run was spent in precycling</a:t>
            </a:r>
          </a:p>
          <a:p>
            <a:pPr lvl="1"/>
            <a:r>
              <a:rPr lang="en-US" dirty="0"/>
              <a:t>5 GWh of power for precycling only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Hysteresis compensation facilitates removal of precycle</a:t>
            </a:r>
          </a:p>
          <a:p>
            <a:pPr lvl="1"/>
            <a:r>
              <a:rPr lang="en-US" dirty="0"/>
              <a:t>Significant increase in available beam time </a:t>
            </a:r>
          </a:p>
          <a:p>
            <a:pPr lvl="1"/>
            <a:r>
              <a:rPr lang="en-US" dirty="0"/>
              <a:t>Improved flexibility for beam operation &amp; cycle scheduling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59DD98-43D3-202D-171C-E1972B18B9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133" r="14817"/>
          <a:stretch>
            <a:fillRect/>
          </a:stretch>
        </p:blipFill>
        <p:spPr>
          <a:xfrm>
            <a:off x="7372741" y="1902541"/>
            <a:ext cx="3912020" cy="3283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2916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B020C7-BABF-8F4B-999F-9F820E02D6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F42A0FDF-B0D9-6C07-DAFC-02FDFC8F1765}"/>
              </a:ext>
            </a:extLst>
          </p:cNvPr>
          <p:cNvSpPr/>
          <p:nvPr/>
        </p:nvSpPr>
        <p:spPr>
          <a:xfrm>
            <a:off x="3625773" y="5008164"/>
            <a:ext cx="1560033" cy="1029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2DBE9-C8C4-8641-CD20-68B5E2ACA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2025-06-04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377A62-22A3-D21C-9B4E-F05FE7A65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IPAC'25 - Data-driven hysteresis compensation in the CERN SPS main magnets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BFCE7-EAC9-B8C1-C9AC-0FA104493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17</a:t>
            </a:fld>
            <a:endParaRPr lang="en-CH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3526648-D7C2-19C3-2566-BDB1219334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Through feed-forward field compensation</a:t>
            </a:r>
          </a:p>
          <a:p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E190CEE-9902-6D23-3C54-447A720EE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Transparent hysteresis compensation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82FC8EC-EF86-70DA-16EE-841BF4E0B5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86484" y="5317470"/>
            <a:ext cx="5939516" cy="86244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Compensate magnetic field to what the control system expects</a:t>
            </a:r>
          </a:p>
          <a:p>
            <a:r>
              <a:rPr lang="en-US" dirty="0"/>
              <a:t>Non-invasive to existing accelerator hardware</a:t>
            </a:r>
          </a:p>
        </p:txBody>
      </p:sp>
      <p:pic>
        <p:nvPicPr>
          <p:cNvPr id="13" name="Picture 12" descr="A person sitting at a computer&#10;&#10;AI-generated content may be incorrect.">
            <a:extLst>
              <a:ext uri="{FF2B5EF4-FFF2-40B4-BE49-F238E27FC236}">
                <a16:creationId xmlns:a16="http://schemas.microsoft.com/office/drawing/2014/main" id="{9358800E-10CB-CA7D-652F-9FB2BD33B8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500" y="2562912"/>
            <a:ext cx="1778000" cy="177800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084C6FA5-B0CE-6E8E-CADE-DC72BDDAB5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148" t="18903" r="2687" b="19493"/>
          <a:stretch/>
        </p:blipFill>
        <p:spPr>
          <a:xfrm>
            <a:off x="4629189" y="1080348"/>
            <a:ext cx="2186811" cy="1430619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BC1B386E-1617-F74A-CF4C-B4FE2B625CCB}"/>
              </a:ext>
            </a:extLst>
          </p:cNvPr>
          <p:cNvGrpSpPr/>
          <p:nvPr/>
        </p:nvGrpSpPr>
        <p:grpSpPr>
          <a:xfrm>
            <a:off x="8182426" y="2725516"/>
            <a:ext cx="2773312" cy="1015985"/>
            <a:chOff x="8010975" y="2817087"/>
            <a:chExt cx="2773312" cy="1015985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3A0DE7D-F382-78B2-0647-15638FE801C6}"/>
                </a:ext>
              </a:extLst>
            </p:cNvPr>
            <p:cNvSpPr/>
            <p:nvPr/>
          </p:nvSpPr>
          <p:spPr>
            <a:xfrm>
              <a:off x="8055980" y="2862092"/>
              <a:ext cx="2683302" cy="925975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84E02A5-14CF-2036-620A-95FB85D11128}"/>
                </a:ext>
              </a:extLst>
            </p:cNvPr>
            <p:cNvSpPr/>
            <p:nvPr/>
          </p:nvSpPr>
          <p:spPr>
            <a:xfrm rot="20397347">
              <a:off x="8259076" y="2969378"/>
              <a:ext cx="341729" cy="90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0CEEEBF-4541-7A72-D554-3A3E4D15A596}"/>
                </a:ext>
              </a:extLst>
            </p:cNvPr>
            <p:cNvSpPr/>
            <p:nvPr/>
          </p:nvSpPr>
          <p:spPr>
            <a:xfrm>
              <a:off x="9226766" y="2817087"/>
              <a:ext cx="341729" cy="90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501C777-C6E1-0CC2-B8B9-1DA6BFFF0768}"/>
                </a:ext>
              </a:extLst>
            </p:cNvPr>
            <p:cNvSpPr/>
            <p:nvPr/>
          </p:nvSpPr>
          <p:spPr>
            <a:xfrm rot="1212934">
              <a:off x="10204554" y="2969378"/>
              <a:ext cx="341729" cy="90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E972B2E-2438-AE72-F6E5-791F65F2CC6C}"/>
                </a:ext>
              </a:extLst>
            </p:cNvPr>
            <p:cNvSpPr/>
            <p:nvPr/>
          </p:nvSpPr>
          <p:spPr>
            <a:xfrm>
              <a:off x="9226766" y="3743062"/>
              <a:ext cx="341729" cy="90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F4631F8-23D7-3792-28FB-A57B0AB73FC7}"/>
                </a:ext>
              </a:extLst>
            </p:cNvPr>
            <p:cNvSpPr/>
            <p:nvPr/>
          </p:nvSpPr>
          <p:spPr>
            <a:xfrm rot="20364386">
              <a:off x="10195836" y="3595107"/>
              <a:ext cx="341729" cy="90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0DF0EC9-098E-FB2A-2684-89692CAE084D}"/>
                </a:ext>
              </a:extLst>
            </p:cNvPr>
            <p:cNvSpPr/>
            <p:nvPr/>
          </p:nvSpPr>
          <p:spPr>
            <a:xfrm rot="1144528">
              <a:off x="8258825" y="3599397"/>
              <a:ext cx="341729" cy="90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8E821F2-223D-C32E-63D7-11DF06FE8127}"/>
                </a:ext>
              </a:extLst>
            </p:cNvPr>
            <p:cNvSpPr/>
            <p:nvPr/>
          </p:nvSpPr>
          <p:spPr>
            <a:xfrm rot="21099092">
              <a:off x="8803097" y="2852294"/>
              <a:ext cx="152400" cy="9001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4A54AB2-67B1-51B2-1EE5-E3A3C718A030}"/>
                </a:ext>
              </a:extLst>
            </p:cNvPr>
            <p:cNvSpPr/>
            <p:nvPr/>
          </p:nvSpPr>
          <p:spPr>
            <a:xfrm rot="450508">
              <a:off x="9839265" y="2853309"/>
              <a:ext cx="152400" cy="9001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8A9DE2D-3ED5-92FD-ED82-20C04F45DA0B}"/>
                </a:ext>
              </a:extLst>
            </p:cNvPr>
            <p:cNvSpPr/>
            <p:nvPr/>
          </p:nvSpPr>
          <p:spPr>
            <a:xfrm rot="21084617">
              <a:off x="9803509" y="3714801"/>
              <a:ext cx="152400" cy="9001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2059EB8-ACFC-B81B-D6BE-CA796BF5FE47}"/>
                </a:ext>
              </a:extLst>
            </p:cNvPr>
            <p:cNvSpPr/>
            <p:nvPr/>
          </p:nvSpPr>
          <p:spPr>
            <a:xfrm rot="407042">
              <a:off x="8836365" y="3712950"/>
              <a:ext cx="152400" cy="9001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5EA5E55-AECD-6ACA-654F-F580ED92747B}"/>
                </a:ext>
              </a:extLst>
            </p:cNvPr>
            <p:cNvSpPr/>
            <p:nvPr/>
          </p:nvSpPr>
          <p:spPr>
            <a:xfrm rot="5400000">
              <a:off x="7979780" y="3280074"/>
              <a:ext cx="152400" cy="9001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693F2E0-0843-95AF-2FB0-6969EE6DA22F}"/>
                </a:ext>
              </a:extLst>
            </p:cNvPr>
            <p:cNvSpPr/>
            <p:nvPr/>
          </p:nvSpPr>
          <p:spPr>
            <a:xfrm rot="5400000">
              <a:off x="10663082" y="3280074"/>
              <a:ext cx="152400" cy="9001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</p:grp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CFB80DE-142E-036D-028E-E2AA2D55C18B}"/>
              </a:ext>
            </a:extLst>
          </p:cNvPr>
          <p:cNvCxnSpPr/>
          <p:nvPr/>
        </p:nvCxnSpPr>
        <p:spPr>
          <a:xfrm flipV="1">
            <a:off x="2878500" y="1928813"/>
            <a:ext cx="1564913" cy="63409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7898244-59CB-74A2-42DA-9E391584F4A0}"/>
                  </a:ext>
                </a:extLst>
              </p:cNvPr>
              <p:cNvSpPr txBox="1"/>
              <p:nvPr/>
            </p:nvSpPr>
            <p:spPr>
              <a:xfrm rot="20324343">
                <a:off x="3375829" y="2242431"/>
                <a:ext cx="5885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A1AC4DB-A9E5-6333-570E-3257DDE0C3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324343">
                <a:off x="3375829" y="2242431"/>
                <a:ext cx="588559" cy="369332"/>
              </a:xfrm>
              <a:prstGeom prst="rect">
                <a:avLst/>
              </a:prstGeom>
              <a:blipFill>
                <a:blip r:embed="rId6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65F1059-937B-FAFB-7C7C-1F02C4C828CD}"/>
              </a:ext>
            </a:extLst>
          </p:cNvPr>
          <p:cNvCxnSpPr>
            <a:cxnSpLocks/>
          </p:cNvCxnSpPr>
          <p:nvPr/>
        </p:nvCxnSpPr>
        <p:spPr>
          <a:xfrm>
            <a:off x="6966132" y="1896986"/>
            <a:ext cx="1564914" cy="68927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4ACB349-54E3-696E-8CD7-03007DFE49ED}"/>
                  </a:ext>
                </a:extLst>
              </p:cNvPr>
              <p:cNvSpPr txBox="1"/>
              <p:nvPr/>
            </p:nvSpPr>
            <p:spPr>
              <a:xfrm rot="1406742">
                <a:off x="7394835" y="2207940"/>
                <a:ext cx="3330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50EAEA5-79C7-D6C5-799C-7D3ECB0585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406742">
                <a:off x="7394835" y="2207940"/>
                <a:ext cx="33304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80FF1FF-840C-9867-84CC-65A5D663E2BE}"/>
              </a:ext>
            </a:extLst>
          </p:cNvPr>
          <p:cNvCxnSpPr>
            <a:cxnSpLocks/>
          </p:cNvCxnSpPr>
          <p:nvPr/>
        </p:nvCxnSpPr>
        <p:spPr>
          <a:xfrm>
            <a:off x="6368286" y="2452938"/>
            <a:ext cx="0" cy="213393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FAD0BED-950A-3456-D878-FFEA7B2A03BE}"/>
                  </a:ext>
                </a:extLst>
              </p:cNvPr>
              <p:cNvSpPr txBox="1"/>
              <p:nvPr/>
            </p:nvSpPr>
            <p:spPr>
              <a:xfrm>
                <a:off x="6344574" y="2676654"/>
                <a:ext cx="3960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404108E-F0E3-BFB6-9AE9-5F16B5E996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4574" y="2676654"/>
                <a:ext cx="396070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1" name="Group 50">
            <a:extLst>
              <a:ext uri="{FF2B5EF4-FFF2-40B4-BE49-F238E27FC236}">
                <a16:creationId xmlns:a16="http://schemas.microsoft.com/office/drawing/2014/main" id="{C2B0695F-D0A9-D2DD-419D-15F0DC472E48}"/>
              </a:ext>
            </a:extLst>
          </p:cNvPr>
          <p:cNvGrpSpPr/>
          <p:nvPr/>
        </p:nvGrpSpPr>
        <p:grpSpPr>
          <a:xfrm>
            <a:off x="1533450" y="4932913"/>
            <a:ext cx="3682386" cy="1101405"/>
            <a:chOff x="1974463" y="4174257"/>
            <a:chExt cx="5792232" cy="1732462"/>
          </a:xfrm>
        </p:grpSpPr>
        <p:pic>
          <p:nvPicPr>
            <p:cNvPr id="48" name="Graphic 47">
              <a:extLst>
                <a:ext uri="{FF2B5EF4-FFF2-40B4-BE49-F238E27FC236}">
                  <a16:creationId xmlns:a16="http://schemas.microsoft.com/office/drawing/2014/main" id="{B48E0D20-AA02-F7BC-EBAA-B5ACC4611A3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974463" y="4174257"/>
              <a:ext cx="3556000" cy="1727200"/>
            </a:xfrm>
            <a:prstGeom prst="rect">
              <a:avLst/>
            </a:prstGeom>
          </p:spPr>
        </p:pic>
        <p:pic>
          <p:nvPicPr>
            <p:cNvPr id="50" name="Graphic 49">
              <a:extLst>
                <a:ext uri="{FF2B5EF4-FFF2-40B4-BE49-F238E27FC236}">
                  <a16:creationId xmlns:a16="http://schemas.microsoft.com/office/drawing/2014/main" id="{FB709E58-DD06-BB5F-8BD9-CB9228F27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125095" y="4179519"/>
              <a:ext cx="2641600" cy="172720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57123576-A607-6367-B839-88A1C431AA0C}"/>
                  </a:ext>
                </a:extLst>
              </p:cNvPr>
              <p:cNvSpPr txBox="1"/>
              <p:nvPr/>
            </p:nvSpPr>
            <p:spPr>
              <a:xfrm>
                <a:off x="4968383" y="4659029"/>
                <a:ext cx="306746" cy="376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7AC2A561-DE74-057A-AB79-6579E01F6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8383" y="4659029"/>
                <a:ext cx="306746" cy="376770"/>
              </a:xfrm>
              <a:prstGeom prst="rect">
                <a:avLst/>
              </a:prstGeom>
              <a:blipFill>
                <a:blip r:embed="rId13"/>
                <a:stretch>
                  <a:fillRect t="-3226" r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9273D84-9E02-BC00-35D3-CABDB57E0520}"/>
              </a:ext>
            </a:extLst>
          </p:cNvPr>
          <p:cNvCxnSpPr>
            <a:cxnSpLocks/>
          </p:cNvCxnSpPr>
          <p:nvPr/>
        </p:nvCxnSpPr>
        <p:spPr>
          <a:xfrm>
            <a:off x="5382901" y="4838026"/>
            <a:ext cx="476375" cy="851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BD9A9C27-1C4E-90F4-43B4-E08C4366273E}"/>
                  </a:ext>
                </a:extLst>
              </p:cNvPr>
              <p:cNvSpPr txBox="1"/>
              <p:nvPr/>
            </p:nvSpPr>
            <p:spPr>
              <a:xfrm>
                <a:off x="9508138" y="2805728"/>
                <a:ext cx="4873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2867FFFA-EFFF-B09E-3F29-73021486E5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8138" y="2805728"/>
                <a:ext cx="487377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2C3F653-0620-ED5C-C393-E15F29A9E701}"/>
                  </a:ext>
                </a:extLst>
              </p:cNvPr>
              <p:cNvSpPr txBox="1"/>
              <p:nvPr/>
            </p:nvSpPr>
            <p:spPr>
              <a:xfrm>
                <a:off x="5907674" y="4653377"/>
                <a:ext cx="1428019" cy="376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193313BD-B696-89EE-4065-6F94ACD985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7674" y="4653377"/>
                <a:ext cx="1428019" cy="376770"/>
              </a:xfrm>
              <a:prstGeom prst="rect">
                <a:avLst/>
              </a:prstGeom>
              <a:blipFill>
                <a:blip r:embed="rId15"/>
                <a:stretch>
                  <a:fillRect t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5" name="Freeform 1034">
            <a:extLst>
              <a:ext uri="{FF2B5EF4-FFF2-40B4-BE49-F238E27FC236}">
                <a16:creationId xmlns:a16="http://schemas.microsoft.com/office/drawing/2014/main" id="{C7DA3E2E-B50A-0D40-76DD-926C5AF74536}"/>
              </a:ext>
            </a:extLst>
          </p:cNvPr>
          <p:cNvSpPr/>
          <p:nvPr/>
        </p:nvSpPr>
        <p:spPr>
          <a:xfrm>
            <a:off x="7292898" y="2567672"/>
            <a:ext cx="1126273" cy="2237642"/>
          </a:xfrm>
          <a:custGeom>
            <a:avLst/>
            <a:gdLst>
              <a:gd name="connsiteX0" fmla="*/ 0 w 1126273"/>
              <a:gd name="connsiteY0" fmla="*/ 2233883 h 2237642"/>
              <a:gd name="connsiteX1" fmla="*/ 646770 w 1126273"/>
              <a:gd name="connsiteY1" fmla="*/ 1920336 h 2237642"/>
              <a:gd name="connsiteX2" fmla="*/ 100361 w 1126273"/>
              <a:gd name="connsiteY2" fmla="*/ 224337 h 2237642"/>
              <a:gd name="connsiteX3" fmla="*/ 1126273 w 1126273"/>
              <a:gd name="connsiteY3" fmla="*/ 67565 h 2237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6273" h="2237642" extrusionOk="0">
                <a:moveTo>
                  <a:pt x="0" y="2233883"/>
                </a:moveTo>
                <a:cubicBezTo>
                  <a:pt x="298081" y="2234122"/>
                  <a:pt x="573400" y="2276520"/>
                  <a:pt x="646770" y="1920336"/>
                </a:cubicBezTo>
                <a:cubicBezTo>
                  <a:pt x="676926" y="1588239"/>
                  <a:pt x="-34880" y="534892"/>
                  <a:pt x="100361" y="224337"/>
                </a:cubicBezTo>
                <a:cubicBezTo>
                  <a:pt x="169839" y="-74264"/>
                  <a:pt x="645106" y="36708"/>
                  <a:pt x="1126273" y="67565"/>
                </a:cubicBezTo>
              </a:path>
            </a:pathLst>
          </a:custGeom>
          <a:noFill/>
          <a:ln w="28575">
            <a:solidFill>
              <a:schemeClr val="tx1"/>
            </a:solidFill>
            <a:tailEnd type="triangle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126273"/>
                      <a:gd name="connsiteY0" fmla="*/ 1747850 h 1750791"/>
                      <a:gd name="connsiteX1" fmla="*/ 646770 w 1126273"/>
                      <a:gd name="connsiteY1" fmla="*/ 1502523 h 1750791"/>
                      <a:gd name="connsiteX2" fmla="*/ 100361 w 1126273"/>
                      <a:gd name="connsiteY2" fmla="*/ 175528 h 1750791"/>
                      <a:gd name="connsiteX3" fmla="*/ 1126273 w 1126273"/>
                      <a:gd name="connsiteY3" fmla="*/ 52865 h 17507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26273" h="1750791">
                        <a:moveTo>
                          <a:pt x="0" y="1747850"/>
                        </a:moveTo>
                        <a:cubicBezTo>
                          <a:pt x="315021" y="1756213"/>
                          <a:pt x="630043" y="1764577"/>
                          <a:pt x="646770" y="1502523"/>
                        </a:cubicBezTo>
                        <a:cubicBezTo>
                          <a:pt x="663497" y="1240469"/>
                          <a:pt x="20444" y="417138"/>
                          <a:pt x="100361" y="175528"/>
                        </a:cubicBezTo>
                        <a:cubicBezTo>
                          <a:pt x="180278" y="-66082"/>
                          <a:pt x="653275" y="-6609"/>
                          <a:pt x="1126273" y="52865"/>
                        </a:cubicBez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TextBox 1035">
            <a:extLst>
              <a:ext uri="{FF2B5EF4-FFF2-40B4-BE49-F238E27FC236}">
                <a16:creationId xmlns:a16="http://schemas.microsoft.com/office/drawing/2014/main" id="{92CB78A7-DC1B-49F3-9AEF-E82056CBF6F2}"/>
              </a:ext>
            </a:extLst>
          </p:cNvPr>
          <p:cNvSpPr txBox="1"/>
          <p:nvPr/>
        </p:nvSpPr>
        <p:spPr>
          <a:xfrm rot="20237658">
            <a:off x="2539542" y="1860577"/>
            <a:ext cx="1937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Momentum / tune</a:t>
            </a:r>
          </a:p>
        </p:txBody>
      </p:sp>
      <p:sp>
        <p:nvSpPr>
          <p:cNvPr id="1037" name="TextBox 1036">
            <a:extLst>
              <a:ext uri="{FF2B5EF4-FFF2-40B4-BE49-F238E27FC236}">
                <a16:creationId xmlns:a16="http://schemas.microsoft.com/office/drawing/2014/main" id="{D48D3D99-FFB4-6267-18D5-D94A06F572EE}"/>
              </a:ext>
            </a:extLst>
          </p:cNvPr>
          <p:cNvSpPr txBox="1"/>
          <p:nvPr/>
        </p:nvSpPr>
        <p:spPr>
          <a:xfrm rot="1410101">
            <a:off x="7336809" y="1837972"/>
            <a:ext cx="899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0" name="TextBox 1039">
                <a:extLst>
                  <a:ext uri="{FF2B5EF4-FFF2-40B4-BE49-F238E27FC236}">
                    <a16:creationId xmlns:a16="http://schemas.microsoft.com/office/drawing/2014/main" id="{45447A25-41F7-B396-1BD6-927DFC5F6A7D}"/>
                  </a:ext>
                </a:extLst>
              </p:cNvPr>
              <p:cNvSpPr txBox="1"/>
              <p:nvPr/>
            </p:nvSpPr>
            <p:spPr>
              <a:xfrm>
                <a:off x="9508943" y="2807026"/>
                <a:ext cx="3960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40" name="TextBox 1039">
                <a:extLst>
                  <a:ext uri="{FF2B5EF4-FFF2-40B4-BE49-F238E27FC236}">
                    <a16:creationId xmlns:a16="http://schemas.microsoft.com/office/drawing/2014/main" id="{F4E64B68-4811-BEF6-61DC-BA60E2362D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8943" y="2807026"/>
                <a:ext cx="396070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F10A03B-F2B0-86CA-8019-F2641168BB8E}"/>
                  </a:ext>
                </a:extLst>
              </p:cNvPr>
              <p:cNvSpPr txBox="1"/>
              <p:nvPr/>
            </p:nvSpPr>
            <p:spPr>
              <a:xfrm>
                <a:off x="7126759" y="3496061"/>
                <a:ext cx="50198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ΔI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B662D09-C166-3C36-20E3-38E2F7D145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6759" y="3496061"/>
                <a:ext cx="501984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557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36" grpId="0"/>
      <p:bldP spid="40" grpId="0"/>
      <p:bldP spid="46" grpId="0"/>
      <p:bldP spid="52" grpId="0"/>
      <p:bldP spid="58" grpId="0"/>
      <p:bldP spid="58" grpId="1"/>
      <p:bldP spid="60" grpId="0"/>
      <p:bldP spid="1035" grpId="0" animBg="1"/>
      <p:bldP spid="1036" grpId="0"/>
      <p:bldP spid="1037" grpId="0"/>
      <p:bldP spid="1040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9504BB-8C35-3D0B-418B-56AFFE100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4938E7-3DA8-DB93-94D5-058B52D08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6444EE-D745-8978-76F1-76DD1A8D50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 interlude…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E559FB6-AE3E-5AC8-B117-9234C3E4D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 transformers on simulated hysteresis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8759E90-9537-4959-69F5-04B6B33EDE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1391482"/>
            <a:ext cx="5883060" cy="478842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Attention-based models need plenty of data to </a:t>
            </a:r>
            <a:br>
              <a:rPr lang="en-US" dirty="0"/>
            </a:br>
            <a:r>
              <a:rPr lang="en-US" dirty="0"/>
              <a:t>train and generalize well</a:t>
            </a:r>
          </a:p>
          <a:p>
            <a:pPr lvl="1"/>
            <a:r>
              <a:rPr lang="en-US" dirty="0"/>
              <a:t>Field measurements from operation can impossibly </a:t>
            </a:r>
            <a:br>
              <a:rPr lang="en-US" dirty="0"/>
            </a:br>
            <a:r>
              <a:rPr lang="en-US" dirty="0"/>
              <a:t>provide sufficient variety in data</a:t>
            </a:r>
          </a:p>
          <a:p>
            <a:pPr lvl="1"/>
            <a:endParaRPr lang="en-US" dirty="0"/>
          </a:p>
          <a:p>
            <a:r>
              <a:rPr lang="en-US" dirty="0"/>
              <a:t>Large amounts of pseudo-realistic, pseudo-random </a:t>
            </a:r>
            <a:br>
              <a:rPr lang="en-US" dirty="0"/>
            </a:br>
            <a:r>
              <a:rPr lang="en-US" dirty="0"/>
              <a:t>waveforms can be generated and then simulated </a:t>
            </a:r>
          </a:p>
          <a:p>
            <a:pPr lvl="1"/>
            <a:r>
              <a:rPr lang="en-US" dirty="0"/>
              <a:t>Jiles-Atherton and Flatley ODEs have </a:t>
            </a:r>
            <a:br>
              <a:rPr lang="en-US" dirty="0"/>
            </a:br>
            <a:r>
              <a:rPr lang="en-US" dirty="0"/>
              <a:t>implementations in Python / </a:t>
            </a:r>
            <a:r>
              <a:rPr lang="en-US" dirty="0" err="1"/>
              <a:t>MatLab</a:t>
            </a:r>
            <a:endParaRPr lang="en-US" dirty="0"/>
          </a:p>
          <a:p>
            <a:pPr lvl="1"/>
            <a:r>
              <a:rPr lang="en-US" dirty="0"/>
              <a:t>Pre-training learns common waveform shapes and </a:t>
            </a:r>
            <a:br>
              <a:rPr lang="en-US" dirty="0"/>
            </a:br>
            <a:r>
              <a:rPr lang="en-US" dirty="0"/>
              <a:t>generic hysteretic + dynamic behavior</a:t>
            </a:r>
          </a:p>
        </p:txBody>
      </p:sp>
      <p:pic>
        <p:nvPicPr>
          <p:cNvPr id="15" name="Picture 14" descr="A graph of a graph showing a number of different types of data&#10;&#10;AI-generated content may be incorrect.">
            <a:extLst>
              <a:ext uri="{FF2B5EF4-FFF2-40B4-BE49-F238E27FC236}">
                <a16:creationId xmlns:a16="http://schemas.microsoft.com/office/drawing/2014/main" id="{8E6A2A10-157F-BFD5-3BC7-E091B78380F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7547"/>
          <a:stretch/>
        </p:blipFill>
        <p:spPr>
          <a:xfrm>
            <a:off x="6365175" y="1391483"/>
            <a:ext cx="5450599" cy="2037518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0AFFE89E-E695-A0C6-D5A9-9B463B3E0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54484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32DF0-B435-BE28-096B-457CF0A7C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A718B1-50FD-B5D8-8E7F-881E5F4B1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D5E533-B9B6-8848-2160-FD375525B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EB2CDF-BD0F-A8C1-4BCA-CE38238555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 interlude…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19549A7-EB21-A212-5E9E-773A856BB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 transformers on simulated hysteresis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633C7CB-A4F0-CC84-5565-817F49B789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1391482"/>
            <a:ext cx="5883060" cy="478842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Attention-based models need plenty of data to </a:t>
            </a:r>
            <a:br>
              <a:rPr lang="en-US" dirty="0"/>
            </a:br>
            <a:r>
              <a:rPr lang="en-US" dirty="0"/>
              <a:t>train and generalize well</a:t>
            </a:r>
          </a:p>
          <a:p>
            <a:pPr lvl="1"/>
            <a:r>
              <a:rPr lang="en-US" dirty="0"/>
              <a:t>Field measurements from operation can impossibly </a:t>
            </a:r>
            <a:br>
              <a:rPr lang="en-US" dirty="0"/>
            </a:br>
            <a:r>
              <a:rPr lang="en-US" dirty="0"/>
              <a:t>provide sufficient variety in data</a:t>
            </a:r>
          </a:p>
          <a:p>
            <a:pPr lvl="1"/>
            <a:endParaRPr lang="en-US" dirty="0"/>
          </a:p>
          <a:p>
            <a:r>
              <a:rPr lang="en-US" dirty="0"/>
              <a:t>Large amounts of pseudo-realistic, pseudo-random </a:t>
            </a:r>
            <a:br>
              <a:rPr lang="en-US" dirty="0"/>
            </a:br>
            <a:r>
              <a:rPr lang="en-US" dirty="0"/>
              <a:t>waveforms can be generated and then simulated </a:t>
            </a:r>
          </a:p>
          <a:p>
            <a:pPr lvl="1"/>
            <a:r>
              <a:rPr lang="en-US" dirty="0"/>
              <a:t>Jiles-Atherton and Flatley ODEs have </a:t>
            </a:r>
            <a:br>
              <a:rPr lang="en-US" dirty="0"/>
            </a:br>
            <a:r>
              <a:rPr lang="en-US" dirty="0"/>
              <a:t>implementations in Python / </a:t>
            </a:r>
            <a:r>
              <a:rPr lang="en-US" dirty="0" err="1"/>
              <a:t>MatLab</a:t>
            </a:r>
            <a:endParaRPr lang="en-US" dirty="0"/>
          </a:p>
          <a:p>
            <a:pPr lvl="1"/>
            <a:r>
              <a:rPr lang="en-US" dirty="0"/>
              <a:t>Pre-training learns common waveform shapes and </a:t>
            </a:r>
            <a:br>
              <a:rPr lang="en-US" dirty="0"/>
            </a:br>
            <a:r>
              <a:rPr lang="en-US" dirty="0"/>
              <a:t>generic hysteretic + dynamic behavior</a:t>
            </a:r>
          </a:p>
        </p:txBody>
      </p:sp>
      <p:pic>
        <p:nvPicPr>
          <p:cNvPr id="15" name="Picture 14" descr="A graph of a graph showing a number of different types of data&#10;&#10;AI-generated content may be incorrect.">
            <a:extLst>
              <a:ext uri="{FF2B5EF4-FFF2-40B4-BE49-F238E27FC236}">
                <a16:creationId xmlns:a16="http://schemas.microsoft.com/office/drawing/2014/main" id="{B22ADBBA-6DE5-5B4A-36EC-2B00DE9CFB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-490"/>
          <a:stretch/>
        </p:blipFill>
        <p:spPr>
          <a:xfrm>
            <a:off x="6365175" y="1391482"/>
            <a:ext cx="5450599" cy="3278489"/>
          </a:xfrm>
          <a:prstGeom prst="rect">
            <a:avLst/>
          </a:prstGeom>
        </p:spPr>
      </p:pic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922997D7-6CFE-E7E4-D44F-E4756615AD4F}"/>
              </a:ext>
            </a:extLst>
          </p:cNvPr>
          <p:cNvSpPr/>
          <p:nvPr/>
        </p:nvSpPr>
        <p:spPr>
          <a:xfrm>
            <a:off x="5432991" y="4281424"/>
            <a:ext cx="1599180" cy="877370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i="1" dirty="0">
                <a:solidFill>
                  <a:schemeClr val="accent6"/>
                </a:solidFill>
              </a:rPr>
              <a:t>✓</a:t>
            </a:r>
            <a:r>
              <a:rPr lang="en-US" sz="1200" dirty="0">
                <a:solidFill>
                  <a:schemeClr val="accent6"/>
                </a:solidFill>
              </a:rPr>
              <a:t> We can learn clean hysteretic data sufficiently well!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71DB09-2C95-5447-8FF5-98BEA39BD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9077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6D4F4D-4133-6D79-EA49-13F886DDF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2025-06-04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3D1154-2D24-1B1A-D68E-300B025B2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IPAC'25 - Data-driven hysteresis compensation in the CERN SPS main magnets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1F12E9-D5BC-4821-F7B6-8E23073A7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2</a:t>
            </a:fld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AA9892-7A8A-4875-F0CE-3C1F0F3986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9F0800E-DD6F-E135-3179-460B4FEAB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5A75A0F-B02C-F76E-4AF3-E45E565B7A3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Overview of the CERN SPS and hysteresis in the main magnets</a:t>
            </a:r>
          </a:p>
          <a:p>
            <a:r>
              <a:rPr lang="en-US" dirty="0"/>
              <a:t>Time series forecasting for field prediction</a:t>
            </a:r>
          </a:p>
          <a:p>
            <a:r>
              <a:rPr lang="en-US" dirty="0"/>
              <a:t>Cycle-by-cycle field compensation in the main dipoles</a:t>
            </a:r>
          </a:p>
          <a:p>
            <a:r>
              <a:rPr lang="en-US" dirty="0"/>
              <a:t>Outlook into higher order SPS magnets</a:t>
            </a:r>
          </a:p>
          <a:p>
            <a:r>
              <a:rPr lang="en-US" dirty="0"/>
              <a:t>Limitations in field measurements</a:t>
            </a:r>
          </a:p>
          <a:p>
            <a:r>
              <a:rPr lang="en-US" dirty="0"/>
              <a:t>Conclusions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5FF5AC-FE6F-31B0-E0C8-D10DA4FC3CB2}"/>
              </a:ext>
            </a:extLst>
          </p:cNvPr>
          <p:cNvSpPr txBox="1"/>
          <p:nvPr/>
        </p:nvSpPr>
        <p:spPr>
          <a:xfrm>
            <a:off x="1062155" y="5581632"/>
            <a:ext cx="3004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Slides: </a:t>
            </a:r>
            <a:r>
              <a:rPr lang="en-US" dirty="0">
                <a:hlinkClick r:id="rId2"/>
              </a:rPr>
              <a:t>bit.ly/ipac25-hysteresis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790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69B2BF-5BBC-7954-17A8-982D69F3B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CERN Super Proton Synchrotron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682C77A-DE69-B086-F17C-FA63A1617714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5" y="1391482"/>
                <a:ext cx="6046345" cy="478842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SPS is a fast multi-cycling synchrotron</a:t>
                </a:r>
                <a:endParaRPr lang="en-US" sz="2000" dirty="0"/>
              </a:p>
              <a:p>
                <a:pPr lvl="1"/>
                <a:r>
                  <a:rPr lang="en-US" sz="1800" dirty="0"/>
                  <a:t>14 or 26 GeV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/>
                  <a:t> 400 – 450 GeV proton beam</a:t>
                </a:r>
              </a:p>
              <a:p>
                <a:pPr lvl="1"/>
                <a:r>
                  <a:rPr lang="en-US" sz="1800" dirty="0"/>
                  <a:t>17 GeV          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/>
                  <a:t> 30   – 300 GeV  heavy ion beam</a:t>
                </a:r>
              </a:p>
              <a:p>
                <a:pPr lvl="1"/>
                <a:endParaRPr lang="en-US" sz="1800" dirty="0"/>
              </a:p>
              <a:p>
                <a:pPr lvl="1"/>
                <a:r>
                  <a:rPr lang="en-US" sz="1800" dirty="0"/>
                  <a:t>Fast extraction to LHC, fixed target experimental areas, </a:t>
                </a:r>
                <a:r>
                  <a:rPr lang="en-US" sz="1800" b="1" dirty="0"/>
                  <a:t>slow extraction </a:t>
                </a:r>
                <a:r>
                  <a:rPr lang="en-US" sz="1800" dirty="0"/>
                  <a:t>(5 s) to North Area</a:t>
                </a:r>
              </a:p>
              <a:p>
                <a:pPr lvl="2"/>
                <a:r>
                  <a:rPr lang="en-US" sz="1600" dirty="0"/>
                  <a:t>Different beam parameters (including energy) </a:t>
                </a:r>
                <a:r>
                  <a:rPr lang="en-US" sz="1600" b="1" dirty="0"/>
                  <a:t>for each client</a:t>
                </a:r>
              </a:p>
              <a:p>
                <a:pPr lvl="3"/>
                <a:r>
                  <a:rPr lang="en-US" dirty="0"/>
                  <a:t>Different magnetic sequences for most beams</a:t>
                </a:r>
              </a:p>
              <a:p>
                <a:pPr lvl="1"/>
                <a:endParaRPr lang="en-US" sz="1800" dirty="0"/>
              </a:p>
              <a:p>
                <a:pPr lvl="1"/>
                <a:r>
                  <a:rPr lang="en-US" sz="1800" dirty="0"/>
                  <a:t>Reduced operational flexibility and efficiency from </a:t>
                </a:r>
                <a:r>
                  <a:rPr lang="en-US" sz="1800" b="1" dirty="0"/>
                  <a:t>hysteresis in main magnets</a:t>
                </a:r>
                <a:endParaRPr lang="en-US" b="1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682C77A-DE69-B086-F17C-FA63A16177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5" y="1391482"/>
                <a:ext cx="6046345" cy="4788429"/>
              </a:xfrm>
              <a:blipFill>
                <a:blip r:embed="rId3"/>
                <a:stretch>
                  <a:fillRect l="-1258" t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EBE82F-326F-C689-A72A-23221A6B1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2025-06-04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C31621-384D-AFE6-1BD5-16D10AD41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000" y="6357600"/>
            <a:ext cx="5436870" cy="365125"/>
          </a:xfrm>
        </p:spPr>
        <p:txBody>
          <a:bodyPr/>
          <a:lstStyle/>
          <a:p>
            <a:r>
              <a:rPr lang="en-US" dirty="0"/>
              <a:t>IPAC'25 - Data-driven hysteresis compensation in the CERN SPS main magnets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D8C649-9700-9F5F-AF3B-4BD027AFF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3</a:t>
            </a:fld>
            <a:endParaRPr lang="en-CH"/>
          </a:p>
        </p:txBody>
      </p:sp>
      <p:pic>
        <p:nvPicPr>
          <p:cNvPr id="8" name="Picture 7" descr="A screen shot of a computer&#10;&#10;Description automatically generated">
            <a:extLst>
              <a:ext uri="{FF2B5EF4-FFF2-40B4-BE49-F238E27FC236}">
                <a16:creationId xmlns:a16="http://schemas.microsoft.com/office/drawing/2014/main" id="{40516E37-9A67-2071-C09A-F6453225090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598" t="19114" r="7551" b="45369"/>
          <a:stretch/>
        </p:blipFill>
        <p:spPr>
          <a:xfrm>
            <a:off x="6643982" y="3908114"/>
            <a:ext cx="4670388" cy="1445031"/>
          </a:xfrm>
          <a:prstGeom prst="rect">
            <a:avLst/>
          </a:prstGeom>
        </p:spPr>
      </p:pic>
      <p:pic>
        <p:nvPicPr>
          <p:cNvPr id="1028" name="Picture 4" descr="The experimental facility for the Search for Hidden Particles at the CERN  SPS - CERN Document Server">
            <a:extLst>
              <a:ext uri="{FF2B5EF4-FFF2-40B4-BE49-F238E27FC236}">
                <a16:creationId xmlns:a16="http://schemas.microsoft.com/office/drawing/2014/main" id="{92BA7888-57E9-303B-C259-FA337467D0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982" y="1026355"/>
            <a:ext cx="3947817" cy="270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1E49607-FD54-3354-0419-34C5D99F5B42}"/>
              </a:ext>
            </a:extLst>
          </p:cNvPr>
          <p:cNvSpPr txBox="1"/>
          <p:nvPr/>
        </p:nvSpPr>
        <p:spPr>
          <a:xfrm>
            <a:off x="11294370" y="5191635"/>
            <a:ext cx="4828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14 GeV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875282-E2A7-EDC0-1576-6B0152D25BB8}"/>
              </a:ext>
            </a:extLst>
          </p:cNvPr>
          <p:cNvSpPr txBox="1"/>
          <p:nvPr/>
        </p:nvSpPr>
        <p:spPr>
          <a:xfrm>
            <a:off x="11277997" y="3861864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450 GeV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923317-DCAB-2D2C-02D7-1C963054D15C}"/>
              </a:ext>
            </a:extLst>
          </p:cNvPr>
          <p:cNvSpPr txBox="1"/>
          <p:nvPr/>
        </p:nvSpPr>
        <p:spPr>
          <a:xfrm>
            <a:off x="11268721" y="4074395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400 GeV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31FF6A6-196D-CA31-DD64-7F052A6BA2A4}"/>
              </a:ext>
            </a:extLst>
          </p:cNvPr>
          <p:cNvSpPr txBox="1"/>
          <p:nvPr/>
        </p:nvSpPr>
        <p:spPr>
          <a:xfrm>
            <a:off x="11303645" y="5108275"/>
            <a:ext cx="4828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26 GeV</a:t>
            </a:r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48641C67-9F00-C58A-0D36-9CB327929D40}"/>
              </a:ext>
            </a:extLst>
          </p:cNvPr>
          <p:cNvSpPr txBox="1"/>
          <p:nvPr/>
        </p:nvSpPr>
        <p:spPr>
          <a:xfrm>
            <a:off x="8002101" y="3920507"/>
            <a:ext cx="1193657" cy="461665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200" dirty="0">
                <a:solidFill>
                  <a:srgbClr val="FFFF00"/>
                </a:solidFill>
              </a:rPr>
              <a:t>Beam </a:t>
            </a:r>
            <a:r>
              <a:rPr lang="en-US" sz="1200" dirty="0">
                <a:solidFill>
                  <a:srgbClr val="11FFFF"/>
                </a:solidFill>
              </a:rPr>
              <a:t>intensity</a:t>
            </a:r>
          </a:p>
          <a:p>
            <a:r>
              <a:rPr lang="en-US" sz="1200" dirty="0">
                <a:solidFill>
                  <a:schemeClr val="bg1"/>
                </a:solidFill>
              </a:rPr>
              <a:t>Magnetic cycle</a:t>
            </a:r>
            <a:endParaRPr lang="en-S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070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3547BD-B31F-A854-4EE9-98E1C326D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2025-06-04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93DC30-C331-33AB-B7AE-BAC0DD1A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IPAC'25 - Data-driven hysteresis compensation in the CERN SPS main magnets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A20AD9-93FD-7DD3-1EEE-9DD64B7B2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4</a:t>
            </a:fld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6752AC-F838-80A6-74FF-FC706EB27F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And limitations on beam operation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FF366E2-3F38-19E0-AC4D-516B76C30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hysteresis in multi-cycling synchrotrons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97CC031A-CFC9-4837-A10F-B710C0ACA1F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5576550" y="4252490"/>
                <a:ext cx="6085019" cy="64605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12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Main dipole field perturbation</a:t>
                </a:r>
              </a:p>
              <a:p>
                <a:pPr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0.6 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Gauss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  ⇔1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permil</m:t>
                    </m:r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Δp</m:t>
                    </m:r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p</m:t>
                    </m:r>
                  </m:oMath>
                </a14:m>
                <a:r>
                  <a:rPr lang="en-US" sz="1200" dirty="0"/>
                  <a:t> at 14 GeV injection without precycle</a:t>
                </a:r>
              </a:p>
              <a:p>
                <a:pPr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≈2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Gauss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 ⇔100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ppm</m:t>
                    </m:r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Δp</m:t>
                    </m:r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p</m:t>
                    </m:r>
                  </m:oMath>
                </a14:m>
                <a:r>
                  <a:rPr lang="en-US" sz="1200" dirty="0"/>
                  <a:t> at 400 GeV extraction when magnetic sequence changes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97CC031A-CFC9-4837-A10F-B710C0ACA1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576550" y="4252490"/>
                <a:ext cx="6085019" cy="646059"/>
              </a:xfrm>
              <a:blipFill>
                <a:blip r:embed="rId5"/>
                <a:stretch>
                  <a:fillRect t="-3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injection">
            <a:extLst>
              <a:ext uri="{FF2B5EF4-FFF2-40B4-BE49-F238E27FC236}">
                <a16:creationId xmlns:a16="http://schemas.microsoft.com/office/drawing/2014/main" id="{A6B81536-DDE2-DD8B-94EA-5C0A2E692029}"/>
              </a:ext>
            </a:extLst>
          </p:cNvPr>
          <p:cNvSpPr txBox="1"/>
          <p:nvPr/>
        </p:nvSpPr>
        <p:spPr>
          <a:xfrm>
            <a:off x="9953597" y="1677901"/>
            <a:ext cx="1617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Injection losses due to</a:t>
            </a:r>
          </a:p>
          <a:p>
            <a:pPr marL="120650" indent="-120650">
              <a:buFont typeface="Arial" panose="020B0604020202020204" pitchFamily="34" charset="0"/>
              <a:buChar char="•"/>
            </a:pPr>
            <a:r>
              <a:rPr lang="en-US" sz="1200" dirty="0"/>
              <a:t>Hysteresis</a:t>
            </a:r>
          </a:p>
          <a:p>
            <a:pPr marL="120650" indent="-120650">
              <a:buFont typeface="Arial" panose="020B0604020202020204" pitchFamily="34" charset="0"/>
              <a:buChar char="•"/>
            </a:pPr>
            <a:r>
              <a:rPr lang="en-US" sz="1200" dirty="0"/>
              <a:t>Eddy current decay</a:t>
            </a:r>
          </a:p>
        </p:txBody>
      </p:sp>
      <p:sp>
        <p:nvSpPr>
          <p:cNvPr id="14" name="extraction">
            <a:extLst>
              <a:ext uri="{FF2B5EF4-FFF2-40B4-BE49-F238E27FC236}">
                <a16:creationId xmlns:a16="http://schemas.microsoft.com/office/drawing/2014/main" id="{13A6C679-DC7F-EF46-08DF-93869E8ED436}"/>
              </a:ext>
            </a:extLst>
          </p:cNvPr>
          <p:cNvSpPr txBox="1"/>
          <p:nvPr/>
        </p:nvSpPr>
        <p:spPr>
          <a:xfrm>
            <a:off x="9971560" y="2940716"/>
            <a:ext cx="1540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(Extracted) beam quality degradation</a:t>
            </a:r>
          </a:p>
          <a:p>
            <a:pPr marL="120650" indent="-120650">
              <a:buFont typeface="Arial" panose="020B0604020202020204" pitchFamily="34" charset="0"/>
              <a:buChar char="•"/>
            </a:pPr>
            <a:r>
              <a:rPr lang="en-US" sz="1200" dirty="0"/>
              <a:t>Changing SX spill macrostructure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5FAC2A-B517-B28E-E2D8-2D6540E96E77}"/>
              </a:ext>
            </a:extLst>
          </p:cNvPr>
          <p:cNvSpPr txBox="1"/>
          <p:nvPr/>
        </p:nvSpPr>
        <p:spPr>
          <a:xfrm>
            <a:off x="2790104" y="4235714"/>
            <a:ext cx="2482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Waste of energy from precycling</a:t>
            </a:r>
          </a:p>
          <a:p>
            <a:pPr marL="120650" indent="-120650">
              <a:buFont typeface="Arial" panose="020B0604020202020204" pitchFamily="34" charset="0"/>
              <a:buChar char="•"/>
            </a:pPr>
            <a:r>
              <a:rPr lang="en-US" sz="1200" dirty="0"/>
              <a:t>5 kWh every 3.6s cycle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… for quasi-degauss</a:t>
            </a:r>
          </a:p>
        </p:txBody>
      </p:sp>
      <p:pic>
        <p:nvPicPr>
          <p:cNvPr id="19" name="dipole_animation">
            <a:hlinkClick r:id="" action="ppaction://media"/>
            <a:extLst>
              <a:ext uri="{FF2B5EF4-FFF2-40B4-BE49-F238E27FC236}">
                <a16:creationId xmlns:a16="http://schemas.microsoft.com/office/drawing/2014/main" id="{8C8A5485-628C-4902-232D-E57D19821A8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597428" y="1222387"/>
            <a:ext cx="7069851" cy="302954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12DCAE8-D64E-280B-3F05-75445289D30D}"/>
              </a:ext>
            </a:extLst>
          </p:cNvPr>
          <p:cNvSpPr/>
          <p:nvPr/>
        </p:nvSpPr>
        <p:spPr>
          <a:xfrm>
            <a:off x="3494314" y="3307180"/>
            <a:ext cx="171450" cy="59535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080D0F8-9C44-33BC-F964-97D2064E009C}"/>
              </a:ext>
            </a:extLst>
          </p:cNvPr>
          <p:cNvCxnSpPr>
            <a:cxnSpLocks/>
          </p:cNvCxnSpPr>
          <p:nvPr/>
        </p:nvCxnSpPr>
        <p:spPr>
          <a:xfrm flipV="1">
            <a:off x="3571771" y="4051139"/>
            <a:ext cx="0" cy="18457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injection indicator">
            <a:extLst>
              <a:ext uri="{FF2B5EF4-FFF2-40B4-BE49-F238E27FC236}">
                <a16:creationId xmlns:a16="http://schemas.microsoft.com/office/drawing/2014/main" id="{99B86ED1-312E-A2E7-1884-E7E1FF56ECEB}"/>
              </a:ext>
            </a:extLst>
          </p:cNvPr>
          <p:cNvCxnSpPr>
            <a:cxnSpLocks/>
          </p:cNvCxnSpPr>
          <p:nvPr/>
        </p:nvCxnSpPr>
        <p:spPr>
          <a:xfrm flipH="1">
            <a:off x="7690796" y="1979195"/>
            <a:ext cx="1947471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xtraction indicator">
            <a:extLst>
              <a:ext uri="{FF2B5EF4-FFF2-40B4-BE49-F238E27FC236}">
                <a16:creationId xmlns:a16="http://schemas.microsoft.com/office/drawing/2014/main" id="{2D72D3E4-8D42-AFDB-BAFA-5C8000CCBEC0}"/>
              </a:ext>
            </a:extLst>
          </p:cNvPr>
          <p:cNvCxnSpPr>
            <a:cxnSpLocks/>
          </p:cNvCxnSpPr>
          <p:nvPr/>
        </p:nvCxnSpPr>
        <p:spPr>
          <a:xfrm flipH="1" flipV="1">
            <a:off x="7711898" y="3272270"/>
            <a:ext cx="1917181" cy="3000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extraction arrow">
                <a:extLst>
                  <a:ext uri="{FF2B5EF4-FFF2-40B4-BE49-F238E27FC236}">
                    <a16:creationId xmlns:a16="http://schemas.microsoft.com/office/drawing/2014/main" id="{9A10F4D2-2A06-C2A8-3342-1F12A29C061E}"/>
                  </a:ext>
                </a:extLst>
              </p:cNvPr>
              <p:cNvSpPr txBox="1"/>
              <p:nvPr/>
            </p:nvSpPr>
            <p:spPr>
              <a:xfrm>
                <a:off x="9594572" y="3101604"/>
                <a:ext cx="437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extraction arrow">
                <a:extLst>
                  <a:ext uri="{FF2B5EF4-FFF2-40B4-BE49-F238E27FC236}">
                    <a16:creationId xmlns:a16="http://schemas.microsoft.com/office/drawing/2014/main" id="{9A10F4D2-2A06-C2A8-3342-1F12A29C06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4572" y="3101604"/>
                <a:ext cx="43794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injection arrow">
                <a:extLst>
                  <a:ext uri="{FF2B5EF4-FFF2-40B4-BE49-F238E27FC236}">
                    <a16:creationId xmlns:a16="http://schemas.microsoft.com/office/drawing/2014/main" id="{168B493C-809A-4D22-08C6-FED277FCDCC6}"/>
                  </a:ext>
                </a:extLst>
              </p:cNvPr>
              <p:cNvSpPr txBox="1"/>
              <p:nvPr/>
            </p:nvSpPr>
            <p:spPr>
              <a:xfrm>
                <a:off x="9594572" y="1792209"/>
                <a:ext cx="437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injection arrow">
                <a:extLst>
                  <a:ext uri="{FF2B5EF4-FFF2-40B4-BE49-F238E27FC236}">
                    <a16:creationId xmlns:a16="http://schemas.microsoft.com/office/drawing/2014/main" id="{168B493C-809A-4D22-08C6-FED277FCDC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4572" y="1792209"/>
                <a:ext cx="43794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D810DEB-7A8F-4BA7-18DF-D488266848EF}"/>
              </a:ext>
            </a:extLst>
          </p:cNvPr>
          <p:cNvSpPr txBox="1">
            <a:spLocks/>
          </p:cNvSpPr>
          <p:nvPr/>
        </p:nvSpPr>
        <p:spPr>
          <a:xfrm>
            <a:off x="376224" y="5337559"/>
            <a:ext cx="11449775" cy="8394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Beam operation focuses on mitigation of hysteresis effects</a:t>
            </a:r>
          </a:p>
          <a:p>
            <a:pPr lvl="1"/>
            <a:r>
              <a:rPr lang="en-US" dirty="0"/>
              <a:t>CERN Injectors: </a:t>
            </a:r>
            <a:r>
              <a:rPr lang="en-US" sz="2000" dirty="0"/>
              <a:t>Precycling, constrained cycle sequences and manual parameter adjustments</a:t>
            </a:r>
          </a:p>
        </p:txBody>
      </p:sp>
    </p:spTree>
    <p:extLst>
      <p:ext uri="{BB962C8B-B14F-4D97-AF65-F5344CB8AC3E}">
        <p14:creationId xmlns:p14="http://schemas.microsoft.com/office/powerpoint/2010/main" val="2679472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67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767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4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9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7" grpId="0" build="p"/>
      <p:bldP spid="13" grpId="0"/>
      <p:bldP spid="14" grpId="0"/>
      <p:bldP spid="15" grpId="0"/>
      <p:bldP spid="12" grpId="0" animBg="1"/>
      <p:bldP spid="31" grpId="0"/>
      <p:bldP spid="3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CA0664-8966-DE31-6B51-25034D2700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BB5FD57-DBC5-CDD7-653A-6CDA93F97C36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6" y="4190556"/>
                <a:ext cx="11030914" cy="1989355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Hysteresis and nonlinear effects are orders of magnitude smaller than </a:t>
                </a:r>
                <a:r>
                  <a:rPr lang="en-US" dirty="0" err="1"/>
                  <a:t>anhysteretic</a:t>
                </a:r>
                <a:r>
                  <a:rPr lang="en-US" dirty="0"/>
                  <a:t> magnetization</a:t>
                </a:r>
              </a:p>
              <a:p>
                <a:pPr lvl="1"/>
                <a:r>
                  <a:rPr lang="en-US" dirty="0"/>
                  <a:t>But measured field contains a mixture of </a:t>
                </a:r>
                <a:r>
                  <a:rPr lang="en-US" b="1" dirty="0"/>
                  <a:t>hysteresis</a:t>
                </a:r>
                <a:r>
                  <a:rPr lang="en-US" dirty="0"/>
                  <a:t>, </a:t>
                </a:r>
                <a:r>
                  <a:rPr lang="en-US" b="1" dirty="0"/>
                  <a:t>dynamic effects</a:t>
                </a:r>
                <a:r>
                  <a:rPr lang="en-US" dirty="0"/>
                  <a:t>, and </a:t>
                </a:r>
                <a:r>
                  <a:rPr lang="en-US" b="1" dirty="0"/>
                  <a:t>measurement artifacts</a:t>
                </a:r>
                <a:endParaRPr lang="en-US" dirty="0"/>
              </a:p>
              <a:p>
                <a:pPr lvl="1"/>
                <a:r>
                  <a:rPr lang="en-US" dirty="0"/>
                  <a:t>Phenomenological models are challenging to reach required field accuracy (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(100 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ppm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fully data driven is the most straightforward way</a:t>
                </a:r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BB5FD57-DBC5-CDD7-653A-6CDA93F97C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6" y="4190556"/>
                <a:ext cx="11030914" cy="1989355"/>
              </a:xfrm>
              <a:blipFill>
                <a:blip r:embed="rId3"/>
                <a:stretch>
                  <a:fillRect l="-690" t="-31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CCAA59F-12C7-C34F-0AA5-8154DE99DE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Online measurements from the SPS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F25FA4-B303-EFB4-A52D-EA19FA11B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Hysteresis in the SPS main dipoles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883A4F-BB09-3FBB-2318-6F47035A3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2025-06-04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52F516-1C31-039F-DB87-130D13B06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IPAC'25 - Data-driven hysteresis compensation in the CERN SPS main magnets</a:t>
            </a:r>
            <a:endParaRPr lang="en-CH"/>
          </a:p>
        </p:txBody>
      </p:sp>
      <p:pic>
        <p:nvPicPr>
          <p:cNvPr id="15" name="!!hysteresis">
            <a:extLst>
              <a:ext uri="{FF2B5EF4-FFF2-40B4-BE49-F238E27FC236}">
                <a16:creationId xmlns:a16="http://schemas.microsoft.com/office/drawing/2014/main" id="{47AD8F61-9B9F-3E2F-8DEC-BFD083DCBF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6000" y="1374605"/>
            <a:ext cx="3638400" cy="2707945"/>
          </a:xfrm>
          <a:prstGeom prst="rect">
            <a:avLst/>
          </a:prstGeom>
        </p:spPr>
      </p:pic>
      <p:pic>
        <p:nvPicPr>
          <p:cNvPr id="16" name="!!simulation">
            <a:extLst>
              <a:ext uri="{FF2B5EF4-FFF2-40B4-BE49-F238E27FC236}">
                <a16:creationId xmlns:a16="http://schemas.microsoft.com/office/drawing/2014/main" id="{ADBE3A99-99F0-112B-EA98-D0100CB264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2315" y="1512890"/>
            <a:ext cx="3723005" cy="23609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B3FABC-2A30-1FD4-53E0-465B7D39CAC6}"/>
              </a:ext>
            </a:extLst>
          </p:cNvPr>
          <p:cNvSpPr txBox="1"/>
          <p:nvPr/>
        </p:nvSpPr>
        <p:spPr>
          <a:xfrm>
            <a:off x="1805940" y="1196154"/>
            <a:ext cx="1377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Expectations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D1608C-EF6C-241A-2164-A98C06F95E8F}"/>
              </a:ext>
            </a:extLst>
          </p:cNvPr>
          <p:cNvSpPr txBox="1"/>
          <p:nvPr/>
        </p:nvSpPr>
        <p:spPr>
          <a:xfrm>
            <a:off x="8338209" y="985391"/>
            <a:ext cx="818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Reality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BB52468-7FFD-133E-5693-4397B5A5E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6504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3BE136-5EFF-29CE-B0F8-A116A1F2D7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known_variables">
            <a:extLst>
              <a:ext uri="{FF2B5EF4-FFF2-40B4-BE49-F238E27FC236}">
                <a16:creationId xmlns:a16="http://schemas.microsoft.com/office/drawing/2014/main" id="{C2016E6B-3C2F-940E-5D3F-B0594648A9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544179" y="1093032"/>
            <a:ext cx="4343400" cy="22098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7ABDC2-99C3-5EAD-4485-B1DEE3791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2025-06-04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EA8D13-5776-7E9C-62FC-067CDC348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IPAC'25 - Data-driven hysteresis compensation in the CERN SPS main magnets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E3C064-E798-259B-51B4-BCA416BE4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6</a:t>
            </a:fld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7C9B67-6581-9809-79A9-0D5C925614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 series forecasting for hysteresis prediction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4CE45B5-1988-214E-610C-BE63FEB93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High-accuracy field prediction with machine learning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30714611-D8AC-2CE4-8CD6-7E13853C33A3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6" y="4765964"/>
                <a:ext cx="11449774" cy="1413947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Model magnetic field measurements as a time series forecasting task</a:t>
                </a:r>
              </a:p>
              <a:p>
                <a:pPr lvl="1"/>
                <a:r>
                  <a:rPr lang="en-US" dirty="0"/>
                  <a:t>Learn discrete function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from measured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/>
                  <a:t> datasets, with long prediction horizon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≈1000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Seq2seq models can be trained to predict every cycle in 1 pass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30714611-D8AC-2CE4-8CD6-7E13853C33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6" y="4765964"/>
                <a:ext cx="11449774" cy="1413947"/>
              </a:xfrm>
              <a:blipFill>
                <a:blip r:embed="rId5"/>
                <a:stretch>
                  <a:fillRect l="-664" t="-53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tangle 33">
            <a:extLst>
              <a:ext uri="{FF2B5EF4-FFF2-40B4-BE49-F238E27FC236}">
                <a16:creationId xmlns:a16="http://schemas.microsoft.com/office/drawing/2014/main" id="{594CC396-DC94-85A8-F76B-C53034D87887}"/>
              </a:ext>
            </a:extLst>
          </p:cNvPr>
          <p:cNvSpPr/>
          <p:nvPr/>
        </p:nvSpPr>
        <p:spPr>
          <a:xfrm>
            <a:off x="3541927" y="2865863"/>
            <a:ext cx="4343865" cy="563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E2004B-78D9-426C-65BC-192079B0B704}"/>
              </a:ext>
            </a:extLst>
          </p:cNvPr>
          <p:cNvSpPr/>
          <p:nvPr/>
        </p:nvSpPr>
        <p:spPr>
          <a:xfrm>
            <a:off x="6096000" y="2846717"/>
            <a:ext cx="1791579" cy="377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known_variables">
            <a:extLst>
              <a:ext uri="{FF2B5EF4-FFF2-40B4-BE49-F238E27FC236}">
                <a16:creationId xmlns:a16="http://schemas.microsoft.com/office/drawing/2014/main" id="{2108E36F-2D24-8E1B-42BD-8112269656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58752" t="79490" r="2958" b="7022"/>
          <a:stretch>
            <a:fillRect/>
          </a:stretch>
        </p:blipFill>
        <p:spPr>
          <a:xfrm>
            <a:off x="6096000" y="2851104"/>
            <a:ext cx="1663120" cy="298076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F325448C-A8F2-CB2B-0B72-8A93139BE2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546272" y="1095588"/>
            <a:ext cx="4338088" cy="326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525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 L -0.00078 0.1814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D442C2-4941-031E-3DD5-6DAA25747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!!hysteresis">
            <a:extLst>
              <a:ext uri="{FF2B5EF4-FFF2-40B4-BE49-F238E27FC236}">
                <a16:creationId xmlns:a16="http://schemas.microsoft.com/office/drawing/2014/main" id="{5D186703-9EB3-42DB-073A-102188980C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8262" y="3511487"/>
            <a:ext cx="347950" cy="258968"/>
          </a:xfrm>
          <a:prstGeom prst="rect">
            <a:avLst/>
          </a:prstGeom>
        </p:spPr>
      </p:pic>
      <p:pic>
        <p:nvPicPr>
          <p:cNvPr id="53" name="!!simulation">
            <a:extLst>
              <a:ext uri="{FF2B5EF4-FFF2-40B4-BE49-F238E27FC236}">
                <a16:creationId xmlns:a16="http://schemas.microsoft.com/office/drawing/2014/main" id="{10EB2203-1F2E-B832-D2B5-FF1EC3109D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5977" y="3503599"/>
            <a:ext cx="660513" cy="41886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D4AA8A-455D-DE5E-8407-6EACC4617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2025-06-04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943668-2B8F-A1C1-EB0B-DEB213D7D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IPAC'25 - Data-driven hysteresis compensation in the CERN SPS main magnets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4BD951-4EB5-2AF7-8715-C3E84118B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7</a:t>
            </a:fld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CFB577-E67B-D046-F90C-D7555785B4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Data-driven field prediction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402EB76-8D02-55EA-DACC-3660125F1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State-of-the-art timeseries forecasting with transformers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E5B69F9D-CEA0-88DC-7494-652030858D5E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6" y="4762040"/>
                <a:ext cx="11449774" cy="1520993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Attention-based models need plenty of data to train and generalize well</a:t>
                </a:r>
              </a:p>
              <a:p>
                <a:pPr lvl="1"/>
                <a:r>
                  <a:rPr lang="en-US" b="1" dirty="0"/>
                  <a:t>Pre-train</a:t>
                </a:r>
                <a:r>
                  <a:rPr lang="en-US" dirty="0"/>
                  <a:t> in simulated hysteresis loops (Jiles-Atherton / Preisach)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1" i="1" dirty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𝐩𝐩𝐦</m:t>
                    </m:r>
                  </m:oMath>
                </a14:m>
                <a:r>
                  <a:rPr lang="en-US" b="1" dirty="0"/>
                  <a:t> prediction accuracy </a:t>
                </a:r>
                <a:r>
                  <a:rPr lang="en-US" dirty="0"/>
                  <a:t>on field across operational sequences, at 50 Hz resolution</a:t>
                </a:r>
              </a:p>
              <a:p>
                <a:pPr lvl="1"/>
                <a:r>
                  <a:rPr lang="en-US" dirty="0"/>
                  <a:t>Models can be fine-tuned to other magnets with the same method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E5B69F9D-CEA0-88DC-7494-652030858D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6" y="4762040"/>
                <a:ext cx="11449774" cy="1520993"/>
              </a:xfrm>
              <a:blipFill>
                <a:blip r:embed="rId5"/>
                <a:stretch>
                  <a:fillRect l="-664" t="-4132" b="-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Graphic 14">
            <a:extLst>
              <a:ext uri="{FF2B5EF4-FFF2-40B4-BE49-F238E27FC236}">
                <a16:creationId xmlns:a16="http://schemas.microsoft.com/office/drawing/2014/main" id="{718ACBF6-B642-245D-58CE-33F92ED6BB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40890" t="35162" r="37541" b="37490"/>
          <a:stretch>
            <a:fillRect/>
          </a:stretch>
        </p:blipFill>
        <p:spPr>
          <a:xfrm>
            <a:off x="1970413" y="1835925"/>
            <a:ext cx="1688138" cy="1239542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05368A8-7127-806D-27DD-7415D09884BF}"/>
              </a:ext>
            </a:extLst>
          </p:cNvPr>
          <p:cNvSpPr/>
          <p:nvPr/>
        </p:nvSpPr>
        <p:spPr>
          <a:xfrm>
            <a:off x="1759398" y="1501011"/>
            <a:ext cx="3962400" cy="2899163"/>
          </a:xfrm>
          <a:custGeom>
            <a:avLst/>
            <a:gdLst>
              <a:gd name="connsiteX0" fmla="*/ 0 w 3962400"/>
              <a:gd name="connsiteY0" fmla="*/ 483203 h 2899163"/>
              <a:gd name="connsiteX1" fmla="*/ 483203 w 3962400"/>
              <a:gd name="connsiteY1" fmla="*/ 0 h 2899163"/>
              <a:gd name="connsiteX2" fmla="*/ 1142322 w 3962400"/>
              <a:gd name="connsiteY2" fmla="*/ 0 h 2899163"/>
              <a:gd name="connsiteX3" fmla="*/ 1711561 w 3962400"/>
              <a:gd name="connsiteY3" fmla="*/ 0 h 2899163"/>
              <a:gd name="connsiteX4" fmla="*/ 2250839 w 3962400"/>
              <a:gd name="connsiteY4" fmla="*/ 0 h 2899163"/>
              <a:gd name="connsiteX5" fmla="*/ 2879998 w 3962400"/>
              <a:gd name="connsiteY5" fmla="*/ 0 h 2899163"/>
              <a:gd name="connsiteX6" fmla="*/ 3479197 w 3962400"/>
              <a:gd name="connsiteY6" fmla="*/ 0 h 2899163"/>
              <a:gd name="connsiteX7" fmla="*/ 3962400 w 3962400"/>
              <a:gd name="connsiteY7" fmla="*/ 483203 h 2899163"/>
              <a:gd name="connsiteX8" fmla="*/ 3962400 w 3962400"/>
              <a:gd name="connsiteY8" fmla="*/ 1127455 h 2899163"/>
              <a:gd name="connsiteX9" fmla="*/ 3962400 w 3962400"/>
              <a:gd name="connsiteY9" fmla="*/ 1713725 h 2899163"/>
              <a:gd name="connsiteX10" fmla="*/ 3962400 w 3962400"/>
              <a:gd name="connsiteY10" fmla="*/ 2415960 h 2899163"/>
              <a:gd name="connsiteX11" fmla="*/ 3479197 w 3962400"/>
              <a:gd name="connsiteY11" fmla="*/ 2899163 h 2899163"/>
              <a:gd name="connsiteX12" fmla="*/ 2969878 w 3962400"/>
              <a:gd name="connsiteY12" fmla="*/ 2899163 h 2899163"/>
              <a:gd name="connsiteX13" fmla="*/ 2310759 w 3962400"/>
              <a:gd name="connsiteY13" fmla="*/ 2899163 h 2899163"/>
              <a:gd name="connsiteX14" fmla="*/ 1771480 w 3962400"/>
              <a:gd name="connsiteY14" fmla="*/ 2899163 h 2899163"/>
              <a:gd name="connsiteX15" fmla="*/ 1172282 w 3962400"/>
              <a:gd name="connsiteY15" fmla="*/ 2899163 h 2899163"/>
              <a:gd name="connsiteX16" fmla="*/ 483203 w 3962400"/>
              <a:gd name="connsiteY16" fmla="*/ 2899163 h 2899163"/>
              <a:gd name="connsiteX17" fmla="*/ 0 w 3962400"/>
              <a:gd name="connsiteY17" fmla="*/ 2415960 h 2899163"/>
              <a:gd name="connsiteX18" fmla="*/ 0 w 3962400"/>
              <a:gd name="connsiteY18" fmla="*/ 1829690 h 2899163"/>
              <a:gd name="connsiteX19" fmla="*/ 0 w 3962400"/>
              <a:gd name="connsiteY19" fmla="*/ 1146783 h 2899163"/>
              <a:gd name="connsiteX20" fmla="*/ 0 w 3962400"/>
              <a:gd name="connsiteY20" fmla="*/ 483203 h 289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0" h="2899163" extrusionOk="0">
                <a:moveTo>
                  <a:pt x="0" y="483203"/>
                </a:moveTo>
                <a:cubicBezTo>
                  <a:pt x="-55611" y="182035"/>
                  <a:pt x="188471" y="10459"/>
                  <a:pt x="483203" y="0"/>
                </a:cubicBezTo>
                <a:cubicBezTo>
                  <a:pt x="634344" y="16899"/>
                  <a:pt x="939268" y="-29052"/>
                  <a:pt x="1142322" y="0"/>
                </a:cubicBezTo>
                <a:cubicBezTo>
                  <a:pt x="1345376" y="29052"/>
                  <a:pt x="1596859" y="13635"/>
                  <a:pt x="1711561" y="0"/>
                </a:cubicBezTo>
                <a:cubicBezTo>
                  <a:pt x="1826263" y="-13635"/>
                  <a:pt x="1993243" y="-15811"/>
                  <a:pt x="2250839" y="0"/>
                </a:cubicBezTo>
                <a:cubicBezTo>
                  <a:pt x="2508435" y="15811"/>
                  <a:pt x="2750663" y="27788"/>
                  <a:pt x="2879998" y="0"/>
                </a:cubicBezTo>
                <a:cubicBezTo>
                  <a:pt x="3009333" y="-27788"/>
                  <a:pt x="3331789" y="15512"/>
                  <a:pt x="3479197" y="0"/>
                </a:cubicBezTo>
                <a:cubicBezTo>
                  <a:pt x="3760115" y="-22868"/>
                  <a:pt x="3944780" y="231821"/>
                  <a:pt x="3962400" y="483203"/>
                </a:cubicBezTo>
                <a:cubicBezTo>
                  <a:pt x="3947226" y="627101"/>
                  <a:pt x="3943548" y="958503"/>
                  <a:pt x="3962400" y="1127455"/>
                </a:cubicBezTo>
                <a:cubicBezTo>
                  <a:pt x="3981252" y="1296407"/>
                  <a:pt x="3935122" y="1480157"/>
                  <a:pt x="3962400" y="1713725"/>
                </a:cubicBezTo>
                <a:cubicBezTo>
                  <a:pt x="3989679" y="1947293"/>
                  <a:pt x="3957517" y="2190209"/>
                  <a:pt x="3962400" y="2415960"/>
                </a:cubicBezTo>
                <a:cubicBezTo>
                  <a:pt x="3976814" y="2704283"/>
                  <a:pt x="3751119" y="2951523"/>
                  <a:pt x="3479197" y="2899163"/>
                </a:cubicBezTo>
                <a:cubicBezTo>
                  <a:pt x="3263817" y="2892129"/>
                  <a:pt x="3187127" y="2920709"/>
                  <a:pt x="2969878" y="2899163"/>
                </a:cubicBezTo>
                <a:cubicBezTo>
                  <a:pt x="2752629" y="2877617"/>
                  <a:pt x="2639670" y="2909070"/>
                  <a:pt x="2310759" y="2899163"/>
                </a:cubicBezTo>
                <a:cubicBezTo>
                  <a:pt x="1981848" y="2889256"/>
                  <a:pt x="1916786" y="2924007"/>
                  <a:pt x="1771480" y="2899163"/>
                </a:cubicBezTo>
                <a:cubicBezTo>
                  <a:pt x="1626174" y="2874319"/>
                  <a:pt x="1333565" y="2900999"/>
                  <a:pt x="1172282" y="2899163"/>
                </a:cubicBezTo>
                <a:cubicBezTo>
                  <a:pt x="1010999" y="2897327"/>
                  <a:pt x="771378" y="2870854"/>
                  <a:pt x="483203" y="2899163"/>
                </a:cubicBezTo>
                <a:cubicBezTo>
                  <a:pt x="211000" y="2883109"/>
                  <a:pt x="41620" y="2674371"/>
                  <a:pt x="0" y="2415960"/>
                </a:cubicBezTo>
                <a:cubicBezTo>
                  <a:pt x="14194" y="2287137"/>
                  <a:pt x="26479" y="2119954"/>
                  <a:pt x="0" y="1829690"/>
                </a:cubicBezTo>
                <a:cubicBezTo>
                  <a:pt x="-26479" y="1539426"/>
                  <a:pt x="-32543" y="1387730"/>
                  <a:pt x="0" y="1146783"/>
                </a:cubicBezTo>
                <a:cubicBezTo>
                  <a:pt x="32543" y="905836"/>
                  <a:pt x="6662" y="741846"/>
                  <a:pt x="0" y="483203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8BEB3C7-48F2-B04A-D962-C5CCD8BCDECA}"/>
              </a:ext>
            </a:extLst>
          </p:cNvPr>
          <p:cNvSpPr/>
          <p:nvPr/>
        </p:nvSpPr>
        <p:spPr>
          <a:xfrm>
            <a:off x="3887136" y="1993193"/>
            <a:ext cx="1463040" cy="86868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Base model</a:t>
            </a:r>
          </a:p>
        </p:txBody>
      </p:sp>
      <p:sp>
        <p:nvSpPr>
          <p:cNvPr id="21" name="Can 20">
            <a:extLst>
              <a:ext uri="{FF2B5EF4-FFF2-40B4-BE49-F238E27FC236}">
                <a16:creationId xmlns:a16="http://schemas.microsoft.com/office/drawing/2014/main" id="{BFA52C9F-B506-247D-5576-07AB2B82C90B}"/>
              </a:ext>
            </a:extLst>
          </p:cNvPr>
          <p:cNvSpPr/>
          <p:nvPr/>
        </p:nvSpPr>
        <p:spPr>
          <a:xfrm>
            <a:off x="2105822" y="3425854"/>
            <a:ext cx="1417320" cy="623933"/>
          </a:xfrm>
          <a:prstGeom prst="ca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2CD94E-1AB7-E8C4-8D21-5AD66F551FEA}"/>
              </a:ext>
            </a:extLst>
          </p:cNvPr>
          <p:cNvSpPr txBox="1"/>
          <p:nvPr/>
        </p:nvSpPr>
        <p:spPr>
          <a:xfrm>
            <a:off x="3644032" y="3470128"/>
            <a:ext cx="1688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Simple hysteresis simulations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7225A10-1927-4A55-11AB-814E0645F986}"/>
              </a:ext>
            </a:extLst>
          </p:cNvPr>
          <p:cNvCxnSpPr>
            <a:stCxn id="21" idx="1"/>
          </p:cNvCxnSpPr>
          <p:nvPr/>
        </p:nvCxnSpPr>
        <p:spPr>
          <a:xfrm flipV="1">
            <a:off x="2814482" y="2916737"/>
            <a:ext cx="0" cy="50911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B75D77B-B07D-E914-2E79-99A52A689B97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3559718" y="2427533"/>
            <a:ext cx="32741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Graphic 27">
            <a:extLst>
              <a:ext uri="{FF2B5EF4-FFF2-40B4-BE49-F238E27FC236}">
                <a16:creationId xmlns:a16="http://schemas.microsoft.com/office/drawing/2014/main" id="{FFFB94DD-8110-A228-236D-6C64DBBAC0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40890" t="35162" r="37541" b="37490"/>
          <a:stretch>
            <a:fillRect/>
          </a:stretch>
        </p:blipFill>
        <p:spPr>
          <a:xfrm>
            <a:off x="6987897" y="1835925"/>
            <a:ext cx="1688138" cy="1239542"/>
          </a:xfrm>
          <a:prstGeom prst="rect">
            <a:avLst/>
          </a:prstGeom>
        </p:spPr>
      </p:pic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5EE53C3E-9AFB-448E-280E-9A32DCA4C78A}"/>
              </a:ext>
            </a:extLst>
          </p:cNvPr>
          <p:cNvSpPr/>
          <p:nvPr/>
        </p:nvSpPr>
        <p:spPr>
          <a:xfrm>
            <a:off x="6776882" y="1501011"/>
            <a:ext cx="3962400" cy="2899163"/>
          </a:xfrm>
          <a:custGeom>
            <a:avLst/>
            <a:gdLst>
              <a:gd name="connsiteX0" fmla="*/ 0 w 3962400"/>
              <a:gd name="connsiteY0" fmla="*/ 483203 h 2899163"/>
              <a:gd name="connsiteX1" fmla="*/ 483203 w 3962400"/>
              <a:gd name="connsiteY1" fmla="*/ 0 h 2899163"/>
              <a:gd name="connsiteX2" fmla="*/ 1142322 w 3962400"/>
              <a:gd name="connsiteY2" fmla="*/ 0 h 2899163"/>
              <a:gd name="connsiteX3" fmla="*/ 1711561 w 3962400"/>
              <a:gd name="connsiteY3" fmla="*/ 0 h 2899163"/>
              <a:gd name="connsiteX4" fmla="*/ 2250839 w 3962400"/>
              <a:gd name="connsiteY4" fmla="*/ 0 h 2899163"/>
              <a:gd name="connsiteX5" fmla="*/ 2879998 w 3962400"/>
              <a:gd name="connsiteY5" fmla="*/ 0 h 2899163"/>
              <a:gd name="connsiteX6" fmla="*/ 3479197 w 3962400"/>
              <a:gd name="connsiteY6" fmla="*/ 0 h 2899163"/>
              <a:gd name="connsiteX7" fmla="*/ 3962400 w 3962400"/>
              <a:gd name="connsiteY7" fmla="*/ 483203 h 2899163"/>
              <a:gd name="connsiteX8" fmla="*/ 3962400 w 3962400"/>
              <a:gd name="connsiteY8" fmla="*/ 1127455 h 2899163"/>
              <a:gd name="connsiteX9" fmla="*/ 3962400 w 3962400"/>
              <a:gd name="connsiteY9" fmla="*/ 1713725 h 2899163"/>
              <a:gd name="connsiteX10" fmla="*/ 3962400 w 3962400"/>
              <a:gd name="connsiteY10" fmla="*/ 2415960 h 2899163"/>
              <a:gd name="connsiteX11" fmla="*/ 3479197 w 3962400"/>
              <a:gd name="connsiteY11" fmla="*/ 2899163 h 2899163"/>
              <a:gd name="connsiteX12" fmla="*/ 2969878 w 3962400"/>
              <a:gd name="connsiteY12" fmla="*/ 2899163 h 2899163"/>
              <a:gd name="connsiteX13" fmla="*/ 2310759 w 3962400"/>
              <a:gd name="connsiteY13" fmla="*/ 2899163 h 2899163"/>
              <a:gd name="connsiteX14" fmla="*/ 1771480 w 3962400"/>
              <a:gd name="connsiteY14" fmla="*/ 2899163 h 2899163"/>
              <a:gd name="connsiteX15" fmla="*/ 1172282 w 3962400"/>
              <a:gd name="connsiteY15" fmla="*/ 2899163 h 2899163"/>
              <a:gd name="connsiteX16" fmla="*/ 483203 w 3962400"/>
              <a:gd name="connsiteY16" fmla="*/ 2899163 h 2899163"/>
              <a:gd name="connsiteX17" fmla="*/ 0 w 3962400"/>
              <a:gd name="connsiteY17" fmla="*/ 2415960 h 2899163"/>
              <a:gd name="connsiteX18" fmla="*/ 0 w 3962400"/>
              <a:gd name="connsiteY18" fmla="*/ 1829690 h 2899163"/>
              <a:gd name="connsiteX19" fmla="*/ 0 w 3962400"/>
              <a:gd name="connsiteY19" fmla="*/ 1146783 h 2899163"/>
              <a:gd name="connsiteX20" fmla="*/ 0 w 3962400"/>
              <a:gd name="connsiteY20" fmla="*/ 483203 h 289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0" h="2899163" extrusionOk="0">
                <a:moveTo>
                  <a:pt x="0" y="483203"/>
                </a:moveTo>
                <a:cubicBezTo>
                  <a:pt x="-55611" y="182035"/>
                  <a:pt x="188471" y="10459"/>
                  <a:pt x="483203" y="0"/>
                </a:cubicBezTo>
                <a:cubicBezTo>
                  <a:pt x="634344" y="16899"/>
                  <a:pt x="939268" y="-29052"/>
                  <a:pt x="1142322" y="0"/>
                </a:cubicBezTo>
                <a:cubicBezTo>
                  <a:pt x="1345376" y="29052"/>
                  <a:pt x="1596859" y="13635"/>
                  <a:pt x="1711561" y="0"/>
                </a:cubicBezTo>
                <a:cubicBezTo>
                  <a:pt x="1826263" y="-13635"/>
                  <a:pt x="1993243" y="-15811"/>
                  <a:pt x="2250839" y="0"/>
                </a:cubicBezTo>
                <a:cubicBezTo>
                  <a:pt x="2508435" y="15811"/>
                  <a:pt x="2750663" y="27788"/>
                  <a:pt x="2879998" y="0"/>
                </a:cubicBezTo>
                <a:cubicBezTo>
                  <a:pt x="3009333" y="-27788"/>
                  <a:pt x="3331789" y="15512"/>
                  <a:pt x="3479197" y="0"/>
                </a:cubicBezTo>
                <a:cubicBezTo>
                  <a:pt x="3760115" y="-22868"/>
                  <a:pt x="3944780" y="231821"/>
                  <a:pt x="3962400" y="483203"/>
                </a:cubicBezTo>
                <a:cubicBezTo>
                  <a:pt x="3947226" y="627101"/>
                  <a:pt x="3943548" y="958503"/>
                  <a:pt x="3962400" y="1127455"/>
                </a:cubicBezTo>
                <a:cubicBezTo>
                  <a:pt x="3981252" y="1296407"/>
                  <a:pt x="3935122" y="1480157"/>
                  <a:pt x="3962400" y="1713725"/>
                </a:cubicBezTo>
                <a:cubicBezTo>
                  <a:pt x="3989679" y="1947293"/>
                  <a:pt x="3957517" y="2190209"/>
                  <a:pt x="3962400" y="2415960"/>
                </a:cubicBezTo>
                <a:cubicBezTo>
                  <a:pt x="3976814" y="2704283"/>
                  <a:pt x="3751119" y="2951523"/>
                  <a:pt x="3479197" y="2899163"/>
                </a:cubicBezTo>
                <a:cubicBezTo>
                  <a:pt x="3263817" y="2892129"/>
                  <a:pt x="3187127" y="2920709"/>
                  <a:pt x="2969878" y="2899163"/>
                </a:cubicBezTo>
                <a:cubicBezTo>
                  <a:pt x="2752629" y="2877617"/>
                  <a:pt x="2639670" y="2909070"/>
                  <a:pt x="2310759" y="2899163"/>
                </a:cubicBezTo>
                <a:cubicBezTo>
                  <a:pt x="1981848" y="2889256"/>
                  <a:pt x="1916786" y="2924007"/>
                  <a:pt x="1771480" y="2899163"/>
                </a:cubicBezTo>
                <a:cubicBezTo>
                  <a:pt x="1626174" y="2874319"/>
                  <a:pt x="1333565" y="2900999"/>
                  <a:pt x="1172282" y="2899163"/>
                </a:cubicBezTo>
                <a:cubicBezTo>
                  <a:pt x="1010999" y="2897327"/>
                  <a:pt x="771378" y="2870854"/>
                  <a:pt x="483203" y="2899163"/>
                </a:cubicBezTo>
                <a:cubicBezTo>
                  <a:pt x="211000" y="2883109"/>
                  <a:pt x="41620" y="2674371"/>
                  <a:pt x="0" y="2415960"/>
                </a:cubicBezTo>
                <a:cubicBezTo>
                  <a:pt x="14194" y="2287137"/>
                  <a:pt x="26479" y="2119954"/>
                  <a:pt x="0" y="1829690"/>
                </a:cubicBezTo>
                <a:cubicBezTo>
                  <a:pt x="-26479" y="1539426"/>
                  <a:pt x="-32543" y="1387730"/>
                  <a:pt x="0" y="1146783"/>
                </a:cubicBezTo>
                <a:cubicBezTo>
                  <a:pt x="32543" y="905836"/>
                  <a:pt x="6662" y="741846"/>
                  <a:pt x="0" y="483203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A010E10-9717-F1F0-2664-A1110ED904E5}"/>
              </a:ext>
            </a:extLst>
          </p:cNvPr>
          <p:cNvSpPr/>
          <p:nvPr/>
        </p:nvSpPr>
        <p:spPr>
          <a:xfrm>
            <a:off x="8904620" y="1993193"/>
            <a:ext cx="1463040" cy="86868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Fine-tuned model</a:t>
            </a:r>
          </a:p>
        </p:txBody>
      </p:sp>
      <p:sp>
        <p:nvSpPr>
          <p:cNvPr id="31" name="Can 30">
            <a:extLst>
              <a:ext uri="{FF2B5EF4-FFF2-40B4-BE49-F238E27FC236}">
                <a16:creationId xmlns:a16="http://schemas.microsoft.com/office/drawing/2014/main" id="{5784F962-1C1A-EA32-47FD-641147534577}"/>
              </a:ext>
            </a:extLst>
          </p:cNvPr>
          <p:cNvSpPr/>
          <p:nvPr/>
        </p:nvSpPr>
        <p:spPr>
          <a:xfrm>
            <a:off x="7615562" y="3422961"/>
            <a:ext cx="449489" cy="476244"/>
          </a:xfrm>
          <a:prstGeom prst="ca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9ED9431-5C8A-9F56-EF4E-9729DFB8FCDC}"/>
              </a:ext>
            </a:extLst>
          </p:cNvPr>
          <p:cNvSpPr txBox="1"/>
          <p:nvPr/>
        </p:nvSpPr>
        <p:spPr>
          <a:xfrm>
            <a:off x="8144376" y="3376776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Magnetic measurements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C1BA81C-4727-D456-65BA-FB4E35086724}"/>
              </a:ext>
            </a:extLst>
          </p:cNvPr>
          <p:cNvCxnSpPr>
            <a:cxnSpLocks/>
            <a:stCxn id="31" idx="1"/>
          </p:cNvCxnSpPr>
          <p:nvPr/>
        </p:nvCxnSpPr>
        <p:spPr>
          <a:xfrm flipV="1">
            <a:off x="7840307" y="2946717"/>
            <a:ext cx="0" cy="47624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4D982A9-D583-CC61-441C-ABB8301FB342}"/>
              </a:ext>
            </a:extLst>
          </p:cNvPr>
          <p:cNvCxnSpPr>
            <a:cxnSpLocks/>
            <a:endCxn id="30" idx="1"/>
          </p:cNvCxnSpPr>
          <p:nvPr/>
        </p:nvCxnSpPr>
        <p:spPr>
          <a:xfrm>
            <a:off x="8577202" y="2427533"/>
            <a:ext cx="32741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59E8F32-BC4B-9AB5-B404-30FEE58662F9}"/>
              </a:ext>
            </a:extLst>
          </p:cNvPr>
          <p:cNvCxnSpPr>
            <a:cxnSpLocks/>
          </p:cNvCxnSpPr>
          <p:nvPr/>
        </p:nvCxnSpPr>
        <p:spPr>
          <a:xfrm>
            <a:off x="5486400" y="2427533"/>
            <a:ext cx="1611824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9ABDE7D0-8EDF-7771-F4C1-7660BF46994D}"/>
              </a:ext>
            </a:extLst>
          </p:cNvPr>
          <p:cNvSpPr txBox="1"/>
          <p:nvPr/>
        </p:nvSpPr>
        <p:spPr>
          <a:xfrm>
            <a:off x="1974048" y="1547953"/>
            <a:ext cx="1913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Model pretraining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44F575D-07ED-80AF-CD29-681D0FE68C35}"/>
              </a:ext>
            </a:extLst>
          </p:cNvPr>
          <p:cNvSpPr txBox="1"/>
          <p:nvPr/>
        </p:nvSpPr>
        <p:spPr>
          <a:xfrm>
            <a:off x="6987897" y="1575874"/>
            <a:ext cx="127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Fine-tuning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33219B-0CC3-1F14-9D5E-76BD41FE59A4}"/>
              </a:ext>
            </a:extLst>
          </p:cNvPr>
          <p:cNvSpPr txBox="1"/>
          <p:nvPr/>
        </p:nvSpPr>
        <p:spPr>
          <a:xfrm>
            <a:off x="7759541" y="5120503"/>
            <a:ext cx="35452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and </a:t>
            </a:r>
            <a:r>
              <a:rPr lang="en-US" sz="2000" b="1" dirty="0"/>
              <a:t>fine-tune</a:t>
            </a:r>
            <a:r>
              <a:rPr lang="en-US" sz="2000" dirty="0"/>
              <a:t> on measured data</a:t>
            </a:r>
          </a:p>
        </p:txBody>
      </p:sp>
    </p:spTree>
    <p:extLst>
      <p:ext uri="{BB962C8B-B14F-4D97-AF65-F5344CB8AC3E}">
        <p14:creationId xmlns:p14="http://schemas.microsoft.com/office/powerpoint/2010/main" val="3898999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9" grpId="0" animBg="1"/>
      <p:bldP spid="30" grpId="0" animBg="1"/>
      <p:bldP spid="48" grpId="0"/>
      <p:bldP spid="49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8137A1-9CC5-0F14-C06D-C985A1EBC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88920F-D138-FEB1-11A6-0EC21F550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2025-06-04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7D9B0C-2DA5-253D-9BF5-C30233CF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IPAC'25 - Data-driven hysteresis compensation in the CERN SPS main magnets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C465B8-7CC5-F19B-3BF4-F382B31A9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8</a:t>
            </a:fld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701D7A-9EEC-8C71-0BD0-B8C0847A0C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i="0" dirty="0"/>
              <a:t>Hysteresis Compensation on SPS main dipoles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DDD4EED-46C6-59DD-0213-8C1CAE652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Compensation performance for SPS Fixed Target slow extraction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6">
                <a:extLst>
                  <a:ext uri="{FF2B5EF4-FFF2-40B4-BE49-F238E27FC236}">
                    <a16:creationId xmlns:a16="http://schemas.microsoft.com/office/drawing/2014/main" id="{6DCF7841-36A5-4616-97A8-33B7076FF63A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5" y="1391482"/>
                <a:ext cx="6781319" cy="478842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3</a:t>
                </a:r>
                <a:r>
                  <a:rPr lang="en-US" baseline="30000" dirty="0"/>
                  <a:t>rd</a:t>
                </a:r>
                <a:r>
                  <a:rPr lang="en-US" dirty="0"/>
                  <a:t> order resonance slow extraction at 400 GeV highly sensitive to tune and orbit</a:t>
                </a:r>
              </a:p>
              <a:p>
                <a:pPr lvl="1"/>
                <a:r>
                  <a:rPr lang="en-US" dirty="0"/>
                  <a:t>50 ppm main dipole field tolerance (20 ppm on QD/QF)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Operational magnetic sequence changes cause up to</a:t>
                </a:r>
                <a:br>
                  <a:rPr lang="en-US" dirty="0"/>
                </a:br>
                <a:r>
                  <a:rPr lang="en-US" b="1" dirty="0"/>
                  <a:t>150 ppm changes </a:t>
                </a:r>
                <a:r>
                  <a:rPr lang="en-US" dirty="0"/>
                  <a:t>in the extraction dipole field 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olidFill>
                      <a:srgbClr val="C00000"/>
                    </a:solidFill>
                  </a:rPr>
                  <a:t>spill degradation</a:t>
                </a:r>
              </a:p>
              <a:p>
                <a:endParaRPr lang="en-US" dirty="0"/>
              </a:p>
              <a:p>
                <a:r>
                  <a:rPr lang="en-US" dirty="0"/>
                  <a:t>Cycle-by-cycle compensation on dipole field at extraction to </a:t>
                </a:r>
                <a:r>
                  <a:rPr lang="en-US" b="1" dirty="0"/>
                  <a:t>within 20 ppm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Not fully reproducible spill - main quadrupoles not yet compensated</a:t>
                </a:r>
              </a:p>
              <a:p>
                <a:pPr lvl="1"/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10" name="Content Placeholder 6">
                <a:extLst>
                  <a:ext uri="{FF2B5EF4-FFF2-40B4-BE49-F238E27FC236}">
                    <a16:creationId xmlns:a16="http://schemas.microsoft.com/office/drawing/2014/main" id="{6DCF7841-36A5-4616-97A8-33B7076FF6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5" y="1391482"/>
                <a:ext cx="6781319" cy="4788429"/>
              </a:xfrm>
              <a:blipFill>
                <a:blip r:embed="rId7"/>
                <a:stretch>
                  <a:fillRect l="-1121" t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md20250402_bad_spills">
            <a:hlinkClick r:id="" action="ppaction://media"/>
            <a:extLst>
              <a:ext uri="{FF2B5EF4-FFF2-40B4-BE49-F238E27FC236}">
                <a16:creationId xmlns:a16="http://schemas.microsoft.com/office/drawing/2014/main" id="{1A565D2A-A4CC-45B3-2987-1921E95ED4C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529687" y="1174785"/>
            <a:ext cx="3127912" cy="2345934"/>
          </a:xfrm>
          <a:prstGeom prst="rect">
            <a:avLst/>
          </a:prstGeom>
        </p:spPr>
      </p:pic>
      <p:pic>
        <p:nvPicPr>
          <p:cNvPr id="13" name="md20250402_good_spills">
            <a:hlinkClick r:id="" action="ppaction://media"/>
            <a:extLst>
              <a:ext uri="{FF2B5EF4-FFF2-40B4-BE49-F238E27FC236}">
                <a16:creationId xmlns:a16="http://schemas.microsoft.com/office/drawing/2014/main" id="{6D7A4DD0-56B3-ABC2-7A04-A31BA766E3CD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529687" y="3785696"/>
            <a:ext cx="3127912" cy="234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766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3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803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C15703-EA87-3758-268F-285E7479A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2025-06-04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2F00BF-CD09-7497-084C-1435F904E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IPAC'25 - Data-driven hysteresis compensation in the CERN SPS main magnets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691EB5-E686-C43D-F357-D894CED38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9</a:t>
            </a:fld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67F03A-DF41-7AD3-70F2-CD8B868812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i="0" dirty="0"/>
              <a:t>Hysteresis compensation on SPS main dipoles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18941E9-56D6-6BE2-DABD-3C587CDD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Continuous control of the SPS main dipoles for slow extraction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ontent Placeholder 20">
                <a:extLst>
                  <a:ext uri="{FF2B5EF4-FFF2-40B4-BE49-F238E27FC236}">
                    <a16:creationId xmlns:a16="http://schemas.microsoft.com/office/drawing/2014/main" id="{3C4B3EDA-1963-AE5C-3BDC-F77E2E4AFF43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Compensation runs reliably for long periods with </a:t>
                </a:r>
                <a:r>
                  <a:rPr lang="en-US" b="1" dirty="0"/>
                  <a:t>past measured field as input</a:t>
                </a:r>
                <a:endParaRPr lang="en-US" dirty="0"/>
              </a:p>
              <a:p>
                <a:pPr lvl="1"/>
                <a:r>
                  <a:rPr lang="en-US" dirty="0"/>
                  <a:t>Reproducible beam parameters at SX without intervention from operators </a:t>
                </a:r>
                <a:r>
                  <a:rPr lang="en-US" b="1" dirty="0"/>
                  <a:t>for 36 hours</a:t>
                </a:r>
              </a:p>
              <a:p>
                <a:pPr lvl="1"/>
                <a:r>
                  <a:rPr lang="en-US" dirty="0"/>
                  <a:t>Spill reproducibility defined as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RMSE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𝐵𝐶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ref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𝐵𝐶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meas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Occasionally poor reproducibility – may be hysteresis compensation, or other accelerator systems</a:t>
                </a:r>
              </a:p>
            </p:txBody>
          </p:sp>
        </mc:Choice>
        <mc:Fallback>
          <p:sp>
            <p:nvSpPr>
              <p:cNvPr id="21" name="Content Placeholder 20">
                <a:extLst>
                  <a:ext uri="{FF2B5EF4-FFF2-40B4-BE49-F238E27FC236}">
                    <a16:creationId xmlns:a16="http://schemas.microsoft.com/office/drawing/2014/main" id="{3C4B3EDA-1963-AE5C-3BDC-F77E2E4AFF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664" t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 descr="A graph showing a number of data&#10;&#10;AI-generated content may be incorrect.">
            <a:extLst>
              <a:ext uri="{FF2B5EF4-FFF2-40B4-BE49-F238E27FC236}">
                <a16:creationId xmlns:a16="http://schemas.microsoft.com/office/drawing/2014/main" id="{223B9C9F-27E3-F13E-49A8-EF116D108A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0900" y="3103236"/>
            <a:ext cx="7772400" cy="31655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01D72FC-017E-CBA6-6A8E-445E51699DAC}"/>
              </a:ext>
            </a:extLst>
          </p:cNvPr>
          <p:cNvSpPr txBox="1"/>
          <p:nvPr/>
        </p:nvSpPr>
        <p:spPr>
          <a:xfrm>
            <a:off x="9893300" y="3103236"/>
            <a:ext cx="19224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Beam performance when uncompensated (and not manually corrected)</a:t>
            </a:r>
          </a:p>
        </p:txBody>
      </p:sp>
    </p:spTree>
    <p:extLst>
      <p:ext uri="{BB962C8B-B14F-4D97-AF65-F5344CB8AC3E}">
        <p14:creationId xmlns:p14="http://schemas.microsoft.com/office/powerpoint/2010/main" val="171253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" id="{BE897518-A140-A84F-9151-8F1814FA5CEB}" vid="{1622956C-481D-A84A-9BCF-DA1468A3D4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18048</TotalTime>
  <Words>2380</Words>
  <Application>Microsoft Macintosh PowerPoint</Application>
  <PresentationFormat>Widescreen</PresentationFormat>
  <Paragraphs>343</Paragraphs>
  <Slides>19</Slides>
  <Notes>15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Wingdings</vt:lpstr>
      <vt:lpstr>Office Theme</vt:lpstr>
      <vt:lpstr>Data-driven hysteresis compensation</vt:lpstr>
      <vt:lpstr>Contents</vt:lpstr>
      <vt:lpstr>The CERN Super Proton Synchrotron</vt:lpstr>
      <vt:lpstr>Magnetic hysteresis in multi-cycling synchrotrons</vt:lpstr>
      <vt:lpstr>Hysteresis in the SPS main dipoles</vt:lpstr>
      <vt:lpstr>High-accuracy field prediction with machine learning</vt:lpstr>
      <vt:lpstr>State-of-the-art timeseries forecasting with transformers</vt:lpstr>
      <vt:lpstr>Compensation performance for SPS Fixed Target slow extraction</vt:lpstr>
      <vt:lpstr>Continuous control of the SPS main dipoles for slow extraction</vt:lpstr>
      <vt:lpstr>Hysteresis compensation for higher order magnets</vt:lpstr>
      <vt:lpstr>Limitations in field prediction </vt:lpstr>
      <vt:lpstr>Summary &amp; Conclusions</vt:lpstr>
      <vt:lpstr>Thank you </vt:lpstr>
      <vt:lpstr>Extra slides</vt:lpstr>
      <vt:lpstr>A note on eddy current compensation</vt:lpstr>
      <vt:lpstr>Towards a particle accelerator without precycling</vt:lpstr>
      <vt:lpstr>Transparent hysteresis compensation</vt:lpstr>
      <vt:lpstr>Fitting transformers on simulated hysteresis</vt:lpstr>
      <vt:lpstr>Fitting transformers on simulated hysteresis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Anton Lu</dc:creator>
  <cp:lastModifiedBy>Carlo Petrone</cp:lastModifiedBy>
  <cp:revision>186</cp:revision>
  <cp:lastPrinted>2025-06-02T04:32:45Z</cp:lastPrinted>
  <dcterms:created xsi:type="dcterms:W3CDTF">2025-04-28T12:46:18Z</dcterms:created>
  <dcterms:modified xsi:type="dcterms:W3CDTF">2025-06-12T11:12:40Z</dcterms:modified>
</cp:coreProperties>
</file>