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8" r:id="rId2"/>
    <p:sldId id="327" r:id="rId3"/>
    <p:sldId id="262" r:id="rId4"/>
    <p:sldId id="326" r:id="rId5"/>
    <p:sldId id="263" r:id="rId6"/>
    <p:sldId id="264" r:id="rId7"/>
    <p:sldId id="265" r:id="rId8"/>
    <p:sldId id="335" r:id="rId9"/>
    <p:sldId id="342" r:id="rId10"/>
    <p:sldId id="266" r:id="rId11"/>
    <p:sldId id="343" r:id="rId12"/>
    <p:sldId id="329" r:id="rId13"/>
    <p:sldId id="332" r:id="rId14"/>
    <p:sldId id="333" r:id="rId15"/>
    <p:sldId id="348" r:id="rId16"/>
    <p:sldId id="347" r:id="rId17"/>
    <p:sldId id="349" r:id="rId18"/>
    <p:sldId id="358" r:id="rId19"/>
    <p:sldId id="350" r:id="rId20"/>
    <p:sldId id="351" r:id="rId21"/>
    <p:sldId id="352" r:id="rId22"/>
    <p:sldId id="362" r:id="rId23"/>
    <p:sldId id="363" r:id="rId24"/>
    <p:sldId id="364" r:id="rId25"/>
    <p:sldId id="393" r:id="rId26"/>
    <p:sldId id="394" r:id="rId27"/>
    <p:sldId id="395" r:id="rId28"/>
    <p:sldId id="398" r:id="rId29"/>
    <p:sldId id="399" r:id="rId30"/>
    <p:sldId id="401" r:id="rId31"/>
    <p:sldId id="402" r:id="rId32"/>
    <p:sldId id="380" r:id="rId33"/>
    <p:sldId id="378" r:id="rId34"/>
    <p:sldId id="381" r:id="rId35"/>
    <p:sldId id="413" r:id="rId36"/>
    <p:sldId id="370" r:id="rId37"/>
    <p:sldId id="372" r:id="rId38"/>
    <p:sldId id="374" r:id="rId39"/>
    <p:sldId id="375" r:id="rId40"/>
    <p:sldId id="376" r:id="rId41"/>
    <p:sldId id="414" r:id="rId42"/>
    <p:sldId id="365" r:id="rId43"/>
    <p:sldId id="367" r:id="rId44"/>
    <p:sldId id="368" r:id="rId45"/>
    <p:sldId id="369" r:id="rId46"/>
    <p:sldId id="415" r:id="rId47"/>
    <p:sldId id="356" r:id="rId48"/>
    <p:sldId id="259" r:id="rId49"/>
    <p:sldId id="334" r:id="rId50"/>
    <p:sldId id="404" r:id="rId51"/>
    <p:sldId id="336" r:id="rId52"/>
    <p:sldId id="330" r:id="rId53"/>
    <p:sldId id="331" r:id="rId54"/>
    <p:sldId id="345" r:id="rId55"/>
    <p:sldId id="353" r:id="rId56"/>
    <p:sldId id="412" r:id="rId57"/>
    <p:sldId id="407" r:id="rId58"/>
    <p:sldId id="406" r:id="rId59"/>
    <p:sldId id="384" r:id="rId60"/>
    <p:sldId id="373" r:id="rId61"/>
    <p:sldId id="403" r:id="rId62"/>
    <p:sldId id="377" r:id="rId63"/>
    <p:sldId id="400" r:id="rId64"/>
    <p:sldId id="387" r:id="rId65"/>
    <p:sldId id="386" r:id="rId66"/>
    <p:sldId id="388" r:id="rId67"/>
    <p:sldId id="389" r:id="rId68"/>
    <p:sldId id="405" r:id="rId69"/>
    <p:sldId id="392" r:id="rId70"/>
    <p:sldId id="410" r:id="rId71"/>
    <p:sldId id="390" r:id="rId72"/>
    <p:sldId id="391" r:id="rId73"/>
    <p:sldId id="360" r:id="rId74"/>
    <p:sldId id="359" r:id="rId75"/>
    <p:sldId id="361" r:id="rId76"/>
    <p:sldId id="337" r:id="rId77"/>
    <p:sldId id="344" r:id="rId78"/>
    <p:sldId id="338" r:id="rId79"/>
    <p:sldId id="339" r:id="rId80"/>
    <p:sldId id="341" r:id="rId81"/>
    <p:sldId id="340" r:id="rId82"/>
    <p:sldId id="409" r:id="rId8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wen Hamish Maclean" initials="EH" lastIdx="1" clrIdx="0">
    <p:extLst>
      <p:ext uri="{19B8F6BF-5375-455C-9EA6-DF929625EA0E}">
        <p15:presenceInfo xmlns:p15="http://schemas.microsoft.com/office/powerpoint/2012/main" userId="067fb6f15be6fd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A6"/>
    <a:srgbClr val="F5307D"/>
    <a:srgbClr val="7D9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7BBD7-B744-4911-9584-565F187F86EE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A1134-8615-4FB2-B046-FA0B75C45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191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0FAF6-B42F-6148-FCD4-643F9B1D3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146ECD-63D5-A5C0-FF45-C6FE774A94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A4DC2E-01AF-0C06-5FC6-B0CF93B51F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236C0-C5AD-E37B-6D67-6FA88E2217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233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2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3DB9C-58D8-6298-AE8A-0063A82EA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4FE0CF-8345-4BD2-99E4-90FBE593D7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377436-1035-35ED-F88E-02F43AAEE2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B56A5-64EA-9DE8-41A2-F9CF587088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28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98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4FE79-6E49-7ACD-AFB6-357509510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A5061B-769B-7C17-61F0-6928B8CAE0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A45C2A-375B-3C1C-8431-7905A212AD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D2217-2DD5-5F51-5EFF-FF2A44CB57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098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4345C-E7B9-C66D-F08A-5EB12F1C6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2D8C1E-AD45-0DEB-E73B-2198755B9B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3B517D-FEF1-1E4A-086D-F47C3D72A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85B10-82E8-0AC7-A2C7-D0546EB0F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A1134-8615-4FB2-B046-FA0B75C4567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81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63829-8217-A7C1-0368-59C5A20C9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D5798-2708-D2ED-9CB7-0B2D2EBDB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17DFD-DD90-1D70-A7A2-D7A9CE999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3CEA-4A21-43E7-BD68-A647726EC953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3A05A-D377-6597-1EE2-4961ECF94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FE126-4D9E-9CC4-A9A3-B66672935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3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CFB4-2E35-BD3B-900E-1B7F686FB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9447A-5637-2CC5-3558-879CF7535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5105A-F1E3-D396-36CF-0B7C55A9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07D6-94E0-4A0A-A018-0F67C478C22E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8F4B7-81CF-B3C7-FDCE-DB4FDD23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EBC88-BEFB-F2AD-C67A-693A149A3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59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2A24EF-1B1D-6F49-E633-09413DE32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77A837-EAB8-1A68-1FC9-403770271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05A95-F5DE-8DEA-D1CD-69360132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1816-FFAB-421E-B9EC-FDE1FDA3BD1E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46A99-1D85-B277-5478-6653DD750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01F7E-9B84-9246-1778-1B4D7415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51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4DA1-D907-BD13-EB42-6911F151F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FEF26-A8E8-3FFA-7CA8-E3F037E07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9B164-3C22-8A37-CBE8-0D99E8DC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CD73-3B9A-43EB-9780-2BC062DFB292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FECF2-34D4-7517-38A0-CDBBA2AE2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FA597-3D7A-407E-B327-79F244A4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09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9848E-458A-80A3-C083-B6B995558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E166E-2B45-18A7-9CE2-D459A2BE5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24922-43A1-D9E6-F1C3-B1C41025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0BAE-6CC7-4466-90A5-59BEBF851890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C4C3E-91E1-2CCE-D052-A63F2B782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B01F4-A661-B20C-FE54-63DC18218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EDCC-F8F4-91DB-EDC5-3D3D2781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5BCCD-3B6E-347C-32DC-FA071E6C5E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A08CC-32CE-DE25-8A29-655EBFC9E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84767-A2BA-8EF3-53AB-990D51E2E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8E64-FAAC-4EE9-828F-8EB5144AB08C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10382-BAD9-763F-3D77-56F73386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32352-9CCA-9D60-B21D-6EBB07FE2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8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90371-0F04-DFD9-FC03-ED13BE687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643C9-6D88-2E4C-636D-498DB5ACD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13339-CF04-2A5E-AC57-270FC91CB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64FD7F-C965-913E-F218-109B2ECC2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C3FB35-4D6B-3ACD-1FED-AF9CFD6513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A6DFE-356D-ACD2-FBBE-BA134928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7A12-578C-4085-98FC-6BC2B1983631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E8846-1649-CF0E-3E9D-4C93FE3F9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9DBCC4-7646-5DA8-5721-8FB45415F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8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1A226-E770-0340-F208-1F6A06F1D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4C9478-CC8F-6ECE-7996-A574EA94D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6179-1775-40D1-A42E-E611D7EBE0D5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F4637-C7B0-CEF8-1B1A-443AE3FF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A2C70-C29B-75B8-F439-2CF2BC42E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51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E71AED-A279-5E3E-87CD-5690981D4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B36E2-1DB1-48AD-8340-F1C4522E59C6}" type="datetime1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D1D467-AD67-42F9-1E40-94C03A7C5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3CA43-BA88-6AAC-AEFB-FE883C0A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09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0F9E7-7985-5DBD-E63B-2198C6B85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176E9-F3B8-6DDE-3EA0-45A0E1945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391C4A-A358-20F9-BAC6-292C9F664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41ABB-22C9-E4BB-5430-97DB9E570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882E-7FF8-4B81-B923-0771CFA036D1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C1C6D-7762-9374-2740-C2EF87831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2565B-4DE0-B99C-2D8F-E590A381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467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22830-303E-24CA-C83D-E34DC2F6B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25BDFD-A616-2FAF-74D4-DBB423D011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B2A37A-3A2B-C303-2E85-86FA391BC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FF12E-00DE-9939-6810-6DDB599B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89133-7467-48CF-BBD4-0C07696A6D6B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049782-1776-9EC2-A78F-CAACB2D2F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3C2A1-C01D-A9DF-618F-46F078E96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03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2CD4A5-4C2C-D014-72AB-F16A8724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428FA-547C-5EF0-D246-78E7FF064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C3AB-7A58-DCCA-CA0A-61516E567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68CBE-E466-49C2-B8A1-C9FF582DFE9D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B54D-5D6C-6982-AD4E-2DA11BF72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E.H.Maclean | IPAC 2025, FRYD2, Review of Linear and Nonlinear Optics Measurements in the CERN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64C7D-6A95-CD41-1857-7061BCB10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A53AB-1FF2-4947-9074-6D2B7B1E6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94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14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0.png"/><Relationship Id="rId4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3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60.png"/><Relationship Id="rId3" Type="http://schemas.openxmlformats.org/officeDocument/2006/relationships/image" Target="../media/image3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11" Type="http://schemas.openxmlformats.org/officeDocument/2006/relationships/image" Target="../media/image58.emf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5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50.png"/><Relationship Id="rId5" Type="http://schemas.openxmlformats.org/officeDocument/2006/relationships/image" Target="../media/image54.png"/><Relationship Id="rId10" Type="http://schemas.openxmlformats.org/officeDocument/2006/relationships/image" Target="../media/image58.emf"/><Relationship Id="rId4" Type="http://schemas.openxmlformats.org/officeDocument/2006/relationships/image" Target="../media/image51.png"/><Relationship Id="rId9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7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14.png"/><Relationship Id="rId9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3.png"/><Relationship Id="rId7" Type="http://schemas.openxmlformats.org/officeDocument/2006/relationships/image" Target="../media/image7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2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70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1.png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2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2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2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jpeg"/><Relationship Id="rId4" Type="http://schemas.openxmlformats.org/officeDocument/2006/relationships/image" Target="../media/image77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0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7.png"/><Relationship Id="rId5" Type="http://schemas.openxmlformats.org/officeDocument/2006/relationships/hyperlink" Target="https://journals.aps.org/prab/pdf/10.1103/PhysRevSTAB.7.042801" TargetMode="External"/><Relationship Id="rId4" Type="http://schemas.openxmlformats.org/officeDocument/2006/relationships/hyperlink" Target="https://journals.aps.org/prab/pdf/10.1103/PhysRevSTAB.17.051004" TargetMode="External"/></Relationships>
</file>

<file path=ppt/slides/_rels/slide6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80.png"/><Relationship Id="rId3" Type="http://schemas.openxmlformats.org/officeDocument/2006/relationships/image" Target="../media/image3.png"/><Relationship Id="rId12" Type="http://schemas.openxmlformats.org/officeDocument/2006/relationships/hyperlink" Target="http://cds.cern.ch/record/61516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11" Type="http://schemas.openxmlformats.org/officeDocument/2006/relationships/image" Target="../media/image101.png"/><Relationship Id="rId5" Type="http://schemas.openxmlformats.org/officeDocument/2006/relationships/image" Target="../media/image1040.png"/><Relationship Id="rId15" Type="http://schemas.openxmlformats.org/officeDocument/2006/relationships/image" Target="../media/image110.png"/><Relationship Id="rId10" Type="http://schemas.openxmlformats.org/officeDocument/2006/relationships/image" Target="../media/image100.png"/><Relationship Id="rId4" Type="http://schemas.openxmlformats.org/officeDocument/2006/relationships/image" Target="../media/image98.png"/><Relationship Id="rId9" Type="http://schemas.openxmlformats.org/officeDocument/2006/relationships/image" Target="../media/image1110.png"/><Relationship Id="rId14" Type="http://schemas.openxmlformats.org/officeDocument/2006/relationships/image" Target="../media/image10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2.png"/><Relationship Id="rId4" Type="http://schemas.openxmlformats.org/officeDocument/2006/relationships/image" Target="../media/image10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3.png"/><Relationship Id="rId7" Type="http://schemas.openxmlformats.org/officeDocument/2006/relationships/hyperlink" Target="https://cds.cern.ch/record/271576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urnals.aps.org/prab/pdf/10.1103/PhysRevSTAB.5.054001" TargetMode="External"/><Relationship Id="rId5" Type="http://schemas.openxmlformats.org/officeDocument/2006/relationships/hyperlink" Target="https://journals.aps.org/prab/pdf/10.1103/PhysRevSTAB.8.024001" TargetMode="External"/><Relationship Id="rId4" Type="http://schemas.openxmlformats.org/officeDocument/2006/relationships/image" Target="../media/image11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3.png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6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9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F2B47-F466-CA0A-FF09-4F6AA70A1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13A0F0E-68A4-BA9B-B5E5-64D3938DA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2"/>
          <a:stretch/>
        </p:blipFill>
        <p:spPr>
          <a:xfrm>
            <a:off x="0" y="-1"/>
            <a:ext cx="8060788" cy="63492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FE952-1E49-D4F5-9E99-BBA47A31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5DE777-72FF-3CE6-90B0-E30985A9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7AD7E9-27E2-7120-A68C-EA80D81EC13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1441BE9-B435-D85A-849A-2304ABBB5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9E7D77-6E19-ED10-2EF8-FBCAA76A8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4CB1273-178F-45CC-433A-3D90E6797BDA}"/>
              </a:ext>
            </a:extLst>
          </p:cNvPr>
          <p:cNvSpPr/>
          <p:nvPr/>
        </p:nvSpPr>
        <p:spPr>
          <a:xfrm>
            <a:off x="1327300" y="288909"/>
            <a:ext cx="10607416" cy="1712078"/>
          </a:xfrm>
          <a:prstGeom prst="roundRect">
            <a:avLst>
              <a:gd name="adj" fmla="val 11851"/>
            </a:avLst>
          </a:prstGeom>
          <a:solidFill>
            <a:srgbClr val="0035A6">
              <a:alpha val="8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874BF-E160-6A29-472E-9A0C561D106D}"/>
              </a:ext>
            </a:extLst>
          </p:cNvPr>
          <p:cNvSpPr txBox="1"/>
          <p:nvPr/>
        </p:nvSpPr>
        <p:spPr>
          <a:xfrm>
            <a:off x="1687883" y="577540"/>
            <a:ext cx="9758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Review of Linear and Nonlinear Optics in the CERN LHC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4F65AC-0F5C-968E-D97A-C55B7311A265}"/>
              </a:ext>
            </a:extLst>
          </p:cNvPr>
          <p:cNvSpPr txBox="1"/>
          <p:nvPr/>
        </p:nvSpPr>
        <p:spPr>
          <a:xfrm>
            <a:off x="3912689" y="1313543"/>
            <a:ext cx="42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Ewen Hamish Maclean,  CERN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015D1E-E45F-0AF8-1BC0-237DEEBD552D}"/>
              </a:ext>
            </a:extLst>
          </p:cNvPr>
          <p:cNvSpPr txBox="1"/>
          <p:nvPr/>
        </p:nvSpPr>
        <p:spPr>
          <a:xfrm>
            <a:off x="7161068" y="2782669"/>
            <a:ext cx="4618536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rgbClr val="0035A6"/>
                </a:solidFill>
              </a:rPr>
              <a:t>With thanks to the CERN Optics Measurement and Correction team, past and present: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BB3FEC-F770-173E-7B8C-78458C5A7BF9}"/>
              </a:ext>
            </a:extLst>
          </p:cNvPr>
          <p:cNvSpPr txBox="1"/>
          <p:nvPr/>
        </p:nvSpPr>
        <p:spPr>
          <a:xfrm>
            <a:off x="7247177" y="3429000"/>
            <a:ext cx="4532427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1200" b="1" dirty="0">
                <a:solidFill>
                  <a:srgbClr val="0035A6"/>
                </a:solidFill>
              </a:rPr>
              <a:t>R. Tomás, T. Persson, Y. Angelis, T. Bach, F. Burkhardt, R. </a:t>
            </a:r>
            <a:r>
              <a:rPr lang="en-GB" sz="1200" b="1" dirty="0" err="1">
                <a:solidFill>
                  <a:srgbClr val="0035A6"/>
                </a:solidFill>
              </a:rPr>
              <a:t>Calaga</a:t>
            </a:r>
            <a:r>
              <a:rPr lang="en-GB" sz="1200" b="1" dirty="0">
                <a:solidFill>
                  <a:srgbClr val="0035A6"/>
                </a:solidFill>
              </a:rPr>
              <a:t>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F. Carlier J. Cardona, J. Coello, A. Ojeda, F. Chudoba, J. Dilly, U. Karr,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S. </a:t>
            </a:r>
            <a:r>
              <a:rPr lang="en-GB" sz="1200" b="1" dirty="0" err="1">
                <a:solidFill>
                  <a:srgbClr val="0035A6"/>
                </a:solidFill>
              </a:rPr>
              <a:t>Monig</a:t>
            </a:r>
            <a:r>
              <a:rPr lang="en-GB" sz="1200" b="1" dirty="0">
                <a:solidFill>
                  <a:srgbClr val="0035A6"/>
                </a:solidFill>
              </a:rPr>
              <a:t>, H. Morales, A. Tabares, J. Gray, M. </a:t>
            </a:r>
            <a:r>
              <a:rPr lang="en-GB" sz="1200" b="1" dirty="0" err="1">
                <a:solidFill>
                  <a:srgbClr val="0035A6"/>
                </a:solidFill>
              </a:rPr>
              <a:t>Giovannozzi</a:t>
            </a:r>
            <a:r>
              <a:rPr lang="en-GB" sz="1200" b="1" dirty="0">
                <a:solidFill>
                  <a:srgbClr val="0035A6"/>
                </a:solidFill>
              </a:rPr>
              <a:t>, E. </a:t>
            </a:r>
            <a:r>
              <a:rPr lang="en-GB" sz="1200" b="1" dirty="0" err="1">
                <a:solidFill>
                  <a:srgbClr val="0035A6"/>
                </a:solidFill>
              </a:rPr>
              <a:t>Fol</a:t>
            </a:r>
            <a:endParaRPr lang="en-GB" sz="1200" b="1" dirty="0">
              <a:solidFill>
                <a:srgbClr val="0035A6"/>
              </a:solidFill>
            </a:endParaRP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V. Ferrentino, M. </a:t>
            </a:r>
            <a:r>
              <a:rPr lang="en-GB" sz="1200" b="1" dirty="0" err="1">
                <a:solidFill>
                  <a:srgbClr val="0035A6"/>
                </a:solidFill>
              </a:rPr>
              <a:t>Garrec</a:t>
            </a:r>
            <a:r>
              <a:rPr lang="en-GB" sz="1200" b="1" dirty="0">
                <a:solidFill>
                  <a:srgbClr val="0035A6"/>
                </a:solidFill>
              </a:rPr>
              <a:t>, M. Hofer, S. Horney, R. Miyamoto,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W. Van Goethem, E. </a:t>
            </a:r>
            <a:r>
              <a:rPr lang="en-GB" sz="1200" b="1" dirty="0" err="1">
                <a:solidFill>
                  <a:srgbClr val="0035A6"/>
                </a:solidFill>
              </a:rPr>
              <a:t>Hoydalsvik</a:t>
            </a:r>
            <a:r>
              <a:rPr lang="en-GB" sz="1200" b="1" dirty="0">
                <a:solidFill>
                  <a:srgbClr val="0035A6"/>
                </a:solidFill>
              </a:rPr>
              <a:t>, J. Keintzel, A. Langner,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E. </a:t>
            </a:r>
            <a:r>
              <a:rPr lang="en-GB" sz="1200" b="1" dirty="0" err="1">
                <a:solidFill>
                  <a:srgbClr val="0035A6"/>
                </a:solidFill>
              </a:rPr>
              <a:t>Kravishvili</a:t>
            </a:r>
            <a:r>
              <a:rPr lang="en-GB" sz="1200" b="1" dirty="0">
                <a:solidFill>
                  <a:srgbClr val="0035A6"/>
                </a:solidFill>
              </a:rPr>
              <a:t>, Y.I. Levinsen, V. Maier, L. Malina, M. McAteer,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C. Nellist, T. Nissinen, K. Paraschou, L. Van Riesen-Haupt,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A.C. Sherman, K. </a:t>
            </a:r>
            <a:r>
              <a:rPr lang="en-GB" sz="1200" b="1" dirty="0" err="1">
                <a:solidFill>
                  <a:srgbClr val="0035A6"/>
                </a:solidFill>
              </a:rPr>
              <a:t>Skoufaris</a:t>
            </a:r>
            <a:r>
              <a:rPr lang="en-GB" sz="1200" b="1" dirty="0">
                <a:solidFill>
                  <a:srgbClr val="0035A6"/>
                </a:solidFill>
              </a:rPr>
              <a:t>, P.K. Skowronski, F. </a:t>
            </a:r>
            <a:r>
              <a:rPr lang="en-GB" sz="1200" b="1" dirty="0" err="1">
                <a:solidFill>
                  <a:srgbClr val="0035A6"/>
                </a:solidFill>
              </a:rPr>
              <a:t>Soubelet</a:t>
            </a:r>
            <a:r>
              <a:rPr lang="en-GB" sz="1200" b="1" dirty="0">
                <a:solidFill>
                  <a:srgbClr val="0035A6"/>
                </a:solidFill>
              </a:rPr>
              <a:t>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M. Stefanelli, G. </a:t>
            </a:r>
            <a:r>
              <a:rPr lang="en-GB" sz="1200" b="1" dirty="0" err="1">
                <a:solidFill>
                  <a:srgbClr val="0035A6"/>
                </a:solidFill>
              </a:rPr>
              <a:t>Vanbavinckhove</a:t>
            </a:r>
            <a:r>
              <a:rPr lang="en-GB" sz="1200" b="1" dirty="0">
                <a:solidFill>
                  <a:srgbClr val="0035A6"/>
                </a:solidFill>
              </a:rPr>
              <a:t>, E. </a:t>
            </a:r>
            <a:r>
              <a:rPr lang="en-GB" sz="1200" b="1" dirty="0" err="1">
                <a:solidFill>
                  <a:srgbClr val="0035A6"/>
                </a:solidFill>
              </a:rPr>
              <a:t>Waagaard</a:t>
            </a:r>
            <a:r>
              <a:rPr lang="en-GB" sz="1200" b="1" dirty="0">
                <a:solidFill>
                  <a:srgbClr val="0035A6"/>
                </a:solidFill>
              </a:rPr>
              <a:t>, </a:t>
            </a:r>
          </a:p>
          <a:p>
            <a:pPr algn="r"/>
            <a:r>
              <a:rPr lang="en-GB" sz="1200" b="1" dirty="0">
                <a:solidFill>
                  <a:srgbClr val="0035A6"/>
                </a:solidFill>
              </a:rPr>
              <a:t>A. Wegscheider, S. White, P. </a:t>
            </a:r>
            <a:r>
              <a:rPr lang="en-GB" sz="1200" b="1" dirty="0" err="1">
                <a:solidFill>
                  <a:srgbClr val="0035A6"/>
                </a:solidFill>
              </a:rPr>
              <a:t>Zisopoulos</a:t>
            </a:r>
            <a:r>
              <a:rPr lang="en-GB" sz="1200" b="1" dirty="0">
                <a:solidFill>
                  <a:srgbClr val="0035A6"/>
                </a:solidFill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285C3B-61D3-3452-9886-7222D7774C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1174" r="2763" b="212"/>
          <a:stretch/>
        </p:blipFill>
        <p:spPr>
          <a:xfrm rot="12088265">
            <a:off x="-14191854" y="-10003176"/>
            <a:ext cx="14110371" cy="113109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E69574-78AF-6237-2A80-BF1875AF93C5}"/>
              </a:ext>
            </a:extLst>
          </p:cNvPr>
          <p:cNvSpPr txBox="1"/>
          <p:nvPr/>
        </p:nvSpPr>
        <p:spPr>
          <a:xfrm>
            <a:off x="8060788" y="5510552"/>
            <a:ext cx="3718816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rgbClr val="0035A6"/>
                </a:solidFill>
              </a:rPr>
              <a:t>and the many OP, instrumentation, and LHC experts who support OMC activities</a:t>
            </a:r>
          </a:p>
        </p:txBody>
      </p:sp>
    </p:spTree>
    <p:extLst>
      <p:ext uri="{BB962C8B-B14F-4D97-AF65-F5344CB8AC3E}">
        <p14:creationId xmlns:p14="http://schemas.microsoft.com/office/powerpoint/2010/main" val="1994301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71A1E-A2AA-4AFD-8D40-137CD671D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782E8-1444-1A39-E4FA-E4A8499A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C82140-6C9F-5D1B-F635-AE01002A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6BE836-6D85-E979-55B3-E09081CBBC6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29E0AD8-0D41-242B-11DD-DB4532D7E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08FE0B-DF03-B7BA-D40B-0E341247B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A4A75F-1787-EE2A-5C1E-7DBC22ECE204}"/>
              </a:ext>
            </a:extLst>
          </p:cNvPr>
          <p:cNvSpPr txBox="1"/>
          <p:nvPr/>
        </p:nvSpPr>
        <p:spPr>
          <a:xfrm>
            <a:off x="203850" y="93276"/>
            <a:ext cx="7158975" cy="76944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LHC has ≈500 dual-plane BPMs / beam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Many calibration independent observables can be extracted</a:t>
            </a:r>
            <a:endParaRPr lang="en-GB" sz="2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34157F-56E0-D119-D821-CC2110B481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05764" y="1429043"/>
            <a:ext cx="3489193" cy="5039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54A06B-E52F-9A57-F600-5D9710542ED5}"/>
              </a:ext>
            </a:extLst>
          </p:cNvPr>
          <p:cNvSpPr txBox="1"/>
          <p:nvPr/>
        </p:nvSpPr>
        <p:spPr>
          <a:xfrm>
            <a:off x="7504312" y="1120808"/>
            <a:ext cx="4268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Measurements of phase-advances between BPMs and around the ring are heavily used for corrections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71B47D-3453-D71A-2A19-7435BB662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967" y="2625715"/>
            <a:ext cx="250923" cy="457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EF969A-4F3A-912B-0A84-696EEB9953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7451" y="2698733"/>
            <a:ext cx="451956" cy="759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E4442EF-8996-433D-1B15-2FF665223EB0}"/>
              </a:ext>
            </a:extLst>
          </p:cNvPr>
          <p:cNvSpPr txBox="1"/>
          <p:nvPr/>
        </p:nvSpPr>
        <p:spPr>
          <a:xfrm>
            <a:off x="2370814" y="2606400"/>
            <a:ext cx="7766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00" b="1" dirty="0"/>
              <a:t>β measurement utilizes `</a:t>
            </a:r>
            <a:r>
              <a:rPr lang="en-GB" sz="100" b="1" dirty="0">
                <a:solidFill>
                  <a:srgbClr val="0035A6"/>
                </a:solidFill>
              </a:rPr>
              <a:t>β-from-phase</a:t>
            </a:r>
            <a:r>
              <a:rPr lang="en-GB" sz="100" b="1" dirty="0"/>
              <a:t>’ method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100" b="1" dirty="0">
              <a:solidFill>
                <a:srgbClr val="0035A6"/>
              </a:solidFill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00" b="1" dirty="0"/>
              <a:t>Reconstruct  β via phase-advances to neighbouring BPMs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100" b="1" dirty="0">
              <a:solidFill>
                <a:srgbClr val="0035A6"/>
              </a:solidFill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00" b="1" dirty="0">
                <a:solidFill>
                  <a:srgbClr val="0035A6"/>
                </a:solidFill>
              </a:rPr>
              <a:t>BPM calibration independent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72F4FA-173B-E78D-F972-92908B23E9B7}"/>
              </a:ext>
            </a:extLst>
          </p:cNvPr>
          <p:cNvSpPr/>
          <p:nvPr/>
        </p:nvSpPr>
        <p:spPr>
          <a:xfrm>
            <a:off x="2281238" y="2547938"/>
            <a:ext cx="9144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8D162E2-BC55-E0BA-3810-221F2CAAA1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73959" y="2382289"/>
            <a:ext cx="45719" cy="6603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D0E0937-0474-84D7-5875-A5730D6058B1}"/>
              </a:ext>
            </a:extLst>
          </p:cNvPr>
          <p:cNvSpPr/>
          <p:nvPr/>
        </p:nvSpPr>
        <p:spPr>
          <a:xfrm>
            <a:off x="12063800" y="2392444"/>
            <a:ext cx="66037" cy="45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91EBDE-BDFD-35A3-9B58-9112BBD99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01330" y="-1366133"/>
            <a:ext cx="2400300" cy="6858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53157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4FE19-E66D-19AF-BE42-70F604E48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F7A46D8-138F-6770-F22B-02C54097E8A9}"/>
              </a:ext>
            </a:extLst>
          </p:cNvPr>
          <p:cNvSpPr/>
          <p:nvPr/>
        </p:nvSpPr>
        <p:spPr>
          <a:xfrm>
            <a:off x="2281238" y="2547938"/>
            <a:ext cx="914400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BC44B5-CA84-AE12-A8FB-A021C049D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181199-69DA-B3D8-04B8-09CA71015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6AB689-5436-69C9-38CA-622213AE8CE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B49F867-FE85-96DF-9591-72DDB517D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69A866-2742-74F1-8EB5-DFD4BDB42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8ED9DF-B3E7-F657-7868-A9A112449B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01330" y="-1366133"/>
            <a:ext cx="24003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DEBCC1-189F-9E1C-C7A5-2E5B9F839478}"/>
              </a:ext>
            </a:extLst>
          </p:cNvPr>
          <p:cNvSpPr txBox="1"/>
          <p:nvPr/>
        </p:nvSpPr>
        <p:spPr>
          <a:xfrm>
            <a:off x="203850" y="93276"/>
            <a:ext cx="7158975" cy="76944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LHC has ≈500 dual-plane BPMs / beam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Many calibration independent observables can be extracted</a:t>
            </a:r>
            <a:endParaRPr lang="en-GB" sz="24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8BD944-CF27-ACDF-2E56-998985AC3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157" y="3859972"/>
            <a:ext cx="5497096" cy="10015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888FB4-C1A0-5AB0-1F0C-089D5C3444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259" y="5055678"/>
            <a:ext cx="5592347" cy="9396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C8AEEC-E2FC-EE15-3907-3468FE11E8B3}"/>
              </a:ext>
            </a:extLst>
          </p:cNvPr>
          <p:cNvSpPr txBox="1"/>
          <p:nvPr/>
        </p:nvSpPr>
        <p:spPr>
          <a:xfrm>
            <a:off x="7504312" y="1120808"/>
            <a:ext cx="4268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Measurements of phase-advances between BPMs and around the ring are heavily used for corrections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E74667-B8F2-43B6-ADAD-8644BD50E7AE}"/>
              </a:ext>
            </a:extLst>
          </p:cNvPr>
          <p:cNvSpPr txBox="1"/>
          <p:nvPr/>
        </p:nvSpPr>
        <p:spPr>
          <a:xfrm>
            <a:off x="6879585" y="3627294"/>
            <a:ext cx="4718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β measurement utilizes `</a:t>
            </a:r>
            <a:r>
              <a:rPr lang="en-GB" sz="2000" b="1" dirty="0">
                <a:solidFill>
                  <a:srgbClr val="0035A6"/>
                </a:solidFill>
              </a:rPr>
              <a:t>β-from-phase</a:t>
            </a:r>
            <a:r>
              <a:rPr lang="en-GB" sz="2000" b="1" dirty="0"/>
              <a:t>’ method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2000" b="1" dirty="0">
              <a:solidFill>
                <a:srgbClr val="0035A6"/>
              </a:solidFill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Reconstruct  β via phase-advances to neighbouring BPMs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2000" b="1" dirty="0">
              <a:solidFill>
                <a:srgbClr val="0035A6"/>
              </a:solidFill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35A6"/>
                </a:solidFill>
              </a:rPr>
              <a:t>BPM calibration independent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AAD1B5E-13E6-413A-219B-6E5B18CEA1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94903" y="2427144"/>
            <a:ext cx="69867" cy="10091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95C93F4-13C2-8D50-DDBC-2BBEA1CD9DEF}"/>
              </a:ext>
            </a:extLst>
          </p:cNvPr>
          <p:cNvSpPr/>
          <p:nvPr/>
        </p:nvSpPr>
        <p:spPr>
          <a:xfrm>
            <a:off x="11877927" y="2384175"/>
            <a:ext cx="314073" cy="186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2033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8EC3D-9E8E-7BB6-61FD-E83659927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789CC-2EE6-4B95-3E75-44FDB3D9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735BEC-EDDA-CD54-3C17-F4CDAD2C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4501B1-3BDB-3326-5F10-6765B6CBFA2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D7E7B8B-198B-DA39-DD36-A1A29E728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EBC343-237A-E051-C02E-2292CE443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D01CFD9-4091-9335-6383-F6C4E132A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85417"/>
            <a:ext cx="5576044" cy="36099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94B037-E3D5-1908-A41E-605F1EF425E0}"/>
              </a:ext>
            </a:extLst>
          </p:cNvPr>
          <p:cNvSpPr txBox="1"/>
          <p:nvPr/>
        </p:nvSpPr>
        <p:spPr>
          <a:xfrm>
            <a:off x="299101" y="247165"/>
            <a:ext cx="11212787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Initially used `</a:t>
            </a:r>
            <a:r>
              <a:rPr lang="en-GB" sz="2800" b="1" dirty="0"/>
              <a:t>3-BPM</a:t>
            </a:r>
            <a:r>
              <a:rPr lang="en-GB" sz="2800" b="1" dirty="0">
                <a:solidFill>
                  <a:srgbClr val="0035A6"/>
                </a:solidFill>
              </a:rPr>
              <a:t>’ method similar to LEP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8BC3A6-A29E-DF91-54D8-C2C3E84E6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997" y="2924099"/>
            <a:ext cx="4664172" cy="17996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FD4F65-A4D6-96EE-D5F4-795E7BB344FA}"/>
              </a:ext>
            </a:extLst>
          </p:cNvPr>
          <p:cNvSpPr txBox="1"/>
          <p:nvPr/>
        </p:nvSpPr>
        <p:spPr>
          <a:xfrm>
            <a:off x="299101" y="910230"/>
            <a:ext cx="11279969" cy="135421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Moving to `</a:t>
            </a:r>
            <a:r>
              <a:rPr lang="en-GB" sz="2000" b="1" dirty="0">
                <a:solidFill>
                  <a:srgbClr val="0035A6"/>
                </a:solidFill>
              </a:rPr>
              <a:t>N-BPM</a:t>
            </a:r>
            <a:r>
              <a:rPr lang="en-GB" sz="2000" b="1" dirty="0"/>
              <a:t>’ method significantly improved reliability of the reconstruction</a:t>
            </a:r>
          </a:p>
          <a:p>
            <a:pPr>
              <a:buClr>
                <a:srgbClr val="0035A6"/>
              </a:buClr>
            </a:pPr>
            <a:r>
              <a:rPr lang="en-GB" sz="1000" b="1" dirty="0"/>
              <a:t> </a:t>
            </a:r>
            <a:endParaRPr lang="en-GB" sz="2000" b="1" dirty="0"/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Weighted combinations over several pairs of nearby BPMs</a:t>
            </a:r>
          </a:p>
          <a:p>
            <a:pPr>
              <a:buClr>
                <a:srgbClr val="0035A6"/>
              </a:buClr>
            </a:pPr>
            <a:r>
              <a:rPr lang="en-GB" sz="1050" b="1" dirty="0"/>
              <a:t> </a:t>
            </a:r>
            <a:endParaRPr lang="en-GB" sz="2000" b="1" dirty="0"/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Much more robust to BPM placement / failure introducing large systematic errors into reconstruction</a:t>
            </a:r>
            <a:endParaRPr lang="en-GB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E3D10-83B7-E638-1981-0B5CFF60A48C}"/>
              </a:ext>
            </a:extLst>
          </p:cNvPr>
          <p:cNvSpPr txBox="1"/>
          <p:nvPr/>
        </p:nvSpPr>
        <p:spPr>
          <a:xfrm>
            <a:off x="10610526" y="2301494"/>
            <a:ext cx="118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A.Langner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6685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88961-3866-A54F-B1F6-146D14599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8DFE82-5403-4427-3F8F-FE85C3053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237CCE-A0C8-4317-64E1-314133A9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35F8AC-ADAA-A789-4543-236A4D688AC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9F54363-4908-23F6-95E6-7A94AE426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752FC0-B184-A8E5-0BC3-6EDEE8FB2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A956EB-BD7B-DD2C-DE27-4D4E2BB57F49}"/>
              </a:ext>
            </a:extLst>
          </p:cNvPr>
          <p:cNvSpPr txBox="1"/>
          <p:nvPr/>
        </p:nvSpPr>
        <p:spPr>
          <a:xfrm>
            <a:off x="299101" y="208380"/>
            <a:ext cx="1183073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Optics correction essential to meet machine protection/performance targets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1D3B8D-7F14-5119-EF06-A96D258DD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74039" y="-673716"/>
            <a:ext cx="4804502" cy="84282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0CEFCA-9F72-024A-1F0C-6594525008FA}"/>
                  </a:ext>
                </a:extLst>
              </p:cNvPr>
              <p:cNvSpPr txBox="1"/>
              <p:nvPr/>
            </p:nvSpPr>
            <p:spPr>
              <a:xfrm>
                <a:off x="8753151" y="1619249"/>
                <a:ext cx="2943225" cy="1461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>
                    <a:srgbClr val="0035A6"/>
                  </a:buClr>
                </a:pPr>
                <a:r>
                  <a:rPr lang="en-GB" sz="2000" b="1" dirty="0"/>
                  <a:t>e.g. 2025 end-of-squeeze:</a:t>
                </a:r>
              </a:p>
              <a:p>
                <a:pPr algn="ctr">
                  <a:buClr>
                    <a:srgbClr val="0035A6"/>
                  </a:buClr>
                </a:pPr>
                <a:r>
                  <a:rPr lang="en-GB" sz="900" b="1" dirty="0"/>
                  <a:t> </a:t>
                </a:r>
                <a:endParaRPr lang="en-GB" sz="2000" b="1" dirty="0"/>
              </a:p>
              <a:p>
                <a:pPr algn="ctr">
                  <a:buClr>
                    <a:srgbClr val="0035A6"/>
                  </a:buClr>
                </a:pPr>
                <a:r>
                  <a:rPr lang="en-GB" sz="20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GB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num>
                      <m:den>
                        <m:r>
                          <a:rPr lang="en-GB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den>
                    </m:f>
                    <m:r>
                      <a:rPr lang="en-GB" sz="3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𝟐𝟕𝟓</m:t>
                    </m:r>
                    <m:r>
                      <a:rPr lang="en-GB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0CEFCA-9F72-024A-1F0C-659452500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3151" y="1619249"/>
                <a:ext cx="2943225" cy="1461682"/>
              </a:xfrm>
              <a:prstGeom prst="rect">
                <a:avLst/>
              </a:prstGeom>
              <a:blipFill>
                <a:blip r:embed="rId5"/>
                <a:stretch>
                  <a:fillRect l="-1863" t="-2510" r="-16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478AE55C-2D65-4AAD-FF84-270B5083F327}"/>
              </a:ext>
            </a:extLst>
          </p:cNvPr>
          <p:cNvSpPr txBox="1"/>
          <p:nvPr/>
        </p:nvSpPr>
        <p:spPr>
          <a:xfrm>
            <a:off x="8549755" y="3645568"/>
            <a:ext cx="3580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</a:rPr>
              <a:t>Start with local correction for errors in IR</a:t>
            </a:r>
          </a:p>
        </p:txBody>
      </p:sp>
    </p:spTree>
    <p:extLst>
      <p:ext uri="{BB962C8B-B14F-4D97-AF65-F5344CB8AC3E}">
        <p14:creationId xmlns:p14="http://schemas.microsoft.com/office/powerpoint/2010/main" val="129527297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36326-2BB5-0F3A-DF53-9FE49DFFB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04B6B-BC4F-3A99-CE8D-F34098D0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9963A8-B8ED-5813-D3B0-9A778832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3F1B3FD-0A59-C838-D5C6-8270A76D442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2A46C00-A763-2207-B613-91B75C774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4B036B-B54D-DE6C-E494-3B30AB448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82182B-2D55-0CEB-D5FA-FECFF7DA2270}"/>
              </a:ext>
            </a:extLst>
          </p:cNvPr>
          <p:cNvSpPr txBox="1"/>
          <p:nvPr/>
        </p:nvSpPr>
        <p:spPr>
          <a:xfrm>
            <a:off x="299101" y="170154"/>
            <a:ext cx="1183073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Optics correction essential to meet machine protection/performance targets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A4D3D8-E46D-ADB7-E13A-FF7101B72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1558" y="-30255"/>
            <a:ext cx="3490000" cy="65440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1273A3-5506-D652-305E-B8BC27624678}"/>
              </a:ext>
            </a:extLst>
          </p:cNvPr>
          <p:cNvSpPr txBox="1"/>
          <p:nvPr/>
        </p:nvSpPr>
        <p:spPr>
          <a:xfrm>
            <a:off x="299101" y="779786"/>
            <a:ext cx="11123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/>
              <a:t>Local corrections followed by global response matrix of all quads to minimize various observables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E65D1A-7B5D-AC27-C6F3-F7934B4F5D62}"/>
                  </a:ext>
                </a:extLst>
              </p:cNvPr>
              <p:cNvSpPr txBox="1"/>
              <p:nvPr/>
            </p:nvSpPr>
            <p:spPr>
              <a:xfrm>
                <a:off x="7522463" y="2055842"/>
                <a:ext cx="3835347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sz="2000" b="1" dirty="0"/>
                  <a:t>Corrections based on AC-dipole measurements to constrain optics parameters around the ring, and K-modulation of the IR triplets to constrain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E65D1A-7B5D-AC27-C6F3-F7934B4F5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463" y="2055842"/>
                <a:ext cx="3835347" cy="1631216"/>
              </a:xfrm>
              <a:prstGeom prst="rect">
                <a:avLst/>
              </a:prstGeom>
              <a:blipFill>
                <a:blip r:embed="rId5"/>
                <a:stretch>
                  <a:fillRect l="-1590" t="-1866" r="-954" b="-5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79939C1-89E1-8A20-65C3-29A732425042}"/>
              </a:ext>
            </a:extLst>
          </p:cNvPr>
          <p:cNvSpPr txBox="1"/>
          <p:nvPr/>
        </p:nvSpPr>
        <p:spPr>
          <a:xfrm>
            <a:off x="180632" y="5678104"/>
            <a:ext cx="11830736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Combination of </a:t>
            </a:r>
            <a:r>
              <a:rPr lang="en-GB" sz="2400" b="1" dirty="0" err="1">
                <a:solidFill>
                  <a:srgbClr val="0035A6"/>
                </a:solidFill>
              </a:rPr>
              <a:t>local+global</a:t>
            </a:r>
            <a:r>
              <a:rPr lang="en-GB" sz="2400" b="1" dirty="0">
                <a:solidFill>
                  <a:srgbClr val="0035A6"/>
                </a:solidFill>
              </a:rPr>
              <a:t> corrections generally allowed us to achieved target β-beat</a:t>
            </a:r>
          </a:p>
        </p:txBody>
      </p:sp>
    </p:spTree>
    <p:extLst>
      <p:ext uri="{BB962C8B-B14F-4D97-AF65-F5344CB8AC3E}">
        <p14:creationId xmlns:p14="http://schemas.microsoft.com/office/powerpoint/2010/main" val="33849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686EB-7496-96E8-0717-DB57B995A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F76F4A-E86D-E3BB-6F2B-0D8E54B6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AEE6C8-C4AA-CCA4-C709-442957CED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74468F7-CB84-2442-4B10-B7B29284CDD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C246971-49F1-96EF-3E04-833940556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6E9AB2-282C-6E25-D40D-D3D4CFEF50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C4AA3E-5B04-A4F8-8EEA-139CFEF697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4" y="2074093"/>
            <a:ext cx="5535058" cy="37871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F0DD75-192A-1F93-794D-FF6C6FC25EF3}"/>
              </a:ext>
            </a:extLst>
          </p:cNvPr>
          <p:cNvSpPr txBox="1"/>
          <p:nvPr/>
        </p:nvSpPr>
        <p:spPr>
          <a:xfrm>
            <a:off x="299101" y="170154"/>
            <a:ext cx="1183073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Push to more squeezed-optics introduces new challenges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B0A784-F84D-CF5C-EF1E-E9BDB8AFF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74" y="4695510"/>
            <a:ext cx="191683" cy="105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D07A49-E4D8-6E3D-084B-C973265ED4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65331" y="4532823"/>
            <a:ext cx="105089" cy="1910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AC10C1-BFE5-0903-2A21-056A5AEE947A}"/>
              </a:ext>
            </a:extLst>
          </p:cNvPr>
          <p:cNvSpPr/>
          <p:nvPr/>
        </p:nvSpPr>
        <p:spPr>
          <a:xfrm>
            <a:off x="3880500" y="4538420"/>
            <a:ext cx="232911" cy="284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B094A8-EFF5-BA50-4D7F-89E0C1EB95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" t="1532" r="1461" b="53194"/>
          <a:stretch/>
        </p:blipFill>
        <p:spPr>
          <a:xfrm>
            <a:off x="2227493" y="5251450"/>
            <a:ext cx="135008" cy="4757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FE73F50-BA96-E23D-0720-20FA863B57D6}"/>
              </a:ext>
            </a:extLst>
          </p:cNvPr>
          <p:cNvSpPr/>
          <p:nvPr/>
        </p:nvSpPr>
        <p:spPr>
          <a:xfrm>
            <a:off x="2227493" y="5251450"/>
            <a:ext cx="135008" cy="4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2114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81476-BFCE-D274-98B0-E62490AE3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1BA4F4F-AF94-96E9-53CE-03FB54311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4" y="2074092"/>
            <a:ext cx="5535058" cy="37871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30D342-854B-CD01-1319-F9B7B0CE5B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" t="1532" r="1461" b="53194"/>
          <a:stretch/>
        </p:blipFill>
        <p:spPr>
          <a:xfrm>
            <a:off x="2227493" y="5159361"/>
            <a:ext cx="396327" cy="1396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C9C9609-E119-379A-88F5-00F2C74D12AC}"/>
              </a:ext>
            </a:extLst>
          </p:cNvPr>
          <p:cNvSpPr/>
          <p:nvPr/>
        </p:nvSpPr>
        <p:spPr>
          <a:xfrm>
            <a:off x="2227492" y="5156200"/>
            <a:ext cx="396328" cy="142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4E5FF-EA39-1A29-7E1B-CD1550DD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29848-C244-2612-18DF-44C12F225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F8F28BC-A519-2844-A1DA-DFCBFE6E19C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5BFF42-09EB-28FB-80CB-5EC9C7FD66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2A33B1-82C9-4EDA-D674-0FE548444C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465E46-360D-9E5D-5FE8-03ECA45C3548}"/>
              </a:ext>
            </a:extLst>
          </p:cNvPr>
          <p:cNvSpPr txBox="1"/>
          <p:nvPr/>
        </p:nvSpPr>
        <p:spPr>
          <a:xfrm>
            <a:off x="232426" y="170154"/>
            <a:ext cx="11959574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Higher β-functions in arcs mean local Arc errors become important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0DF268-B82F-8B6F-EA3F-E18D1051F3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94844" y="361180"/>
            <a:ext cx="2325444" cy="4228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789CE1-B850-7DFB-1A74-0F7755CD67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244" y="3830861"/>
            <a:ext cx="4241610" cy="23254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886C38-1E3A-862F-522E-88E02C972B2C}"/>
              </a:ext>
            </a:extLst>
          </p:cNvPr>
          <p:cNvSpPr txBox="1"/>
          <p:nvPr/>
        </p:nvSpPr>
        <p:spPr>
          <a:xfrm>
            <a:off x="232425" y="770497"/>
            <a:ext cx="1094039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Large jumps in </a:t>
            </a:r>
            <a:r>
              <a:rPr lang="en-GB" sz="1800" b="1" dirty="0"/>
              <a:t>β-beat between IRs can’t be corrected with usual quad circuits</a:t>
            </a:r>
          </a:p>
          <a:p>
            <a:pPr>
              <a:buClr>
                <a:srgbClr val="0035A6"/>
              </a:buClr>
            </a:pPr>
            <a:r>
              <a:rPr lang="en-GB" sz="900" b="1" dirty="0"/>
              <a:t> </a:t>
            </a:r>
            <a:endParaRPr lang="en-GB" sz="18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Orbit bumps through </a:t>
            </a:r>
            <a:r>
              <a:rPr lang="en-GB" b="1" dirty="0" err="1"/>
              <a:t>sextupoles</a:t>
            </a:r>
            <a:r>
              <a:rPr lang="en-GB" b="1" dirty="0"/>
              <a:t> used to make extra local corrections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03BF2-14B2-D73F-184D-5BD037F83D66}"/>
              </a:ext>
            </a:extLst>
          </p:cNvPr>
          <p:cNvSpPr txBox="1"/>
          <p:nvPr/>
        </p:nvSpPr>
        <p:spPr>
          <a:xfrm>
            <a:off x="11011580" y="5940526"/>
            <a:ext cx="1118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Y.Angelis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4240C5-99E4-C600-E778-73ED0791C9F5}"/>
              </a:ext>
            </a:extLst>
          </p:cNvPr>
          <p:cNvSpPr txBox="1"/>
          <p:nvPr/>
        </p:nvSpPr>
        <p:spPr>
          <a:xfrm rot="16200000">
            <a:off x="10795818" y="2193505"/>
            <a:ext cx="1589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K.Skoufaris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82422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D98E0-7089-F5FE-5197-B16D108D5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371170-B03F-BCAB-1031-F46C09E3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64F06-E37B-8E16-1FE7-9C2E0E62E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CC47BB-C949-6B94-2636-A8FB2EE63F7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F242D1D-928F-C58A-49BA-A60552ABF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DEAD81-C927-B4B4-B051-B4C054746C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8A0C18-9E5F-E106-F21B-8C739250A3C3}"/>
              </a:ext>
            </a:extLst>
          </p:cNvPr>
          <p:cNvSpPr txBox="1"/>
          <p:nvPr/>
        </p:nvSpPr>
        <p:spPr>
          <a:xfrm>
            <a:off x="232426" y="170154"/>
            <a:ext cx="11692559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Higher β-functions in IR increase optics sensitivity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34A16E-0C55-F2CD-0F37-BACFE47824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4" y="2074092"/>
            <a:ext cx="5535058" cy="37871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5C55B2-3238-EBCB-50A7-90F65C58CC44}"/>
              </a:ext>
            </a:extLst>
          </p:cNvPr>
          <p:cNvSpPr txBox="1"/>
          <p:nvPr/>
        </p:nvSpPr>
        <p:spPr>
          <a:xfrm>
            <a:off x="232425" y="770497"/>
            <a:ext cx="1094039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Started to observe sudden shifts to </a:t>
            </a:r>
            <a:r>
              <a:rPr lang="en-GB" sz="1800" b="1" dirty="0"/>
              <a:t>β-beat coming from experimental IRs during the commissioning period</a:t>
            </a:r>
          </a:p>
          <a:p>
            <a:pPr>
              <a:buClr>
                <a:srgbClr val="0035A6"/>
              </a:buClr>
            </a:pPr>
            <a:r>
              <a:rPr lang="en-GB" sz="900" b="1" dirty="0"/>
              <a:t> </a:t>
            </a:r>
            <a:endParaRPr lang="en-GB" sz="18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Required multiple iterations of the local corrections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3176B7-10CB-A3FF-69CC-B1C0DC247C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" t="1532" r="1461" b="53194"/>
          <a:stretch/>
        </p:blipFill>
        <p:spPr>
          <a:xfrm>
            <a:off x="6389927" y="1663228"/>
            <a:ext cx="5535058" cy="19505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F4B728-82CB-D069-8789-A261762B51CD}"/>
              </a:ext>
            </a:extLst>
          </p:cNvPr>
          <p:cNvSpPr txBox="1"/>
          <p:nvPr/>
        </p:nvSpPr>
        <p:spPr>
          <a:xfrm>
            <a:off x="6389927" y="4101785"/>
            <a:ext cx="55166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Coming from energy shifts during orbit-setup in commissioning </a:t>
            </a:r>
          </a:p>
          <a:p>
            <a:pPr>
              <a:buClr>
                <a:srgbClr val="0035A6"/>
              </a:buClr>
            </a:pPr>
            <a:endParaRPr lang="en-GB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Attempts to better regulate during commissioning ongoing</a:t>
            </a:r>
          </a:p>
        </p:txBody>
      </p:sp>
    </p:spTree>
    <p:extLst>
      <p:ext uri="{BB962C8B-B14F-4D97-AF65-F5344CB8AC3E}">
        <p14:creationId xmlns:p14="http://schemas.microsoft.com/office/powerpoint/2010/main" val="4294238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CFD8-6217-9B45-C399-CC8C9119E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FE676-8767-811C-F3E6-BB980861A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ACE0A-DB31-706C-65D5-97AC0C89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71FBE5-BB14-0620-0D99-128659B3BF0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0B96252-F77A-8926-F584-295DDD2B9F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5CD1B3-F3EB-2692-2C91-98B9F864F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8D4EE-AC26-D605-4C01-CF1ABFA0C706}"/>
              </a:ext>
            </a:extLst>
          </p:cNvPr>
          <p:cNvSpPr txBox="1"/>
          <p:nvPr/>
        </p:nvSpPr>
        <p:spPr>
          <a:xfrm>
            <a:off x="964697" y="1871893"/>
            <a:ext cx="6356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Linear optics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>
                <a:solidFill>
                  <a:schemeClr val="bg2">
                    <a:lumMod val="75000"/>
                  </a:schemeClr>
                </a:solidFill>
              </a:rPr>
              <a:t>Linear Coupling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Nonlinear optics</a:t>
            </a:r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AC7668-B91C-F07E-02E4-FDBF4AD6D543}"/>
              </a:ext>
            </a:extLst>
          </p:cNvPr>
          <p:cNvSpPr txBox="1"/>
          <p:nvPr/>
        </p:nvSpPr>
        <p:spPr>
          <a:xfrm>
            <a:off x="785497" y="578337"/>
            <a:ext cx="9644378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35A6"/>
                </a:solidFill>
              </a:rPr>
              <a:t>LHC Optics Measurement and Correction (OMC)</a:t>
            </a:r>
          </a:p>
        </p:txBody>
      </p:sp>
    </p:spTree>
    <p:extLst>
      <p:ext uri="{BB962C8B-B14F-4D97-AF65-F5344CB8AC3E}">
        <p14:creationId xmlns:p14="http://schemas.microsoft.com/office/powerpoint/2010/main" val="264891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C2F06-0AE6-12CC-A444-D3AB70368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26293-926D-D5B5-16ED-B006E9C2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FE892-2A21-F9C3-8789-099D597B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D68CEE-7453-E49C-1E4D-C2A0B102B72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BC2E81-BEB4-E1FC-93AE-B4510E489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A4154B9-7919-BCD2-E0D5-6D7FC7FDE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77D246-97BC-BF56-0C43-1481FDD3F24C}"/>
              </a:ext>
            </a:extLst>
          </p:cNvPr>
          <p:cNvSpPr txBox="1"/>
          <p:nvPr/>
        </p:nvSpPr>
        <p:spPr>
          <a:xfrm>
            <a:off x="215460" y="189812"/>
            <a:ext cx="1157617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Good control of linear coupling is essential to successful LHC operation	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A97919-1D60-3801-B8E5-9BED0543AD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01" y="1586975"/>
            <a:ext cx="7191569" cy="42357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FB2447-03F1-23BA-156E-089AAF597913}"/>
                  </a:ext>
                </a:extLst>
              </p:cNvPr>
              <p:cNvSpPr txBox="1"/>
              <p:nvPr/>
            </p:nvSpPr>
            <p:spPr>
              <a:xfrm>
                <a:off x="215461" y="763190"/>
                <a:ext cx="115761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Not just global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1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GB" sz="2000" b="1" dirty="0"/>
                  <a:t>  </a:t>
                </a:r>
                <a:r>
                  <a:rPr lang="en-GB" sz="2000" b="1" dirty="0">
                    <a:sym typeface="Wingdings" panose="05000000000000000000" pitchFamily="2" charset="2"/>
                  </a:rPr>
                  <a:t>  </a:t>
                </a:r>
                <a:r>
                  <a:rPr lang="en-GB" sz="2000" b="1" dirty="0">
                    <a:solidFill>
                      <a:srgbClr val="0035A6"/>
                    </a:solidFill>
                    <a:sym typeface="Wingdings" panose="05000000000000000000" pitchFamily="2" charset="2"/>
                  </a:rPr>
                  <a:t>local coupling </a:t>
                </a:r>
                <a:r>
                  <a:rPr lang="en-GB" sz="2000" b="1" dirty="0">
                    <a:sym typeface="Wingdings" panose="05000000000000000000" pitchFamily="2" charset="2"/>
                  </a:rPr>
                  <a:t>control is essential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FB2447-03F1-23BA-156E-089AAF597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61" y="763190"/>
                <a:ext cx="11576175" cy="400110"/>
              </a:xfrm>
              <a:prstGeom prst="rect">
                <a:avLst/>
              </a:prstGeom>
              <a:blipFill>
                <a:blip r:embed="rId5"/>
                <a:stretch>
                  <a:fillRect l="-474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B0F547-277A-0E59-1371-411B7B4E482B}"/>
              </a:ext>
            </a:extLst>
          </p:cNvPr>
          <p:cNvSpPr txBox="1"/>
          <p:nvPr/>
        </p:nvSpPr>
        <p:spPr>
          <a:xfrm>
            <a:off x="7791815" y="1724669"/>
            <a:ext cx="43083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Poor correction of local coupling at IP2 caused (</a:t>
            </a:r>
            <a:r>
              <a:rPr lang="en-GB" sz="2000" dirty="0"/>
              <a:t>temporary</a:t>
            </a:r>
            <a:r>
              <a:rPr lang="en-GB" sz="2000" b="1" dirty="0"/>
              <a:t>) </a:t>
            </a:r>
            <a:r>
              <a:rPr lang="en-GB" sz="2000" b="1" u="sng" dirty="0">
                <a:solidFill>
                  <a:srgbClr val="C00000"/>
                </a:solidFill>
              </a:rPr>
              <a:t>40% reduction</a:t>
            </a:r>
            <a:r>
              <a:rPr lang="en-GB" sz="2000" b="1" dirty="0">
                <a:solidFill>
                  <a:srgbClr val="C00000"/>
                </a:solidFill>
              </a:rPr>
              <a:t> </a:t>
            </a:r>
            <a:r>
              <a:rPr lang="en-GB" sz="2000" b="1" dirty="0"/>
              <a:t>in ALICE luminosity during 2018 ion run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06AC455-A211-5D34-B75D-3D9482B982F0}"/>
              </a:ext>
            </a:extLst>
          </p:cNvPr>
          <p:cNvSpPr/>
          <p:nvPr/>
        </p:nvSpPr>
        <p:spPr>
          <a:xfrm flipH="1">
            <a:off x="7791815" y="3920170"/>
            <a:ext cx="555790" cy="1417417"/>
          </a:xfrm>
          <a:prstGeom prst="rightArrow">
            <a:avLst>
              <a:gd name="adj1" fmla="val 50000"/>
              <a:gd name="adj2" fmla="val 67676"/>
            </a:avLst>
          </a:prstGeom>
          <a:solidFill>
            <a:schemeClr val="accent2">
              <a:alpha val="32000"/>
            </a:schemeClr>
          </a:solidFill>
          <a:ln w="57150">
            <a:solidFill>
              <a:srgbClr val="0035A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C9EF7-A280-5BEA-FD34-6A4B187C41BE}"/>
                  </a:ext>
                </a:extLst>
              </p:cNvPr>
              <p:cNvSpPr txBox="1"/>
              <p:nvPr/>
            </p:nvSpPr>
            <p:spPr>
              <a:xfrm>
                <a:off x="8648751" y="4121048"/>
                <a:ext cx="354324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/>
                  <a:t>Example of increasing ATLAS </a:t>
                </a:r>
                <a:r>
                  <a:rPr lang="en-GB" sz="2000" b="1" dirty="0" err="1"/>
                  <a:t>lumi</a:t>
                </a:r>
                <a:r>
                  <a:rPr lang="en-GB" sz="2000" b="1" dirty="0"/>
                  <a:t> by reducing local coupling </a:t>
                </a:r>
                <a:r>
                  <a:rPr lang="en-GB" sz="2000" dirty="0"/>
                  <a:t>(at constant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000" dirty="0"/>
                  <a:t>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C9EF7-A280-5BEA-FD34-6A4B187C4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8751" y="4121048"/>
                <a:ext cx="3543249" cy="1015663"/>
              </a:xfrm>
              <a:prstGeom prst="rect">
                <a:avLst/>
              </a:prstGeom>
              <a:blipFill>
                <a:blip r:embed="rId6"/>
                <a:stretch>
                  <a:fillRect l="-688" t="-2994" r="-1549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B5C8663-9A2B-0336-0145-AD5522F9213D}"/>
              </a:ext>
            </a:extLst>
          </p:cNvPr>
          <p:cNvSpPr txBox="1"/>
          <p:nvPr/>
        </p:nvSpPr>
        <p:spPr>
          <a:xfrm>
            <a:off x="1280255" y="1782499"/>
            <a:ext cx="162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F.Soubelet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8676144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8147A-5424-8D39-48AA-156D3E27B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14AD28AF-3153-0E40-52A8-6B16E2AC3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7" r="8326"/>
          <a:stretch/>
        </p:blipFill>
        <p:spPr>
          <a:xfrm rot="2931932">
            <a:off x="7880449" y="2808991"/>
            <a:ext cx="150001" cy="4571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CFBC9-618F-B50E-1B37-48EDEBBA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104E3-A062-130D-E1F9-55625BC6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036C22-6EDF-1A88-1A93-91B70190648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18EA45C-2894-C683-99D3-E71188E6C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807C8D-1976-A0CD-AD8D-FDFD98F6CA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C7EACE-4A33-689A-BBF3-BFF9A16B3F49}"/>
              </a:ext>
            </a:extLst>
          </p:cNvPr>
          <p:cNvSpPr txBox="1"/>
          <p:nvPr/>
        </p:nvSpPr>
        <p:spPr>
          <a:xfrm>
            <a:off x="225299" y="216387"/>
            <a:ext cx="6333934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35A6"/>
                </a:solidFill>
              </a:rPr>
              <a:t>CERN Large Hadron Collider  (LHC)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C9027D-1246-8C58-8F77-282636B247EE}"/>
              </a:ext>
            </a:extLst>
          </p:cNvPr>
          <p:cNvSpPr/>
          <p:nvPr/>
        </p:nvSpPr>
        <p:spPr>
          <a:xfrm rot="19928630">
            <a:off x="7915032" y="2731003"/>
            <a:ext cx="95067" cy="201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A272C4-39AC-230E-9C6E-E3FBC8318F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1174" r="2763" b="212"/>
          <a:stretch/>
        </p:blipFill>
        <p:spPr>
          <a:xfrm>
            <a:off x="6667364" y="1"/>
            <a:ext cx="5524636" cy="44285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0AC25D-CD77-8AC7-708D-8CD0783E2B45}"/>
              </a:ext>
            </a:extLst>
          </p:cNvPr>
          <p:cNvSpPr txBox="1"/>
          <p:nvPr/>
        </p:nvSpPr>
        <p:spPr>
          <a:xfrm>
            <a:off x="213998" y="920918"/>
            <a:ext cx="6356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/>
              <a:t>Twin ring 27km collider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11944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5F75C-FC5C-910D-DD75-38234C264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EE18D-EE29-F2BF-CA1F-AEDF39985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AA03C1-0CF2-AD75-293F-567E3F48B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C25CC6C-D9EE-A699-F123-08368E623A2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02C6078-B5B0-B0E0-0791-3070E859B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3D664E-8DA2-E80D-6DEB-8832437ED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F40CFB4-4556-F76F-D06E-8FDC637F263D}"/>
                  </a:ext>
                </a:extLst>
              </p:cNvPr>
              <p:cNvSpPr txBox="1"/>
              <p:nvPr/>
            </p:nvSpPr>
            <p:spPr>
              <a:xfrm>
                <a:off x="215460" y="189812"/>
                <a:ext cx="10849937" cy="993605"/>
              </a:xfrm>
              <a:prstGeom prst="rect">
                <a:avLst/>
              </a:prstGeom>
              <a:solidFill>
                <a:schemeClr val="bg1">
                  <a:alpha val="8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>
                    <a:solidFill>
                      <a:srgbClr val="0035A6"/>
                    </a:solidFill>
                  </a:rPr>
                  <a:t>Measure local coupling via the Resonance Driving Term (RDT) characterizing the strength of the </a:t>
                </a:r>
                <a14:m>
                  <m:oMath xmlns:m="http://schemas.openxmlformats.org/officeDocument/2006/math">
                    <m:r>
                      <a:rPr lang="en-GB" sz="28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GB" sz="28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800" b="1" dirty="0">
                    <a:solidFill>
                      <a:srgbClr val="C00000"/>
                    </a:solidFill>
                  </a:rPr>
                  <a:t> </a:t>
                </a:r>
                <a:r>
                  <a:rPr lang="en-GB" sz="2800" b="1" dirty="0">
                    <a:solidFill>
                      <a:srgbClr val="0035A6"/>
                    </a:solidFill>
                  </a:rPr>
                  <a:t>resonance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GB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𝟏𝟎𝟎𝟏</m:t>
                        </m:r>
                      </m:sub>
                    </m:sSub>
                  </m:oMath>
                </a14:m>
                <a:endParaRPr lang="en-GB" sz="2800" b="1" dirty="0">
                  <a:solidFill>
                    <a:srgbClr val="0035A6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F40CFB4-4556-F76F-D06E-8FDC637F2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60" y="189812"/>
                <a:ext cx="10849937" cy="993605"/>
              </a:xfrm>
              <a:prstGeom prst="rect">
                <a:avLst/>
              </a:prstGeom>
              <a:blipFill>
                <a:blip r:embed="rId4"/>
                <a:stretch>
                  <a:fillRect l="-1124" t="-5521" b="-12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9F8A44A-C981-C7B8-61E9-D4D82AAD06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2013" y="-1429164"/>
            <a:ext cx="3867973" cy="11051351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25AC05-7CCC-7339-7911-65DE9A7E2981}"/>
                  </a:ext>
                </a:extLst>
              </p:cNvPr>
              <p:cNvSpPr txBox="1"/>
              <p:nvPr/>
            </p:nvSpPr>
            <p:spPr>
              <a:xfrm>
                <a:off x="1883589" y="1649220"/>
                <a:ext cx="3368544" cy="707886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GB" sz="4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4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𝟏𝟎𝟎𝟏</m:t>
                          </m:r>
                        </m:sub>
                      </m:sSub>
                      <m:r>
                        <a:rPr lang="en-GB" sz="4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| </m:t>
                      </m:r>
                      <m:r>
                        <a:rPr lang="en-GB" sz="4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 </m:t>
                      </m:r>
                      <m:r>
                        <a:rPr lang="en-GB" sz="40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𝐀𝐌𝐏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25AC05-7CCC-7339-7911-65DE9A7E2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3589" y="1649220"/>
                <a:ext cx="3368544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492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07039D-E516-6C41-D048-0880C5159B6B}"/>
              </a:ext>
            </a:extLst>
          </p:cNvPr>
          <p:cNvCxnSpPr/>
          <p:nvPr/>
        </p:nvCxnSpPr>
        <p:spPr>
          <a:xfrm>
            <a:off x="4587114" y="2372906"/>
            <a:ext cx="279610" cy="71036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48273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57176-98CD-0FF2-5E83-765D948E4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BDFA5-CB97-9A7E-5002-8C92D006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91B25-1796-3F3E-3A8A-C64CDE99A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8582552-CD67-C916-0280-6C863A5692D4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DB0B8CA-A932-D867-78A6-5EF487FED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161B44-940A-CA91-0C98-E176B5A5E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4E713A-B479-AC5C-C0F9-53754EF4FB15}"/>
              </a:ext>
            </a:extLst>
          </p:cNvPr>
          <p:cNvSpPr txBox="1"/>
          <p:nvPr/>
        </p:nvSpPr>
        <p:spPr>
          <a:xfrm>
            <a:off x="215460" y="189812"/>
            <a:ext cx="1157617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Local coupling corrected in steps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F4E08B-AC31-9541-0C15-67DCABF6C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75666" y="-1441200"/>
            <a:ext cx="37719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BABE0E-34F9-6D2E-34F9-CACB324AFDBF}"/>
              </a:ext>
            </a:extLst>
          </p:cNvPr>
          <p:cNvSpPr txBox="1"/>
          <p:nvPr/>
        </p:nvSpPr>
        <p:spPr>
          <a:xfrm>
            <a:off x="215460" y="1119082"/>
            <a:ext cx="4877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Skew-quadrupoles in IR used to minimize RDT jumps across the insertions</a:t>
            </a:r>
          </a:p>
        </p:txBody>
      </p:sp>
    </p:spTree>
    <p:extLst>
      <p:ext uri="{BB962C8B-B14F-4D97-AF65-F5344CB8AC3E}">
        <p14:creationId xmlns:p14="http://schemas.microsoft.com/office/powerpoint/2010/main" val="387803450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A8A58-158C-F526-2B3C-F83EAC52A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22B71-8FAB-DC04-9DE7-628433C2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007EEC-0A9E-F8D7-7E74-6252716EA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F464F8-1A3D-ABC2-AC60-42D620E68F8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59292BB-5C36-01B4-7330-4F527ED50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AEDAD4-42FE-0FDA-A536-53DD2604D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B325C5-ADA6-E1CA-EDBA-8C5F8C176F8C}"/>
              </a:ext>
            </a:extLst>
          </p:cNvPr>
          <p:cNvSpPr txBox="1"/>
          <p:nvPr/>
        </p:nvSpPr>
        <p:spPr>
          <a:xfrm>
            <a:off x="215460" y="189812"/>
            <a:ext cx="1157617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Local coupling corrected in steps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B55DB7-A03F-9C4D-10B7-D1E803D87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2311" y="2253929"/>
            <a:ext cx="6179325" cy="4016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BEE56C-4C6F-48D4-E6F8-647F97D1D0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68680" y="-571621"/>
            <a:ext cx="1859773" cy="33814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1E07AB-B095-86D8-A783-7049CE811ECE}"/>
              </a:ext>
            </a:extLst>
          </p:cNvPr>
          <p:cNvSpPr txBox="1"/>
          <p:nvPr/>
        </p:nvSpPr>
        <p:spPr>
          <a:xfrm>
            <a:off x="215460" y="1119082"/>
            <a:ext cx="4877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Skew-quadrupoles in IR used to minimize RDT jumps across the insertions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DAD7AB-552C-3D60-F8F3-A23EEE427D4C}"/>
              </a:ext>
            </a:extLst>
          </p:cNvPr>
          <p:cNvSpPr txBox="1"/>
          <p:nvPr/>
        </p:nvSpPr>
        <p:spPr>
          <a:xfrm>
            <a:off x="154641" y="2072526"/>
            <a:ext cx="5096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Response matrix of all other skew-quads used to flatten and minimize RDT globally</a:t>
            </a:r>
          </a:p>
        </p:txBody>
      </p:sp>
    </p:spTree>
    <p:extLst>
      <p:ext uri="{BB962C8B-B14F-4D97-AF65-F5344CB8AC3E}">
        <p14:creationId xmlns:p14="http://schemas.microsoft.com/office/powerpoint/2010/main" val="3685537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904E1-3DCE-5922-E945-BA1C7FBF3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109CF9-BF16-F099-FE53-826E3BC28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07CCC2-9285-5891-B2B7-5D30C113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7F6E5D3-9C05-C6A9-D1D9-BC0E9F44500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8F54B52-AA56-C69B-AEEF-F30F0A808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855197-4632-A816-96FB-5C02E8FF05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ADD375-7C70-F1D8-533B-90F317E6354C}"/>
              </a:ext>
            </a:extLst>
          </p:cNvPr>
          <p:cNvSpPr txBox="1"/>
          <p:nvPr/>
        </p:nvSpPr>
        <p:spPr>
          <a:xfrm>
            <a:off x="215460" y="189812"/>
            <a:ext cx="1157617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Local coupling corrected in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FB61-2DC1-A027-96F4-F476CD3F56EA}"/>
              </a:ext>
            </a:extLst>
          </p:cNvPr>
          <p:cNvSpPr txBox="1"/>
          <p:nvPr/>
        </p:nvSpPr>
        <p:spPr>
          <a:xfrm>
            <a:off x="154641" y="2072526"/>
            <a:ext cx="5096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Response matrix of all other skew-quads used to flatten and minimize RDT globally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440C01-29BE-8488-B238-92F1E3143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7974" y="281220"/>
            <a:ext cx="2891569" cy="18795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53AD29-AC43-BA25-7EA2-7AFB0F1D26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68680" y="-571621"/>
            <a:ext cx="1859773" cy="33814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D0ABC4-8B2D-99AF-7363-B905341D1A0E}"/>
              </a:ext>
            </a:extLst>
          </p:cNvPr>
          <p:cNvSpPr txBox="1"/>
          <p:nvPr/>
        </p:nvSpPr>
        <p:spPr>
          <a:xfrm>
            <a:off x="154641" y="3137268"/>
            <a:ext cx="4877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Special knobs creating closed coupling bumps over experimental IPs varied to check impact on Luminosity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9DFBA4-C22B-E644-D0D6-25D50B02E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65" y="2239472"/>
            <a:ext cx="5515343" cy="40531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05C184-1092-98E2-F9BE-72659E065DEE}"/>
              </a:ext>
            </a:extLst>
          </p:cNvPr>
          <p:cNvSpPr txBox="1"/>
          <p:nvPr/>
        </p:nvSpPr>
        <p:spPr>
          <a:xfrm>
            <a:off x="215460" y="1119082"/>
            <a:ext cx="4877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Skew-quadrupoles in IR used to minimize RDT jumps across the insertions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9492DC-D8A7-4A7F-98BF-71FECFA8B18D}"/>
              </a:ext>
            </a:extLst>
          </p:cNvPr>
          <p:cNvSpPr txBox="1"/>
          <p:nvPr/>
        </p:nvSpPr>
        <p:spPr>
          <a:xfrm>
            <a:off x="9794136" y="2457620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T.Persson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23828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222CC-6656-ACE5-DB97-97D725D9A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EF48CC-ECE5-A5C5-309E-6E0F12E9B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84DAF-5DCA-E1E2-73B0-BF7BF891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DE60F3-974E-FDE7-4F14-E8BA34D138A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385E4B-D9CD-187C-09DA-526776C04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B61059-20DC-72C2-A1BB-06D562C9F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BF8236-5393-9D23-9E7F-B0625382020E}"/>
              </a:ext>
            </a:extLst>
          </p:cNvPr>
          <p:cNvSpPr txBox="1"/>
          <p:nvPr/>
        </p:nvSpPr>
        <p:spPr>
          <a:xfrm>
            <a:off x="964697" y="1871893"/>
            <a:ext cx="6356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Linear optics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Linear Coupling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>
                <a:solidFill>
                  <a:schemeClr val="bg2">
                    <a:lumMod val="75000"/>
                  </a:schemeClr>
                </a:solidFill>
              </a:rPr>
              <a:t>Nonlinear optics</a:t>
            </a:r>
            <a:endParaRPr lang="en-GB" sz="3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B8B820-9E81-1A68-8F42-B90CD4AF2048}"/>
              </a:ext>
            </a:extLst>
          </p:cNvPr>
          <p:cNvSpPr txBox="1"/>
          <p:nvPr/>
        </p:nvSpPr>
        <p:spPr>
          <a:xfrm>
            <a:off x="785497" y="578337"/>
            <a:ext cx="9644378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35A6"/>
                </a:solidFill>
              </a:rPr>
              <a:t>LHC Optics Measurement and Correction (OMC)</a:t>
            </a:r>
          </a:p>
        </p:txBody>
      </p:sp>
    </p:spTree>
    <p:extLst>
      <p:ext uri="{BB962C8B-B14F-4D97-AF65-F5344CB8AC3E}">
        <p14:creationId xmlns:p14="http://schemas.microsoft.com/office/powerpoint/2010/main" val="382511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F7E41-5923-6ABB-0096-5E66726B1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9F2D8-F2F3-7D33-83DB-0C2E8940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2873B-EC99-A60F-84CD-8860B4FC0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466ED8-6DFE-2102-4D99-CB9FDBE30A2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E215B81-D1A6-1762-9B32-8FC94EB63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490DBA-B702-2B59-AC77-1FE60EDE1F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F8B228-FE15-33E0-B3E6-919CF8C7566E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Extensive magnetic measurements of nonlinear errors performed during LHC construction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642B99-7884-5A77-52FE-B9227B7CC3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3" y="1532659"/>
            <a:ext cx="7000875" cy="21529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CBAB99-C0E4-84CA-CA07-47A29F9E2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15356" y="2019402"/>
            <a:ext cx="2709368" cy="56152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55F4B9-15EA-3290-7330-1353322D4372}"/>
              </a:ext>
            </a:extLst>
          </p:cNvPr>
          <p:cNvSpPr txBox="1"/>
          <p:nvPr/>
        </p:nvSpPr>
        <p:spPr>
          <a:xfrm>
            <a:off x="7246170" y="1962817"/>
            <a:ext cx="4631505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Excellent agreement of skew-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sextupole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errors via chromatic coupling measurements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B0703A-55D7-755F-5ABE-C71105E898A8}"/>
              </a:ext>
            </a:extLst>
          </p:cNvPr>
          <p:cNvSpPr txBox="1"/>
          <p:nvPr/>
        </p:nvSpPr>
        <p:spPr>
          <a:xfrm>
            <a:off x="282909" y="4410603"/>
            <a:ext cx="5758751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Excellent agreement of normal-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sextupole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errors in warm separation dipoles in IR via feed-down to linear coupling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5A5B28-6486-9349-2841-AE317871E3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87686" y="1115785"/>
            <a:ext cx="177812" cy="2286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C9F86F-61C5-DD55-1F18-5589A9C712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05261" y="942153"/>
            <a:ext cx="236557" cy="4393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39504C-38BE-AD08-4823-7A4BBFF358FF}"/>
              </a:ext>
            </a:extLst>
          </p:cNvPr>
          <p:cNvSpPr txBox="1"/>
          <p:nvPr/>
        </p:nvSpPr>
        <p:spPr>
          <a:xfrm>
            <a:off x="1666273" y="844808"/>
            <a:ext cx="2992021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At injection Q’’ and amplitude detuning showed order-of-magnitude discrepancy with magnetic model! Q’’’ and chromatic-detuning showed factor 2 discrepancy </a:t>
            </a:r>
            <a:r>
              <a:rPr lang="en-GB" sz="500" b="1" dirty="0">
                <a:sym typeface="Wingdings" panose="05000000000000000000" pitchFamily="2" charset="2"/>
              </a:rPr>
              <a:t> large disparity in octupole/</a:t>
            </a:r>
            <a:r>
              <a:rPr lang="en-GB" sz="500" b="1" dirty="0" err="1">
                <a:sym typeface="Wingdings" panose="05000000000000000000" pitchFamily="2" charset="2"/>
              </a:rPr>
              <a:t>decapole</a:t>
            </a:r>
            <a:r>
              <a:rPr lang="en-GB" sz="500" b="1" dirty="0">
                <a:sym typeface="Wingdings" panose="05000000000000000000" pitchFamily="2" charset="2"/>
              </a:rPr>
              <a:t> errors</a:t>
            </a:r>
            <a:endParaRPr lang="en-GB" sz="5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7B6D1F-3D80-8BDF-135D-85F04C08D2A1}"/>
              </a:ext>
            </a:extLst>
          </p:cNvPr>
          <p:cNvSpPr txBox="1"/>
          <p:nvPr/>
        </p:nvSpPr>
        <p:spPr>
          <a:xfrm>
            <a:off x="184560" y="747650"/>
            <a:ext cx="118228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Benchmarking magnetic model with beam-based measurements ongoing activity in LHC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Large number of potential observables, with mixed results for different multipoles</a:t>
            </a:r>
            <a:endParaRPr lang="en-GB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A26B8-B4BB-9826-390F-3C829221C532}"/>
              </a:ext>
            </a:extLst>
          </p:cNvPr>
          <p:cNvSpPr txBox="1"/>
          <p:nvPr/>
        </p:nvSpPr>
        <p:spPr>
          <a:xfrm>
            <a:off x="5951877" y="1732914"/>
            <a:ext cx="1026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/>
              <a:t>T.Persson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387571439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53FD2-D02A-00D1-6B4B-7424EDD91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969798-6B89-4736-37D3-209AA8221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EC788-E060-3A9F-DB83-A435A7B18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93F5F88-73DF-00B0-BADD-EA3CF897D1D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3E7551E-9F17-5446-C938-D0FB83CB7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F9681A-1523-F556-DAD7-5A5010519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D2E39B-9144-B271-C151-E861F321315E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Extensive magnetic measurements of nonlinear errors performed during LHC construction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158219-7F42-F185-5C95-7034D83D44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14108" y="2160132"/>
            <a:ext cx="3481444" cy="44761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3F3B4D-7B6B-F560-1210-8F37976564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1774" y="1134306"/>
            <a:ext cx="3459577" cy="64249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E2C723-3A33-D56D-E7E6-D3789B5B5F13}"/>
              </a:ext>
            </a:extLst>
          </p:cNvPr>
          <p:cNvSpPr txBox="1"/>
          <p:nvPr/>
        </p:nvSpPr>
        <p:spPr>
          <a:xfrm>
            <a:off x="503654" y="1760351"/>
            <a:ext cx="10269121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At injection Q’’ and amplitude detuning showed order-of-magnitude discrepancy with magnetic model! Q’’’ and chromatic-detuning showed factor 2 discrepancy </a:t>
            </a:r>
            <a:r>
              <a:rPr lang="en-GB" b="1" dirty="0">
                <a:sym typeface="Wingdings" panose="05000000000000000000" pitchFamily="2" charset="2"/>
              </a:rPr>
              <a:t> large disparity in octupole/</a:t>
            </a:r>
            <a:r>
              <a:rPr lang="en-GB" b="1" dirty="0" err="1">
                <a:sym typeface="Wingdings" panose="05000000000000000000" pitchFamily="2" charset="2"/>
              </a:rPr>
              <a:t>decapole</a:t>
            </a:r>
            <a:r>
              <a:rPr lang="en-GB" b="1" dirty="0">
                <a:sym typeface="Wingdings" panose="05000000000000000000" pitchFamily="2" charset="2"/>
              </a:rPr>
              <a:t> errors</a:t>
            </a:r>
            <a:endParaRPr lang="en-GB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D9747C-2E70-8ED8-1BF1-1E15C3A68D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5515" b="3477"/>
          <a:stretch/>
        </p:blipFill>
        <p:spPr>
          <a:xfrm>
            <a:off x="1153242" y="1134091"/>
            <a:ext cx="291891" cy="210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184CC03-E146-DD14-7992-B4DC534B88B8}"/>
              </a:ext>
            </a:extLst>
          </p:cNvPr>
          <p:cNvSpPr txBox="1"/>
          <p:nvPr/>
        </p:nvSpPr>
        <p:spPr>
          <a:xfrm>
            <a:off x="184560" y="747650"/>
            <a:ext cx="118228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Benchmarking magnetic model with beam-based measurements ongoing activity in LHC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Large number of potential observables, with mixed results for different multipoles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6145273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22252C-B124-CDE4-DAD5-CEB062123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9CD24-4CA5-3AEC-BF98-FE014E0BB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94114F-5F7C-C7D4-1CE6-4478D1AB8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62ED65-F356-777B-0D47-2CFEFDAAC7C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AECFC22-CCA2-198C-4707-A1845A20C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0F93A2-4FA1-215B-5BE1-2E3D99CE3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36618C-BD93-8A71-CD3E-54AC6BE17230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Extensive magnetic measurements of nonlinear errors performed during LHC construction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303404-61F5-7526-8A63-2CEA6074F4C6}"/>
              </a:ext>
            </a:extLst>
          </p:cNvPr>
          <p:cNvSpPr txBox="1"/>
          <p:nvPr/>
        </p:nvSpPr>
        <p:spPr>
          <a:xfrm>
            <a:off x="184560" y="747650"/>
            <a:ext cx="11822880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Benchmarking magnetic model with beam-based measurements ongoing activity in LHC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Large number of potential observables, with mixed results for different multipoles</a:t>
            </a:r>
            <a:endParaRPr lang="en-GB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58C94F-4FB9-617D-5AE3-1E2DF73537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00749" y="3546245"/>
            <a:ext cx="2374117" cy="30524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8EA750-395E-881A-995B-88E7A4C960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61249" y="1447673"/>
            <a:ext cx="1643619" cy="30524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6BA72F-777B-B221-CA23-7F3AF780F854}"/>
              </a:ext>
            </a:extLst>
          </p:cNvPr>
          <p:cNvSpPr txBox="1"/>
          <p:nvPr/>
        </p:nvSpPr>
        <p:spPr>
          <a:xfrm>
            <a:off x="9175916" y="1816157"/>
            <a:ext cx="2953921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At injection Q’’ and amplitude detuning showed order-of-magnitude discrepancy with magnetic model! Q’’’ and chromatic-detuning showed factor 2 discrepancy </a:t>
            </a:r>
            <a:r>
              <a:rPr lang="en-GB" sz="500" b="1" dirty="0">
                <a:sym typeface="Wingdings" panose="05000000000000000000" pitchFamily="2" charset="2"/>
              </a:rPr>
              <a:t> large disparity in octupole/</a:t>
            </a:r>
            <a:r>
              <a:rPr lang="en-GB" sz="500" b="1" dirty="0" err="1">
                <a:sym typeface="Wingdings" panose="05000000000000000000" pitchFamily="2" charset="2"/>
              </a:rPr>
              <a:t>decapole</a:t>
            </a:r>
            <a:r>
              <a:rPr lang="en-GB" sz="500" b="1" dirty="0">
                <a:sym typeface="Wingdings" panose="05000000000000000000" pitchFamily="2" charset="2"/>
              </a:rPr>
              <a:t> errors</a:t>
            </a:r>
            <a:endParaRPr lang="en-GB" sz="5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8F052-5820-9F4E-714F-7B48107B04A7}"/>
              </a:ext>
            </a:extLst>
          </p:cNvPr>
          <p:cNvSpPr txBox="1"/>
          <p:nvPr/>
        </p:nvSpPr>
        <p:spPr>
          <a:xfrm>
            <a:off x="299101" y="1824084"/>
            <a:ext cx="7799227" cy="193899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olidFill>
                  <a:srgbClr val="0035A6"/>
                </a:solidFill>
                <a:sym typeface="Wingdings" panose="05000000000000000000" pitchFamily="2" charset="2"/>
              </a:rPr>
              <a:t>Some discrepancies have been resolved</a:t>
            </a:r>
          </a:p>
          <a:p>
            <a:pPr>
              <a:buClr>
                <a:srgbClr val="0035A6"/>
              </a:buClr>
            </a:pPr>
            <a:endParaRPr lang="en-GB" sz="2000" b="1" dirty="0">
              <a:solidFill>
                <a:srgbClr val="0035A6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à"/>
            </a:pPr>
            <a:r>
              <a:rPr lang="en-GB" sz="1600" b="1" dirty="0" err="1">
                <a:sym typeface="Wingdings" panose="05000000000000000000" pitchFamily="2" charset="2"/>
              </a:rPr>
              <a:t>e.g</a:t>
            </a:r>
            <a:r>
              <a:rPr lang="en-GB" sz="1600" b="1" dirty="0">
                <a:sym typeface="Wingdings" panose="05000000000000000000" pitchFamily="2" charset="2"/>
              </a:rPr>
              <a:t> originated from systematic misalignment of </a:t>
            </a:r>
            <a:r>
              <a:rPr lang="en-GB" sz="1600" b="1" dirty="0" err="1">
                <a:sym typeface="Wingdings" panose="05000000000000000000" pitchFamily="2" charset="2"/>
              </a:rPr>
              <a:t>decapole</a:t>
            </a:r>
            <a:r>
              <a:rPr lang="en-GB" sz="1600" b="1" dirty="0">
                <a:sym typeface="Wingdings" panose="05000000000000000000" pitchFamily="2" charset="2"/>
              </a:rPr>
              <a:t> correctors + previously neglected </a:t>
            </a:r>
            <a:r>
              <a:rPr lang="en-GB" sz="1600" b="1" dirty="0" err="1">
                <a:sym typeface="Wingdings" panose="05000000000000000000" pitchFamily="2" charset="2"/>
              </a:rPr>
              <a:t>decapole</a:t>
            </a:r>
            <a:r>
              <a:rPr lang="en-GB" sz="1600" b="1" dirty="0">
                <a:sym typeface="Wingdings" panose="05000000000000000000" pitchFamily="2" charset="2"/>
              </a:rPr>
              <a:t> decay </a:t>
            </a:r>
          </a:p>
          <a:p>
            <a:pPr>
              <a:buClr>
                <a:srgbClr val="0035A6"/>
              </a:buClr>
            </a:pPr>
            <a:endParaRPr lang="en-GB" sz="1600" b="1" dirty="0">
              <a:sym typeface="Wingdings" panose="05000000000000000000" pitchFamily="2" charset="2"/>
            </a:endParaRP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à"/>
            </a:pPr>
            <a:r>
              <a:rPr lang="en-GB" sz="1600" b="1" dirty="0">
                <a:sym typeface="Wingdings" panose="05000000000000000000" pitchFamily="2" charset="2"/>
              </a:rPr>
              <a:t>facilitated better corrections at injection</a:t>
            </a:r>
          </a:p>
          <a:p>
            <a:pPr>
              <a:buClr>
                <a:srgbClr val="0035A6"/>
              </a:buClr>
            </a:pPr>
            <a:r>
              <a:rPr lang="en-GB" sz="1600" b="1" dirty="0">
                <a:sym typeface="Wingdings" panose="05000000000000000000" pitchFamily="2" charset="2"/>
              </a:rPr>
              <a:t>      and improvement in Dynamic aperture</a:t>
            </a:r>
            <a:endParaRPr lang="en-GB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B06CF6-D3CA-F92F-38FB-B25B697307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5515" b="3477"/>
          <a:stretch/>
        </p:blipFill>
        <p:spPr>
          <a:xfrm>
            <a:off x="4115750" y="3082146"/>
            <a:ext cx="4316583" cy="31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86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51D80-400D-4CFC-C58E-4FF00D617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863524-0664-9501-533B-B61823601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EE163-C790-ED0E-9293-FB8F66963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74AE987-98F0-9201-E279-723303C1BA0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F48433E-FD0A-D5BA-4736-DCD16658D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D6CDE8-E8BB-C7BC-C656-7A548A074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11EAA2-56A3-B7F0-5A53-02EEF5D25C66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Dynamic Aperture is one of the key figures-of-merit for collider design and operation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320C55-2B8E-FAD5-61FB-D7A59FF70C16}"/>
              </a:ext>
            </a:extLst>
          </p:cNvPr>
          <p:cNvSpPr/>
          <p:nvPr/>
        </p:nvSpPr>
        <p:spPr>
          <a:xfrm>
            <a:off x="4838700" y="2078983"/>
            <a:ext cx="24003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174469-9A60-543D-8E96-14D49DFCED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79" y="2248347"/>
            <a:ext cx="6425883" cy="38715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B6CC92-ACDA-4C70-005B-FD323EAF4290}"/>
              </a:ext>
            </a:extLst>
          </p:cNvPr>
          <p:cNvSpPr txBox="1"/>
          <p:nvPr/>
        </p:nvSpPr>
        <p:spPr>
          <a:xfrm>
            <a:off x="1655488" y="1707949"/>
            <a:ext cx="6076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Measurements with single-kicks  (450GeV)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DF6C1C-C512-3A8F-5A41-13694F7137F0}"/>
              </a:ext>
            </a:extLst>
          </p:cNvPr>
          <p:cNvSpPr txBox="1"/>
          <p:nvPr/>
        </p:nvSpPr>
        <p:spPr>
          <a:xfrm>
            <a:off x="7320063" y="2571840"/>
            <a:ext cx="4662064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Kick bunch to large amplitude &amp; infer DA from measured beam-losses</a:t>
            </a:r>
            <a:endParaRPr lang="en-GB" sz="20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D3F99A-F54A-41A1-1C5A-AF63AAD570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690" y="856213"/>
            <a:ext cx="224489" cy="22448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6A72592-0C79-3EC1-8BF9-5ADC7BFCEA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7207" y="872247"/>
            <a:ext cx="224490" cy="1924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CD35BE-67C9-EDBE-BB26-67833595A363}"/>
              </a:ext>
            </a:extLst>
          </p:cNvPr>
          <p:cNvSpPr txBox="1"/>
          <p:nvPr/>
        </p:nvSpPr>
        <p:spPr>
          <a:xfrm>
            <a:off x="184560" y="738125"/>
            <a:ext cx="118228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studies to benchmark DA during the LHC’s first runs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08684768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BFBA5-CFA4-FC84-C759-003D43605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17C1A3-67F9-CB6D-0E75-2FB69DDE4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13876-C5E7-A38B-D469-90CA9195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BDC4642-0B97-B37D-58C2-F515E73F0F5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5EEE400-8C16-6299-39DB-914FB8E57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3A6357-28FF-B1F1-B436-4C592DE45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59DF37-2AA3-FE20-7789-8C8728FBBD2E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Dynamic Aperture is one of the key figures-of-merit for collider design and operation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C876C7-3134-93EB-6EF6-BAE285E7634A}"/>
              </a:ext>
            </a:extLst>
          </p:cNvPr>
          <p:cNvSpPr/>
          <p:nvPr/>
        </p:nvSpPr>
        <p:spPr>
          <a:xfrm>
            <a:off x="4838700" y="2078983"/>
            <a:ext cx="24003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67322E-78E4-6701-5976-CC73F5E0D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526" y="938180"/>
            <a:ext cx="1434010" cy="863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293B97-41F6-F403-A164-C1A512FE9BD2}"/>
              </a:ext>
            </a:extLst>
          </p:cNvPr>
          <p:cNvSpPr txBox="1"/>
          <p:nvPr/>
        </p:nvSpPr>
        <p:spPr>
          <a:xfrm>
            <a:off x="10746850" y="738125"/>
            <a:ext cx="13829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b="1" dirty="0">
                <a:solidFill>
                  <a:srgbClr val="C00000"/>
                </a:solidFill>
                <a:sym typeface="Wingdings" panose="05000000000000000000" pitchFamily="2" charset="2"/>
              </a:rPr>
              <a:t>Measurements with single-kicks  (450GeV)</a:t>
            </a:r>
            <a:endParaRPr lang="en-GB" sz="500" b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30E9F-C4BB-09BE-700C-D568A8FD22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798" y="1585308"/>
            <a:ext cx="4667249" cy="46672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A3570E-AE82-8BDC-8EE5-C297955A10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8487" y="1997819"/>
            <a:ext cx="4643734" cy="39803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550208D-9E37-E905-8079-8C3F59D38D04}"/>
              </a:ext>
            </a:extLst>
          </p:cNvPr>
          <p:cNvSpPr txBox="1"/>
          <p:nvPr/>
        </p:nvSpPr>
        <p:spPr>
          <a:xfrm>
            <a:off x="9278405" y="2293295"/>
            <a:ext cx="2664241" cy="1077218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600" b="1" dirty="0">
                <a:sym typeface="Wingdings" panose="05000000000000000000" pitchFamily="2" charset="2"/>
              </a:rPr>
              <a:t>Good agreement found for 2012 operational configuration &amp; with residual nonlinearities</a:t>
            </a:r>
            <a:endParaRPr lang="en-GB" sz="16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483969-58B0-6A73-9068-592D5F079F4B}"/>
              </a:ext>
            </a:extLst>
          </p:cNvPr>
          <p:cNvSpPr txBox="1"/>
          <p:nvPr/>
        </p:nvSpPr>
        <p:spPr>
          <a:xfrm>
            <a:off x="9278404" y="3804502"/>
            <a:ext cx="2766132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600" b="1" dirty="0">
                <a:sym typeface="Wingdings" panose="05000000000000000000" pitchFamily="2" charset="2"/>
              </a:rPr>
              <a:t>Measured DA within ≈10% of model predictions</a:t>
            </a:r>
            <a:endParaRPr lang="en-GB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690030-C3E0-8E3E-E922-0A9228E1DEC8}"/>
              </a:ext>
            </a:extLst>
          </p:cNvPr>
          <p:cNvSpPr txBox="1"/>
          <p:nvPr/>
        </p:nvSpPr>
        <p:spPr>
          <a:xfrm>
            <a:off x="1655488" y="794958"/>
            <a:ext cx="1552559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" b="1" dirty="0">
                <a:solidFill>
                  <a:srgbClr val="C00000"/>
                </a:solidFill>
                <a:sym typeface="Wingdings" panose="05000000000000000000" pitchFamily="2" charset="2"/>
              </a:rPr>
              <a:t>Measurements with large emittance bunches (450GeV &amp; 6.8TeV)</a:t>
            </a:r>
            <a:endParaRPr lang="en-GB" sz="400" b="1" dirty="0">
              <a:solidFill>
                <a:srgbClr val="C0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E313F8-6308-3A25-BBBE-35A50E6504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20" y="871902"/>
            <a:ext cx="220980" cy="1564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BE202E-EA25-E87A-17F7-4331F80A856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894"/>
          <a:stretch/>
        </p:blipFill>
        <p:spPr>
          <a:xfrm>
            <a:off x="1772164" y="932596"/>
            <a:ext cx="140456" cy="1096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191C5D-504E-764C-C8B0-6B8C27F0BD57}"/>
              </a:ext>
            </a:extLst>
          </p:cNvPr>
          <p:cNvSpPr txBox="1"/>
          <p:nvPr/>
        </p:nvSpPr>
        <p:spPr>
          <a:xfrm>
            <a:off x="184560" y="738125"/>
            <a:ext cx="71382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studies to benchmark DA during the LHC’s first runs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0280846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93B63-068D-AA42-72AB-4B74C9542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319FFFF-5AA3-5D2C-562C-4B9F09DC9ABC}"/>
              </a:ext>
            </a:extLst>
          </p:cNvPr>
          <p:cNvSpPr txBox="1"/>
          <p:nvPr/>
        </p:nvSpPr>
        <p:spPr>
          <a:xfrm>
            <a:off x="202697" y="1443268"/>
            <a:ext cx="6356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/>
              <a:t>8 FODO Arcs</a:t>
            </a:r>
          </a:p>
          <a:p>
            <a:pPr>
              <a:buClr>
                <a:srgbClr val="0035A6"/>
              </a:buClr>
            </a:pPr>
            <a:r>
              <a:rPr lang="en-GB" sz="800" b="1" dirty="0"/>
              <a:t> </a:t>
            </a:r>
          </a:p>
          <a:p>
            <a:pPr>
              <a:buClr>
                <a:srgbClr val="0035A6"/>
              </a:buClr>
            </a:pPr>
            <a:r>
              <a:rPr lang="en-GB" sz="2000" dirty="0"/>
              <a:t>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/>
              <a:t>Lattice </a:t>
            </a:r>
            <a:r>
              <a:rPr lang="en-GB" sz="2000" dirty="0" err="1"/>
              <a:t>sextupole</a:t>
            </a:r>
            <a:r>
              <a:rPr lang="en-GB" sz="2000" dirty="0"/>
              <a:t>/octupole for Q’ &amp; Landau damping</a:t>
            </a:r>
          </a:p>
          <a:p>
            <a:pPr>
              <a:buClr>
                <a:srgbClr val="0035A6"/>
              </a:buClr>
            </a:pPr>
            <a:r>
              <a:rPr lang="en-GB" sz="800" dirty="0"/>
              <a:t> </a:t>
            </a:r>
          </a:p>
          <a:p>
            <a:pPr>
              <a:buClr>
                <a:srgbClr val="0035A6"/>
              </a:buClr>
            </a:pPr>
            <a:r>
              <a:rPr lang="en-GB" sz="2000" b="1" dirty="0"/>
              <a:t>     </a:t>
            </a:r>
            <a:r>
              <a:rPr lang="en-GB" sz="2000" b="1" dirty="0">
                <a:sym typeface="Wingdings" panose="05000000000000000000" pitchFamily="2" charset="2"/>
              </a:rPr>
              <a:t> </a:t>
            </a:r>
            <a:r>
              <a:rPr lang="en-GB" sz="2000" dirty="0">
                <a:sym typeface="Wingdings" panose="05000000000000000000" pitchFamily="2" charset="2"/>
              </a:rPr>
              <a:t>skew-quads, skew-</a:t>
            </a:r>
            <a:r>
              <a:rPr lang="en-GB" sz="2000" dirty="0" err="1">
                <a:sym typeface="Wingdings" panose="05000000000000000000" pitchFamily="2" charset="2"/>
              </a:rPr>
              <a:t>sextupoles</a:t>
            </a:r>
            <a:endParaRPr lang="en-GB" sz="2000" dirty="0">
              <a:sym typeface="Wingdings" panose="05000000000000000000" pitchFamily="2" charset="2"/>
            </a:endParaRPr>
          </a:p>
          <a:p>
            <a:pPr>
              <a:buClr>
                <a:srgbClr val="0035A6"/>
              </a:buClr>
            </a:pPr>
            <a:r>
              <a:rPr lang="en-GB" sz="800" dirty="0">
                <a:sym typeface="Wingdings" panose="05000000000000000000" pitchFamily="2" charset="2"/>
              </a:rPr>
              <a:t> </a:t>
            </a:r>
          </a:p>
          <a:p>
            <a:pPr>
              <a:buClr>
                <a:srgbClr val="0035A6"/>
              </a:buClr>
            </a:pPr>
            <a:r>
              <a:rPr lang="en-GB" sz="2000" dirty="0">
                <a:sym typeface="Wingdings" panose="05000000000000000000" pitchFamily="2" charset="2"/>
              </a:rPr>
              <a:t>      normal </a:t>
            </a:r>
            <a:r>
              <a:rPr lang="en-GB" sz="2000" dirty="0" err="1">
                <a:sym typeface="Wingdings" panose="05000000000000000000" pitchFamily="2" charset="2"/>
              </a:rPr>
              <a:t>sextupole</a:t>
            </a:r>
            <a:r>
              <a:rPr lang="en-GB" sz="2000" dirty="0">
                <a:sym typeface="Wingdings" panose="05000000000000000000" pitchFamily="2" charset="2"/>
              </a:rPr>
              <a:t>/octupole/</a:t>
            </a:r>
            <a:r>
              <a:rPr lang="en-GB" sz="2000" dirty="0" err="1">
                <a:sym typeface="Wingdings" panose="05000000000000000000" pitchFamily="2" charset="2"/>
              </a:rPr>
              <a:t>decapole</a:t>
            </a:r>
            <a:r>
              <a:rPr lang="en-GB" sz="2000" dirty="0">
                <a:sym typeface="Wingdings" panose="05000000000000000000" pitchFamily="2" charset="2"/>
              </a:rPr>
              <a:t> correctors</a:t>
            </a:r>
            <a:endParaRPr lang="en-GB" sz="24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3DDD2B3-4E22-1090-A575-03272BB258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7" r="8326"/>
          <a:stretch/>
        </p:blipFill>
        <p:spPr>
          <a:xfrm>
            <a:off x="94565" y="3744754"/>
            <a:ext cx="8193836" cy="249741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9E8B31-E118-F1B3-87F5-A43719889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EECA53-F5FD-E4F9-993F-084F5E54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3087A3-1A35-8135-4B8F-6D1A01B03224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09CC0AA-4A47-32DF-8DA7-BC5AF26FEF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A127F0-0855-2CDC-64B8-60DD0D06CB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3461CB2-2975-E181-48A3-F658AD4ED931}"/>
              </a:ext>
            </a:extLst>
          </p:cNvPr>
          <p:cNvSpPr txBox="1"/>
          <p:nvPr/>
        </p:nvSpPr>
        <p:spPr>
          <a:xfrm>
            <a:off x="225299" y="216387"/>
            <a:ext cx="6333934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35A6"/>
                </a:solidFill>
              </a:rPr>
              <a:t>CERN Large Hadron Collider  (LHC)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77CD6D-50D1-2DA3-8A8C-7BC966676B25}"/>
              </a:ext>
            </a:extLst>
          </p:cNvPr>
          <p:cNvSpPr txBox="1"/>
          <p:nvPr/>
        </p:nvSpPr>
        <p:spPr>
          <a:xfrm>
            <a:off x="595320" y="5324836"/>
            <a:ext cx="781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BPMs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DAA02B-3922-632C-EB49-82A7C4223BFA}"/>
              </a:ext>
            </a:extLst>
          </p:cNvPr>
          <p:cNvSpPr txBox="1"/>
          <p:nvPr/>
        </p:nvSpPr>
        <p:spPr>
          <a:xfrm>
            <a:off x="1193744" y="4953624"/>
            <a:ext cx="1892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Main Dipoles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C71909-CDD9-C4C1-E4BA-B7CF12CA0388}"/>
              </a:ext>
            </a:extLst>
          </p:cNvPr>
          <p:cNvSpPr txBox="1"/>
          <p:nvPr/>
        </p:nvSpPr>
        <p:spPr>
          <a:xfrm>
            <a:off x="2174724" y="4590356"/>
            <a:ext cx="1772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5307D"/>
                </a:solidFill>
              </a:rPr>
              <a:t>Main Quads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2732B4-CC57-C69B-7E02-F8495A83AC6A}"/>
              </a:ext>
            </a:extLst>
          </p:cNvPr>
          <p:cNvSpPr txBox="1"/>
          <p:nvPr/>
        </p:nvSpPr>
        <p:spPr>
          <a:xfrm>
            <a:off x="3086296" y="4991156"/>
            <a:ext cx="2318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Trim Quads, skew quads,</a:t>
            </a:r>
          </a:p>
          <a:p>
            <a:r>
              <a:rPr lang="en-GB" sz="1600" b="1" dirty="0">
                <a:solidFill>
                  <a:srgbClr val="00B0F0"/>
                </a:solidFill>
              </a:rPr>
              <a:t>Lattice octupoles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E51D8C-E18B-A2C3-BEBF-0DD92096A8D7}"/>
              </a:ext>
            </a:extLst>
          </p:cNvPr>
          <p:cNvSpPr txBox="1"/>
          <p:nvPr/>
        </p:nvSpPr>
        <p:spPr>
          <a:xfrm>
            <a:off x="4313442" y="4353979"/>
            <a:ext cx="2607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35A6"/>
                </a:solidFill>
              </a:rPr>
              <a:t>Lattice normal </a:t>
            </a:r>
            <a:r>
              <a:rPr lang="en-GB" sz="1600" b="1" dirty="0" err="1">
                <a:solidFill>
                  <a:srgbClr val="0035A6"/>
                </a:solidFill>
              </a:rPr>
              <a:t>sextupoles</a:t>
            </a:r>
            <a:r>
              <a:rPr lang="en-GB" sz="1600" b="1" dirty="0">
                <a:solidFill>
                  <a:srgbClr val="0035A6"/>
                </a:solidFill>
              </a:rPr>
              <a:t>,</a:t>
            </a:r>
          </a:p>
          <a:p>
            <a:r>
              <a:rPr lang="en-GB" sz="1600" b="1" dirty="0">
                <a:solidFill>
                  <a:srgbClr val="0035A6"/>
                </a:solidFill>
              </a:rPr>
              <a:t>Skew </a:t>
            </a:r>
            <a:r>
              <a:rPr lang="en-GB" sz="1600" b="1" dirty="0" err="1">
                <a:solidFill>
                  <a:srgbClr val="0035A6"/>
                </a:solidFill>
              </a:rPr>
              <a:t>sextupoles</a:t>
            </a:r>
            <a:endParaRPr lang="en-GB" sz="1600" b="1" dirty="0">
              <a:solidFill>
                <a:srgbClr val="0035A6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5828AD-62A2-3116-16A2-06B21BDDDA07}"/>
              </a:ext>
            </a:extLst>
          </p:cNvPr>
          <p:cNvSpPr txBox="1"/>
          <p:nvPr/>
        </p:nvSpPr>
        <p:spPr>
          <a:xfrm>
            <a:off x="5552681" y="4912423"/>
            <a:ext cx="2735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Normal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sextupole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correctors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280D53-BCAF-F182-1667-3DB9A1B65E91}"/>
              </a:ext>
            </a:extLst>
          </p:cNvPr>
          <p:cNvSpPr txBox="1"/>
          <p:nvPr/>
        </p:nvSpPr>
        <p:spPr>
          <a:xfrm>
            <a:off x="5948990" y="5299185"/>
            <a:ext cx="3652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</a:rPr>
              <a:t>Normal octupole/</a:t>
            </a:r>
            <a:r>
              <a:rPr lang="en-GB" sz="1600" b="1" dirty="0" err="1">
                <a:solidFill>
                  <a:schemeClr val="bg2">
                    <a:lumMod val="50000"/>
                  </a:schemeClr>
                </a:solidFill>
              </a:rPr>
              <a:t>decapole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</a:rPr>
              <a:t> correctors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5F3815-4EFB-3997-FE45-E4902CE46E98}"/>
              </a:ext>
            </a:extLst>
          </p:cNvPr>
          <p:cNvSpPr/>
          <p:nvPr/>
        </p:nvSpPr>
        <p:spPr>
          <a:xfrm>
            <a:off x="7705724" y="2810458"/>
            <a:ext cx="236545" cy="222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807A77-9A2A-8104-3AF1-CDF2D1BD72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1174" r="2763" b="212"/>
          <a:stretch/>
        </p:blipFill>
        <p:spPr>
          <a:xfrm>
            <a:off x="6667364" y="-536"/>
            <a:ext cx="5524636" cy="442856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3541555-1845-5176-A5C7-3A78605A9A3A}"/>
              </a:ext>
            </a:extLst>
          </p:cNvPr>
          <p:cNvSpPr txBox="1"/>
          <p:nvPr/>
        </p:nvSpPr>
        <p:spPr>
          <a:xfrm>
            <a:off x="213998" y="920918"/>
            <a:ext cx="6356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/>
              <a:t>Twin ring 27km collider</a:t>
            </a:r>
            <a:endParaRPr lang="en-GB" sz="24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05ABF10-4BF7-0C10-CC5A-24D60162C4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" r="-1" b="140"/>
          <a:stretch/>
        </p:blipFill>
        <p:spPr>
          <a:xfrm flipH="1">
            <a:off x="9414670" y="3741507"/>
            <a:ext cx="94061" cy="45719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B785052E-6411-56E6-B0FE-BDEF2CAAC56F}"/>
              </a:ext>
            </a:extLst>
          </p:cNvPr>
          <p:cNvGrpSpPr/>
          <p:nvPr/>
        </p:nvGrpSpPr>
        <p:grpSpPr>
          <a:xfrm>
            <a:off x="9448073" y="3744754"/>
            <a:ext cx="57153" cy="45864"/>
            <a:chOff x="6702260" y="2590713"/>
            <a:chExt cx="4772304" cy="3679778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BAD3AA2-31E3-5F1D-7D17-4D8E2D380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7783" b="74807"/>
            <a:stretch/>
          </p:blipFill>
          <p:spPr>
            <a:xfrm>
              <a:off x="6702260" y="2850064"/>
              <a:ext cx="4772304" cy="479832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2B47AEE-490E-E002-5F07-C6BA3A853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27030"/>
            <a:stretch/>
          </p:blipFill>
          <p:spPr>
            <a:xfrm>
              <a:off x="6702260" y="3272831"/>
              <a:ext cx="4772304" cy="299766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F51E421-57FB-07AE-C018-F2318CA80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0409" t="-2354" r="47855" b="93318"/>
            <a:stretch/>
          </p:blipFill>
          <p:spPr>
            <a:xfrm>
              <a:off x="8501204" y="2590713"/>
              <a:ext cx="1683944" cy="313823"/>
            </a:xfrm>
            <a:prstGeom prst="rect">
              <a:avLst/>
            </a:prstGeom>
          </p:spPr>
        </p:pic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788B6D27-DF35-8411-F927-662735FF0EC3}"/>
              </a:ext>
            </a:extLst>
          </p:cNvPr>
          <p:cNvSpPr/>
          <p:nvPr/>
        </p:nvSpPr>
        <p:spPr>
          <a:xfrm>
            <a:off x="9414670" y="3738114"/>
            <a:ext cx="143668" cy="52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43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8B59A-4B25-2042-98EC-E299B19C3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5B592-364B-0512-460A-D29DFF3A4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A8B141-24FC-C5CC-DC33-B3ED9AD2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BF61410-CCB0-0D24-019C-5BD2CB186AC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F701CE2-8216-7A49-DE3C-E9C40F26A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137F73-D42E-7A1A-171C-340A99A08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29A516-FF0C-2A74-80B0-C96A12E69ECD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Dynamic Aperture is one of the key figures-of-merit for collider design and operation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3DD87-F587-A029-2E03-E64587FFD0E1}"/>
              </a:ext>
            </a:extLst>
          </p:cNvPr>
          <p:cNvSpPr txBox="1"/>
          <p:nvPr/>
        </p:nvSpPr>
        <p:spPr>
          <a:xfrm>
            <a:off x="421021" y="1284135"/>
            <a:ext cx="8495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Measurements with large emittance bunches (450GeV &amp; 6.8TeV)</a:t>
            </a: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A3CBB5-4825-5185-2FB4-7B50F378C7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780" y="2664487"/>
            <a:ext cx="5059680" cy="35812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6CD6FC-13D3-4597-D02A-BCD9595E37B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894"/>
          <a:stretch/>
        </p:blipFill>
        <p:spPr>
          <a:xfrm>
            <a:off x="299101" y="1851875"/>
            <a:ext cx="3709730" cy="28953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4277208-748C-9847-5FB3-A9D5FF30D830}"/>
              </a:ext>
            </a:extLst>
          </p:cNvPr>
          <p:cNvSpPr txBox="1"/>
          <p:nvPr/>
        </p:nvSpPr>
        <p:spPr>
          <a:xfrm>
            <a:off x="4237924" y="1834272"/>
            <a:ext cx="7298756" cy="8463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Blow up bunch with transverse damper</a:t>
            </a:r>
          </a:p>
          <a:p>
            <a:pPr>
              <a:buClr>
                <a:srgbClr val="0035A6"/>
              </a:buClr>
            </a:pPr>
            <a:r>
              <a:rPr lang="en-GB" sz="800" b="1" dirty="0">
                <a:sym typeface="Wingdings" panose="05000000000000000000" pitchFamily="2" charset="2"/>
              </a:rPr>
              <a:t> </a:t>
            </a:r>
            <a:endParaRPr lang="en-GB" sz="20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Infer DA from beam-losses on changes in machine configuration</a:t>
            </a:r>
            <a:endParaRPr lang="en-GB" sz="20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8B4692C-B485-1A8C-A4E9-A0FFC84993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94246" y="797067"/>
            <a:ext cx="146138" cy="2604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9C70AE-FAC4-2D08-25FE-1DCAA729A8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37042" y="852276"/>
            <a:ext cx="133628" cy="1718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D9A5AA-CE55-5221-0405-1C64700F8AF3}"/>
              </a:ext>
            </a:extLst>
          </p:cNvPr>
          <p:cNvSpPr txBox="1"/>
          <p:nvPr/>
        </p:nvSpPr>
        <p:spPr>
          <a:xfrm>
            <a:off x="184560" y="738125"/>
            <a:ext cx="11822880" cy="40011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studies to benchmark DA during the LHC’s first runs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3133941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A44A3-66AF-0FD7-B4FA-7A6D84BE8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26E99-AC81-0689-14A7-7D37F0A30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F740F-F10C-CA67-5ED3-52465F2A2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56FE750-9F4E-28BD-FAE7-08C7F562204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935B9B7-4EB4-9462-A84D-4DBDF7C32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8A1F34-931E-6E7A-67A1-96942200A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BCEC18-BE99-39B7-CB9A-BCD12189C11A}"/>
              </a:ext>
            </a:extLst>
          </p:cNvPr>
          <p:cNvSpPr txBox="1"/>
          <p:nvPr/>
        </p:nvSpPr>
        <p:spPr>
          <a:xfrm>
            <a:off x="184560" y="208862"/>
            <a:ext cx="11822880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Dynamic Aperture is one of the key figures-of-merit for collider design and operation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E35906-A1D0-52F7-D020-4120FAAFC12A}"/>
              </a:ext>
            </a:extLst>
          </p:cNvPr>
          <p:cNvSpPr txBox="1"/>
          <p:nvPr/>
        </p:nvSpPr>
        <p:spPr>
          <a:xfrm>
            <a:off x="184560" y="738125"/>
            <a:ext cx="11822880" cy="40011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studies to benchmark DA during the LHC’s first runs</a:t>
            </a:r>
            <a:endParaRPr lang="en-GB" sz="20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96E059-ED6F-DA62-F1E9-81F27E126D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561" y="2198843"/>
            <a:ext cx="1344096" cy="951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DBE19F9-A03B-DD00-66EC-541C0CF678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894"/>
          <a:stretch/>
        </p:blipFill>
        <p:spPr>
          <a:xfrm>
            <a:off x="10576561" y="938180"/>
            <a:ext cx="1344096" cy="1049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7A113-CF37-DDB5-63E0-8CC5A34A1AAF}"/>
              </a:ext>
            </a:extLst>
          </p:cNvPr>
          <p:cNvSpPr txBox="1"/>
          <p:nvPr/>
        </p:nvSpPr>
        <p:spPr>
          <a:xfrm>
            <a:off x="10437187" y="750136"/>
            <a:ext cx="1544939" cy="15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" b="1" dirty="0">
                <a:solidFill>
                  <a:srgbClr val="C00000"/>
                </a:solidFill>
                <a:sym typeface="Wingdings" panose="05000000000000000000" pitchFamily="2" charset="2"/>
              </a:rPr>
              <a:t>Measurements with large emittance bunches (450GeV &amp; 6.8TeV)</a:t>
            </a:r>
            <a:endParaRPr lang="en-GB" sz="400" b="1" dirty="0">
              <a:solidFill>
                <a:srgbClr val="C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73B09B-9EC1-F7A0-62ED-107CFE0666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32044" y="1544212"/>
            <a:ext cx="3148868" cy="56129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194673-09F9-102F-E943-F45EA89E1C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47732" y="2273306"/>
            <a:ext cx="3231485" cy="41547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82FCC3-287C-B0E0-6743-51010F7E58B2}"/>
              </a:ext>
            </a:extLst>
          </p:cNvPr>
          <p:cNvSpPr txBox="1"/>
          <p:nvPr/>
        </p:nvSpPr>
        <p:spPr>
          <a:xfrm>
            <a:off x="858759" y="1913295"/>
            <a:ext cx="4183379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Good agreement found for DA vs octupole current at injection</a:t>
            </a:r>
            <a:endParaRPr lang="en-GB" sz="20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32566E-225E-42B5-A5EE-ECB1B300E67E}"/>
              </a:ext>
            </a:extLst>
          </p:cNvPr>
          <p:cNvSpPr txBox="1"/>
          <p:nvPr/>
        </p:nvSpPr>
        <p:spPr>
          <a:xfrm>
            <a:off x="5957349" y="1913295"/>
            <a:ext cx="4183379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Good agreement found for DA with </a:t>
            </a:r>
            <a:r>
              <a:rPr lang="en-GB" sz="2000" b="1" dirty="0" err="1">
                <a:sym typeface="Wingdings" panose="05000000000000000000" pitchFamily="2" charset="2"/>
              </a:rPr>
              <a:t>dodecapole</a:t>
            </a:r>
            <a:r>
              <a:rPr lang="en-GB" sz="2000" b="1" dirty="0">
                <a:sym typeface="Wingdings" panose="05000000000000000000" pitchFamily="2" charset="2"/>
              </a:rPr>
              <a:t> current at 6.8TeV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0285882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2B9DF-4011-E825-E66D-CE3F72B8D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E5BA6FDD-81B5-AAFD-645D-9E6FD9FF9B1E}"/>
              </a:ext>
            </a:extLst>
          </p:cNvPr>
          <p:cNvSpPr txBox="1"/>
          <p:nvPr/>
        </p:nvSpPr>
        <p:spPr>
          <a:xfrm>
            <a:off x="795102" y="304559"/>
            <a:ext cx="25638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0035A6"/>
                </a:solidFill>
                <a:sym typeface="Wingdings" panose="05000000000000000000" pitchFamily="2" charset="2"/>
              </a:rPr>
              <a:t></a:t>
            </a:r>
            <a:r>
              <a:rPr lang="en-GB" sz="600" b="1" dirty="0">
                <a:sym typeface="Wingdings" panose="05000000000000000000" pitchFamily="2" charset="2"/>
              </a:rPr>
              <a:t> </a:t>
            </a:r>
            <a:r>
              <a:rPr lang="en-GB" sz="600" b="1" dirty="0"/>
              <a:t>Introduction of nonlinear optics commissioning yielded various benefits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D1B2F-3745-6A00-306F-68722027C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BB7C0-06B5-96A8-9434-C05D8A67B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60B47B-70B6-F1C5-D454-6D6DFB222D6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EE3B391-EC91-FE60-9039-1F04D9EEE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4098D7-D570-48D5-2C3F-9BE4934095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F7A679-880A-137A-5484-50EBA6EE25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"/>
          <a:stretch/>
        </p:blipFill>
        <p:spPr>
          <a:xfrm rot="5400000">
            <a:off x="6779467" y="706326"/>
            <a:ext cx="3922743" cy="67804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B4342E-CDB8-6682-F455-E367DE2D98BA}"/>
              </a:ext>
            </a:extLst>
          </p:cNvPr>
          <p:cNvSpPr txBox="1"/>
          <p:nvPr/>
        </p:nvSpPr>
        <p:spPr>
          <a:xfrm>
            <a:off x="209803" y="811366"/>
            <a:ext cx="9934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Normal octupole, normal- and skew-</a:t>
            </a:r>
            <a:r>
              <a:rPr lang="en-GB" sz="2000" b="1" dirty="0" err="1"/>
              <a:t>sextupole</a:t>
            </a:r>
            <a:r>
              <a:rPr lang="en-GB" sz="2000" b="1" dirty="0"/>
              <a:t> corrections performed regularly via minimization of detuning, and quadratic/linear feed-down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BA75E2-1A5C-80F9-DB50-629C3E48BA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635"/>
          <a:stretch/>
        </p:blipFill>
        <p:spPr>
          <a:xfrm>
            <a:off x="209803" y="2314636"/>
            <a:ext cx="5140834" cy="374326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505F3E2-A853-FF3E-B79C-1754025F15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54931" y="442823"/>
            <a:ext cx="138499" cy="1780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DF963E7-1879-B1D3-F3B0-5F8A9E447B3F}"/>
                  </a:ext>
                </a:extLst>
              </p:cNvPr>
              <p:cNvSpPr txBox="1"/>
              <p:nvPr/>
            </p:nvSpPr>
            <p:spPr>
              <a:xfrm>
                <a:off x="3358908" y="347192"/>
                <a:ext cx="1173480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sz="300" b="1" dirty="0">
                    <a:solidFill>
                      <a:srgbClr val="0035A6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GB" sz="300" b="1" dirty="0">
                    <a:sym typeface="Wingdings" panose="05000000000000000000" pitchFamily="2" charset="2"/>
                  </a:rPr>
                  <a:t> </a:t>
                </a:r>
                <a:r>
                  <a:rPr lang="en-GB" sz="300" b="1" dirty="0">
                    <a:solidFill>
                      <a:schemeClr val="tx1"/>
                    </a:solidFill>
                  </a:rPr>
                  <a:t>IR-nonlinear corrections substantially improved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300" b="1" dirty="0"/>
                  <a:t>    </a:t>
                </a:r>
                <a:r>
                  <a:rPr lang="en-GB" sz="300" b="1" dirty="0">
                    <a:solidFill>
                      <a:schemeClr val="tx1"/>
                    </a:solidFill>
                  </a:rPr>
                  <a:t> lifetime during tests squeezing to HL-LHC target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sz="300" b="1" dirty="0">
                  <a:solidFill>
                    <a:srgbClr val="0035A6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DF963E7-1879-B1D3-F3B0-5F8A9E447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8908" y="347192"/>
                <a:ext cx="1173480" cy="1846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22965B34-1C4A-B3F9-9E29-37A6CEBFD2BA}"/>
              </a:ext>
            </a:extLst>
          </p:cNvPr>
          <p:cNvSpPr txBox="1"/>
          <p:nvPr/>
        </p:nvSpPr>
        <p:spPr>
          <a:xfrm>
            <a:off x="215281" y="142978"/>
            <a:ext cx="11914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Nonlinear optics commissioning in experimental IRs now a core component of LHC start-up</a:t>
            </a:r>
          </a:p>
        </p:txBody>
      </p:sp>
    </p:spTree>
    <p:extLst>
      <p:ext uri="{BB962C8B-B14F-4D97-AF65-F5344CB8AC3E}">
        <p14:creationId xmlns:p14="http://schemas.microsoft.com/office/powerpoint/2010/main" val="2612894800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92009-FB22-2538-84B6-85653999D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9831FA6C-F769-5E8C-2B75-A95173CCE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9519" y="787010"/>
            <a:ext cx="173052" cy="2472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7D730D-ECDB-6CE5-4A65-498F40888F0E}"/>
              </a:ext>
            </a:extLst>
          </p:cNvPr>
          <p:cNvSpPr txBox="1"/>
          <p:nvPr/>
        </p:nvSpPr>
        <p:spPr>
          <a:xfrm>
            <a:off x="215281" y="663407"/>
            <a:ext cx="99345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</a:t>
            </a:r>
            <a:r>
              <a:rPr lang="en-GB" sz="2400" b="1" dirty="0">
                <a:sym typeface="Wingdings" panose="05000000000000000000" pitchFamily="2" charset="2"/>
              </a:rPr>
              <a:t> </a:t>
            </a:r>
            <a:r>
              <a:rPr lang="en-GB" sz="2400" b="1" dirty="0"/>
              <a:t>Introduction of nonlinear optics commissioning yielded various benefits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4AAD9-BE94-3408-EB90-C0A34F76AB5A}"/>
              </a:ext>
            </a:extLst>
          </p:cNvPr>
          <p:cNvSpPr txBox="1"/>
          <p:nvPr/>
        </p:nvSpPr>
        <p:spPr>
          <a:xfrm>
            <a:off x="215281" y="142978"/>
            <a:ext cx="11914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Nonlinear optics commissioning in experimental IRs now a core component of LHC start-up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95590-604C-4F94-01F0-32C5671D5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DC904-03F5-DB04-C6EE-2C3ACBA61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8302530-67E2-7B97-FD9B-607776CAC37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0CD56E3-1BA3-534F-67B6-F3B25711C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370856-55C0-3D20-F131-797C3426E8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97B10C-280F-10A1-B173-A7C94DDB4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1663" y="766957"/>
            <a:ext cx="4800600" cy="6172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B1D232-6A38-3CF9-3AE3-354384B3381C}"/>
                  </a:ext>
                </a:extLst>
              </p:cNvPr>
              <p:cNvSpPr txBox="1"/>
              <p:nvPr/>
            </p:nvSpPr>
            <p:spPr>
              <a:xfrm>
                <a:off x="6720840" y="1910074"/>
                <a:ext cx="54089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b="1" dirty="0">
                    <a:solidFill>
                      <a:srgbClr val="0035A6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GB" b="1" dirty="0">
                    <a:sym typeface="Wingdings" panose="05000000000000000000" pitchFamily="2" charset="2"/>
                  </a:rPr>
                  <a:t> </a:t>
                </a:r>
                <a:r>
                  <a:rPr lang="en-GB" b="1" dirty="0">
                    <a:solidFill>
                      <a:schemeClr val="tx1"/>
                    </a:solidFill>
                  </a:rPr>
                  <a:t>IR-nonlinear corrections substantially improved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b="1" dirty="0"/>
                  <a:t>    </a:t>
                </a:r>
                <a:r>
                  <a:rPr lang="en-GB" b="1" dirty="0">
                    <a:solidFill>
                      <a:schemeClr val="tx1"/>
                    </a:solidFill>
                  </a:rPr>
                  <a:t> lifetime during tests squeezing to HL-LHC target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b="1" dirty="0">
                  <a:solidFill>
                    <a:srgbClr val="0035A6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B1D232-6A38-3CF9-3AE3-354384B33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0840" y="1910074"/>
                <a:ext cx="5408997" cy="646331"/>
              </a:xfrm>
              <a:prstGeom prst="rect">
                <a:avLst/>
              </a:prstGeom>
              <a:blipFill>
                <a:blip r:embed="rId6"/>
                <a:stretch>
                  <a:fillRect l="-101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5651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02526-44F8-69F8-3DBB-B65B3382D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19B6E3-D61D-ACB1-E024-D939ABE0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B9CB-8AD4-D18B-E547-3341F9773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7847C84-6645-471C-69AD-2A2869727D8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9AAB45E-4914-FD06-8734-00EFCE772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47B106-9C89-A8AF-93CF-53E821CDC4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9527A1-5D8D-FFFF-7C5A-5D928BE94080}"/>
              </a:ext>
            </a:extLst>
          </p:cNvPr>
          <p:cNvSpPr txBox="1"/>
          <p:nvPr/>
        </p:nvSpPr>
        <p:spPr>
          <a:xfrm>
            <a:off x="215281" y="142978"/>
            <a:ext cx="11914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Nonlinear optics commissioning in experimental IRs now a core component of LHC start-up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900806D-C3BC-E49C-BA02-7E945F57F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01607" y="38744"/>
            <a:ext cx="5069521" cy="7242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4AAEA6-19C7-E5A1-297C-0E8C19EBCF48}"/>
                  </a:ext>
                </a:extLst>
              </p:cNvPr>
              <p:cNvSpPr txBox="1"/>
              <p:nvPr/>
            </p:nvSpPr>
            <p:spPr>
              <a:xfrm>
                <a:off x="7694997" y="4291343"/>
                <a:ext cx="438912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b="1" dirty="0">
                    <a:solidFill>
                      <a:schemeClr val="tx1"/>
                    </a:solidFill>
                  </a:rPr>
                  <a:t>IR-octupole corrections improve tune measurement quality </a:t>
                </a:r>
                <a:r>
                  <a:rPr lang="en-GB" b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necessary to achieve target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b="1" dirty="0">
                    <a:solidFill>
                      <a:schemeClr val="tx1"/>
                    </a:solidFill>
                  </a:rPr>
                  <a:t>control via K-mod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4AAEA6-19C7-E5A1-297C-0E8C19EBC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997" y="4291343"/>
                <a:ext cx="4389120" cy="923330"/>
              </a:xfrm>
              <a:prstGeom prst="rect">
                <a:avLst/>
              </a:prstGeom>
              <a:blipFill>
                <a:blip r:embed="rId5"/>
                <a:stretch>
                  <a:fillRect l="-1111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82F934-8D0D-BAC1-BDE0-1A2948318DE1}"/>
                  </a:ext>
                </a:extLst>
              </p:cNvPr>
              <p:cNvSpPr txBox="1"/>
              <p:nvPr/>
            </p:nvSpPr>
            <p:spPr>
              <a:xfrm>
                <a:off x="7648559" y="3400902"/>
                <a:ext cx="43891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b="1" dirty="0">
                    <a:solidFill>
                      <a:srgbClr val="C00000"/>
                    </a:solidFill>
                  </a:rPr>
                  <a:t>At low-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 success of linear commissioning depends on nonlinear optics corrections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82F934-8D0D-BAC1-BDE0-1A2948318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559" y="3400902"/>
                <a:ext cx="4389120" cy="646331"/>
              </a:xfrm>
              <a:prstGeom prst="rect">
                <a:avLst/>
              </a:prstGeom>
              <a:blipFill>
                <a:blip r:embed="rId6"/>
                <a:stretch>
                  <a:fillRect l="-1250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9D49373-4D60-EB8A-B182-50C55DC17F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9"/>
          <a:stretch>
            <a:fillRect/>
          </a:stretch>
        </p:blipFill>
        <p:spPr>
          <a:xfrm>
            <a:off x="764232" y="877214"/>
            <a:ext cx="470208" cy="2291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59A62B-FAE8-94A6-9E98-FEFC991F48C9}"/>
              </a:ext>
            </a:extLst>
          </p:cNvPr>
          <p:cNvSpPr txBox="1"/>
          <p:nvPr/>
        </p:nvSpPr>
        <p:spPr>
          <a:xfrm>
            <a:off x="506951" y="712639"/>
            <a:ext cx="1570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400" b="1" dirty="0"/>
              <a:t>Efficient commissioning relies on adiabaticity of the AC-dipole</a:t>
            </a:r>
          </a:p>
          <a:p>
            <a:pPr algn="r">
              <a:buClr>
                <a:srgbClr val="0035A6"/>
              </a:buClr>
            </a:pPr>
            <a:r>
              <a:rPr lang="en-GB" sz="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400" b="1" dirty="0">
                <a:solidFill>
                  <a:srgbClr val="FF0000"/>
                </a:solidFill>
                <a:sym typeface="Wingdings" panose="05000000000000000000" pitchFamily="2" charset="2"/>
              </a:rPr>
              <a:t>with strong nonlinearities adiabaticity is degraded</a:t>
            </a:r>
            <a:endParaRPr lang="en-GB" sz="400" b="1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95E4129-D6E7-A977-A254-055010ED7D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62125" y="675012"/>
            <a:ext cx="1896748" cy="24386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CE8C51-191F-65D2-2412-70292C9341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9"/>
          <a:stretch>
            <a:fillRect/>
          </a:stretch>
        </p:blipFill>
        <p:spPr>
          <a:xfrm>
            <a:off x="3196994" y="838986"/>
            <a:ext cx="271153" cy="13216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046EA49-EC07-5F98-F0E8-07EC15F0D7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8825" y="830479"/>
            <a:ext cx="483569" cy="2237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CAAC3FC-BE24-B87C-9C3E-721BA02515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43" y="867627"/>
            <a:ext cx="423595" cy="2384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66ED451-4577-69CB-47EE-48E5E2968D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1952" y="838986"/>
            <a:ext cx="401117" cy="2674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853132D-199E-8619-A635-872943054EB0}"/>
              </a:ext>
            </a:extLst>
          </p:cNvPr>
          <p:cNvSpPr txBox="1"/>
          <p:nvPr/>
        </p:nvSpPr>
        <p:spPr>
          <a:xfrm>
            <a:off x="4562209" y="849943"/>
            <a:ext cx="3910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b="1" dirty="0">
                <a:solidFill>
                  <a:srgbClr val="0035A6"/>
                </a:solidFill>
              </a:rPr>
              <a:t>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021A148-D1E7-488B-86FD-E76242A0342B}"/>
                  </a:ext>
                </a:extLst>
              </p:cNvPr>
              <p:cNvSpPr txBox="1"/>
              <p:nvPr/>
            </p:nvSpPr>
            <p:spPr>
              <a:xfrm>
                <a:off x="3793101" y="849943"/>
                <a:ext cx="47714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5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5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5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500" b="1" dirty="0">
                    <a:solidFill>
                      <a:srgbClr val="0035A6"/>
                    </a:solidFill>
                  </a:rPr>
                  <a:t> control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021A148-D1E7-488B-86FD-E76242A03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101" y="849943"/>
                <a:ext cx="477148" cy="1692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FB7D7AF-7B4E-8797-133C-E0D1047232FC}"/>
              </a:ext>
            </a:extLst>
          </p:cNvPr>
          <p:cNvSpPr txBox="1"/>
          <p:nvPr/>
        </p:nvSpPr>
        <p:spPr>
          <a:xfrm>
            <a:off x="3038070" y="780321"/>
            <a:ext cx="780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ACD losses </a:t>
            </a:r>
          </a:p>
          <a:p>
            <a:pPr algn="ctr"/>
            <a:r>
              <a:rPr lang="en-GB" sz="500" b="1" dirty="0">
                <a:solidFill>
                  <a:srgbClr val="0035A6"/>
                </a:solidFill>
              </a:rPr>
              <a:t>&amp; adiabaticity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E88B7D-E9DD-1838-9926-5ED1F9FFE2A0}"/>
                  </a:ext>
                </a:extLst>
              </p:cNvPr>
              <p:cNvSpPr txBox="1"/>
              <p:nvPr/>
            </p:nvSpPr>
            <p:spPr>
              <a:xfrm>
                <a:off x="2579016" y="802208"/>
                <a:ext cx="56337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500" b="1" dirty="0">
                    <a:solidFill>
                      <a:srgbClr val="0035A6"/>
                    </a:solidFill>
                    <a:ea typeface="Cambria Math" panose="02040503050406030204" pitchFamily="18" charset="0"/>
                  </a:rPr>
                  <a:t>RMS </a:t>
                </a:r>
                <a14:m>
                  <m:oMath xmlns:m="http://schemas.openxmlformats.org/officeDocument/2006/math">
                    <m:r>
                      <a:rPr lang="en-GB" sz="500" b="1" i="1">
                        <a:solidFill>
                          <a:srgbClr val="0035A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sz="500" b="1" dirty="0">
                    <a:solidFill>
                      <a:srgbClr val="0035A6"/>
                    </a:solidFill>
                  </a:rPr>
                  <a:t>-beat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E88B7D-E9DD-1838-9926-5ED1F9FFE2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016" y="802208"/>
                <a:ext cx="563378" cy="1692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B0FF4A1-C7C9-6818-8787-D822E7C901EC}"/>
              </a:ext>
            </a:extLst>
          </p:cNvPr>
          <p:cNvSpPr txBox="1"/>
          <p:nvPr/>
        </p:nvSpPr>
        <p:spPr>
          <a:xfrm>
            <a:off x="2102482" y="775296"/>
            <a:ext cx="500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Landau damping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23CB4A-A55B-A230-D876-01A1F9993DF3}"/>
              </a:ext>
            </a:extLst>
          </p:cNvPr>
          <p:cNvSpPr txBox="1"/>
          <p:nvPr/>
        </p:nvSpPr>
        <p:spPr>
          <a:xfrm>
            <a:off x="215281" y="663407"/>
            <a:ext cx="99345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</a:t>
            </a:r>
            <a:r>
              <a:rPr lang="en-GB" sz="2400" b="1" dirty="0">
                <a:sym typeface="Wingdings" panose="05000000000000000000" pitchFamily="2" charset="2"/>
              </a:rPr>
              <a:t> </a:t>
            </a:r>
            <a:r>
              <a:rPr lang="en-GB" sz="2400" b="1" dirty="0"/>
              <a:t>Introduction of nonlinear optics commissioning yielded various benefits</a:t>
            </a:r>
          </a:p>
        </p:txBody>
      </p:sp>
    </p:spTree>
    <p:extLst>
      <p:ext uri="{BB962C8B-B14F-4D97-AF65-F5344CB8AC3E}">
        <p14:creationId xmlns:p14="http://schemas.microsoft.com/office/powerpoint/2010/main" val="39170800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2A19C-A2DD-3FB0-B0D9-5F4093730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1D0C0-84A4-F612-C4E5-CBDF63088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E700C9-4484-D14D-8642-1A4D4A9A6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6EDCBC-22BB-95F3-2075-C49285692F9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755D5CC-9F58-E33D-1FBA-23D9F318A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51E422-5B65-A1F5-E410-FF709F289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8C9AF4-4A23-DF37-94E8-9CD3D37C772F}"/>
              </a:ext>
            </a:extLst>
          </p:cNvPr>
          <p:cNvSpPr txBox="1"/>
          <p:nvPr/>
        </p:nvSpPr>
        <p:spPr>
          <a:xfrm>
            <a:off x="215281" y="142978"/>
            <a:ext cx="11914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Nonlinear optics commissioning in experimental IRs now a core component of LHC start-up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F3A562-C819-9045-3784-3DC612A50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10008" y="2359361"/>
            <a:ext cx="1948734" cy="27839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037E2B-1A33-B25E-55A8-57AEECA7AC2D}"/>
              </a:ext>
            </a:extLst>
          </p:cNvPr>
          <p:cNvSpPr txBox="1"/>
          <p:nvPr/>
        </p:nvSpPr>
        <p:spPr>
          <a:xfrm>
            <a:off x="4318941" y="1100238"/>
            <a:ext cx="284473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</a:t>
            </a:r>
            <a:r>
              <a:rPr lang="en-GB" sz="2400" b="1" dirty="0">
                <a:sym typeface="Wingdings" panose="05000000000000000000" pitchFamily="2" charset="2"/>
              </a:rPr>
              <a:t> </a:t>
            </a:r>
            <a:r>
              <a:rPr lang="en-GB" sz="2400" b="1" dirty="0"/>
              <a:t>Introduction of nonlinear optics commissioning yielded various benefits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114C0E-1087-698A-437F-3D024D050E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9"/>
          <a:stretch>
            <a:fillRect/>
          </a:stretch>
        </p:blipFill>
        <p:spPr>
          <a:xfrm>
            <a:off x="7944471" y="4759014"/>
            <a:ext cx="3095901" cy="15089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86AA7C-7661-885E-29B3-D780874933F8}"/>
              </a:ext>
            </a:extLst>
          </p:cNvPr>
          <p:cNvSpPr txBox="1"/>
          <p:nvPr/>
        </p:nvSpPr>
        <p:spPr>
          <a:xfrm>
            <a:off x="8027564" y="1432684"/>
            <a:ext cx="135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7FC2A9-6AFA-542C-8284-22F9C33C79D4}"/>
                  </a:ext>
                </a:extLst>
              </p:cNvPr>
              <p:cNvSpPr txBox="1"/>
              <p:nvPr/>
            </p:nvSpPr>
            <p:spPr>
              <a:xfrm>
                <a:off x="7764644" y="2802961"/>
                <a:ext cx="17277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4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b="1" dirty="0">
                    <a:solidFill>
                      <a:srgbClr val="0035A6"/>
                    </a:solidFill>
                  </a:rPr>
                  <a:t> control</a:t>
                </a:r>
                <a:endParaRPr lang="en-GB" sz="2800" b="1" dirty="0">
                  <a:solidFill>
                    <a:srgbClr val="0035A6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7FC2A9-6AFA-542C-8284-22F9C33C7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644" y="2802961"/>
                <a:ext cx="1727778" cy="461665"/>
              </a:xfrm>
              <a:prstGeom prst="rect">
                <a:avLst/>
              </a:prstGeom>
              <a:blipFill>
                <a:blip r:embed="rId6"/>
                <a:stretch>
                  <a:fillRect l="-3180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65CAE94-9A93-5278-B960-5C5EBC444A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3422" y="4582489"/>
            <a:ext cx="3095901" cy="14325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B20953E-9C7D-FFCE-5FD9-36DA888BAB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4" y="3659459"/>
            <a:ext cx="3758708" cy="21157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50CCC4C-A392-AD0A-E39A-B3942EFE83A4}"/>
              </a:ext>
            </a:extLst>
          </p:cNvPr>
          <p:cNvSpPr txBox="1"/>
          <p:nvPr/>
        </p:nvSpPr>
        <p:spPr>
          <a:xfrm>
            <a:off x="6172559" y="3641010"/>
            <a:ext cx="2372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ACD losses </a:t>
            </a:r>
          </a:p>
          <a:p>
            <a:pPr algn="ctr"/>
            <a:r>
              <a:rPr lang="en-GB" sz="2400" b="1" dirty="0">
                <a:solidFill>
                  <a:srgbClr val="0035A6"/>
                </a:solidFill>
              </a:rPr>
              <a:t>&amp; adiabaticity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B43EBE-94E5-9105-DDE4-71A8408102AA}"/>
                  </a:ext>
                </a:extLst>
              </p:cNvPr>
              <p:cNvSpPr txBox="1"/>
              <p:nvPr/>
            </p:nvSpPr>
            <p:spPr>
              <a:xfrm>
                <a:off x="2984494" y="3230859"/>
                <a:ext cx="23722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srgbClr val="0035A6"/>
                    </a:solidFill>
                    <a:ea typeface="Cambria Math" panose="02040503050406030204" pitchFamily="18" charset="0"/>
                  </a:rPr>
                  <a:t>RMS 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0035A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sz="2400" b="1" dirty="0">
                    <a:solidFill>
                      <a:srgbClr val="0035A6"/>
                    </a:solidFill>
                  </a:rPr>
                  <a:t>-beat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B43EBE-94E5-9105-DDE4-71A840810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494" y="3230859"/>
                <a:ext cx="2372290" cy="461665"/>
              </a:xfrm>
              <a:prstGeom prst="rect">
                <a:avLst/>
              </a:prstGeom>
              <a:blipFill>
                <a:blip r:embed="rId9"/>
                <a:stretch>
                  <a:fillRect l="-4113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4AD41497-E88A-7B82-D8DA-78EBB63BA1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755" y="1284958"/>
            <a:ext cx="2700731" cy="180048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F1BFDD4-3BCF-D5E6-EB0E-24F67FF812DB}"/>
              </a:ext>
            </a:extLst>
          </p:cNvPr>
          <p:cNvSpPr txBox="1"/>
          <p:nvPr/>
        </p:nvSpPr>
        <p:spPr>
          <a:xfrm>
            <a:off x="2623989" y="1509897"/>
            <a:ext cx="1598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Landau damping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ED26472-3D4A-ECDA-2089-D6DB915F3D9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62125" y="675012"/>
            <a:ext cx="1896748" cy="24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574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E9BAB-C63E-D76C-8A45-342F33148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81FAE-3CC2-C364-3928-593B01E0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E1BECE-2D61-8D1C-DB72-3FA61EC1E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56349F-DDC4-BBA3-6F8E-1C078D44462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9A7930-8AC1-9218-D7C3-E7EA48C1C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B6ABF7-3C61-DA4A-E1F5-F383B2167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408006-AA0D-F283-81EB-E486BD4BC6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01655" y="433185"/>
            <a:ext cx="3630199" cy="804441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9C3570-DA99-BD47-6785-055E65B27B71}"/>
                  </a:ext>
                </a:extLst>
              </p:cNvPr>
              <p:cNvSpPr txBox="1"/>
              <p:nvPr/>
            </p:nvSpPr>
            <p:spPr>
              <a:xfrm>
                <a:off x="215281" y="720210"/>
                <a:ext cx="7550460" cy="197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Nonlinear resonance will distort </a:t>
                </a:r>
                <a:r>
                  <a:rPr lang="en-GB" sz="2000" b="1" dirty="0" err="1"/>
                  <a:t>TbT</a:t>
                </a:r>
                <a:r>
                  <a:rPr lang="en-GB" sz="2000" b="1" dirty="0"/>
                  <a:t> </a:t>
                </a:r>
                <a:r>
                  <a:rPr lang="en-GB" sz="2000" b="1" dirty="0" err="1"/>
                  <a:t>betatron</a:t>
                </a:r>
                <a:r>
                  <a:rPr lang="en-GB" sz="2000" b="1" dirty="0"/>
                  <a:t> oscillation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1050" b="1" dirty="0"/>
                  <a:t> </a:t>
                </a:r>
                <a:endParaRPr lang="en-GB" sz="2800" b="1" dirty="0"/>
              </a:p>
              <a:p>
                <a:pPr marL="342900" indent="-34290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Perturbation will show up as extra components in </a:t>
                </a:r>
                <a:r>
                  <a:rPr lang="en-GB" sz="2000" b="1" dirty="0" err="1"/>
                  <a:t>TbT</a:t>
                </a:r>
                <a:r>
                  <a:rPr lang="en-GB" sz="2000" b="1" dirty="0"/>
                  <a:t> spectra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1000" b="1" dirty="0"/>
                  <a:t> </a:t>
                </a:r>
                <a:endParaRPr lang="en-GB" sz="2000" b="1" dirty="0"/>
              </a:p>
              <a:p>
                <a:pPr marL="342900" indent="-34290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Characterize strength of resonance </a:t>
                </a:r>
                <a:r>
                  <a:rPr lang="en-GB" sz="2000" dirty="0">
                    <a:solidFill>
                      <a:srgbClr val="C00000"/>
                    </a:solidFill>
                  </a:rPr>
                  <a:t>(j-k)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C00000"/>
                    </a:solidFill>
                  </a:rPr>
                  <a:t>+(l-m)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b="1" dirty="0"/>
                  <a:t>  via RDT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𝒋𝒌𝒍𝒎</m:t>
                        </m:r>
                      </m:sub>
                    </m:sSub>
                  </m:oMath>
                </a14:m>
                <a:r>
                  <a:rPr lang="en-GB" sz="2000" b="1" dirty="0"/>
                  <a:t> measured from amplitude/phase of corresponding spectral line</a:t>
                </a:r>
              </a:p>
              <a:p>
                <a:pPr marL="342900" indent="-34290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endParaRPr lang="en-GB" sz="2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9C3570-DA99-BD47-6785-055E65B27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81" y="720210"/>
                <a:ext cx="7550460" cy="1975797"/>
              </a:xfrm>
              <a:prstGeom prst="rect">
                <a:avLst/>
              </a:prstGeom>
              <a:blipFill>
                <a:blip r:embed="rId5"/>
                <a:stretch>
                  <a:fillRect l="-726" t="-15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940CCE-D948-9E23-FC65-B6D86F3D48CE}"/>
                  </a:ext>
                </a:extLst>
              </p:cNvPr>
              <p:cNvSpPr txBox="1"/>
              <p:nvPr/>
            </p:nvSpPr>
            <p:spPr>
              <a:xfrm>
                <a:off x="8484621" y="4059680"/>
                <a:ext cx="2682240" cy="1661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>
                    <a:solidFill>
                      <a:srgbClr val="0035A6"/>
                    </a:solidFill>
                  </a:rPr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GB" sz="32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3200" b="1" i="1" smtClean="0">
                            <a:solidFill>
                              <a:srgbClr val="0035A6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GB" sz="3200" b="1" dirty="0">
                    <a:solidFill>
                      <a:srgbClr val="0035A6"/>
                    </a:solidFill>
                  </a:rPr>
                  <a:t> resonance</a:t>
                </a:r>
              </a:p>
              <a:p>
                <a:pPr algn="ctr"/>
                <a:r>
                  <a:rPr lang="en-GB" sz="3200" b="1" dirty="0">
                    <a:solidFill>
                      <a:srgbClr val="0035A6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GB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𝟎𝟎𝟑𝟎</m:t>
                        </m:r>
                      </m:sub>
                    </m:sSub>
                  </m:oMath>
                </a14:m>
                <a:r>
                  <a:rPr lang="en-GB" sz="3200" b="1" dirty="0">
                    <a:solidFill>
                      <a:srgbClr val="0035A6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940CCE-D948-9E23-FC65-B6D86F3D4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4621" y="4059680"/>
                <a:ext cx="2682240" cy="1661352"/>
              </a:xfrm>
              <a:prstGeom prst="rect">
                <a:avLst/>
              </a:prstGeom>
              <a:blipFill>
                <a:blip r:embed="rId7"/>
                <a:stretch>
                  <a:fillRect t="-4412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96D01C7A-AE6D-77E3-77DB-25F018E4300C}"/>
              </a:ext>
            </a:extLst>
          </p:cNvPr>
          <p:cNvSpPr/>
          <p:nvPr/>
        </p:nvSpPr>
        <p:spPr>
          <a:xfrm rot="3468860">
            <a:off x="9448799" y="2994289"/>
            <a:ext cx="1539240" cy="1272540"/>
          </a:xfrm>
          <a:prstGeom prst="circularArrow">
            <a:avLst>
              <a:gd name="adj1" fmla="val 8590"/>
              <a:gd name="adj2" fmla="val 1142319"/>
              <a:gd name="adj3" fmla="val 20462369"/>
              <a:gd name="adj4" fmla="val 15694084"/>
              <a:gd name="adj5" fmla="val 20103"/>
            </a:avLst>
          </a:prstGeom>
          <a:solidFill>
            <a:srgbClr val="C00000"/>
          </a:solidFill>
          <a:ln w="53975">
            <a:solidFill>
              <a:srgbClr val="0035A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8DFB86F8-E67C-F5B9-181F-349C1361EA83}"/>
              </a:ext>
            </a:extLst>
          </p:cNvPr>
          <p:cNvSpPr/>
          <p:nvPr/>
        </p:nvSpPr>
        <p:spPr>
          <a:xfrm rot="17310015">
            <a:off x="7842029" y="3463308"/>
            <a:ext cx="491645" cy="1500428"/>
          </a:xfrm>
          <a:prstGeom prst="upArrow">
            <a:avLst/>
          </a:prstGeom>
          <a:solidFill>
            <a:srgbClr val="C00000"/>
          </a:solidFill>
          <a:ln w="69850">
            <a:solidFill>
              <a:srgbClr val="0035A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6EFC5F-2C55-0EF4-C702-420217C1B7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9732" y="206187"/>
            <a:ext cx="191342" cy="413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5A5A0A2-2183-A329-E8C9-C2459DD2FFD9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9D3E60-F9A8-0A1F-A792-365C34935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/>
          <a:stretch>
            <a:fillRect/>
          </a:stretch>
        </p:blipFill>
        <p:spPr>
          <a:xfrm flipH="1">
            <a:off x="8081771" y="545419"/>
            <a:ext cx="4110229" cy="346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55236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CF0DE-52C1-B8DA-E9E4-F16989FFE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C2CFE-57F7-EA39-5906-B4DEB443D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A57-16E5-026C-C1C2-61C89131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5BBE93-667E-B866-9234-F47BF133245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0E10EFA-870F-B8BA-D202-8D4F69C1C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86E8FE-ABC3-41FB-EBBD-6A502B4A87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3C5891-69F9-3BE5-79CE-4E134DB73B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73908" y="222989"/>
            <a:ext cx="4724954" cy="70745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30A2EC-A0F4-FF0B-5D57-B4B805B9FF28}"/>
              </a:ext>
            </a:extLst>
          </p:cNvPr>
          <p:cNvSpPr txBox="1"/>
          <p:nvPr/>
        </p:nvSpPr>
        <p:spPr>
          <a:xfrm>
            <a:off x="7519737" y="1836390"/>
            <a:ext cx="4289258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olidFill>
                  <a:srgbClr val="0035A6"/>
                </a:solidFill>
                <a:sym typeface="Wingdings" panose="05000000000000000000" pitchFamily="2" charset="2"/>
              </a:rPr>
              <a:t>Benchmarking magnetic model, and testing response of nonlinear circuits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E562B3-F844-D6F5-B1E2-1B2038F4A75F}"/>
              </a:ext>
            </a:extLst>
          </p:cNvPr>
          <p:cNvSpPr txBox="1"/>
          <p:nvPr/>
        </p:nvSpPr>
        <p:spPr>
          <a:xfrm>
            <a:off x="1655488" y="354887"/>
            <a:ext cx="9263999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400" b="1" dirty="0"/>
              <a:t>Various applications to LHC optics studies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90E04C5-39CA-D569-B137-5BB5DE13AC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16" y="354887"/>
            <a:ext cx="289543" cy="115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D99C7F-81D4-85D6-27AB-1A9A7443139E}"/>
                  </a:ext>
                </a:extLst>
              </p:cNvPr>
              <p:cNvSpPr txBox="1"/>
              <p:nvPr/>
            </p:nvSpPr>
            <p:spPr>
              <a:xfrm>
                <a:off x="2402477" y="291921"/>
                <a:ext cx="1123419" cy="125932"/>
              </a:xfrm>
              <a:prstGeom prst="rect">
                <a:avLst/>
              </a:prstGeom>
              <a:solidFill>
                <a:schemeClr val="bg1">
                  <a:alpha val="8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sz="200" b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Validation of nonlinear circuit responses: </a:t>
                </a:r>
                <a:r>
                  <a:rPr lang="en-GB" sz="200" b="1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e.g. shift to </a:t>
                </a:r>
                <a14:m>
                  <m:oMath xmlns:m="http://schemas.openxmlformats.org/officeDocument/2006/math">
                    <m:r>
                      <a:rPr lang="en-GB" sz="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GB" sz="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𝟐</m:t>
                    </m:r>
                    <m:sSub>
                      <m:sSubPr>
                        <m:ctrlP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e>
                      <m:sub>
                        <m: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𝒙</m:t>
                        </m:r>
                      </m:sub>
                    </m:sSub>
                    <m:r>
                      <a:rPr lang="en-GB" sz="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GB" sz="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𝟐</m:t>
                    </m:r>
                    <m:sSub>
                      <m:sSubPr>
                        <m:ctrlP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e>
                      <m:sub>
                        <m:r>
                          <a:rPr lang="en-GB" sz="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𝒚</m:t>
                        </m:r>
                      </m:sub>
                    </m:sSub>
                    <m:r>
                      <a:rPr lang="en-GB" sz="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GB" sz="200" b="1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from IR octupole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D99C7F-81D4-85D6-27AB-1A9A74431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477" y="291921"/>
                <a:ext cx="1123419" cy="1259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55E41C5-08BE-12EE-7895-D58BAD58ADFC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5BC134-5484-D30D-CCB0-B22709B0CD2D}"/>
                  </a:ext>
                </a:extLst>
              </p:cNvPr>
              <p:cNvSpPr txBox="1"/>
              <p:nvPr/>
            </p:nvSpPr>
            <p:spPr>
              <a:xfrm>
                <a:off x="7606966" y="2949132"/>
                <a:ext cx="4114800" cy="736035"/>
              </a:xfrm>
              <a:prstGeom prst="rect">
                <a:avLst/>
              </a:prstGeom>
              <a:solidFill>
                <a:schemeClr val="bg1">
                  <a:alpha val="8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sz="2000" b="1" dirty="0">
                    <a:sym typeface="Wingdings" panose="05000000000000000000" pitchFamily="2" charset="2"/>
                  </a:rPr>
                  <a:t>e.g. change strength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0" b="1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𝟒𝐐</m:t>
                        </m:r>
                      </m:e>
                      <m:sub>
                        <m:r>
                          <a:rPr lang="en-GB" sz="2000" b="1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GB" sz="2000" b="1" dirty="0">
                    <a:sym typeface="Wingdings" panose="05000000000000000000" pitchFamily="2" charset="2"/>
                  </a:rPr>
                  <a:t> RDT with Landau octupole powering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5BC134-5484-D30D-CCB0-B22709B0C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966" y="2949132"/>
                <a:ext cx="4114800" cy="736035"/>
              </a:xfrm>
              <a:prstGeom prst="rect">
                <a:avLst/>
              </a:prstGeom>
              <a:blipFill>
                <a:blip r:embed="rId8"/>
                <a:stretch>
                  <a:fillRect l="-1630" t="-4132" b="-140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73031B2-5873-CB77-365C-90A8F6EE73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26" y="940488"/>
            <a:ext cx="296563" cy="1970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DBD223-5018-6096-2E1E-35FAD3E4E1D0}"/>
              </a:ext>
            </a:extLst>
          </p:cNvPr>
          <p:cNvSpPr txBox="1"/>
          <p:nvPr/>
        </p:nvSpPr>
        <p:spPr>
          <a:xfrm>
            <a:off x="623030" y="705960"/>
            <a:ext cx="1547847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5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5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5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B8F30E-223E-5755-B391-BE9104A5967B}"/>
              </a:ext>
            </a:extLst>
          </p:cNvPr>
          <p:cNvSpPr txBox="1"/>
          <p:nvPr/>
        </p:nvSpPr>
        <p:spPr>
          <a:xfrm>
            <a:off x="215281" y="709656"/>
            <a:ext cx="9263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</p:spTree>
    <p:extLst>
      <p:ext uri="{BB962C8B-B14F-4D97-AF65-F5344CB8AC3E}">
        <p14:creationId xmlns:p14="http://schemas.microsoft.com/office/powerpoint/2010/main" val="958228541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64E2C-C675-BF34-B4BE-7CE302828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E632DB-80E4-2EC7-70C4-34BA6426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7BC53-EF4A-DA83-613E-4768FFE45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6C5B70-686F-BEA3-70B1-9AEED7C7E20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50AB822-5EC1-4552-5928-A026FFA07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3E3B35-118A-92B6-D030-0789E591D6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FF2C60-4052-B357-7838-256842EF6E4B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D8BC8D-6815-D629-FC5F-E97540B1F5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6046" y="801654"/>
            <a:ext cx="1167625" cy="174825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D5ED549-A9FF-932F-D231-8BCAE284C2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2029727"/>
            <a:ext cx="6293566" cy="41826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F1E9C3E-0FB5-F514-2F8D-5167AC0D5383}"/>
              </a:ext>
            </a:extLst>
          </p:cNvPr>
          <p:cNvSpPr txBox="1"/>
          <p:nvPr/>
        </p:nvSpPr>
        <p:spPr>
          <a:xfrm>
            <a:off x="1153242" y="1321841"/>
            <a:ext cx="5575918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20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20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20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5A58520-4340-64C4-B3A7-83434A6049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32852" y="961949"/>
            <a:ext cx="45719" cy="10952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EBC1ADD-A401-C1CB-273C-B6C559591E2D}"/>
              </a:ext>
            </a:extLst>
          </p:cNvPr>
          <p:cNvSpPr txBox="1"/>
          <p:nvPr/>
        </p:nvSpPr>
        <p:spPr>
          <a:xfrm>
            <a:off x="1940962" y="906343"/>
            <a:ext cx="1139020" cy="12311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" b="1" dirty="0">
                <a:solidFill>
                  <a:srgbClr val="C00000"/>
                </a:solidFill>
                <a:sym typeface="Wingdings" panose="05000000000000000000" pitchFamily="2" charset="2"/>
              </a:rPr>
              <a:t>Direct RDT correction: </a:t>
            </a:r>
            <a:r>
              <a:rPr lang="en-GB" sz="2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compensation at injection + improvement to lifetime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852874-9751-F5F5-8EAB-D301938EF120}"/>
              </a:ext>
            </a:extLst>
          </p:cNvPr>
          <p:cNvSpPr txBox="1"/>
          <p:nvPr/>
        </p:nvSpPr>
        <p:spPr>
          <a:xfrm>
            <a:off x="215281" y="709656"/>
            <a:ext cx="9263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8D5297-EAC5-9457-93D4-F0A0FCF12657}"/>
              </a:ext>
            </a:extLst>
          </p:cNvPr>
          <p:cNvSpPr txBox="1"/>
          <p:nvPr/>
        </p:nvSpPr>
        <p:spPr>
          <a:xfrm>
            <a:off x="94548" y="5881568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F.Carlier</a:t>
            </a:r>
            <a:endParaRPr lang="en-GB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335B9E-41F5-C484-3894-85574DBA1581}"/>
              </a:ext>
            </a:extLst>
          </p:cNvPr>
          <p:cNvSpPr txBox="1"/>
          <p:nvPr/>
        </p:nvSpPr>
        <p:spPr>
          <a:xfrm>
            <a:off x="10251039" y="767017"/>
            <a:ext cx="1467720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ym typeface="Wingdings" panose="05000000000000000000" pitchFamily="2" charset="2"/>
              </a:rPr>
              <a:t>Benchmarking magnetic model, and testing response of nonlinear circuits</a:t>
            </a:r>
          </a:p>
        </p:txBody>
      </p:sp>
    </p:spTree>
    <p:extLst>
      <p:ext uri="{BB962C8B-B14F-4D97-AF65-F5344CB8AC3E}">
        <p14:creationId xmlns:p14="http://schemas.microsoft.com/office/powerpoint/2010/main" val="42298689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EE539-E285-F39A-F4FD-69793F65E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CC585-6D6F-5158-0DB3-696E6153A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7BEA1F-683B-69FD-CF11-FC121FE3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A8FE1A-573F-2C7A-D28F-A85B59A0871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695B181-0E19-9D7D-155A-80EEDA582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3F0899-5D74-47BF-7402-07899CC83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980B6E-DDE6-2196-6743-35DF16F0B06F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767151-C599-E897-4A71-BE5C24E8F4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729" y="2686601"/>
            <a:ext cx="2020474" cy="134277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A960499-16DD-B147-242C-01DF417A0BDE}"/>
              </a:ext>
            </a:extLst>
          </p:cNvPr>
          <p:cNvSpPr txBox="1"/>
          <p:nvPr/>
        </p:nvSpPr>
        <p:spPr>
          <a:xfrm>
            <a:off x="10199331" y="2409602"/>
            <a:ext cx="1856872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6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DC521C-335C-EF8B-B247-BF00FA43C5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97482" y="-460689"/>
            <a:ext cx="3867239" cy="926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51CF53-9578-BEC3-020E-EA8FB073E295}"/>
              </a:ext>
            </a:extLst>
          </p:cNvPr>
          <p:cNvSpPr txBox="1"/>
          <p:nvPr/>
        </p:nvSpPr>
        <p:spPr>
          <a:xfrm>
            <a:off x="377360" y="1612447"/>
            <a:ext cx="9107481" cy="40011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Direct RDT correction: </a:t>
            </a:r>
            <a:r>
              <a:rPr lang="en-GB" sz="20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compensation at injection + improvement to lifetime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94E089-1035-D625-6519-4B10AA4FF7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497" y="987755"/>
            <a:ext cx="133863" cy="817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EEA63C-0E2F-B26E-385B-790A38846580}"/>
              </a:ext>
            </a:extLst>
          </p:cNvPr>
          <p:cNvSpPr txBox="1"/>
          <p:nvPr/>
        </p:nvSpPr>
        <p:spPr>
          <a:xfrm>
            <a:off x="1654058" y="915626"/>
            <a:ext cx="928604" cy="153888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" b="1" dirty="0">
                <a:solidFill>
                  <a:srgbClr val="C00000"/>
                </a:solidFill>
                <a:sym typeface="Wingdings" panose="05000000000000000000" pitchFamily="2" charset="2"/>
              </a:rPr>
              <a:t>Correction of RDT feed-down: </a:t>
            </a:r>
            <a:r>
              <a:rPr lang="en-GB" sz="2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skew-octupole correction in ATLAS IR by correcting shift to 3Qy resonance vs crossing-angle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4690CE-84BD-B929-E345-C78A236E4C2E}"/>
              </a:ext>
            </a:extLst>
          </p:cNvPr>
          <p:cNvSpPr txBox="1"/>
          <p:nvPr/>
        </p:nvSpPr>
        <p:spPr>
          <a:xfrm>
            <a:off x="215281" y="709656"/>
            <a:ext cx="9263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2923237-BBD3-869D-FD97-BACB73236B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6046" y="801654"/>
            <a:ext cx="1167625" cy="17482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A6B225-4EDD-6A28-45C2-A17D4DF5C9FD}"/>
              </a:ext>
            </a:extLst>
          </p:cNvPr>
          <p:cNvSpPr txBox="1"/>
          <p:nvPr/>
        </p:nvSpPr>
        <p:spPr>
          <a:xfrm>
            <a:off x="10251039" y="767017"/>
            <a:ext cx="1467720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ym typeface="Wingdings" panose="05000000000000000000" pitchFamily="2" charset="2"/>
              </a:rPr>
              <a:t>Benchmarking magnetic model, and testing response of nonlinear circuits</a:t>
            </a:r>
          </a:p>
        </p:txBody>
      </p:sp>
    </p:spTree>
    <p:extLst>
      <p:ext uri="{BB962C8B-B14F-4D97-AF65-F5344CB8AC3E}">
        <p14:creationId xmlns:p14="http://schemas.microsoft.com/office/powerpoint/2010/main" val="42066172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7EA60-11E5-1967-89D3-2BD73573E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6005280-58C1-CF96-F588-AD5AE82BD5D5}"/>
              </a:ext>
            </a:extLst>
          </p:cNvPr>
          <p:cNvSpPr/>
          <p:nvPr/>
        </p:nvSpPr>
        <p:spPr>
          <a:xfrm>
            <a:off x="6257925" y="6253630"/>
            <a:ext cx="5871912" cy="537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F61F10-1F25-32C3-91A1-D68B6071F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E23C6E-2DC2-D50B-C155-27C782E3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9FAA2C-2CE0-8EAC-9AF3-14013FAF269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AEBF8BD-9CCD-60EE-C253-AB92EACC4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114543-3F42-5311-7B69-B3D732EA9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E4220D2-8975-AE00-F186-8D742492D0B8}"/>
              </a:ext>
            </a:extLst>
          </p:cNvPr>
          <p:cNvSpPr txBox="1"/>
          <p:nvPr/>
        </p:nvSpPr>
        <p:spPr>
          <a:xfrm>
            <a:off x="225299" y="216387"/>
            <a:ext cx="6333934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35A6"/>
                </a:solidFill>
              </a:rPr>
              <a:t>CERN Large Hadron Collider  (LHC)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5F7B31C-9104-ACBF-7C8D-C998117E5D39}"/>
                  </a:ext>
                </a:extLst>
              </p:cNvPr>
              <p:cNvSpPr txBox="1"/>
              <p:nvPr/>
            </p:nvSpPr>
            <p:spPr>
              <a:xfrm>
                <a:off x="202697" y="1432741"/>
                <a:ext cx="63565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400" b="1" dirty="0"/>
                  <a:t>4 experimental insertions (low-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b="1" dirty="0"/>
                  <a:t>) 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2400" b="1" dirty="0"/>
                  <a:t>    </a:t>
                </a:r>
                <a:r>
                  <a:rPr lang="en-GB" sz="2400" b="1" dirty="0">
                    <a:sym typeface="Wingdings" panose="05000000000000000000" pitchFamily="2" charset="2"/>
                  </a:rPr>
                  <a:t> </a:t>
                </a:r>
                <a:r>
                  <a:rPr lang="en-GB" sz="2400" dirty="0">
                    <a:sym typeface="Wingdings" panose="05000000000000000000" pitchFamily="2" charset="2"/>
                  </a:rPr>
                  <a:t>normal/skew correctors up to </a:t>
                </a:r>
                <a:r>
                  <a:rPr lang="en-GB" sz="2400" dirty="0" err="1">
                    <a:sym typeface="Wingdings" panose="05000000000000000000" pitchFamily="2" charset="2"/>
                  </a:rPr>
                  <a:t>dodecapole</a:t>
                </a:r>
                <a:endParaRPr lang="en-GB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5F7B31C-9104-ACBF-7C8D-C998117E5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97" y="1432741"/>
                <a:ext cx="6356536" cy="830997"/>
              </a:xfrm>
              <a:prstGeom prst="rect">
                <a:avLst/>
              </a:prstGeom>
              <a:blipFill>
                <a:blip r:embed="rId5"/>
                <a:stretch>
                  <a:fillRect l="-1246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A6DC1845-A3F3-9A81-E662-0DB38AA93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1174" r="2763" b="212"/>
          <a:stretch/>
        </p:blipFill>
        <p:spPr>
          <a:xfrm>
            <a:off x="6667364" y="0"/>
            <a:ext cx="5524636" cy="442856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2965C45-16BD-2414-9BFC-60AF678E8EC8}"/>
              </a:ext>
            </a:extLst>
          </p:cNvPr>
          <p:cNvGrpSpPr/>
          <p:nvPr/>
        </p:nvGrpSpPr>
        <p:grpSpPr>
          <a:xfrm>
            <a:off x="299101" y="2573852"/>
            <a:ext cx="4772304" cy="3679778"/>
            <a:chOff x="6702260" y="2590713"/>
            <a:chExt cx="4772304" cy="367977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C0FFDFB-E88A-910B-CFE0-AA0C61BF2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7783" b="74807"/>
            <a:stretch/>
          </p:blipFill>
          <p:spPr>
            <a:xfrm>
              <a:off x="6702260" y="2850064"/>
              <a:ext cx="4772304" cy="47983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070A52-439A-D3E8-0DE4-8D9CCC37E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27030"/>
            <a:stretch/>
          </p:blipFill>
          <p:spPr>
            <a:xfrm>
              <a:off x="6702260" y="3272831"/>
              <a:ext cx="4772304" cy="299766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38AB1D7-57AE-8F4C-26EE-6B5C52F4E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0409" t="-2354" r="47855" b="93318"/>
            <a:stretch/>
          </p:blipFill>
          <p:spPr>
            <a:xfrm>
              <a:off x="8501204" y="2590713"/>
              <a:ext cx="1683944" cy="313823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3CF2781-275C-B727-75B5-7DFF50D0BE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" r="-1" b="140"/>
          <a:stretch/>
        </p:blipFill>
        <p:spPr>
          <a:xfrm flipH="1">
            <a:off x="6257925" y="4003936"/>
            <a:ext cx="5871912" cy="28540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F42D12-7D50-FE01-992A-38688DC8FD0E}"/>
              </a:ext>
            </a:extLst>
          </p:cNvPr>
          <p:cNvSpPr txBox="1"/>
          <p:nvPr/>
        </p:nvSpPr>
        <p:spPr>
          <a:xfrm>
            <a:off x="213998" y="920918"/>
            <a:ext cx="6356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/>
              <a:t>Twin ring 27km collider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9EB7C9-1A2A-E36A-2EC2-EF241E692E54}"/>
              </a:ext>
            </a:extLst>
          </p:cNvPr>
          <p:cNvSpPr txBox="1"/>
          <p:nvPr/>
        </p:nvSpPr>
        <p:spPr>
          <a:xfrm>
            <a:off x="10322287" y="5826004"/>
            <a:ext cx="18075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Image: </a:t>
            </a:r>
          </a:p>
          <a:p>
            <a:pPr algn="r"/>
            <a:r>
              <a:rPr lang="en-GB" sz="1400" dirty="0"/>
              <a:t>Szymon </a:t>
            </a:r>
            <a:r>
              <a:rPr lang="en-GB" sz="1400" dirty="0" err="1"/>
              <a:t>Lopaciuk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7008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C54D1-0245-D240-61E5-FF242998E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5E7D5-A38B-3395-FCE4-2B295179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72C62-B032-3062-6EF7-1E2D62E3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A172CF-8607-CA8B-5D4B-AEFA6A8BEEE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966AA77-BA68-3111-5F73-218EFB9D4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A18556-0EEA-9E3D-F15F-43208EAE93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C59F9D-EE06-53B0-52D8-4CD822729A78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07E402-43CF-072D-5A04-BA991C516AF9}"/>
              </a:ext>
            </a:extLst>
          </p:cNvPr>
          <p:cNvSpPr txBox="1"/>
          <p:nvPr/>
        </p:nvSpPr>
        <p:spPr>
          <a:xfrm>
            <a:off x="215281" y="709656"/>
            <a:ext cx="9263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554088-AC1F-64BA-8DEF-AFDEBA9CF2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2122509"/>
            <a:ext cx="6484620" cy="39606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0281391-05C2-D3AD-3DBD-1166610FB5ED}"/>
              </a:ext>
            </a:extLst>
          </p:cNvPr>
          <p:cNvSpPr txBox="1"/>
          <p:nvPr/>
        </p:nvSpPr>
        <p:spPr>
          <a:xfrm>
            <a:off x="299101" y="1401191"/>
            <a:ext cx="7433140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Correction of RDT feed-down: </a:t>
            </a:r>
            <a:r>
              <a:rPr lang="en-GB" sz="20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skew-octupole correction in ATLAS IR by correcting shift to 3Qy resonance vs crossing-angle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7EB2C4-DBAD-24FF-A589-16DE87B03902}"/>
              </a:ext>
            </a:extLst>
          </p:cNvPr>
          <p:cNvSpPr txBox="1"/>
          <p:nvPr/>
        </p:nvSpPr>
        <p:spPr>
          <a:xfrm>
            <a:off x="94548" y="5881568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S.Horney</a:t>
            </a:r>
            <a:endParaRPr lang="en-GB" i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50D507-ED27-07C5-8B64-A67125A0E4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6046" y="801654"/>
            <a:ext cx="1167625" cy="17482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98A27E2-1DF1-7214-2996-E75A6FFFAE60}"/>
              </a:ext>
            </a:extLst>
          </p:cNvPr>
          <p:cNvSpPr txBox="1"/>
          <p:nvPr/>
        </p:nvSpPr>
        <p:spPr>
          <a:xfrm>
            <a:off x="10251039" y="767017"/>
            <a:ext cx="1467720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ym typeface="Wingdings" panose="05000000000000000000" pitchFamily="2" charset="2"/>
              </a:rPr>
              <a:t>Benchmarking magnetic model, and testing response of nonlinear circuits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F21890A-150E-50F5-83C9-7E5F6613BD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729" y="2686601"/>
            <a:ext cx="2020474" cy="13427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9FA7443-6F9B-E5E7-ABC9-94C91BD4A86E}"/>
              </a:ext>
            </a:extLst>
          </p:cNvPr>
          <p:cNvSpPr txBox="1"/>
          <p:nvPr/>
        </p:nvSpPr>
        <p:spPr>
          <a:xfrm>
            <a:off x="10199330" y="2409602"/>
            <a:ext cx="1856873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6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A1B32E-D014-DCAD-6ADA-593BAAC75D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26548" y="3559800"/>
            <a:ext cx="1531080" cy="366771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E90BD92-BF0E-2AB3-8A59-A5C8C6225558}"/>
              </a:ext>
            </a:extLst>
          </p:cNvPr>
          <p:cNvSpPr txBox="1"/>
          <p:nvPr/>
        </p:nvSpPr>
        <p:spPr>
          <a:xfrm>
            <a:off x="7915551" y="4375952"/>
            <a:ext cx="2953074" cy="18466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C00000"/>
                </a:solidFill>
                <a:sym typeface="Wingdings" panose="05000000000000000000" pitchFamily="2" charset="2"/>
              </a:rPr>
              <a:t>Direct RDT correction: 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compensation at injection + improvement to lifetime</a:t>
            </a:r>
          </a:p>
        </p:txBody>
      </p:sp>
    </p:spTree>
    <p:extLst>
      <p:ext uri="{BB962C8B-B14F-4D97-AF65-F5344CB8AC3E}">
        <p14:creationId xmlns:p14="http://schemas.microsoft.com/office/powerpoint/2010/main" val="23556191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D67F-D78A-1E41-7959-93D7B5F3E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BAEEC-B1F2-71E9-E2F9-6E10E9754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0E9445-B9DD-3622-ABB3-F525BB51C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3DB6D0-31BD-5873-2DB5-E3BC40968FC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D47FA44-492A-87D5-EE90-4670E9D92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937DDA-E19C-3977-C5BE-26B5BFB18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1560F9-8B36-AE49-7D9F-E95AD4493FDB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15F5B5-2704-53E0-4948-C96CE3771935}"/>
              </a:ext>
            </a:extLst>
          </p:cNvPr>
          <p:cNvSpPr txBox="1"/>
          <p:nvPr/>
        </p:nvSpPr>
        <p:spPr>
          <a:xfrm>
            <a:off x="3194304" y="1458571"/>
            <a:ext cx="328148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9E43D1-8FFD-85FB-A3FA-150EF25A1A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26548" y="3559800"/>
            <a:ext cx="1531080" cy="36677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F8047D-F24C-5107-2EED-FD7F201A4998}"/>
              </a:ext>
            </a:extLst>
          </p:cNvPr>
          <p:cNvSpPr txBox="1"/>
          <p:nvPr/>
        </p:nvSpPr>
        <p:spPr>
          <a:xfrm>
            <a:off x="7915551" y="4375952"/>
            <a:ext cx="2953074" cy="18466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C00000"/>
                </a:solidFill>
                <a:sym typeface="Wingdings" panose="05000000000000000000" pitchFamily="2" charset="2"/>
              </a:rPr>
              <a:t>Direct RDT correction: 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compensation at injection + improvement to lifetime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4F3839-899A-E0EC-75E4-B4999E5FDE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87" y="3991628"/>
            <a:ext cx="3292577" cy="20110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9A762A-26ED-3ABA-2974-942DE1559B90}"/>
              </a:ext>
            </a:extLst>
          </p:cNvPr>
          <p:cNvSpPr txBox="1"/>
          <p:nvPr/>
        </p:nvSpPr>
        <p:spPr>
          <a:xfrm>
            <a:off x="402733" y="3633693"/>
            <a:ext cx="2791571" cy="30777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700" b="1" dirty="0">
                <a:solidFill>
                  <a:srgbClr val="C00000"/>
                </a:solidFill>
                <a:sym typeface="Wingdings" panose="05000000000000000000" pitchFamily="2" charset="2"/>
              </a:rPr>
              <a:t>Correction of RDT feed-down: </a:t>
            </a:r>
            <a:r>
              <a:rPr lang="en-GB" sz="7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skew-octupole correction in ATLAS IR by correcting shift to 3Qy resonance vs crossing-angle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03C8777-B1D9-C2C2-719D-0145663461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6046" y="801654"/>
            <a:ext cx="1167625" cy="17482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6FC2E06-D30A-97D3-415C-090DD6197EDC}"/>
              </a:ext>
            </a:extLst>
          </p:cNvPr>
          <p:cNvSpPr txBox="1"/>
          <p:nvPr/>
        </p:nvSpPr>
        <p:spPr>
          <a:xfrm>
            <a:off x="10251039" y="767017"/>
            <a:ext cx="1467720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ym typeface="Wingdings" panose="05000000000000000000" pitchFamily="2" charset="2"/>
              </a:rPr>
              <a:t>Benchmarking magnetic model, and testing response of nonlinear circuits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A5EDC81-F3EF-6ED8-608A-3F908CC6DA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729" y="2686601"/>
            <a:ext cx="2020474" cy="13427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505572-EBE9-ED6D-6E4B-63057EC1C735}"/>
              </a:ext>
            </a:extLst>
          </p:cNvPr>
          <p:cNvSpPr txBox="1"/>
          <p:nvPr/>
        </p:nvSpPr>
        <p:spPr>
          <a:xfrm>
            <a:off x="10199330" y="2409602"/>
            <a:ext cx="1856873" cy="27699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6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6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6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37D53E-9018-A9BD-BE31-769493282E21}"/>
              </a:ext>
            </a:extLst>
          </p:cNvPr>
          <p:cNvSpPr txBox="1"/>
          <p:nvPr/>
        </p:nvSpPr>
        <p:spPr>
          <a:xfrm>
            <a:off x="7186436" y="1091971"/>
            <a:ext cx="2299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Model Benchmarking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C8370C-466C-50D4-DC8B-24265CB87864}"/>
              </a:ext>
            </a:extLst>
          </p:cNvPr>
          <p:cNvSpPr txBox="1"/>
          <p:nvPr/>
        </p:nvSpPr>
        <p:spPr>
          <a:xfrm>
            <a:off x="6635436" y="2637369"/>
            <a:ext cx="3035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Validating corrections from other methods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1C3EE3-D648-AF0C-9A50-6C69CBB25614}"/>
              </a:ext>
            </a:extLst>
          </p:cNvPr>
          <p:cNvSpPr txBox="1"/>
          <p:nvPr/>
        </p:nvSpPr>
        <p:spPr>
          <a:xfrm>
            <a:off x="4885884" y="3814940"/>
            <a:ext cx="303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Direct RDT correction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CF2CF9-A978-3B01-744F-268AF190B519}"/>
              </a:ext>
            </a:extLst>
          </p:cNvPr>
          <p:cNvSpPr txBox="1"/>
          <p:nvPr/>
        </p:nvSpPr>
        <p:spPr>
          <a:xfrm>
            <a:off x="431454" y="2450873"/>
            <a:ext cx="3035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Indirect correction via RDT feed-down</a:t>
            </a:r>
          </a:p>
        </p:txBody>
      </p:sp>
    </p:spTree>
    <p:extLst>
      <p:ext uri="{BB962C8B-B14F-4D97-AF65-F5344CB8AC3E}">
        <p14:creationId xmlns:p14="http://schemas.microsoft.com/office/powerpoint/2010/main" val="39678472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D6984-F3CD-D4B9-CE21-201A33F08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A69CD1-3B4C-0AFC-5CFA-55A292E07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82D72-EE13-45CA-D5B6-81D162596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044734-EC4C-548E-8578-B01FE8FFDF02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DB2CF61-1DB7-CACB-4448-62767367F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59A948-1899-2F25-7536-0A791A8695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056A09-EC06-1C8E-3990-DE1213FEEE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1296312" y="2324100"/>
            <a:ext cx="9885126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8BA2D8-43BA-A6BB-9D3B-8A08551BECF5}"/>
              </a:ext>
            </a:extLst>
          </p:cNvPr>
          <p:cNvSpPr txBox="1"/>
          <p:nvPr/>
        </p:nvSpPr>
        <p:spPr>
          <a:xfrm>
            <a:off x="2200281" y="1616214"/>
            <a:ext cx="8823765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ym typeface="Wingdings" panose="05000000000000000000" pitchFamily="2" charset="2"/>
              </a:rPr>
              <a:t>Measurement of quadratic shift to </a:t>
            </a:r>
            <a:r>
              <a:rPr lang="en-GB" sz="2000" b="1" dirty="0" err="1">
                <a:sym typeface="Wingdings" panose="05000000000000000000" pitchFamily="2" charset="2"/>
              </a:rPr>
              <a:t>sextupole</a:t>
            </a:r>
            <a:r>
              <a:rPr lang="en-GB" sz="2000" b="1" dirty="0">
                <a:sym typeface="Wingdings" panose="05000000000000000000" pitchFamily="2" charset="2"/>
              </a:rPr>
              <a:t> resonance strength vs crossing-angle being used to benchmark </a:t>
            </a:r>
            <a:r>
              <a:rPr lang="en-GB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decapole</a:t>
            </a:r>
            <a:r>
              <a:rPr lang="en-GB" sz="2000" b="1" dirty="0">
                <a:sym typeface="Wingdings" panose="05000000000000000000" pitchFamily="2" charset="2"/>
              </a:rPr>
              <a:t> errors in ATLAS/CMS IR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993204-18F4-8508-FCA7-5F4366F271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2200281" y="508775"/>
            <a:ext cx="266985" cy="1371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CF2DC8-FFC0-6F3D-AB80-A4178B461CDE}"/>
              </a:ext>
            </a:extLst>
          </p:cNvPr>
          <p:cNvSpPr txBox="1"/>
          <p:nvPr/>
        </p:nvSpPr>
        <p:spPr>
          <a:xfrm>
            <a:off x="2077168" y="447219"/>
            <a:ext cx="551732" cy="12311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100" b="1" dirty="0">
                <a:sym typeface="Wingdings" panose="05000000000000000000" pitchFamily="2" charset="2"/>
              </a:rPr>
              <a:t>Correction of </a:t>
            </a:r>
            <a:r>
              <a:rPr lang="en-GB" sz="100" b="1" dirty="0" err="1">
                <a:sym typeface="Wingdings" panose="05000000000000000000" pitchFamily="2" charset="2"/>
              </a:rPr>
              <a:t>dodecapole</a:t>
            </a:r>
            <a:r>
              <a:rPr lang="en-GB" sz="100" b="1" dirty="0">
                <a:sym typeface="Wingdings" panose="05000000000000000000" pitchFamily="2" charset="2"/>
              </a:rPr>
              <a:t> errors in ATLAS/CMS insertions by compensating feed-down to amplitude detuning with crossing-angle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F07BFD-8472-9A9E-743B-5800883E8F63}"/>
              </a:ext>
            </a:extLst>
          </p:cNvPr>
          <p:cNvSpPr txBox="1"/>
          <p:nvPr/>
        </p:nvSpPr>
        <p:spPr>
          <a:xfrm>
            <a:off x="299101" y="247165"/>
            <a:ext cx="828292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HL-LHC targets optics commissioning up to </a:t>
            </a:r>
            <a:r>
              <a:rPr lang="en-GB" sz="2800" b="1" dirty="0" err="1">
                <a:solidFill>
                  <a:srgbClr val="0035A6"/>
                </a:solidFill>
              </a:rPr>
              <a:t>dodecapole</a:t>
            </a:r>
            <a:endParaRPr lang="en-GB" sz="2800" b="1" dirty="0">
              <a:solidFill>
                <a:srgbClr val="0035A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B5F574-C6BE-551D-5DE9-8F96E91C18F8}"/>
              </a:ext>
            </a:extLst>
          </p:cNvPr>
          <p:cNvSpPr txBox="1"/>
          <p:nvPr/>
        </p:nvSpPr>
        <p:spPr>
          <a:xfrm>
            <a:off x="874441" y="5606996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S.Horney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99177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BF1CA-2F7F-3508-35F2-CE83C90A2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836C8-6A2A-719C-E193-DB5559E21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1E35A-C7BA-7F2A-FDBB-FCD95343B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732C8C-3781-4432-C467-C7845AD6B11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64A212C-77C7-1A00-2F1C-BCBDC7364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A79EBC-76E1-9CAE-E426-F0EDC671C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55DF68-4932-FA3A-D5E4-30EE996654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203539" y="1799944"/>
            <a:ext cx="8584835" cy="44087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8946024-CC4A-F262-BF53-2CE5D16521C8}"/>
              </a:ext>
            </a:extLst>
          </p:cNvPr>
          <p:cNvSpPr txBox="1"/>
          <p:nvPr/>
        </p:nvSpPr>
        <p:spPr>
          <a:xfrm>
            <a:off x="1153242" y="1092058"/>
            <a:ext cx="7539569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ym typeface="Wingdings" panose="05000000000000000000" pitchFamily="2" charset="2"/>
              </a:rPr>
              <a:t>Correction of </a:t>
            </a:r>
            <a:r>
              <a:rPr lang="en-GB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dodecapole</a:t>
            </a:r>
            <a:r>
              <a:rPr lang="en-GB" sz="2000" b="1" dirty="0">
                <a:sym typeface="Wingdings" panose="05000000000000000000" pitchFamily="2" charset="2"/>
              </a:rPr>
              <a:t> errors in ATLAS/CMS insertions by compensating feed-down to amplitude detuning with crossing-angle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CEA7B46-AD49-6A1D-9511-5890A8054E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9782175" y="501348"/>
            <a:ext cx="2282815" cy="79187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C0A8B5-5C23-0240-CF07-EAAAC173CE43}"/>
              </a:ext>
            </a:extLst>
          </p:cNvPr>
          <p:cNvSpPr txBox="1"/>
          <p:nvPr/>
        </p:nvSpPr>
        <p:spPr>
          <a:xfrm>
            <a:off x="9782175" y="194948"/>
            <a:ext cx="2438321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Measurement of quadratic shift to </a:t>
            </a:r>
            <a:r>
              <a:rPr lang="en-GB" sz="500" b="1" dirty="0" err="1">
                <a:sym typeface="Wingdings" panose="05000000000000000000" pitchFamily="2" charset="2"/>
              </a:rPr>
              <a:t>sextupole</a:t>
            </a:r>
            <a:r>
              <a:rPr lang="en-GB" sz="500" b="1" dirty="0">
                <a:sym typeface="Wingdings" panose="05000000000000000000" pitchFamily="2" charset="2"/>
              </a:rPr>
              <a:t> resonance strength vs crossing-angle being used to benchmark </a:t>
            </a:r>
            <a:r>
              <a:rPr lang="en-GB" sz="500" b="1" dirty="0" err="1">
                <a:sym typeface="Wingdings" panose="05000000000000000000" pitchFamily="2" charset="2"/>
              </a:rPr>
              <a:t>decapole</a:t>
            </a:r>
            <a:r>
              <a:rPr lang="en-GB" sz="500" b="1" dirty="0">
                <a:sym typeface="Wingdings" panose="05000000000000000000" pitchFamily="2" charset="2"/>
              </a:rPr>
              <a:t> errors in ATLAS/CMS IR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AFE0988-3A4C-6614-E7C5-32CDFBC9C3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554" y="526687"/>
            <a:ext cx="251167" cy="13922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7DAD40-4575-A08B-B81B-C0A8E354CD26}"/>
              </a:ext>
            </a:extLst>
          </p:cNvPr>
          <p:cNvSpPr txBox="1"/>
          <p:nvPr/>
        </p:nvSpPr>
        <p:spPr>
          <a:xfrm>
            <a:off x="4593298" y="470347"/>
            <a:ext cx="552450" cy="12311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100" b="1" dirty="0">
                <a:sym typeface="Wingdings" panose="05000000000000000000" pitchFamily="2" charset="2"/>
              </a:rPr>
              <a:t>DA improvements at injection allowed measurement of </a:t>
            </a:r>
            <a:r>
              <a:rPr lang="en-GB" sz="1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dodecapole</a:t>
            </a:r>
            <a:r>
              <a:rPr lang="en-GB" sz="100" b="1" dirty="0">
                <a:sym typeface="Wingdings" panose="05000000000000000000" pitchFamily="2" charset="2"/>
              </a:rPr>
              <a:t> RDT with the AC-dipole  good agreement to magnetic model!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4C5965B-A896-3A47-B600-50891BC160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774" y="539689"/>
            <a:ext cx="175949" cy="107539"/>
          </a:xfrm>
          <a:prstGeom prst="rect">
            <a:avLst/>
          </a:prstGeom>
          <a:ln w="38100">
            <a:solidFill>
              <a:srgbClr val="F5307D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59D6E4-A4D7-1E47-1784-0536AA5C03DA}"/>
              </a:ext>
            </a:extLst>
          </p:cNvPr>
          <p:cNvSpPr txBox="1"/>
          <p:nvPr/>
        </p:nvSpPr>
        <p:spPr>
          <a:xfrm>
            <a:off x="299101" y="247165"/>
            <a:ext cx="82733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HL-LHC targets optics commissioning up to </a:t>
            </a:r>
            <a:r>
              <a:rPr lang="en-GB" sz="2800" b="1" dirty="0" err="1">
                <a:solidFill>
                  <a:srgbClr val="0035A6"/>
                </a:solidFill>
              </a:rPr>
              <a:t>dodecapole</a:t>
            </a:r>
            <a:endParaRPr lang="en-GB" sz="2800" b="1" dirty="0">
              <a:solidFill>
                <a:srgbClr val="0035A6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24DF02-DF5A-87BE-C3C0-C5C2185CFBFE}"/>
              </a:ext>
            </a:extLst>
          </p:cNvPr>
          <p:cNvSpPr txBox="1"/>
          <p:nvPr/>
        </p:nvSpPr>
        <p:spPr>
          <a:xfrm>
            <a:off x="299101" y="5833789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J.Dilly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54729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31FFC-6FC8-8151-C854-16B5087AB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9CB7061-A025-F4A2-88FD-5E0656AA6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7" y="1552507"/>
            <a:ext cx="8644877" cy="479187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A13D5-F5EE-7082-94D4-0E22D0CE5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8AA62-77C3-FE6D-9C41-6E178A20B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3A13917-881E-34E0-3057-9E98C5638A8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9B2EA5-F8C6-E80A-D705-500620B68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B4C0F3-5AD8-99ED-FDD1-9759CD6EC1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9B5EC5-060B-A921-01D8-B740F33980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9782175" y="501348"/>
            <a:ext cx="2282815" cy="7918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CDACBD-15E6-3F02-563B-8B693E24E009}"/>
              </a:ext>
            </a:extLst>
          </p:cNvPr>
          <p:cNvSpPr txBox="1"/>
          <p:nvPr/>
        </p:nvSpPr>
        <p:spPr>
          <a:xfrm>
            <a:off x="9782175" y="194948"/>
            <a:ext cx="2438321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Measurement of quadratic shift to </a:t>
            </a:r>
            <a:r>
              <a:rPr lang="en-GB" sz="500" b="1" dirty="0" err="1">
                <a:sym typeface="Wingdings" panose="05000000000000000000" pitchFamily="2" charset="2"/>
              </a:rPr>
              <a:t>sextupole</a:t>
            </a:r>
            <a:r>
              <a:rPr lang="en-GB" sz="500" b="1" dirty="0">
                <a:sym typeface="Wingdings" panose="05000000000000000000" pitchFamily="2" charset="2"/>
              </a:rPr>
              <a:t> resonance strength vs crossing-angle being used to benchmark </a:t>
            </a:r>
            <a:r>
              <a:rPr lang="en-GB" sz="500" b="1" dirty="0" err="1">
                <a:sym typeface="Wingdings" panose="05000000000000000000" pitchFamily="2" charset="2"/>
              </a:rPr>
              <a:t>decapole</a:t>
            </a:r>
            <a:r>
              <a:rPr lang="en-GB" sz="500" b="1" dirty="0">
                <a:sym typeface="Wingdings" panose="05000000000000000000" pitchFamily="2" charset="2"/>
              </a:rPr>
              <a:t> errors in ATLAS/CMS IR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010A29B-3CD3-2B6F-B172-947540F81E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9563345" y="1754350"/>
            <a:ext cx="2537593" cy="13031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B2D6824-619F-6B77-7000-447A1349ACB4}"/>
              </a:ext>
            </a:extLst>
          </p:cNvPr>
          <p:cNvSpPr txBox="1"/>
          <p:nvPr/>
        </p:nvSpPr>
        <p:spPr>
          <a:xfrm>
            <a:off x="9953943" y="1429397"/>
            <a:ext cx="2094783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Correction of </a:t>
            </a:r>
            <a:r>
              <a:rPr lang="en-GB" sz="500" b="1" dirty="0" err="1">
                <a:sym typeface="Wingdings" panose="05000000000000000000" pitchFamily="2" charset="2"/>
              </a:rPr>
              <a:t>dodecapole</a:t>
            </a:r>
            <a:r>
              <a:rPr lang="en-GB" sz="500" b="1" dirty="0">
                <a:sym typeface="Wingdings" panose="05000000000000000000" pitchFamily="2" charset="2"/>
              </a:rPr>
              <a:t> errors in ATLAS/CMS insertions by compensating feed-down to amplitude detuning with crossing-angle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070464-1C2E-46E3-E31F-EE8A05F8C183}"/>
              </a:ext>
            </a:extLst>
          </p:cNvPr>
          <p:cNvSpPr txBox="1"/>
          <p:nvPr/>
        </p:nvSpPr>
        <p:spPr>
          <a:xfrm>
            <a:off x="650997" y="939279"/>
            <a:ext cx="7663799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ym typeface="Wingdings" panose="05000000000000000000" pitchFamily="2" charset="2"/>
              </a:rPr>
              <a:t>DA improvements at injection allowed measurement of </a:t>
            </a:r>
            <a:r>
              <a:rPr lang="en-GB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dodecapole</a:t>
            </a:r>
            <a:r>
              <a:rPr lang="en-GB" sz="2000" b="1" dirty="0">
                <a:sym typeface="Wingdings" panose="05000000000000000000" pitchFamily="2" charset="2"/>
              </a:rPr>
              <a:t> RDT with the AC-dipole  good agreement to magnetic model!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FBED4D-8BB4-5BCD-E0C0-21C0EBBDBA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719" y="3400424"/>
            <a:ext cx="4695824" cy="2870067"/>
          </a:xfrm>
          <a:prstGeom prst="rect">
            <a:avLst/>
          </a:prstGeom>
          <a:ln w="50800">
            <a:solidFill>
              <a:srgbClr val="F5307D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3B405BE-0F1E-4A35-8CBC-6A237C96B1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501347"/>
            <a:ext cx="645160" cy="2820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54671D-094D-6F82-F7BD-19FF1CE318F4}"/>
              </a:ext>
            </a:extLst>
          </p:cNvPr>
          <p:cNvSpPr txBox="1"/>
          <p:nvPr/>
        </p:nvSpPr>
        <p:spPr>
          <a:xfrm>
            <a:off x="94548" y="5806824"/>
            <a:ext cx="149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M.Le</a:t>
            </a:r>
            <a:r>
              <a:rPr lang="en-GB" i="1" dirty="0"/>
              <a:t> </a:t>
            </a:r>
            <a:r>
              <a:rPr lang="en-GB" i="1" dirty="0" err="1"/>
              <a:t>Garrec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355AC2-C7F6-C310-48E4-F17080EFFF61}"/>
              </a:ext>
            </a:extLst>
          </p:cNvPr>
          <p:cNvSpPr txBox="1"/>
          <p:nvPr/>
        </p:nvSpPr>
        <p:spPr>
          <a:xfrm>
            <a:off x="2689036" y="262554"/>
            <a:ext cx="1793859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Consistent measurements of fifth-order chromaticity show reasonable agreement with </a:t>
            </a:r>
            <a:r>
              <a:rPr lang="en-GB" sz="5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decatetrapole</a:t>
            </a:r>
            <a:r>
              <a:rPr lang="en-GB" sz="500" b="1" dirty="0">
                <a:sym typeface="Wingdings" panose="05000000000000000000" pitchFamily="2" charset="2"/>
              </a:rPr>
              <a:t>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316DCC-500F-75BB-6589-CB5A75E65672}"/>
              </a:ext>
            </a:extLst>
          </p:cNvPr>
          <p:cNvSpPr txBox="1"/>
          <p:nvPr/>
        </p:nvSpPr>
        <p:spPr>
          <a:xfrm>
            <a:off x="299101" y="247165"/>
            <a:ext cx="91704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HL-LHC targets optics commissioning up to </a:t>
            </a:r>
            <a:r>
              <a:rPr lang="en-GB" sz="2800" b="1" dirty="0" err="1">
                <a:solidFill>
                  <a:srgbClr val="0035A6"/>
                </a:solidFill>
              </a:rPr>
              <a:t>dodecapole</a:t>
            </a:r>
            <a:endParaRPr lang="en-GB" sz="28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35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B8B94-4BE0-A178-70EC-05E6D4FC4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FAF2549-A5C5-D330-3A85-7C9FA5DEC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206" y="3429000"/>
            <a:ext cx="2534296" cy="140476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5C235-4392-DDC6-F017-B6802B007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01BAD5-CC66-3ACA-4CCC-C8695A74E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5771CFB-6D4D-BC93-75BD-D74D86D1DFC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40CD862-DCBB-2890-939F-20A773690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F116380-8707-06A9-0DC1-7C8F5E7F2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37A798-780D-CA2E-0AB1-81D24598D4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9782175" y="501348"/>
            <a:ext cx="2282815" cy="7918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8EBE97-ABF5-023A-54EF-E99C03E4E2A2}"/>
              </a:ext>
            </a:extLst>
          </p:cNvPr>
          <p:cNvSpPr txBox="1"/>
          <p:nvPr/>
        </p:nvSpPr>
        <p:spPr>
          <a:xfrm>
            <a:off x="9782175" y="194948"/>
            <a:ext cx="2438321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Measurement of quadratic shift to </a:t>
            </a:r>
            <a:r>
              <a:rPr lang="en-GB" sz="500" b="1" dirty="0" err="1">
                <a:sym typeface="Wingdings" panose="05000000000000000000" pitchFamily="2" charset="2"/>
              </a:rPr>
              <a:t>sextupole</a:t>
            </a:r>
            <a:r>
              <a:rPr lang="en-GB" sz="500" b="1" dirty="0">
                <a:sym typeface="Wingdings" panose="05000000000000000000" pitchFamily="2" charset="2"/>
              </a:rPr>
              <a:t> resonance strength vs crossing-angle being used to benchmark </a:t>
            </a:r>
            <a:r>
              <a:rPr lang="en-GB" sz="500" b="1" dirty="0" err="1">
                <a:sym typeface="Wingdings" panose="05000000000000000000" pitchFamily="2" charset="2"/>
              </a:rPr>
              <a:t>decapole</a:t>
            </a:r>
            <a:r>
              <a:rPr lang="en-GB" sz="500" b="1" dirty="0">
                <a:sym typeface="Wingdings" panose="05000000000000000000" pitchFamily="2" charset="2"/>
              </a:rPr>
              <a:t> errors in ATLAS/CMS IR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A820B91-2C13-B030-627C-DD4840AC2D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9563345" y="1754350"/>
            <a:ext cx="2537593" cy="13031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922EBD-9213-6838-DD47-842A309BAF83}"/>
              </a:ext>
            </a:extLst>
          </p:cNvPr>
          <p:cNvSpPr txBox="1"/>
          <p:nvPr/>
        </p:nvSpPr>
        <p:spPr>
          <a:xfrm>
            <a:off x="9953943" y="1429397"/>
            <a:ext cx="2094783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Correction of </a:t>
            </a:r>
            <a:r>
              <a:rPr lang="en-GB" sz="500" b="1" dirty="0" err="1">
                <a:sym typeface="Wingdings" panose="05000000000000000000" pitchFamily="2" charset="2"/>
              </a:rPr>
              <a:t>dodecapole</a:t>
            </a:r>
            <a:r>
              <a:rPr lang="en-GB" sz="500" b="1" dirty="0">
                <a:sym typeface="Wingdings" panose="05000000000000000000" pitchFamily="2" charset="2"/>
              </a:rPr>
              <a:t> errors in ATLAS/CMS insertions by compensating feed-down to amplitude detuning with crossing-angle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AAD6E3-5B6F-E92A-2B4F-E667198702DD}"/>
              </a:ext>
            </a:extLst>
          </p:cNvPr>
          <p:cNvSpPr txBox="1"/>
          <p:nvPr/>
        </p:nvSpPr>
        <p:spPr>
          <a:xfrm>
            <a:off x="9907784" y="3211831"/>
            <a:ext cx="2027140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DA improvements at injection allowed measurement of </a:t>
            </a:r>
            <a:r>
              <a:rPr lang="en-GB" sz="5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dodecapole</a:t>
            </a:r>
            <a:r>
              <a:rPr lang="en-GB" sz="500" b="1" dirty="0">
                <a:sym typeface="Wingdings" panose="05000000000000000000" pitchFamily="2" charset="2"/>
              </a:rPr>
              <a:t> RDT with the AC-dipole  good agreement to magnetic model!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477CF1-2F67-4300-131A-CF5E0427B5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51" y="4965552"/>
            <a:ext cx="2135062" cy="1304939"/>
          </a:xfrm>
          <a:prstGeom prst="rect">
            <a:avLst/>
          </a:prstGeom>
          <a:ln w="12700">
            <a:solidFill>
              <a:srgbClr val="F5307D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9E7D50-0758-643A-DAC0-02990383EB5E}"/>
              </a:ext>
            </a:extLst>
          </p:cNvPr>
          <p:cNvSpPr txBox="1"/>
          <p:nvPr/>
        </p:nvSpPr>
        <p:spPr>
          <a:xfrm>
            <a:off x="299101" y="1205696"/>
            <a:ext cx="6589379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0" b="1" dirty="0">
                <a:sym typeface="Wingdings" panose="05000000000000000000" pitchFamily="2" charset="2"/>
              </a:rPr>
              <a:t>Consistent measurements of fifth-order chromaticity show reasonable agreement with </a:t>
            </a:r>
            <a:r>
              <a:rPr lang="en-GB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decatetrapole</a:t>
            </a:r>
            <a:r>
              <a:rPr lang="en-GB" sz="2000" b="1" dirty="0">
                <a:sym typeface="Wingdings" panose="05000000000000000000" pitchFamily="2" charset="2"/>
              </a:rPr>
              <a:t> model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92CA796-157A-AD82-94B9-5664E96C53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2" y="1992315"/>
            <a:ext cx="9467909" cy="41395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23E309-D418-2A5D-4820-95D5D1BE1091}"/>
              </a:ext>
            </a:extLst>
          </p:cNvPr>
          <p:cNvSpPr txBox="1"/>
          <p:nvPr/>
        </p:nvSpPr>
        <p:spPr>
          <a:xfrm>
            <a:off x="94548" y="5943961"/>
            <a:ext cx="149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M.Le</a:t>
            </a:r>
            <a:r>
              <a:rPr lang="en-GB" i="1" dirty="0"/>
              <a:t> </a:t>
            </a:r>
            <a:r>
              <a:rPr lang="en-GB" i="1" dirty="0" err="1"/>
              <a:t>Garrec</a:t>
            </a:r>
            <a:endParaRPr lang="en-GB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425EC4-240A-ECE2-8979-5D6EA1FCE5C7}"/>
              </a:ext>
            </a:extLst>
          </p:cNvPr>
          <p:cNvSpPr txBox="1"/>
          <p:nvPr/>
        </p:nvSpPr>
        <p:spPr>
          <a:xfrm>
            <a:off x="2341261" y="437399"/>
            <a:ext cx="1328532" cy="24622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500" b="1" dirty="0">
                <a:sym typeface="Wingdings" panose="05000000000000000000" pitchFamily="2" charset="2"/>
              </a:rPr>
              <a:t>Good progress demonstrating high-order nonlinear optics measurement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40F293-D69F-4941-8025-29159240F181}"/>
              </a:ext>
            </a:extLst>
          </p:cNvPr>
          <p:cNvSpPr txBox="1"/>
          <p:nvPr/>
        </p:nvSpPr>
        <p:spPr>
          <a:xfrm>
            <a:off x="4038600" y="422972"/>
            <a:ext cx="570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RDT </a:t>
            </a:r>
          </a:p>
          <a:p>
            <a:pPr algn="ctr"/>
            <a:r>
              <a:rPr lang="en-GB" sz="500" b="1" dirty="0">
                <a:solidFill>
                  <a:srgbClr val="0035A6"/>
                </a:solidFill>
              </a:rPr>
              <a:t>feed-down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DE6A45-C876-F72F-74E0-5112136E38BC}"/>
              </a:ext>
            </a:extLst>
          </p:cNvPr>
          <p:cNvSpPr txBox="1"/>
          <p:nvPr/>
        </p:nvSpPr>
        <p:spPr>
          <a:xfrm>
            <a:off x="3684996" y="451650"/>
            <a:ext cx="594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Detuning</a:t>
            </a:r>
          </a:p>
          <a:p>
            <a:pPr algn="ctr"/>
            <a:r>
              <a:rPr lang="en-GB" sz="500" b="1" dirty="0">
                <a:solidFill>
                  <a:srgbClr val="0035A6"/>
                </a:solidFill>
              </a:rPr>
              <a:t>feed-down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A17B03-5484-0A98-5EFB-1763ED8E4522}"/>
              </a:ext>
            </a:extLst>
          </p:cNvPr>
          <p:cNvSpPr txBox="1"/>
          <p:nvPr/>
        </p:nvSpPr>
        <p:spPr>
          <a:xfrm>
            <a:off x="3410885" y="422972"/>
            <a:ext cx="517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High-order RDTs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D17972-2671-0D40-7114-651C7FA4E2B3}"/>
              </a:ext>
            </a:extLst>
          </p:cNvPr>
          <p:cNvSpPr txBox="1"/>
          <p:nvPr/>
        </p:nvSpPr>
        <p:spPr>
          <a:xfrm>
            <a:off x="1655488" y="437399"/>
            <a:ext cx="728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>
                <a:solidFill>
                  <a:srgbClr val="0035A6"/>
                </a:solidFill>
              </a:rPr>
              <a:t>High-order </a:t>
            </a:r>
            <a:r>
              <a:rPr lang="en-GB" sz="500" b="1" dirty="0" err="1">
                <a:solidFill>
                  <a:srgbClr val="0035A6"/>
                </a:solidFill>
              </a:rPr>
              <a:t>chromaticty</a:t>
            </a:r>
            <a:endParaRPr lang="en-GB" sz="500" b="1" dirty="0">
              <a:solidFill>
                <a:srgbClr val="0035A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53AD2-951A-15E5-8C68-0F774300954B}"/>
              </a:ext>
            </a:extLst>
          </p:cNvPr>
          <p:cNvSpPr txBox="1"/>
          <p:nvPr/>
        </p:nvSpPr>
        <p:spPr>
          <a:xfrm>
            <a:off x="299101" y="247165"/>
            <a:ext cx="91704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HL-LHC targets optics commissioning up to </a:t>
            </a:r>
            <a:r>
              <a:rPr lang="en-GB" sz="2800" b="1" dirty="0" err="1">
                <a:solidFill>
                  <a:srgbClr val="0035A6"/>
                </a:solidFill>
              </a:rPr>
              <a:t>dodecapole</a:t>
            </a:r>
            <a:endParaRPr lang="en-GB" sz="28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596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1D43D-42EA-0601-9E45-4BC150502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6A28581-C9E1-4BDC-F7F1-BAD37B8EC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91" y="4074748"/>
            <a:ext cx="3619439" cy="200626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673C0-AAFC-AEBC-60B2-36703BDCC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9313A3-1C98-215A-0554-A97E4CB70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A0B797-3E82-0A77-D169-FA1B0FCFB06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6AD52F8-9529-FB42-D66E-C0135ACE6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B4C8B3-8333-D33B-A119-22EB2ED29E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19598D-2987-B740-8C25-ED53F181B7F8}"/>
              </a:ext>
            </a:extLst>
          </p:cNvPr>
          <p:cNvSpPr txBox="1"/>
          <p:nvPr/>
        </p:nvSpPr>
        <p:spPr>
          <a:xfrm>
            <a:off x="299101" y="247165"/>
            <a:ext cx="9170418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HL-LHC targets optics commissioning up to </a:t>
            </a:r>
            <a:r>
              <a:rPr lang="en-GB" sz="2800" b="1" dirty="0" err="1">
                <a:solidFill>
                  <a:srgbClr val="0035A6"/>
                </a:solidFill>
              </a:rPr>
              <a:t>dodecapole</a:t>
            </a:r>
            <a:endParaRPr lang="en-GB" sz="2800" b="1" dirty="0">
              <a:solidFill>
                <a:srgbClr val="0035A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60960F-7E70-329C-73CC-C24FB15A9F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8331551" y="1140351"/>
            <a:ext cx="3650574" cy="12663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3883B7-140F-DF7C-0CB1-D821759D6CB9}"/>
              </a:ext>
            </a:extLst>
          </p:cNvPr>
          <p:cNvSpPr txBox="1"/>
          <p:nvPr/>
        </p:nvSpPr>
        <p:spPr>
          <a:xfrm>
            <a:off x="8621172" y="802942"/>
            <a:ext cx="3275155" cy="30777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700" b="1" dirty="0">
                <a:sym typeface="Wingdings" panose="05000000000000000000" pitchFamily="2" charset="2"/>
              </a:rPr>
              <a:t>Measurement of quadratic shift to </a:t>
            </a:r>
            <a:r>
              <a:rPr lang="en-GB" sz="700" b="1" dirty="0" err="1">
                <a:sym typeface="Wingdings" panose="05000000000000000000" pitchFamily="2" charset="2"/>
              </a:rPr>
              <a:t>sextupole</a:t>
            </a:r>
            <a:r>
              <a:rPr lang="en-GB" sz="700" b="1" dirty="0">
                <a:sym typeface="Wingdings" panose="05000000000000000000" pitchFamily="2" charset="2"/>
              </a:rPr>
              <a:t> resonance strength vs crossing-angle being used to benchmark </a:t>
            </a:r>
            <a:r>
              <a:rPr lang="en-GB" sz="700" b="1" dirty="0" err="1">
                <a:sym typeface="Wingdings" panose="05000000000000000000" pitchFamily="2" charset="2"/>
              </a:rPr>
              <a:t>decapole</a:t>
            </a:r>
            <a:r>
              <a:rPr lang="en-GB" sz="700" b="1" dirty="0">
                <a:sym typeface="Wingdings" panose="05000000000000000000" pitchFamily="2" charset="2"/>
              </a:rPr>
              <a:t> errors in ATLAS/CMS IR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8CAE514-09C5-5FEC-4E3F-FDEAC22F83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8386417" y="3053965"/>
            <a:ext cx="3595708" cy="18465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255D50-3726-129D-5B23-810DC39BB76F}"/>
              </a:ext>
            </a:extLst>
          </p:cNvPr>
          <p:cNvSpPr txBox="1"/>
          <p:nvPr/>
        </p:nvSpPr>
        <p:spPr>
          <a:xfrm>
            <a:off x="9168385" y="2673248"/>
            <a:ext cx="2727942" cy="30777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700" b="1" dirty="0">
                <a:sym typeface="Wingdings" panose="05000000000000000000" pitchFamily="2" charset="2"/>
              </a:rPr>
              <a:t>Correction of </a:t>
            </a:r>
            <a:r>
              <a:rPr lang="en-GB" sz="700" b="1" dirty="0" err="1">
                <a:sym typeface="Wingdings" panose="05000000000000000000" pitchFamily="2" charset="2"/>
              </a:rPr>
              <a:t>dodecapole</a:t>
            </a:r>
            <a:r>
              <a:rPr lang="en-GB" sz="700" b="1" dirty="0">
                <a:sym typeface="Wingdings" panose="05000000000000000000" pitchFamily="2" charset="2"/>
              </a:rPr>
              <a:t> errors in ATLAS/CMS insertions by compensating feed-down to amplitude detuning with crossing-angle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94223C-851A-9416-09D7-C2888295CC48}"/>
              </a:ext>
            </a:extLst>
          </p:cNvPr>
          <p:cNvSpPr txBox="1"/>
          <p:nvPr/>
        </p:nvSpPr>
        <p:spPr>
          <a:xfrm>
            <a:off x="5038344" y="3727604"/>
            <a:ext cx="2749296" cy="30777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700" b="1" dirty="0">
                <a:sym typeface="Wingdings" panose="05000000000000000000" pitchFamily="2" charset="2"/>
              </a:rPr>
              <a:t>DA improvements at injection allowed measurement of </a:t>
            </a:r>
            <a:r>
              <a:rPr lang="en-GB" sz="7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dodecapole</a:t>
            </a:r>
            <a:r>
              <a:rPr lang="en-GB" sz="700" b="1" dirty="0">
                <a:sym typeface="Wingdings" panose="05000000000000000000" pitchFamily="2" charset="2"/>
              </a:rPr>
              <a:t> RDT with the AC-dipole  good agreement to magnetic model!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1CF9D6-A0F2-7FA9-6637-D4CCAE3484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110" y="5077879"/>
            <a:ext cx="1841419" cy="1125466"/>
          </a:xfrm>
          <a:prstGeom prst="rect">
            <a:avLst/>
          </a:prstGeom>
          <a:ln w="12700">
            <a:solidFill>
              <a:srgbClr val="F5307D"/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8148A6B-CFB2-1002-1BCF-537395FC54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91"/>
          <a:stretch>
            <a:fillRect/>
          </a:stretch>
        </p:blipFill>
        <p:spPr>
          <a:xfrm>
            <a:off x="94548" y="3521988"/>
            <a:ext cx="3020500" cy="20992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6B7FF3-E151-3C3E-22A6-EA197C2CA1DC}"/>
              </a:ext>
            </a:extLst>
          </p:cNvPr>
          <p:cNvSpPr txBox="1"/>
          <p:nvPr/>
        </p:nvSpPr>
        <p:spPr>
          <a:xfrm>
            <a:off x="448678" y="3121223"/>
            <a:ext cx="2413619" cy="30777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700" b="1" dirty="0">
                <a:sym typeface="Wingdings" panose="05000000000000000000" pitchFamily="2" charset="2"/>
              </a:rPr>
              <a:t>Consistent measurements of fifth-order chromaticity show reasonable agreement with </a:t>
            </a:r>
            <a:r>
              <a:rPr lang="en-GB" sz="7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decatetrapole</a:t>
            </a:r>
            <a:r>
              <a:rPr lang="en-GB" sz="700" b="1" dirty="0">
                <a:sym typeface="Wingdings" panose="05000000000000000000" pitchFamily="2" charset="2"/>
              </a:rPr>
              <a:t>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FC0A1E-3721-995D-AB07-A39311437C73}"/>
              </a:ext>
            </a:extLst>
          </p:cNvPr>
          <p:cNvSpPr txBox="1"/>
          <p:nvPr/>
        </p:nvSpPr>
        <p:spPr>
          <a:xfrm>
            <a:off x="660219" y="1014564"/>
            <a:ext cx="5590476" cy="83099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ym typeface="Wingdings" panose="05000000000000000000" pitchFamily="2" charset="2"/>
              </a:rPr>
              <a:t>Good progress demonstrating high-order nonlinear optics measurement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805385-CCA9-1691-BB91-B322B4672724}"/>
              </a:ext>
            </a:extLst>
          </p:cNvPr>
          <p:cNvSpPr txBox="1"/>
          <p:nvPr/>
        </p:nvSpPr>
        <p:spPr>
          <a:xfrm>
            <a:off x="6486146" y="1082872"/>
            <a:ext cx="1613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RDT </a:t>
            </a:r>
          </a:p>
          <a:p>
            <a:pPr algn="ctr"/>
            <a:r>
              <a:rPr lang="en-GB" sz="2400" b="1" dirty="0">
                <a:solidFill>
                  <a:srgbClr val="0035A6"/>
                </a:solidFill>
              </a:rPr>
              <a:t>feed-down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DBA549-D0A7-A089-FF4E-F952E70AF043}"/>
              </a:ext>
            </a:extLst>
          </p:cNvPr>
          <p:cNvSpPr txBox="1"/>
          <p:nvPr/>
        </p:nvSpPr>
        <p:spPr>
          <a:xfrm>
            <a:off x="6351710" y="2486014"/>
            <a:ext cx="1613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Detuning</a:t>
            </a:r>
          </a:p>
          <a:p>
            <a:pPr algn="ctr"/>
            <a:r>
              <a:rPr lang="en-GB" sz="2400" b="1" dirty="0">
                <a:solidFill>
                  <a:srgbClr val="0035A6"/>
                </a:solidFill>
              </a:rPr>
              <a:t>feed-down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5DDFF3-3D8F-D96D-84BD-BB47DA345E29}"/>
              </a:ext>
            </a:extLst>
          </p:cNvPr>
          <p:cNvSpPr txBox="1"/>
          <p:nvPr/>
        </p:nvSpPr>
        <p:spPr>
          <a:xfrm>
            <a:off x="3800373" y="2755313"/>
            <a:ext cx="1613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High-order RDTs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B11F78-5A3F-DD74-F182-6FFF4F05D87E}"/>
              </a:ext>
            </a:extLst>
          </p:cNvPr>
          <p:cNvSpPr txBox="1"/>
          <p:nvPr/>
        </p:nvSpPr>
        <p:spPr>
          <a:xfrm>
            <a:off x="209875" y="2089741"/>
            <a:ext cx="2326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35A6"/>
                </a:solidFill>
              </a:rPr>
              <a:t>High-order </a:t>
            </a:r>
            <a:r>
              <a:rPr lang="en-GB" sz="2400" b="1" dirty="0" err="1">
                <a:solidFill>
                  <a:srgbClr val="0035A6"/>
                </a:solidFill>
              </a:rPr>
              <a:t>chromaticty</a:t>
            </a:r>
            <a:endParaRPr lang="en-GB" sz="24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69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170E0-A72E-5D99-E3A0-C757A2EE0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A55E55-5AFF-C4C4-0F15-7065175C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9C44DB-742C-555D-2AE3-2A49C6466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2438E1-EFA7-897D-6DCE-0EA63353DEC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E900EF2-B7AF-D308-67C2-10912D309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D77D9E-59F9-F500-C546-A98131FEF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EFD99E-EAA5-21B8-E889-28C29BA4099D}"/>
              </a:ext>
            </a:extLst>
          </p:cNvPr>
          <p:cNvSpPr txBox="1"/>
          <p:nvPr/>
        </p:nvSpPr>
        <p:spPr>
          <a:xfrm>
            <a:off x="299101" y="402095"/>
            <a:ext cx="6497912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35A6"/>
                </a:solidFill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7F604-36B7-1407-5E1C-204D409C139F}"/>
                  </a:ext>
                </a:extLst>
              </p:cNvPr>
              <p:cNvSpPr txBox="1"/>
              <p:nvPr/>
            </p:nvSpPr>
            <p:spPr>
              <a:xfrm>
                <a:off x="299100" y="1364865"/>
                <a:ext cx="11770979" cy="889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400" b="1" dirty="0"/>
                  <a:t>LHC has been able to consistently achieve high quality linear optics/coupling control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300" b="1" dirty="0"/>
                  <a:t> </a:t>
                </a:r>
                <a:endParaRPr lang="en-GB" sz="2400" b="1" dirty="0"/>
              </a:p>
              <a:p>
                <a:pPr>
                  <a:buClr>
                    <a:srgbClr val="0035A6"/>
                  </a:buClr>
                </a:pPr>
                <a:r>
                  <a:rPr lang="en-GB" sz="2400" b="1" dirty="0"/>
                  <a:t>    </a:t>
                </a:r>
                <a:r>
                  <a:rPr lang="en-GB" sz="2000" b="1" dirty="0">
                    <a:sym typeface="Wingdings" panose="05000000000000000000" pitchFamily="2" charset="2"/>
                  </a:rPr>
                  <a:t> </a:t>
                </a:r>
                <a:r>
                  <a:rPr lang="en-GB" sz="2000" b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new OP regimes bring new challenges, push to smaller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𝜷</m:t>
                        </m:r>
                      </m:e>
                      <m:sup>
                        <m:r>
                          <a:rPr lang="en-GB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b="1" dirty="0">
                    <a:solidFill>
                      <a:srgbClr val="0070C0"/>
                    </a:solidFill>
                  </a:rPr>
                  <a:t> requiring refinement of OMC methods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7F604-36B7-1407-5E1C-204D409C1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00" y="1364865"/>
                <a:ext cx="11770979" cy="889924"/>
              </a:xfrm>
              <a:prstGeom prst="rect">
                <a:avLst/>
              </a:prstGeom>
              <a:blipFill>
                <a:blip r:embed="rId4"/>
                <a:stretch>
                  <a:fillRect l="-673" t="-5479" b="-8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211DE48-045B-53AC-113D-AE4F6453580E}"/>
              </a:ext>
            </a:extLst>
          </p:cNvPr>
          <p:cNvSpPr txBox="1"/>
          <p:nvPr/>
        </p:nvSpPr>
        <p:spPr>
          <a:xfrm>
            <a:off x="299100" y="2571228"/>
            <a:ext cx="11622065" cy="1796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sym typeface="Wingdings" panose="05000000000000000000" pitchFamily="2" charset="2"/>
              </a:rPr>
              <a:t>Significant progress achieved in measurement/control of LHC nonlinear optics</a:t>
            </a:r>
          </a:p>
          <a:p>
            <a:pPr>
              <a:lnSpc>
                <a:spcPct val="150000"/>
              </a:lnSpc>
              <a:buClr>
                <a:srgbClr val="0035A6"/>
              </a:buClr>
            </a:pPr>
            <a:r>
              <a:rPr lang="en-GB" sz="2000" b="1" dirty="0">
                <a:sym typeface="Wingdings" panose="05000000000000000000" pitchFamily="2" charset="2"/>
              </a:rPr>
              <a:t>   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Sextupole+Octupole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 corrections in experimental IR now a routine component of commissioning</a:t>
            </a:r>
          </a:p>
          <a:p>
            <a:pPr>
              <a:lnSpc>
                <a:spcPct val="150000"/>
              </a:lnSpc>
              <a:buClr>
                <a:srgbClr val="0035A6"/>
              </a:buClr>
            </a:pPr>
            <a:r>
              <a:rPr lang="en-GB" sz="2000" dirty="0">
                <a:sym typeface="Wingdings" panose="05000000000000000000" pitchFamily="2" charset="2"/>
              </a:rPr>
              <a:t>    </a:t>
            </a: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RDT measurement/correction with AC-dipole becoming a routinely applied tool</a:t>
            </a:r>
          </a:p>
          <a:p>
            <a:pPr>
              <a:lnSpc>
                <a:spcPct val="150000"/>
              </a:lnSpc>
              <a:buClr>
                <a:srgbClr val="0035A6"/>
              </a:buClr>
            </a:pP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   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Good progress on high-order measurements in preparation for HL-LHC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3CEAAB-1940-9803-64EA-D53C3C000F18}"/>
              </a:ext>
            </a:extLst>
          </p:cNvPr>
          <p:cNvSpPr txBox="1"/>
          <p:nvPr/>
        </p:nvSpPr>
        <p:spPr>
          <a:xfrm>
            <a:off x="299100" y="4897044"/>
            <a:ext cx="116220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sym typeface="Wingdings" panose="05000000000000000000" pitchFamily="2" charset="2"/>
              </a:rPr>
              <a:t>Many of these </a:t>
            </a:r>
            <a:r>
              <a:rPr lang="en-GB" sz="2400" b="1" dirty="0" err="1">
                <a:sym typeface="Wingdings" panose="05000000000000000000" pitchFamily="2" charset="2"/>
              </a:rPr>
              <a:t>TbT</a:t>
            </a:r>
            <a:r>
              <a:rPr lang="en-GB" sz="2400" b="1" dirty="0">
                <a:sym typeface="Wingdings" panose="05000000000000000000" pitchFamily="2" charset="2"/>
              </a:rPr>
              <a:t> based techniques being applied in other machines </a:t>
            </a:r>
          </a:p>
          <a:p>
            <a:pPr>
              <a:buClr>
                <a:srgbClr val="0035A6"/>
              </a:buClr>
            </a:pPr>
            <a:r>
              <a:rPr lang="en-GB" sz="2800" b="1" dirty="0">
                <a:sym typeface="Wingdings" panose="05000000000000000000" pitchFamily="2" charset="2"/>
              </a:rPr>
              <a:t>    </a:t>
            </a:r>
            <a:r>
              <a:rPr lang="en-GB" sz="2000" b="1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e.g. PSB, PS, SPS, </a:t>
            </a:r>
            <a:r>
              <a:rPr lang="en-GB" sz="20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superKEK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…</a:t>
            </a:r>
            <a:endParaRPr lang="en-GB" sz="2800" b="1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9200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3F32A-135B-B3E2-9087-121589315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870B2-40D0-EE4A-07E6-E19FEEB41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13B52-4D0E-DF0A-0FF1-3726BC24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5AC2CB-4A94-4BB6-0D94-E25C5AE5210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4C7CEF4-2F6B-135A-B741-AFFCF4FDC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526D5C-9B9B-01DB-0B81-5F76B4198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93CF09-CB4D-1A95-C220-1C882A7F4F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" r="17107"/>
          <a:stretch/>
        </p:blipFill>
        <p:spPr>
          <a:xfrm>
            <a:off x="6358596" y="1879910"/>
            <a:ext cx="5738855" cy="41852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8CCC121-C96A-739F-84E9-6A52A880BFA4}"/>
              </a:ext>
            </a:extLst>
          </p:cNvPr>
          <p:cNvSpPr txBox="1"/>
          <p:nvPr/>
        </p:nvSpPr>
        <p:spPr>
          <a:xfrm>
            <a:off x="1764441" y="592752"/>
            <a:ext cx="8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35A6"/>
                </a:solidFill>
              </a:rPr>
              <a:t>With thanks to the LHC Optics Measurement and Correction team, past and present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F8D2A19-6896-EEC1-1313-2F6123C001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2" r="10133" b="7631"/>
          <a:stretch/>
        </p:blipFill>
        <p:spPr>
          <a:xfrm>
            <a:off x="94547" y="1879911"/>
            <a:ext cx="6165575" cy="418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47397"/>
      </p:ext>
    </p:extLst>
  </p:cSld>
  <p:clrMapOvr>
    <a:masterClrMapping/>
  </p:clrMapOvr>
  <p:transition>
    <p:wedg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5438C-7F6B-9BE3-B3B0-156D23D30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8A4F4F-5FFA-9B23-5257-96E6B950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5930C-C8FD-A46F-E431-1DACA5ED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2D60E0-60E2-CF31-586C-F6863950A17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69F1CA5-0B06-81AB-513B-6EAC6E0B1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665982-4347-FFA7-64ED-9592CF86D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D9DB55-D340-EFA1-CD71-6D4BB7C443B2}"/>
              </a:ext>
            </a:extLst>
          </p:cNvPr>
          <p:cNvSpPr txBox="1"/>
          <p:nvPr/>
        </p:nvSpPr>
        <p:spPr>
          <a:xfrm>
            <a:off x="1273811" y="1587987"/>
            <a:ext cx="9644378" cy="110799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rgbClr val="0035A6"/>
                </a:solidFill>
              </a:rPr>
              <a:t>Reserve</a:t>
            </a:r>
            <a:endParaRPr lang="en-GB" sz="36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22473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17D5C-DFE6-192A-5DE2-DD6D794AB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942887E-F2AC-1130-999A-122322F4FC9C}"/>
              </a:ext>
            </a:extLst>
          </p:cNvPr>
          <p:cNvSpPr/>
          <p:nvPr/>
        </p:nvSpPr>
        <p:spPr>
          <a:xfrm>
            <a:off x="6826883" y="1926062"/>
            <a:ext cx="5151120" cy="4247541"/>
          </a:xfrm>
          <a:prstGeom prst="roundRect">
            <a:avLst>
              <a:gd name="adj" fmla="val 3334"/>
            </a:avLst>
          </a:prstGeom>
          <a:noFill/>
          <a:ln w="666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5AA24-7ADB-A237-9A91-8C4E5DD1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071CF-61E0-44F6-4EF3-4E18AEB1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B9DB13B-8F6D-E9AF-8BE9-865E7BF8263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01C533A-8B18-62C1-5B53-659D6048E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694A17-F114-D817-96C9-23C7ADD3E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DE2664-6647-1E16-7C32-614EDA84359E}"/>
              </a:ext>
            </a:extLst>
          </p:cNvPr>
          <p:cNvSpPr txBox="1"/>
          <p:nvPr/>
        </p:nvSpPr>
        <p:spPr>
          <a:xfrm>
            <a:off x="213997" y="216387"/>
            <a:ext cx="6333934" cy="58477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35A6"/>
                </a:solidFill>
              </a:rPr>
              <a:t>CERN Large Hadron Collider  (LHC)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0646D8-4686-5C33-1BA8-88205A49C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"/>
          <a:stretch/>
        </p:blipFill>
        <p:spPr>
          <a:xfrm rot="5400000">
            <a:off x="1487822" y="886504"/>
            <a:ext cx="3738748" cy="6484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BA61F6-7F35-F215-69FB-B4BF4E66E98E}"/>
                  </a:ext>
                </a:extLst>
              </p:cNvPr>
              <p:cNvSpPr txBox="1"/>
              <p:nvPr/>
            </p:nvSpPr>
            <p:spPr>
              <a:xfrm>
                <a:off x="213997" y="860018"/>
                <a:ext cx="1176812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400" dirty="0"/>
                  <a:t>Inject @ 450GeV. </a:t>
                </a:r>
                <a:r>
                  <a:rPr lang="en-GB" sz="2400" dirty="0" err="1"/>
                  <a:t>Ramp+squeeze</a:t>
                </a:r>
                <a:r>
                  <a:rPr lang="en-GB" sz="2400" dirty="0"/>
                  <a:t> to 6.8TeV.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/>
                  <a:t>-levelling down to minimum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sz="2400" b="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/>
                  <a:t>=0.18m</a:t>
                </a:r>
              </a:p>
              <a:p>
                <a:pPr>
                  <a:buClr>
                    <a:srgbClr val="0035A6"/>
                  </a:buClr>
                </a:pPr>
                <a:r>
                  <a:rPr lang="en-GB" sz="1100" dirty="0"/>
                  <a:t> </a:t>
                </a:r>
                <a:endParaRPr lang="en-GB" sz="2400" dirty="0"/>
              </a:p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2400" b="1" dirty="0">
                    <a:solidFill>
                      <a:srgbClr val="0035A6"/>
                    </a:solidFill>
                  </a:rPr>
                  <a:t>LHC operates with strict optics constraints throughout its cycle 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BA61F6-7F35-F215-69FB-B4BF4E66E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97" y="860018"/>
                <a:ext cx="11768129" cy="1015663"/>
              </a:xfrm>
              <a:prstGeom prst="rect">
                <a:avLst/>
              </a:prstGeom>
              <a:blipFill>
                <a:blip r:embed="rId5"/>
                <a:stretch>
                  <a:fillRect l="-673" t="-4790" b="-10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A5FC8E-8948-2DAE-B4EC-EB34B24F5DA7}"/>
                  </a:ext>
                </a:extLst>
              </p:cNvPr>
              <p:cNvSpPr txBox="1"/>
              <p:nvPr/>
            </p:nvSpPr>
            <p:spPr>
              <a:xfrm>
                <a:off x="8379193" y="2527147"/>
                <a:ext cx="3398623" cy="6365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num>
                        <m:den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den>
                      </m:f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𝒎𝒆𝒂𝒔</m:t>
                              </m:r>
                            </m:sub>
                          </m:sSub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GB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𝒎𝒐𝒅𝒆𝒍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𝒎𝒐𝒅𝒆𝒍</m:t>
                              </m:r>
                            </m:sub>
                          </m:sSub>
                        </m:den>
                      </m:f>
                      <m:r>
                        <a:rPr lang="en-GB" sz="2000" b="1" i="1" smtClean="0">
                          <a:solidFill>
                            <a:srgbClr val="0035A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2000" b="1" i="1" smtClean="0">
                          <a:solidFill>
                            <a:srgbClr val="0035A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  <m:r>
                        <a:rPr lang="en-GB" sz="2000" b="1" i="1" smtClean="0">
                          <a:solidFill>
                            <a:srgbClr val="0035A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b="1" i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A5FC8E-8948-2DAE-B4EC-EB34B24F5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93" y="2527147"/>
                <a:ext cx="3398623" cy="6365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1797A63-B47B-DB6C-8739-2C8D746211BF}"/>
              </a:ext>
            </a:extLst>
          </p:cNvPr>
          <p:cNvSpPr txBox="1"/>
          <p:nvPr/>
        </p:nvSpPr>
        <p:spPr>
          <a:xfrm>
            <a:off x="7036109" y="2124866"/>
            <a:ext cx="454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Machine protection demands `</a:t>
            </a:r>
            <a:r>
              <a:rPr lang="el-GR" b="1" dirty="0">
                <a:solidFill>
                  <a:srgbClr val="0035A6"/>
                </a:solidFill>
              </a:rPr>
              <a:t>β</a:t>
            </a:r>
            <a:r>
              <a:rPr lang="en-GB" b="1" i="1" dirty="0">
                <a:solidFill>
                  <a:srgbClr val="0035A6"/>
                </a:solidFill>
              </a:rPr>
              <a:t>-beating</a:t>
            </a:r>
            <a:r>
              <a:rPr lang="en-GB" b="1" dirty="0"/>
              <a:t>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BA20C2-8E55-9ACE-8FCF-370C1923A632}"/>
              </a:ext>
            </a:extLst>
          </p:cNvPr>
          <p:cNvSpPr txBox="1"/>
          <p:nvPr/>
        </p:nvSpPr>
        <p:spPr>
          <a:xfrm>
            <a:off x="7101100" y="3170973"/>
            <a:ext cx="4423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(plus constraints on dispersion, special phase-advances…)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CBEF66-8D12-6361-A8BA-1DE8FF4791B8}"/>
                  </a:ext>
                </a:extLst>
              </p:cNvPr>
              <p:cNvSpPr txBox="1"/>
              <p:nvPr/>
            </p:nvSpPr>
            <p:spPr>
              <a:xfrm>
                <a:off x="7101100" y="3592773"/>
                <a:ext cx="453019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1600" b="1" dirty="0"/>
                  <a:t>Tolerances must be met before any high intensity setup of the accelerator, In practice performance / luminosity target RMS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1" i="1" smtClean="0">
                        <a:latin typeface="Cambria Math" panose="02040503050406030204" pitchFamily="18" charset="0"/>
                      </a:rPr>
                      <m:t>Δβ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l-GR" sz="1600" b="1" i="1" smtClean="0"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sz="1600" b="1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b="1" dirty="0"/>
                  <a:t> control at few % </a:t>
                </a:r>
              </a:p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endParaRPr lang="en-GB" sz="1600" b="1" dirty="0"/>
              </a:p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r>
                  <a:rPr lang="en-GB" sz="1600" b="1" dirty="0"/>
                  <a:t>Typical need to validate/correct &gt; 30 optics configurations each year</a:t>
                </a:r>
              </a:p>
              <a:p>
                <a:pPr marL="285750" indent="-285750">
                  <a:buClr>
                    <a:srgbClr val="0035A6"/>
                  </a:buClr>
                  <a:buFont typeface="Wingdings" panose="05000000000000000000" pitchFamily="2" charset="2"/>
                  <a:buChar char="§"/>
                </a:pPr>
                <a:endParaRPr lang="en-GB" sz="1600" b="1" dirty="0"/>
              </a:p>
              <a:p>
                <a:pPr>
                  <a:buClr>
                    <a:srgbClr val="0035A6"/>
                  </a:buClr>
                </a:pPr>
                <a:endParaRPr lang="en-GB" sz="1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CBEF66-8D12-6361-A8BA-1DE8FF479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100" y="3592773"/>
                <a:ext cx="4530193" cy="2308324"/>
              </a:xfrm>
              <a:prstGeom prst="rect">
                <a:avLst/>
              </a:prstGeom>
              <a:blipFill>
                <a:blip r:embed="rId7"/>
                <a:stretch>
                  <a:fillRect l="-538" t="-792" r="-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B493ABD-A9C2-D86C-211E-ACF9B355E745}"/>
              </a:ext>
            </a:extLst>
          </p:cNvPr>
          <p:cNvSpPr txBox="1"/>
          <p:nvPr/>
        </p:nvSpPr>
        <p:spPr>
          <a:xfrm>
            <a:off x="7302215" y="5479787"/>
            <a:ext cx="42754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1800" b="1" dirty="0">
                <a:solidFill>
                  <a:srgbClr val="0035A6"/>
                </a:solidFill>
              </a:rPr>
              <a:t>Key requirement for optics studies is rapid measurement/correction</a:t>
            </a:r>
            <a:endParaRPr lang="en-GB" sz="14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08116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3E12E-850A-BE42-9EEF-F3E9DB8FD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BF658-779C-D494-7ABC-2D08ABDDD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3A1B1-D392-76F5-1109-7A896D2A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57A4CD-8B44-3C49-4BA2-32078AD360E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A78792E-42A2-58B2-63BA-53EAC1BD7E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5C4BB1-2B53-FE3A-528E-57E4CB85B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798140-0A5B-28F2-31D1-EA7ABFE0C04E}"/>
              </a:ext>
            </a:extLst>
          </p:cNvPr>
          <p:cNvSpPr txBox="1"/>
          <p:nvPr/>
        </p:nvSpPr>
        <p:spPr>
          <a:xfrm>
            <a:off x="299101" y="154832"/>
            <a:ext cx="9644378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Beyond single particle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66057C-BEA3-EF62-1B5F-40FF99944FE6}"/>
              </a:ext>
            </a:extLst>
          </p:cNvPr>
          <p:cNvSpPr txBox="1"/>
          <p:nvPr/>
        </p:nvSpPr>
        <p:spPr>
          <a:xfrm>
            <a:off x="299101" y="913681"/>
            <a:ext cx="11770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Almost all LHC optics studies have been performed on low-intensity non-colliding beams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First measurements in 2024 to measure RDT shifts from long-range-beam-beam in weak-strong regime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6F47D5-F3B5-BA1E-685F-F8E05BB53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1" y="1857196"/>
            <a:ext cx="5236494" cy="1879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7E95F8-6E16-D630-F2FC-2BB162127E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5092" y="2340143"/>
            <a:ext cx="7606277" cy="393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69442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B4377-9319-702C-8075-FFD3A2558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E5338-3816-970C-CE6E-C368FB68D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AC627-31BE-BF67-8F62-5D5B7F27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D5CF2F-246F-6F6E-440E-70EF703BDBC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E9362F1-50AD-7427-DAD7-2097EB9B0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2C7DD7-BD52-84C0-9D4B-1B4F47920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845ACF-5F9F-964E-BDBB-7193A24F1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4" y="3177897"/>
            <a:ext cx="4912836" cy="29211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C94541-1AE1-2D73-DFB6-E9A6712B7F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899" y="3234588"/>
            <a:ext cx="5927502" cy="28077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7A40E7-CE5E-AC1D-46CD-7C9391E1F81F}"/>
              </a:ext>
            </a:extLst>
          </p:cNvPr>
          <p:cNvSpPr txBox="1"/>
          <p:nvPr/>
        </p:nvSpPr>
        <p:spPr>
          <a:xfrm>
            <a:off x="232426" y="356746"/>
            <a:ext cx="6196949" cy="181588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AC-dipole allows same bunches to be repeatedly excited</a:t>
            </a:r>
          </a:p>
          <a:p>
            <a:endParaRPr lang="en-GB" sz="2800" b="1" dirty="0">
              <a:solidFill>
                <a:srgbClr val="0035A6"/>
              </a:solidFill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 Potentially 100s of kicks per fill. </a:t>
            </a:r>
            <a:r>
              <a:rPr lang="en-GB" sz="2800" b="1" dirty="0">
                <a:solidFill>
                  <a:srgbClr val="0035A6"/>
                </a:solidFill>
              </a:rPr>
              <a:t>	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8D90BB-1CF4-AC9F-D151-9BE742ABC2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6" b="1207"/>
          <a:stretch/>
        </p:blipFill>
        <p:spPr>
          <a:xfrm>
            <a:off x="7293731" y="69944"/>
            <a:ext cx="3040894" cy="303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488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F07E2-5191-E41F-B4BA-E13AE68EC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22574A-0D8F-29DF-8F06-ACBE7976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3546E-2689-AEE2-E058-00C1555C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A71110-72BD-7FC1-04C1-1584A97F62B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09C84DD-74D0-E5D1-0AF7-7A0317E37C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388039-8464-F256-423F-B54F3855B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10EDFF-0D62-896E-5F81-364C48C29A93}"/>
              </a:ext>
            </a:extLst>
          </p:cNvPr>
          <p:cNvSpPr txBox="1"/>
          <p:nvPr/>
        </p:nvSpPr>
        <p:spPr>
          <a:xfrm>
            <a:off x="205623" y="277942"/>
            <a:ext cx="11212787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Typical example of N-BPM optics measurement in the LHC: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4AED6F-9BAE-4F18-3C2C-1F6A01A5A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23213" y="-1213422"/>
            <a:ext cx="3938993" cy="84406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4D6112-3C65-4C62-C035-17B4D2717AD2}"/>
              </a:ext>
            </a:extLst>
          </p:cNvPr>
          <p:cNvSpPr txBox="1"/>
          <p:nvPr/>
        </p:nvSpPr>
        <p:spPr>
          <a:xfrm>
            <a:off x="205623" y="5305025"/>
            <a:ext cx="11279969" cy="869469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LHC tools/methods show good consistency in benchmarking vs ORM at ALBA, ESRF, </a:t>
            </a:r>
            <a:r>
              <a:rPr lang="en-GB" sz="2000" b="1" dirty="0" err="1"/>
              <a:t>superKEK</a:t>
            </a:r>
            <a:endParaRPr lang="en-GB" sz="2000" b="1" dirty="0"/>
          </a:p>
          <a:p>
            <a:pPr>
              <a:buClr>
                <a:srgbClr val="0035A6"/>
              </a:buClr>
            </a:pPr>
            <a:r>
              <a:rPr lang="en-GB" sz="1050" b="1" dirty="0"/>
              <a:t> </a:t>
            </a:r>
            <a:endParaRPr lang="en-GB" sz="2000" b="1" dirty="0"/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N-BPM precision sufficient to help identify BPM calibration errors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76971208"/>
      </p:ext>
    </p:extLst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F7FBB-A79C-50A9-386B-FE0FD777B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BA543A-2E55-29C2-65BB-46859D077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B89C6-60AE-55B2-3FBB-EBDB2C26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B9693-C027-F07A-0577-CC72DE17703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E02EF47-DEFD-448A-477D-47E78BFCD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13A951-9B26-68B0-DC2D-5F956EA41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DEC26C-5261-2336-2FCB-416D61AF74EE}"/>
              </a:ext>
            </a:extLst>
          </p:cNvPr>
          <p:cNvSpPr txBox="1"/>
          <p:nvPr/>
        </p:nvSpPr>
        <p:spPr>
          <a:xfrm>
            <a:off x="299101" y="232455"/>
            <a:ext cx="11683025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Good precision of LHC tools and N-BPM analysis confirmed via benchmarking to ORM methods at ALBA, ESRF, </a:t>
            </a:r>
            <a:r>
              <a:rPr lang="en-GB" sz="2800" b="1" dirty="0" err="1">
                <a:solidFill>
                  <a:srgbClr val="0035A6"/>
                </a:solidFill>
              </a:rPr>
              <a:t>superKEK</a:t>
            </a:r>
            <a:endParaRPr lang="en-GB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EB3B14-B799-4C6B-4D3B-B230DB669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641650"/>
            <a:ext cx="8906880" cy="33599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227B80-830B-0598-ED2F-BCA7B63F3F8D}"/>
              </a:ext>
            </a:extLst>
          </p:cNvPr>
          <p:cNvSpPr txBox="1"/>
          <p:nvPr/>
        </p:nvSpPr>
        <p:spPr>
          <a:xfrm>
            <a:off x="299101" y="5216350"/>
            <a:ext cx="11683025" cy="89255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  <a:sym typeface="Wingdings" panose="05000000000000000000" pitchFamily="2" charset="2"/>
              </a:rPr>
              <a:t>Precision in LHC sufficient to perform beam-based BPM calibration checks</a:t>
            </a:r>
          </a:p>
          <a:p>
            <a:r>
              <a:rPr lang="en-GB" sz="2400" b="1" dirty="0">
                <a:sym typeface="Wingdings" panose="05000000000000000000" pitchFamily="2" charset="2"/>
              </a:rPr>
              <a:t> 3% miscalibration of arc BPM identified by optics recently confirmed by BPM specialists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354640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D8B8A-DD68-67D9-95F5-A536462D1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F8DF8B-56C3-0E15-986A-E0C920990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DF9BC9-0A0E-D665-4E0B-5ADE5415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3ECE96-C8F7-4C8F-2758-448DE59CD86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34DB2E-72A7-8580-160E-FCA8BAB50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2B9801-98DB-82F2-7F6E-142063071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4540A2-274E-AC67-CE3F-D15411D09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512" y="1695450"/>
            <a:ext cx="9324975" cy="3886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5C112-3420-D9A5-DC14-B49CF2933275}"/>
              </a:ext>
            </a:extLst>
          </p:cNvPr>
          <p:cNvSpPr txBox="1"/>
          <p:nvPr/>
        </p:nvSpPr>
        <p:spPr>
          <a:xfrm>
            <a:off x="375302" y="450822"/>
            <a:ext cx="8673448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Systematic calibration error on Arc BPMs identified via optics measurements</a:t>
            </a:r>
          </a:p>
        </p:txBody>
      </p:sp>
    </p:spTree>
    <p:extLst>
      <p:ext uri="{BB962C8B-B14F-4D97-AF65-F5344CB8AC3E}">
        <p14:creationId xmlns:p14="http://schemas.microsoft.com/office/powerpoint/2010/main" val="17952384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60D8A-90CF-2F01-5ADD-E976D34F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A1A80-4C9F-A3D0-32EA-616792348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3B55E5-9D13-2135-7D13-E125FC4C6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FF9F71-5E4A-0D82-0145-8D5A4F2A68C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B8DDE3A-D0B4-9E95-E2A9-1D0A13599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F5E4C2-6058-6E02-33AD-C35D58F57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F0C263-8B4C-20C1-484F-B1E6395A7DAC}"/>
              </a:ext>
            </a:extLst>
          </p:cNvPr>
          <p:cNvSpPr txBox="1"/>
          <p:nvPr/>
        </p:nvSpPr>
        <p:spPr>
          <a:xfrm>
            <a:off x="215460" y="189812"/>
            <a:ext cx="11822880" cy="213904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AC-dipole allows excellent control of linear coupling</a:t>
            </a:r>
          </a:p>
          <a:p>
            <a:r>
              <a:rPr lang="en-GB" sz="1000" b="1" dirty="0">
                <a:solidFill>
                  <a:srgbClr val="0035A6"/>
                </a:solidFill>
              </a:rPr>
              <a:t> </a:t>
            </a:r>
            <a:endParaRPr lang="en-GB" sz="2400" b="1" dirty="0">
              <a:solidFill>
                <a:srgbClr val="0035A6"/>
              </a:solidFill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Machine Protection doesn’t permit use in regular operation</a:t>
            </a:r>
          </a:p>
          <a:p>
            <a:pPr>
              <a:buClr>
                <a:srgbClr val="0035A6"/>
              </a:buClr>
            </a:pPr>
            <a:r>
              <a:rPr lang="en-GB" sz="900" b="1" dirty="0">
                <a:sym typeface="Wingdings" panose="05000000000000000000" pitchFamily="2" charset="2"/>
              </a:rPr>
              <a:t> </a:t>
            </a:r>
            <a:endParaRPr lang="en-GB" sz="20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Day to day optimization of coupling is important for Landau damping</a:t>
            </a:r>
          </a:p>
          <a:p>
            <a:pPr>
              <a:buClr>
                <a:srgbClr val="0035A6"/>
              </a:buClr>
            </a:pPr>
            <a:r>
              <a:rPr lang="en-GB" sz="1000" b="1" dirty="0">
                <a:sym typeface="Wingdings" panose="05000000000000000000" pitchFamily="2" charset="2"/>
              </a:rPr>
              <a:t> </a:t>
            </a:r>
            <a:endParaRPr lang="en-GB" sz="20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Since 2017 AC-dipole-like oscillations generated by transverse damper used for coupling RDT measurements/correction in general operation  </a:t>
            </a:r>
            <a:r>
              <a:rPr lang="en-GB" sz="2000" b="1" dirty="0">
                <a:solidFill>
                  <a:srgbClr val="0035A6"/>
                </a:solidFill>
                <a:sym typeface="Wingdings" panose="05000000000000000000" pitchFamily="2" charset="2"/>
              </a:rPr>
              <a:t>significant improvement in day-to-day coupling control</a:t>
            </a:r>
            <a:endParaRPr lang="en-GB" sz="2000" b="1" dirty="0">
              <a:solidFill>
                <a:srgbClr val="0035A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DA16B0-9A94-84C2-5A72-26EECC6C39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4" y="2982456"/>
            <a:ext cx="3769862" cy="32258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294E68-75D4-6E03-F747-190331B521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104" y="2666795"/>
            <a:ext cx="4922958" cy="354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97588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78AE7-694F-662F-02F5-BAD401AEF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76AA4-75C1-16E0-CAA9-80164EC0E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7F966-1233-F316-8270-2728A94D1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3CBE5F-26F5-6BE3-5BD6-993FD8A7B8C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D0CAFC6-5975-5934-1EEE-32BF1EAB3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262CC2-3CE3-5F50-FABD-7597F5FAA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D995EB-46AE-2650-0CA4-A868D03D75CE}"/>
              </a:ext>
            </a:extLst>
          </p:cNvPr>
          <p:cNvSpPr txBox="1"/>
          <p:nvPr/>
        </p:nvSpPr>
        <p:spPr>
          <a:xfrm>
            <a:off x="94548" y="96910"/>
            <a:ext cx="9592377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Improvement to beam losses on ACD kicks from better octupole and </a:t>
            </a:r>
            <a:r>
              <a:rPr lang="en-GB" sz="2800" b="1" dirty="0" err="1">
                <a:solidFill>
                  <a:srgbClr val="0035A6"/>
                </a:solidFill>
              </a:rPr>
              <a:t>decapole</a:t>
            </a:r>
            <a:r>
              <a:rPr lang="en-GB" sz="2800" b="1" dirty="0">
                <a:solidFill>
                  <a:srgbClr val="0035A6"/>
                </a:solidFill>
              </a:rPr>
              <a:t> corrections at injection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847D2-AA6E-6F94-4EFD-551203E8F8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5" b="3477"/>
          <a:stretch/>
        </p:blipFill>
        <p:spPr>
          <a:xfrm>
            <a:off x="1807415" y="1484169"/>
            <a:ext cx="7697532" cy="456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2726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661FC-0675-97FD-ECFA-B82EDA17F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E4CC70-249F-BFD7-983D-9B55F166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BB30C-A59A-CB2E-314D-585158891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0ABE36-5341-D2DD-1F0F-3D6969CA98C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BEB8FB9-297D-1813-D508-B48EE551F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E74DF9-F6FB-69B3-70AE-86457EBC2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DA400E-E44F-2DC0-1342-5BB22FF850E6}"/>
              </a:ext>
            </a:extLst>
          </p:cNvPr>
          <p:cNvSpPr txBox="1"/>
          <p:nvPr/>
        </p:nvSpPr>
        <p:spPr>
          <a:xfrm>
            <a:off x="94548" y="96910"/>
            <a:ext cx="9592377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Measured BPM </a:t>
            </a:r>
            <a:r>
              <a:rPr lang="en-GB" sz="2800" b="1" dirty="0" err="1">
                <a:solidFill>
                  <a:srgbClr val="0035A6"/>
                </a:solidFill>
              </a:rPr>
              <a:t>TbT</a:t>
            </a:r>
            <a:r>
              <a:rPr lang="en-GB" sz="2800" b="1" dirty="0">
                <a:solidFill>
                  <a:srgbClr val="0035A6"/>
                </a:solidFill>
              </a:rPr>
              <a:t> from a single-kick to resonances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9A9972-8FD8-FA83-7DD6-A9087D32F8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2094" y="727700"/>
            <a:ext cx="7915095" cy="540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6799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FE938-1CE6-B96D-60C6-25957BF27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96D3E-5366-3FDB-338B-372A9D2D6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53ACC-8241-3E8F-3C8F-C7A2B94CA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18553C-5DAA-59F4-BCED-C2E48E50CC9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5200C-33C6-6D2F-1CA2-91D183861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D5F21A-2B7A-B71B-3081-36871E30C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132A24-ED54-CD73-DD7C-BB5ACC8C6C04}"/>
              </a:ext>
            </a:extLst>
          </p:cNvPr>
          <p:cNvSpPr txBox="1"/>
          <p:nvPr/>
        </p:nvSpPr>
        <p:spPr>
          <a:xfrm>
            <a:off x="503654" y="508775"/>
            <a:ext cx="3926519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Measure detuning with the AC dipole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4EC28F-FE6D-4C84-EA00-969ECB272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907" y="107845"/>
            <a:ext cx="5568093" cy="607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613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5860A-07AD-03E2-F641-FFB3EC776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D97A4-480F-6F23-2313-881236429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58FB0-3D16-9425-C5C9-440B94564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BA7463C-9F95-AAAC-8A06-377ED1C064D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CD5B14B-C20B-301D-3129-9949D2E7C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8F67FE-36A1-70AA-2AB6-3BE3E115BF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0479C5-311E-9D79-8BAA-B9642C04E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89" y="1205707"/>
            <a:ext cx="9358021" cy="50278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A1580D-9204-158F-65E8-7CE2EBC8B5C4}"/>
              </a:ext>
            </a:extLst>
          </p:cNvPr>
          <p:cNvSpPr txBox="1"/>
          <p:nvPr/>
        </p:nvSpPr>
        <p:spPr>
          <a:xfrm>
            <a:off x="374770" y="251600"/>
            <a:ext cx="11360030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Chromatic detuning measurement and benchmarking at LHC injection</a:t>
            </a:r>
          </a:p>
        </p:txBody>
      </p:sp>
    </p:spTree>
    <p:extLst>
      <p:ext uri="{BB962C8B-B14F-4D97-AF65-F5344CB8AC3E}">
        <p14:creationId xmlns:p14="http://schemas.microsoft.com/office/powerpoint/2010/main" val="362851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31805-5DD1-9EAF-BE8E-9353A9990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F9BAC-821F-DA5D-75BD-EE57C8663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BBED8-666B-DD65-7C99-A471D30DC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B8D861-7F7D-6D32-4E2C-E6DAA439009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AFD9647-918D-A37C-97E6-E646D0061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D62682E-D095-BD0B-8A00-6D2C53461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AA8A05-A055-5536-724D-65F642280E9B}"/>
              </a:ext>
            </a:extLst>
          </p:cNvPr>
          <p:cNvSpPr txBox="1"/>
          <p:nvPr/>
        </p:nvSpPr>
        <p:spPr>
          <a:xfrm>
            <a:off x="964697" y="1871893"/>
            <a:ext cx="6356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>
                <a:solidFill>
                  <a:schemeClr val="bg2">
                    <a:lumMod val="75000"/>
                  </a:schemeClr>
                </a:solidFill>
              </a:rPr>
              <a:t>Linear optics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Linear Coupling</a:t>
            </a:r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endParaRPr lang="en-GB" sz="36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3600" b="1" dirty="0"/>
              <a:t>Nonlinear optics</a:t>
            </a:r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F56A39-D939-48A7-0079-B1C8933E0F94}"/>
              </a:ext>
            </a:extLst>
          </p:cNvPr>
          <p:cNvSpPr txBox="1"/>
          <p:nvPr/>
        </p:nvSpPr>
        <p:spPr>
          <a:xfrm>
            <a:off x="785497" y="578337"/>
            <a:ext cx="9644378" cy="64633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35A6"/>
                </a:solidFill>
              </a:rPr>
              <a:t>LHC Optics Measurement and Correction (OMC)</a:t>
            </a:r>
          </a:p>
        </p:txBody>
      </p:sp>
    </p:spTree>
    <p:extLst>
      <p:ext uri="{BB962C8B-B14F-4D97-AF65-F5344CB8AC3E}">
        <p14:creationId xmlns:p14="http://schemas.microsoft.com/office/powerpoint/2010/main" val="263481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CE248-AFE7-616A-A4A6-86AB12215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32646-A4A6-CCEA-C006-034DDCFC3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4FE4D-5C7B-5835-FD96-086430CC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74F3C5-E0F5-22EA-D08B-65F10093FA8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0624208-88BC-D16E-F880-4FCFF57BD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EBF7C4-95DB-561D-189D-DA51AD25EA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B19DAA-C366-DBD4-EA0E-273C94788A83}"/>
              </a:ext>
            </a:extLst>
          </p:cNvPr>
          <p:cNvSpPr txBox="1"/>
          <p:nvPr/>
        </p:nvSpPr>
        <p:spPr>
          <a:xfrm>
            <a:off x="215281" y="125844"/>
            <a:ext cx="11766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Application of nonlinear Resonance Driving Terms via AC-dipole becoming routine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3C93AA-37D3-88E8-B2E8-F659B7EBDE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18777" y="297192"/>
            <a:ext cx="1167625" cy="1748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187D06-E22A-2D3B-1B90-58245E3118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16" y="2346878"/>
            <a:ext cx="9392163" cy="3733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31FEB9-F4AD-E9D0-41F7-E0F97B22C877}"/>
                  </a:ext>
                </a:extLst>
              </p:cNvPr>
              <p:cNvSpPr txBox="1"/>
              <p:nvPr/>
            </p:nvSpPr>
            <p:spPr>
              <a:xfrm>
                <a:off x="713001" y="1784389"/>
                <a:ext cx="9263999" cy="428259"/>
              </a:xfrm>
              <a:prstGeom prst="rect">
                <a:avLst/>
              </a:prstGeom>
              <a:solidFill>
                <a:schemeClr val="bg1">
                  <a:alpha val="8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35A6"/>
                  </a:buClr>
                </a:pPr>
                <a:r>
                  <a:rPr lang="en-GB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Validation of nonlinear circuit responses: </a:t>
                </a:r>
                <a:r>
                  <a:rPr lang="en-GB" sz="2000" b="1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e.g. shift to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𝟐</m:t>
                    </m:r>
                    <m:sSub>
                      <m:sSubPr>
                        <m:ctrlP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𝒙</m:t>
                        </m:r>
                      </m:sub>
                    </m:sSub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𝟐</m:t>
                    </m:r>
                    <m:sSub>
                      <m:sSubPr>
                        <m:ctrlP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𝒚</m:t>
                        </m:r>
                      </m:sub>
                    </m:sSub>
                    <m:r>
                      <a:rPr lang="en-GB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GB" sz="2000" b="1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from IR octupole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31FEB9-F4AD-E9D0-41F7-E0F97B22C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01" y="1784389"/>
                <a:ext cx="9263999" cy="428259"/>
              </a:xfrm>
              <a:prstGeom prst="rect">
                <a:avLst/>
              </a:prstGeom>
              <a:blipFill>
                <a:blip r:embed="rId6"/>
                <a:stretch>
                  <a:fillRect l="-724" t="-7143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3A744967-265B-4714-AA80-7A044E435B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17" y="940488"/>
            <a:ext cx="118623" cy="788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CAB315C-CD02-9B30-6F8F-A4178DFC1C22}"/>
              </a:ext>
            </a:extLst>
          </p:cNvPr>
          <p:cNvSpPr txBox="1"/>
          <p:nvPr/>
        </p:nvSpPr>
        <p:spPr>
          <a:xfrm>
            <a:off x="1840704" y="902961"/>
            <a:ext cx="726283" cy="153888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00" b="1" dirty="0">
                <a:solidFill>
                  <a:srgbClr val="C00000"/>
                </a:solidFill>
                <a:sym typeface="Wingdings" panose="05000000000000000000" pitchFamily="2" charset="2"/>
              </a:rPr>
              <a:t>Validation of  corrections via other observables: </a:t>
            </a:r>
            <a:r>
              <a:rPr lang="en-GB" sz="200" b="1" i="1" dirty="0">
                <a:solidFill>
                  <a:schemeClr val="tx1"/>
                </a:solidFill>
                <a:sym typeface="Wingdings" panose="05000000000000000000" pitchFamily="2" charset="2"/>
              </a:rPr>
              <a:t>e.g. 3Qy before/after IR-skew-</a:t>
            </a:r>
            <a:r>
              <a:rPr lang="en-GB" sz="200" b="1" i="1" dirty="0" err="1">
                <a:solidFill>
                  <a:schemeClr val="tx1"/>
                </a:solidFill>
                <a:sym typeface="Wingdings" panose="05000000000000000000" pitchFamily="2" charset="2"/>
              </a:rPr>
              <a:t>sextupole</a:t>
            </a:r>
            <a:r>
              <a:rPr lang="en-GB" sz="200" b="1" i="1" dirty="0">
                <a:solidFill>
                  <a:schemeClr val="tx1"/>
                </a:solidFill>
                <a:sym typeface="Wingdings" panose="05000000000000000000" pitchFamily="2" charset="2"/>
              </a:rPr>
              <a:t> correction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B121F3-8CA3-27A0-ADC3-ED85065F6BCD}"/>
              </a:ext>
            </a:extLst>
          </p:cNvPr>
          <p:cNvSpPr txBox="1"/>
          <p:nvPr/>
        </p:nvSpPr>
        <p:spPr>
          <a:xfrm>
            <a:off x="215281" y="709656"/>
            <a:ext cx="9263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35A6"/>
              </a:buClr>
            </a:pPr>
            <a:r>
              <a:rPr lang="en-GB" sz="2400" b="1" dirty="0">
                <a:solidFill>
                  <a:srgbClr val="0035A6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/>
              <a:t>Various applications to LHC optics studies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7AE3D-28FD-F8BF-3F9B-8C1E349DBF0A}"/>
              </a:ext>
            </a:extLst>
          </p:cNvPr>
          <p:cNvSpPr txBox="1"/>
          <p:nvPr/>
        </p:nvSpPr>
        <p:spPr>
          <a:xfrm>
            <a:off x="353816" y="5788556"/>
            <a:ext cx="12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S.Horney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83915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D3CF6-F0E3-BE2B-955A-91F19DB20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C8164-8842-3A36-56B8-CD3C5EC4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AFDE6F-E1C5-555E-7FBA-15443B85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418A88E-3CBA-CC16-6BCA-48D5C04B93C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9FE740-67F1-E431-C150-EB3AF4570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1002B4-DAC7-5F74-27FD-6ECBE7056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727B8F-67F7-BFFB-F2E4-07731D05E7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864026"/>
            <a:ext cx="7317634" cy="5358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40BF6D-1FE5-8AF3-8C1D-2A64CBCD2B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10" y="64917"/>
            <a:ext cx="8084127" cy="592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B47FFD-7C0C-B90F-A4AC-6B991150253C}"/>
              </a:ext>
            </a:extLst>
          </p:cNvPr>
          <p:cNvSpPr txBox="1"/>
          <p:nvPr/>
        </p:nvSpPr>
        <p:spPr>
          <a:xfrm>
            <a:off x="374771" y="251600"/>
            <a:ext cx="3349004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RDT FD GUI</a:t>
            </a:r>
          </a:p>
        </p:txBody>
      </p:sp>
    </p:spTree>
    <p:extLst>
      <p:ext uri="{BB962C8B-B14F-4D97-AF65-F5344CB8AC3E}">
        <p14:creationId xmlns:p14="http://schemas.microsoft.com/office/powerpoint/2010/main" val="383916470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CD6BC-ECBE-EEE2-8EAA-7DD0DAAC4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353E-762A-7B9C-4940-4C779BFD3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1ADA0C-111E-288E-438E-A1EAEBFC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F1C43F-8A31-ED5C-FEAB-BEF74CB2EA6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ECD4961-C8B8-EE85-C110-0DFD3455E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3C9603-B3AD-6A85-5482-B2C2F9403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4B8BCD-7C9E-1E4A-7533-22E7EB3E6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" y="1624162"/>
            <a:ext cx="10728960" cy="39149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99EA13-51B2-178F-B42D-24E0DC8D9219}"/>
              </a:ext>
            </a:extLst>
          </p:cNvPr>
          <p:cNvSpPr txBox="1"/>
          <p:nvPr/>
        </p:nvSpPr>
        <p:spPr>
          <a:xfrm>
            <a:off x="374770" y="251600"/>
            <a:ext cx="9592377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Reduction of beam-losses upon AC-dipole kicks after implementing IR-skew-octupole corrections</a:t>
            </a:r>
          </a:p>
        </p:txBody>
      </p:sp>
    </p:spTree>
    <p:extLst>
      <p:ext uri="{BB962C8B-B14F-4D97-AF65-F5344CB8AC3E}">
        <p14:creationId xmlns:p14="http://schemas.microsoft.com/office/powerpoint/2010/main" val="21223225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6E244-DCE1-2FCD-77EB-338EB59FB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777DFF-2A39-F48D-FF42-BDDAEC575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09294" y="-53681"/>
            <a:ext cx="3306986" cy="366933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79F01-2836-FB4D-C923-A8B71DD6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6AD5A-200A-FFF6-8C94-2CDE6AF4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A60729-3437-2D8C-EDF8-86361E27B029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6B3F07A-EDDB-58B0-3F61-E0B6873DC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4636728-88C4-90A6-136A-370B7D4622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B74A97-8B6F-1BC7-65A3-ED98F652C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54" y="127490"/>
            <a:ext cx="2885358" cy="20404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8D933A-9A2A-6A75-2BF1-FE3A6E7B70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09075" y="155854"/>
            <a:ext cx="3804663" cy="84246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7C41C0-9FDB-3535-5043-FAEF1E21D808}"/>
              </a:ext>
            </a:extLst>
          </p:cNvPr>
          <p:cNvSpPr txBox="1"/>
          <p:nvPr/>
        </p:nvSpPr>
        <p:spPr>
          <a:xfrm>
            <a:off x="4038600" y="300608"/>
            <a:ext cx="4292010" cy="1077218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35A6"/>
                </a:solidFill>
              </a:rPr>
              <a:t>Island losses with decreasing MO</a:t>
            </a:r>
          </a:p>
        </p:txBody>
      </p:sp>
    </p:spTree>
    <p:extLst>
      <p:ext uri="{BB962C8B-B14F-4D97-AF65-F5344CB8AC3E}">
        <p14:creationId xmlns:p14="http://schemas.microsoft.com/office/powerpoint/2010/main" val="68307802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3C2B8-5D66-0978-2206-E2FC08E1B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C72F83-C362-7244-5B75-FA9AEA9F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64A70-404F-7F14-0367-AFE06653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FD8CE3-2B44-7F52-4685-0C937F24EF0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360EF-812B-FE73-8FCA-404C78C10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C5C1D9-26DF-3171-30F2-FB57DB1CB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D06D98-C1B4-7154-BEFC-FDA4F7923D98}"/>
              </a:ext>
            </a:extLst>
          </p:cNvPr>
          <p:cNvSpPr txBox="1"/>
          <p:nvPr/>
        </p:nvSpPr>
        <p:spPr>
          <a:xfrm>
            <a:off x="136818" y="175331"/>
            <a:ext cx="11588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Approximately 550 dual plane BPMs per ring in the LHC</a:t>
            </a:r>
            <a:endParaRPr lang="en-GB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662894-CD12-E5BF-9DB8-3AC77A09EA4F}"/>
              </a:ext>
            </a:extLst>
          </p:cNvPr>
          <p:cNvSpPr txBox="1"/>
          <p:nvPr/>
        </p:nvSpPr>
        <p:spPr>
          <a:xfrm>
            <a:off x="127773" y="695108"/>
            <a:ext cx="1191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ym typeface="Wingdings" panose="05000000000000000000" pitchFamily="2" charset="2"/>
              </a:rPr>
              <a:t>Log pre-calibrated turn-by-turn (</a:t>
            </a:r>
            <a:r>
              <a:rPr lang="en-GB" b="1" dirty="0" err="1">
                <a:sym typeface="Wingdings" panose="05000000000000000000" pitchFamily="2" charset="2"/>
              </a:rPr>
              <a:t>TbT</a:t>
            </a:r>
            <a:r>
              <a:rPr lang="en-GB" b="1" dirty="0">
                <a:sym typeface="Wingdings" panose="05000000000000000000" pitchFamily="2" charset="2"/>
              </a:rPr>
              <a:t>) bunch position during the 6600 turn AC-dipole flattop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E47452-8DBA-97A9-C063-CF573C82A696}"/>
              </a:ext>
            </a:extLst>
          </p:cNvPr>
          <p:cNvSpPr txBox="1"/>
          <p:nvPr/>
        </p:nvSpPr>
        <p:spPr>
          <a:xfrm>
            <a:off x="6238023" y="1448886"/>
            <a:ext cx="57241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000" b="1" dirty="0">
                <a:solidFill>
                  <a:srgbClr val="1E59AE"/>
                </a:solidFill>
                <a:sym typeface="Wingdings" panose="05000000000000000000" pitchFamily="2" charset="2"/>
              </a:rPr>
              <a:t>Corrections for geometrical and electrical BPM nonlinearity pre-applied to </a:t>
            </a:r>
            <a:r>
              <a:rPr lang="en-GB" sz="2000" b="1" dirty="0" err="1">
                <a:solidFill>
                  <a:srgbClr val="1E59AE"/>
                </a:solidFill>
                <a:sym typeface="Wingdings" panose="05000000000000000000" pitchFamily="2" charset="2"/>
              </a:rPr>
              <a:t>TbT</a:t>
            </a:r>
            <a:r>
              <a:rPr lang="en-GB" sz="2000" b="1" dirty="0">
                <a:solidFill>
                  <a:srgbClr val="1E59AE"/>
                </a:solidFill>
                <a:sym typeface="Wingdings" panose="05000000000000000000" pitchFamily="2" charset="2"/>
              </a:rPr>
              <a:t> data by BI teams</a:t>
            </a:r>
          </a:p>
          <a:p>
            <a:pPr>
              <a:buClr>
                <a:srgbClr val="C00000"/>
              </a:buClr>
            </a:pPr>
            <a:endParaRPr lang="en-GB" b="1" dirty="0">
              <a:solidFill>
                <a:srgbClr val="1E59AE"/>
              </a:solidFill>
              <a:sym typeface="Wingdings" panose="05000000000000000000" pitchFamily="2" charset="2"/>
            </a:endParaRPr>
          </a:p>
          <a:p>
            <a:pPr>
              <a:buClr>
                <a:srgbClr val="C00000"/>
              </a:buClr>
            </a:pPr>
            <a:endParaRPr lang="en-GB" dirty="0">
              <a:solidFill>
                <a:srgbClr val="1E59AE"/>
              </a:solidFill>
              <a:sym typeface="Wingdings" panose="05000000000000000000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793FB4-5A52-68B4-4674-6DA95C6DBDDE}"/>
              </a:ext>
            </a:extLst>
          </p:cNvPr>
          <p:cNvSpPr txBox="1"/>
          <p:nvPr/>
        </p:nvSpPr>
        <p:spPr>
          <a:xfrm>
            <a:off x="6320319" y="2255258"/>
            <a:ext cx="5724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600" b="1" dirty="0">
                <a:sym typeface="Wingdings" panose="05000000000000000000" pitchFamily="2" charset="2"/>
              </a:rPr>
              <a:t>From simulations + measured </a:t>
            </a:r>
            <a:r>
              <a:rPr lang="en-GB" sz="1600" b="1" dirty="0" err="1">
                <a:sym typeface="Wingdings" panose="05000000000000000000" pitchFamily="2" charset="2"/>
              </a:rPr>
              <a:t>avg</a:t>
            </a:r>
            <a:r>
              <a:rPr lang="en-GB" sz="1600" b="1" dirty="0">
                <a:sym typeface="Wingdings" panose="05000000000000000000" pitchFamily="2" charset="2"/>
              </a:rPr>
              <a:t> responses of the cards</a:t>
            </a:r>
          </a:p>
          <a:p>
            <a:pPr>
              <a:buClr>
                <a:srgbClr val="C00000"/>
              </a:buClr>
            </a:pPr>
            <a:endParaRPr lang="en-GB" sz="1600" b="1" dirty="0">
              <a:sym typeface="Wingdings" panose="05000000000000000000" pitchFamily="2" charset="2"/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600" b="1" dirty="0">
                <a:sym typeface="Wingdings" panose="05000000000000000000" pitchFamily="2" charset="2"/>
              </a:rPr>
              <a:t>Since 2015 geometrical nonlinearity corrected via 2D polynomial to 5</a:t>
            </a:r>
            <a:r>
              <a:rPr lang="en-GB" sz="1600" b="1" baseline="30000" dirty="0">
                <a:sym typeface="Wingdings" panose="05000000000000000000" pitchFamily="2" charset="2"/>
              </a:rPr>
              <a:t>th</a:t>
            </a:r>
            <a:r>
              <a:rPr lang="en-GB" sz="1600" b="1" dirty="0">
                <a:sym typeface="Wingdings" panose="05000000000000000000" pitchFamily="2" charset="2"/>
              </a:rPr>
              <a:t> order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B2D190-0DD7-BED7-F7A5-0B02628A753E}"/>
              </a:ext>
            </a:extLst>
          </p:cNvPr>
          <p:cNvSpPr txBox="1"/>
          <p:nvPr/>
        </p:nvSpPr>
        <p:spPr>
          <a:xfrm>
            <a:off x="6238023" y="3830387"/>
            <a:ext cx="5724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000" b="1" dirty="0">
                <a:solidFill>
                  <a:srgbClr val="1E59AE"/>
                </a:solidFill>
                <a:sym typeface="Wingdings" panose="05000000000000000000" pitchFamily="2" charset="2"/>
              </a:rPr>
              <a:t>SVD decomposition/recombination of </a:t>
            </a:r>
            <a:r>
              <a:rPr lang="en-GB" sz="2000" b="1" dirty="0" err="1">
                <a:solidFill>
                  <a:srgbClr val="1E59AE"/>
                </a:solidFill>
                <a:sym typeface="Wingdings" panose="05000000000000000000" pitchFamily="2" charset="2"/>
              </a:rPr>
              <a:t>TbT</a:t>
            </a:r>
            <a:r>
              <a:rPr lang="en-GB" sz="2000" b="1" dirty="0">
                <a:solidFill>
                  <a:srgbClr val="1E59AE"/>
                </a:solidFill>
                <a:sym typeface="Wingdings" panose="05000000000000000000" pitchFamily="2" charset="2"/>
              </a:rPr>
              <a:t> data used to further reduce uncorrelated noise between BPMs</a:t>
            </a:r>
            <a:endParaRPr lang="en-GB" dirty="0">
              <a:solidFill>
                <a:srgbClr val="1E59AE"/>
              </a:solidFill>
              <a:sym typeface="Wingdings" panose="05000000000000000000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6023C9-75C2-8B2B-A177-1B70CF02316E}"/>
              </a:ext>
            </a:extLst>
          </p:cNvPr>
          <p:cNvSpPr txBox="1"/>
          <p:nvPr/>
        </p:nvSpPr>
        <p:spPr>
          <a:xfrm>
            <a:off x="6238023" y="4628722"/>
            <a:ext cx="5724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1400" b="0" i="0" u="none" strike="noStrike" baseline="0" dirty="0">
                <a:solidFill>
                  <a:srgbClr val="0000FF"/>
                </a:solidFill>
                <a:latin typeface="CMSS8"/>
                <a:hlinkClick r:id="rId4"/>
              </a:rPr>
              <a:t>T.Persson et al., PRAB 17 0511004</a:t>
            </a:r>
          </a:p>
          <a:p>
            <a:pPr algn="l"/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4"/>
              </a:rPr>
              <a:t>Improved control of the </a:t>
            </a:r>
            <a:r>
              <a:rPr lang="en-GB" sz="1400" b="0" i="0" u="none" strike="noStrike" baseline="0" dirty="0" err="1">
                <a:solidFill>
                  <a:srgbClr val="0000FF"/>
                </a:solidFill>
                <a:latin typeface="CMSS8"/>
                <a:hlinkClick r:id="rId4"/>
              </a:rPr>
              <a:t>betatron</a:t>
            </a:r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4"/>
              </a:rPr>
              <a:t> coupling in the LHC</a:t>
            </a:r>
            <a:endParaRPr lang="en-GB" sz="1400" dirty="0">
              <a:solidFill>
                <a:srgbClr val="1E59AE"/>
              </a:solidFill>
              <a:sym typeface="Wingdings" panose="05000000000000000000" pitchFamily="2" charset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E87B29-6A1D-D523-D7D3-8072C94206CC}"/>
              </a:ext>
            </a:extLst>
          </p:cNvPr>
          <p:cNvSpPr txBox="1"/>
          <p:nvPr/>
        </p:nvSpPr>
        <p:spPr>
          <a:xfrm>
            <a:off x="6238023" y="5410486"/>
            <a:ext cx="48902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1400" b="0" i="0" u="none" strike="noStrike" baseline="0" dirty="0">
                <a:solidFill>
                  <a:srgbClr val="0000FF"/>
                </a:solidFill>
                <a:latin typeface="CMSS8"/>
                <a:hlinkClick r:id="rId5"/>
              </a:rPr>
              <a:t>R.Calaga et al., PRAB 7 042801</a:t>
            </a:r>
          </a:p>
          <a:p>
            <a:pPr algn="l"/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5"/>
              </a:rPr>
              <a:t>Statistical </a:t>
            </a:r>
            <a:r>
              <a:rPr lang="en-GB" sz="1400" b="0" i="0" u="none" strike="noStrike" baseline="0" dirty="0" err="1">
                <a:solidFill>
                  <a:srgbClr val="0000FF"/>
                </a:solidFill>
                <a:latin typeface="CMSS8"/>
                <a:hlinkClick r:id="rId5"/>
              </a:rPr>
              <a:t>anlaysis</a:t>
            </a:r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5"/>
              </a:rPr>
              <a:t> of RHIC BPM performance</a:t>
            </a:r>
            <a:endParaRPr lang="en-GB" sz="4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BC88AD-EEAF-A6A6-C855-96D3A7D335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995" y="1432810"/>
            <a:ext cx="5292688" cy="465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62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DB187-CF33-4D77-2F4B-958A53E9D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3C25F-9D0A-5E49-13F0-0E05104A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6551B-FC24-3E1B-A850-60533BFC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BF285C-F615-0F48-8DBC-E8AE3928FC8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F57365A-2E62-BE1F-30C2-33988A49F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B4EAF1-1840-A919-2E5F-95090978D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372052-4292-9071-50A4-7C392CBAD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3463" y="1044849"/>
            <a:ext cx="2159132" cy="20662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60F2C4-B229-858C-7FE0-14E68ECD8B45}"/>
                  </a:ext>
                </a:extLst>
              </p:cNvPr>
              <p:cNvSpPr txBox="1"/>
              <p:nvPr/>
            </p:nvSpPr>
            <p:spPr>
              <a:xfrm>
                <a:off x="137810" y="162671"/>
                <a:ext cx="10597640" cy="866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C00000"/>
                  </a:buClr>
                </a:pPr>
                <a:r>
                  <a:rPr lang="en-GB" sz="2400" b="1" dirty="0">
                    <a:solidFill>
                      <a:srgbClr val="1E59AE"/>
                    </a:solidFill>
                  </a:rPr>
                  <a:t>For nonlinear optics studies, we characterize how strongly a given resonance perturbs the turn-by-turn motion via </a:t>
                </a:r>
                <a:r>
                  <a:rPr lang="en-GB" sz="2400" b="1" dirty="0">
                    <a:solidFill>
                      <a:srgbClr val="C00000"/>
                    </a:solidFill>
                  </a:rPr>
                  <a:t>Resonance Driving Terms</a:t>
                </a:r>
                <a:r>
                  <a:rPr lang="en-GB" sz="2400" b="1" dirty="0">
                    <a:solidFill>
                      <a:srgbClr val="1E59AE"/>
                    </a:solidFill>
                  </a:rPr>
                  <a:t> (</a:t>
                </a:r>
                <a:r>
                  <a:rPr lang="en-GB" sz="2400" b="1" dirty="0">
                    <a:solidFill>
                      <a:srgbClr val="C00000"/>
                    </a:solidFill>
                  </a:rPr>
                  <a:t>RDT</a:t>
                </a:r>
                <a:r>
                  <a:rPr lang="en-GB" sz="2400" b="1" dirty="0">
                    <a:solidFill>
                      <a:srgbClr val="1E59AE"/>
                    </a:solidFill>
                  </a:rPr>
                  <a:t>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𝒋𝒌𝒍𝒎</m:t>
                        </m:r>
                      </m:sub>
                    </m:sSub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60F2C4-B229-858C-7FE0-14E68ECD8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10" y="162671"/>
                <a:ext cx="10597640" cy="866006"/>
              </a:xfrm>
              <a:prstGeom prst="rect">
                <a:avLst/>
              </a:prstGeom>
              <a:blipFill>
                <a:blip r:embed="rId5"/>
                <a:stretch>
                  <a:fillRect l="-921" t="-5634" b="-119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781680B4-52AA-C9CE-4563-A9B4E33CAACC}"/>
              </a:ext>
            </a:extLst>
          </p:cNvPr>
          <p:cNvGrpSpPr/>
          <p:nvPr/>
        </p:nvGrpSpPr>
        <p:grpSpPr>
          <a:xfrm>
            <a:off x="375832" y="1900772"/>
            <a:ext cx="8436153" cy="1212458"/>
            <a:chOff x="472102" y="2039111"/>
            <a:chExt cx="10764599" cy="12893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E0859E4-E814-B20D-1A78-9AF380E00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6513" b="29544"/>
            <a:stretch/>
          </p:blipFill>
          <p:spPr>
            <a:xfrm>
              <a:off x="1463040" y="2039111"/>
              <a:ext cx="5466681" cy="128930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21E6FDA-55A8-B8D8-1A44-5A2A56BA03EC}"/>
                    </a:ext>
                  </a:extLst>
                </p:cNvPr>
                <p:cNvSpPr txBox="1"/>
                <p:nvPr/>
              </p:nvSpPr>
              <p:spPr>
                <a:xfrm>
                  <a:off x="472102" y="2186575"/>
                  <a:ext cx="990938" cy="3272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581C4AE-2BE3-B215-7904-5CDCE2597B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102" y="2186575"/>
                  <a:ext cx="990938" cy="327284"/>
                </a:xfrm>
                <a:prstGeom prst="rect">
                  <a:avLst/>
                </a:prstGeom>
                <a:blipFill>
                  <a:blip r:embed="rId9"/>
                  <a:stretch>
                    <a:fillRect l="-8661" t="-24000" r="-36220" b="-26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228BFA4-DD42-29AC-DB1B-809E9CE7C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5102" t="71622" r="-1" b="895"/>
            <a:stretch/>
          </p:blipFill>
          <p:spPr>
            <a:xfrm>
              <a:off x="6332405" y="2589829"/>
              <a:ext cx="4904296" cy="50292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07B5FC2-89F3-4577-40E3-F03A8E4F12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53463" y="4038423"/>
            <a:ext cx="2172226" cy="2145671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2627785B-4DB4-8975-E3C0-B22069FB37EB}"/>
              </a:ext>
            </a:extLst>
          </p:cNvPr>
          <p:cNvSpPr/>
          <p:nvPr/>
        </p:nvSpPr>
        <p:spPr>
          <a:xfrm>
            <a:off x="10773016" y="3237732"/>
            <a:ext cx="533120" cy="650989"/>
          </a:xfrm>
          <a:prstGeom prst="downArrow">
            <a:avLst/>
          </a:prstGeom>
          <a:solidFill>
            <a:srgbClr val="FF0000"/>
          </a:solidFill>
          <a:ln w="666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894FE1-89E6-3E03-30E9-5621557B3E1A}"/>
              </a:ext>
            </a:extLst>
          </p:cNvPr>
          <p:cNvSpPr/>
          <p:nvPr/>
        </p:nvSpPr>
        <p:spPr>
          <a:xfrm>
            <a:off x="243626" y="3933685"/>
            <a:ext cx="9602338" cy="2055743"/>
          </a:xfrm>
          <a:prstGeom prst="roundRect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276EDFF-AAEC-D5E6-27A7-427D6A5903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60871" y="3261699"/>
            <a:ext cx="635257" cy="3346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46E1F8-3D91-9A38-7945-5AA1998C069D}"/>
              </a:ext>
            </a:extLst>
          </p:cNvPr>
          <p:cNvSpPr txBox="1"/>
          <p:nvPr/>
        </p:nvSpPr>
        <p:spPr>
          <a:xfrm>
            <a:off x="5639372" y="1408001"/>
            <a:ext cx="34359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linkClick r:id="rId12"/>
              </a:rPr>
              <a:t>R. Tomas, CERN-THESIS-2003-010, Direct Measurement of Resonance Driving Terms in the Super Proton Synchrotron (SPS) of CERN using Beam Position Monitors</a:t>
            </a:r>
            <a:endParaRPr lang="en-GB" sz="11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C2E8A30-B341-AFF6-83B0-F64881F5B541}"/>
              </a:ext>
            </a:extLst>
          </p:cNvPr>
          <p:cNvCxnSpPr>
            <a:cxnSpLocks/>
          </p:cNvCxnSpPr>
          <p:nvPr/>
        </p:nvCxnSpPr>
        <p:spPr>
          <a:xfrm flipH="1">
            <a:off x="2835564" y="1515395"/>
            <a:ext cx="147781" cy="385377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B30C130-0632-6A79-1734-38CF2BDBADCF}"/>
              </a:ext>
            </a:extLst>
          </p:cNvPr>
          <p:cNvSpPr txBox="1"/>
          <p:nvPr/>
        </p:nvSpPr>
        <p:spPr>
          <a:xfrm>
            <a:off x="2870486" y="1131150"/>
            <a:ext cx="1662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Linear motion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7B4DC4-B711-6E2D-499B-FE1A2841807E}"/>
              </a:ext>
            </a:extLst>
          </p:cNvPr>
          <p:cNvCxnSpPr>
            <a:cxnSpLocks/>
          </p:cNvCxnSpPr>
          <p:nvPr/>
        </p:nvCxnSpPr>
        <p:spPr>
          <a:xfrm flipH="1" flipV="1">
            <a:off x="2835564" y="3042809"/>
            <a:ext cx="295563" cy="175159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D843617-20F7-7D6D-3783-F753075259E2}"/>
              </a:ext>
            </a:extLst>
          </p:cNvPr>
          <p:cNvSpPr txBox="1"/>
          <p:nvPr/>
        </p:nvSpPr>
        <p:spPr>
          <a:xfrm>
            <a:off x="3131127" y="3137652"/>
            <a:ext cx="649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Nonlinear distortion proportional to the RDT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A4398E-98B1-118C-E5DA-43AB5701ACFD}"/>
                  </a:ext>
                </a:extLst>
              </p:cNvPr>
              <p:cNvSpPr txBox="1"/>
              <p:nvPr/>
            </p:nvSpPr>
            <p:spPr>
              <a:xfrm>
                <a:off x="356275" y="4241106"/>
                <a:ext cx="5060377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Resonance: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sSub>
                      <m:sSubPr>
                        <m:ctrlP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+(</m:t>
                    </m:r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𝒍</m:t>
                    </m:r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A4398E-98B1-118C-E5DA-43AB5701A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75" y="4241106"/>
                <a:ext cx="5060377" cy="495520"/>
              </a:xfrm>
              <a:prstGeom prst="rect">
                <a:avLst/>
              </a:prstGeom>
              <a:blipFill>
                <a:blip r:embed="rId13"/>
                <a:stretch>
                  <a:fillRect l="-1805" t="-8642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1297BB8-2460-2718-AAC8-D14B0373A024}"/>
                  </a:ext>
                </a:extLst>
              </p:cNvPr>
              <p:cNvSpPr txBox="1"/>
              <p:nvPr/>
            </p:nvSpPr>
            <p:spPr>
              <a:xfrm>
                <a:off x="991162" y="5134682"/>
                <a:ext cx="3868905" cy="49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Characterized by RDT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GB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𝒋𝒌𝒍𝒎</m:t>
                        </m:r>
                      </m:sub>
                    </m:sSub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1297BB8-2460-2718-AAC8-D14B0373A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162" y="5134682"/>
                <a:ext cx="3868905" cy="496674"/>
              </a:xfrm>
              <a:prstGeom prst="rect">
                <a:avLst/>
              </a:prstGeom>
              <a:blipFill>
                <a:blip r:embed="rId14"/>
                <a:stretch>
                  <a:fillRect l="-2524" t="-8537" b="-20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50CDD0-FAD3-F2C0-ADA9-610A9A04661F}"/>
                  </a:ext>
                </a:extLst>
              </p:cNvPr>
              <p:cNvSpPr txBox="1"/>
              <p:nvPr/>
            </p:nvSpPr>
            <p:spPr>
              <a:xfrm>
                <a:off x="5843030" y="4385436"/>
                <a:ext cx="3868906" cy="1152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Appears in </a:t>
                </a:r>
                <a:r>
                  <a:rPr lang="en-GB" b="1" dirty="0" err="1"/>
                  <a:t>TbT</a:t>
                </a:r>
                <a:r>
                  <a:rPr lang="en-GB" b="1" dirty="0"/>
                  <a:t> Q spectra at:</a:t>
                </a:r>
              </a:p>
              <a:p>
                <a:r>
                  <a:rPr lang="en-GB" sz="400" b="1" dirty="0"/>
                  <a:t> </a:t>
                </a:r>
                <a:endParaRPr lang="en-GB" b="1" dirty="0"/>
              </a:p>
              <a:p>
                <a:r>
                  <a:rPr lang="en-GB" b="1" dirty="0"/>
                  <a:t>    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𝐇</m:t>
                    </m:r>
                    <m:d>
                      <m:dPr>
                        <m:begChr m:val="["/>
                        <m:endChr m:val="]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+</m:t>
                        </m:r>
                        <m:d>
                          <m:d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</m:e>
                        </m:d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d>
                  </m:oMath>
                </a14:m>
                <a:endParaRPr lang="en-GB" b="1" dirty="0"/>
              </a:p>
              <a:p>
                <a:r>
                  <a:rPr lang="en-GB" sz="500" b="1" dirty="0"/>
                  <a:t> </a:t>
                </a:r>
                <a:endParaRPr lang="en-GB" b="1" dirty="0"/>
              </a:p>
              <a:p>
                <a:r>
                  <a:rPr lang="en-GB" b="1" dirty="0"/>
                  <a:t>    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𝐕</m:t>
                    </m:r>
                    <m:d>
                      <m:dPr>
                        <m:begChr m:val="["/>
                        <m:endChr m:val="]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</m:d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   </m:t>
                            </m:r>
                          </m:sub>
                        </m:sSub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𝒍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d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50CDD0-FAD3-F2C0-ADA9-610A9A046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030" y="4385436"/>
                <a:ext cx="3868906" cy="1152239"/>
              </a:xfrm>
              <a:prstGeom prst="rect">
                <a:avLst/>
              </a:prstGeom>
              <a:blipFill>
                <a:blip r:embed="rId15"/>
                <a:stretch>
                  <a:fillRect l="-1420" t="-2646" b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031958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325FD-E54A-EF82-7B65-C3C6B54D7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D2547-EBBD-61F1-C364-6942BBB77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0D4FC-22F2-23E2-498D-54A1A931E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2C4A42A-C59E-8D5E-0AEE-BBAF4336DFA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4762846-598B-635F-0476-FD793748C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D2B801-151F-D539-18BB-38172E8A0B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0592F28-71BF-B7EA-4259-773C45DADE11}"/>
              </a:ext>
            </a:extLst>
          </p:cNvPr>
          <p:cNvGrpSpPr/>
          <p:nvPr/>
        </p:nvGrpSpPr>
        <p:grpSpPr>
          <a:xfrm>
            <a:off x="343375" y="1775573"/>
            <a:ext cx="11331388" cy="4408521"/>
            <a:chOff x="2063471" y="3136392"/>
            <a:chExt cx="7666150" cy="298593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8171DE1-2F72-DFAE-60C7-369EAF574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184"/>
            <a:stretch/>
          </p:blipFill>
          <p:spPr>
            <a:xfrm>
              <a:off x="2063471" y="3429000"/>
              <a:ext cx="7666150" cy="269332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605DBE-36D0-5427-44C9-3B6BFC587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" b="94697"/>
            <a:stretch/>
          </p:blipFill>
          <p:spPr>
            <a:xfrm>
              <a:off x="2063471" y="3136392"/>
              <a:ext cx="7666150" cy="29260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F0CB28-45EC-A170-57FF-E437B3F450F3}"/>
                  </a:ext>
                </a:extLst>
              </p:cNvPr>
              <p:cNvSpPr txBox="1"/>
              <p:nvPr/>
            </p:nvSpPr>
            <p:spPr>
              <a:xfrm>
                <a:off x="217869" y="104738"/>
                <a:ext cx="11756260" cy="1290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C00000"/>
                  </a:buClr>
                </a:pPr>
                <a:r>
                  <a:rPr lang="en-GB" sz="2400" b="1" dirty="0">
                    <a:solidFill>
                      <a:srgbClr val="1E59AE"/>
                    </a:solidFill>
                  </a:rPr>
                  <a:t>Example of measured </a:t>
                </a:r>
                <a:r>
                  <a:rPr lang="en-GB" sz="2400" b="1" dirty="0" err="1">
                    <a:solidFill>
                      <a:srgbClr val="1E59AE"/>
                    </a:solidFill>
                  </a:rPr>
                  <a:t>TbT</a:t>
                </a:r>
                <a:r>
                  <a:rPr lang="en-GB" sz="2400" b="1" dirty="0">
                    <a:solidFill>
                      <a:srgbClr val="1E59AE"/>
                    </a:solidFill>
                  </a:rPr>
                  <a:t> spectrum from LHC AC-dipole kicks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600" b="1" dirty="0">
                    <a:solidFill>
                      <a:srgbClr val="1E59AE"/>
                    </a:solidFill>
                  </a:rPr>
                  <a:t> </a:t>
                </a:r>
                <a:endParaRPr lang="en-GB" sz="2400" b="1" dirty="0">
                  <a:solidFill>
                    <a:srgbClr val="1E59AE"/>
                  </a:solidFill>
                </a:endParaRPr>
              </a:p>
              <a:p>
                <a:pPr marL="342900" indent="-34290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>
                    <a:sym typeface="Wingdings" panose="05000000000000000000" pitchFamily="2" charset="2"/>
                  </a:rPr>
                  <a:t>see clear peaks corresponding to combinations of the AC-dipole tunes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600" b="1" dirty="0">
                    <a:sym typeface="Wingdings" panose="05000000000000000000" pitchFamily="2" charset="2"/>
                  </a:rPr>
                  <a:t> </a:t>
                </a:r>
                <a:endParaRPr lang="en-GB" sz="2000" b="1" dirty="0">
                  <a:sym typeface="Wingdings" panose="05000000000000000000" pitchFamily="2" charset="2"/>
                </a:endParaRPr>
              </a:p>
              <a:p>
                <a:pPr marL="342900" indent="-34290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>
                    <a:sym typeface="Wingdings" panose="05000000000000000000" pitchFamily="2" charset="2"/>
                  </a:rPr>
                  <a:t>We are measuring the RDTs of the forced-oscillation generated with AC-dipole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𝒇</m:t>
                        </m:r>
                        <m: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𝒋𝒌𝒍𝒎</m:t>
                        </m:r>
                      </m:sub>
                    </m:sSub>
                  </m:oMath>
                </a14:m>
                <a:r>
                  <a:rPr lang="en-GB" sz="2000" b="1" dirty="0">
                    <a:sym typeface="Wingdings" panose="05000000000000000000" pitchFamily="2" charset="2"/>
                  </a:rPr>
                  <a:t>)</a:t>
                </a:r>
                <a:r>
                  <a:rPr lang="en-GB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F0CB28-45EC-A170-57FF-E437B3F45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69" y="104738"/>
                <a:ext cx="11756260" cy="1290994"/>
              </a:xfrm>
              <a:prstGeom prst="rect">
                <a:avLst/>
              </a:prstGeom>
              <a:blipFill>
                <a:blip r:embed="rId5"/>
                <a:stretch>
                  <a:fillRect l="-830" t="-3774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09622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D0FE6-C882-3771-2848-3F2167E8A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22269C-9E97-EBA1-26D8-ACE4B2C34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167C2-3033-9101-FBD7-21A6EE48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66D1963-0B34-5AE2-B92F-CC36A7357E10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77B6234-3767-061F-6F14-D04694748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3F7546-C8AE-989D-1363-E3FCDA349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D26A36B-6223-EBE2-9067-6F022252126D}"/>
                  </a:ext>
                </a:extLst>
              </p:cNvPr>
              <p:cNvSpPr txBox="1"/>
              <p:nvPr/>
            </p:nvSpPr>
            <p:spPr>
              <a:xfrm>
                <a:off x="234805" y="665707"/>
                <a:ext cx="11756260" cy="4774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>
                    <a:sym typeface="Wingdings" panose="05000000000000000000" pitchFamily="2" charset="2"/>
                  </a:rPr>
                  <a:t>Excite with the AC-dipole and analyse tune spectrum of the 6600 turn flattop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b="1" dirty="0">
                    <a:sym typeface="Wingdings" panose="05000000000000000000" pitchFamily="2" charset="2"/>
                  </a:rPr>
                  <a:t>      </a:t>
                </a:r>
                <a:r>
                  <a:rPr lang="en-GB" dirty="0">
                    <a:sym typeface="Wingdings" panose="05000000000000000000" pitchFamily="2" charset="2"/>
                  </a:rPr>
                  <a:t> measured phase advance used to reconstruct complex spectrum from BPM pairs with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𝜃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90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°</m:t>
                        </m:r>
                      </m:sup>
                    </m:sSup>
                  </m:oMath>
                </a14:m>
                <a:endParaRPr lang="en-GB" dirty="0"/>
              </a:p>
              <a:p>
                <a:pPr>
                  <a:buClr>
                    <a:srgbClr val="C00000"/>
                  </a:buClr>
                </a:pPr>
                <a:r>
                  <a:rPr lang="en-GB" sz="1400" dirty="0"/>
                  <a:t> </a:t>
                </a:r>
                <a:endParaRPr lang="en-GB" dirty="0"/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Action of the driven oscillation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GB" sz="2000" b="1" dirty="0"/>
                  <a:t>) calculated from amplitude of AC-dipole tune lines (no decoherence)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2000" b="1" dirty="0">
                    <a:sym typeface="Wingdings" panose="05000000000000000000" pitchFamily="2" charset="2"/>
                  </a:rPr>
                  <a:t>     </a:t>
                </a:r>
                <a:r>
                  <a:rPr lang="en-GB" dirty="0">
                    <a:sym typeface="Wingdings" panose="05000000000000000000" pitchFamily="2" charset="2"/>
                  </a:rPr>
                  <a:t> take mean action value over arc-BPMs with choice of model or measured </a:t>
                </a:r>
                <a:r>
                  <a:rPr lang="el-GR" dirty="0">
                    <a:sym typeface="Wingdings" panose="05000000000000000000" pitchFamily="2" charset="2"/>
                  </a:rPr>
                  <a:t>β</a:t>
                </a:r>
                <a:r>
                  <a:rPr lang="en-GB" dirty="0">
                    <a:sym typeface="Wingdings" panose="05000000000000000000" pitchFamily="2" charset="2"/>
                  </a:rPr>
                  <a:t>-functions</a:t>
                </a:r>
                <a:endParaRPr lang="en-GB" sz="2000" b="1" dirty="0"/>
              </a:p>
              <a:p>
                <a:pPr>
                  <a:buClr>
                    <a:srgbClr val="C00000"/>
                  </a:buClr>
                </a:pPr>
                <a:r>
                  <a:rPr lang="en-GB" sz="1600" b="1" dirty="0"/>
                  <a:t> </a:t>
                </a:r>
                <a:endParaRPr lang="en-GB" sz="2000" b="1" dirty="0"/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BPM spectra are normalized to main AC-dipole peak to remove </a:t>
                </a:r>
                <a:r>
                  <a:rPr lang="el-GR" sz="2000" b="1" dirty="0"/>
                  <a:t>β</a:t>
                </a:r>
                <a:r>
                  <a:rPr lang="en-GB" sz="2000" b="1" dirty="0"/>
                  <a:t>-dependence or BPM-calibration errors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1600" b="1" dirty="0"/>
                  <a:t> </a:t>
                </a:r>
                <a:endParaRPr lang="en-GB" sz="2000" b="1" dirty="0"/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§"/>
                </a:pPr>
                <a:r>
                  <a:rPr lang="en-GB" sz="2000" b="1" dirty="0"/>
                  <a:t>RDT value per BPM is determined from fit of normalized line amplitude vs AC-dipole kick action</a:t>
                </a:r>
              </a:p>
              <a:p>
                <a:pPr>
                  <a:buClr>
                    <a:srgbClr val="C00000"/>
                  </a:buClr>
                </a:pPr>
                <a:endParaRPr lang="en-GB" sz="2000" b="1" dirty="0"/>
              </a:p>
              <a:p>
                <a:pPr>
                  <a:buClr>
                    <a:srgbClr val="C00000"/>
                  </a:buClr>
                </a:pPr>
                <a:endParaRPr lang="en-GB" sz="2000" b="1" dirty="0"/>
              </a:p>
              <a:p>
                <a:pPr>
                  <a:buClr>
                    <a:srgbClr val="C00000"/>
                  </a:buClr>
                </a:pPr>
                <a:endParaRPr lang="en-GB" sz="2000" b="1" dirty="0"/>
              </a:p>
              <a:p>
                <a:pPr>
                  <a:buClr>
                    <a:srgbClr val="C00000"/>
                  </a:buClr>
                </a:pPr>
                <a:endParaRPr lang="en-GB" sz="2000" b="1" dirty="0"/>
              </a:p>
              <a:p>
                <a:pPr>
                  <a:buClr>
                    <a:srgbClr val="C00000"/>
                  </a:buClr>
                </a:pPr>
                <a:r>
                  <a:rPr lang="en-GB" b="1" dirty="0">
                    <a:sym typeface="Wingdings" panose="05000000000000000000" pitchFamily="2" charset="2"/>
                  </a:rPr>
                  <a:t>    </a:t>
                </a:r>
                <a:r>
                  <a:rPr lang="en-GB" dirty="0">
                    <a:sym typeface="Wingdings" panose="05000000000000000000" pitchFamily="2" charset="2"/>
                  </a:rPr>
                  <a:t> assume line-amplitude = 0 at zero action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2000" dirty="0">
                    <a:sym typeface="Wingdings" panose="05000000000000000000" pitchFamily="2" charset="2"/>
                  </a:rPr>
                  <a:t>    </a:t>
                </a:r>
                <a:r>
                  <a:rPr lang="en-GB" dirty="0">
                    <a:sym typeface="Wingdings" panose="05000000000000000000" pitchFamily="2" charset="2"/>
                  </a:rPr>
                  <a:t> assume only single leading order RDT under-consideration contributes to line amplitude</a:t>
                </a:r>
              </a:p>
              <a:p>
                <a:pPr>
                  <a:buClr>
                    <a:srgbClr val="C00000"/>
                  </a:buClr>
                </a:pPr>
                <a:r>
                  <a:rPr lang="en-GB" sz="2000" dirty="0">
                    <a:sym typeface="Wingdings" panose="05000000000000000000" pitchFamily="2" charset="2"/>
                  </a:rPr>
                  <a:t>    </a:t>
                </a:r>
                <a:r>
                  <a:rPr lang="en-GB" dirty="0">
                    <a:sym typeface="Wingdings" panose="05000000000000000000" pitchFamily="2" charset="2"/>
                  </a:rPr>
                  <a:t> working with RDT of forced oscillation: measured values differ from that of a free-oscillation measurement</a:t>
                </a:r>
                <a:endParaRPr lang="en-GB" sz="2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D26A36B-6223-EBE2-9067-6F0222521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05" y="665707"/>
                <a:ext cx="11756260" cy="4774127"/>
              </a:xfrm>
              <a:prstGeom prst="rect">
                <a:avLst/>
              </a:prstGeom>
              <a:blipFill>
                <a:blip r:embed="rId4"/>
                <a:stretch>
                  <a:fillRect l="-467" t="-639" b="-10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02DBF8E-179D-E92F-FFD2-EEDA4B6EEDB5}"/>
              </a:ext>
            </a:extLst>
          </p:cNvPr>
          <p:cNvSpPr txBox="1"/>
          <p:nvPr/>
        </p:nvSpPr>
        <p:spPr>
          <a:xfrm>
            <a:off x="217869" y="5883362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5"/>
              </a:rPr>
              <a:t>R. </a:t>
            </a:r>
            <a:r>
              <a:rPr lang="en-GB" sz="1400" b="0" i="0" u="none" strike="noStrike" baseline="0" dirty="0" err="1">
                <a:solidFill>
                  <a:srgbClr val="0000FF"/>
                </a:solidFill>
                <a:latin typeface="CMSS8"/>
                <a:hlinkClick r:id="rId5"/>
              </a:rPr>
              <a:t>Tom´as</a:t>
            </a:r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5"/>
              </a:rPr>
              <a:t> et al PRAB 8,024001, Measurement of global and local resonance terms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D85A2-D96F-0930-974A-31D875EC8C1C}"/>
              </a:ext>
            </a:extLst>
          </p:cNvPr>
          <p:cNvSpPr txBox="1"/>
          <p:nvPr/>
        </p:nvSpPr>
        <p:spPr>
          <a:xfrm>
            <a:off x="217869" y="5531127"/>
            <a:ext cx="70615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6"/>
              </a:rPr>
              <a:t>R. </a:t>
            </a:r>
            <a:r>
              <a:rPr lang="en-GB" sz="1400" b="0" i="0" u="none" strike="noStrike" baseline="0" dirty="0" err="1">
                <a:solidFill>
                  <a:srgbClr val="0000FF"/>
                </a:solidFill>
                <a:latin typeface="CMSS8"/>
                <a:hlinkClick r:id="rId6"/>
              </a:rPr>
              <a:t>Tom´as</a:t>
            </a:r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6"/>
              </a:rPr>
              <a:t> PRAB 5 054001, Normal form of particle motion under the influence of an ac dipole</a:t>
            </a:r>
            <a:endParaRPr lang="en-GB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0BCAD5-985E-6781-6C1E-E93A00D3060B}"/>
              </a:ext>
            </a:extLst>
          </p:cNvPr>
          <p:cNvSpPr txBox="1"/>
          <p:nvPr/>
        </p:nvSpPr>
        <p:spPr>
          <a:xfrm>
            <a:off x="7439750" y="5531126"/>
            <a:ext cx="42387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7"/>
              </a:rPr>
              <a:t>F. </a:t>
            </a:r>
            <a:r>
              <a:rPr lang="en-GB" sz="1400" b="0" i="0" u="none" strike="noStrike" baseline="0" dirty="0" err="1">
                <a:solidFill>
                  <a:srgbClr val="0000FF"/>
                </a:solidFill>
                <a:latin typeface="CMSS8"/>
                <a:hlinkClick r:id="rId7"/>
              </a:rPr>
              <a:t>Carlier</a:t>
            </a:r>
            <a:r>
              <a:rPr lang="en-GB" sz="1400" b="0" i="0" u="none" strike="noStrike" baseline="0" dirty="0">
                <a:solidFill>
                  <a:srgbClr val="0000FF"/>
                </a:solidFill>
                <a:latin typeface="CMSS8"/>
                <a:hlinkClick r:id="rId7"/>
              </a:rPr>
              <a:t> Ph.D. Thesis, CERN-THESIS-2020-025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0B4AA6-C66C-8194-0B67-56E9514ACBC3}"/>
                  </a:ext>
                </a:extLst>
              </p:cNvPr>
              <p:cNvSpPr txBox="1"/>
              <p:nvPr/>
            </p:nvSpPr>
            <p:spPr>
              <a:xfrm>
                <a:off x="1058810" y="3509818"/>
                <a:ext cx="8871275" cy="5993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AMP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=   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𝑗𝑘𝑙𝑚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−1−1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0B4AA6-C66C-8194-0B67-56E9514AC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810" y="3509818"/>
                <a:ext cx="8871275" cy="59939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443F479-49EE-8E93-74A6-AC25E4F649D0}"/>
              </a:ext>
            </a:extLst>
          </p:cNvPr>
          <p:cNvSpPr txBox="1"/>
          <p:nvPr/>
        </p:nvSpPr>
        <p:spPr>
          <a:xfrm>
            <a:off x="217869" y="104738"/>
            <a:ext cx="5323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Recipe for an LHC RDT measurement:</a:t>
            </a:r>
          </a:p>
        </p:txBody>
      </p:sp>
    </p:spTree>
    <p:extLst>
      <p:ext uri="{BB962C8B-B14F-4D97-AF65-F5344CB8AC3E}">
        <p14:creationId xmlns:p14="http://schemas.microsoft.com/office/powerpoint/2010/main" val="31440996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C9E79-AB75-7177-91B6-A58079481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0ED1D-56DF-39E0-2B72-6AB1A6F96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6CE33-85C7-499A-5F6A-FC8A040B6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6F74F8-4524-3F4A-BA30-31BBE8DEB5F5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255FBB6-4262-5E28-C358-AD66D3F8E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E4CFFA-965A-EAE4-D2D9-59751B4D8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573D56-E2D8-6BB6-6F7E-D828A9559D80}"/>
              </a:ext>
            </a:extLst>
          </p:cNvPr>
          <p:cNvSpPr txBox="1"/>
          <p:nvPr/>
        </p:nvSpPr>
        <p:spPr>
          <a:xfrm>
            <a:off x="219268" y="112142"/>
            <a:ext cx="8869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LHC injection – 3Qy RDT correction impact</a:t>
            </a:r>
            <a:endParaRPr lang="en-GB" sz="1600" b="1" dirty="0">
              <a:solidFill>
                <a:srgbClr val="1E59A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27E3BE-BA23-2161-38A0-60CFBDF13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33" y="595288"/>
            <a:ext cx="6458624" cy="32293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F05537-C36C-CB03-3B0F-0BFAB4008D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5"/>
          <a:stretch/>
        </p:blipFill>
        <p:spPr>
          <a:xfrm>
            <a:off x="999819" y="3662469"/>
            <a:ext cx="5531684" cy="25928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E1F4A7-D26C-8CCD-EB00-AF672A25B6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92" y="2664988"/>
            <a:ext cx="1379663" cy="15684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DCA6B5-1424-203F-E254-4B258BFF128B}"/>
              </a:ext>
            </a:extLst>
          </p:cNvPr>
          <p:cNvSpPr txBox="1"/>
          <p:nvPr/>
        </p:nvSpPr>
        <p:spPr>
          <a:xfrm>
            <a:off x="2598788" y="3846080"/>
            <a:ext cx="116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No correction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4735DE-DEE9-A057-592A-773E19D020BF}"/>
              </a:ext>
            </a:extLst>
          </p:cNvPr>
          <p:cNvSpPr txBox="1"/>
          <p:nvPr/>
        </p:nvSpPr>
        <p:spPr>
          <a:xfrm>
            <a:off x="5262714" y="3882415"/>
            <a:ext cx="116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With correction</a:t>
            </a:r>
          </a:p>
        </p:txBody>
      </p:sp>
    </p:spTree>
    <p:extLst>
      <p:ext uri="{BB962C8B-B14F-4D97-AF65-F5344CB8AC3E}">
        <p14:creationId xmlns:p14="http://schemas.microsoft.com/office/powerpoint/2010/main" val="198542684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C0162-3BAF-424C-7FC5-BDC0162C1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9BB6A6-7086-6BE1-BAFB-ADD0C31B8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F0B9F-331A-581E-025F-3972E1CF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F14673-68F3-F19C-B2E5-EC5419A2BFB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DC474DE-6F77-3358-07BB-8D31E0B93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F080A0D-7259-B51F-9596-83B5132D6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3C2C58-BEC8-599D-29A3-828219B90ADE}"/>
              </a:ext>
            </a:extLst>
          </p:cNvPr>
          <p:cNvSpPr txBox="1"/>
          <p:nvPr/>
        </p:nvSpPr>
        <p:spPr>
          <a:xfrm>
            <a:off x="219268" y="112142"/>
            <a:ext cx="8869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LHC injection – f1020 RDT correction</a:t>
            </a:r>
            <a:endParaRPr lang="en-GB" sz="1600" b="1" dirty="0">
              <a:solidFill>
                <a:srgbClr val="1E59AE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961443-DA0C-27ED-98E8-30CEE52ABC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523" y="3850105"/>
            <a:ext cx="5192455" cy="21862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3F5797-E558-0C50-1794-92F42CDB0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68" y="742710"/>
            <a:ext cx="5249910" cy="27188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32E8BB-6761-A70B-A986-95C21C2891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67" y="3589067"/>
            <a:ext cx="4725711" cy="24473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0E658C2-2F51-941E-4FD4-8003685E4C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194" y="750404"/>
            <a:ext cx="5330776" cy="271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59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06822-AA50-A14B-0168-39050B166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DB3FD-4615-70CE-FD95-8349033DF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21E255-A086-E339-7891-DBD02C20B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1F21DE-02A3-2C20-F39C-A8BC90044890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C791556-7B48-9CF5-014D-CB813EF08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F4D73C3-7148-E7AC-F001-B965EB79D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CDAABE-A11A-CB51-C670-23FBFFD17D7F}"/>
              </a:ext>
            </a:extLst>
          </p:cNvPr>
          <p:cNvSpPr txBox="1"/>
          <p:nvPr/>
        </p:nvSpPr>
        <p:spPr>
          <a:xfrm>
            <a:off x="94548" y="167141"/>
            <a:ext cx="11576176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LHC extensively uses optics measurement via AC-dipole kicks	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E0EF0-2B4F-B3AD-DBC6-084F3CF11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6757" y="-1197889"/>
            <a:ext cx="4271753" cy="103742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C0E909-1E9C-C097-B0B0-B6D279F7BDBD}"/>
              </a:ext>
            </a:extLst>
          </p:cNvPr>
          <p:cNvSpPr txBox="1"/>
          <p:nvPr/>
        </p:nvSpPr>
        <p:spPr>
          <a:xfrm>
            <a:off x="94547" y="767484"/>
            <a:ext cx="115761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Forced </a:t>
            </a:r>
            <a:r>
              <a:rPr lang="en-GB" sz="2000" b="1" dirty="0" err="1"/>
              <a:t>betatron</a:t>
            </a:r>
            <a:r>
              <a:rPr lang="en-GB" sz="2000" b="1" dirty="0"/>
              <a:t> oscillations driven by </a:t>
            </a:r>
            <a:r>
              <a:rPr lang="en-GB" sz="2000" b="1" dirty="0" err="1"/>
              <a:t>sinosoidally</a:t>
            </a:r>
            <a:r>
              <a:rPr lang="en-GB" sz="2000" b="1" dirty="0"/>
              <a:t> powered dipole kicker</a:t>
            </a:r>
          </a:p>
          <a:p>
            <a:pPr>
              <a:buClr>
                <a:srgbClr val="0035A6"/>
              </a:buClr>
            </a:pPr>
            <a:r>
              <a:rPr lang="en-GB" sz="1000" b="1" dirty="0"/>
              <a:t> </a:t>
            </a:r>
            <a:endParaRPr lang="en-GB" sz="2000" b="1" dirty="0"/>
          </a:p>
          <a:p>
            <a:pPr marL="285750" indent="-28575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No decoherence &amp; adiabatic excitation  </a:t>
            </a:r>
            <a:r>
              <a:rPr lang="en-GB" sz="2000" b="1" dirty="0">
                <a:sym typeface="Wingdings" panose="05000000000000000000" pitchFamily="2" charset="2"/>
              </a:rPr>
              <a:t>  </a:t>
            </a:r>
            <a:r>
              <a:rPr lang="en-GB" sz="2000" b="1" dirty="0">
                <a:solidFill>
                  <a:srgbClr val="0035A6"/>
                </a:solidFill>
                <a:sym typeface="Wingdings" panose="05000000000000000000" pitchFamily="2" charset="2"/>
              </a:rPr>
              <a:t>optics measurement in all BPMs around ring every 2 minutes</a:t>
            </a:r>
            <a:endParaRPr lang="en-GB" sz="20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8892"/>
      </p:ext>
    </p:extLst>
  </p:cSld>
  <p:clrMapOvr>
    <a:masterClrMapping/>
  </p:clrMapOvr>
  <p:transition spd="slow"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1940A-EE3C-358B-3BA2-1D53255C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B48EA-B2FB-DCA0-EE03-73DD925A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0E332-5E1D-18BE-5344-440FCA4E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7EEB2B7-599F-5B27-A3A0-DAD39860095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A1EF1E3-C2B9-5346-64B6-E6A1E831E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CE12D4-EC07-7C1A-AB7F-AFF3370F8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E60AA8-577B-CE83-AC1A-0FD8EA5A94E8}"/>
              </a:ext>
            </a:extLst>
          </p:cNvPr>
          <p:cNvSpPr txBox="1"/>
          <p:nvPr/>
        </p:nvSpPr>
        <p:spPr>
          <a:xfrm>
            <a:off x="503653" y="508775"/>
            <a:ext cx="11010567" cy="707886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35A6"/>
                </a:solidFill>
              </a:rPr>
              <a:t>ADT-ACD is opening up optics/coupling measurement via forced oscillations to other machines without dedicated ACD e.g. PSB, PS, SPS: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45D2469-2FDB-559E-0075-49C7EEA60020}"/>
              </a:ext>
            </a:extLst>
          </p:cNvPr>
          <p:cNvGrpSpPr/>
          <p:nvPr/>
        </p:nvGrpSpPr>
        <p:grpSpPr>
          <a:xfrm>
            <a:off x="1702470" y="1341522"/>
            <a:ext cx="8578514" cy="4836694"/>
            <a:chOff x="4518803" y="3429000"/>
            <a:chExt cx="3769862" cy="26238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BF767C-ADD6-9C2F-0161-51164522F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" r="1837"/>
            <a:stretch/>
          </p:blipFill>
          <p:spPr>
            <a:xfrm>
              <a:off x="4518803" y="3429000"/>
              <a:ext cx="3769862" cy="262382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B450AC-FF11-EEF9-5E5C-99D576D161D4}"/>
                </a:ext>
              </a:extLst>
            </p:cNvPr>
            <p:cNvSpPr txBox="1"/>
            <p:nvPr/>
          </p:nvSpPr>
          <p:spPr>
            <a:xfrm>
              <a:off x="5545425" y="3615921"/>
              <a:ext cx="1947140" cy="283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rgbClr val="C00000"/>
                  </a:solidFill>
                </a:rPr>
                <a:t>PSB ADT-ACD kick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2DB7090-616A-855D-6FDB-820D1E66A5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7246" y="3960393"/>
              <a:ext cx="253126" cy="233756"/>
            </a:xfrm>
            <a:prstGeom prst="straightConnector1">
              <a:avLst/>
            </a:prstGeom>
            <a:ln w="635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41D39CC-D9B5-BDE7-20B7-6108243066F7}"/>
                </a:ext>
              </a:extLst>
            </p:cNvPr>
            <p:cNvCxnSpPr>
              <a:cxnSpLocks/>
            </p:cNvCxnSpPr>
            <p:nvPr/>
          </p:nvCxnSpPr>
          <p:spPr>
            <a:xfrm>
              <a:off x="6221491" y="3933626"/>
              <a:ext cx="0" cy="313422"/>
            </a:xfrm>
            <a:prstGeom prst="straightConnector1">
              <a:avLst/>
            </a:prstGeom>
            <a:ln w="635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70A7D5D-F5CD-0FF8-11D2-3F747DA18DBF}"/>
                </a:ext>
              </a:extLst>
            </p:cNvPr>
            <p:cNvCxnSpPr>
              <a:cxnSpLocks/>
            </p:cNvCxnSpPr>
            <p:nvPr/>
          </p:nvCxnSpPr>
          <p:spPr>
            <a:xfrm>
              <a:off x="6835375" y="3960393"/>
              <a:ext cx="177544" cy="263984"/>
            </a:xfrm>
            <a:prstGeom prst="straightConnector1">
              <a:avLst/>
            </a:prstGeom>
            <a:ln w="635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1213358"/>
      </p:ext>
    </p:extLst>
  </p:cSld>
  <p:clrMapOvr>
    <a:masterClrMapping/>
  </p:clrMapOvr>
  <p:transition spd="slow">
    <p:push dir="u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4BB59-7D7A-448F-936E-EFD772926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DA21E-9E4E-FF12-A0EC-C3FEE23D7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6D56A2-8071-143B-4658-3982F87BA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51759E-2357-8991-1440-FFBFD78853A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C6E674F-778E-7FBD-F957-7B0453215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78DD9C-CB9A-3419-0660-CBB82088C8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35A3EC-F06B-BC6E-312F-8F6498AFA318}"/>
              </a:ext>
            </a:extLst>
          </p:cNvPr>
          <p:cNvSpPr txBox="1"/>
          <p:nvPr/>
        </p:nvSpPr>
        <p:spPr>
          <a:xfrm>
            <a:off x="294646" y="209509"/>
            <a:ext cx="714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PS RDT studies with ADT-ACD</a:t>
            </a:r>
            <a:endParaRPr lang="en-GB" sz="1600" b="1" dirty="0">
              <a:solidFill>
                <a:srgbClr val="1E59A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9EFFB2-CB7F-B05F-B127-E23EE5B04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185" y="104738"/>
            <a:ext cx="6608548" cy="39122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C0BA6A-A5D7-CB03-71B1-29F56F1983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646" y="1009579"/>
            <a:ext cx="4348706" cy="2679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0FA0ED-0D2B-9FCB-F9E7-C82F5B3D0D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75" y="4108131"/>
            <a:ext cx="9858757" cy="207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130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E89DC-7B55-EDE2-62ED-845F29A05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CCB3D-A178-8364-6BC4-3574F66D3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15E85-E671-7C25-A055-AB54506AB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3542261-D111-5C18-BF3E-9FEE766C135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1333D7-1183-67E5-BC3A-E4C2BAA17C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512AA0-A1C3-448A-10C4-6AE628A9C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55E2BF-194F-5DB2-FAF6-7F34F65B0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185" y="36510"/>
            <a:ext cx="6608548" cy="40487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9D2DD5-E9DE-B85B-7D9B-65AD6E483E7D}"/>
              </a:ext>
            </a:extLst>
          </p:cNvPr>
          <p:cNvSpPr txBox="1"/>
          <p:nvPr/>
        </p:nvSpPr>
        <p:spPr>
          <a:xfrm>
            <a:off x="294646" y="209509"/>
            <a:ext cx="714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2400" b="1" dirty="0">
                <a:solidFill>
                  <a:srgbClr val="1E59AE"/>
                </a:solidFill>
              </a:rPr>
              <a:t>PS RDT studies with ADT-ACD</a:t>
            </a:r>
            <a:endParaRPr lang="en-GB" sz="1600" b="1" dirty="0">
              <a:solidFill>
                <a:srgbClr val="1E59A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4AF4B6-BE2A-844A-2A58-F10EB5036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646" y="1009579"/>
            <a:ext cx="4348706" cy="2679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43BFC-2D88-AC02-64E1-ECAB6FAFF7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75" y="4108131"/>
            <a:ext cx="9858757" cy="207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1693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388C4-4358-C9CD-768B-E1A183A91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CDE1E-FE83-F039-682E-58ECF6E4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7A219-9E33-F7CE-0255-77B232326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E220C6-6402-09C3-7D23-F6DF10D668C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EA69651-8BCC-49B3-FDC3-81C32F320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AFE22-D463-BBEF-A567-F572AF947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15E70B-F965-F4C7-D0A8-AC76C4F88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589" y="0"/>
            <a:ext cx="6613248" cy="61627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E38B7F-40EF-0B73-ADBB-CCB1FDC9F01A}"/>
              </a:ext>
            </a:extLst>
          </p:cNvPr>
          <p:cNvSpPr txBox="1"/>
          <p:nvPr/>
        </p:nvSpPr>
        <p:spPr>
          <a:xfrm>
            <a:off x="410363" y="508775"/>
            <a:ext cx="4372189" cy="138499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e.g. segment by segment measurements for local IR corrections	 </a:t>
            </a:r>
          </a:p>
        </p:txBody>
      </p:sp>
    </p:spTree>
    <p:extLst>
      <p:ext uri="{BB962C8B-B14F-4D97-AF65-F5344CB8AC3E}">
        <p14:creationId xmlns:p14="http://schemas.microsoft.com/office/powerpoint/2010/main" val="375596991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B39BB-605A-E151-CD0D-0C102061F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1A3ADE-6EC6-0D52-846B-21A88BE2F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DE6F5-35FC-91CB-6EEE-60FEC887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0AC113D-E1A2-3914-18A9-C06B42EE1BD0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2059950-B616-8F1E-8E4E-EE90EF0EF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E697DB-AC66-D3E0-59C8-444FEF175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FBD989-309C-2838-E4DC-DF98586ACD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30259" y="-1246646"/>
            <a:ext cx="5185131" cy="935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4503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ADCEC-FBB2-580C-4F16-5955763BA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8FE3A35-0C8A-49D8-A686-D4D303238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180" y="3226385"/>
            <a:ext cx="7170273" cy="304410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FB9FF5-2655-FB3B-9D1B-467EF1307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80ED5-FF45-6DD2-477A-27EC8E2CB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35533B-41A8-B65F-B244-5F1F169416C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B489A10-F3BF-8134-0A76-B58A717F5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F2DEFA-4FB0-0A4A-C533-B256E7EA0E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789F7E-C4F7-0679-05EB-621057CACB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166256"/>
            <a:ext cx="7560720" cy="32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921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4CE64-B888-C5E3-0A95-3E2F87AFB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7C4A9-78FC-6782-FD19-8CA28B41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9839D-5DF5-9472-B4A8-90BB6B5A0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11370C-4D7F-DD80-05C9-EDC25F1CAEF4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0ABD16B-8BBB-2CE4-6984-1B66B4E69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B137C2-0495-2B8B-ABFC-24812373C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7535DC-B0B3-8074-C3DE-49CB41DAB9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2927" y="-1962322"/>
            <a:ext cx="3625791" cy="105096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F81B21-39FD-81A7-5251-A9C9E1B227D5}"/>
              </a:ext>
            </a:extLst>
          </p:cNvPr>
          <p:cNvSpPr txBox="1"/>
          <p:nvPr/>
        </p:nvSpPr>
        <p:spPr>
          <a:xfrm>
            <a:off x="650995" y="442100"/>
            <a:ext cx="9592377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Virgin beta-beat through the 2012 squeeze	 </a:t>
            </a:r>
          </a:p>
        </p:txBody>
      </p:sp>
    </p:spTree>
    <p:extLst>
      <p:ext uri="{BB962C8B-B14F-4D97-AF65-F5344CB8AC3E}">
        <p14:creationId xmlns:p14="http://schemas.microsoft.com/office/powerpoint/2010/main" val="393339095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56C91-30C7-C966-9C49-493D97378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38F83-9D3A-D4F4-8E99-DB3852C8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D2169C-DC12-7DF7-A135-CFB986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70C2DF6-B0D3-188B-5D72-6A0E3D78531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2A0F4C9-F39B-4AC1-7795-AC73170AE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10B17D-85EF-0E72-E73A-FA6D7ACE2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D6610A-8891-BD90-29F3-A90756FDEE12}"/>
              </a:ext>
            </a:extLst>
          </p:cNvPr>
          <p:cNvSpPr txBox="1"/>
          <p:nvPr/>
        </p:nvSpPr>
        <p:spPr>
          <a:xfrm>
            <a:off x="299102" y="394475"/>
            <a:ext cx="4244324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Year to year reproducibility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8FE0F0-6E32-F7D8-6215-5CFE3501FD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83777" y="-280532"/>
            <a:ext cx="62440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005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B9EB4-629E-8616-EA08-57F03D0CC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4E054-2763-A0A7-9B43-B8F4DCD99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F17A8-3E20-8C0E-5E57-F1C66E4A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251C1B-18B6-7C8A-190E-8C23D40A64B1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2695116-2EFB-E4CB-756F-F1BB05DD8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6F7BA-F536-DFEA-AF7A-AF367C940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788360-37C6-E520-B392-D8321E9E9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71013" y="-1267836"/>
            <a:ext cx="4752659" cy="101842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498B01-BAA9-9B3C-E3DE-9E3D5A628325}"/>
              </a:ext>
            </a:extLst>
          </p:cNvPr>
          <p:cNvSpPr txBox="1"/>
          <p:nvPr/>
        </p:nvSpPr>
        <p:spPr>
          <a:xfrm>
            <a:off x="374770" y="251600"/>
            <a:ext cx="11131430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Various types of off-momentum optics measurements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 e.g. calibration independent normalized dispersion (for correction)</a:t>
            </a:r>
            <a:endParaRPr lang="en-GB" sz="2800" b="1" dirty="0">
              <a:solidFill>
                <a:srgbClr val="0035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59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6F8A7-4208-AFA3-D568-1743C0084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CF6F1-678F-86E8-1437-448C5F03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F7FA6-D03A-7CF8-0C93-8FE794B7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D2530B-8754-1B5E-4BCD-6A04AD1774D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6D8C580-5061-0697-8A9D-B32A817B1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F3C8BB-F728-051F-C504-D9BEF511E3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FC0821F-B710-D4C2-02BD-ABC92B0C64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000"/>
          <a:stretch/>
        </p:blipFill>
        <p:spPr>
          <a:xfrm>
            <a:off x="1324381" y="1871889"/>
            <a:ext cx="9219793" cy="40359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C3AF91-78CB-06A7-605F-DD69CC4E404F}"/>
              </a:ext>
            </a:extLst>
          </p:cNvPr>
          <p:cNvSpPr txBox="1"/>
          <p:nvPr/>
        </p:nvSpPr>
        <p:spPr>
          <a:xfrm>
            <a:off x="374770" y="251600"/>
            <a:ext cx="9592377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Various types of off-momentum optics measurements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 e.g. vertical dispersion correction in 2025</a:t>
            </a:r>
            <a:r>
              <a:rPr lang="en-GB" sz="2800" b="1" dirty="0">
                <a:solidFill>
                  <a:srgbClr val="0035A6"/>
                </a:solidFill>
              </a:rPr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2872203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6CFCC-B49C-F0AF-EBF5-9A24B98FB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64170-D954-712B-1D59-241D1E46C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7A34F-4A10-99E4-8B97-036C1315A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97739C8-E4B1-554E-5D5F-EC6A3E52A87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9A80B55-16D1-9D17-0DDC-7570FF252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D1657A-33DD-5580-048B-04A5ABE620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D8E8D9-13B1-1BA6-1304-1E71ACF74E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8580" y="-1181221"/>
            <a:ext cx="3654839" cy="104423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597FD6-59DF-F811-8562-199DEB230325}"/>
              </a:ext>
            </a:extLst>
          </p:cNvPr>
          <p:cNvSpPr txBox="1"/>
          <p:nvPr/>
        </p:nvSpPr>
        <p:spPr>
          <a:xfrm>
            <a:off x="417238" y="247165"/>
            <a:ext cx="11212787" cy="52322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Typical example of measured </a:t>
            </a:r>
            <a:r>
              <a:rPr lang="en-GB" sz="2800" b="1" dirty="0" err="1">
                <a:solidFill>
                  <a:srgbClr val="0035A6"/>
                </a:solidFill>
              </a:rPr>
              <a:t>TbT</a:t>
            </a:r>
            <a:r>
              <a:rPr lang="en-GB" sz="2800" b="1" dirty="0">
                <a:solidFill>
                  <a:srgbClr val="0035A6"/>
                </a:solidFill>
              </a:rPr>
              <a:t> BPM spectrum from an ACD kick	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59604C-9953-1A49-95ED-98ADF0A22DF5}"/>
              </a:ext>
            </a:extLst>
          </p:cNvPr>
          <p:cNvSpPr txBox="1"/>
          <p:nvPr/>
        </p:nvSpPr>
        <p:spPr>
          <a:xfrm>
            <a:off x="6023631" y="820543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ACD-peak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C9721D-2701-DB8F-EDAB-D525A0A39892}"/>
              </a:ext>
            </a:extLst>
          </p:cNvPr>
          <p:cNvSpPr txBox="1"/>
          <p:nvPr/>
        </p:nvSpPr>
        <p:spPr>
          <a:xfrm>
            <a:off x="4038600" y="1546846"/>
            <a:ext cx="1213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Coupling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BB352D-5AFD-0E49-7359-1614F1EB5EC6}"/>
              </a:ext>
            </a:extLst>
          </p:cNvPr>
          <p:cNvSpPr txBox="1"/>
          <p:nvPr/>
        </p:nvSpPr>
        <p:spPr>
          <a:xfrm>
            <a:off x="9677400" y="1331403"/>
            <a:ext cx="172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Nonlinear resonance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002189-D34A-C1CB-38F4-97F8322E32F2}"/>
              </a:ext>
            </a:extLst>
          </p:cNvPr>
          <p:cNvSpPr txBox="1"/>
          <p:nvPr/>
        </p:nvSpPr>
        <p:spPr>
          <a:xfrm>
            <a:off x="5692119" y="1812448"/>
            <a:ext cx="1539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Natural tune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1FF34C7-BCD6-C949-2012-6BC5B75A40C2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7623831" y="1343763"/>
            <a:ext cx="60876" cy="868795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4F317AC-9D93-AA5A-55A3-00BB9615DA88}"/>
              </a:ext>
            </a:extLst>
          </p:cNvPr>
          <p:cNvCxnSpPr>
            <a:cxnSpLocks/>
          </p:cNvCxnSpPr>
          <p:nvPr/>
        </p:nvCxnSpPr>
        <p:spPr>
          <a:xfrm>
            <a:off x="4924425" y="2012503"/>
            <a:ext cx="142875" cy="106885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6BF1F4-B1B6-2348-4B32-6F904889172A}"/>
              </a:ext>
            </a:extLst>
          </p:cNvPr>
          <p:cNvCxnSpPr>
            <a:cxnSpLocks/>
          </p:cNvCxnSpPr>
          <p:nvPr/>
        </p:nvCxnSpPr>
        <p:spPr>
          <a:xfrm>
            <a:off x="7005637" y="2212558"/>
            <a:ext cx="142875" cy="106885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B5C08A-776E-E190-01B7-F4C1D0263197}"/>
              </a:ext>
            </a:extLst>
          </p:cNvPr>
          <p:cNvCxnSpPr>
            <a:cxnSpLocks/>
          </p:cNvCxnSpPr>
          <p:nvPr/>
        </p:nvCxnSpPr>
        <p:spPr>
          <a:xfrm flipH="1">
            <a:off x="9450715" y="2212558"/>
            <a:ext cx="531485" cy="868795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74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0F35B-236A-284A-20FD-8388D2E93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A3D7C-23EF-E540-02DE-DC6F88117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3BA39F-EC54-AA67-8B75-50555AA6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80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7FDD29-9DFD-2CFE-4E03-221DEFFBFF1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15A5848-788A-C937-A928-9B897C563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3EBD88-1A09-3687-7541-EDE6753B42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F183BD-8100-B2C0-BABF-C35EA1A536D0}"/>
              </a:ext>
            </a:extLst>
          </p:cNvPr>
          <p:cNvSpPr txBox="1"/>
          <p:nvPr/>
        </p:nvSpPr>
        <p:spPr>
          <a:xfrm>
            <a:off x="374770" y="251600"/>
            <a:ext cx="9592377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Various types of off-momentum optics measurements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 e.g. second order dispersion</a:t>
            </a:r>
            <a:endParaRPr lang="en-GB" sz="2800" b="1" dirty="0">
              <a:solidFill>
                <a:srgbClr val="0035A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972522-8ABF-77E7-E2EB-68FFBDB19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516" y="733426"/>
            <a:ext cx="6404730" cy="551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90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396B1-1EE2-E011-107C-1720B6D95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E573E-72C1-9160-3F3F-9BB692C1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39E851-3D19-9F2B-0D6D-D0BFAD6E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81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8ED8F1-BD22-815E-C7F5-F667C0B32EB7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BAF4729-8FE4-BC41-E0B8-55F780EAE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AE0104-E0D9-15E7-6AAA-3C5DF4CBC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412461-4B5B-F6F0-A57A-513FB78F22C1}"/>
              </a:ext>
            </a:extLst>
          </p:cNvPr>
          <p:cNvSpPr txBox="1"/>
          <p:nvPr/>
        </p:nvSpPr>
        <p:spPr>
          <a:xfrm>
            <a:off x="374770" y="251600"/>
            <a:ext cx="9592377" cy="954107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5A6"/>
                </a:solidFill>
              </a:rPr>
              <a:t>Various types of off-momentum optics measurements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 e.g. chromatic optics</a:t>
            </a:r>
            <a:r>
              <a:rPr lang="en-GB" sz="2800" b="1" dirty="0">
                <a:solidFill>
                  <a:srgbClr val="0035A6"/>
                </a:solidFill>
              </a:rPr>
              <a:t>	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84F682-515A-8DD4-8EE3-016396D2B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7262" y="824706"/>
            <a:ext cx="6772276" cy="505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5623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D4DD8-7515-1FB7-B106-C05757371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DDB8B-D533-E5D8-3924-2B7A7752F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86E714-60E7-3C6B-AAB0-F95BD8E66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82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7204B30-08E6-4296-5B4B-D48C1D6EECEB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E1C4DD9-864F-452F-1C28-DA4475BD6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C73213-E9D1-2CBC-E680-717CBB8F5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461DE8-6BF0-A949-73CE-5CA3DC2E5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019" y="942219"/>
            <a:ext cx="7411962" cy="497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2639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A393A-5746-A144-C4F8-FF4ABD2D1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F6769-1300-C9FB-EB95-34F14352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   IPAC 2025    |    FRYD2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Review of Linear and Nonlinear Optics Measurements in the CERN 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995E3-2924-D1D5-B6A3-81B4F2C15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49C7CA-7ED1-42E5-D5E4-A4ECBEEA2721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9CD9D27-F96B-AD31-F36B-E907287E4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03E185-BE1B-15D5-BE53-48E53E35B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066193-B309-A517-FCEB-8FAFAD063B15}"/>
              </a:ext>
            </a:extLst>
          </p:cNvPr>
          <p:cNvSpPr txBox="1"/>
          <p:nvPr/>
        </p:nvSpPr>
        <p:spPr>
          <a:xfrm>
            <a:off x="203850" y="93276"/>
            <a:ext cx="7158975" cy="76944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35A6"/>
                </a:solidFill>
              </a:rPr>
              <a:t>LHC has ≈500 dual-plane BPMs / beam</a:t>
            </a:r>
          </a:p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Many calibration independent observables can be extracted</a:t>
            </a: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F25127-BB26-EF5A-A93C-C90B6304613B}"/>
              </a:ext>
            </a:extLst>
          </p:cNvPr>
          <p:cNvSpPr txBox="1"/>
          <p:nvPr/>
        </p:nvSpPr>
        <p:spPr>
          <a:xfrm>
            <a:off x="6096000" y="1075683"/>
            <a:ext cx="743309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5A6"/>
              </a:buClr>
              <a:buFont typeface="Wingdings" panose="05000000000000000000" pitchFamily="2" charset="2"/>
              <a:buChar char="§"/>
            </a:pPr>
            <a:r>
              <a:rPr lang="en-GB" sz="100" b="1" dirty="0"/>
              <a:t>Measurements of phase-advances between BPMs and around the ring are heavily used for corrections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C0224F-4A1B-46A6-46E1-774B182A68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26527" y="1190976"/>
            <a:ext cx="104442" cy="15085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0A81DA8-FCD2-6908-B2E6-68786A8C672E}"/>
              </a:ext>
            </a:extLst>
          </p:cNvPr>
          <p:cNvSpPr/>
          <p:nvPr/>
        </p:nvSpPr>
        <p:spPr>
          <a:xfrm>
            <a:off x="6429375" y="1075683"/>
            <a:ext cx="409934" cy="3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ADA639-575B-DA69-E6E0-38EBB9B8F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01330" y="-1366133"/>
            <a:ext cx="2400300" cy="6858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39814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6526</TotalTime>
  <Words>5417</Words>
  <Application>Microsoft Office PowerPoint</Application>
  <PresentationFormat>Widescreen</PresentationFormat>
  <Paragraphs>664</Paragraphs>
  <Slides>82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9" baseType="lpstr">
      <vt:lpstr>Arial</vt:lpstr>
      <vt:lpstr>Calibri</vt:lpstr>
      <vt:lpstr>Calibri Light</vt:lpstr>
      <vt:lpstr>Cambria Math</vt:lpstr>
      <vt:lpstr>CMSS8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24</cp:revision>
  <dcterms:created xsi:type="dcterms:W3CDTF">2025-05-28T12:00:25Z</dcterms:created>
  <dcterms:modified xsi:type="dcterms:W3CDTF">2025-06-18T15:54:34Z</dcterms:modified>
</cp:coreProperties>
</file>