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8"/>
  </p:notesMasterIdLst>
  <p:handoutMasterIdLst>
    <p:handoutMasterId r:id="rId39"/>
  </p:handoutMasterIdLst>
  <p:sldIdLst>
    <p:sldId id="264" r:id="rId2"/>
    <p:sldId id="21516" r:id="rId3"/>
    <p:sldId id="21519" r:id="rId4"/>
    <p:sldId id="21520" r:id="rId5"/>
    <p:sldId id="21481" r:id="rId6"/>
    <p:sldId id="21538" r:id="rId7"/>
    <p:sldId id="21440" r:id="rId8"/>
    <p:sldId id="21218" r:id="rId9"/>
    <p:sldId id="21420" r:id="rId10"/>
    <p:sldId id="21421" r:id="rId11"/>
    <p:sldId id="21532" r:id="rId12"/>
    <p:sldId id="21535" r:id="rId13"/>
    <p:sldId id="21426" r:id="rId14"/>
    <p:sldId id="21533" r:id="rId15"/>
    <p:sldId id="21429" r:id="rId16"/>
    <p:sldId id="21430" r:id="rId17"/>
    <p:sldId id="21537" r:id="rId18"/>
    <p:sldId id="21436" r:id="rId19"/>
    <p:sldId id="21487" r:id="rId20"/>
    <p:sldId id="21462" r:id="rId21"/>
    <p:sldId id="21465" r:id="rId22"/>
    <p:sldId id="21536" r:id="rId23"/>
    <p:sldId id="21427" r:id="rId24"/>
    <p:sldId id="21317" r:id="rId25"/>
    <p:sldId id="21507" r:id="rId26"/>
    <p:sldId id="21177" r:id="rId27"/>
    <p:sldId id="21512" r:id="rId28"/>
    <p:sldId id="21497" r:id="rId29"/>
    <p:sldId id="21513" r:id="rId30"/>
    <p:sldId id="21514" r:id="rId31"/>
    <p:sldId id="21350" r:id="rId32"/>
    <p:sldId id="21191" r:id="rId33"/>
    <p:sldId id="21506" r:id="rId34"/>
    <p:sldId id="21522" r:id="rId35"/>
    <p:sldId id="21496" r:id="rId36"/>
    <p:sldId id="21539" r:id="rId37"/>
  </p:sldIdLst>
  <p:sldSz cx="9144000" cy="5143500" type="screen16x9"/>
  <p:notesSz cx="9144000" cy="6858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FFBD"/>
    <a:srgbClr val="C8FCF4"/>
    <a:srgbClr val="FFE221"/>
    <a:srgbClr val="FFDB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CB9359-9A9D-4822-AC13-497BA2F86F98}" v="202" dt="2025-06-18T11:48:19.83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865" autoAdjust="0"/>
    <p:restoredTop sz="90877" autoAdjust="0"/>
  </p:normalViewPr>
  <p:slideViewPr>
    <p:cSldViewPr snapToObjects="1" showGuides="1">
      <p:cViewPr varScale="1">
        <p:scale>
          <a:sx n="149" d="100"/>
          <a:sy n="149" d="100"/>
        </p:scale>
        <p:origin x="509" y="8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49D03EEF-9089-C744-8C93-EE73F8B15776}" type="datetimeFigureOut">
              <a:rPr lang="fr-FR" smtClean="0"/>
              <a:pPr/>
              <a:t>18/06/2025</a:t>
            </a:fld>
            <a:endParaRPr lang="en-GB"/>
          </a:p>
        </p:txBody>
      </p:sp>
      <p:sp>
        <p:nvSpPr>
          <p:cNvPr id="4" name="Espace réservé du pied de page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29239726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5557F9A8-E4A4-1C40-93CC-37CDF0C3283E}" type="datetimeFigureOut">
              <a:rPr lang="fr-FR" smtClean="0"/>
              <a:pPr/>
              <a:t>18/06/2025</a:t>
            </a:fld>
            <a:endParaRPr lang="en-GB"/>
          </a:p>
        </p:txBody>
      </p:sp>
      <p:sp>
        <p:nvSpPr>
          <p:cNvPr id="4" name="Espace réservé de l'image des diapositives 3"/>
          <p:cNvSpPr>
            <a:spLocks noGrp="1" noRot="1" noChangeAspect="1"/>
          </p:cNvSpPr>
          <p:nvPr>
            <p:ph type="sldImg" idx="2"/>
          </p:nvPr>
        </p:nvSpPr>
        <p:spPr>
          <a:xfrm>
            <a:off x="2286000" y="514350"/>
            <a:ext cx="4572000" cy="257175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extLst>
      <p:ext uri="{BB962C8B-B14F-4D97-AF65-F5344CB8AC3E}">
        <p14:creationId xmlns:p14="http://schemas.microsoft.com/office/powerpoint/2010/main" val="1329704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Good morning.</a:t>
            </a:r>
          </a:p>
          <a:p>
            <a:r>
              <a:rPr lang="en-US" dirty="0">
                <a:ea typeface="Calibri"/>
                <a:cs typeface="Calibri"/>
              </a:rPr>
              <a:t>I am not Daniel.</a:t>
            </a:r>
          </a:p>
          <a:p>
            <a:r>
              <a:rPr lang="en-US" dirty="0">
                <a:ea typeface="Calibri"/>
                <a:cs typeface="Calibri"/>
              </a:rPr>
              <a:t>Not done IMCC IPAC since 2022, so this is a 3 year summary of the muon collider progress in that time.</a:t>
            </a:r>
          </a:p>
        </p:txBody>
      </p:sp>
      <p:sp>
        <p:nvSpPr>
          <p:cNvPr id="4" name="Slide Number Placeholder 3"/>
          <p:cNvSpPr>
            <a:spLocks noGrp="1"/>
          </p:cNvSpPr>
          <p:nvPr>
            <p:ph type="sldNum" sz="quarter" idx="5"/>
          </p:nvPr>
        </p:nvSpPr>
        <p:spPr/>
        <p:txBody>
          <a:bodyPr/>
          <a:lstStyle/>
          <a:p>
            <a:fld id="{E9393A5D-14D6-4646-84B9-A0E78F83D06C}" type="slidenum">
              <a:rPr lang="en-GB" smtClean="0"/>
              <a:pPr/>
              <a:t>1</a:t>
            </a:fld>
            <a:endParaRPr lang="en-GB"/>
          </a:p>
        </p:txBody>
      </p:sp>
    </p:spTree>
    <p:extLst>
      <p:ext uri="{BB962C8B-B14F-4D97-AF65-F5344CB8AC3E}">
        <p14:creationId xmlns:p14="http://schemas.microsoft.com/office/powerpoint/2010/main" val="20997064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The beam from the target is roughly a basketball-like shape, and we aim to reduce the 6-dimensional emittance of the beam. That's the positions (x, y, z) and the momentum of the beam (</a:t>
            </a:r>
            <a:r>
              <a:rPr lang="en-US" dirty="0" err="1">
                <a:ea typeface="Calibri"/>
                <a:cs typeface="Calibri"/>
              </a:rPr>
              <a:t>px</a:t>
            </a:r>
            <a:r>
              <a:rPr lang="en-US" dirty="0">
                <a:ea typeface="Calibri"/>
                <a:cs typeface="Calibri"/>
              </a:rPr>
              <a:t>, </a:t>
            </a:r>
            <a:r>
              <a:rPr lang="en-US" dirty="0" err="1">
                <a:ea typeface="Calibri"/>
                <a:cs typeface="Calibri"/>
              </a:rPr>
              <a:t>py</a:t>
            </a:r>
            <a:r>
              <a:rPr lang="en-US" dirty="0">
                <a:ea typeface="Calibri"/>
                <a:cs typeface="Calibri"/>
              </a:rPr>
              <a:t>, </a:t>
            </a:r>
            <a:r>
              <a:rPr lang="en-US" dirty="0" err="1">
                <a:ea typeface="Calibri"/>
                <a:cs typeface="Calibri"/>
              </a:rPr>
              <a:t>pz</a:t>
            </a:r>
            <a:r>
              <a:rPr lang="en-US" dirty="0">
                <a:ea typeface="Calibri"/>
                <a:cs typeface="Calibri"/>
              </a:rPr>
              <a:t>). In doing so we make it short for our RF cavities and a small enough aperture for the magnet apertures downstream. Simulating cooling was hard, as you have overlapping elements of solenoids and RF cavities, and beam-scattering with hydrogen. And now we have RF Track, BDSIM and have benchmarked with ICOOL and G4Beamline. And we have a lattice for the 6D Cooling which has improbed roughly by a factor of two. This is beneficial for the final cooling which cools only in x and y, but increases z.</a:t>
            </a:r>
          </a:p>
          <a:p>
            <a:r>
              <a:rPr lang="en-US" dirty="0">
                <a:ea typeface="Calibri"/>
                <a:cs typeface="Calibri"/>
              </a:rPr>
              <a:t>This work was done by Chris Rogers and </a:t>
            </a:r>
            <a:r>
              <a:rPr lang="en-US" dirty="0" err="1">
                <a:ea typeface="Calibri"/>
                <a:cs typeface="Calibri"/>
              </a:rPr>
              <a:t>Ruihu</a:t>
            </a:r>
            <a:r>
              <a:rPr lang="en-US" dirty="0">
                <a:ea typeface="Calibri"/>
                <a:cs typeface="Calibri"/>
              </a:rPr>
              <a:t> at Rutherford Lab, and Bernd and myself in BE-ABP.</a:t>
            </a:r>
          </a:p>
        </p:txBody>
      </p:sp>
      <p:sp>
        <p:nvSpPr>
          <p:cNvPr id="4" name="Slide Number Placeholder 3"/>
          <p:cNvSpPr>
            <a:spLocks noGrp="1"/>
          </p:cNvSpPr>
          <p:nvPr>
            <p:ph type="sldNum" sz="quarter" idx="5"/>
          </p:nvPr>
        </p:nvSpPr>
        <p:spPr/>
        <p:txBody>
          <a:bodyPr/>
          <a:lstStyle/>
          <a:p>
            <a:fld id="{E9393A5D-14D6-4646-84B9-A0E78F83D06C}" type="slidenum">
              <a:rPr lang="en-GB" smtClean="0"/>
              <a:pPr/>
              <a:t>11</a:t>
            </a:fld>
            <a:endParaRPr lang="en-GB"/>
          </a:p>
        </p:txBody>
      </p:sp>
    </p:spTree>
    <p:extLst>
      <p:ext uri="{BB962C8B-B14F-4D97-AF65-F5344CB8AC3E}">
        <p14:creationId xmlns:p14="http://schemas.microsoft.com/office/powerpoint/2010/main" val="6354972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Now cooling works, and has been experimentally verified by </a:t>
            </a:r>
            <a:r>
              <a:rPr lang="en-US" dirty="0" err="1">
                <a:ea typeface="Calibri"/>
                <a:cs typeface="Calibri"/>
              </a:rPr>
              <a:t>MuScat</a:t>
            </a:r>
            <a:r>
              <a:rPr lang="en-US" dirty="0">
                <a:ea typeface="Calibri"/>
                <a:cs typeface="Calibri"/>
              </a:rPr>
              <a:t>, MICE and G-2. But cooling as an integrated technology is very hard, due to the aforementioned solenoid and RF  together. And designing it in such a way that your hydrogen doesn't boil off.</a:t>
            </a:r>
          </a:p>
          <a:p>
            <a:r>
              <a:rPr lang="en-US" dirty="0">
                <a:ea typeface="Calibri"/>
                <a:cs typeface="Calibri"/>
              </a:rPr>
              <a:t>So </a:t>
            </a:r>
            <a:r>
              <a:rPr lang="en-US" dirty="0" err="1">
                <a:ea typeface="Calibri"/>
                <a:cs typeface="Calibri"/>
              </a:rPr>
              <a:t>MuCool</a:t>
            </a:r>
            <a:r>
              <a:rPr lang="en-US" dirty="0">
                <a:ea typeface="Calibri"/>
                <a:cs typeface="Calibri"/>
              </a:rPr>
              <a:t> has achieved more than 50 MV/m in a 5 T field, whereas we aim for 20 MV/m in a 4 T field. We are adapting our RF designs to consider the beam-loading due to the high intensity.</a:t>
            </a:r>
          </a:p>
          <a:p>
            <a:r>
              <a:rPr lang="en-US" dirty="0">
                <a:ea typeface="Calibri"/>
                <a:cs typeface="Calibri"/>
              </a:rPr>
              <a:t>We have quite a few windows and absorber tests.</a:t>
            </a:r>
          </a:p>
          <a:p>
            <a:r>
              <a:rPr lang="en-US" dirty="0">
                <a:ea typeface="Calibri"/>
                <a:cs typeface="Calibri"/>
              </a:rPr>
              <a:t>And we have a very large and active magnet group, with many people doing feasibility studies on the famous 40 T magnets, where the largest issue is the forces on the magnet with itself, so there are strong clamping systems to contain the forces. These have strong synergies with the high-field magnets of MRI machines.</a:t>
            </a:r>
          </a:p>
          <a:p>
            <a:r>
              <a:rPr lang="en-US" dirty="0">
                <a:ea typeface="Calibri"/>
                <a:cs typeface="Calibri"/>
              </a:rPr>
              <a:t> We have all these designs, and we can't really move forward until we can start building some of these coils, so prototyping is really the essential next step.</a:t>
            </a:r>
          </a:p>
          <a:p>
            <a:r>
              <a:rPr lang="en-US" dirty="0">
                <a:ea typeface="Calibri"/>
                <a:cs typeface="Calibri"/>
              </a:rPr>
              <a:t>Most of the magnet team is from magnets, lead by Luca </a:t>
            </a:r>
            <a:r>
              <a:rPr lang="en-US" dirty="0" err="1">
                <a:ea typeface="Calibri"/>
                <a:cs typeface="Calibri"/>
              </a:rPr>
              <a:t>Bottura</a:t>
            </a:r>
            <a:r>
              <a:rPr lang="en-US" dirty="0">
                <a:ea typeface="Calibri"/>
                <a:cs typeface="Calibri"/>
              </a:rPr>
              <a:t> in ATS-DO, and from INFN</a:t>
            </a:r>
          </a:p>
        </p:txBody>
      </p:sp>
      <p:sp>
        <p:nvSpPr>
          <p:cNvPr id="4" name="Slide Number Placeholder 3"/>
          <p:cNvSpPr>
            <a:spLocks noGrp="1"/>
          </p:cNvSpPr>
          <p:nvPr>
            <p:ph type="sldNum" sz="quarter" idx="5"/>
          </p:nvPr>
        </p:nvSpPr>
        <p:spPr/>
        <p:txBody>
          <a:bodyPr/>
          <a:lstStyle/>
          <a:p>
            <a:fld id="{E9393A5D-14D6-4646-84B9-A0E78F83D06C}" type="slidenum">
              <a:rPr lang="en-GB" smtClean="0"/>
              <a:pPr/>
              <a:t>12</a:t>
            </a:fld>
            <a:endParaRPr lang="en-GB"/>
          </a:p>
        </p:txBody>
      </p:sp>
    </p:spTree>
    <p:extLst>
      <p:ext uri="{BB962C8B-B14F-4D97-AF65-F5344CB8AC3E}">
        <p14:creationId xmlns:p14="http://schemas.microsoft.com/office/powerpoint/2010/main" val="40021401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As mentioned, The cooling cell is an integration challenge. And so we have some excellent researchers at INFN who have made a full step-by-step process to connect the solenoid coils around the RF cavities and consider the waveguide space. This is great because now we know that we had to flip our arrangements to balance the solenoid coils. And we question how to handle our flange connections. But throughout the cooling, the beam itself is changing both in aperture and in longitudinal size, and so our magnets spacing and our RF frequencies actually has to change throughout the system. So we will need integrated prototypes for each stage (currently we picked B5), and see if we can get the B9 and B10 stages that give us the increase in 2x performance.</a:t>
            </a:r>
          </a:p>
          <a:p>
            <a:r>
              <a:rPr lang="en-US" dirty="0">
                <a:ea typeface="Calibri"/>
                <a:cs typeface="Calibri"/>
              </a:rPr>
              <a:t>This work is pioneered by Lucio Rossi at INFN.</a:t>
            </a:r>
          </a:p>
        </p:txBody>
      </p:sp>
      <p:sp>
        <p:nvSpPr>
          <p:cNvPr id="4" name="Slide Number Placeholder 3"/>
          <p:cNvSpPr>
            <a:spLocks noGrp="1"/>
          </p:cNvSpPr>
          <p:nvPr>
            <p:ph type="sldNum" sz="quarter" idx="5"/>
          </p:nvPr>
        </p:nvSpPr>
        <p:spPr/>
        <p:txBody>
          <a:bodyPr/>
          <a:lstStyle/>
          <a:p>
            <a:fld id="{E9393A5D-14D6-4646-84B9-A0E78F83D06C}" type="slidenum">
              <a:rPr lang="en-GB" smtClean="0"/>
              <a:pPr/>
              <a:t>13</a:t>
            </a:fld>
            <a:endParaRPr lang="en-GB"/>
          </a:p>
        </p:txBody>
      </p:sp>
    </p:spTree>
    <p:extLst>
      <p:ext uri="{BB962C8B-B14F-4D97-AF65-F5344CB8AC3E}">
        <p14:creationId xmlns:p14="http://schemas.microsoft.com/office/powerpoint/2010/main" val="35843764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Great, so we've cooled the magnet back to normal sizes, so </a:t>
            </a:r>
            <a:r>
              <a:rPr lang="en-US" dirty="0" err="1">
                <a:ea typeface="Calibri"/>
                <a:cs typeface="Calibri"/>
              </a:rPr>
              <a:t>lets</a:t>
            </a:r>
            <a:r>
              <a:rPr lang="en-US" dirty="0">
                <a:ea typeface="Calibri"/>
                <a:cs typeface="Calibri"/>
              </a:rPr>
              <a:t> start to accelerate it.</a:t>
            </a:r>
          </a:p>
          <a:p>
            <a:r>
              <a:rPr lang="en-US" dirty="0">
                <a:ea typeface="Calibri"/>
                <a:cs typeface="Calibri"/>
              </a:rPr>
              <a:t>We have a couple of linacs, recirculating linacs, and then we go into our rapid cycling synchrotron. Now these have extremely fast ramp rates, around kilo-tesla per second. They are also large magnets, because we use a hybrid FODO, and sandwich normal and superconducting together. Where the normal is ramping and the superconducting is static, resulting in large orbit excursions.</a:t>
            </a:r>
          </a:p>
          <a:p>
            <a:r>
              <a:rPr lang="en-US" dirty="0">
                <a:ea typeface="Calibri"/>
                <a:cs typeface="Calibri"/>
              </a:rPr>
              <a:t>And there is a challenge with the RF because there are multiple RF stations all throughout the ring. Also we have RCS designs for greenfield, CERN and for Fermilab, because it is the main component that is different between sites.</a:t>
            </a:r>
          </a:p>
          <a:p>
            <a:r>
              <a:rPr lang="en-US" dirty="0">
                <a:ea typeface="Calibri"/>
                <a:cs typeface="Calibri"/>
              </a:rPr>
              <a:t>This work is mostly from SY-RF, including Fabien, Eleanor Lamb, Leonard Thiele, and from colleagues at CEA in France.</a:t>
            </a:r>
          </a:p>
        </p:txBody>
      </p:sp>
      <p:sp>
        <p:nvSpPr>
          <p:cNvPr id="4" name="Slide Number Placeholder 3"/>
          <p:cNvSpPr>
            <a:spLocks noGrp="1"/>
          </p:cNvSpPr>
          <p:nvPr>
            <p:ph type="sldNum" sz="quarter" idx="5"/>
          </p:nvPr>
        </p:nvSpPr>
        <p:spPr/>
        <p:txBody>
          <a:bodyPr/>
          <a:lstStyle/>
          <a:p>
            <a:fld id="{E9393A5D-14D6-4646-84B9-A0E78F83D06C}" type="slidenum">
              <a:rPr lang="en-GB" smtClean="0"/>
              <a:pPr/>
              <a:t>14</a:t>
            </a:fld>
            <a:endParaRPr lang="en-GB"/>
          </a:p>
        </p:txBody>
      </p:sp>
    </p:spTree>
    <p:extLst>
      <p:ext uri="{BB962C8B-B14F-4D97-AF65-F5344CB8AC3E}">
        <p14:creationId xmlns:p14="http://schemas.microsoft.com/office/powerpoint/2010/main" val="21959440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One of the challenges in the rapid ramp rate of the magnets is actually in the power converters and how to recover that energy. Below are some energy numbers for the CERN-based RCS design. This is a topic with strong synergies with the energy industry due to rapid energy fluctuations in the grid.</a:t>
            </a:r>
          </a:p>
          <a:p>
            <a:r>
              <a:rPr lang="en-US" dirty="0">
                <a:ea typeface="Calibri"/>
                <a:cs typeface="Calibri"/>
              </a:rPr>
              <a:t>This work is done with SY-EPC, such as Fulvio </a:t>
            </a:r>
            <a:r>
              <a:rPr lang="en-US" dirty="0" err="1">
                <a:ea typeface="Calibri"/>
                <a:cs typeface="Calibri"/>
              </a:rPr>
              <a:t>Boatinni</a:t>
            </a:r>
          </a:p>
        </p:txBody>
      </p:sp>
      <p:sp>
        <p:nvSpPr>
          <p:cNvPr id="4" name="Slide Number Placeholder 3"/>
          <p:cNvSpPr>
            <a:spLocks noGrp="1"/>
          </p:cNvSpPr>
          <p:nvPr>
            <p:ph type="sldNum" sz="quarter" idx="5"/>
          </p:nvPr>
        </p:nvSpPr>
        <p:spPr/>
        <p:txBody>
          <a:bodyPr/>
          <a:lstStyle/>
          <a:p>
            <a:fld id="{E9393A5D-14D6-4646-84B9-A0E78F83D06C}" type="slidenum">
              <a:rPr lang="en-GB" smtClean="0"/>
              <a:pPr/>
              <a:t>15</a:t>
            </a:fld>
            <a:endParaRPr lang="en-GB"/>
          </a:p>
        </p:txBody>
      </p:sp>
    </p:spTree>
    <p:extLst>
      <p:ext uri="{BB962C8B-B14F-4D97-AF65-F5344CB8AC3E}">
        <p14:creationId xmlns:p14="http://schemas.microsoft.com/office/powerpoint/2010/main" val="368427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Finally we arrive at the collider itself. The challenge here is our small beta, resulting in interaction regions needing strong chromatic correction sections for the provided energy spread. So we are iterating with a less-demanding beta-star so that we can move into dealing with energy acceptance and alignment and mover optics studies. Impedance and cryogenic studies have been performed.</a:t>
            </a:r>
          </a:p>
          <a:p>
            <a:r>
              <a:rPr lang="en-US" dirty="0">
                <a:ea typeface="Calibri"/>
                <a:cs typeface="Calibri"/>
              </a:rPr>
              <a:t>This work was done by Christian Carli, Marion </a:t>
            </a:r>
            <a:r>
              <a:rPr lang="en-US" dirty="0" err="1">
                <a:ea typeface="Calibri"/>
                <a:cs typeface="Calibri"/>
              </a:rPr>
              <a:t>Vanwelde</a:t>
            </a:r>
            <a:r>
              <a:rPr lang="en-US" dirty="0">
                <a:ea typeface="Calibri"/>
                <a:cs typeface="Calibri"/>
              </a:rPr>
              <a:t> and Kyriakos in BE-ABP.</a:t>
            </a:r>
          </a:p>
        </p:txBody>
      </p:sp>
      <p:sp>
        <p:nvSpPr>
          <p:cNvPr id="4" name="Slide Number Placeholder 3"/>
          <p:cNvSpPr>
            <a:spLocks noGrp="1"/>
          </p:cNvSpPr>
          <p:nvPr>
            <p:ph type="sldNum" sz="quarter" idx="5"/>
          </p:nvPr>
        </p:nvSpPr>
        <p:spPr/>
        <p:txBody>
          <a:bodyPr/>
          <a:lstStyle/>
          <a:p>
            <a:fld id="{E9393A5D-14D6-4646-84B9-A0E78F83D06C}" type="slidenum">
              <a:rPr lang="en-GB" smtClean="0"/>
              <a:pPr/>
              <a:t>16</a:t>
            </a:fld>
            <a:endParaRPr lang="en-GB"/>
          </a:p>
        </p:txBody>
      </p:sp>
    </p:spTree>
    <p:extLst>
      <p:ext uri="{BB962C8B-B14F-4D97-AF65-F5344CB8AC3E}">
        <p14:creationId xmlns:p14="http://schemas.microsoft.com/office/powerpoint/2010/main" val="38833923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The 10 TeV collider magnets are the ones that would require the most development time. In fact the low-luminosity option of the 10 TeV collider is with reduced dipole fields.</a:t>
            </a:r>
          </a:p>
          <a:p>
            <a:r>
              <a:rPr lang="en-US">
                <a:ea typeface="Calibri"/>
                <a:cs typeface="Calibri"/>
              </a:rPr>
              <a:t>This is where improvements in cooling would have a big effect, because it would allow for lower apertures therefore higher fields.</a:t>
            </a:r>
          </a:p>
          <a:p>
            <a:r>
              <a:rPr lang="en-US" dirty="0">
                <a:ea typeface="Calibri"/>
                <a:cs typeface="Calibri"/>
              </a:rPr>
              <a:t>And this isn't just for the dipoles, but also the interaction point quadrupoles would require dedicated studies as well. So this is really as far as we can go for the collider magnet studies without any prototyping, as it is a purely hardware limitation.</a:t>
            </a:r>
          </a:p>
        </p:txBody>
      </p:sp>
      <p:sp>
        <p:nvSpPr>
          <p:cNvPr id="4" name="Slide Number Placeholder 3"/>
          <p:cNvSpPr>
            <a:spLocks noGrp="1"/>
          </p:cNvSpPr>
          <p:nvPr>
            <p:ph type="sldNum" sz="quarter" idx="5"/>
          </p:nvPr>
        </p:nvSpPr>
        <p:spPr/>
        <p:txBody>
          <a:bodyPr/>
          <a:lstStyle/>
          <a:p>
            <a:fld id="{E9393A5D-14D6-4646-84B9-A0E78F83D06C}" type="slidenum">
              <a:rPr lang="en-GB" smtClean="0"/>
              <a:pPr/>
              <a:t>17</a:t>
            </a:fld>
            <a:endParaRPr lang="en-GB"/>
          </a:p>
        </p:txBody>
      </p:sp>
    </p:spTree>
    <p:extLst>
      <p:ext uri="{BB962C8B-B14F-4D97-AF65-F5344CB8AC3E}">
        <p14:creationId xmlns:p14="http://schemas.microsoft.com/office/powerpoint/2010/main" val="25504023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We have a healthy collective effects community in Be-ABP-CEI with Elias </a:t>
            </a:r>
            <a:r>
              <a:rPr lang="en-US" dirty="0" err="1">
                <a:ea typeface="Calibri"/>
                <a:cs typeface="Calibri"/>
              </a:rPr>
              <a:t>Metral</a:t>
            </a:r>
            <a:r>
              <a:rPr lang="en-US" dirty="0">
                <a:ea typeface="Calibri"/>
                <a:cs typeface="Calibri"/>
              </a:rPr>
              <a:t> and David Amorim, who have been very productive in assessing the proton driver space-charge and the accelerator RCS and the collider impedances. Most of the conclusions have been positive and have adjusted the beampipe designs. However collective effects in cooling is a whole new can of worms, particularly considering the high intensity and the reducing emittance at low energies.</a:t>
            </a:r>
          </a:p>
          <a:p>
            <a:r>
              <a:rPr lang="en-US" dirty="0">
                <a:ea typeface="Calibri"/>
                <a:cs typeface="Calibri"/>
              </a:rPr>
              <a:t>So beam loading may indeed be the limiting intensity factor of the facility. The space-charge will affect the performance of the existing lattice designs, which needs to be quantified, and most importantly is collective effects and impedance within absorbers. So now we have a strong team which will grow by two members in October.</a:t>
            </a:r>
          </a:p>
        </p:txBody>
      </p:sp>
      <p:sp>
        <p:nvSpPr>
          <p:cNvPr id="4" name="Slide Number Placeholder 3"/>
          <p:cNvSpPr>
            <a:spLocks noGrp="1"/>
          </p:cNvSpPr>
          <p:nvPr>
            <p:ph type="sldNum" sz="quarter" idx="5"/>
          </p:nvPr>
        </p:nvSpPr>
        <p:spPr/>
        <p:txBody>
          <a:bodyPr/>
          <a:lstStyle/>
          <a:p>
            <a:fld id="{E9393A5D-14D6-4646-84B9-A0E78F83D06C}" type="slidenum">
              <a:rPr lang="en-GB" smtClean="0"/>
              <a:pPr/>
              <a:t>18</a:t>
            </a:fld>
            <a:endParaRPr lang="en-GB"/>
          </a:p>
        </p:txBody>
      </p:sp>
    </p:spTree>
    <p:extLst>
      <p:ext uri="{BB962C8B-B14F-4D97-AF65-F5344CB8AC3E}">
        <p14:creationId xmlns:p14="http://schemas.microsoft.com/office/powerpoint/2010/main" val="2166044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This is the bit I am excited to show! With CERN Civil Engineers SCE-SAM (John Osbourne and Edward MacTavish), we would start with the existing LINAC4, add the Superconducting Proton LINAC to 5 GeV, transport to the </a:t>
            </a:r>
            <a:r>
              <a:rPr lang="en-US" dirty="0" err="1">
                <a:ea typeface="Calibri"/>
                <a:cs typeface="Calibri"/>
              </a:rPr>
              <a:t>Prevessin</a:t>
            </a:r>
            <a:r>
              <a:rPr lang="en-US" dirty="0">
                <a:ea typeface="Calibri"/>
                <a:cs typeface="Calibri"/>
              </a:rPr>
              <a:t> site, then add the accumulator and compressor ring right before the target which would be semi-underground. Cooling goes up for a kilometer, and we use the RLAs to naturally head back down towards the SPS again where we have our first RCS, normal conducting. Then either one or two RCS stacked in the LHC ring to get to either 3.2 or 7.6 TeV, and then inject into a new 10 km collider ring, where the experimental caverns are on existing CERN-owned land.</a:t>
            </a:r>
          </a:p>
          <a:p>
            <a:r>
              <a:rPr lang="en-US" dirty="0">
                <a:ea typeface="Calibri"/>
                <a:cs typeface="Calibri"/>
              </a:rPr>
              <a:t>This means we would not need to buy any more land.</a:t>
            </a:r>
          </a:p>
          <a:p>
            <a:r>
              <a:rPr lang="en-US" dirty="0">
                <a:ea typeface="Calibri"/>
                <a:cs typeface="Calibri"/>
              </a:rPr>
              <a:t>Note on the 7.6 TeV, there is nothing magical about 10 TeV, but that energy should be ‘as high as possible’ – would need to check no significant physics reduction.</a:t>
            </a:r>
          </a:p>
        </p:txBody>
      </p:sp>
      <p:sp>
        <p:nvSpPr>
          <p:cNvPr id="4" name="Slide Number Placeholder 3"/>
          <p:cNvSpPr>
            <a:spLocks noGrp="1"/>
          </p:cNvSpPr>
          <p:nvPr>
            <p:ph type="sldNum" sz="quarter" idx="5"/>
          </p:nvPr>
        </p:nvSpPr>
        <p:spPr/>
        <p:txBody>
          <a:bodyPr/>
          <a:lstStyle/>
          <a:p>
            <a:fld id="{E9393A5D-14D6-4646-84B9-A0E78F83D06C}" type="slidenum">
              <a:rPr lang="en-GB" smtClean="0"/>
              <a:pPr/>
              <a:t>19</a:t>
            </a:fld>
            <a:endParaRPr lang="en-GB"/>
          </a:p>
        </p:txBody>
      </p:sp>
    </p:spTree>
    <p:extLst>
      <p:ext uri="{BB962C8B-B14F-4D97-AF65-F5344CB8AC3E}">
        <p14:creationId xmlns:p14="http://schemas.microsoft.com/office/powerpoint/2010/main" val="29114959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This is a political slide, so I feel like I can't say too much about this.</a:t>
            </a:r>
          </a:p>
          <a:p>
            <a:r>
              <a:rPr lang="en-US" dirty="0">
                <a:ea typeface="Calibri"/>
                <a:cs typeface="Calibri"/>
              </a:rPr>
              <a:t>We have collected the aforementioned design into a preliminary costing range, however without the R&amp;D available, it is hard to know how much many of these systems cost. But order of magnitude, 12 BCHF for the 3 TeV and 16 B CHF for the 7.6 TeV at CERN, which is cheaper than the Greenfield design of 19 BCHF.</a:t>
            </a:r>
            <a:endParaRPr lang="en-US" dirty="0"/>
          </a:p>
          <a:p>
            <a:r>
              <a:rPr lang="en-US" dirty="0">
                <a:ea typeface="Calibri"/>
                <a:cs typeface="Calibri"/>
              </a:rPr>
              <a:t>The power values we have a bit more clearer estimate of.</a:t>
            </a:r>
          </a:p>
        </p:txBody>
      </p:sp>
      <p:sp>
        <p:nvSpPr>
          <p:cNvPr id="4" name="Slide Number Placeholder 3"/>
          <p:cNvSpPr>
            <a:spLocks noGrp="1"/>
          </p:cNvSpPr>
          <p:nvPr>
            <p:ph type="sldNum" sz="quarter" idx="5"/>
          </p:nvPr>
        </p:nvSpPr>
        <p:spPr/>
        <p:txBody>
          <a:bodyPr/>
          <a:lstStyle/>
          <a:p>
            <a:fld id="{E9393A5D-14D6-4646-84B9-A0E78F83D06C}" type="slidenum">
              <a:rPr lang="en-GB" smtClean="0"/>
              <a:pPr/>
              <a:t>20</a:t>
            </a:fld>
            <a:endParaRPr lang="en-GB"/>
          </a:p>
        </p:txBody>
      </p:sp>
    </p:spTree>
    <p:extLst>
      <p:ext uri="{BB962C8B-B14F-4D97-AF65-F5344CB8AC3E}">
        <p14:creationId xmlns:p14="http://schemas.microsoft.com/office/powerpoint/2010/main" val="415985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Why is the muon collider a challenge: The muon decays!</a:t>
            </a:r>
          </a:p>
          <a:p>
            <a:r>
              <a:rPr lang="en-US">
                <a:ea typeface="Calibri"/>
                <a:cs typeface="Calibri"/>
              </a:rPr>
              <a:t>Not only that, but you have to produce the muons in the first place.</a:t>
            </a:r>
          </a:p>
          <a:p>
            <a:r>
              <a:rPr lang="en-US" dirty="0">
                <a:ea typeface="Calibri"/>
                <a:cs typeface="Calibri"/>
              </a:rPr>
              <a:t>(Go through the stages)</a:t>
            </a:r>
          </a:p>
        </p:txBody>
      </p:sp>
      <p:sp>
        <p:nvSpPr>
          <p:cNvPr id="4" name="Slide Number Placeholder 3"/>
          <p:cNvSpPr>
            <a:spLocks noGrp="1"/>
          </p:cNvSpPr>
          <p:nvPr>
            <p:ph type="sldNum" sz="quarter" idx="5"/>
          </p:nvPr>
        </p:nvSpPr>
        <p:spPr/>
        <p:txBody>
          <a:bodyPr/>
          <a:lstStyle/>
          <a:p>
            <a:fld id="{E9393A5D-14D6-4646-84B9-A0E78F83D06C}" type="slidenum">
              <a:rPr lang="en-GB" smtClean="0"/>
              <a:pPr/>
              <a:t>2</a:t>
            </a:fld>
            <a:endParaRPr lang="en-GB"/>
          </a:p>
        </p:txBody>
      </p:sp>
    </p:spTree>
    <p:extLst>
      <p:ext uri="{BB962C8B-B14F-4D97-AF65-F5344CB8AC3E}">
        <p14:creationId xmlns:p14="http://schemas.microsoft.com/office/powerpoint/2010/main" val="16536279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Our ESPPU input highlights our 10 year R&amp;D plan, initiating from the end of the ESPPU process. We would need another year or so to conclude the remaining 25% of our 2022 roadmap, and then we begin the technology R&amp;D and begin the demonstration programme, should we get the green-light from 2028</a:t>
            </a:r>
          </a:p>
          <a:p>
            <a:r>
              <a:rPr lang="en-GB" dirty="0"/>
              <a:t>This is a technically-limited timeline, meaning limited only by technology, primarily the superconducting magnets and the muon cooling demonstrator. We </a:t>
            </a:r>
            <a:r>
              <a:rPr lang="en-GB" dirty="0" err="1"/>
              <a:t>forsee</a:t>
            </a:r>
            <a:r>
              <a:rPr lang="en-GB" dirty="0"/>
              <a:t> that a successful demonstration would result in a further five years for finalising and optimising designs given the information from the prototypes, where we begin digging from 2040, and producing and installing the required beamline for 10 years, until a beginning run from 2050. If so this could be aligned with HL-LHC so that the muon collider is the next CERN flagship.</a:t>
            </a:r>
          </a:p>
          <a:p>
            <a:r>
              <a:rPr lang="en-GB" dirty="0"/>
              <a:t>We haven’t factored other projects, such as an alternative precision-Higgs factory.</a:t>
            </a:r>
          </a:p>
        </p:txBody>
      </p:sp>
      <p:sp>
        <p:nvSpPr>
          <p:cNvPr id="4" name="Slide Number Placeholder 3"/>
          <p:cNvSpPr>
            <a:spLocks noGrp="1"/>
          </p:cNvSpPr>
          <p:nvPr>
            <p:ph type="sldNum" sz="quarter" idx="5"/>
          </p:nvPr>
        </p:nvSpPr>
        <p:spPr/>
        <p:txBody>
          <a:bodyPr/>
          <a:lstStyle/>
          <a:p>
            <a:fld id="{E9393A5D-14D6-4646-84B9-A0E78F83D06C}" type="slidenum">
              <a:rPr lang="en-GB" smtClean="0"/>
              <a:pPr/>
              <a:t>21</a:t>
            </a:fld>
            <a:endParaRPr lang="en-GB"/>
          </a:p>
        </p:txBody>
      </p:sp>
    </p:spTree>
    <p:extLst>
      <p:ext uri="{BB962C8B-B14F-4D97-AF65-F5344CB8AC3E}">
        <p14:creationId xmlns:p14="http://schemas.microsoft.com/office/powerpoint/2010/main" val="36918351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summary for the R&amp;D plan. Of the main technologies, there are eight magnet technologies, four RF technologies, four muon cooling technologies and four miscellaneous, including a start-to-end facility simulation. In total this comes up to around 300 MCHF and 1800 </a:t>
            </a:r>
            <a:r>
              <a:rPr lang="en-GB" dirty="0" err="1"/>
              <a:t>FTEy</a:t>
            </a:r>
            <a:r>
              <a:rPr lang="en-GB" dirty="0"/>
              <a:t> for the accelerator. Plus </a:t>
            </a:r>
            <a:r>
              <a:rPr lang="en-US" sz="1200" dirty="0">
                <a:latin typeface="Calibri" panose="020F0502020204030204" pitchFamily="34" charset="0"/>
                <a:cs typeface="Calibri" panose="020F0502020204030204" pitchFamily="34" charset="0"/>
              </a:rPr>
              <a:t>20 MCHF material, 900  </a:t>
            </a:r>
            <a:r>
              <a:rPr lang="en-US" sz="1200" dirty="0" err="1">
                <a:latin typeface="Calibri" panose="020F0502020204030204" pitchFamily="34" charset="0"/>
                <a:cs typeface="Calibri" panose="020F0502020204030204" pitchFamily="34" charset="0"/>
              </a:rPr>
              <a:t>FTEy</a:t>
            </a:r>
            <a:r>
              <a:rPr lang="en-US" sz="1200" dirty="0">
                <a:latin typeface="Calibri" panose="020F0502020204030204" pitchFamily="34" charset="0"/>
                <a:cs typeface="Calibri" panose="020F0502020204030204" pitchFamily="34" charset="0"/>
              </a:rPr>
              <a:t> for the Detector.</a:t>
            </a:r>
            <a:endParaRPr lang="en-GB" dirty="0"/>
          </a:p>
          <a:p>
            <a:r>
              <a:rPr lang="en-GB" dirty="0"/>
              <a:t>The numbers represent the year after the greenlight of the R&amp;D plan.</a:t>
            </a:r>
          </a:p>
          <a:p>
            <a:endParaRPr lang="en-GB" dirty="0"/>
          </a:p>
          <a:p>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22</a:t>
            </a:fld>
            <a:endParaRPr lang="en-GB"/>
          </a:p>
        </p:txBody>
      </p:sp>
    </p:spTree>
    <p:extLst>
      <p:ext uri="{BB962C8B-B14F-4D97-AF65-F5344CB8AC3E}">
        <p14:creationId xmlns:p14="http://schemas.microsoft.com/office/powerpoint/2010/main" val="13434407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what of the demonstrator itself? It is critical that we start by establishing we can produce the RF cavities, and can build a one-cell prototype. Now the best way to integrate the cell is within a cryomodule, and due to the forces between solenoids, it is easiest to produce five-cells to make a full within a module. We then want to test this five-cell module in beam-conditions. After a few years of study at CERN from Roberto, Javier in BE-EA, and Paul at ICL, it is clear there are several candidates, one being the TT7 line from the proton synchrotron, and the other being the CTF3 facility (ensuring continued operation from CLEAR).</a:t>
            </a:r>
          </a:p>
          <a:p>
            <a:r>
              <a:rPr lang="en-GB" dirty="0"/>
              <a:t>The demonstrator would run with an </a:t>
            </a:r>
            <a:r>
              <a:rPr lang="en-GB" dirty="0" err="1"/>
              <a:t>nTOF</a:t>
            </a:r>
            <a:r>
              <a:rPr lang="en-GB" dirty="0"/>
              <a:t> like beam, which the PS can already provide, and there is already a tunnel from the PS to CTF3, which was used during the LEP injection days. So the only thing to do is include a kicker magnet, where the long-shutdown is consistent with our implementation timeline.</a:t>
            </a:r>
          </a:p>
        </p:txBody>
      </p:sp>
      <p:sp>
        <p:nvSpPr>
          <p:cNvPr id="4" name="Slide Number Placeholder 3"/>
          <p:cNvSpPr>
            <a:spLocks noGrp="1"/>
          </p:cNvSpPr>
          <p:nvPr>
            <p:ph type="sldNum" sz="quarter" idx="5"/>
          </p:nvPr>
        </p:nvSpPr>
        <p:spPr/>
        <p:txBody>
          <a:bodyPr/>
          <a:lstStyle/>
          <a:p>
            <a:fld id="{E9393A5D-14D6-4646-84B9-A0E78F83D06C}" type="slidenum">
              <a:rPr lang="en-GB" smtClean="0"/>
              <a:pPr/>
              <a:t>23</a:t>
            </a:fld>
            <a:endParaRPr lang="en-GB"/>
          </a:p>
        </p:txBody>
      </p:sp>
    </p:spTree>
    <p:extLst>
      <p:ext uri="{BB962C8B-B14F-4D97-AF65-F5344CB8AC3E}">
        <p14:creationId xmlns:p14="http://schemas.microsoft.com/office/powerpoint/2010/main" val="11029238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our magnet R&amp;D! We would like to predict the performance for both LTS and HTS for solenoids and dipoles, to feed into the system simulations.</a:t>
            </a:r>
          </a:p>
          <a:p>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24</a:t>
            </a:fld>
            <a:endParaRPr lang="en-GB"/>
          </a:p>
        </p:txBody>
      </p:sp>
    </p:spTree>
    <p:extLst>
      <p:ext uri="{BB962C8B-B14F-4D97-AF65-F5344CB8AC3E}">
        <p14:creationId xmlns:p14="http://schemas.microsoft.com/office/powerpoint/2010/main" val="32918165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Regardless of anything, we will continue our path from the 2022 roadmap, as there is still plenty of work to be done.  We have defined our plan for the next 10 years, and hopefully we can spread the resources with other collaborations and groups. In particular we would like to increase our industry synergies, including with Infineon for the RCS power converters, and with fusion technology companies for our solenoid technologies.</a:t>
            </a:r>
          </a:p>
        </p:txBody>
      </p:sp>
      <p:sp>
        <p:nvSpPr>
          <p:cNvPr id="4" name="Slide Number Placeholder 3"/>
          <p:cNvSpPr>
            <a:spLocks noGrp="1"/>
          </p:cNvSpPr>
          <p:nvPr>
            <p:ph type="sldNum" sz="quarter" idx="5"/>
          </p:nvPr>
        </p:nvSpPr>
        <p:spPr/>
        <p:txBody>
          <a:bodyPr/>
          <a:lstStyle/>
          <a:p>
            <a:fld id="{E9393A5D-14D6-4646-84B9-A0E78F83D06C}" type="slidenum">
              <a:rPr lang="en-GB" smtClean="0"/>
              <a:pPr/>
              <a:t>25</a:t>
            </a:fld>
            <a:endParaRPr lang="en-GB"/>
          </a:p>
        </p:txBody>
      </p:sp>
    </p:spTree>
    <p:extLst>
      <p:ext uri="{BB962C8B-B14F-4D97-AF65-F5344CB8AC3E}">
        <p14:creationId xmlns:p14="http://schemas.microsoft.com/office/powerpoint/2010/main" val="12070649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more we look into a muon collider, the more compelling the physics case looks, especially at 10 TeV.</a:t>
            </a:r>
          </a:p>
          <a:p>
            <a:r>
              <a:rPr lang="en-GB" dirty="0"/>
              <a:t>And the more we look into the accelerator design, the more confident we are that, whilst it is unique, it is a feasible concept, and almost seems to be the inevitable path to the future of the high-energy regime.</a:t>
            </a:r>
          </a:p>
          <a:p>
            <a:r>
              <a:rPr lang="en-GB" dirty="0"/>
              <a:t>And the amount of progress we have made with the resources available has yielded very high efficiency. But it is still just a dream unless we complete the full modelling of the complex, unless we start to develop the hardware to continue to find showstoppers, and to verify the cooling technologies.</a:t>
            </a:r>
          </a:p>
          <a:p>
            <a:r>
              <a:rPr lang="en-GB" dirty="0"/>
              <a:t>Not only that but the path to the muon collider is so innovative that it is already showing societal benefits from what little hardware we are beginning to consider.</a:t>
            </a:r>
          </a:p>
          <a:p>
            <a:endParaRPr lang="en-GB" dirty="0"/>
          </a:p>
          <a:p>
            <a:r>
              <a:rPr lang="en-GB" dirty="0"/>
              <a:t>It’s fun work, and we are a very proactive community, so if you want to get involved, or if you have the capacity to contribute students, fellow or yourself, then let’s chat, you can contact our secretariat and I can inform you of our regular meetings.</a:t>
            </a:r>
          </a:p>
        </p:txBody>
      </p:sp>
      <p:sp>
        <p:nvSpPr>
          <p:cNvPr id="4" name="Slide Number Placeholder 3"/>
          <p:cNvSpPr>
            <a:spLocks noGrp="1"/>
          </p:cNvSpPr>
          <p:nvPr>
            <p:ph type="sldNum" sz="quarter" idx="5"/>
          </p:nvPr>
        </p:nvSpPr>
        <p:spPr/>
        <p:txBody>
          <a:bodyPr/>
          <a:lstStyle/>
          <a:p>
            <a:fld id="{E9393A5D-14D6-4646-84B9-A0E78F83D06C}" type="slidenum">
              <a:rPr lang="en-GB" smtClean="0"/>
              <a:pPr/>
              <a:t>26</a:t>
            </a:fld>
            <a:endParaRPr lang="en-GB"/>
          </a:p>
        </p:txBody>
      </p:sp>
    </p:spTree>
    <p:extLst>
      <p:ext uri="{BB962C8B-B14F-4D97-AF65-F5344CB8AC3E}">
        <p14:creationId xmlns:p14="http://schemas.microsoft.com/office/powerpoint/2010/main" val="2481326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So the umbrella that facilitates this work is the IMCC, the International Muon Collider Collaboration.</a:t>
            </a:r>
          </a:p>
          <a:p>
            <a:r>
              <a:rPr lang="en-US" dirty="0">
                <a:ea typeface="Calibri"/>
                <a:cs typeface="Calibri"/>
              </a:rPr>
              <a:t>We were really born from the 2022 roadmap, and if you look step by step for the recommendations given to us, we have completed 75% of that initial roadmap, which is pretty incredible given that we were budgeted the minimum recommendation, and had a year less to do it in.</a:t>
            </a:r>
          </a:p>
          <a:p>
            <a:r>
              <a:rPr lang="en-US">
                <a:ea typeface="Calibri"/>
                <a:cs typeface="Calibri"/>
              </a:rPr>
              <a:t>The MAP did a lot on 3 TeV, so we are aiming for the 10 TeV! And have a plan in place for getting to our first step by 2050. Either by having a low energy option, or a low luminosity option. Currently our theorists believe our strength is in our energy, and we can afford to be more relaxed with our luminosity.</a:t>
            </a:r>
          </a:p>
          <a:p>
            <a:r>
              <a:rPr lang="en-US" dirty="0">
                <a:ea typeface="Calibri"/>
                <a:cs typeface="Calibri"/>
              </a:rPr>
              <a:t>And we accelerated our progress before ESPPU deadline by having a 400 page document, a full civil engineering siting of CERN which I will display, and an R&amp;D plan which I will go over in detail later.</a:t>
            </a:r>
          </a:p>
        </p:txBody>
      </p:sp>
      <p:sp>
        <p:nvSpPr>
          <p:cNvPr id="4" name="Slide Number Placeholder 3"/>
          <p:cNvSpPr>
            <a:spLocks noGrp="1"/>
          </p:cNvSpPr>
          <p:nvPr>
            <p:ph type="sldNum" sz="quarter" idx="5"/>
          </p:nvPr>
        </p:nvSpPr>
        <p:spPr/>
        <p:txBody>
          <a:bodyPr/>
          <a:lstStyle/>
          <a:p>
            <a:fld id="{E9393A5D-14D6-4646-84B9-A0E78F83D06C}" type="slidenum">
              <a:rPr lang="en-GB" smtClean="0"/>
              <a:pPr/>
              <a:t>3</a:t>
            </a:fld>
            <a:endParaRPr lang="en-GB"/>
          </a:p>
        </p:txBody>
      </p:sp>
    </p:spTree>
    <p:extLst>
      <p:ext uri="{BB962C8B-B14F-4D97-AF65-F5344CB8AC3E}">
        <p14:creationId xmlns:p14="http://schemas.microsoft.com/office/powerpoint/2010/main" val="172352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Now the international muon collider collaboration is really international. We have 61 partners, more joining all the time, and we work collaboratively with our US colleagues. As we heard from both P5, and also last week input from the National Academy of Sciences.</a:t>
            </a:r>
          </a:p>
        </p:txBody>
      </p:sp>
      <p:sp>
        <p:nvSpPr>
          <p:cNvPr id="4" name="Slide Number Placeholder 3"/>
          <p:cNvSpPr>
            <a:spLocks noGrp="1"/>
          </p:cNvSpPr>
          <p:nvPr>
            <p:ph type="sldNum" sz="quarter" idx="5"/>
          </p:nvPr>
        </p:nvSpPr>
        <p:spPr/>
        <p:txBody>
          <a:bodyPr/>
          <a:lstStyle/>
          <a:p>
            <a:fld id="{E9393A5D-14D6-4646-84B9-A0E78F83D06C}" type="slidenum">
              <a:rPr lang="en-GB" smtClean="0"/>
              <a:pPr/>
              <a:t>4</a:t>
            </a:fld>
            <a:endParaRPr lang="en-GB"/>
          </a:p>
        </p:txBody>
      </p:sp>
    </p:spTree>
    <p:extLst>
      <p:ext uri="{BB962C8B-B14F-4D97-AF65-F5344CB8AC3E}">
        <p14:creationId xmlns:p14="http://schemas.microsoft.com/office/powerpoint/2010/main" val="2289170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This is our list of partners who have either signed a </a:t>
            </a:r>
            <a:r>
              <a:rPr lang="en-US" dirty="0" err="1">
                <a:ea typeface="Calibri"/>
                <a:cs typeface="Calibri"/>
              </a:rPr>
              <a:t>Memoratum</a:t>
            </a:r>
            <a:r>
              <a:rPr lang="en-US" dirty="0">
                <a:ea typeface="Calibri"/>
                <a:cs typeface="Calibri"/>
              </a:rPr>
              <a:t> of Cooperation, requested one, or have otherwise contributed. Our biggest </a:t>
            </a:r>
            <a:r>
              <a:rPr lang="en-US" dirty="0" err="1">
                <a:ea typeface="Calibri"/>
                <a:cs typeface="Calibri"/>
              </a:rPr>
              <a:t>contributers</a:t>
            </a:r>
            <a:r>
              <a:rPr lang="en-US" dirty="0">
                <a:ea typeface="Calibri"/>
                <a:cs typeface="Calibri"/>
              </a:rPr>
              <a:t> </a:t>
            </a:r>
            <a:r>
              <a:rPr lang="en-US" dirty="0" err="1">
                <a:ea typeface="Calibri"/>
                <a:cs typeface="Calibri"/>
              </a:rPr>
              <a:t>beign</a:t>
            </a:r>
            <a:r>
              <a:rPr lang="en-US" dirty="0">
                <a:ea typeface="Calibri"/>
                <a:cs typeface="Calibri"/>
              </a:rPr>
              <a:t> the UK, Italy and US </a:t>
            </a:r>
            <a:r>
              <a:rPr lang="en-US" dirty="0" err="1">
                <a:ea typeface="Calibri"/>
                <a:cs typeface="Calibri"/>
              </a:rPr>
              <a:t>universites</a:t>
            </a:r>
            <a:r>
              <a:rPr lang="en-US" dirty="0">
                <a:ea typeface="Calibri"/>
                <a:cs typeface="Calibri"/>
              </a:rPr>
              <a:t>.</a:t>
            </a:r>
          </a:p>
        </p:txBody>
      </p:sp>
      <p:sp>
        <p:nvSpPr>
          <p:cNvPr id="4" name="Slide Number Placeholder 3"/>
          <p:cNvSpPr>
            <a:spLocks noGrp="1"/>
          </p:cNvSpPr>
          <p:nvPr>
            <p:ph type="sldNum" sz="quarter" idx="5"/>
          </p:nvPr>
        </p:nvSpPr>
        <p:spPr/>
        <p:txBody>
          <a:bodyPr/>
          <a:lstStyle/>
          <a:p>
            <a:fld id="{E9393A5D-14D6-4646-84B9-A0E78F83D06C}" type="slidenum">
              <a:rPr lang="en-GB" smtClean="0"/>
              <a:pPr/>
              <a:t>5</a:t>
            </a:fld>
            <a:endParaRPr lang="en-GB"/>
          </a:p>
        </p:txBody>
      </p:sp>
    </p:spTree>
    <p:extLst>
      <p:ext uri="{BB962C8B-B14F-4D97-AF65-F5344CB8AC3E}">
        <p14:creationId xmlns:p14="http://schemas.microsoft.com/office/powerpoint/2010/main" val="1086461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So starting from the end – site studies are important for all accelerators, but particularly for the muon collider, as we have directional radiation from our straight-sections, so our collider lattice has to be not only optimised for the collision, but also to reduce the straights and to orient the collider in a way that we are below the radiation emission of the LHC.  The tools have been developed, and we now just iterate according to the updated lattice and updated siting.</a:t>
            </a:r>
          </a:p>
        </p:txBody>
      </p:sp>
      <p:sp>
        <p:nvSpPr>
          <p:cNvPr id="4" name="Slide Number Placeholder 3"/>
          <p:cNvSpPr>
            <a:spLocks noGrp="1"/>
          </p:cNvSpPr>
          <p:nvPr>
            <p:ph type="sldNum" sz="quarter" idx="5"/>
          </p:nvPr>
        </p:nvSpPr>
        <p:spPr/>
        <p:txBody>
          <a:bodyPr/>
          <a:lstStyle/>
          <a:p>
            <a:fld id="{E9393A5D-14D6-4646-84B9-A0E78F83D06C}" type="slidenum">
              <a:rPr lang="en-GB" smtClean="0"/>
              <a:pPr/>
              <a:t>6</a:t>
            </a:fld>
            <a:endParaRPr lang="en-GB"/>
          </a:p>
        </p:txBody>
      </p:sp>
    </p:spTree>
    <p:extLst>
      <p:ext uri="{BB962C8B-B14F-4D97-AF65-F5344CB8AC3E}">
        <p14:creationId xmlns:p14="http://schemas.microsoft.com/office/powerpoint/2010/main" val="685090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Now unlike most detectors, our background is dominated by the electrons from muon decays in the IP region before the collision. It is important for us to do physics simulations with the BIB, and it ensures that we can enable background levels similar to what HL-LHC can achieve. It is lucky that the electrons are very directional, so mostly affect the end-caps, and are of a very characteristic energy.</a:t>
            </a:r>
          </a:p>
        </p:txBody>
      </p:sp>
      <p:sp>
        <p:nvSpPr>
          <p:cNvPr id="4" name="Slide Number Placeholder 3"/>
          <p:cNvSpPr>
            <a:spLocks noGrp="1"/>
          </p:cNvSpPr>
          <p:nvPr>
            <p:ph type="sldNum" sz="quarter" idx="5"/>
          </p:nvPr>
        </p:nvSpPr>
        <p:spPr/>
        <p:txBody>
          <a:bodyPr/>
          <a:lstStyle/>
          <a:p>
            <a:fld id="{E9393A5D-14D6-4646-84B9-A0E78F83D06C}" type="slidenum">
              <a:rPr lang="en-GB" smtClean="0"/>
              <a:pPr/>
              <a:t>8</a:t>
            </a:fld>
            <a:endParaRPr lang="en-GB"/>
          </a:p>
        </p:txBody>
      </p:sp>
    </p:spTree>
    <p:extLst>
      <p:ext uri="{BB962C8B-B14F-4D97-AF65-F5344CB8AC3E}">
        <p14:creationId xmlns:p14="http://schemas.microsoft.com/office/powerpoint/2010/main" val="964525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Now we jump back to the start as we remember that we need to generate the muons, and we do so with protons. Our baseline is a 5 GeV beam with 2 MW of power, but should luminosity call for it, we have options for a 10 GeV beam with 4 MW beam power. The challenge is to get a short pulse. Think of the intensity and pulse of </a:t>
            </a:r>
            <a:r>
              <a:rPr lang="en-US" dirty="0" err="1">
                <a:ea typeface="Calibri"/>
                <a:cs typeface="Calibri"/>
              </a:rPr>
              <a:t>nTOF</a:t>
            </a:r>
            <a:r>
              <a:rPr lang="en-US" dirty="0">
                <a:ea typeface="Calibri"/>
                <a:cs typeface="Calibri"/>
              </a:rPr>
              <a:t>, which can currently reach ~10 ns. And we would want around a 2 ns pulse. And so to do this we have some accumulation system, think of the booster, and a compression system to get a long beam pulse and </a:t>
            </a:r>
            <a:r>
              <a:rPr lang="en-US" dirty="0" err="1">
                <a:ea typeface="Calibri"/>
                <a:cs typeface="Calibri"/>
              </a:rPr>
              <a:t>longitduinally</a:t>
            </a:r>
            <a:r>
              <a:rPr lang="en-US" dirty="0">
                <a:ea typeface="Calibri"/>
                <a:cs typeface="Calibri"/>
              </a:rPr>
              <a:t> rotate it. And of course doing with high intensity has high space-charge, so for example. 4 MW with 5 GeV would be completely unacceptable.</a:t>
            </a:r>
          </a:p>
          <a:p>
            <a:r>
              <a:rPr lang="en-US" dirty="0">
                <a:ea typeface="Calibri"/>
                <a:cs typeface="Calibri"/>
              </a:rPr>
              <a:t>Most of this work was done by Sofia Johanneson, who was at BE-ABP before moving to ESS, and her current supervisor Natalia Milas.</a:t>
            </a:r>
          </a:p>
        </p:txBody>
      </p:sp>
      <p:sp>
        <p:nvSpPr>
          <p:cNvPr id="4" name="Slide Number Placeholder 3"/>
          <p:cNvSpPr>
            <a:spLocks noGrp="1"/>
          </p:cNvSpPr>
          <p:nvPr>
            <p:ph type="sldNum" sz="quarter" idx="5"/>
          </p:nvPr>
        </p:nvSpPr>
        <p:spPr/>
        <p:txBody>
          <a:bodyPr/>
          <a:lstStyle/>
          <a:p>
            <a:fld id="{E9393A5D-14D6-4646-84B9-A0E78F83D06C}" type="slidenum">
              <a:rPr lang="en-GB" smtClean="0"/>
              <a:pPr/>
              <a:t>9</a:t>
            </a:fld>
            <a:endParaRPr lang="en-GB"/>
          </a:p>
        </p:txBody>
      </p:sp>
    </p:spTree>
    <p:extLst>
      <p:ext uri="{BB962C8B-B14F-4D97-AF65-F5344CB8AC3E}">
        <p14:creationId xmlns:p14="http://schemas.microsoft.com/office/powerpoint/2010/main" val="27361331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Our 2 ns beam pulse hits our target, and produces </a:t>
            </a:r>
            <a:r>
              <a:rPr lang="en-US" dirty="0" err="1">
                <a:ea typeface="Calibri"/>
                <a:cs typeface="Calibri"/>
              </a:rPr>
              <a:t>pions</a:t>
            </a:r>
            <a:r>
              <a:rPr lang="en-US" dirty="0">
                <a:ea typeface="Calibri"/>
                <a:cs typeface="Calibri"/>
              </a:rPr>
              <a:t> which decay only to muons. Around 2007 at MIT there was MERIT, which was a free-flowing liquid mercury target, and since then we have verified a solution for graphite. The current challenge is to have the high-bore superconducting solenoids around the target in a high radiation environment (synergy with fusion), and then to safely extract the protons that don't produce </a:t>
            </a:r>
            <a:r>
              <a:rPr lang="en-US" dirty="0" err="1">
                <a:ea typeface="Calibri"/>
                <a:cs typeface="Calibri"/>
              </a:rPr>
              <a:t>pions</a:t>
            </a:r>
            <a:r>
              <a:rPr lang="en-US" dirty="0">
                <a:ea typeface="Calibri"/>
                <a:cs typeface="Calibri"/>
              </a:rPr>
              <a:t>. And if we had the 10 GeV, 4 MW option, we are considering what target technology we would use for that.</a:t>
            </a:r>
          </a:p>
          <a:p>
            <a:r>
              <a:rPr lang="en-US" dirty="0">
                <a:ea typeface="Calibri"/>
                <a:cs typeface="Calibri"/>
              </a:rPr>
              <a:t>A lot of this work was done by the STI group, in particular Rui, Anton, Jerzy, Silvio and Daniele</a:t>
            </a:r>
          </a:p>
        </p:txBody>
      </p:sp>
      <p:sp>
        <p:nvSpPr>
          <p:cNvPr id="4" name="Slide Number Placeholder 3"/>
          <p:cNvSpPr>
            <a:spLocks noGrp="1"/>
          </p:cNvSpPr>
          <p:nvPr>
            <p:ph type="sldNum" sz="quarter" idx="5"/>
          </p:nvPr>
        </p:nvSpPr>
        <p:spPr/>
        <p:txBody>
          <a:bodyPr/>
          <a:lstStyle/>
          <a:p>
            <a:fld id="{E9393A5D-14D6-4646-84B9-A0E78F83D06C}" type="slidenum">
              <a:rPr lang="en-GB" smtClean="0"/>
              <a:pPr/>
              <a:t>10</a:t>
            </a:fld>
            <a:endParaRPr lang="en-GB"/>
          </a:p>
        </p:txBody>
      </p:sp>
    </p:spTree>
    <p:extLst>
      <p:ext uri="{BB962C8B-B14F-4D97-AF65-F5344CB8AC3E}">
        <p14:creationId xmlns:p14="http://schemas.microsoft.com/office/powerpoint/2010/main" val="2424285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4"/>
          </p:nvPr>
        </p:nvSpPr>
        <p:spPr>
          <a:xfrm>
            <a:off x="7848600" y="4890194"/>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538"/>
            <a:ext cx="6781800" cy="43204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
        <p:nvSpPr>
          <p:cNvPr id="2" name="Espace réservé du pied de page 4">
            <a:extLst>
              <a:ext uri="{FF2B5EF4-FFF2-40B4-BE49-F238E27FC236}">
                <a16:creationId xmlns:a16="http://schemas.microsoft.com/office/drawing/2014/main" id="{962526C8-2CD8-A408-88A9-C354C40B4EAF}"/>
              </a:ext>
            </a:extLst>
          </p:cNvPr>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Muon Collider Status, IPAC, June 2025</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987574"/>
            <a:ext cx="8305800" cy="3824932"/>
          </a:xfrm>
          <a:prstGeom prst="rect">
            <a:avLst/>
          </a:prstGeom>
        </p:spPr>
        <p:txBody>
          <a:bodyPr/>
          <a:lstStyle>
            <a:lvl1pPr marL="342900" indent="-3429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1pPr>
            <a:lvl2pPr marL="742950" indent="-28575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2pPr>
            <a:lvl3pPr marL="11430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3pPr>
            <a:lvl4pPr marL="16002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4pPr>
            <a:lvl5pPr marL="20574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Muon Collider Status, IPAC, June 2025</a:t>
            </a:r>
            <a:endParaRPr lang="en-GB" dirty="0"/>
          </a:p>
        </p:txBody>
      </p:sp>
      <p:sp>
        <p:nvSpPr>
          <p:cNvPr id="9" name="Espace réservé du numéro de diapositive 5"/>
          <p:cNvSpPr>
            <a:spLocks noGrp="1"/>
          </p:cNvSpPr>
          <p:nvPr>
            <p:ph type="sldNum" sz="quarter" idx="4"/>
          </p:nvPr>
        </p:nvSpPr>
        <p:spPr>
          <a:xfrm>
            <a:off x="7848600" y="4890194"/>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181100" y="1"/>
            <a:ext cx="6781800" cy="48351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4"/>
          <a:stretch>
            <a:fillRect/>
          </a:stretch>
        </p:blipFill>
        <p:spPr>
          <a:xfrm>
            <a:off x="0" y="4803998"/>
            <a:ext cx="9144000" cy="409352"/>
          </a:xfrm>
          <a:prstGeom prst="rect">
            <a:avLst/>
          </a:prstGeom>
        </p:spPr>
      </p:pic>
      <p:pic>
        <p:nvPicPr>
          <p:cNvPr id="7" name="Image 6" descr="MCC-inernational-finalV01.png"/>
          <p:cNvPicPr>
            <a:picLocks noChangeAspect="1"/>
          </p:cNvPicPr>
          <p:nvPr userDrawn="1"/>
        </p:nvPicPr>
        <p:blipFill>
          <a:blip r:embed="rId5"/>
          <a:stretch>
            <a:fillRect/>
          </a:stretch>
        </p:blipFill>
        <p:spPr>
          <a:xfrm>
            <a:off x="8245033" y="36001"/>
            <a:ext cx="879566" cy="879566"/>
          </a:xfrm>
          <a:prstGeom prst="rect">
            <a:avLst/>
          </a:prstGeom>
        </p:spPr>
      </p:pic>
      <p:sp>
        <p:nvSpPr>
          <p:cNvPr id="4" name="Espace réservé du numéro de diapositive 5"/>
          <p:cNvSpPr>
            <a:spLocks noGrp="1"/>
          </p:cNvSpPr>
          <p:nvPr>
            <p:ph type="sldNum" sz="quarter" idx="4"/>
          </p:nvPr>
        </p:nvSpPr>
        <p:spPr>
          <a:xfrm>
            <a:off x="7848600" y="4890194"/>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3" name="Espace réservé du pied de page 4">
            <a:extLst>
              <a:ext uri="{FF2B5EF4-FFF2-40B4-BE49-F238E27FC236}">
                <a16:creationId xmlns:a16="http://schemas.microsoft.com/office/drawing/2014/main" id="{F1C7A207-2640-641C-59F2-B3996420C706}"/>
              </a:ext>
            </a:extLst>
          </p:cNvPr>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Muon Collider Status, IPAC, June 2025</a:t>
            </a:r>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7.png"/><Relationship Id="rId10" Type="http://schemas.openxmlformats.org/officeDocument/2006/relationships/image" Target="../media/image41.png"/><Relationship Id="rId4" Type="http://schemas.openxmlformats.org/officeDocument/2006/relationships/image" Target="../media/image36.png"/><Relationship Id="rId9"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4.tiff"/><Relationship Id="rId4" Type="http://schemas.openxmlformats.org/officeDocument/2006/relationships/image" Target="../media/image43.emf"/></Relationships>
</file>

<file path=ppt/slides/_rels/slide12.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emf"/><Relationship Id="rId7" Type="http://schemas.openxmlformats.org/officeDocument/2006/relationships/image" Target="../media/image4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10" Type="http://schemas.openxmlformats.org/officeDocument/2006/relationships/image" Target="../media/image52.emf"/><Relationship Id="rId4" Type="http://schemas.openxmlformats.org/officeDocument/2006/relationships/image" Target="../media/image46.png"/><Relationship Id="rId9" Type="http://schemas.openxmlformats.org/officeDocument/2006/relationships/image" Target="../media/image51.png"/></Relationships>
</file>

<file path=ppt/slides/_rels/slide1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1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65.png"/></Relationships>
</file>

<file path=ppt/slides/_rels/slide16.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 Id="rId9"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18.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1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86.png"/><Relationship Id="rId4" Type="http://schemas.openxmlformats.org/officeDocument/2006/relationships/image" Target="../media/image85.png"/></Relationships>
</file>

<file path=ppt/slides/_rels/slide2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23.xml.rels><?xml version="1.0" encoding="UTF-8" standalone="yes"?>
<Relationships xmlns="http://schemas.openxmlformats.org/package/2006/relationships"><Relationship Id="rId3" Type="http://schemas.openxmlformats.org/officeDocument/2006/relationships/image" Target="../media/image90.tmp"/><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92.png"/><Relationship Id="rId4" Type="http://schemas.openxmlformats.org/officeDocument/2006/relationships/image" Target="../media/image91.png"/></Relationships>
</file>

<file path=ppt/slides/_rels/slide24.xml.rels><?xml version="1.0" encoding="UTF-8" standalone="yes"?>
<Relationships xmlns="http://schemas.openxmlformats.org/package/2006/relationships"><Relationship Id="rId8" Type="http://schemas.openxmlformats.org/officeDocument/2006/relationships/image" Target="../media/image98.jpeg"/><Relationship Id="rId3" Type="http://schemas.openxmlformats.org/officeDocument/2006/relationships/image" Target="../media/image93.png"/><Relationship Id="rId7" Type="http://schemas.openxmlformats.org/officeDocument/2006/relationships/image" Target="../media/image97.png"/><Relationship Id="rId12" Type="http://schemas.openxmlformats.org/officeDocument/2006/relationships/image" Target="../media/image102.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96.png"/><Relationship Id="rId11" Type="http://schemas.openxmlformats.org/officeDocument/2006/relationships/image" Target="../media/image101.png"/><Relationship Id="rId5" Type="http://schemas.openxmlformats.org/officeDocument/2006/relationships/image" Target="../media/image95.png"/><Relationship Id="rId10" Type="http://schemas.openxmlformats.org/officeDocument/2006/relationships/image" Target="../media/image100.jpeg"/><Relationship Id="rId4" Type="http://schemas.openxmlformats.org/officeDocument/2006/relationships/image" Target="../media/image94.png"/><Relationship Id="rId9" Type="http://schemas.openxmlformats.org/officeDocument/2006/relationships/image" Target="../media/image99.jpeg"/></Relationships>
</file>

<file path=ppt/slides/_rels/slide25.xml.rels><?xml version="1.0" encoding="UTF-8" standalone="yes"?>
<Relationships xmlns="http://schemas.openxmlformats.org/package/2006/relationships"><Relationship Id="rId8" Type="http://schemas.openxmlformats.org/officeDocument/2006/relationships/image" Target="../media/image108.jpeg"/><Relationship Id="rId3" Type="http://schemas.openxmlformats.org/officeDocument/2006/relationships/image" Target="../media/image103.gif"/><Relationship Id="rId7" Type="http://schemas.openxmlformats.org/officeDocument/2006/relationships/image" Target="../media/image107.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06.jpeg"/><Relationship Id="rId5" Type="http://schemas.openxmlformats.org/officeDocument/2006/relationships/image" Target="../media/image105.png"/><Relationship Id="rId10" Type="http://schemas.openxmlformats.org/officeDocument/2006/relationships/image" Target="../media/image110.png"/><Relationship Id="rId4" Type="http://schemas.openxmlformats.org/officeDocument/2006/relationships/image" Target="../media/image104.jpeg"/><Relationship Id="rId9" Type="http://schemas.openxmlformats.org/officeDocument/2006/relationships/image" Target="../media/image109.png"/></Relationships>
</file>

<file path=ppt/slides/_rels/slide26.xml.rels><?xml version="1.0" encoding="UTF-8" standalone="yes"?>
<Relationships xmlns="http://schemas.openxmlformats.org/package/2006/relationships"><Relationship Id="rId3" Type="http://schemas.openxmlformats.org/officeDocument/2006/relationships/hyperlink" Target="http://muoncollider.web.cern.ch"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hyperlink" Target="http://arxiv.org/abs/2201.07895"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106.jpeg"/><Relationship Id="rId1" Type="http://schemas.openxmlformats.org/officeDocument/2006/relationships/slideLayout" Target="../slideLayouts/slideLayout2.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jpeg"/></Relationships>
</file>

<file path=ppt/slides/_rels/slide31.xml.rels><?xml version="1.0" encoding="UTF-8" standalone="yes"?>
<Relationships xmlns="http://schemas.openxmlformats.org/package/2006/relationships"><Relationship Id="rId3" Type="http://schemas.openxmlformats.org/officeDocument/2006/relationships/hyperlink" Target="http://arxiv.org/abs/2201.07895" TargetMode="External"/><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2.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4.tiff"/><Relationship Id="rId2" Type="http://schemas.openxmlformats.org/officeDocument/2006/relationships/image" Target="../media/image43.emf"/><Relationship Id="rId1" Type="http://schemas.openxmlformats.org/officeDocument/2006/relationships/slideLayout" Target="../slideLayouts/slideLayout2.xml"/><Relationship Id="rId5" Type="http://schemas.openxmlformats.org/officeDocument/2006/relationships/image" Target="../media/image114.emf"/><Relationship Id="rId4" Type="http://schemas.openxmlformats.org/officeDocument/2006/relationships/image" Target="../media/image113.tiff"/></Relationships>
</file>

<file path=ppt/slides/_rels/slide35.xml.rels><?xml version="1.0" encoding="UTF-8" standalone="yes"?>
<Relationships xmlns="http://schemas.openxmlformats.org/package/2006/relationships"><Relationship Id="rId3" Type="http://schemas.openxmlformats.org/officeDocument/2006/relationships/image" Target="../media/image116.emf"/><Relationship Id="rId2" Type="http://schemas.openxmlformats.org/officeDocument/2006/relationships/image" Target="../media/image115.emf"/><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36.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emf"/><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emf"/></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3">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4"/>
          <a:stretch>
            <a:fillRect/>
          </a:stretch>
        </p:blipFill>
        <p:spPr>
          <a:xfrm>
            <a:off x="0" y="0"/>
            <a:ext cx="9144000" cy="514096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87" name="ZoneTexte 86"/>
          <p:cNvSpPr txBox="1"/>
          <p:nvPr/>
        </p:nvSpPr>
        <p:spPr>
          <a:xfrm>
            <a:off x="4860032" y="4155926"/>
            <a:ext cx="4032448" cy="338554"/>
          </a:xfrm>
          <a:prstGeom prst="rect">
            <a:avLst/>
          </a:prstGeom>
          <a:noFill/>
        </p:spPr>
        <p:txBody>
          <a:bodyPr wrap="square" rtlCol="0">
            <a:spAutoFit/>
          </a:bodyPr>
          <a:lstStyle/>
          <a:p>
            <a:pPr algn="r"/>
            <a:r>
              <a:rPr lang="en-US" sz="1600" dirty="0">
                <a:solidFill>
                  <a:schemeClr val="bg1"/>
                </a:solidFill>
                <a:latin typeface="Calibri"/>
                <a:cs typeface="Calibri"/>
              </a:rPr>
              <a:t>IPAC, June , 2025    </a:t>
            </a:r>
            <a:endParaRPr lang="en-GB" dirty="0">
              <a:latin typeface="Calibri"/>
              <a:cs typeface="Calibri"/>
            </a:endParaRPr>
          </a:p>
        </p:txBody>
      </p:sp>
      <p:sp>
        <p:nvSpPr>
          <p:cNvPr id="11" name="ZoneTexte 10"/>
          <p:cNvSpPr txBox="1"/>
          <p:nvPr/>
        </p:nvSpPr>
        <p:spPr>
          <a:xfrm>
            <a:off x="1979712" y="1995686"/>
            <a:ext cx="5040560" cy="830997"/>
          </a:xfrm>
          <a:prstGeom prst="rect">
            <a:avLst/>
          </a:prstGeom>
          <a:noFill/>
        </p:spPr>
        <p:txBody>
          <a:bodyPr wrap="square" rtlCol="0">
            <a:spAutoFit/>
          </a:bodyPr>
          <a:lstStyle/>
          <a:p>
            <a:pPr algn="ctr"/>
            <a:r>
              <a:rPr lang="en-US" sz="2400" dirty="0"/>
              <a:t>Status of the Baseline Design for a</a:t>
            </a:r>
          </a:p>
          <a:p>
            <a:pPr algn="ctr"/>
            <a:r>
              <a:rPr lang="en-US" sz="2400" dirty="0"/>
              <a:t>10 TeV Muon Collider</a:t>
            </a:r>
          </a:p>
        </p:txBody>
      </p:sp>
      <p:sp>
        <p:nvSpPr>
          <p:cNvPr id="9" name="ZoneTexte 86"/>
          <p:cNvSpPr txBox="1"/>
          <p:nvPr/>
        </p:nvSpPr>
        <p:spPr>
          <a:xfrm>
            <a:off x="1691680" y="2804413"/>
            <a:ext cx="5472608" cy="738664"/>
          </a:xfrm>
          <a:prstGeom prst="rect">
            <a:avLst/>
          </a:prstGeom>
          <a:noFill/>
        </p:spPr>
        <p:txBody>
          <a:bodyPr wrap="square" rtlCol="0">
            <a:spAutoFit/>
          </a:bodyPr>
          <a:lstStyle/>
          <a:p>
            <a:pPr algn="ctr"/>
            <a:r>
              <a:rPr lang="en-US" sz="1400" dirty="0">
                <a:latin typeface="Calibri"/>
                <a:cs typeface="Calibri"/>
              </a:rPr>
              <a:t>D. Schulte</a:t>
            </a:r>
          </a:p>
          <a:p>
            <a:pPr algn="ctr"/>
            <a:r>
              <a:rPr lang="en-US" sz="1400" dirty="0">
                <a:latin typeface="Calibri"/>
                <a:cs typeface="Calibri"/>
              </a:rPr>
              <a:t>F. Meloni, C. Rogers, R. Taylor</a:t>
            </a:r>
          </a:p>
          <a:p>
            <a:pPr algn="ctr"/>
            <a:r>
              <a:rPr lang="en-US" sz="1400" dirty="0">
                <a:latin typeface="Calibri"/>
                <a:cs typeface="Calibri"/>
              </a:rPr>
              <a:t>On behalf of the International Muon Collider Collaboration</a:t>
            </a:r>
          </a:p>
        </p:txBody>
      </p:sp>
      <p:pic>
        <p:nvPicPr>
          <p:cNvPr id="3" name="Picture 2" descr="A picture containing text, font, graphics, design&#10;&#10;Description automatically generated">
            <a:extLst>
              <a:ext uri="{FF2B5EF4-FFF2-40B4-BE49-F238E27FC236}">
                <a16:creationId xmlns:a16="http://schemas.microsoft.com/office/drawing/2014/main" id="{F240389E-9CEE-39F2-F307-4C292D9B1135}"/>
              </a:ext>
            </a:extLst>
          </p:cNvPr>
          <p:cNvPicPr>
            <a:picLocks noChangeAspect="1"/>
          </p:cNvPicPr>
          <p:nvPr/>
        </p:nvPicPr>
        <p:blipFill>
          <a:blip r:embed="rId6"/>
          <a:stretch>
            <a:fillRect/>
          </a:stretch>
        </p:blipFill>
        <p:spPr>
          <a:xfrm>
            <a:off x="7812360" y="94453"/>
            <a:ext cx="1278826" cy="1469185"/>
          </a:xfrm>
          <a:prstGeom prst="rect">
            <a:avLst/>
          </a:prstGeom>
        </p:spPr>
      </p:pic>
      <p:pic>
        <p:nvPicPr>
          <p:cNvPr id="4" name="Picture 3">
            <a:extLst>
              <a:ext uri="{FF2B5EF4-FFF2-40B4-BE49-F238E27FC236}">
                <a16:creationId xmlns:a16="http://schemas.microsoft.com/office/drawing/2014/main" id="{E2F6C843-49F1-6D74-AF6B-BBBFA07D461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495" y="4155926"/>
            <a:ext cx="1292030" cy="861354"/>
          </a:xfrm>
          <a:prstGeom prst="rect">
            <a:avLst/>
          </a:prstGeom>
        </p:spPr>
      </p:pic>
      <p:sp>
        <p:nvSpPr>
          <p:cNvPr id="5" name="Rectangle 4">
            <a:extLst>
              <a:ext uri="{FF2B5EF4-FFF2-40B4-BE49-F238E27FC236}">
                <a16:creationId xmlns:a16="http://schemas.microsoft.com/office/drawing/2014/main" id="{19D3C3A7-A2E6-0F03-03B3-3F83A51A2268}"/>
              </a:ext>
            </a:extLst>
          </p:cNvPr>
          <p:cNvSpPr/>
          <p:nvPr/>
        </p:nvSpPr>
        <p:spPr>
          <a:xfrm>
            <a:off x="1327525" y="4189729"/>
            <a:ext cx="5332707" cy="758285"/>
          </a:xfrm>
          <a:prstGeom prst="rect">
            <a:avLst/>
          </a:prstGeom>
        </p:spPr>
        <p:txBody>
          <a:bodyPr wrap="square" anchor="ctr">
            <a:spAutoFit/>
          </a:bodyPr>
          <a:lstStyle/>
          <a:p>
            <a:pPr algn="l">
              <a:lnSpc>
                <a:spcPct val="150000"/>
              </a:lnSpc>
            </a:pPr>
            <a:r>
              <a:rPr lang="en-US" sz="1000" dirty="0">
                <a:solidFill>
                  <a:schemeClr val="bg1"/>
                </a:solidFill>
              </a:rPr>
              <a:t>Funded by the European Union (EU). Views and opinions expressed are however those of the author(s) only and do not necessarily reflect those of the EU or European Research Executive Agency (REA). Neither the EU nor the REA can be held responsible for them.</a:t>
            </a:r>
            <a:endParaRPr lang="en-GB" sz="800" dirty="0">
              <a:solidFill>
                <a:schemeClr val="bg1"/>
              </a:solidFill>
              <a:latin typeface="Montserrat" panose="00000500000000000000" pitchFamily="2"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F28221-C2AD-1239-A618-7848DE81579B}"/>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B090019-908F-745D-E013-D1D92BEA494D}"/>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Target</a:t>
            </a:r>
          </a:p>
        </p:txBody>
      </p:sp>
      <p:sp>
        <p:nvSpPr>
          <p:cNvPr id="52" name="Espace réservé du pied de page 4">
            <a:extLst>
              <a:ext uri="{FF2B5EF4-FFF2-40B4-BE49-F238E27FC236}">
                <a16:creationId xmlns:a16="http://schemas.microsoft.com/office/drawing/2014/main" id="{52549B90-29CA-B7C6-3C9C-187ACA679F62}"/>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0D9C0808-6108-6C89-6B02-803A778C3B0C}"/>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
        <p:nvSpPr>
          <p:cNvPr id="7" name="TextBox 6">
            <a:extLst>
              <a:ext uri="{FF2B5EF4-FFF2-40B4-BE49-F238E27FC236}">
                <a16:creationId xmlns:a16="http://schemas.microsoft.com/office/drawing/2014/main" id="{13A5870F-CFE7-32F8-29E2-241CCAA1A05D}"/>
              </a:ext>
            </a:extLst>
          </p:cNvPr>
          <p:cNvSpPr txBox="1"/>
          <p:nvPr/>
        </p:nvSpPr>
        <p:spPr>
          <a:xfrm>
            <a:off x="129292" y="1131590"/>
            <a:ext cx="2841400" cy="1200329"/>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Initial 2 MW graphite target conceptual design, pion yield </a:t>
            </a:r>
            <a:r>
              <a:rPr lang="en-US" sz="1200" spc="-1" dirty="0" err="1">
                <a:solidFill>
                  <a:srgbClr val="000000"/>
                </a:solidFill>
                <a:latin typeface="Calibri" panose="020F0502020204030204" pitchFamily="34" charset="0"/>
                <a:cs typeface="Calibri" panose="020F0502020204030204" pitchFamily="34" charset="0"/>
              </a:rPr>
              <a:t>optimised</a:t>
            </a:r>
            <a:endParaRPr lang="en-US" sz="1200" spc="-1" dirty="0">
              <a:solidFill>
                <a:srgbClr val="000000"/>
              </a:solidFill>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HTS solenoid and shielding concept developed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Study of proton removal ongoing</a:t>
            </a:r>
          </a:p>
        </p:txBody>
      </p:sp>
      <p:sp>
        <p:nvSpPr>
          <p:cNvPr id="35" name="AutoShape 2">
            <a:extLst>
              <a:ext uri="{FF2B5EF4-FFF2-40B4-BE49-F238E27FC236}">
                <a16:creationId xmlns:a16="http://schemas.microsoft.com/office/drawing/2014/main" id="{1CB60C6D-29DB-5CC0-5CFF-9AB6E51B3769}"/>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56BA94A2-4A0B-94BB-6FD6-620D19F944F7}"/>
              </a:ext>
            </a:extLst>
          </p:cNvPr>
          <p:cNvSpPr txBox="1"/>
          <p:nvPr/>
        </p:nvSpPr>
        <p:spPr>
          <a:xfrm>
            <a:off x="129293" y="407136"/>
            <a:ext cx="2818208" cy="646331"/>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2 MW, 5 Hz, 400 MJ/pulse  target</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Can we replace mercury with graphite?</a:t>
            </a:r>
          </a:p>
        </p:txBody>
      </p:sp>
      <p:pic>
        <p:nvPicPr>
          <p:cNvPr id="9" name="Picture 8" descr="A diagram of a machine&#10;&#10;Description automatically generated">
            <a:extLst>
              <a:ext uri="{FF2B5EF4-FFF2-40B4-BE49-F238E27FC236}">
                <a16:creationId xmlns:a16="http://schemas.microsoft.com/office/drawing/2014/main" id="{5794A414-DA1C-DDFA-874F-7E61DC342CC2}"/>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2970692" y="411510"/>
            <a:ext cx="4352297" cy="1914875"/>
          </a:xfrm>
          <a:prstGeom prst="rect">
            <a:avLst/>
          </a:prstGeom>
        </p:spPr>
      </p:pic>
      <p:pic>
        <p:nvPicPr>
          <p:cNvPr id="11" name="Picture 10" descr="Diagram of a graphite tank&#10;&#10;Description automatically generated">
            <a:extLst>
              <a:ext uri="{FF2B5EF4-FFF2-40B4-BE49-F238E27FC236}">
                <a16:creationId xmlns:a16="http://schemas.microsoft.com/office/drawing/2014/main" id="{43247550-C260-B577-DAEB-3751154A10CC}"/>
              </a:ext>
            </a:extLst>
          </p:cNvPr>
          <p:cNvPicPr>
            <a:picLocks noChangeAspect="1"/>
          </p:cNvPicPr>
          <p:nvPr/>
        </p:nvPicPr>
        <p:blipFill>
          <a:blip r:embed="rId4">
            <a:extLst>
              <a:ext uri="{28A0092B-C50C-407E-A947-70E740481C1C}">
                <a14:useLocalDpi xmlns:a14="http://schemas.microsoft.com/office/drawing/2010/main"/>
              </a:ext>
            </a:extLst>
          </a:blip>
          <a:srcRect/>
          <a:stretch/>
        </p:blipFill>
        <p:spPr>
          <a:xfrm>
            <a:off x="3808013" y="2340320"/>
            <a:ext cx="2293043" cy="1167534"/>
          </a:xfrm>
          <a:prstGeom prst="rect">
            <a:avLst/>
          </a:prstGeom>
        </p:spPr>
      </p:pic>
      <p:pic>
        <p:nvPicPr>
          <p:cNvPr id="13" name="Picture 12" descr="A diagram of a liquid lead target curtain&#10;&#10;Description automatically generated">
            <a:extLst>
              <a:ext uri="{FF2B5EF4-FFF2-40B4-BE49-F238E27FC236}">
                <a16:creationId xmlns:a16="http://schemas.microsoft.com/office/drawing/2014/main" id="{FEC471EC-62D4-8410-5C38-39B4E6DA0D22}"/>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223173" y="3857870"/>
            <a:ext cx="1737114" cy="1170236"/>
          </a:xfrm>
          <a:prstGeom prst="rect">
            <a:avLst/>
          </a:prstGeom>
        </p:spPr>
      </p:pic>
      <p:pic>
        <p:nvPicPr>
          <p:cNvPr id="6" name="Picture 5" descr="A diagram of a diagram&#10;&#10;AI-generated content may be incorrect.">
            <a:extLst>
              <a:ext uri="{FF2B5EF4-FFF2-40B4-BE49-F238E27FC236}">
                <a16:creationId xmlns:a16="http://schemas.microsoft.com/office/drawing/2014/main" id="{B5D541F0-CAF2-CA5E-A39A-D432F4ED9D4E}"/>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21079" r="68700" b="23235"/>
          <a:stretch>
            <a:fillRect/>
          </a:stretch>
        </p:blipFill>
        <p:spPr>
          <a:xfrm>
            <a:off x="7452320" y="339502"/>
            <a:ext cx="648071" cy="1004433"/>
          </a:xfrm>
          <a:prstGeom prst="rect">
            <a:avLst/>
          </a:prstGeom>
        </p:spPr>
      </p:pic>
      <p:sp>
        <p:nvSpPr>
          <p:cNvPr id="8" name="TextBox 7">
            <a:extLst>
              <a:ext uri="{FF2B5EF4-FFF2-40B4-BE49-F238E27FC236}">
                <a16:creationId xmlns:a16="http://schemas.microsoft.com/office/drawing/2014/main" id="{17C19F26-4C1B-14C6-EEE5-2589A0B6D528}"/>
              </a:ext>
            </a:extLst>
          </p:cNvPr>
          <p:cNvSpPr txBox="1"/>
          <p:nvPr/>
        </p:nvSpPr>
        <p:spPr>
          <a:xfrm>
            <a:off x="6435554" y="3507854"/>
            <a:ext cx="2672950" cy="1384995"/>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Yield, magnet shielding, target stress, cooling, radiation are OK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Components survive 2 MW beam</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Higher power alternatives to study:</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Graphite</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Liquid metal</a:t>
            </a:r>
          </a:p>
        </p:txBody>
      </p:sp>
      <p:pic>
        <p:nvPicPr>
          <p:cNvPr id="15" name="Picture 14">
            <a:extLst>
              <a:ext uri="{FF2B5EF4-FFF2-40B4-BE49-F238E27FC236}">
                <a16:creationId xmlns:a16="http://schemas.microsoft.com/office/drawing/2014/main" id="{3CE3B44A-B4ED-5CCC-8FA1-2A1BD531A2E7}"/>
              </a:ext>
            </a:extLst>
          </p:cNvPr>
          <p:cNvPicPr>
            <a:picLocks noChangeAspect="1"/>
          </p:cNvPicPr>
          <p:nvPr/>
        </p:nvPicPr>
        <p:blipFill>
          <a:blip r:embed="rId7"/>
          <a:stretch>
            <a:fillRect/>
          </a:stretch>
        </p:blipFill>
        <p:spPr>
          <a:xfrm>
            <a:off x="7224533" y="2283718"/>
            <a:ext cx="1883971" cy="1133085"/>
          </a:xfrm>
          <a:prstGeom prst="rect">
            <a:avLst/>
          </a:prstGeom>
        </p:spPr>
      </p:pic>
      <p:pic>
        <p:nvPicPr>
          <p:cNvPr id="16" name="Picture 15">
            <a:extLst>
              <a:ext uri="{FF2B5EF4-FFF2-40B4-BE49-F238E27FC236}">
                <a16:creationId xmlns:a16="http://schemas.microsoft.com/office/drawing/2014/main" id="{CD3A6E9B-514D-DF50-F2F8-D4C1A572CEDF}"/>
              </a:ext>
            </a:extLst>
          </p:cNvPr>
          <p:cNvPicPr>
            <a:picLocks noChangeAspect="1"/>
          </p:cNvPicPr>
          <p:nvPr/>
        </p:nvPicPr>
        <p:blipFill>
          <a:blip r:embed="rId8"/>
          <a:stretch>
            <a:fillRect/>
          </a:stretch>
        </p:blipFill>
        <p:spPr>
          <a:xfrm>
            <a:off x="7528124" y="1551157"/>
            <a:ext cx="1409501" cy="682052"/>
          </a:xfrm>
          <a:prstGeom prst="rect">
            <a:avLst/>
          </a:prstGeom>
        </p:spPr>
      </p:pic>
      <p:pic>
        <p:nvPicPr>
          <p:cNvPr id="17" name="Picture 16">
            <a:extLst>
              <a:ext uri="{FF2B5EF4-FFF2-40B4-BE49-F238E27FC236}">
                <a16:creationId xmlns:a16="http://schemas.microsoft.com/office/drawing/2014/main" id="{370D4F2E-EF9D-02A5-1D79-05304215B7C1}"/>
              </a:ext>
            </a:extLst>
          </p:cNvPr>
          <p:cNvPicPr>
            <a:picLocks noChangeAspect="1"/>
          </p:cNvPicPr>
          <p:nvPr/>
        </p:nvPicPr>
        <p:blipFill rotWithShape="1">
          <a:blip r:embed="rId9"/>
          <a:srcRect t="22808"/>
          <a:stretch/>
        </p:blipFill>
        <p:spPr>
          <a:xfrm>
            <a:off x="466717" y="2499742"/>
            <a:ext cx="2217820" cy="830498"/>
          </a:xfrm>
          <a:prstGeom prst="rect">
            <a:avLst/>
          </a:prstGeom>
        </p:spPr>
      </p:pic>
      <p:pic>
        <p:nvPicPr>
          <p:cNvPr id="18" name="Picture 17" descr="A graph of a graph of a graph&#10;&#10;Description automatically generated with medium confidence">
            <a:extLst>
              <a:ext uri="{FF2B5EF4-FFF2-40B4-BE49-F238E27FC236}">
                <a16:creationId xmlns:a16="http://schemas.microsoft.com/office/drawing/2014/main" id="{535A1B84-7765-7DEA-6698-C55CCEBC661D}"/>
              </a:ext>
            </a:extLst>
          </p:cNvPr>
          <p:cNvPicPr>
            <a:picLocks noChangeAspect="1"/>
          </p:cNvPicPr>
          <p:nvPr/>
        </p:nvPicPr>
        <p:blipFill>
          <a:blip r:embed="rId10">
            <a:extLst>
              <a:ext uri="{28A0092B-C50C-407E-A947-70E740481C1C}">
                <a14:useLocalDpi xmlns:a14="http://schemas.microsoft.com/office/drawing/2010/main"/>
              </a:ext>
            </a:extLst>
          </a:blip>
          <a:srcRect t="32931"/>
          <a:stretch/>
        </p:blipFill>
        <p:spPr>
          <a:xfrm>
            <a:off x="150785" y="3375694"/>
            <a:ext cx="3547748" cy="1284288"/>
          </a:xfrm>
          <a:prstGeom prst="rect">
            <a:avLst/>
          </a:prstGeom>
        </p:spPr>
      </p:pic>
      <p:sp>
        <p:nvSpPr>
          <p:cNvPr id="19" name="TextBox 18">
            <a:extLst>
              <a:ext uri="{FF2B5EF4-FFF2-40B4-BE49-F238E27FC236}">
                <a16:creationId xmlns:a16="http://schemas.microsoft.com/office/drawing/2014/main" id="{2A70902B-A859-346C-EC78-FEA15510960A}"/>
              </a:ext>
            </a:extLst>
          </p:cNvPr>
          <p:cNvSpPr txBox="1"/>
          <p:nvPr/>
        </p:nvSpPr>
        <p:spPr>
          <a:xfrm>
            <a:off x="3230729" y="4371950"/>
            <a:ext cx="909223" cy="523220"/>
          </a:xfrm>
          <a:prstGeom prst="rect">
            <a:avLst/>
          </a:prstGeom>
          <a:solidFill>
            <a:srgbClr val="FFFF00"/>
          </a:solidFill>
        </p:spPr>
        <p:txBody>
          <a:bodyPr wrap="none" rtlCol="0">
            <a:spAutoFit/>
          </a:bodyPr>
          <a:lstStyle/>
          <a:p>
            <a:r>
              <a:rPr lang="en-US" sz="1400" dirty="0"/>
              <a:t>TUPM077</a:t>
            </a:r>
          </a:p>
          <a:p>
            <a:r>
              <a:rPr lang="en-US" sz="1400" dirty="0"/>
              <a:t>THPB017</a:t>
            </a:r>
          </a:p>
        </p:txBody>
      </p:sp>
    </p:spTree>
    <p:extLst>
      <p:ext uri="{BB962C8B-B14F-4D97-AF65-F5344CB8AC3E}">
        <p14:creationId xmlns:p14="http://schemas.microsoft.com/office/powerpoint/2010/main" val="6339675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DA623-53FE-0099-1C2C-174AD05D96F6}"/>
            </a:ext>
          </a:extLst>
        </p:cNvPr>
        <p:cNvGrpSpPr/>
        <p:nvPr/>
      </p:nvGrpSpPr>
      <p:grpSpPr>
        <a:xfrm>
          <a:off x="0" y="0"/>
          <a:ext cx="0" cy="0"/>
          <a:chOff x="0" y="0"/>
          <a:chExt cx="0" cy="0"/>
        </a:xfrm>
      </p:grpSpPr>
      <p:pic>
        <p:nvPicPr>
          <p:cNvPr id="4" name="Picture 3" descr="A diagram of a cooling system&#10;&#10;AI-generated content may be incorrect.">
            <a:extLst>
              <a:ext uri="{FF2B5EF4-FFF2-40B4-BE49-F238E27FC236}">
                <a16:creationId xmlns:a16="http://schemas.microsoft.com/office/drawing/2014/main" id="{5EDA3390-9BF4-CE1B-504B-A01DEFD62EDD}"/>
              </a:ext>
            </a:extLst>
          </p:cNvPr>
          <p:cNvPicPr>
            <a:picLocks noChangeAspect="1"/>
          </p:cNvPicPr>
          <p:nvPr/>
        </p:nvPicPr>
        <p:blipFill>
          <a:blip r:embed="rId3"/>
          <a:stretch>
            <a:fillRect/>
          </a:stretch>
        </p:blipFill>
        <p:spPr>
          <a:xfrm>
            <a:off x="4309056" y="877453"/>
            <a:ext cx="4739976" cy="3827319"/>
          </a:xfrm>
          <a:prstGeom prst="rect">
            <a:avLst/>
          </a:prstGeom>
        </p:spPr>
      </p:pic>
      <p:sp>
        <p:nvSpPr>
          <p:cNvPr id="12" name="Titre 11">
            <a:extLst>
              <a:ext uri="{FF2B5EF4-FFF2-40B4-BE49-F238E27FC236}">
                <a16:creationId xmlns:a16="http://schemas.microsoft.com/office/drawing/2014/main" id="{0776EA67-299D-4AC5-3D25-4E58AE5AFB6F}"/>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Lattice Design</a:t>
            </a:r>
          </a:p>
        </p:txBody>
      </p:sp>
      <p:sp>
        <p:nvSpPr>
          <p:cNvPr id="52" name="Espace réservé du pied de page 4">
            <a:extLst>
              <a:ext uri="{FF2B5EF4-FFF2-40B4-BE49-F238E27FC236}">
                <a16:creationId xmlns:a16="http://schemas.microsoft.com/office/drawing/2014/main" id="{B3E9B37E-D84C-0431-596A-1CBEEDBF91B5}"/>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3110FD3E-F7AC-4A7D-089D-39BE1452ADDF}"/>
              </a:ext>
            </a:extLst>
          </p:cNvPr>
          <p:cNvSpPr>
            <a:spLocks noGrp="1"/>
          </p:cNvSpPr>
          <p:nvPr>
            <p:ph type="sldNum" sz="quarter" idx="4"/>
          </p:nvPr>
        </p:nvSpPr>
        <p:spPr/>
        <p:txBody>
          <a:bodyPr/>
          <a:lstStyle/>
          <a:p>
            <a:fld id="{974172A1-1CBF-0B40-9234-7D4D80EC19EA}" type="slidenum">
              <a:rPr lang="en-GB" smtClean="0"/>
              <a:pPr/>
              <a:t>11</a:t>
            </a:fld>
            <a:endParaRPr lang="en-GB" dirty="0"/>
          </a:p>
        </p:txBody>
      </p:sp>
      <p:pic>
        <p:nvPicPr>
          <p:cNvPr id="6" name="Picture 5" descr="damping.eps">
            <a:extLst>
              <a:ext uri="{FF2B5EF4-FFF2-40B4-BE49-F238E27FC236}">
                <a16:creationId xmlns:a16="http://schemas.microsoft.com/office/drawing/2014/main" id="{6E3948C8-55F8-2120-5252-6FA5751581E2}"/>
              </a:ext>
            </a:extLst>
          </p:cNvPr>
          <p:cNvPicPr>
            <a:picLocks noChangeAspect="1"/>
          </p:cNvPicPr>
          <p:nvPr/>
        </p:nvPicPr>
        <p:blipFill rotWithShape="1">
          <a:blip r:embed="rId4"/>
          <a:srcRect t="25926" b="10091"/>
          <a:stretch/>
        </p:blipFill>
        <p:spPr>
          <a:xfrm>
            <a:off x="395536" y="2643758"/>
            <a:ext cx="2847581" cy="596911"/>
          </a:xfrm>
          <a:prstGeom prst="rect">
            <a:avLst/>
          </a:prstGeom>
        </p:spPr>
      </p:pic>
      <p:pic>
        <p:nvPicPr>
          <p:cNvPr id="7" name="Picture 6" descr="p0.tiff">
            <a:extLst>
              <a:ext uri="{FF2B5EF4-FFF2-40B4-BE49-F238E27FC236}">
                <a16:creationId xmlns:a16="http://schemas.microsoft.com/office/drawing/2014/main" id="{72533DA8-C296-583E-BF56-3E4679409B31}"/>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71592" y="1347614"/>
            <a:ext cx="3512305" cy="1117986"/>
          </a:xfrm>
          <a:prstGeom prst="rect">
            <a:avLst/>
          </a:prstGeom>
        </p:spPr>
      </p:pic>
      <p:sp>
        <p:nvSpPr>
          <p:cNvPr id="8" name="TextBox 7">
            <a:extLst>
              <a:ext uri="{FF2B5EF4-FFF2-40B4-BE49-F238E27FC236}">
                <a16:creationId xmlns:a16="http://schemas.microsoft.com/office/drawing/2014/main" id="{1AE59483-A261-D912-EAC0-C342DB2BAF31}"/>
              </a:ext>
            </a:extLst>
          </p:cNvPr>
          <p:cNvSpPr txBox="1"/>
          <p:nvPr/>
        </p:nvSpPr>
        <p:spPr>
          <a:xfrm>
            <a:off x="153328" y="555526"/>
            <a:ext cx="2978513" cy="646331"/>
          </a:xfrm>
          <a:prstGeom prst="rect">
            <a:avLst/>
          </a:prstGeom>
          <a:solidFill>
            <a:schemeClr val="accent1">
              <a:lumMod val="20000"/>
              <a:lumOff val="80000"/>
              <a:alpha val="49896"/>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Novel, complex lattice with cavities and absorbers in solenoids</a:t>
            </a:r>
          </a:p>
        </p:txBody>
      </p:sp>
      <p:sp>
        <p:nvSpPr>
          <p:cNvPr id="9" name="TextBox 8">
            <a:extLst>
              <a:ext uri="{FF2B5EF4-FFF2-40B4-BE49-F238E27FC236}">
                <a16:creationId xmlns:a16="http://schemas.microsoft.com/office/drawing/2014/main" id="{5C4509EE-4A84-C4A6-35B4-A29FF8B19652}"/>
              </a:ext>
            </a:extLst>
          </p:cNvPr>
          <p:cNvSpPr txBox="1"/>
          <p:nvPr/>
        </p:nvSpPr>
        <p:spPr>
          <a:xfrm>
            <a:off x="153328" y="3363838"/>
            <a:ext cx="3194535" cy="646331"/>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r>
              <a:rPr lang="en-US" sz="1200" spc="-1" dirty="0">
                <a:solidFill>
                  <a:srgbClr val="000000"/>
                </a:solidFill>
                <a:latin typeface="Calibri" panose="020F0502020204030204" pitchFamily="34" charset="0"/>
                <a:cs typeface="Calibri" panose="020F0502020204030204" pitchFamily="34" charset="0"/>
              </a:rPr>
              <a:t>Much improved lattice design</a:t>
            </a:r>
          </a:p>
          <a:p>
            <a:r>
              <a:rPr lang="en-US" sz="1200" spc="-1" dirty="0">
                <a:solidFill>
                  <a:srgbClr val="000000"/>
                </a:solidFill>
                <a:latin typeface="Calibri" panose="020F0502020204030204" pitchFamily="34" charset="0"/>
                <a:cs typeface="Calibri" panose="020F0502020204030204" pitchFamily="34" charset="0"/>
              </a:rPr>
              <a:t>Improved simulation tools: BDSIM and </a:t>
            </a:r>
            <a:r>
              <a:rPr lang="en-US" sz="1200" spc="-1" dirty="0" err="1">
                <a:solidFill>
                  <a:srgbClr val="000000"/>
                </a:solidFill>
                <a:latin typeface="Calibri" panose="020F0502020204030204" pitchFamily="34" charset="0"/>
                <a:cs typeface="Calibri" panose="020F0502020204030204" pitchFamily="34" charset="0"/>
              </a:rPr>
              <a:t>RFtrack</a:t>
            </a:r>
            <a:endParaRPr lang="en-US" sz="1200" spc="-1" dirty="0">
              <a:solidFill>
                <a:srgbClr val="000000"/>
              </a:solidFill>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C59D839F-5DDA-4658-AB34-946542A2B86E}"/>
              </a:ext>
            </a:extLst>
          </p:cNvPr>
          <p:cNvSpPr txBox="1"/>
          <p:nvPr/>
        </p:nvSpPr>
        <p:spPr>
          <a:xfrm>
            <a:off x="145558" y="4053342"/>
            <a:ext cx="4389393" cy="830997"/>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Can in principle reach or exceed performance target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Much improved longitudinal, may be useful for collider ring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Study of collective effects important</a:t>
            </a:r>
          </a:p>
        </p:txBody>
      </p:sp>
      <p:sp>
        <p:nvSpPr>
          <p:cNvPr id="13" name="TextBox 12">
            <a:extLst>
              <a:ext uri="{FF2B5EF4-FFF2-40B4-BE49-F238E27FC236}">
                <a16:creationId xmlns:a16="http://schemas.microsoft.com/office/drawing/2014/main" id="{192A5134-A990-9DD5-564C-798E764E98D4}"/>
              </a:ext>
            </a:extLst>
          </p:cNvPr>
          <p:cNvSpPr txBox="1"/>
          <p:nvPr/>
        </p:nvSpPr>
        <p:spPr>
          <a:xfrm>
            <a:off x="4399336" y="4498272"/>
            <a:ext cx="1773242" cy="523220"/>
          </a:xfrm>
          <a:prstGeom prst="rect">
            <a:avLst/>
          </a:prstGeom>
          <a:solidFill>
            <a:srgbClr val="FFFF00"/>
          </a:solidFill>
        </p:spPr>
        <p:txBody>
          <a:bodyPr wrap="none" rtlCol="0">
            <a:spAutoFit/>
          </a:bodyPr>
          <a:lstStyle/>
          <a:p>
            <a:r>
              <a:rPr lang="en-US" sz="1400" dirty="0"/>
              <a:t>SUPM017/MOPS024</a:t>
            </a:r>
          </a:p>
          <a:p>
            <a:r>
              <a:rPr lang="en-US" sz="1400" dirty="0"/>
              <a:t>(WEPS039, WEPS042)</a:t>
            </a:r>
          </a:p>
        </p:txBody>
      </p:sp>
    </p:spTree>
    <p:extLst>
      <p:ext uri="{BB962C8B-B14F-4D97-AF65-F5344CB8AC3E}">
        <p14:creationId xmlns:p14="http://schemas.microsoft.com/office/powerpoint/2010/main" val="687526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8A7357-5BBF-46A5-7D5E-7DF1CA3320C3}"/>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CC73430A-0150-F0F2-2411-683F5EE47416}"/>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Technology</a:t>
            </a:r>
          </a:p>
        </p:txBody>
      </p:sp>
      <p:sp>
        <p:nvSpPr>
          <p:cNvPr id="52" name="Espace réservé du pied de page 4">
            <a:extLst>
              <a:ext uri="{FF2B5EF4-FFF2-40B4-BE49-F238E27FC236}">
                <a16:creationId xmlns:a16="http://schemas.microsoft.com/office/drawing/2014/main" id="{CC170B7B-4EF0-A598-1108-B225202955A2}"/>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A4CC7AB9-014D-748D-6948-A2AF7E490E09}"/>
              </a:ext>
            </a:extLst>
          </p:cNvPr>
          <p:cNvSpPr>
            <a:spLocks noGrp="1"/>
          </p:cNvSpPr>
          <p:nvPr>
            <p:ph type="sldNum" sz="quarter" idx="4"/>
          </p:nvPr>
        </p:nvSpPr>
        <p:spPr/>
        <p:txBody>
          <a:bodyPr/>
          <a:lstStyle/>
          <a:p>
            <a:fld id="{974172A1-1CBF-0B40-9234-7D4D80EC19EA}" type="slidenum">
              <a:rPr lang="en-GB" smtClean="0"/>
              <a:pPr/>
              <a:t>12</a:t>
            </a:fld>
            <a:endParaRPr lang="en-GB" dirty="0"/>
          </a:p>
        </p:txBody>
      </p:sp>
      <p:sp>
        <p:nvSpPr>
          <p:cNvPr id="35" name="AutoShape 2">
            <a:extLst>
              <a:ext uri="{FF2B5EF4-FFF2-40B4-BE49-F238E27FC236}">
                <a16:creationId xmlns:a16="http://schemas.microsoft.com/office/drawing/2014/main" id="{B858C419-B4FF-38D9-FE58-4F5659D10667}"/>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a:extLst>
              <a:ext uri="{FF2B5EF4-FFF2-40B4-BE49-F238E27FC236}">
                <a16:creationId xmlns:a16="http://schemas.microsoft.com/office/drawing/2014/main" id="{48B6CE9F-312C-5CBE-6713-5F9917B614C7}"/>
              </a:ext>
            </a:extLst>
          </p:cNvPr>
          <p:cNvPicPr>
            <a:picLocks noChangeAspect="1"/>
          </p:cNvPicPr>
          <p:nvPr/>
        </p:nvPicPr>
        <p:blipFill>
          <a:blip r:embed="rId3"/>
          <a:srcRect l="44999" t="22954" r="3457" b="13481"/>
          <a:stretch/>
        </p:blipFill>
        <p:spPr>
          <a:xfrm>
            <a:off x="197149" y="1719927"/>
            <a:ext cx="2216942" cy="1931943"/>
          </a:xfrm>
          <a:prstGeom prst="rect">
            <a:avLst/>
          </a:prstGeom>
        </p:spPr>
      </p:pic>
      <p:pic>
        <p:nvPicPr>
          <p:cNvPr id="6" name="Picture 5">
            <a:extLst>
              <a:ext uri="{FF2B5EF4-FFF2-40B4-BE49-F238E27FC236}">
                <a16:creationId xmlns:a16="http://schemas.microsoft.com/office/drawing/2014/main" id="{A6AC0D32-21F7-F1D3-C186-270967204079}"/>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447931" y="915566"/>
            <a:ext cx="2575910" cy="2028004"/>
          </a:xfrm>
          <a:prstGeom prst="rect">
            <a:avLst/>
          </a:prstGeom>
        </p:spPr>
      </p:pic>
      <p:sp>
        <p:nvSpPr>
          <p:cNvPr id="8" name="TextBox 7">
            <a:extLst>
              <a:ext uri="{FF2B5EF4-FFF2-40B4-BE49-F238E27FC236}">
                <a16:creationId xmlns:a16="http://schemas.microsoft.com/office/drawing/2014/main" id="{36EB532C-026E-BEA9-BDC0-1F91369C2710}"/>
              </a:ext>
            </a:extLst>
          </p:cNvPr>
          <p:cNvSpPr txBox="1"/>
          <p:nvPr/>
        </p:nvSpPr>
        <p:spPr>
          <a:xfrm>
            <a:off x="2411759" y="1995686"/>
            <a:ext cx="1918229" cy="646331"/>
          </a:xfrm>
          <a:prstGeom prst="rect">
            <a:avLst/>
          </a:prstGeom>
          <a:solidFill>
            <a:schemeClr val="accent3">
              <a:lumMod val="20000"/>
              <a:lumOff val="80000"/>
              <a:alpha val="50000"/>
            </a:schemeClr>
          </a:solidFill>
          <a:ln>
            <a:noFill/>
          </a:ln>
        </p:spPr>
        <p:txBody>
          <a:bodyPr wrap="square" rtlCol="0">
            <a:spAutoFit/>
          </a:bodyPr>
          <a:lstStyle/>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MAP proved gradient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Initial RF designs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More RF design ongoing</a:t>
            </a:r>
          </a:p>
        </p:txBody>
      </p:sp>
      <p:sp>
        <p:nvSpPr>
          <p:cNvPr id="11" name="TextBox 10">
            <a:extLst>
              <a:ext uri="{FF2B5EF4-FFF2-40B4-BE49-F238E27FC236}">
                <a16:creationId xmlns:a16="http://schemas.microsoft.com/office/drawing/2014/main" id="{03176A1E-8416-3F1B-C027-673FBAF8B52F}"/>
              </a:ext>
            </a:extLst>
          </p:cNvPr>
          <p:cNvSpPr txBox="1"/>
          <p:nvPr/>
        </p:nvSpPr>
        <p:spPr>
          <a:xfrm>
            <a:off x="120158" y="588625"/>
            <a:ext cx="3132722" cy="1015663"/>
          </a:xfrm>
          <a:prstGeom prst="rect">
            <a:avLst/>
          </a:prstGeom>
          <a:solidFill>
            <a:schemeClr val="accent1">
              <a:lumMod val="20000"/>
              <a:lumOff val="80000"/>
              <a:alpha val="50000"/>
            </a:schemeClr>
          </a:solidFill>
          <a:ln w="19050" cmpd="sng">
            <a:noFill/>
          </a:ln>
        </p:spPr>
        <p:txBody>
          <a:bodyPr wrap="square" rtlCol="0">
            <a:spAutoFit/>
          </a:bodyPr>
          <a:lstStyle/>
          <a:p>
            <a:r>
              <a:rPr lang="en-US" sz="1200" b="1" dirty="0">
                <a:latin typeface="Calibri"/>
                <a:cs typeface="Calibri"/>
              </a:rPr>
              <a:t>Challenges:</a:t>
            </a:r>
          </a:p>
          <a:p>
            <a:pPr marL="171450" indent="-171450">
              <a:buFont typeface="Arial" panose="020B0604020202020204" pitchFamily="34" charset="0"/>
              <a:buChar char="•"/>
            </a:pPr>
            <a:r>
              <a:rPr lang="en-US" sz="1200" dirty="0">
                <a:latin typeface="Calibri"/>
                <a:cs typeface="Calibri"/>
              </a:rPr>
              <a:t>NC RF cavities in magnetic field (30 MV/m)</a:t>
            </a:r>
          </a:p>
          <a:p>
            <a:pPr marL="171450" indent="-171450">
              <a:buFont typeface="Arial" panose="020B0604020202020204" pitchFamily="34" charset="0"/>
              <a:buChar char="•"/>
            </a:pPr>
            <a:r>
              <a:rPr lang="en-US" sz="1200" dirty="0">
                <a:latin typeface="Calibri"/>
                <a:cs typeface="Calibri"/>
              </a:rPr>
              <a:t>HTS magnets (up to 40 T in final cooling)</a:t>
            </a:r>
          </a:p>
          <a:p>
            <a:pPr marL="171450" indent="-171450">
              <a:buFont typeface="Arial" panose="020B0604020202020204" pitchFamily="34" charset="0"/>
              <a:buChar char="•"/>
            </a:pPr>
            <a:r>
              <a:rPr lang="en-US" sz="1200" dirty="0">
                <a:latin typeface="Calibri"/>
                <a:cs typeface="Calibri"/>
              </a:rPr>
              <a:t>Bright beam hard on absorbers and windows</a:t>
            </a:r>
          </a:p>
          <a:p>
            <a:pPr marL="628650" lvl="1" indent="-171450">
              <a:buFont typeface="Arial" panose="020B0604020202020204" pitchFamily="34" charset="0"/>
              <a:buChar char="•"/>
            </a:pPr>
            <a:r>
              <a:rPr lang="en-US" sz="1200" dirty="0">
                <a:latin typeface="Calibri"/>
                <a:cs typeface="Calibri"/>
              </a:rPr>
              <a:t>Can </a:t>
            </a:r>
            <a:r>
              <a:rPr lang="en-US" sz="1200" dirty="0" err="1">
                <a:latin typeface="Calibri"/>
                <a:cs typeface="Calibri"/>
              </a:rPr>
              <a:t>evaporise</a:t>
            </a:r>
            <a:r>
              <a:rPr lang="en-US" sz="1200" dirty="0">
                <a:latin typeface="Calibri"/>
                <a:cs typeface="Calibri"/>
              </a:rPr>
              <a:t> liquid hydrogen</a:t>
            </a:r>
          </a:p>
        </p:txBody>
      </p:sp>
      <p:pic>
        <p:nvPicPr>
          <p:cNvPr id="13" name="Picture 12">
            <a:extLst>
              <a:ext uri="{FF2B5EF4-FFF2-40B4-BE49-F238E27FC236}">
                <a16:creationId xmlns:a16="http://schemas.microsoft.com/office/drawing/2014/main" id="{311FEFD1-EB9C-7D77-2B84-03BBD4C7EBDE}"/>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479986" y="548863"/>
            <a:ext cx="1728192" cy="1307314"/>
          </a:xfrm>
          <a:prstGeom prst="rect">
            <a:avLst/>
          </a:prstGeom>
          <a:ln>
            <a:solidFill>
              <a:schemeClr val="bg1">
                <a:lumMod val="75000"/>
              </a:schemeClr>
            </a:solidFill>
          </a:ln>
        </p:spPr>
      </p:pic>
      <p:sp>
        <p:nvSpPr>
          <p:cNvPr id="14" name="TextBox 13">
            <a:extLst>
              <a:ext uri="{FF2B5EF4-FFF2-40B4-BE49-F238E27FC236}">
                <a16:creationId xmlns:a16="http://schemas.microsoft.com/office/drawing/2014/main" id="{FC7DA084-4A23-0E18-71E5-CF433D894FED}"/>
              </a:ext>
            </a:extLst>
          </p:cNvPr>
          <p:cNvSpPr txBox="1"/>
          <p:nvPr/>
        </p:nvSpPr>
        <p:spPr>
          <a:xfrm>
            <a:off x="5208178" y="579517"/>
            <a:ext cx="1884102" cy="840105"/>
          </a:xfrm>
          <a:prstGeom prst="rect">
            <a:avLst/>
          </a:prstGeom>
          <a:noFill/>
        </p:spPr>
        <p:txBody>
          <a:bodyPr wrap="square" lIns="100459" tIns="50230" rIns="100459" bIns="50230" rtlCol="0">
            <a:spAutoFit/>
          </a:bodyPr>
          <a:lstStyle/>
          <a:p>
            <a:r>
              <a:rPr lang="en-US" sz="1200" b="1" dirty="0" err="1">
                <a:latin typeface="Calibri"/>
                <a:cs typeface="Calibri"/>
              </a:rPr>
              <a:t>MuCool</a:t>
            </a:r>
            <a:r>
              <a:rPr lang="en-US" sz="1200" dirty="0">
                <a:latin typeface="Calibri"/>
                <a:cs typeface="Calibri"/>
              </a:rPr>
              <a:t> demonstrated &gt;50 MV/m in 5 T</a:t>
            </a:r>
          </a:p>
          <a:p>
            <a:r>
              <a:rPr lang="en-US" sz="1200" dirty="0">
                <a:latin typeface="Calibri"/>
                <a:cs typeface="Calibri"/>
              </a:rPr>
              <a:t>H2-filled copper</a:t>
            </a:r>
          </a:p>
          <a:p>
            <a:r>
              <a:rPr lang="en-US" sz="1200" dirty="0">
                <a:latin typeface="Calibri"/>
                <a:cs typeface="Calibri"/>
              </a:rPr>
              <a:t>Be end caps</a:t>
            </a:r>
          </a:p>
        </p:txBody>
      </p:sp>
      <p:pic>
        <p:nvPicPr>
          <p:cNvPr id="17" name="Picture 16">
            <a:extLst>
              <a:ext uri="{FF2B5EF4-FFF2-40B4-BE49-F238E27FC236}">
                <a16:creationId xmlns:a16="http://schemas.microsoft.com/office/drawing/2014/main" id="{C54778F6-7A48-E4F9-7598-2F2B6ED240AD}"/>
              </a:ext>
            </a:extLst>
          </p:cNvPr>
          <p:cNvPicPr>
            <a:picLocks noChangeAspect="1"/>
          </p:cNvPicPr>
          <p:nvPr/>
        </p:nvPicPr>
        <p:blipFill>
          <a:blip r:embed="rId6"/>
          <a:stretch>
            <a:fillRect/>
          </a:stretch>
        </p:blipFill>
        <p:spPr>
          <a:xfrm>
            <a:off x="8201429" y="2355726"/>
            <a:ext cx="845388" cy="847465"/>
          </a:xfrm>
          <a:prstGeom prst="rect">
            <a:avLst/>
          </a:prstGeom>
        </p:spPr>
      </p:pic>
      <p:pic>
        <p:nvPicPr>
          <p:cNvPr id="3" name="Picture 2" descr="A diagram of a structure&#10;&#10;Description automatically generated with medium confidence">
            <a:extLst>
              <a:ext uri="{FF2B5EF4-FFF2-40B4-BE49-F238E27FC236}">
                <a16:creationId xmlns:a16="http://schemas.microsoft.com/office/drawing/2014/main" id="{36F51EA6-397C-3E9B-C4EA-E9283F429979}"/>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915148" y="2698362"/>
            <a:ext cx="2765818" cy="2177644"/>
          </a:xfrm>
          <a:prstGeom prst="rect">
            <a:avLst/>
          </a:prstGeom>
        </p:spPr>
      </p:pic>
      <p:pic>
        <p:nvPicPr>
          <p:cNvPr id="18" name="Picture 17" descr="A diagram of a cu wall and a vacuum&#10;&#10;Description automatically generated">
            <a:extLst>
              <a:ext uri="{FF2B5EF4-FFF2-40B4-BE49-F238E27FC236}">
                <a16:creationId xmlns:a16="http://schemas.microsoft.com/office/drawing/2014/main" id="{A8EDF21D-47EA-8E7F-B132-96FBAE21608D}"/>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22029" y="1735644"/>
            <a:ext cx="1425693" cy="1010085"/>
          </a:xfrm>
          <a:prstGeom prst="rect">
            <a:avLst/>
          </a:prstGeom>
        </p:spPr>
      </p:pic>
      <p:pic>
        <p:nvPicPr>
          <p:cNvPr id="19" name="Picture 18" descr="A rainbow colored diagram of a graph&#10;&#10;Description automatically generated with medium confidence">
            <a:extLst>
              <a:ext uri="{FF2B5EF4-FFF2-40B4-BE49-F238E27FC236}">
                <a16:creationId xmlns:a16="http://schemas.microsoft.com/office/drawing/2014/main" id="{32293275-1C3D-8B44-68C0-16AC234007A0}"/>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353032" y="3843741"/>
            <a:ext cx="1914712" cy="735360"/>
          </a:xfrm>
          <a:prstGeom prst="rect">
            <a:avLst/>
          </a:prstGeom>
        </p:spPr>
      </p:pic>
      <p:sp>
        <p:nvSpPr>
          <p:cNvPr id="20" name="TextBox 19">
            <a:extLst>
              <a:ext uri="{FF2B5EF4-FFF2-40B4-BE49-F238E27FC236}">
                <a16:creationId xmlns:a16="http://schemas.microsoft.com/office/drawing/2014/main" id="{B73C6CE6-FB82-2D1F-08E6-F7805863743A}"/>
              </a:ext>
            </a:extLst>
          </p:cNvPr>
          <p:cNvSpPr txBox="1"/>
          <p:nvPr/>
        </p:nvSpPr>
        <p:spPr>
          <a:xfrm>
            <a:off x="5580133" y="3291830"/>
            <a:ext cx="2190177" cy="646331"/>
          </a:xfrm>
          <a:prstGeom prst="rect">
            <a:avLst/>
          </a:prstGeom>
          <a:solidFill>
            <a:schemeClr val="accent3">
              <a:lumMod val="20000"/>
              <a:lumOff val="80000"/>
              <a:alpha val="50000"/>
            </a:schemeClr>
          </a:solidFill>
          <a:ln>
            <a:noFill/>
          </a:ln>
        </p:spPr>
        <p:txBody>
          <a:bodyPr wrap="square" rtlCol="0">
            <a:spAutoFit/>
          </a:bodyPr>
          <a:lstStyle/>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40 T final cooling solenoid conceptual designs exist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55 T might be possible</a:t>
            </a:r>
          </a:p>
        </p:txBody>
      </p:sp>
      <p:sp>
        <p:nvSpPr>
          <p:cNvPr id="21" name="TextBox 20">
            <a:extLst>
              <a:ext uri="{FF2B5EF4-FFF2-40B4-BE49-F238E27FC236}">
                <a16:creationId xmlns:a16="http://schemas.microsoft.com/office/drawing/2014/main" id="{50D7F428-FEB0-2273-5CD0-45BBE3CAF366}"/>
              </a:ext>
            </a:extLst>
          </p:cNvPr>
          <p:cNvSpPr txBox="1"/>
          <p:nvPr/>
        </p:nvSpPr>
        <p:spPr>
          <a:xfrm>
            <a:off x="8044624" y="3447626"/>
            <a:ext cx="978153" cy="523220"/>
          </a:xfrm>
          <a:prstGeom prst="rect">
            <a:avLst/>
          </a:prstGeom>
          <a:solidFill>
            <a:srgbClr val="FFFF00"/>
          </a:solidFill>
        </p:spPr>
        <p:txBody>
          <a:bodyPr wrap="none" rtlCol="0">
            <a:spAutoFit/>
          </a:bodyPr>
          <a:lstStyle/>
          <a:p>
            <a:r>
              <a:rPr lang="en-US" sz="1400" dirty="0"/>
              <a:t>MOPM090</a:t>
            </a:r>
          </a:p>
          <a:p>
            <a:r>
              <a:rPr lang="en-US" sz="1400" dirty="0"/>
              <a:t>WEPB033</a:t>
            </a:r>
          </a:p>
        </p:txBody>
      </p:sp>
      <p:sp>
        <p:nvSpPr>
          <p:cNvPr id="22" name="TextBox 21">
            <a:extLst>
              <a:ext uri="{FF2B5EF4-FFF2-40B4-BE49-F238E27FC236}">
                <a16:creationId xmlns:a16="http://schemas.microsoft.com/office/drawing/2014/main" id="{D642ECF2-B8E2-AF99-F064-7DF8FB407147}"/>
              </a:ext>
            </a:extLst>
          </p:cNvPr>
          <p:cNvSpPr txBox="1"/>
          <p:nvPr/>
        </p:nvSpPr>
        <p:spPr>
          <a:xfrm>
            <a:off x="5868144" y="4011910"/>
            <a:ext cx="3132209" cy="830997"/>
          </a:xfrm>
          <a:prstGeom prst="rect">
            <a:avLst/>
          </a:prstGeom>
          <a:solidFill>
            <a:schemeClr val="accent5">
              <a:lumMod val="20000"/>
              <a:lumOff val="80000"/>
              <a:alpha val="49980"/>
            </a:schemeClr>
          </a:solidFill>
        </p:spPr>
        <p:txBody>
          <a:bodyPr wrap="square" lIns="91440" tIns="45720" rIns="91440" bIns="45720" rtlCol="0" anchor="t">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a:ea typeface="Calibri"/>
                <a:cs typeface="Calibri"/>
              </a:rPr>
              <a:t>Ready to </a:t>
            </a:r>
            <a:r>
              <a:rPr lang="en-US" sz="1200" b="1" spc="-1" dirty="0">
                <a:solidFill>
                  <a:srgbClr val="000000"/>
                </a:solidFill>
                <a:latin typeface="Calibri"/>
                <a:ea typeface="Calibri"/>
                <a:cs typeface="Calibri"/>
              </a:rPr>
              <a:t>ramp-up effort</a:t>
            </a:r>
            <a:r>
              <a:rPr lang="en-US" sz="1200" spc="-1" dirty="0">
                <a:solidFill>
                  <a:srgbClr val="000000"/>
                </a:solidFill>
                <a:latin typeface="Calibri"/>
                <a:ea typeface="Calibri"/>
                <a:cs typeface="Calibri"/>
              </a:rPr>
              <a:t>, in particular prototyping and experimental work, also beam dynamics</a:t>
            </a:r>
            <a:endParaRPr lang="en-US" sz="1200" spc="-1" dirty="0">
              <a:solidFill>
                <a:srgbClr val="000000"/>
              </a:solidFill>
              <a:latin typeface="Calibri" panose="020F0502020204030204" pitchFamily="34" charset="0"/>
              <a:cs typeface="Calibri" panose="020F0502020204030204" pitchFamily="34" charset="0"/>
            </a:endParaRPr>
          </a:p>
        </p:txBody>
      </p:sp>
      <p:pic>
        <p:nvPicPr>
          <p:cNvPr id="23" name="Grafik 11">
            <a:extLst>
              <a:ext uri="{FF2B5EF4-FFF2-40B4-BE49-F238E27FC236}">
                <a16:creationId xmlns:a16="http://schemas.microsoft.com/office/drawing/2014/main" id="{1B5DB52F-564F-B81A-8879-18C223A5FB3F}"/>
              </a:ext>
            </a:extLst>
          </p:cNvPr>
          <p:cNvPicPr>
            <a:picLocks noChangeAspect="1"/>
          </p:cNvPicPr>
          <p:nvPr/>
        </p:nvPicPr>
        <p:blipFill>
          <a:blip r:embed="rId10"/>
          <a:stretch>
            <a:fillRect/>
          </a:stretch>
        </p:blipFill>
        <p:spPr>
          <a:xfrm>
            <a:off x="4932040" y="1934947"/>
            <a:ext cx="1641485" cy="735603"/>
          </a:xfrm>
          <a:prstGeom prst="rect">
            <a:avLst/>
          </a:prstGeom>
        </p:spPr>
      </p:pic>
      <p:sp>
        <p:nvSpPr>
          <p:cNvPr id="24" name="TextBox 23">
            <a:extLst>
              <a:ext uri="{FF2B5EF4-FFF2-40B4-BE49-F238E27FC236}">
                <a16:creationId xmlns:a16="http://schemas.microsoft.com/office/drawing/2014/main" id="{F95813EA-AB03-65CC-54DC-024D76FFCD9F}"/>
              </a:ext>
            </a:extLst>
          </p:cNvPr>
          <p:cNvSpPr txBox="1"/>
          <p:nvPr/>
        </p:nvSpPr>
        <p:spPr>
          <a:xfrm>
            <a:off x="4925157" y="2715766"/>
            <a:ext cx="3186661" cy="461665"/>
          </a:xfrm>
          <a:prstGeom prst="rect">
            <a:avLst/>
          </a:prstGeom>
          <a:solidFill>
            <a:schemeClr val="accent3">
              <a:lumMod val="20000"/>
              <a:lumOff val="80000"/>
              <a:alpha val="50000"/>
            </a:schemeClr>
          </a:solidFill>
          <a:ln>
            <a:noFill/>
          </a:ln>
        </p:spPr>
        <p:txBody>
          <a:bodyPr wrap="square" rtlCol="0">
            <a:spAutoFit/>
          </a:bodyPr>
          <a:lstStyle/>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First window tests performed with protons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Use of H2 gas where required</a:t>
            </a:r>
          </a:p>
        </p:txBody>
      </p:sp>
    </p:spTree>
    <p:extLst>
      <p:ext uri="{BB962C8B-B14F-4D97-AF65-F5344CB8AC3E}">
        <p14:creationId xmlns:p14="http://schemas.microsoft.com/office/powerpoint/2010/main" val="3600772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76BAC4-159D-E042-CE79-45E83C5B8583}"/>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D86226FB-6D10-3C77-DFE7-96FFFE290A55}"/>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6D Cooling Cell</a:t>
            </a:r>
          </a:p>
        </p:txBody>
      </p:sp>
      <p:sp>
        <p:nvSpPr>
          <p:cNvPr id="52" name="Espace réservé du pied de page 4">
            <a:extLst>
              <a:ext uri="{FF2B5EF4-FFF2-40B4-BE49-F238E27FC236}">
                <a16:creationId xmlns:a16="http://schemas.microsoft.com/office/drawing/2014/main" id="{5F8EEB02-181E-EF38-B5EF-AA36A6D364B1}"/>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4" name="TextBox 3">
            <a:extLst>
              <a:ext uri="{FF2B5EF4-FFF2-40B4-BE49-F238E27FC236}">
                <a16:creationId xmlns:a16="http://schemas.microsoft.com/office/drawing/2014/main" id="{1F877420-1977-FB55-46BE-8336527D5BDA}"/>
              </a:ext>
            </a:extLst>
          </p:cNvPr>
          <p:cNvSpPr txBox="1"/>
          <p:nvPr/>
        </p:nvSpPr>
        <p:spPr>
          <a:xfrm>
            <a:off x="5724128" y="3507854"/>
            <a:ext cx="3203848" cy="1384995"/>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Key challenge is force from magnetic field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Concept to connect flanges developed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Iterations to improve overall and components design also considering beam dynamics is required/ongoing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Conceptual design ready in a few months</a:t>
            </a:r>
          </a:p>
        </p:txBody>
      </p:sp>
      <p:sp>
        <p:nvSpPr>
          <p:cNvPr id="2" name="Slide Number Placeholder 1">
            <a:extLst>
              <a:ext uri="{FF2B5EF4-FFF2-40B4-BE49-F238E27FC236}">
                <a16:creationId xmlns:a16="http://schemas.microsoft.com/office/drawing/2014/main" id="{2BCF948E-1596-470D-FC31-4F3045D0C10F}"/>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
        <p:nvSpPr>
          <p:cNvPr id="7" name="TextBox 6">
            <a:extLst>
              <a:ext uri="{FF2B5EF4-FFF2-40B4-BE49-F238E27FC236}">
                <a16:creationId xmlns:a16="http://schemas.microsoft.com/office/drawing/2014/main" id="{A03C4B11-EB77-7331-E462-498803A77D92}"/>
              </a:ext>
            </a:extLst>
          </p:cNvPr>
          <p:cNvSpPr txBox="1"/>
          <p:nvPr/>
        </p:nvSpPr>
        <p:spPr>
          <a:xfrm>
            <a:off x="129292" y="1131590"/>
            <a:ext cx="2514480" cy="1015663"/>
          </a:xfrm>
          <a:prstGeom prst="rect">
            <a:avLst/>
          </a:prstGeom>
          <a:solidFill>
            <a:schemeClr val="accent3">
              <a:lumMod val="20000"/>
              <a:lumOff val="80000"/>
              <a:alpha val="50000"/>
            </a:schemeClr>
          </a:solidFill>
          <a:ln>
            <a:noFill/>
          </a:ln>
        </p:spPr>
        <p:txBody>
          <a:bodyPr wrap="square" lIns="91440" tIns="45720" rIns="91440" bIns="45720" rtlCol="0" anchor="t">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Cooling cell engineering design almost ready</a:t>
            </a:r>
          </a:p>
          <a:p>
            <a:pPr marL="171450" indent="-171450">
              <a:buFont typeface="Arial" panose="020B0604020202020204" pitchFamily="34" charset="0"/>
              <a:buChar char="•"/>
            </a:pPr>
            <a:r>
              <a:rPr lang="en-US" sz="1200" spc="-1" dirty="0">
                <a:solidFill>
                  <a:srgbClr val="000000"/>
                </a:solidFill>
                <a:latin typeface="Calibri"/>
                <a:ea typeface="Calibri"/>
                <a:cs typeface="Calibri"/>
              </a:rPr>
              <a:t>Solenoid models for use in beam dynamics </a:t>
            </a:r>
            <a:r>
              <a:rPr lang="en-US" sz="1200" spc="-1" dirty="0" err="1">
                <a:solidFill>
                  <a:srgbClr val="000000"/>
                </a:solidFill>
                <a:latin typeface="Calibri"/>
                <a:ea typeface="Calibri"/>
                <a:cs typeface="Calibri"/>
              </a:rPr>
              <a:t>optimisation</a:t>
            </a:r>
            <a:endParaRPr lang="en-US" sz="1200" spc="-1" dirty="0">
              <a:solidFill>
                <a:srgbClr val="000000"/>
              </a:solidFill>
              <a:latin typeface="Calibri"/>
              <a:ea typeface="Calibri"/>
              <a:cs typeface="Calibri"/>
            </a:endParaRPr>
          </a:p>
        </p:txBody>
      </p:sp>
      <p:sp>
        <p:nvSpPr>
          <p:cNvPr id="35" name="AutoShape 2">
            <a:extLst>
              <a:ext uri="{FF2B5EF4-FFF2-40B4-BE49-F238E27FC236}">
                <a16:creationId xmlns:a16="http://schemas.microsoft.com/office/drawing/2014/main" id="{D30EE09B-636A-0FC7-007D-D0945DDEB1A5}"/>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D6275011-9820-1631-83AB-7BC46EE5C484}"/>
              </a:ext>
            </a:extLst>
          </p:cNvPr>
          <p:cNvSpPr txBox="1"/>
          <p:nvPr/>
        </p:nvSpPr>
        <p:spPr>
          <a:xfrm>
            <a:off x="129293" y="485259"/>
            <a:ext cx="2514480" cy="646331"/>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Integrated 6D cooling cell</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HTS solenoid designs</a:t>
            </a:r>
          </a:p>
        </p:txBody>
      </p:sp>
      <p:pic>
        <p:nvPicPr>
          <p:cNvPr id="11" name="Picture 10">
            <a:extLst>
              <a:ext uri="{FF2B5EF4-FFF2-40B4-BE49-F238E27FC236}">
                <a16:creationId xmlns:a16="http://schemas.microsoft.com/office/drawing/2014/main" id="{190F284A-0EC6-B832-55FF-CD10564201E3}"/>
              </a:ext>
            </a:extLst>
          </p:cNvPr>
          <p:cNvPicPr>
            <a:picLocks noChangeAspect="1"/>
          </p:cNvPicPr>
          <p:nvPr/>
        </p:nvPicPr>
        <p:blipFill>
          <a:blip r:embed="rId3"/>
          <a:stretch>
            <a:fillRect/>
          </a:stretch>
        </p:blipFill>
        <p:spPr>
          <a:xfrm>
            <a:off x="2735134" y="462645"/>
            <a:ext cx="5509274" cy="1832661"/>
          </a:xfrm>
          <a:prstGeom prst="rect">
            <a:avLst/>
          </a:prstGeom>
        </p:spPr>
      </p:pic>
      <p:pic>
        <p:nvPicPr>
          <p:cNvPr id="13" name="Picture 12">
            <a:extLst>
              <a:ext uri="{FF2B5EF4-FFF2-40B4-BE49-F238E27FC236}">
                <a16:creationId xmlns:a16="http://schemas.microsoft.com/office/drawing/2014/main" id="{525CA0C0-7832-560A-E5CD-00E03208BAB9}"/>
              </a:ext>
            </a:extLst>
          </p:cNvPr>
          <p:cNvPicPr>
            <a:picLocks noChangeAspect="1"/>
          </p:cNvPicPr>
          <p:nvPr/>
        </p:nvPicPr>
        <p:blipFill>
          <a:blip r:embed="rId4"/>
          <a:srcRect l="2003" t="948" b="2996"/>
          <a:stretch/>
        </p:blipFill>
        <p:spPr>
          <a:xfrm>
            <a:off x="395536" y="2090423"/>
            <a:ext cx="4390619" cy="2762107"/>
          </a:xfrm>
          <a:prstGeom prst="rect">
            <a:avLst/>
          </a:prstGeom>
        </p:spPr>
      </p:pic>
      <p:pic>
        <p:nvPicPr>
          <p:cNvPr id="14" name="Picture 13">
            <a:extLst>
              <a:ext uri="{FF2B5EF4-FFF2-40B4-BE49-F238E27FC236}">
                <a16:creationId xmlns:a16="http://schemas.microsoft.com/office/drawing/2014/main" id="{339B216D-8D93-8FAE-03C9-42D8838B357E}"/>
              </a:ext>
            </a:extLst>
          </p:cNvPr>
          <p:cNvPicPr>
            <a:picLocks noChangeAspect="1"/>
          </p:cNvPicPr>
          <p:nvPr/>
        </p:nvPicPr>
        <p:blipFill>
          <a:blip r:embed="rId5"/>
          <a:stretch>
            <a:fillRect/>
          </a:stretch>
        </p:blipFill>
        <p:spPr>
          <a:xfrm>
            <a:off x="6783762" y="1943285"/>
            <a:ext cx="590901" cy="970881"/>
          </a:xfrm>
          <a:prstGeom prst="rect">
            <a:avLst/>
          </a:prstGeom>
        </p:spPr>
      </p:pic>
      <p:pic>
        <p:nvPicPr>
          <p:cNvPr id="15" name="Picture 14">
            <a:extLst>
              <a:ext uri="{FF2B5EF4-FFF2-40B4-BE49-F238E27FC236}">
                <a16:creationId xmlns:a16="http://schemas.microsoft.com/office/drawing/2014/main" id="{7430D620-6A3B-81C4-B2D0-B15E6D68C171}"/>
              </a:ext>
            </a:extLst>
          </p:cNvPr>
          <p:cNvPicPr>
            <a:picLocks noChangeAspect="1"/>
          </p:cNvPicPr>
          <p:nvPr/>
        </p:nvPicPr>
        <p:blipFill>
          <a:blip r:embed="rId6"/>
          <a:stretch>
            <a:fillRect/>
          </a:stretch>
        </p:blipFill>
        <p:spPr>
          <a:xfrm>
            <a:off x="4947252" y="3672762"/>
            <a:ext cx="601798" cy="308384"/>
          </a:xfrm>
          <a:prstGeom prst="rect">
            <a:avLst/>
          </a:prstGeom>
        </p:spPr>
      </p:pic>
      <p:pic>
        <p:nvPicPr>
          <p:cNvPr id="16" name="Picture 15">
            <a:extLst>
              <a:ext uri="{FF2B5EF4-FFF2-40B4-BE49-F238E27FC236}">
                <a16:creationId xmlns:a16="http://schemas.microsoft.com/office/drawing/2014/main" id="{D82A6640-5E8E-4F3F-7461-F57D7592A747}"/>
              </a:ext>
            </a:extLst>
          </p:cNvPr>
          <p:cNvPicPr>
            <a:picLocks noChangeAspect="1"/>
          </p:cNvPicPr>
          <p:nvPr/>
        </p:nvPicPr>
        <p:blipFill>
          <a:blip r:embed="rId7"/>
          <a:stretch>
            <a:fillRect/>
          </a:stretch>
        </p:blipFill>
        <p:spPr>
          <a:xfrm>
            <a:off x="5086480" y="2279312"/>
            <a:ext cx="1707344" cy="1240505"/>
          </a:xfrm>
          <a:prstGeom prst="rect">
            <a:avLst/>
          </a:prstGeom>
        </p:spPr>
      </p:pic>
      <p:pic>
        <p:nvPicPr>
          <p:cNvPr id="17" name="Picture 16">
            <a:extLst>
              <a:ext uri="{FF2B5EF4-FFF2-40B4-BE49-F238E27FC236}">
                <a16:creationId xmlns:a16="http://schemas.microsoft.com/office/drawing/2014/main" id="{D0451423-70EB-035C-C42F-06114F177388}"/>
              </a:ext>
            </a:extLst>
          </p:cNvPr>
          <p:cNvPicPr>
            <a:picLocks noChangeAspect="1"/>
          </p:cNvPicPr>
          <p:nvPr/>
        </p:nvPicPr>
        <p:blipFill>
          <a:blip r:embed="rId8"/>
          <a:stretch>
            <a:fillRect/>
          </a:stretch>
        </p:blipFill>
        <p:spPr>
          <a:xfrm>
            <a:off x="7364601" y="2033235"/>
            <a:ext cx="1745772" cy="790980"/>
          </a:xfrm>
          <a:prstGeom prst="rect">
            <a:avLst/>
          </a:prstGeom>
        </p:spPr>
      </p:pic>
      <p:sp>
        <p:nvSpPr>
          <p:cNvPr id="18" name="Content Placeholder 6">
            <a:extLst>
              <a:ext uri="{FF2B5EF4-FFF2-40B4-BE49-F238E27FC236}">
                <a16:creationId xmlns:a16="http://schemas.microsoft.com/office/drawing/2014/main" id="{936F5824-8E25-4124-94E9-9BEE392BFD82}"/>
              </a:ext>
            </a:extLst>
          </p:cNvPr>
          <p:cNvSpPr txBox="1">
            <a:spLocks/>
          </p:cNvSpPr>
          <p:nvPr/>
        </p:nvSpPr>
        <p:spPr>
          <a:xfrm>
            <a:off x="5493016" y="1487431"/>
            <a:ext cx="2449022" cy="145155"/>
          </a:xfrm>
          <a:prstGeom prst="rect">
            <a:avLst/>
          </a:prstGeom>
          <a:ln>
            <a:solidFill>
              <a:schemeClr val="bg1"/>
            </a:solidFill>
          </a:ln>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800" kern="1200" dirty="0" smtClean="0">
                <a:solidFill>
                  <a:schemeClr val="tx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800" dirty="0">
                <a:latin typeface="Titillium"/>
              </a:rPr>
              <a:t>STEP 6: Connect 6x Coils with pins (half Cold Mass)</a:t>
            </a:r>
          </a:p>
        </p:txBody>
      </p:sp>
    </p:spTree>
    <p:extLst>
      <p:ext uri="{BB962C8B-B14F-4D97-AF65-F5344CB8AC3E}">
        <p14:creationId xmlns:p14="http://schemas.microsoft.com/office/powerpoint/2010/main" val="2320980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837DE0-532A-222E-91FB-6D36080B0918}"/>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A9E38B8D-9150-F5D4-9192-A1B66DB7C13C}"/>
              </a:ext>
            </a:extLst>
          </p:cNvPr>
          <p:cNvSpPr>
            <a:spLocks noGrp="1"/>
          </p:cNvSpPr>
          <p:nvPr>
            <p:ph type="title"/>
          </p:nvPr>
        </p:nvSpPr>
        <p:spPr>
          <a:xfrm>
            <a:off x="1295400" y="-20538"/>
            <a:ext cx="6781800" cy="432048"/>
          </a:xfrm>
        </p:spPr>
        <p:txBody>
          <a:bodyPr vert="horz" lIns="0" tIns="0" rIns="0" bIns="0" anchor="t"/>
          <a:lstStyle/>
          <a:p>
            <a:r>
              <a:rPr lang="en-GB" sz="3200" b="0" dirty="0">
                <a:latin typeface="Calibri"/>
                <a:cs typeface="Calibri"/>
              </a:rPr>
              <a:t>RCS </a:t>
            </a:r>
            <a:r>
              <a:rPr lang="en-GB" dirty="0">
                <a:latin typeface="Calibri"/>
                <a:cs typeface="Calibri"/>
              </a:rPr>
              <a:t>Designs</a:t>
            </a:r>
            <a:endParaRPr lang="en-US" sz="3200" b="0">
              <a:ea typeface="Calibri" panose="020F0502020204030204" pitchFamily="34" charset="0"/>
            </a:endParaRPr>
          </a:p>
        </p:txBody>
      </p:sp>
      <p:sp>
        <p:nvSpPr>
          <p:cNvPr id="52" name="Espace réservé du pied de page 4">
            <a:extLst>
              <a:ext uri="{FF2B5EF4-FFF2-40B4-BE49-F238E27FC236}">
                <a16:creationId xmlns:a16="http://schemas.microsoft.com/office/drawing/2014/main" id="{18D9AF78-42A1-A045-8B9E-7FA63D88B2C9}"/>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4" name="TextBox 3">
            <a:extLst>
              <a:ext uri="{FF2B5EF4-FFF2-40B4-BE49-F238E27FC236}">
                <a16:creationId xmlns:a16="http://schemas.microsoft.com/office/drawing/2014/main" id="{8D6A2915-A8C5-2645-87EA-09D905F9CFD0}"/>
              </a:ext>
            </a:extLst>
          </p:cNvPr>
          <p:cNvSpPr txBox="1"/>
          <p:nvPr/>
        </p:nvSpPr>
        <p:spPr>
          <a:xfrm>
            <a:off x="6485205" y="3918002"/>
            <a:ext cx="2564511" cy="830997"/>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1.3 GHz TESLA-type cavities work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Emittance transport is OK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Need to connect to initial linacs</a:t>
            </a:r>
          </a:p>
        </p:txBody>
      </p:sp>
      <p:sp>
        <p:nvSpPr>
          <p:cNvPr id="2" name="Slide Number Placeholder 1">
            <a:extLst>
              <a:ext uri="{FF2B5EF4-FFF2-40B4-BE49-F238E27FC236}">
                <a16:creationId xmlns:a16="http://schemas.microsoft.com/office/drawing/2014/main" id="{EADF9D74-1B90-D94F-6E24-91BCCF43DD45}"/>
              </a:ext>
            </a:extLst>
          </p:cNvPr>
          <p:cNvSpPr>
            <a:spLocks noGrp="1"/>
          </p:cNvSpPr>
          <p:nvPr>
            <p:ph type="sldNum" sz="quarter" idx="4"/>
          </p:nvPr>
        </p:nvSpPr>
        <p:spPr/>
        <p:txBody>
          <a:bodyPr/>
          <a:lstStyle/>
          <a:p>
            <a:fld id="{974172A1-1CBF-0B40-9234-7D4D80EC19EA}" type="slidenum">
              <a:rPr lang="en-GB" smtClean="0"/>
              <a:pPr/>
              <a:t>14</a:t>
            </a:fld>
            <a:endParaRPr lang="en-GB" dirty="0"/>
          </a:p>
        </p:txBody>
      </p:sp>
      <p:sp>
        <p:nvSpPr>
          <p:cNvPr id="7" name="TextBox 6">
            <a:extLst>
              <a:ext uri="{FF2B5EF4-FFF2-40B4-BE49-F238E27FC236}">
                <a16:creationId xmlns:a16="http://schemas.microsoft.com/office/drawing/2014/main" id="{48D7429B-53E9-98CA-22E6-9DA93E5654A8}"/>
              </a:ext>
            </a:extLst>
          </p:cNvPr>
          <p:cNvSpPr txBox="1"/>
          <p:nvPr/>
        </p:nvSpPr>
        <p:spPr>
          <a:xfrm>
            <a:off x="135282" y="2067694"/>
            <a:ext cx="2896276" cy="1200329"/>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Lattices for all site independent RCSs</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Strong synchrotron motion</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Including hardware specifications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Beam propagation through complex works</a:t>
            </a:r>
          </a:p>
        </p:txBody>
      </p:sp>
      <p:sp>
        <p:nvSpPr>
          <p:cNvPr id="35" name="AutoShape 2">
            <a:extLst>
              <a:ext uri="{FF2B5EF4-FFF2-40B4-BE49-F238E27FC236}">
                <a16:creationId xmlns:a16="http://schemas.microsoft.com/office/drawing/2014/main" id="{C98EAD1D-928E-FFE4-93F3-F002563E93EB}"/>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9" descr="A diagram of a curve&#10;&#10;Description automatically generated with medium confidence">
            <a:extLst>
              <a:ext uri="{FF2B5EF4-FFF2-40B4-BE49-F238E27FC236}">
                <a16:creationId xmlns:a16="http://schemas.microsoft.com/office/drawing/2014/main" id="{995CCF13-D10E-A33A-9816-111FBFC6822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88579" y="1571244"/>
            <a:ext cx="2939605" cy="1747613"/>
          </a:xfrm>
          <a:prstGeom prst="rect">
            <a:avLst/>
          </a:prstGeom>
        </p:spPr>
      </p:pic>
      <p:pic>
        <p:nvPicPr>
          <p:cNvPr id="11" name="Picture 10" descr="A diagram of a rainbow&#10;&#10;Description automatically generated with medium confidence">
            <a:extLst>
              <a:ext uri="{FF2B5EF4-FFF2-40B4-BE49-F238E27FC236}">
                <a16:creationId xmlns:a16="http://schemas.microsoft.com/office/drawing/2014/main" id="{50EABF5C-B354-C464-3396-3BBBFD3C8B6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868935" y="549190"/>
            <a:ext cx="3623310" cy="1050516"/>
          </a:xfrm>
          <a:prstGeom prst="rect">
            <a:avLst/>
          </a:prstGeom>
        </p:spPr>
      </p:pic>
      <p:pic>
        <p:nvPicPr>
          <p:cNvPr id="13" name="Picture 12" descr="A screenshot of a computer&#10;&#10;Description automatically generated">
            <a:extLst>
              <a:ext uri="{FF2B5EF4-FFF2-40B4-BE49-F238E27FC236}">
                <a16:creationId xmlns:a16="http://schemas.microsoft.com/office/drawing/2014/main" id="{4BEE3A4C-26CC-2A62-9C38-AB3D4CBF15B6}"/>
              </a:ext>
            </a:extLst>
          </p:cNvPr>
          <p:cNvPicPr>
            <a:picLocks noChangeAspect="1"/>
          </p:cNvPicPr>
          <p:nvPr/>
        </p:nvPicPr>
        <p:blipFill>
          <a:blip r:embed="rId5">
            <a:extLst>
              <a:ext uri="{28A0092B-C50C-407E-A947-70E740481C1C}">
                <a14:useLocalDpi xmlns:a14="http://schemas.microsoft.com/office/drawing/2010/main"/>
              </a:ext>
            </a:extLst>
          </a:blip>
          <a:srcRect t="-1532"/>
          <a:stretch/>
        </p:blipFill>
        <p:spPr>
          <a:xfrm>
            <a:off x="155811" y="3506984"/>
            <a:ext cx="1677998" cy="1147144"/>
          </a:xfrm>
          <a:prstGeom prst="rect">
            <a:avLst/>
          </a:prstGeom>
        </p:spPr>
      </p:pic>
      <p:pic>
        <p:nvPicPr>
          <p:cNvPr id="14" name="Picture 13" descr="A diagram of a graph&#10;&#10;Description automatically generated">
            <a:extLst>
              <a:ext uri="{FF2B5EF4-FFF2-40B4-BE49-F238E27FC236}">
                <a16:creationId xmlns:a16="http://schemas.microsoft.com/office/drawing/2014/main" id="{2420F75A-F908-4919-21C7-0E2751C305B0}"/>
              </a:ext>
            </a:extLst>
          </p:cNvPr>
          <p:cNvPicPr>
            <a:picLocks noChangeAspect="1"/>
          </p:cNvPicPr>
          <p:nvPr/>
        </p:nvPicPr>
        <p:blipFill>
          <a:blip r:embed="rId6">
            <a:extLst>
              <a:ext uri="{28A0092B-C50C-407E-A947-70E740481C1C}">
                <a14:useLocalDpi xmlns:a14="http://schemas.microsoft.com/office/drawing/2010/main"/>
              </a:ext>
            </a:extLst>
          </a:blip>
          <a:srcRect b="16283"/>
          <a:stretch>
            <a:fillRect/>
          </a:stretch>
        </p:blipFill>
        <p:spPr>
          <a:xfrm>
            <a:off x="2167799" y="3363838"/>
            <a:ext cx="2980265" cy="1596024"/>
          </a:xfrm>
          <a:prstGeom prst="rect">
            <a:avLst/>
          </a:prstGeom>
        </p:spPr>
      </p:pic>
      <p:sp>
        <p:nvSpPr>
          <p:cNvPr id="5" name="TextBox 4">
            <a:extLst>
              <a:ext uri="{FF2B5EF4-FFF2-40B4-BE49-F238E27FC236}">
                <a16:creationId xmlns:a16="http://schemas.microsoft.com/office/drawing/2014/main" id="{C70A7B1D-EDFD-CC5C-7262-C8FE2A819521}"/>
              </a:ext>
            </a:extLst>
          </p:cNvPr>
          <p:cNvSpPr txBox="1"/>
          <p:nvPr/>
        </p:nvSpPr>
        <p:spPr>
          <a:xfrm>
            <a:off x="5192149" y="3759818"/>
            <a:ext cx="906017" cy="954107"/>
          </a:xfrm>
          <a:prstGeom prst="rect">
            <a:avLst/>
          </a:prstGeom>
          <a:solidFill>
            <a:srgbClr val="FFFF00"/>
          </a:solidFill>
        </p:spPr>
        <p:txBody>
          <a:bodyPr wrap="none" rtlCol="0">
            <a:spAutoFit/>
          </a:bodyPr>
          <a:lstStyle/>
          <a:p>
            <a:r>
              <a:rPr lang="en-US" sz="1400" dirty="0"/>
              <a:t>SUPM017</a:t>
            </a:r>
          </a:p>
          <a:p>
            <a:r>
              <a:rPr lang="en-US" sz="1400" dirty="0"/>
              <a:t>SUPM014</a:t>
            </a:r>
          </a:p>
          <a:p>
            <a:r>
              <a:rPr lang="en-US" sz="1400" dirty="0"/>
              <a:t>MOPS046</a:t>
            </a:r>
          </a:p>
          <a:p>
            <a:r>
              <a:rPr lang="en-US" sz="1400" dirty="0"/>
              <a:t>MOPS116</a:t>
            </a:r>
          </a:p>
        </p:txBody>
      </p:sp>
      <p:pic>
        <p:nvPicPr>
          <p:cNvPr id="6" name="Picture 5">
            <a:extLst>
              <a:ext uri="{FF2B5EF4-FFF2-40B4-BE49-F238E27FC236}">
                <a16:creationId xmlns:a16="http://schemas.microsoft.com/office/drawing/2014/main" id="{BFAB9E30-7C7C-A931-1299-0139AC80A8F7}"/>
              </a:ext>
            </a:extLst>
          </p:cNvPr>
          <p:cNvPicPr/>
          <p:nvPr/>
        </p:nvPicPr>
        <p:blipFill>
          <a:blip r:embed="rId7"/>
          <a:stretch/>
        </p:blipFill>
        <p:spPr>
          <a:xfrm>
            <a:off x="6688134" y="1951567"/>
            <a:ext cx="2366334" cy="1598600"/>
          </a:xfrm>
          <a:prstGeom prst="rect">
            <a:avLst/>
          </a:prstGeom>
          <a:ln w="0">
            <a:noFill/>
          </a:ln>
        </p:spPr>
      </p:pic>
      <p:pic>
        <p:nvPicPr>
          <p:cNvPr id="9" name="Picture 8" descr="A diagram of a diagram&#10;&#10;AI-generated content may be incorrect.">
            <a:extLst>
              <a:ext uri="{FF2B5EF4-FFF2-40B4-BE49-F238E27FC236}">
                <a16:creationId xmlns:a16="http://schemas.microsoft.com/office/drawing/2014/main" id="{61274B20-5CB7-1F35-17B2-2F539B898CA0}"/>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70332" r="9644" b="23235"/>
          <a:stretch>
            <a:fillRect/>
          </a:stretch>
        </p:blipFill>
        <p:spPr>
          <a:xfrm>
            <a:off x="6485205" y="450379"/>
            <a:ext cx="1706532" cy="1350090"/>
          </a:xfrm>
          <a:prstGeom prst="rect">
            <a:avLst/>
          </a:prstGeom>
        </p:spPr>
      </p:pic>
      <p:sp>
        <p:nvSpPr>
          <p:cNvPr id="8" name="TextBox 7">
            <a:extLst>
              <a:ext uri="{FF2B5EF4-FFF2-40B4-BE49-F238E27FC236}">
                <a16:creationId xmlns:a16="http://schemas.microsoft.com/office/drawing/2014/main" id="{E0A4D859-5757-BE17-D0F1-5C9EA26F7E87}"/>
              </a:ext>
            </a:extLst>
          </p:cNvPr>
          <p:cNvSpPr txBox="1"/>
          <p:nvPr/>
        </p:nvSpPr>
        <p:spPr>
          <a:xfrm>
            <a:off x="129292" y="619983"/>
            <a:ext cx="2896276" cy="1384995"/>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Uses fast-pulsed normal magnets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5 Hz pulses of O(1-10ms)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6-35 km circumference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Cost and power efficient acceleration</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High bunch charge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Maintain beam quality</a:t>
            </a:r>
          </a:p>
        </p:txBody>
      </p:sp>
      <p:sp>
        <p:nvSpPr>
          <p:cNvPr id="15" name="Titre 11">
            <a:extLst>
              <a:ext uri="{FF2B5EF4-FFF2-40B4-BE49-F238E27FC236}">
                <a16:creationId xmlns:a16="http://schemas.microsoft.com/office/drawing/2014/main" id="{FFD23422-6D11-FDB1-4EE2-849E3598FAD3}"/>
              </a:ext>
            </a:extLst>
          </p:cNvPr>
          <p:cNvSpPr txBox="1">
            <a:spLocks/>
          </p:cNvSpPr>
          <p:nvPr/>
        </p:nvSpPr>
        <p:spPr>
          <a:xfrm>
            <a:off x="3315142" y="357803"/>
            <a:ext cx="2515487" cy="385532"/>
          </a:xfrm>
          <a:prstGeom prst="rect">
            <a:avLst/>
          </a:prstGeom>
        </p:spPr>
        <p:txBody>
          <a:bodyPr vert="horz" lIns="0" tIns="0" rIns="0" bIns="0" anchor="t"/>
          <a:lstStyle>
            <a:lvl1pPr algn="ctr" defTabSz="457200" rtl="0" eaLnBrk="1" latinLnBrk="0" hangingPunct="1">
              <a:spcBef>
                <a:spcPct val="0"/>
              </a:spcBef>
              <a:buNone/>
              <a:defRPr sz="3200" b="0" kern="1200">
                <a:solidFill>
                  <a:schemeClr val="tx1"/>
                </a:solidFill>
                <a:latin typeface="Calibri" panose="020F0502020204030204" pitchFamily="34" charset="0"/>
                <a:ea typeface="+mj-ea"/>
                <a:cs typeface="Calibri" panose="020F0502020204030204" pitchFamily="34" charset="0"/>
              </a:defRPr>
            </a:lvl1pPr>
          </a:lstStyle>
          <a:p>
            <a:r>
              <a:rPr lang="en-GB" sz="1800" dirty="0">
                <a:latin typeface="Calibri"/>
                <a:cs typeface="Calibri"/>
              </a:rPr>
              <a:t>Rapid-Cycling Synchrotron</a:t>
            </a:r>
            <a:endParaRPr lang="en-US" sz="1800">
              <a:ea typeface="Calibri"/>
            </a:endParaRPr>
          </a:p>
        </p:txBody>
      </p:sp>
    </p:spTree>
    <p:extLst>
      <p:ext uri="{BB962C8B-B14F-4D97-AF65-F5344CB8AC3E}">
        <p14:creationId xmlns:p14="http://schemas.microsoft.com/office/powerpoint/2010/main" val="1965192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F55D52-C397-AAC9-1B5E-EBED66DCAA1B}"/>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A7B94C6C-F05A-F138-08EC-A852D2A7A7A5}"/>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Fast-ramping RCD Dipoles</a:t>
            </a:r>
            <a:endParaRPr lang="en-GB" sz="3200" b="0" dirty="0">
              <a:latin typeface="Calibri"/>
              <a:cs typeface="Calibri"/>
            </a:endParaRPr>
          </a:p>
        </p:txBody>
      </p:sp>
      <p:sp>
        <p:nvSpPr>
          <p:cNvPr id="52" name="Espace réservé du pied de page 4">
            <a:extLst>
              <a:ext uri="{FF2B5EF4-FFF2-40B4-BE49-F238E27FC236}">
                <a16:creationId xmlns:a16="http://schemas.microsoft.com/office/drawing/2014/main" id="{16A3CE94-DDC0-E688-06F8-2ACFD58F7D73}"/>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4" name="TextBox 3">
            <a:extLst>
              <a:ext uri="{FF2B5EF4-FFF2-40B4-BE49-F238E27FC236}">
                <a16:creationId xmlns:a16="http://schemas.microsoft.com/office/drawing/2014/main" id="{8A65847A-B61C-3CB4-9A17-AF9CF1E559CD}"/>
              </a:ext>
            </a:extLst>
          </p:cNvPr>
          <p:cNvSpPr txBox="1"/>
          <p:nvPr/>
        </p:nvSpPr>
        <p:spPr>
          <a:xfrm>
            <a:off x="5796136" y="4018905"/>
            <a:ext cx="2969557" cy="830997"/>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High recovery efficiency for RCSs (98-99%)</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Ready for experimental optimization/models/</a:t>
            </a:r>
            <a:r>
              <a:rPr lang="en-US" sz="1200" spc="-1" dirty="0" err="1">
                <a:solidFill>
                  <a:srgbClr val="000000"/>
                </a:solidFill>
                <a:latin typeface="Calibri" panose="020F0502020204030204" pitchFamily="34" charset="0"/>
                <a:cs typeface="Calibri" panose="020F0502020204030204" pitchFamily="34" charset="0"/>
              </a:rPr>
              <a:t>protoypes</a:t>
            </a:r>
            <a:endParaRPr lang="en-US" sz="1200" spc="-1" dirty="0">
              <a:solidFill>
                <a:srgbClr val="000000"/>
              </a:solidFill>
              <a:latin typeface="Calibri" panose="020F050202020403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6DE3FABB-6048-2271-9AF0-C76CABCEE05D}"/>
              </a:ext>
            </a:extLst>
          </p:cNvPr>
          <p:cNvSpPr>
            <a:spLocks noGrp="1"/>
          </p:cNvSpPr>
          <p:nvPr>
            <p:ph type="sldNum" sz="quarter" idx="4"/>
          </p:nvPr>
        </p:nvSpPr>
        <p:spPr/>
        <p:txBody>
          <a:bodyPr/>
          <a:lstStyle/>
          <a:p>
            <a:fld id="{974172A1-1CBF-0B40-9234-7D4D80EC19EA}" type="slidenum">
              <a:rPr lang="en-GB" smtClean="0"/>
              <a:pPr/>
              <a:t>15</a:t>
            </a:fld>
            <a:endParaRPr lang="en-GB" dirty="0"/>
          </a:p>
        </p:txBody>
      </p:sp>
      <p:sp>
        <p:nvSpPr>
          <p:cNvPr id="7" name="TextBox 6">
            <a:extLst>
              <a:ext uri="{FF2B5EF4-FFF2-40B4-BE49-F238E27FC236}">
                <a16:creationId xmlns:a16="http://schemas.microsoft.com/office/drawing/2014/main" id="{0B398383-20C2-533B-BC18-534D6AB21FB5}"/>
              </a:ext>
            </a:extLst>
          </p:cNvPr>
          <p:cNvSpPr txBox="1"/>
          <p:nvPr/>
        </p:nvSpPr>
        <p:spPr>
          <a:xfrm>
            <a:off x="118283" y="1618803"/>
            <a:ext cx="2794971" cy="1384995"/>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Conceptual design of magnets and power converters</a:t>
            </a:r>
          </a:p>
          <a:p>
            <a:pPr marL="171450" indent="-171450">
              <a:buFont typeface="Arial" panose="020B0604020202020204" pitchFamily="34" charset="0"/>
              <a:buChar char="•"/>
            </a:pPr>
            <a:r>
              <a:rPr lang="en-US" sz="1200" spc="-1" dirty="0" err="1">
                <a:solidFill>
                  <a:srgbClr val="000000"/>
                </a:solidFill>
                <a:latin typeface="Calibri" panose="020F0502020204030204" pitchFamily="34" charset="0"/>
                <a:cs typeface="Calibri" panose="020F0502020204030204" pitchFamily="34" charset="0"/>
              </a:rPr>
              <a:t>Optimised</a:t>
            </a:r>
            <a:r>
              <a:rPr lang="en-US" sz="1200" spc="-1" dirty="0">
                <a:solidFill>
                  <a:srgbClr val="000000"/>
                </a:solidFill>
                <a:latin typeface="Calibri" panose="020F0502020204030204" pitchFamily="34" charset="0"/>
                <a:cs typeface="Calibri" panose="020F0502020204030204" pitchFamily="34" charset="0"/>
              </a:rPr>
              <a:t> design together with RF</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Power converters can switch sign of magnets without changing direction of voltage on capacitors</a:t>
            </a:r>
          </a:p>
        </p:txBody>
      </p:sp>
      <p:sp>
        <p:nvSpPr>
          <p:cNvPr id="35" name="AutoShape 2">
            <a:extLst>
              <a:ext uri="{FF2B5EF4-FFF2-40B4-BE49-F238E27FC236}">
                <a16:creationId xmlns:a16="http://schemas.microsoft.com/office/drawing/2014/main" id="{2AA3CADE-47C9-A0F6-B0A6-07925088F68F}"/>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F87C8D31-6F4E-8C23-30C8-08A2F9B7027A}"/>
              </a:ext>
            </a:extLst>
          </p:cNvPr>
          <p:cNvSpPr txBox="1"/>
          <p:nvPr/>
        </p:nvSpPr>
        <p:spPr>
          <a:xfrm>
            <a:off x="129293" y="627534"/>
            <a:ext cx="2783961" cy="830997"/>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Fast ramping normal magnets (1-10 </a:t>
            </a:r>
            <a:r>
              <a:rPr lang="en-US" sz="1200" dirty="0" err="1">
                <a:latin typeface="Calibri" panose="020F0502020204030204" pitchFamily="34" charset="0"/>
                <a:cs typeface="Calibri" panose="020F0502020204030204" pitchFamily="34" charset="0"/>
              </a:rPr>
              <a:t>ms</a:t>
            </a:r>
            <a:r>
              <a:rPr lang="en-US" sz="1200" dirty="0">
                <a:latin typeface="Calibri" panose="020F0502020204030204" pitchFamily="34" charset="0"/>
                <a:cs typeface="Calibri" panose="020F0502020204030204" pitchFamily="34" charset="0"/>
              </a:rPr>
              <a:t>) with efficient energy recovery in power converter (200 MJ stored in magnets)</a:t>
            </a:r>
          </a:p>
        </p:txBody>
      </p:sp>
      <p:pic>
        <p:nvPicPr>
          <p:cNvPr id="6" name="Picture 5" descr="A diagram of a metal detector&#10;&#10;Description automatically generated with medium confidence">
            <a:extLst>
              <a:ext uri="{FF2B5EF4-FFF2-40B4-BE49-F238E27FC236}">
                <a16:creationId xmlns:a16="http://schemas.microsoft.com/office/drawing/2014/main" id="{EDABEF1C-155C-064A-7219-136B24393721}"/>
              </a:ext>
            </a:extLst>
          </p:cNvPr>
          <p:cNvPicPr>
            <a:picLocks noChangeAspect="1"/>
          </p:cNvPicPr>
          <p:nvPr/>
        </p:nvPicPr>
        <p:blipFill>
          <a:blip r:embed="rId3">
            <a:extLst>
              <a:ext uri="{28A0092B-C50C-407E-A947-70E740481C1C}">
                <a14:useLocalDpi xmlns:a14="http://schemas.microsoft.com/office/drawing/2010/main"/>
              </a:ext>
            </a:extLst>
          </a:blip>
          <a:srcRect r="35196" b="9451"/>
          <a:stretch/>
        </p:blipFill>
        <p:spPr>
          <a:xfrm>
            <a:off x="6048730" y="627219"/>
            <a:ext cx="1594933" cy="1080685"/>
          </a:xfrm>
          <a:prstGeom prst="rect">
            <a:avLst/>
          </a:prstGeom>
        </p:spPr>
      </p:pic>
      <p:pic>
        <p:nvPicPr>
          <p:cNvPr id="9" name="Picture 8" descr="A diagram of a diagram of a window frame&#10;&#10;Description automatically generated with medium confidence">
            <a:extLst>
              <a:ext uri="{FF2B5EF4-FFF2-40B4-BE49-F238E27FC236}">
                <a16:creationId xmlns:a16="http://schemas.microsoft.com/office/drawing/2014/main" id="{65A262ED-216D-40BC-5A34-D1593524CA0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52926" y="618244"/>
            <a:ext cx="1868219" cy="1507644"/>
          </a:xfrm>
          <a:prstGeom prst="rect">
            <a:avLst/>
          </a:prstGeom>
        </p:spPr>
      </p:pic>
      <p:graphicFrame>
        <p:nvGraphicFramePr>
          <p:cNvPr id="14" name="Table 13">
            <a:extLst>
              <a:ext uri="{FF2B5EF4-FFF2-40B4-BE49-F238E27FC236}">
                <a16:creationId xmlns:a16="http://schemas.microsoft.com/office/drawing/2014/main" id="{38E89053-8573-0DC3-7FFE-B343A6AFACE5}"/>
              </a:ext>
            </a:extLst>
          </p:cNvPr>
          <p:cNvGraphicFramePr>
            <a:graphicFrameLocks noGrp="1"/>
          </p:cNvGraphicFramePr>
          <p:nvPr>
            <p:extLst>
              <p:ext uri="{D42A27DB-BD31-4B8C-83A1-F6EECF244321}">
                <p14:modId xmlns:p14="http://schemas.microsoft.com/office/powerpoint/2010/main" val="891754212"/>
              </p:ext>
            </p:extLst>
          </p:nvPr>
        </p:nvGraphicFramePr>
        <p:xfrm>
          <a:off x="204252" y="3422161"/>
          <a:ext cx="4797376" cy="1193488"/>
        </p:xfrm>
        <a:graphic>
          <a:graphicData uri="http://schemas.openxmlformats.org/drawingml/2006/table">
            <a:tbl>
              <a:tblPr firstRow="1" bandRow="1">
                <a:tableStyleId>{5C22544A-7EE6-4342-B048-85BDC9FD1C3A}</a:tableStyleId>
              </a:tblPr>
              <a:tblGrid>
                <a:gridCol w="636257">
                  <a:extLst>
                    <a:ext uri="{9D8B030D-6E8A-4147-A177-3AD203B41FA5}">
                      <a16:colId xmlns:a16="http://schemas.microsoft.com/office/drawing/2014/main" val="2532892650"/>
                    </a:ext>
                  </a:extLst>
                </a:gridCol>
                <a:gridCol w="725333">
                  <a:extLst>
                    <a:ext uri="{9D8B030D-6E8A-4147-A177-3AD203B41FA5}">
                      <a16:colId xmlns:a16="http://schemas.microsoft.com/office/drawing/2014/main" val="653191170"/>
                    </a:ext>
                  </a:extLst>
                </a:gridCol>
                <a:gridCol w="908575">
                  <a:extLst>
                    <a:ext uri="{9D8B030D-6E8A-4147-A177-3AD203B41FA5}">
                      <a16:colId xmlns:a16="http://schemas.microsoft.com/office/drawing/2014/main" val="718919577"/>
                    </a:ext>
                  </a:extLst>
                </a:gridCol>
                <a:gridCol w="928085">
                  <a:extLst>
                    <a:ext uri="{9D8B030D-6E8A-4147-A177-3AD203B41FA5}">
                      <a16:colId xmlns:a16="http://schemas.microsoft.com/office/drawing/2014/main" val="997840556"/>
                    </a:ext>
                  </a:extLst>
                </a:gridCol>
                <a:gridCol w="799563">
                  <a:extLst>
                    <a:ext uri="{9D8B030D-6E8A-4147-A177-3AD203B41FA5}">
                      <a16:colId xmlns:a16="http://schemas.microsoft.com/office/drawing/2014/main" val="2424605056"/>
                    </a:ext>
                  </a:extLst>
                </a:gridCol>
                <a:gridCol w="799563">
                  <a:extLst>
                    <a:ext uri="{9D8B030D-6E8A-4147-A177-3AD203B41FA5}">
                      <a16:colId xmlns:a16="http://schemas.microsoft.com/office/drawing/2014/main" val="3516920967"/>
                    </a:ext>
                  </a:extLst>
                </a:gridCol>
              </a:tblGrid>
              <a:tr h="298372">
                <a:tc>
                  <a:txBody>
                    <a:bodyPr/>
                    <a:lstStyle/>
                    <a:p>
                      <a:r>
                        <a:rPr lang="en-US" sz="1200" dirty="0">
                          <a:latin typeface="Calibri" panose="020F0502020204030204" pitchFamily="34" charset="0"/>
                          <a:cs typeface="Calibri" panose="020F0502020204030204" pitchFamily="34" charset="0"/>
                        </a:rPr>
                        <a:t>RCS</a:t>
                      </a:r>
                    </a:p>
                  </a:txBody>
                  <a:tcPr/>
                </a:tc>
                <a:tc>
                  <a:txBody>
                    <a:bodyPr/>
                    <a:lstStyle/>
                    <a:p>
                      <a:r>
                        <a:rPr lang="en-US" sz="1200" dirty="0">
                          <a:latin typeface="Calibri" panose="020F0502020204030204" pitchFamily="34" charset="0"/>
                          <a:cs typeface="Calibri" panose="020F0502020204030204" pitchFamily="34" charset="0"/>
                        </a:rPr>
                        <a:t>E [J/m]</a:t>
                      </a:r>
                    </a:p>
                  </a:txBody>
                  <a:tcPr/>
                </a:tc>
                <a:tc>
                  <a:txBody>
                    <a:bodyPr/>
                    <a:lstStyle/>
                    <a:p>
                      <a:r>
                        <a:rPr lang="en-US" sz="1200" dirty="0" err="1">
                          <a:latin typeface="Calibri" panose="020F0502020204030204" pitchFamily="34" charset="0"/>
                          <a:cs typeface="Calibri" panose="020F0502020204030204" pitchFamily="34" charset="0"/>
                        </a:rPr>
                        <a:t>E</a:t>
                      </a:r>
                      <a:r>
                        <a:rPr lang="en-US" sz="1200" b="1" baseline="-25000" dirty="0" err="1">
                          <a:latin typeface="Calibri" panose="020F0502020204030204" pitchFamily="34" charset="0"/>
                          <a:cs typeface="Calibri" panose="020F0502020204030204" pitchFamily="34" charset="0"/>
                        </a:rPr>
                        <a:t>iron</a:t>
                      </a:r>
                      <a:r>
                        <a:rPr lang="en-US" sz="1200" b="1" baseline="-25000" dirty="0">
                          <a:latin typeface="Calibri" panose="020F0502020204030204" pitchFamily="34" charset="0"/>
                          <a:cs typeface="Calibri" panose="020F0502020204030204" pitchFamily="34" charset="0"/>
                        </a:rPr>
                        <a:t> </a:t>
                      </a:r>
                      <a:r>
                        <a:rPr lang="en-US" sz="1200" dirty="0">
                          <a:latin typeface="Calibri" panose="020F0502020204030204" pitchFamily="34" charset="0"/>
                          <a:cs typeface="Calibri" panose="020F0502020204030204" pitchFamily="34" charset="0"/>
                        </a:rPr>
                        <a:t>[J/m]</a:t>
                      </a:r>
                    </a:p>
                  </a:txBody>
                  <a:tcPr/>
                </a:tc>
                <a:tc>
                  <a:txBody>
                    <a:bodyPr/>
                    <a:lstStyle/>
                    <a:p>
                      <a:r>
                        <a:rPr lang="en-US" sz="1200" dirty="0" err="1">
                          <a:latin typeface="Calibri" panose="020F0502020204030204" pitchFamily="34" charset="0"/>
                          <a:cs typeface="Calibri" panose="020F0502020204030204" pitchFamily="34" charset="0"/>
                        </a:rPr>
                        <a:t>E</a:t>
                      </a:r>
                      <a:r>
                        <a:rPr lang="en-US" sz="1200" baseline="-25000" dirty="0" err="1">
                          <a:latin typeface="Calibri" panose="020F0502020204030204" pitchFamily="34" charset="0"/>
                          <a:cs typeface="Calibri" panose="020F0502020204030204" pitchFamily="34" charset="0"/>
                        </a:rPr>
                        <a:t>copper</a:t>
                      </a:r>
                      <a:r>
                        <a:rPr lang="en-US" sz="1200" baseline="-25000" dirty="0">
                          <a:latin typeface="Calibri" panose="020F0502020204030204" pitchFamily="34" charset="0"/>
                          <a:cs typeface="Calibri" panose="020F0502020204030204" pitchFamily="34" charset="0"/>
                        </a:rPr>
                        <a:t> </a:t>
                      </a:r>
                      <a:r>
                        <a:rPr lang="en-US" sz="1200" dirty="0">
                          <a:latin typeface="Calibri" panose="020F0502020204030204" pitchFamily="34" charset="0"/>
                          <a:cs typeface="Calibri" panose="020F0502020204030204" pitchFamily="34" charset="0"/>
                        </a:rPr>
                        <a:t>[J/m]</a:t>
                      </a:r>
                    </a:p>
                  </a:txBody>
                  <a:tcPr/>
                </a:tc>
                <a:tc>
                  <a:txBody>
                    <a:bodyPr/>
                    <a:lstStyle/>
                    <a:p>
                      <a:r>
                        <a:rPr lang="en-US" sz="1200" b="1" dirty="0">
                          <a:latin typeface="Calibri" panose="020F0502020204030204" pitchFamily="34" charset="0"/>
                          <a:cs typeface="Calibri" panose="020F0502020204030204" pitchFamily="34" charset="0"/>
                        </a:rPr>
                        <a:t>Loss [%]</a:t>
                      </a:r>
                    </a:p>
                  </a:txBody>
                  <a:tcPr/>
                </a:tc>
                <a:tc>
                  <a:txBody>
                    <a:bodyPr/>
                    <a:lstStyle/>
                    <a:p>
                      <a:r>
                        <a:rPr lang="en-US" sz="1200" dirty="0">
                          <a:latin typeface="Calibri" panose="020F0502020204030204" pitchFamily="34" charset="0"/>
                          <a:cs typeface="Calibri" panose="020F0502020204030204" pitchFamily="34" charset="0"/>
                        </a:rPr>
                        <a:t>P [MW]</a:t>
                      </a:r>
                    </a:p>
                  </a:txBody>
                  <a:tcPr/>
                </a:tc>
                <a:extLst>
                  <a:ext uri="{0D108BD9-81ED-4DB2-BD59-A6C34878D82A}">
                    <a16:rowId xmlns:a16="http://schemas.microsoft.com/office/drawing/2014/main" val="800385429"/>
                  </a:ext>
                </a:extLst>
              </a:tr>
              <a:tr h="298372">
                <a:tc>
                  <a:txBody>
                    <a:bodyPr/>
                    <a:lstStyle/>
                    <a:p>
                      <a:r>
                        <a:rPr lang="en-US" sz="1200" dirty="0">
                          <a:latin typeface="Calibri" panose="020F0502020204030204" pitchFamily="34" charset="0"/>
                          <a:cs typeface="Calibri" panose="020F0502020204030204" pitchFamily="34" charset="0"/>
                        </a:rPr>
                        <a:t>SPS 1</a:t>
                      </a:r>
                    </a:p>
                  </a:txBody>
                  <a:tcPr/>
                </a:tc>
                <a:tc>
                  <a:txBody>
                    <a:bodyPr/>
                    <a:lstStyle/>
                    <a:p>
                      <a:pPr algn="ctr"/>
                      <a:r>
                        <a:rPr lang="en-US" sz="1200" dirty="0">
                          <a:latin typeface="Calibri" panose="020F0502020204030204" pitchFamily="34" charset="0"/>
                          <a:cs typeface="Calibri" panose="020F0502020204030204" pitchFamily="34" charset="0"/>
                        </a:rPr>
                        <a:t>5447</a:t>
                      </a:r>
                    </a:p>
                  </a:txBody>
                  <a:tcPr/>
                </a:tc>
                <a:tc>
                  <a:txBody>
                    <a:bodyPr/>
                    <a:lstStyle/>
                    <a:p>
                      <a:pPr algn="ctr"/>
                      <a:r>
                        <a:rPr lang="en-US" sz="1200" dirty="0">
                          <a:latin typeface="Calibri" panose="020F0502020204030204" pitchFamily="34" charset="0"/>
                          <a:cs typeface="Calibri" panose="020F0502020204030204" pitchFamily="34" charset="0"/>
                        </a:rPr>
                        <a:t>10</a:t>
                      </a:r>
                    </a:p>
                  </a:txBody>
                  <a:tcPr/>
                </a:tc>
                <a:tc>
                  <a:txBody>
                    <a:bodyPr/>
                    <a:lstStyle/>
                    <a:p>
                      <a:pPr algn="ctr"/>
                      <a:r>
                        <a:rPr lang="en-US" sz="1200" dirty="0">
                          <a:latin typeface="Calibri" panose="020F0502020204030204" pitchFamily="34" charset="0"/>
                          <a:cs typeface="Calibri" panose="020F0502020204030204" pitchFamily="34" charset="0"/>
                        </a:rPr>
                        <a:t>52</a:t>
                      </a:r>
                    </a:p>
                  </a:txBody>
                  <a:tcPr/>
                </a:tc>
                <a:tc>
                  <a:txBody>
                    <a:bodyPr/>
                    <a:lstStyle/>
                    <a:p>
                      <a:pPr algn="ctr"/>
                      <a:r>
                        <a:rPr lang="en-US" sz="1200" b="1" dirty="0">
                          <a:latin typeface="Calibri" panose="020F0502020204030204" pitchFamily="34" charset="0"/>
                          <a:cs typeface="Calibri" panose="020F0502020204030204" pitchFamily="34" charset="0"/>
                        </a:rPr>
                        <a:t>1.1</a:t>
                      </a:r>
                    </a:p>
                  </a:txBody>
                  <a:tcPr/>
                </a:tc>
                <a:tc>
                  <a:txBody>
                    <a:bodyPr/>
                    <a:lstStyle/>
                    <a:p>
                      <a:pPr algn="ctr"/>
                      <a:r>
                        <a:rPr lang="en-US" sz="1200" dirty="0">
                          <a:latin typeface="Calibri" panose="020F0502020204030204" pitchFamily="34" charset="0"/>
                          <a:cs typeface="Calibri" panose="020F0502020204030204" pitchFamily="34" charset="0"/>
                        </a:rPr>
                        <a:t>1.9</a:t>
                      </a:r>
                    </a:p>
                  </a:txBody>
                  <a:tcPr/>
                </a:tc>
                <a:extLst>
                  <a:ext uri="{0D108BD9-81ED-4DB2-BD59-A6C34878D82A}">
                    <a16:rowId xmlns:a16="http://schemas.microsoft.com/office/drawing/2014/main" val="1181773759"/>
                  </a:ext>
                </a:extLst>
              </a:tr>
              <a:tr h="298372">
                <a:tc>
                  <a:txBody>
                    <a:bodyPr/>
                    <a:lstStyle/>
                    <a:p>
                      <a:r>
                        <a:rPr lang="en-US" sz="1200" dirty="0">
                          <a:latin typeface="Calibri" panose="020F0502020204030204" pitchFamily="34" charset="0"/>
                          <a:cs typeface="Calibri" panose="020F0502020204030204" pitchFamily="34" charset="0"/>
                        </a:rPr>
                        <a:t>LHC 1</a:t>
                      </a:r>
                    </a:p>
                  </a:txBody>
                  <a:tcPr/>
                </a:tc>
                <a:tc>
                  <a:txBody>
                    <a:bodyPr/>
                    <a:lstStyle/>
                    <a:p>
                      <a:pPr algn="ctr"/>
                      <a:r>
                        <a:rPr lang="en-US" sz="1200" dirty="0">
                          <a:latin typeface="Calibri" panose="020F0502020204030204" pitchFamily="34" charset="0"/>
                          <a:cs typeface="Calibri" panose="020F0502020204030204" pitchFamily="34" charset="0"/>
                        </a:rPr>
                        <a:t>5678</a:t>
                      </a:r>
                    </a:p>
                  </a:txBody>
                  <a:tcPr/>
                </a:tc>
                <a:tc>
                  <a:txBody>
                    <a:bodyPr/>
                    <a:lstStyle/>
                    <a:p>
                      <a:pPr algn="ctr"/>
                      <a:r>
                        <a:rPr lang="en-US" sz="1200" dirty="0">
                          <a:latin typeface="Calibri" panose="020F0502020204030204" pitchFamily="34" charset="0"/>
                          <a:cs typeface="Calibri" panose="020F0502020204030204" pitchFamily="34" charset="0"/>
                        </a:rPr>
                        <a:t>9.2</a:t>
                      </a:r>
                    </a:p>
                  </a:txBody>
                  <a:tcPr/>
                </a:tc>
                <a:tc>
                  <a:txBody>
                    <a:bodyPr/>
                    <a:lstStyle/>
                    <a:p>
                      <a:pPr algn="ctr"/>
                      <a:r>
                        <a:rPr lang="en-US" sz="1200" dirty="0">
                          <a:latin typeface="Calibri" panose="020F0502020204030204" pitchFamily="34" charset="0"/>
                          <a:cs typeface="Calibri" panose="020F0502020204030204" pitchFamily="34" charset="0"/>
                        </a:rPr>
                        <a:t>80.6</a:t>
                      </a:r>
                    </a:p>
                  </a:txBody>
                  <a:tcPr/>
                </a:tc>
                <a:tc>
                  <a:txBody>
                    <a:bodyPr/>
                    <a:lstStyle/>
                    <a:p>
                      <a:pPr algn="ctr"/>
                      <a:r>
                        <a:rPr lang="en-US" sz="1200" b="1" dirty="0">
                          <a:latin typeface="Calibri" panose="020F0502020204030204" pitchFamily="34" charset="0"/>
                          <a:cs typeface="Calibri" panose="020F0502020204030204" pitchFamily="34" charset="0"/>
                        </a:rPr>
                        <a:t>1.6</a:t>
                      </a:r>
                    </a:p>
                  </a:txBody>
                  <a:tcPr/>
                </a:tc>
                <a:tc>
                  <a:txBody>
                    <a:bodyPr/>
                    <a:lstStyle/>
                    <a:p>
                      <a:pPr algn="ctr"/>
                      <a:r>
                        <a:rPr lang="en-US" sz="1200" dirty="0">
                          <a:latin typeface="Calibri" panose="020F0502020204030204" pitchFamily="34" charset="0"/>
                          <a:cs typeface="Calibri" panose="020F0502020204030204" pitchFamily="34" charset="0"/>
                        </a:rPr>
                        <a:t>12.8</a:t>
                      </a:r>
                    </a:p>
                  </a:txBody>
                  <a:tcPr/>
                </a:tc>
                <a:extLst>
                  <a:ext uri="{0D108BD9-81ED-4DB2-BD59-A6C34878D82A}">
                    <a16:rowId xmlns:a16="http://schemas.microsoft.com/office/drawing/2014/main" val="3618954721"/>
                  </a:ext>
                </a:extLst>
              </a:tr>
              <a:tr h="298372">
                <a:tc>
                  <a:txBody>
                    <a:bodyPr/>
                    <a:lstStyle/>
                    <a:p>
                      <a:r>
                        <a:rPr lang="en-US" sz="1200" dirty="0">
                          <a:latin typeface="Calibri" panose="020F0502020204030204" pitchFamily="34" charset="0"/>
                          <a:cs typeface="Calibri" panose="020F0502020204030204" pitchFamily="34" charset="0"/>
                        </a:rPr>
                        <a:t>LHC 2</a:t>
                      </a:r>
                    </a:p>
                  </a:txBody>
                  <a:tcPr/>
                </a:tc>
                <a:tc>
                  <a:txBody>
                    <a:bodyPr/>
                    <a:lstStyle/>
                    <a:p>
                      <a:pPr algn="ctr"/>
                      <a:r>
                        <a:rPr lang="en-US" sz="1200" dirty="0">
                          <a:latin typeface="Calibri" panose="020F0502020204030204" pitchFamily="34" charset="0"/>
                          <a:cs typeface="Calibri" panose="020F0502020204030204" pitchFamily="34" charset="0"/>
                        </a:rPr>
                        <a:t>5752</a:t>
                      </a:r>
                    </a:p>
                  </a:txBody>
                  <a:tcPr/>
                </a:tc>
                <a:tc>
                  <a:txBody>
                    <a:bodyPr/>
                    <a:lstStyle/>
                    <a:p>
                      <a:pPr algn="ctr"/>
                      <a:r>
                        <a:rPr lang="en-US" sz="1200" dirty="0">
                          <a:latin typeface="Calibri" panose="020F0502020204030204" pitchFamily="34" charset="0"/>
                          <a:cs typeface="Calibri" panose="020F0502020204030204" pitchFamily="34" charset="0"/>
                        </a:rPr>
                        <a:t>63.4</a:t>
                      </a:r>
                    </a:p>
                  </a:txBody>
                  <a:tcPr/>
                </a:tc>
                <a:tc>
                  <a:txBody>
                    <a:bodyPr/>
                    <a:lstStyle/>
                    <a:p>
                      <a:pPr algn="ctr"/>
                      <a:r>
                        <a:rPr lang="en-US" sz="1200" dirty="0">
                          <a:latin typeface="Calibri" panose="020F0502020204030204" pitchFamily="34" charset="0"/>
                          <a:cs typeface="Calibri" panose="020F0502020204030204" pitchFamily="34" charset="0"/>
                        </a:rPr>
                        <a:t>298</a:t>
                      </a:r>
                    </a:p>
                  </a:txBody>
                  <a:tcPr/>
                </a:tc>
                <a:tc>
                  <a:txBody>
                    <a:bodyPr/>
                    <a:lstStyle/>
                    <a:p>
                      <a:pPr algn="ctr"/>
                      <a:r>
                        <a:rPr lang="en-US" sz="1200" b="1" dirty="0">
                          <a:latin typeface="Calibri" panose="020F0502020204030204" pitchFamily="34" charset="0"/>
                          <a:cs typeface="Calibri" panose="020F0502020204030204" pitchFamily="34" charset="0"/>
                        </a:rPr>
                        <a:t>6.3/2</a:t>
                      </a:r>
                    </a:p>
                  </a:txBody>
                  <a:tcPr/>
                </a:tc>
                <a:tc>
                  <a:txBody>
                    <a:bodyPr/>
                    <a:lstStyle/>
                    <a:p>
                      <a:pPr algn="ctr"/>
                      <a:r>
                        <a:rPr lang="en-US" sz="1200" dirty="0">
                          <a:latin typeface="Calibri" panose="020F0502020204030204" pitchFamily="34" charset="0"/>
                          <a:cs typeface="Calibri" panose="020F0502020204030204" pitchFamily="34" charset="0"/>
                        </a:rPr>
                        <a:t>26.6</a:t>
                      </a:r>
                    </a:p>
                  </a:txBody>
                  <a:tcPr/>
                </a:tc>
                <a:extLst>
                  <a:ext uri="{0D108BD9-81ED-4DB2-BD59-A6C34878D82A}">
                    <a16:rowId xmlns:a16="http://schemas.microsoft.com/office/drawing/2014/main" val="2689803951"/>
                  </a:ext>
                </a:extLst>
              </a:tr>
            </a:tbl>
          </a:graphicData>
        </a:graphic>
      </p:graphicFrame>
      <p:sp>
        <p:nvSpPr>
          <p:cNvPr id="15" name="TextBox 14">
            <a:extLst>
              <a:ext uri="{FF2B5EF4-FFF2-40B4-BE49-F238E27FC236}">
                <a16:creationId xmlns:a16="http://schemas.microsoft.com/office/drawing/2014/main" id="{7986E090-DDD6-3295-6114-8164A0F9FE2D}"/>
              </a:ext>
            </a:extLst>
          </p:cNvPr>
          <p:cNvSpPr txBox="1"/>
          <p:nvPr/>
        </p:nvSpPr>
        <p:spPr>
          <a:xfrm>
            <a:off x="147334" y="4608297"/>
            <a:ext cx="4955203" cy="276999"/>
          </a:xfrm>
          <a:prstGeom prst="rect">
            <a:avLst/>
          </a:prstGeom>
          <a:noFill/>
        </p:spPr>
        <p:txBody>
          <a:bodyPr wrap="none" rtlCol="0">
            <a:spAutoFit/>
          </a:bodyPr>
          <a:lstStyle/>
          <a:p>
            <a:r>
              <a:rPr lang="en-US" sz="1200" dirty="0">
                <a:latin typeface="Calibri" panose="020F0502020204030204" pitchFamily="34" charset="0"/>
                <a:cs typeface="Calibri" panose="020F0502020204030204" pitchFamily="34" charset="0"/>
              </a:rPr>
              <a:t>Energy in magnets, losses per cycle and total power at 5 Hz including cooling</a:t>
            </a:r>
          </a:p>
        </p:txBody>
      </p:sp>
      <p:sp>
        <p:nvSpPr>
          <p:cNvPr id="16" name="Donut 15">
            <a:extLst>
              <a:ext uri="{FF2B5EF4-FFF2-40B4-BE49-F238E27FC236}">
                <a16:creationId xmlns:a16="http://schemas.microsoft.com/office/drawing/2014/main" id="{21007E4D-ADE6-5AD3-6F6A-5CD976860C58}"/>
              </a:ext>
            </a:extLst>
          </p:cNvPr>
          <p:cNvSpPr/>
          <p:nvPr/>
        </p:nvSpPr>
        <p:spPr>
          <a:xfrm>
            <a:off x="3491880" y="555526"/>
            <a:ext cx="681498" cy="710345"/>
          </a:xfrm>
          <a:prstGeom prst="donut">
            <a:avLst>
              <a:gd name="adj" fmla="val 42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Donut 16">
            <a:extLst>
              <a:ext uri="{FF2B5EF4-FFF2-40B4-BE49-F238E27FC236}">
                <a16:creationId xmlns:a16="http://schemas.microsoft.com/office/drawing/2014/main" id="{D8AC97E0-F18B-CFE1-4DF7-B4C5CD093C21}"/>
              </a:ext>
            </a:extLst>
          </p:cNvPr>
          <p:cNvSpPr/>
          <p:nvPr/>
        </p:nvSpPr>
        <p:spPr>
          <a:xfrm>
            <a:off x="3766388" y="1223416"/>
            <a:ext cx="681498" cy="710345"/>
          </a:xfrm>
          <a:prstGeom prst="donut">
            <a:avLst>
              <a:gd name="adj" fmla="val 42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9" name="Picture 18" descr="A diagram of a machine&#10;&#10;Description automatically generated">
            <a:extLst>
              <a:ext uri="{FF2B5EF4-FFF2-40B4-BE49-F238E27FC236}">
                <a16:creationId xmlns:a16="http://schemas.microsoft.com/office/drawing/2014/main" id="{4550700A-46FF-0142-9B7D-7882AB02E7EA}"/>
              </a:ext>
            </a:extLst>
          </p:cNvPr>
          <p:cNvPicPr>
            <a:picLocks noChangeAspect="1"/>
          </p:cNvPicPr>
          <p:nvPr/>
        </p:nvPicPr>
        <p:blipFill>
          <a:blip r:embed="rId5">
            <a:extLst>
              <a:ext uri="{28A0092B-C50C-407E-A947-70E740481C1C}">
                <a14:useLocalDpi xmlns:a14="http://schemas.microsoft.com/office/drawing/2010/main" val="0"/>
              </a:ext>
            </a:extLst>
          </a:blip>
          <a:srcRect r="53524" b="25147"/>
          <a:stretch/>
        </p:blipFill>
        <p:spPr>
          <a:xfrm>
            <a:off x="3103223" y="2282635"/>
            <a:ext cx="2140309" cy="1040050"/>
          </a:xfrm>
          <a:prstGeom prst="rect">
            <a:avLst/>
          </a:prstGeom>
        </p:spPr>
      </p:pic>
      <p:pic>
        <p:nvPicPr>
          <p:cNvPr id="20" name="Picture 19" descr="A diagram of a machine&#10;&#10;Description automatically generated">
            <a:extLst>
              <a:ext uri="{FF2B5EF4-FFF2-40B4-BE49-F238E27FC236}">
                <a16:creationId xmlns:a16="http://schemas.microsoft.com/office/drawing/2014/main" id="{01D72037-551D-0826-6260-5F42A8D937F9}"/>
              </a:ext>
            </a:extLst>
          </p:cNvPr>
          <p:cNvPicPr>
            <a:picLocks noChangeAspect="1"/>
          </p:cNvPicPr>
          <p:nvPr/>
        </p:nvPicPr>
        <p:blipFill>
          <a:blip r:embed="rId5">
            <a:extLst>
              <a:ext uri="{28A0092B-C50C-407E-A947-70E740481C1C}">
                <a14:useLocalDpi xmlns:a14="http://schemas.microsoft.com/office/drawing/2010/main" val="0"/>
              </a:ext>
            </a:extLst>
          </a:blip>
          <a:srcRect l="47523"/>
          <a:stretch/>
        </p:blipFill>
        <p:spPr>
          <a:xfrm>
            <a:off x="5251320" y="1790476"/>
            <a:ext cx="3840835" cy="2208283"/>
          </a:xfrm>
          <a:prstGeom prst="rect">
            <a:avLst/>
          </a:prstGeom>
        </p:spPr>
      </p:pic>
      <p:sp>
        <p:nvSpPr>
          <p:cNvPr id="5" name="TextBox 4">
            <a:extLst>
              <a:ext uri="{FF2B5EF4-FFF2-40B4-BE49-F238E27FC236}">
                <a16:creationId xmlns:a16="http://schemas.microsoft.com/office/drawing/2014/main" id="{BC6E1891-3406-84D6-BD95-FB213686441C}"/>
              </a:ext>
            </a:extLst>
          </p:cNvPr>
          <p:cNvSpPr txBox="1"/>
          <p:nvPr/>
        </p:nvSpPr>
        <p:spPr>
          <a:xfrm>
            <a:off x="7906750" y="1182673"/>
            <a:ext cx="898003" cy="523220"/>
          </a:xfrm>
          <a:prstGeom prst="rect">
            <a:avLst/>
          </a:prstGeom>
          <a:solidFill>
            <a:srgbClr val="FFFF00"/>
          </a:solidFill>
        </p:spPr>
        <p:txBody>
          <a:bodyPr wrap="none" rtlCol="0">
            <a:spAutoFit/>
          </a:bodyPr>
          <a:lstStyle/>
          <a:p>
            <a:r>
              <a:rPr lang="en-US" sz="1400" dirty="0"/>
              <a:t>SUPS074</a:t>
            </a:r>
          </a:p>
          <a:p>
            <a:r>
              <a:rPr lang="en-US" sz="1400" dirty="0"/>
              <a:t>WEPB029</a:t>
            </a:r>
          </a:p>
        </p:txBody>
      </p:sp>
    </p:spTree>
    <p:extLst>
      <p:ext uri="{BB962C8B-B14F-4D97-AF65-F5344CB8AC3E}">
        <p14:creationId xmlns:p14="http://schemas.microsoft.com/office/powerpoint/2010/main" val="3223396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872234-68BE-E256-8931-51330C3F9D5F}"/>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F9E634E1-7141-A766-0EEE-A7056AE616E9}"/>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Collider Ring</a:t>
            </a:r>
            <a:endParaRPr lang="en-GB" sz="3200" b="0" dirty="0">
              <a:latin typeface="Calibri"/>
              <a:cs typeface="Calibri"/>
            </a:endParaRPr>
          </a:p>
        </p:txBody>
      </p:sp>
      <p:sp>
        <p:nvSpPr>
          <p:cNvPr id="52" name="Espace réservé du pied de page 4">
            <a:extLst>
              <a:ext uri="{FF2B5EF4-FFF2-40B4-BE49-F238E27FC236}">
                <a16:creationId xmlns:a16="http://schemas.microsoft.com/office/drawing/2014/main" id="{D2F088A5-002B-5140-36D2-3168A7AE270E}"/>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4" name="TextBox 3">
            <a:extLst>
              <a:ext uri="{FF2B5EF4-FFF2-40B4-BE49-F238E27FC236}">
                <a16:creationId xmlns:a16="http://schemas.microsoft.com/office/drawing/2014/main" id="{225AEBC3-ED21-B9EC-B2D4-D0DE62478AD5}"/>
              </a:ext>
            </a:extLst>
          </p:cNvPr>
          <p:cNvSpPr txBox="1"/>
          <p:nvPr/>
        </p:nvSpPr>
        <p:spPr>
          <a:xfrm>
            <a:off x="6084168" y="3563019"/>
            <a:ext cx="2977775" cy="1384995"/>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Should improve energy acceptance should somewhat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OK with energy spread predicted in muon cooling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Mover system does not compromise beam in regular arcs</a:t>
            </a:r>
          </a:p>
        </p:txBody>
      </p:sp>
      <p:sp>
        <p:nvSpPr>
          <p:cNvPr id="2" name="Slide Number Placeholder 1">
            <a:extLst>
              <a:ext uri="{FF2B5EF4-FFF2-40B4-BE49-F238E27FC236}">
                <a16:creationId xmlns:a16="http://schemas.microsoft.com/office/drawing/2014/main" id="{CD1111EF-657D-3C4B-89EF-2B7ACE114691}"/>
              </a:ext>
            </a:extLst>
          </p:cNvPr>
          <p:cNvSpPr>
            <a:spLocks noGrp="1"/>
          </p:cNvSpPr>
          <p:nvPr>
            <p:ph type="sldNum" sz="quarter" idx="4"/>
          </p:nvPr>
        </p:nvSpPr>
        <p:spPr/>
        <p:txBody>
          <a:bodyPr/>
          <a:lstStyle/>
          <a:p>
            <a:fld id="{974172A1-1CBF-0B40-9234-7D4D80EC19EA}" type="slidenum">
              <a:rPr lang="en-GB" smtClean="0"/>
              <a:pPr/>
              <a:t>16</a:t>
            </a:fld>
            <a:endParaRPr lang="en-GB" dirty="0"/>
          </a:p>
        </p:txBody>
      </p:sp>
      <p:sp>
        <p:nvSpPr>
          <p:cNvPr id="7" name="TextBox 6">
            <a:extLst>
              <a:ext uri="{FF2B5EF4-FFF2-40B4-BE49-F238E27FC236}">
                <a16:creationId xmlns:a16="http://schemas.microsoft.com/office/drawing/2014/main" id="{B160153E-D436-9F90-83B8-4F9BB3CB0A55}"/>
              </a:ext>
            </a:extLst>
          </p:cNvPr>
          <p:cNvSpPr txBox="1"/>
          <p:nvPr/>
        </p:nvSpPr>
        <p:spPr>
          <a:xfrm>
            <a:off x="135535" y="1426588"/>
            <a:ext cx="2365162" cy="1754326"/>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endParaRPr lang="en-US" sz="1200" spc="-1" dirty="0">
              <a:solidFill>
                <a:srgbClr val="000000"/>
              </a:solidFill>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Magnet shielding design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Magnet conceptual designs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Cryogenics concept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Lattice reaches target beta-functions but not yet full target energy acceptance</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First studies of mover system impact on beam</a:t>
            </a:r>
          </a:p>
        </p:txBody>
      </p:sp>
      <p:sp>
        <p:nvSpPr>
          <p:cNvPr id="35" name="AutoShape 2">
            <a:extLst>
              <a:ext uri="{FF2B5EF4-FFF2-40B4-BE49-F238E27FC236}">
                <a16:creationId xmlns:a16="http://schemas.microsoft.com/office/drawing/2014/main" id="{283FE58C-B65A-5675-5A9F-6B97E718408E}"/>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5EEE8711-E54C-9F50-D926-F450152BC600}"/>
              </a:ext>
            </a:extLst>
          </p:cNvPr>
          <p:cNvSpPr txBox="1"/>
          <p:nvPr/>
        </p:nvSpPr>
        <p:spPr>
          <a:xfrm>
            <a:off x="129293" y="483518"/>
            <a:ext cx="2371404" cy="830997"/>
          </a:xfrm>
          <a:prstGeom prst="rect">
            <a:avLst/>
          </a:prstGeom>
          <a:solidFill>
            <a:schemeClr val="accent1">
              <a:lumMod val="20000"/>
              <a:lumOff val="80000"/>
              <a:alpha val="4953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Challenges:</a:t>
            </a:r>
          </a:p>
          <a:p>
            <a:r>
              <a:rPr lang="en-US" sz="1200" dirty="0">
                <a:latin typeface="Calibri" panose="020F0502020204030204" pitchFamily="34" charset="0"/>
                <a:cs typeface="Calibri" panose="020F0502020204030204" pitchFamily="34" charset="0"/>
              </a:rPr>
              <a:t>500 W/m loss, magnet strength, lattice design with beta 1.5-5 mm, 0.1% beam energy spread</a:t>
            </a:r>
          </a:p>
        </p:txBody>
      </p:sp>
      <p:pic>
        <p:nvPicPr>
          <p:cNvPr id="5" name="Figure_46.png" descr="Figure_46.png">
            <a:extLst>
              <a:ext uri="{FF2B5EF4-FFF2-40B4-BE49-F238E27FC236}">
                <a16:creationId xmlns:a16="http://schemas.microsoft.com/office/drawing/2014/main" id="{2CE2C4F2-7EF8-CCD9-51F4-2AE3FB7F7014}"/>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707339" y="539264"/>
            <a:ext cx="2800765" cy="1600438"/>
          </a:xfrm>
          <a:prstGeom prst="rect">
            <a:avLst/>
          </a:prstGeom>
          <a:ln w="12700">
            <a:miter lim="400000"/>
          </a:ln>
        </p:spPr>
      </p:pic>
      <p:pic>
        <p:nvPicPr>
          <p:cNvPr id="10" name="Picture 9" descr="A graph of a magnet&#10;&#10;Description automatically generated with medium confidence">
            <a:extLst>
              <a:ext uri="{FF2B5EF4-FFF2-40B4-BE49-F238E27FC236}">
                <a16:creationId xmlns:a16="http://schemas.microsoft.com/office/drawing/2014/main" id="{8BD33A63-0FD8-A810-20C5-B76981C85A4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98450" y="778700"/>
            <a:ext cx="2645958" cy="1144978"/>
          </a:xfrm>
          <a:prstGeom prst="rect">
            <a:avLst/>
          </a:prstGeom>
        </p:spPr>
      </p:pic>
      <p:pic>
        <p:nvPicPr>
          <p:cNvPr id="11" name="Picture 10" descr="A graph of a heat mass&#10;&#10;Description automatically generated with medium confidence">
            <a:extLst>
              <a:ext uri="{FF2B5EF4-FFF2-40B4-BE49-F238E27FC236}">
                <a16:creationId xmlns:a16="http://schemas.microsoft.com/office/drawing/2014/main" id="{661431E7-44D8-0217-7AB9-679DB8F56904}"/>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780969" y="2199745"/>
            <a:ext cx="2645958" cy="1092460"/>
          </a:xfrm>
          <a:prstGeom prst="rect">
            <a:avLst/>
          </a:prstGeom>
        </p:spPr>
      </p:pic>
      <p:pic>
        <p:nvPicPr>
          <p:cNvPr id="13" name="Picture 12" descr="A graph of different colored lines&#10;&#10;Description automatically generated">
            <a:extLst>
              <a:ext uri="{FF2B5EF4-FFF2-40B4-BE49-F238E27FC236}">
                <a16:creationId xmlns:a16="http://schemas.microsoft.com/office/drawing/2014/main" id="{1D1CF9DC-661D-0B12-93D5-5D59AD54E39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498543" y="1911810"/>
            <a:ext cx="1850330" cy="1624680"/>
          </a:xfrm>
          <a:prstGeom prst="rect">
            <a:avLst/>
          </a:prstGeom>
        </p:spPr>
      </p:pic>
      <p:sp>
        <p:nvSpPr>
          <p:cNvPr id="14" name="TextBox 13">
            <a:extLst>
              <a:ext uri="{FF2B5EF4-FFF2-40B4-BE49-F238E27FC236}">
                <a16:creationId xmlns:a16="http://schemas.microsoft.com/office/drawing/2014/main" id="{E14B05CE-1394-E25E-CCC7-B46640D7D2AD}"/>
              </a:ext>
            </a:extLst>
          </p:cNvPr>
          <p:cNvSpPr txBox="1"/>
          <p:nvPr/>
        </p:nvSpPr>
        <p:spPr>
          <a:xfrm>
            <a:off x="5174550" y="4568229"/>
            <a:ext cx="978153" cy="307777"/>
          </a:xfrm>
          <a:prstGeom prst="rect">
            <a:avLst/>
          </a:prstGeom>
          <a:solidFill>
            <a:srgbClr val="FFFF00"/>
          </a:solidFill>
        </p:spPr>
        <p:txBody>
          <a:bodyPr wrap="none" rtlCol="0">
            <a:spAutoFit/>
          </a:bodyPr>
          <a:lstStyle/>
          <a:p>
            <a:r>
              <a:rPr lang="en-US" sz="1400" dirty="0"/>
              <a:t>MOPM029</a:t>
            </a:r>
          </a:p>
        </p:txBody>
      </p:sp>
      <p:pic>
        <p:nvPicPr>
          <p:cNvPr id="16" name="Picture 15" descr="A diagram of a graph&#10;&#10;AI-generated content may be incorrect.">
            <a:extLst>
              <a:ext uri="{FF2B5EF4-FFF2-40B4-BE49-F238E27FC236}">
                <a16:creationId xmlns:a16="http://schemas.microsoft.com/office/drawing/2014/main" id="{C62A2EF3-A0C3-FDEE-C721-66F2BC1666D3}"/>
              </a:ext>
            </a:extLst>
          </p:cNvPr>
          <p:cNvPicPr>
            <a:picLocks noChangeAspect="1"/>
          </p:cNvPicPr>
          <p:nvPr/>
        </p:nvPicPr>
        <p:blipFill>
          <a:blip r:embed="rId7"/>
          <a:stretch>
            <a:fillRect/>
          </a:stretch>
        </p:blipFill>
        <p:spPr>
          <a:xfrm>
            <a:off x="7226874" y="2013527"/>
            <a:ext cx="1781591" cy="1350312"/>
          </a:xfrm>
          <a:prstGeom prst="rect">
            <a:avLst/>
          </a:prstGeom>
        </p:spPr>
      </p:pic>
      <p:pic>
        <p:nvPicPr>
          <p:cNvPr id="18" name="Picture 17" descr="A close-up of a machine&#10;&#10;AI-generated content may be incorrect.">
            <a:extLst>
              <a:ext uri="{FF2B5EF4-FFF2-40B4-BE49-F238E27FC236}">
                <a16:creationId xmlns:a16="http://schemas.microsoft.com/office/drawing/2014/main" id="{ED6999F0-8529-F5D2-2A54-13331DCDAC37}"/>
              </a:ext>
            </a:extLst>
          </p:cNvPr>
          <p:cNvPicPr>
            <a:picLocks noChangeAspect="1"/>
          </p:cNvPicPr>
          <p:nvPr/>
        </p:nvPicPr>
        <p:blipFill>
          <a:blip r:embed="rId8"/>
          <a:stretch>
            <a:fillRect/>
          </a:stretch>
        </p:blipFill>
        <p:spPr>
          <a:xfrm>
            <a:off x="35496" y="3291830"/>
            <a:ext cx="6023410" cy="1285483"/>
          </a:xfrm>
          <a:prstGeom prst="rect">
            <a:avLst/>
          </a:prstGeom>
        </p:spPr>
      </p:pic>
      <p:pic>
        <p:nvPicPr>
          <p:cNvPr id="19" name="Picture 18">
            <a:extLst>
              <a:ext uri="{FF2B5EF4-FFF2-40B4-BE49-F238E27FC236}">
                <a16:creationId xmlns:a16="http://schemas.microsoft.com/office/drawing/2014/main" id="{F8930EE9-8D8C-B25B-87E8-C7F67B7898E3}"/>
              </a:ext>
            </a:extLst>
          </p:cNvPr>
          <p:cNvPicPr>
            <a:picLocks noChangeAspect="1"/>
          </p:cNvPicPr>
          <p:nvPr/>
        </p:nvPicPr>
        <p:blipFill>
          <a:blip r:embed="rId9"/>
          <a:srcRect b="29555"/>
          <a:stretch>
            <a:fillRect/>
          </a:stretch>
        </p:blipFill>
        <p:spPr>
          <a:xfrm>
            <a:off x="966141" y="4153174"/>
            <a:ext cx="1092588" cy="573485"/>
          </a:xfrm>
          <a:prstGeom prst="rect">
            <a:avLst/>
          </a:prstGeom>
        </p:spPr>
      </p:pic>
      <p:sp>
        <p:nvSpPr>
          <p:cNvPr id="20" name="TextBox 19">
            <a:extLst>
              <a:ext uri="{FF2B5EF4-FFF2-40B4-BE49-F238E27FC236}">
                <a16:creationId xmlns:a16="http://schemas.microsoft.com/office/drawing/2014/main" id="{7A9AC606-D01A-E5DA-61A2-7C7B5FA3B1D9}"/>
              </a:ext>
            </a:extLst>
          </p:cNvPr>
          <p:cNvSpPr txBox="1"/>
          <p:nvPr/>
        </p:nvSpPr>
        <p:spPr>
          <a:xfrm>
            <a:off x="2654501" y="2942823"/>
            <a:ext cx="2781595" cy="276999"/>
          </a:xfrm>
          <a:prstGeom prst="rect">
            <a:avLst/>
          </a:prstGeom>
          <a:solidFill>
            <a:schemeClr val="bg1"/>
          </a:solidFill>
        </p:spPr>
        <p:txBody>
          <a:bodyPr wrap="none" rtlCol="0">
            <a:spAutoFit/>
          </a:bodyPr>
          <a:lstStyle/>
          <a:p>
            <a:r>
              <a:rPr lang="en-US" sz="1200" dirty="0"/>
              <a:t>Cryogenic loads at different temperatures</a:t>
            </a:r>
          </a:p>
        </p:txBody>
      </p:sp>
      <p:sp>
        <p:nvSpPr>
          <p:cNvPr id="21" name="TextBox 20">
            <a:extLst>
              <a:ext uri="{FF2B5EF4-FFF2-40B4-BE49-F238E27FC236}">
                <a16:creationId xmlns:a16="http://schemas.microsoft.com/office/drawing/2014/main" id="{96548B4B-6A21-E004-086B-1A8C449CEEB6}"/>
              </a:ext>
            </a:extLst>
          </p:cNvPr>
          <p:cNvSpPr txBox="1"/>
          <p:nvPr/>
        </p:nvSpPr>
        <p:spPr>
          <a:xfrm>
            <a:off x="6268042" y="494551"/>
            <a:ext cx="1521570" cy="276999"/>
          </a:xfrm>
          <a:prstGeom prst="rect">
            <a:avLst/>
          </a:prstGeom>
          <a:solidFill>
            <a:schemeClr val="bg1"/>
          </a:solidFill>
        </p:spPr>
        <p:txBody>
          <a:bodyPr wrap="none" rtlCol="0">
            <a:spAutoFit/>
          </a:bodyPr>
          <a:lstStyle/>
          <a:p>
            <a:r>
              <a:rPr lang="en-US" sz="1200" dirty="0"/>
              <a:t>Shielding (30-40 mm)</a:t>
            </a:r>
          </a:p>
        </p:txBody>
      </p:sp>
    </p:spTree>
    <p:extLst>
      <p:ext uri="{BB962C8B-B14F-4D97-AF65-F5344CB8AC3E}">
        <p14:creationId xmlns:p14="http://schemas.microsoft.com/office/powerpoint/2010/main" val="22157977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F2B03E-290C-6090-C8F4-07C9D1C096B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1725F8C7-DA3F-8BFA-9267-9871D6C9CF81}"/>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Collider Ring Magnets</a:t>
            </a:r>
            <a:endParaRPr lang="en-GB" sz="3200" b="0" dirty="0">
              <a:latin typeface="Calibri"/>
              <a:cs typeface="Calibri"/>
            </a:endParaRPr>
          </a:p>
        </p:txBody>
      </p:sp>
      <p:sp>
        <p:nvSpPr>
          <p:cNvPr id="52" name="Espace réservé du pied de page 4">
            <a:extLst>
              <a:ext uri="{FF2B5EF4-FFF2-40B4-BE49-F238E27FC236}">
                <a16:creationId xmlns:a16="http://schemas.microsoft.com/office/drawing/2014/main" id="{B0F78131-453F-18C7-4E64-C23DF4C81676}"/>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7A012DAF-8EA3-4A6E-1785-152B59AA00A8}"/>
              </a:ext>
            </a:extLst>
          </p:cNvPr>
          <p:cNvSpPr>
            <a:spLocks noGrp="1"/>
          </p:cNvSpPr>
          <p:nvPr>
            <p:ph type="sldNum" sz="quarter" idx="4"/>
          </p:nvPr>
        </p:nvSpPr>
        <p:spPr/>
        <p:txBody>
          <a:bodyPr/>
          <a:lstStyle/>
          <a:p>
            <a:fld id="{974172A1-1CBF-0B40-9234-7D4D80EC19EA}" type="slidenum">
              <a:rPr lang="en-GB" smtClean="0"/>
              <a:pPr/>
              <a:t>17</a:t>
            </a:fld>
            <a:endParaRPr lang="en-GB" dirty="0"/>
          </a:p>
        </p:txBody>
      </p:sp>
      <p:sp>
        <p:nvSpPr>
          <p:cNvPr id="35" name="AutoShape 2">
            <a:extLst>
              <a:ext uri="{FF2B5EF4-FFF2-40B4-BE49-F238E27FC236}">
                <a16:creationId xmlns:a16="http://schemas.microsoft.com/office/drawing/2014/main" id="{DA76016C-7A51-8608-4070-DC8E3C6B1C44}"/>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7423E398-7907-11B5-ACFF-1F67F69F7437}"/>
              </a:ext>
            </a:extLst>
          </p:cNvPr>
          <p:cNvSpPr txBox="1"/>
          <p:nvPr/>
        </p:nvSpPr>
        <p:spPr>
          <a:xfrm>
            <a:off x="129291" y="489372"/>
            <a:ext cx="4442709" cy="461665"/>
          </a:xfrm>
          <a:prstGeom prst="rect">
            <a:avLst/>
          </a:prstGeom>
          <a:solidFill>
            <a:schemeClr val="accent1">
              <a:lumMod val="20000"/>
              <a:lumOff val="8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High-field collider ring magnets with large aperture</a:t>
            </a:r>
          </a:p>
        </p:txBody>
      </p:sp>
      <p:pic>
        <p:nvPicPr>
          <p:cNvPr id="6" name="Picture 5" descr="A graph of dipole&#10;&#10;Description automatically generated">
            <a:extLst>
              <a:ext uri="{FF2B5EF4-FFF2-40B4-BE49-F238E27FC236}">
                <a16:creationId xmlns:a16="http://schemas.microsoft.com/office/drawing/2014/main" id="{57B76470-D120-F45F-6C9B-5B63A574997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58634" y="3616670"/>
            <a:ext cx="1758097" cy="1138664"/>
          </a:xfrm>
          <a:prstGeom prst="rect">
            <a:avLst/>
          </a:prstGeom>
        </p:spPr>
      </p:pic>
      <p:pic>
        <p:nvPicPr>
          <p:cNvPr id="8" name="Picture 7" descr="A diagram of a stress-free graph&#10;&#10;Description automatically generated with medium confidence">
            <a:extLst>
              <a:ext uri="{FF2B5EF4-FFF2-40B4-BE49-F238E27FC236}">
                <a16:creationId xmlns:a16="http://schemas.microsoft.com/office/drawing/2014/main" id="{F5206163-5040-3DAC-99E1-6F7EE6FF96A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078993" y="509616"/>
            <a:ext cx="2805375" cy="1486070"/>
          </a:xfrm>
          <a:prstGeom prst="rect">
            <a:avLst/>
          </a:prstGeom>
        </p:spPr>
      </p:pic>
      <p:pic>
        <p:nvPicPr>
          <p:cNvPr id="9" name="Picture 8" descr="A close-up of a graph&#10;&#10;Description automatically generated">
            <a:extLst>
              <a:ext uri="{FF2B5EF4-FFF2-40B4-BE49-F238E27FC236}">
                <a16:creationId xmlns:a16="http://schemas.microsoft.com/office/drawing/2014/main" id="{21ED4206-0381-11A0-F15A-79AF492FB0E1}"/>
              </a:ext>
            </a:extLst>
          </p:cNvPr>
          <p:cNvPicPr>
            <a:picLocks noChangeAspect="1"/>
          </p:cNvPicPr>
          <p:nvPr/>
        </p:nvPicPr>
        <p:blipFill>
          <a:blip r:embed="rId5">
            <a:extLst>
              <a:ext uri="{28A0092B-C50C-407E-A947-70E740481C1C}">
                <a14:useLocalDpi xmlns:a14="http://schemas.microsoft.com/office/drawing/2010/main"/>
              </a:ext>
            </a:extLst>
          </a:blip>
          <a:srcRect b="18243"/>
          <a:stretch>
            <a:fillRect/>
          </a:stretch>
        </p:blipFill>
        <p:spPr>
          <a:xfrm>
            <a:off x="4888091" y="2064503"/>
            <a:ext cx="1637593" cy="1028420"/>
          </a:xfrm>
          <a:prstGeom prst="rect">
            <a:avLst/>
          </a:prstGeom>
        </p:spPr>
      </p:pic>
      <p:pic>
        <p:nvPicPr>
          <p:cNvPr id="14" name="Picture 13" descr="A close-up of several images&#10;&#10;Description automatically generated">
            <a:extLst>
              <a:ext uri="{FF2B5EF4-FFF2-40B4-BE49-F238E27FC236}">
                <a16:creationId xmlns:a16="http://schemas.microsoft.com/office/drawing/2014/main" id="{70AFEB42-D1E5-1BAD-C29F-AE6CF6CED0C3}"/>
              </a:ext>
            </a:extLst>
          </p:cNvPr>
          <p:cNvPicPr>
            <a:picLocks noChangeAspect="1"/>
          </p:cNvPicPr>
          <p:nvPr/>
        </p:nvPicPr>
        <p:blipFill>
          <a:blip r:embed="rId6">
            <a:extLst>
              <a:ext uri="{28A0092B-C50C-407E-A947-70E740481C1C}">
                <a14:useLocalDpi xmlns:a14="http://schemas.microsoft.com/office/drawing/2010/main"/>
              </a:ext>
            </a:extLst>
          </a:blip>
          <a:srcRect t="-1" b="20129"/>
          <a:stretch>
            <a:fillRect/>
          </a:stretch>
        </p:blipFill>
        <p:spPr>
          <a:xfrm>
            <a:off x="6829615" y="1952544"/>
            <a:ext cx="1926823" cy="1123262"/>
          </a:xfrm>
          <a:prstGeom prst="rect">
            <a:avLst/>
          </a:prstGeom>
        </p:spPr>
      </p:pic>
      <p:sp>
        <p:nvSpPr>
          <p:cNvPr id="15" name="TextBox 14">
            <a:extLst>
              <a:ext uri="{FF2B5EF4-FFF2-40B4-BE49-F238E27FC236}">
                <a16:creationId xmlns:a16="http://schemas.microsoft.com/office/drawing/2014/main" id="{50ABD164-4390-DDD5-E569-49D3D5DC7D92}"/>
              </a:ext>
            </a:extLst>
          </p:cNvPr>
          <p:cNvSpPr txBox="1"/>
          <p:nvPr/>
        </p:nvSpPr>
        <p:spPr>
          <a:xfrm>
            <a:off x="5198777" y="3414794"/>
            <a:ext cx="3816780" cy="1384995"/>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Dipoles appear feasible:</a:t>
            </a:r>
          </a:p>
          <a:p>
            <a:pPr marL="628650" lvl="1" indent="-171450">
              <a:buFont typeface="Arial" panose="020B0604020202020204" pitchFamily="34" charset="0"/>
              <a:buChar char="•"/>
            </a:pPr>
            <a:r>
              <a:rPr lang="en-US" sz="1200" spc="-1" dirty="0" err="1">
                <a:solidFill>
                  <a:srgbClr val="000000"/>
                </a:solidFill>
                <a:latin typeface="Calibri" panose="020F0502020204030204" pitchFamily="34" charset="0"/>
                <a:cs typeface="Calibri" panose="020F0502020204030204" pitchFamily="34" charset="0"/>
              </a:rPr>
              <a:t>NbTi</a:t>
            </a:r>
            <a:r>
              <a:rPr lang="en-US" sz="1200" spc="-1" dirty="0">
                <a:solidFill>
                  <a:srgbClr val="000000"/>
                </a:solidFill>
                <a:latin typeface="Calibri" panose="020F0502020204030204" pitchFamily="34" charset="0"/>
                <a:cs typeface="Calibri" panose="020F0502020204030204" pitchFamily="34" charset="0"/>
              </a:rPr>
              <a:t> at 4 K, 4.8 T, 16 cm aperture</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Nb3Sn at 4 K, 11 T, 16 cm aperture</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HTS at 20 K, 14 T, 14 cm aperture</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Quad in dipole best combined solution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Experimental </a:t>
            </a:r>
            <a:r>
              <a:rPr lang="en-US" sz="1200" spc="-1" dirty="0" err="1">
                <a:solidFill>
                  <a:srgbClr val="000000"/>
                </a:solidFill>
                <a:latin typeface="Calibri" panose="020F0502020204030204" pitchFamily="34" charset="0"/>
                <a:cs typeface="Calibri" panose="020F0502020204030204" pitchFamily="34" charset="0"/>
              </a:rPr>
              <a:t>programme</a:t>
            </a:r>
            <a:r>
              <a:rPr lang="en-US" sz="1200" spc="-1" dirty="0">
                <a:solidFill>
                  <a:srgbClr val="000000"/>
                </a:solidFill>
                <a:latin typeface="Calibri" panose="020F0502020204030204" pitchFamily="34" charset="0"/>
                <a:cs typeface="Calibri" panose="020F0502020204030204" pitchFamily="34" charset="0"/>
              </a:rPr>
              <a:t> is now essential </a:t>
            </a:r>
          </a:p>
        </p:txBody>
      </p:sp>
      <p:sp>
        <p:nvSpPr>
          <p:cNvPr id="16" name="TextBox 15">
            <a:extLst>
              <a:ext uri="{FF2B5EF4-FFF2-40B4-BE49-F238E27FC236}">
                <a16:creationId xmlns:a16="http://schemas.microsoft.com/office/drawing/2014/main" id="{7F2BC4EF-99D1-5622-FEEF-A731ADA6E37B}"/>
              </a:ext>
            </a:extLst>
          </p:cNvPr>
          <p:cNvSpPr txBox="1"/>
          <p:nvPr/>
        </p:nvSpPr>
        <p:spPr>
          <a:xfrm>
            <a:off x="128442" y="1085076"/>
            <a:ext cx="4443558" cy="1384995"/>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New method developed to identify field limit, depending on technology, temperature, cost, aperture, considering current, stress and protection (quadrupoles, dipoles, combined function magnets)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Different conceptual dipole designs (block coil, cos-theta)</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Combined function design ongoing</a:t>
            </a:r>
          </a:p>
        </p:txBody>
      </p:sp>
      <p:pic>
        <p:nvPicPr>
          <p:cNvPr id="4" name="Picture 3" descr="A graph of dipole&#10;&#10;Description automatically generated">
            <a:extLst>
              <a:ext uri="{FF2B5EF4-FFF2-40B4-BE49-F238E27FC236}">
                <a16:creationId xmlns:a16="http://schemas.microsoft.com/office/drawing/2014/main" id="{FA6D00CF-16E4-91DB-FFEC-B1017674624C}"/>
              </a:ext>
            </a:extLst>
          </p:cNvPr>
          <p:cNvPicPr>
            <a:picLocks noChangeAspect="1"/>
          </p:cNvPicPr>
          <p:nvPr/>
        </p:nvPicPr>
        <p:blipFill>
          <a:blip r:embed="rId3">
            <a:extLst>
              <a:ext uri="{28A0092B-C50C-407E-A947-70E740481C1C}">
                <a14:useLocalDpi xmlns:a14="http://schemas.microsoft.com/office/drawing/2010/main"/>
              </a:ext>
            </a:extLst>
          </a:blip>
          <a:srcRect l="67500" b="60023"/>
          <a:stretch>
            <a:fillRect/>
          </a:stretch>
        </p:blipFill>
        <p:spPr>
          <a:xfrm>
            <a:off x="128443" y="2529014"/>
            <a:ext cx="3075406" cy="2450117"/>
          </a:xfrm>
          <a:prstGeom prst="rect">
            <a:avLst/>
          </a:prstGeom>
        </p:spPr>
      </p:pic>
      <p:sp>
        <p:nvSpPr>
          <p:cNvPr id="5" name="Oval 4">
            <a:extLst>
              <a:ext uri="{FF2B5EF4-FFF2-40B4-BE49-F238E27FC236}">
                <a16:creationId xmlns:a16="http://schemas.microsoft.com/office/drawing/2014/main" id="{62BEC678-8355-C7D3-96FC-9368C5B642D4}"/>
              </a:ext>
            </a:extLst>
          </p:cNvPr>
          <p:cNvSpPr/>
          <p:nvPr/>
        </p:nvSpPr>
        <p:spPr>
          <a:xfrm>
            <a:off x="1888272" y="3867894"/>
            <a:ext cx="91440" cy="91440"/>
          </a:xfrm>
          <a:prstGeom prst="ellipse">
            <a:avLst/>
          </a:prstGeom>
          <a:solidFill>
            <a:schemeClr val="accent6">
              <a:lumMod val="60000"/>
              <a:lumOff val="4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71610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C76BF3-13C8-8B45-1DC0-C7F2835922F2}"/>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B0B7FBDF-1F78-0D78-92AC-8163B6049CE1}"/>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Collective Effects</a:t>
            </a:r>
          </a:p>
        </p:txBody>
      </p:sp>
      <p:sp>
        <p:nvSpPr>
          <p:cNvPr id="52" name="Espace réservé du pied de page 4">
            <a:extLst>
              <a:ext uri="{FF2B5EF4-FFF2-40B4-BE49-F238E27FC236}">
                <a16:creationId xmlns:a16="http://schemas.microsoft.com/office/drawing/2014/main" id="{50BF91D5-CAB1-5444-07C7-CD57196BF1EE}"/>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4" name="TextBox 3">
            <a:extLst>
              <a:ext uri="{FF2B5EF4-FFF2-40B4-BE49-F238E27FC236}">
                <a16:creationId xmlns:a16="http://schemas.microsoft.com/office/drawing/2014/main" id="{C3D09225-2DB8-644B-C441-BD0C0627FE20}"/>
              </a:ext>
            </a:extLst>
          </p:cNvPr>
          <p:cNvSpPr txBox="1"/>
          <p:nvPr/>
        </p:nvSpPr>
        <p:spPr>
          <a:xfrm>
            <a:off x="5094557" y="3203669"/>
            <a:ext cx="3635294" cy="1569660"/>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Impedances in RCSs and collider ring can be taken care of by design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Beam-beam can be handled by 20 turn feedback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Resistive wall in muon cooling is OK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Further key detailed studies: beam loading, longitudinal and transverse space charge in 6D cooling, impedance of cooling absorbers</a:t>
            </a:r>
          </a:p>
        </p:txBody>
      </p:sp>
      <p:sp>
        <p:nvSpPr>
          <p:cNvPr id="2" name="Slide Number Placeholder 1">
            <a:extLst>
              <a:ext uri="{FF2B5EF4-FFF2-40B4-BE49-F238E27FC236}">
                <a16:creationId xmlns:a16="http://schemas.microsoft.com/office/drawing/2014/main" id="{2DD97D51-D14B-326E-E927-4A31F72B71A6}"/>
              </a:ext>
            </a:extLst>
          </p:cNvPr>
          <p:cNvSpPr>
            <a:spLocks noGrp="1"/>
          </p:cNvSpPr>
          <p:nvPr>
            <p:ph type="sldNum" sz="quarter" idx="4"/>
          </p:nvPr>
        </p:nvSpPr>
        <p:spPr/>
        <p:txBody>
          <a:bodyPr/>
          <a:lstStyle/>
          <a:p>
            <a:fld id="{974172A1-1CBF-0B40-9234-7D4D80EC19EA}" type="slidenum">
              <a:rPr lang="en-GB" smtClean="0"/>
              <a:pPr/>
              <a:t>18</a:t>
            </a:fld>
            <a:endParaRPr lang="en-GB" dirty="0"/>
          </a:p>
        </p:txBody>
      </p:sp>
      <p:sp>
        <p:nvSpPr>
          <p:cNvPr id="7" name="TextBox 6">
            <a:extLst>
              <a:ext uri="{FF2B5EF4-FFF2-40B4-BE49-F238E27FC236}">
                <a16:creationId xmlns:a16="http://schemas.microsoft.com/office/drawing/2014/main" id="{7A3768B0-E5C3-5FAF-2E9E-E93B3823721C}"/>
              </a:ext>
            </a:extLst>
          </p:cNvPr>
          <p:cNvSpPr txBox="1"/>
          <p:nvPr/>
        </p:nvSpPr>
        <p:spPr>
          <a:xfrm>
            <a:off x="129293" y="1208822"/>
            <a:ext cx="2426484" cy="1569660"/>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Initial studies for proton complex</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Assessed impedances (beam screen and RF cavities) in RCSs and collider ring</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Studying counter-rotating beam impedance</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Studies started on muon cooling</a:t>
            </a:r>
          </a:p>
        </p:txBody>
      </p:sp>
      <p:sp>
        <p:nvSpPr>
          <p:cNvPr id="35" name="AutoShape 2">
            <a:extLst>
              <a:ext uri="{FF2B5EF4-FFF2-40B4-BE49-F238E27FC236}">
                <a16:creationId xmlns:a16="http://schemas.microsoft.com/office/drawing/2014/main" id="{1E64C66E-DE06-3BB1-5B76-F53DA1E3657A}"/>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A650D3D1-2CFD-CB7B-C9C9-7D078DFC7D0A}"/>
              </a:ext>
            </a:extLst>
          </p:cNvPr>
          <p:cNvSpPr txBox="1"/>
          <p:nvPr/>
        </p:nvSpPr>
        <p:spPr>
          <a:xfrm>
            <a:off x="129292" y="489372"/>
            <a:ext cx="2426485" cy="646331"/>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Goal:</a:t>
            </a:r>
          </a:p>
          <a:p>
            <a:r>
              <a:rPr lang="en-US" sz="1200" dirty="0">
                <a:latin typeface="Calibri" panose="020F0502020204030204" pitchFamily="34" charset="0"/>
                <a:cs typeface="Calibri" panose="020F0502020204030204" pitchFamily="34" charset="0"/>
              </a:rPr>
              <a:t>Identify collective effects intensity bottlenecks</a:t>
            </a:r>
          </a:p>
        </p:txBody>
      </p:sp>
      <p:pic>
        <p:nvPicPr>
          <p:cNvPr id="5" name="Picture 4">
            <a:extLst>
              <a:ext uri="{FF2B5EF4-FFF2-40B4-BE49-F238E27FC236}">
                <a16:creationId xmlns:a16="http://schemas.microsoft.com/office/drawing/2014/main" id="{AE9ECA61-6B15-0464-61A1-765EF7639D27}"/>
              </a:ext>
            </a:extLst>
          </p:cNvPr>
          <p:cNvPicPr>
            <a:picLocks noChangeAspect="1"/>
          </p:cNvPicPr>
          <p:nvPr/>
        </p:nvPicPr>
        <p:blipFill>
          <a:blip r:embed="rId3">
            <a:lum/>
            <a:alphaModFix/>
          </a:blip>
          <a:srcRect/>
          <a:stretch>
            <a:fillRect/>
          </a:stretch>
        </p:blipFill>
        <p:spPr>
          <a:xfrm>
            <a:off x="2632694" y="508536"/>
            <a:ext cx="2227502" cy="1559158"/>
          </a:xfrm>
          <a:prstGeom prst="rect">
            <a:avLst/>
          </a:prstGeom>
          <a:noFill/>
          <a:ln>
            <a:noFill/>
          </a:ln>
        </p:spPr>
      </p:pic>
      <p:pic>
        <p:nvPicPr>
          <p:cNvPr id="8" name="Picture 7">
            <a:extLst>
              <a:ext uri="{FF2B5EF4-FFF2-40B4-BE49-F238E27FC236}">
                <a16:creationId xmlns:a16="http://schemas.microsoft.com/office/drawing/2014/main" id="{323E45C7-ABC3-FF68-577C-4D464332B834}"/>
              </a:ext>
            </a:extLst>
          </p:cNvPr>
          <p:cNvPicPr>
            <a:picLocks noChangeAspect="1"/>
          </p:cNvPicPr>
          <p:nvPr/>
        </p:nvPicPr>
        <p:blipFill>
          <a:blip r:embed="rId4">
            <a:lum/>
            <a:alphaModFix/>
          </a:blip>
          <a:srcRect/>
          <a:stretch>
            <a:fillRect/>
          </a:stretch>
        </p:blipFill>
        <p:spPr>
          <a:xfrm>
            <a:off x="4372900" y="1707654"/>
            <a:ext cx="1927292" cy="1376653"/>
          </a:xfrm>
          <a:prstGeom prst="rect">
            <a:avLst/>
          </a:prstGeom>
          <a:noFill/>
          <a:ln>
            <a:noFill/>
          </a:ln>
        </p:spPr>
      </p:pic>
      <p:pic>
        <p:nvPicPr>
          <p:cNvPr id="10" name="Picture 9" descr="A graph of sound waves&#10;&#10;Description automatically generated">
            <a:extLst>
              <a:ext uri="{FF2B5EF4-FFF2-40B4-BE49-F238E27FC236}">
                <a16:creationId xmlns:a16="http://schemas.microsoft.com/office/drawing/2014/main" id="{E08A3F90-1614-61F5-7DF4-F4477B19A04C}"/>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261422" y="1642403"/>
            <a:ext cx="2559050" cy="1577419"/>
          </a:xfrm>
          <a:prstGeom prst="rect">
            <a:avLst/>
          </a:prstGeom>
        </p:spPr>
      </p:pic>
      <p:pic>
        <p:nvPicPr>
          <p:cNvPr id="13" name="Picture 12" descr="A graph of a graph of a graph of a graph of a graph of a graph of a graph of a graph of a graph of a graph of a graph of a graph of a graph of&#10;&#10;Description automatically generated">
            <a:extLst>
              <a:ext uri="{FF2B5EF4-FFF2-40B4-BE49-F238E27FC236}">
                <a16:creationId xmlns:a16="http://schemas.microsoft.com/office/drawing/2014/main" id="{AF08D27E-7229-F06A-F7C9-0459A5BBCFD3}"/>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918912" y="498463"/>
            <a:ext cx="3193637" cy="1133416"/>
          </a:xfrm>
          <a:prstGeom prst="rect">
            <a:avLst/>
          </a:prstGeom>
        </p:spPr>
      </p:pic>
      <p:pic>
        <p:nvPicPr>
          <p:cNvPr id="15" name="Picture 14" descr="A graph with blue lines&#10;&#10;Description automatically generated">
            <a:extLst>
              <a:ext uri="{FF2B5EF4-FFF2-40B4-BE49-F238E27FC236}">
                <a16:creationId xmlns:a16="http://schemas.microsoft.com/office/drawing/2014/main" id="{C2DBC350-35EC-C873-E5C4-34FF6B6ABF20}"/>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339752" y="3249922"/>
            <a:ext cx="2598672" cy="1503194"/>
          </a:xfrm>
          <a:prstGeom prst="rect">
            <a:avLst/>
          </a:prstGeom>
        </p:spPr>
      </p:pic>
      <p:pic>
        <p:nvPicPr>
          <p:cNvPr id="17" name="Picture 16" descr="A graph of a graph&#10;&#10;Description automatically generated with medium confidence">
            <a:extLst>
              <a:ext uri="{FF2B5EF4-FFF2-40B4-BE49-F238E27FC236}">
                <a16:creationId xmlns:a16="http://schemas.microsoft.com/office/drawing/2014/main" id="{5F7BA58A-5453-D477-CF66-546B1D16D014}"/>
              </a:ext>
            </a:extLst>
          </p:cNvPr>
          <p:cNvPicPr>
            <a:picLocks noChangeAspect="1"/>
          </p:cNvPicPr>
          <p:nvPr/>
        </p:nvPicPr>
        <p:blipFill>
          <a:blip r:embed="rId8">
            <a:extLst>
              <a:ext uri="{28A0092B-C50C-407E-A947-70E740481C1C}">
                <a14:useLocalDpi xmlns:a14="http://schemas.microsoft.com/office/drawing/2010/main"/>
              </a:ext>
            </a:extLst>
          </a:blip>
          <a:srcRect/>
          <a:stretch/>
        </p:blipFill>
        <p:spPr>
          <a:xfrm>
            <a:off x="164854" y="3075806"/>
            <a:ext cx="1953086" cy="1576937"/>
          </a:xfrm>
          <a:prstGeom prst="rect">
            <a:avLst/>
          </a:prstGeom>
        </p:spPr>
      </p:pic>
      <p:sp>
        <p:nvSpPr>
          <p:cNvPr id="11" name="TextBox 10">
            <a:extLst>
              <a:ext uri="{FF2B5EF4-FFF2-40B4-BE49-F238E27FC236}">
                <a16:creationId xmlns:a16="http://schemas.microsoft.com/office/drawing/2014/main" id="{AF29C4FF-3EF6-DE7C-D008-731ABFBC97B9}"/>
              </a:ext>
            </a:extLst>
          </p:cNvPr>
          <p:cNvSpPr txBox="1"/>
          <p:nvPr/>
        </p:nvSpPr>
        <p:spPr>
          <a:xfrm>
            <a:off x="3105619" y="2664057"/>
            <a:ext cx="954107" cy="307777"/>
          </a:xfrm>
          <a:prstGeom prst="rect">
            <a:avLst/>
          </a:prstGeom>
          <a:solidFill>
            <a:srgbClr val="FFFF00"/>
          </a:solidFill>
        </p:spPr>
        <p:txBody>
          <a:bodyPr wrap="none" rtlCol="0">
            <a:spAutoFit/>
          </a:bodyPr>
          <a:lstStyle/>
          <a:p>
            <a:r>
              <a:rPr lang="en-US" sz="1400" dirty="0">
                <a:solidFill>
                  <a:srgbClr val="000000"/>
                </a:solidFill>
                <a:latin typeface="Calibri" panose="020F0502020204030204" pitchFamily="34" charset="0"/>
                <a:cs typeface="Calibri" panose="020F0502020204030204" pitchFamily="34" charset="0"/>
              </a:rPr>
              <a:t>WEPM095</a:t>
            </a:r>
            <a:endParaRPr lang="en-US"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05232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7EB550-2C99-6D4F-09D5-34B27F370D30}"/>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A1E165D-8D25-326B-2ECA-AB7FD04A49F1}"/>
              </a:ext>
            </a:extLst>
          </p:cNvPr>
          <p:cNvSpPr>
            <a:spLocks noGrp="1"/>
          </p:cNvSpPr>
          <p:nvPr>
            <p:ph type="ftr" sz="quarter" idx="3"/>
          </p:nvPr>
        </p:nvSpPr>
        <p:spPr/>
        <p:txBody>
          <a:bodyPr/>
          <a:lstStyle/>
          <a:p>
            <a:pPr algn="l"/>
            <a:r>
              <a:rPr lang="en-US"/>
              <a:t>D. Schulte, Muon Collider Status, IPAC, June 2025</a:t>
            </a:r>
            <a:endParaRPr lang="en-GB" dirty="0"/>
          </a:p>
        </p:txBody>
      </p:sp>
      <p:sp>
        <p:nvSpPr>
          <p:cNvPr id="5" name="Title 4">
            <a:extLst>
              <a:ext uri="{FF2B5EF4-FFF2-40B4-BE49-F238E27FC236}">
                <a16:creationId xmlns:a16="http://schemas.microsoft.com/office/drawing/2014/main" id="{F182EA00-4AD2-B438-5237-923B667CDF79}"/>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Site Specific Designs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AFE1201E-17D4-DDC3-EA2C-926E9038B576}"/>
              </a:ext>
            </a:extLst>
          </p:cNvPr>
          <p:cNvSpPr>
            <a:spLocks noGrp="1"/>
          </p:cNvSpPr>
          <p:nvPr>
            <p:ph type="sldNum" sz="quarter" idx="4"/>
          </p:nvPr>
        </p:nvSpPr>
        <p:spPr/>
        <p:txBody>
          <a:bodyPr/>
          <a:lstStyle/>
          <a:p>
            <a:fld id="{974172A1-1CBF-0B40-9234-7D4D80EC19EA}" type="slidenum">
              <a:rPr lang="en-GB" smtClean="0"/>
              <a:pPr/>
              <a:t>19</a:t>
            </a:fld>
            <a:endParaRPr lang="en-GB" dirty="0"/>
          </a:p>
        </p:txBody>
      </p:sp>
      <p:sp>
        <p:nvSpPr>
          <p:cNvPr id="4" name="TextBox 3">
            <a:extLst>
              <a:ext uri="{FF2B5EF4-FFF2-40B4-BE49-F238E27FC236}">
                <a16:creationId xmlns:a16="http://schemas.microsoft.com/office/drawing/2014/main" id="{A65C6D15-FF45-41DB-63E7-55F3236ACD8F}"/>
              </a:ext>
            </a:extLst>
          </p:cNvPr>
          <p:cNvSpPr txBox="1"/>
          <p:nvPr/>
        </p:nvSpPr>
        <p:spPr>
          <a:xfrm>
            <a:off x="1331640" y="535781"/>
            <a:ext cx="6696744" cy="307777"/>
          </a:xfrm>
          <a:prstGeom prst="rect">
            <a:avLst/>
          </a:prstGeom>
          <a:noFill/>
        </p:spPr>
        <p:txBody>
          <a:bodyPr wrap="square" rtlCol="0">
            <a:spAutoFit/>
          </a:bodyPr>
          <a:lstStyle/>
          <a:p>
            <a:r>
              <a:rPr lang="de-CH" sz="1400" dirty="0" err="1">
                <a:latin typeface="Calibri" panose="020F0502020204030204" pitchFamily="34" charset="0"/>
                <a:cs typeface="Calibri" panose="020F0502020204030204" pitchFamily="34" charset="0"/>
              </a:rPr>
              <a:t>Started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studies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for</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concrete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site</a:t>
            </a:r>
            <a:r>
              <a:rPr lang="de-CH" sz="1400" dirty="0">
                <a:latin typeface="Calibri" panose="020F0502020204030204" pitchFamily="34" charset="0"/>
                <a:cs typeface="Calibri" panose="020F0502020204030204" pitchFamily="34" charset="0"/>
              </a:rPr>
              <a:t> at CERN and </a:t>
            </a:r>
            <a:r>
              <a:rPr lang="de-CH" sz="1400" dirty="0" err="1">
                <a:latin typeface="Calibri" panose="020F0502020204030204" pitchFamily="34" charset="0"/>
                <a:cs typeface="Calibri" panose="020F0502020204030204" pitchFamily="34" charset="0"/>
              </a:rPr>
              <a:t>Fermilab</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looks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very</a:t>
            </a:r>
            <a:r>
              <a:rPr lang="de-CH" sz="1400" dirty="0">
                <a:latin typeface="Calibri" panose="020F0502020204030204" pitchFamily="34" charset="0"/>
                <a:cs typeface="Calibri" panose="020F0502020204030204" pitchFamily="34" charset="0"/>
              </a:rPr>
              <a:t> promising</a:t>
            </a:r>
          </a:p>
        </p:txBody>
      </p:sp>
      <p:pic>
        <p:nvPicPr>
          <p:cNvPr id="9" name="Picture 8" descr="A map of a plane&#10;&#10;Description automatically generated">
            <a:extLst>
              <a:ext uri="{FF2B5EF4-FFF2-40B4-BE49-F238E27FC236}">
                <a16:creationId xmlns:a16="http://schemas.microsoft.com/office/drawing/2014/main" id="{FF85D7BB-0DFB-23E4-BD93-DA865B0C3A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249" y="1773660"/>
            <a:ext cx="4406428" cy="3146457"/>
          </a:xfrm>
          <a:prstGeom prst="rect">
            <a:avLst/>
          </a:prstGeom>
        </p:spPr>
      </p:pic>
      <p:pic>
        <p:nvPicPr>
          <p:cNvPr id="12" name="Picture 11" descr="A map with a diagram of a city&#10;&#10;AI-generated content may be incorrect.">
            <a:extLst>
              <a:ext uri="{FF2B5EF4-FFF2-40B4-BE49-F238E27FC236}">
                <a16:creationId xmlns:a16="http://schemas.microsoft.com/office/drawing/2014/main" id="{462B113B-09E5-C11A-1830-3B3F92C26DC8}"/>
              </a:ext>
            </a:extLst>
          </p:cNvPr>
          <p:cNvPicPr>
            <a:picLocks noChangeAspect="1"/>
          </p:cNvPicPr>
          <p:nvPr/>
        </p:nvPicPr>
        <p:blipFill>
          <a:blip r:embed="rId4"/>
          <a:stretch>
            <a:fillRect/>
          </a:stretch>
        </p:blipFill>
        <p:spPr>
          <a:xfrm>
            <a:off x="5596253" y="1776499"/>
            <a:ext cx="3166630" cy="3169245"/>
          </a:xfrm>
          <a:prstGeom prst="rect">
            <a:avLst/>
          </a:prstGeom>
        </p:spPr>
      </p:pic>
      <p:sp>
        <p:nvSpPr>
          <p:cNvPr id="13" name="TextBox 12">
            <a:extLst>
              <a:ext uri="{FF2B5EF4-FFF2-40B4-BE49-F238E27FC236}">
                <a16:creationId xmlns:a16="http://schemas.microsoft.com/office/drawing/2014/main" id="{CC49431E-3265-753D-D36B-B71607FB57C0}"/>
              </a:ext>
            </a:extLst>
          </p:cNvPr>
          <p:cNvSpPr txBox="1"/>
          <p:nvPr/>
        </p:nvSpPr>
        <p:spPr>
          <a:xfrm>
            <a:off x="5610540" y="915566"/>
            <a:ext cx="3512084" cy="738664"/>
          </a:xfrm>
          <a:prstGeom prst="rect">
            <a:avLst/>
          </a:prstGeom>
          <a:noFill/>
        </p:spPr>
        <p:txBody>
          <a:bodyPr wrap="square" rtlCol="0">
            <a:spAutoFit/>
          </a:bodyPr>
          <a:lstStyle/>
          <a:p>
            <a:r>
              <a:rPr lang="de-CH" sz="1400" dirty="0" err="1">
                <a:latin typeface="Calibri" panose="020F0502020204030204" pitchFamily="34" charset="0"/>
                <a:cs typeface="Calibri" panose="020F0502020204030204" pitchFamily="34" charset="0"/>
              </a:rPr>
              <a:t>Fermilab</a:t>
            </a:r>
            <a:r>
              <a:rPr lang="de-CH" sz="1400" dirty="0">
                <a:latin typeface="Calibri" panose="020F0502020204030204" pitchFamily="34" charset="0"/>
                <a:cs typeface="Calibri" panose="020F0502020204030204" pitchFamily="34" charset="0"/>
              </a:rPr>
              <a:t>:</a:t>
            </a:r>
          </a:p>
          <a:p>
            <a:r>
              <a:rPr lang="de-CH" sz="1400" dirty="0" err="1">
                <a:latin typeface="Calibri" panose="020F0502020204030204" pitchFamily="34" charset="0"/>
                <a:cs typeface="Calibri" panose="020F0502020204030204" pitchFamily="34" charset="0"/>
              </a:rPr>
              <a:t>One</a:t>
            </a:r>
            <a:r>
              <a:rPr lang="de-CH" sz="1400" dirty="0">
                <a:latin typeface="Calibri" panose="020F0502020204030204" pitchFamily="34" charset="0"/>
                <a:cs typeface="Calibri" panose="020F0502020204030204" pitchFamily="34" charset="0"/>
              </a:rPr>
              <a:t> RCS in </a:t>
            </a:r>
            <a:r>
              <a:rPr lang="de-CH" sz="1400" dirty="0" err="1">
                <a:latin typeface="Calibri" panose="020F0502020204030204" pitchFamily="34" charset="0"/>
                <a:cs typeface="Calibri" panose="020F0502020204030204" pitchFamily="34" charset="0"/>
              </a:rPr>
              <a:t>Tevatron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tunnel</a:t>
            </a:r>
            <a:r>
              <a:rPr lang="de-CH" sz="1400" dirty="0">
                <a:latin typeface="Calibri" panose="020F0502020204030204" pitchFamily="34" charset="0"/>
                <a:cs typeface="Calibri" panose="020F0502020204030204" pitchFamily="34" charset="0"/>
              </a:rPr>
              <a:t>,</a:t>
            </a:r>
          </a:p>
          <a:p>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three</a:t>
            </a:r>
            <a:r>
              <a:rPr lang="de-CH" sz="1400" dirty="0">
                <a:latin typeface="Calibri" panose="020F0502020204030204" pitchFamily="34" charset="0"/>
                <a:cs typeface="Calibri" panose="020F0502020204030204" pitchFamily="34" charset="0"/>
              </a:rPr>
              <a:t> RCS in </a:t>
            </a:r>
            <a:r>
              <a:rPr lang="de-CH" sz="1400" dirty="0" err="1">
                <a:latin typeface="Calibri" panose="020F0502020204030204" pitchFamily="34" charset="0"/>
                <a:cs typeface="Calibri" panose="020F0502020204030204" pitchFamily="34" charset="0"/>
              </a:rPr>
              <a:t>one</a:t>
            </a:r>
            <a:r>
              <a:rPr lang="de-CH" sz="1400" dirty="0">
                <a:latin typeface="Calibri" panose="020F0502020204030204" pitchFamily="34" charset="0"/>
                <a:cs typeface="Calibri" panose="020F0502020204030204" pitchFamily="34" charset="0"/>
              </a:rPr>
              <a:t> site-filler </a:t>
            </a:r>
            <a:r>
              <a:rPr lang="de-CH" sz="1400" dirty="0" err="1">
                <a:latin typeface="Calibri" panose="020F0502020204030204" pitchFamily="34" charset="0"/>
                <a:cs typeface="Calibri" panose="020F0502020204030204" pitchFamily="34" charset="0"/>
              </a:rPr>
              <a:t>tunnel</a:t>
            </a:r>
            <a:endParaRPr lang="de-CH" sz="1400" dirty="0">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B6464133-FDB2-022F-D38D-706D9580E88C}"/>
              </a:ext>
            </a:extLst>
          </p:cNvPr>
          <p:cNvSpPr txBox="1"/>
          <p:nvPr/>
        </p:nvSpPr>
        <p:spPr>
          <a:xfrm>
            <a:off x="120088" y="843558"/>
            <a:ext cx="4991238" cy="954107"/>
          </a:xfrm>
          <a:prstGeom prst="rect">
            <a:avLst/>
          </a:prstGeom>
          <a:noFill/>
        </p:spPr>
        <p:txBody>
          <a:bodyPr wrap="none" rtlCol="0">
            <a:spAutoFit/>
          </a:bodyPr>
          <a:lstStyle/>
          <a:p>
            <a:r>
              <a:rPr lang="de-CH" sz="1400" dirty="0">
                <a:latin typeface="Calibri" panose="020F0502020204030204" pitchFamily="34" charset="0"/>
                <a:cs typeface="Calibri" panose="020F0502020204030204" pitchFamily="34" charset="0"/>
              </a:rPr>
              <a:t>CERN:</a:t>
            </a:r>
          </a:p>
          <a:p>
            <a:r>
              <a:rPr lang="de-CH" sz="1400" dirty="0" err="1">
                <a:latin typeface="Calibri" panose="020F0502020204030204" pitchFamily="34" charset="0"/>
                <a:cs typeface="Calibri" panose="020F0502020204030204" pitchFamily="34" charset="0"/>
              </a:rPr>
              <a:t>One</a:t>
            </a:r>
            <a:r>
              <a:rPr lang="de-CH" sz="1400" dirty="0">
                <a:latin typeface="Calibri" panose="020F0502020204030204" pitchFamily="34" charset="0"/>
                <a:cs typeface="Calibri" panose="020F0502020204030204" pitchFamily="34" charset="0"/>
              </a:rPr>
              <a:t> RCS in SPS and </a:t>
            </a:r>
            <a:r>
              <a:rPr lang="de-CH" sz="1400" dirty="0" err="1">
                <a:latin typeface="Calibri" panose="020F0502020204030204" pitchFamily="34" charset="0"/>
                <a:cs typeface="Calibri" panose="020F0502020204030204" pitchFamily="34" charset="0"/>
              </a:rPr>
              <a:t>two</a:t>
            </a:r>
            <a:r>
              <a:rPr lang="de-CH" sz="1400" dirty="0">
                <a:latin typeface="Calibri" panose="020F0502020204030204" pitchFamily="34" charset="0"/>
                <a:cs typeface="Calibri" panose="020F0502020204030204" pitchFamily="34" charset="0"/>
              </a:rPr>
              <a:t> in LHC</a:t>
            </a:r>
          </a:p>
          <a:p>
            <a:r>
              <a:rPr lang="de-CH" sz="1400" dirty="0" err="1">
                <a:latin typeface="Calibri" panose="020F0502020204030204" pitchFamily="34" charset="0"/>
                <a:cs typeface="Calibri" panose="020F0502020204030204" pitchFamily="34" charset="0"/>
              </a:rPr>
              <a:t>Construct</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facility</a:t>
            </a:r>
            <a:r>
              <a:rPr lang="de-CH" sz="1400" dirty="0">
                <a:latin typeface="Calibri" panose="020F0502020204030204" pitchFamily="34" charset="0"/>
                <a:cs typeface="Calibri" panose="020F0502020204030204" pitchFamily="34" charset="0"/>
              </a:rPr>
              <a:t> on CERN </a:t>
            </a:r>
            <a:r>
              <a:rPr lang="de-CH" sz="1400" dirty="0" err="1">
                <a:latin typeface="Calibri" panose="020F0502020204030204" pitchFamily="34" charset="0"/>
                <a:cs typeface="Calibri" panose="020F0502020204030204" pitchFamily="34" charset="0"/>
              </a:rPr>
              <a:t>land</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Adjusted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parameters</a:t>
            </a:r>
            <a:r>
              <a:rPr lang="de-CH" sz="1400" dirty="0">
                <a:latin typeface="Calibri" panose="020F0502020204030204" pitchFamily="34" charset="0"/>
                <a:cs typeface="Calibri" panose="020F0502020204030204" pitchFamily="34" charset="0"/>
              </a:rPr>
              <a:t> (3.2 and 7.6 </a:t>
            </a:r>
            <a:r>
              <a:rPr lang="de-CH" sz="1400" dirty="0" err="1">
                <a:latin typeface="Calibri" panose="020F0502020204030204" pitchFamily="34" charset="0"/>
                <a:cs typeface="Calibri" panose="020F0502020204030204" pitchFamily="34" charset="0"/>
              </a:rPr>
              <a:t>TeV</a:t>
            </a:r>
            <a:r>
              <a:rPr lang="de-CH" sz="1400" dirty="0">
                <a:latin typeface="Calibri" panose="020F0502020204030204" pitchFamily="34" charset="0"/>
                <a:cs typeface="Calibri" panose="020F0502020204030204" pitchFamily="34" charset="0"/>
              </a:rPr>
              <a:t>, 10 </a:t>
            </a:r>
            <a:r>
              <a:rPr lang="de-CH" sz="1400" dirty="0" err="1">
                <a:latin typeface="Calibri" panose="020F0502020204030204" pitchFamily="34" charset="0"/>
                <a:cs typeface="Calibri" panose="020F0502020204030204" pitchFamily="34" charset="0"/>
              </a:rPr>
              <a:t>TeV</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maybe</a:t>
            </a:r>
            <a:r>
              <a:rPr lang="de-CH" sz="1400" dirty="0">
                <a:latin typeface="Calibri" panose="020F0502020204030204" pitchFamily="34" charset="0"/>
                <a:cs typeface="Calibri" panose="020F0502020204030204" pitchFamily="34" charset="0"/>
              </a:rPr>
              <a:t> possible)</a:t>
            </a:r>
          </a:p>
        </p:txBody>
      </p:sp>
    </p:spTree>
    <p:extLst>
      <p:ext uri="{BB962C8B-B14F-4D97-AF65-F5344CB8AC3E}">
        <p14:creationId xmlns:p14="http://schemas.microsoft.com/office/powerpoint/2010/main" val="2735913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AF1263-89F5-E184-AD44-8FE810AE321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3094613B-F846-051F-E5E3-423DAB78C710}"/>
              </a:ext>
            </a:extLst>
          </p:cNvPr>
          <p:cNvSpPr>
            <a:spLocks noGrp="1"/>
          </p:cNvSpPr>
          <p:nvPr>
            <p:ph type="title"/>
          </p:nvPr>
        </p:nvSpPr>
        <p:spPr>
          <a:xfrm>
            <a:off x="1115616" y="51470"/>
            <a:ext cx="7190184" cy="432048"/>
          </a:xfrm>
        </p:spPr>
        <p:txBody>
          <a:bodyPr>
            <a:noAutofit/>
          </a:bodyPr>
          <a:lstStyle/>
          <a:p>
            <a:pPr>
              <a:lnSpc>
                <a:spcPts val="3456"/>
              </a:lnSpc>
            </a:pPr>
            <a:r>
              <a:rPr lang="en-US" spc="29" dirty="0">
                <a:solidFill>
                  <a:srgbClr val="000000"/>
                </a:solidFill>
                <a:ea typeface="Optima Bold"/>
                <a:sym typeface="Optima Bold"/>
              </a:rPr>
              <a:t>Muon Collider Concept</a:t>
            </a:r>
          </a:p>
        </p:txBody>
      </p:sp>
      <p:sp>
        <p:nvSpPr>
          <p:cNvPr id="5" name="Espace réservé du numéro de diapositive 3">
            <a:extLst>
              <a:ext uri="{FF2B5EF4-FFF2-40B4-BE49-F238E27FC236}">
                <a16:creationId xmlns:a16="http://schemas.microsoft.com/office/drawing/2014/main" id="{B3E4F800-1411-EF73-760F-AEE7B26E5B47}"/>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a:t>
            </a:fld>
            <a:endParaRPr lang="en-GB" dirty="0"/>
          </a:p>
        </p:txBody>
      </p:sp>
      <p:sp>
        <p:nvSpPr>
          <p:cNvPr id="52" name="Espace réservé du pied de page 4">
            <a:extLst>
              <a:ext uri="{FF2B5EF4-FFF2-40B4-BE49-F238E27FC236}">
                <a16:creationId xmlns:a16="http://schemas.microsoft.com/office/drawing/2014/main" id="{C5D1937E-8FCF-1BF7-BF9C-C4A969E743D1}"/>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C92320C1-FC6A-65A4-E450-B778585A11A8}"/>
              </a:ext>
            </a:extLst>
          </p:cNvPr>
          <p:cNvSpPr>
            <a:spLocks noGrp="1"/>
          </p:cNvSpPr>
          <p:nvPr>
            <p:ph type="sldNum" sz="quarter" idx="4"/>
          </p:nvPr>
        </p:nvSpPr>
        <p:spPr/>
        <p:txBody>
          <a:bodyPr/>
          <a:lstStyle/>
          <a:p>
            <a:fld id="{974172A1-1CBF-0B40-9234-7D4D80EC19EA}" type="slidenum">
              <a:rPr lang="en-GB" smtClean="0"/>
              <a:pPr/>
              <a:t>2</a:t>
            </a:fld>
            <a:endParaRPr lang="en-GB" dirty="0"/>
          </a:p>
        </p:txBody>
      </p:sp>
      <p:grpSp>
        <p:nvGrpSpPr>
          <p:cNvPr id="4" name="Group 13">
            <a:extLst>
              <a:ext uri="{FF2B5EF4-FFF2-40B4-BE49-F238E27FC236}">
                <a16:creationId xmlns:a16="http://schemas.microsoft.com/office/drawing/2014/main" id="{D2CF8AFA-761B-C13A-E7F3-BAAA9DA6636D}"/>
              </a:ext>
            </a:extLst>
          </p:cNvPr>
          <p:cNvGrpSpPr/>
          <p:nvPr/>
        </p:nvGrpSpPr>
        <p:grpSpPr>
          <a:xfrm>
            <a:off x="365718" y="3612868"/>
            <a:ext cx="1253954" cy="523970"/>
            <a:chOff x="-15995" y="-28576"/>
            <a:chExt cx="3343877" cy="1397255"/>
          </a:xfrm>
        </p:grpSpPr>
        <p:sp>
          <p:nvSpPr>
            <p:cNvPr id="6" name="Freeform 14">
              <a:extLst>
                <a:ext uri="{FF2B5EF4-FFF2-40B4-BE49-F238E27FC236}">
                  <a16:creationId xmlns:a16="http://schemas.microsoft.com/office/drawing/2014/main" id="{73DB96C9-0C83-DDFF-CCE7-0A231155633A}"/>
                </a:ext>
              </a:extLst>
            </p:cNvPr>
            <p:cNvSpPr/>
            <p:nvPr/>
          </p:nvSpPr>
          <p:spPr>
            <a:xfrm>
              <a:off x="0" y="0"/>
              <a:ext cx="3327882" cy="1368679"/>
            </a:xfrm>
            <a:custGeom>
              <a:avLst/>
              <a:gdLst/>
              <a:ahLst/>
              <a:cxnLst/>
              <a:rect l="l" t="t" r="r" b="b"/>
              <a:pathLst>
                <a:path w="3327882" h="1368679">
                  <a:moveTo>
                    <a:pt x="0" y="0"/>
                  </a:moveTo>
                  <a:lnTo>
                    <a:pt x="3327882" y="0"/>
                  </a:lnTo>
                  <a:lnTo>
                    <a:pt x="3327882" y="1368679"/>
                  </a:lnTo>
                  <a:lnTo>
                    <a:pt x="0" y="1368679"/>
                  </a:lnTo>
                  <a:close/>
                </a:path>
              </a:pathLst>
            </a:custGeom>
            <a:solidFill>
              <a:srgbClr val="C3D7FF"/>
            </a:solidFill>
          </p:spPr>
          <p:txBody>
            <a:bodyPr/>
            <a:lstStyle/>
            <a:p>
              <a:endParaRPr lang="en-US"/>
            </a:p>
          </p:txBody>
        </p:sp>
        <p:sp>
          <p:nvSpPr>
            <p:cNvPr id="7" name="TextBox 15">
              <a:extLst>
                <a:ext uri="{FF2B5EF4-FFF2-40B4-BE49-F238E27FC236}">
                  <a16:creationId xmlns:a16="http://schemas.microsoft.com/office/drawing/2014/main" id="{A1D97207-7699-8AE1-EAA8-52CE15C2BFC6}"/>
                </a:ext>
              </a:extLst>
            </p:cNvPr>
            <p:cNvSpPr txBox="1"/>
            <p:nvPr/>
          </p:nvSpPr>
          <p:spPr>
            <a:xfrm>
              <a:off x="-15995" y="-28576"/>
              <a:ext cx="3327840" cy="1397228"/>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Short, intense proton bunch</a:t>
              </a:r>
            </a:p>
          </p:txBody>
        </p:sp>
      </p:grpSp>
      <p:grpSp>
        <p:nvGrpSpPr>
          <p:cNvPr id="8" name="Group 16">
            <a:extLst>
              <a:ext uri="{FF2B5EF4-FFF2-40B4-BE49-F238E27FC236}">
                <a16:creationId xmlns:a16="http://schemas.microsoft.com/office/drawing/2014/main" id="{7D3A4FF4-8FB3-EFCC-36EF-67D328048A0E}"/>
              </a:ext>
            </a:extLst>
          </p:cNvPr>
          <p:cNvGrpSpPr/>
          <p:nvPr/>
        </p:nvGrpSpPr>
        <p:grpSpPr>
          <a:xfrm>
            <a:off x="1907704" y="3438706"/>
            <a:ext cx="1656184" cy="933244"/>
            <a:chOff x="-6472" y="-192021"/>
            <a:chExt cx="4416491" cy="2488652"/>
          </a:xfrm>
        </p:grpSpPr>
        <p:sp>
          <p:nvSpPr>
            <p:cNvPr id="9" name="Freeform 17">
              <a:extLst>
                <a:ext uri="{FF2B5EF4-FFF2-40B4-BE49-F238E27FC236}">
                  <a16:creationId xmlns:a16="http://schemas.microsoft.com/office/drawing/2014/main" id="{B959CE6D-DC60-62BC-5E6F-F21051E13593}"/>
                </a:ext>
              </a:extLst>
            </p:cNvPr>
            <p:cNvSpPr/>
            <p:nvPr/>
          </p:nvSpPr>
          <p:spPr>
            <a:xfrm>
              <a:off x="-6472" y="-192021"/>
              <a:ext cx="4317802" cy="2460036"/>
            </a:xfrm>
            <a:custGeom>
              <a:avLst/>
              <a:gdLst/>
              <a:ahLst/>
              <a:cxnLst/>
              <a:rect l="l" t="t" r="r" b="b"/>
              <a:pathLst>
                <a:path w="4317803" h="2460036">
                  <a:moveTo>
                    <a:pt x="0" y="0"/>
                  </a:moveTo>
                  <a:lnTo>
                    <a:pt x="4317803" y="0"/>
                  </a:lnTo>
                  <a:lnTo>
                    <a:pt x="4317803" y="2460036"/>
                  </a:lnTo>
                  <a:lnTo>
                    <a:pt x="0" y="2460036"/>
                  </a:lnTo>
                  <a:close/>
                </a:path>
              </a:pathLst>
            </a:custGeom>
            <a:solidFill>
              <a:srgbClr val="CFCFED"/>
            </a:solidFill>
          </p:spPr>
          <p:txBody>
            <a:bodyPr/>
            <a:lstStyle/>
            <a:p>
              <a:endParaRPr lang="en-US"/>
            </a:p>
          </p:txBody>
        </p:sp>
        <p:sp>
          <p:nvSpPr>
            <p:cNvPr id="10" name="TextBox 18">
              <a:extLst>
                <a:ext uri="{FF2B5EF4-FFF2-40B4-BE49-F238E27FC236}">
                  <a16:creationId xmlns:a16="http://schemas.microsoft.com/office/drawing/2014/main" id="{DB0481CF-4EC7-1A01-DD39-E5514F210036}"/>
                </a:ext>
              </a:extLst>
            </p:cNvPr>
            <p:cNvSpPr txBox="1"/>
            <p:nvPr/>
          </p:nvSpPr>
          <p:spPr>
            <a:xfrm>
              <a:off x="92251" y="-192021"/>
              <a:ext cx="4317768" cy="2488652"/>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Protons produce </a:t>
              </a:r>
              <a:r>
                <a:rPr lang="en-US" sz="1399" dirty="0" err="1">
                  <a:solidFill>
                    <a:srgbClr val="000000"/>
                  </a:solidFill>
                  <a:latin typeface="Calibri" panose="020F0502020204030204" pitchFamily="34" charset="0"/>
                  <a:ea typeface="Arial"/>
                  <a:cs typeface="Calibri" panose="020F0502020204030204" pitchFamily="34" charset="0"/>
                  <a:sym typeface="Arial"/>
                </a:rPr>
                <a:t>pions</a:t>
              </a:r>
              <a:r>
                <a:rPr lang="en-US" sz="1399" dirty="0">
                  <a:solidFill>
                    <a:srgbClr val="000000"/>
                  </a:solidFill>
                  <a:latin typeface="Calibri" panose="020F0502020204030204" pitchFamily="34" charset="0"/>
                  <a:ea typeface="Arial"/>
                  <a:cs typeface="Calibri" panose="020F0502020204030204" pitchFamily="34" charset="0"/>
                  <a:sym typeface="Arial"/>
                </a:rPr>
                <a:t> which decay into muons which are captured</a:t>
              </a:r>
            </a:p>
          </p:txBody>
        </p:sp>
      </p:grpSp>
      <p:grpSp>
        <p:nvGrpSpPr>
          <p:cNvPr id="13" name="Group 19">
            <a:extLst>
              <a:ext uri="{FF2B5EF4-FFF2-40B4-BE49-F238E27FC236}">
                <a16:creationId xmlns:a16="http://schemas.microsoft.com/office/drawing/2014/main" id="{A0411E9D-B0AA-2910-1436-99CD06B16B33}"/>
              </a:ext>
            </a:extLst>
          </p:cNvPr>
          <p:cNvGrpSpPr/>
          <p:nvPr/>
        </p:nvGrpSpPr>
        <p:grpSpPr>
          <a:xfrm>
            <a:off x="4283968" y="3537691"/>
            <a:ext cx="1559803" cy="533764"/>
            <a:chOff x="-785043" y="-7533490"/>
            <a:chExt cx="4159475" cy="1423372"/>
          </a:xfrm>
        </p:grpSpPr>
        <p:sp>
          <p:nvSpPr>
            <p:cNvPr id="14" name="Freeform 20">
              <a:extLst>
                <a:ext uri="{FF2B5EF4-FFF2-40B4-BE49-F238E27FC236}">
                  <a16:creationId xmlns:a16="http://schemas.microsoft.com/office/drawing/2014/main" id="{8096FB5C-8BBA-F86C-EBC1-D42397BCDD0C}"/>
                </a:ext>
              </a:extLst>
            </p:cNvPr>
            <p:cNvSpPr/>
            <p:nvPr/>
          </p:nvSpPr>
          <p:spPr>
            <a:xfrm>
              <a:off x="-785043" y="-7478797"/>
              <a:ext cx="4159475" cy="1368679"/>
            </a:xfrm>
            <a:custGeom>
              <a:avLst/>
              <a:gdLst/>
              <a:ahLst/>
              <a:cxnLst/>
              <a:rect l="l" t="t" r="r" b="b"/>
              <a:pathLst>
                <a:path w="4159475" h="1368679">
                  <a:moveTo>
                    <a:pt x="0" y="0"/>
                  </a:moveTo>
                  <a:lnTo>
                    <a:pt x="4159475" y="0"/>
                  </a:lnTo>
                  <a:lnTo>
                    <a:pt x="4159475" y="1368679"/>
                  </a:lnTo>
                  <a:lnTo>
                    <a:pt x="0" y="1368679"/>
                  </a:lnTo>
                  <a:close/>
                </a:path>
              </a:pathLst>
            </a:custGeom>
            <a:solidFill>
              <a:srgbClr val="E7D2EA"/>
            </a:solidFill>
          </p:spPr>
          <p:txBody>
            <a:bodyPr/>
            <a:lstStyle/>
            <a:p>
              <a:endParaRPr lang="en-US"/>
            </a:p>
          </p:txBody>
        </p:sp>
        <p:sp>
          <p:nvSpPr>
            <p:cNvPr id="15" name="TextBox 21">
              <a:extLst>
                <a:ext uri="{FF2B5EF4-FFF2-40B4-BE49-F238E27FC236}">
                  <a16:creationId xmlns:a16="http://schemas.microsoft.com/office/drawing/2014/main" id="{937B7285-197B-1128-0517-C8DDCA6F7404}"/>
                </a:ext>
              </a:extLst>
            </p:cNvPr>
            <p:cNvSpPr txBox="1"/>
            <p:nvPr/>
          </p:nvSpPr>
          <p:spPr>
            <a:xfrm>
              <a:off x="-784995" y="-7533490"/>
              <a:ext cx="4159427" cy="1397228"/>
            </a:xfrm>
            <a:prstGeom prst="rect">
              <a:avLst/>
            </a:prstGeom>
          </p:spPr>
          <p:txBody>
            <a:bodyPr lIns="25400" tIns="25400" rIns="25400" bIns="25400" rtlCol="0" anchor="t"/>
            <a:lstStyle/>
            <a:p>
              <a:pPr algn="ctr">
                <a:lnSpc>
                  <a:spcPts val="1679"/>
                </a:lnSpc>
              </a:pPr>
              <a:r>
                <a:rPr lang="en-US" sz="1399" dirty="0" err="1">
                  <a:solidFill>
                    <a:srgbClr val="000000"/>
                  </a:solidFill>
                  <a:latin typeface="Calibri" panose="020F0502020204030204" pitchFamily="34" charset="0"/>
                  <a:ea typeface="Arial"/>
                  <a:cs typeface="Calibri" panose="020F0502020204030204" pitchFamily="34" charset="0"/>
                  <a:sym typeface="Arial"/>
                </a:rPr>
                <a:t>Ionisation</a:t>
              </a:r>
              <a:r>
                <a:rPr lang="en-US" sz="1399" dirty="0">
                  <a:solidFill>
                    <a:srgbClr val="000000"/>
                  </a:solidFill>
                  <a:latin typeface="Calibri" panose="020F0502020204030204" pitchFamily="34" charset="0"/>
                  <a:ea typeface="Arial"/>
                  <a:cs typeface="Calibri" panose="020F0502020204030204" pitchFamily="34" charset="0"/>
                  <a:sym typeface="Arial"/>
                </a:rPr>
                <a:t> cooling of muon in matter</a:t>
              </a:r>
            </a:p>
          </p:txBody>
        </p:sp>
      </p:grpSp>
      <p:grpSp>
        <p:nvGrpSpPr>
          <p:cNvPr id="16" name="Group 22">
            <a:extLst>
              <a:ext uri="{FF2B5EF4-FFF2-40B4-BE49-F238E27FC236}">
                <a16:creationId xmlns:a16="http://schemas.microsoft.com/office/drawing/2014/main" id="{9E419C68-6633-6AE1-08FB-E9297C78EC16}"/>
              </a:ext>
            </a:extLst>
          </p:cNvPr>
          <p:cNvGrpSpPr/>
          <p:nvPr/>
        </p:nvGrpSpPr>
        <p:grpSpPr>
          <a:xfrm>
            <a:off x="6735367" y="3507854"/>
            <a:ext cx="1293017" cy="513244"/>
            <a:chOff x="0" y="0"/>
            <a:chExt cx="3448045" cy="1368651"/>
          </a:xfrm>
        </p:grpSpPr>
        <p:sp>
          <p:nvSpPr>
            <p:cNvPr id="17" name="Freeform 23">
              <a:extLst>
                <a:ext uri="{FF2B5EF4-FFF2-40B4-BE49-F238E27FC236}">
                  <a16:creationId xmlns:a16="http://schemas.microsoft.com/office/drawing/2014/main" id="{907D2919-DB0D-D086-4CA3-AC83069DD953}"/>
                </a:ext>
              </a:extLst>
            </p:cNvPr>
            <p:cNvSpPr/>
            <p:nvPr/>
          </p:nvSpPr>
          <p:spPr>
            <a:xfrm>
              <a:off x="0" y="0"/>
              <a:ext cx="3448017" cy="1368679"/>
            </a:xfrm>
            <a:custGeom>
              <a:avLst/>
              <a:gdLst/>
              <a:ahLst/>
              <a:cxnLst/>
              <a:rect l="l" t="t" r="r" b="b"/>
              <a:pathLst>
                <a:path w="3448017" h="1368679">
                  <a:moveTo>
                    <a:pt x="0" y="0"/>
                  </a:moveTo>
                  <a:lnTo>
                    <a:pt x="3448017" y="0"/>
                  </a:lnTo>
                  <a:lnTo>
                    <a:pt x="3448017" y="1368679"/>
                  </a:lnTo>
                  <a:lnTo>
                    <a:pt x="0" y="1368679"/>
                  </a:lnTo>
                  <a:close/>
                </a:path>
              </a:pathLst>
            </a:custGeom>
            <a:solidFill>
              <a:srgbClr val="EFCDD8"/>
            </a:solidFill>
          </p:spPr>
          <p:txBody>
            <a:bodyPr/>
            <a:lstStyle/>
            <a:p>
              <a:endParaRPr lang="en-US"/>
            </a:p>
          </p:txBody>
        </p:sp>
        <p:sp>
          <p:nvSpPr>
            <p:cNvPr id="18" name="TextBox 24">
              <a:extLst>
                <a:ext uri="{FF2B5EF4-FFF2-40B4-BE49-F238E27FC236}">
                  <a16:creationId xmlns:a16="http://schemas.microsoft.com/office/drawing/2014/main" id="{AE7828BE-41DB-F2C0-A0CD-CFE3C159917E}"/>
                </a:ext>
              </a:extLst>
            </p:cNvPr>
            <p:cNvSpPr txBox="1"/>
            <p:nvPr/>
          </p:nvSpPr>
          <p:spPr>
            <a:xfrm>
              <a:off x="0" y="-28575"/>
              <a:ext cx="3448045"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Acceleration to collision energy</a:t>
              </a:r>
            </a:p>
          </p:txBody>
        </p:sp>
      </p:grpSp>
      <p:grpSp>
        <p:nvGrpSpPr>
          <p:cNvPr id="19" name="Group 25">
            <a:extLst>
              <a:ext uri="{FF2B5EF4-FFF2-40B4-BE49-F238E27FC236}">
                <a16:creationId xmlns:a16="http://schemas.microsoft.com/office/drawing/2014/main" id="{0DAFCC3B-A9E1-450E-CB4F-312DF5ABFD46}"/>
              </a:ext>
            </a:extLst>
          </p:cNvPr>
          <p:cNvGrpSpPr/>
          <p:nvPr/>
        </p:nvGrpSpPr>
        <p:grpSpPr>
          <a:xfrm>
            <a:off x="8316416" y="3579862"/>
            <a:ext cx="757565" cy="307600"/>
            <a:chOff x="0" y="0"/>
            <a:chExt cx="2020174" cy="820266"/>
          </a:xfrm>
        </p:grpSpPr>
        <p:sp>
          <p:nvSpPr>
            <p:cNvPr id="20" name="Freeform 26">
              <a:extLst>
                <a:ext uri="{FF2B5EF4-FFF2-40B4-BE49-F238E27FC236}">
                  <a16:creationId xmlns:a16="http://schemas.microsoft.com/office/drawing/2014/main" id="{74254EB7-9904-0849-4AB3-A30D151348CA}"/>
                </a:ext>
              </a:extLst>
            </p:cNvPr>
            <p:cNvSpPr/>
            <p:nvPr/>
          </p:nvSpPr>
          <p:spPr>
            <a:xfrm>
              <a:off x="0" y="0"/>
              <a:ext cx="2020139" cy="820264"/>
            </a:xfrm>
            <a:custGeom>
              <a:avLst/>
              <a:gdLst/>
              <a:ahLst/>
              <a:cxnLst/>
              <a:rect l="l" t="t" r="r" b="b"/>
              <a:pathLst>
                <a:path w="2020139" h="820264">
                  <a:moveTo>
                    <a:pt x="0" y="0"/>
                  </a:moveTo>
                  <a:lnTo>
                    <a:pt x="2020139" y="0"/>
                  </a:lnTo>
                  <a:lnTo>
                    <a:pt x="2020139" y="820264"/>
                  </a:lnTo>
                  <a:lnTo>
                    <a:pt x="0" y="820264"/>
                  </a:lnTo>
                  <a:close/>
                </a:path>
              </a:pathLst>
            </a:custGeom>
            <a:solidFill>
              <a:srgbClr val="FFBDC1"/>
            </a:solidFill>
          </p:spPr>
          <p:txBody>
            <a:bodyPr/>
            <a:lstStyle/>
            <a:p>
              <a:endParaRPr lang="en-US"/>
            </a:p>
          </p:txBody>
        </p:sp>
        <p:sp>
          <p:nvSpPr>
            <p:cNvPr id="21" name="TextBox 27">
              <a:extLst>
                <a:ext uri="{FF2B5EF4-FFF2-40B4-BE49-F238E27FC236}">
                  <a16:creationId xmlns:a16="http://schemas.microsoft.com/office/drawing/2014/main" id="{290A0E5F-A87F-B322-70C5-2343F9B110EC}"/>
                </a:ext>
              </a:extLst>
            </p:cNvPr>
            <p:cNvSpPr txBox="1"/>
            <p:nvPr/>
          </p:nvSpPr>
          <p:spPr>
            <a:xfrm>
              <a:off x="0" y="-28575"/>
              <a:ext cx="2020174" cy="848841"/>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Collision</a:t>
              </a:r>
            </a:p>
          </p:txBody>
        </p:sp>
      </p:grpSp>
      <p:sp>
        <p:nvSpPr>
          <p:cNvPr id="22" name="TextBox 21">
            <a:extLst>
              <a:ext uri="{FF2B5EF4-FFF2-40B4-BE49-F238E27FC236}">
                <a16:creationId xmlns:a16="http://schemas.microsoft.com/office/drawing/2014/main" id="{4261E3F3-0FFD-70EA-1657-B892A2E5F62D}"/>
              </a:ext>
            </a:extLst>
          </p:cNvPr>
          <p:cNvSpPr txBox="1"/>
          <p:nvPr/>
        </p:nvSpPr>
        <p:spPr>
          <a:xfrm>
            <a:off x="1511698" y="849710"/>
            <a:ext cx="5714128"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The main challenge is the short muon lifetime </a:t>
            </a:r>
            <a:r>
              <a:rPr lang="en-US" dirty="0" err="1"/>
              <a:t>τ</a:t>
            </a:r>
            <a:r>
              <a:rPr lang="en-US" dirty="0"/>
              <a:t> = </a:t>
            </a:r>
            <a:r>
              <a:rPr lang="en-US" dirty="0" err="1"/>
              <a:t>γ</a:t>
            </a:r>
            <a:r>
              <a:rPr lang="en-US" dirty="0"/>
              <a:t> x 2.2 </a:t>
            </a:r>
            <a:r>
              <a:rPr lang="en-US" dirty="0" err="1"/>
              <a:t>μs</a:t>
            </a:r>
            <a:endParaRPr lang="en-US" dirty="0"/>
          </a:p>
        </p:txBody>
      </p:sp>
      <p:pic>
        <p:nvPicPr>
          <p:cNvPr id="3" name="Picture 2" descr="A diagram of a diagram&#10;&#10;AI-generated content may be incorrect.">
            <a:extLst>
              <a:ext uri="{FF2B5EF4-FFF2-40B4-BE49-F238E27FC236}">
                <a16:creationId xmlns:a16="http://schemas.microsoft.com/office/drawing/2014/main" id="{C261F6D9-9DEF-444C-D92B-D51F58FF0F54}"/>
              </a:ext>
            </a:extLst>
          </p:cNvPr>
          <p:cNvPicPr>
            <a:picLocks noChangeAspect="1"/>
          </p:cNvPicPr>
          <p:nvPr/>
        </p:nvPicPr>
        <p:blipFill>
          <a:blip r:embed="rId3"/>
          <a:stretch>
            <a:fillRect/>
          </a:stretch>
        </p:blipFill>
        <p:spPr>
          <a:xfrm>
            <a:off x="0" y="1713778"/>
            <a:ext cx="9144000" cy="1439218"/>
          </a:xfrm>
          <a:prstGeom prst="rect">
            <a:avLst/>
          </a:prstGeom>
        </p:spPr>
      </p:pic>
    </p:spTree>
    <p:extLst>
      <p:ext uri="{BB962C8B-B14F-4D97-AF65-F5344CB8AC3E}">
        <p14:creationId xmlns:p14="http://schemas.microsoft.com/office/powerpoint/2010/main" val="743219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ABD2A-87C3-C50E-6B59-1A99526A0C44}"/>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84991F1-B285-860B-3E0E-48EDA422299F}"/>
              </a:ext>
            </a:extLst>
          </p:cNvPr>
          <p:cNvSpPr>
            <a:spLocks noGrp="1"/>
          </p:cNvSpPr>
          <p:nvPr>
            <p:ph type="ftr" sz="quarter" idx="3"/>
          </p:nvPr>
        </p:nvSpPr>
        <p:spPr/>
        <p:txBody>
          <a:bodyPr/>
          <a:lstStyle/>
          <a:p>
            <a:pPr algn="l"/>
            <a:r>
              <a:rPr lang="en-US"/>
              <a:t>D. Schulte, Muon Collider Status, IPAC, June 2025</a:t>
            </a:r>
            <a:endParaRPr lang="en-GB" dirty="0"/>
          </a:p>
        </p:txBody>
      </p:sp>
      <p:sp>
        <p:nvSpPr>
          <p:cNvPr id="5" name="Title 4">
            <a:extLst>
              <a:ext uri="{FF2B5EF4-FFF2-40B4-BE49-F238E27FC236}">
                <a16:creationId xmlns:a16="http://schemas.microsoft.com/office/drawing/2014/main" id="{91EB4A3D-4199-91AF-F828-8014CCE233D4}"/>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Cost and Power Scale</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51C5CDC0-CEC6-8D85-803F-FE343B7ADD96}"/>
              </a:ext>
            </a:extLst>
          </p:cNvPr>
          <p:cNvSpPr>
            <a:spLocks noGrp="1"/>
          </p:cNvSpPr>
          <p:nvPr>
            <p:ph type="sldNum" sz="quarter" idx="4"/>
          </p:nvPr>
        </p:nvSpPr>
        <p:spPr/>
        <p:txBody>
          <a:bodyPr/>
          <a:lstStyle/>
          <a:p>
            <a:fld id="{974172A1-1CBF-0B40-9234-7D4D80EC19EA}" type="slidenum">
              <a:rPr lang="en-GB" smtClean="0"/>
              <a:pPr/>
              <a:t>20</a:t>
            </a:fld>
            <a:endParaRPr lang="en-GB" dirty="0"/>
          </a:p>
        </p:txBody>
      </p:sp>
      <p:sp>
        <p:nvSpPr>
          <p:cNvPr id="13" name="TextBox 12">
            <a:extLst>
              <a:ext uri="{FF2B5EF4-FFF2-40B4-BE49-F238E27FC236}">
                <a16:creationId xmlns:a16="http://schemas.microsoft.com/office/drawing/2014/main" id="{8C386963-2D2C-11EF-9BC9-1679928A78AA}"/>
              </a:ext>
            </a:extLst>
          </p:cNvPr>
          <p:cNvSpPr txBox="1"/>
          <p:nvPr/>
        </p:nvSpPr>
        <p:spPr>
          <a:xfrm>
            <a:off x="84190" y="529829"/>
            <a:ext cx="3119658" cy="2462213"/>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Design of many collider areas/components has progressed</a:t>
            </a:r>
          </a:p>
          <a:p>
            <a:r>
              <a:rPr lang="en-US" sz="1400" b="1" dirty="0">
                <a:latin typeface="Calibri" panose="020F0502020204030204" pitchFamily="34" charset="0"/>
                <a:cs typeface="Calibri" panose="020F0502020204030204" pitchFamily="34" charset="0"/>
              </a:rPr>
              <a:t>but uncertainties remain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No overall </a:t>
            </a:r>
            <a:r>
              <a:rPr lang="en-US" sz="1400" dirty="0" err="1">
                <a:latin typeface="Calibri" panose="020F0502020204030204" pitchFamily="34" charset="0"/>
                <a:cs typeface="Calibri" panose="020F0502020204030204" pitchFamily="34" charset="0"/>
              </a:rPr>
              <a:t>optimisation</a:t>
            </a: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HTS cost model</a:t>
            </a:r>
          </a:p>
          <a:p>
            <a:r>
              <a:rPr lang="en-US" sz="1400" dirty="0">
                <a:latin typeface="Calibri" panose="020F0502020204030204" pitchFamily="34" charset="0"/>
                <a:cs typeface="Calibri" panose="020F0502020204030204" pitchFamily="34" charset="0"/>
              </a:rPr>
              <a:t>Power estimate based on conceptual designs and scaling from know components, e.g.</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Simulations of fast-ramping magnets and power converter</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Detailed scaling for RCS cavities</a:t>
            </a:r>
          </a:p>
        </p:txBody>
      </p:sp>
      <p:pic>
        <p:nvPicPr>
          <p:cNvPr id="2" name="Picture 1" descr="A graph of blue rectangular shapes&#10;&#10;Description automatically generated with medium confidence">
            <a:extLst>
              <a:ext uri="{FF2B5EF4-FFF2-40B4-BE49-F238E27FC236}">
                <a16:creationId xmlns:a16="http://schemas.microsoft.com/office/drawing/2014/main" id="{DD3FE082-BED1-07E8-5EC1-E9014A554E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3565" y="2888989"/>
            <a:ext cx="4112781" cy="1936706"/>
          </a:xfrm>
          <a:prstGeom prst="rect">
            <a:avLst/>
          </a:prstGeom>
        </p:spPr>
      </p:pic>
      <p:pic>
        <p:nvPicPr>
          <p:cNvPr id="8" name="Picture 7" descr="A table of numbers with black text&#10;&#10;AI-generated content may be incorrect.">
            <a:extLst>
              <a:ext uri="{FF2B5EF4-FFF2-40B4-BE49-F238E27FC236}">
                <a16:creationId xmlns:a16="http://schemas.microsoft.com/office/drawing/2014/main" id="{BC075D86-A073-9B2A-978F-0F6EDD7629BC}"/>
              </a:ext>
            </a:extLst>
          </p:cNvPr>
          <p:cNvPicPr>
            <a:picLocks noChangeAspect="1"/>
          </p:cNvPicPr>
          <p:nvPr/>
        </p:nvPicPr>
        <p:blipFill>
          <a:blip r:embed="rId4"/>
          <a:stretch>
            <a:fillRect/>
          </a:stretch>
        </p:blipFill>
        <p:spPr>
          <a:xfrm>
            <a:off x="322102" y="3019253"/>
            <a:ext cx="4234737" cy="1936706"/>
          </a:xfrm>
          <a:prstGeom prst="rect">
            <a:avLst/>
          </a:prstGeom>
        </p:spPr>
      </p:pic>
      <p:pic>
        <p:nvPicPr>
          <p:cNvPr id="9" name="Picture 8" descr="A table with black text&#10;&#10;Description automatically generated">
            <a:extLst>
              <a:ext uri="{FF2B5EF4-FFF2-40B4-BE49-F238E27FC236}">
                <a16:creationId xmlns:a16="http://schemas.microsoft.com/office/drawing/2014/main" id="{9C1D16C6-9EDC-43DF-24F9-C0AA3673E8D4}"/>
              </a:ext>
            </a:extLst>
          </p:cNvPr>
          <p:cNvPicPr>
            <a:picLocks noChangeAspect="1"/>
          </p:cNvPicPr>
          <p:nvPr/>
        </p:nvPicPr>
        <p:blipFill>
          <a:blip r:embed="rId5">
            <a:extLst>
              <a:ext uri="{28A0092B-C50C-407E-A947-70E740481C1C}">
                <a14:useLocalDpi xmlns:a14="http://schemas.microsoft.com/office/drawing/2010/main" val="0"/>
              </a:ext>
            </a:extLst>
          </a:blip>
          <a:srcRect b="33541"/>
          <a:stretch/>
        </p:blipFill>
        <p:spPr>
          <a:xfrm>
            <a:off x="3033868" y="906515"/>
            <a:ext cx="6070800" cy="1953267"/>
          </a:xfrm>
          <a:prstGeom prst="rect">
            <a:avLst/>
          </a:prstGeom>
        </p:spPr>
      </p:pic>
    </p:spTree>
    <p:extLst>
      <p:ext uri="{BB962C8B-B14F-4D97-AF65-F5344CB8AC3E}">
        <p14:creationId xmlns:p14="http://schemas.microsoft.com/office/powerpoint/2010/main" val="35226271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014816-809D-B1C4-D48E-6F5786177E4A}"/>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759EC174-1AC6-CA42-98FD-244A9A2A4BB7}"/>
              </a:ext>
            </a:extLst>
          </p:cNvPr>
          <p:cNvPicPr>
            <a:picLocks noChangeAspect="1"/>
          </p:cNvPicPr>
          <p:nvPr/>
        </p:nvPicPr>
        <p:blipFill>
          <a:blip r:embed="rId3"/>
          <a:stretch>
            <a:fillRect/>
          </a:stretch>
        </p:blipFill>
        <p:spPr>
          <a:xfrm>
            <a:off x="0" y="897707"/>
            <a:ext cx="9144000" cy="1819656"/>
          </a:xfrm>
          <a:prstGeom prst="rect">
            <a:avLst/>
          </a:prstGeom>
        </p:spPr>
      </p:pic>
      <p:sp>
        <p:nvSpPr>
          <p:cNvPr id="3" name="Footer Placeholder 2">
            <a:extLst>
              <a:ext uri="{FF2B5EF4-FFF2-40B4-BE49-F238E27FC236}">
                <a16:creationId xmlns:a16="http://schemas.microsoft.com/office/drawing/2014/main" id="{B230C4CB-B7F3-AC1C-E640-6475FC1CA239}"/>
              </a:ext>
            </a:extLst>
          </p:cNvPr>
          <p:cNvSpPr>
            <a:spLocks noGrp="1"/>
          </p:cNvSpPr>
          <p:nvPr>
            <p:ph type="ftr" sz="quarter" idx="3"/>
          </p:nvPr>
        </p:nvSpPr>
        <p:spPr/>
        <p:txBody>
          <a:bodyPr/>
          <a:lstStyle/>
          <a:p>
            <a:pPr algn="l"/>
            <a:r>
              <a:rPr lang="en-US"/>
              <a:t>D. Schulte, Muon Collider Status, IPAC, June 2025</a:t>
            </a:r>
            <a:endParaRPr lang="en-GB" dirty="0"/>
          </a:p>
        </p:txBody>
      </p:sp>
      <p:sp>
        <p:nvSpPr>
          <p:cNvPr id="5" name="Title 4">
            <a:extLst>
              <a:ext uri="{FF2B5EF4-FFF2-40B4-BE49-F238E27FC236}">
                <a16:creationId xmlns:a16="http://schemas.microsoft.com/office/drawing/2014/main" id="{817A0C6E-CC2D-D602-8E2E-AF18291341FE}"/>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Timeline and R&amp;D </a:t>
            </a:r>
            <a:r>
              <a:rPr lang="en-US" sz="3200" spc="-1" dirty="0" err="1">
                <a:solidFill>
                  <a:srgbClr val="000000"/>
                </a:solidFill>
                <a:latin typeface="Calibri" panose="020F0502020204030204" pitchFamily="34" charset="0"/>
                <a:cs typeface="Calibri" panose="020F0502020204030204" pitchFamily="34" charset="0"/>
              </a:rPr>
              <a:t>Programme</a:t>
            </a:r>
            <a:r>
              <a:rPr lang="en-US" sz="3200" spc="-1" dirty="0">
                <a:solidFill>
                  <a:srgbClr val="000000"/>
                </a:solidFill>
                <a:latin typeface="Calibri" panose="020F0502020204030204" pitchFamily="34" charset="0"/>
                <a:cs typeface="Calibri" panose="020F0502020204030204" pitchFamily="34" charset="0"/>
              </a:rPr>
              <a:t> Proposal</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60F22761-1869-1BC5-27AE-FDDECE2FACB3}"/>
              </a:ext>
            </a:extLst>
          </p:cNvPr>
          <p:cNvSpPr>
            <a:spLocks noGrp="1"/>
          </p:cNvSpPr>
          <p:nvPr>
            <p:ph type="sldNum" sz="quarter" idx="4"/>
          </p:nvPr>
        </p:nvSpPr>
        <p:spPr/>
        <p:txBody>
          <a:bodyPr/>
          <a:lstStyle/>
          <a:p>
            <a:fld id="{974172A1-1CBF-0B40-9234-7D4D80EC19EA}" type="slidenum">
              <a:rPr lang="en-GB" smtClean="0"/>
              <a:pPr/>
              <a:t>21</a:t>
            </a:fld>
            <a:endParaRPr lang="en-GB" dirty="0"/>
          </a:p>
        </p:txBody>
      </p:sp>
      <p:sp>
        <p:nvSpPr>
          <p:cNvPr id="2" name="TextBox 1">
            <a:extLst>
              <a:ext uri="{FF2B5EF4-FFF2-40B4-BE49-F238E27FC236}">
                <a16:creationId xmlns:a16="http://schemas.microsoft.com/office/drawing/2014/main" id="{8B155D55-701E-26CA-89FB-EA397679BB29}"/>
              </a:ext>
            </a:extLst>
          </p:cNvPr>
          <p:cNvSpPr txBox="1"/>
          <p:nvPr/>
        </p:nvSpPr>
        <p:spPr>
          <a:xfrm>
            <a:off x="113035" y="3274987"/>
            <a:ext cx="4680520" cy="1384995"/>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Timeline is driven by R&amp;D</a:t>
            </a:r>
          </a:p>
          <a:p>
            <a:r>
              <a:rPr lang="en-US" sz="1400" dirty="0">
                <a:latin typeface="Calibri" panose="020F0502020204030204" pitchFamily="34" charset="0"/>
                <a:cs typeface="Calibri" panose="020F0502020204030204" pitchFamily="34" charset="0"/>
              </a:rPr>
              <a:t>Most ambitious example to define R&amp;D </a:t>
            </a:r>
            <a:r>
              <a:rPr lang="en-US" sz="1400" dirty="0" err="1">
                <a:latin typeface="Calibri" panose="020F0502020204030204" pitchFamily="34" charset="0"/>
                <a:cs typeface="Calibri" panose="020F0502020204030204" pitchFamily="34" charset="0"/>
              </a:rPr>
              <a:t>programme</a:t>
            </a:r>
            <a:r>
              <a:rPr lang="en-US" sz="1400" dirty="0">
                <a:latin typeface="Calibri" panose="020F0502020204030204" pitchFamily="34" charset="0"/>
                <a:cs typeface="Calibri" panose="020F0502020204030204" pitchFamily="34" charset="0"/>
              </a:rPr>
              <a:t> priorities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Muon collider next flagship after HL-LHC</a:t>
            </a:r>
          </a:p>
          <a:p>
            <a:r>
              <a:rPr lang="en-US" sz="1400" dirty="0">
                <a:latin typeface="Calibri" panose="020F0502020204030204" pitchFamily="34" charset="0"/>
                <a:cs typeface="Calibri" panose="020F0502020204030204" pitchFamily="34" charset="0"/>
              </a:rPr>
              <a:t>Other options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In Europe after a </a:t>
            </a:r>
            <a:r>
              <a:rPr lang="en-US" sz="1400" dirty="0" err="1">
                <a:latin typeface="Calibri" panose="020F0502020204030204" pitchFamily="34" charset="0"/>
                <a:cs typeface="Calibri" panose="020F0502020204030204" pitchFamily="34" charset="0"/>
              </a:rPr>
              <a:t>higgs</a:t>
            </a:r>
            <a:r>
              <a:rPr lang="en-US" sz="1400" dirty="0">
                <a:latin typeface="Calibri" panose="020F0502020204030204" pitchFamily="34" charset="0"/>
                <a:cs typeface="Calibri" panose="020F0502020204030204" pitchFamily="34" charset="0"/>
              </a:rPr>
              <a:t> factory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In the US to become leader at the energy frontier</a:t>
            </a:r>
          </a:p>
        </p:txBody>
      </p:sp>
      <p:sp>
        <p:nvSpPr>
          <p:cNvPr id="9" name="TextBox 8">
            <a:extLst>
              <a:ext uri="{FF2B5EF4-FFF2-40B4-BE49-F238E27FC236}">
                <a16:creationId xmlns:a16="http://schemas.microsoft.com/office/drawing/2014/main" id="{40530BEE-AF23-E80C-4B7E-1F31B5457656}"/>
              </a:ext>
            </a:extLst>
          </p:cNvPr>
          <p:cNvSpPr txBox="1"/>
          <p:nvPr/>
        </p:nvSpPr>
        <p:spPr>
          <a:xfrm>
            <a:off x="4860032" y="3219822"/>
            <a:ext cx="4176464" cy="1600438"/>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R&amp;D timeline drivers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Superconducting magnets</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Collider ring with no HTS dipoles for first stage</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Muon cooling demonstration</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RF cavities, solenoids, absorbers, integration, demonstration with beam</a:t>
            </a:r>
          </a:p>
        </p:txBody>
      </p:sp>
      <p:cxnSp>
        <p:nvCxnSpPr>
          <p:cNvPr id="11" name="Straight Arrow Connector 10">
            <a:extLst>
              <a:ext uri="{FF2B5EF4-FFF2-40B4-BE49-F238E27FC236}">
                <a16:creationId xmlns:a16="http://schemas.microsoft.com/office/drawing/2014/main" id="{51FAD22B-5252-1810-ACE7-1ED8C25C2452}"/>
              </a:ext>
            </a:extLst>
          </p:cNvPr>
          <p:cNvCxnSpPr>
            <a:cxnSpLocks/>
          </p:cNvCxnSpPr>
          <p:nvPr/>
        </p:nvCxnSpPr>
        <p:spPr>
          <a:xfrm>
            <a:off x="1066800" y="2643758"/>
            <a:ext cx="1488976" cy="0"/>
          </a:xfrm>
          <a:prstGeom prst="straightConnector1">
            <a:avLst/>
          </a:prstGeom>
          <a:ln>
            <a:headEnd type="triangle" w="lg" len="med"/>
            <a:tailEnd type="triangle" w="lg" len="med"/>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89A2E033-5ECA-B40C-E294-90AB53B163FF}"/>
              </a:ext>
            </a:extLst>
          </p:cNvPr>
          <p:cNvCxnSpPr>
            <a:cxnSpLocks/>
          </p:cNvCxnSpPr>
          <p:nvPr/>
        </p:nvCxnSpPr>
        <p:spPr>
          <a:xfrm>
            <a:off x="2555776" y="2643758"/>
            <a:ext cx="1080120" cy="0"/>
          </a:xfrm>
          <a:prstGeom prst="straightConnector1">
            <a:avLst/>
          </a:prstGeom>
          <a:ln>
            <a:headEnd type="triangle" w="lg" len="med"/>
            <a:tailEnd type="triangle" w="lg" len="med"/>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532CD01D-1887-D537-CD3C-8EC6FB5CF361}"/>
              </a:ext>
            </a:extLst>
          </p:cNvPr>
          <p:cNvSpPr txBox="1"/>
          <p:nvPr/>
        </p:nvSpPr>
        <p:spPr>
          <a:xfrm>
            <a:off x="49592" y="690651"/>
            <a:ext cx="1807161" cy="276999"/>
          </a:xfrm>
          <a:prstGeom prst="rect">
            <a:avLst/>
          </a:prstGeom>
          <a:noFill/>
        </p:spPr>
        <p:txBody>
          <a:bodyPr wrap="none" rtlCol="0">
            <a:spAutoFit/>
          </a:bodyPr>
          <a:lstStyle/>
          <a:p>
            <a:r>
              <a:rPr lang="en-US" sz="1200" dirty="0"/>
              <a:t>Decision on demonstrator</a:t>
            </a:r>
          </a:p>
        </p:txBody>
      </p:sp>
      <p:cxnSp>
        <p:nvCxnSpPr>
          <p:cNvPr id="20" name="Straight Arrow Connector 19">
            <a:extLst>
              <a:ext uri="{FF2B5EF4-FFF2-40B4-BE49-F238E27FC236}">
                <a16:creationId xmlns:a16="http://schemas.microsoft.com/office/drawing/2014/main" id="{F2DF811F-87FF-FDD3-0D8B-3B8B18BA9A10}"/>
              </a:ext>
            </a:extLst>
          </p:cNvPr>
          <p:cNvCxnSpPr>
            <a:cxnSpLocks/>
          </p:cNvCxnSpPr>
          <p:nvPr/>
        </p:nvCxnSpPr>
        <p:spPr>
          <a:xfrm>
            <a:off x="894038" y="915566"/>
            <a:ext cx="167208" cy="32911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E49259F2-53AA-FB96-15CF-6CFBE5DFFB42}"/>
              </a:ext>
            </a:extLst>
          </p:cNvPr>
          <p:cNvSpPr txBox="1"/>
          <p:nvPr/>
        </p:nvSpPr>
        <p:spPr>
          <a:xfrm>
            <a:off x="1331640" y="2634899"/>
            <a:ext cx="2440348" cy="276999"/>
          </a:xfrm>
          <a:prstGeom prst="rect">
            <a:avLst/>
          </a:prstGeom>
          <a:noFill/>
        </p:spPr>
        <p:txBody>
          <a:bodyPr wrap="none" rtlCol="0">
            <a:spAutoFit/>
          </a:bodyPr>
          <a:lstStyle/>
          <a:p>
            <a:r>
              <a:rPr lang="en-US" sz="1200" dirty="0"/>
              <a:t>Initial                     final demonstrator</a:t>
            </a:r>
          </a:p>
        </p:txBody>
      </p:sp>
    </p:spTree>
    <p:extLst>
      <p:ext uri="{BB962C8B-B14F-4D97-AF65-F5344CB8AC3E}">
        <p14:creationId xmlns:p14="http://schemas.microsoft.com/office/powerpoint/2010/main" val="39100657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ED533-4052-0AA4-BADE-45017F0DBAE7}"/>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DB12095-DCE3-495C-AB43-776BB6FE5A2E}"/>
              </a:ext>
            </a:extLst>
          </p:cNvPr>
          <p:cNvSpPr>
            <a:spLocks noGrp="1"/>
          </p:cNvSpPr>
          <p:nvPr>
            <p:ph type="ftr" sz="quarter" idx="3"/>
          </p:nvPr>
        </p:nvSpPr>
        <p:spPr/>
        <p:txBody>
          <a:bodyPr/>
          <a:lstStyle/>
          <a:p>
            <a:pPr algn="l"/>
            <a:r>
              <a:rPr lang="en-US"/>
              <a:t>D. Schulte, Muon Collider Status, IPAC, June 2025</a:t>
            </a:r>
            <a:endParaRPr lang="en-GB" dirty="0"/>
          </a:p>
        </p:txBody>
      </p:sp>
      <p:sp>
        <p:nvSpPr>
          <p:cNvPr id="5" name="Title 4">
            <a:extLst>
              <a:ext uri="{FF2B5EF4-FFF2-40B4-BE49-F238E27FC236}">
                <a16:creationId xmlns:a16="http://schemas.microsoft.com/office/drawing/2014/main" id="{4A7ED111-6370-0A05-C03D-16E5E73721E0}"/>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R&amp;D Plan Deliverables and Resources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EB82FFCD-9994-AC5F-DDC4-D853B75745DD}"/>
              </a:ext>
            </a:extLst>
          </p:cNvPr>
          <p:cNvSpPr>
            <a:spLocks noGrp="1"/>
          </p:cNvSpPr>
          <p:nvPr>
            <p:ph type="sldNum" sz="quarter" idx="4"/>
          </p:nvPr>
        </p:nvSpPr>
        <p:spPr/>
        <p:txBody>
          <a:bodyPr/>
          <a:lstStyle/>
          <a:p>
            <a:fld id="{974172A1-1CBF-0B40-9234-7D4D80EC19EA}" type="slidenum">
              <a:rPr lang="en-GB" smtClean="0"/>
              <a:pPr/>
              <a:t>22</a:t>
            </a:fld>
            <a:endParaRPr lang="en-GB" dirty="0"/>
          </a:p>
        </p:txBody>
      </p:sp>
      <p:pic>
        <p:nvPicPr>
          <p:cNvPr id="4" name="Picture 3" descr="A table of information&#10;&#10;Description automatically generated">
            <a:extLst>
              <a:ext uri="{FF2B5EF4-FFF2-40B4-BE49-F238E27FC236}">
                <a16:creationId xmlns:a16="http://schemas.microsoft.com/office/drawing/2014/main" id="{B864508F-BE62-B102-B399-153E304122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9944" y="1262012"/>
            <a:ext cx="2572512" cy="3347189"/>
          </a:xfrm>
          <a:prstGeom prst="rect">
            <a:avLst/>
          </a:prstGeom>
        </p:spPr>
      </p:pic>
      <p:cxnSp>
        <p:nvCxnSpPr>
          <p:cNvPr id="9" name="Straight Connector 8">
            <a:extLst>
              <a:ext uri="{FF2B5EF4-FFF2-40B4-BE49-F238E27FC236}">
                <a16:creationId xmlns:a16="http://schemas.microsoft.com/office/drawing/2014/main" id="{9D58D56D-3472-E5FC-F6B3-C83C418CEFFE}"/>
              </a:ext>
            </a:extLst>
          </p:cNvPr>
          <p:cNvCxnSpPr>
            <a:cxnSpLocks/>
          </p:cNvCxnSpPr>
          <p:nvPr/>
        </p:nvCxnSpPr>
        <p:spPr>
          <a:xfrm>
            <a:off x="148094" y="680932"/>
            <a:ext cx="6261850"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45007DE-FC25-CA76-BC8D-8EF9467F2BF5}"/>
              </a:ext>
            </a:extLst>
          </p:cNvPr>
          <p:cNvCxnSpPr>
            <a:cxnSpLocks/>
          </p:cNvCxnSpPr>
          <p:nvPr/>
        </p:nvCxnSpPr>
        <p:spPr>
          <a:xfrm flipV="1">
            <a:off x="6276213" y="1979387"/>
            <a:ext cx="2853423" cy="38258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E847E03-AE9A-0FB4-8F1C-9FDA3C393C5A}"/>
              </a:ext>
            </a:extLst>
          </p:cNvPr>
          <p:cNvCxnSpPr>
            <a:cxnSpLocks/>
          </p:cNvCxnSpPr>
          <p:nvPr/>
        </p:nvCxnSpPr>
        <p:spPr>
          <a:xfrm flipV="1">
            <a:off x="161544" y="1994094"/>
            <a:ext cx="6261849" cy="41781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ame 21">
            <a:extLst>
              <a:ext uri="{FF2B5EF4-FFF2-40B4-BE49-F238E27FC236}">
                <a16:creationId xmlns:a16="http://schemas.microsoft.com/office/drawing/2014/main" id="{DAA3A236-64BD-A2FC-4C39-BAA2A82E170B}"/>
              </a:ext>
            </a:extLst>
          </p:cNvPr>
          <p:cNvSpPr/>
          <p:nvPr/>
        </p:nvSpPr>
        <p:spPr>
          <a:xfrm>
            <a:off x="6423394" y="1145959"/>
            <a:ext cx="2706242" cy="783488"/>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9" name="Straight Connector 28">
            <a:extLst>
              <a:ext uri="{FF2B5EF4-FFF2-40B4-BE49-F238E27FC236}">
                <a16:creationId xmlns:a16="http://schemas.microsoft.com/office/drawing/2014/main" id="{ABF2372A-B7E1-910C-5C9F-6A89BB17D6B9}"/>
              </a:ext>
            </a:extLst>
          </p:cNvPr>
          <p:cNvCxnSpPr>
            <a:cxnSpLocks/>
          </p:cNvCxnSpPr>
          <p:nvPr/>
        </p:nvCxnSpPr>
        <p:spPr>
          <a:xfrm>
            <a:off x="6262764" y="680932"/>
            <a:ext cx="2866872"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33" name="Picture 32" descr="A table of information&#10;&#10;Description automatically generated">
            <a:extLst>
              <a:ext uri="{FF2B5EF4-FFF2-40B4-BE49-F238E27FC236}">
                <a16:creationId xmlns:a16="http://schemas.microsoft.com/office/drawing/2014/main" id="{237A98F4-AEBA-4AA0-77E4-73B1DEAAB2C6}"/>
              </a:ext>
            </a:extLst>
          </p:cNvPr>
          <p:cNvPicPr>
            <a:picLocks noChangeAspect="1"/>
          </p:cNvPicPr>
          <p:nvPr/>
        </p:nvPicPr>
        <p:blipFill>
          <a:blip r:embed="rId3">
            <a:extLst>
              <a:ext uri="{28A0092B-C50C-407E-A947-70E740481C1C}">
                <a14:useLocalDpi xmlns:a14="http://schemas.microsoft.com/office/drawing/2010/main" val="0"/>
              </a:ext>
            </a:extLst>
          </a:blip>
          <a:srcRect b="79367"/>
          <a:stretch/>
        </p:blipFill>
        <p:spPr>
          <a:xfrm>
            <a:off x="14363" y="693124"/>
            <a:ext cx="6261850" cy="1681040"/>
          </a:xfrm>
          <a:prstGeom prst="rect">
            <a:avLst/>
          </a:prstGeom>
        </p:spPr>
      </p:pic>
      <p:sp>
        <p:nvSpPr>
          <p:cNvPr id="34" name="Frame 33">
            <a:extLst>
              <a:ext uri="{FF2B5EF4-FFF2-40B4-BE49-F238E27FC236}">
                <a16:creationId xmlns:a16="http://schemas.microsoft.com/office/drawing/2014/main" id="{D8F27BAF-2F97-00F5-00D0-F977D6A29F03}"/>
              </a:ext>
            </a:extLst>
          </p:cNvPr>
          <p:cNvSpPr/>
          <p:nvPr/>
        </p:nvSpPr>
        <p:spPr>
          <a:xfrm>
            <a:off x="148094" y="672596"/>
            <a:ext cx="6114670" cy="1730981"/>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5" name="Picture 34" descr="A table with numbers and numbers&#10;&#10;Description automatically generated">
            <a:extLst>
              <a:ext uri="{FF2B5EF4-FFF2-40B4-BE49-F238E27FC236}">
                <a16:creationId xmlns:a16="http://schemas.microsoft.com/office/drawing/2014/main" id="{ADA13EEC-EC4D-F372-690C-3051345269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286" y="2426620"/>
            <a:ext cx="4994262" cy="2459262"/>
          </a:xfrm>
          <a:prstGeom prst="rect">
            <a:avLst/>
          </a:prstGeom>
        </p:spPr>
      </p:pic>
    </p:spTree>
    <p:extLst>
      <p:ext uri="{BB962C8B-B14F-4D97-AF65-F5344CB8AC3E}">
        <p14:creationId xmlns:p14="http://schemas.microsoft.com/office/powerpoint/2010/main" val="22381185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169613-2B69-260B-6E64-23A046C47682}"/>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087282F-DB05-61D2-A190-E14ABBFA35A1}"/>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Demonstrator</a:t>
            </a:r>
          </a:p>
        </p:txBody>
      </p:sp>
      <p:sp>
        <p:nvSpPr>
          <p:cNvPr id="52" name="Espace réservé du pied de page 4">
            <a:extLst>
              <a:ext uri="{FF2B5EF4-FFF2-40B4-BE49-F238E27FC236}">
                <a16:creationId xmlns:a16="http://schemas.microsoft.com/office/drawing/2014/main" id="{9D80C849-B56D-E035-F320-196BF09A4F9D}"/>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4" name="TextBox 3">
            <a:extLst>
              <a:ext uri="{FF2B5EF4-FFF2-40B4-BE49-F238E27FC236}">
                <a16:creationId xmlns:a16="http://schemas.microsoft.com/office/drawing/2014/main" id="{F4BBF7CB-87BB-CACB-B060-22C302AA45A9}"/>
              </a:ext>
            </a:extLst>
          </p:cNvPr>
          <p:cNvSpPr txBox="1"/>
          <p:nvPr/>
        </p:nvSpPr>
        <p:spPr>
          <a:xfrm>
            <a:off x="6363204" y="3202979"/>
            <a:ext cx="2729422" cy="1384995"/>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Installation of demonstrator at CERN appears possible with limited cost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Fermilab has approved a study</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RF test stands are critical and urgent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Consistent with implementation timeline</a:t>
            </a:r>
          </a:p>
        </p:txBody>
      </p:sp>
      <p:sp>
        <p:nvSpPr>
          <p:cNvPr id="2" name="Slide Number Placeholder 1">
            <a:extLst>
              <a:ext uri="{FF2B5EF4-FFF2-40B4-BE49-F238E27FC236}">
                <a16:creationId xmlns:a16="http://schemas.microsoft.com/office/drawing/2014/main" id="{DAC29E28-0E8D-03A9-276B-4318798A1BDD}"/>
              </a:ext>
            </a:extLst>
          </p:cNvPr>
          <p:cNvSpPr>
            <a:spLocks noGrp="1"/>
          </p:cNvSpPr>
          <p:nvPr>
            <p:ph type="sldNum" sz="quarter" idx="4"/>
          </p:nvPr>
        </p:nvSpPr>
        <p:spPr/>
        <p:txBody>
          <a:bodyPr/>
          <a:lstStyle/>
          <a:p>
            <a:fld id="{974172A1-1CBF-0B40-9234-7D4D80EC19EA}" type="slidenum">
              <a:rPr lang="en-GB" smtClean="0"/>
              <a:pPr/>
              <a:t>23</a:t>
            </a:fld>
            <a:endParaRPr lang="en-GB" dirty="0"/>
          </a:p>
        </p:txBody>
      </p:sp>
      <p:sp>
        <p:nvSpPr>
          <p:cNvPr id="7" name="TextBox 6">
            <a:extLst>
              <a:ext uri="{FF2B5EF4-FFF2-40B4-BE49-F238E27FC236}">
                <a16:creationId xmlns:a16="http://schemas.microsoft.com/office/drawing/2014/main" id="{70F8BF4E-B221-C287-30A5-C073108763E7}"/>
              </a:ext>
            </a:extLst>
          </p:cNvPr>
          <p:cNvSpPr txBox="1"/>
          <p:nvPr/>
        </p:nvSpPr>
        <p:spPr>
          <a:xfrm>
            <a:off x="129292" y="1186755"/>
            <a:ext cx="3290580" cy="1384995"/>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Defined the scope and concept, made initial cost estimate, investigated three promising locations at CERN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Staged timeline to implement demonstrator</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SLAC is moving forward building a 3/1.3 GHz test stand</a:t>
            </a:r>
          </a:p>
        </p:txBody>
      </p:sp>
      <p:sp>
        <p:nvSpPr>
          <p:cNvPr id="35" name="AutoShape 2">
            <a:extLst>
              <a:ext uri="{FF2B5EF4-FFF2-40B4-BE49-F238E27FC236}">
                <a16:creationId xmlns:a16="http://schemas.microsoft.com/office/drawing/2014/main" id="{82723206-A2B0-EDCC-AC62-2A17FA0CD9B3}"/>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21C9D8A6-5864-01EE-9079-CCC8B93BA4B2}"/>
              </a:ext>
            </a:extLst>
          </p:cNvPr>
          <p:cNvSpPr txBox="1"/>
          <p:nvPr/>
        </p:nvSpPr>
        <p:spPr>
          <a:xfrm>
            <a:off x="129292" y="483518"/>
            <a:ext cx="3290580" cy="646331"/>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Demonstrate muon cooling technology in stages</a:t>
            </a:r>
          </a:p>
          <a:p>
            <a:r>
              <a:rPr lang="en-US" sz="1200" dirty="0">
                <a:latin typeface="Calibri" panose="020F0502020204030204" pitchFamily="34" charset="0"/>
                <a:cs typeface="Calibri" panose="020F0502020204030204" pitchFamily="34" charset="0"/>
              </a:rPr>
              <a:t>Critical for timeline</a:t>
            </a:r>
          </a:p>
        </p:txBody>
      </p:sp>
      <p:sp>
        <p:nvSpPr>
          <p:cNvPr id="18" name="Rectangle 17">
            <a:extLst>
              <a:ext uri="{FF2B5EF4-FFF2-40B4-BE49-F238E27FC236}">
                <a16:creationId xmlns:a16="http://schemas.microsoft.com/office/drawing/2014/main" id="{CF31A007-A667-C6A6-D8E3-41FE26D4A527}"/>
              </a:ext>
            </a:extLst>
          </p:cNvPr>
          <p:cNvSpPr/>
          <p:nvPr/>
        </p:nvSpPr>
        <p:spPr>
          <a:xfrm>
            <a:off x="6258560" y="687461"/>
            <a:ext cx="1921300" cy="12385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32" descr="Aerial view of a city&#10;&#10;Description automatically generated">
            <a:extLst>
              <a:ext uri="{FF2B5EF4-FFF2-40B4-BE49-F238E27FC236}">
                <a16:creationId xmlns:a16="http://schemas.microsoft.com/office/drawing/2014/main" id="{F6D6B9A4-3ED6-2D05-C1EC-DCB6F5ACE9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3022881"/>
            <a:ext cx="1388121" cy="1769928"/>
          </a:xfrm>
          <a:prstGeom prst="rect">
            <a:avLst/>
          </a:prstGeom>
        </p:spPr>
      </p:pic>
      <p:pic>
        <p:nvPicPr>
          <p:cNvPr id="8" name="Picture 7">
            <a:extLst>
              <a:ext uri="{FF2B5EF4-FFF2-40B4-BE49-F238E27FC236}">
                <a16:creationId xmlns:a16="http://schemas.microsoft.com/office/drawing/2014/main" id="{3AA96105-E127-83FD-A376-2DAF53480D7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274610" y="460770"/>
            <a:ext cx="3967900" cy="2465142"/>
          </a:xfrm>
          <a:prstGeom prst="rect">
            <a:avLst/>
          </a:prstGeom>
        </p:spPr>
      </p:pic>
      <p:pic>
        <p:nvPicPr>
          <p:cNvPr id="9" name="Picture 8" descr="A diagram of a process&#10;&#10;Description automatically generated">
            <a:extLst>
              <a:ext uri="{FF2B5EF4-FFF2-40B4-BE49-F238E27FC236}">
                <a16:creationId xmlns:a16="http://schemas.microsoft.com/office/drawing/2014/main" id="{F6DEC33A-1E39-DB38-D5D4-D41CE76790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7761" y="2648110"/>
            <a:ext cx="4404239" cy="1867856"/>
          </a:xfrm>
          <a:prstGeom prst="rect">
            <a:avLst/>
          </a:prstGeom>
        </p:spPr>
      </p:pic>
      <p:sp>
        <p:nvSpPr>
          <p:cNvPr id="10" name="TextBox 9">
            <a:extLst>
              <a:ext uri="{FF2B5EF4-FFF2-40B4-BE49-F238E27FC236}">
                <a16:creationId xmlns:a16="http://schemas.microsoft.com/office/drawing/2014/main" id="{382E7260-A0D5-C8D3-F877-9611C9CC686B}"/>
              </a:ext>
            </a:extLst>
          </p:cNvPr>
          <p:cNvSpPr txBox="1"/>
          <p:nvPr/>
        </p:nvSpPr>
        <p:spPr>
          <a:xfrm>
            <a:off x="8179860" y="2067694"/>
            <a:ext cx="906017" cy="738664"/>
          </a:xfrm>
          <a:prstGeom prst="rect">
            <a:avLst/>
          </a:prstGeom>
          <a:solidFill>
            <a:srgbClr val="FFFF00"/>
          </a:solidFill>
        </p:spPr>
        <p:txBody>
          <a:bodyPr wrap="none" rtlCol="0">
            <a:spAutoFit/>
          </a:bodyPr>
          <a:lstStyle/>
          <a:p>
            <a:r>
              <a:rPr lang="en-US" sz="1400" dirty="0"/>
              <a:t>MOPS115</a:t>
            </a:r>
          </a:p>
          <a:p>
            <a:r>
              <a:rPr lang="en-US" sz="1400" dirty="0"/>
              <a:t>MOPS023</a:t>
            </a:r>
          </a:p>
          <a:p>
            <a:r>
              <a:rPr lang="en-US" sz="1400" dirty="0"/>
              <a:t>MOPS143</a:t>
            </a:r>
          </a:p>
        </p:txBody>
      </p:sp>
      <p:cxnSp>
        <p:nvCxnSpPr>
          <p:cNvPr id="13" name="Straight Connector 12">
            <a:extLst>
              <a:ext uri="{FF2B5EF4-FFF2-40B4-BE49-F238E27FC236}">
                <a16:creationId xmlns:a16="http://schemas.microsoft.com/office/drawing/2014/main" id="{9EF954B0-0C63-D5BB-CD2B-0B3FE4FCB38B}"/>
              </a:ext>
            </a:extLst>
          </p:cNvPr>
          <p:cNvCxnSpPr>
            <a:cxnSpLocks/>
          </p:cNvCxnSpPr>
          <p:nvPr/>
        </p:nvCxnSpPr>
        <p:spPr>
          <a:xfrm>
            <a:off x="2771800" y="4439606"/>
            <a:ext cx="0" cy="291885"/>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09FBE294-D4F0-76D9-B56C-38F75DF54455}"/>
              </a:ext>
            </a:extLst>
          </p:cNvPr>
          <p:cNvCxnSpPr>
            <a:cxnSpLocks/>
          </p:cNvCxnSpPr>
          <p:nvPr/>
        </p:nvCxnSpPr>
        <p:spPr>
          <a:xfrm>
            <a:off x="3635896" y="4440105"/>
            <a:ext cx="0" cy="291885"/>
          </a:xfrm>
          <a:prstGeom prst="line">
            <a:avLst/>
          </a:prstGeom>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42419648-39EA-F233-A5B2-5698AA873ADF}"/>
              </a:ext>
            </a:extLst>
          </p:cNvPr>
          <p:cNvSpPr txBox="1"/>
          <p:nvPr/>
        </p:nvSpPr>
        <p:spPr>
          <a:xfrm>
            <a:off x="3672862" y="4532515"/>
            <a:ext cx="986039" cy="276999"/>
          </a:xfrm>
          <a:prstGeom prst="rect">
            <a:avLst/>
          </a:prstGeom>
          <a:noFill/>
        </p:spPr>
        <p:txBody>
          <a:bodyPr wrap="none" rtlCol="0">
            <a:spAutoFit/>
          </a:bodyPr>
          <a:lstStyle/>
          <a:p>
            <a:r>
              <a:rPr lang="en-US" sz="1200" dirty="0"/>
              <a:t>Construction</a:t>
            </a:r>
          </a:p>
        </p:txBody>
      </p:sp>
      <p:sp>
        <p:nvSpPr>
          <p:cNvPr id="21" name="TextBox 20">
            <a:extLst>
              <a:ext uri="{FF2B5EF4-FFF2-40B4-BE49-F238E27FC236}">
                <a16:creationId xmlns:a16="http://schemas.microsoft.com/office/drawing/2014/main" id="{123E1B11-F885-8E10-AC4E-D7D250583EE9}"/>
              </a:ext>
            </a:extLst>
          </p:cNvPr>
          <p:cNvSpPr txBox="1"/>
          <p:nvPr/>
        </p:nvSpPr>
        <p:spPr>
          <a:xfrm>
            <a:off x="2755816" y="4504284"/>
            <a:ext cx="917046" cy="461665"/>
          </a:xfrm>
          <a:prstGeom prst="rect">
            <a:avLst/>
          </a:prstGeom>
          <a:noFill/>
        </p:spPr>
        <p:txBody>
          <a:bodyPr wrap="none" rtlCol="0">
            <a:spAutoFit/>
          </a:bodyPr>
          <a:lstStyle/>
          <a:p>
            <a:r>
              <a:rPr lang="en-US" sz="1200" dirty="0"/>
              <a:t>Project</a:t>
            </a:r>
          </a:p>
          <a:p>
            <a:r>
              <a:rPr lang="en-US" sz="1200" dirty="0"/>
              <a:t>preparation</a:t>
            </a:r>
          </a:p>
        </p:txBody>
      </p:sp>
      <p:sp>
        <p:nvSpPr>
          <p:cNvPr id="22" name="TextBox 21">
            <a:extLst>
              <a:ext uri="{FF2B5EF4-FFF2-40B4-BE49-F238E27FC236}">
                <a16:creationId xmlns:a16="http://schemas.microsoft.com/office/drawing/2014/main" id="{4B2FF8B5-4D7E-FD8F-55B6-A2C610CF0E8B}"/>
              </a:ext>
            </a:extLst>
          </p:cNvPr>
          <p:cNvSpPr txBox="1"/>
          <p:nvPr/>
        </p:nvSpPr>
        <p:spPr>
          <a:xfrm>
            <a:off x="1568387" y="4515966"/>
            <a:ext cx="771365" cy="276999"/>
          </a:xfrm>
          <a:prstGeom prst="rect">
            <a:avLst/>
          </a:prstGeom>
          <a:noFill/>
        </p:spPr>
        <p:txBody>
          <a:bodyPr wrap="none" rtlCol="0">
            <a:spAutoFit/>
          </a:bodyPr>
          <a:lstStyle/>
          <a:p>
            <a:r>
              <a:rPr lang="en-US" sz="1200" dirty="0"/>
              <a:t>R&amp;D plan</a:t>
            </a:r>
          </a:p>
        </p:txBody>
      </p:sp>
      <p:cxnSp>
        <p:nvCxnSpPr>
          <p:cNvPr id="23" name="Straight Connector 22">
            <a:extLst>
              <a:ext uri="{FF2B5EF4-FFF2-40B4-BE49-F238E27FC236}">
                <a16:creationId xmlns:a16="http://schemas.microsoft.com/office/drawing/2014/main" id="{48028DEA-32B9-7F0D-193B-8D2DBE76FA27}"/>
              </a:ext>
            </a:extLst>
          </p:cNvPr>
          <p:cNvCxnSpPr>
            <a:cxnSpLocks/>
          </p:cNvCxnSpPr>
          <p:nvPr/>
        </p:nvCxnSpPr>
        <p:spPr>
          <a:xfrm>
            <a:off x="1115616" y="4423173"/>
            <a:ext cx="0" cy="291885"/>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450624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2CBBC-CB1D-D611-F09E-67C78491A3D4}"/>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9B0EA161-6EB7-5AA3-5356-AFCBB4EB5D08}"/>
              </a:ext>
            </a:extLst>
          </p:cNvPr>
          <p:cNvSpPr>
            <a:spLocks noGrp="1"/>
          </p:cNvSpPr>
          <p:nvPr>
            <p:ph type="title"/>
          </p:nvPr>
        </p:nvSpPr>
        <p:spPr>
          <a:xfrm>
            <a:off x="502920" y="-7475"/>
            <a:ext cx="7574280" cy="432048"/>
          </a:xfrm>
        </p:spPr>
        <p:txBody>
          <a:bodyPr/>
          <a:lstStyle/>
          <a:p>
            <a:pPr algn="ctr"/>
            <a:r>
              <a:rPr lang="en-GB" sz="3200" dirty="0">
                <a:latin typeface="Calibri"/>
                <a:cs typeface="Calibri"/>
              </a:rPr>
              <a:t>Magnets</a:t>
            </a:r>
            <a:endParaRPr lang="en-GB" sz="3200" b="0" dirty="0">
              <a:latin typeface="Calibri"/>
              <a:cs typeface="Calibri"/>
            </a:endParaRPr>
          </a:p>
        </p:txBody>
      </p:sp>
      <p:sp>
        <p:nvSpPr>
          <p:cNvPr id="5" name="Espace réservé du numéro de diapositive 3">
            <a:extLst>
              <a:ext uri="{FF2B5EF4-FFF2-40B4-BE49-F238E27FC236}">
                <a16:creationId xmlns:a16="http://schemas.microsoft.com/office/drawing/2014/main" id="{CB5B8590-E6E9-172B-FC7F-DB79F075D85E}"/>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24</a:t>
            </a:fld>
            <a:endParaRPr lang="en-GB" dirty="0"/>
          </a:p>
        </p:txBody>
      </p:sp>
      <p:sp>
        <p:nvSpPr>
          <p:cNvPr id="6" name="Footer Placeholder 5">
            <a:extLst>
              <a:ext uri="{FF2B5EF4-FFF2-40B4-BE49-F238E27FC236}">
                <a16:creationId xmlns:a16="http://schemas.microsoft.com/office/drawing/2014/main" id="{51DA4C80-C039-9999-632D-BD7F8152EB5E}"/>
              </a:ext>
            </a:extLst>
          </p:cNvPr>
          <p:cNvSpPr>
            <a:spLocks noGrp="1"/>
          </p:cNvSpPr>
          <p:nvPr>
            <p:ph type="ftr" sz="quarter" idx="3"/>
          </p:nvPr>
        </p:nvSpPr>
        <p:spPr/>
        <p:txBody>
          <a:bodyPr/>
          <a:lstStyle/>
          <a:p>
            <a:pPr algn="l"/>
            <a:r>
              <a:rPr lang="en-US"/>
              <a:t>D. Schulte, Muon Collider Status, IPAC, June 2025</a:t>
            </a:r>
            <a:endParaRPr lang="en-GB" dirty="0"/>
          </a:p>
        </p:txBody>
      </p:sp>
      <p:sp>
        <p:nvSpPr>
          <p:cNvPr id="4" name="Slide Number Placeholder 3">
            <a:extLst>
              <a:ext uri="{FF2B5EF4-FFF2-40B4-BE49-F238E27FC236}">
                <a16:creationId xmlns:a16="http://schemas.microsoft.com/office/drawing/2014/main" id="{BFB9F4D6-D26B-F9F3-225E-DACEFE7CE9C8}"/>
              </a:ext>
            </a:extLst>
          </p:cNvPr>
          <p:cNvSpPr>
            <a:spLocks noGrp="1"/>
          </p:cNvSpPr>
          <p:nvPr>
            <p:ph type="sldNum" sz="quarter" idx="4"/>
          </p:nvPr>
        </p:nvSpPr>
        <p:spPr/>
        <p:txBody>
          <a:bodyPr/>
          <a:lstStyle/>
          <a:p>
            <a:fld id="{974172A1-1CBF-0B40-9234-7D4D80EC19EA}" type="slidenum">
              <a:rPr lang="en-GB" smtClean="0"/>
              <a:pPr/>
              <a:t>24</a:t>
            </a:fld>
            <a:endParaRPr lang="en-GB" dirty="0"/>
          </a:p>
        </p:txBody>
      </p:sp>
      <p:pic>
        <p:nvPicPr>
          <p:cNvPr id="26" name="Picture 25" descr="A diagram of a test&#10;&#10;Description automatically generated">
            <a:extLst>
              <a:ext uri="{FF2B5EF4-FFF2-40B4-BE49-F238E27FC236}">
                <a16:creationId xmlns:a16="http://schemas.microsoft.com/office/drawing/2014/main" id="{A38B3250-1A4F-74A3-4939-DD2AB9658F35}"/>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5339706" y="624098"/>
            <a:ext cx="2369744" cy="2761663"/>
          </a:xfrm>
          <a:prstGeom prst="rect">
            <a:avLst/>
          </a:prstGeom>
        </p:spPr>
      </p:pic>
      <p:pic>
        <p:nvPicPr>
          <p:cNvPr id="31" name="Afbeelding 5">
            <a:extLst>
              <a:ext uri="{FF2B5EF4-FFF2-40B4-BE49-F238E27FC236}">
                <a16:creationId xmlns:a16="http://schemas.microsoft.com/office/drawing/2014/main" id="{D52EC912-3BA9-7169-8D23-7B86A274C7D6}"/>
              </a:ext>
            </a:extLst>
          </p:cNvPr>
          <p:cNvPicPr>
            <a:picLocks noChangeAspect="1"/>
          </p:cNvPicPr>
          <p:nvPr/>
        </p:nvPicPr>
        <p:blipFill>
          <a:blip r:embed="rId4"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10336" y="3578347"/>
            <a:ext cx="1587015" cy="1153840"/>
          </a:xfrm>
          <a:prstGeom prst="rect">
            <a:avLst/>
          </a:prstGeom>
        </p:spPr>
      </p:pic>
      <p:sp>
        <p:nvSpPr>
          <p:cNvPr id="32" name="TextBox 31">
            <a:extLst>
              <a:ext uri="{FF2B5EF4-FFF2-40B4-BE49-F238E27FC236}">
                <a16:creationId xmlns:a16="http://schemas.microsoft.com/office/drawing/2014/main" id="{6B64CDDD-49AA-FF27-24E6-E8ED9F2F3FA3}"/>
              </a:ext>
            </a:extLst>
          </p:cNvPr>
          <p:cNvSpPr txBox="1"/>
          <p:nvPr/>
        </p:nvSpPr>
        <p:spPr>
          <a:xfrm>
            <a:off x="2031729" y="4255234"/>
            <a:ext cx="1736764" cy="400110"/>
          </a:xfrm>
          <a:prstGeom prst="rect">
            <a:avLst/>
          </a:prstGeom>
          <a:solidFill>
            <a:schemeClr val="bg1">
              <a:alpha val="50000"/>
            </a:schemeClr>
          </a:solidFill>
        </p:spPr>
        <p:txBody>
          <a:bodyPr wrap="square" rtlCol="0">
            <a:spAutoFit/>
          </a:bodyPr>
          <a:lstStyle/>
          <a:p>
            <a:r>
              <a:rPr lang="en-US" sz="1000" dirty="0">
                <a:latin typeface="Calibri" panose="020F0502020204030204" pitchFamily="34" charset="0"/>
                <a:cs typeface="Calibri" panose="020F0502020204030204" pitchFamily="34" charset="0"/>
              </a:rPr>
              <a:t>Normal-conducting RCS </a:t>
            </a:r>
            <a:r>
              <a:rPr lang="en-US" sz="1000" b="1" dirty="0">
                <a:latin typeface="Calibri" panose="020F0502020204030204" pitchFamily="34" charset="0"/>
                <a:cs typeface="Calibri" panose="020F0502020204030204" pitchFamily="34" charset="0"/>
              </a:rPr>
              <a:t>pulsed magnets</a:t>
            </a:r>
            <a:endParaRPr lang="en-US" sz="1000" dirty="0">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009730CC-38AA-C235-A226-E88CFA399253}"/>
              </a:ext>
            </a:extLst>
          </p:cNvPr>
          <p:cNvGrpSpPr/>
          <p:nvPr/>
        </p:nvGrpSpPr>
        <p:grpSpPr>
          <a:xfrm>
            <a:off x="344398" y="2867356"/>
            <a:ext cx="1424649" cy="2021743"/>
            <a:chOff x="1783585" y="772159"/>
            <a:chExt cx="4146307" cy="5246844"/>
          </a:xfrm>
        </p:grpSpPr>
        <p:pic>
          <p:nvPicPr>
            <p:cNvPr id="3" name="Picture 2">
              <a:extLst>
                <a:ext uri="{FF2B5EF4-FFF2-40B4-BE49-F238E27FC236}">
                  <a16:creationId xmlns:a16="http://schemas.microsoft.com/office/drawing/2014/main" id="{0CEA8EA7-997B-C9BC-CC4E-16A62F7E6B4D}"/>
                </a:ext>
              </a:extLst>
            </p:cNvPr>
            <p:cNvPicPr>
              <a:picLocks noChangeAspect="1"/>
            </p:cNvPicPr>
            <p:nvPr/>
          </p:nvPicPr>
          <p:blipFill>
            <a:blip r:embed="rId5"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5400000">
              <a:off x="35260" y="2553010"/>
              <a:ext cx="5229202" cy="1667500"/>
            </a:xfrm>
            <a:prstGeom prst="rect">
              <a:avLst/>
            </a:prstGeom>
          </p:spPr>
        </p:pic>
        <p:grpSp>
          <p:nvGrpSpPr>
            <p:cNvPr id="7" name="Group 6">
              <a:extLst>
                <a:ext uri="{FF2B5EF4-FFF2-40B4-BE49-F238E27FC236}">
                  <a16:creationId xmlns:a16="http://schemas.microsoft.com/office/drawing/2014/main" id="{3F3B58A1-8E2C-7A2A-EDAE-4800F06841B3}"/>
                </a:ext>
              </a:extLst>
            </p:cNvPr>
            <p:cNvGrpSpPr/>
            <p:nvPr/>
          </p:nvGrpSpPr>
          <p:grpSpPr>
            <a:xfrm>
              <a:off x="1783585" y="1522689"/>
              <a:ext cx="4146307" cy="4496314"/>
              <a:chOff x="1783585" y="1522689"/>
              <a:chExt cx="4146307" cy="4496314"/>
            </a:xfrm>
          </p:grpSpPr>
          <p:sp>
            <p:nvSpPr>
              <p:cNvPr id="25" name="TextBox 24">
                <a:extLst>
                  <a:ext uri="{FF2B5EF4-FFF2-40B4-BE49-F238E27FC236}">
                    <a16:creationId xmlns:a16="http://schemas.microsoft.com/office/drawing/2014/main" id="{B0EEDFDD-2420-3213-3182-6BE54B9BD046}"/>
                  </a:ext>
                </a:extLst>
              </p:cNvPr>
              <p:cNvSpPr txBox="1"/>
              <p:nvPr/>
            </p:nvSpPr>
            <p:spPr>
              <a:xfrm rot="16200000">
                <a:off x="313278" y="2992996"/>
                <a:ext cx="3525746" cy="58513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HTS pancakes 4 mm tape</a:t>
                </a:r>
              </a:p>
            </p:txBody>
          </p:sp>
          <p:grpSp>
            <p:nvGrpSpPr>
              <p:cNvPr id="11" name="Group 10">
                <a:extLst>
                  <a:ext uri="{FF2B5EF4-FFF2-40B4-BE49-F238E27FC236}">
                    <a16:creationId xmlns:a16="http://schemas.microsoft.com/office/drawing/2014/main" id="{C364DF5A-2D4E-2B1B-6047-B52D9D50112F}"/>
                  </a:ext>
                </a:extLst>
              </p:cNvPr>
              <p:cNvGrpSpPr/>
              <p:nvPr/>
            </p:nvGrpSpPr>
            <p:grpSpPr>
              <a:xfrm>
                <a:off x="3090627" y="3471505"/>
                <a:ext cx="2839265" cy="2547498"/>
                <a:chOff x="3331159" y="3577151"/>
                <a:chExt cx="2839265" cy="2547498"/>
              </a:xfrm>
            </p:grpSpPr>
            <p:pic>
              <p:nvPicPr>
                <p:cNvPr id="13" name="Picture 12">
                  <a:extLst>
                    <a:ext uri="{FF2B5EF4-FFF2-40B4-BE49-F238E27FC236}">
                      <a16:creationId xmlns:a16="http://schemas.microsoft.com/office/drawing/2014/main" id="{64180390-DFEB-00B8-DCDF-24722F15AEC5}"/>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3700364" y="4954533"/>
                  <a:ext cx="2356771" cy="1170116"/>
                </a:xfrm>
                <a:prstGeom prst="rect">
                  <a:avLst/>
                </a:prstGeom>
              </p:spPr>
            </p:pic>
            <p:pic>
              <p:nvPicPr>
                <p:cNvPr id="23" name="Picture 22">
                  <a:extLst>
                    <a:ext uri="{FF2B5EF4-FFF2-40B4-BE49-F238E27FC236}">
                      <a16:creationId xmlns:a16="http://schemas.microsoft.com/office/drawing/2014/main" id="{3C19FCFF-FEB4-BFFB-A999-E10069760A5E}"/>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3331159" y="3577151"/>
                  <a:ext cx="2839265" cy="1343465"/>
                </a:xfrm>
                <a:prstGeom prst="rect">
                  <a:avLst/>
                </a:prstGeom>
              </p:spPr>
            </p:pic>
          </p:grpSp>
        </p:grpSp>
      </p:grpSp>
      <p:sp>
        <p:nvSpPr>
          <p:cNvPr id="29" name="TextBox 28">
            <a:extLst>
              <a:ext uri="{FF2B5EF4-FFF2-40B4-BE49-F238E27FC236}">
                <a16:creationId xmlns:a16="http://schemas.microsoft.com/office/drawing/2014/main" id="{982FBE1D-3B04-F12D-D0C3-B1B650FE0A1B}"/>
              </a:ext>
            </a:extLst>
          </p:cNvPr>
          <p:cNvSpPr txBox="1"/>
          <p:nvPr/>
        </p:nvSpPr>
        <p:spPr>
          <a:xfrm>
            <a:off x="11561" y="2479571"/>
            <a:ext cx="1587014" cy="400110"/>
          </a:xfrm>
          <a:prstGeom prst="rect">
            <a:avLst/>
          </a:prstGeom>
          <a:solidFill>
            <a:schemeClr val="bg1">
              <a:alpha val="50000"/>
            </a:schemeClr>
          </a:solidFill>
          <a:ln>
            <a:solidFill>
              <a:schemeClr val="accent1">
                <a:lumMod val="20000"/>
                <a:lumOff val="80000"/>
              </a:schemeClr>
            </a:solidFill>
          </a:ln>
        </p:spPr>
        <p:txBody>
          <a:bodyPr wrap="square" rtlCol="0">
            <a:spAutoFit/>
          </a:bodyPr>
          <a:lstStyle/>
          <a:p>
            <a:pPr>
              <a:lnSpc>
                <a:spcPct val="100000"/>
              </a:lnSpc>
            </a:pPr>
            <a:r>
              <a:rPr lang="en-US" sz="1000" spc="-1" dirty="0">
                <a:solidFill>
                  <a:srgbClr val="000000"/>
                </a:solidFill>
                <a:latin typeface="Calibri" panose="020F0502020204030204" pitchFamily="34" charset="0"/>
                <a:cs typeface="Calibri" panose="020F0502020204030204" pitchFamily="34" charset="0"/>
              </a:rPr>
              <a:t>HTS final cooling solenoid mechanical design</a:t>
            </a:r>
            <a:endParaRPr lang="en-US" sz="1000" b="1" spc="-1" dirty="0">
              <a:solidFill>
                <a:srgbClr val="000000"/>
              </a:solidFill>
              <a:latin typeface="Calibri" panose="020F0502020204030204" pitchFamily="34" charset="0"/>
              <a:cs typeface="Calibri" panose="020F0502020204030204" pitchFamily="34" charset="0"/>
            </a:endParaRPr>
          </a:p>
        </p:txBody>
      </p:sp>
      <p:pic>
        <p:nvPicPr>
          <p:cNvPr id="33" name="Picture 32">
            <a:extLst>
              <a:ext uri="{FF2B5EF4-FFF2-40B4-BE49-F238E27FC236}">
                <a16:creationId xmlns:a16="http://schemas.microsoft.com/office/drawing/2014/main" id="{8D36CB8A-3F9C-A914-FDD0-8B411676FB92}"/>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a:off x="7882410" y="1218120"/>
            <a:ext cx="1142488" cy="1131608"/>
          </a:xfrm>
          <a:prstGeom prst="rect">
            <a:avLst/>
          </a:prstGeom>
        </p:spPr>
      </p:pic>
      <p:pic>
        <p:nvPicPr>
          <p:cNvPr id="34" name="Picture 33">
            <a:extLst>
              <a:ext uri="{FF2B5EF4-FFF2-40B4-BE49-F238E27FC236}">
                <a16:creationId xmlns:a16="http://schemas.microsoft.com/office/drawing/2014/main" id="{50BD284A-672E-1DF7-303F-92FC21566CFB}"/>
              </a:ext>
            </a:extLst>
          </p:cNvPr>
          <p:cNvPicPr>
            <a:picLocks noChangeAspect="1"/>
          </p:cNvPicPr>
          <p:nvPr/>
        </p:nvPicPr>
        <p:blipFill rotWithShape="1">
          <a:blip r:embed="rId9" cstate="hqprint">
            <a:extLst>
              <a:ext uri="{28A0092B-C50C-407E-A947-70E740481C1C}">
                <a14:useLocalDpi xmlns:a14="http://schemas.microsoft.com/office/drawing/2010/main"/>
              </a:ext>
            </a:extLst>
          </a:blip>
          <a:srcRect/>
          <a:stretch/>
        </p:blipFill>
        <p:spPr>
          <a:xfrm>
            <a:off x="7938522" y="2396608"/>
            <a:ext cx="934948" cy="712347"/>
          </a:xfrm>
          <a:prstGeom prst="rect">
            <a:avLst/>
          </a:prstGeom>
        </p:spPr>
      </p:pic>
      <p:sp>
        <p:nvSpPr>
          <p:cNvPr id="35" name="TextBox 34">
            <a:extLst>
              <a:ext uri="{FF2B5EF4-FFF2-40B4-BE49-F238E27FC236}">
                <a16:creationId xmlns:a16="http://schemas.microsoft.com/office/drawing/2014/main" id="{559A74CA-4C1D-6FFE-11AD-B95CB1B50803}"/>
              </a:ext>
            </a:extLst>
          </p:cNvPr>
          <p:cNvSpPr txBox="1"/>
          <p:nvPr/>
        </p:nvSpPr>
        <p:spPr>
          <a:xfrm>
            <a:off x="7753704" y="3085000"/>
            <a:ext cx="1387430" cy="246221"/>
          </a:xfrm>
          <a:prstGeom prst="rect">
            <a:avLst/>
          </a:prstGeom>
          <a:noFill/>
          <a:ln>
            <a:noFill/>
          </a:ln>
        </p:spPr>
        <p:txBody>
          <a:bodyPr wrap="square" rtlCol="0">
            <a:spAutoFit/>
          </a:bodyPr>
          <a:lstStyle/>
          <a:p>
            <a:pPr>
              <a:lnSpc>
                <a:spcPct val="100000"/>
              </a:lnSpc>
            </a:pPr>
            <a:r>
              <a:rPr lang="en-US" sz="1000" spc="-1" dirty="0">
                <a:solidFill>
                  <a:srgbClr val="000000"/>
                </a:solidFill>
                <a:latin typeface="Calibri" panose="020F0502020204030204" pitchFamily="34" charset="0"/>
                <a:cs typeface="Calibri" panose="020F0502020204030204" pitchFamily="34" charset="0"/>
              </a:rPr>
              <a:t>First </a:t>
            </a:r>
            <a:r>
              <a:rPr lang="en-US" sz="1000" b="1" spc="-1" dirty="0">
                <a:solidFill>
                  <a:srgbClr val="000000"/>
                </a:solidFill>
                <a:latin typeface="Calibri" panose="020F0502020204030204" pitchFamily="34" charset="0"/>
                <a:cs typeface="Calibri" panose="020F0502020204030204" pitchFamily="34" charset="0"/>
              </a:rPr>
              <a:t>HTS winding tests</a:t>
            </a:r>
          </a:p>
        </p:txBody>
      </p:sp>
      <p:pic>
        <p:nvPicPr>
          <p:cNvPr id="37" name="Content Placeholder 5" descr="A close-up of a machine&#10;&#10;Description automatically generated">
            <a:extLst>
              <a:ext uri="{FF2B5EF4-FFF2-40B4-BE49-F238E27FC236}">
                <a16:creationId xmlns:a16="http://schemas.microsoft.com/office/drawing/2014/main" id="{6B7770CE-C118-873A-FC48-3083FA81DF36}"/>
              </a:ext>
            </a:extLst>
          </p:cNvPr>
          <p:cNvPicPr>
            <a:picLocks noChangeAspect="1"/>
          </p:cNvPicPr>
          <p:nvPr/>
        </p:nvPicPr>
        <p:blipFill>
          <a:blip r:embed="rId10"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505706" y="2691630"/>
            <a:ext cx="1219196" cy="1059686"/>
          </a:xfrm>
          <a:prstGeom prst="rect">
            <a:avLst/>
          </a:prstGeom>
        </p:spPr>
      </p:pic>
      <p:sp>
        <p:nvSpPr>
          <p:cNvPr id="38" name="TextBox 37">
            <a:extLst>
              <a:ext uri="{FF2B5EF4-FFF2-40B4-BE49-F238E27FC236}">
                <a16:creationId xmlns:a16="http://schemas.microsoft.com/office/drawing/2014/main" id="{4D43BC5D-ED19-10D7-8BA6-97560CF2940C}"/>
              </a:ext>
            </a:extLst>
          </p:cNvPr>
          <p:cNvSpPr txBox="1"/>
          <p:nvPr/>
        </p:nvSpPr>
        <p:spPr>
          <a:xfrm>
            <a:off x="1403537" y="3487507"/>
            <a:ext cx="1211171" cy="246221"/>
          </a:xfrm>
          <a:prstGeom prst="rect">
            <a:avLst/>
          </a:prstGeom>
          <a:solidFill>
            <a:schemeClr val="bg1">
              <a:alpha val="50000"/>
            </a:schemeClr>
          </a:solidFill>
          <a:ln>
            <a:solidFill>
              <a:schemeClr val="accent1">
                <a:lumMod val="20000"/>
                <a:lumOff val="80000"/>
              </a:schemeClr>
            </a:solidFill>
          </a:ln>
        </p:spPr>
        <p:txBody>
          <a:bodyPr wrap="square" rtlCol="0">
            <a:spAutoFit/>
          </a:bodyPr>
          <a:lstStyle/>
          <a:p>
            <a:pPr>
              <a:lnSpc>
                <a:spcPct val="100000"/>
              </a:lnSpc>
            </a:pPr>
            <a:r>
              <a:rPr lang="en-US" sz="1000" spc="-1" dirty="0">
                <a:solidFill>
                  <a:srgbClr val="000000"/>
                </a:solidFill>
                <a:latin typeface="Calibri" panose="020F0502020204030204" pitchFamily="34" charset="0"/>
                <a:cs typeface="Calibri" panose="020F0502020204030204" pitchFamily="34" charset="0"/>
              </a:rPr>
              <a:t>Target HTS solenoid</a:t>
            </a:r>
            <a:endParaRPr lang="en-US" sz="1000" b="1" spc="-1" dirty="0">
              <a:solidFill>
                <a:srgbClr val="000000"/>
              </a:solidFill>
              <a:latin typeface="Calibri" panose="020F0502020204030204" pitchFamily="34" charset="0"/>
              <a:cs typeface="Calibri" panose="020F0502020204030204" pitchFamily="34" charset="0"/>
            </a:endParaRPr>
          </a:p>
        </p:txBody>
      </p:sp>
      <p:sp>
        <p:nvSpPr>
          <p:cNvPr id="39" name="TextBox 38">
            <a:extLst>
              <a:ext uri="{FF2B5EF4-FFF2-40B4-BE49-F238E27FC236}">
                <a16:creationId xmlns:a16="http://schemas.microsoft.com/office/drawing/2014/main" id="{049BB51D-EFD1-7935-68F6-E425169D303B}"/>
              </a:ext>
            </a:extLst>
          </p:cNvPr>
          <p:cNvSpPr txBox="1"/>
          <p:nvPr/>
        </p:nvSpPr>
        <p:spPr>
          <a:xfrm>
            <a:off x="78505" y="476943"/>
            <a:ext cx="4571721" cy="1200329"/>
          </a:xfrm>
          <a:prstGeom prst="rect">
            <a:avLst/>
          </a:prstGeom>
          <a:solidFill>
            <a:schemeClr val="accent3">
              <a:lumMod val="20000"/>
              <a:lumOff val="80000"/>
              <a:alpha val="50000"/>
            </a:schemeClr>
          </a:solidFill>
          <a:ln>
            <a:noFill/>
          </a:ln>
        </p:spPr>
        <p:txBody>
          <a:bodyPr wrap="square" rtlCol="0">
            <a:spAutoFit/>
          </a:bodyPr>
          <a:lstStyle/>
          <a:p>
            <a:pPr>
              <a:lnSpc>
                <a:spcPct val="100000"/>
              </a:lnSpc>
            </a:pPr>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Systematic</a:t>
            </a:r>
            <a:r>
              <a:rPr lang="en-US" sz="1200" b="1" spc="-1" dirty="0">
                <a:solidFill>
                  <a:srgbClr val="000000"/>
                </a:solidFill>
                <a:latin typeface="Calibri" panose="020F0502020204030204" pitchFamily="34" charset="0"/>
                <a:cs typeface="Calibri" panose="020F0502020204030204" pitchFamily="34" charset="0"/>
              </a:rPr>
              <a:t> dipole/solenoid performance prediction (LTS </a:t>
            </a:r>
            <a:r>
              <a:rPr lang="en-US" sz="1200" spc="-1" dirty="0">
                <a:solidFill>
                  <a:srgbClr val="000000"/>
                </a:solidFill>
                <a:latin typeface="Calibri" panose="020F0502020204030204" pitchFamily="34" charset="0"/>
                <a:cs typeface="Calibri" panose="020F0502020204030204" pitchFamily="34" charset="0"/>
              </a:rPr>
              <a:t>and</a:t>
            </a:r>
            <a:r>
              <a:rPr lang="en-US" sz="1200" b="1" spc="-1" dirty="0">
                <a:solidFill>
                  <a:srgbClr val="000000"/>
                </a:solidFill>
                <a:latin typeface="Calibri" panose="020F0502020204030204" pitchFamily="34" charset="0"/>
                <a:cs typeface="Calibri" panose="020F0502020204030204" pitchFamily="34" charset="0"/>
              </a:rPr>
              <a:t> HTS)</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Aperture, field, cost, stress, </a:t>
            </a:r>
            <a:r>
              <a:rPr lang="en-US" sz="1200" spc="-1" dirty="0" err="1">
                <a:solidFill>
                  <a:srgbClr val="000000"/>
                </a:solidFill>
                <a:latin typeface="Calibri" panose="020F0502020204030204" pitchFamily="34" charset="0"/>
                <a:cs typeface="Calibri" panose="020F0502020204030204" pitchFamily="34" charset="0"/>
              </a:rPr>
              <a:t>loadline</a:t>
            </a:r>
            <a:r>
              <a:rPr lang="en-US" sz="1200" spc="-1" dirty="0">
                <a:solidFill>
                  <a:srgbClr val="000000"/>
                </a:solidFill>
                <a:latin typeface="Calibri" panose="020F0502020204030204" pitchFamily="34" charset="0"/>
                <a:cs typeface="Calibri" panose="020F0502020204030204" pitchFamily="34" charset="0"/>
              </a:rPr>
              <a:t>, protection, …</a:t>
            </a:r>
          </a:p>
          <a:p>
            <a:pPr marL="171450" indent="-171450">
              <a:lnSpc>
                <a:spcPct val="100000"/>
              </a:lnSpc>
              <a:buFont typeface="Arial" panose="020B0604020202020204" pitchFamily="34" charset="0"/>
              <a:buChar char="•"/>
            </a:pPr>
            <a:r>
              <a:rPr lang="en-US" sz="1200" b="1" spc="-1" dirty="0">
                <a:solidFill>
                  <a:srgbClr val="000000"/>
                </a:solidFill>
                <a:latin typeface="Calibri" panose="020F0502020204030204" pitchFamily="34" charset="0"/>
                <a:cs typeface="Calibri" panose="020F0502020204030204" pitchFamily="34" charset="0"/>
              </a:rPr>
              <a:t>HTS solenoid designs (6D cooling, final cooling, target)</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Normal-conducting </a:t>
            </a:r>
            <a:r>
              <a:rPr lang="en-US" sz="1200" b="1" spc="-1" dirty="0">
                <a:solidFill>
                  <a:srgbClr val="000000"/>
                </a:solidFill>
                <a:latin typeface="Calibri" panose="020F0502020204030204" pitchFamily="34" charset="0"/>
                <a:cs typeface="Calibri" panose="020F0502020204030204" pitchFamily="34" charset="0"/>
              </a:rPr>
              <a:t>fast-pulsed dipoles </a:t>
            </a:r>
            <a:r>
              <a:rPr lang="en-US" sz="1200" spc="-1" dirty="0">
                <a:solidFill>
                  <a:srgbClr val="000000"/>
                </a:solidFill>
                <a:latin typeface="Calibri" panose="020F0502020204030204" pitchFamily="34" charset="0"/>
                <a:cs typeface="Calibri" panose="020F0502020204030204" pitchFamily="34" charset="0"/>
              </a:rPr>
              <a:t>(HTS as alternative)</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Technically limited R&amp;D timeline developed</a:t>
            </a:r>
          </a:p>
        </p:txBody>
      </p:sp>
      <p:grpSp>
        <p:nvGrpSpPr>
          <p:cNvPr id="40" name="Group 39">
            <a:extLst>
              <a:ext uri="{FF2B5EF4-FFF2-40B4-BE49-F238E27FC236}">
                <a16:creationId xmlns:a16="http://schemas.microsoft.com/office/drawing/2014/main" id="{C0B47307-25F8-F010-6CDC-AA6591A9DB4A}"/>
              </a:ext>
            </a:extLst>
          </p:cNvPr>
          <p:cNvGrpSpPr/>
          <p:nvPr/>
        </p:nvGrpSpPr>
        <p:grpSpPr>
          <a:xfrm>
            <a:off x="2951187" y="1707654"/>
            <a:ext cx="2182589" cy="1789602"/>
            <a:chOff x="3770970" y="2885938"/>
            <a:chExt cx="4449248" cy="3474720"/>
          </a:xfrm>
        </p:grpSpPr>
        <p:pic>
          <p:nvPicPr>
            <p:cNvPr id="41" name="Picture 40">
              <a:extLst>
                <a:ext uri="{FF2B5EF4-FFF2-40B4-BE49-F238E27FC236}">
                  <a16:creationId xmlns:a16="http://schemas.microsoft.com/office/drawing/2014/main" id="{F3177C5E-B947-28EE-0D8E-B5349CF2F547}"/>
                </a:ext>
              </a:extLst>
            </p:cNvPr>
            <p:cNvPicPr>
              <a:picLocks noChangeAspect="1"/>
            </p:cNvPicPr>
            <p:nvPr/>
          </p:nvPicPr>
          <p:blipFill>
            <a:blip r:embed="rId11" cstate="hqprint">
              <a:extLst>
                <a:ext uri="{28A0092B-C50C-407E-A947-70E740481C1C}">
                  <a14:useLocalDpi xmlns:a14="http://schemas.microsoft.com/office/drawing/2010/main"/>
                </a:ext>
              </a:extLst>
            </a:blip>
            <a:srcRect/>
            <a:stretch/>
          </p:blipFill>
          <p:spPr>
            <a:xfrm>
              <a:off x="3770970" y="2885938"/>
              <a:ext cx="4449248" cy="3474720"/>
            </a:xfrm>
            <a:prstGeom prst="rect">
              <a:avLst/>
            </a:prstGeom>
          </p:spPr>
        </p:pic>
        <p:sp>
          <p:nvSpPr>
            <p:cNvPr id="42" name="TextBox 41">
              <a:extLst>
                <a:ext uri="{FF2B5EF4-FFF2-40B4-BE49-F238E27FC236}">
                  <a16:creationId xmlns:a16="http://schemas.microsoft.com/office/drawing/2014/main" id="{07F83327-0A9B-250C-4B7F-15F65ADFAD16}"/>
                </a:ext>
              </a:extLst>
            </p:cNvPr>
            <p:cNvSpPr txBox="1"/>
            <p:nvPr/>
          </p:nvSpPr>
          <p:spPr>
            <a:xfrm>
              <a:off x="4190762" y="5050195"/>
              <a:ext cx="2904173" cy="641939"/>
            </a:xfrm>
            <a:prstGeom prst="rect">
              <a:avLst/>
            </a:prstGeom>
            <a:noFill/>
          </p:spPr>
          <p:txBody>
            <a:bodyPr wrap="none" rtlCol="0">
              <a:spAutoFit/>
            </a:bodyPr>
            <a:lstStyle/>
            <a:p>
              <a:r>
                <a:rPr lang="en-US" sz="1200" dirty="0"/>
                <a:t>REBCO, 20 K</a:t>
              </a:r>
            </a:p>
          </p:txBody>
        </p:sp>
      </p:grpSp>
      <p:pic>
        <p:nvPicPr>
          <p:cNvPr id="44" name="Picture 43">
            <a:extLst>
              <a:ext uri="{FF2B5EF4-FFF2-40B4-BE49-F238E27FC236}">
                <a16:creationId xmlns:a16="http://schemas.microsoft.com/office/drawing/2014/main" id="{3E1354ED-1115-6775-8FAF-C9D518E95C32}"/>
              </a:ext>
            </a:extLst>
          </p:cNvPr>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4798620" y="514014"/>
            <a:ext cx="1462837" cy="974232"/>
          </a:xfrm>
          <a:prstGeom prst="rect">
            <a:avLst/>
          </a:prstGeom>
        </p:spPr>
      </p:pic>
      <p:sp>
        <p:nvSpPr>
          <p:cNvPr id="45" name="TextBox 44">
            <a:extLst>
              <a:ext uri="{FF2B5EF4-FFF2-40B4-BE49-F238E27FC236}">
                <a16:creationId xmlns:a16="http://schemas.microsoft.com/office/drawing/2014/main" id="{8646A52A-37BB-61A1-DE7F-5082D077D625}"/>
              </a:ext>
            </a:extLst>
          </p:cNvPr>
          <p:cNvSpPr txBox="1"/>
          <p:nvPr/>
        </p:nvSpPr>
        <p:spPr>
          <a:xfrm>
            <a:off x="4791940" y="547966"/>
            <a:ext cx="1337525" cy="338554"/>
          </a:xfrm>
          <a:prstGeom prst="rect">
            <a:avLst/>
          </a:prstGeom>
          <a:noFill/>
        </p:spPr>
        <p:txBody>
          <a:bodyPr wrap="square" rtlCol="0">
            <a:spAutoFit/>
          </a:bodyPr>
          <a:lstStyle/>
          <a:p>
            <a:pPr algn="ctr"/>
            <a:r>
              <a:rPr lang="en-CH" sz="800" dirty="0">
                <a:solidFill>
                  <a:srgbClr val="FFFF00"/>
                </a:solidFill>
                <a:latin typeface="Calibri" panose="020F0502020204030204" pitchFamily="34" charset="0"/>
                <a:cs typeface="Calibri" panose="020F0502020204030204" pitchFamily="34" charset="0"/>
              </a:rPr>
              <a:t>MuCol HTS conductor</a:t>
            </a:r>
          </a:p>
          <a:p>
            <a:pPr algn="ctr"/>
            <a:r>
              <a:rPr lang="en-CH" sz="800" dirty="0">
                <a:solidFill>
                  <a:srgbClr val="FFFF00"/>
                </a:solidFill>
                <a:latin typeface="Calibri" panose="020F0502020204030204" pitchFamily="34" charset="0"/>
                <a:cs typeface="Calibri" panose="020F0502020204030204" pitchFamily="34" charset="0"/>
              </a:rPr>
              <a:t>Operating current: 61 kA</a:t>
            </a:r>
          </a:p>
        </p:txBody>
      </p:sp>
      <p:sp>
        <p:nvSpPr>
          <p:cNvPr id="46" name="TextBox 45">
            <a:extLst>
              <a:ext uri="{FF2B5EF4-FFF2-40B4-BE49-F238E27FC236}">
                <a16:creationId xmlns:a16="http://schemas.microsoft.com/office/drawing/2014/main" id="{68B33B90-DBF1-70DE-1627-4DCDC1013849}"/>
              </a:ext>
            </a:extLst>
          </p:cNvPr>
          <p:cNvSpPr txBox="1"/>
          <p:nvPr/>
        </p:nvSpPr>
        <p:spPr>
          <a:xfrm>
            <a:off x="1043608" y="1913638"/>
            <a:ext cx="1960757" cy="276999"/>
          </a:xfrm>
          <a:prstGeom prst="rect">
            <a:avLst/>
          </a:prstGeom>
          <a:solidFill>
            <a:schemeClr val="accent3">
              <a:lumMod val="20000"/>
              <a:lumOff val="80000"/>
              <a:alpha val="50155"/>
            </a:schemeClr>
          </a:solidFill>
        </p:spPr>
        <p:txBody>
          <a:bodyPr wrap="square" rtlCol="0">
            <a:spAutoFit/>
          </a:bodyPr>
          <a:lstStyle/>
          <a:p>
            <a:r>
              <a:rPr lang="en-US" sz="1200" dirty="0">
                <a:latin typeface="Calibri" panose="020F0502020204030204" pitchFamily="34" charset="0"/>
                <a:cs typeface="Calibri" panose="020F0502020204030204" pitchFamily="34" charset="0"/>
              </a:rPr>
              <a:t>Did adjust collider ring field</a:t>
            </a:r>
          </a:p>
        </p:txBody>
      </p:sp>
      <p:sp>
        <p:nvSpPr>
          <p:cNvPr id="8" name="TextBox 7">
            <a:extLst>
              <a:ext uri="{FF2B5EF4-FFF2-40B4-BE49-F238E27FC236}">
                <a16:creationId xmlns:a16="http://schemas.microsoft.com/office/drawing/2014/main" id="{5CA1027F-AD1A-BCE9-350D-4483300FD0C5}"/>
              </a:ext>
            </a:extLst>
          </p:cNvPr>
          <p:cNvSpPr txBox="1"/>
          <p:nvPr/>
        </p:nvSpPr>
        <p:spPr>
          <a:xfrm>
            <a:off x="4972666" y="3435846"/>
            <a:ext cx="4135838" cy="1569660"/>
          </a:xfrm>
          <a:prstGeom prst="rect">
            <a:avLst/>
          </a:prstGeom>
          <a:solidFill>
            <a:schemeClr val="accent5">
              <a:lumMod val="20000"/>
              <a:lumOff val="80000"/>
              <a:alpha val="50000"/>
            </a:schemeClr>
          </a:solidFill>
          <a:ln>
            <a:noFill/>
          </a:ln>
        </p:spPr>
        <p:txBody>
          <a:bodyPr wrap="square" rtlCol="0">
            <a:spAutoFit/>
          </a:bodyPr>
          <a:lstStyle/>
          <a:p>
            <a:pPr>
              <a:lnSpc>
                <a:spcPct val="100000"/>
              </a:lnSpc>
            </a:pPr>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Design work is basically done</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Opportunity to </a:t>
            </a:r>
            <a:r>
              <a:rPr lang="en-US" sz="1200" b="1" spc="-1" dirty="0">
                <a:solidFill>
                  <a:srgbClr val="000000"/>
                </a:solidFill>
                <a:latin typeface="Calibri" panose="020F0502020204030204" pitchFamily="34" charset="0"/>
                <a:cs typeface="Calibri" panose="020F0502020204030204" pitchFamily="34" charset="0"/>
              </a:rPr>
              <a:t>ramp up </a:t>
            </a:r>
            <a:r>
              <a:rPr lang="en-US" sz="1200" spc="-1" dirty="0">
                <a:solidFill>
                  <a:srgbClr val="000000"/>
                </a:solidFill>
                <a:latin typeface="Calibri" panose="020F0502020204030204" pitchFamily="34" charset="0"/>
                <a:cs typeface="Calibri" panose="020F0502020204030204" pitchFamily="34" charset="0"/>
              </a:rPr>
              <a:t>effort (engineering designs, building models, …)</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With sufficient resources </a:t>
            </a:r>
            <a:r>
              <a:rPr lang="en-US" sz="1200" b="1" spc="-1" dirty="0">
                <a:solidFill>
                  <a:srgbClr val="000000"/>
                </a:solidFill>
                <a:latin typeface="Calibri" panose="020F0502020204030204" pitchFamily="34" charset="0"/>
                <a:cs typeface="Calibri" panose="020F0502020204030204" pitchFamily="34" charset="0"/>
              </a:rPr>
              <a:t>HTS solenoids </a:t>
            </a:r>
            <a:r>
              <a:rPr lang="en-US" sz="1200" spc="-1" dirty="0">
                <a:solidFill>
                  <a:srgbClr val="000000"/>
                </a:solidFill>
                <a:latin typeface="Calibri" panose="020F0502020204030204" pitchFamily="34" charset="0"/>
                <a:cs typeface="Calibri" panose="020F0502020204030204" pitchFamily="34" charset="0"/>
              </a:rPr>
              <a:t>and </a:t>
            </a:r>
            <a:r>
              <a:rPr lang="en-US" sz="1200" b="1" spc="-1" dirty="0">
                <a:solidFill>
                  <a:srgbClr val="000000"/>
                </a:solidFill>
                <a:latin typeface="Calibri" panose="020F0502020204030204" pitchFamily="34" charset="0"/>
                <a:cs typeface="Calibri" panose="020F0502020204030204" pitchFamily="34" charset="0"/>
              </a:rPr>
              <a:t>Nb</a:t>
            </a:r>
            <a:r>
              <a:rPr lang="en-US" sz="1200" b="1" spc="-1" baseline="-25000" dirty="0">
                <a:solidFill>
                  <a:srgbClr val="000000"/>
                </a:solidFill>
                <a:latin typeface="Calibri" panose="020F0502020204030204" pitchFamily="34" charset="0"/>
                <a:cs typeface="Calibri" panose="020F0502020204030204" pitchFamily="34" charset="0"/>
              </a:rPr>
              <a:t>3</a:t>
            </a:r>
            <a:r>
              <a:rPr lang="en-US" sz="1200" b="1" spc="-1" dirty="0">
                <a:solidFill>
                  <a:srgbClr val="000000"/>
                </a:solidFill>
                <a:latin typeface="Calibri" panose="020F0502020204030204" pitchFamily="34" charset="0"/>
                <a:cs typeface="Calibri" panose="020F0502020204030204" pitchFamily="34" charset="0"/>
              </a:rPr>
              <a:t>Sn dipoles </a:t>
            </a:r>
            <a:r>
              <a:rPr lang="en-US" sz="1200" spc="-1" dirty="0">
                <a:solidFill>
                  <a:srgbClr val="000000"/>
                </a:solidFill>
                <a:latin typeface="Calibri" panose="020F0502020204030204" pitchFamily="34" charset="0"/>
                <a:cs typeface="Calibri" panose="020F0502020204030204" pitchFamily="34" charset="0"/>
              </a:rPr>
              <a:t>could be ready for decision in 10-15 years, </a:t>
            </a:r>
            <a:r>
              <a:rPr lang="en-US" sz="1200" b="1" spc="-1" dirty="0">
                <a:solidFill>
                  <a:srgbClr val="000000"/>
                </a:solidFill>
                <a:latin typeface="Calibri" panose="020F0502020204030204" pitchFamily="34" charset="0"/>
                <a:cs typeface="Calibri" panose="020F0502020204030204" pitchFamily="34" charset="0"/>
              </a:rPr>
              <a:t>consistent with implementation timeline</a:t>
            </a:r>
          </a:p>
          <a:p>
            <a:pPr marL="171450" indent="-171450">
              <a:lnSpc>
                <a:spcPct val="100000"/>
              </a:lnSpc>
              <a:buFont typeface="Arial" panose="020B0604020202020204" pitchFamily="34" charset="0"/>
              <a:buChar char="•"/>
            </a:pPr>
            <a:r>
              <a:rPr lang="en-US" sz="1200" b="1" spc="-1" dirty="0">
                <a:solidFill>
                  <a:srgbClr val="000000"/>
                </a:solidFill>
                <a:latin typeface="Calibri" panose="020F0502020204030204" pitchFamily="34" charset="0"/>
                <a:cs typeface="Calibri" panose="020F0502020204030204" pitchFamily="34" charset="0"/>
              </a:rPr>
              <a:t>HTS dipoles </a:t>
            </a:r>
            <a:r>
              <a:rPr lang="en-US" sz="1200" spc="-1" dirty="0">
                <a:solidFill>
                  <a:srgbClr val="000000"/>
                </a:solidFill>
                <a:latin typeface="Calibri" panose="020F0502020204030204" pitchFamily="34" charset="0"/>
                <a:cs typeface="Calibri" panose="020F0502020204030204" pitchFamily="34" charset="0"/>
              </a:rPr>
              <a:t>likely take longer</a:t>
            </a:r>
            <a:endParaRPr lang="en-US" sz="1200" b="1" spc="-1"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217758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73DD06-4060-DE16-6F0F-DDD31EA0037D}"/>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EFEB1250-90A8-EE51-D936-9679231EFD22}"/>
              </a:ext>
            </a:extLst>
          </p:cNvPr>
          <p:cNvSpPr>
            <a:spLocks noGrp="1"/>
          </p:cNvSpPr>
          <p:nvPr>
            <p:ph type="ftr" sz="quarter" idx="3"/>
          </p:nvPr>
        </p:nvSpPr>
        <p:spPr>
          <a:xfrm>
            <a:off x="35496" y="4977845"/>
            <a:ext cx="6768752" cy="195485"/>
          </a:xfrm>
        </p:spPr>
        <p:txBody>
          <a:bodyPr/>
          <a:lstStyle/>
          <a:p>
            <a:pPr algn="l"/>
            <a:r>
              <a:rPr lang="en-US"/>
              <a:t>D. Schulte, Muon Collider Status, IPAC, June 2025</a:t>
            </a:r>
            <a:endParaRPr lang="en-GB" dirty="0"/>
          </a:p>
        </p:txBody>
      </p:sp>
      <p:sp>
        <p:nvSpPr>
          <p:cNvPr id="5" name="Title 4">
            <a:extLst>
              <a:ext uri="{FF2B5EF4-FFF2-40B4-BE49-F238E27FC236}">
                <a16:creationId xmlns:a16="http://schemas.microsoft.com/office/drawing/2014/main" id="{B63B584A-2EA8-DF96-22F2-605D797414FF}"/>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Way Forward</a:t>
            </a:r>
            <a:endParaRPr lang="en-US" sz="3200" dirty="0">
              <a:latin typeface="Calibri"/>
              <a:cs typeface="Calibri"/>
            </a:endParaRPr>
          </a:p>
        </p:txBody>
      </p:sp>
      <p:sp>
        <p:nvSpPr>
          <p:cNvPr id="8" name="TextBox 4">
            <a:extLst>
              <a:ext uri="{FF2B5EF4-FFF2-40B4-BE49-F238E27FC236}">
                <a16:creationId xmlns:a16="http://schemas.microsoft.com/office/drawing/2014/main" id="{3C644AD6-86B9-A4C9-0DFD-81A1B836B1AD}"/>
              </a:ext>
            </a:extLst>
          </p:cNvPr>
          <p:cNvSpPr/>
          <p:nvPr/>
        </p:nvSpPr>
        <p:spPr>
          <a:xfrm>
            <a:off x="118526" y="555526"/>
            <a:ext cx="4165442" cy="3737425"/>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Continue to execute the Design Study</a:t>
            </a:r>
          </a:p>
          <a:p>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Defined R&amp;D plan, with deliverables and resources estimates for the next 10 years</a:t>
            </a:r>
          </a:p>
          <a:p>
            <a:pPr marL="171450" indent="-1714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Identify resources, sharing of work between partners</a:t>
            </a: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Synergy with other particle physics and accelerators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Muons, neutrinos, …</a:t>
            </a:r>
          </a:p>
          <a:p>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Strong synergy with societal applications exist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HTS magnets for fusion reactors, wind power generators, motors, material science, health applications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Power converter</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RF in magnetic field can be relevant for fusion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t>
            </a:r>
          </a:p>
        </p:txBody>
      </p:sp>
      <p:sp>
        <p:nvSpPr>
          <p:cNvPr id="4" name="Slide Number Placeholder 3">
            <a:extLst>
              <a:ext uri="{FF2B5EF4-FFF2-40B4-BE49-F238E27FC236}">
                <a16:creationId xmlns:a16="http://schemas.microsoft.com/office/drawing/2014/main" id="{D921D73D-052A-BC7E-E2B8-24041CEC0E9E}"/>
              </a:ext>
            </a:extLst>
          </p:cNvPr>
          <p:cNvSpPr>
            <a:spLocks noGrp="1"/>
          </p:cNvSpPr>
          <p:nvPr>
            <p:ph type="sldNum" sz="quarter" idx="4"/>
          </p:nvPr>
        </p:nvSpPr>
        <p:spPr/>
        <p:txBody>
          <a:bodyPr/>
          <a:lstStyle/>
          <a:p>
            <a:fld id="{974172A1-1CBF-0B40-9234-7D4D80EC19EA}" type="slidenum">
              <a:rPr lang="en-GB" smtClean="0"/>
              <a:pPr/>
              <a:t>25</a:t>
            </a:fld>
            <a:endParaRPr lang="en-GB" dirty="0"/>
          </a:p>
        </p:txBody>
      </p:sp>
      <p:pic>
        <p:nvPicPr>
          <p:cNvPr id="16" name="Picture 6" descr="Fig. 3. - (a) Magnetic field distribution of the 10 MW HTS generator and (b) perpendicular magnetic field distribution of the HTS coil.">
            <a:extLst>
              <a:ext uri="{FF2B5EF4-FFF2-40B4-BE49-F238E27FC236}">
                <a16:creationId xmlns:a16="http://schemas.microsoft.com/office/drawing/2014/main" id="{59D6B572-F4D9-891A-7AA7-3128C66C76B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51451" y="551907"/>
            <a:ext cx="2066346" cy="99560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MRI with ultrahigh field strength and high-performance gradients:  challenges and opportunities for clinical neuroimaging at 7 T and beyond |  European Radiology Experimental | Full Text">
            <a:extLst>
              <a:ext uri="{FF2B5EF4-FFF2-40B4-BE49-F238E27FC236}">
                <a16:creationId xmlns:a16="http://schemas.microsoft.com/office/drawing/2014/main" id="{2156811D-088C-5CC4-E928-EFC045431111}"/>
              </a:ext>
            </a:extLst>
          </p:cNvPr>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6806732" y="921010"/>
            <a:ext cx="1279746" cy="726747"/>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2296D79D-399E-E4B6-ADC7-CEC4A011C568}"/>
              </a:ext>
            </a:extLst>
          </p:cNvPr>
          <p:cNvSpPr txBox="1"/>
          <p:nvPr/>
        </p:nvSpPr>
        <p:spPr>
          <a:xfrm>
            <a:off x="6517797" y="466926"/>
            <a:ext cx="1330803" cy="400110"/>
          </a:xfrm>
          <a:prstGeom prst="rect">
            <a:avLst/>
          </a:prstGeom>
          <a:solidFill>
            <a:schemeClr val="bg1">
              <a:alpha val="50191"/>
            </a:schemeClr>
          </a:solidFill>
        </p:spPr>
        <p:txBody>
          <a:bodyPr wrap="square" rtlCol="0">
            <a:spAutoFit/>
          </a:bodyPr>
          <a:lstStyle/>
          <a:p>
            <a:r>
              <a:rPr lang="en-US" sz="1000" dirty="0"/>
              <a:t>D</a:t>
            </a:r>
            <a:r>
              <a:rPr lang="en-CH" sz="1000" dirty="0"/>
              <a:t>esign of 10 MW HTS wind generator</a:t>
            </a:r>
          </a:p>
        </p:txBody>
      </p:sp>
      <p:pic>
        <p:nvPicPr>
          <p:cNvPr id="20" name="Picture 19" descr="A picture containing diagram, text, line, plan&#10;&#10;Description automatically generated">
            <a:extLst>
              <a:ext uri="{FF2B5EF4-FFF2-40B4-BE49-F238E27FC236}">
                <a16:creationId xmlns:a16="http://schemas.microsoft.com/office/drawing/2014/main" id="{DB736BE5-D047-3936-E52B-4BC44A284081}"/>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6091165" y="1714202"/>
            <a:ext cx="1895641" cy="893989"/>
          </a:xfrm>
          <a:prstGeom prst="rect">
            <a:avLst/>
          </a:prstGeom>
        </p:spPr>
      </p:pic>
      <p:pic>
        <p:nvPicPr>
          <p:cNvPr id="21" name="Picture 2" descr="Fusion for Energy (F4E) | Europäische Union">
            <a:extLst>
              <a:ext uri="{FF2B5EF4-FFF2-40B4-BE49-F238E27FC236}">
                <a16:creationId xmlns:a16="http://schemas.microsoft.com/office/drawing/2014/main" id="{FF9D638B-A18F-861E-80E7-0EBBDC307800}"/>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45720" y="1133041"/>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EUROfusion | LinkedIn">
            <a:extLst>
              <a:ext uri="{FF2B5EF4-FFF2-40B4-BE49-F238E27FC236}">
                <a16:creationId xmlns:a16="http://schemas.microsoft.com/office/drawing/2014/main" id="{06D77A5B-E716-3591-8DC5-C3FF6BD1EA4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45720" y="1908550"/>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6" descr="Gauss Fusion | LinkedIn">
            <a:extLst>
              <a:ext uri="{FF2B5EF4-FFF2-40B4-BE49-F238E27FC236}">
                <a16:creationId xmlns:a16="http://schemas.microsoft.com/office/drawing/2014/main" id="{D6F53CE9-1143-90B4-6E19-6695DFB1DF9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45720" y="2615775"/>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Agip – Wikipedia">
            <a:extLst>
              <a:ext uri="{FF2B5EF4-FFF2-40B4-BE49-F238E27FC236}">
                <a16:creationId xmlns:a16="http://schemas.microsoft.com/office/drawing/2014/main" id="{2B6BA2E3-678B-1A29-5580-7D270341C12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249810" y="3335855"/>
            <a:ext cx="602960" cy="73662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0" descr="Infineon Technologies AG - InCabin">
            <a:extLst>
              <a:ext uri="{FF2B5EF4-FFF2-40B4-BE49-F238E27FC236}">
                <a16:creationId xmlns:a16="http://schemas.microsoft.com/office/drawing/2014/main" id="{C03E1E24-7406-9D0E-6D48-4416D133D54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138095" y="4415975"/>
            <a:ext cx="826393" cy="364298"/>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4">
            <a:extLst>
              <a:ext uri="{FF2B5EF4-FFF2-40B4-BE49-F238E27FC236}">
                <a16:creationId xmlns:a16="http://schemas.microsoft.com/office/drawing/2014/main" id="{492F0048-FCE0-F7B7-D090-81FFFC5C2062}"/>
              </a:ext>
            </a:extLst>
          </p:cNvPr>
          <p:cNvSpPr/>
          <p:nvPr/>
        </p:nvSpPr>
        <p:spPr>
          <a:xfrm>
            <a:off x="4451451" y="4170803"/>
            <a:ext cx="3505334" cy="505771"/>
          </a:xfrm>
          <a:prstGeom prst="rect">
            <a:avLst/>
          </a:prstGeom>
          <a:solidFill>
            <a:schemeClr val="accent5">
              <a:lumMod val="20000"/>
              <a:lumOff val="80000"/>
              <a:alpha val="50100"/>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Early career experts </a:t>
            </a:r>
            <a:r>
              <a:rPr lang="en-US" sz="1400" spc="-1" dirty="0">
                <a:solidFill>
                  <a:srgbClr val="000000"/>
                </a:solidFill>
                <a:latin typeface="Calibri" panose="020F0502020204030204" pitchFamily="34" charset="0"/>
                <a:cs typeface="Calibri" panose="020F0502020204030204" pitchFamily="34" charset="0"/>
              </a:rPr>
              <a:t>are very motivated by the required and possible innovations</a:t>
            </a:r>
          </a:p>
        </p:txBody>
      </p:sp>
      <p:sp>
        <p:nvSpPr>
          <p:cNvPr id="30" name="TextBox 4">
            <a:extLst>
              <a:ext uri="{FF2B5EF4-FFF2-40B4-BE49-F238E27FC236}">
                <a16:creationId xmlns:a16="http://schemas.microsoft.com/office/drawing/2014/main" id="{F7A2639F-E8F8-EB60-98EB-4EBD833193D4}"/>
              </a:ext>
            </a:extLst>
          </p:cNvPr>
          <p:cNvSpPr/>
          <p:nvPr/>
        </p:nvSpPr>
        <p:spPr>
          <a:xfrm>
            <a:off x="4463414" y="2759804"/>
            <a:ext cx="3493371" cy="1152102"/>
          </a:xfrm>
          <a:prstGeom prst="rect">
            <a:avLst/>
          </a:prstGeom>
          <a:solidFill>
            <a:schemeClr val="accent5">
              <a:lumMod val="20000"/>
              <a:lumOff val="80000"/>
              <a:alpha val="50100"/>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Examples: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Collaboration on target solenoid/fusion with F4P, </a:t>
            </a:r>
            <a:r>
              <a:rPr lang="en-US" sz="1400" spc="-1" dirty="0" err="1">
                <a:solidFill>
                  <a:srgbClr val="000000"/>
                </a:solidFill>
                <a:latin typeface="Calibri" panose="020F0502020204030204" pitchFamily="34" charset="0"/>
                <a:cs typeface="Calibri" panose="020F0502020204030204" pitchFamily="34" charset="0"/>
              </a:rPr>
              <a:t>ERUOFusion</a:t>
            </a:r>
            <a:r>
              <a:rPr lang="en-US" sz="1400" spc="-1" dirty="0">
                <a:solidFill>
                  <a:srgbClr val="000000"/>
                </a:solidFill>
                <a:latin typeface="Calibri" panose="020F0502020204030204" pitchFamily="34" charset="0"/>
                <a:cs typeface="Calibri" panose="020F0502020204030204" pitchFamily="34" charset="0"/>
              </a:rPr>
              <a:t>, </a:t>
            </a:r>
            <a:r>
              <a:rPr lang="en-US" sz="1400" spc="-1" dirty="0" err="1">
                <a:solidFill>
                  <a:srgbClr val="000000"/>
                </a:solidFill>
                <a:latin typeface="Calibri" panose="020F0502020204030204" pitchFamily="34" charset="0"/>
                <a:cs typeface="Calibri" panose="020F0502020204030204" pitchFamily="34" charset="0"/>
              </a:rPr>
              <a:t>GaussFusion</a:t>
            </a:r>
            <a:r>
              <a:rPr lang="en-US" sz="1400" spc="-1" dirty="0">
                <a:solidFill>
                  <a:srgbClr val="000000"/>
                </a:solidFill>
                <a:latin typeface="Calibri" panose="020F0502020204030204" pitchFamily="34" charset="0"/>
                <a:cs typeface="Calibri" panose="020F0502020204030204" pitchFamily="34" charset="0"/>
              </a:rPr>
              <a:t>, ENI</a:t>
            </a:r>
            <a:endParaRPr lang="en-US" sz="1400" b="1" spc="-1"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Common EU request with Infineon for power converter</a:t>
            </a:r>
          </a:p>
        </p:txBody>
      </p:sp>
    </p:spTree>
    <p:extLst>
      <p:ext uri="{BB962C8B-B14F-4D97-AF65-F5344CB8AC3E}">
        <p14:creationId xmlns:p14="http://schemas.microsoft.com/office/powerpoint/2010/main" val="15591464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a:xfrm>
            <a:off x="35496" y="4977845"/>
            <a:ext cx="6768752" cy="195485"/>
          </a:xfrm>
        </p:spPr>
        <p:txBody>
          <a:bodyPr/>
          <a:lstStyle/>
          <a:p>
            <a:pPr algn="l"/>
            <a:r>
              <a:rPr lang="en-US"/>
              <a:t>D. Schulte, Muon Collider Status, IPAC, June 2025</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Conclusion</a:t>
            </a:r>
            <a:endParaRPr lang="en-US" sz="3200" dirty="0">
              <a:latin typeface="Calibri"/>
              <a:cs typeface="Calibri"/>
            </a:endParaRPr>
          </a:p>
        </p:txBody>
      </p:sp>
      <p:sp>
        <p:nvSpPr>
          <p:cNvPr id="8" name="TextBox 4">
            <a:extLst>
              <a:ext uri="{FF2B5EF4-FFF2-40B4-BE49-F238E27FC236}">
                <a16:creationId xmlns:a16="http://schemas.microsoft.com/office/drawing/2014/main" id="{F2A0F830-781A-9F66-8314-A5BB76104D29}"/>
              </a:ext>
            </a:extLst>
          </p:cNvPr>
          <p:cNvSpPr/>
          <p:nvPr/>
        </p:nvSpPr>
        <p:spPr>
          <a:xfrm>
            <a:off x="179512" y="627534"/>
            <a:ext cx="8712968" cy="4014424"/>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600" spc="-1" dirty="0">
                <a:solidFill>
                  <a:srgbClr val="000000"/>
                </a:solidFill>
                <a:latin typeface="Calibri" panose="020F0502020204030204" pitchFamily="34" charset="0"/>
                <a:cs typeface="Calibri" panose="020F0502020204030204" pitchFamily="34" charset="0"/>
              </a:rPr>
              <a:t>Muon collider has a compelling physics case</a:t>
            </a:r>
          </a:p>
          <a:p>
            <a:r>
              <a:rPr lang="en-US" sz="1600" spc="-1" dirty="0">
                <a:solidFill>
                  <a:srgbClr val="000000"/>
                </a:solidFill>
                <a:latin typeface="Calibri" panose="020F0502020204030204" pitchFamily="34" charset="0"/>
                <a:cs typeface="Calibri" panose="020F0502020204030204" pitchFamily="34" charset="0"/>
              </a:rPr>
              <a:t>R&amp;D progress is increasing confidence that the collider is a unique, sustainable path to the future </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Much improved design, no showstopper identified, but more work to be done</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Need to ramp up the momentum globally</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Full start to end modelling</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Actual hardware development</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HTS solenoid and other magnet development</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Preparation of the muon cooling demonstrator</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Strong synergies with other fields ranging from particle physics to societal application exist</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Fusion reactors</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High-field solenoids</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Power converter</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a:t>
            </a:r>
          </a:p>
          <a:p>
            <a:endParaRPr lang="en-US" sz="1600" spc="-1" dirty="0">
              <a:solidFill>
                <a:srgbClr val="000000"/>
              </a:solidFill>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382A22A3-612B-67BD-32CB-7CE65204F21C}"/>
              </a:ext>
            </a:extLst>
          </p:cNvPr>
          <p:cNvSpPr txBox="1"/>
          <p:nvPr/>
        </p:nvSpPr>
        <p:spPr>
          <a:xfrm>
            <a:off x="4572000" y="3651870"/>
            <a:ext cx="4345132" cy="954107"/>
          </a:xfrm>
          <a:prstGeom prst="rect">
            <a:avLst/>
          </a:prstGeom>
          <a:noFill/>
          <a:ln>
            <a:solidFill>
              <a:schemeClr val="tx1"/>
            </a:solidFill>
          </a:ln>
        </p:spPr>
        <p:txBody>
          <a:bodyPr wrap="square" rtlCol="0">
            <a:spAutoFit/>
          </a:bodyPr>
          <a:lstStyle/>
          <a:p>
            <a:r>
              <a:rPr lang="en-US" sz="1400" dirty="0">
                <a:solidFill>
                  <a:srgbClr val="0000FF"/>
                </a:solidFill>
                <a:latin typeface="Calibri"/>
                <a:cs typeface="Calibri"/>
              </a:rPr>
              <a:t>Many thanks to the collaboration for all the work</a:t>
            </a:r>
          </a:p>
          <a:p>
            <a:endParaRPr lang="en-US" sz="1400" dirty="0">
              <a:solidFill>
                <a:srgbClr val="0000FF"/>
              </a:solidFill>
              <a:latin typeface="Calibri"/>
              <a:cs typeface="Calibri"/>
            </a:endParaRPr>
          </a:p>
          <a:p>
            <a:r>
              <a:rPr lang="en-US" sz="1400" dirty="0">
                <a:solidFill>
                  <a:srgbClr val="0000FF"/>
                </a:solidFill>
                <a:latin typeface="Calibri"/>
                <a:cs typeface="Calibri"/>
              </a:rPr>
              <a:t>Our web page: </a:t>
            </a:r>
            <a:r>
              <a:rPr lang="en-US" sz="1400" dirty="0">
                <a:cs typeface="Calibri"/>
                <a:hlinkClick r:id="rId3"/>
              </a:rPr>
              <a:t>http://muoncollider.web.cern.ch</a:t>
            </a:r>
            <a:endParaRPr lang="en-US" sz="1400" dirty="0">
              <a:cs typeface="Calibri"/>
            </a:endParaRPr>
          </a:p>
          <a:p>
            <a:r>
              <a:rPr lang="en-US" sz="1400" dirty="0">
                <a:solidFill>
                  <a:srgbClr val="0000FF"/>
                </a:solidFill>
                <a:latin typeface="Calibri"/>
                <a:cs typeface="Calibri"/>
              </a:rPr>
              <a:t>If you want to join: </a:t>
            </a:r>
            <a:r>
              <a:rPr lang="en-US" sz="1400" dirty="0" err="1">
                <a:solidFill>
                  <a:srgbClr val="0000FF"/>
                </a:solidFill>
                <a:latin typeface="Calibri"/>
                <a:cs typeface="Calibri"/>
              </a:rPr>
              <a:t>muon.collider.secretariat@cern.ch</a:t>
            </a:r>
            <a:endParaRPr lang="en-US" sz="1400" dirty="0">
              <a:solidFill>
                <a:srgbClr val="0000FF"/>
              </a:solidFill>
              <a:latin typeface="Calibri"/>
              <a:cs typeface="Calibri"/>
            </a:endParaRPr>
          </a:p>
        </p:txBody>
      </p:sp>
      <p:sp>
        <p:nvSpPr>
          <p:cNvPr id="4" name="Slide Number Placeholder 3">
            <a:extLst>
              <a:ext uri="{FF2B5EF4-FFF2-40B4-BE49-F238E27FC236}">
                <a16:creationId xmlns:a16="http://schemas.microsoft.com/office/drawing/2014/main" id="{36931C2D-337A-6B6A-FA3B-68ADFD782136}"/>
              </a:ext>
            </a:extLst>
          </p:cNvPr>
          <p:cNvSpPr>
            <a:spLocks noGrp="1"/>
          </p:cNvSpPr>
          <p:nvPr>
            <p:ph type="sldNum" sz="quarter" idx="4"/>
          </p:nvPr>
        </p:nvSpPr>
        <p:spPr/>
        <p:txBody>
          <a:bodyPr/>
          <a:lstStyle/>
          <a:p>
            <a:fld id="{974172A1-1CBF-0B40-9234-7D4D80EC19EA}" type="slidenum">
              <a:rPr lang="en-GB" smtClean="0"/>
              <a:pPr/>
              <a:t>26</a:t>
            </a:fld>
            <a:endParaRPr lang="en-GB" dirty="0"/>
          </a:p>
        </p:txBody>
      </p:sp>
    </p:spTree>
    <p:extLst>
      <p:ext uri="{BB962C8B-B14F-4D97-AF65-F5344CB8AC3E}">
        <p14:creationId xmlns:p14="http://schemas.microsoft.com/office/powerpoint/2010/main" val="33870448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0FBDED-6BE5-6D20-82B5-E7CD5AFDAC6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49E6CAB5-1BEB-AF79-9B5F-D02160B21E93}"/>
              </a:ext>
            </a:extLst>
          </p:cNvPr>
          <p:cNvSpPr>
            <a:spLocks noGrp="1"/>
          </p:cNvSpPr>
          <p:nvPr>
            <p:ph type="ftr" sz="quarter" idx="3"/>
          </p:nvPr>
        </p:nvSpPr>
        <p:spPr>
          <a:xfrm>
            <a:off x="35496" y="4977845"/>
            <a:ext cx="6768752" cy="195485"/>
          </a:xfrm>
        </p:spPr>
        <p:txBody>
          <a:bodyPr/>
          <a:lstStyle/>
          <a:p>
            <a:pPr algn="l"/>
            <a:r>
              <a:rPr lang="en-US"/>
              <a:t>D. Schulte, Muon Collider Status, IPAC, June 2025</a:t>
            </a:r>
            <a:endParaRPr lang="en-GB" dirty="0"/>
          </a:p>
        </p:txBody>
      </p:sp>
      <p:sp>
        <p:nvSpPr>
          <p:cNvPr id="5" name="Title 4">
            <a:extLst>
              <a:ext uri="{FF2B5EF4-FFF2-40B4-BE49-F238E27FC236}">
                <a16:creationId xmlns:a16="http://schemas.microsoft.com/office/drawing/2014/main" id="{FBB054F9-04E8-5346-C4D4-DC64AFD25637}"/>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Reserve</a:t>
            </a:r>
            <a:endParaRPr lang="en-US" sz="3200" dirty="0">
              <a:latin typeface="Calibri"/>
              <a:cs typeface="Calibri"/>
            </a:endParaRPr>
          </a:p>
        </p:txBody>
      </p:sp>
      <p:sp>
        <p:nvSpPr>
          <p:cNvPr id="4" name="Slide Number Placeholder 3">
            <a:extLst>
              <a:ext uri="{FF2B5EF4-FFF2-40B4-BE49-F238E27FC236}">
                <a16:creationId xmlns:a16="http://schemas.microsoft.com/office/drawing/2014/main" id="{7975D2D8-3A55-3C9D-8435-ADFEAA3C2677}"/>
              </a:ext>
            </a:extLst>
          </p:cNvPr>
          <p:cNvSpPr>
            <a:spLocks noGrp="1"/>
          </p:cNvSpPr>
          <p:nvPr>
            <p:ph type="sldNum" sz="quarter" idx="4"/>
          </p:nvPr>
        </p:nvSpPr>
        <p:spPr/>
        <p:txBody>
          <a:bodyPr/>
          <a:lstStyle/>
          <a:p>
            <a:fld id="{974172A1-1CBF-0B40-9234-7D4D80EC19EA}" type="slidenum">
              <a:rPr lang="en-GB" smtClean="0"/>
              <a:pPr/>
              <a:t>27</a:t>
            </a:fld>
            <a:endParaRPr lang="en-GB" dirty="0"/>
          </a:p>
        </p:txBody>
      </p:sp>
    </p:spTree>
    <p:extLst>
      <p:ext uri="{BB962C8B-B14F-4D97-AF65-F5344CB8AC3E}">
        <p14:creationId xmlns:p14="http://schemas.microsoft.com/office/powerpoint/2010/main" val="27516210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7DF76A-CFD2-6786-29EC-22F2511A8EB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3A2CAB59-B502-4C06-C859-AD04D89C7811}"/>
              </a:ext>
            </a:extLst>
          </p:cNvPr>
          <p:cNvSpPr>
            <a:spLocks noGrp="1"/>
          </p:cNvSpPr>
          <p:nvPr>
            <p:ph type="ftr" sz="quarter" idx="3"/>
          </p:nvPr>
        </p:nvSpPr>
        <p:spPr/>
        <p:txBody>
          <a:bodyPr/>
          <a:lstStyle/>
          <a:p>
            <a:pPr algn="l"/>
            <a:r>
              <a:rPr lang="en-US"/>
              <a:t>D. Schulte, Muon Collider Status, IPAC, June 2025</a:t>
            </a:r>
            <a:endParaRPr lang="en-GB" dirty="0"/>
          </a:p>
        </p:txBody>
      </p:sp>
      <p:sp>
        <p:nvSpPr>
          <p:cNvPr id="5" name="Title 4">
            <a:extLst>
              <a:ext uri="{FF2B5EF4-FFF2-40B4-BE49-F238E27FC236}">
                <a16:creationId xmlns:a16="http://schemas.microsoft.com/office/drawing/2014/main" id="{5D219736-5443-D751-72EA-C76F985E4576}"/>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R&amp;D Plan Deliverables and Resources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B34BE71E-0BB1-CF45-3963-5DA946321184}"/>
              </a:ext>
            </a:extLst>
          </p:cNvPr>
          <p:cNvSpPr>
            <a:spLocks noGrp="1"/>
          </p:cNvSpPr>
          <p:nvPr>
            <p:ph type="sldNum" sz="quarter" idx="4"/>
          </p:nvPr>
        </p:nvSpPr>
        <p:spPr/>
        <p:txBody>
          <a:bodyPr/>
          <a:lstStyle/>
          <a:p>
            <a:fld id="{974172A1-1CBF-0B40-9234-7D4D80EC19EA}" type="slidenum">
              <a:rPr lang="en-GB" smtClean="0"/>
              <a:pPr/>
              <a:t>28</a:t>
            </a:fld>
            <a:endParaRPr lang="en-GB" dirty="0"/>
          </a:p>
        </p:txBody>
      </p:sp>
      <p:pic>
        <p:nvPicPr>
          <p:cNvPr id="4" name="Picture 3" descr="A table of information&#10;&#10;Description automatically generated">
            <a:extLst>
              <a:ext uri="{FF2B5EF4-FFF2-40B4-BE49-F238E27FC236}">
                <a16:creationId xmlns:a16="http://schemas.microsoft.com/office/drawing/2014/main" id="{1AACB52C-DB57-63B9-3B98-780ADBB67F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9944" y="1262012"/>
            <a:ext cx="2572512" cy="3347189"/>
          </a:xfrm>
          <a:prstGeom prst="rect">
            <a:avLst/>
          </a:prstGeom>
        </p:spPr>
      </p:pic>
      <p:cxnSp>
        <p:nvCxnSpPr>
          <p:cNvPr id="9" name="Straight Connector 8">
            <a:extLst>
              <a:ext uri="{FF2B5EF4-FFF2-40B4-BE49-F238E27FC236}">
                <a16:creationId xmlns:a16="http://schemas.microsoft.com/office/drawing/2014/main" id="{7AB3D456-0C5C-2B07-D4D3-5924C28E7A97}"/>
              </a:ext>
            </a:extLst>
          </p:cNvPr>
          <p:cNvCxnSpPr>
            <a:cxnSpLocks/>
          </p:cNvCxnSpPr>
          <p:nvPr/>
        </p:nvCxnSpPr>
        <p:spPr>
          <a:xfrm>
            <a:off x="148094" y="680932"/>
            <a:ext cx="6261850"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7D1F2F8-E918-F5B7-3C36-D4EAD1945CC1}"/>
              </a:ext>
            </a:extLst>
          </p:cNvPr>
          <p:cNvCxnSpPr>
            <a:cxnSpLocks/>
          </p:cNvCxnSpPr>
          <p:nvPr/>
        </p:nvCxnSpPr>
        <p:spPr>
          <a:xfrm flipV="1">
            <a:off x="6276213" y="1979387"/>
            <a:ext cx="2853423" cy="38258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DDCE67F-55BF-AB03-3AA2-EAE6A1A15064}"/>
              </a:ext>
            </a:extLst>
          </p:cNvPr>
          <p:cNvCxnSpPr>
            <a:cxnSpLocks/>
          </p:cNvCxnSpPr>
          <p:nvPr/>
        </p:nvCxnSpPr>
        <p:spPr>
          <a:xfrm flipV="1">
            <a:off x="161544" y="1994094"/>
            <a:ext cx="6261849" cy="41781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ame 21">
            <a:extLst>
              <a:ext uri="{FF2B5EF4-FFF2-40B4-BE49-F238E27FC236}">
                <a16:creationId xmlns:a16="http://schemas.microsoft.com/office/drawing/2014/main" id="{56A8E938-BCE5-332F-6DD6-D4CCE266C11E}"/>
              </a:ext>
            </a:extLst>
          </p:cNvPr>
          <p:cNvSpPr/>
          <p:nvPr/>
        </p:nvSpPr>
        <p:spPr>
          <a:xfrm>
            <a:off x="6423394" y="1145958"/>
            <a:ext cx="2706242" cy="833429"/>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9" name="Straight Connector 28">
            <a:extLst>
              <a:ext uri="{FF2B5EF4-FFF2-40B4-BE49-F238E27FC236}">
                <a16:creationId xmlns:a16="http://schemas.microsoft.com/office/drawing/2014/main" id="{6BC879D4-7230-7DA1-3994-EB91A5F67EA1}"/>
              </a:ext>
            </a:extLst>
          </p:cNvPr>
          <p:cNvCxnSpPr>
            <a:cxnSpLocks/>
          </p:cNvCxnSpPr>
          <p:nvPr/>
        </p:nvCxnSpPr>
        <p:spPr>
          <a:xfrm>
            <a:off x="6262764" y="680932"/>
            <a:ext cx="2866872"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33" name="Picture 32" descr="A table of information&#10;&#10;Description automatically generated">
            <a:extLst>
              <a:ext uri="{FF2B5EF4-FFF2-40B4-BE49-F238E27FC236}">
                <a16:creationId xmlns:a16="http://schemas.microsoft.com/office/drawing/2014/main" id="{CF37CC70-376B-31E7-C461-5FB107C1E481}"/>
              </a:ext>
            </a:extLst>
          </p:cNvPr>
          <p:cNvPicPr>
            <a:picLocks noChangeAspect="1"/>
          </p:cNvPicPr>
          <p:nvPr/>
        </p:nvPicPr>
        <p:blipFill>
          <a:blip r:embed="rId2">
            <a:extLst>
              <a:ext uri="{28A0092B-C50C-407E-A947-70E740481C1C}">
                <a14:useLocalDpi xmlns:a14="http://schemas.microsoft.com/office/drawing/2010/main" val="0"/>
              </a:ext>
            </a:extLst>
          </a:blip>
          <a:srcRect b="79367"/>
          <a:stretch/>
        </p:blipFill>
        <p:spPr>
          <a:xfrm>
            <a:off x="14363" y="693124"/>
            <a:ext cx="6261850" cy="1681040"/>
          </a:xfrm>
          <a:prstGeom prst="rect">
            <a:avLst/>
          </a:prstGeom>
        </p:spPr>
      </p:pic>
      <p:sp>
        <p:nvSpPr>
          <p:cNvPr id="34" name="Frame 33">
            <a:extLst>
              <a:ext uri="{FF2B5EF4-FFF2-40B4-BE49-F238E27FC236}">
                <a16:creationId xmlns:a16="http://schemas.microsoft.com/office/drawing/2014/main" id="{78083958-5C21-4325-04D5-7E4C7721AC0B}"/>
              </a:ext>
            </a:extLst>
          </p:cNvPr>
          <p:cNvSpPr/>
          <p:nvPr/>
        </p:nvSpPr>
        <p:spPr>
          <a:xfrm>
            <a:off x="148094" y="672596"/>
            <a:ext cx="6114670" cy="1730981"/>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5" name="Picture 34" descr="A table with numbers and numbers&#10;&#10;Description automatically generated">
            <a:extLst>
              <a:ext uri="{FF2B5EF4-FFF2-40B4-BE49-F238E27FC236}">
                <a16:creationId xmlns:a16="http://schemas.microsoft.com/office/drawing/2014/main" id="{0FD03149-21A3-29BA-4F97-8AA81F9DA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286" y="2426620"/>
            <a:ext cx="4994262" cy="2459262"/>
          </a:xfrm>
          <a:prstGeom prst="rect">
            <a:avLst/>
          </a:prstGeom>
        </p:spPr>
      </p:pic>
      <p:sp>
        <p:nvSpPr>
          <p:cNvPr id="7" name="TextBox 6">
            <a:extLst>
              <a:ext uri="{FF2B5EF4-FFF2-40B4-BE49-F238E27FC236}">
                <a16:creationId xmlns:a16="http://schemas.microsoft.com/office/drawing/2014/main" id="{760D1738-645C-A348-3C84-842BABD30843}"/>
              </a:ext>
            </a:extLst>
          </p:cNvPr>
          <p:cNvSpPr txBox="1"/>
          <p:nvPr/>
        </p:nvSpPr>
        <p:spPr>
          <a:xfrm>
            <a:off x="2416641" y="2089006"/>
            <a:ext cx="3785982" cy="1323439"/>
          </a:xfrm>
          <a:prstGeom prst="rect">
            <a:avLst/>
          </a:prstGeom>
          <a:solidFill>
            <a:schemeClr val="tx2">
              <a:lumMod val="20000"/>
              <a:lumOff val="80000"/>
            </a:schemeClr>
          </a:solidFill>
          <a:ln>
            <a:solidFill>
              <a:schemeClr val="tx1"/>
            </a:solidFill>
          </a:ln>
        </p:spPr>
        <p:txBody>
          <a:bodyPr wrap="square" rtlCol="0">
            <a:spAutoFit/>
          </a:bodyPr>
          <a:lstStyle/>
          <a:p>
            <a:r>
              <a:rPr lang="en-US" sz="1600" dirty="0">
                <a:latin typeface="Calibri" panose="020F0502020204030204" pitchFamily="34" charset="0"/>
                <a:cs typeface="Calibri" panose="020F0502020204030204" pitchFamily="34" charset="0"/>
              </a:rPr>
              <a:t>Totals:</a:t>
            </a:r>
          </a:p>
          <a:p>
            <a:r>
              <a:rPr lang="en-US" sz="1600" dirty="0">
                <a:latin typeface="Calibri" panose="020F0502020204030204" pitchFamily="34" charset="0"/>
                <a:cs typeface="Calibri" panose="020F0502020204030204" pitchFamily="34" charset="0"/>
              </a:rPr>
              <a:t>Duration 10 years</a:t>
            </a:r>
          </a:p>
          <a:p>
            <a:endParaRPr lang="en-US" sz="1600" dirty="0">
              <a:latin typeface="Calibri" panose="020F0502020204030204" pitchFamily="34" charset="0"/>
              <a:cs typeface="Calibri" panose="020F0502020204030204" pitchFamily="34" charset="0"/>
            </a:endParaRPr>
          </a:p>
          <a:p>
            <a:r>
              <a:rPr lang="en-US" sz="1600" dirty="0">
                <a:latin typeface="Calibri" panose="020F0502020204030204" pitchFamily="34" charset="0"/>
                <a:cs typeface="Calibri" panose="020F0502020204030204" pitchFamily="34" charset="0"/>
              </a:rPr>
              <a:t>Accelerator: 300 MCHF material, 1800 </a:t>
            </a:r>
            <a:r>
              <a:rPr lang="en-US" sz="1600" dirty="0" err="1">
                <a:latin typeface="Calibri" panose="020F0502020204030204" pitchFamily="34" charset="0"/>
                <a:cs typeface="Calibri" panose="020F0502020204030204" pitchFamily="34" charset="0"/>
              </a:rPr>
              <a:t>FTEy</a:t>
            </a:r>
            <a:endParaRPr lang="en-US" sz="1600" dirty="0">
              <a:latin typeface="Calibri" panose="020F0502020204030204" pitchFamily="34" charset="0"/>
              <a:cs typeface="Calibri" panose="020F0502020204030204" pitchFamily="34" charset="0"/>
            </a:endParaRPr>
          </a:p>
          <a:p>
            <a:r>
              <a:rPr lang="en-US" sz="1600" dirty="0">
                <a:latin typeface="Calibri" panose="020F0502020204030204" pitchFamily="34" charset="0"/>
                <a:cs typeface="Calibri" panose="020F0502020204030204" pitchFamily="34" charset="0"/>
              </a:rPr>
              <a:t>Detector:        20 MCHF material,   900 </a:t>
            </a:r>
            <a:r>
              <a:rPr lang="en-US" sz="1600" dirty="0" err="1">
                <a:latin typeface="Calibri" panose="020F0502020204030204" pitchFamily="34" charset="0"/>
                <a:cs typeface="Calibri" panose="020F0502020204030204" pitchFamily="34" charset="0"/>
              </a:rPr>
              <a:t>FTEy</a:t>
            </a:r>
            <a:endParaRPr lang="en-US"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388808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096CCC-67BF-2501-D961-28234D70537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5179CCFD-FB88-6CF2-8B7D-9A3EAFD6D6F7}"/>
              </a:ext>
            </a:extLst>
          </p:cNvPr>
          <p:cNvSpPr>
            <a:spLocks noGrp="1"/>
          </p:cNvSpPr>
          <p:nvPr>
            <p:ph type="ftr" sz="quarter" idx="3"/>
          </p:nvPr>
        </p:nvSpPr>
        <p:spPr>
          <a:xfrm>
            <a:off x="35496" y="4977845"/>
            <a:ext cx="6768752" cy="195485"/>
          </a:xfrm>
        </p:spPr>
        <p:txBody>
          <a:bodyPr/>
          <a:lstStyle/>
          <a:p>
            <a:pPr algn="l"/>
            <a:r>
              <a:rPr lang="en-US"/>
              <a:t>D. Schulte, Muon Collider Status, IPAC, June 2025</a:t>
            </a:r>
            <a:endParaRPr lang="en-GB" dirty="0"/>
          </a:p>
        </p:txBody>
      </p:sp>
      <p:sp>
        <p:nvSpPr>
          <p:cNvPr id="5" name="Title 4">
            <a:extLst>
              <a:ext uri="{FF2B5EF4-FFF2-40B4-BE49-F238E27FC236}">
                <a16:creationId xmlns:a16="http://schemas.microsoft.com/office/drawing/2014/main" id="{88B7EAD4-5BA7-BBBB-7389-147BAA3F47B6}"/>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Magnet R&amp;D Impact</a:t>
            </a:r>
            <a:endParaRPr lang="en-US" sz="3200" dirty="0">
              <a:latin typeface="Calibri"/>
              <a:cs typeface="Calibri"/>
            </a:endParaRPr>
          </a:p>
        </p:txBody>
      </p:sp>
      <p:sp>
        <p:nvSpPr>
          <p:cNvPr id="4" name="Slide Number Placeholder 3">
            <a:extLst>
              <a:ext uri="{FF2B5EF4-FFF2-40B4-BE49-F238E27FC236}">
                <a16:creationId xmlns:a16="http://schemas.microsoft.com/office/drawing/2014/main" id="{38066445-4946-0BCE-E51D-35A687D534E4}"/>
              </a:ext>
            </a:extLst>
          </p:cNvPr>
          <p:cNvSpPr>
            <a:spLocks noGrp="1"/>
          </p:cNvSpPr>
          <p:nvPr>
            <p:ph type="sldNum" sz="quarter" idx="4"/>
          </p:nvPr>
        </p:nvSpPr>
        <p:spPr/>
        <p:txBody>
          <a:bodyPr/>
          <a:lstStyle/>
          <a:p>
            <a:fld id="{974172A1-1CBF-0B40-9234-7D4D80EC19EA}" type="slidenum">
              <a:rPr lang="en-GB" smtClean="0"/>
              <a:pPr/>
              <a:t>29</a:t>
            </a:fld>
            <a:endParaRPr lang="en-GB" dirty="0"/>
          </a:p>
        </p:txBody>
      </p:sp>
      <p:pic>
        <p:nvPicPr>
          <p:cNvPr id="2" name="Picture 1">
            <a:extLst>
              <a:ext uri="{FF2B5EF4-FFF2-40B4-BE49-F238E27FC236}">
                <a16:creationId xmlns:a16="http://schemas.microsoft.com/office/drawing/2014/main" id="{18A2E555-6E5C-EA85-C273-F62A5745FF5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4996" y="696116"/>
            <a:ext cx="7275133" cy="4176206"/>
          </a:xfrm>
          <a:prstGeom prst="rect">
            <a:avLst/>
          </a:prstGeom>
        </p:spPr>
      </p:pic>
      <p:sp>
        <p:nvSpPr>
          <p:cNvPr id="6" name="TextBox 5">
            <a:extLst>
              <a:ext uri="{FF2B5EF4-FFF2-40B4-BE49-F238E27FC236}">
                <a16:creationId xmlns:a16="http://schemas.microsoft.com/office/drawing/2014/main" id="{49823AB8-5BDF-B7A4-3D48-A740D59CE18B}"/>
              </a:ext>
            </a:extLst>
          </p:cNvPr>
          <p:cNvSpPr txBox="1"/>
          <p:nvPr/>
        </p:nvSpPr>
        <p:spPr>
          <a:xfrm>
            <a:off x="8314726" y="4299942"/>
            <a:ext cx="791692" cy="276999"/>
          </a:xfrm>
          <a:prstGeom prst="rect">
            <a:avLst/>
          </a:prstGeom>
          <a:solidFill>
            <a:schemeClr val="bg2"/>
          </a:solidFill>
        </p:spPr>
        <p:txBody>
          <a:bodyPr wrap="none" rtlCol="0">
            <a:spAutoFit/>
          </a:bodyPr>
          <a:lstStyle/>
          <a:p>
            <a:r>
              <a:rPr lang="en-US" sz="1200" dirty="0">
                <a:latin typeface="Calibri" panose="020F0502020204030204" pitchFamily="34" charset="0"/>
                <a:cs typeface="Calibri" panose="020F0502020204030204" pitchFamily="34" charset="0"/>
              </a:rPr>
              <a:t>L. </a:t>
            </a:r>
            <a:r>
              <a:rPr lang="en-US" sz="1200" dirty="0" err="1">
                <a:latin typeface="Calibri" panose="020F0502020204030204" pitchFamily="34" charset="0"/>
                <a:cs typeface="Calibri" panose="020F0502020204030204" pitchFamily="34" charset="0"/>
              </a:rPr>
              <a:t>Bottura</a:t>
            </a:r>
            <a:endParaRPr lang="en-US"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49214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988D64-2938-5FF6-4CF9-0C62F33D8DAC}"/>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BA21893-AB35-F585-8540-ACCA753C002B}"/>
              </a:ext>
            </a:extLst>
          </p:cNvPr>
          <p:cNvSpPr>
            <a:spLocks noGrp="1"/>
          </p:cNvSpPr>
          <p:nvPr>
            <p:ph type="title"/>
          </p:nvPr>
        </p:nvSpPr>
        <p:spPr>
          <a:xfrm>
            <a:off x="1115616" y="51470"/>
            <a:ext cx="7190184" cy="432048"/>
          </a:xfrm>
        </p:spPr>
        <p:txBody>
          <a:bodyPr>
            <a:noAutofit/>
          </a:bodyPr>
          <a:lstStyle/>
          <a:p>
            <a:r>
              <a:rPr lang="en-US" spc="29" dirty="0">
                <a:solidFill>
                  <a:srgbClr val="000000"/>
                </a:solidFill>
                <a:ea typeface="Optima Bold"/>
                <a:sym typeface="Optima Bold"/>
              </a:rPr>
              <a:t>IMCC</a:t>
            </a:r>
            <a:br>
              <a:rPr lang="en-US" spc="29" dirty="0">
                <a:solidFill>
                  <a:srgbClr val="000000"/>
                </a:solidFill>
                <a:ea typeface="Optima Bold"/>
                <a:sym typeface="Optima Bold"/>
              </a:rPr>
            </a:br>
            <a:r>
              <a:rPr lang="en-US" sz="1600" spc="29" dirty="0">
                <a:solidFill>
                  <a:srgbClr val="000000"/>
                </a:solidFill>
                <a:ea typeface="Optima Bold"/>
                <a:sym typeface="Optima Bold"/>
              </a:rPr>
              <a:t>International Muon Collider Collaboration</a:t>
            </a:r>
          </a:p>
        </p:txBody>
      </p:sp>
      <p:sp>
        <p:nvSpPr>
          <p:cNvPr id="5" name="Espace réservé du numéro de diapositive 3">
            <a:extLst>
              <a:ext uri="{FF2B5EF4-FFF2-40B4-BE49-F238E27FC236}">
                <a16:creationId xmlns:a16="http://schemas.microsoft.com/office/drawing/2014/main" id="{151A3D77-CAAF-9B6E-6D63-F3280C009106}"/>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a:t>
            </a:fld>
            <a:endParaRPr lang="en-GB" dirty="0"/>
          </a:p>
        </p:txBody>
      </p:sp>
      <p:sp>
        <p:nvSpPr>
          <p:cNvPr id="52" name="Espace réservé du pied de page 4">
            <a:extLst>
              <a:ext uri="{FF2B5EF4-FFF2-40B4-BE49-F238E27FC236}">
                <a16:creationId xmlns:a16="http://schemas.microsoft.com/office/drawing/2014/main" id="{0C880BEE-429C-7C3A-8B65-DA3589EEFE43}"/>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08B239E8-0E18-3289-F868-3E3B39AB98B9}"/>
              </a:ext>
            </a:extLst>
          </p:cNvPr>
          <p:cNvSpPr>
            <a:spLocks noGrp="1"/>
          </p:cNvSpPr>
          <p:nvPr>
            <p:ph type="sldNum" sz="quarter" idx="4"/>
          </p:nvPr>
        </p:nvSpPr>
        <p:spPr/>
        <p:txBody>
          <a:bodyPr/>
          <a:lstStyle/>
          <a:p>
            <a:fld id="{974172A1-1CBF-0B40-9234-7D4D80EC19EA}" type="slidenum">
              <a:rPr lang="en-GB" smtClean="0"/>
              <a:pPr/>
              <a:t>3</a:t>
            </a:fld>
            <a:endParaRPr lang="en-GB" dirty="0"/>
          </a:p>
        </p:txBody>
      </p:sp>
      <p:pic>
        <p:nvPicPr>
          <p:cNvPr id="3" name="Picture 2" descr="p0.pdf">
            <a:extLst>
              <a:ext uri="{FF2B5EF4-FFF2-40B4-BE49-F238E27FC236}">
                <a16:creationId xmlns:a16="http://schemas.microsoft.com/office/drawing/2014/main" id="{732A2B28-AC19-F765-2DDB-DEAE7716ECB2}"/>
              </a:ext>
            </a:extLst>
          </p:cNvPr>
          <p:cNvPicPr>
            <a:picLocks noChangeAspect="1"/>
          </p:cNvPicPr>
          <p:nvPr/>
        </p:nvPicPr>
        <p:blipFill rotWithShape="1">
          <a:blip r:embed="rId3">
            <a:extLst>
              <a:ext uri="{28A0092B-C50C-407E-A947-70E740481C1C}">
                <a14:useLocalDpi xmlns:a14="http://schemas.microsoft.com/office/drawing/2010/main" val="0"/>
              </a:ext>
            </a:extLst>
          </a:blip>
          <a:srcRect l="14220" t="17551" r="8731" b="16902"/>
          <a:stretch/>
        </p:blipFill>
        <p:spPr>
          <a:xfrm>
            <a:off x="5537645" y="3080110"/>
            <a:ext cx="1200874" cy="1445703"/>
          </a:xfrm>
          <a:prstGeom prst="rect">
            <a:avLst/>
          </a:prstGeom>
        </p:spPr>
      </p:pic>
      <p:sp>
        <p:nvSpPr>
          <p:cNvPr id="11" name="Rectangle 10">
            <a:extLst>
              <a:ext uri="{FF2B5EF4-FFF2-40B4-BE49-F238E27FC236}">
                <a16:creationId xmlns:a16="http://schemas.microsoft.com/office/drawing/2014/main" id="{F6C02E47-AE12-FCB9-E83A-07A97AA4696C}"/>
              </a:ext>
            </a:extLst>
          </p:cNvPr>
          <p:cNvSpPr/>
          <p:nvPr/>
        </p:nvSpPr>
        <p:spPr>
          <a:xfrm>
            <a:off x="5183885" y="4367582"/>
            <a:ext cx="1944216" cy="400110"/>
          </a:xfrm>
          <a:prstGeom prst="rect">
            <a:avLst/>
          </a:prstGeom>
          <a:solidFill>
            <a:schemeClr val="bg1"/>
          </a:solidFill>
          <a:ln>
            <a:noFill/>
          </a:ln>
        </p:spPr>
        <p:txBody>
          <a:bodyPr wrap="square">
            <a:spAutoFit/>
          </a:bodyPr>
          <a:lstStyle/>
          <a:p>
            <a:r>
              <a:rPr lang="en-US" sz="1000" u="sng" dirty="0">
                <a:solidFill>
                  <a:srgbClr val="276FFF"/>
                </a:solidFill>
                <a:latin typeface="Calibri" panose="020F0502020204030204" pitchFamily="34" charset="0"/>
                <a:cs typeface="Calibri" panose="020F0502020204030204" pitchFamily="34" charset="0"/>
                <a:hlinkClick r:id="rId4"/>
              </a:rPr>
              <a:t>Roadmap: http://arxiv.org/abs/2201.07895</a:t>
            </a:r>
          </a:p>
        </p:txBody>
      </p:sp>
      <p:sp>
        <p:nvSpPr>
          <p:cNvPr id="24" name="TextBox 23">
            <a:extLst>
              <a:ext uri="{FF2B5EF4-FFF2-40B4-BE49-F238E27FC236}">
                <a16:creationId xmlns:a16="http://schemas.microsoft.com/office/drawing/2014/main" id="{BCA9FA4B-4902-EB1E-B748-D0CADF8143B1}"/>
              </a:ext>
            </a:extLst>
          </p:cNvPr>
          <p:cNvSpPr txBox="1"/>
          <p:nvPr/>
        </p:nvSpPr>
        <p:spPr>
          <a:xfrm>
            <a:off x="118985" y="915566"/>
            <a:ext cx="4885063" cy="954107"/>
          </a:xfrm>
          <a:prstGeom prst="rect">
            <a:avLst/>
          </a:prstGeom>
          <a:noFill/>
          <a:ln>
            <a:solidFill>
              <a:schemeClr val="tx1"/>
            </a:solidFill>
          </a:ln>
          <a:effectLst/>
        </p:spPr>
        <p:txBody>
          <a:bodyPr wrap="square" rtlCol="0">
            <a:spAutoFit/>
          </a:bodyPr>
          <a:lstStyle/>
          <a:p>
            <a:r>
              <a:rPr lang="en-US" sz="1400" dirty="0">
                <a:latin typeface="Calibri"/>
                <a:cs typeface="Calibri"/>
              </a:rPr>
              <a:t>Develop high-energy muon collider as option for particle physics:</a:t>
            </a:r>
          </a:p>
          <a:p>
            <a:pPr marL="285750" indent="-285750">
              <a:buFont typeface="Arial" panose="020B0604020202020204" pitchFamily="34" charset="0"/>
              <a:buChar char="•"/>
            </a:pPr>
            <a:r>
              <a:rPr lang="en-US" sz="1400" dirty="0">
                <a:latin typeface="Calibri"/>
                <a:cs typeface="Calibri"/>
              </a:rPr>
              <a:t>Implement globally defined accelerator R&amp;D roadmap (2022) to justify CDR phase</a:t>
            </a:r>
          </a:p>
          <a:p>
            <a:pPr marL="285750" indent="-285750">
              <a:buFont typeface="Arial" panose="020B0604020202020204" pitchFamily="34" charset="0"/>
              <a:buChar char="•"/>
            </a:pPr>
            <a:r>
              <a:rPr lang="en-US" sz="1400" dirty="0">
                <a:latin typeface="Calibri"/>
                <a:cs typeface="Calibri"/>
              </a:rPr>
              <a:t>Mid-term roadmap review found 75% of goal achieved</a:t>
            </a:r>
          </a:p>
        </p:txBody>
      </p:sp>
      <p:sp>
        <p:nvSpPr>
          <p:cNvPr id="25" name="TextBox 24">
            <a:extLst>
              <a:ext uri="{FF2B5EF4-FFF2-40B4-BE49-F238E27FC236}">
                <a16:creationId xmlns:a16="http://schemas.microsoft.com/office/drawing/2014/main" id="{FAFAB8E5-DD12-D03A-3E64-BE7F87D63F9F}"/>
              </a:ext>
            </a:extLst>
          </p:cNvPr>
          <p:cNvSpPr txBox="1"/>
          <p:nvPr/>
        </p:nvSpPr>
        <p:spPr>
          <a:xfrm>
            <a:off x="90944" y="2988116"/>
            <a:ext cx="4912738" cy="1815882"/>
          </a:xfrm>
          <a:prstGeom prst="rect">
            <a:avLst/>
          </a:prstGeom>
          <a:noFill/>
          <a:ln>
            <a:solidFill>
              <a:schemeClr val="tx1"/>
            </a:solidFill>
          </a:ln>
          <a:effectLst/>
        </p:spPr>
        <p:txBody>
          <a:bodyPr wrap="square" rtlCol="0">
            <a:spAutoFit/>
          </a:bodyPr>
          <a:lstStyle/>
          <a:p>
            <a:r>
              <a:rPr lang="en-US" sz="1400" dirty="0">
                <a:latin typeface="Calibri"/>
                <a:cs typeface="Calibri"/>
              </a:rPr>
              <a:t>Provided ESPPU with</a:t>
            </a:r>
          </a:p>
          <a:p>
            <a:pPr marL="285750" indent="-285750">
              <a:buFont typeface="Arial" panose="020B0604020202020204" pitchFamily="34" charset="0"/>
              <a:buChar char="•"/>
            </a:pPr>
            <a:r>
              <a:rPr lang="en-US" sz="1400" b="1" dirty="0">
                <a:latin typeface="Calibri"/>
                <a:cs typeface="Calibri"/>
              </a:rPr>
              <a:t>Assessment of muon collider </a:t>
            </a:r>
            <a:r>
              <a:rPr lang="en-US" sz="1400" dirty="0">
                <a:latin typeface="Calibri"/>
                <a:cs typeface="Calibri"/>
              </a:rPr>
              <a:t>concept, technologies and work progress </a:t>
            </a:r>
          </a:p>
          <a:p>
            <a:pPr marL="285750" indent="-285750">
              <a:buFont typeface="Arial" panose="020B0604020202020204" pitchFamily="34" charset="0"/>
              <a:buChar char="•"/>
            </a:pPr>
            <a:r>
              <a:rPr lang="en-US" sz="1400" dirty="0">
                <a:latin typeface="Calibri"/>
                <a:cs typeface="Calibri"/>
              </a:rPr>
              <a:t>An </a:t>
            </a:r>
            <a:r>
              <a:rPr lang="en-US" sz="1400" b="1" dirty="0">
                <a:latin typeface="Calibri"/>
                <a:cs typeface="Calibri"/>
              </a:rPr>
              <a:t>R&amp;D plan</a:t>
            </a:r>
            <a:r>
              <a:rPr lang="en-US" sz="1400" dirty="0">
                <a:latin typeface="Calibri"/>
                <a:cs typeface="Calibri"/>
              </a:rPr>
              <a:t> for the next 10 years</a:t>
            </a:r>
          </a:p>
          <a:p>
            <a:pPr marL="285750" indent="-285750">
              <a:buFont typeface="Arial" panose="020B0604020202020204" pitchFamily="34" charset="0"/>
              <a:buChar char="•"/>
            </a:pPr>
            <a:r>
              <a:rPr lang="en-US" sz="1400" b="1" dirty="0">
                <a:latin typeface="Calibri"/>
                <a:cs typeface="Calibri"/>
              </a:rPr>
              <a:t>Implementation considerations </a:t>
            </a:r>
            <a:r>
              <a:rPr lang="en-US" sz="1400" dirty="0">
                <a:latin typeface="Calibri"/>
                <a:cs typeface="Calibri"/>
              </a:rPr>
              <a:t>(including site, timeline, …)</a:t>
            </a:r>
          </a:p>
          <a:p>
            <a:pPr marL="285750" indent="-285750">
              <a:buFont typeface="Arial" panose="020B0604020202020204" pitchFamily="34" charset="0"/>
              <a:buChar char="•"/>
            </a:pPr>
            <a:r>
              <a:rPr lang="en-US" sz="1400" b="1" dirty="0">
                <a:latin typeface="Calibri" panose="020F0502020204030204" pitchFamily="34" charset="0"/>
                <a:cs typeface="Calibri" panose="020F0502020204030204" pitchFamily="34" charset="0"/>
              </a:rPr>
              <a:t>Back-up document</a:t>
            </a:r>
            <a:r>
              <a:rPr lang="en-US" sz="1400" dirty="0">
                <a:latin typeface="Calibri" panose="020F0502020204030204" pitchFamily="34" charset="0"/>
                <a:cs typeface="Calibri" panose="020F0502020204030204" pitchFamily="34" charset="0"/>
              </a:rPr>
              <a:t> (406p, 450 signatories)</a:t>
            </a: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Will inform other strategy processes</a:t>
            </a:r>
          </a:p>
        </p:txBody>
      </p:sp>
      <p:sp>
        <p:nvSpPr>
          <p:cNvPr id="26" name="TextBox 25">
            <a:extLst>
              <a:ext uri="{FF2B5EF4-FFF2-40B4-BE49-F238E27FC236}">
                <a16:creationId xmlns:a16="http://schemas.microsoft.com/office/drawing/2014/main" id="{685D7E1A-A209-3CFF-B5AB-20F1AEDFEE14}"/>
              </a:ext>
            </a:extLst>
          </p:cNvPr>
          <p:cNvSpPr txBox="1"/>
          <p:nvPr/>
        </p:nvSpPr>
        <p:spPr>
          <a:xfrm>
            <a:off x="110447" y="1977683"/>
            <a:ext cx="4893601" cy="954107"/>
          </a:xfrm>
          <a:prstGeom prst="rect">
            <a:avLst/>
          </a:prstGeom>
          <a:noFill/>
          <a:ln>
            <a:solidFill>
              <a:schemeClr val="tx1"/>
            </a:solidFill>
          </a:ln>
          <a:effectLst/>
        </p:spPr>
        <p:txBody>
          <a:bodyPr wrap="square" rtlCol="0">
            <a:spAutoFit/>
          </a:bodyPr>
          <a:lstStyle/>
          <a:p>
            <a:r>
              <a:rPr lang="en-US" sz="1400" dirty="0">
                <a:latin typeface="Calibri"/>
                <a:cs typeface="Calibri"/>
              </a:rPr>
              <a:t>Focus on feasibility of </a:t>
            </a:r>
            <a:r>
              <a:rPr lang="en-US" sz="1400" b="1" dirty="0">
                <a:latin typeface="Calibri"/>
                <a:cs typeface="Calibri"/>
              </a:rPr>
              <a:t>10 TeV with 10 ab</a:t>
            </a:r>
            <a:r>
              <a:rPr lang="en-US" sz="1400" b="1" baseline="30000" dirty="0">
                <a:latin typeface="Calibri"/>
                <a:cs typeface="Calibri"/>
              </a:rPr>
              <a:t>-1 </a:t>
            </a:r>
            <a:r>
              <a:rPr lang="en-US" sz="1400" dirty="0">
                <a:latin typeface="Calibri"/>
                <a:cs typeface="Calibri"/>
              </a:rPr>
              <a:t>(site independent)</a:t>
            </a:r>
            <a:endParaRPr lang="en-US" sz="1400" b="1" dirty="0">
              <a:latin typeface="Calibri"/>
              <a:cs typeface="Calibri"/>
            </a:endParaRPr>
          </a:p>
          <a:p>
            <a:pPr marL="285750" indent="-285750">
              <a:buFont typeface="Arial" panose="020B0604020202020204" pitchFamily="34" charset="0"/>
              <a:buChar char="•"/>
            </a:pPr>
            <a:r>
              <a:rPr lang="en-US" sz="1400" dirty="0">
                <a:latin typeface="Calibri"/>
                <a:cs typeface="Calibri"/>
              </a:rPr>
              <a:t>Explore</a:t>
            </a:r>
            <a:r>
              <a:rPr lang="en-US" sz="1400" b="1" dirty="0">
                <a:latin typeface="Calibri"/>
                <a:cs typeface="Calibri"/>
              </a:rPr>
              <a:t> initial stage by 2050</a:t>
            </a:r>
            <a:r>
              <a:rPr lang="en-US" sz="1400" dirty="0">
                <a:latin typeface="Calibri"/>
                <a:cs typeface="Calibri"/>
              </a:rPr>
              <a:t>, maybe around 3 TeV with 1 ab</a:t>
            </a:r>
            <a:r>
              <a:rPr lang="en-US" sz="1400" baseline="30000" dirty="0">
                <a:latin typeface="Calibri"/>
                <a:cs typeface="Calibri"/>
              </a:rPr>
              <a:t>-1</a:t>
            </a:r>
            <a:r>
              <a:rPr lang="en-US" sz="1400" dirty="0">
                <a:latin typeface="Calibri"/>
                <a:cs typeface="Calibri"/>
              </a:rPr>
              <a:t> or lower luminosity 10 TeV</a:t>
            </a:r>
          </a:p>
          <a:p>
            <a:r>
              <a:rPr lang="en-US" sz="1400" dirty="0">
                <a:latin typeface="Calibri"/>
                <a:cs typeface="Calibri"/>
              </a:rPr>
              <a:t>Explore implementation at specific sites reusing infrastructure</a:t>
            </a:r>
          </a:p>
        </p:txBody>
      </p:sp>
      <p:pic>
        <p:nvPicPr>
          <p:cNvPr id="8" name="Picture 7">
            <a:extLst>
              <a:ext uri="{FF2B5EF4-FFF2-40B4-BE49-F238E27FC236}">
                <a16:creationId xmlns:a16="http://schemas.microsoft.com/office/drawing/2014/main" id="{1E2B8B4F-3B97-03D8-6EAB-A2080D33B48C}"/>
              </a:ext>
            </a:extLst>
          </p:cNvPr>
          <p:cNvPicPr>
            <a:picLocks noChangeAspect="1"/>
          </p:cNvPicPr>
          <p:nvPr/>
        </p:nvPicPr>
        <p:blipFill>
          <a:blip r:embed="rId5"/>
          <a:stretch>
            <a:fillRect/>
          </a:stretch>
        </p:blipFill>
        <p:spPr>
          <a:xfrm>
            <a:off x="7308304" y="3062643"/>
            <a:ext cx="1230530" cy="1741355"/>
          </a:xfrm>
          <a:prstGeom prst="rect">
            <a:avLst/>
          </a:prstGeom>
          <a:ln>
            <a:solidFill>
              <a:schemeClr val="tx1"/>
            </a:solidFill>
          </a:ln>
        </p:spPr>
      </p:pic>
      <p:graphicFrame>
        <p:nvGraphicFramePr>
          <p:cNvPr id="13" name="Table 12">
            <a:extLst>
              <a:ext uri="{FF2B5EF4-FFF2-40B4-BE49-F238E27FC236}">
                <a16:creationId xmlns:a16="http://schemas.microsoft.com/office/drawing/2014/main" id="{71606392-42E7-D417-933A-8C8B7CE43AC3}"/>
              </a:ext>
            </a:extLst>
          </p:cNvPr>
          <p:cNvGraphicFramePr>
            <a:graphicFrameLocks noGrp="1"/>
          </p:cNvGraphicFramePr>
          <p:nvPr>
            <p:extLst>
              <p:ext uri="{D42A27DB-BD31-4B8C-83A1-F6EECF244321}">
                <p14:modId xmlns:p14="http://schemas.microsoft.com/office/powerpoint/2010/main" val="3764629443"/>
              </p:ext>
            </p:extLst>
          </p:nvPr>
        </p:nvGraphicFramePr>
        <p:xfrm>
          <a:off x="5220072" y="920134"/>
          <a:ext cx="3304108" cy="2011656"/>
        </p:xfrm>
        <a:graphic>
          <a:graphicData uri="http://schemas.openxmlformats.org/drawingml/2006/table">
            <a:tbl>
              <a:tblPr firstRow="1" bandRow="1">
                <a:tableStyleId>{5C22544A-7EE6-4342-B048-85BDC9FD1C3A}</a:tableStyleId>
              </a:tblPr>
              <a:tblGrid>
                <a:gridCol w="826332">
                  <a:extLst>
                    <a:ext uri="{9D8B030D-6E8A-4147-A177-3AD203B41FA5}">
                      <a16:colId xmlns:a16="http://schemas.microsoft.com/office/drawing/2014/main" val="20000"/>
                    </a:ext>
                  </a:extLst>
                </a:gridCol>
                <a:gridCol w="1065251">
                  <a:extLst>
                    <a:ext uri="{9D8B030D-6E8A-4147-A177-3AD203B41FA5}">
                      <a16:colId xmlns:a16="http://schemas.microsoft.com/office/drawing/2014/main" val="20001"/>
                    </a:ext>
                  </a:extLst>
                </a:gridCol>
                <a:gridCol w="690990">
                  <a:extLst>
                    <a:ext uri="{9D8B030D-6E8A-4147-A177-3AD203B41FA5}">
                      <a16:colId xmlns:a16="http://schemas.microsoft.com/office/drawing/2014/main" val="20002"/>
                    </a:ext>
                  </a:extLst>
                </a:gridCol>
                <a:gridCol w="721535">
                  <a:extLst>
                    <a:ext uri="{9D8B030D-6E8A-4147-A177-3AD203B41FA5}">
                      <a16:colId xmlns:a16="http://schemas.microsoft.com/office/drawing/2014/main" val="2385039876"/>
                    </a:ext>
                  </a:extLst>
                </a:gridCol>
              </a:tblGrid>
              <a:tr h="0">
                <a:tc>
                  <a:txBody>
                    <a:bodyPr/>
                    <a:lstStyle/>
                    <a:p>
                      <a:pPr algn="ctr"/>
                      <a:r>
                        <a:rPr lang="en-US" sz="1200" dirty="0">
                          <a:latin typeface="Calibri"/>
                          <a:cs typeface="Calibri"/>
                        </a:rPr>
                        <a:t>Param.</a:t>
                      </a:r>
                    </a:p>
                  </a:txBody>
                  <a:tcPr marL="100489" marR="100489" marT="50292" marB="50292"/>
                </a:tc>
                <a:tc>
                  <a:txBody>
                    <a:bodyPr/>
                    <a:lstStyle/>
                    <a:p>
                      <a:pPr algn="ctr"/>
                      <a:r>
                        <a:rPr lang="en-US" sz="1200" dirty="0">
                          <a:latin typeface="Calibri"/>
                          <a:cs typeface="Calibri"/>
                        </a:rPr>
                        <a:t>Unit</a:t>
                      </a:r>
                    </a:p>
                  </a:txBody>
                  <a:tcPr marL="100489" marR="100489" marT="50292" marB="50292"/>
                </a:tc>
                <a:tc>
                  <a:txBody>
                    <a:bodyPr/>
                    <a:lstStyle/>
                    <a:p>
                      <a:pPr algn="ctr"/>
                      <a:r>
                        <a:rPr lang="en-US" sz="1200" dirty="0">
                          <a:solidFill>
                            <a:srgbClr val="000000"/>
                          </a:solidFill>
                          <a:latin typeface="Calibri"/>
                          <a:cs typeface="Calibri"/>
                        </a:rPr>
                        <a:t>3 TeV</a:t>
                      </a:r>
                    </a:p>
                  </a:txBody>
                  <a:tcPr marL="100489" marR="100489" marT="50292" marB="50292">
                    <a:solidFill>
                      <a:srgbClr val="FDEADA"/>
                    </a:solidFill>
                  </a:tcPr>
                </a:tc>
                <a:tc>
                  <a:txBody>
                    <a:bodyPr/>
                    <a:lstStyle/>
                    <a:p>
                      <a:pPr algn="ctr"/>
                      <a:r>
                        <a:rPr lang="en-US" sz="1200" dirty="0">
                          <a:solidFill>
                            <a:srgbClr val="000000"/>
                          </a:solidFill>
                          <a:latin typeface="Calibri"/>
                          <a:cs typeface="Calibri"/>
                        </a:rPr>
                        <a:t>10 TeV</a:t>
                      </a:r>
                    </a:p>
                  </a:txBody>
                  <a:tcPr marL="100489" marR="100489" marT="50292" marB="50292">
                    <a:solidFill>
                      <a:srgbClr val="FDEADA"/>
                    </a:solidFill>
                  </a:tcPr>
                </a:tc>
                <a:extLst>
                  <a:ext uri="{0D108BD9-81ED-4DB2-BD59-A6C34878D82A}">
                    <a16:rowId xmlns:a16="http://schemas.microsoft.com/office/drawing/2014/main" val="10000"/>
                  </a:ext>
                </a:extLst>
              </a:tr>
              <a:tr h="288032">
                <a:tc>
                  <a:txBody>
                    <a:bodyPr/>
                    <a:lstStyle/>
                    <a:p>
                      <a:pPr algn="ctr"/>
                      <a:r>
                        <a:rPr lang="en-US" sz="1200" b="1" dirty="0">
                          <a:latin typeface="Calibri"/>
                          <a:cs typeface="Calibri"/>
                        </a:rPr>
                        <a:t>L/IP</a:t>
                      </a:r>
                    </a:p>
                  </a:txBody>
                  <a:tcPr marL="100489" marR="100489" marT="50292" marB="50292"/>
                </a:tc>
                <a:tc>
                  <a:txBody>
                    <a:bodyPr/>
                    <a:lstStyle/>
                    <a:p>
                      <a:pPr algn="ctr"/>
                      <a:r>
                        <a:rPr lang="en-US" sz="1200" b="1" dirty="0">
                          <a:latin typeface="Calibri"/>
                          <a:cs typeface="Calibri"/>
                        </a:rPr>
                        <a:t>10</a:t>
                      </a:r>
                      <a:r>
                        <a:rPr lang="en-US" sz="1200" b="1" baseline="30000" dirty="0">
                          <a:latin typeface="Calibri"/>
                          <a:cs typeface="Calibri"/>
                        </a:rPr>
                        <a:t>34</a:t>
                      </a:r>
                      <a:r>
                        <a:rPr lang="en-US" sz="1200" b="1" baseline="0" dirty="0">
                          <a:latin typeface="Calibri"/>
                          <a:cs typeface="Calibri"/>
                        </a:rPr>
                        <a:t> cm</a:t>
                      </a:r>
                      <a:r>
                        <a:rPr lang="en-US" sz="1200" b="1" baseline="30000" dirty="0">
                          <a:latin typeface="Calibri"/>
                          <a:cs typeface="Calibri"/>
                        </a:rPr>
                        <a:t>-2</a:t>
                      </a:r>
                      <a:r>
                        <a:rPr lang="en-US" sz="1200" b="1" baseline="0" dirty="0">
                          <a:latin typeface="Calibri"/>
                          <a:cs typeface="Calibri"/>
                        </a:rPr>
                        <a:t>s</a:t>
                      </a:r>
                      <a:r>
                        <a:rPr lang="en-US" sz="1200" b="1" baseline="30000" dirty="0">
                          <a:latin typeface="Calibri"/>
                          <a:cs typeface="Calibri"/>
                        </a:rPr>
                        <a:t>-1</a:t>
                      </a:r>
                      <a:endParaRPr lang="en-US" sz="1200" b="1" dirty="0">
                        <a:latin typeface="Calibri"/>
                        <a:cs typeface="Calibri"/>
                      </a:endParaRPr>
                    </a:p>
                  </a:txBody>
                  <a:tcPr marL="100489" marR="100489" marT="50292" marB="50292"/>
                </a:tc>
                <a:tc>
                  <a:txBody>
                    <a:bodyPr/>
                    <a:lstStyle/>
                    <a:p>
                      <a:pPr algn="ctr"/>
                      <a:r>
                        <a:rPr lang="en-US" sz="1200" b="1" dirty="0">
                          <a:latin typeface="Calibri"/>
                          <a:cs typeface="Calibri"/>
                        </a:rPr>
                        <a:t>1.8</a:t>
                      </a:r>
                    </a:p>
                  </a:txBody>
                  <a:tcPr marL="100489" marR="100489" marT="50292" marB="50292">
                    <a:solidFill>
                      <a:srgbClr val="FDEADA"/>
                    </a:solidFill>
                  </a:tcPr>
                </a:tc>
                <a:tc>
                  <a:txBody>
                    <a:bodyPr/>
                    <a:lstStyle/>
                    <a:p>
                      <a:pPr algn="ctr"/>
                      <a:r>
                        <a:rPr lang="en-US" sz="1200" b="1" dirty="0">
                          <a:latin typeface="Calibri"/>
                          <a:cs typeface="Calibri"/>
                        </a:rPr>
                        <a:t>17.5</a:t>
                      </a:r>
                    </a:p>
                  </a:txBody>
                  <a:tcPr marL="100489" marR="100489" marT="50292" marB="50292">
                    <a:solidFill>
                      <a:srgbClr val="FDEADA"/>
                    </a:solidFill>
                  </a:tcPr>
                </a:tc>
                <a:extLst>
                  <a:ext uri="{0D108BD9-81ED-4DB2-BD59-A6C34878D82A}">
                    <a16:rowId xmlns:a16="http://schemas.microsoft.com/office/drawing/2014/main" val="10001"/>
                  </a:ext>
                </a:extLst>
              </a:tr>
              <a:tr h="288032">
                <a:tc>
                  <a:txBody>
                    <a:bodyPr/>
                    <a:lstStyle/>
                    <a:p>
                      <a:pPr algn="ctr"/>
                      <a:r>
                        <a:rPr lang="en-US" sz="1200" dirty="0">
                          <a:solidFill>
                            <a:srgbClr val="0000FF"/>
                          </a:solidFill>
                          <a:latin typeface="Calibri"/>
                          <a:cs typeface="Calibri"/>
                        </a:rPr>
                        <a:t>N</a:t>
                      </a:r>
                    </a:p>
                  </a:txBody>
                  <a:tcPr marL="100489" marR="100489" marT="50292" marB="50292"/>
                </a:tc>
                <a:tc>
                  <a:txBody>
                    <a:bodyPr/>
                    <a:lstStyle/>
                    <a:p>
                      <a:pPr algn="ctr"/>
                      <a:r>
                        <a:rPr lang="en-US" sz="1200" dirty="0">
                          <a:solidFill>
                            <a:srgbClr val="0000FF"/>
                          </a:solidFill>
                          <a:latin typeface="Calibri"/>
                          <a:cs typeface="Calibri"/>
                        </a:rPr>
                        <a:t>10</a:t>
                      </a:r>
                      <a:r>
                        <a:rPr lang="en-US" sz="1200" baseline="30000" dirty="0">
                          <a:solidFill>
                            <a:srgbClr val="0000FF"/>
                          </a:solidFill>
                          <a:latin typeface="Calibri"/>
                          <a:cs typeface="Calibri"/>
                        </a:rPr>
                        <a:t>12</a:t>
                      </a:r>
                      <a:endParaRPr lang="en-US" sz="1200" dirty="0">
                        <a:solidFill>
                          <a:srgbClr val="0000FF"/>
                        </a:solidFill>
                        <a:latin typeface="Calibri"/>
                        <a:cs typeface="Calibri"/>
                      </a:endParaRPr>
                    </a:p>
                  </a:txBody>
                  <a:tcPr marL="100489" marR="100489" marT="50292" marB="50292"/>
                </a:tc>
                <a:tc>
                  <a:txBody>
                    <a:bodyPr/>
                    <a:lstStyle/>
                    <a:p>
                      <a:pPr algn="ctr"/>
                      <a:r>
                        <a:rPr lang="en-US" sz="1200" dirty="0">
                          <a:solidFill>
                            <a:srgbClr val="0000FF"/>
                          </a:solidFill>
                          <a:latin typeface="Calibri"/>
                          <a:cs typeface="Calibri"/>
                        </a:rPr>
                        <a:t>2.2</a:t>
                      </a:r>
                    </a:p>
                  </a:txBody>
                  <a:tcPr marL="100489" marR="100489" marT="50292" marB="50292">
                    <a:solidFill>
                      <a:srgbClr val="FDEADA"/>
                    </a:solidFill>
                  </a:tcPr>
                </a:tc>
                <a:tc>
                  <a:txBody>
                    <a:bodyPr/>
                    <a:lstStyle/>
                    <a:p>
                      <a:pPr algn="ctr"/>
                      <a:r>
                        <a:rPr lang="en-US" sz="1200" dirty="0">
                          <a:solidFill>
                            <a:srgbClr val="0000FF"/>
                          </a:solidFill>
                          <a:latin typeface="Calibri"/>
                          <a:cs typeface="Calibri"/>
                        </a:rPr>
                        <a:t>1.8</a:t>
                      </a:r>
                    </a:p>
                  </a:txBody>
                  <a:tcPr marL="100489" marR="100489" marT="50292" marB="50292">
                    <a:solidFill>
                      <a:srgbClr val="FDEADA"/>
                    </a:solidFill>
                  </a:tcPr>
                </a:tc>
                <a:extLst>
                  <a:ext uri="{0D108BD9-81ED-4DB2-BD59-A6C34878D82A}">
                    <a16:rowId xmlns:a16="http://schemas.microsoft.com/office/drawing/2014/main" val="10002"/>
                  </a:ext>
                </a:extLst>
              </a:tr>
              <a:tr h="288032">
                <a:tc>
                  <a:txBody>
                    <a:bodyPr/>
                    <a:lstStyle/>
                    <a:p>
                      <a:pPr algn="ctr"/>
                      <a:r>
                        <a:rPr lang="en-US" sz="1200" dirty="0" err="1">
                          <a:solidFill>
                            <a:srgbClr val="0000FF"/>
                          </a:solidFill>
                          <a:latin typeface="Calibri"/>
                          <a:cs typeface="Calibri"/>
                        </a:rPr>
                        <a:t>f</a:t>
                      </a:r>
                      <a:r>
                        <a:rPr lang="en-US" sz="1200" baseline="-25000" dirty="0" err="1">
                          <a:solidFill>
                            <a:srgbClr val="0000FF"/>
                          </a:solidFill>
                          <a:latin typeface="Calibri"/>
                          <a:cs typeface="Calibri"/>
                        </a:rPr>
                        <a:t>r</a:t>
                      </a:r>
                      <a:endParaRPr lang="en-US" sz="1200" dirty="0">
                        <a:solidFill>
                          <a:srgbClr val="0000FF"/>
                        </a:solidFill>
                        <a:latin typeface="Calibri"/>
                        <a:cs typeface="Calibri"/>
                      </a:endParaRPr>
                    </a:p>
                  </a:txBody>
                  <a:tcPr marL="100489" marR="100489" marT="50292" marB="50292"/>
                </a:tc>
                <a:tc>
                  <a:txBody>
                    <a:bodyPr/>
                    <a:lstStyle/>
                    <a:p>
                      <a:pPr algn="ctr"/>
                      <a:r>
                        <a:rPr lang="en-US" sz="1200" dirty="0">
                          <a:solidFill>
                            <a:srgbClr val="0000FF"/>
                          </a:solidFill>
                          <a:latin typeface="Calibri"/>
                          <a:cs typeface="Calibri"/>
                        </a:rPr>
                        <a:t>Hz</a:t>
                      </a:r>
                    </a:p>
                  </a:txBody>
                  <a:tcPr marL="100489" marR="100489" marT="50292" marB="50292"/>
                </a:tc>
                <a:tc>
                  <a:txBody>
                    <a:bodyPr/>
                    <a:lstStyle/>
                    <a:p>
                      <a:pPr algn="ctr"/>
                      <a:r>
                        <a:rPr lang="en-US" sz="1200" strike="noStrike" baseline="0" dirty="0">
                          <a:solidFill>
                            <a:srgbClr val="0000FF"/>
                          </a:solidFill>
                          <a:latin typeface="Calibri"/>
                          <a:cs typeface="Calibri"/>
                        </a:rPr>
                        <a:t>5</a:t>
                      </a:r>
                      <a:endParaRPr lang="en-US" sz="1200" strike="sngStrike"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200" dirty="0">
                          <a:solidFill>
                            <a:srgbClr val="0000FF"/>
                          </a:solidFill>
                          <a:latin typeface="Calibri"/>
                          <a:cs typeface="Calibri"/>
                        </a:rPr>
                        <a:t>5</a:t>
                      </a:r>
                    </a:p>
                  </a:txBody>
                  <a:tcPr marL="100489" marR="100489" marT="50292" marB="50292">
                    <a:solidFill>
                      <a:srgbClr val="FDEADA"/>
                    </a:solidFill>
                  </a:tcPr>
                </a:tc>
                <a:extLst>
                  <a:ext uri="{0D108BD9-81ED-4DB2-BD59-A6C34878D82A}">
                    <a16:rowId xmlns:a16="http://schemas.microsoft.com/office/drawing/2014/main" val="10003"/>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solidFill>
                            <a:srgbClr val="000000"/>
                          </a:solidFill>
                          <a:latin typeface="Calibri"/>
                          <a:cs typeface="Calibri"/>
                        </a:rPr>
                        <a:t>C</a:t>
                      </a:r>
                    </a:p>
                  </a:txBody>
                  <a:tcPr marL="100489" marR="100489" marT="50292" marB="50292"/>
                </a:tc>
                <a:tc>
                  <a:txBody>
                    <a:bodyPr/>
                    <a:lstStyle/>
                    <a:p>
                      <a:pPr algn="ctr"/>
                      <a:r>
                        <a:rPr lang="en-US" sz="1200" b="1" dirty="0">
                          <a:solidFill>
                            <a:srgbClr val="000000"/>
                          </a:solidFill>
                          <a:latin typeface="Calibri"/>
                          <a:cs typeface="Calibri"/>
                        </a:rPr>
                        <a:t>km</a:t>
                      </a:r>
                    </a:p>
                  </a:txBody>
                  <a:tcPr marL="100489" marR="100489" marT="50292" marB="50292"/>
                </a:tc>
                <a:tc>
                  <a:txBody>
                    <a:bodyPr/>
                    <a:lstStyle/>
                    <a:p>
                      <a:pPr algn="ctr"/>
                      <a:r>
                        <a:rPr lang="en-US" sz="1200" b="1" dirty="0">
                          <a:solidFill>
                            <a:srgbClr val="000000"/>
                          </a:solidFill>
                          <a:latin typeface="Calibri"/>
                          <a:cs typeface="Calibri"/>
                        </a:rPr>
                        <a:t>4.5</a:t>
                      </a:r>
                    </a:p>
                  </a:txBody>
                  <a:tcPr marL="100489" marR="100489" marT="50292" marB="50292">
                    <a:solidFill>
                      <a:srgbClr val="FDEADA"/>
                    </a:solidFill>
                  </a:tcPr>
                </a:tc>
                <a:tc>
                  <a:txBody>
                    <a:bodyPr/>
                    <a:lstStyle/>
                    <a:p>
                      <a:pPr algn="ctr"/>
                      <a:r>
                        <a:rPr lang="en-US" sz="1200" b="1" dirty="0">
                          <a:solidFill>
                            <a:srgbClr val="000000"/>
                          </a:solidFill>
                          <a:latin typeface="Calibri"/>
                          <a:cs typeface="Calibri"/>
                        </a:rPr>
                        <a:t>11.4</a:t>
                      </a:r>
                    </a:p>
                  </a:txBody>
                  <a:tcPr marL="100489" marR="100489" marT="50292" marB="50292">
                    <a:solidFill>
                      <a:srgbClr val="FDEADA"/>
                    </a:solidFill>
                  </a:tcPr>
                </a:tc>
                <a:extLst>
                  <a:ext uri="{0D108BD9-81ED-4DB2-BD59-A6C34878D82A}">
                    <a16:rowId xmlns:a16="http://schemas.microsoft.com/office/drawing/2014/main" val="10005"/>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err="1">
                          <a:solidFill>
                            <a:srgbClr val="000000"/>
                          </a:solidFill>
                          <a:latin typeface="Calibri"/>
                          <a:cs typeface="Calibri"/>
                        </a:rPr>
                        <a:t>B</a:t>
                      </a:r>
                      <a:r>
                        <a:rPr lang="en-US" sz="1200" b="1" baseline="-25000" dirty="0" err="1">
                          <a:solidFill>
                            <a:srgbClr val="000000"/>
                          </a:solidFill>
                          <a:latin typeface="Calibri"/>
                          <a:cs typeface="Calibri"/>
                        </a:rPr>
                        <a:t>dipole</a:t>
                      </a:r>
                      <a:endParaRPr lang="en-US" sz="1200" b="1" dirty="0">
                        <a:solidFill>
                          <a:srgbClr val="000000"/>
                        </a:solidFill>
                        <a:latin typeface="Calibri"/>
                        <a:cs typeface="Calibri"/>
                      </a:endParaRPr>
                    </a:p>
                  </a:txBody>
                  <a:tcPr marL="100489" marR="100489" marT="50292" marB="50292"/>
                </a:tc>
                <a:tc>
                  <a:txBody>
                    <a:bodyPr/>
                    <a:lstStyle/>
                    <a:p>
                      <a:pPr algn="ctr"/>
                      <a:r>
                        <a:rPr lang="en-US" sz="1200" b="1" dirty="0">
                          <a:solidFill>
                            <a:srgbClr val="000000"/>
                          </a:solidFill>
                          <a:latin typeface="Calibri"/>
                          <a:cs typeface="Calibri"/>
                        </a:rPr>
                        <a:t>T</a:t>
                      </a:r>
                    </a:p>
                  </a:txBody>
                  <a:tcPr marL="100489" marR="100489" marT="50292" marB="50292"/>
                </a:tc>
                <a:tc>
                  <a:txBody>
                    <a:bodyPr/>
                    <a:lstStyle/>
                    <a:p>
                      <a:pPr algn="ctr"/>
                      <a:r>
                        <a:rPr lang="en-US" sz="1200" b="1" dirty="0">
                          <a:solidFill>
                            <a:srgbClr val="000000"/>
                          </a:solidFill>
                          <a:latin typeface="Calibri"/>
                          <a:cs typeface="Calibri"/>
                        </a:rPr>
                        <a:t>11</a:t>
                      </a:r>
                    </a:p>
                  </a:txBody>
                  <a:tcPr marL="100489" marR="100489" marT="50292" marB="50292">
                    <a:solidFill>
                      <a:srgbClr val="FDEADA"/>
                    </a:solidFill>
                  </a:tcPr>
                </a:tc>
                <a:tc>
                  <a:txBody>
                    <a:bodyPr/>
                    <a:lstStyle/>
                    <a:p>
                      <a:pPr algn="ctr"/>
                      <a:r>
                        <a:rPr lang="en-US" sz="1200" b="1" dirty="0">
                          <a:solidFill>
                            <a:srgbClr val="000000"/>
                          </a:solidFill>
                          <a:latin typeface="Calibri"/>
                          <a:cs typeface="Calibri"/>
                        </a:rPr>
                        <a:t>14</a:t>
                      </a:r>
                    </a:p>
                  </a:txBody>
                  <a:tcPr marL="100489" marR="100489" marT="50292" marB="50292">
                    <a:solidFill>
                      <a:srgbClr val="FDEADA"/>
                    </a:solidFill>
                  </a:tcPr>
                </a:tc>
                <a:extLst>
                  <a:ext uri="{0D108BD9-81ED-4DB2-BD59-A6C34878D82A}">
                    <a16:rowId xmlns:a16="http://schemas.microsoft.com/office/drawing/2014/main" val="10006"/>
                  </a:ext>
                </a:extLst>
              </a:tr>
              <a:tr h="288032">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Calibri"/>
                          <a:cs typeface="Calibri"/>
                        </a:rPr>
                        <a:t>Collider </a:t>
                      </a:r>
                      <a:r>
                        <a:rPr lang="en-US" sz="1200" b="1" dirty="0" err="1">
                          <a:solidFill>
                            <a:schemeClr val="tx1"/>
                          </a:solidFill>
                          <a:latin typeface="Calibri"/>
                          <a:cs typeface="Calibri"/>
                        </a:rPr>
                        <a:t>techn</a:t>
                      </a:r>
                      <a:r>
                        <a:rPr lang="en-US" sz="1200" b="1" dirty="0">
                          <a:solidFill>
                            <a:schemeClr val="tx1"/>
                          </a:solidFill>
                          <a:latin typeface="Calibri"/>
                          <a:cs typeface="Calibri"/>
                        </a:rPr>
                        <a:t>.</a:t>
                      </a:r>
                    </a:p>
                  </a:txBody>
                  <a:tcPr marL="100489" marR="100489" marT="50292" marB="50292"/>
                </a:tc>
                <a:tc hMerge="1">
                  <a:txBody>
                    <a:bodyPr/>
                    <a:lstStyle/>
                    <a:p>
                      <a:pPr algn="ctr"/>
                      <a:endParaRPr lang="en-US" sz="1400" dirty="0">
                        <a:solidFill>
                          <a:srgbClr val="FF0000"/>
                        </a:solidFill>
                        <a:latin typeface="Calibri"/>
                        <a:cs typeface="Calibri"/>
                      </a:endParaRPr>
                    </a:p>
                  </a:txBody>
                  <a:tcPr marL="100489" marR="100489" marT="50292" marB="50292"/>
                </a:tc>
                <a:tc>
                  <a:txBody>
                    <a:bodyPr/>
                    <a:lstStyle/>
                    <a:p>
                      <a:pPr algn="ctr"/>
                      <a:r>
                        <a:rPr lang="en-US" sz="1200" b="1" dirty="0">
                          <a:solidFill>
                            <a:schemeClr val="tx1"/>
                          </a:solidFill>
                          <a:latin typeface="Calibri"/>
                          <a:cs typeface="Calibri"/>
                        </a:rPr>
                        <a:t>Nb3Sn</a:t>
                      </a:r>
                    </a:p>
                  </a:txBody>
                  <a:tcPr marL="100489" marR="100489" marT="50292" marB="50292">
                    <a:solidFill>
                      <a:srgbClr val="FDEADA"/>
                    </a:solidFill>
                  </a:tcPr>
                </a:tc>
                <a:tc>
                  <a:txBody>
                    <a:bodyPr/>
                    <a:lstStyle/>
                    <a:p>
                      <a:pPr algn="ctr"/>
                      <a:r>
                        <a:rPr lang="en-US" sz="1200" b="1" dirty="0">
                          <a:solidFill>
                            <a:schemeClr val="tx1"/>
                          </a:solidFill>
                          <a:latin typeface="Calibri"/>
                          <a:cs typeface="Calibri"/>
                        </a:rPr>
                        <a:t>HTS</a:t>
                      </a:r>
                    </a:p>
                  </a:txBody>
                  <a:tcPr marL="100489" marR="100489" marT="50292" marB="50292">
                    <a:solidFill>
                      <a:srgbClr val="FDEADA"/>
                    </a:solidFill>
                  </a:tcPr>
                </a:tc>
                <a:extLst>
                  <a:ext uri="{0D108BD9-81ED-4DB2-BD59-A6C34878D82A}">
                    <a16:rowId xmlns:a16="http://schemas.microsoft.com/office/drawing/2014/main" val="1634752097"/>
                  </a:ext>
                </a:extLst>
              </a:tr>
            </a:tbl>
          </a:graphicData>
        </a:graphic>
      </p:graphicFrame>
    </p:spTree>
    <p:extLst>
      <p:ext uri="{BB962C8B-B14F-4D97-AF65-F5344CB8AC3E}">
        <p14:creationId xmlns:p14="http://schemas.microsoft.com/office/powerpoint/2010/main" val="37207659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3165F2-1714-9393-BB54-055BE76B2E19}"/>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4546FCD-57A6-D7E2-0BC0-B5F3A5A0B01A}"/>
              </a:ext>
            </a:extLst>
          </p:cNvPr>
          <p:cNvSpPr>
            <a:spLocks noGrp="1"/>
          </p:cNvSpPr>
          <p:nvPr>
            <p:ph type="ftr" sz="quarter" idx="3"/>
          </p:nvPr>
        </p:nvSpPr>
        <p:spPr>
          <a:xfrm>
            <a:off x="35496" y="4977845"/>
            <a:ext cx="6768752" cy="195485"/>
          </a:xfrm>
        </p:spPr>
        <p:txBody>
          <a:bodyPr/>
          <a:lstStyle/>
          <a:p>
            <a:pPr algn="l"/>
            <a:r>
              <a:rPr lang="en-US"/>
              <a:t>D. Schulte, Muon Collider Status, IPAC, June 2025</a:t>
            </a:r>
            <a:endParaRPr lang="en-GB" dirty="0"/>
          </a:p>
        </p:txBody>
      </p:sp>
      <p:sp>
        <p:nvSpPr>
          <p:cNvPr id="5" name="Title 4">
            <a:extLst>
              <a:ext uri="{FF2B5EF4-FFF2-40B4-BE49-F238E27FC236}">
                <a16:creationId xmlns:a16="http://schemas.microsoft.com/office/drawing/2014/main" id="{06687403-2596-B483-8738-3BDF02EECAC3}"/>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Practical Examples</a:t>
            </a:r>
            <a:endParaRPr lang="en-US" sz="3200" dirty="0">
              <a:latin typeface="Calibri"/>
              <a:cs typeface="Calibri"/>
            </a:endParaRPr>
          </a:p>
        </p:txBody>
      </p:sp>
      <p:sp>
        <p:nvSpPr>
          <p:cNvPr id="4" name="Slide Number Placeholder 3">
            <a:extLst>
              <a:ext uri="{FF2B5EF4-FFF2-40B4-BE49-F238E27FC236}">
                <a16:creationId xmlns:a16="http://schemas.microsoft.com/office/drawing/2014/main" id="{F6E30BE1-9E98-89F2-DC8B-6EE155549034}"/>
              </a:ext>
            </a:extLst>
          </p:cNvPr>
          <p:cNvSpPr>
            <a:spLocks noGrp="1"/>
          </p:cNvSpPr>
          <p:nvPr>
            <p:ph type="sldNum" sz="quarter" idx="4"/>
          </p:nvPr>
        </p:nvSpPr>
        <p:spPr/>
        <p:txBody>
          <a:bodyPr/>
          <a:lstStyle/>
          <a:p>
            <a:fld id="{974172A1-1CBF-0B40-9234-7D4D80EC19EA}" type="slidenum">
              <a:rPr lang="en-GB" smtClean="0"/>
              <a:pPr/>
              <a:t>30</a:t>
            </a:fld>
            <a:endParaRPr lang="en-GB" dirty="0"/>
          </a:p>
        </p:txBody>
      </p:sp>
      <p:sp>
        <p:nvSpPr>
          <p:cNvPr id="2" name="Content Placeholder 5">
            <a:extLst>
              <a:ext uri="{FF2B5EF4-FFF2-40B4-BE49-F238E27FC236}">
                <a16:creationId xmlns:a16="http://schemas.microsoft.com/office/drawing/2014/main" id="{87094FF5-171E-33E4-9EA1-2947C422F700}"/>
              </a:ext>
            </a:extLst>
          </p:cNvPr>
          <p:cNvSpPr txBox="1">
            <a:spLocks/>
          </p:cNvSpPr>
          <p:nvPr/>
        </p:nvSpPr>
        <p:spPr>
          <a:xfrm>
            <a:off x="1196136" y="819271"/>
            <a:ext cx="7912448" cy="4299109"/>
          </a:xfrm>
          <a:prstGeom prst="rect">
            <a:avLst/>
          </a:prstGeom>
        </p:spPr>
        <p:txBody>
          <a:bodyPr>
            <a:normAutofit fontScale="55000" lnSpcReduction="20000"/>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chemeClr val="tx1"/>
              </a:buClr>
              <a:buFont typeface="Arial" panose="020B0604020202020204" pitchFamily="34" charset="0"/>
              <a:buChar char="•"/>
            </a:pPr>
            <a:r>
              <a:rPr lang="en-US" sz="2500" b="1" dirty="0">
                <a:latin typeface="Calibri" panose="020F0502020204030204" pitchFamily="34" charset="0"/>
                <a:cs typeface="Calibri" panose="020F0502020204030204" pitchFamily="34" charset="0"/>
              </a:rPr>
              <a:t>Fusion for Energy </a:t>
            </a:r>
            <a:r>
              <a:rPr lang="en-US" sz="2500" dirty="0">
                <a:latin typeface="Calibri" panose="020F0502020204030204" pitchFamily="34" charset="0"/>
                <a:cs typeface="Calibri" panose="020F0502020204030204" pitchFamily="34" charset="0"/>
              </a:rPr>
              <a:t>(ITER EU Domestic Agency) </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Framework agreement and first addendum in final negotiation </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Contribution to the design of the HTS target solenoid, relevant to the central solenoid of DTT</a:t>
            </a:r>
          </a:p>
          <a:p>
            <a:pPr>
              <a:buClr>
                <a:schemeClr val="tx1"/>
              </a:buClr>
              <a:buFont typeface="Arial" panose="020B0604020202020204" pitchFamily="34" charset="0"/>
              <a:buChar char="•"/>
            </a:pPr>
            <a:r>
              <a:rPr lang="en-US" sz="2500" b="1" dirty="0" err="1">
                <a:latin typeface="Calibri" panose="020F0502020204030204" pitchFamily="34" charset="0"/>
                <a:cs typeface="Calibri" panose="020F0502020204030204" pitchFamily="34" charset="0"/>
              </a:rPr>
              <a:t>EUROFusion</a:t>
            </a:r>
            <a:r>
              <a:rPr lang="en-US" sz="2500" dirty="0">
                <a:latin typeface="Calibri" panose="020F0502020204030204" pitchFamily="34" charset="0"/>
                <a:cs typeface="Calibri" panose="020F0502020204030204" pitchFamily="34" charset="0"/>
              </a:rPr>
              <a:t> (next step European fusion reactor)</a:t>
            </a:r>
            <a:endParaRPr lang="en-US" sz="2500" b="1" dirty="0">
              <a:latin typeface="Calibri" panose="020F0502020204030204" pitchFamily="34" charset="0"/>
              <a:cs typeface="Calibri" panose="020F0502020204030204" pitchFamily="34" charset="0"/>
            </a:endParaRP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Framework agreement signed in 2023, first addendum signed in 2024</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Contribution to the design of the HTS target solenoid, relevant to the magnets of a Volumetric Neutron Source proposed as next step in the European fusion strategy</a:t>
            </a:r>
          </a:p>
          <a:p>
            <a:pPr>
              <a:buClr>
                <a:schemeClr val="tx1"/>
              </a:buClr>
              <a:buFont typeface="Arial" panose="020B0604020202020204" pitchFamily="34" charset="0"/>
              <a:buChar char="•"/>
            </a:pPr>
            <a:r>
              <a:rPr lang="en-US" sz="2500" b="1" dirty="0">
                <a:latin typeface="Calibri" panose="020F0502020204030204" pitchFamily="34" charset="0"/>
                <a:cs typeface="Calibri" panose="020F0502020204030204" pitchFamily="34" charset="0"/>
              </a:rPr>
              <a:t>Gauss Fusion </a:t>
            </a:r>
            <a:r>
              <a:rPr lang="en-US" sz="2500" dirty="0">
                <a:latin typeface="Calibri" panose="020F0502020204030204" pitchFamily="34" charset="0"/>
                <a:cs typeface="Calibri" panose="020F0502020204030204" pitchFamily="34" charset="0"/>
              </a:rPr>
              <a:t>(one of the leading EU fusion start-ups)</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Consultancy agreement signed in 2023</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CERN contribution to the design of the LTS/HTS GIGA stellarator magnets, based on advances in the HTS target solenoid</a:t>
            </a:r>
          </a:p>
          <a:p>
            <a:pPr>
              <a:buClr>
                <a:schemeClr val="tx1"/>
              </a:buClr>
              <a:buFont typeface="Arial" panose="020B0604020202020204" pitchFamily="34" charset="0"/>
              <a:buChar char="•"/>
            </a:pPr>
            <a:r>
              <a:rPr lang="en-US" sz="2500" b="1" dirty="0">
                <a:latin typeface="Calibri" panose="020F0502020204030204" pitchFamily="34" charset="0"/>
                <a:cs typeface="Calibri" panose="020F0502020204030204" pitchFamily="34" charset="0"/>
              </a:rPr>
              <a:t>ENI</a:t>
            </a:r>
            <a:r>
              <a:rPr lang="en-US" sz="2500" dirty="0">
                <a:latin typeface="Calibri" panose="020F0502020204030204" pitchFamily="34" charset="0"/>
                <a:cs typeface="Calibri" panose="020F0502020204030204" pitchFamily="34" charset="0"/>
              </a:rPr>
              <a:t> (oil and gas energy giant)</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Framework agreement and first addendum signed in 2024</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Collaboration on the conceptual design and project proposal for the CERN construction of a large bore HTS solenoid (20@20 model coil) relevant to the muon collider and fusion</a:t>
            </a:r>
          </a:p>
          <a:p>
            <a:pPr>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IFAST-2 proposal to </a:t>
            </a:r>
            <a:r>
              <a:rPr lang="en-US" sz="2500" b="1" dirty="0">
                <a:latin typeface="Calibri" panose="020F0502020204030204" pitchFamily="34" charset="0"/>
                <a:cs typeface="Calibri" panose="020F0502020204030204" pitchFamily="34" charset="0"/>
              </a:rPr>
              <a:t>INFRA-2025-TECH-01-02 </a:t>
            </a:r>
            <a:r>
              <a:rPr lang="en-US" sz="2500" dirty="0">
                <a:latin typeface="Calibri" panose="020F0502020204030204" pitchFamily="34" charset="0"/>
                <a:cs typeface="Calibri" panose="020F0502020204030204" pitchFamily="34" charset="0"/>
              </a:rPr>
              <a:t>(CERN, INFINEON, PSI)</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Proposal of fast pulsed power cell + magnet system sent to IFAST-2 coordination for ranking at TIARA</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Industrial interest in rapidly pulsed and large energy/power supplies</a:t>
            </a:r>
          </a:p>
          <a:p>
            <a:pPr lvl="1"/>
            <a:endParaRPr lang="en-US" dirty="0"/>
          </a:p>
        </p:txBody>
      </p:sp>
      <p:pic>
        <p:nvPicPr>
          <p:cNvPr id="6" name="Picture 2" descr="Fusion for Energy (F4E) | Europäische Union">
            <a:extLst>
              <a:ext uri="{FF2B5EF4-FFF2-40B4-BE49-F238E27FC236}">
                <a16:creationId xmlns:a16="http://schemas.microsoft.com/office/drawing/2014/main" id="{D368CE91-5162-F07C-E1BC-3B344342F12D}"/>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229" y="945000"/>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EUROfusion | LinkedIn">
            <a:extLst>
              <a:ext uri="{FF2B5EF4-FFF2-40B4-BE49-F238E27FC236}">
                <a16:creationId xmlns:a16="http://schemas.microsoft.com/office/drawing/2014/main" id="{4DF0F6E9-CCBD-A596-858A-591339E525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229" y="1720509"/>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Gauss Fusion | LinkedIn">
            <a:extLst>
              <a:ext uri="{FF2B5EF4-FFF2-40B4-BE49-F238E27FC236}">
                <a16:creationId xmlns:a16="http://schemas.microsoft.com/office/drawing/2014/main" id="{B891CFDA-DE11-1C56-F4F4-455619661E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5229" y="2427734"/>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gip – Wikipedia">
            <a:extLst>
              <a:ext uri="{FF2B5EF4-FFF2-40B4-BE49-F238E27FC236}">
                <a16:creationId xmlns:a16="http://schemas.microsoft.com/office/drawing/2014/main" id="{40DCDC45-1CF9-D436-4ADB-361DCE91A5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319" y="3147814"/>
            <a:ext cx="602960" cy="73662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Infineon Technologies AG - InCabin">
            <a:extLst>
              <a:ext uri="{FF2B5EF4-FFF2-40B4-BE49-F238E27FC236}">
                <a16:creationId xmlns:a16="http://schemas.microsoft.com/office/drawing/2014/main" id="{8797A09B-B00A-1BA1-B642-BB4B4769ABF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7604" y="4227934"/>
            <a:ext cx="826393" cy="36429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42CFCA69-61EB-8005-D70C-76B3A5FDB124}"/>
              </a:ext>
            </a:extLst>
          </p:cNvPr>
          <p:cNvSpPr txBox="1"/>
          <p:nvPr/>
        </p:nvSpPr>
        <p:spPr>
          <a:xfrm>
            <a:off x="8046775" y="4453732"/>
            <a:ext cx="791692" cy="276999"/>
          </a:xfrm>
          <a:prstGeom prst="rect">
            <a:avLst/>
          </a:prstGeom>
          <a:solidFill>
            <a:schemeClr val="bg2"/>
          </a:solidFill>
        </p:spPr>
        <p:txBody>
          <a:bodyPr wrap="none" rtlCol="0">
            <a:spAutoFit/>
          </a:bodyPr>
          <a:lstStyle/>
          <a:p>
            <a:r>
              <a:rPr lang="en-US" sz="1200" dirty="0">
                <a:latin typeface="Calibri" panose="020F0502020204030204" pitchFamily="34" charset="0"/>
                <a:cs typeface="Calibri" panose="020F0502020204030204" pitchFamily="34" charset="0"/>
              </a:rPr>
              <a:t>L. </a:t>
            </a:r>
            <a:r>
              <a:rPr lang="en-US" sz="1200" dirty="0" err="1">
                <a:latin typeface="Calibri" panose="020F0502020204030204" pitchFamily="34" charset="0"/>
                <a:cs typeface="Calibri" panose="020F0502020204030204" pitchFamily="34" charset="0"/>
              </a:rPr>
              <a:t>Bottura</a:t>
            </a:r>
            <a:endParaRPr lang="en-US"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045677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E9540A-AECB-9E87-CBF3-FB59223CE2D6}"/>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B87C7DCD-2F9C-3A6B-9798-8D33FD3A7430}"/>
              </a:ext>
            </a:extLst>
          </p:cNvPr>
          <p:cNvSpPr>
            <a:spLocks noGrp="1"/>
          </p:cNvSpPr>
          <p:nvPr>
            <p:ph type="title"/>
          </p:nvPr>
        </p:nvSpPr>
        <p:spPr>
          <a:xfrm>
            <a:off x="1115616" y="64526"/>
            <a:ext cx="7190184" cy="432048"/>
          </a:xfrm>
        </p:spPr>
        <p:txBody>
          <a:bodyPr>
            <a:noAutofit/>
          </a:bodyPr>
          <a:lstStyle/>
          <a:p>
            <a:pPr algn="ctr"/>
            <a:r>
              <a:rPr lang="en-GB" dirty="0">
                <a:latin typeface="Calibri"/>
                <a:cs typeface="Calibri"/>
              </a:rPr>
              <a:t>European Accelerator R&amp;D Roadmap</a:t>
            </a:r>
            <a:endParaRPr lang="en-GB" b="0" dirty="0">
              <a:latin typeface="Calibri"/>
              <a:cs typeface="Calibri"/>
            </a:endParaRPr>
          </a:p>
        </p:txBody>
      </p:sp>
      <p:sp>
        <p:nvSpPr>
          <p:cNvPr id="5" name="Espace réservé du numéro de diapositive 3">
            <a:extLst>
              <a:ext uri="{FF2B5EF4-FFF2-40B4-BE49-F238E27FC236}">
                <a16:creationId xmlns:a16="http://schemas.microsoft.com/office/drawing/2014/main" id="{84BCBFCF-29F6-81D1-DE10-731C2D60F39F}"/>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31</a:t>
            </a:fld>
            <a:endParaRPr lang="en-GB" dirty="0"/>
          </a:p>
        </p:txBody>
      </p:sp>
      <p:sp>
        <p:nvSpPr>
          <p:cNvPr id="52" name="Espace réservé du pied de page 4">
            <a:extLst>
              <a:ext uri="{FF2B5EF4-FFF2-40B4-BE49-F238E27FC236}">
                <a16:creationId xmlns:a16="http://schemas.microsoft.com/office/drawing/2014/main" id="{B9DF0096-FFE1-4334-6B7F-8C66625D3E6E}"/>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pic>
        <p:nvPicPr>
          <p:cNvPr id="10" name="Picture 9" descr="p0.pdf">
            <a:extLst>
              <a:ext uri="{FF2B5EF4-FFF2-40B4-BE49-F238E27FC236}">
                <a16:creationId xmlns:a16="http://schemas.microsoft.com/office/drawing/2014/main" id="{C9EDDAB1-8D83-5483-5119-1C230CFF44CB}"/>
              </a:ext>
            </a:extLst>
          </p:cNvPr>
          <p:cNvPicPr>
            <a:picLocks noChangeAspect="1"/>
          </p:cNvPicPr>
          <p:nvPr/>
        </p:nvPicPr>
        <p:blipFill rotWithShape="1">
          <a:blip r:embed="rId2">
            <a:extLst>
              <a:ext uri="{28A0092B-C50C-407E-A947-70E740481C1C}">
                <a14:useLocalDpi xmlns:a14="http://schemas.microsoft.com/office/drawing/2010/main" val="0"/>
              </a:ext>
            </a:extLst>
          </a:blip>
          <a:srcRect l="14220" t="17551" r="8731" b="16902"/>
          <a:stretch/>
        </p:blipFill>
        <p:spPr>
          <a:xfrm>
            <a:off x="5669329" y="931989"/>
            <a:ext cx="3367168" cy="4053650"/>
          </a:xfrm>
          <a:prstGeom prst="rect">
            <a:avLst/>
          </a:prstGeom>
        </p:spPr>
      </p:pic>
      <p:sp>
        <p:nvSpPr>
          <p:cNvPr id="13" name="Rectangle 12">
            <a:extLst>
              <a:ext uri="{FF2B5EF4-FFF2-40B4-BE49-F238E27FC236}">
                <a16:creationId xmlns:a16="http://schemas.microsoft.com/office/drawing/2014/main" id="{DDF8CC15-8429-DD1B-DC48-E3D880143BF6}"/>
              </a:ext>
            </a:extLst>
          </p:cNvPr>
          <p:cNvSpPr/>
          <p:nvPr/>
        </p:nvSpPr>
        <p:spPr>
          <a:xfrm>
            <a:off x="6588224" y="4629572"/>
            <a:ext cx="2236442" cy="276999"/>
          </a:xfrm>
          <a:prstGeom prst="rect">
            <a:avLst/>
          </a:prstGeom>
          <a:solidFill>
            <a:schemeClr val="bg1"/>
          </a:solidFill>
          <a:ln>
            <a:noFill/>
          </a:ln>
        </p:spPr>
        <p:txBody>
          <a:bodyPr wrap="square">
            <a:spAutoFit/>
          </a:bodyPr>
          <a:lstStyle/>
          <a:p>
            <a:r>
              <a:rPr lang="en-US" sz="1200" u="sng" dirty="0">
                <a:solidFill>
                  <a:srgbClr val="276FFF"/>
                </a:solidFill>
                <a:latin typeface="Calibri" panose="020F0502020204030204" pitchFamily="34" charset="0"/>
                <a:cs typeface="Calibri" panose="020F0502020204030204" pitchFamily="34" charset="0"/>
                <a:hlinkClick r:id="rId3"/>
              </a:rPr>
              <a:t>http://arxiv.org/abs/2201.07895</a:t>
            </a:r>
          </a:p>
        </p:txBody>
      </p:sp>
      <p:sp>
        <p:nvSpPr>
          <p:cNvPr id="4" name="TextBox 3">
            <a:extLst>
              <a:ext uri="{FF2B5EF4-FFF2-40B4-BE49-F238E27FC236}">
                <a16:creationId xmlns:a16="http://schemas.microsoft.com/office/drawing/2014/main" id="{B270E5BD-443F-B383-6C8A-73489C09B0DF}"/>
              </a:ext>
            </a:extLst>
          </p:cNvPr>
          <p:cNvSpPr txBox="1"/>
          <p:nvPr/>
        </p:nvSpPr>
        <p:spPr>
          <a:xfrm>
            <a:off x="239512" y="874330"/>
            <a:ext cx="5429817" cy="3785652"/>
          </a:xfrm>
          <a:prstGeom prst="rect">
            <a:avLst/>
          </a:prstGeom>
          <a:noFill/>
        </p:spPr>
        <p:txBody>
          <a:bodyPr wrap="square" rtlCol="0">
            <a:spAutoFit/>
          </a:bodyPr>
          <a:lstStyle/>
          <a:p>
            <a:pPr>
              <a:buClr>
                <a:schemeClr val="tx1"/>
              </a:buClr>
            </a:pPr>
            <a:r>
              <a:rPr lang="en-US" sz="1600" dirty="0">
                <a:latin typeface="Calibri"/>
                <a:cs typeface="Calibri"/>
              </a:rPr>
              <a:t>Reviews in Europe and the US found muon collider promising</a:t>
            </a:r>
          </a:p>
          <a:p>
            <a:pPr marL="285750" indent="-285750">
              <a:buClr>
                <a:schemeClr val="tx1"/>
              </a:buClr>
              <a:buFont typeface="Arial" panose="020B0604020202020204" pitchFamily="34" charset="0"/>
              <a:buChar char="•"/>
            </a:pPr>
            <a:r>
              <a:rPr lang="en-US" sz="1600" dirty="0">
                <a:latin typeface="Calibri"/>
                <a:cs typeface="Calibri"/>
              </a:rPr>
              <a:t>Requires important innovation</a:t>
            </a:r>
          </a:p>
          <a:p>
            <a:endParaRPr lang="en-US" sz="1600" dirty="0">
              <a:latin typeface="Calibri"/>
              <a:cs typeface="Calibri"/>
            </a:endParaRPr>
          </a:p>
          <a:p>
            <a:r>
              <a:rPr lang="en-US" sz="1600" dirty="0">
                <a:latin typeface="Calibri"/>
                <a:cs typeface="Calibri"/>
              </a:rPr>
              <a:t>European Strategy for Particle Physics Update (</a:t>
            </a:r>
            <a:r>
              <a:rPr lang="en-US" sz="1600" b="1" dirty="0">
                <a:latin typeface="Calibri"/>
                <a:cs typeface="Calibri"/>
              </a:rPr>
              <a:t>ESPPU</a:t>
            </a:r>
            <a:r>
              <a:rPr lang="en-US" sz="1600" dirty="0">
                <a:latin typeface="Calibri"/>
                <a:cs typeface="Calibri"/>
              </a:rPr>
              <a:t>) supported muon collider R&amp;D in 2020</a:t>
            </a:r>
          </a:p>
          <a:p>
            <a:endParaRPr lang="en-US" sz="1600" dirty="0">
              <a:latin typeface="Calibri"/>
              <a:cs typeface="Calibri"/>
            </a:endParaRPr>
          </a:p>
          <a:p>
            <a:r>
              <a:rPr lang="en-US" sz="1600" dirty="0">
                <a:latin typeface="Calibri"/>
                <a:cs typeface="Calibri"/>
              </a:rPr>
              <a:t>CERN Council charged Laboratory Directors Group (</a:t>
            </a:r>
            <a:r>
              <a:rPr lang="en-US" sz="1600" b="1" dirty="0">
                <a:latin typeface="Calibri"/>
                <a:cs typeface="Calibri"/>
              </a:rPr>
              <a:t>LDG</a:t>
            </a:r>
            <a:r>
              <a:rPr lang="en-US" sz="1600" dirty="0">
                <a:latin typeface="Calibri"/>
                <a:cs typeface="Calibri"/>
              </a:rPr>
              <a:t>) to  develop Accelerator R&amp;D Roadmap</a:t>
            </a:r>
          </a:p>
          <a:p>
            <a:pPr marL="285750" indent="-285750">
              <a:buFont typeface="Arial" panose="020B0604020202020204" pitchFamily="34" charset="0"/>
              <a:buChar char="•"/>
            </a:pPr>
            <a:r>
              <a:rPr lang="en-US" sz="1600" dirty="0">
                <a:latin typeface="Calibri"/>
                <a:cs typeface="Calibri"/>
              </a:rPr>
              <a:t>Directors of institutes, e.g. INFN Frascati, PSI, DESY, RAL, CERN, …</a:t>
            </a:r>
          </a:p>
          <a:p>
            <a:pPr marL="285750" indent="-285750">
              <a:buFont typeface="Arial" panose="020B0604020202020204" pitchFamily="34" charset="0"/>
              <a:buChar char="•"/>
            </a:pPr>
            <a:endParaRPr lang="en-US" sz="1600" dirty="0">
              <a:latin typeface="Calibri"/>
              <a:cs typeface="Calibri"/>
            </a:endParaRPr>
          </a:p>
          <a:p>
            <a:r>
              <a:rPr lang="en-US" sz="1600" dirty="0">
                <a:latin typeface="Calibri"/>
                <a:cs typeface="Calibri"/>
              </a:rPr>
              <a:t>LDG formed five panels, one on Muon Collider</a:t>
            </a:r>
          </a:p>
          <a:p>
            <a:endParaRPr lang="en-US" sz="1600" dirty="0">
              <a:latin typeface="Calibri"/>
              <a:cs typeface="Calibri"/>
            </a:endParaRPr>
          </a:p>
          <a:p>
            <a:r>
              <a:rPr lang="en-US" sz="1600" dirty="0">
                <a:latin typeface="Calibri"/>
                <a:cs typeface="Calibri"/>
              </a:rPr>
              <a:t>Muon Collider panel developed an </a:t>
            </a:r>
            <a:r>
              <a:rPr lang="en-US" sz="1600" b="1" dirty="0">
                <a:latin typeface="Calibri"/>
                <a:cs typeface="Calibri"/>
              </a:rPr>
              <a:t>R&amp;D Roadmap </a:t>
            </a:r>
            <a:r>
              <a:rPr lang="en-US" sz="1600" dirty="0">
                <a:latin typeface="Calibri"/>
                <a:cs typeface="Calibri"/>
              </a:rPr>
              <a:t>with the help of the global community until end of 2021</a:t>
            </a:r>
          </a:p>
        </p:txBody>
      </p:sp>
      <p:sp>
        <p:nvSpPr>
          <p:cNvPr id="2" name="Slide Number Placeholder 1">
            <a:extLst>
              <a:ext uri="{FF2B5EF4-FFF2-40B4-BE49-F238E27FC236}">
                <a16:creationId xmlns:a16="http://schemas.microsoft.com/office/drawing/2014/main" id="{5EB60216-8489-87D8-442D-70B46430A8FC}"/>
              </a:ext>
            </a:extLst>
          </p:cNvPr>
          <p:cNvSpPr>
            <a:spLocks noGrp="1"/>
          </p:cNvSpPr>
          <p:nvPr>
            <p:ph type="sldNum" sz="quarter" idx="4"/>
          </p:nvPr>
        </p:nvSpPr>
        <p:spPr/>
        <p:txBody>
          <a:bodyPr/>
          <a:lstStyle/>
          <a:p>
            <a:fld id="{974172A1-1CBF-0B40-9234-7D4D80EC19EA}" type="slidenum">
              <a:rPr lang="en-GB" smtClean="0"/>
              <a:pPr/>
              <a:t>31</a:t>
            </a:fld>
            <a:endParaRPr lang="en-GB" dirty="0"/>
          </a:p>
        </p:txBody>
      </p:sp>
    </p:spTree>
    <p:extLst>
      <p:ext uri="{BB962C8B-B14F-4D97-AF65-F5344CB8AC3E}">
        <p14:creationId xmlns:p14="http://schemas.microsoft.com/office/powerpoint/2010/main" val="41933738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115616" y="51470"/>
            <a:ext cx="7190184" cy="432048"/>
          </a:xfrm>
        </p:spPr>
        <p:txBody>
          <a:bodyPr>
            <a:normAutofit fontScale="90000"/>
          </a:bodyPr>
          <a:lstStyle/>
          <a:p>
            <a:r>
              <a:rPr lang="en-US" spc="29" dirty="0">
                <a:solidFill>
                  <a:srgbClr val="000000"/>
                </a:solidFill>
                <a:ea typeface="Optima Bold"/>
                <a:sym typeface="Optima Bold"/>
              </a:rPr>
              <a:t>Muon Collider Roadmap CT</a:t>
            </a:r>
            <a:endParaRPr lang="en-GB"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32</a:t>
            </a:fld>
            <a:endParaRPr lang="en-GB" dirty="0"/>
          </a:p>
        </p:txBody>
      </p:sp>
      <p:sp>
        <p:nvSpPr>
          <p:cNvPr id="52" name="Espace réservé du pied de page 4"/>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DAA78AD5-9561-5A99-EEE4-365B32108DB0}"/>
              </a:ext>
            </a:extLst>
          </p:cNvPr>
          <p:cNvSpPr>
            <a:spLocks noGrp="1"/>
          </p:cNvSpPr>
          <p:nvPr>
            <p:ph type="sldNum" sz="quarter" idx="4"/>
          </p:nvPr>
        </p:nvSpPr>
        <p:spPr/>
        <p:txBody>
          <a:bodyPr/>
          <a:lstStyle/>
          <a:p>
            <a:fld id="{974172A1-1CBF-0B40-9234-7D4D80EC19EA}" type="slidenum">
              <a:rPr lang="en-GB" smtClean="0"/>
              <a:pPr/>
              <a:t>32</a:t>
            </a:fld>
            <a:endParaRPr lang="en-GB" dirty="0"/>
          </a:p>
        </p:txBody>
      </p:sp>
      <p:pic>
        <p:nvPicPr>
          <p:cNvPr id="4" name="Picture 3" descr="A diagram of a diagram&#10;&#10;AI-generated content may be incorrect.">
            <a:extLst>
              <a:ext uri="{FF2B5EF4-FFF2-40B4-BE49-F238E27FC236}">
                <a16:creationId xmlns:a16="http://schemas.microsoft.com/office/drawing/2014/main" id="{2BCB31FF-3FAF-C79F-1B5F-C88B587884EC}"/>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23235"/>
          <a:stretch/>
        </p:blipFill>
        <p:spPr>
          <a:xfrm>
            <a:off x="0" y="1563638"/>
            <a:ext cx="9326880" cy="1477582"/>
          </a:xfrm>
          <a:prstGeom prst="rect">
            <a:avLst/>
          </a:prstGeom>
        </p:spPr>
      </p:pic>
      <p:grpSp>
        <p:nvGrpSpPr>
          <p:cNvPr id="6" name="Group 13">
            <a:extLst>
              <a:ext uri="{FF2B5EF4-FFF2-40B4-BE49-F238E27FC236}">
                <a16:creationId xmlns:a16="http://schemas.microsoft.com/office/drawing/2014/main" id="{CF400B72-40C1-B857-F913-CF35306F9137}"/>
              </a:ext>
            </a:extLst>
          </p:cNvPr>
          <p:cNvGrpSpPr/>
          <p:nvPr/>
        </p:nvGrpSpPr>
        <p:grpSpPr>
          <a:xfrm>
            <a:off x="342234" y="831628"/>
            <a:ext cx="1247940" cy="513244"/>
            <a:chOff x="0" y="0"/>
            <a:chExt cx="3327840" cy="1368651"/>
          </a:xfrm>
        </p:grpSpPr>
        <p:sp>
          <p:nvSpPr>
            <p:cNvPr id="7" name="Freeform 14">
              <a:extLst>
                <a:ext uri="{FF2B5EF4-FFF2-40B4-BE49-F238E27FC236}">
                  <a16:creationId xmlns:a16="http://schemas.microsoft.com/office/drawing/2014/main" id="{758EF62D-C27B-D629-E8EE-83A636AF33C4}"/>
                </a:ext>
              </a:extLst>
            </p:cNvPr>
            <p:cNvSpPr/>
            <p:nvPr/>
          </p:nvSpPr>
          <p:spPr>
            <a:xfrm>
              <a:off x="0" y="0"/>
              <a:ext cx="3327882" cy="1368679"/>
            </a:xfrm>
            <a:custGeom>
              <a:avLst/>
              <a:gdLst/>
              <a:ahLst/>
              <a:cxnLst/>
              <a:rect l="l" t="t" r="r" b="b"/>
              <a:pathLst>
                <a:path w="3327882" h="1368679">
                  <a:moveTo>
                    <a:pt x="0" y="0"/>
                  </a:moveTo>
                  <a:lnTo>
                    <a:pt x="3327882" y="0"/>
                  </a:lnTo>
                  <a:lnTo>
                    <a:pt x="3327882" y="1368679"/>
                  </a:lnTo>
                  <a:lnTo>
                    <a:pt x="0" y="1368679"/>
                  </a:lnTo>
                  <a:close/>
                </a:path>
              </a:pathLst>
            </a:custGeom>
            <a:solidFill>
              <a:srgbClr val="C3D7FF"/>
            </a:solidFill>
          </p:spPr>
          <p:txBody>
            <a:bodyPr/>
            <a:lstStyle/>
            <a:p>
              <a:endParaRPr lang="en-US"/>
            </a:p>
          </p:txBody>
        </p:sp>
        <p:sp>
          <p:nvSpPr>
            <p:cNvPr id="8" name="TextBox 15">
              <a:extLst>
                <a:ext uri="{FF2B5EF4-FFF2-40B4-BE49-F238E27FC236}">
                  <a16:creationId xmlns:a16="http://schemas.microsoft.com/office/drawing/2014/main" id="{1FCCAAEB-C65B-86FC-A46A-1AE9005F1B79}"/>
                </a:ext>
              </a:extLst>
            </p:cNvPr>
            <p:cNvSpPr txBox="1"/>
            <p:nvPr/>
          </p:nvSpPr>
          <p:spPr>
            <a:xfrm>
              <a:off x="0" y="-28575"/>
              <a:ext cx="3327840"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Short, intense proton bunch</a:t>
              </a:r>
            </a:p>
          </p:txBody>
        </p:sp>
      </p:grpSp>
      <p:grpSp>
        <p:nvGrpSpPr>
          <p:cNvPr id="9" name="Group 16">
            <a:extLst>
              <a:ext uri="{FF2B5EF4-FFF2-40B4-BE49-F238E27FC236}">
                <a16:creationId xmlns:a16="http://schemas.microsoft.com/office/drawing/2014/main" id="{949D0B2C-B094-8CE9-8DC3-8B06CCFA8A11}"/>
              </a:ext>
            </a:extLst>
          </p:cNvPr>
          <p:cNvGrpSpPr/>
          <p:nvPr/>
        </p:nvGrpSpPr>
        <p:grpSpPr>
          <a:xfrm>
            <a:off x="1874635" y="643890"/>
            <a:ext cx="1619163" cy="922528"/>
            <a:chOff x="0" y="0"/>
            <a:chExt cx="4317768" cy="2460075"/>
          </a:xfrm>
        </p:grpSpPr>
        <p:sp>
          <p:nvSpPr>
            <p:cNvPr id="10" name="Freeform 17">
              <a:extLst>
                <a:ext uri="{FF2B5EF4-FFF2-40B4-BE49-F238E27FC236}">
                  <a16:creationId xmlns:a16="http://schemas.microsoft.com/office/drawing/2014/main" id="{4B7D81FB-94EB-4C16-75FA-EC6FCEC172EC}"/>
                </a:ext>
              </a:extLst>
            </p:cNvPr>
            <p:cNvSpPr/>
            <p:nvPr/>
          </p:nvSpPr>
          <p:spPr>
            <a:xfrm>
              <a:off x="0" y="0"/>
              <a:ext cx="4317803" cy="2460036"/>
            </a:xfrm>
            <a:custGeom>
              <a:avLst/>
              <a:gdLst/>
              <a:ahLst/>
              <a:cxnLst/>
              <a:rect l="l" t="t" r="r" b="b"/>
              <a:pathLst>
                <a:path w="4317803" h="2460036">
                  <a:moveTo>
                    <a:pt x="0" y="0"/>
                  </a:moveTo>
                  <a:lnTo>
                    <a:pt x="4317803" y="0"/>
                  </a:lnTo>
                  <a:lnTo>
                    <a:pt x="4317803" y="2460036"/>
                  </a:lnTo>
                  <a:lnTo>
                    <a:pt x="0" y="2460036"/>
                  </a:lnTo>
                  <a:close/>
                </a:path>
              </a:pathLst>
            </a:custGeom>
            <a:solidFill>
              <a:srgbClr val="CFCFED"/>
            </a:solidFill>
          </p:spPr>
          <p:txBody>
            <a:bodyPr/>
            <a:lstStyle/>
            <a:p>
              <a:endParaRPr lang="en-US"/>
            </a:p>
          </p:txBody>
        </p:sp>
        <p:sp>
          <p:nvSpPr>
            <p:cNvPr id="13" name="TextBox 18">
              <a:extLst>
                <a:ext uri="{FF2B5EF4-FFF2-40B4-BE49-F238E27FC236}">
                  <a16:creationId xmlns:a16="http://schemas.microsoft.com/office/drawing/2014/main" id="{D71B1855-1531-2588-522B-85EF4C9137C3}"/>
                </a:ext>
              </a:extLst>
            </p:cNvPr>
            <p:cNvSpPr txBox="1"/>
            <p:nvPr/>
          </p:nvSpPr>
          <p:spPr>
            <a:xfrm>
              <a:off x="0" y="-28575"/>
              <a:ext cx="4317768" cy="2488650"/>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Protons produce </a:t>
              </a:r>
              <a:r>
                <a:rPr lang="en-US" sz="1399" dirty="0" err="1">
                  <a:solidFill>
                    <a:srgbClr val="000000"/>
                  </a:solidFill>
                  <a:latin typeface="Calibri" panose="020F0502020204030204" pitchFamily="34" charset="0"/>
                  <a:ea typeface="Arial"/>
                  <a:cs typeface="Calibri" panose="020F0502020204030204" pitchFamily="34" charset="0"/>
                  <a:sym typeface="Arial"/>
                </a:rPr>
                <a:t>pions</a:t>
              </a:r>
              <a:r>
                <a:rPr lang="en-US" sz="1399" dirty="0">
                  <a:solidFill>
                    <a:srgbClr val="000000"/>
                  </a:solidFill>
                  <a:latin typeface="Calibri" panose="020F0502020204030204" pitchFamily="34" charset="0"/>
                  <a:ea typeface="Arial"/>
                  <a:cs typeface="Calibri" panose="020F0502020204030204" pitchFamily="34" charset="0"/>
                  <a:sym typeface="Arial"/>
                </a:rPr>
                <a:t> which decay into muons which are captured</a:t>
              </a:r>
            </a:p>
          </p:txBody>
        </p:sp>
      </p:grpSp>
      <p:grpSp>
        <p:nvGrpSpPr>
          <p:cNvPr id="14" name="Group 19">
            <a:extLst>
              <a:ext uri="{FF2B5EF4-FFF2-40B4-BE49-F238E27FC236}">
                <a16:creationId xmlns:a16="http://schemas.microsoft.com/office/drawing/2014/main" id="{A728A949-E803-A185-8EEC-956FF491C392}"/>
              </a:ext>
            </a:extLst>
          </p:cNvPr>
          <p:cNvGrpSpPr/>
          <p:nvPr/>
        </p:nvGrpSpPr>
        <p:grpSpPr>
          <a:xfrm>
            <a:off x="3982552" y="745735"/>
            <a:ext cx="1559803" cy="533764"/>
            <a:chOff x="-785043" y="-7533490"/>
            <a:chExt cx="4159475" cy="1423372"/>
          </a:xfrm>
        </p:grpSpPr>
        <p:sp>
          <p:nvSpPr>
            <p:cNvPr id="15" name="Freeform 20">
              <a:extLst>
                <a:ext uri="{FF2B5EF4-FFF2-40B4-BE49-F238E27FC236}">
                  <a16:creationId xmlns:a16="http://schemas.microsoft.com/office/drawing/2014/main" id="{221050C1-6CBA-2511-B83B-2762A2A6C822}"/>
                </a:ext>
              </a:extLst>
            </p:cNvPr>
            <p:cNvSpPr/>
            <p:nvPr/>
          </p:nvSpPr>
          <p:spPr>
            <a:xfrm>
              <a:off x="-785043" y="-7478797"/>
              <a:ext cx="4159475" cy="1368679"/>
            </a:xfrm>
            <a:custGeom>
              <a:avLst/>
              <a:gdLst/>
              <a:ahLst/>
              <a:cxnLst/>
              <a:rect l="l" t="t" r="r" b="b"/>
              <a:pathLst>
                <a:path w="4159475" h="1368679">
                  <a:moveTo>
                    <a:pt x="0" y="0"/>
                  </a:moveTo>
                  <a:lnTo>
                    <a:pt x="4159475" y="0"/>
                  </a:lnTo>
                  <a:lnTo>
                    <a:pt x="4159475" y="1368679"/>
                  </a:lnTo>
                  <a:lnTo>
                    <a:pt x="0" y="1368679"/>
                  </a:lnTo>
                  <a:close/>
                </a:path>
              </a:pathLst>
            </a:custGeom>
            <a:solidFill>
              <a:srgbClr val="E7D2EA"/>
            </a:solidFill>
          </p:spPr>
          <p:txBody>
            <a:bodyPr/>
            <a:lstStyle/>
            <a:p>
              <a:endParaRPr lang="en-US"/>
            </a:p>
          </p:txBody>
        </p:sp>
        <p:sp>
          <p:nvSpPr>
            <p:cNvPr id="16" name="TextBox 21">
              <a:extLst>
                <a:ext uri="{FF2B5EF4-FFF2-40B4-BE49-F238E27FC236}">
                  <a16:creationId xmlns:a16="http://schemas.microsoft.com/office/drawing/2014/main" id="{8C8FECC7-CDA0-8F15-D158-7017A92B3970}"/>
                </a:ext>
              </a:extLst>
            </p:cNvPr>
            <p:cNvSpPr txBox="1"/>
            <p:nvPr/>
          </p:nvSpPr>
          <p:spPr>
            <a:xfrm>
              <a:off x="-784995" y="-7533490"/>
              <a:ext cx="4159427" cy="1397228"/>
            </a:xfrm>
            <a:prstGeom prst="rect">
              <a:avLst/>
            </a:prstGeom>
          </p:spPr>
          <p:txBody>
            <a:bodyPr lIns="25400" tIns="25400" rIns="25400" bIns="25400" rtlCol="0" anchor="t"/>
            <a:lstStyle/>
            <a:p>
              <a:pPr algn="ctr">
                <a:lnSpc>
                  <a:spcPts val="1679"/>
                </a:lnSpc>
              </a:pPr>
              <a:r>
                <a:rPr lang="en-US" sz="1399" dirty="0" err="1">
                  <a:solidFill>
                    <a:srgbClr val="000000"/>
                  </a:solidFill>
                  <a:latin typeface="Calibri" panose="020F0502020204030204" pitchFamily="34" charset="0"/>
                  <a:ea typeface="Arial"/>
                  <a:cs typeface="Calibri" panose="020F0502020204030204" pitchFamily="34" charset="0"/>
                  <a:sym typeface="Arial"/>
                </a:rPr>
                <a:t>Ionisation</a:t>
              </a:r>
              <a:r>
                <a:rPr lang="en-US" sz="1399" dirty="0">
                  <a:solidFill>
                    <a:srgbClr val="000000"/>
                  </a:solidFill>
                  <a:latin typeface="Calibri" panose="020F0502020204030204" pitchFamily="34" charset="0"/>
                  <a:ea typeface="Arial"/>
                  <a:cs typeface="Calibri" panose="020F0502020204030204" pitchFamily="34" charset="0"/>
                  <a:sym typeface="Arial"/>
                </a:rPr>
                <a:t> cooling of muon in matter</a:t>
              </a:r>
            </a:p>
          </p:txBody>
        </p:sp>
      </p:grpSp>
      <p:grpSp>
        <p:nvGrpSpPr>
          <p:cNvPr id="17" name="Group 22">
            <a:extLst>
              <a:ext uri="{FF2B5EF4-FFF2-40B4-BE49-F238E27FC236}">
                <a16:creationId xmlns:a16="http://schemas.microsoft.com/office/drawing/2014/main" id="{9215BD2D-8B65-1F52-38B6-DBF55A16B783}"/>
              </a:ext>
            </a:extLst>
          </p:cNvPr>
          <p:cNvGrpSpPr/>
          <p:nvPr/>
        </p:nvGrpSpPr>
        <p:grpSpPr>
          <a:xfrm>
            <a:off x="6753853" y="804885"/>
            <a:ext cx="1293017" cy="513244"/>
            <a:chOff x="0" y="0"/>
            <a:chExt cx="3448045" cy="1368651"/>
          </a:xfrm>
        </p:grpSpPr>
        <p:sp>
          <p:nvSpPr>
            <p:cNvPr id="18" name="Freeform 23">
              <a:extLst>
                <a:ext uri="{FF2B5EF4-FFF2-40B4-BE49-F238E27FC236}">
                  <a16:creationId xmlns:a16="http://schemas.microsoft.com/office/drawing/2014/main" id="{40933FBE-9B7A-4B41-4D0F-F68FC4D53512}"/>
                </a:ext>
              </a:extLst>
            </p:cNvPr>
            <p:cNvSpPr/>
            <p:nvPr/>
          </p:nvSpPr>
          <p:spPr>
            <a:xfrm>
              <a:off x="0" y="0"/>
              <a:ext cx="3448017" cy="1368679"/>
            </a:xfrm>
            <a:custGeom>
              <a:avLst/>
              <a:gdLst/>
              <a:ahLst/>
              <a:cxnLst/>
              <a:rect l="l" t="t" r="r" b="b"/>
              <a:pathLst>
                <a:path w="3448017" h="1368679">
                  <a:moveTo>
                    <a:pt x="0" y="0"/>
                  </a:moveTo>
                  <a:lnTo>
                    <a:pt x="3448017" y="0"/>
                  </a:lnTo>
                  <a:lnTo>
                    <a:pt x="3448017" y="1368679"/>
                  </a:lnTo>
                  <a:lnTo>
                    <a:pt x="0" y="1368679"/>
                  </a:lnTo>
                  <a:close/>
                </a:path>
              </a:pathLst>
            </a:custGeom>
            <a:solidFill>
              <a:srgbClr val="EFCDD8"/>
            </a:solidFill>
          </p:spPr>
          <p:txBody>
            <a:bodyPr/>
            <a:lstStyle/>
            <a:p>
              <a:endParaRPr lang="en-US"/>
            </a:p>
          </p:txBody>
        </p:sp>
        <p:sp>
          <p:nvSpPr>
            <p:cNvPr id="19" name="TextBox 24">
              <a:extLst>
                <a:ext uri="{FF2B5EF4-FFF2-40B4-BE49-F238E27FC236}">
                  <a16:creationId xmlns:a16="http://schemas.microsoft.com/office/drawing/2014/main" id="{930231ED-C8A1-04FF-3D2E-F593AA96D413}"/>
                </a:ext>
              </a:extLst>
            </p:cNvPr>
            <p:cNvSpPr txBox="1"/>
            <p:nvPr/>
          </p:nvSpPr>
          <p:spPr>
            <a:xfrm>
              <a:off x="0" y="-28575"/>
              <a:ext cx="3448045"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Acceleration to collision energy</a:t>
              </a:r>
            </a:p>
          </p:txBody>
        </p:sp>
      </p:grpSp>
      <p:grpSp>
        <p:nvGrpSpPr>
          <p:cNvPr id="20" name="Group 25">
            <a:extLst>
              <a:ext uri="{FF2B5EF4-FFF2-40B4-BE49-F238E27FC236}">
                <a16:creationId xmlns:a16="http://schemas.microsoft.com/office/drawing/2014/main" id="{F3BA755E-C22F-314F-D127-D15702F6F68F}"/>
              </a:ext>
            </a:extLst>
          </p:cNvPr>
          <p:cNvGrpSpPr/>
          <p:nvPr/>
        </p:nvGrpSpPr>
        <p:grpSpPr>
          <a:xfrm>
            <a:off x="8347057" y="1053009"/>
            <a:ext cx="757565" cy="307600"/>
            <a:chOff x="0" y="0"/>
            <a:chExt cx="2020174" cy="820266"/>
          </a:xfrm>
        </p:grpSpPr>
        <p:sp>
          <p:nvSpPr>
            <p:cNvPr id="21" name="Freeform 26">
              <a:extLst>
                <a:ext uri="{FF2B5EF4-FFF2-40B4-BE49-F238E27FC236}">
                  <a16:creationId xmlns:a16="http://schemas.microsoft.com/office/drawing/2014/main" id="{086B85CD-C32F-0225-652A-7F70A38BB85F}"/>
                </a:ext>
              </a:extLst>
            </p:cNvPr>
            <p:cNvSpPr/>
            <p:nvPr/>
          </p:nvSpPr>
          <p:spPr>
            <a:xfrm>
              <a:off x="0" y="0"/>
              <a:ext cx="2020139" cy="820264"/>
            </a:xfrm>
            <a:custGeom>
              <a:avLst/>
              <a:gdLst/>
              <a:ahLst/>
              <a:cxnLst/>
              <a:rect l="l" t="t" r="r" b="b"/>
              <a:pathLst>
                <a:path w="2020139" h="820264">
                  <a:moveTo>
                    <a:pt x="0" y="0"/>
                  </a:moveTo>
                  <a:lnTo>
                    <a:pt x="2020139" y="0"/>
                  </a:lnTo>
                  <a:lnTo>
                    <a:pt x="2020139" y="820264"/>
                  </a:lnTo>
                  <a:lnTo>
                    <a:pt x="0" y="820264"/>
                  </a:lnTo>
                  <a:close/>
                </a:path>
              </a:pathLst>
            </a:custGeom>
            <a:solidFill>
              <a:srgbClr val="FFBDC1"/>
            </a:solidFill>
          </p:spPr>
          <p:txBody>
            <a:bodyPr/>
            <a:lstStyle/>
            <a:p>
              <a:endParaRPr lang="en-US"/>
            </a:p>
          </p:txBody>
        </p:sp>
        <p:sp>
          <p:nvSpPr>
            <p:cNvPr id="22" name="TextBox 27">
              <a:extLst>
                <a:ext uri="{FF2B5EF4-FFF2-40B4-BE49-F238E27FC236}">
                  <a16:creationId xmlns:a16="http://schemas.microsoft.com/office/drawing/2014/main" id="{59683786-5CB3-D04F-5927-92DDB58CDDE0}"/>
                </a:ext>
              </a:extLst>
            </p:cNvPr>
            <p:cNvSpPr txBox="1"/>
            <p:nvPr/>
          </p:nvSpPr>
          <p:spPr>
            <a:xfrm>
              <a:off x="0" y="-28575"/>
              <a:ext cx="2020174" cy="848841"/>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Collision</a:t>
              </a:r>
            </a:p>
          </p:txBody>
        </p:sp>
      </p:grpSp>
      <p:sp>
        <p:nvSpPr>
          <p:cNvPr id="23" name="Donut 22">
            <a:extLst>
              <a:ext uri="{FF2B5EF4-FFF2-40B4-BE49-F238E27FC236}">
                <a16:creationId xmlns:a16="http://schemas.microsoft.com/office/drawing/2014/main" id="{1E5BC11E-C6DB-E28C-766A-8A06D9923432}"/>
              </a:ext>
            </a:extLst>
          </p:cNvPr>
          <p:cNvSpPr/>
          <p:nvPr/>
        </p:nvSpPr>
        <p:spPr>
          <a:xfrm>
            <a:off x="686489" y="1435509"/>
            <a:ext cx="1268083"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Donut 23">
            <a:extLst>
              <a:ext uri="{FF2B5EF4-FFF2-40B4-BE49-F238E27FC236}">
                <a16:creationId xmlns:a16="http://schemas.microsoft.com/office/drawing/2014/main" id="{5E4A4D43-6806-1B9C-078B-43B2825A9513}"/>
              </a:ext>
            </a:extLst>
          </p:cNvPr>
          <p:cNvSpPr/>
          <p:nvPr/>
        </p:nvSpPr>
        <p:spPr>
          <a:xfrm>
            <a:off x="3936429" y="1423911"/>
            <a:ext cx="463988"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Donut 24">
            <a:extLst>
              <a:ext uri="{FF2B5EF4-FFF2-40B4-BE49-F238E27FC236}">
                <a16:creationId xmlns:a16="http://schemas.microsoft.com/office/drawing/2014/main" id="{728D8476-595B-4F37-5DF3-31E971B227E3}"/>
              </a:ext>
            </a:extLst>
          </p:cNvPr>
          <p:cNvSpPr/>
          <p:nvPr/>
        </p:nvSpPr>
        <p:spPr>
          <a:xfrm>
            <a:off x="4571639" y="1465637"/>
            <a:ext cx="595583" cy="177009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Donut 25">
            <a:extLst>
              <a:ext uri="{FF2B5EF4-FFF2-40B4-BE49-F238E27FC236}">
                <a16:creationId xmlns:a16="http://schemas.microsoft.com/office/drawing/2014/main" id="{18B155AE-8616-DF9D-1A07-A3EC46A22AAB}"/>
              </a:ext>
            </a:extLst>
          </p:cNvPr>
          <p:cNvSpPr/>
          <p:nvPr/>
        </p:nvSpPr>
        <p:spPr>
          <a:xfrm>
            <a:off x="5140618" y="1431133"/>
            <a:ext cx="293657" cy="1805774"/>
          </a:xfrm>
          <a:prstGeom prst="donut">
            <a:avLst>
              <a:gd name="adj" fmla="val 903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Donut 26">
            <a:extLst>
              <a:ext uri="{FF2B5EF4-FFF2-40B4-BE49-F238E27FC236}">
                <a16:creationId xmlns:a16="http://schemas.microsoft.com/office/drawing/2014/main" id="{5DD76EB4-5E45-E084-09C7-09A05F59851D}"/>
              </a:ext>
            </a:extLst>
          </p:cNvPr>
          <p:cNvSpPr/>
          <p:nvPr/>
        </p:nvSpPr>
        <p:spPr>
          <a:xfrm>
            <a:off x="7400362" y="1435509"/>
            <a:ext cx="1110287" cy="178831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Donut 27">
            <a:extLst>
              <a:ext uri="{FF2B5EF4-FFF2-40B4-BE49-F238E27FC236}">
                <a16:creationId xmlns:a16="http://schemas.microsoft.com/office/drawing/2014/main" id="{6429B32A-DD4E-3D7B-848D-C42B2D9E580C}"/>
              </a:ext>
            </a:extLst>
          </p:cNvPr>
          <p:cNvSpPr/>
          <p:nvPr/>
        </p:nvSpPr>
        <p:spPr>
          <a:xfrm>
            <a:off x="8496722" y="1434321"/>
            <a:ext cx="683462" cy="178950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Donut 28">
            <a:extLst>
              <a:ext uri="{FF2B5EF4-FFF2-40B4-BE49-F238E27FC236}">
                <a16:creationId xmlns:a16="http://schemas.microsoft.com/office/drawing/2014/main" id="{0B9B8FCB-4C21-8178-37B8-E0A09949F5DC}"/>
              </a:ext>
            </a:extLst>
          </p:cNvPr>
          <p:cNvSpPr/>
          <p:nvPr/>
        </p:nvSpPr>
        <p:spPr>
          <a:xfrm>
            <a:off x="1934429" y="1429954"/>
            <a:ext cx="1116503" cy="1805774"/>
          </a:xfrm>
          <a:prstGeom prst="donut">
            <a:avLst>
              <a:gd name="adj" fmla="val 4666"/>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0" name="TextBox 29">
            <a:extLst>
              <a:ext uri="{FF2B5EF4-FFF2-40B4-BE49-F238E27FC236}">
                <a16:creationId xmlns:a16="http://schemas.microsoft.com/office/drawing/2014/main" id="{AB604068-F0B4-AC5F-5BDE-C3E525BADA76}"/>
              </a:ext>
            </a:extLst>
          </p:cNvPr>
          <p:cNvSpPr txBox="1"/>
          <p:nvPr/>
        </p:nvSpPr>
        <p:spPr>
          <a:xfrm>
            <a:off x="40805" y="3338567"/>
            <a:ext cx="1725310" cy="523220"/>
          </a:xfrm>
          <a:prstGeom prst="rect">
            <a:avLst/>
          </a:prstGeom>
          <a:solidFill>
            <a:schemeClr val="accent5">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Proton driver</a:t>
            </a:r>
          </a:p>
          <a:p>
            <a:r>
              <a:rPr lang="en-US" sz="1400" dirty="0">
                <a:latin typeface="Calibri" panose="020F0502020204030204" pitchFamily="34" charset="0"/>
                <a:cs typeface="Calibri" panose="020F0502020204030204" pitchFamily="34" charset="0"/>
              </a:rPr>
              <a:t>  bunch compression</a:t>
            </a:r>
          </a:p>
        </p:txBody>
      </p:sp>
      <p:sp>
        <p:nvSpPr>
          <p:cNvPr id="31" name="TextBox 30">
            <a:extLst>
              <a:ext uri="{FF2B5EF4-FFF2-40B4-BE49-F238E27FC236}">
                <a16:creationId xmlns:a16="http://schemas.microsoft.com/office/drawing/2014/main" id="{5544179F-E96A-EF2C-1819-FECEF60480A9}"/>
              </a:ext>
            </a:extLst>
          </p:cNvPr>
          <p:cNvSpPr txBox="1"/>
          <p:nvPr/>
        </p:nvSpPr>
        <p:spPr>
          <a:xfrm>
            <a:off x="1825909" y="3344774"/>
            <a:ext cx="1624093" cy="523220"/>
          </a:xfrm>
          <a:prstGeom prst="rect">
            <a:avLst/>
          </a:prstGeom>
          <a:solidFill>
            <a:schemeClr val="accent4">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Graphite target</a:t>
            </a:r>
          </a:p>
          <a:p>
            <a:r>
              <a:rPr lang="en-US" sz="1400" dirty="0">
                <a:latin typeface="Calibri" panose="020F0502020204030204" pitchFamily="34" charset="0"/>
                <a:cs typeface="Calibri" panose="020F0502020204030204" pitchFamily="34" charset="0"/>
              </a:rPr>
              <a:t>- Target solenoid</a:t>
            </a:r>
          </a:p>
        </p:txBody>
      </p:sp>
      <p:sp>
        <p:nvSpPr>
          <p:cNvPr id="32" name="TextBox 31">
            <a:extLst>
              <a:ext uri="{FF2B5EF4-FFF2-40B4-BE49-F238E27FC236}">
                <a16:creationId xmlns:a16="http://schemas.microsoft.com/office/drawing/2014/main" id="{FAA79264-165C-8DA9-2B9F-30E36CC12869}"/>
              </a:ext>
            </a:extLst>
          </p:cNvPr>
          <p:cNvSpPr txBox="1"/>
          <p:nvPr/>
        </p:nvSpPr>
        <p:spPr>
          <a:xfrm>
            <a:off x="3874032" y="3359291"/>
            <a:ext cx="2082987" cy="954107"/>
          </a:xfrm>
          <a:prstGeom prst="rect">
            <a:avLst/>
          </a:prstGeom>
          <a:solidFill>
            <a:schemeClr val="accent3">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Muon</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design</a:t>
            </a: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RF </a:t>
            </a:r>
            <a:r>
              <a:rPr lang="de-DE" sz="1400" u="none" dirty="0" err="1">
                <a:solidFill>
                  <a:schemeClr val="tx1"/>
                </a:solidFill>
                <a:latin typeface="Calibri" panose="020F0502020204030204" pitchFamily="34" charset="0"/>
                <a:cs typeface="Calibri" panose="020F0502020204030204" pitchFamily="34" charset="0"/>
              </a:rPr>
              <a:t>cavities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Final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p:txBody>
      </p:sp>
      <p:sp>
        <p:nvSpPr>
          <p:cNvPr id="33" name="TextBox 32">
            <a:extLst>
              <a:ext uri="{FF2B5EF4-FFF2-40B4-BE49-F238E27FC236}">
                <a16:creationId xmlns:a16="http://schemas.microsoft.com/office/drawing/2014/main" id="{4ADCA300-3048-D208-EE7B-4C0D924E9079}"/>
              </a:ext>
            </a:extLst>
          </p:cNvPr>
          <p:cNvSpPr txBox="1"/>
          <p:nvPr/>
        </p:nvSpPr>
        <p:spPr>
          <a:xfrm>
            <a:off x="6529965" y="3268069"/>
            <a:ext cx="1743621" cy="738664"/>
          </a:xfrm>
          <a:prstGeom prst="rect">
            <a:avLst/>
          </a:prstGeom>
          <a:solidFill>
            <a:schemeClr val="accent2">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Pulsed</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magnets</a:t>
            </a:r>
            <a:r>
              <a:rPr lang="de-DE" sz="1400" u="none" dirty="0">
                <a:solidFill>
                  <a:schemeClr val="tx1"/>
                </a:solidFill>
                <a:latin typeface="Calibri" panose="020F0502020204030204" pitchFamily="34" charset="0"/>
                <a:cs typeface="Calibri" panose="020F0502020204030204" pitchFamily="34" charset="0"/>
              </a:rPr>
              <a:t> and</a:t>
            </a:r>
          </a:p>
          <a:p>
            <a:r>
              <a:rPr lang="de-DE" sz="1400" u="none" dirty="0">
                <a:solidFill>
                  <a:schemeClr val="tx1"/>
                </a:solidFill>
                <a:latin typeface="Calibri" panose="020F0502020204030204" pitchFamily="34" charset="0"/>
                <a:cs typeface="Calibri" panose="020F0502020204030204" pitchFamily="34" charset="0"/>
              </a:rPr>
              <a:t>  power </a:t>
            </a:r>
            <a:r>
              <a:rPr lang="de-DE" sz="1400" u="none" dirty="0" err="1">
                <a:solidFill>
                  <a:schemeClr val="tx1"/>
                </a:solidFill>
                <a:latin typeface="Calibri" panose="020F0502020204030204" pitchFamily="34" charset="0"/>
                <a:cs typeface="Calibri" panose="020F0502020204030204" pitchFamily="34" charset="0"/>
              </a:rPr>
              <a:t>converters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RCS RF </a:t>
            </a:r>
            <a:r>
              <a:rPr lang="de-DE" sz="1400" u="none" dirty="0" err="1">
                <a:solidFill>
                  <a:schemeClr val="tx1"/>
                </a:solidFill>
                <a:latin typeface="Calibri" panose="020F0502020204030204" pitchFamily="34" charset="0"/>
                <a:cs typeface="Calibri" panose="020F0502020204030204" pitchFamily="34" charset="0"/>
              </a:rPr>
              <a:t>system</a:t>
            </a:r>
            <a:endParaRPr lang="de-DE" sz="1400" u="none" dirty="0">
              <a:solidFill>
                <a:schemeClr val="tx1"/>
              </a:solidFill>
              <a:latin typeface="Calibri" panose="020F0502020204030204" pitchFamily="34" charset="0"/>
              <a:cs typeface="Calibri" panose="020F0502020204030204" pitchFamily="34" charset="0"/>
            </a:endParaRPr>
          </a:p>
        </p:txBody>
      </p:sp>
      <p:sp>
        <p:nvSpPr>
          <p:cNvPr id="34" name="TextBox 33">
            <a:extLst>
              <a:ext uri="{FF2B5EF4-FFF2-40B4-BE49-F238E27FC236}">
                <a16:creationId xmlns:a16="http://schemas.microsoft.com/office/drawing/2014/main" id="{9048F332-4DA4-57D6-B7F7-341E1E67E91B}"/>
              </a:ext>
            </a:extLst>
          </p:cNvPr>
          <p:cNvSpPr txBox="1"/>
          <p:nvPr/>
        </p:nvSpPr>
        <p:spPr>
          <a:xfrm>
            <a:off x="6700540" y="4083918"/>
            <a:ext cx="2420771" cy="738664"/>
          </a:xfrm>
          <a:prstGeom prst="rect">
            <a:avLst/>
          </a:prstGeom>
          <a:solidFill>
            <a:schemeClr val="accent1">
              <a:lumMod val="40000"/>
              <a:lumOff val="60000"/>
            </a:schemeClr>
          </a:solidFill>
        </p:spPr>
        <p:txBody>
          <a:bodyPr wrap="square" rtlCol="0">
            <a:spAutoFit/>
          </a:bodyPr>
          <a:lstStyle/>
          <a:p>
            <a:r>
              <a:rPr lang="de-DE" sz="1400" b="0" u="none" dirty="0">
                <a:solidFill>
                  <a:schemeClr val="tx1"/>
                </a:solidFill>
                <a:latin typeface="Calibri" panose="020F0502020204030204" pitchFamily="34" charset="0"/>
                <a:cs typeface="Calibri" panose="020F0502020204030204" pitchFamily="34" charset="0"/>
              </a:rPr>
              <a:t>- Collider ring </a:t>
            </a:r>
            <a:r>
              <a:rPr lang="de-DE" sz="1400" b="0" u="none" dirty="0" err="1">
                <a:solidFill>
                  <a:schemeClr val="tx1"/>
                </a:solidFill>
                <a:latin typeface="Calibri" panose="020F0502020204030204" pitchFamily="34" charset="0"/>
                <a:cs typeface="Calibri" panose="020F0502020204030204" pitchFamily="34" charset="0"/>
              </a:rPr>
              <a:t>dipoles</a:t>
            </a:r>
            <a:endParaRPr lang="de-DE" sz="1400" b="0" u="none" dirty="0">
              <a:solidFill>
                <a:schemeClr val="tx1"/>
              </a:solidFill>
              <a:latin typeface="Calibri" panose="020F0502020204030204" pitchFamily="34" charset="0"/>
              <a:cs typeface="Calibri" panose="020F0502020204030204" pitchFamily="34" charset="0"/>
            </a:endParaRPr>
          </a:p>
          <a:p>
            <a:r>
              <a:rPr lang="de-DE" sz="1400" b="0" u="none" dirty="0">
                <a:solidFill>
                  <a:schemeClr val="tx1"/>
                </a:solidFill>
                <a:latin typeface="Calibri" panose="020F0502020204030204" pitchFamily="34" charset="0"/>
                <a:cs typeface="Calibri" panose="020F0502020204030204" pitchFamily="34" charset="0"/>
              </a:rPr>
              <a:t>- Final </a:t>
            </a:r>
            <a:r>
              <a:rPr lang="de-DE" sz="1400" b="0" u="none" dirty="0" err="1">
                <a:solidFill>
                  <a:schemeClr val="tx1"/>
                </a:solidFill>
                <a:latin typeface="Calibri" panose="020F0502020204030204" pitchFamily="34" charset="0"/>
                <a:cs typeface="Calibri" panose="020F0502020204030204" pitchFamily="34" charset="0"/>
              </a:rPr>
              <a:t>focus</a:t>
            </a:r>
            <a:r>
              <a:rPr lang="de-DE" sz="1400" b="0" u="none" dirty="0">
                <a:solidFill>
                  <a:schemeClr val="tx1"/>
                </a:solidFill>
                <a:latin typeface="Calibri" panose="020F0502020204030204" pitchFamily="34" charset="0"/>
                <a:cs typeface="Calibri" panose="020F0502020204030204" pitchFamily="34" charset="0"/>
              </a:rPr>
              <a:t> </a:t>
            </a:r>
            <a:r>
              <a:rPr lang="de-DE" sz="1400" b="0" u="none" dirty="0" err="1">
                <a:solidFill>
                  <a:schemeClr val="tx1"/>
                </a:solidFill>
                <a:latin typeface="Calibri" panose="020F0502020204030204" pitchFamily="34" charset="0"/>
                <a:cs typeface="Calibri" panose="020F0502020204030204" pitchFamily="34" charset="0"/>
              </a:rPr>
              <a:t>quadrupoles</a:t>
            </a:r>
            <a:endParaRPr lang="de-DE" sz="1400" b="0" u="none" dirty="0">
              <a:solidFill>
                <a:schemeClr val="tx1"/>
              </a:solidFill>
              <a:latin typeface="Calibri" panose="020F0502020204030204" pitchFamily="34" charset="0"/>
              <a:cs typeface="Calibri" panose="020F0502020204030204" pitchFamily="34" charset="0"/>
            </a:endParaRPr>
          </a:p>
          <a:p>
            <a:r>
              <a:rPr lang="de-DE" sz="1400" dirty="0">
                <a:latin typeface="Calibri" panose="020F0502020204030204" pitchFamily="34" charset="0"/>
                <a:cs typeface="Calibri" panose="020F0502020204030204" pitchFamily="34" charset="0"/>
              </a:rPr>
              <a:t>- </a:t>
            </a:r>
            <a:r>
              <a:rPr lang="de-DE" sz="1400" dirty="0" err="1">
                <a:latin typeface="Calibri" panose="020F0502020204030204" pitchFamily="34" charset="0"/>
                <a:cs typeface="Calibri" panose="020F0502020204030204" pitchFamily="34" charset="0"/>
              </a:rPr>
              <a:t>Machine-detector</a:t>
            </a:r>
            <a:r>
              <a:rPr lang="de-DE" sz="1400" dirty="0">
                <a:latin typeface="Calibri" panose="020F0502020204030204" pitchFamily="34" charset="0"/>
                <a:cs typeface="Calibri" panose="020F0502020204030204" pitchFamily="34" charset="0"/>
              </a:rPr>
              <a:t> interface</a:t>
            </a:r>
            <a:endParaRPr lang="de-DE" sz="1400" b="0" u="none" dirty="0">
              <a:solidFill>
                <a:schemeClr val="tx1"/>
              </a:solidFill>
              <a:latin typeface="Calibri" panose="020F0502020204030204" pitchFamily="34" charset="0"/>
              <a:cs typeface="Calibri" panose="020F0502020204030204" pitchFamily="34" charset="0"/>
            </a:endParaRPr>
          </a:p>
        </p:txBody>
      </p:sp>
      <p:sp>
        <p:nvSpPr>
          <p:cNvPr id="35" name="TextBox 34">
            <a:extLst>
              <a:ext uri="{FF2B5EF4-FFF2-40B4-BE49-F238E27FC236}">
                <a16:creationId xmlns:a16="http://schemas.microsoft.com/office/drawing/2014/main" id="{61B5A01E-DEAB-00A0-E536-0747441AAB41}"/>
              </a:ext>
            </a:extLst>
          </p:cNvPr>
          <p:cNvSpPr txBox="1"/>
          <p:nvPr/>
        </p:nvSpPr>
        <p:spPr>
          <a:xfrm>
            <a:off x="40805" y="4065011"/>
            <a:ext cx="3353034" cy="738664"/>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Identified and prioritized with community</a:t>
            </a:r>
          </a:p>
          <a:p>
            <a:r>
              <a:rPr lang="en-US" sz="1400" dirty="0">
                <a:latin typeface="Calibri" panose="020F0502020204030204" pitchFamily="34" charset="0"/>
                <a:cs typeface="Calibri" panose="020F0502020204030204" pitchFamily="34" charset="0"/>
              </a:rPr>
              <a:t>Other areas need now also to be addressed</a:t>
            </a:r>
          </a:p>
          <a:p>
            <a:r>
              <a:rPr lang="en-US" sz="1400" dirty="0">
                <a:latin typeface="Calibri" panose="020F0502020204030204" pitchFamily="34" charset="0"/>
                <a:cs typeface="Calibri" panose="020F0502020204030204" pitchFamily="34" charset="0"/>
              </a:rPr>
              <a:t>(some work started)</a:t>
            </a:r>
          </a:p>
        </p:txBody>
      </p:sp>
    </p:spTree>
    <p:extLst>
      <p:ext uri="{BB962C8B-B14F-4D97-AF65-F5344CB8AC3E}">
        <p14:creationId xmlns:p14="http://schemas.microsoft.com/office/powerpoint/2010/main" val="39332940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34A1B4-1337-3AF0-8B24-AE4CAB9E3314}"/>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2F96E237-A4EC-7B18-41D3-8722F364A5CF}"/>
              </a:ext>
            </a:extLst>
          </p:cNvPr>
          <p:cNvSpPr>
            <a:spLocks noGrp="1"/>
          </p:cNvSpPr>
          <p:nvPr>
            <p:ph type="ftr" sz="quarter" idx="3"/>
          </p:nvPr>
        </p:nvSpPr>
        <p:spPr/>
        <p:txBody>
          <a:bodyPr/>
          <a:lstStyle/>
          <a:p>
            <a:pPr algn="l"/>
            <a:r>
              <a:rPr lang="en-US"/>
              <a:t>D. Schulte, Muon Collider Status, IPAC, June 2025</a:t>
            </a:r>
            <a:endParaRPr lang="en-GB" dirty="0"/>
          </a:p>
        </p:txBody>
      </p:sp>
      <p:sp>
        <p:nvSpPr>
          <p:cNvPr id="5" name="Title 4">
            <a:extLst>
              <a:ext uri="{FF2B5EF4-FFF2-40B4-BE49-F238E27FC236}">
                <a16:creationId xmlns:a16="http://schemas.microsoft.com/office/drawing/2014/main" id="{B622D19C-DD70-FDCD-E162-B14EEF39CB40}"/>
              </a:ext>
            </a:extLst>
          </p:cNvPr>
          <p:cNvSpPr>
            <a:spLocks noGrp="1"/>
          </p:cNvSpPr>
          <p:nvPr>
            <p:ph type="title"/>
          </p:nvPr>
        </p:nvSpPr>
        <p:spPr>
          <a:xfrm>
            <a:off x="1295400" y="-20538"/>
            <a:ext cx="6781800" cy="565175"/>
          </a:xfrm>
        </p:spPr>
        <p:txBody>
          <a:bodyPr/>
          <a:lstStyle/>
          <a:p>
            <a:r>
              <a:rPr lang="en-US" dirty="0" err="1">
                <a:latin typeface="Calibri"/>
                <a:cs typeface="Calibri"/>
              </a:rPr>
              <a:t>MuCol</a:t>
            </a:r>
            <a:r>
              <a:rPr lang="en-US" dirty="0">
                <a:latin typeface="Calibri"/>
                <a:cs typeface="Calibri"/>
              </a:rPr>
              <a:t> Timeline</a:t>
            </a:r>
            <a:endParaRPr lang="en-US" sz="3200" dirty="0">
              <a:latin typeface="Calibri"/>
              <a:cs typeface="Calibri"/>
            </a:endParaRPr>
          </a:p>
        </p:txBody>
      </p:sp>
      <p:pic>
        <p:nvPicPr>
          <p:cNvPr id="6" name="Picture 5">
            <a:extLst>
              <a:ext uri="{FF2B5EF4-FFF2-40B4-BE49-F238E27FC236}">
                <a16:creationId xmlns:a16="http://schemas.microsoft.com/office/drawing/2014/main" id="{78D3807A-A892-6839-5971-23EA77F6E5B1}"/>
              </a:ext>
            </a:extLst>
          </p:cNvPr>
          <p:cNvPicPr>
            <a:picLocks noChangeAspect="1"/>
          </p:cNvPicPr>
          <p:nvPr/>
        </p:nvPicPr>
        <p:blipFill rotWithShape="1">
          <a:blip r:embed="rId2"/>
          <a:srcRect l="3799" t="27033" r="2739" b="33619"/>
          <a:stretch/>
        </p:blipFill>
        <p:spPr>
          <a:xfrm>
            <a:off x="179512" y="1214335"/>
            <a:ext cx="8856984" cy="2448272"/>
          </a:xfrm>
          <a:prstGeom prst="rect">
            <a:avLst/>
          </a:prstGeom>
        </p:spPr>
      </p:pic>
      <p:sp>
        <p:nvSpPr>
          <p:cNvPr id="9" name="Slide Number Placeholder 8">
            <a:extLst>
              <a:ext uri="{FF2B5EF4-FFF2-40B4-BE49-F238E27FC236}">
                <a16:creationId xmlns:a16="http://schemas.microsoft.com/office/drawing/2014/main" id="{9D20D3FA-D568-71C8-EB3E-AD06E615A43C}"/>
              </a:ext>
            </a:extLst>
          </p:cNvPr>
          <p:cNvSpPr>
            <a:spLocks noGrp="1"/>
          </p:cNvSpPr>
          <p:nvPr>
            <p:ph type="sldNum" sz="quarter" idx="4"/>
          </p:nvPr>
        </p:nvSpPr>
        <p:spPr/>
        <p:txBody>
          <a:bodyPr/>
          <a:lstStyle/>
          <a:p>
            <a:fld id="{974172A1-1CBF-0B40-9234-7D4D80EC19EA}" type="slidenum">
              <a:rPr lang="en-GB" smtClean="0"/>
              <a:pPr/>
              <a:t>33</a:t>
            </a:fld>
            <a:endParaRPr lang="en-GB" dirty="0"/>
          </a:p>
        </p:txBody>
      </p:sp>
      <p:sp>
        <p:nvSpPr>
          <p:cNvPr id="2" name="TextBox 1">
            <a:extLst>
              <a:ext uri="{FF2B5EF4-FFF2-40B4-BE49-F238E27FC236}">
                <a16:creationId xmlns:a16="http://schemas.microsoft.com/office/drawing/2014/main" id="{FF8C2124-110D-9847-1596-8F879C0061EB}"/>
              </a:ext>
            </a:extLst>
          </p:cNvPr>
          <p:cNvSpPr txBox="1"/>
          <p:nvPr/>
        </p:nvSpPr>
        <p:spPr>
          <a:xfrm>
            <a:off x="1157358" y="608370"/>
            <a:ext cx="3459024" cy="523220"/>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LDG anticipated input to next ESPPU by 2026</a:t>
            </a:r>
          </a:p>
          <a:p>
            <a:r>
              <a:rPr lang="en-US" sz="1400" dirty="0">
                <a:latin typeface="Calibri" panose="020F0502020204030204" pitchFamily="34" charset="0"/>
                <a:cs typeface="Calibri" panose="020F0502020204030204" pitchFamily="34" charset="0"/>
              </a:rPr>
              <a:t>The ESPPU has been advanced to early 2025</a:t>
            </a:r>
          </a:p>
        </p:txBody>
      </p:sp>
      <p:cxnSp>
        <p:nvCxnSpPr>
          <p:cNvPr id="11" name="Straight Arrow Connector 10">
            <a:extLst>
              <a:ext uri="{FF2B5EF4-FFF2-40B4-BE49-F238E27FC236}">
                <a16:creationId xmlns:a16="http://schemas.microsoft.com/office/drawing/2014/main" id="{D7BD4FA0-93DD-90B9-69A2-94E43BE5201E}"/>
              </a:ext>
            </a:extLst>
          </p:cNvPr>
          <p:cNvCxnSpPr>
            <a:cxnSpLocks/>
          </p:cNvCxnSpPr>
          <p:nvPr/>
        </p:nvCxnSpPr>
        <p:spPr>
          <a:xfrm>
            <a:off x="6228184" y="3939902"/>
            <a:ext cx="21031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539E9541-C82C-29AF-A208-52C4AC96AB90}"/>
              </a:ext>
            </a:extLst>
          </p:cNvPr>
          <p:cNvCxnSpPr>
            <a:cxnSpLocks/>
          </p:cNvCxnSpPr>
          <p:nvPr/>
        </p:nvCxnSpPr>
        <p:spPr>
          <a:xfrm>
            <a:off x="4109900" y="3939902"/>
            <a:ext cx="21031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B7969D70-0CD0-FC0E-5B94-AFFB283EA00E}"/>
              </a:ext>
            </a:extLst>
          </p:cNvPr>
          <p:cNvCxnSpPr>
            <a:cxnSpLocks/>
          </p:cNvCxnSpPr>
          <p:nvPr/>
        </p:nvCxnSpPr>
        <p:spPr>
          <a:xfrm>
            <a:off x="1979712" y="3934337"/>
            <a:ext cx="21031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634B5985-FD36-1330-608F-275C0B4680BC}"/>
              </a:ext>
            </a:extLst>
          </p:cNvPr>
          <p:cNvCxnSpPr>
            <a:cxnSpLocks/>
          </p:cNvCxnSpPr>
          <p:nvPr/>
        </p:nvCxnSpPr>
        <p:spPr>
          <a:xfrm>
            <a:off x="-180528" y="3934337"/>
            <a:ext cx="21031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C6E628F9-9D0E-AEB9-703F-B31BE0910682}"/>
              </a:ext>
            </a:extLst>
          </p:cNvPr>
          <p:cNvSpPr txBox="1"/>
          <p:nvPr/>
        </p:nvSpPr>
        <p:spPr>
          <a:xfrm>
            <a:off x="7030621" y="3944188"/>
            <a:ext cx="550151"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2026</a:t>
            </a:r>
          </a:p>
        </p:txBody>
      </p:sp>
      <p:sp>
        <p:nvSpPr>
          <p:cNvPr id="17" name="TextBox 16">
            <a:extLst>
              <a:ext uri="{FF2B5EF4-FFF2-40B4-BE49-F238E27FC236}">
                <a16:creationId xmlns:a16="http://schemas.microsoft.com/office/drawing/2014/main" id="{A9E2B5A9-968E-B1FE-7E89-02F7AB4170FA}"/>
              </a:ext>
            </a:extLst>
          </p:cNvPr>
          <p:cNvSpPr txBox="1"/>
          <p:nvPr/>
        </p:nvSpPr>
        <p:spPr>
          <a:xfrm>
            <a:off x="2706148" y="3942698"/>
            <a:ext cx="550151"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2024</a:t>
            </a:r>
          </a:p>
        </p:txBody>
      </p:sp>
      <p:sp>
        <p:nvSpPr>
          <p:cNvPr id="21" name="TextBox 20">
            <a:extLst>
              <a:ext uri="{FF2B5EF4-FFF2-40B4-BE49-F238E27FC236}">
                <a16:creationId xmlns:a16="http://schemas.microsoft.com/office/drawing/2014/main" id="{CCC357B6-78A4-6B09-41A5-ACCAF8B61852}"/>
              </a:ext>
            </a:extLst>
          </p:cNvPr>
          <p:cNvSpPr txBox="1"/>
          <p:nvPr/>
        </p:nvSpPr>
        <p:spPr>
          <a:xfrm>
            <a:off x="4795180" y="3939902"/>
            <a:ext cx="550151"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2025</a:t>
            </a:r>
          </a:p>
        </p:txBody>
      </p:sp>
      <p:sp>
        <p:nvSpPr>
          <p:cNvPr id="22" name="TextBox 21">
            <a:extLst>
              <a:ext uri="{FF2B5EF4-FFF2-40B4-BE49-F238E27FC236}">
                <a16:creationId xmlns:a16="http://schemas.microsoft.com/office/drawing/2014/main" id="{5F5A3FF1-8ACE-EB35-0770-E3D442A16744}"/>
              </a:ext>
            </a:extLst>
          </p:cNvPr>
          <p:cNvSpPr txBox="1"/>
          <p:nvPr/>
        </p:nvSpPr>
        <p:spPr>
          <a:xfrm>
            <a:off x="595956" y="3942699"/>
            <a:ext cx="550151"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2023</a:t>
            </a:r>
          </a:p>
        </p:txBody>
      </p:sp>
      <p:cxnSp>
        <p:nvCxnSpPr>
          <p:cNvPr id="4" name="Straight Arrow Connector 3">
            <a:extLst>
              <a:ext uri="{FF2B5EF4-FFF2-40B4-BE49-F238E27FC236}">
                <a16:creationId xmlns:a16="http://schemas.microsoft.com/office/drawing/2014/main" id="{296ADE48-B4FC-FFAC-6877-739D0D6216C8}"/>
              </a:ext>
            </a:extLst>
          </p:cNvPr>
          <p:cNvCxnSpPr>
            <a:cxnSpLocks/>
          </p:cNvCxnSpPr>
          <p:nvPr/>
        </p:nvCxnSpPr>
        <p:spPr>
          <a:xfrm>
            <a:off x="8373536" y="3939902"/>
            <a:ext cx="21031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F37DEBF0-3322-FABD-490A-60A32012CA8C}"/>
              </a:ext>
            </a:extLst>
          </p:cNvPr>
          <p:cNvSpPr txBox="1"/>
          <p:nvPr/>
        </p:nvSpPr>
        <p:spPr>
          <a:xfrm>
            <a:off x="8444253" y="3978178"/>
            <a:ext cx="550151"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2027</a:t>
            </a:r>
          </a:p>
        </p:txBody>
      </p:sp>
      <p:sp>
        <p:nvSpPr>
          <p:cNvPr id="7" name="TextBox 6">
            <a:extLst>
              <a:ext uri="{FF2B5EF4-FFF2-40B4-BE49-F238E27FC236}">
                <a16:creationId xmlns:a16="http://schemas.microsoft.com/office/drawing/2014/main" id="{36AC88D2-059C-1657-7061-7874A74C3084}"/>
              </a:ext>
            </a:extLst>
          </p:cNvPr>
          <p:cNvSpPr txBox="1"/>
          <p:nvPr/>
        </p:nvSpPr>
        <p:spPr>
          <a:xfrm>
            <a:off x="3877363" y="4524692"/>
            <a:ext cx="1510222"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ESPPU submission</a:t>
            </a:r>
          </a:p>
        </p:txBody>
      </p:sp>
      <p:cxnSp>
        <p:nvCxnSpPr>
          <p:cNvPr id="10" name="Straight Arrow Connector 9">
            <a:extLst>
              <a:ext uri="{FF2B5EF4-FFF2-40B4-BE49-F238E27FC236}">
                <a16:creationId xmlns:a16="http://schemas.microsoft.com/office/drawing/2014/main" id="{1958359B-4BF6-85B7-B094-B566E83CD912}"/>
              </a:ext>
            </a:extLst>
          </p:cNvPr>
          <p:cNvCxnSpPr>
            <a:cxnSpLocks/>
          </p:cNvCxnSpPr>
          <p:nvPr/>
        </p:nvCxnSpPr>
        <p:spPr>
          <a:xfrm flipV="1">
            <a:off x="4572000" y="3977785"/>
            <a:ext cx="0" cy="466173"/>
          </a:xfrm>
          <a:prstGeom prst="straightConnector1">
            <a:avLst/>
          </a:prstGeom>
          <a:ln>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12FF3566-CCFE-3E45-C55C-7B60E737A213}"/>
              </a:ext>
            </a:extLst>
          </p:cNvPr>
          <p:cNvSpPr txBox="1"/>
          <p:nvPr/>
        </p:nvSpPr>
        <p:spPr>
          <a:xfrm>
            <a:off x="6256174" y="4524691"/>
            <a:ext cx="1953548" cy="307777"/>
          </a:xfrm>
          <a:prstGeom prst="rect">
            <a:avLst/>
          </a:prstGeom>
          <a:noFill/>
        </p:spPr>
        <p:txBody>
          <a:bodyPr wrap="none" rtlCol="0">
            <a:spAutoFit/>
          </a:bodyPr>
          <a:lstStyle/>
          <a:p>
            <a:r>
              <a:rPr lang="en-CH" sz="1400">
                <a:latin typeface="Calibri" panose="020F0502020204030204" pitchFamily="34" charset="0"/>
                <a:cs typeface="Calibri" panose="020F0502020204030204" pitchFamily="34" charset="0"/>
              </a:rPr>
              <a:t>ESPPU </a:t>
            </a:r>
            <a:r>
              <a:rPr lang="de-CH" sz="1400" dirty="0" err="1">
                <a:latin typeface="Calibri" panose="020F0502020204030204" pitchFamily="34" charset="0"/>
                <a:cs typeface="Calibri" panose="020F0502020204030204" pitchFamily="34" charset="0"/>
              </a:rPr>
              <a:t>recommendation</a:t>
            </a:r>
            <a:endParaRPr lang="en-CH" sz="1400" dirty="0">
              <a:latin typeface="Calibri" panose="020F0502020204030204" pitchFamily="34" charset="0"/>
              <a:cs typeface="Calibri" panose="020F0502020204030204" pitchFamily="34" charset="0"/>
            </a:endParaRPr>
          </a:p>
        </p:txBody>
      </p:sp>
      <p:cxnSp>
        <p:nvCxnSpPr>
          <p:cNvPr id="14" name="Straight Arrow Connector 13">
            <a:extLst>
              <a:ext uri="{FF2B5EF4-FFF2-40B4-BE49-F238E27FC236}">
                <a16:creationId xmlns:a16="http://schemas.microsoft.com/office/drawing/2014/main" id="{53C91330-2BEE-0BE1-B02C-5745E40ED146}"/>
              </a:ext>
            </a:extLst>
          </p:cNvPr>
          <p:cNvCxnSpPr>
            <a:cxnSpLocks/>
          </p:cNvCxnSpPr>
          <p:nvPr/>
        </p:nvCxnSpPr>
        <p:spPr>
          <a:xfrm flipV="1">
            <a:off x="7261615" y="3990461"/>
            <a:ext cx="0" cy="466173"/>
          </a:xfrm>
          <a:prstGeom prst="straightConnector1">
            <a:avLst/>
          </a:prstGeom>
          <a:ln>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044875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765E1-F61C-3B24-09F3-4C33CC817C4C}"/>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A57FFB38-314F-6744-0EB0-14A65A260AB4}"/>
              </a:ext>
            </a:extLst>
          </p:cNvPr>
          <p:cNvSpPr>
            <a:spLocks noGrp="1"/>
          </p:cNvSpPr>
          <p:nvPr>
            <p:ph type="title"/>
          </p:nvPr>
        </p:nvSpPr>
        <p:spPr>
          <a:xfrm>
            <a:off x="1115616" y="51470"/>
            <a:ext cx="7190184" cy="432048"/>
          </a:xfrm>
        </p:spPr>
        <p:txBody>
          <a:bodyPr>
            <a:noAutofit/>
          </a:bodyPr>
          <a:lstStyle/>
          <a:p>
            <a:pPr>
              <a:lnSpc>
                <a:spcPts val="3456"/>
              </a:lnSpc>
            </a:pPr>
            <a:r>
              <a:rPr lang="en-US" spc="29" dirty="0">
                <a:solidFill>
                  <a:srgbClr val="000000"/>
                </a:solidFill>
                <a:ea typeface="Optima Bold"/>
                <a:sym typeface="Optima Bold"/>
              </a:rPr>
              <a:t>Muon Cooling Challenges</a:t>
            </a:r>
          </a:p>
        </p:txBody>
      </p:sp>
      <p:sp>
        <p:nvSpPr>
          <p:cNvPr id="5" name="Espace réservé du numéro de diapositive 3">
            <a:extLst>
              <a:ext uri="{FF2B5EF4-FFF2-40B4-BE49-F238E27FC236}">
                <a16:creationId xmlns:a16="http://schemas.microsoft.com/office/drawing/2014/main" id="{05DB2FAD-9B26-D35D-F492-883455FC9FCE}"/>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34</a:t>
            </a:fld>
            <a:endParaRPr lang="en-GB" dirty="0"/>
          </a:p>
        </p:txBody>
      </p:sp>
      <p:sp>
        <p:nvSpPr>
          <p:cNvPr id="52" name="Espace réservé du pied de page 4">
            <a:extLst>
              <a:ext uri="{FF2B5EF4-FFF2-40B4-BE49-F238E27FC236}">
                <a16:creationId xmlns:a16="http://schemas.microsoft.com/office/drawing/2014/main" id="{4621E2DA-62E4-EAAA-EB4D-8F85CDD31924}"/>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E8EF8647-664E-94D4-3838-4B650895C961}"/>
              </a:ext>
            </a:extLst>
          </p:cNvPr>
          <p:cNvSpPr>
            <a:spLocks noGrp="1"/>
          </p:cNvSpPr>
          <p:nvPr>
            <p:ph type="sldNum" sz="quarter" idx="4"/>
          </p:nvPr>
        </p:nvSpPr>
        <p:spPr/>
        <p:txBody>
          <a:bodyPr/>
          <a:lstStyle/>
          <a:p>
            <a:fld id="{974172A1-1CBF-0B40-9234-7D4D80EC19EA}" type="slidenum">
              <a:rPr lang="en-GB" smtClean="0"/>
              <a:pPr/>
              <a:t>34</a:t>
            </a:fld>
            <a:endParaRPr lang="en-GB" dirty="0"/>
          </a:p>
        </p:txBody>
      </p:sp>
      <p:pic>
        <p:nvPicPr>
          <p:cNvPr id="3" name="Picture 2" descr="damping.eps">
            <a:extLst>
              <a:ext uri="{FF2B5EF4-FFF2-40B4-BE49-F238E27FC236}">
                <a16:creationId xmlns:a16="http://schemas.microsoft.com/office/drawing/2014/main" id="{89674F80-84AE-F06D-585F-D62A2A5C6EF9}"/>
              </a:ext>
            </a:extLst>
          </p:cNvPr>
          <p:cNvPicPr>
            <a:picLocks noChangeAspect="1"/>
          </p:cNvPicPr>
          <p:nvPr/>
        </p:nvPicPr>
        <p:blipFill rotWithShape="1">
          <a:blip r:embed="rId2"/>
          <a:srcRect t="25926" b="10091"/>
          <a:stretch/>
        </p:blipFill>
        <p:spPr>
          <a:xfrm>
            <a:off x="274251" y="2182968"/>
            <a:ext cx="4009718" cy="840518"/>
          </a:xfrm>
          <a:prstGeom prst="rect">
            <a:avLst/>
          </a:prstGeom>
        </p:spPr>
      </p:pic>
      <p:pic>
        <p:nvPicPr>
          <p:cNvPr id="4" name="Picture 3" descr="p0.tiff">
            <a:extLst>
              <a:ext uri="{FF2B5EF4-FFF2-40B4-BE49-F238E27FC236}">
                <a16:creationId xmlns:a16="http://schemas.microsoft.com/office/drawing/2014/main" id="{F930B7BD-D3A7-B3A5-B9A4-97FFDDC4BA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95" y="574772"/>
            <a:ext cx="5052370" cy="1608197"/>
          </a:xfrm>
          <a:prstGeom prst="rect">
            <a:avLst/>
          </a:prstGeom>
        </p:spPr>
      </p:pic>
      <p:pic>
        <p:nvPicPr>
          <p:cNvPr id="6" name="Picture 5" descr="p2.tiff">
            <a:extLst>
              <a:ext uri="{FF2B5EF4-FFF2-40B4-BE49-F238E27FC236}">
                <a16:creationId xmlns:a16="http://schemas.microsoft.com/office/drawing/2014/main" id="{1795679F-B4A9-3E0B-5FBA-16337F46B7E6}"/>
              </a:ext>
            </a:extLst>
          </p:cNvPr>
          <p:cNvPicPr>
            <a:picLocks noChangeAspect="1"/>
          </p:cNvPicPr>
          <p:nvPr/>
        </p:nvPicPr>
        <p:blipFill>
          <a:blip r:embed="rId4"/>
          <a:stretch>
            <a:fillRect/>
          </a:stretch>
        </p:blipFill>
        <p:spPr>
          <a:xfrm>
            <a:off x="468824" y="3890137"/>
            <a:ext cx="6135767" cy="821840"/>
          </a:xfrm>
          <a:prstGeom prst="rect">
            <a:avLst/>
          </a:prstGeom>
        </p:spPr>
      </p:pic>
      <p:sp>
        <p:nvSpPr>
          <p:cNvPr id="7" name="Frame 6">
            <a:extLst>
              <a:ext uri="{FF2B5EF4-FFF2-40B4-BE49-F238E27FC236}">
                <a16:creationId xmlns:a16="http://schemas.microsoft.com/office/drawing/2014/main" id="{5794599D-3C06-C06B-D8BE-59344026FBB7}"/>
              </a:ext>
            </a:extLst>
          </p:cNvPr>
          <p:cNvSpPr/>
          <p:nvPr/>
        </p:nvSpPr>
        <p:spPr>
          <a:xfrm>
            <a:off x="1559590" y="3864160"/>
            <a:ext cx="1889720" cy="915659"/>
          </a:xfrm>
          <a:prstGeom prst="frame">
            <a:avLst>
              <a:gd name="adj1" fmla="val 3043"/>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lIns="74245" tIns="37122" rIns="74245" bIns="37122" spcCol="0" rtlCol="0" anchor="ctr"/>
          <a:lstStyle/>
          <a:p>
            <a:pPr algn="ctr"/>
            <a:endParaRPr lang="en-US">
              <a:solidFill>
                <a:schemeClr val="tx1"/>
              </a:solidFill>
            </a:endParaRPr>
          </a:p>
        </p:txBody>
      </p:sp>
      <p:sp>
        <p:nvSpPr>
          <p:cNvPr id="8" name="Frame 7">
            <a:extLst>
              <a:ext uri="{FF2B5EF4-FFF2-40B4-BE49-F238E27FC236}">
                <a16:creationId xmlns:a16="http://schemas.microsoft.com/office/drawing/2014/main" id="{459BFAE2-C2DC-ACF5-D882-B341E4B8D44B}"/>
              </a:ext>
            </a:extLst>
          </p:cNvPr>
          <p:cNvSpPr/>
          <p:nvPr/>
        </p:nvSpPr>
        <p:spPr>
          <a:xfrm>
            <a:off x="3453897" y="3866364"/>
            <a:ext cx="3206335" cy="915659"/>
          </a:xfrm>
          <a:prstGeom prst="frame">
            <a:avLst>
              <a:gd name="adj1" fmla="val 3043"/>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lIns="74245" tIns="37122" rIns="74245" bIns="37122" spcCol="0" rtlCol="0" anchor="ctr"/>
          <a:lstStyle/>
          <a:p>
            <a:pPr algn="ctr"/>
            <a:endParaRPr lang="en-US">
              <a:solidFill>
                <a:schemeClr val="tx1"/>
              </a:solidFill>
            </a:endParaRPr>
          </a:p>
        </p:txBody>
      </p:sp>
      <p:sp>
        <p:nvSpPr>
          <p:cNvPr id="9" name="TextBox 8">
            <a:extLst>
              <a:ext uri="{FF2B5EF4-FFF2-40B4-BE49-F238E27FC236}">
                <a16:creationId xmlns:a16="http://schemas.microsoft.com/office/drawing/2014/main" id="{615F5637-FFBB-2A81-ABC3-E51AB1933DF3}"/>
              </a:ext>
            </a:extLst>
          </p:cNvPr>
          <p:cNvSpPr txBox="1"/>
          <p:nvPr/>
        </p:nvSpPr>
        <p:spPr>
          <a:xfrm>
            <a:off x="1381549" y="3493903"/>
            <a:ext cx="2410289" cy="351968"/>
          </a:xfrm>
          <a:prstGeom prst="rect">
            <a:avLst/>
          </a:prstGeom>
          <a:noFill/>
        </p:spPr>
        <p:txBody>
          <a:bodyPr wrap="square" lIns="74245" tIns="37122" rIns="74245" bIns="37122" rtlCol="0">
            <a:spAutoFit/>
          </a:bodyPr>
          <a:lstStyle/>
          <a:p>
            <a:r>
              <a:rPr lang="en-US" dirty="0">
                <a:solidFill>
                  <a:srgbClr val="0000FF"/>
                </a:solidFill>
                <a:latin typeface="Calibri"/>
                <a:cs typeface="Calibri"/>
              </a:rPr>
              <a:t>Energy loss = cooling</a:t>
            </a:r>
          </a:p>
        </p:txBody>
      </p:sp>
      <p:sp>
        <p:nvSpPr>
          <p:cNvPr id="10" name="TextBox 9">
            <a:extLst>
              <a:ext uri="{FF2B5EF4-FFF2-40B4-BE49-F238E27FC236}">
                <a16:creationId xmlns:a16="http://schemas.microsoft.com/office/drawing/2014/main" id="{9C7C382C-30D8-5749-96CD-0B730460BD5C}"/>
              </a:ext>
            </a:extLst>
          </p:cNvPr>
          <p:cNvSpPr txBox="1"/>
          <p:nvPr/>
        </p:nvSpPr>
        <p:spPr>
          <a:xfrm>
            <a:off x="3647822" y="3509076"/>
            <a:ext cx="2918303" cy="351968"/>
          </a:xfrm>
          <a:prstGeom prst="rect">
            <a:avLst/>
          </a:prstGeom>
          <a:noFill/>
        </p:spPr>
        <p:txBody>
          <a:bodyPr wrap="square" lIns="74245" tIns="37122" rIns="74245" bIns="37122" rtlCol="0">
            <a:spAutoFit/>
          </a:bodyPr>
          <a:lstStyle/>
          <a:p>
            <a:r>
              <a:rPr lang="en-US" dirty="0">
                <a:solidFill>
                  <a:srgbClr val="FF0000"/>
                </a:solidFill>
                <a:latin typeface="Calibri"/>
                <a:cs typeface="Calibri"/>
              </a:rPr>
              <a:t>Multiple scattering = heating</a:t>
            </a:r>
          </a:p>
        </p:txBody>
      </p:sp>
      <p:sp>
        <p:nvSpPr>
          <p:cNvPr id="11" name="TextBox 10">
            <a:extLst>
              <a:ext uri="{FF2B5EF4-FFF2-40B4-BE49-F238E27FC236}">
                <a16:creationId xmlns:a16="http://schemas.microsoft.com/office/drawing/2014/main" id="{F9BFE6A5-D481-6D4E-A25A-8210AA03F41B}"/>
              </a:ext>
            </a:extLst>
          </p:cNvPr>
          <p:cNvSpPr txBox="1"/>
          <p:nvPr/>
        </p:nvSpPr>
        <p:spPr>
          <a:xfrm>
            <a:off x="5370508" y="2457866"/>
            <a:ext cx="3593980" cy="905972"/>
          </a:xfrm>
          <a:prstGeom prst="rect">
            <a:avLst/>
          </a:prstGeom>
          <a:noFill/>
          <a:ln w="28575" cmpd="sng">
            <a:solidFill>
              <a:srgbClr val="FF0000"/>
            </a:solidFill>
          </a:ln>
        </p:spPr>
        <p:txBody>
          <a:bodyPr wrap="square" lIns="74252" tIns="37125" rIns="74252" bIns="37125" rtlCol="0">
            <a:spAutoFit/>
          </a:bodyPr>
          <a:lstStyle/>
          <a:p>
            <a:r>
              <a:rPr lang="en-US" dirty="0">
                <a:latin typeface="Calibri"/>
                <a:cs typeface="Calibri"/>
              </a:rPr>
              <a:t>High field solenoids </a:t>
            </a:r>
            <a:r>
              <a:rPr lang="en-US" dirty="0" err="1">
                <a:latin typeface="Calibri"/>
                <a:cs typeface="Calibri"/>
              </a:rPr>
              <a:t>minimise</a:t>
            </a:r>
            <a:r>
              <a:rPr lang="en-US" dirty="0">
                <a:latin typeface="Calibri"/>
                <a:cs typeface="Calibri"/>
              </a:rPr>
              <a:t> beta-function and impact of multiple scattering</a:t>
            </a:r>
          </a:p>
        </p:txBody>
      </p:sp>
      <p:cxnSp>
        <p:nvCxnSpPr>
          <p:cNvPr id="13" name="Straight Arrow Connector 12">
            <a:extLst>
              <a:ext uri="{FF2B5EF4-FFF2-40B4-BE49-F238E27FC236}">
                <a16:creationId xmlns:a16="http://schemas.microsoft.com/office/drawing/2014/main" id="{7E4A4699-D332-86CA-7282-CA989EE39B98}"/>
              </a:ext>
            </a:extLst>
          </p:cNvPr>
          <p:cNvCxnSpPr/>
          <p:nvPr/>
        </p:nvCxnSpPr>
        <p:spPr>
          <a:xfrm flipH="1">
            <a:off x="6660232" y="3363838"/>
            <a:ext cx="936105" cy="4820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Donut 13">
            <a:extLst>
              <a:ext uri="{FF2B5EF4-FFF2-40B4-BE49-F238E27FC236}">
                <a16:creationId xmlns:a16="http://schemas.microsoft.com/office/drawing/2014/main" id="{7ABA46A9-65AD-CE26-44A6-914122BA604D}"/>
              </a:ext>
            </a:extLst>
          </p:cNvPr>
          <p:cNvSpPr/>
          <p:nvPr/>
        </p:nvSpPr>
        <p:spPr>
          <a:xfrm>
            <a:off x="6084168" y="3895109"/>
            <a:ext cx="636146" cy="404833"/>
          </a:xfrm>
          <a:prstGeom prst="donut">
            <a:avLst>
              <a:gd name="adj" fmla="val 5860"/>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lIns="74252" tIns="37125" rIns="74252" bIns="37125" spcCol="0" rtlCol="0" anchor="ctr"/>
          <a:lstStyle/>
          <a:p>
            <a:pPr algn="ctr"/>
            <a:endParaRPr lang="en-US">
              <a:solidFill>
                <a:schemeClr val="tx1"/>
              </a:solidFill>
            </a:endParaRPr>
          </a:p>
        </p:txBody>
      </p:sp>
      <p:pic>
        <p:nvPicPr>
          <p:cNvPr id="15" name="Picture 14">
            <a:extLst>
              <a:ext uri="{FF2B5EF4-FFF2-40B4-BE49-F238E27FC236}">
                <a16:creationId xmlns:a16="http://schemas.microsoft.com/office/drawing/2014/main" id="{9C9E65B9-E5EB-B456-D56A-DB95A954C795}"/>
              </a:ext>
            </a:extLst>
          </p:cNvPr>
          <p:cNvPicPr>
            <a:picLocks noChangeAspect="1"/>
          </p:cNvPicPr>
          <p:nvPr/>
        </p:nvPicPr>
        <p:blipFill>
          <a:blip r:embed="rId5"/>
          <a:srcRect l="38783" r="29301"/>
          <a:stretch/>
        </p:blipFill>
        <p:spPr>
          <a:xfrm>
            <a:off x="5485903" y="894154"/>
            <a:ext cx="2918303" cy="1288814"/>
          </a:xfrm>
          <a:prstGeom prst="rect">
            <a:avLst/>
          </a:prstGeom>
        </p:spPr>
      </p:pic>
    </p:spTree>
    <p:extLst>
      <p:ext uri="{BB962C8B-B14F-4D97-AF65-F5344CB8AC3E}">
        <p14:creationId xmlns:p14="http://schemas.microsoft.com/office/powerpoint/2010/main" val="32245878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B2D6F-514C-5FC3-2995-6EA35CD27185}"/>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353D02A0-DA27-C6D5-511C-E8AACE041ABB}"/>
              </a:ext>
            </a:extLst>
          </p:cNvPr>
          <p:cNvSpPr>
            <a:spLocks noGrp="1"/>
          </p:cNvSpPr>
          <p:nvPr>
            <p:ph type="ftr" sz="quarter" idx="3"/>
          </p:nvPr>
        </p:nvSpPr>
        <p:spPr/>
        <p:txBody>
          <a:bodyPr/>
          <a:lstStyle/>
          <a:p>
            <a:pPr algn="l"/>
            <a:r>
              <a:rPr lang="en-US"/>
              <a:t>D. Schulte, Muon Collider Status, IPAC, June 2025</a:t>
            </a:r>
            <a:endParaRPr lang="en-GB" dirty="0"/>
          </a:p>
        </p:txBody>
      </p:sp>
      <p:sp>
        <p:nvSpPr>
          <p:cNvPr id="5" name="Title 4">
            <a:extLst>
              <a:ext uri="{FF2B5EF4-FFF2-40B4-BE49-F238E27FC236}">
                <a16:creationId xmlns:a16="http://schemas.microsoft.com/office/drawing/2014/main" id="{EAC337C2-9FEB-73D7-6658-8EA5F1447809}"/>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ESPPU Submission March 2025</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34B89626-A7A0-C4E6-7AE4-B83298047F80}"/>
              </a:ext>
            </a:extLst>
          </p:cNvPr>
          <p:cNvSpPr>
            <a:spLocks noGrp="1"/>
          </p:cNvSpPr>
          <p:nvPr>
            <p:ph type="sldNum" sz="quarter" idx="4"/>
          </p:nvPr>
        </p:nvSpPr>
        <p:spPr/>
        <p:txBody>
          <a:bodyPr/>
          <a:lstStyle/>
          <a:p>
            <a:fld id="{974172A1-1CBF-0B40-9234-7D4D80EC19EA}" type="slidenum">
              <a:rPr lang="en-GB" smtClean="0"/>
              <a:pPr/>
              <a:t>35</a:t>
            </a:fld>
            <a:endParaRPr lang="en-GB" dirty="0"/>
          </a:p>
        </p:txBody>
      </p:sp>
      <p:sp>
        <p:nvSpPr>
          <p:cNvPr id="13" name="TextBox 12">
            <a:extLst>
              <a:ext uri="{FF2B5EF4-FFF2-40B4-BE49-F238E27FC236}">
                <a16:creationId xmlns:a16="http://schemas.microsoft.com/office/drawing/2014/main" id="{CE630927-9C3B-19B4-D7B2-500526FDF6F3}"/>
              </a:ext>
            </a:extLst>
          </p:cNvPr>
          <p:cNvSpPr txBox="1"/>
          <p:nvPr/>
        </p:nvSpPr>
        <p:spPr>
          <a:xfrm>
            <a:off x="112405" y="1048544"/>
            <a:ext cx="3593042" cy="3539430"/>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Collaboration produced ESPPU input:</a:t>
            </a:r>
          </a:p>
          <a:p>
            <a:endParaRPr lang="en-US"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Short, </a:t>
            </a:r>
            <a:r>
              <a:rPr lang="en-US" sz="1600" b="1" dirty="0">
                <a:latin typeface="Calibri" panose="020F0502020204030204" pitchFamily="34" charset="0"/>
                <a:cs typeface="Calibri" panose="020F0502020204030204" pitchFamily="34" charset="0"/>
              </a:rPr>
              <a:t>ten-page</a:t>
            </a:r>
            <a:r>
              <a:rPr lang="en-US" sz="1600" dirty="0">
                <a:latin typeface="Calibri" panose="020F0502020204030204" pitchFamily="34" charset="0"/>
                <a:cs typeface="Calibri" panose="020F0502020204030204" pitchFamily="34" charset="0"/>
              </a:rPr>
              <a:t> report (10p)</a:t>
            </a:r>
          </a:p>
          <a:p>
            <a:pPr marL="285750" indent="-285750">
              <a:buFont typeface="Arial" panose="020B0604020202020204" pitchFamily="34" charset="0"/>
              <a:buChar char="•"/>
            </a:pPr>
            <a:endParaRPr lang="en-US"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b="1" dirty="0">
                <a:latin typeface="Calibri" panose="020F0502020204030204" pitchFamily="34" charset="0"/>
                <a:cs typeface="Calibri" panose="020F0502020204030204" pitchFamily="34" charset="0"/>
              </a:rPr>
              <a:t>Addendum</a:t>
            </a:r>
            <a:r>
              <a:rPr lang="en-US" sz="1600" dirty="0">
                <a:latin typeface="Calibri" panose="020F0502020204030204" pitchFamily="34" charset="0"/>
                <a:cs typeface="Calibri" panose="020F0502020204030204" pitchFamily="34" charset="0"/>
              </a:rPr>
              <a:t> to answers specific questions from ESPPU (18p)</a:t>
            </a:r>
          </a:p>
          <a:p>
            <a:pPr marL="285750" indent="-285750">
              <a:buFont typeface="Arial" panose="020B0604020202020204" pitchFamily="34" charset="0"/>
              <a:buChar char="•"/>
            </a:pPr>
            <a:endParaRPr lang="en-US"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b="1" dirty="0">
                <a:latin typeface="Calibri" panose="020F0502020204030204" pitchFamily="34" charset="0"/>
                <a:cs typeface="Calibri" panose="020F0502020204030204" pitchFamily="34" charset="0"/>
              </a:rPr>
              <a:t>Back-up document</a:t>
            </a:r>
            <a:r>
              <a:rPr lang="en-US" sz="1600" dirty="0">
                <a:latin typeface="Calibri" panose="020F0502020204030204" pitchFamily="34" charset="0"/>
                <a:cs typeface="Calibri" panose="020F0502020204030204" pitchFamily="34" charset="0"/>
              </a:rPr>
              <a:t> (406p, 450 signatories)</a:t>
            </a:r>
          </a:p>
          <a:p>
            <a:pPr marL="742950" lvl="1" indent="-285750">
              <a:buFont typeface="Arial" panose="020B0604020202020204" pitchFamily="34" charset="0"/>
              <a:buChar char="•"/>
            </a:pPr>
            <a:r>
              <a:rPr lang="en-US" sz="1600" dirty="0">
                <a:solidFill>
                  <a:srgbClr val="0070C0"/>
                </a:solidFill>
                <a:latin typeface="Calibri" panose="020F0502020204030204" pitchFamily="34" charset="0"/>
                <a:cs typeface="Calibri" panose="020F0502020204030204" pitchFamily="34" charset="0"/>
              </a:rPr>
              <a:t>Assessment</a:t>
            </a:r>
            <a:r>
              <a:rPr lang="en-US" sz="1600" b="1" dirty="0">
                <a:latin typeface="Calibri" panose="020F0502020204030204" pitchFamily="34" charset="0"/>
                <a:cs typeface="Calibri" panose="020F0502020204030204" pitchFamily="34" charset="0"/>
              </a:rPr>
              <a:t> </a:t>
            </a:r>
            <a:r>
              <a:rPr lang="en-US" sz="1600" dirty="0">
                <a:latin typeface="Calibri" panose="020F0502020204030204" pitchFamily="34" charset="0"/>
                <a:cs typeface="Calibri" panose="020F0502020204030204" pitchFamily="34" charset="0"/>
              </a:rPr>
              <a:t>of collider status based on progress of R&amp;D</a:t>
            </a:r>
          </a:p>
          <a:p>
            <a:pPr marL="742950" lvl="1" indent="-285750">
              <a:buFont typeface="Arial" panose="020B0604020202020204" pitchFamily="34" charset="0"/>
              <a:buChar char="•"/>
            </a:pPr>
            <a:r>
              <a:rPr lang="en-US" sz="1600" dirty="0">
                <a:solidFill>
                  <a:srgbClr val="0070C0"/>
                </a:solidFill>
                <a:latin typeface="Calibri" panose="020F0502020204030204" pitchFamily="34" charset="0"/>
                <a:cs typeface="Calibri" panose="020F0502020204030204" pitchFamily="34" charset="0"/>
              </a:rPr>
              <a:t>R&amp;D Plan</a:t>
            </a:r>
            <a:endParaRPr lang="en-US" sz="1600"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Final polishing is ongoing, you Urgently sign up to support</a:t>
            </a:r>
          </a:p>
        </p:txBody>
      </p:sp>
      <p:pic>
        <p:nvPicPr>
          <p:cNvPr id="8" name="Picture 7">
            <a:extLst>
              <a:ext uri="{FF2B5EF4-FFF2-40B4-BE49-F238E27FC236}">
                <a16:creationId xmlns:a16="http://schemas.microsoft.com/office/drawing/2014/main" id="{0AAA73CA-F7EE-50BF-5787-04D4E0B7334A}"/>
              </a:ext>
            </a:extLst>
          </p:cNvPr>
          <p:cNvPicPr>
            <a:picLocks noChangeAspect="1"/>
          </p:cNvPicPr>
          <p:nvPr/>
        </p:nvPicPr>
        <p:blipFill>
          <a:blip r:embed="rId2"/>
          <a:stretch>
            <a:fillRect/>
          </a:stretch>
        </p:blipFill>
        <p:spPr>
          <a:xfrm>
            <a:off x="3699401" y="975855"/>
            <a:ext cx="2039445" cy="2886071"/>
          </a:xfrm>
          <a:prstGeom prst="rect">
            <a:avLst/>
          </a:prstGeom>
          <a:ln>
            <a:solidFill>
              <a:schemeClr val="tx1"/>
            </a:solidFill>
          </a:ln>
        </p:spPr>
      </p:pic>
      <p:pic>
        <p:nvPicPr>
          <p:cNvPr id="10" name="Picture 9">
            <a:extLst>
              <a:ext uri="{FF2B5EF4-FFF2-40B4-BE49-F238E27FC236}">
                <a16:creationId xmlns:a16="http://schemas.microsoft.com/office/drawing/2014/main" id="{7D934484-CDCD-AE8C-9FA0-FF49FDA8EC56}"/>
              </a:ext>
            </a:extLst>
          </p:cNvPr>
          <p:cNvPicPr>
            <a:picLocks noChangeAspect="1"/>
          </p:cNvPicPr>
          <p:nvPr/>
        </p:nvPicPr>
        <p:blipFill>
          <a:blip r:embed="rId3"/>
          <a:stretch>
            <a:fillRect/>
          </a:stretch>
        </p:blipFill>
        <p:spPr>
          <a:xfrm>
            <a:off x="5365402" y="1308312"/>
            <a:ext cx="2039445" cy="2886071"/>
          </a:xfrm>
          <a:prstGeom prst="rect">
            <a:avLst/>
          </a:prstGeom>
          <a:ln>
            <a:solidFill>
              <a:schemeClr val="tx1"/>
            </a:solidFill>
          </a:ln>
        </p:spPr>
      </p:pic>
      <p:pic>
        <p:nvPicPr>
          <p:cNvPr id="11" name="Picture 10">
            <a:extLst>
              <a:ext uri="{FF2B5EF4-FFF2-40B4-BE49-F238E27FC236}">
                <a16:creationId xmlns:a16="http://schemas.microsoft.com/office/drawing/2014/main" id="{9AEEDE90-9B2C-C1DC-0743-BCBBF82E46B3}"/>
              </a:ext>
            </a:extLst>
          </p:cNvPr>
          <p:cNvPicPr>
            <a:picLocks noChangeAspect="1"/>
          </p:cNvPicPr>
          <p:nvPr/>
        </p:nvPicPr>
        <p:blipFill>
          <a:blip r:embed="rId4"/>
          <a:stretch>
            <a:fillRect/>
          </a:stretch>
        </p:blipFill>
        <p:spPr>
          <a:xfrm>
            <a:off x="7031403" y="1690002"/>
            <a:ext cx="2039445" cy="2886071"/>
          </a:xfrm>
          <a:prstGeom prst="rect">
            <a:avLst/>
          </a:prstGeom>
          <a:ln>
            <a:solidFill>
              <a:schemeClr val="tx1"/>
            </a:solidFill>
          </a:ln>
        </p:spPr>
      </p:pic>
    </p:spTree>
    <p:extLst>
      <p:ext uri="{BB962C8B-B14F-4D97-AF65-F5344CB8AC3E}">
        <p14:creationId xmlns:p14="http://schemas.microsoft.com/office/powerpoint/2010/main" val="31243837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B2355AE-2BBE-DF50-C408-E6841E96B7A6}"/>
              </a:ext>
            </a:extLst>
          </p:cNvPr>
          <p:cNvSpPr>
            <a:spLocks noGrp="1"/>
          </p:cNvSpPr>
          <p:nvPr>
            <p:ph type="ftr" sz="quarter" idx="3"/>
          </p:nvPr>
        </p:nvSpPr>
        <p:spPr/>
        <p:txBody>
          <a:bodyPr/>
          <a:lstStyle/>
          <a:p>
            <a:pPr algn="l"/>
            <a:r>
              <a:rPr lang="en-US"/>
              <a:t>D. Schulte, Muon Collider Status, IPAC, June 2025</a:t>
            </a:r>
            <a:endParaRPr lang="en-GB" dirty="0"/>
          </a:p>
        </p:txBody>
      </p:sp>
      <p:sp>
        <p:nvSpPr>
          <p:cNvPr id="4" name="Slide Number Placeholder 3">
            <a:extLst>
              <a:ext uri="{FF2B5EF4-FFF2-40B4-BE49-F238E27FC236}">
                <a16:creationId xmlns:a16="http://schemas.microsoft.com/office/drawing/2014/main" id="{BC7E5C54-5E83-3BE4-E259-EEFE4049A8BC}"/>
              </a:ext>
            </a:extLst>
          </p:cNvPr>
          <p:cNvSpPr>
            <a:spLocks noGrp="1"/>
          </p:cNvSpPr>
          <p:nvPr>
            <p:ph type="sldNum" sz="quarter" idx="4"/>
          </p:nvPr>
        </p:nvSpPr>
        <p:spPr/>
        <p:txBody>
          <a:bodyPr/>
          <a:lstStyle/>
          <a:p>
            <a:fld id="{974172A1-1CBF-0B40-9234-7D4D80EC19EA}" type="slidenum">
              <a:rPr lang="en-GB" smtClean="0"/>
              <a:pPr/>
              <a:t>36</a:t>
            </a:fld>
            <a:endParaRPr lang="en-GB" dirty="0"/>
          </a:p>
        </p:txBody>
      </p:sp>
      <p:pic>
        <p:nvPicPr>
          <p:cNvPr id="15" name="Picture 14">
            <a:extLst>
              <a:ext uri="{FF2B5EF4-FFF2-40B4-BE49-F238E27FC236}">
                <a16:creationId xmlns:a16="http://schemas.microsoft.com/office/drawing/2014/main" id="{90AC8E22-26BA-E7DF-4172-2CD4DDD09378}"/>
              </a:ext>
            </a:extLst>
          </p:cNvPr>
          <p:cNvPicPr>
            <a:picLocks noChangeAspect="1"/>
          </p:cNvPicPr>
          <p:nvPr/>
        </p:nvPicPr>
        <p:blipFill>
          <a:blip r:embed="rId2"/>
          <a:stretch>
            <a:fillRect/>
          </a:stretch>
        </p:blipFill>
        <p:spPr>
          <a:xfrm>
            <a:off x="899592" y="123478"/>
            <a:ext cx="7344816" cy="4758668"/>
          </a:xfrm>
          <a:prstGeom prst="rect">
            <a:avLst/>
          </a:prstGeom>
        </p:spPr>
      </p:pic>
    </p:spTree>
    <p:extLst>
      <p:ext uri="{BB962C8B-B14F-4D97-AF65-F5344CB8AC3E}">
        <p14:creationId xmlns:p14="http://schemas.microsoft.com/office/powerpoint/2010/main" val="592902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AECF4-1244-4D9B-B719-69A7DE52691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640E73C-CF23-6FB0-C0B0-60D17565FCAD}"/>
              </a:ext>
            </a:extLst>
          </p:cNvPr>
          <p:cNvSpPr>
            <a:spLocks noGrp="1"/>
          </p:cNvSpPr>
          <p:nvPr>
            <p:ph type="title"/>
          </p:nvPr>
        </p:nvSpPr>
        <p:spPr>
          <a:xfrm>
            <a:off x="1115616" y="51470"/>
            <a:ext cx="7190184" cy="432048"/>
          </a:xfrm>
        </p:spPr>
        <p:txBody>
          <a:bodyPr>
            <a:noAutofit/>
          </a:bodyPr>
          <a:lstStyle/>
          <a:p>
            <a:pPr>
              <a:lnSpc>
                <a:spcPts val="3456"/>
              </a:lnSpc>
            </a:pPr>
            <a:r>
              <a:rPr lang="en-US" spc="29" dirty="0">
                <a:solidFill>
                  <a:srgbClr val="000000"/>
                </a:solidFill>
                <a:ea typeface="Optima Bold"/>
                <a:sym typeface="Optima Bold"/>
              </a:rPr>
              <a:t>The Collaboration</a:t>
            </a:r>
          </a:p>
        </p:txBody>
      </p:sp>
      <p:sp>
        <p:nvSpPr>
          <p:cNvPr id="5" name="Espace réservé du numéro de diapositive 3">
            <a:extLst>
              <a:ext uri="{FF2B5EF4-FFF2-40B4-BE49-F238E27FC236}">
                <a16:creationId xmlns:a16="http://schemas.microsoft.com/office/drawing/2014/main" id="{A9689BBE-EF24-4163-31DA-ABFABA21AA3A}"/>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a:t>
            </a:fld>
            <a:endParaRPr lang="en-GB" dirty="0"/>
          </a:p>
        </p:txBody>
      </p:sp>
      <p:sp>
        <p:nvSpPr>
          <p:cNvPr id="52" name="Espace réservé du pied de page 4">
            <a:extLst>
              <a:ext uri="{FF2B5EF4-FFF2-40B4-BE49-F238E27FC236}">
                <a16:creationId xmlns:a16="http://schemas.microsoft.com/office/drawing/2014/main" id="{4387D72B-3269-4400-EA56-890AED40CF40}"/>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CDF6F600-A825-634D-A7DA-22C7471F7BB5}"/>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3" name="TextBox 2">
            <a:extLst>
              <a:ext uri="{FF2B5EF4-FFF2-40B4-BE49-F238E27FC236}">
                <a16:creationId xmlns:a16="http://schemas.microsoft.com/office/drawing/2014/main" id="{1701E764-83FB-7452-41D8-244CA1604F4B}"/>
              </a:ext>
            </a:extLst>
          </p:cNvPr>
          <p:cNvSpPr txBox="1"/>
          <p:nvPr/>
        </p:nvSpPr>
        <p:spPr>
          <a:xfrm>
            <a:off x="107504" y="627534"/>
            <a:ext cx="4647376" cy="1169551"/>
          </a:xfrm>
          <a:prstGeom prst="rect">
            <a:avLst/>
          </a:prstGeom>
          <a:noFill/>
          <a:ln w="9525" cap="rnd">
            <a:solidFill>
              <a:schemeClr val="tx1"/>
            </a:solidFill>
          </a:ln>
          <a:effectLst/>
        </p:spPr>
        <p:txBody>
          <a:bodyPr wrap="square" lIns="91440" tIns="45720" rIns="91440" bIns="45720" rtlCol="0" anchor="t">
            <a:spAutoFit/>
          </a:bodyPr>
          <a:lstStyle/>
          <a:p>
            <a:r>
              <a:rPr lang="en-GB" sz="1400" dirty="0">
                <a:latin typeface="Calibri"/>
                <a:ea typeface="Calibri"/>
                <a:cs typeface="Calibri"/>
              </a:rPr>
              <a:t>Collaboration formed 2022, currently </a:t>
            </a:r>
            <a:r>
              <a:rPr lang="en-GB" sz="1400" b="1" dirty="0">
                <a:latin typeface="Calibri"/>
                <a:ea typeface="Calibri"/>
                <a:cs typeface="Calibri"/>
              </a:rPr>
              <a:t>hosted by CERN</a:t>
            </a:r>
          </a:p>
          <a:p>
            <a:pPr marL="285750" indent="-285750">
              <a:buFont typeface="Arial" panose="020B0604020202020204" pitchFamily="34" charset="0"/>
              <a:buChar char="•"/>
            </a:pPr>
            <a:r>
              <a:rPr lang="en-GB" sz="1400" b="1" dirty="0">
                <a:latin typeface="Calibri"/>
                <a:ea typeface="Calibri"/>
                <a:cs typeface="Calibri"/>
              </a:rPr>
              <a:t>61 full partner institutes</a:t>
            </a:r>
            <a:r>
              <a:rPr lang="en-GB" sz="1400" dirty="0">
                <a:latin typeface="Calibri"/>
                <a:ea typeface="Calibri"/>
                <a:cs typeface="Calibri"/>
              </a:rPr>
              <a:t>, more in process</a:t>
            </a:r>
          </a:p>
          <a:p>
            <a:pPr marL="285750" indent="-285750">
              <a:buFont typeface="Arial" panose="020B0604020202020204" pitchFamily="34" charset="0"/>
              <a:buChar char="•"/>
            </a:pPr>
            <a:r>
              <a:rPr lang="en-GB" sz="1400" dirty="0">
                <a:latin typeface="Calibri"/>
                <a:ea typeface="Calibri"/>
                <a:cs typeface="Calibri"/>
              </a:rPr>
              <a:t>From all regions</a:t>
            </a:r>
          </a:p>
          <a:p>
            <a:pPr marL="285750" indent="-285750">
              <a:buFont typeface="Arial" panose="020B0604020202020204" pitchFamily="34" charset="0"/>
              <a:buChar char="•"/>
            </a:pPr>
            <a:endParaRPr lang="en-GB" sz="1400" dirty="0">
              <a:latin typeface="Calibri" panose="020F0502020204030204" pitchFamily="34" charset="0"/>
              <a:ea typeface="Calibri"/>
              <a:cs typeface="Calibri" panose="020F0502020204030204" pitchFamily="34" charset="0"/>
            </a:endParaRPr>
          </a:p>
          <a:p>
            <a:r>
              <a:rPr lang="en-GB" sz="1400" b="1" dirty="0">
                <a:latin typeface="Calibri"/>
                <a:ea typeface="Calibri"/>
                <a:cs typeface="Calibri"/>
              </a:rPr>
              <a:t>EU co-funded design study MuCol</a:t>
            </a:r>
            <a:r>
              <a:rPr lang="en-GB" sz="1400" dirty="0">
                <a:latin typeface="Calibri"/>
                <a:ea typeface="Calibri"/>
                <a:cs typeface="Calibri"/>
              </a:rPr>
              <a:t> started 2023</a:t>
            </a:r>
          </a:p>
        </p:txBody>
      </p:sp>
      <p:pic>
        <p:nvPicPr>
          <p:cNvPr id="4" name="Picture 3">
            <a:extLst>
              <a:ext uri="{FF2B5EF4-FFF2-40B4-BE49-F238E27FC236}">
                <a16:creationId xmlns:a16="http://schemas.microsoft.com/office/drawing/2014/main" id="{0EF8B919-F3A4-F2E9-B03F-6BBA8F91343C}"/>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202750" y="2652093"/>
            <a:ext cx="2499139" cy="1259502"/>
          </a:xfrm>
          <a:prstGeom prst="rect">
            <a:avLst/>
          </a:prstGeom>
        </p:spPr>
      </p:pic>
      <p:pic>
        <p:nvPicPr>
          <p:cNvPr id="6" name="Picture 5">
            <a:extLst>
              <a:ext uri="{FF2B5EF4-FFF2-40B4-BE49-F238E27FC236}">
                <a16:creationId xmlns:a16="http://schemas.microsoft.com/office/drawing/2014/main" id="{EE293993-1402-7041-7867-A55732987E57}"/>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7478405" y="1168162"/>
            <a:ext cx="1289296" cy="1302109"/>
          </a:xfrm>
          <a:prstGeom prst="rect">
            <a:avLst/>
          </a:prstGeom>
        </p:spPr>
      </p:pic>
      <p:pic>
        <p:nvPicPr>
          <p:cNvPr id="7" name="Picture 6" descr="A picture containing text, font, graphics, design&#10;&#10;Description automatically generated">
            <a:extLst>
              <a:ext uri="{FF2B5EF4-FFF2-40B4-BE49-F238E27FC236}">
                <a16:creationId xmlns:a16="http://schemas.microsoft.com/office/drawing/2014/main" id="{6774A74D-1B43-6478-C4B6-04FCE84DD463}"/>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4944140" y="670206"/>
            <a:ext cx="1323536" cy="1520550"/>
          </a:xfrm>
          <a:prstGeom prst="rect">
            <a:avLst/>
          </a:prstGeom>
        </p:spPr>
      </p:pic>
      <p:sp>
        <p:nvSpPr>
          <p:cNvPr id="8" name="TextBox 7">
            <a:extLst>
              <a:ext uri="{FF2B5EF4-FFF2-40B4-BE49-F238E27FC236}">
                <a16:creationId xmlns:a16="http://schemas.microsoft.com/office/drawing/2014/main" id="{43A312C3-23EC-ABC2-1508-C49480E2C70E}"/>
              </a:ext>
            </a:extLst>
          </p:cNvPr>
          <p:cNvSpPr txBox="1"/>
          <p:nvPr/>
        </p:nvSpPr>
        <p:spPr>
          <a:xfrm>
            <a:off x="96689" y="1995686"/>
            <a:ext cx="4647376" cy="2677656"/>
          </a:xfrm>
          <a:prstGeom prst="rect">
            <a:avLst/>
          </a:prstGeom>
          <a:noFill/>
          <a:ln w="9525">
            <a:solidFill>
              <a:schemeClr val="tx1"/>
            </a:solidFill>
          </a:ln>
          <a:effectLst/>
        </p:spPr>
        <p:txBody>
          <a:bodyPr wrap="square" lIns="91440" tIns="45720" rIns="91440" bIns="45720" rtlCol="0" anchor="t">
            <a:spAutoFit/>
          </a:bodyPr>
          <a:lstStyle/>
          <a:p>
            <a:r>
              <a:rPr lang="en-GB" sz="1400" dirty="0">
                <a:latin typeface="Calibri"/>
                <a:ea typeface="Calibri"/>
                <a:cs typeface="Calibri"/>
              </a:rPr>
              <a:t>Strong recommendation from </a:t>
            </a:r>
            <a:r>
              <a:rPr lang="en-GB" sz="1400" b="1" dirty="0">
                <a:latin typeface="Calibri"/>
                <a:ea typeface="Calibri"/>
                <a:cs typeface="Calibri"/>
              </a:rPr>
              <a:t>P5</a:t>
            </a:r>
            <a:r>
              <a:rPr lang="en-GB" sz="1400" dirty="0">
                <a:latin typeface="Calibri"/>
                <a:ea typeface="Calibri"/>
                <a:cs typeface="Calibri"/>
              </a:rPr>
              <a:t> «</a:t>
            </a:r>
            <a:r>
              <a:rPr lang="en-GB" sz="1400" b="1" dirty="0">
                <a:latin typeface="Calibri"/>
                <a:ea typeface="Calibri"/>
                <a:cs typeface="Calibri"/>
              </a:rPr>
              <a:t>This is our muon shot</a:t>
            </a:r>
            <a:r>
              <a:rPr lang="en-GB" sz="1400" dirty="0">
                <a:latin typeface="Calibri"/>
                <a:ea typeface="Calibri"/>
                <a:cs typeface="Calibri"/>
              </a:rPr>
              <a:t>»</a:t>
            </a:r>
          </a:p>
          <a:p>
            <a:pPr marL="285750" indent="-285750">
              <a:buFont typeface="Arial" panose="020B0604020202020204" pitchFamily="34" charset="0"/>
              <a:buChar char="•"/>
            </a:pPr>
            <a:r>
              <a:rPr lang="en-GB" sz="1400" dirty="0">
                <a:latin typeface="Calibri"/>
                <a:ea typeface="Calibri"/>
                <a:cs typeface="Calibri"/>
              </a:rPr>
              <a:t>Interest in hosting at FNAL</a:t>
            </a:r>
          </a:p>
          <a:p>
            <a:pPr marL="285750" indent="-285750">
              <a:buFont typeface="Arial" panose="020B0604020202020204" pitchFamily="34" charset="0"/>
              <a:buChar char="•"/>
            </a:pPr>
            <a:endParaRPr lang="en-GB" sz="1400" dirty="0">
              <a:latin typeface="Calibri" panose="020F0502020204030204" pitchFamily="34" charset="0"/>
              <a:ea typeface="Calibri"/>
              <a:cs typeface="Calibri" panose="020F0502020204030204" pitchFamily="34" charset="0"/>
            </a:endParaRPr>
          </a:p>
          <a:p>
            <a:r>
              <a:rPr lang="en-GB" sz="1400" b="1" dirty="0">
                <a:latin typeface="Calibri"/>
                <a:ea typeface="Calibri"/>
                <a:cs typeface="Calibri"/>
              </a:rPr>
              <a:t>US partners are in the process of joining</a:t>
            </a:r>
          </a:p>
          <a:p>
            <a:pPr marL="285750" indent="-285750">
              <a:buFont typeface="Arial" panose="020B0604020202020204" pitchFamily="34" charset="0"/>
              <a:buChar char="•"/>
            </a:pPr>
            <a:r>
              <a:rPr lang="en-GB" sz="1400" dirty="0">
                <a:latin typeface="Calibri"/>
                <a:ea typeface="Calibri"/>
                <a:cs typeface="Calibri"/>
              </a:rPr>
              <a:t>US Muon Collider Inauguration Meeting in August 2024 at Fermilab (about 300 participants)</a:t>
            </a:r>
          </a:p>
          <a:p>
            <a:pPr marL="285750" indent="-285750">
              <a:buFont typeface="Arial" panose="020B0604020202020204" pitchFamily="34" charset="0"/>
              <a:buChar char="•"/>
            </a:pPr>
            <a:r>
              <a:rPr lang="en-GB" sz="1400" dirty="0">
                <a:latin typeface="Calibri"/>
                <a:ea typeface="Calibri"/>
                <a:cs typeface="Calibri"/>
              </a:rPr>
              <a:t>Forming national organisation to participate</a:t>
            </a:r>
          </a:p>
          <a:p>
            <a:pPr marL="285750" indent="-285750">
              <a:buFont typeface="Arial" panose="020B0604020202020204" pitchFamily="34" charset="0"/>
              <a:buChar char="•"/>
            </a:pPr>
            <a:r>
              <a:rPr lang="en-GB" sz="1400" dirty="0">
                <a:latin typeface="Calibri"/>
                <a:ea typeface="Calibri"/>
                <a:cs typeface="Calibri"/>
              </a:rPr>
              <a:t>Addendum to </a:t>
            </a:r>
            <a:r>
              <a:rPr lang="en-GB" sz="1400" b="1" dirty="0">
                <a:latin typeface="Calibri"/>
                <a:ea typeface="Calibri"/>
                <a:cs typeface="Calibri"/>
              </a:rPr>
              <a:t>CERN-DoE agreement </a:t>
            </a:r>
            <a:r>
              <a:rPr lang="en-GB" sz="1400" dirty="0">
                <a:latin typeface="Calibri"/>
                <a:ea typeface="Calibri"/>
                <a:cs typeface="Calibri"/>
              </a:rPr>
              <a:t>in preparation</a:t>
            </a:r>
          </a:p>
          <a:p>
            <a:pPr marL="285750" indent="-285750">
              <a:buFont typeface="Arial" panose="020B0604020202020204" pitchFamily="34" charset="0"/>
              <a:buChar char="•"/>
            </a:pPr>
            <a:endParaRPr lang="en-GB" sz="1400" dirty="0">
              <a:latin typeface="Calibri" panose="020F0502020204030204" pitchFamily="34" charset="0"/>
              <a:ea typeface="Calibri"/>
              <a:cs typeface="Calibri" panose="020F0502020204030204" pitchFamily="34" charset="0"/>
            </a:endParaRPr>
          </a:p>
          <a:p>
            <a:r>
              <a:rPr lang="en-GB" sz="1400" dirty="0">
                <a:latin typeface="Calibri"/>
                <a:ea typeface="Calibri"/>
                <a:cs typeface="Calibri"/>
              </a:rPr>
              <a:t>Already strong US contribution to IMCC ESPPU documents</a:t>
            </a:r>
          </a:p>
          <a:p>
            <a:r>
              <a:rPr lang="en-GB" sz="1400" dirty="0">
                <a:latin typeface="Calibri"/>
                <a:ea typeface="Calibri"/>
                <a:cs typeface="Calibri"/>
              </a:rPr>
              <a:t>Work at universities started</a:t>
            </a:r>
          </a:p>
          <a:p>
            <a:r>
              <a:rPr lang="en-GB" sz="1400" dirty="0">
                <a:latin typeface="Calibri"/>
                <a:ea typeface="Calibri"/>
                <a:cs typeface="Calibri"/>
              </a:rPr>
              <a:t>Obtained several grants also at laboratories</a:t>
            </a:r>
          </a:p>
        </p:txBody>
      </p:sp>
      <p:sp>
        <p:nvSpPr>
          <p:cNvPr id="9" name="TextBox 8">
            <a:extLst>
              <a:ext uri="{FF2B5EF4-FFF2-40B4-BE49-F238E27FC236}">
                <a16:creationId xmlns:a16="http://schemas.microsoft.com/office/drawing/2014/main" id="{3A98E202-3DFB-D9CD-061B-6E777E2D996C}"/>
              </a:ext>
            </a:extLst>
          </p:cNvPr>
          <p:cNvSpPr txBox="1"/>
          <p:nvPr/>
        </p:nvSpPr>
        <p:spPr>
          <a:xfrm>
            <a:off x="4944140" y="4124299"/>
            <a:ext cx="4070027" cy="738664"/>
          </a:xfrm>
          <a:prstGeom prst="rect">
            <a:avLst/>
          </a:prstGeom>
          <a:solidFill>
            <a:schemeClr val="accent5">
              <a:lumMod val="20000"/>
              <a:lumOff val="80000"/>
              <a:alpha val="50000"/>
            </a:schemeClr>
          </a:solidFill>
          <a:ln w="9525">
            <a:solidFill>
              <a:schemeClr val="tx1"/>
            </a:solidFill>
          </a:ln>
          <a:effectLst/>
        </p:spPr>
        <p:txBody>
          <a:bodyPr wrap="square" rtlCol="0">
            <a:spAutoFit/>
          </a:bodyPr>
          <a:lstStyle/>
          <a:p>
            <a:r>
              <a:rPr lang="de-CH" sz="1400" dirty="0">
                <a:latin typeface="Calibri" panose="020F0502020204030204" pitchFamily="34" charset="0"/>
                <a:cs typeface="Calibri" panose="020F0502020204030204" pitchFamily="34" charset="0"/>
              </a:rPr>
              <a:t>IMCC will carry out </a:t>
            </a:r>
            <a:r>
              <a:rPr lang="de-CH" sz="1400" dirty="0" err="1">
                <a:latin typeface="Calibri" panose="020F0502020204030204" pitchFamily="34" charset="0"/>
                <a:cs typeface="Calibri" panose="020F0502020204030204" pitchFamily="34" charset="0"/>
              </a:rPr>
              <a:t>the</a:t>
            </a:r>
            <a:r>
              <a:rPr lang="de-CH" sz="1400" dirty="0">
                <a:latin typeface="Calibri" panose="020F0502020204030204" pitchFamily="34" charset="0"/>
                <a:cs typeface="Calibri" panose="020F0502020204030204" pitchFamily="34" charset="0"/>
              </a:rPr>
              <a:t> R&amp;D </a:t>
            </a:r>
            <a:r>
              <a:rPr lang="de-CH" sz="1400" dirty="0" err="1">
                <a:latin typeface="Calibri" panose="020F0502020204030204" pitchFamily="34" charset="0"/>
                <a:cs typeface="Calibri" panose="020F0502020204030204" pitchFamily="34" charset="0"/>
              </a:rPr>
              <a:t>together</a:t>
            </a:r>
            <a:r>
              <a:rPr lang="de-CH" sz="1400" dirty="0">
                <a:latin typeface="Calibri" panose="020F0502020204030204" pitchFamily="34" charset="0"/>
                <a:cs typeface="Calibri" panose="020F0502020204030204" pitchFamily="34" charset="0"/>
              </a:rPr>
              <a:t> and </a:t>
            </a:r>
            <a:r>
              <a:rPr lang="en-GB" sz="1400" dirty="0">
                <a:effectLst/>
                <a:latin typeface="Calibri" panose="020F0502020204030204" pitchFamily="34" charset="0"/>
                <a:ea typeface="Georgia" panose="02040502050405020303" pitchFamily="18" charset="0"/>
                <a:cs typeface="Calibri" panose="020F0502020204030204" pitchFamily="34" charset="0"/>
              </a:rPr>
              <a:t>develop options to host the collider at CERN or at </a:t>
            </a:r>
            <a:r>
              <a:rPr lang="en-GB" sz="1400" dirty="0">
                <a:latin typeface="Calibri" panose="020F0502020204030204" pitchFamily="34" charset="0"/>
                <a:ea typeface="Georgia" panose="02040502050405020303" pitchFamily="18" charset="0"/>
                <a:cs typeface="Calibri" panose="020F0502020204030204" pitchFamily="34" charset="0"/>
              </a:rPr>
              <a:t>Fermilab</a:t>
            </a:r>
            <a:r>
              <a:rPr lang="en-GB" sz="1400" dirty="0">
                <a:effectLst/>
                <a:latin typeface="Calibri" panose="020F0502020204030204" pitchFamily="34" charset="0"/>
                <a:ea typeface="Georgia" panose="02040502050405020303" pitchFamily="18" charset="0"/>
                <a:cs typeface="Calibri" panose="020F0502020204030204" pitchFamily="34" charset="0"/>
              </a:rPr>
              <a:t> and potentially also other sites</a:t>
            </a:r>
            <a:endParaRPr lang="de-CH" sz="1400" dirty="0">
              <a:latin typeface="Calibri" panose="020F0502020204030204" pitchFamily="34" charset="0"/>
              <a:cs typeface="Calibri" panose="020F0502020204030204" pitchFamily="34" charset="0"/>
            </a:endParaRPr>
          </a:p>
        </p:txBody>
      </p:sp>
      <p:pic>
        <p:nvPicPr>
          <p:cNvPr id="10" name="Picture 9" descr="A picture containing graphics, circle, colorfulness, graphic design&#10;&#10;Description automatically generated">
            <a:extLst>
              <a:ext uri="{FF2B5EF4-FFF2-40B4-BE49-F238E27FC236}">
                <a16:creationId xmlns:a16="http://schemas.microsoft.com/office/drawing/2014/main" id="{1EB11F38-E777-854D-EFE2-DA9DE626EB6F}"/>
              </a:ext>
            </a:extLst>
          </p:cNvPr>
          <p:cNvPicPr>
            <a:picLocks noChangeAspect="1"/>
          </p:cNvPicPr>
          <p:nvPr/>
        </p:nvPicPr>
        <p:blipFill>
          <a:blip r:embed="rId6"/>
          <a:stretch>
            <a:fillRect/>
          </a:stretch>
        </p:blipFill>
        <p:spPr>
          <a:xfrm>
            <a:off x="5118163" y="2139702"/>
            <a:ext cx="1289295" cy="735474"/>
          </a:xfrm>
          <a:prstGeom prst="rect">
            <a:avLst/>
          </a:prstGeom>
        </p:spPr>
      </p:pic>
    </p:spTree>
    <p:extLst>
      <p:ext uri="{BB962C8B-B14F-4D97-AF65-F5344CB8AC3E}">
        <p14:creationId xmlns:p14="http://schemas.microsoft.com/office/powerpoint/2010/main" val="3928639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5162"/>
            <a:ext cx="6781800" cy="432048"/>
          </a:xfrm>
        </p:spPr>
        <p:txBody>
          <a:bodyPr>
            <a:normAutofit fontScale="90000"/>
          </a:bodyPr>
          <a:lstStyle/>
          <a:p>
            <a:pPr algn="ctr"/>
            <a:r>
              <a:rPr lang="en-GB" sz="3200" dirty="0">
                <a:latin typeface="Calibri"/>
                <a:cs typeface="Calibri"/>
              </a:rPr>
              <a:t>IMCC Partners</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5</a:t>
            </a:fld>
            <a:endParaRPr lang="en-GB" dirty="0"/>
          </a:p>
        </p:txBody>
      </p:sp>
      <p:graphicFrame>
        <p:nvGraphicFramePr>
          <p:cNvPr id="6" name="Table 5"/>
          <p:cNvGraphicFramePr>
            <a:graphicFrameLocks noGrp="1"/>
          </p:cNvGraphicFramePr>
          <p:nvPr/>
        </p:nvGraphicFramePr>
        <p:xfrm>
          <a:off x="107504" y="343568"/>
          <a:ext cx="2160240" cy="4604446"/>
        </p:xfrm>
        <a:graphic>
          <a:graphicData uri="http://schemas.openxmlformats.org/drawingml/2006/table">
            <a:tbl>
              <a:tblPr bandRow="1">
                <a:tableStyleId>{5C22544A-7EE6-4342-B048-85BDC9FD1C3A}</a:tableStyleId>
              </a:tblPr>
              <a:tblGrid>
                <a:gridCol w="420047">
                  <a:extLst>
                    <a:ext uri="{9D8B030D-6E8A-4147-A177-3AD203B41FA5}">
                      <a16:colId xmlns:a16="http://schemas.microsoft.com/office/drawing/2014/main" val="20000"/>
                    </a:ext>
                  </a:extLst>
                </a:gridCol>
                <a:gridCol w="1740193">
                  <a:extLst>
                    <a:ext uri="{9D8B030D-6E8A-4147-A177-3AD203B41FA5}">
                      <a16:colId xmlns:a16="http://schemas.microsoft.com/office/drawing/2014/main" val="20001"/>
                    </a:ext>
                  </a:extLst>
                </a:gridCol>
              </a:tblGrid>
              <a:tr h="200149">
                <a:tc>
                  <a:txBody>
                    <a:bodyPr/>
                    <a:lstStyle/>
                    <a:p>
                      <a:r>
                        <a:rPr lang="en-US" sz="800" dirty="0">
                          <a:latin typeface="Calibri"/>
                          <a:cs typeface="Calibri"/>
                        </a:rPr>
                        <a:t>IEIO</a:t>
                      </a:r>
                    </a:p>
                  </a:txBody>
                  <a:tcPr marT="36576" marB="36576"/>
                </a:tc>
                <a:tc>
                  <a:txBody>
                    <a:bodyPr/>
                    <a:lstStyle/>
                    <a:p>
                      <a:r>
                        <a:rPr lang="en-US" sz="800" b="1" dirty="0">
                          <a:solidFill>
                            <a:schemeClr val="tx1"/>
                          </a:solidFill>
                          <a:latin typeface="Calibri"/>
                          <a:cs typeface="Calibri"/>
                        </a:rPr>
                        <a:t>CERN</a:t>
                      </a:r>
                    </a:p>
                  </a:txBody>
                  <a:tcPr marT="36576" marB="36576"/>
                </a:tc>
                <a:extLst>
                  <a:ext uri="{0D108BD9-81ED-4DB2-BD59-A6C34878D82A}">
                    <a16:rowId xmlns:a16="http://schemas.microsoft.com/office/drawing/2014/main" val="10000"/>
                  </a:ext>
                </a:extLst>
              </a:tr>
              <a:tr h="200149">
                <a:tc>
                  <a:txBody>
                    <a:bodyPr/>
                    <a:lstStyle/>
                    <a:p>
                      <a:r>
                        <a:rPr lang="en-US" sz="800" dirty="0">
                          <a:latin typeface="Calibri"/>
                          <a:cs typeface="Calibri"/>
                        </a:rPr>
                        <a:t>FR</a:t>
                      </a:r>
                    </a:p>
                  </a:txBody>
                  <a:tcPr marT="36576" marB="36576"/>
                </a:tc>
                <a:tc>
                  <a:txBody>
                    <a:bodyPr/>
                    <a:lstStyle/>
                    <a:p>
                      <a:r>
                        <a:rPr lang="en-US" sz="800" b="1" dirty="0">
                          <a:solidFill>
                            <a:schemeClr val="tx1"/>
                          </a:solidFill>
                          <a:latin typeface="Calibri"/>
                          <a:cs typeface="Calibri"/>
                        </a:rPr>
                        <a:t>CEA-IRFU</a:t>
                      </a:r>
                    </a:p>
                  </a:txBody>
                  <a:tcPr marT="36576" marB="36576"/>
                </a:tc>
                <a:extLst>
                  <a:ext uri="{0D108BD9-81ED-4DB2-BD59-A6C34878D82A}">
                    <a16:rowId xmlns:a16="http://schemas.microsoft.com/office/drawing/2014/main" val="10001"/>
                  </a:ext>
                </a:extLst>
              </a:tr>
              <a:tr h="200149">
                <a:tc>
                  <a:txBody>
                    <a:bodyPr/>
                    <a:lstStyle/>
                    <a:p>
                      <a:endParaRPr lang="en-US" sz="800" dirty="0">
                        <a:latin typeface="Calibri"/>
                        <a:cs typeface="Calibri"/>
                      </a:endParaRPr>
                    </a:p>
                  </a:txBody>
                  <a:tcPr marT="36576" marB="36576"/>
                </a:tc>
                <a:tc>
                  <a:txBody>
                    <a:bodyPr/>
                    <a:lstStyle/>
                    <a:p>
                      <a:r>
                        <a:rPr lang="en-US" sz="800" dirty="0">
                          <a:solidFill>
                            <a:schemeClr val="tx1"/>
                          </a:solidFill>
                          <a:latin typeface="Calibri"/>
                          <a:cs typeface="Calibri"/>
                        </a:rPr>
                        <a:t>CNRS-LNCMI</a:t>
                      </a:r>
                    </a:p>
                  </a:txBody>
                  <a:tcPr marT="36576" marB="36576"/>
                </a:tc>
                <a:extLst>
                  <a:ext uri="{0D108BD9-81ED-4DB2-BD59-A6C34878D82A}">
                    <a16:rowId xmlns:a16="http://schemas.microsoft.com/office/drawing/2014/main" val="10002"/>
                  </a:ext>
                </a:extLst>
              </a:tr>
              <a:tr h="200149">
                <a:tc>
                  <a:txBody>
                    <a:bodyPr/>
                    <a:lstStyle/>
                    <a:p>
                      <a:endParaRPr lang="en-US" sz="800" dirty="0">
                        <a:latin typeface="Calibri"/>
                        <a:cs typeface="Calibri"/>
                      </a:endParaRPr>
                    </a:p>
                  </a:txBody>
                  <a:tcPr marT="36576" marB="36576"/>
                </a:tc>
                <a:tc>
                  <a:txBody>
                    <a:bodyPr/>
                    <a:lstStyle/>
                    <a:p>
                      <a:r>
                        <a:rPr lang="en-US" sz="800" b="1" i="1" dirty="0" err="1">
                          <a:solidFill>
                            <a:schemeClr val="tx1"/>
                          </a:solidFill>
                          <a:latin typeface="Calibri"/>
                          <a:cs typeface="Calibri"/>
                        </a:rPr>
                        <a:t>Ecoles</a:t>
                      </a:r>
                      <a:r>
                        <a:rPr lang="en-US" sz="800" b="1" i="1" dirty="0">
                          <a:solidFill>
                            <a:schemeClr val="tx1"/>
                          </a:solidFill>
                          <a:latin typeface="Calibri"/>
                          <a:cs typeface="Calibri"/>
                        </a:rPr>
                        <a:t> des Mines St-Etienne</a:t>
                      </a:r>
                    </a:p>
                  </a:txBody>
                  <a:tcPr marT="36576" marB="36576"/>
                </a:tc>
                <a:extLst>
                  <a:ext uri="{0D108BD9-81ED-4DB2-BD59-A6C34878D82A}">
                    <a16:rowId xmlns:a16="http://schemas.microsoft.com/office/drawing/2014/main" val="2809196396"/>
                  </a:ext>
                </a:extLst>
              </a:tr>
              <a:tr h="200149">
                <a:tc>
                  <a:txBody>
                    <a:bodyPr/>
                    <a:lstStyle/>
                    <a:p>
                      <a:r>
                        <a:rPr lang="en-US" sz="800" dirty="0">
                          <a:latin typeface="Calibri"/>
                          <a:cs typeface="Calibri"/>
                        </a:rPr>
                        <a:t>DE</a:t>
                      </a:r>
                    </a:p>
                  </a:txBody>
                  <a:tcPr marT="36576" marB="36576"/>
                </a:tc>
                <a:tc>
                  <a:txBody>
                    <a:bodyPr/>
                    <a:lstStyle/>
                    <a:p>
                      <a:r>
                        <a:rPr lang="en-US" sz="800" dirty="0">
                          <a:solidFill>
                            <a:schemeClr val="tx1"/>
                          </a:solidFill>
                          <a:latin typeface="Calibri"/>
                          <a:cs typeface="Calibri"/>
                        </a:rPr>
                        <a:t>DESY</a:t>
                      </a:r>
                    </a:p>
                  </a:txBody>
                  <a:tcPr marT="36576" marB="36576"/>
                </a:tc>
                <a:extLst>
                  <a:ext uri="{0D108BD9-81ED-4DB2-BD59-A6C34878D82A}">
                    <a16:rowId xmlns:a16="http://schemas.microsoft.com/office/drawing/2014/main" val="10003"/>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Technical University of Darmstadt</a:t>
                      </a:r>
                    </a:p>
                  </a:txBody>
                  <a:tcPr marT="36576" marB="36576"/>
                </a:tc>
                <a:extLst>
                  <a:ext uri="{0D108BD9-81ED-4DB2-BD59-A6C34878D82A}">
                    <a16:rowId xmlns:a16="http://schemas.microsoft.com/office/drawing/2014/main" val="10004"/>
                  </a:ext>
                </a:extLst>
              </a:tr>
              <a:tr h="200149">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Rostock</a:t>
                      </a:r>
                    </a:p>
                  </a:txBody>
                  <a:tcPr marT="36576" marB="36576"/>
                </a:tc>
                <a:extLst>
                  <a:ext uri="{0D108BD9-81ED-4DB2-BD59-A6C34878D82A}">
                    <a16:rowId xmlns:a16="http://schemas.microsoft.com/office/drawing/2014/main" val="10005"/>
                  </a:ext>
                </a:extLst>
              </a:tr>
              <a:tr h="200149">
                <a:tc>
                  <a:txBody>
                    <a:bodyPr/>
                    <a:lstStyle/>
                    <a:p>
                      <a:endParaRPr lang="en-US" sz="800" dirty="0">
                        <a:latin typeface="Calibri"/>
                        <a:cs typeface="Calibri"/>
                      </a:endParaRPr>
                    </a:p>
                  </a:txBody>
                  <a:tcPr marT="36576" marB="36576"/>
                </a:tc>
                <a:tc>
                  <a:txBody>
                    <a:bodyPr/>
                    <a:lstStyle/>
                    <a:p>
                      <a:r>
                        <a:rPr lang="en-US" sz="800" baseline="0" dirty="0">
                          <a:solidFill>
                            <a:schemeClr val="tx1"/>
                          </a:solidFill>
                          <a:latin typeface="Calibri"/>
                          <a:cs typeface="Calibri"/>
                        </a:rPr>
                        <a:t>KIT</a:t>
                      </a:r>
                    </a:p>
                  </a:txBody>
                  <a:tcPr marT="36576" marB="36576"/>
                </a:tc>
                <a:extLst>
                  <a:ext uri="{0D108BD9-81ED-4DB2-BD59-A6C34878D82A}">
                    <a16:rowId xmlns:a16="http://schemas.microsoft.com/office/drawing/2014/main" val="10006"/>
                  </a:ext>
                </a:extLst>
              </a:tr>
              <a:tr h="200149">
                <a:tc>
                  <a:txBody>
                    <a:bodyPr/>
                    <a:lstStyle/>
                    <a:p>
                      <a:r>
                        <a:rPr lang="en-US" sz="800" dirty="0">
                          <a:latin typeface="Calibri"/>
                          <a:cs typeface="Calibri"/>
                        </a:rPr>
                        <a:t>UK</a:t>
                      </a:r>
                    </a:p>
                  </a:txBody>
                  <a:tcPr marT="36576" marB="36576"/>
                </a:tc>
                <a:tc>
                  <a:txBody>
                    <a:bodyPr/>
                    <a:lstStyle/>
                    <a:p>
                      <a:r>
                        <a:rPr lang="en-US" sz="800" b="1" i="0" dirty="0">
                          <a:solidFill>
                            <a:schemeClr val="tx1"/>
                          </a:solidFill>
                          <a:latin typeface="Calibri"/>
                          <a:cs typeface="Calibri"/>
                        </a:rPr>
                        <a:t>RAL</a:t>
                      </a:r>
                    </a:p>
                  </a:txBody>
                  <a:tcPr marT="36576" marB="36576"/>
                </a:tc>
                <a:extLst>
                  <a:ext uri="{0D108BD9-81ED-4DB2-BD59-A6C34878D82A}">
                    <a16:rowId xmlns:a16="http://schemas.microsoft.com/office/drawing/2014/main" val="10007"/>
                  </a:ext>
                </a:extLst>
              </a:tr>
              <a:tr h="200149">
                <a:tc>
                  <a:txBody>
                    <a:bodyPr/>
                    <a:lstStyle/>
                    <a:p>
                      <a:endParaRPr lang="en-US" sz="800" dirty="0">
                        <a:latin typeface="Calibri"/>
                        <a:cs typeface="Calibri"/>
                      </a:endParaRPr>
                    </a:p>
                  </a:txBody>
                  <a:tcPr marT="36576" marB="36576"/>
                </a:tc>
                <a:tc>
                  <a:txBody>
                    <a:bodyPr/>
                    <a:lstStyle/>
                    <a:p>
                      <a:r>
                        <a:rPr lang="en-US" sz="800" baseline="0" dirty="0">
                          <a:solidFill>
                            <a:schemeClr val="tx1"/>
                          </a:solidFill>
                          <a:latin typeface="Calibri"/>
                          <a:cs typeface="Calibri"/>
                        </a:rPr>
                        <a:t>UK Research and Innovation</a:t>
                      </a:r>
                    </a:p>
                  </a:txBody>
                  <a:tcPr marT="36576" marB="36576"/>
                </a:tc>
                <a:extLst>
                  <a:ext uri="{0D108BD9-81ED-4DB2-BD59-A6C34878D82A}">
                    <a16:rowId xmlns:a16="http://schemas.microsoft.com/office/drawing/2014/main" val="4109021610"/>
                  </a:ext>
                </a:extLst>
              </a:tr>
              <a:tr h="200149">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University of Lancaster</a:t>
                      </a:r>
                    </a:p>
                  </a:txBody>
                  <a:tcPr marT="36576" marB="36576"/>
                </a:tc>
                <a:extLst>
                  <a:ext uri="{0D108BD9-81ED-4DB2-BD59-A6C34878D82A}">
                    <a16:rowId xmlns:a16="http://schemas.microsoft.com/office/drawing/2014/main" val="10008"/>
                  </a:ext>
                </a:extLst>
              </a:tr>
              <a:tr h="200149">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University of Southampton</a:t>
                      </a:r>
                    </a:p>
                  </a:txBody>
                  <a:tcPr marT="36576" marB="36576"/>
                </a:tc>
                <a:extLst>
                  <a:ext uri="{0D108BD9-81ED-4DB2-BD59-A6C34878D82A}">
                    <a16:rowId xmlns:a16="http://schemas.microsoft.com/office/drawing/2014/main" val="10009"/>
                  </a:ext>
                </a:extLst>
              </a:tr>
              <a:tr h="200149">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University of </a:t>
                      </a:r>
                      <a:r>
                        <a:rPr lang="en-US" sz="800" b="1" i="0" baseline="0" dirty="0" err="1">
                          <a:solidFill>
                            <a:schemeClr val="tx1"/>
                          </a:solidFill>
                          <a:latin typeface="Calibri"/>
                          <a:cs typeface="Calibri"/>
                        </a:rPr>
                        <a:t>Strathclyde</a:t>
                      </a:r>
                      <a:endParaRPr lang="en-US" sz="800" b="1" i="0" baseline="0" dirty="0">
                        <a:solidFill>
                          <a:schemeClr val="tx1"/>
                        </a:solidFill>
                        <a:latin typeface="Calibri"/>
                        <a:cs typeface="Calibri"/>
                      </a:endParaRPr>
                    </a:p>
                  </a:txBody>
                  <a:tcPr marT="36576" marB="36576"/>
                </a:tc>
                <a:extLst>
                  <a:ext uri="{0D108BD9-81ED-4DB2-BD59-A6C34878D82A}">
                    <a16:rowId xmlns:a16="http://schemas.microsoft.com/office/drawing/2014/main" val="10010"/>
                  </a:ext>
                </a:extLst>
              </a:tr>
              <a:tr h="200149">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University of Sussex</a:t>
                      </a:r>
                    </a:p>
                  </a:txBody>
                  <a:tcPr marT="36576" marB="36576"/>
                </a:tc>
                <a:extLst>
                  <a:ext uri="{0D108BD9-81ED-4DB2-BD59-A6C34878D82A}">
                    <a16:rowId xmlns:a16="http://schemas.microsoft.com/office/drawing/2014/main" val="10011"/>
                  </a:ext>
                </a:extLst>
              </a:tr>
              <a:tr h="200149">
                <a:tc>
                  <a:txBody>
                    <a:bodyPr/>
                    <a:lstStyle/>
                    <a:p>
                      <a:endParaRPr lang="en-US" sz="800">
                        <a:latin typeface="Calibri"/>
                        <a:cs typeface="Calibri"/>
                      </a:endParaRPr>
                    </a:p>
                  </a:txBody>
                  <a:tcPr marT="36576" marB="36576"/>
                </a:tc>
                <a:tc>
                  <a:txBody>
                    <a:bodyPr/>
                    <a:lstStyle/>
                    <a:p>
                      <a:r>
                        <a:rPr lang="en-US" sz="800" b="1" baseline="0" dirty="0">
                          <a:solidFill>
                            <a:schemeClr val="tx1"/>
                          </a:solidFill>
                          <a:latin typeface="Calibri"/>
                          <a:cs typeface="Calibri"/>
                        </a:rPr>
                        <a:t>Imperial College London</a:t>
                      </a:r>
                    </a:p>
                  </a:txBody>
                  <a:tcPr marT="36576" marB="36576"/>
                </a:tc>
                <a:extLst>
                  <a:ext uri="{0D108BD9-81ED-4DB2-BD59-A6C34878D82A}">
                    <a16:rowId xmlns:a16="http://schemas.microsoft.com/office/drawing/2014/main" val="10012"/>
                  </a:ext>
                </a:extLst>
              </a:tr>
              <a:tr h="200149">
                <a:tc>
                  <a:txBody>
                    <a:bodyPr/>
                    <a:lstStyle/>
                    <a:p>
                      <a:endParaRPr lang="en-US" sz="800">
                        <a:latin typeface="Calibri"/>
                        <a:cs typeface="Calibri"/>
                      </a:endParaRPr>
                    </a:p>
                  </a:txBody>
                  <a:tcPr marT="36576" marB="36576"/>
                </a:tc>
                <a:tc>
                  <a:txBody>
                    <a:bodyPr/>
                    <a:lstStyle/>
                    <a:p>
                      <a:r>
                        <a:rPr lang="en-US" sz="800" b="1" dirty="0">
                          <a:solidFill>
                            <a:schemeClr val="tx1"/>
                          </a:solidFill>
                          <a:latin typeface="Calibri"/>
                          <a:cs typeface="Calibri"/>
                        </a:rPr>
                        <a:t>Royal Holloway</a:t>
                      </a:r>
                    </a:p>
                  </a:txBody>
                  <a:tcPr marT="36576" marB="36576"/>
                </a:tc>
                <a:extLst>
                  <a:ext uri="{0D108BD9-81ED-4DB2-BD59-A6C34878D82A}">
                    <a16:rowId xmlns:a16="http://schemas.microsoft.com/office/drawing/2014/main" val="10013"/>
                  </a:ext>
                </a:extLst>
              </a:tr>
              <a:tr h="200149">
                <a:tc>
                  <a:txBody>
                    <a:bodyPr/>
                    <a:lstStyle/>
                    <a:p>
                      <a:endParaRPr lang="en-US" sz="800">
                        <a:latin typeface="Calibri"/>
                        <a:cs typeface="Calibri"/>
                      </a:endParaRPr>
                    </a:p>
                  </a:txBody>
                  <a:tcPr marT="36576" marB="36576"/>
                </a:tc>
                <a:tc>
                  <a:txBody>
                    <a:bodyPr/>
                    <a:lstStyle/>
                    <a:p>
                      <a:r>
                        <a:rPr lang="en-US" sz="800" b="1" dirty="0">
                          <a:solidFill>
                            <a:schemeClr val="tx1"/>
                          </a:solidFill>
                          <a:latin typeface="Calibri"/>
                          <a:cs typeface="Calibri"/>
                        </a:rPr>
                        <a:t>University of </a:t>
                      </a:r>
                      <a:r>
                        <a:rPr lang="en-US" sz="800" b="1" dirty="0" err="1">
                          <a:solidFill>
                            <a:schemeClr val="tx1"/>
                          </a:solidFill>
                          <a:latin typeface="Calibri"/>
                          <a:cs typeface="Calibri"/>
                        </a:rPr>
                        <a:t>Huddersfield</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14"/>
                  </a:ext>
                </a:extLst>
              </a:tr>
              <a:tr h="200149">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University of Oxford</a:t>
                      </a:r>
                    </a:p>
                  </a:txBody>
                  <a:tcPr marT="36576" marB="36576"/>
                </a:tc>
                <a:extLst>
                  <a:ext uri="{0D108BD9-81ED-4DB2-BD59-A6C34878D82A}">
                    <a16:rowId xmlns:a16="http://schemas.microsoft.com/office/drawing/2014/main" val="10015"/>
                  </a:ext>
                </a:extLst>
              </a:tr>
              <a:tr h="200149">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 of</a:t>
                      </a:r>
                      <a:r>
                        <a:rPr lang="en-US" sz="800" b="1" baseline="0" dirty="0">
                          <a:solidFill>
                            <a:schemeClr val="tx1"/>
                          </a:solidFill>
                          <a:latin typeface="Calibri"/>
                          <a:cs typeface="Calibri"/>
                        </a:rPr>
                        <a:t> Warwick</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16"/>
                  </a:ext>
                </a:extLst>
              </a:tr>
              <a:tr h="200149">
                <a:tc>
                  <a:txBody>
                    <a:bodyPr/>
                    <a:lstStyle/>
                    <a:p>
                      <a:endParaRPr lang="en-US" sz="800">
                        <a:latin typeface="Calibri"/>
                        <a:cs typeface="Calibri"/>
                      </a:endParaRPr>
                    </a:p>
                  </a:txBody>
                  <a:tcPr marT="36576" marB="36576"/>
                </a:tc>
                <a:tc>
                  <a:txBody>
                    <a:bodyPr/>
                    <a:lstStyle/>
                    <a:p>
                      <a:r>
                        <a:rPr lang="en-US" sz="800" b="1" i="0" dirty="0">
                          <a:solidFill>
                            <a:schemeClr val="tx1"/>
                          </a:solidFill>
                          <a:latin typeface="Calibri"/>
                          <a:cs typeface="Calibri"/>
                        </a:rPr>
                        <a:t>University of Durham</a:t>
                      </a:r>
                    </a:p>
                  </a:txBody>
                  <a:tcPr marT="36576" marB="36576"/>
                </a:tc>
                <a:extLst>
                  <a:ext uri="{0D108BD9-81ED-4DB2-BD59-A6C34878D82A}">
                    <a16:rowId xmlns:a16="http://schemas.microsoft.com/office/drawing/2014/main" val="1248444713"/>
                  </a:ext>
                </a:extLst>
              </a:tr>
              <a:tr h="200149">
                <a:tc>
                  <a:txBody>
                    <a:bodyPr/>
                    <a:lstStyle/>
                    <a:p>
                      <a:endParaRPr lang="en-US" sz="800">
                        <a:latin typeface="Calibri"/>
                        <a:cs typeface="Calibri"/>
                      </a:endParaRPr>
                    </a:p>
                  </a:txBody>
                  <a:tcPr marT="36576" marB="36576"/>
                </a:tc>
                <a:tc>
                  <a:txBody>
                    <a:bodyPr/>
                    <a:lstStyle/>
                    <a:p>
                      <a:r>
                        <a:rPr lang="en-US" sz="800" b="1" i="0" dirty="0">
                          <a:solidFill>
                            <a:schemeClr val="tx1"/>
                          </a:solidFill>
                          <a:latin typeface="Calibri"/>
                          <a:cs typeface="Calibri"/>
                        </a:rPr>
                        <a:t>University of Birmingham</a:t>
                      </a:r>
                    </a:p>
                  </a:txBody>
                  <a:tcPr marT="36576" marB="36576"/>
                </a:tc>
                <a:extLst>
                  <a:ext uri="{0D108BD9-81ED-4DB2-BD59-A6C34878D82A}">
                    <a16:rowId xmlns:a16="http://schemas.microsoft.com/office/drawing/2014/main" val="2231115846"/>
                  </a:ext>
                </a:extLst>
              </a:tr>
              <a:tr h="200149">
                <a:tc>
                  <a:txBody>
                    <a:bodyPr/>
                    <a:lstStyle/>
                    <a:p>
                      <a:endParaRPr lang="en-US" sz="800">
                        <a:latin typeface="Calibri"/>
                        <a:cs typeface="Calibri"/>
                      </a:endParaRPr>
                    </a:p>
                  </a:txBody>
                  <a:tcPr marT="36576" marB="36576"/>
                </a:tc>
                <a:tc>
                  <a:txBody>
                    <a:bodyPr/>
                    <a:lstStyle/>
                    <a:p>
                      <a:r>
                        <a:rPr lang="en-US" sz="800" b="1" i="1" dirty="0">
                          <a:solidFill>
                            <a:schemeClr val="tx1"/>
                          </a:solidFill>
                          <a:latin typeface="Calibri"/>
                          <a:cs typeface="Calibri"/>
                        </a:rPr>
                        <a:t>University of Cambridge</a:t>
                      </a:r>
                    </a:p>
                  </a:txBody>
                  <a:tcPr marT="36576" marB="36576"/>
                </a:tc>
                <a:extLst>
                  <a:ext uri="{0D108BD9-81ED-4DB2-BD59-A6C34878D82A}">
                    <a16:rowId xmlns:a16="http://schemas.microsoft.com/office/drawing/2014/main" val="2549259523"/>
                  </a:ext>
                </a:extLst>
              </a:tr>
              <a:tr h="200149">
                <a:tc>
                  <a:txBody>
                    <a:bodyPr/>
                    <a:lstStyle/>
                    <a:p>
                      <a:r>
                        <a:rPr lang="en-US" sz="800" dirty="0">
                          <a:latin typeface="Calibri"/>
                          <a:cs typeface="Calibri"/>
                        </a:rPr>
                        <a:t>NL</a:t>
                      </a:r>
                    </a:p>
                  </a:txBody>
                  <a:tcPr marT="36576" marB="36576"/>
                </a:tc>
                <a:tc>
                  <a:txBody>
                    <a:bodyPr/>
                    <a:lstStyle/>
                    <a:p>
                      <a:r>
                        <a:rPr lang="en-US" sz="800" b="1" dirty="0">
                          <a:solidFill>
                            <a:schemeClr val="tx1"/>
                          </a:solidFill>
                          <a:latin typeface="Calibri"/>
                          <a:cs typeface="Calibri"/>
                        </a:rPr>
                        <a:t>University of Twente</a:t>
                      </a:r>
                    </a:p>
                  </a:txBody>
                  <a:tcPr marT="36576" marB="36576"/>
                </a:tc>
                <a:extLst>
                  <a:ext uri="{0D108BD9-81ED-4DB2-BD59-A6C34878D82A}">
                    <a16:rowId xmlns:a16="http://schemas.microsoft.com/office/drawing/2014/main" val="2413923563"/>
                  </a:ext>
                </a:extLst>
              </a:tr>
            </a:tbl>
          </a:graphicData>
        </a:graphic>
      </p:graphicFrame>
      <p:graphicFrame>
        <p:nvGraphicFramePr>
          <p:cNvPr id="10" name="Table 9"/>
          <p:cNvGraphicFramePr>
            <a:graphicFrameLocks noGrp="1"/>
          </p:cNvGraphicFramePr>
          <p:nvPr/>
        </p:nvGraphicFramePr>
        <p:xfrm>
          <a:off x="4572000" y="358391"/>
          <a:ext cx="2160240" cy="4425696"/>
        </p:xfrm>
        <a:graphic>
          <a:graphicData uri="http://schemas.openxmlformats.org/drawingml/2006/table">
            <a:tbl>
              <a:tblPr bandRow="1">
                <a:tableStyleId>{5C22544A-7EE6-4342-B048-85BDC9FD1C3A}</a:tableStyleId>
              </a:tblPr>
              <a:tblGrid>
                <a:gridCol w="432048">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tblGrid>
              <a:tr h="201168">
                <a:tc>
                  <a:txBody>
                    <a:bodyPr/>
                    <a:lstStyle/>
                    <a:p>
                      <a:r>
                        <a:rPr lang="en-US" sz="800" dirty="0">
                          <a:latin typeface="Calibri"/>
                          <a:cs typeface="Calibri"/>
                        </a:rPr>
                        <a:t>FI</a:t>
                      </a:r>
                    </a:p>
                  </a:txBody>
                  <a:tcPr marT="36576" marB="36576"/>
                </a:tc>
                <a:tc>
                  <a:txBody>
                    <a:bodyPr/>
                    <a:lstStyle/>
                    <a:p>
                      <a:r>
                        <a:rPr lang="en-US" sz="800" b="1" dirty="0">
                          <a:solidFill>
                            <a:schemeClr val="tx1"/>
                          </a:solidFill>
                          <a:latin typeface="Calibri"/>
                          <a:cs typeface="Calibri"/>
                        </a:rPr>
                        <a:t>Tampere</a:t>
                      </a:r>
                      <a:r>
                        <a:rPr lang="en-US" sz="800" b="1" baseline="0" dirty="0">
                          <a:solidFill>
                            <a:schemeClr val="tx1"/>
                          </a:solidFill>
                          <a:latin typeface="Calibri"/>
                          <a:cs typeface="Calibri"/>
                        </a:rPr>
                        <a:t> University</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04"/>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HIP, University of Helsinki</a:t>
                      </a:r>
                    </a:p>
                  </a:txBody>
                  <a:tcPr marT="36576" marB="36576"/>
                </a:tc>
                <a:extLst>
                  <a:ext uri="{0D108BD9-81ED-4DB2-BD59-A6C34878D82A}">
                    <a16:rowId xmlns:a16="http://schemas.microsoft.com/office/drawing/2014/main" val="3469278095"/>
                  </a:ext>
                </a:extLst>
              </a:tr>
              <a:tr h="201168">
                <a:tc>
                  <a:txBody>
                    <a:bodyPr/>
                    <a:lstStyle/>
                    <a:p>
                      <a:r>
                        <a:rPr lang="en-US" sz="800" dirty="0">
                          <a:latin typeface="Calibri"/>
                          <a:cs typeface="Calibri"/>
                        </a:rPr>
                        <a:t>LAT</a:t>
                      </a:r>
                    </a:p>
                  </a:txBody>
                  <a:tcPr marT="36576" marB="36576"/>
                </a:tc>
                <a:tc>
                  <a:txBody>
                    <a:bodyPr/>
                    <a:lstStyle/>
                    <a:p>
                      <a:r>
                        <a:rPr lang="en-US" sz="800" b="1" i="0" dirty="0">
                          <a:solidFill>
                            <a:schemeClr val="tx1"/>
                          </a:solidFill>
                          <a:latin typeface="Calibri"/>
                          <a:cs typeface="Calibri"/>
                        </a:rPr>
                        <a:t>Riga Technical University</a:t>
                      </a:r>
                    </a:p>
                  </a:txBody>
                  <a:tcPr marT="36576" marB="36576"/>
                </a:tc>
                <a:extLst>
                  <a:ext uri="{0D108BD9-81ED-4DB2-BD59-A6C34878D82A}">
                    <a16:rowId xmlns:a16="http://schemas.microsoft.com/office/drawing/2014/main" val="10005"/>
                  </a:ext>
                </a:extLst>
              </a:tr>
              <a:tr h="201168">
                <a:tc>
                  <a:txBody>
                    <a:bodyPr/>
                    <a:lstStyle/>
                    <a:p>
                      <a:r>
                        <a:rPr lang="en-US" sz="800" dirty="0">
                          <a:latin typeface="Calibri"/>
                          <a:cs typeface="Calibri"/>
                        </a:rPr>
                        <a:t>CH</a:t>
                      </a:r>
                    </a:p>
                  </a:txBody>
                  <a:tcPr marT="36576" marB="36576"/>
                </a:tc>
                <a:tc>
                  <a:txBody>
                    <a:bodyPr/>
                    <a:lstStyle/>
                    <a:p>
                      <a:r>
                        <a:rPr lang="en-US" sz="800" b="1" i="0" dirty="0">
                          <a:solidFill>
                            <a:schemeClr val="tx1"/>
                          </a:solidFill>
                          <a:latin typeface="Calibri"/>
                          <a:cs typeface="Calibri"/>
                        </a:rPr>
                        <a:t>PSI</a:t>
                      </a:r>
                    </a:p>
                  </a:txBody>
                  <a:tcPr marT="36576" marB="36576"/>
                </a:tc>
                <a:extLst>
                  <a:ext uri="{0D108BD9-81ED-4DB2-BD59-A6C34878D82A}">
                    <a16:rowId xmlns:a16="http://schemas.microsoft.com/office/drawing/2014/main" val="1000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University of Geneva</a:t>
                      </a:r>
                    </a:p>
                  </a:txBody>
                  <a:tcPr marT="36576" marB="36576"/>
                </a:tc>
                <a:extLst>
                  <a:ext uri="{0D108BD9-81ED-4DB2-BD59-A6C34878D82A}">
                    <a16:rowId xmlns:a16="http://schemas.microsoft.com/office/drawing/2014/main" val="10007"/>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EPFL</a:t>
                      </a:r>
                    </a:p>
                  </a:txBody>
                  <a:tcPr marT="36576" marB="36576"/>
                </a:tc>
                <a:extLst>
                  <a:ext uri="{0D108BD9-81ED-4DB2-BD59-A6C34878D82A}">
                    <a16:rowId xmlns:a16="http://schemas.microsoft.com/office/drawing/2014/main" val="10008"/>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HEIA-FR</a:t>
                      </a:r>
                    </a:p>
                  </a:txBody>
                  <a:tcPr marT="36576" marB="36576"/>
                </a:tc>
                <a:extLst>
                  <a:ext uri="{0D108BD9-81ED-4DB2-BD59-A6C34878D82A}">
                    <a16:rowId xmlns:a16="http://schemas.microsoft.com/office/drawing/2014/main" val="1943716482"/>
                  </a:ext>
                </a:extLst>
              </a:tr>
              <a:tr h="201168">
                <a:tc>
                  <a:txBody>
                    <a:bodyPr/>
                    <a:lstStyle/>
                    <a:p>
                      <a:r>
                        <a:rPr lang="en-US" sz="800" dirty="0">
                          <a:latin typeface="Calibri"/>
                          <a:cs typeface="Calibri"/>
                        </a:rPr>
                        <a:t>BE</a:t>
                      </a:r>
                    </a:p>
                  </a:txBody>
                  <a:tcPr marT="36576" marB="36576"/>
                </a:tc>
                <a:tc>
                  <a:txBody>
                    <a:bodyPr/>
                    <a:lstStyle/>
                    <a:p>
                      <a:r>
                        <a:rPr lang="en-US" sz="800" b="1" i="0" baseline="0" dirty="0">
                          <a:solidFill>
                            <a:schemeClr val="tx1"/>
                          </a:solidFill>
                          <a:latin typeface="Calibri"/>
                          <a:cs typeface="Calibri"/>
                        </a:rPr>
                        <a:t>Univ. Louvain</a:t>
                      </a:r>
                    </a:p>
                  </a:txBody>
                  <a:tcPr marT="36576" marB="36576"/>
                </a:tc>
                <a:extLst>
                  <a:ext uri="{0D108BD9-81ED-4DB2-BD59-A6C34878D82A}">
                    <a16:rowId xmlns:a16="http://schemas.microsoft.com/office/drawing/2014/main" val="10009"/>
                  </a:ext>
                </a:extLst>
              </a:tr>
              <a:tr h="201168">
                <a:tc>
                  <a:txBody>
                    <a:bodyPr/>
                    <a:lstStyle/>
                    <a:p>
                      <a:r>
                        <a:rPr lang="en-US" sz="800" dirty="0">
                          <a:latin typeface="Calibri"/>
                          <a:cs typeface="Calibri"/>
                        </a:rPr>
                        <a:t>AU</a:t>
                      </a:r>
                    </a:p>
                  </a:txBody>
                  <a:tcPr marT="36576" marB="36576"/>
                </a:tc>
                <a:tc>
                  <a:txBody>
                    <a:bodyPr/>
                    <a:lstStyle/>
                    <a:p>
                      <a:r>
                        <a:rPr lang="en-US" sz="800" b="1" i="0" dirty="0">
                          <a:solidFill>
                            <a:schemeClr val="tx1"/>
                          </a:solidFill>
                          <a:latin typeface="Calibri"/>
                          <a:cs typeface="Calibri"/>
                        </a:rPr>
                        <a:t>HEPHY</a:t>
                      </a:r>
                    </a:p>
                  </a:txBody>
                  <a:tcPr marT="36576" marB="36576"/>
                </a:tc>
                <a:extLst>
                  <a:ext uri="{0D108BD9-81ED-4DB2-BD59-A6C34878D82A}">
                    <a16:rowId xmlns:a16="http://schemas.microsoft.com/office/drawing/2014/main" val="1440785232"/>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TU Wien</a:t>
                      </a:r>
                    </a:p>
                  </a:txBody>
                  <a:tcPr marT="36576" marB="36576"/>
                </a:tc>
                <a:extLst>
                  <a:ext uri="{0D108BD9-81ED-4DB2-BD59-A6C34878D82A}">
                    <a16:rowId xmlns:a16="http://schemas.microsoft.com/office/drawing/2014/main" val="413738934"/>
                  </a:ext>
                </a:extLst>
              </a:tr>
              <a:tr h="201168">
                <a:tc>
                  <a:txBody>
                    <a:bodyPr/>
                    <a:lstStyle/>
                    <a:p>
                      <a:r>
                        <a:rPr lang="en-US" sz="800" dirty="0">
                          <a:latin typeface="Calibri"/>
                          <a:cs typeface="Calibri"/>
                        </a:rPr>
                        <a:t>ES</a:t>
                      </a:r>
                    </a:p>
                  </a:txBody>
                  <a:tcPr marT="36576" marB="36576"/>
                </a:tc>
                <a:tc>
                  <a:txBody>
                    <a:bodyPr/>
                    <a:lstStyle/>
                    <a:p>
                      <a:r>
                        <a:rPr lang="en-US" sz="800" b="1" i="0" dirty="0">
                          <a:solidFill>
                            <a:schemeClr val="tx1"/>
                          </a:solidFill>
                          <a:latin typeface="Calibri"/>
                          <a:cs typeface="Calibri"/>
                        </a:rPr>
                        <a:t>I3M</a:t>
                      </a:r>
                    </a:p>
                  </a:txBody>
                  <a:tcPr marT="36576" marB="36576"/>
                </a:tc>
                <a:extLst>
                  <a:ext uri="{0D108BD9-81ED-4DB2-BD59-A6C34878D82A}">
                    <a16:rowId xmlns:a16="http://schemas.microsoft.com/office/drawing/2014/main" val="2438587973"/>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panose="020F0502020204030204" pitchFamily="34" charset="0"/>
                          <a:cs typeface="Calibri" panose="020F0502020204030204" pitchFamily="34" charset="0"/>
                        </a:rPr>
                        <a:t>IFIC/CSIC</a:t>
                      </a:r>
                    </a:p>
                  </a:txBody>
                  <a:tcPr marT="36576" marB="36576"/>
                </a:tc>
                <a:extLst>
                  <a:ext uri="{0D108BD9-81ED-4DB2-BD59-A6C34878D82A}">
                    <a16:rowId xmlns:a16="http://schemas.microsoft.com/office/drawing/2014/main" val="245388034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ICMAB</a:t>
                      </a:r>
                    </a:p>
                  </a:txBody>
                  <a:tcPr marT="36576" marB="36576"/>
                </a:tc>
                <a:extLst>
                  <a:ext uri="{0D108BD9-81ED-4DB2-BD59-A6C34878D82A}">
                    <a16:rowId xmlns:a16="http://schemas.microsoft.com/office/drawing/2014/main" val="3862688765"/>
                  </a:ext>
                </a:extLst>
              </a:tr>
              <a:tr h="201168">
                <a:tc>
                  <a:txBody>
                    <a:bodyPr/>
                    <a:lstStyle/>
                    <a:p>
                      <a:r>
                        <a:rPr lang="en-US" sz="800" dirty="0">
                          <a:latin typeface="Calibri"/>
                          <a:cs typeface="Calibri"/>
                        </a:rPr>
                        <a:t>China</a:t>
                      </a:r>
                    </a:p>
                  </a:txBody>
                  <a:tcPr marT="36576" marB="36576"/>
                </a:tc>
                <a:tc>
                  <a:txBody>
                    <a:bodyPr/>
                    <a:lstStyle/>
                    <a:p>
                      <a:r>
                        <a:rPr lang="en-US" sz="800" b="1" i="1" dirty="0">
                          <a:solidFill>
                            <a:schemeClr val="tx1"/>
                          </a:solidFill>
                          <a:latin typeface="Calibri"/>
                          <a:cs typeface="Calibri"/>
                        </a:rPr>
                        <a:t>Sun </a:t>
                      </a:r>
                      <a:r>
                        <a:rPr lang="en-US" sz="800" b="1" i="1" dirty="0" err="1">
                          <a:solidFill>
                            <a:schemeClr val="tx1"/>
                          </a:solidFill>
                          <a:latin typeface="Calibri"/>
                          <a:cs typeface="Calibri"/>
                        </a:rPr>
                        <a:t>Yat-sen</a:t>
                      </a:r>
                      <a:r>
                        <a:rPr lang="en-US" sz="800" b="1" i="1" dirty="0">
                          <a:solidFill>
                            <a:schemeClr val="tx1"/>
                          </a:solidFill>
                          <a:latin typeface="Calibri"/>
                          <a:cs typeface="Calibri"/>
                        </a:rPr>
                        <a:t> University</a:t>
                      </a:r>
                    </a:p>
                  </a:txBody>
                  <a:tcPr marT="36576" marB="36576"/>
                </a:tc>
                <a:extLst>
                  <a:ext uri="{0D108BD9-81ED-4DB2-BD59-A6C34878D82A}">
                    <a16:rowId xmlns:a16="http://schemas.microsoft.com/office/drawing/2014/main" val="521554852"/>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IHEP</a:t>
                      </a:r>
                    </a:p>
                  </a:txBody>
                  <a:tcPr marT="36576" marB="36576"/>
                </a:tc>
                <a:extLst>
                  <a:ext uri="{0D108BD9-81ED-4DB2-BD59-A6C34878D82A}">
                    <a16:rowId xmlns:a16="http://schemas.microsoft.com/office/drawing/2014/main" val="10010"/>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Peking University</a:t>
                      </a:r>
                    </a:p>
                  </a:txBody>
                  <a:tcPr marT="36576" marB="36576"/>
                </a:tc>
                <a:extLst>
                  <a:ext uri="{0D108BD9-81ED-4DB2-BD59-A6C34878D82A}">
                    <a16:rowId xmlns:a16="http://schemas.microsoft.com/office/drawing/2014/main" val="10011"/>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Inst. Of Mod. Physics, CAS</a:t>
                      </a:r>
                    </a:p>
                  </a:txBody>
                  <a:tcPr marT="36576" marB="36576"/>
                </a:tc>
                <a:extLst>
                  <a:ext uri="{0D108BD9-81ED-4DB2-BD59-A6C34878D82A}">
                    <a16:rowId xmlns:a16="http://schemas.microsoft.com/office/drawing/2014/main" val="3290980493"/>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University of CAS</a:t>
                      </a:r>
                    </a:p>
                  </a:txBody>
                  <a:tcPr marT="36576" marB="36576"/>
                </a:tc>
                <a:extLst>
                  <a:ext uri="{0D108BD9-81ED-4DB2-BD59-A6C34878D82A}">
                    <a16:rowId xmlns:a16="http://schemas.microsoft.com/office/drawing/2014/main" val="648918800"/>
                  </a:ext>
                </a:extLst>
              </a:tr>
              <a:tr h="201168">
                <a:tc>
                  <a:txBody>
                    <a:bodyPr/>
                    <a:lstStyle/>
                    <a:p>
                      <a:r>
                        <a:rPr lang="en-US" sz="800" dirty="0">
                          <a:latin typeface="Calibri"/>
                          <a:cs typeface="Calibri"/>
                        </a:rPr>
                        <a:t>KO</a:t>
                      </a:r>
                    </a:p>
                  </a:txBody>
                  <a:tcPr marT="36576" marB="36576"/>
                </a:tc>
                <a:tc>
                  <a:txBody>
                    <a:bodyPr/>
                    <a:lstStyle/>
                    <a:p>
                      <a:r>
                        <a:rPr lang="en-US" sz="800" b="1" dirty="0">
                          <a:solidFill>
                            <a:schemeClr val="tx1"/>
                          </a:solidFill>
                          <a:latin typeface="Calibri"/>
                          <a:cs typeface="Calibri"/>
                        </a:rPr>
                        <a:t>Kyungpook National University</a:t>
                      </a:r>
                    </a:p>
                  </a:txBody>
                  <a:tcPr marT="36576" marB="36576"/>
                </a:tc>
                <a:extLst>
                  <a:ext uri="{0D108BD9-81ED-4DB2-BD59-A6C34878D82A}">
                    <a16:rowId xmlns:a16="http://schemas.microsoft.com/office/drawing/2014/main" val="1076425111"/>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Yonsei University</a:t>
                      </a:r>
                    </a:p>
                  </a:txBody>
                  <a:tcPr marT="36576" marB="36576"/>
                </a:tc>
                <a:extLst>
                  <a:ext uri="{0D108BD9-81ED-4DB2-BD59-A6C34878D82A}">
                    <a16:rowId xmlns:a16="http://schemas.microsoft.com/office/drawing/2014/main" val="812576897"/>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rPr>
                        <a:t>Seoul National University</a:t>
                      </a:r>
                      <a:endParaRPr lang="en-US" sz="800" b="1" i="0" dirty="0">
                        <a:solidFill>
                          <a:schemeClr val="tx1"/>
                        </a:solidFill>
                        <a:latin typeface="Calibri"/>
                        <a:cs typeface="Calibri"/>
                      </a:endParaRPr>
                    </a:p>
                  </a:txBody>
                  <a:tcPr marT="36576" marB="36576"/>
                </a:tc>
                <a:extLst>
                  <a:ext uri="{0D108BD9-81ED-4DB2-BD59-A6C34878D82A}">
                    <a16:rowId xmlns:a16="http://schemas.microsoft.com/office/drawing/2014/main" val="20383230"/>
                  </a:ext>
                </a:extLst>
              </a:tr>
              <a:tr h="201168">
                <a:tc>
                  <a:txBody>
                    <a:bodyPr/>
                    <a:lstStyle/>
                    <a:p>
                      <a:r>
                        <a:rPr lang="en-US" sz="800" dirty="0">
                          <a:latin typeface="Calibri"/>
                          <a:cs typeface="Calibri"/>
                        </a:rPr>
                        <a:t>India</a:t>
                      </a:r>
                    </a:p>
                  </a:txBody>
                  <a:tcPr marT="36576" marB="36576"/>
                </a:tc>
                <a:tc>
                  <a:txBody>
                    <a:bodyPr/>
                    <a:lstStyle/>
                    <a:p>
                      <a:r>
                        <a:rPr lang="en-US" sz="800" b="1" i="1" dirty="0">
                          <a:latin typeface="Calibri"/>
                          <a:cs typeface="Calibri"/>
                        </a:rPr>
                        <a:t>CHEP</a:t>
                      </a:r>
                    </a:p>
                  </a:txBody>
                  <a:tcPr marT="36576" marB="36576"/>
                </a:tc>
                <a:extLst>
                  <a:ext uri="{0D108BD9-81ED-4DB2-BD59-A6C34878D82A}">
                    <a16:rowId xmlns:a16="http://schemas.microsoft.com/office/drawing/2014/main" val="721343937"/>
                  </a:ext>
                </a:extLst>
              </a:tr>
            </a:tbl>
          </a:graphicData>
        </a:graphic>
      </p:graphicFrame>
      <p:graphicFrame>
        <p:nvGraphicFramePr>
          <p:cNvPr id="4" name="Table 3">
            <a:extLst>
              <a:ext uri="{FF2B5EF4-FFF2-40B4-BE49-F238E27FC236}">
                <a16:creationId xmlns:a16="http://schemas.microsoft.com/office/drawing/2014/main" id="{8D52FE5D-6A85-A114-226B-1FE4C7D40F26}"/>
              </a:ext>
            </a:extLst>
          </p:cNvPr>
          <p:cNvGraphicFramePr>
            <a:graphicFrameLocks noGrp="1"/>
          </p:cNvGraphicFramePr>
          <p:nvPr/>
        </p:nvGraphicFramePr>
        <p:xfrm>
          <a:off x="2339752" y="355244"/>
          <a:ext cx="2160240" cy="4626864"/>
        </p:xfrm>
        <a:graphic>
          <a:graphicData uri="http://schemas.openxmlformats.org/drawingml/2006/table">
            <a:tbl>
              <a:tblPr bandRow="1">
                <a:tableStyleId>{5C22544A-7EE6-4342-B048-85BDC9FD1C3A}</a:tableStyleId>
              </a:tblPr>
              <a:tblGrid>
                <a:gridCol w="551123">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01168">
                <a:tc>
                  <a:txBody>
                    <a:bodyPr/>
                    <a:lstStyle/>
                    <a:p>
                      <a:r>
                        <a:rPr lang="en-US" sz="800" dirty="0">
                          <a:latin typeface="Calibri"/>
                          <a:cs typeface="Calibri"/>
                        </a:rPr>
                        <a:t>IT</a:t>
                      </a:r>
                    </a:p>
                  </a:txBody>
                  <a:tcPr marT="36576" marB="36576"/>
                </a:tc>
                <a:tc>
                  <a:txBody>
                    <a:bodyPr/>
                    <a:lstStyle/>
                    <a:p>
                      <a:r>
                        <a:rPr lang="en-US" sz="800" b="1" baseline="0" dirty="0">
                          <a:solidFill>
                            <a:schemeClr val="tx1"/>
                          </a:solidFill>
                          <a:latin typeface="Calibri"/>
                          <a:cs typeface="Calibri"/>
                        </a:rPr>
                        <a:t>INFN</a:t>
                      </a:r>
                    </a:p>
                  </a:txBody>
                  <a:tcPr marT="36576" marB="36576"/>
                </a:tc>
                <a:extLst>
                  <a:ext uri="{0D108BD9-81ED-4DB2-BD59-A6C34878D82A}">
                    <a16:rowId xmlns:a16="http://schemas.microsoft.com/office/drawing/2014/main" val="1001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Polit. Torino</a:t>
                      </a:r>
                    </a:p>
                  </a:txBody>
                  <a:tcPr marT="36576" marB="36576"/>
                </a:tc>
                <a:extLst>
                  <a:ext uri="{0D108BD9-81ED-4DB2-BD59-A6C34878D82A}">
                    <a16:rowId xmlns:a16="http://schemas.microsoft.com/office/drawing/2014/main" val="1466787135"/>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LASA,  Univ. Milano</a:t>
                      </a:r>
                    </a:p>
                  </a:txBody>
                  <a:tcPr marT="36576" marB="36576"/>
                </a:tc>
                <a:extLst>
                  <a:ext uri="{0D108BD9-81ED-4DB2-BD59-A6C34878D82A}">
                    <a16:rowId xmlns:a16="http://schemas.microsoft.com/office/drawing/2014/main" val="596251503"/>
                  </a:ext>
                </a:extLst>
              </a:tr>
              <a:tr h="201168">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INFN, Univ. </a:t>
                      </a:r>
                      <a:r>
                        <a:rPr lang="en-US" sz="800" b="1" i="0" baseline="0" dirty="0" err="1">
                          <a:solidFill>
                            <a:schemeClr val="tx1"/>
                          </a:solidFill>
                          <a:latin typeface="Calibri"/>
                          <a:cs typeface="Calibri"/>
                        </a:rPr>
                        <a:t>Padova</a:t>
                      </a:r>
                      <a:endParaRPr lang="en-US" sz="800" b="1" i="0" baseline="0" dirty="0">
                        <a:solidFill>
                          <a:schemeClr val="tx1"/>
                        </a:solidFill>
                        <a:latin typeface="Calibri"/>
                        <a:cs typeface="Calibri"/>
                      </a:endParaRPr>
                    </a:p>
                  </a:txBody>
                  <a:tcPr marT="36576" marB="36576"/>
                </a:tc>
                <a:extLst>
                  <a:ext uri="{0D108BD9-81ED-4DB2-BD59-A6C34878D82A}">
                    <a16:rowId xmlns:a16="http://schemas.microsoft.com/office/drawing/2014/main" val="2749660043"/>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INFN,</a:t>
                      </a:r>
                      <a:r>
                        <a:rPr lang="en-US" sz="800" b="1" baseline="0" dirty="0">
                          <a:solidFill>
                            <a:schemeClr val="tx1"/>
                          </a:solidFill>
                          <a:latin typeface="Calibri"/>
                          <a:cs typeface="Calibri"/>
                        </a:rPr>
                        <a:t> </a:t>
                      </a:r>
                      <a:r>
                        <a:rPr lang="en-US" sz="800" b="1" dirty="0">
                          <a:solidFill>
                            <a:schemeClr val="tx1"/>
                          </a:solidFill>
                          <a:latin typeface="Calibri"/>
                          <a:cs typeface="Calibri"/>
                        </a:rPr>
                        <a:t>Univ. Pavia</a:t>
                      </a:r>
                    </a:p>
                  </a:txBody>
                  <a:tcPr marT="36576" marB="36576"/>
                </a:tc>
                <a:extLst>
                  <a:ext uri="{0D108BD9-81ED-4DB2-BD59-A6C34878D82A}">
                    <a16:rowId xmlns:a16="http://schemas.microsoft.com/office/drawing/2014/main" val="2397572815"/>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Bologna</a:t>
                      </a:r>
                    </a:p>
                  </a:txBody>
                  <a:tcPr marT="36576" marB="36576"/>
                </a:tc>
                <a:extLst>
                  <a:ext uri="{0D108BD9-81ED-4DB2-BD59-A6C34878D82A}">
                    <a16:rowId xmlns:a16="http://schemas.microsoft.com/office/drawing/2014/main" val="864121970"/>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Trieste</a:t>
                      </a:r>
                    </a:p>
                  </a:txBody>
                  <a:tcPr marT="36576" marB="36576"/>
                </a:tc>
                <a:extLst>
                  <a:ext uri="{0D108BD9-81ED-4DB2-BD59-A6C34878D82A}">
                    <a16:rowId xmlns:a16="http://schemas.microsoft.com/office/drawing/2014/main" val="1780186167"/>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Bari</a:t>
                      </a:r>
                    </a:p>
                  </a:txBody>
                  <a:tcPr marT="36576" marB="36576"/>
                </a:tc>
                <a:extLst>
                  <a:ext uri="{0D108BD9-81ED-4DB2-BD59-A6C34878D82A}">
                    <a16:rowId xmlns:a16="http://schemas.microsoft.com/office/drawing/2014/main" val="336635721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Roma 1</a:t>
                      </a:r>
                    </a:p>
                  </a:txBody>
                  <a:tcPr marT="36576" marB="36576"/>
                </a:tc>
                <a:extLst>
                  <a:ext uri="{0D108BD9-81ED-4DB2-BD59-A6C34878D82A}">
                    <a16:rowId xmlns:a16="http://schemas.microsoft.com/office/drawing/2014/main" val="10015"/>
                  </a:ext>
                </a:extLst>
              </a:tr>
              <a:tr h="201168">
                <a:tc>
                  <a:txBody>
                    <a:bodyPr/>
                    <a:lstStyle/>
                    <a:p>
                      <a:endParaRPr lang="en-US" sz="800" dirty="0">
                        <a:latin typeface="Calibri"/>
                        <a:cs typeface="Calibri"/>
                      </a:endParaRPr>
                    </a:p>
                  </a:txBody>
                  <a:tcPr marT="36576" marB="36576"/>
                </a:tc>
                <a:tc>
                  <a:txBody>
                    <a:bodyPr/>
                    <a:lstStyle/>
                    <a:p>
                      <a:r>
                        <a:rPr lang="en-US" sz="800" b="1" i="1" baseline="0" dirty="0">
                          <a:solidFill>
                            <a:schemeClr val="tx1"/>
                          </a:solidFill>
                          <a:latin typeface="Calibri"/>
                          <a:cs typeface="Calibri"/>
                        </a:rPr>
                        <a:t>ENEA</a:t>
                      </a:r>
                    </a:p>
                  </a:txBody>
                  <a:tcPr marT="36576" marB="36576"/>
                </a:tc>
                <a:extLst>
                  <a:ext uri="{0D108BD9-81ED-4DB2-BD59-A6C34878D82A}">
                    <a16:rowId xmlns:a16="http://schemas.microsoft.com/office/drawing/2014/main" val="1371950143"/>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Frascati</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377003422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Ferrara</a:t>
                      </a:r>
                    </a:p>
                  </a:txBody>
                  <a:tcPr marT="36576" marB="36576"/>
                </a:tc>
                <a:extLst>
                  <a:ext uri="{0D108BD9-81ED-4DB2-BD59-A6C34878D82A}">
                    <a16:rowId xmlns:a16="http://schemas.microsoft.com/office/drawing/2014/main" val="320798771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Roma 3</a:t>
                      </a:r>
                    </a:p>
                  </a:txBody>
                  <a:tcPr marT="36576" marB="36576"/>
                </a:tc>
                <a:extLst>
                  <a:ext uri="{0D108BD9-81ED-4DB2-BD59-A6C34878D82A}">
                    <a16:rowId xmlns:a16="http://schemas.microsoft.com/office/drawing/2014/main" val="161029400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solidFill>
                            <a:schemeClr val="tx1"/>
                          </a:solidFill>
                          <a:latin typeface="Calibri"/>
                          <a:cs typeface="Calibri"/>
                        </a:rPr>
                        <a:t>INFN </a:t>
                      </a:r>
                      <a:r>
                        <a:rPr lang="en-US" sz="800" baseline="0" dirty="0" err="1">
                          <a:solidFill>
                            <a:schemeClr val="tx1"/>
                          </a:solidFill>
                          <a:latin typeface="Calibri"/>
                          <a:cs typeface="Calibri"/>
                        </a:rPr>
                        <a:t>Legnaro</a:t>
                      </a:r>
                      <a:endParaRPr lang="en-US" sz="800" b="0" baseline="0" dirty="0">
                        <a:solidFill>
                          <a:schemeClr val="tx1"/>
                        </a:solidFill>
                        <a:latin typeface="Calibri"/>
                        <a:cs typeface="Calibri"/>
                      </a:endParaRPr>
                    </a:p>
                  </a:txBody>
                  <a:tcPr marT="36576" marB="36576"/>
                </a:tc>
                <a:extLst>
                  <a:ext uri="{0D108BD9-81ED-4DB2-BD59-A6C34878D82A}">
                    <a16:rowId xmlns:a16="http://schemas.microsoft.com/office/drawing/2014/main" val="2334309705"/>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Milano </a:t>
                      </a:r>
                      <a:r>
                        <a:rPr lang="en-US" sz="800" b="1" baseline="0" dirty="0" err="1">
                          <a:solidFill>
                            <a:schemeClr val="tx1"/>
                          </a:solidFill>
                          <a:latin typeface="Calibri"/>
                          <a:cs typeface="Calibri"/>
                        </a:rPr>
                        <a:t>Bicocca</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70602899"/>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Genova</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208996339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Laboratori</a:t>
                      </a:r>
                      <a:r>
                        <a:rPr lang="en-US" sz="800" b="1" baseline="0" dirty="0">
                          <a:solidFill>
                            <a:schemeClr val="tx1"/>
                          </a:solidFill>
                          <a:latin typeface="Calibri"/>
                          <a:cs typeface="Calibri"/>
                        </a:rPr>
                        <a:t> del </a:t>
                      </a:r>
                      <a:r>
                        <a:rPr lang="en-US" sz="800" b="1" baseline="0" dirty="0" err="1">
                          <a:solidFill>
                            <a:schemeClr val="tx1"/>
                          </a:solidFill>
                          <a:latin typeface="Calibri"/>
                          <a:cs typeface="Calibri"/>
                        </a:rPr>
                        <a:t>Sud</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2296806218"/>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solidFill>
                            <a:schemeClr val="tx1"/>
                          </a:solidFill>
                          <a:latin typeface="Calibri"/>
                          <a:cs typeface="Calibri"/>
                        </a:rPr>
                        <a:t>INFN Napoli</a:t>
                      </a:r>
                      <a:endParaRPr lang="en-US" sz="800" b="0" baseline="0" dirty="0">
                        <a:solidFill>
                          <a:schemeClr val="tx1"/>
                        </a:solidFill>
                        <a:latin typeface="Calibri"/>
                        <a:cs typeface="Calibri"/>
                      </a:endParaRPr>
                    </a:p>
                  </a:txBody>
                  <a:tcPr marT="36576" marB="36576"/>
                </a:tc>
                <a:extLst>
                  <a:ext uri="{0D108BD9-81ED-4DB2-BD59-A6C34878D82A}">
                    <a16:rowId xmlns:a16="http://schemas.microsoft.com/office/drawing/2014/main" val="2313380880"/>
                  </a:ext>
                </a:extLst>
              </a:tr>
              <a:tr h="201168">
                <a:tc>
                  <a:txBody>
                    <a:bodyPr/>
                    <a:lstStyle/>
                    <a:p>
                      <a:r>
                        <a:rPr lang="en-US" sz="800" dirty="0">
                          <a:latin typeface="Calibri"/>
                          <a:cs typeface="Calibri"/>
                        </a:rPr>
                        <a:t>Mal</a:t>
                      </a:r>
                    </a:p>
                  </a:txBody>
                  <a:tcPr marT="36576" marB="36576"/>
                </a:tc>
                <a:tc>
                  <a:txBody>
                    <a:bodyPr/>
                    <a:lstStyle/>
                    <a:p>
                      <a:r>
                        <a:rPr lang="en-US" sz="800" b="1" i="0" baseline="0" dirty="0">
                          <a:solidFill>
                            <a:schemeClr val="tx1"/>
                          </a:solidFill>
                          <a:latin typeface="Calibri"/>
                          <a:cs typeface="Calibri"/>
                        </a:rPr>
                        <a:t>Univ. of Malta</a:t>
                      </a:r>
                    </a:p>
                  </a:txBody>
                  <a:tcPr marT="36576" marB="36576"/>
                </a:tc>
                <a:extLst>
                  <a:ext uri="{0D108BD9-81ED-4DB2-BD59-A6C34878D82A}">
                    <a16:rowId xmlns:a16="http://schemas.microsoft.com/office/drawing/2014/main" val="993831096"/>
                  </a:ext>
                </a:extLst>
              </a:tr>
              <a:tr h="201168">
                <a:tc>
                  <a:txBody>
                    <a:bodyPr/>
                    <a:lstStyle/>
                    <a:p>
                      <a:r>
                        <a:rPr lang="en-US" sz="800" dirty="0">
                          <a:latin typeface="Calibri"/>
                          <a:cs typeface="Calibri"/>
                        </a:rPr>
                        <a:t>EST</a:t>
                      </a:r>
                    </a:p>
                  </a:txBody>
                  <a:tcPr marT="36576" marB="36576"/>
                </a:tc>
                <a:tc>
                  <a:txBody>
                    <a:bodyPr/>
                    <a:lstStyle/>
                    <a:p>
                      <a:r>
                        <a:rPr lang="en-US" sz="800" b="1" i="0" dirty="0">
                          <a:solidFill>
                            <a:schemeClr val="tx1"/>
                          </a:solidFill>
                          <a:latin typeface="Calibri"/>
                          <a:cs typeface="Calibri"/>
                        </a:rPr>
                        <a:t>Tartu University</a:t>
                      </a:r>
                    </a:p>
                  </a:txBody>
                  <a:tcPr marT="36576" marB="36576"/>
                </a:tc>
                <a:extLst>
                  <a:ext uri="{0D108BD9-81ED-4DB2-BD59-A6C34878D82A}">
                    <a16:rowId xmlns:a16="http://schemas.microsoft.com/office/drawing/2014/main" val="1257867401"/>
                  </a:ext>
                </a:extLst>
              </a:tr>
              <a:tr h="201168">
                <a:tc>
                  <a:txBody>
                    <a:bodyPr/>
                    <a:lstStyle/>
                    <a:p>
                      <a:r>
                        <a:rPr lang="en-US" sz="800" dirty="0">
                          <a:latin typeface="Calibri"/>
                          <a:cs typeface="Calibri"/>
                        </a:rPr>
                        <a:t>PT</a:t>
                      </a:r>
                    </a:p>
                  </a:txBody>
                  <a:tcPr marT="36576" marB="36576"/>
                </a:tc>
                <a:tc>
                  <a:txBody>
                    <a:bodyPr/>
                    <a:lstStyle/>
                    <a:p>
                      <a:r>
                        <a:rPr lang="en-US" sz="800" b="1" i="0" dirty="0">
                          <a:solidFill>
                            <a:schemeClr val="tx1"/>
                          </a:solidFill>
                          <a:latin typeface="Calibri"/>
                          <a:cs typeface="Calibri"/>
                        </a:rPr>
                        <a:t>LIP</a:t>
                      </a:r>
                    </a:p>
                  </a:txBody>
                  <a:tcPr marT="36576" marB="36576"/>
                </a:tc>
                <a:extLst>
                  <a:ext uri="{0D108BD9-81ED-4DB2-BD59-A6C34878D82A}">
                    <a16:rowId xmlns:a16="http://schemas.microsoft.com/office/drawing/2014/main" val="4073365554"/>
                  </a:ext>
                </a:extLst>
              </a:tr>
              <a:tr h="201168">
                <a:tc>
                  <a:txBody>
                    <a:bodyPr/>
                    <a:lstStyle/>
                    <a:p>
                      <a:r>
                        <a:rPr lang="en-US" sz="800" dirty="0">
                          <a:latin typeface="Calibri"/>
                          <a:cs typeface="Calibri"/>
                        </a:rPr>
                        <a:t>SE</a:t>
                      </a:r>
                    </a:p>
                  </a:txBody>
                  <a:tcPr marT="36576" marB="36576"/>
                </a:tc>
                <a:tc>
                  <a:txBody>
                    <a:bodyPr/>
                    <a:lstStyle/>
                    <a:p>
                      <a:r>
                        <a:rPr lang="en-US" sz="800" b="1" i="0" dirty="0">
                          <a:solidFill>
                            <a:schemeClr val="tx1"/>
                          </a:solidFill>
                          <a:latin typeface="Calibri"/>
                          <a:cs typeface="Calibri"/>
                        </a:rPr>
                        <a:t>ESS</a:t>
                      </a:r>
                    </a:p>
                  </a:txBody>
                  <a:tcPr marT="36576" marB="36576"/>
                </a:tc>
                <a:extLst>
                  <a:ext uri="{0D108BD9-81ED-4DB2-BD59-A6C34878D82A}">
                    <a16:rowId xmlns:a16="http://schemas.microsoft.com/office/drawing/2014/main" val="2015048387"/>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Uppsala</a:t>
                      </a:r>
                    </a:p>
                  </a:txBody>
                  <a:tcPr marT="36576" marB="36576"/>
                </a:tc>
                <a:extLst>
                  <a:ext uri="{0D108BD9-81ED-4DB2-BD59-A6C34878D82A}">
                    <a16:rowId xmlns:a16="http://schemas.microsoft.com/office/drawing/2014/main" val="1785588805"/>
                  </a:ext>
                </a:extLst>
              </a:tr>
            </a:tbl>
          </a:graphicData>
        </a:graphic>
      </p:graphicFrame>
      <p:sp>
        <p:nvSpPr>
          <p:cNvPr id="3" name="Footer Placeholder 2">
            <a:extLst>
              <a:ext uri="{FF2B5EF4-FFF2-40B4-BE49-F238E27FC236}">
                <a16:creationId xmlns:a16="http://schemas.microsoft.com/office/drawing/2014/main" id="{F83D392E-11AE-0C14-6317-311966F2E743}"/>
              </a:ext>
            </a:extLst>
          </p:cNvPr>
          <p:cNvSpPr>
            <a:spLocks noGrp="1"/>
          </p:cNvSpPr>
          <p:nvPr>
            <p:ph type="ftr" sz="quarter" idx="3"/>
          </p:nvPr>
        </p:nvSpPr>
        <p:spPr/>
        <p:txBody>
          <a:bodyPr/>
          <a:lstStyle/>
          <a:p>
            <a:pPr algn="l"/>
            <a:r>
              <a:rPr lang="en-US"/>
              <a:t>D. Schulte, Muon Collider Status, IPAC, June 2025</a:t>
            </a:r>
            <a:endParaRPr lang="en-GB" sz="1100" dirty="0"/>
          </a:p>
        </p:txBody>
      </p:sp>
      <p:graphicFrame>
        <p:nvGraphicFramePr>
          <p:cNvPr id="13" name="Table 12">
            <a:extLst>
              <a:ext uri="{FF2B5EF4-FFF2-40B4-BE49-F238E27FC236}">
                <a16:creationId xmlns:a16="http://schemas.microsoft.com/office/drawing/2014/main" id="{3DC9AF5F-0FEE-98DC-56F2-568DF22D8D01}"/>
              </a:ext>
            </a:extLst>
          </p:cNvPr>
          <p:cNvGraphicFramePr>
            <a:graphicFrameLocks noGrp="1"/>
          </p:cNvGraphicFramePr>
          <p:nvPr/>
        </p:nvGraphicFramePr>
        <p:xfrm>
          <a:off x="6804248" y="483518"/>
          <a:ext cx="2168235" cy="4425696"/>
        </p:xfrm>
        <a:graphic>
          <a:graphicData uri="http://schemas.openxmlformats.org/drawingml/2006/table">
            <a:tbl>
              <a:tblPr bandRow="1">
                <a:tableStyleId>{5C22544A-7EE6-4342-B048-85BDC9FD1C3A}</a:tableStyleId>
              </a:tblPr>
              <a:tblGrid>
                <a:gridCol w="559118">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01168">
                <a:tc>
                  <a:txBody>
                    <a:bodyPr/>
                    <a:lstStyle/>
                    <a:p>
                      <a:r>
                        <a:rPr lang="en-US" sz="800" dirty="0">
                          <a:latin typeface="Calibri"/>
                          <a:cs typeface="Calibri"/>
                        </a:rPr>
                        <a:t>CA</a:t>
                      </a:r>
                    </a:p>
                  </a:txBody>
                  <a:tcPr marT="36576" marB="36576"/>
                </a:tc>
                <a:tc>
                  <a:txBody>
                    <a:bodyPr/>
                    <a:lstStyle/>
                    <a:p>
                      <a:r>
                        <a:rPr lang="en-US" sz="800" b="0" dirty="0">
                          <a:solidFill>
                            <a:schemeClr val="tx1"/>
                          </a:solidFill>
                          <a:latin typeface="Calibri"/>
                          <a:cs typeface="Calibri"/>
                        </a:rPr>
                        <a:t>Université Laval</a:t>
                      </a:r>
                    </a:p>
                  </a:txBody>
                  <a:tcPr marT="36576" marB="36576"/>
                </a:tc>
                <a:extLst>
                  <a:ext uri="{0D108BD9-81ED-4DB2-BD59-A6C34878D82A}">
                    <a16:rowId xmlns:a16="http://schemas.microsoft.com/office/drawing/2014/main" val="713011269"/>
                  </a:ext>
                </a:extLst>
              </a:tr>
              <a:tr h="201168">
                <a:tc>
                  <a:txBody>
                    <a:bodyPr/>
                    <a:lstStyle/>
                    <a:p>
                      <a:r>
                        <a:rPr lang="en-US" sz="800" dirty="0">
                          <a:latin typeface="Calibri"/>
                          <a:cs typeface="Calibri"/>
                        </a:rPr>
                        <a:t>US</a:t>
                      </a:r>
                    </a:p>
                  </a:txBody>
                  <a:tcPr marT="36576" marB="36576"/>
                </a:tc>
                <a:tc>
                  <a:txBody>
                    <a:bodyPr/>
                    <a:lstStyle/>
                    <a:p>
                      <a:r>
                        <a:rPr lang="en-US" sz="800" b="1" dirty="0">
                          <a:solidFill>
                            <a:schemeClr val="tx1"/>
                          </a:solidFill>
                          <a:latin typeface="Calibri"/>
                          <a:cs typeface="Calibri"/>
                        </a:rPr>
                        <a:t>Iowa State University</a:t>
                      </a:r>
                    </a:p>
                  </a:txBody>
                  <a:tcPr marT="36576" marB="36576"/>
                </a:tc>
                <a:extLst>
                  <a:ext uri="{0D108BD9-81ED-4DB2-BD59-A6C34878D82A}">
                    <a16:rowId xmlns:a16="http://schemas.microsoft.com/office/drawing/2014/main" val="10014"/>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University of Iowa</a:t>
                      </a:r>
                    </a:p>
                  </a:txBody>
                  <a:tcPr marT="36576" marB="36576"/>
                </a:tc>
                <a:extLst>
                  <a:ext uri="{0D108BD9-81ED-4DB2-BD59-A6C34878D82A}">
                    <a16:rowId xmlns:a16="http://schemas.microsoft.com/office/drawing/2014/main" val="1466787135"/>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Wisconsin-Madison</a:t>
                      </a:r>
                    </a:p>
                  </a:txBody>
                  <a:tcPr marT="36576" marB="36576"/>
                </a:tc>
                <a:extLst>
                  <a:ext uri="{0D108BD9-81ED-4DB2-BD59-A6C34878D82A}">
                    <a16:rowId xmlns:a16="http://schemas.microsoft.com/office/drawing/2014/main" val="596251503"/>
                  </a:ext>
                </a:extLst>
              </a:tr>
              <a:tr h="201168">
                <a:tc>
                  <a:txBody>
                    <a:bodyPr/>
                    <a:lstStyle/>
                    <a:p>
                      <a:endParaRPr lang="en-US" sz="800" dirty="0">
                        <a:latin typeface="Calibri"/>
                        <a:cs typeface="Calibri"/>
                      </a:endParaRPr>
                    </a:p>
                  </a:txBody>
                  <a:tcPr marT="36576" marB="36576"/>
                </a:tc>
                <a:tc>
                  <a:txBody>
                    <a:bodyPr/>
                    <a:lstStyle/>
                    <a:p>
                      <a:r>
                        <a:rPr lang="en-US" sz="800" b="1" i="1" dirty="0">
                          <a:latin typeface="Calibri"/>
                          <a:cs typeface="Calibri"/>
                        </a:rPr>
                        <a:t>University of Pittsburgh</a:t>
                      </a:r>
                    </a:p>
                  </a:txBody>
                  <a:tcPr marT="36576" marB="36576"/>
                </a:tc>
                <a:extLst>
                  <a:ext uri="{0D108BD9-81ED-4DB2-BD59-A6C34878D82A}">
                    <a16:rowId xmlns:a16="http://schemas.microsoft.com/office/drawing/2014/main" val="2749660043"/>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Old Dominion</a:t>
                      </a:r>
                    </a:p>
                  </a:txBody>
                  <a:tcPr marT="36576" marB="36576"/>
                </a:tc>
                <a:extLst>
                  <a:ext uri="{0D108BD9-81ED-4DB2-BD59-A6C34878D82A}">
                    <a16:rowId xmlns:a16="http://schemas.microsoft.com/office/drawing/2014/main" val="2397572815"/>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Chicago University</a:t>
                      </a:r>
                    </a:p>
                  </a:txBody>
                  <a:tcPr marT="36576" marB="36576"/>
                </a:tc>
                <a:extLst>
                  <a:ext uri="{0D108BD9-81ED-4DB2-BD59-A6C34878D82A}">
                    <a16:rowId xmlns:a16="http://schemas.microsoft.com/office/drawing/2014/main" val="864121970"/>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Florida State University</a:t>
                      </a:r>
                    </a:p>
                  </a:txBody>
                  <a:tcPr marT="36576" marB="36576"/>
                </a:tc>
                <a:extLst>
                  <a:ext uri="{0D108BD9-81ED-4DB2-BD59-A6C34878D82A}">
                    <a16:rowId xmlns:a16="http://schemas.microsoft.com/office/drawing/2014/main" val="1780186167"/>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RICE University</a:t>
                      </a:r>
                    </a:p>
                  </a:txBody>
                  <a:tcPr marT="36576" marB="36576"/>
                </a:tc>
                <a:extLst>
                  <a:ext uri="{0D108BD9-81ED-4DB2-BD59-A6C34878D82A}">
                    <a16:rowId xmlns:a16="http://schemas.microsoft.com/office/drawing/2014/main" val="3366357214"/>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Tennessee University</a:t>
                      </a:r>
                    </a:p>
                  </a:txBody>
                  <a:tcPr marT="36576" marB="36576"/>
                </a:tc>
                <a:extLst>
                  <a:ext uri="{0D108BD9-81ED-4DB2-BD59-A6C34878D82A}">
                    <a16:rowId xmlns:a16="http://schemas.microsoft.com/office/drawing/2014/main" val="10015"/>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MIT Plasma science center</a:t>
                      </a:r>
                    </a:p>
                  </a:txBody>
                  <a:tcPr marT="36576" marB="36576"/>
                </a:tc>
                <a:extLst>
                  <a:ext uri="{0D108BD9-81ED-4DB2-BD59-A6C34878D82A}">
                    <a16:rowId xmlns:a16="http://schemas.microsoft.com/office/drawing/2014/main" val="1371950143"/>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Pittsburgh PAC</a:t>
                      </a:r>
                    </a:p>
                  </a:txBody>
                  <a:tcPr marT="36576" marB="36576"/>
                </a:tc>
                <a:extLst>
                  <a:ext uri="{0D108BD9-81ED-4DB2-BD59-A6C34878D82A}">
                    <a16:rowId xmlns:a16="http://schemas.microsoft.com/office/drawing/2014/main" val="3770034224"/>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Yale</a:t>
                      </a:r>
                    </a:p>
                  </a:txBody>
                  <a:tcPr marT="36576" marB="36576"/>
                </a:tc>
                <a:extLst>
                  <a:ext uri="{0D108BD9-81ED-4DB2-BD59-A6C34878D82A}">
                    <a16:rowId xmlns:a16="http://schemas.microsoft.com/office/drawing/2014/main" val="3207987716"/>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Princeton</a:t>
                      </a:r>
                    </a:p>
                  </a:txBody>
                  <a:tcPr marT="36576" marB="36576"/>
                </a:tc>
                <a:extLst>
                  <a:ext uri="{0D108BD9-81ED-4DB2-BD59-A6C34878D82A}">
                    <a16:rowId xmlns:a16="http://schemas.microsoft.com/office/drawing/2014/main" val="161029400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Stony Brook</a:t>
                      </a:r>
                    </a:p>
                  </a:txBody>
                  <a:tcPr marT="36576" marB="36576"/>
                </a:tc>
                <a:extLst>
                  <a:ext uri="{0D108BD9-81ED-4DB2-BD59-A6C34878D82A}">
                    <a16:rowId xmlns:a16="http://schemas.microsoft.com/office/drawing/2014/main" val="2334309705"/>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Stanford/SLAC</a:t>
                      </a:r>
                    </a:p>
                  </a:txBody>
                  <a:tcPr marT="36576" marB="36576"/>
                </a:tc>
                <a:extLst>
                  <a:ext uri="{0D108BD9-81ED-4DB2-BD59-A6C34878D82A}">
                    <a16:rowId xmlns:a16="http://schemas.microsoft.com/office/drawing/2014/main" val="70602899"/>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a:t>
                      </a:r>
                    </a:p>
                  </a:txBody>
                  <a:tcPr marT="36576" marB="36576"/>
                </a:tc>
                <a:extLst>
                  <a:ext uri="{0D108BD9-81ED-4DB2-BD59-A6C34878D82A}">
                    <a16:rowId xmlns:a16="http://schemas.microsoft.com/office/drawing/2014/main" val="2089963396"/>
                  </a:ext>
                </a:extLst>
              </a:tr>
              <a:tr h="20116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800" dirty="0">
                          <a:latin typeface="Calibri"/>
                          <a:cs typeface="Calibri"/>
                        </a:rPr>
                        <a:t>DoE labs</a:t>
                      </a:r>
                    </a:p>
                  </a:txBody>
                  <a:tcPr marT="36576" marB="36576"/>
                </a:tc>
                <a:tc>
                  <a:txBody>
                    <a:bodyPr/>
                    <a:lstStyle/>
                    <a:p>
                      <a:r>
                        <a:rPr lang="en-US" sz="800" dirty="0">
                          <a:latin typeface="Calibri"/>
                          <a:cs typeface="Calibri"/>
                        </a:rPr>
                        <a:t>FNAL</a:t>
                      </a:r>
                    </a:p>
                  </a:txBody>
                  <a:tcPr marT="36576" marB="36576"/>
                </a:tc>
                <a:extLst>
                  <a:ext uri="{0D108BD9-81ED-4DB2-BD59-A6C34878D82A}">
                    <a16:rowId xmlns:a16="http://schemas.microsoft.com/office/drawing/2014/main" val="2296806218"/>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LBNL</a:t>
                      </a:r>
                    </a:p>
                  </a:txBody>
                  <a:tcPr marT="36576" marB="36576"/>
                </a:tc>
                <a:extLst>
                  <a:ext uri="{0D108BD9-81ED-4DB2-BD59-A6C34878D82A}">
                    <a16:rowId xmlns:a16="http://schemas.microsoft.com/office/drawing/2014/main" val="2313380880"/>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JLAB</a:t>
                      </a:r>
                    </a:p>
                  </a:txBody>
                  <a:tcPr marT="36576" marB="36576"/>
                </a:tc>
                <a:extLst>
                  <a:ext uri="{0D108BD9-81ED-4DB2-BD59-A6C34878D82A}">
                    <a16:rowId xmlns:a16="http://schemas.microsoft.com/office/drawing/2014/main" val="993831096"/>
                  </a:ext>
                </a:extLst>
              </a:tr>
              <a:tr h="201168">
                <a:tc>
                  <a:txBody>
                    <a:bodyPr/>
                    <a:lstStyle/>
                    <a:p>
                      <a:endParaRPr lang="en-US" sz="800" dirty="0">
                        <a:latin typeface="Calibri"/>
                        <a:cs typeface="Calibri"/>
                      </a:endParaRPr>
                    </a:p>
                  </a:txBody>
                  <a:tcPr marT="36576" marB="36576"/>
                </a:tc>
                <a:tc>
                  <a:txBody>
                    <a:bodyPr/>
                    <a:lstStyle/>
                    <a:p>
                      <a:r>
                        <a:rPr lang="en-US" sz="800" b="0" i="0" dirty="0">
                          <a:latin typeface="Calibri"/>
                          <a:cs typeface="Calibri"/>
                        </a:rPr>
                        <a:t>BNL</a:t>
                      </a:r>
                    </a:p>
                  </a:txBody>
                  <a:tcPr marT="36576" marB="36576"/>
                </a:tc>
                <a:extLst>
                  <a:ext uri="{0D108BD9-81ED-4DB2-BD59-A6C34878D82A}">
                    <a16:rowId xmlns:a16="http://schemas.microsoft.com/office/drawing/2014/main" val="1257867401"/>
                  </a:ext>
                </a:extLst>
              </a:tr>
              <a:tr h="201168">
                <a:tc>
                  <a:txBody>
                    <a:bodyPr/>
                    <a:lstStyle/>
                    <a:p>
                      <a:r>
                        <a:rPr lang="en-US" sz="800" dirty="0">
                          <a:latin typeface="Calibri"/>
                          <a:cs typeface="Calibri"/>
                        </a:rPr>
                        <a:t>Brazil</a:t>
                      </a:r>
                    </a:p>
                  </a:txBody>
                  <a:tcPr marT="36576" marB="36576"/>
                </a:tc>
                <a:tc>
                  <a:txBody>
                    <a:bodyPr/>
                    <a:lstStyle/>
                    <a:p>
                      <a:r>
                        <a:rPr lang="en-US" sz="800" b="1" i="1" dirty="0">
                          <a:latin typeface="Calibri"/>
                          <a:cs typeface="Calibri"/>
                        </a:rPr>
                        <a:t>CNPEM</a:t>
                      </a:r>
                    </a:p>
                  </a:txBody>
                  <a:tcPr marT="36576" marB="36576"/>
                </a:tc>
                <a:extLst>
                  <a:ext uri="{0D108BD9-81ED-4DB2-BD59-A6C34878D82A}">
                    <a16:rowId xmlns:a16="http://schemas.microsoft.com/office/drawing/2014/main" val="4073365554"/>
                  </a:ext>
                </a:extLst>
              </a:tr>
            </a:tbl>
          </a:graphicData>
        </a:graphic>
      </p:graphicFrame>
      <p:sp>
        <p:nvSpPr>
          <p:cNvPr id="14" name="TextBox 13">
            <a:extLst>
              <a:ext uri="{FF2B5EF4-FFF2-40B4-BE49-F238E27FC236}">
                <a16:creationId xmlns:a16="http://schemas.microsoft.com/office/drawing/2014/main" id="{7FBAB5F7-5138-4AD4-2999-B555850B2363}"/>
              </a:ext>
            </a:extLst>
          </p:cNvPr>
          <p:cNvSpPr txBox="1"/>
          <p:nvPr/>
        </p:nvSpPr>
        <p:spPr>
          <a:xfrm>
            <a:off x="4609300" y="4811714"/>
            <a:ext cx="2097049" cy="215444"/>
          </a:xfrm>
          <a:prstGeom prst="rect">
            <a:avLst/>
          </a:prstGeom>
          <a:solidFill>
            <a:schemeClr val="bg1"/>
          </a:solidFill>
        </p:spPr>
        <p:txBody>
          <a:bodyPr wrap="none" rtlCol="0">
            <a:spAutoFit/>
          </a:bodyPr>
          <a:lstStyle/>
          <a:p>
            <a:r>
              <a:rPr lang="en-US" sz="800" b="1" dirty="0">
                <a:latin typeface="Calibri" panose="020F0502020204030204" pitchFamily="34" charset="0"/>
                <a:cs typeface="Calibri" panose="020F0502020204030204" pitchFamily="34" charset="0"/>
              </a:rPr>
              <a:t>Signed </a:t>
            </a:r>
            <a:r>
              <a:rPr lang="en-US" sz="800" b="1" dirty="0" err="1">
                <a:latin typeface="Calibri" panose="020F0502020204030204" pitchFamily="34" charset="0"/>
                <a:cs typeface="Calibri" panose="020F0502020204030204" pitchFamily="34" charset="0"/>
              </a:rPr>
              <a:t>MoC</a:t>
            </a:r>
            <a:r>
              <a:rPr lang="en-US" sz="800" b="1" dirty="0">
                <a:latin typeface="Calibri" panose="020F0502020204030204" pitchFamily="34" charset="0"/>
                <a:cs typeface="Calibri" panose="020F0502020204030204" pitchFamily="34" charset="0"/>
              </a:rPr>
              <a:t> (61), </a:t>
            </a:r>
            <a:r>
              <a:rPr lang="en-US" sz="800" b="1" i="1" dirty="0">
                <a:latin typeface="Calibri" panose="020F0502020204030204" pitchFamily="34" charset="0"/>
                <a:cs typeface="Calibri" panose="020F0502020204030204" pitchFamily="34" charset="0"/>
              </a:rPr>
              <a:t>requested </a:t>
            </a:r>
            <a:r>
              <a:rPr lang="en-US" sz="800" b="1" i="1" dirty="0" err="1">
                <a:latin typeface="Calibri" panose="020F0502020204030204" pitchFamily="34" charset="0"/>
                <a:cs typeface="Calibri" panose="020F0502020204030204" pitchFamily="34" charset="0"/>
              </a:rPr>
              <a:t>MoC</a:t>
            </a:r>
            <a:r>
              <a:rPr lang="en-US" sz="800" dirty="0">
                <a:latin typeface="Calibri" panose="020F0502020204030204" pitchFamily="34" charset="0"/>
                <a:cs typeface="Calibri" panose="020F0502020204030204" pitchFamily="34" charset="0"/>
              </a:rPr>
              <a:t>, contributor</a:t>
            </a:r>
          </a:p>
        </p:txBody>
      </p:sp>
      <p:sp>
        <p:nvSpPr>
          <p:cNvPr id="2" name="Slide Number Placeholder 1">
            <a:extLst>
              <a:ext uri="{FF2B5EF4-FFF2-40B4-BE49-F238E27FC236}">
                <a16:creationId xmlns:a16="http://schemas.microsoft.com/office/drawing/2014/main" id="{17D864F7-D734-6710-0EBC-A939C091C8A5}"/>
              </a:ext>
            </a:extLst>
          </p:cNvPr>
          <p:cNvSpPr>
            <a:spLocks noGrp="1"/>
          </p:cNvSpPr>
          <p:nvPr>
            <p:ph type="sldNum" sz="quarter" idx="4"/>
          </p:nvPr>
        </p:nvSpPr>
        <p:spPr/>
        <p:txBody>
          <a:bodyPr/>
          <a:lstStyle/>
          <a:p>
            <a:fld id="{974172A1-1CBF-0B40-9234-7D4D80EC19EA}" type="slidenum">
              <a:rPr lang="en-GB" smtClean="0"/>
              <a:pPr/>
              <a:t>5</a:t>
            </a:fld>
            <a:endParaRPr lang="en-GB" dirty="0"/>
          </a:p>
        </p:txBody>
      </p:sp>
    </p:spTree>
    <p:extLst>
      <p:ext uri="{BB962C8B-B14F-4D97-AF65-F5344CB8AC3E}">
        <p14:creationId xmlns:p14="http://schemas.microsoft.com/office/powerpoint/2010/main" val="37351616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C573D7-606C-A9D6-9ADD-D3F40C7E744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91EF7F8-6B69-8164-2488-A72D3A419136}"/>
              </a:ext>
            </a:extLst>
          </p:cNvPr>
          <p:cNvSpPr>
            <a:spLocks noGrp="1"/>
          </p:cNvSpPr>
          <p:nvPr>
            <p:ph type="title"/>
          </p:nvPr>
        </p:nvSpPr>
        <p:spPr>
          <a:xfrm>
            <a:off x="1295400" y="-20538"/>
            <a:ext cx="6781800" cy="432048"/>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Site</a:t>
            </a:r>
            <a:endParaRPr lang="en-GB" sz="3200" b="0" dirty="0">
              <a:latin typeface="Calibri"/>
              <a:cs typeface="Calibri"/>
            </a:endParaRPr>
          </a:p>
        </p:txBody>
      </p:sp>
      <p:sp>
        <p:nvSpPr>
          <p:cNvPr id="52" name="Espace réservé du pied de page 4">
            <a:extLst>
              <a:ext uri="{FF2B5EF4-FFF2-40B4-BE49-F238E27FC236}">
                <a16:creationId xmlns:a16="http://schemas.microsoft.com/office/drawing/2014/main" id="{A7DBF71A-FB2C-8422-5CAC-1EE276B406E9}"/>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525248F1-2B7B-EA51-0144-3FA97B4194E5}"/>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35" name="AutoShape 2">
            <a:extLst>
              <a:ext uri="{FF2B5EF4-FFF2-40B4-BE49-F238E27FC236}">
                <a16:creationId xmlns:a16="http://schemas.microsoft.com/office/drawing/2014/main" id="{B9158F6C-5D65-DE2B-52B3-BAE452D444F4}"/>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3B11BF16-44F7-171C-6BF8-659F1F912676}"/>
              </a:ext>
            </a:extLst>
          </p:cNvPr>
          <p:cNvSpPr txBox="1"/>
          <p:nvPr/>
        </p:nvSpPr>
        <p:spPr>
          <a:xfrm>
            <a:off x="129291" y="525909"/>
            <a:ext cx="2225687" cy="461665"/>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Obtain negligible neutrino flux</a:t>
            </a:r>
          </a:p>
        </p:txBody>
      </p:sp>
      <p:sp>
        <p:nvSpPr>
          <p:cNvPr id="16" name="TextBox 15">
            <a:extLst>
              <a:ext uri="{FF2B5EF4-FFF2-40B4-BE49-F238E27FC236}">
                <a16:creationId xmlns:a16="http://schemas.microsoft.com/office/drawing/2014/main" id="{F197AD83-14DD-AC1A-EDD3-669FF75ABD4E}"/>
              </a:ext>
            </a:extLst>
          </p:cNvPr>
          <p:cNvSpPr txBox="1"/>
          <p:nvPr/>
        </p:nvSpPr>
        <p:spPr>
          <a:xfrm>
            <a:off x="122887" y="1059582"/>
            <a:ext cx="2232092" cy="830997"/>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Detailed modelling</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First good orientation found</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Mover system concept</a:t>
            </a:r>
          </a:p>
        </p:txBody>
      </p:sp>
      <p:pic>
        <p:nvPicPr>
          <p:cNvPr id="18" name="Picture 17" descr="A screen shot of a graph&#10;&#10;Description automatically generated">
            <a:extLst>
              <a:ext uri="{FF2B5EF4-FFF2-40B4-BE49-F238E27FC236}">
                <a16:creationId xmlns:a16="http://schemas.microsoft.com/office/drawing/2014/main" id="{60151592-EE80-9607-6381-54F8E430FDE2}"/>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757742" y="2533433"/>
            <a:ext cx="2247905" cy="1417338"/>
          </a:xfrm>
          <a:prstGeom prst="rect">
            <a:avLst/>
          </a:prstGeom>
        </p:spPr>
      </p:pic>
      <p:pic>
        <p:nvPicPr>
          <p:cNvPr id="20" name="Picture 19" descr="A close-up of a white surface&#10;&#10;Description automatically generated">
            <a:extLst>
              <a:ext uri="{FF2B5EF4-FFF2-40B4-BE49-F238E27FC236}">
                <a16:creationId xmlns:a16="http://schemas.microsoft.com/office/drawing/2014/main" id="{780F8974-05E3-710E-2574-6C51BAD871E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915837"/>
            <a:ext cx="3522413" cy="1375994"/>
          </a:xfrm>
          <a:prstGeom prst="rect">
            <a:avLst/>
          </a:prstGeom>
        </p:spPr>
      </p:pic>
      <p:pic>
        <p:nvPicPr>
          <p:cNvPr id="21" name="Picture 20" descr="p1.pdf">
            <a:extLst>
              <a:ext uri="{FF2B5EF4-FFF2-40B4-BE49-F238E27FC236}">
                <a16:creationId xmlns:a16="http://schemas.microsoft.com/office/drawing/2014/main" id="{16B217CB-75BF-7BF5-A8E6-870F8379ED61}"/>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183302" y="1696887"/>
            <a:ext cx="3853194" cy="874863"/>
          </a:xfrm>
          <a:prstGeom prst="rect">
            <a:avLst/>
          </a:prstGeom>
        </p:spPr>
      </p:pic>
      <p:pic>
        <p:nvPicPr>
          <p:cNvPr id="24" name="Picture 23">
            <a:extLst>
              <a:ext uri="{FF2B5EF4-FFF2-40B4-BE49-F238E27FC236}">
                <a16:creationId xmlns:a16="http://schemas.microsoft.com/office/drawing/2014/main" id="{7BA1E630-D8B3-B790-7392-BC77C7E2136E}"/>
              </a:ext>
            </a:extLst>
          </p:cNvPr>
          <p:cNvPicPr>
            <a:picLocks noChangeAspect="1"/>
          </p:cNvPicPr>
          <p:nvPr/>
        </p:nvPicPr>
        <p:blipFill>
          <a:blip r:embed="rId6"/>
          <a:stretch>
            <a:fillRect/>
          </a:stretch>
        </p:blipFill>
        <p:spPr>
          <a:xfrm>
            <a:off x="6733709" y="2654895"/>
            <a:ext cx="2071265" cy="1543295"/>
          </a:xfrm>
          <a:prstGeom prst="rect">
            <a:avLst/>
          </a:prstGeom>
        </p:spPr>
      </p:pic>
      <p:pic>
        <p:nvPicPr>
          <p:cNvPr id="6" name="Picture 5" descr="a-Feynman-diagram-for-the-decay-of-a-positive-muon-b-Helicity-diagram-of-positive.png">
            <a:extLst>
              <a:ext uri="{FF2B5EF4-FFF2-40B4-BE49-F238E27FC236}">
                <a16:creationId xmlns:a16="http://schemas.microsoft.com/office/drawing/2014/main" id="{22415990-3826-9DA2-95B2-03C19242CCA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91881" y="1034685"/>
            <a:ext cx="1094432" cy="1003159"/>
          </a:xfrm>
          <a:prstGeom prst="rect">
            <a:avLst/>
          </a:prstGeom>
        </p:spPr>
      </p:pic>
      <p:sp>
        <p:nvSpPr>
          <p:cNvPr id="8" name="TextBox 7">
            <a:extLst>
              <a:ext uri="{FF2B5EF4-FFF2-40B4-BE49-F238E27FC236}">
                <a16:creationId xmlns:a16="http://schemas.microsoft.com/office/drawing/2014/main" id="{D83DC1D7-E794-0BAD-2065-581FA75E10CC}"/>
              </a:ext>
            </a:extLst>
          </p:cNvPr>
          <p:cNvSpPr txBox="1"/>
          <p:nvPr/>
        </p:nvSpPr>
        <p:spPr>
          <a:xfrm>
            <a:off x="3923508" y="3867894"/>
            <a:ext cx="2016644" cy="276999"/>
          </a:xfrm>
          <a:prstGeom prst="rect">
            <a:avLst/>
          </a:prstGeom>
          <a:no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FLUKA and RP studies</a:t>
            </a:r>
          </a:p>
        </p:txBody>
      </p:sp>
      <p:sp>
        <p:nvSpPr>
          <p:cNvPr id="9" name="TextBox 8">
            <a:extLst>
              <a:ext uri="{FF2B5EF4-FFF2-40B4-BE49-F238E27FC236}">
                <a16:creationId xmlns:a16="http://schemas.microsoft.com/office/drawing/2014/main" id="{9CB581FE-387A-7B8E-374D-E5243FEDA244}"/>
              </a:ext>
            </a:extLst>
          </p:cNvPr>
          <p:cNvSpPr txBox="1"/>
          <p:nvPr/>
        </p:nvSpPr>
        <p:spPr>
          <a:xfrm>
            <a:off x="6731820" y="3878927"/>
            <a:ext cx="2016644" cy="276999"/>
          </a:xfrm>
          <a:prstGeom prst="rect">
            <a:avLst/>
          </a:prstGeom>
          <a:solidFill>
            <a:schemeClr val="bg1"/>
          </a:solid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Mover system design</a:t>
            </a:r>
          </a:p>
        </p:txBody>
      </p:sp>
      <p:sp>
        <p:nvSpPr>
          <p:cNvPr id="10" name="TextBox 9">
            <a:extLst>
              <a:ext uri="{FF2B5EF4-FFF2-40B4-BE49-F238E27FC236}">
                <a16:creationId xmlns:a16="http://schemas.microsoft.com/office/drawing/2014/main" id="{97B43F96-4FBC-8056-531D-0A5AD1823591}"/>
              </a:ext>
            </a:extLst>
          </p:cNvPr>
          <p:cNvSpPr txBox="1"/>
          <p:nvPr/>
        </p:nvSpPr>
        <p:spPr>
          <a:xfrm>
            <a:off x="6012160" y="2582783"/>
            <a:ext cx="1662913" cy="276999"/>
          </a:xfrm>
          <a:prstGeom prst="rect">
            <a:avLst/>
          </a:prstGeom>
          <a:solidFill>
            <a:schemeClr val="bg1"/>
          </a:solid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Arc mitigation concept</a:t>
            </a:r>
          </a:p>
        </p:txBody>
      </p:sp>
      <p:sp>
        <p:nvSpPr>
          <p:cNvPr id="11" name="TextBox 10">
            <a:extLst>
              <a:ext uri="{FF2B5EF4-FFF2-40B4-BE49-F238E27FC236}">
                <a16:creationId xmlns:a16="http://schemas.microsoft.com/office/drawing/2014/main" id="{C652C93A-5683-0FB1-1511-A6563E2840C0}"/>
              </a:ext>
            </a:extLst>
          </p:cNvPr>
          <p:cNvSpPr txBox="1"/>
          <p:nvPr/>
        </p:nvSpPr>
        <p:spPr>
          <a:xfrm>
            <a:off x="129291" y="4526999"/>
            <a:ext cx="3074557" cy="276999"/>
          </a:xfrm>
          <a:prstGeom prst="rect">
            <a:avLst/>
          </a:prstGeom>
          <a:solidFill>
            <a:schemeClr val="bg1"/>
          </a:solid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Site study at CERN for experimental insertion</a:t>
            </a:r>
          </a:p>
        </p:txBody>
      </p:sp>
      <p:sp>
        <p:nvSpPr>
          <p:cNvPr id="13" name="TextBox 12">
            <a:extLst>
              <a:ext uri="{FF2B5EF4-FFF2-40B4-BE49-F238E27FC236}">
                <a16:creationId xmlns:a16="http://schemas.microsoft.com/office/drawing/2014/main" id="{D05C2D2C-1C58-6735-EC62-1323176BB0D6}"/>
              </a:ext>
            </a:extLst>
          </p:cNvPr>
          <p:cNvSpPr txBox="1"/>
          <p:nvPr/>
        </p:nvSpPr>
        <p:spPr>
          <a:xfrm>
            <a:off x="6876256" y="4155926"/>
            <a:ext cx="2147622" cy="646331"/>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Are close to a solution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More work to be done</a:t>
            </a:r>
          </a:p>
        </p:txBody>
      </p:sp>
      <p:pic>
        <p:nvPicPr>
          <p:cNvPr id="5" name="Picture 4" descr="A map with a diagram of a city&#10;&#10;AI-generated content may be incorrect.">
            <a:extLst>
              <a:ext uri="{FF2B5EF4-FFF2-40B4-BE49-F238E27FC236}">
                <a16:creationId xmlns:a16="http://schemas.microsoft.com/office/drawing/2014/main" id="{95C3F2B7-2E01-3646-77E6-64A2CAF842C6}"/>
              </a:ext>
            </a:extLst>
          </p:cNvPr>
          <p:cNvPicPr>
            <a:picLocks noChangeAspect="1"/>
          </p:cNvPicPr>
          <p:nvPr/>
        </p:nvPicPr>
        <p:blipFill>
          <a:blip r:embed="rId8"/>
          <a:stretch>
            <a:fillRect/>
          </a:stretch>
        </p:blipFill>
        <p:spPr>
          <a:xfrm>
            <a:off x="7173245" y="565918"/>
            <a:ext cx="999155" cy="997720"/>
          </a:xfrm>
          <a:prstGeom prst="rect">
            <a:avLst/>
          </a:prstGeom>
        </p:spPr>
      </p:pic>
      <p:sp>
        <p:nvSpPr>
          <p:cNvPr id="15" name="TextBox 14">
            <a:extLst>
              <a:ext uri="{FF2B5EF4-FFF2-40B4-BE49-F238E27FC236}">
                <a16:creationId xmlns:a16="http://schemas.microsoft.com/office/drawing/2014/main" id="{86FD3F11-0EC4-FF18-EA3A-85CCE849963C}"/>
              </a:ext>
            </a:extLst>
          </p:cNvPr>
          <p:cNvSpPr txBox="1"/>
          <p:nvPr/>
        </p:nvSpPr>
        <p:spPr>
          <a:xfrm>
            <a:off x="105034" y="2931790"/>
            <a:ext cx="3386846" cy="276999"/>
          </a:xfrm>
          <a:prstGeom prst="rect">
            <a:avLst/>
          </a:prstGeom>
          <a:solidFill>
            <a:schemeClr val="bg1"/>
          </a:solidFill>
        </p:spPr>
        <p:txBody>
          <a:bodyPr wrap="square">
            <a:spAutoFit/>
          </a:bodyPr>
          <a:lstStyle/>
          <a:p>
            <a:r>
              <a:rPr lang="en-US" sz="1200" dirty="0">
                <a:latin typeface="Calibri" panose="020F0502020204030204" pitchFamily="34" charset="0"/>
                <a:cs typeface="Calibri" panose="020F0502020204030204" pitchFamily="34" charset="0"/>
              </a:rPr>
              <a:t>                                                    </a:t>
            </a:r>
          </a:p>
        </p:txBody>
      </p:sp>
      <p:pic>
        <p:nvPicPr>
          <p:cNvPr id="19" name="Picture 18">
            <a:extLst>
              <a:ext uri="{FF2B5EF4-FFF2-40B4-BE49-F238E27FC236}">
                <a16:creationId xmlns:a16="http://schemas.microsoft.com/office/drawing/2014/main" id="{5A8E9846-78EE-28CD-5158-78ABD78D36DA}"/>
              </a:ext>
            </a:extLst>
          </p:cNvPr>
          <p:cNvPicPr>
            <a:picLocks noChangeAspect="1"/>
          </p:cNvPicPr>
          <p:nvPr/>
        </p:nvPicPr>
        <p:blipFill rotWithShape="1">
          <a:blip r:embed="rId9"/>
          <a:srcRect l="2968" t="29000" r="72303" b="13600"/>
          <a:stretch/>
        </p:blipFill>
        <p:spPr>
          <a:xfrm rot="-2700000">
            <a:off x="2711715" y="3245077"/>
            <a:ext cx="858107" cy="1407507"/>
          </a:xfrm>
          <a:prstGeom prst="rect">
            <a:avLst/>
          </a:prstGeom>
        </p:spPr>
      </p:pic>
      <p:pic>
        <p:nvPicPr>
          <p:cNvPr id="25" name="Picture 24" descr="A map with a red circle&#10;&#10;Description automatically generated">
            <a:extLst>
              <a:ext uri="{FF2B5EF4-FFF2-40B4-BE49-F238E27FC236}">
                <a16:creationId xmlns:a16="http://schemas.microsoft.com/office/drawing/2014/main" id="{7461E565-20CA-6919-F40F-0B6C90430621}"/>
              </a:ext>
            </a:extLst>
          </p:cNvPr>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a:off x="126252" y="3122557"/>
            <a:ext cx="2566319" cy="1434507"/>
          </a:xfrm>
          <a:prstGeom prst="rect">
            <a:avLst/>
          </a:prstGeom>
        </p:spPr>
      </p:pic>
      <p:sp>
        <p:nvSpPr>
          <p:cNvPr id="26" name="TextBox 25">
            <a:extLst>
              <a:ext uri="{FF2B5EF4-FFF2-40B4-BE49-F238E27FC236}">
                <a16:creationId xmlns:a16="http://schemas.microsoft.com/office/drawing/2014/main" id="{B3A3A34E-A798-7967-8968-D38EF49BE321}"/>
              </a:ext>
            </a:extLst>
          </p:cNvPr>
          <p:cNvSpPr txBox="1"/>
          <p:nvPr/>
        </p:nvSpPr>
        <p:spPr>
          <a:xfrm>
            <a:off x="8216629" y="1059582"/>
            <a:ext cx="819867" cy="461665"/>
          </a:xfrm>
          <a:prstGeom prst="rect">
            <a:avLst/>
          </a:prstGeom>
          <a:solidFill>
            <a:schemeClr val="bg1"/>
          </a:solidFill>
        </p:spPr>
        <p:txBody>
          <a:bodyPr wrap="square">
            <a:spAutoFit/>
          </a:bodyPr>
          <a:lstStyle/>
          <a:p>
            <a:r>
              <a:rPr lang="en-US" sz="1200" dirty="0">
                <a:latin typeface="Calibri" panose="020F0502020204030204" pitchFamily="34" charset="0"/>
                <a:cs typeface="Calibri" panose="020F0502020204030204" pitchFamily="34" charset="0"/>
              </a:rPr>
              <a:t>Fermilab site study</a:t>
            </a:r>
          </a:p>
        </p:txBody>
      </p:sp>
      <p:pic>
        <p:nvPicPr>
          <p:cNvPr id="4" name="Picture 3">
            <a:extLst>
              <a:ext uri="{FF2B5EF4-FFF2-40B4-BE49-F238E27FC236}">
                <a16:creationId xmlns:a16="http://schemas.microsoft.com/office/drawing/2014/main" id="{B4E883C9-2D79-40F8-B626-5E635226D8FF}"/>
              </a:ext>
            </a:extLst>
          </p:cNvPr>
          <p:cNvPicPr>
            <a:picLocks noChangeAspect="1"/>
          </p:cNvPicPr>
          <p:nvPr/>
        </p:nvPicPr>
        <p:blipFill rotWithShape="1">
          <a:blip r:embed="rId11"/>
          <a:srcRect t="25205" b="16189"/>
          <a:stretch/>
        </p:blipFill>
        <p:spPr>
          <a:xfrm>
            <a:off x="2354220" y="443866"/>
            <a:ext cx="4738060" cy="1047299"/>
          </a:xfrm>
          <a:prstGeom prst="rect">
            <a:avLst/>
          </a:prstGeom>
        </p:spPr>
      </p:pic>
      <p:sp>
        <p:nvSpPr>
          <p:cNvPr id="7" name="TextBox 6">
            <a:extLst>
              <a:ext uri="{FF2B5EF4-FFF2-40B4-BE49-F238E27FC236}">
                <a16:creationId xmlns:a16="http://schemas.microsoft.com/office/drawing/2014/main" id="{A5AD3692-4B4F-109D-2A8F-B0EE20CB9862}"/>
              </a:ext>
            </a:extLst>
          </p:cNvPr>
          <p:cNvSpPr txBox="1"/>
          <p:nvPr/>
        </p:nvSpPr>
        <p:spPr>
          <a:xfrm>
            <a:off x="6016083" y="4659982"/>
            <a:ext cx="909223" cy="307777"/>
          </a:xfrm>
          <a:prstGeom prst="rect">
            <a:avLst/>
          </a:prstGeom>
          <a:solidFill>
            <a:srgbClr val="FFFF00"/>
          </a:solidFill>
        </p:spPr>
        <p:txBody>
          <a:bodyPr wrap="none" rtlCol="0">
            <a:spAutoFit/>
          </a:bodyPr>
          <a:lstStyle/>
          <a:p>
            <a:r>
              <a:rPr lang="en-US" sz="1400" dirty="0"/>
              <a:t>TUPM076</a:t>
            </a:r>
          </a:p>
        </p:txBody>
      </p:sp>
      <p:sp>
        <p:nvSpPr>
          <p:cNvPr id="27" name="TextBox 26">
            <a:extLst>
              <a:ext uri="{FF2B5EF4-FFF2-40B4-BE49-F238E27FC236}">
                <a16:creationId xmlns:a16="http://schemas.microsoft.com/office/drawing/2014/main" id="{061836EF-00B3-2DC1-1441-74A5A618B361}"/>
              </a:ext>
            </a:extLst>
          </p:cNvPr>
          <p:cNvSpPr txBox="1"/>
          <p:nvPr/>
        </p:nvSpPr>
        <p:spPr>
          <a:xfrm>
            <a:off x="8172400" y="1480863"/>
            <a:ext cx="306494"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t</a:t>
            </a:r>
            <a:r>
              <a:rPr lang="en-CH" sz="1400" baseline="-25000" dirty="0">
                <a:latin typeface="Calibri" panose="020F0502020204030204" pitchFamily="34" charset="0"/>
                <a:cs typeface="Calibri" panose="020F0502020204030204" pitchFamily="34" charset="0"/>
              </a:rPr>
              <a:t>1</a:t>
            </a:r>
            <a:endParaRPr lang="en-CH" sz="1400" dirty="0">
              <a:latin typeface="Calibri" panose="020F0502020204030204" pitchFamily="34" charset="0"/>
              <a:cs typeface="Calibri" panose="020F0502020204030204" pitchFamily="34" charset="0"/>
            </a:endParaRPr>
          </a:p>
        </p:txBody>
      </p:sp>
      <p:sp>
        <p:nvSpPr>
          <p:cNvPr id="28" name="TextBox 27">
            <a:extLst>
              <a:ext uri="{FF2B5EF4-FFF2-40B4-BE49-F238E27FC236}">
                <a16:creationId xmlns:a16="http://schemas.microsoft.com/office/drawing/2014/main" id="{4EFD1339-AED2-5163-5138-22DCA46DFCB7}"/>
              </a:ext>
            </a:extLst>
          </p:cNvPr>
          <p:cNvSpPr txBox="1"/>
          <p:nvPr/>
        </p:nvSpPr>
        <p:spPr>
          <a:xfrm>
            <a:off x="8225946" y="2056927"/>
            <a:ext cx="306494"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t</a:t>
            </a:r>
            <a:r>
              <a:rPr lang="en-CH" sz="1400" baseline="-25000" dirty="0">
                <a:latin typeface="Calibri" panose="020F0502020204030204" pitchFamily="34" charset="0"/>
                <a:cs typeface="Calibri" panose="020F0502020204030204" pitchFamily="34" charset="0"/>
              </a:rPr>
              <a:t>2</a:t>
            </a:r>
            <a:endParaRPr lang="en-CH" sz="1400" dirty="0">
              <a:latin typeface="Calibri" panose="020F0502020204030204" pitchFamily="34" charset="0"/>
              <a:cs typeface="Calibri" panose="020F0502020204030204" pitchFamily="34" charset="0"/>
            </a:endParaRPr>
          </a:p>
        </p:txBody>
      </p:sp>
      <p:pic>
        <p:nvPicPr>
          <p:cNvPr id="14" name="Picture 13" descr="Graphical user interface, diagram, application&#10;&#10;Description automatically generated">
            <a:extLst>
              <a:ext uri="{FF2B5EF4-FFF2-40B4-BE49-F238E27FC236}">
                <a16:creationId xmlns:a16="http://schemas.microsoft.com/office/drawing/2014/main" id="{EA4689F2-BFF9-D7AE-8D09-E99E480DADDE}"/>
              </a:ext>
            </a:extLst>
          </p:cNvPr>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3634571" y="4219638"/>
            <a:ext cx="2351600" cy="794998"/>
          </a:xfrm>
          <a:prstGeom prst="rect">
            <a:avLst/>
          </a:prstGeom>
        </p:spPr>
      </p:pic>
    </p:spTree>
    <p:extLst>
      <p:ext uri="{BB962C8B-B14F-4D97-AF65-F5344CB8AC3E}">
        <p14:creationId xmlns:p14="http://schemas.microsoft.com/office/powerpoint/2010/main" val="35168107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pPr algn="ctr"/>
            <a:r>
              <a:rPr lang="en-GB" sz="3200" b="0" dirty="0">
                <a:latin typeface="Calibri"/>
                <a:cs typeface="Calibri"/>
              </a:rPr>
              <a:t>Physics and Detector Concepts</a:t>
            </a:r>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4" name="TextBox 3">
            <a:extLst>
              <a:ext uri="{FF2B5EF4-FFF2-40B4-BE49-F238E27FC236}">
                <a16:creationId xmlns:a16="http://schemas.microsoft.com/office/drawing/2014/main" id="{7A50E4BA-99AA-5125-6548-DEE89EBD4E5A}"/>
              </a:ext>
            </a:extLst>
          </p:cNvPr>
          <p:cNvSpPr txBox="1"/>
          <p:nvPr/>
        </p:nvSpPr>
        <p:spPr>
          <a:xfrm>
            <a:off x="827584" y="532367"/>
            <a:ext cx="5661366" cy="307777"/>
          </a:xfrm>
          <a:prstGeom prst="rect">
            <a:avLst/>
          </a:prstGeom>
          <a:noFill/>
        </p:spPr>
        <p:txBody>
          <a:bodyPr wrap="square" rtlCol="0">
            <a:spAutoFit/>
          </a:bodyPr>
          <a:lstStyle/>
          <a:p>
            <a:r>
              <a:rPr lang="en-CH" sz="1400" dirty="0">
                <a:latin typeface="Calibri" panose="020F0502020204030204" pitchFamily="34" charset="0"/>
                <a:cs typeface="Calibri" panose="020F0502020204030204" pitchFamily="34" charset="0"/>
              </a:rPr>
              <a:t>Two detector concepts are being developed </a:t>
            </a:r>
          </a:p>
        </p:txBody>
      </p:sp>
      <p:pic>
        <p:nvPicPr>
          <p:cNvPr id="3" name="Picture 2" descr="A colorful box with a blue handle&#10;&#10;Description automatically generated">
            <a:extLst>
              <a:ext uri="{FF2B5EF4-FFF2-40B4-BE49-F238E27FC236}">
                <a16:creationId xmlns:a16="http://schemas.microsoft.com/office/drawing/2014/main" id="{3AC534A5-BB1E-D4DE-9FDF-1372FBBE256E}"/>
              </a:ext>
            </a:extLst>
          </p:cNvPr>
          <p:cNvPicPr>
            <a:picLocks noChangeAspect="1"/>
          </p:cNvPicPr>
          <p:nvPr/>
        </p:nvPicPr>
        <p:blipFill rotWithShape="1">
          <a:blip r:embed="rId2"/>
          <a:srcRect b="6542"/>
          <a:stretch/>
        </p:blipFill>
        <p:spPr>
          <a:xfrm>
            <a:off x="483036" y="1419622"/>
            <a:ext cx="3152860" cy="3528392"/>
          </a:xfrm>
          <a:prstGeom prst="rect">
            <a:avLst/>
          </a:prstGeom>
        </p:spPr>
      </p:pic>
      <p:pic>
        <p:nvPicPr>
          <p:cNvPr id="8" name="Picture 7" descr="A diagram of a machine&#10;&#10;Description automatically generated">
            <a:extLst>
              <a:ext uri="{FF2B5EF4-FFF2-40B4-BE49-F238E27FC236}">
                <a16:creationId xmlns:a16="http://schemas.microsoft.com/office/drawing/2014/main" id="{AD80DA6C-B4D9-945E-298F-E927ADD0ABBF}"/>
              </a:ext>
            </a:extLst>
          </p:cNvPr>
          <p:cNvPicPr>
            <a:picLocks noChangeAspect="1"/>
          </p:cNvPicPr>
          <p:nvPr/>
        </p:nvPicPr>
        <p:blipFill>
          <a:blip r:embed="rId3"/>
          <a:stretch>
            <a:fillRect/>
          </a:stretch>
        </p:blipFill>
        <p:spPr>
          <a:xfrm>
            <a:off x="4943914" y="1491630"/>
            <a:ext cx="3732542" cy="3225806"/>
          </a:xfrm>
          <a:prstGeom prst="rect">
            <a:avLst/>
          </a:prstGeom>
        </p:spPr>
      </p:pic>
      <p:sp>
        <p:nvSpPr>
          <p:cNvPr id="10" name="TextBox 9">
            <a:extLst>
              <a:ext uri="{FF2B5EF4-FFF2-40B4-BE49-F238E27FC236}">
                <a16:creationId xmlns:a16="http://schemas.microsoft.com/office/drawing/2014/main" id="{91560C7A-D3C1-5B6D-862F-60FEEBB1A0C1}"/>
              </a:ext>
            </a:extLst>
          </p:cNvPr>
          <p:cNvSpPr txBox="1"/>
          <p:nvPr/>
        </p:nvSpPr>
        <p:spPr>
          <a:xfrm>
            <a:off x="611560" y="858150"/>
            <a:ext cx="3816424" cy="523220"/>
          </a:xfrm>
          <a:prstGeom prst="rect">
            <a:avLst/>
          </a:prstGeom>
          <a:noFill/>
        </p:spPr>
        <p:txBody>
          <a:bodyPr wrap="square" rtlCol="0">
            <a:spAutoFit/>
          </a:bodyPr>
          <a:lstStyle/>
          <a:p>
            <a:r>
              <a:rPr lang="en-US" sz="1400" b="1" dirty="0">
                <a:latin typeface="Calibri" panose="020F0502020204030204" pitchFamily="34" charset="0"/>
                <a:cs typeface="Calibri" panose="020F0502020204030204" pitchFamily="34" charset="0"/>
              </a:rPr>
              <a:t>MUSIC</a:t>
            </a:r>
          </a:p>
          <a:p>
            <a:r>
              <a:rPr lang="en-US" sz="1400" dirty="0">
                <a:latin typeface="Calibri" panose="020F0502020204030204" pitchFamily="34" charset="0"/>
                <a:cs typeface="Calibri" panose="020F0502020204030204" pitchFamily="34" charset="0"/>
              </a:rPr>
              <a:t>(</a:t>
            </a:r>
            <a:r>
              <a:rPr lang="en-US" sz="1400" dirty="0" err="1">
                <a:latin typeface="Calibri" panose="020F0502020204030204" pitchFamily="34" charset="0"/>
                <a:cs typeface="Calibri" panose="020F0502020204030204" pitchFamily="34" charset="0"/>
              </a:rPr>
              <a:t>MUon</a:t>
            </a:r>
            <a:r>
              <a:rPr lang="en-US" sz="1400" dirty="0">
                <a:latin typeface="Calibri" panose="020F0502020204030204" pitchFamily="34" charset="0"/>
                <a:cs typeface="Calibri" panose="020F0502020204030204" pitchFamily="34" charset="0"/>
              </a:rPr>
              <a:t> Smasher for Interesting Collisions)</a:t>
            </a:r>
            <a:endParaRPr lang="en-CH" sz="1400" dirty="0">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FE42D240-06B8-21BC-D171-84129B105BB2}"/>
              </a:ext>
            </a:extLst>
          </p:cNvPr>
          <p:cNvSpPr txBox="1"/>
          <p:nvPr/>
        </p:nvSpPr>
        <p:spPr>
          <a:xfrm>
            <a:off x="5076056" y="840144"/>
            <a:ext cx="3384376" cy="523220"/>
          </a:xfrm>
          <a:prstGeom prst="rect">
            <a:avLst/>
          </a:prstGeom>
          <a:noFill/>
        </p:spPr>
        <p:txBody>
          <a:bodyPr wrap="square" rtlCol="0">
            <a:spAutoFit/>
          </a:bodyPr>
          <a:lstStyle/>
          <a:p>
            <a:r>
              <a:rPr lang="de-CH" sz="1400" b="1" dirty="0">
                <a:latin typeface="Calibri" panose="020F0502020204030204" pitchFamily="34" charset="0"/>
                <a:cs typeface="Calibri" panose="020F0502020204030204" pitchFamily="34" charset="0"/>
              </a:rPr>
              <a:t>MAIA</a:t>
            </a:r>
          </a:p>
          <a:p>
            <a:r>
              <a:rPr lang="de-CH" sz="1400" dirty="0">
                <a:latin typeface="Calibri" panose="020F0502020204030204" pitchFamily="34" charset="0"/>
                <a:cs typeface="Calibri" panose="020F0502020204030204" pitchFamily="34" charset="0"/>
              </a:rPr>
              <a:t>(</a:t>
            </a:r>
            <a:r>
              <a:rPr lang="de-CH" sz="1400" dirty="0" err="1">
                <a:latin typeface="Calibri" panose="020F0502020204030204" pitchFamily="34" charset="0"/>
                <a:cs typeface="Calibri" panose="020F0502020204030204" pitchFamily="34" charset="0"/>
              </a:rPr>
              <a:t>Muon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Accelerator</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Instrumented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Aperatus</a:t>
            </a:r>
            <a:r>
              <a:rPr lang="de-CH" sz="1400" dirty="0">
                <a:latin typeface="Calibri" panose="020F0502020204030204" pitchFamily="34" charset="0"/>
                <a:cs typeface="Calibri" panose="020F0502020204030204" pitchFamily="34" charset="0"/>
              </a:rPr>
              <a:t>)</a:t>
            </a:r>
            <a:endParaRPr lang="en-CH" sz="1400" dirty="0">
              <a:latin typeface="Calibri" panose="020F050202020403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36B8D88B-510D-DA26-D7E2-CC15B689D210}"/>
              </a:ext>
            </a:extLst>
          </p:cNvPr>
          <p:cNvSpPr>
            <a:spLocks noGrp="1"/>
          </p:cNvSpPr>
          <p:nvPr>
            <p:ph type="sldNum" sz="quarter" idx="4"/>
          </p:nvPr>
        </p:nvSpPr>
        <p:spPr/>
        <p:txBody>
          <a:bodyPr/>
          <a:lstStyle/>
          <a:p>
            <a:fld id="{974172A1-1CBF-0B40-9234-7D4D80EC19EA}" type="slidenum">
              <a:rPr lang="en-GB" smtClean="0"/>
              <a:pPr/>
              <a:t>7</a:t>
            </a:fld>
            <a:endParaRPr lang="en-GB" dirty="0"/>
          </a:p>
        </p:txBody>
      </p:sp>
    </p:spTree>
    <p:extLst>
      <p:ext uri="{BB962C8B-B14F-4D97-AF65-F5344CB8AC3E}">
        <p14:creationId xmlns:p14="http://schemas.microsoft.com/office/powerpoint/2010/main" val="2838158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C0B067-1088-AC4C-D9CB-59322E23C37E}"/>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31A7C0B6-0BC2-3945-C3CE-57BD59E63366}"/>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Beam-induced Background</a:t>
            </a:r>
          </a:p>
        </p:txBody>
      </p:sp>
      <p:sp>
        <p:nvSpPr>
          <p:cNvPr id="52" name="Espace réservé du pied de page 4">
            <a:extLst>
              <a:ext uri="{FF2B5EF4-FFF2-40B4-BE49-F238E27FC236}">
                <a16:creationId xmlns:a16="http://schemas.microsoft.com/office/drawing/2014/main" id="{3EFC8F6C-5124-D0E6-A444-1E250DD52CBC}"/>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9437C740-E002-C22F-31DD-FAC9DC5DC71B}"/>
              </a:ext>
            </a:extLst>
          </p:cNvPr>
          <p:cNvSpPr>
            <a:spLocks noGrp="1"/>
          </p:cNvSpPr>
          <p:nvPr>
            <p:ph type="sldNum" sz="quarter" idx="4"/>
          </p:nvPr>
        </p:nvSpPr>
        <p:spPr/>
        <p:txBody>
          <a:bodyPr/>
          <a:lstStyle/>
          <a:p>
            <a:fld id="{974172A1-1CBF-0B40-9234-7D4D80EC19EA}" type="slidenum">
              <a:rPr lang="en-GB" smtClean="0"/>
              <a:pPr/>
              <a:t>8</a:t>
            </a:fld>
            <a:endParaRPr lang="en-GB" dirty="0"/>
          </a:p>
        </p:txBody>
      </p:sp>
      <p:pic>
        <p:nvPicPr>
          <p:cNvPr id="14" name="Picture 13" descr="A rainbow colored rectangular object&#10;&#10;Description automatically generated with medium confidence">
            <a:extLst>
              <a:ext uri="{FF2B5EF4-FFF2-40B4-BE49-F238E27FC236}">
                <a16:creationId xmlns:a16="http://schemas.microsoft.com/office/drawing/2014/main" id="{198F4549-6FD6-1C75-D5C4-6C8332C9CC97}"/>
              </a:ext>
            </a:extLst>
          </p:cNvPr>
          <p:cNvPicPr>
            <a:picLocks noChangeAspect="1"/>
          </p:cNvPicPr>
          <p:nvPr/>
        </p:nvPicPr>
        <p:blipFill>
          <a:blip r:embed="rId3"/>
          <a:stretch>
            <a:fillRect/>
          </a:stretch>
        </p:blipFill>
        <p:spPr>
          <a:xfrm>
            <a:off x="3890306" y="3693423"/>
            <a:ext cx="2086569" cy="1281180"/>
          </a:xfrm>
          <a:prstGeom prst="rect">
            <a:avLst/>
          </a:prstGeom>
        </p:spPr>
      </p:pic>
      <p:sp>
        <p:nvSpPr>
          <p:cNvPr id="15" name="TextBox 14">
            <a:extLst>
              <a:ext uri="{FF2B5EF4-FFF2-40B4-BE49-F238E27FC236}">
                <a16:creationId xmlns:a16="http://schemas.microsoft.com/office/drawing/2014/main" id="{7EAFCF10-004B-5FA6-59BF-0764BB8D1455}"/>
              </a:ext>
            </a:extLst>
          </p:cNvPr>
          <p:cNvSpPr txBox="1"/>
          <p:nvPr/>
        </p:nvSpPr>
        <p:spPr>
          <a:xfrm>
            <a:off x="107504" y="623849"/>
            <a:ext cx="2952328" cy="830997"/>
          </a:xfrm>
          <a:prstGeom prst="rect">
            <a:avLst/>
          </a:prstGeom>
          <a:solidFill>
            <a:schemeClr val="accent1">
              <a:lumMod val="20000"/>
              <a:lumOff val="80000"/>
              <a:alpha val="50072"/>
            </a:schemeClr>
          </a:solidFill>
        </p:spPr>
        <p:txBody>
          <a:bodyPr wrap="square" rtlCol="0">
            <a:spAutoFit/>
          </a:bodyPr>
          <a:lstStyle/>
          <a:p>
            <a:r>
              <a:rPr lang="en-US" sz="1200" b="1" dirty="0">
                <a:latin typeface="Calibri" panose="020F0502020204030204" pitchFamily="34" charset="0"/>
                <a:cs typeface="Calibri" panose="020F0502020204030204" pitchFamily="34" charset="0"/>
              </a:rPr>
              <a:t>Challenges:</a:t>
            </a:r>
          </a:p>
          <a:p>
            <a:r>
              <a:rPr lang="en-US" sz="1200" dirty="0">
                <a:latin typeface="Calibri" panose="020F0502020204030204" pitchFamily="34" charset="0"/>
                <a:cs typeface="Calibri" panose="020F0502020204030204" pitchFamily="34" charset="0"/>
              </a:rPr>
              <a:t>Muon decay can give important background</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40 000 muons/m/bunch crossing</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1/3 of energy in electrons and positrons</a:t>
            </a:r>
          </a:p>
        </p:txBody>
      </p:sp>
      <p:pic>
        <p:nvPicPr>
          <p:cNvPr id="17" name="Picture 16" descr="A diagram of a graph&#10;&#10;Description automatically generated">
            <a:extLst>
              <a:ext uri="{FF2B5EF4-FFF2-40B4-BE49-F238E27FC236}">
                <a16:creationId xmlns:a16="http://schemas.microsoft.com/office/drawing/2014/main" id="{DD090317-72A0-2A1C-7665-706A46A07410}"/>
              </a:ext>
            </a:extLst>
          </p:cNvPr>
          <p:cNvPicPr>
            <a:picLocks noChangeAspect="1"/>
          </p:cNvPicPr>
          <p:nvPr/>
        </p:nvPicPr>
        <p:blipFill>
          <a:blip r:embed="rId4"/>
          <a:stretch>
            <a:fillRect/>
          </a:stretch>
        </p:blipFill>
        <p:spPr>
          <a:xfrm>
            <a:off x="3419872" y="1046528"/>
            <a:ext cx="5532269" cy="2391705"/>
          </a:xfrm>
          <a:prstGeom prst="rect">
            <a:avLst/>
          </a:prstGeom>
        </p:spPr>
      </p:pic>
      <p:sp>
        <p:nvSpPr>
          <p:cNvPr id="18" name="TextBox 17">
            <a:extLst>
              <a:ext uri="{FF2B5EF4-FFF2-40B4-BE49-F238E27FC236}">
                <a16:creationId xmlns:a16="http://schemas.microsoft.com/office/drawing/2014/main" id="{00A83D29-2653-FB0D-0D3D-35BA4FEB51EE}"/>
              </a:ext>
            </a:extLst>
          </p:cNvPr>
          <p:cNvSpPr txBox="1"/>
          <p:nvPr/>
        </p:nvSpPr>
        <p:spPr>
          <a:xfrm>
            <a:off x="4935152" y="699542"/>
            <a:ext cx="2229136"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Detailed studies with FLUKA</a:t>
            </a:r>
          </a:p>
        </p:txBody>
      </p:sp>
      <p:pic>
        <p:nvPicPr>
          <p:cNvPr id="3" name="Picture 2" descr="A blue and green triangle with white lines&#10;&#10;Description automatically generated">
            <a:extLst>
              <a:ext uri="{FF2B5EF4-FFF2-40B4-BE49-F238E27FC236}">
                <a16:creationId xmlns:a16="http://schemas.microsoft.com/office/drawing/2014/main" id="{5B59FEB0-0127-ED69-D2C5-60A93EC31961}"/>
              </a:ext>
            </a:extLst>
          </p:cNvPr>
          <p:cNvPicPr>
            <a:picLocks noChangeAspect="1"/>
          </p:cNvPicPr>
          <p:nvPr/>
        </p:nvPicPr>
        <p:blipFill>
          <a:blip r:embed="rId5"/>
          <a:stretch>
            <a:fillRect/>
          </a:stretch>
        </p:blipFill>
        <p:spPr>
          <a:xfrm>
            <a:off x="191859" y="3106713"/>
            <a:ext cx="3241891" cy="1661135"/>
          </a:xfrm>
          <a:prstGeom prst="rect">
            <a:avLst/>
          </a:prstGeom>
        </p:spPr>
      </p:pic>
      <p:sp>
        <p:nvSpPr>
          <p:cNvPr id="5" name="TextBox 4">
            <a:extLst>
              <a:ext uri="{FF2B5EF4-FFF2-40B4-BE49-F238E27FC236}">
                <a16:creationId xmlns:a16="http://schemas.microsoft.com/office/drawing/2014/main" id="{D11FAD74-4008-63B0-8BDA-97833BE3256B}"/>
              </a:ext>
            </a:extLst>
          </p:cNvPr>
          <p:cNvSpPr txBox="1"/>
          <p:nvPr/>
        </p:nvSpPr>
        <p:spPr>
          <a:xfrm>
            <a:off x="6156176" y="3757558"/>
            <a:ext cx="2889708" cy="1046440"/>
          </a:xfrm>
          <a:prstGeom prst="rect">
            <a:avLst/>
          </a:prstGeom>
          <a:solidFill>
            <a:schemeClr val="accent5">
              <a:lumMod val="20000"/>
              <a:lumOff val="80000"/>
              <a:alpha val="49976"/>
            </a:schemeClr>
          </a:solidFill>
        </p:spPr>
        <p:txBody>
          <a:bodyPr wrap="square" rtlCol="0">
            <a:spAutoFit/>
          </a:bodyPr>
          <a:lstStyle/>
          <a:p>
            <a:r>
              <a:rPr lang="en-US" sz="1400" b="1" dirty="0">
                <a:latin typeface="Calibri" panose="020F0502020204030204" pitchFamily="34" charset="0"/>
                <a:cs typeface="Calibri" panose="020F0502020204030204" pitchFamily="34" charset="0"/>
              </a:rPr>
              <a:t>Conclusions: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Can do the physics</a:t>
            </a:r>
          </a:p>
          <a:p>
            <a:pPr marL="628650" lvl="1"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Also thanks to HL-LHC technology</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But room for improvement</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Radiation level similar to HL-LHC</a:t>
            </a:r>
          </a:p>
        </p:txBody>
      </p:sp>
      <p:sp>
        <p:nvSpPr>
          <p:cNvPr id="6" name="TextBox 5">
            <a:extLst>
              <a:ext uri="{FF2B5EF4-FFF2-40B4-BE49-F238E27FC236}">
                <a16:creationId xmlns:a16="http://schemas.microsoft.com/office/drawing/2014/main" id="{31DFC236-CD78-AA23-BB05-4AE36133D9E7}"/>
              </a:ext>
            </a:extLst>
          </p:cNvPr>
          <p:cNvSpPr txBox="1"/>
          <p:nvPr/>
        </p:nvSpPr>
        <p:spPr>
          <a:xfrm>
            <a:off x="107504" y="1529704"/>
            <a:ext cx="2952328" cy="1384995"/>
          </a:xfrm>
          <a:prstGeom prst="rect">
            <a:avLst/>
          </a:prstGeom>
          <a:solidFill>
            <a:schemeClr val="accent3">
              <a:lumMod val="20000"/>
              <a:lumOff val="80000"/>
              <a:alpha val="50000"/>
            </a:schemeClr>
          </a:solidFill>
        </p:spPr>
        <p:txBody>
          <a:bodyPr wrap="square" rtlCol="0">
            <a:spAutoFit/>
          </a:bodyPr>
          <a:lstStyle/>
          <a:p>
            <a:r>
              <a:rPr lang="en-US" sz="1200" b="1" dirty="0">
                <a:latin typeface="Calibri" panose="020F0502020204030204" pitchFamily="34" charset="0"/>
                <a:cs typeface="Calibri" panose="020F0502020204030204" pitchFamily="34" charset="0"/>
              </a:rPr>
              <a:t>Achievements: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Two conceptual detector designs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Simulation studies with background also from machine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Studies of different lattices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Reconstruction algorithms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Physics studies</a:t>
            </a:r>
          </a:p>
        </p:txBody>
      </p:sp>
      <p:sp>
        <p:nvSpPr>
          <p:cNvPr id="8" name="TextBox 7">
            <a:extLst>
              <a:ext uri="{FF2B5EF4-FFF2-40B4-BE49-F238E27FC236}">
                <a16:creationId xmlns:a16="http://schemas.microsoft.com/office/drawing/2014/main" id="{693EF40A-255A-8EBD-A0F4-FCDCF0D491C8}"/>
              </a:ext>
            </a:extLst>
          </p:cNvPr>
          <p:cNvSpPr txBox="1"/>
          <p:nvPr/>
        </p:nvSpPr>
        <p:spPr>
          <a:xfrm>
            <a:off x="4427984" y="987574"/>
            <a:ext cx="648072" cy="646331"/>
          </a:xfrm>
          <a:prstGeom prst="rect">
            <a:avLst/>
          </a:prstGeom>
          <a:solidFill>
            <a:schemeClr val="bg1"/>
          </a:solidFill>
        </p:spPr>
        <p:txBody>
          <a:bodyPr wrap="square" rtlCol="0">
            <a:spAutoFit/>
          </a:bodyPr>
          <a:lstStyle/>
          <a:p>
            <a:r>
              <a:rPr lang="en-US" dirty="0"/>
              <a:t>   </a:t>
            </a:r>
          </a:p>
          <a:p>
            <a:r>
              <a:rPr lang="en-US" dirty="0"/>
              <a:t>     </a:t>
            </a:r>
          </a:p>
        </p:txBody>
      </p:sp>
      <p:pic>
        <p:nvPicPr>
          <p:cNvPr id="9" name="Picture 8" descr="a-Feynman-diagram-for-the-decay-of-a-positive-muon-b-Helicity-diagram-of-positive.png">
            <a:extLst>
              <a:ext uri="{FF2B5EF4-FFF2-40B4-BE49-F238E27FC236}">
                <a16:creationId xmlns:a16="http://schemas.microsoft.com/office/drawing/2014/main" id="{7E8A2841-A3A4-5C43-F88D-666E01D32DE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43090" y="555526"/>
            <a:ext cx="1228910" cy="1126422"/>
          </a:xfrm>
          <a:prstGeom prst="rect">
            <a:avLst/>
          </a:prstGeom>
        </p:spPr>
      </p:pic>
    </p:spTree>
    <p:extLst>
      <p:ext uri="{BB962C8B-B14F-4D97-AF65-F5344CB8AC3E}">
        <p14:creationId xmlns:p14="http://schemas.microsoft.com/office/powerpoint/2010/main" val="544794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B1D5EF-313D-F427-CDEC-9EBB37E22AF1}"/>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BA23381-73FA-3081-613D-33D85E5DC411}"/>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Proton Complex</a:t>
            </a:r>
          </a:p>
        </p:txBody>
      </p:sp>
      <p:sp>
        <p:nvSpPr>
          <p:cNvPr id="52" name="Espace réservé du pied de page 4">
            <a:extLst>
              <a:ext uri="{FF2B5EF4-FFF2-40B4-BE49-F238E27FC236}">
                <a16:creationId xmlns:a16="http://schemas.microsoft.com/office/drawing/2014/main" id="{676D1930-66D1-B8FC-60E4-5942EC9F9BFA}"/>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Status, IPAC,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11495EFA-BC6E-F08C-49D6-B50CB8F3F6A0}"/>
              </a:ext>
            </a:extLst>
          </p:cNvPr>
          <p:cNvSpPr>
            <a:spLocks noGrp="1"/>
          </p:cNvSpPr>
          <p:nvPr>
            <p:ph type="sldNum" sz="quarter" idx="4"/>
          </p:nvPr>
        </p:nvSpPr>
        <p:spPr/>
        <p:txBody>
          <a:bodyPr/>
          <a:lstStyle/>
          <a:p>
            <a:fld id="{974172A1-1CBF-0B40-9234-7D4D80EC19EA}" type="slidenum">
              <a:rPr lang="en-GB" smtClean="0"/>
              <a:pPr/>
              <a:t>9</a:t>
            </a:fld>
            <a:endParaRPr lang="en-GB" dirty="0"/>
          </a:p>
        </p:txBody>
      </p:sp>
      <p:sp>
        <p:nvSpPr>
          <p:cNvPr id="35" name="AutoShape 2">
            <a:extLst>
              <a:ext uri="{FF2B5EF4-FFF2-40B4-BE49-F238E27FC236}">
                <a16:creationId xmlns:a16="http://schemas.microsoft.com/office/drawing/2014/main" id="{C529D252-7196-8F3C-6BCE-F2D9E23FABE5}"/>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92DBB25E-3230-A3E2-1A44-9B1B4F886112}"/>
              </a:ext>
            </a:extLst>
          </p:cNvPr>
          <p:cNvSpPr txBox="1"/>
          <p:nvPr/>
        </p:nvSpPr>
        <p:spPr>
          <a:xfrm>
            <a:off x="129293" y="475967"/>
            <a:ext cx="2282467" cy="1015663"/>
          </a:xfrm>
          <a:prstGeom prst="rect">
            <a:avLst/>
          </a:prstGeom>
          <a:solidFill>
            <a:schemeClr val="accent1">
              <a:lumMod val="20000"/>
              <a:lumOff val="80000"/>
              <a:alpha val="50163"/>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pPr marL="171450" indent="-171450">
              <a:buFont typeface="Arial" panose="020B0604020202020204" pitchFamily="34" charset="0"/>
              <a:buChar char="•"/>
            </a:pPr>
            <a:r>
              <a:rPr lang="en-US" sz="1200" dirty="0">
                <a:cs typeface="Calibri"/>
              </a:rPr>
              <a:t>2 MW, 5 GeV, 5 Hz, </a:t>
            </a:r>
          </a:p>
          <a:p>
            <a:pPr marL="171450" indent="-171450">
              <a:buFont typeface="Arial" panose="020B0604020202020204" pitchFamily="34" charset="0"/>
              <a:buChar char="•"/>
            </a:pPr>
            <a:r>
              <a:rPr lang="en-US" sz="1200" dirty="0">
                <a:cs typeface="Calibri"/>
              </a:rPr>
              <a:t>5 x 10</a:t>
            </a:r>
            <a:r>
              <a:rPr lang="en-US" sz="1200" baseline="30000" dirty="0">
                <a:cs typeface="Calibri"/>
              </a:rPr>
              <a:t>14</a:t>
            </a:r>
            <a:r>
              <a:rPr lang="en-US" sz="1200" dirty="0">
                <a:cs typeface="Calibri"/>
              </a:rPr>
              <a:t> protons/pulse </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Proton pulse accumulator and compressor rings</a:t>
            </a:r>
          </a:p>
        </p:txBody>
      </p:sp>
      <p:pic>
        <p:nvPicPr>
          <p:cNvPr id="6" name="Picture 5" descr="A diagram of a circular object&#10;&#10;Description automatically generated">
            <a:extLst>
              <a:ext uri="{FF2B5EF4-FFF2-40B4-BE49-F238E27FC236}">
                <a16:creationId xmlns:a16="http://schemas.microsoft.com/office/drawing/2014/main" id="{8E51FA5B-4E61-0F29-3F65-BD046D2B661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351095" y="1491630"/>
            <a:ext cx="6685401" cy="1754325"/>
          </a:xfrm>
          <a:prstGeom prst="rect">
            <a:avLst/>
          </a:prstGeom>
        </p:spPr>
      </p:pic>
      <p:pic>
        <p:nvPicPr>
          <p:cNvPr id="16" name="Picture 15" descr="A diagram of a graph&#10;&#10;Description automatically generated with medium confidence">
            <a:extLst>
              <a:ext uri="{FF2B5EF4-FFF2-40B4-BE49-F238E27FC236}">
                <a16:creationId xmlns:a16="http://schemas.microsoft.com/office/drawing/2014/main" id="{8A903581-CE01-A4AF-4327-B307229ACADD}"/>
              </a:ext>
            </a:extLst>
          </p:cNvPr>
          <p:cNvPicPr>
            <a:picLocks noChangeAspect="1"/>
          </p:cNvPicPr>
          <p:nvPr/>
        </p:nvPicPr>
        <p:blipFill>
          <a:blip r:embed="rId4">
            <a:extLst>
              <a:ext uri="{28A0092B-C50C-407E-A947-70E740481C1C}">
                <a14:useLocalDpi xmlns:a14="http://schemas.microsoft.com/office/drawing/2010/main"/>
              </a:ext>
            </a:extLst>
          </a:blip>
          <a:srcRect b="21049"/>
          <a:stretch>
            <a:fillRect/>
          </a:stretch>
        </p:blipFill>
        <p:spPr>
          <a:xfrm>
            <a:off x="3684896" y="574036"/>
            <a:ext cx="2543288" cy="905132"/>
          </a:xfrm>
          <a:prstGeom prst="rect">
            <a:avLst/>
          </a:prstGeom>
        </p:spPr>
      </p:pic>
      <p:pic>
        <p:nvPicPr>
          <p:cNvPr id="17" name="Picture 16" descr="A diagram of a diagram of a graph&#10;&#10;Description automatically generated with medium confidence">
            <a:extLst>
              <a:ext uri="{FF2B5EF4-FFF2-40B4-BE49-F238E27FC236}">
                <a16:creationId xmlns:a16="http://schemas.microsoft.com/office/drawing/2014/main" id="{9550826D-4714-39B8-D053-8139B9DB8C34}"/>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131840" y="3246144"/>
            <a:ext cx="2714554" cy="1701870"/>
          </a:xfrm>
          <a:prstGeom prst="rect">
            <a:avLst/>
          </a:prstGeom>
        </p:spPr>
      </p:pic>
      <p:pic>
        <p:nvPicPr>
          <p:cNvPr id="18" name="Picture 17" descr="A graph of a graph of a graph&#10;&#10;Description automatically generated with medium confidence">
            <a:extLst>
              <a:ext uri="{FF2B5EF4-FFF2-40B4-BE49-F238E27FC236}">
                <a16:creationId xmlns:a16="http://schemas.microsoft.com/office/drawing/2014/main" id="{2FBF9C4E-8DA2-AEA4-0C52-134D7357EBF9}"/>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111874" y="457867"/>
            <a:ext cx="2396581" cy="1047884"/>
          </a:xfrm>
          <a:prstGeom prst="rect">
            <a:avLst/>
          </a:prstGeom>
        </p:spPr>
      </p:pic>
      <p:pic>
        <p:nvPicPr>
          <p:cNvPr id="5" name="Picture 4">
            <a:extLst>
              <a:ext uri="{FF2B5EF4-FFF2-40B4-BE49-F238E27FC236}">
                <a16:creationId xmlns:a16="http://schemas.microsoft.com/office/drawing/2014/main" id="{16B3D6A5-5442-5B28-E0DC-6D4188FA962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1706" y="3273438"/>
            <a:ext cx="2579073" cy="1596205"/>
          </a:xfrm>
          <a:prstGeom prst="rect">
            <a:avLst/>
          </a:prstGeom>
        </p:spPr>
      </p:pic>
      <p:sp>
        <p:nvSpPr>
          <p:cNvPr id="9" name="TextBox 8">
            <a:extLst>
              <a:ext uri="{FF2B5EF4-FFF2-40B4-BE49-F238E27FC236}">
                <a16:creationId xmlns:a16="http://schemas.microsoft.com/office/drawing/2014/main" id="{DB09DF7F-D588-296A-972F-28AE5D209D9B}"/>
              </a:ext>
            </a:extLst>
          </p:cNvPr>
          <p:cNvSpPr txBox="1"/>
          <p:nvPr/>
        </p:nvSpPr>
        <p:spPr>
          <a:xfrm>
            <a:off x="107947" y="1618803"/>
            <a:ext cx="2303813" cy="1384995"/>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Accumulator and combiner ring lattices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First collective effects studies promising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One or two bunches in compressor, to be decided</a:t>
            </a:r>
          </a:p>
        </p:txBody>
      </p:sp>
      <p:sp>
        <p:nvSpPr>
          <p:cNvPr id="10" name="TextBox 9">
            <a:extLst>
              <a:ext uri="{FF2B5EF4-FFF2-40B4-BE49-F238E27FC236}">
                <a16:creationId xmlns:a16="http://schemas.microsoft.com/office/drawing/2014/main" id="{938A42C5-124B-680E-6E76-092F19659959}"/>
              </a:ext>
            </a:extLst>
          </p:cNvPr>
          <p:cNvSpPr txBox="1"/>
          <p:nvPr/>
        </p:nvSpPr>
        <p:spPr>
          <a:xfrm>
            <a:off x="6111874" y="3363838"/>
            <a:ext cx="2961166" cy="1569660"/>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Can compress 2 MW, 5 GeV proton beam to two 2 ns bunches, then merge them</a:t>
            </a:r>
          </a:p>
          <a:p>
            <a:pPr marL="628650" lvl="1" indent="-171450">
              <a:buFont typeface="Arial" panose="020B0604020202020204" pitchFamily="34" charset="0"/>
              <a:buChar char="•"/>
            </a:pPr>
            <a:r>
              <a:rPr lang="en-US" sz="1200" spc="-1" dirty="0" err="1">
                <a:solidFill>
                  <a:srgbClr val="000000"/>
                </a:solidFill>
                <a:latin typeface="Calibri" panose="020F0502020204030204" pitchFamily="34" charset="0"/>
                <a:cs typeface="Calibri" panose="020F0502020204030204" pitchFamily="34" charset="0"/>
              </a:rPr>
              <a:t>Optimisation</a:t>
            </a:r>
            <a:r>
              <a:rPr lang="en-US" sz="1200" spc="-1" dirty="0">
                <a:solidFill>
                  <a:srgbClr val="000000"/>
                </a:solidFill>
                <a:latin typeface="Calibri" panose="020F0502020204030204" pitchFamily="34" charset="0"/>
                <a:cs typeface="Calibri" panose="020F0502020204030204" pitchFamily="34" charset="0"/>
              </a:rPr>
              <a:t> in compressor ring for collective effects ongoing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For 4 MW need 10 GeV beam</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Cool beamline to avoid ion loss from black body radiation</a:t>
            </a:r>
          </a:p>
        </p:txBody>
      </p:sp>
      <p:pic>
        <p:nvPicPr>
          <p:cNvPr id="11" name="Picture 10" descr="A diagram of a diagram&#10;&#10;AI-generated content may be incorrect.">
            <a:extLst>
              <a:ext uri="{FF2B5EF4-FFF2-40B4-BE49-F238E27FC236}">
                <a16:creationId xmlns:a16="http://schemas.microsoft.com/office/drawing/2014/main" id="{77D752FE-E483-ECED-6F97-618F1F19E2DE}"/>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506" r="79658" b="23235"/>
          <a:stretch>
            <a:fillRect/>
          </a:stretch>
        </p:blipFill>
        <p:spPr>
          <a:xfrm>
            <a:off x="2386067" y="415189"/>
            <a:ext cx="1321837" cy="1004433"/>
          </a:xfrm>
          <a:prstGeom prst="rect">
            <a:avLst/>
          </a:prstGeom>
        </p:spPr>
      </p:pic>
    </p:spTree>
    <p:extLst>
      <p:ext uri="{BB962C8B-B14F-4D97-AF65-F5344CB8AC3E}">
        <p14:creationId xmlns:p14="http://schemas.microsoft.com/office/powerpoint/2010/main" val="2362392515"/>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uCol_2025_tmp" id="{68FF565F-D937-5849-B2A1-8CA63796CEAB}" vid="{AEDF293A-7B41-0C45-940C-1CE6D474460B}"/>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6403</Words>
  <Application>Microsoft Office PowerPoint</Application>
  <PresentationFormat>On-screen Show (16:9)</PresentationFormat>
  <Paragraphs>775</Paragraphs>
  <Slides>36</Slides>
  <Notes>25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Titillium</vt:lpstr>
      <vt:lpstr>Arial</vt:lpstr>
      <vt:lpstr>Arial Narrow</vt:lpstr>
      <vt:lpstr>Calibri</vt:lpstr>
      <vt:lpstr>Montserrat</vt:lpstr>
      <vt:lpstr>Optima Bold</vt:lpstr>
      <vt:lpstr>Wingdings</vt:lpstr>
      <vt:lpstr>IMCC - 1</vt:lpstr>
      <vt:lpstr>PowerPoint Presentation</vt:lpstr>
      <vt:lpstr>Muon Collider Concept</vt:lpstr>
      <vt:lpstr>IMCC International Muon Collider Collaboration</vt:lpstr>
      <vt:lpstr>The Collaboration</vt:lpstr>
      <vt:lpstr>IMCC Partners</vt:lpstr>
      <vt:lpstr>Site</vt:lpstr>
      <vt:lpstr>Physics and Detector Concepts</vt:lpstr>
      <vt:lpstr>Beam-induced Background</vt:lpstr>
      <vt:lpstr>Proton Complex</vt:lpstr>
      <vt:lpstr>Target</vt:lpstr>
      <vt:lpstr>Muon Cooling Lattice Design</vt:lpstr>
      <vt:lpstr>Muon Cooling Technology</vt:lpstr>
      <vt:lpstr>Muon 6D Cooling Cell</vt:lpstr>
      <vt:lpstr>RCS Designs</vt:lpstr>
      <vt:lpstr>Fast-ramping RCD Dipoles</vt:lpstr>
      <vt:lpstr>Collider Ring</vt:lpstr>
      <vt:lpstr>Collider Ring Magnets</vt:lpstr>
      <vt:lpstr>Collective Effects</vt:lpstr>
      <vt:lpstr>Site Specific Designs</vt:lpstr>
      <vt:lpstr>Cost and Power Scale</vt:lpstr>
      <vt:lpstr>Timeline and R&amp;D Programme Proposal</vt:lpstr>
      <vt:lpstr>R&amp;D Plan Deliverables and Resources</vt:lpstr>
      <vt:lpstr>Muon Cooling Demonstrator</vt:lpstr>
      <vt:lpstr>Magnets</vt:lpstr>
      <vt:lpstr>Way Forward</vt:lpstr>
      <vt:lpstr>Conclusion</vt:lpstr>
      <vt:lpstr>Reserve</vt:lpstr>
      <vt:lpstr>R&amp;D Plan Deliverables and Resources</vt:lpstr>
      <vt:lpstr>Magnet R&amp;D Impact</vt:lpstr>
      <vt:lpstr>Practical Examples</vt:lpstr>
      <vt:lpstr>European Accelerator R&amp;D Roadmap</vt:lpstr>
      <vt:lpstr>Muon Collider Roadmap CT</vt:lpstr>
      <vt:lpstr>MuCol Timeline</vt:lpstr>
      <vt:lpstr>Muon Cooling Challenges</vt:lpstr>
      <vt:lpstr>ESPPU Submission March 2025</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Daniel Schulte</dc:creator>
  <cp:lastModifiedBy>Rebecca Taylor</cp:lastModifiedBy>
  <cp:revision>2143</cp:revision>
  <cp:lastPrinted>2025-05-20T07:43:13Z</cp:lastPrinted>
  <dcterms:created xsi:type="dcterms:W3CDTF">2021-05-17T12:13:58Z</dcterms:created>
  <dcterms:modified xsi:type="dcterms:W3CDTF">2025-06-18T15:08:20Z</dcterms:modified>
</cp:coreProperties>
</file>