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789" r:id="rId5"/>
    <p:sldId id="970" r:id="rId6"/>
    <p:sldId id="976" r:id="rId7"/>
    <p:sldId id="977" r:id="rId8"/>
    <p:sldId id="1219" r:id="rId9"/>
    <p:sldId id="1076" r:id="rId10"/>
    <p:sldId id="1111" r:id="rId11"/>
    <p:sldId id="1226" r:id="rId12"/>
    <p:sldId id="1235" r:id="rId13"/>
    <p:sldId id="1030" r:id="rId14"/>
    <p:sldId id="1113" r:id="rId15"/>
    <p:sldId id="1129" r:id="rId16"/>
    <p:sldId id="1233" r:id="rId17"/>
    <p:sldId id="1176" r:id="rId18"/>
    <p:sldId id="1119" r:id="rId19"/>
    <p:sldId id="1114" r:id="rId20"/>
    <p:sldId id="1234" r:id="rId21"/>
    <p:sldId id="1162" r:id="rId22"/>
    <p:sldId id="1168" r:id="rId23"/>
    <p:sldId id="1202" r:id="rId24"/>
    <p:sldId id="883" r:id="rId25"/>
    <p:sldId id="1205" r:id="rId26"/>
    <p:sldId id="1206" r:id="rId27"/>
    <p:sldId id="1207" r:id="rId28"/>
    <p:sldId id="1181" r:id="rId29"/>
    <p:sldId id="1228" r:id="rId30"/>
    <p:sldId id="1236" r:id="rId31"/>
    <p:sldId id="1221" r:id="rId32"/>
    <p:sldId id="1237" r:id="rId33"/>
    <p:sldId id="1230" r:id="rId34"/>
    <p:sldId id="1239" r:id="rId35"/>
    <p:sldId id="1240" r:id="rId36"/>
    <p:sldId id="1203" r:id="rId37"/>
    <p:sldId id="1025" r:id="rId38"/>
    <p:sldId id="1195" r:id="rId3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FF00"/>
    <a:srgbClr val="0000FF"/>
    <a:srgbClr val="FF0000"/>
    <a:srgbClr val="FF00FF"/>
    <a:srgbClr val="6600FF"/>
    <a:srgbClr val="FFFF66"/>
    <a:srgbClr val="0066FF"/>
    <a:srgbClr val="0000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3792" autoAdjust="0"/>
  </p:normalViewPr>
  <p:slideViewPr>
    <p:cSldViewPr snapToObjects="1" showGuides="1">
      <p:cViewPr varScale="1">
        <p:scale>
          <a:sx n="82" d="100"/>
          <a:sy n="82" d="100"/>
        </p:scale>
        <p:origin x="1478" y="72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22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37732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4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26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E661A-F3E7-A2D7-3E0B-B8A3351B5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0AFDCC-6B6D-8128-BCC2-4C56A536E0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8E7306-B3D9-56E9-7E6E-9E2D5B96E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4BB67-B54F-FEB8-3C8D-358CEE7B19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0420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98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54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960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E395B-DD06-81DA-232C-A21397F63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D64DF3-E573-2D50-6EC8-F2CBB31672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C59659-5B34-A048-09AB-82D468468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CEE3B-3203-A4F9-C410-80AAB86270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703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8481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238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782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023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490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6963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290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0669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4300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6DCBB-59E8-6944-76C9-6C613156A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F04015-0A57-F624-EFA2-37B0FA1085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8DB2A1-4C61-FA27-9BB4-C770F1CBA6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353F73-1A6E-5AF7-772B-ED7D27B3FA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6161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813D7-9425-B84D-FBCB-508B66C3E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FC80F4-DF07-C081-22CF-50C9B56422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E70E49-6AFE-35A1-2DD7-E61F383202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19C305-9C9A-62A2-B88B-07694FF125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2158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8628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8597D-C5AF-DED0-AC92-F4D4FBB4E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FCC673-B441-5BE9-BCF2-DD7BD0C945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963498-329D-AD97-BCE6-A4AE5D0BB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754D66-3325-E1F4-C730-4F517CCC1B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3447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3018F-7792-65A2-F4E3-3424B16FA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93BC71-6858-8E0A-EDBC-4FCC680074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53740F-FD7B-0D3B-B947-9C9258F66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95972-30A4-8108-4A17-7FD8B1BCEA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3157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DD25A-8040-DF41-EDA8-48372EFD3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5F5426-161D-1FF2-B403-B7C33B97F4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FC20A2-4EE1-0ADA-2874-FEE611022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EE041A-134E-B018-1B21-742968624D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054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429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B2D64-B451-EB18-69ED-E929698CA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C5470E-EF88-F6FE-1974-D5EE4CB649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BF2B3A-5912-60DE-9F28-67DFD4E5F5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92CFCB-DB5A-039A-42EC-3717CB213D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9435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96057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0645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353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75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261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07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238ED-BB4B-DC76-A7F5-5E17B36BD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4F4676-A783-96E1-C349-0CF87546C4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D8FC2-F318-CA85-1A7D-E19EF342F3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4B816-321E-AAF0-94D2-3558D52AB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900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349AF-46A5-C54E-8C57-23E3873A8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B26C88-B71A-8DB0-7D7A-8BB03CEDA6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BE6F58-DD2B-7BED-43F1-C37CB06BB2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A2595F-5E3C-4489-5274-BC2812D39C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4324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662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4901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1220226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s://indico.cern.ch/event/1260584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74351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hyperlink" Target="https://edms.cern.ch/document/2646046" TargetMode="External"/><Relationship Id="rId4" Type="http://schemas.openxmlformats.org/officeDocument/2006/relationships/image" Target="../media/image2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hyperlink" Target="https://edms.cern.ch/ui/#!master/search/view?objecttype=document&amp;query=NCR" TargetMode="External"/><Relationship Id="rId7" Type="http://schemas.microsoft.com/office/2007/relationships/hdphoto" Target="../media/hdphoto2.wdp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microsoft.com/office/2007/relationships/hdphoto" Target="../media/hdphoto1.wdp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hyperlink" Target="https://edms.cern.ch/ui/#!master/search/view?objecttype=document&amp;query=NCR" TargetMode="External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NCR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3194348&amp;latestversion=false&amp;hideobsolete=true&amp;dadvanced=false&amp;global=true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hyperlink" Target="https://edms.cern.ch/ui/#!master/search/view?objecttype=document&amp;query=NCR" TargetMode="External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52.png"/><Relationship Id="rId10" Type="http://schemas.openxmlformats.org/officeDocument/2006/relationships/image" Target="../media/image56.png"/><Relationship Id="rId4" Type="http://schemas.openxmlformats.org/officeDocument/2006/relationships/image" Target="../media/image51.png"/><Relationship Id="rId9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NCR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66192/" TargetMode="External"/><Relationship Id="rId3" Type="http://schemas.openxmlformats.org/officeDocument/2006/relationships/hyperlink" Target="https://indico.cern.ch/event/941940/contributions/3957862/attachments/2086795/3505854/200811_BP2_InternalReview_CoilFabrication_v3.pdf" TargetMode="External"/><Relationship Id="rId7" Type="http://schemas.openxmlformats.org/officeDocument/2006/relationships/hyperlink" Target="https://indico.cern.ch/event/1307934/" TargetMode="External"/><Relationship Id="rId12" Type="http://schemas.openxmlformats.org/officeDocument/2006/relationships/hyperlink" Target="https://indico.cern.ch/event/1510575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69403/" TargetMode="External"/><Relationship Id="rId11" Type="http://schemas.openxmlformats.org/officeDocument/2006/relationships/hyperlink" Target="https://indico.cern.ch/event/1470347/" TargetMode="External"/><Relationship Id="rId5" Type="http://schemas.openxmlformats.org/officeDocument/2006/relationships/hyperlink" Target="https://indico.cern.ch/event/ehere" TargetMode="External"/><Relationship Id="rId10" Type="http://schemas.openxmlformats.org/officeDocument/2006/relationships/hyperlink" Target="https://indico.cern.ch/event/1431144/" TargetMode="External"/><Relationship Id="rId4" Type="http://schemas.openxmlformats.org/officeDocument/2006/relationships/hyperlink" Target="https://indico.cern.ch/event/964272/" TargetMode="External"/><Relationship Id="rId9" Type="http://schemas.openxmlformats.org/officeDocument/2006/relationships/hyperlink" Target="https://indico.cern.ch/event/141030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48180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MQXFB10 Coils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Coil fabrication, manufacturing data and NC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696744" cy="1498104"/>
          </a:xfrm>
        </p:spPr>
        <p:txBody>
          <a:bodyPr>
            <a:normAutofit fontScale="92500" lnSpcReduction="10000"/>
          </a:bodyPr>
          <a:lstStyle/>
          <a:p>
            <a:r>
              <a:rPr lang="en-GB" sz="1600" u="sng" dirty="0">
                <a:solidFill>
                  <a:schemeClr val="tx1"/>
                </a:solidFill>
              </a:rPr>
              <a:t>N. Lusa</a:t>
            </a:r>
            <a:r>
              <a:rPr lang="en-GB" sz="1600" dirty="0">
                <a:solidFill>
                  <a:schemeClr val="tx1"/>
                </a:solidFill>
              </a:rPr>
              <a:t>, S. Izquierdo Bermudez, L. Baudin, A. Vieitez Suarez, P. M. Quassolo, L. Grand-Clement, R. Berthet</a:t>
            </a:r>
          </a:p>
          <a:p>
            <a:r>
              <a:rPr lang="en-GB" sz="1600" dirty="0">
                <a:solidFill>
                  <a:schemeClr val="tx1"/>
                </a:solidFill>
              </a:rPr>
              <a:t> </a:t>
            </a:r>
          </a:p>
          <a:p>
            <a:r>
              <a:rPr lang="en-GB" sz="1600" dirty="0">
                <a:solidFill>
                  <a:schemeClr val="tx1"/>
                </a:solidFill>
              </a:rPr>
              <a:t>On behalf of MQXFB Coil Fabrication and QA team</a:t>
            </a:r>
          </a:p>
          <a:p>
            <a:endParaRPr lang="en-GB" sz="1600" dirty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chemeClr val="bg2"/>
                </a:solidFill>
                <a:hlinkClick r:id="rId3"/>
              </a:rPr>
              <a:t>https://indico.cern.ch/event/1549016/</a:t>
            </a:r>
            <a:r>
              <a:rPr lang="en-GB" sz="16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259632" y="5899150"/>
            <a:ext cx="6480000" cy="349250"/>
          </a:xfrm>
        </p:spPr>
        <p:txBody>
          <a:bodyPr/>
          <a:lstStyle/>
          <a:p>
            <a:r>
              <a:rPr lang="en-GB" dirty="0"/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9C43207-65BF-F0DF-5853-0A90ADCE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Pole gaps vs Coil elongation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E988311-CA98-044B-5CD3-936274EF6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pPr algn="just"/>
            <a:r>
              <a:rPr lang="it-IT" sz="2000" dirty="0"/>
              <a:t>The reacted coil gradually elongates on both ends during the mold opening and pole gap increases (</a:t>
            </a:r>
            <a:r>
              <a:rPr lang="it-IT" sz="2000" dirty="0">
                <a:hlinkClick r:id="rId2"/>
              </a:rPr>
              <a:t>indico 1220226</a:t>
            </a:r>
            <a:r>
              <a:rPr lang="it-IT" sz="2000" dirty="0"/>
              <a:t>)</a:t>
            </a:r>
          </a:p>
          <a:p>
            <a:r>
              <a:rPr lang="en-US" sz="2000" dirty="0"/>
              <a:t>From coil CR150 pole increased: 2.46 mm/m → 2.69 mm/m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CCAC8-0803-2D70-7475-57318515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200A03-119C-8C93-10AA-93D5BA26A7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64"/>
          <a:stretch/>
        </p:blipFill>
        <p:spPr>
          <a:xfrm>
            <a:off x="827583" y="2119451"/>
            <a:ext cx="1775170" cy="1330949"/>
          </a:xfrm>
          <a:prstGeom prst="rect">
            <a:avLst/>
          </a:prstGeom>
        </p:spPr>
      </p:pic>
      <p:pic>
        <p:nvPicPr>
          <p:cNvPr id="3" name="Image 26">
            <a:extLst>
              <a:ext uri="{FF2B5EF4-FFF2-40B4-BE49-F238E27FC236}">
                <a16:creationId xmlns:a16="http://schemas.microsoft.com/office/drawing/2014/main" id="{87B88352-1343-17BA-AD52-CFA10A0E5F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19451"/>
            <a:ext cx="1775170" cy="133221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4429945-FA13-57C0-7CCF-4E8B1396F6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821975"/>
              </p:ext>
            </p:extLst>
          </p:nvPr>
        </p:nvGraphicFramePr>
        <p:xfrm>
          <a:off x="5100739" y="2119451"/>
          <a:ext cx="3287685" cy="13418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92625">
                  <a:extLst>
                    <a:ext uri="{9D8B030D-6E8A-4147-A177-3AD203B41FA5}">
                      <a16:colId xmlns:a16="http://schemas.microsoft.com/office/drawing/2014/main" val="753599651"/>
                    </a:ext>
                  </a:extLst>
                </a:gridCol>
                <a:gridCol w="751180">
                  <a:extLst>
                    <a:ext uri="{9D8B030D-6E8A-4147-A177-3AD203B41FA5}">
                      <a16:colId xmlns:a16="http://schemas.microsoft.com/office/drawing/2014/main" val="152202044"/>
                    </a:ext>
                  </a:extLst>
                </a:gridCol>
                <a:gridCol w="1443880">
                  <a:extLst>
                    <a:ext uri="{9D8B030D-6E8A-4147-A177-3AD203B41FA5}">
                      <a16:colId xmlns:a16="http://schemas.microsoft.com/office/drawing/2014/main" val="2386801080"/>
                    </a:ext>
                  </a:extLst>
                </a:gridCol>
              </a:tblGrid>
              <a:tr h="368129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Coil #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Total /L</a:t>
                      </a:r>
                      <a:r>
                        <a:rPr lang="it-IT" sz="900" baseline="-25000" dirty="0"/>
                        <a:t>m</a:t>
                      </a:r>
                      <a:r>
                        <a:rPr lang="it-IT" sz="900" dirty="0"/>
                        <a:t> [‰]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Manufacturing line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635070722"/>
                  </a:ext>
                </a:extLst>
              </a:tr>
              <a:tr h="273631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CR127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1.50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CERN w/ binder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191073938"/>
                  </a:ext>
                </a:extLst>
              </a:tr>
              <a:tr h="245249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CR128 – CR159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0.80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CERN new gen. coils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1741564932"/>
                  </a:ext>
                </a:extLst>
              </a:tr>
              <a:tr h="227433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AUP 146 – 147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0.89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FNAL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4157981001"/>
                  </a:ext>
                </a:extLst>
              </a:tr>
              <a:tr h="227433">
                <a:tc>
                  <a:txBody>
                    <a:bodyPr/>
                    <a:lstStyle/>
                    <a:p>
                      <a:pPr algn="l"/>
                      <a:r>
                        <a:rPr lang="it-IT" sz="900" dirty="0"/>
                        <a:t>AUP 237 – 238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0.88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BNL</a:t>
                      </a:r>
                      <a:endParaRPr lang="en-GB" sz="900" dirty="0"/>
                    </a:p>
                  </a:txBody>
                  <a:tcPr marL="84953" marR="84953" marT="42477" marB="42477" anchor="ctr"/>
                </a:tc>
                <a:extLst>
                  <a:ext uri="{0D108BD9-81ED-4DB2-BD59-A6C34878D82A}">
                    <a16:rowId xmlns:a16="http://schemas.microsoft.com/office/drawing/2014/main" val="370939708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8642C63-73B1-C7CE-07AA-17E38502E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44" y="3594957"/>
            <a:ext cx="8957756" cy="32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76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E05DD-1440-B852-D96E-F846D2F0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894" y="188640"/>
            <a:ext cx="7848872" cy="801014"/>
          </a:xfrm>
        </p:spPr>
        <p:txBody>
          <a:bodyPr/>
          <a:lstStyle/>
          <a:p>
            <a:pPr algn="ctr"/>
            <a:r>
              <a:rPr lang="en-US" dirty="0"/>
              <a:t>Coil hump after reaction</a:t>
            </a:r>
            <a:endParaRPr lang="en-GB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FAEDB580-AAF1-BD27-1382-593F585A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21D3A8-CF8E-FDFB-66DE-BA6CA0FEE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" y="836712"/>
            <a:ext cx="9046800" cy="531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49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FAF5936-B246-BED8-047B-A6FE3C896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0" y="1347556"/>
            <a:ext cx="9046800" cy="4118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L+R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7130C3-D8EC-A199-7210-4D79391CBC4C}"/>
              </a:ext>
            </a:extLst>
          </p:cNvPr>
          <p:cNvSpPr/>
          <p:nvPr/>
        </p:nvSpPr>
        <p:spPr>
          <a:xfrm>
            <a:off x="8316416" y="2624223"/>
            <a:ext cx="666834" cy="1926931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468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8B6BA-AC02-F757-1933-1C97542F4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ACCB4D-000F-A4B6-C810-3E60A5270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2" y="2075448"/>
            <a:ext cx="8964488" cy="26539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B3656D-9640-7E0A-1C39-281602358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L+R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C19DB6-FC21-0D1D-210D-B912129A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5E3A2E-7390-83B5-AC04-11BDF4EF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124744"/>
            <a:ext cx="7920000" cy="151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The coils do not have ‘belly’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93318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853AAF2-6B0E-619C-4E25-81AC93ACE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" y="1704441"/>
            <a:ext cx="8816340" cy="4305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– L-R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124744"/>
            <a:ext cx="7920000" cy="1584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In terms of asymmetry, within specification (&lt;0.3 mm) </a:t>
            </a:r>
            <a:r>
              <a:rPr lang="en-US" sz="1600" dirty="0">
                <a:sym typeface="Wingdings" panose="05000000000000000000" pitchFamily="2" charset="2"/>
              </a:rPr>
              <a:t>→ no need of pole key machining</a:t>
            </a:r>
          </a:p>
          <a:p>
            <a:endParaRPr lang="en-GB" sz="16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1F7898-59C0-8DDC-8731-345D15CDBF49}"/>
              </a:ext>
            </a:extLst>
          </p:cNvPr>
          <p:cNvCxnSpPr>
            <a:cxnSpLocks/>
          </p:cNvCxnSpPr>
          <p:nvPr/>
        </p:nvCxnSpPr>
        <p:spPr>
          <a:xfrm>
            <a:off x="971600" y="3065799"/>
            <a:ext cx="799288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A2B20D8-AC8B-8FEF-F91D-BF785FE675E1}"/>
              </a:ext>
            </a:extLst>
          </p:cNvPr>
          <p:cNvSpPr/>
          <p:nvPr/>
        </p:nvSpPr>
        <p:spPr>
          <a:xfrm>
            <a:off x="8225153" y="3388801"/>
            <a:ext cx="613693" cy="1584176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500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EC4CF9-1B00-3927-706C-26F1AAC92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619" t="49483" r="34373" b="13164"/>
          <a:stretch/>
        </p:blipFill>
        <p:spPr>
          <a:xfrm>
            <a:off x="445557" y="2420888"/>
            <a:ext cx="3591289" cy="3591724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1B7674-CDDB-116A-9943-849DFC76F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7105-F720-C2C8-AACF-1F0EB3C46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854" y="1052736"/>
            <a:ext cx="8171594" cy="1440160"/>
          </a:xfrm>
        </p:spPr>
        <p:txBody>
          <a:bodyPr>
            <a:noAutofit/>
          </a:bodyPr>
          <a:lstStyle/>
          <a:p>
            <a:pPr algn="just"/>
            <a:r>
              <a:rPr lang="en-US" sz="1200" dirty="0"/>
              <a:t>Systematic behavior in terms of coil shape to previous coils without binder: mid-plane has a little ‘wedge’ (the coil covers 89.6 degrees instead of 90 degrees)</a:t>
            </a:r>
          </a:p>
          <a:p>
            <a:pPr algn="just"/>
            <a:r>
              <a:rPr lang="en-GB" sz="1200" dirty="0"/>
              <a:t>Based on FEM we expect ≈ 15 MPa increase in the mid-plane stress (inner edge) under conservative assumptions, confirmed with a mock-up test, see </a:t>
            </a:r>
            <a:r>
              <a:rPr lang="en-GB" sz="1200" dirty="0">
                <a:hlinkClick r:id="rId4"/>
              </a:rPr>
              <a:t>https://indico.cern.ch/event/1260584/</a:t>
            </a:r>
            <a:r>
              <a:rPr lang="en-GB" sz="1200" dirty="0"/>
              <a:t> </a:t>
            </a:r>
          </a:p>
          <a:p>
            <a:pPr algn="just"/>
            <a:endParaRPr lang="en-GB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DD9F3-55CC-B6E8-5B60-55EDD6BB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DFE1B2-1691-A888-681D-92E8C461A9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00" t="25778" r="64333" b="18889"/>
          <a:stretch/>
        </p:blipFill>
        <p:spPr>
          <a:xfrm>
            <a:off x="4775580" y="2565689"/>
            <a:ext cx="3750395" cy="35917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2C906C-4697-64F2-E6E4-B9CC96D5841F}"/>
              </a:ext>
            </a:extLst>
          </p:cNvPr>
          <p:cNvSpPr txBox="1"/>
          <p:nvPr/>
        </p:nvSpPr>
        <p:spPr>
          <a:xfrm>
            <a:off x="827584" y="2203936"/>
            <a:ext cx="297295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standard coil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2C0DB6-FEE6-0B21-C29E-05972ECBD2FD}"/>
              </a:ext>
            </a:extLst>
          </p:cNvPr>
          <p:cNvSpPr txBox="1"/>
          <p:nvPr/>
        </p:nvSpPr>
        <p:spPr>
          <a:xfrm>
            <a:off x="5076056" y="2207378"/>
            <a:ext cx="291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coil without binder in the OL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B0AB86-7767-9A00-E9A0-38437E6D821C}"/>
              </a:ext>
            </a:extLst>
          </p:cNvPr>
          <p:cNvSpPr txBox="1"/>
          <p:nvPr/>
        </p:nvSpPr>
        <p:spPr>
          <a:xfrm>
            <a:off x="3635896" y="2203936"/>
            <a:ext cx="701426" cy="4416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59C4CC-026B-9BFE-94F3-C8A09D305336}"/>
              </a:ext>
            </a:extLst>
          </p:cNvPr>
          <p:cNvSpPr txBox="1"/>
          <p:nvPr/>
        </p:nvSpPr>
        <p:spPr>
          <a:xfrm>
            <a:off x="146797" y="2135488"/>
            <a:ext cx="701426" cy="4416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74390D-350B-36D2-56A3-CDB585B89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" y="1390650"/>
            <a:ext cx="8923020" cy="4076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478FAC-3711-CBCA-2814-C770484C0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OR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69C3C-93AE-E803-D6B3-1945EAE6C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22DBD7-100A-C510-2A5F-3B120540024D}"/>
              </a:ext>
            </a:extLst>
          </p:cNvPr>
          <p:cNvSpPr/>
          <p:nvPr/>
        </p:nvSpPr>
        <p:spPr>
          <a:xfrm>
            <a:off x="8303041" y="1988840"/>
            <a:ext cx="720079" cy="2016224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69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8BA59-9F2C-051B-AC7D-E99A6B0E8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7B0A5D-151C-D4E8-D100-30D97AEF6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22" y="1363935"/>
            <a:ext cx="9051995" cy="48013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BB478D-90E4-58D5-A8B9-C678C55F4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coil length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287F5E-CCF9-4DD4-2E50-89BC46A7B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2259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804FBE-5022-4E6C-6977-33652C7D83D5}"/>
              </a:ext>
            </a:extLst>
          </p:cNvPr>
          <p:cNvSpPr/>
          <p:nvPr/>
        </p:nvSpPr>
        <p:spPr>
          <a:xfrm>
            <a:off x="781093" y="1760744"/>
            <a:ext cx="997372" cy="2163507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AE58CF-9650-82DF-D67F-F9FF64156673}"/>
              </a:ext>
            </a:extLst>
          </p:cNvPr>
          <p:cNvSpPr/>
          <p:nvPr/>
        </p:nvSpPr>
        <p:spPr>
          <a:xfrm>
            <a:off x="1814233" y="2755868"/>
            <a:ext cx="980343" cy="1347317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EF7D28-2F35-BDA7-75E5-666DC9BC93BE}"/>
              </a:ext>
            </a:extLst>
          </p:cNvPr>
          <p:cNvSpPr/>
          <p:nvPr/>
        </p:nvSpPr>
        <p:spPr>
          <a:xfrm>
            <a:off x="2850138" y="3399307"/>
            <a:ext cx="1004999" cy="92660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966B630-8D0B-E098-C3D8-B384460FF05C}"/>
              </a:ext>
            </a:extLst>
          </p:cNvPr>
          <p:cNvSpPr/>
          <p:nvPr/>
        </p:nvSpPr>
        <p:spPr>
          <a:xfrm>
            <a:off x="3926357" y="3631718"/>
            <a:ext cx="969052" cy="921146"/>
          </a:xfrm>
          <a:prstGeom prst="rect">
            <a:avLst/>
          </a:prstGeom>
          <a:noFill/>
          <a:ln w="19050"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5A34A4-F2A8-94D1-7C9A-127B91D6A5DD}"/>
              </a:ext>
            </a:extLst>
          </p:cNvPr>
          <p:cNvSpPr/>
          <p:nvPr/>
        </p:nvSpPr>
        <p:spPr>
          <a:xfrm>
            <a:off x="4968056" y="3374890"/>
            <a:ext cx="969051" cy="921146"/>
          </a:xfrm>
          <a:prstGeom prst="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D39BB3-24F4-F37E-8EDA-FA1CF9B21802}"/>
              </a:ext>
            </a:extLst>
          </p:cNvPr>
          <p:cNvSpPr txBox="1"/>
          <p:nvPr/>
        </p:nvSpPr>
        <p:spPr>
          <a:xfrm>
            <a:off x="1089219" y="1433218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B050"/>
                </a:solidFill>
              </a:rPr>
              <a:t>B03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84B9A3-B2DF-B9EB-A0EE-920C35CA35F4}"/>
              </a:ext>
            </a:extLst>
          </p:cNvPr>
          <p:cNvSpPr txBox="1"/>
          <p:nvPr/>
        </p:nvSpPr>
        <p:spPr>
          <a:xfrm>
            <a:off x="2106433" y="2445108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B04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372122-F7AB-F27F-B8F7-E00179F6ADE4}"/>
              </a:ext>
            </a:extLst>
          </p:cNvPr>
          <p:cNvSpPr txBox="1"/>
          <p:nvPr/>
        </p:nvSpPr>
        <p:spPr>
          <a:xfrm>
            <a:off x="3089133" y="3096737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00FF"/>
                </a:solidFill>
              </a:rPr>
              <a:t>B05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975DD6-EC7F-D8B6-9010-4BDF2C0F832F}"/>
              </a:ext>
            </a:extLst>
          </p:cNvPr>
          <p:cNvSpPr txBox="1"/>
          <p:nvPr/>
        </p:nvSpPr>
        <p:spPr>
          <a:xfrm>
            <a:off x="4090135" y="3328702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00FF"/>
                </a:solidFill>
              </a:rPr>
              <a:t>B06</a:t>
            </a:r>
            <a:endParaRPr lang="en-GB" sz="1200" b="1" dirty="0">
              <a:solidFill>
                <a:srgbClr val="FF00FF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410724-DE2C-45E0-FC5F-E26205AB81AD}"/>
              </a:ext>
            </a:extLst>
          </p:cNvPr>
          <p:cNvSpPr txBox="1"/>
          <p:nvPr/>
        </p:nvSpPr>
        <p:spPr>
          <a:xfrm>
            <a:off x="5099814" y="3072244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7030A0"/>
                </a:solidFill>
              </a:rPr>
              <a:t>B07 </a:t>
            </a:r>
            <a:endParaRPr lang="en-GB" sz="1200" b="1" dirty="0">
              <a:solidFill>
                <a:srgbClr val="7030A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35FC4AA-4B88-EB5A-5427-C48C504394C2}"/>
              </a:ext>
            </a:extLst>
          </p:cNvPr>
          <p:cNvSpPr/>
          <p:nvPr/>
        </p:nvSpPr>
        <p:spPr>
          <a:xfrm>
            <a:off x="6003769" y="3374891"/>
            <a:ext cx="992030" cy="1177974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B90E5D-D800-35A8-EF33-BB030AEE0A33}"/>
              </a:ext>
            </a:extLst>
          </p:cNvPr>
          <p:cNvSpPr txBox="1"/>
          <p:nvPr/>
        </p:nvSpPr>
        <p:spPr>
          <a:xfrm>
            <a:off x="6130438" y="3078845"/>
            <a:ext cx="52205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tx2"/>
                </a:solidFill>
              </a:rPr>
              <a:t>B08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85B2D14-402C-B99E-D4BB-B620DB17CCC4}"/>
              </a:ext>
            </a:extLst>
          </p:cNvPr>
          <p:cNvCxnSpPr>
            <a:cxnSpLocks/>
          </p:cNvCxnSpPr>
          <p:nvPr/>
        </p:nvCxnSpPr>
        <p:spPr>
          <a:xfrm flipV="1">
            <a:off x="2051720" y="1760744"/>
            <a:ext cx="0" cy="371154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9ACBE52-6E11-F112-F5B9-D97AC6A17A4F}"/>
              </a:ext>
            </a:extLst>
          </p:cNvPr>
          <p:cNvCxnSpPr>
            <a:cxnSpLocks/>
          </p:cNvCxnSpPr>
          <p:nvPr/>
        </p:nvCxnSpPr>
        <p:spPr>
          <a:xfrm flipV="1">
            <a:off x="6462261" y="1760744"/>
            <a:ext cx="0" cy="371154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7BED092-1E0F-FC71-F4C0-98E495E46DB5}"/>
              </a:ext>
            </a:extLst>
          </p:cNvPr>
          <p:cNvSpPr txBox="1"/>
          <p:nvPr/>
        </p:nvSpPr>
        <p:spPr>
          <a:xfrm>
            <a:off x="2975411" y="1835607"/>
            <a:ext cx="274399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change: 1.5 mm → 1.1 mm</a:t>
            </a:r>
            <a:endParaRPr lang="en-GB" sz="12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F84AD55-5B26-9EE9-BB37-A5E75D9370F1}"/>
              </a:ext>
            </a:extLst>
          </p:cNvPr>
          <p:cNvCxnSpPr>
            <a:cxnSpLocks/>
          </p:cNvCxnSpPr>
          <p:nvPr/>
        </p:nvCxnSpPr>
        <p:spPr>
          <a:xfrm>
            <a:off x="2123728" y="2209607"/>
            <a:ext cx="4248472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0FCE7CC-F5C5-9FD5-4B1E-2DB63816C51C}"/>
              </a:ext>
            </a:extLst>
          </p:cNvPr>
          <p:cNvCxnSpPr>
            <a:cxnSpLocks/>
          </p:cNvCxnSpPr>
          <p:nvPr/>
        </p:nvCxnSpPr>
        <p:spPr>
          <a:xfrm>
            <a:off x="6588224" y="2583607"/>
            <a:ext cx="2238051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8C19C1E-5AB3-3945-016D-33ABF68D2676}"/>
              </a:ext>
            </a:extLst>
          </p:cNvPr>
          <p:cNvSpPr txBox="1"/>
          <p:nvPr/>
        </p:nvSpPr>
        <p:spPr>
          <a:xfrm>
            <a:off x="6793665" y="1996799"/>
            <a:ext cx="150664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change:</a:t>
            </a:r>
          </a:p>
          <a:p>
            <a:r>
              <a:rPr lang="it-IT" sz="1200" dirty="0"/>
              <a:t>1.1 mm → 1.2 mm</a:t>
            </a:r>
            <a:endParaRPr lang="en-GB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0A689AB-8E47-DF0A-5986-02B678B7E3F8}"/>
              </a:ext>
            </a:extLst>
          </p:cNvPr>
          <p:cNvSpPr/>
          <p:nvPr/>
        </p:nvSpPr>
        <p:spPr>
          <a:xfrm>
            <a:off x="7049619" y="3101888"/>
            <a:ext cx="988344" cy="1119200"/>
          </a:xfrm>
          <a:prstGeom prst="rect">
            <a:avLst/>
          </a:prstGeom>
          <a:noFill/>
          <a:ln w="19050">
            <a:solidFill>
              <a:srgbClr val="00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9DB4C7-A5AC-2222-FD05-25C4FC86629D}"/>
              </a:ext>
            </a:extLst>
          </p:cNvPr>
          <p:cNvSpPr txBox="1"/>
          <p:nvPr/>
        </p:nvSpPr>
        <p:spPr>
          <a:xfrm>
            <a:off x="7281609" y="2798858"/>
            <a:ext cx="530752" cy="276999"/>
          </a:xfrm>
          <a:prstGeom prst="rect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FF00"/>
                </a:solidFill>
              </a:rPr>
              <a:t>B09</a:t>
            </a:r>
            <a:endParaRPr lang="en-GB" sz="1200" b="1" dirty="0">
              <a:solidFill>
                <a:srgbClr val="00FF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749235-3B18-00FD-F563-790110288896}"/>
              </a:ext>
            </a:extLst>
          </p:cNvPr>
          <p:cNvSpPr/>
          <p:nvPr/>
        </p:nvSpPr>
        <p:spPr>
          <a:xfrm>
            <a:off x="8060151" y="3551707"/>
            <a:ext cx="1004999" cy="926608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0A5C8D-F953-06E9-248C-F1F56B1E03D0}"/>
              </a:ext>
            </a:extLst>
          </p:cNvPr>
          <p:cNvSpPr txBox="1"/>
          <p:nvPr/>
        </p:nvSpPr>
        <p:spPr>
          <a:xfrm>
            <a:off x="7911708" y="4543781"/>
            <a:ext cx="116825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accent6">
                    <a:lumMod val="50000"/>
                  </a:schemeClr>
                </a:solidFill>
              </a:rPr>
              <a:t>B10 proposal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091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F4B4C-E56A-467B-B4A8-871D91DB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410A2-8079-457D-A71B-B884E0EA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077796-0C9B-4E99-9CC3-02BCAF200341}"/>
              </a:ext>
            </a:extLst>
          </p:cNvPr>
          <p:cNvSpPr txBox="1">
            <a:spLocks/>
          </p:cNvSpPr>
          <p:nvPr/>
        </p:nvSpPr>
        <p:spPr>
          <a:xfrm>
            <a:off x="527333" y="900000"/>
            <a:ext cx="4044667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Coil to pole</a:t>
            </a:r>
          </a:p>
          <a:p>
            <a:r>
              <a:rPr lang="en-GB" sz="1400" dirty="0"/>
              <a:t>Since coil 114, coil to pole insulation always above the minimum desired</a:t>
            </a:r>
            <a:r>
              <a:rPr lang="en-US" sz="1400" dirty="0"/>
              <a:t> thanks to the reduction of ceramic binder and the use of heat cleaned fiber glass around the pole</a:t>
            </a:r>
            <a:endParaRPr lang="en-GB" sz="1400" dirty="0"/>
          </a:p>
          <a:p>
            <a:pPr lvl="1"/>
            <a:endParaRPr lang="en-GB" sz="1400" dirty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FBECA7-4C82-4A20-A23B-A6AB300A221B}"/>
              </a:ext>
            </a:extLst>
          </p:cNvPr>
          <p:cNvSpPr txBox="1"/>
          <p:nvPr/>
        </p:nvSpPr>
        <p:spPr>
          <a:xfrm>
            <a:off x="395536" y="6015962"/>
            <a:ext cx="69596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n-GB" sz="1100" dirty="0"/>
              <a:t>From production performance monitoring plots </a:t>
            </a:r>
            <a:r>
              <a:rPr lang="en-GB" sz="11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2374351</a:t>
            </a:r>
            <a:endParaRPr lang="en-GB" sz="1100" b="0" u="none" strike="noStrike" dirty="0">
              <a:solidFill>
                <a:srgbClr val="0645AD"/>
              </a:solidFill>
              <a:effectLst/>
              <a:latin typeface="Helvetica Neue"/>
            </a:endParaRPr>
          </a:p>
        </p:txBody>
      </p:sp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3CBEBD5-28B8-4A51-A4EB-96A66919BF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01" r="9051" b="19201"/>
          <a:stretch/>
        </p:blipFill>
        <p:spPr>
          <a:xfrm rot="5400000">
            <a:off x="5706118" y="3084795"/>
            <a:ext cx="3565058" cy="218135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0170F2-8235-4207-906F-8CC74005A14C}"/>
              </a:ext>
            </a:extLst>
          </p:cNvPr>
          <p:cNvSpPr txBox="1">
            <a:spLocks/>
          </p:cNvSpPr>
          <p:nvPr/>
        </p:nvSpPr>
        <p:spPr>
          <a:xfrm>
            <a:off x="5796136" y="1057989"/>
            <a:ext cx="3319663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QH to coil</a:t>
            </a:r>
            <a:endParaRPr lang="en-GB" sz="1500" dirty="0"/>
          </a:p>
          <a:p>
            <a:r>
              <a:rPr lang="en-GB" sz="1400" dirty="0"/>
              <a:t>From coil 126, ‘mini-swap’ quench heaters with improved fabrication process and higher qualification test voltages (</a:t>
            </a:r>
            <a:r>
              <a:rPr lang="en-US" sz="1400" dirty="0"/>
              <a:t>see </a:t>
            </a:r>
            <a:r>
              <a:rPr lang="en-GB" sz="1400" b="0" u="none" strike="noStrike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EDMS 2646046</a:t>
            </a:r>
            <a:r>
              <a:rPr lang="en-GB" sz="1400" b="0" u="none" strike="noStrike" dirty="0">
                <a:effectLst/>
                <a:latin typeface="Helvetica Neue"/>
              </a:rPr>
              <a:t>)</a:t>
            </a:r>
            <a:endParaRPr lang="en-GB" sz="1400" dirty="0"/>
          </a:p>
          <a:p>
            <a:endParaRPr lang="en-GB" sz="1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0FCB13-BFDA-55A7-6385-E731B4A6A48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-424"/>
          <a:stretch/>
        </p:blipFill>
        <p:spPr>
          <a:xfrm>
            <a:off x="82083" y="2101069"/>
            <a:ext cx="6014970" cy="391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903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506E8-C71F-8537-0269-8DF8767E7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A6E38-CE11-C7C0-7ED5-34C39869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AEE2EE-3D24-6DC0-2968-F0C1356B3D38}"/>
              </a:ext>
            </a:extLst>
          </p:cNvPr>
          <p:cNvCxnSpPr>
            <a:cxnSpLocks/>
          </p:cNvCxnSpPr>
          <p:nvPr/>
        </p:nvCxnSpPr>
        <p:spPr>
          <a:xfrm>
            <a:off x="8244408" y="900000"/>
            <a:ext cx="0" cy="565348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F115125-1433-C4FB-EC7C-6EBC6A12E7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771"/>
          <a:stretch/>
        </p:blipFill>
        <p:spPr>
          <a:xfrm>
            <a:off x="1043900" y="900000"/>
            <a:ext cx="7199995" cy="56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856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2326-BDDA-44B8-A530-0986E58A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Coils for MQXFB10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6C7CD-96BC-465B-A213-81F4BE62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0CB89A-553B-4160-A2AA-96144DD715EB}"/>
              </a:ext>
            </a:extLst>
          </p:cNvPr>
          <p:cNvSpPr txBox="1">
            <a:spLocks/>
          </p:cNvSpPr>
          <p:nvPr/>
        </p:nvSpPr>
        <p:spPr>
          <a:xfrm>
            <a:off x="395536" y="893217"/>
            <a:ext cx="8651264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Virgin coils available at the time of assembling MQXFB10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109: Spare coil of MQXFBP1 (no b</a:t>
            </a:r>
            <a:r>
              <a:rPr lang="en-GB" sz="1600" baseline="-25000" dirty="0"/>
              <a:t>6</a:t>
            </a:r>
            <a:r>
              <a:rPr lang="en-GB" sz="1600" dirty="0"/>
              <a:t> correction)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114: Quarantined, due to the electrical insulation issue QH to coil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116: Quarantined, due to conductor damage during handling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122: Conform previous generation coil </a:t>
            </a:r>
          </a:p>
          <a:p>
            <a:pPr lvl="1">
              <a:spcBef>
                <a:spcPts val="600"/>
              </a:spcBef>
            </a:pPr>
            <a:r>
              <a:rPr lang="en-GB" sz="1600" u="sng" dirty="0"/>
              <a:t>Coils 156-157-158-159: proposal for MQXFB10</a:t>
            </a:r>
          </a:p>
          <a:p>
            <a:pPr marL="457200" lvl="1" indent="0">
              <a:buNone/>
            </a:pPr>
            <a:endParaRPr lang="en-GB" sz="1600" u="sng" dirty="0"/>
          </a:p>
        </p:txBody>
      </p:sp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7744243E-D6F2-73C2-2285-614F42469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2978950"/>
            <a:ext cx="4824536" cy="361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44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98EB8-F474-5E57-91C6-5E547F04B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4A70-6789-DF65-DA29-E5B82FCF8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412D0-408F-29E7-3A7A-2CE2D8D83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CC800-FCCB-389A-553E-A3BAA4E3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544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5CC4D-06E8-41BB-9456-E0F1D3A61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non-conformities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46E6F-557B-4B60-B611-7CA1FF8C8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7992F01-C40C-81F4-C880-E31032118B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147810"/>
              </p:ext>
            </p:extLst>
          </p:nvPr>
        </p:nvGraphicFramePr>
        <p:xfrm>
          <a:off x="235766" y="1556792"/>
          <a:ext cx="8688849" cy="25464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79850">
                  <a:extLst>
                    <a:ext uri="{9D8B030D-6E8A-4147-A177-3AD203B41FA5}">
                      <a16:colId xmlns:a16="http://schemas.microsoft.com/office/drawing/2014/main" val="283453806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548785956"/>
                    </a:ext>
                  </a:extLst>
                </a:gridCol>
                <a:gridCol w="4938502">
                  <a:extLst>
                    <a:ext uri="{9D8B030D-6E8A-4147-A177-3AD203B41FA5}">
                      <a16:colId xmlns:a16="http://schemas.microsoft.com/office/drawing/2014/main" val="1682357541"/>
                    </a:ext>
                  </a:extLst>
                </a:gridCol>
                <a:gridCol w="1430337">
                  <a:extLst>
                    <a:ext uri="{9D8B030D-6E8A-4147-A177-3AD203B41FA5}">
                      <a16:colId xmlns:a16="http://schemas.microsoft.com/office/drawing/2014/main" val="1411106462"/>
                    </a:ext>
                  </a:extLst>
                </a:gridCol>
              </a:tblGrid>
              <a:tr h="254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CR156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3224080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Popped strands during outer layer winding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36809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2884016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Dwell3 homogeneity out of range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409785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3263439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Impregnation defect repairs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753152"/>
                  </a:ext>
                </a:extLst>
              </a:tr>
              <a:tr h="255600">
                <a:tc row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CR157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3225796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Popped strands during cable insulation inspection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68229"/>
                  </a:ext>
                </a:extLst>
              </a:tr>
              <a:tr h="2556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3232027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Popped strands during outer layer winding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71544"/>
                  </a:ext>
                </a:extLst>
              </a:tr>
              <a:tr h="255600"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3244118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Chiller error during cool-down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342283"/>
                  </a:ext>
                </a:extLst>
              </a:tr>
              <a:tr h="255600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2884016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Dwell3 homogeneity out of range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356610"/>
                  </a:ext>
                </a:extLst>
              </a:tr>
              <a:tr h="254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CR159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3225796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Popped strands during cable insulation inspection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982878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2884016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Dwell3 homogeneity out of range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515700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3297673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Impregnation defect repairs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74253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3843DCD-262C-6517-15DC-91E613BE8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114030"/>
              </p:ext>
            </p:extLst>
          </p:nvPr>
        </p:nvGraphicFramePr>
        <p:xfrm>
          <a:off x="235766" y="5317958"/>
          <a:ext cx="5068486" cy="508635"/>
        </p:xfrm>
        <a:graphic>
          <a:graphicData uri="http://schemas.openxmlformats.org/drawingml/2006/table">
            <a:tbl>
              <a:tblPr/>
              <a:tblGrid>
                <a:gridCol w="5068486">
                  <a:extLst>
                    <a:ext uri="{9D8B030D-6E8A-4147-A177-3AD203B41FA5}">
                      <a16:colId xmlns:a16="http://schemas.microsoft.com/office/drawing/2014/main" val="2116018244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Very minor, not described in further detail in the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847469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escribed in detail in the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894106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effectLst/>
                          <a:latin typeface="Arial" panose="020B0604020202020204" pitchFamily="34" charset="0"/>
                        </a:rPr>
                        <a:t>Series of minor nonconformities in heat treatment, see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1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7382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247FA14-8F0B-BC31-DD8D-0914251B1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290" y="3744159"/>
            <a:ext cx="5281866" cy="26121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7E229C-E684-5A51-60FB-33FB6842A4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8317" y="900000"/>
            <a:ext cx="5273839" cy="26950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RHT NCR – dwell1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77" y="1108819"/>
            <a:ext cx="3174219" cy="4906963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The duration of dwell1 is within specification for the 4 coils (52 h max. allowed): </a:t>
            </a:r>
          </a:p>
          <a:p>
            <a:pPr lvl="1" algn="just"/>
            <a:r>
              <a:rPr lang="en-US" sz="1200" dirty="0"/>
              <a:t>CR156: 50.8 h</a:t>
            </a:r>
          </a:p>
          <a:p>
            <a:pPr lvl="1" algn="just"/>
            <a:r>
              <a:rPr lang="en-US" sz="1200" dirty="0"/>
              <a:t>CR157: 50.8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CR158: 51.4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CR159: 52 h</a:t>
            </a:r>
          </a:p>
          <a:p>
            <a:pPr algn="just"/>
            <a:r>
              <a:rPr lang="en-US" sz="1600" dirty="0"/>
              <a:t>Temperature homogeneity within specification as well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9686C6-4BD6-678E-A764-AF544817D888}"/>
              </a:ext>
            </a:extLst>
          </p:cNvPr>
          <p:cNvSpPr txBox="1"/>
          <p:nvPr/>
        </p:nvSpPr>
        <p:spPr>
          <a:xfrm>
            <a:off x="6493493" y="2938471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Dwell1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0DD107-6E51-D5B5-3DC5-6401BD927763}"/>
              </a:ext>
            </a:extLst>
          </p:cNvPr>
          <p:cNvCxnSpPr>
            <a:cxnSpLocks/>
          </p:cNvCxnSpPr>
          <p:nvPr/>
        </p:nvCxnSpPr>
        <p:spPr>
          <a:xfrm flipV="1">
            <a:off x="7236296" y="2735529"/>
            <a:ext cx="229255" cy="16445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A2FCFE-7C9C-6549-D56F-1D52CA97CE59}"/>
              </a:ext>
            </a:extLst>
          </p:cNvPr>
          <p:cNvCxnSpPr>
            <a:cxnSpLocks/>
          </p:cNvCxnSpPr>
          <p:nvPr/>
        </p:nvCxnSpPr>
        <p:spPr>
          <a:xfrm flipH="1" flipV="1">
            <a:off x="7735170" y="2742395"/>
            <a:ext cx="32300" cy="16800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EBFC31C-9D4E-8FDE-E1D8-DE744F912BDB}"/>
              </a:ext>
            </a:extLst>
          </p:cNvPr>
          <p:cNvSpPr/>
          <p:nvPr/>
        </p:nvSpPr>
        <p:spPr>
          <a:xfrm>
            <a:off x="8126482" y="1844824"/>
            <a:ext cx="316008" cy="360040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886D4-A261-171F-4492-2F9EE488DCA8}"/>
              </a:ext>
            </a:extLst>
          </p:cNvPr>
          <p:cNvSpPr/>
          <p:nvPr/>
        </p:nvSpPr>
        <p:spPr>
          <a:xfrm>
            <a:off x="8172400" y="4509120"/>
            <a:ext cx="314008" cy="648072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A00F0E-B390-C4DF-77A8-0603C8EE88E2}"/>
              </a:ext>
            </a:extLst>
          </p:cNvPr>
          <p:cNvCxnSpPr>
            <a:cxnSpLocks/>
          </p:cNvCxnSpPr>
          <p:nvPr/>
        </p:nvCxnSpPr>
        <p:spPr>
          <a:xfrm flipV="1">
            <a:off x="7909891" y="2742395"/>
            <a:ext cx="102651" cy="16800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A139B6A-4CA5-0898-1B0E-78E8002EAFF1}"/>
              </a:ext>
            </a:extLst>
          </p:cNvPr>
          <p:cNvCxnSpPr>
            <a:cxnSpLocks/>
          </p:cNvCxnSpPr>
          <p:nvPr/>
        </p:nvCxnSpPr>
        <p:spPr>
          <a:xfrm flipV="1">
            <a:off x="8055231" y="2754770"/>
            <a:ext cx="229255" cy="16445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292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7AA912A-CCF2-473D-67B2-798179D3D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0953" y="1045113"/>
            <a:ext cx="5335458" cy="27355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61EF51-6F18-D6BD-DB02-683ED2D8D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565" y="3928202"/>
            <a:ext cx="5325846" cy="26466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RHT NCR – dwell2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1316247"/>
            <a:ext cx="3312368" cy="4906963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The duration of dwell2 is within specification for the 4 coils (52 h max. allowed):</a:t>
            </a:r>
          </a:p>
          <a:p>
            <a:pPr lvl="1" algn="just"/>
            <a:r>
              <a:rPr lang="en-US" sz="1200" dirty="0"/>
              <a:t>CR156: 51.76 h</a:t>
            </a:r>
          </a:p>
          <a:p>
            <a:pPr lvl="1" algn="just"/>
            <a:r>
              <a:rPr lang="en-US" sz="1200" dirty="0"/>
              <a:t>CR157: 51.96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CR158: 50.22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CR159: 50.28 h</a:t>
            </a:r>
          </a:p>
          <a:p>
            <a:pPr algn="just"/>
            <a:r>
              <a:rPr lang="en-US" sz="1600" dirty="0"/>
              <a:t>Temperature homogeneity within specification as well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53347A-D3A1-E0E9-32CB-7B50BB88072C}"/>
              </a:ext>
            </a:extLst>
          </p:cNvPr>
          <p:cNvSpPr txBox="1"/>
          <p:nvPr/>
        </p:nvSpPr>
        <p:spPr>
          <a:xfrm>
            <a:off x="6616200" y="3068960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Dwell2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D7F0DC-8BE3-5D52-9BA3-4195E3E409F4}"/>
              </a:ext>
            </a:extLst>
          </p:cNvPr>
          <p:cNvCxnSpPr>
            <a:cxnSpLocks/>
          </p:cNvCxnSpPr>
          <p:nvPr/>
        </p:nvCxnSpPr>
        <p:spPr>
          <a:xfrm flipV="1">
            <a:off x="7308304" y="2829646"/>
            <a:ext cx="89583" cy="20150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57812E-A1B9-1217-649A-96900391F2C0}"/>
              </a:ext>
            </a:extLst>
          </p:cNvPr>
          <p:cNvCxnSpPr>
            <a:cxnSpLocks/>
          </p:cNvCxnSpPr>
          <p:nvPr/>
        </p:nvCxnSpPr>
        <p:spPr>
          <a:xfrm flipV="1">
            <a:off x="7871320" y="2919925"/>
            <a:ext cx="78532" cy="10352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52AAEF8-F10B-0B73-8772-5595314EB1F5}"/>
              </a:ext>
            </a:extLst>
          </p:cNvPr>
          <p:cNvSpPr/>
          <p:nvPr/>
        </p:nvSpPr>
        <p:spPr>
          <a:xfrm>
            <a:off x="8028384" y="1995086"/>
            <a:ext cx="256208" cy="43204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0E3FA2-0D81-0F1F-079C-326D490A3C20}"/>
              </a:ext>
            </a:extLst>
          </p:cNvPr>
          <p:cNvSpPr/>
          <p:nvPr/>
        </p:nvSpPr>
        <p:spPr>
          <a:xfrm>
            <a:off x="8100393" y="4869160"/>
            <a:ext cx="251540" cy="864096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39AD7E-49C3-46FF-E308-BA960985E5F8}"/>
              </a:ext>
            </a:extLst>
          </p:cNvPr>
          <p:cNvCxnSpPr>
            <a:cxnSpLocks/>
          </p:cNvCxnSpPr>
          <p:nvPr/>
        </p:nvCxnSpPr>
        <p:spPr>
          <a:xfrm flipV="1">
            <a:off x="8048891" y="2877926"/>
            <a:ext cx="110103" cy="15322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A1E7D9E-F286-B392-2131-9939F5CB9B92}"/>
              </a:ext>
            </a:extLst>
          </p:cNvPr>
          <p:cNvCxnSpPr>
            <a:cxnSpLocks/>
          </p:cNvCxnSpPr>
          <p:nvPr/>
        </p:nvCxnSpPr>
        <p:spPr>
          <a:xfrm flipH="1" flipV="1">
            <a:off x="7589812" y="2855030"/>
            <a:ext cx="122409" cy="20150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979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E057026-9CD0-F533-56AF-9F45A13F7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3933056"/>
            <a:ext cx="5097834" cy="25567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F8E7EC-CBBD-51B4-BBDE-13D9A33BC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375" y="1047710"/>
            <a:ext cx="5134805" cy="26536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RHT NCR – dwell3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316247"/>
            <a:ext cx="3301919" cy="4906963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</a:pPr>
            <a:r>
              <a:rPr lang="en-US" sz="1600" dirty="0"/>
              <a:t>The duration of dwell3 is within specification for the 4 coils (52 h max. allowed)</a:t>
            </a:r>
          </a:p>
          <a:p>
            <a:pPr algn="just"/>
            <a:r>
              <a:rPr lang="en-US" sz="1600" dirty="0"/>
              <a:t>Temperature homogeneity within specification</a:t>
            </a:r>
            <a:r>
              <a:rPr lang="en-GB" sz="1600" dirty="0"/>
              <a:t> </a:t>
            </a:r>
            <a:r>
              <a:rPr lang="en-US" sz="1600" dirty="0"/>
              <a:t>for 1 out of 4 coils:</a:t>
            </a:r>
          </a:p>
          <a:p>
            <a:pPr lvl="1" algn="just"/>
            <a:r>
              <a:rPr lang="en-US" sz="1200" dirty="0"/>
              <a:t>CR156: 3.4°C</a:t>
            </a:r>
          </a:p>
          <a:p>
            <a:pPr lvl="1" algn="just"/>
            <a:r>
              <a:rPr lang="en-US" sz="1200" dirty="0"/>
              <a:t>CR157: 3.3°C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CR158: 2.9°C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CR159: 3.4°C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Spec. 3°C</a:t>
            </a:r>
          </a:p>
          <a:p>
            <a:pPr algn="just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D6E25-A49E-9D20-D51D-B457B71AB3B4}"/>
              </a:ext>
            </a:extLst>
          </p:cNvPr>
          <p:cNvSpPr txBox="1"/>
          <p:nvPr/>
        </p:nvSpPr>
        <p:spPr>
          <a:xfrm>
            <a:off x="6462669" y="3066077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Dwell3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5A49D43-77FA-AE30-B6A4-ECB4CA45B311}"/>
              </a:ext>
            </a:extLst>
          </p:cNvPr>
          <p:cNvCxnSpPr>
            <a:cxnSpLocks/>
          </p:cNvCxnSpPr>
          <p:nvPr/>
        </p:nvCxnSpPr>
        <p:spPr>
          <a:xfrm flipV="1">
            <a:off x="7164288" y="2878979"/>
            <a:ext cx="252946" cy="16249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E1B72B0-4C59-26D8-177F-3687D10C19F6}"/>
              </a:ext>
            </a:extLst>
          </p:cNvPr>
          <p:cNvSpPr/>
          <p:nvPr/>
        </p:nvSpPr>
        <p:spPr>
          <a:xfrm>
            <a:off x="7884368" y="2011486"/>
            <a:ext cx="282797" cy="337394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DF6661-ABD4-73BD-756F-E59DE7FF756F}"/>
              </a:ext>
            </a:extLst>
          </p:cNvPr>
          <p:cNvCxnSpPr>
            <a:cxnSpLocks/>
          </p:cNvCxnSpPr>
          <p:nvPr/>
        </p:nvCxnSpPr>
        <p:spPr>
          <a:xfrm flipV="1">
            <a:off x="7596336" y="2878979"/>
            <a:ext cx="222889" cy="16249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9A83E403-1ACD-3487-4BA4-E323EBE9F982}"/>
              </a:ext>
            </a:extLst>
          </p:cNvPr>
          <p:cNvSpPr/>
          <p:nvPr/>
        </p:nvSpPr>
        <p:spPr>
          <a:xfrm>
            <a:off x="7884367" y="4896697"/>
            <a:ext cx="282797" cy="1052583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BC2C800-B913-B4C5-8B94-092D12830440}"/>
              </a:ext>
            </a:extLst>
          </p:cNvPr>
          <p:cNvCxnSpPr>
            <a:cxnSpLocks/>
          </p:cNvCxnSpPr>
          <p:nvPr/>
        </p:nvCxnSpPr>
        <p:spPr>
          <a:xfrm flipV="1">
            <a:off x="7786272" y="2890954"/>
            <a:ext cx="222889" cy="16249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436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CR156 (</a:t>
            </a:r>
            <a:r>
              <a:rPr lang="en-GB" sz="2400" u="sng" dirty="0">
                <a:latin typeface="Arial" panose="020B0604020202020204" pitchFamily="34" charset="0"/>
              </a:rPr>
              <a:t>NCR 3224080</a:t>
            </a:r>
            <a:r>
              <a:rPr lang="en-US" sz="2400" dirty="0"/>
              <a:t>) → Popped strand during OL winding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196752"/>
            <a:ext cx="8352489" cy="515959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During the winding of the OL, a popped strand was detected on RE side turn 2 and put back in place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Coming back to RE side doing turn 3, we found out that the previous strand popped again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Popped strand partially set back in place without damaging the S2 insulation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A complete repair would have been risky without a certainty of not having this issue again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r>
              <a:rPr lang="it-IT" sz="1000" dirty="0"/>
              <a:t>Remove the cable tension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r>
              <a:rPr lang="it-IT" sz="1000" dirty="0"/>
              <a:t>Undo turn 3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r>
              <a:rPr lang="it-IT" sz="1000" dirty="0"/>
              <a:t>Repair the popped strand with a deeper intervention</a:t>
            </a: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Based on that, it was decided to resume the winding with the partial repair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endParaRPr lang="it-IT" sz="10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02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0CEFA-6CD5-2C1F-86AC-F033DB0CB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9BE82-4DF7-5314-FED9-70A446A34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CR156 (</a:t>
            </a:r>
            <a:r>
              <a:rPr lang="en-GB" sz="2400" u="sng" dirty="0">
                <a:latin typeface="Arial" panose="020B0604020202020204" pitchFamily="34" charset="0"/>
                <a:hlinkClick r:id="rId3"/>
              </a:rPr>
              <a:t>NCR</a:t>
            </a:r>
            <a:r>
              <a:rPr lang="en-GB" sz="2400" u="sng" dirty="0">
                <a:latin typeface="Arial" panose="020B0604020202020204" pitchFamily="34" charset="0"/>
              </a:rPr>
              <a:t> 3263439</a:t>
            </a:r>
            <a:r>
              <a:rPr lang="en-US" sz="2400" dirty="0"/>
              <a:t>) → Impregnation defect repairs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FBCA0-B80F-AD41-EAA9-B1229262D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501558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The QA visual inspection of the OD of the coil after impregnation revealed several external particle trapped 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marL="0" indent="0" algn="just">
              <a:spcBef>
                <a:spcPts val="0"/>
              </a:spcBef>
              <a:spcAft>
                <a:spcPts val="400"/>
              </a:spcAft>
              <a:buNone/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Defetcs #1, 3, 4, 5 are very superficial and comes from the PFA coating of the radial filler 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Defect #10 appears to be a drop of SnAg from the splice region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B6A756-5B77-1C77-1F05-AA0EEBF2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A62C1-8200-6897-A721-B0550123F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5621" y="1983703"/>
            <a:ext cx="1319613" cy="12322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61F47A-878A-B8DA-4778-9DCFA793E7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b="6409"/>
          <a:stretch/>
        </p:blipFill>
        <p:spPr>
          <a:xfrm>
            <a:off x="329839" y="3277607"/>
            <a:ext cx="1319613" cy="1059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573F5B-DA1A-D122-0EF0-BA5F457C1C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1940" y="1993651"/>
            <a:ext cx="1460314" cy="12274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FB6123-3421-0A00-B04E-6EB13B630B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13668"/>
          <a:stretch/>
        </p:blipFill>
        <p:spPr>
          <a:xfrm>
            <a:off x="1890376" y="3272471"/>
            <a:ext cx="1459605" cy="10642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17BA80-157F-DED2-4368-3E2EC7887C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35568" y="1988515"/>
            <a:ext cx="1491064" cy="1227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ABD8C5-0AA8-ACE2-DFA0-10C8D89222F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" b="18928"/>
          <a:stretch/>
        </p:blipFill>
        <p:spPr>
          <a:xfrm>
            <a:off x="3535568" y="3277607"/>
            <a:ext cx="1491064" cy="10642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BC5645-CD8C-BD9A-5C86-D1495901DA5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76683" y="1993652"/>
            <a:ext cx="1214328" cy="12223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68C7A0-108D-4786-E8FF-8477A8ED2F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76684" y="3282743"/>
            <a:ext cx="1214327" cy="10642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F146A1-404D-C40B-C403-7AF64092E1F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72818" y="1988515"/>
            <a:ext cx="1645920" cy="12428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564126-1038-C669-4D00-CBE671E9DE4E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t="11255" b="6191"/>
          <a:stretch/>
        </p:blipFill>
        <p:spPr>
          <a:xfrm>
            <a:off x="7077661" y="3282743"/>
            <a:ext cx="1645920" cy="105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037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A887B-55A6-FB13-2C70-A67AD9F2B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13CBF-9ED5-DE46-E178-7E3EB13D7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CR156 (</a:t>
            </a:r>
            <a:r>
              <a:rPr lang="en-GB" sz="2400" u="sng" dirty="0">
                <a:latin typeface="Arial" panose="020B0604020202020204" pitchFamily="34" charset="0"/>
                <a:hlinkClick r:id="rId3"/>
              </a:rPr>
              <a:t>NCR</a:t>
            </a:r>
            <a:r>
              <a:rPr lang="en-GB" sz="2400" u="sng" dirty="0">
                <a:latin typeface="Arial" panose="020B0604020202020204" pitchFamily="34" charset="0"/>
              </a:rPr>
              <a:t> </a:t>
            </a:r>
            <a:r>
              <a:rPr lang="en-GB" sz="24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3297673</a:t>
            </a:r>
            <a:r>
              <a:rPr lang="en-US" sz="2400" dirty="0"/>
              <a:t>) → Impregnation defect repairs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03129-B1D0-A929-01E7-A273EE925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501558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u="sng" dirty="0"/>
              <a:t>Action plan</a:t>
            </a:r>
            <a:r>
              <a:rPr lang="it-IT" sz="1800" dirty="0"/>
              <a:t>: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Manual scrap the surface in correspondence of the defects to remove them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Restore the surface by locally applying epoxy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Validate the repairs via local Hi-pot tests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Improve the cleaniless of the splice area during splicing operation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Update the splicing procedure 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28B5BC-AD93-2495-4555-17D8F932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036554-106F-9E0D-1643-852F86788E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7282" y="2052531"/>
            <a:ext cx="2160240" cy="14372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EC79AC2-D79F-D7E5-338B-28CD438662E2}"/>
              </a:ext>
            </a:extLst>
          </p:cNvPr>
          <p:cNvSpPr txBox="1"/>
          <p:nvPr/>
        </p:nvSpPr>
        <p:spPr>
          <a:xfrm>
            <a:off x="5945194" y="3791233"/>
            <a:ext cx="295232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Before installing the tools used to stabilize the leads, cover the threaded holes of the reaction baseplate with a Teflon tape</a:t>
            </a:r>
            <a:endParaRPr lang="en-GB" sz="1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C011A61-E1BF-FACC-6932-6F8A05819AC7}"/>
              </a:ext>
            </a:extLst>
          </p:cNvPr>
          <p:cNvCxnSpPr>
            <a:cxnSpLocks/>
          </p:cNvCxnSpPr>
          <p:nvPr/>
        </p:nvCxnSpPr>
        <p:spPr>
          <a:xfrm flipV="1">
            <a:off x="7534671" y="3356992"/>
            <a:ext cx="565721" cy="3622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C9D1B6B-38C1-B54F-F034-748BB787551C}"/>
              </a:ext>
            </a:extLst>
          </p:cNvPr>
          <p:cNvCxnSpPr>
            <a:cxnSpLocks/>
          </p:cNvCxnSpPr>
          <p:nvPr/>
        </p:nvCxnSpPr>
        <p:spPr>
          <a:xfrm flipH="1" flipV="1">
            <a:off x="7092280" y="3140968"/>
            <a:ext cx="216024" cy="5760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6237F6EA-91F4-F727-A913-4FBF9F0CF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999" y="3429000"/>
            <a:ext cx="1558303" cy="15121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91F055-9F99-C12C-4779-90D23EE703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3734" y="3429000"/>
            <a:ext cx="1481246" cy="151216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77952EE-5E16-27BA-024A-F8EF7539A4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8412" y="3429000"/>
            <a:ext cx="1549798" cy="151216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739AA12-29D9-E75E-B5C9-701F0793ED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6660" y="5085184"/>
            <a:ext cx="1468320" cy="14960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A668AE3-706C-E9E5-8B35-34C958E9A0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8413" y="5085184"/>
            <a:ext cx="2645796" cy="150399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5F8960A-AA4B-D59F-D516-CE4D1C2B15FC}"/>
              </a:ext>
            </a:extLst>
          </p:cNvPr>
          <p:cNvSpPr txBox="1"/>
          <p:nvPr/>
        </p:nvSpPr>
        <p:spPr>
          <a:xfrm>
            <a:off x="942257" y="3538108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#1 </a:t>
            </a:r>
            <a:endParaRPr lang="en-GB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10B836-FAB6-9489-3989-411C8338C564}"/>
              </a:ext>
            </a:extLst>
          </p:cNvPr>
          <p:cNvSpPr txBox="1"/>
          <p:nvPr/>
        </p:nvSpPr>
        <p:spPr>
          <a:xfrm>
            <a:off x="2596096" y="4575360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#3 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BF99EE-63DB-71FA-DA89-84E3E27934A9}"/>
              </a:ext>
            </a:extLst>
          </p:cNvPr>
          <p:cNvSpPr txBox="1"/>
          <p:nvPr/>
        </p:nvSpPr>
        <p:spPr>
          <a:xfrm>
            <a:off x="4175428" y="4575359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#4 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42A166-6907-B98C-F264-6201420A5B4E}"/>
              </a:ext>
            </a:extLst>
          </p:cNvPr>
          <p:cNvSpPr txBox="1"/>
          <p:nvPr/>
        </p:nvSpPr>
        <p:spPr>
          <a:xfrm>
            <a:off x="2596096" y="5157192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#5 </a:t>
            </a:r>
            <a:endParaRPr lang="en-GB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915B066-345B-9730-D902-B5CA62CC0A94}"/>
              </a:ext>
            </a:extLst>
          </p:cNvPr>
          <p:cNvSpPr txBox="1"/>
          <p:nvPr/>
        </p:nvSpPr>
        <p:spPr>
          <a:xfrm>
            <a:off x="4597015" y="5157192"/>
            <a:ext cx="98887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#10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957682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CR157 and CR159 (</a:t>
            </a:r>
            <a:r>
              <a:rPr lang="en-GB" sz="24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hlinkClick r:id="rId3"/>
              </a:rPr>
              <a:t>NCR</a:t>
            </a:r>
            <a:r>
              <a:rPr lang="en-GB" sz="24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 3225796</a:t>
            </a:r>
            <a:r>
              <a:rPr lang="en-US" sz="2400" dirty="0"/>
              <a:t>) → Popped strands during cable insulation inspection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511256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During the inspection before respooling several popped strands were detecetd by the team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From 0 to 100m, 45 popped strands detected (a major one at 14m)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From 100m to the end,17 </a:t>
            </a:r>
            <a:r>
              <a:rPr lang="it-IT" sz="1400" dirty="0" err="1"/>
              <a:t>popped</a:t>
            </a:r>
            <a:r>
              <a:rPr lang="it-IT" sz="1400" dirty="0"/>
              <a:t> </a:t>
            </a:r>
            <a:r>
              <a:rPr lang="it-IT" sz="1400" dirty="0" err="1"/>
              <a:t>strands</a:t>
            </a:r>
            <a:endParaRPr lang="it-IT" sz="14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From 0 to 100m, 5 </a:t>
            </a:r>
            <a:r>
              <a:rPr lang="it-IT" sz="1400" dirty="0" err="1"/>
              <a:t>popped</a:t>
            </a:r>
            <a:r>
              <a:rPr lang="it-IT" sz="1400" dirty="0"/>
              <a:t> </a:t>
            </a:r>
            <a:r>
              <a:rPr lang="it-IT" sz="1400" dirty="0" err="1"/>
              <a:t>strands</a:t>
            </a:r>
            <a:r>
              <a:rPr lang="it-IT" sz="1400" dirty="0"/>
              <a:t> </a:t>
            </a:r>
            <a:r>
              <a:rPr lang="it-IT" sz="1400" dirty="0" err="1"/>
              <a:t>detected</a:t>
            </a:r>
            <a:r>
              <a:rPr lang="it-IT" sz="1400" dirty="0"/>
              <a:t> (a major one </a:t>
            </a:r>
            <a:r>
              <a:rPr lang="it-IT" sz="1400" dirty="0" err="1"/>
              <a:t>at</a:t>
            </a:r>
            <a:r>
              <a:rPr lang="it-IT" sz="1400" dirty="0"/>
              <a:t> 8m)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From 100m to 200m, </a:t>
            </a:r>
            <a:r>
              <a:rPr lang="it-IT" sz="1400" dirty="0" err="1"/>
              <a:t>about</a:t>
            </a:r>
            <a:r>
              <a:rPr lang="it-IT" sz="1400" dirty="0"/>
              <a:t> 60 </a:t>
            </a:r>
            <a:r>
              <a:rPr lang="it-IT" sz="1400" dirty="0" err="1"/>
              <a:t>popped</a:t>
            </a:r>
            <a:r>
              <a:rPr lang="it-IT" sz="1400" dirty="0"/>
              <a:t> </a:t>
            </a:r>
            <a:r>
              <a:rPr lang="it-IT" sz="1400" dirty="0" err="1"/>
              <a:t>strands</a:t>
            </a:r>
            <a:r>
              <a:rPr lang="it-IT" sz="1400" dirty="0"/>
              <a:t> 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From 200m to the end, 3 </a:t>
            </a:r>
            <a:r>
              <a:rPr lang="it-IT" sz="1400" dirty="0" err="1"/>
              <a:t>popped</a:t>
            </a:r>
            <a:r>
              <a:rPr lang="it-IT" sz="1400" dirty="0"/>
              <a:t> </a:t>
            </a:r>
            <a:r>
              <a:rPr lang="it-IT" sz="1400" dirty="0" err="1"/>
              <a:t>strands</a:t>
            </a:r>
            <a:endParaRPr lang="it-IT" sz="1400" dirty="0"/>
          </a:p>
          <a:p>
            <a:pPr marL="0" indent="0" algn="just">
              <a:spcBef>
                <a:spcPts val="0"/>
              </a:spcBef>
              <a:spcAft>
                <a:spcPts val="400"/>
              </a:spcAft>
              <a:buNone/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All the popped strands were set back in place using dedicated pliers, apart from the major one which is calculated to be in the winding leftover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Cause still under investigation but some weaknesses in the insulation and monitoring process have been identified (like the missing of a reliable and direct measuring device of the cable thickness before and after the braiding head)</a:t>
            </a:r>
          </a:p>
          <a:p>
            <a:pPr marL="457200" lvl="1" indent="0" algn="just">
              <a:buNone/>
            </a:pPr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818291-2AA7-E03A-8929-C7287A81A5B1}"/>
              </a:ext>
            </a:extLst>
          </p:cNvPr>
          <p:cNvSpPr txBox="1"/>
          <p:nvPr/>
        </p:nvSpPr>
        <p:spPr>
          <a:xfrm>
            <a:off x="6588224" y="2996952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CR159</a:t>
            </a:r>
            <a:endParaRPr lang="en-GB" sz="1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BD750C-CC53-49B8-A986-B344BC03B08E}"/>
              </a:ext>
            </a:extLst>
          </p:cNvPr>
          <p:cNvSpPr txBox="1"/>
          <p:nvPr/>
        </p:nvSpPr>
        <p:spPr>
          <a:xfrm>
            <a:off x="6592455" y="2030361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CR157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90052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44D9A2-9131-3455-4041-1DF0AFDEB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8F28C-7000-6935-C63D-2770AA6CE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CR157 (</a:t>
            </a:r>
            <a:r>
              <a:rPr lang="en-GB" sz="2400" u="sng" dirty="0">
                <a:latin typeface="Arial" panose="020B0604020202020204" pitchFamily="34" charset="0"/>
              </a:rPr>
              <a:t>NCR </a:t>
            </a:r>
            <a:r>
              <a:rPr lang="en-GB" sz="24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3232027</a:t>
            </a:r>
            <a:r>
              <a:rPr lang="en-US" sz="2400" dirty="0"/>
              <a:t>) → Popped strand during OL winding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190A4-3642-1658-9B8A-96F946A3E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196752"/>
            <a:ext cx="8352489" cy="515959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During the winding of the OL, 2 popped strands were detected and set back in place (turn 1 RE side and turn 19 LE side) 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Another popped strand was detected in turn 13 once the following turn was almost completed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Popped strand partially set back in place without damaging the S2 insulation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A complete repair would have been risky without a certainty of not having this issue again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r>
              <a:rPr lang="it-IT" sz="1000" dirty="0"/>
              <a:t>Remove the cable tension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r>
              <a:rPr lang="it-IT" sz="1000" dirty="0"/>
              <a:t>Undo turn 3</a:t>
            </a:r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r>
              <a:rPr lang="it-IT" sz="1000" dirty="0"/>
              <a:t>Repair the popped strand with a deeper intervention</a:t>
            </a: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Based on that, it was decided to resume the winding with the partial repair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lvl="2" algn="just">
              <a:spcBef>
                <a:spcPts val="0"/>
              </a:spcBef>
              <a:spcAft>
                <a:spcPts val="400"/>
              </a:spcAft>
            </a:pPr>
            <a:endParaRPr lang="it-IT" sz="10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9CC2F3-1B74-4391-7BE9-E4D5ECEE2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33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/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4782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F06DE-C979-8C51-82BE-64192BC7D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53785-01F5-0F79-3933-676094FF9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CR157 (</a:t>
            </a:r>
            <a:r>
              <a:rPr lang="en-GB" sz="24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hlinkClick r:id="rId3"/>
              </a:rPr>
              <a:t>NCR </a:t>
            </a:r>
            <a:r>
              <a:rPr lang="en-GB" sz="24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3244118</a:t>
            </a:r>
            <a:r>
              <a:rPr lang="en-US" sz="2400" dirty="0"/>
              <a:t>) → Chiller error during cool-down 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569FB-CB8E-D0D3-C326-8125495E0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501558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During the cool-down at the end of the 3</a:t>
            </a:r>
            <a:r>
              <a:rPr lang="it-IT" sz="1800" baseline="30000" dirty="0"/>
              <a:t>rd</a:t>
            </a:r>
            <a:r>
              <a:rPr lang="it-IT" sz="1800" dirty="0"/>
              <a:t> plateau, an error at the level of the chiller triggered the furnace in «flushing mode», meaning freewheel cool-down flushing Argon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The chiller stopped due to «low water level» and it required an on-site intervention to be refill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No impact at the level of the coil heat treatment nor on witness sample results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marL="0" indent="0" algn="just">
              <a:spcBef>
                <a:spcPts val="0"/>
              </a:spcBef>
              <a:spcAft>
                <a:spcPts val="400"/>
              </a:spcAft>
              <a:buNone/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491F8-7E27-CFA0-DCF8-DFE1F387C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BDC311-6526-6310-1917-112AA0E74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625430"/>
            <a:ext cx="2816225" cy="181038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07B7B3E-30FF-D982-8869-47E989707F5D}"/>
              </a:ext>
            </a:extLst>
          </p:cNvPr>
          <p:cNvSpPr/>
          <p:nvPr/>
        </p:nvSpPr>
        <p:spPr>
          <a:xfrm>
            <a:off x="2987824" y="4057478"/>
            <a:ext cx="586105" cy="724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413594-348B-A74E-DE87-B167C2C5E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183197"/>
            <a:ext cx="2435336" cy="16859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D6CC57-DE05-A105-026E-AD24ACBD0D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1" y="4952375"/>
            <a:ext cx="2435336" cy="15793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C26475-52B5-EB89-91FA-A87A0D6AAA82}"/>
              </a:ext>
            </a:extLst>
          </p:cNvPr>
          <p:cNvSpPr txBox="1"/>
          <p:nvPr/>
        </p:nvSpPr>
        <p:spPr>
          <a:xfrm>
            <a:off x="7018758" y="3795700"/>
            <a:ext cx="193917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Cool-down on coil CR157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628E30-9630-A5DB-2AAE-245FB6233E82}"/>
              </a:ext>
            </a:extLst>
          </p:cNvPr>
          <p:cNvSpPr txBox="1"/>
          <p:nvPr/>
        </p:nvSpPr>
        <p:spPr>
          <a:xfrm>
            <a:off x="7018758" y="5520272"/>
            <a:ext cx="193917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Cool-down on coil CR156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589888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A007F-A178-331A-CE96-1FF961F24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13CB4-E85D-B0C2-F5C1-4EBB6E5D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CR159 (</a:t>
            </a:r>
            <a:r>
              <a:rPr lang="en-GB" sz="2400" u="sng" dirty="0">
                <a:latin typeface="Arial" panose="020B0604020202020204" pitchFamily="34" charset="0"/>
                <a:hlinkClick r:id="rId3"/>
              </a:rPr>
              <a:t>NCR</a:t>
            </a:r>
            <a:r>
              <a:rPr lang="en-GB" sz="2400" u="sng" dirty="0">
                <a:latin typeface="Arial" panose="020B0604020202020204" pitchFamily="34" charset="0"/>
              </a:rPr>
              <a:t> 3263439</a:t>
            </a:r>
            <a:r>
              <a:rPr lang="en-US" sz="2400" dirty="0"/>
              <a:t>) → Impregnation defect repairs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EC3D0-81E2-66EB-191C-758A76EB1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501558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dirty="0"/>
              <a:t>The QA visual inspection of the OD of the coil after impregnation revealed few defect on both inner and outer layers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marL="0" indent="0" algn="just">
              <a:spcBef>
                <a:spcPts val="0"/>
              </a:spcBef>
              <a:spcAft>
                <a:spcPts val="400"/>
              </a:spcAft>
              <a:buNone/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E2FD5-2376-9268-E271-9D843ED0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5CBF7A-9531-8B51-A5B2-9195D68E7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060848"/>
            <a:ext cx="2100352" cy="16304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A55F59-C346-7F5B-F772-BF70644E57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553" y="3784154"/>
            <a:ext cx="2100352" cy="16561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CD7F0D-688E-A1C7-A954-989C26C52E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4077" y="2060849"/>
            <a:ext cx="2361235" cy="16304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0B6EE7D-F5D1-3C89-4EF0-58AFAEA1642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1540" b="1938"/>
          <a:stretch/>
        </p:blipFill>
        <p:spPr>
          <a:xfrm>
            <a:off x="2844077" y="3784154"/>
            <a:ext cx="2361235" cy="165618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9D70191-7FDA-6F76-2701-CE1530D5D4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31778" y="2060849"/>
            <a:ext cx="2637657" cy="16304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92AB061-4496-54C5-8CE6-1E72654D96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63483" y="3784154"/>
            <a:ext cx="1850016" cy="177951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D34B794-DBC6-EA47-E0F2-0DB6201F5257}"/>
              </a:ext>
            </a:extLst>
          </p:cNvPr>
          <p:cNvSpPr txBox="1"/>
          <p:nvPr/>
        </p:nvSpPr>
        <p:spPr>
          <a:xfrm>
            <a:off x="620282" y="3850123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#1 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C09A14-CD44-276F-F9B5-F1E6507F8F7D}"/>
              </a:ext>
            </a:extLst>
          </p:cNvPr>
          <p:cNvSpPr txBox="1"/>
          <p:nvPr/>
        </p:nvSpPr>
        <p:spPr>
          <a:xfrm>
            <a:off x="2897403" y="3848559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#2 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243BC2-5D4D-CE84-7648-328D178C3D94}"/>
              </a:ext>
            </a:extLst>
          </p:cNvPr>
          <p:cNvSpPr txBox="1"/>
          <p:nvPr/>
        </p:nvSpPr>
        <p:spPr>
          <a:xfrm>
            <a:off x="6648364" y="3848558"/>
            <a:ext cx="8431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Defect #3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432539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BD3B1-2DBE-8368-770B-74F3180AA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F03B9-A0FA-07F8-D660-DE5B8F1F4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16752"/>
          </a:xfrm>
        </p:spPr>
        <p:txBody>
          <a:bodyPr/>
          <a:lstStyle/>
          <a:p>
            <a:r>
              <a:rPr lang="en-US" sz="2400" dirty="0"/>
              <a:t>CR159 (</a:t>
            </a:r>
            <a:r>
              <a:rPr lang="en-GB" sz="2400" u="sng" dirty="0">
                <a:latin typeface="Arial" panose="020B0604020202020204" pitchFamily="34" charset="0"/>
                <a:hlinkClick r:id="rId3"/>
              </a:rPr>
              <a:t>NCR</a:t>
            </a:r>
            <a:r>
              <a:rPr lang="en-GB" sz="2400" u="sng" dirty="0">
                <a:latin typeface="Arial" panose="020B0604020202020204" pitchFamily="34" charset="0"/>
              </a:rPr>
              <a:t> </a:t>
            </a:r>
            <a:r>
              <a:rPr lang="en-GB" sz="2400" i="0" u="sng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3297673</a:t>
            </a:r>
            <a:r>
              <a:rPr lang="en-US" sz="2400" dirty="0"/>
              <a:t>) → Impregnation defect repairs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9C014-AB00-9DD1-3617-EB0FCB458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501558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it-IT" sz="1800" u="sng" dirty="0"/>
              <a:t>Action plan</a:t>
            </a:r>
            <a:r>
              <a:rPr lang="it-IT" sz="1800" dirty="0"/>
              <a:t>: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Manual scrap the surface in correspondence of the defects to remove them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Restore the surface by locally applying epoxy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Validate the repairs via local Hi-pot tests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Improve the cleaniless of the threaded holes in the reaction baseplate 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r>
              <a:rPr lang="it-IT" sz="1400" dirty="0"/>
              <a:t>Update the preparation for reaction procedure</a:t>
            </a:r>
          </a:p>
          <a:p>
            <a:pPr lvl="1" algn="just">
              <a:spcBef>
                <a:spcPts val="0"/>
              </a:spcBef>
              <a:spcAft>
                <a:spcPts val="400"/>
              </a:spcAft>
            </a:pPr>
            <a:endParaRPr lang="it-IT" sz="1400" dirty="0"/>
          </a:p>
          <a:p>
            <a:pPr algn="just">
              <a:spcBef>
                <a:spcPts val="0"/>
              </a:spcBef>
              <a:spcAft>
                <a:spcPts val="400"/>
              </a:spcAft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algn="just">
              <a:spcBef>
                <a:spcPts val="0"/>
              </a:spcBef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lvl="1" algn="just"/>
            <a:endParaRPr lang="it-IT" sz="1400" dirty="0"/>
          </a:p>
          <a:p>
            <a:pPr algn="just">
              <a:lnSpc>
                <a:spcPct val="108000"/>
              </a:lnSpc>
              <a:spcBef>
                <a:spcPts val="0"/>
              </a:spcBef>
            </a:pPr>
            <a:endParaRPr lang="it-IT" sz="1800" dirty="0"/>
          </a:p>
          <a:p>
            <a:pPr lvl="1" algn="just"/>
            <a:endParaRPr lang="it-IT" sz="1400" dirty="0"/>
          </a:p>
          <a:p>
            <a:pPr marL="457200" lvl="1" indent="0" algn="just">
              <a:buNone/>
            </a:pPr>
            <a:endParaRPr lang="it-IT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36EFE-B686-D7A0-BE7C-266AC653D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388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2AA6E-A861-E737-3C48-DBDDC6312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9678-AEFA-EA8D-192C-4E5CF3BB8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61A5-C9E9-5BDF-459E-479FD4F5B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01B04-267E-180F-E228-907566E4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3042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Conclusion/Proposal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A23EC-FD2D-4028-B1E9-E5F56010C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Use </a:t>
            </a:r>
            <a:r>
              <a:rPr lang="en-US" sz="2000" u="sng" dirty="0"/>
              <a:t>CR156 - CR157 - CR158 - CR159</a:t>
            </a:r>
            <a:r>
              <a:rPr lang="en-US" sz="2000" dirty="0"/>
              <a:t> for MQXFB10 assembly</a:t>
            </a:r>
          </a:p>
          <a:p>
            <a:pPr algn="just">
              <a:spcBef>
                <a:spcPts val="600"/>
              </a:spcBef>
            </a:pPr>
            <a:r>
              <a:rPr lang="en-US" sz="2000" dirty="0"/>
              <a:t>The coil instrumentation will begin tomorrow, and the magnet loading is planned for the last week of June</a:t>
            </a:r>
            <a:endParaRPr lang="en-GB" sz="20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2410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800" y="3069000"/>
            <a:ext cx="7920000" cy="720000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7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en-GB" sz="2400" dirty="0"/>
              <a:t>Manufacturing data</a:t>
            </a:r>
          </a:p>
          <a:p>
            <a:pPr lvl="1"/>
            <a:r>
              <a:rPr lang="en-GB" sz="1600" dirty="0"/>
              <a:t>Analysis of MQXFBP2 coils and comparison improvements with respect to MQXFBP1 available </a:t>
            </a:r>
            <a:r>
              <a:rPr lang="en-GB" sz="1600" dirty="0">
                <a:hlinkClick r:id="rId3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MQXFBP3 coils and comparison improvements with respect to MQXFBP2 available </a:t>
            </a:r>
            <a:r>
              <a:rPr lang="en-GB" sz="1600" dirty="0">
                <a:hlinkClick r:id="rId4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MQXFB02 coils and comparison improvements with respect to MQXFBP3 available </a:t>
            </a:r>
            <a:r>
              <a:rPr lang="en-GB" sz="1600" dirty="0">
                <a:hlinkClick r:id="rId5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MQXFB03 coils and comparison improvements with respect to MQXFB02 available </a:t>
            </a:r>
            <a:r>
              <a:rPr lang="en-GB" sz="1600" dirty="0">
                <a:hlinkClick r:id="rId6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MQXFB04 coils available </a:t>
            </a:r>
            <a:r>
              <a:rPr lang="en-GB" sz="1600" dirty="0">
                <a:hlinkClick r:id="rId7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MQXFB05 coils available </a:t>
            </a:r>
            <a:r>
              <a:rPr lang="en-GB" sz="1600" dirty="0">
                <a:hlinkClick r:id="rId8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MQXFB06 coils available </a:t>
            </a:r>
            <a:r>
              <a:rPr lang="en-GB" sz="1600" dirty="0">
                <a:hlinkClick r:id="rId9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MQXFB07 coils available </a:t>
            </a:r>
            <a:r>
              <a:rPr lang="en-GB" sz="1600" dirty="0">
                <a:solidFill>
                  <a:schemeClr val="tx1"/>
                </a:solidFill>
                <a:hlinkClick r:id="rId10"/>
              </a:rPr>
              <a:t>here</a:t>
            </a:r>
            <a:endParaRPr lang="en-GB" sz="1600" dirty="0">
              <a:solidFill>
                <a:schemeClr val="tx1"/>
              </a:solidFill>
            </a:endParaRPr>
          </a:p>
          <a:p>
            <a:pPr lvl="1"/>
            <a:r>
              <a:rPr lang="en-GB" sz="1600" dirty="0"/>
              <a:t>Coil fabrication data and non-conformities of MQXFB08 coils available </a:t>
            </a:r>
            <a:r>
              <a:rPr lang="en-GB" sz="1600" dirty="0">
                <a:solidFill>
                  <a:schemeClr val="bg2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1600" dirty="0">
                <a:solidFill>
                  <a:schemeClr val="bg2"/>
                </a:solidFill>
              </a:rPr>
              <a:t>  </a:t>
            </a:r>
          </a:p>
          <a:p>
            <a:pPr lvl="1"/>
            <a:r>
              <a:rPr lang="en-GB" sz="1600" dirty="0"/>
              <a:t>Coil fabrication data and non-conformities of MQXFB09 coils available </a:t>
            </a:r>
            <a:r>
              <a:rPr lang="en-GB" sz="1600" dirty="0">
                <a:solidFill>
                  <a:schemeClr val="bg2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1600" dirty="0">
                <a:solidFill>
                  <a:schemeClr val="bg2"/>
                </a:solidFill>
              </a:rPr>
              <a:t>  </a:t>
            </a:r>
            <a:r>
              <a:rPr lang="en-GB" sz="1600" dirty="0">
                <a:solidFill>
                  <a:schemeClr val="tx1"/>
                </a:solidFill>
              </a:rPr>
              <a:t>  </a:t>
            </a:r>
            <a:endParaRPr lang="en-GB" sz="16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9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ECBAD8-D2EB-183B-2ADB-8E5EBFBA0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428265"/>
            <a:ext cx="7488936" cy="48954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2FD04D-1024-9D17-DABA-4EF6DCBBC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 thickness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C55249-EB59-2331-E9FF-D9C563F7F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it-IT" sz="2000" dirty="0"/>
              <a:t>Target insulation thickness is 145 (+0 </a:t>
            </a:r>
            <a:r>
              <a:rPr lang="en-GB" sz="2000" dirty="0"/>
              <a:t>µm/-10 µm)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496F2-0BE3-F297-6F0B-CF2C3210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FC4EE2-4500-134C-6697-43CA77669A2E}"/>
              </a:ext>
            </a:extLst>
          </p:cNvPr>
          <p:cNvCxnSpPr>
            <a:cxnSpLocks/>
          </p:cNvCxnSpPr>
          <p:nvPr/>
        </p:nvCxnSpPr>
        <p:spPr>
          <a:xfrm flipV="1">
            <a:off x="5652120" y="1628800"/>
            <a:ext cx="0" cy="3880038"/>
          </a:xfrm>
          <a:prstGeom prst="line">
            <a:avLst/>
          </a:prstGeom>
          <a:ln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37BA1F-8A68-2A5C-041A-352C8E835A31}"/>
              </a:ext>
            </a:extLst>
          </p:cNvPr>
          <p:cNvCxnSpPr>
            <a:cxnSpLocks/>
          </p:cNvCxnSpPr>
          <p:nvPr/>
        </p:nvCxnSpPr>
        <p:spPr>
          <a:xfrm>
            <a:off x="5724128" y="2204864"/>
            <a:ext cx="2376265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7578004-2CAC-CDCC-EF95-3FE2B903BE8D}"/>
              </a:ext>
            </a:extLst>
          </p:cNvPr>
          <p:cNvSpPr txBox="1"/>
          <p:nvPr/>
        </p:nvSpPr>
        <p:spPr>
          <a:xfrm>
            <a:off x="6466882" y="1544199"/>
            <a:ext cx="163351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Fine tuning insulation thickness</a:t>
            </a:r>
            <a:endParaRPr lang="en-GB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140A77-7CE2-7D0E-9B8F-17B3CA8773F9}"/>
              </a:ext>
            </a:extLst>
          </p:cNvPr>
          <p:cNvSpPr/>
          <p:nvPr/>
        </p:nvSpPr>
        <p:spPr>
          <a:xfrm>
            <a:off x="7092280" y="2924944"/>
            <a:ext cx="480912" cy="792088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3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92C3E-A11D-74C5-05C8-9E5214770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9999"/>
            <a:ext cx="7920000" cy="800729"/>
          </a:xfrm>
        </p:spPr>
        <p:txBody>
          <a:bodyPr/>
          <a:lstStyle/>
          <a:p>
            <a:pPr algn="ctr"/>
            <a:r>
              <a:rPr lang="en-US" dirty="0"/>
              <a:t>Reaction and impregnation fixture closure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B3709-E4F9-19B4-CA94-BEE4CEA1D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96751"/>
            <a:ext cx="7920000" cy="20574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b="1" dirty="0"/>
              <a:t>REACTION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</a:rPr>
              <a:t>The torque required to close the fixture is directly linked to the number of heating cycle the bolts were subjected to</a:t>
            </a:r>
          </a:p>
          <a:p>
            <a:pPr lvl="1" algn="just"/>
            <a:r>
              <a:rPr lang="en-US" sz="1600" u="sng" dirty="0"/>
              <a:t>Nominal torque required: 160 Nm</a:t>
            </a:r>
          </a:p>
          <a:p>
            <a:pPr lvl="1" algn="just"/>
            <a:r>
              <a:rPr lang="en-US" sz="1600" dirty="0"/>
              <a:t>For B10 coils nominal torque was required (no need to further increase the torque)</a:t>
            </a:r>
          </a:p>
          <a:p>
            <a:pPr marL="457200" lvl="1" indent="0" algn="just">
              <a:buNone/>
            </a:pPr>
            <a:endParaRPr lang="en-US" sz="1600" u="sng" dirty="0">
              <a:solidFill>
                <a:srgbClr val="FF00FF"/>
              </a:solidFill>
            </a:endParaRP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FB123B-2C81-C914-D66B-F238ADA71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9FE9CBA-C8F5-865E-C625-7D6AB432EDE7}"/>
              </a:ext>
            </a:extLst>
          </p:cNvPr>
          <p:cNvSpPr txBox="1">
            <a:spLocks/>
          </p:cNvSpPr>
          <p:nvPr/>
        </p:nvSpPr>
        <p:spPr>
          <a:xfrm>
            <a:off x="197768" y="3356992"/>
            <a:ext cx="8334232" cy="244827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600"/>
              </a:spcBef>
              <a:buNone/>
            </a:pPr>
            <a:r>
              <a:rPr lang="it-IT" sz="2000" b="1" dirty="0"/>
              <a:t>IMPREGNATION</a:t>
            </a:r>
            <a:endParaRPr lang="it-IT" sz="1800" b="1" dirty="0"/>
          </a:p>
          <a:p>
            <a:pPr lvl="1" algn="just">
              <a:spcBef>
                <a:spcPts val="600"/>
              </a:spcBef>
            </a:pPr>
            <a:r>
              <a:rPr lang="it-IT" sz="2000" dirty="0"/>
              <a:t>Very reproducible from coil to coil</a:t>
            </a:r>
          </a:p>
          <a:p>
            <a:pPr lvl="2" algn="just"/>
            <a:r>
              <a:rPr lang="en-GB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OL impregnation closure: 60 Nm</a:t>
            </a:r>
          </a:p>
          <a:p>
            <a:pPr lvl="2" algn="just"/>
            <a:r>
              <a:rPr lang="en-GB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IL impregnation closure: 120 Nm</a:t>
            </a: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 (never needed more)</a:t>
            </a:r>
            <a:endParaRPr lang="it-IT" sz="1800" dirty="0"/>
          </a:p>
          <a:p>
            <a:pPr lvl="1" algn="just"/>
            <a:endParaRPr lang="it-IT" sz="1800" dirty="0"/>
          </a:p>
          <a:p>
            <a:pPr lvl="1" algn="just"/>
            <a:endParaRPr lang="it-IT" sz="1800" dirty="0"/>
          </a:p>
          <a:p>
            <a:pPr lvl="1" algn="just"/>
            <a:endParaRPr lang="it-IT" sz="1400" dirty="0"/>
          </a:p>
          <a:p>
            <a:pPr lvl="2" algn="just"/>
            <a:endParaRPr lang="it-IT" sz="900" dirty="0"/>
          </a:p>
          <a:p>
            <a:pPr lvl="2" algn="just"/>
            <a:endParaRPr lang="it-IT" sz="900" dirty="0"/>
          </a:p>
          <a:p>
            <a:pPr marL="914400" lvl="2" indent="0" algn="just">
              <a:buFont typeface="Wingdings" charset="2"/>
              <a:buNone/>
            </a:pPr>
            <a:endParaRPr lang="it-IT" sz="9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it-IT" sz="1400" dirty="0"/>
          </a:p>
          <a:p>
            <a:pPr lvl="1" algn="just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23541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2FC32D4-2DB0-CD46-585A-EAAE10F92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298"/>
            <a:ext cx="8280480" cy="720000"/>
          </a:xfrm>
        </p:spPr>
        <p:txBody>
          <a:bodyPr/>
          <a:lstStyle/>
          <a:p>
            <a:pPr algn="ctr"/>
            <a:r>
              <a:rPr lang="en-US" dirty="0"/>
              <a:t>Coil elongation during reaction fixture opening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841D2E2-E992-B989-2E66-910958D4C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ACFB58A9-63B6-48BC-1C3F-80D1335E1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518899"/>
              </p:ext>
            </p:extLst>
          </p:nvPr>
        </p:nvGraphicFramePr>
        <p:xfrm>
          <a:off x="780210" y="723298"/>
          <a:ext cx="7680221" cy="55066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27494">
                  <a:extLst>
                    <a:ext uri="{9D8B030D-6E8A-4147-A177-3AD203B41FA5}">
                      <a16:colId xmlns:a16="http://schemas.microsoft.com/office/drawing/2014/main" val="3018276019"/>
                    </a:ext>
                  </a:extLst>
                </a:gridCol>
                <a:gridCol w="1136151">
                  <a:extLst>
                    <a:ext uri="{9D8B030D-6E8A-4147-A177-3AD203B41FA5}">
                      <a16:colId xmlns:a16="http://schemas.microsoft.com/office/drawing/2014/main" val="1338354587"/>
                    </a:ext>
                  </a:extLst>
                </a:gridCol>
                <a:gridCol w="1131822">
                  <a:extLst>
                    <a:ext uri="{9D8B030D-6E8A-4147-A177-3AD203B41FA5}">
                      <a16:colId xmlns:a16="http://schemas.microsoft.com/office/drawing/2014/main" val="2159645163"/>
                    </a:ext>
                  </a:extLst>
                </a:gridCol>
                <a:gridCol w="1104165">
                  <a:extLst>
                    <a:ext uri="{9D8B030D-6E8A-4147-A177-3AD203B41FA5}">
                      <a16:colId xmlns:a16="http://schemas.microsoft.com/office/drawing/2014/main" val="2640443852"/>
                    </a:ext>
                  </a:extLst>
                </a:gridCol>
                <a:gridCol w="1020350">
                  <a:extLst>
                    <a:ext uri="{9D8B030D-6E8A-4147-A177-3AD203B41FA5}">
                      <a16:colId xmlns:a16="http://schemas.microsoft.com/office/drawing/2014/main" val="3948384824"/>
                    </a:ext>
                  </a:extLst>
                </a:gridCol>
                <a:gridCol w="1190107">
                  <a:extLst>
                    <a:ext uri="{9D8B030D-6E8A-4147-A177-3AD203B41FA5}">
                      <a16:colId xmlns:a16="http://schemas.microsoft.com/office/drawing/2014/main" val="1234284414"/>
                    </a:ext>
                  </a:extLst>
                </a:gridCol>
                <a:gridCol w="970132">
                  <a:extLst>
                    <a:ext uri="{9D8B030D-6E8A-4147-A177-3AD203B41FA5}">
                      <a16:colId xmlns:a16="http://schemas.microsoft.com/office/drawing/2014/main" val="3766528362"/>
                    </a:ext>
                  </a:extLst>
                </a:gridCol>
              </a:tblGrid>
              <a:tr h="385989">
                <a:tc gridSpan="7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Coil elongation during reaction fixture opening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408074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Magnet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Coil #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CS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NCS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Total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Total/L</a:t>
                      </a:r>
                      <a:r>
                        <a:rPr lang="it-IT" sz="1200" b="1" u="sng" baseline="-25000" dirty="0">
                          <a:solidFill>
                            <a:schemeClr val="tx1"/>
                          </a:solidFill>
                        </a:rPr>
                        <a:t>m 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Fab. Line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757723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CR128, 129, 130, 131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2.6 - 4.2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3.1 - 4.8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5.7 - 8.7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0.8 - 1.2 ‰</a:t>
                      </a:r>
                    </a:p>
                  </a:txBody>
                  <a:tcPr marL="5311" marR="5311" marT="5311" marB="0" anchor="ctr"/>
                </a:tc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dirty="0">
                          <a:solidFill>
                            <a:schemeClr val="tx1"/>
                          </a:solidFill>
                        </a:rPr>
                        <a:t>CERN</a:t>
                      </a:r>
                      <a:endParaRPr lang="en-GB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3549408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CR132, 133, 134, 135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2.1 - 4.3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2.9 - 3.8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5.1 - 8.0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0.7 - 1.1 ‰</a:t>
                      </a: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981005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CR136, 137, 139, 140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2.0 - 3.4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2.1 - 3.6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4.1 - 7.0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0.6 - 1.0 ‰</a:t>
                      </a: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35061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CR141, 142, 143, 144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2.9 - 3.4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2.8 - 3.7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5.8 - 6.6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0.8 - 0.9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4636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tx1"/>
                          </a:solidFill>
                        </a:rPr>
                        <a:t>CR138, 145, 146, 147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2.0 - 3.4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2.6 - 3.5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4.6 - 6.9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0.6 - 1.0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4274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tx1"/>
                          </a:solidFill>
                        </a:rPr>
                        <a:t>CR148, 149, 150, 151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1.6 - 2.8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2.0 - 2.9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3.6 - 5.6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0.5 - 0.8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00548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tx1"/>
                          </a:solidFill>
                        </a:rPr>
                        <a:t>CR152, 153, 154, 155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2.3 - 2.9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2.3 - 3.3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4.6 - 6.2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0.6 - 0.9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499709"/>
                  </a:ext>
                </a:extLst>
              </a:tr>
              <a:tr h="273369">
                <a:tc rowSpan="4"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B10</a:t>
                      </a:r>
                    </a:p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(proposal)</a:t>
                      </a:r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CR156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2.4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2.9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5.3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0.7 ‰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7727421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CR157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2.3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2.2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4.5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0.6 ‰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6939957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CR158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2.7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3.5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6.2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0.9 ‰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545659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CR159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2.7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4.7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0.6 ‰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01180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AUP 146 -147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2.9 - 3.6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0.6 - 0.4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3.6 - 4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0.8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 - 0.9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FNAL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5242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AUP 237 -238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3.1 - 4.1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0.7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 - 1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BNL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461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5373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DC4E92-4396-A683-DB94-55B071661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69BF814-4AD1-6714-5303-2C813161F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661" y="3702375"/>
            <a:ext cx="5169140" cy="31038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601C19-8C1A-0537-9429-9AE82AD97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7661" y="830683"/>
            <a:ext cx="5169139" cy="2733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503D60-6F2E-C7F8-234B-DEA098639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196" y="175232"/>
            <a:ext cx="4246327" cy="485018"/>
          </a:xfrm>
        </p:spPr>
        <p:txBody>
          <a:bodyPr/>
          <a:lstStyle/>
          <a:p>
            <a:r>
              <a:rPr lang="it-IT" dirty="0"/>
              <a:t>Pole gaps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F2024-CA00-BC3C-BAE9-211E2128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5B06841-E944-5BDB-2406-D2CAC6ED9892}"/>
              </a:ext>
            </a:extLst>
          </p:cNvPr>
          <p:cNvSpPr txBox="1">
            <a:spLocks/>
          </p:cNvSpPr>
          <p:nvPr/>
        </p:nvSpPr>
        <p:spPr>
          <a:xfrm>
            <a:off x="267781" y="822131"/>
            <a:ext cx="2976373" cy="28802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In new generation MQXFB coils pole gaps in the middle of the coil are not closed after reaction, as it is the case for AUP coils</a:t>
            </a:r>
            <a:endParaRPr lang="en-GB" sz="18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84832AFC-FAD6-4C9E-B33F-E0BC4ACDDD7F}"/>
              </a:ext>
            </a:extLst>
          </p:cNvPr>
          <p:cNvSpPr/>
          <p:nvPr/>
        </p:nvSpPr>
        <p:spPr>
          <a:xfrm rot="16200000">
            <a:off x="6210511" y="3518562"/>
            <a:ext cx="145321" cy="2022906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7C1346-D1C8-4347-A018-81BC2FEC59AB}"/>
              </a:ext>
            </a:extLst>
          </p:cNvPr>
          <p:cNvSpPr txBox="1"/>
          <p:nvPr/>
        </p:nvSpPr>
        <p:spPr>
          <a:xfrm>
            <a:off x="4702335" y="4022846"/>
            <a:ext cx="56938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/>
              <a:t>Pole gap </a:t>
            </a:r>
          </a:p>
          <a:p>
            <a:pPr algn="ctr"/>
            <a:r>
              <a:rPr lang="it-IT" sz="700" b="1" dirty="0"/>
              <a:t>1.5 mm</a:t>
            </a:r>
            <a:endParaRPr lang="en-GB" sz="7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648451-52B8-E838-B172-CEBDB8933940}"/>
              </a:ext>
            </a:extLst>
          </p:cNvPr>
          <p:cNvSpPr txBox="1"/>
          <p:nvPr/>
        </p:nvSpPr>
        <p:spPr>
          <a:xfrm>
            <a:off x="8430639" y="1241127"/>
            <a:ext cx="43204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LE</a:t>
            </a:r>
            <a:endParaRPr lang="en-GB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9354D2-F4C1-717F-2A37-383322E71C58}"/>
              </a:ext>
            </a:extLst>
          </p:cNvPr>
          <p:cNvSpPr txBox="1"/>
          <p:nvPr/>
        </p:nvSpPr>
        <p:spPr>
          <a:xfrm>
            <a:off x="4379695" y="1241128"/>
            <a:ext cx="43204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RE</a:t>
            </a:r>
            <a:endParaRPr lang="en-GB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68572D-142B-1B0C-7001-64ED58F3F8FA}"/>
              </a:ext>
            </a:extLst>
          </p:cNvPr>
          <p:cNvSpPr txBox="1"/>
          <p:nvPr/>
        </p:nvSpPr>
        <p:spPr>
          <a:xfrm>
            <a:off x="5998479" y="4022845"/>
            <a:ext cx="56938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/>
              <a:t>Pole gap </a:t>
            </a:r>
          </a:p>
          <a:p>
            <a:pPr algn="ctr"/>
            <a:r>
              <a:rPr lang="it-IT" sz="700" b="1" dirty="0"/>
              <a:t>1.1 mm</a:t>
            </a:r>
            <a:endParaRPr lang="en-GB" sz="7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1D27FE-4899-C88D-7CE5-258620704284}"/>
              </a:ext>
            </a:extLst>
          </p:cNvPr>
          <p:cNvSpPr txBox="1"/>
          <p:nvPr/>
        </p:nvSpPr>
        <p:spPr>
          <a:xfrm>
            <a:off x="7861255" y="4022844"/>
            <a:ext cx="56938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/>
              <a:t>Pole gap </a:t>
            </a:r>
          </a:p>
          <a:p>
            <a:pPr algn="ctr"/>
            <a:r>
              <a:rPr lang="it-IT" sz="700" b="1" dirty="0"/>
              <a:t>1.2 mm</a:t>
            </a:r>
            <a:endParaRPr lang="en-GB" sz="700" b="1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986AA43A-ECAC-D584-50C1-4EF6738A6C60}"/>
              </a:ext>
            </a:extLst>
          </p:cNvPr>
          <p:cNvSpPr/>
          <p:nvPr/>
        </p:nvSpPr>
        <p:spPr>
          <a:xfrm rot="16200000">
            <a:off x="8082196" y="3822184"/>
            <a:ext cx="145323" cy="1415663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643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E63BF-A196-4212-4E70-A7DF8607E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7898-E52D-8068-61A9-D510273B3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175232"/>
            <a:ext cx="7787208" cy="485018"/>
          </a:xfrm>
        </p:spPr>
        <p:txBody>
          <a:bodyPr/>
          <a:lstStyle/>
          <a:p>
            <a:r>
              <a:rPr lang="it-IT" dirty="0"/>
              <a:t>End spacers-copper wedges gaps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4032FFB-850E-6937-843D-54DC5EA490F1}"/>
              </a:ext>
            </a:extLst>
          </p:cNvPr>
          <p:cNvSpPr txBox="1">
            <a:spLocks/>
          </p:cNvSpPr>
          <p:nvPr/>
        </p:nvSpPr>
        <p:spPr>
          <a:xfrm>
            <a:off x="267781" y="980728"/>
            <a:ext cx="8419019" cy="93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/>
              <a:t>Starting from coil CR152, a new measurement is performed prior to prepare the IL of the reacted coil for impregnation: the gap between the copper wedges and the end spacers</a:t>
            </a:r>
          </a:p>
          <a:p>
            <a:pPr algn="just"/>
            <a:r>
              <a:rPr lang="en-US" sz="1400" dirty="0"/>
              <a:t>The measurement is performed using a digital caliper and the result is the average of 3 measurements</a:t>
            </a:r>
            <a:r>
              <a:rPr lang="en-US" sz="1000" dirty="0"/>
              <a:t> </a:t>
            </a:r>
            <a:endParaRPr lang="en-GB" sz="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EE79A5-5513-47AF-9E59-7237F67D3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323" y="1772816"/>
            <a:ext cx="6629746" cy="34740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E16A23-AD48-08B8-F82E-4B791A21C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701" y="5290212"/>
            <a:ext cx="2044323" cy="152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F47E43-9BCC-5A33-28E4-30F037984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001" y="5290617"/>
            <a:ext cx="2044323" cy="153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BDE1583D-C57D-C2A3-9387-90BCD560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0F00F66E-FBBE-8A22-EBB2-A466C3890694}"/>
              </a:ext>
            </a:extLst>
          </p:cNvPr>
          <p:cNvSpPr txBox="1"/>
          <p:nvPr/>
        </p:nvSpPr>
        <p:spPr>
          <a:xfrm>
            <a:off x="3688285" y="5348122"/>
            <a:ext cx="638480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/>
              <a:t>LE OLJ</a:t>
            </a: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B18187F6-E17D-0DF3-DD08-012C980F095D}"/>
              </a:ext>
            </a:extLst>
          </p:cNvPr>
          <p:cNvSpPr txBox="1"/>
          <p:nvPr/>
        </p:nvSpPr>
        <p:spPr>
          <a:xfrm>
            <a:off x="3688285" y="6425967"/>
            <a:ext cx="638480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/>
              <a:t>LE LJ</a:t>
            </a:r>
          </a:p>
        </p:txBody>
      </p:sp>
      <p:sp>
        <p:nvSpPr>
          <p:cNvPr id="23" name="TextBox 4">
            <a:extLst>
              <a:ext uri="{FF2B5EF4-FFF2-40B4-BE49-F238E27FC236}">
                <a16:creationId xmlns:a16="http://schemas.microsoft.com/office/drawing/2014/main" id="{CD4ECBD1-0329-0F75-65EF-04FFB262654E}"/>
              </a:ext>
            </a:extLst>
          </p:cNvPr>
          <p:cNvSpPr txBox="1"/>
          <p:nvPr/>
        </p:nvSpPr>
        <p:spPr>
          <a:xfrm>
            <a:off x="5786260" y="6425966"/>
            <a:ext cx="638480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/>
              <a:t>RE LJ</a:t>
            </a: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5E6D7DBF-BD64-0899-5654-12F8DE8C4F18}"/>
              </a:ext>
            </a:extLst>
          </p:cNvPr>
          <p:cNvSpPr txBox="1"/>
          <p:nvPr/>
        </p:nvSpPr>
        <p:spPr>
          <a:xfrm>
            <a:off x="5732608" y="5357611"/>
            <a:ext cx="729956" cy="28173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/>
              <a:t>RE OLJ</a:t>
            </a:r>
          </a:p>
        </p:txBody>
      </p:sp>
    </p:spTree>
    <p:extLst>
      <p:ext uri="{BB962C8B-B14F-4D97-AF65-F5344CB8AC3E}">
        <p14:creationId xmlns:p14="http://schemas.microsoft.com/office/powerpoint/2010/main" val="39094277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purl.org/dc/terms/"/>
    <ds:schemaRef ds:uri="http://www.w3.org/XML/1998/namespace"/>
    <ds:schemaRef ds:uri="8946e33d-fd2f-4ae4-8ee9-d90c129cdf9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90848</TotalTime>
  <Words>2132</Words>
  <Application>Microsoft Office PowerPoint</Application>
  <PresentationFormat>On-screen Show (4:3)</PresentationFormat>
  <Paragraphs>536</Paragraphs>
  <Slides>35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Helvetica Neue</vt:lpstr>
      <vt:lpstr>Roboto</vt:lpstr>
      <vt:lpstr>Wingdings</vt:lpstr>
      <vt:lpstr>Thème Office</vt:lpstr>
      <vt:lpstr>MQXFB10 Coils:  Coil fabrication, manufacturing data and NC</vt:lpstr>
      <vt:lpstr>Coils for MQXFB10</vt:lpstr>
      <vt:lpstr>Outline</vt:lpstr>
      <vt:lpstr>Outline</vt:lpstr>
      <vt:lpstr>Cable insulation thickness</vt:lpstr>
      <vt:lpstr>Reaction and impregnation fixture closure</vt:lpstr>
      <vt:lpstr>Coil elongation during reaction fixture opening</vt:lpstr>
      <vt:lpstr>Pole gaps</vt:lpstr>
      <vt:lpstr>End spacers-copper wedges gaps</vt:lpstr>
      <vt:lpstr>Pole gaps vs Coil elongation</vt:lpstr>
      <vt:lpstr>Coil hump after reaction</vt:lpstr>
      <vt:lpstr>Impregnated coil geometry (Faro arm) - L+R</vt:lpstr>
      <vt:lpstr>Impregnated coil geometry (Faro arm) - L+R</vt:lpstr>
      <vt:lpstr>Impregnated coil geometry (Faro arm) – L-R</vt:lpstr>
      <vt:lpstr>Impregnated coil geometry (Faro arm)</vt:lpstr>
      <vt:lpstr>Impregnated coil geometry (Faro arm) - OR</vt:lpstr>
      <vt:lpstr>Final coil length</vt:lpstr>
      <vt:lpstr>Dielectric strength </vt:lpstr>
      <vt:lpstr>Dielectric strength </vt:lpstr>
      <vt:lpstr>Outline</vt:lpstr>
      <vt:lpstr>Analysis of non-conformities</vt:lpstr>
      <vt:lpstr>RHT NCR – dwell1</vt:lpstr>
      <vt:lpstr>RHT NCR – dwell2</vt:lpstr>
      <vt:lpstr>RHT NCR – dwell3</vt:lpstr>
      <vt:lpstr>CR156 (NCR 3224080) → Popped strand during OL winding</vt:lpstr>
      <vt:lpstr>CR156 (NCR 3263439) → Impregnation defect repairs</vt:lpstr>
      <vt:lpstr>CR156 (NCR 3297673) → Impregnation defect repairs</vt:lpstr>
      <vt:lpstr>CR157 and CR159 (NCR 3225796) → Popped strands during cable insulation inspection</vt:lpstr>
      <vt:lpstr>CR157 (NCR 3232027) → Popped strand during OL winding</vt:lpstr>
      <vt:lpstr>CR157 (NCR 3244118) → Chiller error during cool-down </vt:lpstr>
      <vt:lpstr>CR159 (NCR 3263439) → Impregnation defect repairs</vt:lpstr>
      <vt:lpstr>CR159 (NCR 3297673) → Impregnation defect repairs</vt:lpstr>
      <vt:lpstr>Outline</vt:lpstr>
      <vt:lpstr>Conclusion/Proposal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Nicholas Lusa</cp:lastModifiedBy>
  <cp:revision>468</cp:revision>
  <cp:lastPrinted>2024-10-30T12:54:35Z</cp:lastPrinted>
  <dcterms:created xsi:type="dcterms:W3CDTF">2020-10-16T13:36:16Z</dcterms:created>
  <dcterms:modified xsi:type="dcterms:W3CDTF">2025-05-21T14:22:09Z</dcterms:modified>
</cp:coreProperties>
</file>