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8">
  <p:sldMasterIdLst>
    <p:sldMasterId id="2147483648" r:id="rId1"/>
  </p:sldMasterIdLst>
  <p:notesMasterIdLst>
    <p:notesMasterId r:id="rId18"/>
  </p:notesMasterIdLst>
  <p:sldIdLst>
    <p:sldId id="257" r:id="rId2"/>
    <p:sldId id="260" r:id="rId3"/>
    <p:sldId id="258" r:id="rId4"/>
    <p:sldId id="259" r:id="rId5"/>
    <p:sldId id="264" r:id="rId6"/>
    <p:sldId id="261" r:id="rId7"/>
    <p:sldId id="262" r:id="rId8"/>
    <p:sldId id="263" r:id="rId9"/>
    <p:sldId id="266" r:id="rId10"/>
    <p:sldId id="271" r:id="rId11"/>
    <p:sldId id="272" r:id="rId12"/>
    <p:sldId id="273" r:id="rId13"/>
    <p:sldId id="267" r:id="rId14"/>
    <p:sldId id="268" r:id="rId15"/>
    <p:sldId id="269" r:id="rId16"/>
    <p:sldId id="270" r:id="rId17"/>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97" autoAdjust="0"/>
    <p:restoredTop sz="94660"/>
  </p:normalViewPr>
  <p:slideViewPr>
    <p:cSldViewPr snapToGrid="0">
      <p:cViewPr varScale="1">
        <p:scale>
          <a:sx n="75" d="100"/>
          <a:sy n="75" d="100"/>
        </p:scale>
        <p:origin x="444" y="5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49721D-8338-44C1-98EE-FD33A3939E19}" type="datetimeFigureOut">
              <a:rPr lang="en-SE" smtClean="0"/>
              <a:t>2025-09-25</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3CC031-B1DE-4D0A-81E1-FC0A52D39D3C}" type="slidenum">
              <a:rPr lang="en-SE" smtClean="0"/>
              <a:t>‹#›</a:t>
            </a:fld>
            <a:endParaRPr lang="en-SE"/>
          </a:p>
        </p:txBody>
      </p:sp>
    </p:spTree>
    <p:extLst>
      <p:ext uri="{BB962C8B-B14F-4D97-AF65-F5344CB8AC3E}">
        <p14:creationId xmlns:p14="http://schemas.microsoft.com/office/powerpoint/2010/main" val="2473140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8CE7A-1EEC-4807-9CCB-B7EAC208343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E"/>
          </a:p>
        </p:txBody>
      </p:sp>
      <p:sp>
        <p:nvSpPr>
          <p:cNvPr id="3" name="Subtitle 2">
            <a:extLst>
              <a:ext uri="{FF2B5EF4-FFF2-40B4-BE49-F238E27FC236}">
                <a16:creationId xmlns:a16="http://schemas.microsoft.com/office/drawing/2014/main" id="{74CB1213-BD04-4B6C-8234-604CB94D25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E"/>
          </a:p>
        </p:txBody>
      </p:sp>
      <p:sp>
        <p:nvSpPr>
          <p:cNvPr id="4" name="Date Placeholder 3">
            <a:extLst>
              <a:ext uri="{FF2B5EF4-FFF2-40B4-BE49-F238E27FC236}">
                <a16:creationId xmlns:a16="http://schemas.microsoft.com/office/drawing/2014/main" id="{DB9F9AD9-57A4-4580-9A8B-0B08ED0B5871}"/>
              </a:ext>
            </a:extLst>
          </p:cNvPr>
          <p:cNvSpPr>
            <a:spLocks noGrp="1"/>
          </p:cNvSpPr>
          <p:nvPr>
            <p:ph type="dt" sz="half" idx="10"/>
          </p:nvPr>
        </p:nvSpPr>
        <p:spPr/>
        <p:txBody>
          <a:bodyPr/>
          <a:lstStyle/>
          <a:p>
            <a:r>
              <a:rPr lang="en-SE"/>
              <a:t>2025-09-25</a:t>
            </a:r>
          </a:p>
        </p:txBody>
      </p:sp>
      <p:sp>
        <p:nvSpPr>
          <p:cNvPr id="5" name="Footer Placeholder 4">
            <a:extLst>
              <a:ext uri="{FF2B5EF4-FFF2-40B4-BE49-F238E27FC236}">
                <a16:creationId xmlns:a16="http://schemas.microsoft.com/office/drawing/2014/main" id="{AB716F3C-DC5A-42D7-9AF1-0A6B6925AEDC}"/>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5D12A873-1C5A-44AA-AE02-7647CA31CFF1}"/>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1832963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A06A2-3F1B-4D54-BBDE-48E1C03AA10F}"/>
              </a:ext>
            </a:extLst>
          </p:cNvPr>
          <p:cNvSpPr>
            <a:spLocks noGrp="1"/>
          </p:cNvSpPr>
          <p:nvPr>
            <p:ph type="title"/>
          </p:nvPr>
        </p:nvSpPr>
        <p:spPr/>
        <p:txBody>
          <a:bodyPr/>
          <a:lstStyle/>
          <a:p>
            <a:r>
              <a:rPr lang="en-US"/>
              <a:t>Click to edit Master title style</a:t>
            </a:r>
            <a:endParaRPr lang="en-SE"/>
          </a:p>
        </p:txBody>
      </p:sp>
      <p:sp>
        <p:nvSpPr>
          <p:cNvPr id="3" name="Vertical Text Placeholder 2">
            <a:extLst>
              <a:ext uri="{FF2B5EF4-FFF2-40B4-BE49-F238E27FC236}">
                <a16:creationId xmlns:a16="http://schemas.microsoft.com/office/drawing/2014/main" id="{8686E5A6-673F-4A5A-BCC8-74467E19B7A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929A7781-C49E-47AF-87F1-0BAF9D4E5E55}"/>
              </a:ext>
            </a:extLst>
          </p:cNvPr>
          <p:cNvSpPr>
            <a:spLocks noGrp="1"/>
          </p:cNvSpPr>
          <p:nvPr>
            <p:ph type="dt" sz="half" idx="10"/>
          </p:nvPr>
        </p:nvSpPr>
        <p:spPr/>
        <p:txBody>
          <a:bodyPr/>
          <a:lstStyle/>
          <a:p>
            <a:r>
              <a:rPr lang="en-SE"/>
              <a:t>2025-09-25</a:t>
            </a:r>
          </a:p>
        </p:txBody>
      </p:sp>
      <p:sp>
        <p:nvSpPr>
          <p:cNvPr id="5" name="Footer Placeholder 4">
            <a:extLst>
              <a:ext uri="{FF2B5EF4-FFF2-40B4-BE49-F238E27FC236}">
                <a16:creationId xmlns:a16="http://schemas.microsoft.com/office/drawing/2014/main" id="{1D2C4402-EAD7-406A-AAF4-C8E869E14F1A}"/>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B6504ADF-9D3C-455A-B133-B318EA958690}"/>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852539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5655B1-FC3D-4E7F-B228-44D311ECE0F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E"/>
          </a:p>
        </p:txBody>
      </p:sp>
      <p:sp>
        <p:nvSpPr>
          <p:cNvPr id="3" name="Vertical Text Placeholder 2">
            <a:extLst>
              <a:ext uri="{FF2B5EF4-FFF2-40B4-BE49-F238E27FC236}">
                <a16:creationId xmlns:a16="http://schemas.microsoft.com/office/drawing/2014/main" id="{E1DF14C9-6C34-483D-B4E0-6B42C7060C5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C2D7E699-77BA-4C4D-B922-7431C1825555}"/>
              </a:ext>
            </a:extLst>
          </p:cNvPr>
          <p:cNvSpPr>
            <a:spLocks noGrp="1"/>
          </p:cNvSpPr>
          <p:nvPr>
            <p:ph type="dt" sz="half" idx="10"/>
          </p:nvPr>
        </p:nvSpPr>
        <p:spPr/>
        <p:txBody>
          <a:bodyPr/>
          <a:lstStyle/>
          <a:p>
            <a:r>
              <a:rPr lang="en-SE"/>
              <a:t>2025-09-25</a:t>
            </a:r>
          </a:p>
        </p:txBody>
      </p:sp>
      <p:sp>
        <p:nvSpPr>
          <p:cNvPr id="5" name="Footer Placeholder 4">
            <a:extLst>
              <a:ext uri="{FF2B5EF4-FFF2-40B4-BE49-F238E27FC236}">
                <a16:creationId xmlns:a16="http://schemas.microsoft.com/office/drawing/2014/main" id="{7140F390-C14E-4F4E-B110-23427655D173}"/>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EBFEB45B-196B-4B15-B411-9A17E1337571}"/>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323724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5C9CA-88E7-4E53-B92B-2E61FC070E1E}"/>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985D1335-38FE-4A16-9B27-005F54FE5C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2BD4FC79-8A64-4063-B723-161A5E9BBF2F}"/>
              </a:ext>
            </a:extLst>
          </p:cNvPr>
          <p:cNvSpPr>
            <a:spLocks noGrp="1"/>
          </p:cNvSpPr>
          <p:nvPr>
            <p:ph type="dt" sz="half" idx="10"/>
          </p:nvPr>
        </p:nvSpPr>
        <p:spPr/>
        <p:txBody>
          <a:bodyPr/>
          <a:lstStyle/>
          <a:p>
            <a:r>
              <a:rPr lang="en-SE"/>
              <a:t>2025-09-25</a:t>
            </a:r>
          </a:p>
        </p:txBody>
      </p:sp>
      <p:sp>
        <p:nvSpPr>
          <p:cNvPr id="5" name="Footer Placeholder 4">
            <a:extLst>
              <a:ext uri="{FF2B5EF4-FFF2-40B4-BE49-F238E27FC236}">
                <a16:creationId xmlns:a16="http://schemas.microsoft.com/office/drawing/2014/main" id="{8A186429-146B-46F0-A26B-A9937B64E3E0}"/>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FADEC9DC-939A-4877-A9A3-52290C654150}"/>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3829036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67BD4-0FD9-4BBE-8C15-E3CD6DCFEB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E"/>
          </a:p>
        </p:txBody>
      </p:sp>
      <p:sp>
        <p:nvSpPr>
          <p:cNvPr id="3" name="Text Placeholder 2">
            <a:extLst>
              <a:ext uri="{FF2B5EF4-FFF2-40B4-BE49-F238E27FC236}">
                <a16:creationId xmlns:a16="http://schemas.microsoft.com/office/drawing/2014/main" id="{A7C5AA74-4201-4C93-ABF5-8600C40F38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A75CE6-3DA8-4470-91FD-A96F57251783}"/>
              </a:ext>
            </a:extLst>
          </p:cNvPr>
          <p:cNvSpPr>
            <a:spLocks noGrp="1"/>
          </p:cNvSpPr>
          <p:nvPr>
            <p:ph type="dt" sz="half" idx="10"/>
          </p:nvPr>
        </p:nvSpPr>
        <p:spPr/>
        <p:txBody>
          <a:bodyPr/>
          <a:lstStyle/>
          <a:p>
            <a:r>
              <a:rPr lang="en-SE"/>
              <a:t>2025-09-25</a:t>
            </a:r>
          </a:p>
        </p:txBody>
      </p:sp>
      <p:sp>
        <p:nvSpPr>
          <p:cNvPr id="5" name="Footer Placeholder 4">
            <a:extLst>
              <a:ext uri="{FF2B5EF4-FFF2-40B4-BE49-F238E27FC236}">
                <a16:creationId xmlns:a16="http://schemas.microsoft.com/office/drawing/2014/main" id="{1A82DBCE-6A2D-4C4E-8CC5-9EDB40D69F22}"/>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0B6DC9F0-B22B-449B-85C8-7AF521060A65}"/>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1745371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1D1AA-7772-4787-88ED-BFF37CE0B85A}"/>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281B4821-CE07-4989-9C7C-BCB87CEDEA0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Content Placeholder 3">
            <a:extLst>
              <a:ext uri="{FF2B5EF4-FFF2-40B4-BE49-F238E27FC236}">
                <a16:creationId xmlns:a16="http://schemas.microsoft.com/office/drawing/2014/main" id="{677F6B8E-8F95-44EE-A198-A822DCB33E4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Date Placeholder 4">
            <a:extLst>
              <a:ext uri="{FF2B5EF4-FFF2-40B4-BE49-F238E27FC236}">
                <a16:creationId xmlns:a16="http://schemas.microsoft.com/office/drawing/2014/main" id="{ADCB491B-1B7D-459D-BE5E-CA8D15A994B4}"/>
              </a:ext>
            </a:extLst>
          </p:cNvPr>
          <p:cNvSpPr>
            <a:spLocks noGrp="1"/>
          </p:cNvSpPr>
          <p:nvPr>
            <p:ph type="dt" sz="half" idx="10"/>
          </p:nvPr>
        </p:nvSpPr>
        <p:spPr/>
        <p:txBody>
          <a:bodyPr/>
          <a:lstStyle/>
          <a:p>
            <a:r>
              <a:rPr lang="en-SE"/>
              <a:t>2025-09-25</a:t>
            </a:r>
          </a:p>
        </p:txBody>
      </p:sp>
      <p:sp>
        <p:nvSpPr>
          <p:cNvPr id="6" name="Footer Placeholder 5">
            <a:extLst>
              <a:ext uri="{FF2B5EF4-FFF2-40B4-BE49-F238E27FC236}">
                <a16:creationId xmlns:a16="http://schemas.microsoft.com/office/drawing/2014/main" id="{4AA12412-12FD-40F6-A3AF-B1499BD71E20}"/>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7" name="Slide Number Placeholder 6">
            <a:extLst>
              <a:ext uri="{FF2B5EF4-FFF2-40B4-BE49-F238E27FC236}">
                <a16:creationId xmlns:a16="http://schemas.microsoft.com/office/drawing/2014/main" id="{FDCD2892-4524-4A67-9916-184B8803C5A0}"/>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3797338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CCAD-DA23-4DAD-9428-FF52575FD761}"/>
              </a:ext>
            </a:extLst>
          </p:cNvPr>
          <p:cNvSpPr>
            <a:spLocks noGrp="1"/>
          </p:cNvSpPr>
          <p:nvPr>
            <p:ph type="title"/>
          </p:nvPr>
        </p:nvSpPr>
        <p:spPr>
          <a:xfrm>
            <a:off x="839788" y="365125"/>
            <a:ext cx="10515600" cy="1325563"/>
          </a:xfrm>
        </p:spPr>
        <p:txBody>
          <a:bodyPr/>
          <a:lstStyle/>
          <a:p>
            <a:r>
              <a:rPr lang="en-US"/>
              <a:t>Click to edit Master title style</a:t>
            </a:r>
            <a:endParaRPr lang="en-SE"/>
          </a:p>
        </p:txBody>
      </p:sp>
      <p:sp>
        <p:nvSpPr>
          <p:cNvPr id="3" name="Text Placeholder 2">
            <a:extLst>
              <a:ext uri="{FF2B5EF4-FFF2-40B4-BE49-F238E27FC236}">
                <a16:creationId xmlns:a16="http://schemas.microsoft.com/office/drawing/2014/main" id="{9034FDC1-A3D7-49F5-8451-E959A04F10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4AF36D-559C-4487-8027-9771932CCD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Text Placeholder 4">
            <a:extLst>
              <a:ext uri="{FF2B5EF4-FFF2-40B4-BE49-F238E27FC236}">
                <a16:creationId xmlns:a16="http://schemas.microsoft.com/office/drawing/2014/main" id="{79EC0036-B16E-4405-ABAA-771E123D9C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543173D-622D-42C9-879A-AA9B222C62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7" name="Date Placeholder 6">
            <a:extLst>
              <a:ext uri="{FF2B5EF4-FFF2-40B4-BE49-F238E27FC236}">
                <a16:creationId xmlns:a16="http://schemas.microsoft.com/office/drawing/2014/main" id="{14F2EB8E-B789-4385-8168-D576D83EE86F}"/>
              </a:ext>
            </a:extLst>
          </p:cNvPr>
          <p:cNvSpPr>
            <a:spLocks noGrp="1"/>
          </p:cNvSpPr>
          <p:nvPr>
            <p:ph type="dt" sz="half" idx="10"/>
          </p:nvPr>
        </p:nvSpPr>
        <p:spPr/>
        <p:txBody>
          <a:bodyPr/>
          <a:lstStyle/>
          <a:p>
            <a:r>
              <a:rPr lang="en-SE"/>
              <a:t>2025-09-25</a:t>
            </a:r>
          </a:p>
        </p:txBody>
      </p:sp>
      <p:sp>
        <p:nvSpPr>
          <p:cNvPr id="8" name="Footer Placeholder 7">
            <a:extLst>
              <a:ext uri="{FF2B5EF4-FFF2-40B4-BE49-F238E27FC236}">
                <a16:creationId xmlns:a16="http://schemas.microsoft.com/office/drawing/2014/main" id="{0D398FDC-DCC7-4642-B023-7D5CA6229F78}"/>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9" name="Slide Number Placeholder 8">
            <a:extLst>
              <a:ext uri="{FF2B5EF4-FFF2-40B4-BE49-F238E27FC236}">
                <a16:creationId xmlns:a16="http://schemas.microsoft.com/office/drawing/2014/main" id="{C346D5C5-E1C4-41CE-867B-BD642B559C06}"/>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1494571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1A8D5-0A15-4806-A9CD-39514B233739}"/>
              </a:ext>
            </a:extLst>
          </p:cNvPr>
          <p:cNvSpPr>
            <a:spLocks noGrp="1"/>
          </p:cNvSpPr>
          <p:nvPr>
            <p:ph type="title"/>
          </p:nvPr>
        </p:nvSpPr>
        <p:spPr/>
        <p:txBody>
          <a:bodyPr/>
          <a:lstStyle/>
          <a:p>
            <a:r>
              <a:rPr lang="en-US"/>
              <a:t>Click to edit Master title style</a:t>
            </a:r>
            <a:endParaRPr lang="en-SE"/>
          </a:p>
        </p:txBody>
      </p:sp>
      <p:sp>
        <p:nvSpPr>
          <p:cNvPr id="3" name="Date Placeholder 2">
            <a:extLst>
              <a:ext uri="{FF2B5EF4-FFF2-40B4-BE49-F238E27FC236}">
                <a16:creationId xmlns:a16="http://schemas.microsoft.com/office/drawing/2014/main" id="{E9F015ED-A6E0-4CDA-9855-46647A3108DA}"/>
              </a:ext>
            </a:extLst>
          </p:cNvPr>
          <p:cNvSpPr>
            <a:spLocks noGrp="1"/>
          </p:cNvSpPr>
          <p:nvPr>
            <p:ph type="dt" sz="half" idx="10"/>
          </p:nvPr>
        </p:nvSpPr>
        <p:spPr/>
        <p:txBody>
          <a:bodyPr/>
          <a:lstStyle/>
          <a:p>
            <a:r>
              <a:rPr lang="en-SE"/>
              <a:t>2025-09-25</a:t>
            </a:r>
          </a:p>
        </p:txBody>
      </p:sp>
      <p:sp>
        <p:nvSpPr>
          <p:cNvPr id="4" name="Footer Placeholder 3">
            <a:extLst>
              <a:ext uri="{FF2B5EF4-FFF2-40B4-BE49-F238E27FC236}">
                <a16:creationId xmlns:a16="http://schemas.microsoft.com/office/drawing/2014/main" id="{B357673F-D271-4A7C-9CFC-0D75C061C152}"/>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5" name="Slide Number Placeholder 4">
            <a:extLst>
              <a:ext uri="{FF2B5EF4-FFF2-40B4-BE49-F238E27FC236}">
                <a16:creationId xmlns:a16="http://schemas.microsoft.com/office/drawing/2014/main" id="{63F3A71E-2BD5-4545-9534-19418400802C}"/>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1254677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70B675-8EAB-4533-84F3-E8C8F2D68E30}"/>
              </a:ext>
            </a:extLst>
          </p:cNvPr>
          <p:cNvSpPr>
            <a:spLocks noGrp="1"/>
          </p:cNvSpPr>
          <p:nvPr>
            <p:ph type="dt" sz="half" idx="10"/>
          </p:nvPr>
        </p:nvSpPr>
        <p:spPr/>
        <p:txBody>
          <a:bodyPr/>
          <a:lstStyle/>
          <a:p>
            <a:r>
              <a:rPr lang="en-SE"/>
              <a:t>2025-09-25</a:t>
            </a:r>
          </a:p>
        </p:txBody>
      </p:sp>
      <p:sp>
        <p:nvSpPr>
          <p:cNvPr id="3" name="Footer Placeholder 2">
            <a:extLst>
              <a:ext uri="{FF2B5EF4-FFF2-40B4-BE49-F238E27FC236}">
                <a16:creationId xmlns:a16="http://schemas.microsoft.com/office/drawing/2014/main" id="{C23D11C8-819E-4F33-95C0-36B56870C967}"/>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4" name="Slide Number Placeholder 3">
            <a:extLst>
              <a:ext uri="{FF2B5EF4-FFF2-40B4-BE49-F238E27FC236}">
                <a16:creationId xmlns:a16="http://schemas.microsoft.com/office/drawing/2014/main" id="{27EAAEDF-968B-487D-ABC3-3A87C4462DFF}"/>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402462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ED7FF-6CDF-4843-A264-453A39A635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E"/>
          </a:p>
        </p:txBody>
      </p:sp>
      <p:sp>
        <p:nvSpPr>
          <p:cNvPr id="3" name="Content Placeholder 2">
            <a:extLst>
              <a:ext uri="{FF2B5EF4-FFF2-40B4-BE49-F238E27FC236}">
                <a16:creationId xmlns:a16="http://schemas.microsoft.com/office/drawing/2014/main" id="{4121283E-4084-4308-9C97-30CDCE4453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Text Placeholder 3">
            <a:extLst>
              <a:ext uri="{FF2B5EF4-FFF2-40B4-BE49-F238E27FC236}">
                <a16:creationId xmlns:a16="http://schemas.microsoft.com/office/drawing/2014/main" id="{980D52B6-B197-4900-A358-94DA104306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DA3E3C-163B-494D-B12B-9C8F38C95A3A}"/>
              </a:ext>
            </a:extLst>
          </p:cNvPr>
          <p:cNvSpPr>
            <a:spLocks noGrp="1"/>
          </p:cNvSpPr>
          <p:nvPr>
            <p:ph type="dt" sz="half" idx="10"/>
          </p:nvPr>
        </p:nvSpPr>
        <p:spPr/>
        <p:txBody>
          <a:bodyPr/>
          <a:lstStyle/>
          <a:p>
            <a:r>
              <a:rPr lang="en-SE"/>
              <a:t>2025-09-25</a:t>
            </a:r>
          </a:p>
        </p:txBody>
      </p:sp>
      <p:sp>
        <p:nvSpPr>
          <p:cNvPr id="6" name="Footer Placeholder 5">
            <a:extLst>
              <a:ext uri="{FF2B5EF4-FFF2-40B4-BE49-F238E27FC236}">
                <a16:creationId xmlns:a16="http://schemas.microsoft.com/office/drawing/2014/main" id="{18277C29-A5A7-4204-8391-D40C10A28D48}"/>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7" name="Slide Number Placeholder 6">
            <a:extLst>
              <a:ext uri="{FF2B5EF4-FFF2-40B4-BE49-F238E27FC236}">
                <a16:creationId xmlns:a16="http://schemas.microsoft.com/office/drawing/2014/main" id="{C51995C2-BEA5-4784-9AA4-2C6BE7E266C7}"/>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1183181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A2C89-2BC0-40BC-BDB5-FC6CBB95B6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E"/>
          </a:p>
        </p:txBody>
      </p:sp>
      <p:sp>
        <p:nvSpPr>
          <p:cNvPr id="3" name="Picture Placeholder 2">
            <a:extLst>
              <a:ext uri="{FF2B5EF4-FFF2-40B4-BE49-F238E27FC236}">
                <a16:creationId xmlns:a16="http://schemas.microsoft.com/office/drawing/2014/main" id="{39EC1E61-F4F6-47FC-958D-0F7554F365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E"/>
          </a:p>
        </p:txBody>
      </p:sp>
      <p:sp>
        <p:nvSpPr>
          <p:cNvPr id="4" name="Text Placeholder 3">
            <a:extLst>
              <a:ext uri="{FF2B5EF4-FFF2-40B4-BE49-F238E27FC236}">
                <a16:creationId xmlns:a16="http://schemas.microsoft.com/office/drawing/2014/main" id="{4254647D-2D7A-4E95-BFD0-012B86F671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510C25-3CFE-42E5-9E01-EE638A437D7B}"/>
              </a:ext>
            </a:extLst>
          </p:cNvPr>
          <p:cNvSpPr>
            <a:spLocks noGrp="1"/>
          </p:cNvSpPr>
          <p:nvPr>
            <p:ph type="dt" sz="half" idx="10"/>
          </p:nvPr>
        </p:nvSpPr>
        <p:spPr/>
        <p:txBody>
          <a:bodyPr/>
          <a:lstStyle/>
          <a:p>
            <a:r>
              <a:rPr lang="en-SE"/>
              <a:t>2025-09-25</a:t>
            </a:r>
          </a:p>
        </p:txBody>
      </p:sp>
      <p:sp>
        <p:nvSpPr>
          <p:cNvPr id="6" name="Footer Placeholder 5">
            <a:extLst>
              <a:ext uri="{FF2B5EF4-FFF2-40B4-BE49-F238E27FC236}">
                <a16:creationId xmlns:a16="http://schemas.microsoft.com/office/drawing/2014/main" id="{30CD1328-AFC2-4153-A776-F3B5782E5BFC}"/>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7" name="Slide Number Placeholder 6">
            <a:extLst>
              <a:ext uri="{FF2B5EF4-FFF2-40B4-BE49-F238E27FC236}">
                <a16:creationId xmlns:a16="http://schemas.microsoft.com/office/drawing/2014/main" id="{69C58494-1750-45AF-B41E-DA3B0DAB8A4D}"/>
              </a:ext>
            </a:extLst>
          </p:cNvPr>
          <p:cNvSpPr>
            <a:spLocks noGrp="1"/>
          </p:cNvSpPr>
          <p:nvPr>
            <p:ph type="sldNum" sz="quarter" idx="12"/>
          </p:nvPr>
        </p:nvSpPr>
        <p:spPr/>
        <p:txBody>
          <a:bodyPr/>
          <a:lstStyle/>
          <a:p>
            <a:fld id="{DA754C1E-D3A3-41C0-A750-74369B0F43C6}" type="slidenum">
              <a:rPr lang="en-SE" smtClean="0"/>
              <a:t>‹#›</a:t>
            </a:fld>
            <a:endParaRPr lang="en-SE"/>
          </a:p>
        </p:txBody>
      </p:sp>
    </p:spTree>
    <p:extLst>
      <p:ext uri="{BB962C8B-B14F-4D97-AF65-F5344CB8AC3E}">
        <p14:creationId xmlns:p14="http://schemas.microsoft.com/office/powerpoint/2010/main" val="1579271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E63DAB-A4D3-4026-B14B-7A852EB51A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E"/>
          </a:p>
        </p:txBody>
      </p:sp>
      <p:sp>
        <p:nvSpPr>
          <p:cNvPr id="3" name="Text Placeholder 2">
            <a:extLst>
              <a:ext uri="{FF2B5EF4-FFF2-40B4-BE49-F238E27FC236}">
                <a16:creationId xmlns:a16="http://schemas.microsoft.com/office/drawing/2014/main" id="{AE614F0F-05A3-423D-9A07-A26D9E0574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D3A2BC65-0967-45E2-AB43-BB8B59F1BF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SE"/>
              <a:t>2025-09-25</a:t>
            </a:r>
          </a:p>
        </p:txBody>
      </p:sp>
      <p:sp>
        <p:nvSpPr>
          <p:cNvPr id="5" name="Footer Placeholder 4">
            <a:extLst>
              <a:ext uri="{FF2B5EF4-FFF2-40B4-BE49-F238E27FC236}">
                <a16:creationId xmlns:a16="http://schemas.microsoft.com/office/drawing/2014/main" id="{A2292FF9-D308-49EE-9667-2AEA36EE33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2C40DF95-435A-4324-A7EC-6D8FBDEE37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754C1E-D3A3-41C0-A750-74369B0F43C6}" type="slidenum">
              <a:rPr lang="en-SE" smtClean="0"/>
              <a:t>‹#›</a:t>
            </a:fld>
            <a:endParaRPr lang="en-SE"/>
          </a:p>
        </p:txBody>
      </p:sp>
    </p:spTree>
    <p:extLst>
      <p:ext uri="{BB962C8B-B14F-4D97-AF65-F5344CB8AC3E}">
        <p14:creationId xmlns:p14="http://schemas.microsoft.com/office/powerpoint/2010/main" val="2412075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hyperlink" Target="https://indico.ess.eu/event/3663/"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mailto:instrumentroadmap@ess.eu"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_bookmark22"/><Relationship Id="rId2" Type="http://schemas.openxmlformats.org/officeDocument/2006/relationships/hyperlink" Target="#_bookmark21"/><Relationship Id="rId1" Type="http://schemas.openxmlformats.org/officeDocument/2006/relationships/slideLayout" Target="../slideLayouts/slideLayout7.xml"/><Relationship Id="rId4" Type="http://schemas.openxmlformats.org/officeDocument/2006/relationships/hyperlink" Target="#_bookmark20"/></Relationships>
</file>

<file path=ppt/slides/_rels/slide15.xml.rels><?xml version="1.0" encoding="UTF-8" standalone="yes"?>
<Relationships xmlns="http://schemas.openxmlformats.org/package/2006/relationships"><Relationship Id="rId2" Type="http://schemas.openxmlformats.org/officeDocument/2006/relationships/hyperlink" Target="#_bookmark28"/><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doi.org/10.1140/epjs/s11734-022-00664-w" TargetMode="External"/><Relationship Id="rId2" Type="http://schemas.openxmlformats.org/officeDocument/2006/relationships/hyperlink" Target="https://doi.org/10.1140/epjs/s11734-022-"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0A2BF-BA77-44F4-B0DE-E50C1BA23DFC}"/>
              </a:ext>
            </a:extLst>
          </p:cNvPr>
          <p:cNvSpPr>
            <a:spLocks noGrp="1"/>
          </p:cNvSpPr>
          <p:nvPr>
            <p:ph type="title"/>
          </p:nvPr>
        </p:nvSpPr>
        <p:spPr>
          <a:xfrm>
            <a:off x="657056" y="366856"/>
            <a:ext cx="11083506" cy="1325563"/>
          </a:xfrm>
        </p:spPr>
        <p:txBody>
          <a:bodyPr/>
          <a:lstStyle/>
          <a:p>
            <a:r>
              <a:rPr lang="en-US" dirty="0"/>
              <a:t>Discussion on the long term strategy of </a:t>
            </a:r>
            <a:r>
              <a:rPr lang="en-US" dirty="0" err="1"/>
              <a:t>ESSnuSB</a:t>
            </a:r>
            <a:endParaRPr lang="en-SE" dirty="0"/>
          </a:p>
        </p:txBody>
      </p:sp>
      <p:sp>
        <p:nvSpPr>
          <p:cNvPr id="4" name="TextBox 3">
            <a:extLst>
              <a:ext uri="{FF2B5EF4-FFF2-40B4-BE49-F238E27FC236}">
                <a16:creationId xmlns:a16="http://schemas.microsoft.com/office/drawing/2014/main" id="{5E1D9576-C7D5-4012-83C0-56B792DA15ED}"/>
              </a:ext>
            </a:extLst>
          </p:cNvPr>
          <p:cNvSpPr txBox="1"/>
          <p:nvPr/>
        </p:nvSpPr>
        <p:spPr>
          <a:xfrm>
            <a:off x="838200" y="1692419"/>
            <a:ext cx="11083506" cy="4524315"/>
          </a:xfrm>
          <a:prstGeom prst="rect">
            <a:avLst/>
          </a:prstGeom>
          <a:noFill/>
        </p:spPr>
        <p:txBody>
          <a:bodyPr wrap="square">
            <a:spAutoFit/>
          </a:bodyPr>
          <a:lstStyle/>
          <a:p>
            <a:pPr lvl="0">
              <a:tabLst>
                <a:tab pos="457200" algn="l"/>
              </a:tabLst>
            </a:pPr>
            <a:r>
              <a:rPr lang="en-US" sz="2400" dirty="0">
                <a:effectLst/>
                <a:ea typeface="Times New Roman" panose="02020603050405020304" pitchFamily="18" charset="0"/>
              </a:rPr>
              <a:t>In view of</a:t>
            </a:r>
          </a:p>
          <a:p>
            <a:pPr lvl="0">
              <a:tabLst>
                <a:tab pos="457200" algn="l"/>
              </a:tabLst>
            </a:pPr>
            <a:endParaRPr lang="en-US" sz="2400" dirty="0">
              <a:effectLst/>
              <a:ea typeface="Times New Roman" panose="02020603050405020304" pitchFamily="18" charset="0"/>
            </a:endParaRPr>
          </a:p>
          <a:p>
            <a:pPr marL="342900" lvl="0" indent="-342900">
              <a:buFont typeface="+mj-lt"/>
              <a:buAutoNum type="arabicPeriod"/>
              <a:tabLst>
                <a:tab pos="457200" algn="l"/>
              </a:tabLst>
            </a:pPr>
            <a:r>
              <a:rPr lang="en-US" sz="2400" dirty="0">
                <a:effectLst/>
                <a:ea typeface="Times New Roman" panose="02020603050405020304" pitchFamily="18" charset="0"/>
              </a:rPr>
              <a:t>the draft of ESPP Physics Briefing Book on Neutrinos that we have just received for comments,</a:t>
            </a:r>
            <a:endParaRPr lang="en-SE" sz="2400" dirty="0">
              <a:effectLst/>
              <a:ea typeface="Calibri" panose="020F0502020204030204" pitchFamily="34" charset="0"/>
            </a:endParaRPr>
          </a:p>
          <a:p>
            <a:pPr marL="342900" lvl="0" indent="-342900">
              <a:buFont typeface="+mj-lt"/>
              <a:buAutoNum type="arabicPeriod"/>
              <a:tabLst>
                <a:tab pos="457200" algn="l"/>
              </a:tabLst>
            </a:pPr>
            <a:r>
              <a:rPr lang="en-US" sz="2400" dirty="0">
                <a:effectLst/>
                <a:ea typeface="Times New Roman" panose="02020603050405020304" pitchFamily="18" charset="0"/>
              </a:rPr>
              <a:t>the </a:t>
            </a:r>
            <a:r>
              <a:rPr lang="en-US" sz="2400" dirty="0" err="1">
                <a:effectLst/>
                <a:ea typeface="Times New Roman" panose="02020603050405020304" pitchFamily="18" charset="0"/>
              </a:rPr>
              <a:t>ESSnuSB</a:t>
            </a:r>
            <a:r>
              <a:rPr lang="en-US" sz="2400" dirty="0">
                <a:effectLst/>
                <a:ea typeface="Times New Roman" panose="02020603050405020304" pitchFamily="18" charset="0"/>
              </a:rPr>
              <a:t>-FD INFRADEV application that we submitted last Thursday</a:t>
            </a:r>
          </a:p>
          <a:p>
            <a:pPr marL="342900" lvl="0" indent="-342900">
              <a:buFont typeface="+mj-lt"/>
              <a:buAutoNum type="arabicPeriod"/>
              <a:tabLst>
                <a:tab pos="457200" algn="l"/>
              </a:tabLst>
            </a:pPr>
            <a:r>
              <a:rPr lang="en-US" sz="2400" dirty="0">
                <a:ea typeface="Calibri" panose="020F0502020204030204" pitchFamily="34" charset="0"/>
              </a:rPr>
              <a:t>the </a:t>
            </a:r>
            <a:r>
              <a:rPr lang="en-US" sz="2400" dirty="0" err="1">
                <a:ea typeface="Calibri" panose="020F0502020204030204" pitchFamily="34" charset="0"/>
              </a:rPr>
              <a:t>announcemnt</a:t>
            </a:r>
            <a:r>
              <a:rPr lang="en-US" sz="2400" dirty="0">
                <a:ea typeface="Calibri" panose="020F0502020204030204" pitchFamily="34" charset="0"/>
              </a:rPr>
              <a:t> by ESS for a particle physics program at ESS</a:t>
            </a:r>
            <a:endParaRPr lang="en-SE" sz="2400" dirty="0">
              <a:effectLst/>
              <a:ea typeface="Calibri" panose="020F0502020204030204" pitchFamily="34" charset="0"/>
            </a:endParaRPr>
          </a:p>
          <a:p>
            <a:pPr marL="342900" lvl="0" indent="-342900">
              <a:buFont typeface="+mj-lt"/>
              <a:buAutoNum type="arabicPeriod"/>
              <a:tabLst>
                <a:tab pos="457200" algn="l"/>
              </a:tabLst>
            </a:pPr>
            <a:r>
              <a:rPr lang="en-US" sz="2400" dirty="0">
                <a:effectLst/>
                <a:ea typeface="Times New Roman" panose="02020603050405020304" pitchFamily="18" charset="0"/>
              </a:rPr>
              <a:t>the experience we made last spring from trying to get </a:t>
            </a:r>
            <a:r>
              <a:rPr lang="en-US" sz="2400" dirty="0" err="1">
                <a:effectLst/>
                <a:ea typeface="Times New Roman" panose="02020603050405020304" pitchFamily="18" charset="0"/>
              </a:rPr>
              <a:t>ESSnuSB</a:t>
            </a:r>
            <a:r>
              <a:rPr lang="en-US" sz="2400" dirty="0">
                <a:effectLst/>
                <a:ea typeface="Times New Roman" panose="02020603050405020304" pitchFamily="18" charset="0"/>
              </a:rPr>
              <a:t> listed on the ESFRI Roadmap 2027 and</a:t>
            </a:r>
            <a:endParaRPr lang="en-SE" sz="2400" dirty="0">
              <a:effectLst/>
              <a:ea typeface="Calibri" panose="020F0502020204030204" pitchFamily="34" charset="0"/>
            </a:endParaRPr>
          </a:p>
          <a:p>
            <a:pPr marL="342900" lvl="0" indent="-342900">
              <a:buFont typeface="+mj-lt"/>
              <a:buAutoNum type="arabicPeriod"/>
              <a:tabLst>
                <a:tab pos="457200" algn="l"/>
              </a:tabLst>
            </a:pPr>
            <a:r>
              <a:rPr lang="en-US" sz="2400" dirty="0">
                <a:effectLst/>
                <a:ea typeface="Times New Roman" panose="02020603050405020304" pitchFamily="18" charset="0"/>
              </a:rPr>
              <a:t>the need there is for </a:t>
            </a:r>
            <a:r>
              <a:rPr lang="en-US" sz="2400" dirty="0" err="1">
                <a:effectLst/>
                <a:ea typeface="Times New Roman" panose="02020603050405020304" pitchFamily="18" charset="0"/>
              </a:rPr>
              <a:t>ESSnuSB</a:t>
            </a:r>
            <a:r>
              <a:rPr lang="en-US" sz="2400" dirty="0">
                <a:effectLst/>
                <a:ea typeface="Times New Roman" panose="02020603050405020304" pitchFamily="18" charset="0"/>
              </a:rPr>
              <a:t> national groups to make contact with the Research Councils and Research Ministries in the </a:t>
            </a:r>
            <a:r>
              <a:rPr lang="en-US" sz="2400" dirty="0" err="1">
                <a:effectLst/>
                <a:ea typeface="Times New Roman" panose="02020603050405020304" pitchFamily="18" charset="0"/>
              </a:rPr>
              <a:t>ESSnuSB</a:t>
            </a:r>
            <a:r>
              <a:rPr lang="en-US" sz="2400" dirty="0">
                <a:effectLst/>
                <a:ea typeface="Times New Roman" panose="02020603050405020304" pitchFamily="18" charset="0"/>
              </a:rPr>
              <a:t> member countries,</a:t>
            </a:r>
          </a:p>
          <a:p>
            <a:pPr lvl="0">
              <a:tabLst>
                <a:tab pos="457200" algn="l"/>
              </a:tabLst>
            </a:pPr>
            <a:endParaRPr lang="en-US" sz="2400" dirty="0">
              <a:ea typeface="Calibri" panose="020F0502020204030204" pitchFamily="34" charset="0"/>
            </a:endParaRPr>
          </a:p>
          <a:p>
            <a:pPr lvl="0">
              <a:tabLst>
                <a:tab pos="457200" algn="l"/>
              </a:tabLst>
            </a:pPr>
            <a:r>
              <a:rPr lang="en-US" sz="2400" dirty="0">
                <a:ea typeface="Calibri" panose="020F0502020204030204" pitchFamily="34" charset="0"/>
              </a:rPr>
              <a:t>l</a:t>
            </a:r>
            <a:r>
              <a:rPr lang="en-US" sz="2400" dirty="0">
                <a:effectLst/>
                <a:ea typeface="Calibri" panose="020F0502020204030204" pitchFamily="34" charset="0"/>
              </a:rPr>
              <a:t>et us have a d</a:t>
            </a:r>
            <a:r>
              <a:rPr lang="en-US" sz="2400" dirty="0"/>
              <a:t>iscussion on the long term strategy of </a:t>
            </a:r>
            <a:r>
              <a:rPr lang="en-US" sz="2400" dirty="0" err="1"/>
              <a:t>ESSnuSB</a:t>
            </a:r>
            <a:endParaRPr lang="en-SE" sz="2400" dirty="0">
              <a:effectLst/>
              <a:ea typeface="Calibri" panose="020F0502020204030204" pitchFamily="34" charset="0"/>
            </a:endParaRPr>
          </a:p>
        </p:txBody>
      </p:sp>
      <p:sp>
        <p:nvSpPr>
          <p:cNvPr id="3" name="Date Placeholder 2">
            <a:extLst>
              <a:ext uri="{FF2B5EF4-FFF2-40B4-BE49-F238E27FC236}">
                <a16:creationId xmlns:a16="http://schemas.microsoft.com/office/drawing/2014/main" id="{5AEDFC29-38A0-48D3-B78F-AE79D2FAB729}"/>
              </a:ext>
            </a:extLst>
          </p:cNvPr>
          <p:cNvSpPr>
            <a:spLocks noGrp="1"/>
          </p:cNvSpPr>
          <p:nvPr>
            <p:ph type="dt" sz="half" idx="10"/>
          </p:nvPr>
        </p:nvSpPr>
        <p:spPr/>
        <p:txBody>
          <a:bodyPr/>
          <a:lstStyle/>
          <a:p>
            <a:r>
              <a:rPr lang="en-SE"/>
              <a:t>2025-09-25</a:t>
            </a:r>
          </a:p>
        </p:txBody>
      </p:sp>
      <p:sp>
        <p:nvSpPr>
          <p:cNvPr id="5" name="Footer Placeholder 4">
            <a:extLst>
              <a:ext uri="{FF2B5EF4-FFF2-40B4-BE49-F238E27FC236}">
                <a16:creationId xmlns:a16="http://schemas.microsoft.com/office/drawing/2014/main" id="{8D91C5BA-39B4-40AD-9B7F-164F81CF3FFE}"/>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0615915B-1A74-4E55-A98E-2CD04C8396B1}"/>
              </a:ext>
            </a:extLst>
          </p:cNvPr>
          <p:cNvSpPr>
            <a:spLocks noGrp="1"/>
          </p:cNvSpPr>
          <p:nvPr>
            <p:ph type="sldNum" sz="quarter" idx="12"/>
          </p:nvPr>
        </p:nvSpPr>
        <p:spPr/>
        <p:txBody>
          <a:bodyPr/>
          <a:lstStyle/>
          <a:p>
            <a:fld id="{DA754C1E-D3A3-41C0-A750-74369B0F43C6}" type="slidenum">
              <a:rPr lang="en-SE" smtClean="0"/>
              <a:t>1</a:t>
            </a:fld>
            <a:endParaRPr lang="en-SE"/>
          </a:p>
        </p:txBody>
      </p:sp>
    </p:spTree>
    <p:extLst>
      <p:ext uri="{BB962C8B-B14F-4D97-AF65-F5344CB8AC3E}">
        <p14:creationId xmlns:p14="http://schemas.microsoft.com/office/powerpoint/2010/main" val="1663156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A9CE93-20ED-4C67-B578-A2A43409F0E4}"/>
              </a:ext>
            </a:extLst>
          </p:cNvPr>
          <p:cNvSpPr>
            <a:spLocks noGrp="1"/>
          </p:cNvSpPr>
          <p:nvPr>
            <p:ph type="dt" sz="half" idx="10"/>
          </p:nvPr>
        </p:nvSpPr>
        <p:spPr/>
        <p:txBody>
          <a:bodyPr/>
          <a:lstStyle/>
          <a:p>
            <a:r>
              <a:rPr lang="en-SE"/>
              <a:t>2025-09-25</a:t>
            </a:r>
          </a:p>
        </p:txBody>
      </p:sp>
      <p:sp>
        <p:nvSpPr>
          <p:cNvPr id="3" name="Footer Placeholder 2">
            <a:extLst>
              <a:ext uri="{FF2B5EF4-FFF2-40B4-BE49-F238E27FC236}">
                <a16:creationId xmlns:a16="http://schemas.microsoft.com/office/drawing/2014/main" id="{5377D9C8-C2ED-45E4-94A4-2DEC1D3653A9}"/>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4" name="Slide Number Placeholder 3">
            <a:extLst>
              <a:ext uri="{FF2B5EF4-FFF2-40B4-BE49-F238E27FC236}">
                <a16:creationId xmlns:a16="http://schemas.microsoft.com/office/drawing/2014/main" id="{AEA889EF-421D-45E7-891C-A51F2023ECBF}"/>
              </a:ext>
            </a:extLst>
          </p:cNvPr>
          <p:cNvSpPr>
            <a:spLocks noGrp="1"/>
          </p:cNvSpPr>
          <p:nvPr>
            <p:ph type="sldNum" sz="quarter" idx="12"/>
          </p:nvPr>
        </p:nvSpPr>
        <p:spPr/>
        <p:txBody>
          <a:bodyPr/>
          <a:lstStyle/>
          <a:p>
            <a:fld id="{DA754C1E-D3A3-41C0-A750-74369B0F43C6}" type="slidenum">
              <a:rPr lang="en-SE" smtClean="0"/>
              <a:t>10</a:t>
            </a:fld>
            <a:endParaRPr lang="en-SE"/>
          </a:p>
        </p:txBody>
      </p:sp>
      <p:sp>
        <p:nvSpPr>
          <p:cNvPr id="8" name="TextBox 7">
            <a:extLst>
              <a:ext uri="{FF2B5EF4-FFF2-40B4-BE49-F238E27FC236}">
                <a16:creationId xmlns:a16="http://schemas.microsoft.com/office/drawing/2014/main" id="{C17F1608-2AD2-4694-847D-E2D278E95DF4}"/>
              </a:ext>
            </a:extLst>
          </p:cNvPr>
          <p:cNvSpPr txBox="1"/>
          <p:nvPr/>
        </p:nvSpPr>
        <p:spPr>
          <a:xfrm>
            <a:off x="677333" y="2561387"/>
            <a:ext cx="9652000" cy="3139321"/>
          </a:xfrm>
          <a:prstGeom prst="rect">
            <a:avLst/>
          </a:prstGeom>
          <a:noFill/>
        </p:spPr>
        <p:txBody>
          <a:bodyPr wrap="square">
            <a:spAutoFit/>
          </a:bodyPr>
          <a:lstStyle/>
          <a:p>
            <a:r>
              <a:rPr lang="fr-FR" u="sng" dirty="0">
                <a:solidFill>
                  <a:srgbClr val="253F08"/>
                </a:solidFill>
              </a:rPr>
              <a:t>Five </a:t>
            </a:r>
            <a:r>
              <a:rPr lang="fr-FR" u="sng" dirty="0" err="1">
                <a:solidFill>
                  <a:srgbClr val="253F08"/>
                </a:solidFill>
              </a:rPr>
              <a:t>p</a:t>
            </a:r>
            <a:r>
              <a:rPr lang="fr-FR" sz="1800" u="sng" dirty="0" err="1">
                <a:solidFill>
                  <a:srgbClr val="253F08"/>
                </a:solidFill>
                <a:effectLst/>
              </a:rPr>
              <a:t>resentations</a:t>
            </a:r>
            <a:r>
              <a:rPr lang="fr-FR" sz="1800" u="sng" dirty="0">
                <a:solidFill>
                  <a:srgbClr val="253F08"/>
                </a:solidFill>
                <a:effectLst/>
              </a:rPr>
              <a:t> </a:t>
            </a:r>
            <a:r>
              <a:rPr lang="fr-FR" sz="1800" u="sng" dirty="0" err="1">
                <a:solidFill>
                  <a:srgbClr val="253F08"/>
                </a:solidFill>
                <a:effectLst/>
              </a:rPr>
              <a:t>from</a:t>
            </a:r>
            <a:r>
              <a:rPr lang="fr-FR" sz="1800" u="sng" dirty="0">
                <a:solidFill>
                  <a:srgbClr val="253F08"/>
                </a:solidFill>
                <a:effectLst/>
              </a:rPr>
              <a:t> the </a:t>
            </a:r>
            <a:r>
              <a:rPr lang="fr-FR" sz="1800" u="sng" dirty="0" err="1">
                <a:solidFill>
                  <a:srgbClr val="253F08"/>
                </a:solidFill>
                <a:effectLst/>
              </a:rPr>
              <a:t>ESSnuSB</a:t>
            </a:r>
            <a:r>
              <a:rPr lang="fr-FR" sz="1800" u="sng" dirty="0">
                <a:solidFill>
                  <a:srgbClr val="253F08"/>
                </a:solidFill>
                <a:effectLst/>
              </a:rPr>
              <a:t> </a:t>
            </a:r>
            <a:r>
              <a:rPr lang="fr-FR" sz="1800" u="sng" dirty="0" err="1">
                <a:solidFill>
                  <a:srgbClr val="253F08"/>
                </a:solidFill>
                <a:effectLst/>
              </a:rPr>
              <a:t>Concortium</a:t>
            </a:r>
            <a:endParaRPr lang="fr-FR" sz="1800" u="sng" dirty="0">
              <a:solidFill>
                <a:srgbClr val="253F08"/>
              </a:solidFill>
              <a:effectLst/>
            </a:endParaRPr>
          </a:p>
          <a:p>
            <a:endParaRPr lang="fr-FR" dirty="0">
              <a:solidFill>
                <a:srgbClr val="253F08"/>
              </a:solidFill>
            </a:endParaRPr>
          </a:p>
          <a:p>
            <a:r>
              <a:rPr lang="fr-FR" sz="1800" dirty="0">
                <a:solidFill>
                  <a:srgbClr val="253F08"/>
                </a:solidFill>
                <a:effectLst/>
              </a:rPr>
              <a:t>Tord Ekelöf  / </a:t>
            </a:r>
            <a:r>
              <a:rPr lang="fr-FR" sz="1800" dirty="0" err="1">
                <a:solidFill>
                  <a:srgbClr val="253F08"/>
                </a:solidFill>
                <a:effectLst/>
              </a:rPr>
              <a:t>ESSnuSB</a:t>
            </a:r>
            <a:r>
              <a:rPr lang="fr-FR" sz="1800" dirty="0">
                <a:solidFill>
                  <a:srgbClr val="253F08"/>
                </a:solidFill>
                <a:effectLst/>
              </a:rPr>
              <a:t>+</a:t>
            </a:r>
          </a:p>
          <a:p>
            <a:endParaRPr lang="fr-FR" sz="1800" dirty="0">
              <a:solidFill>
                <a:srgbClr val="253F08"/>
              </a:solidFill>
              <a:effectLst/>
            </a:endParaRPr>
          </a:p>
          <a:p>
            <a:r>
              <a:rPr lang="fr-FR" sz="1800" dirty="0">
                <a:solidFill>
                  <a:srgbClr val="253F08"/>
                </a:solidFill>
                <a:effectLst/>
              </a:rPr>
              <a:t>Kaare Iversen  /</a:t>
            </a:r>
            <a:r>
              <a:rPr lang="fr-FR" sz="1800" dirty="0" err="1">
                <a:solidFill>
                  <a:srgbClr val="253F08"/>
                </a:solidFill>
                <a:effectLst/>
              </a:rPr>
              <a:t>ESSnuSB</a:t>
            </a:r>
            <a:r>
              <a:rPr lang="fr-FR" sz="1800" dirty="0">
                <a:solidFill>
                  <a:srgbClr val="253F08"/>
                </a:solidFill>
                <a:effectLst/>
              </a:rPr>
              <a:t> Detectors and Physics </a:t>
            </a:r>
            <a:r>
              <a:rPr lang="fr-FR" sz="1800" dirty="0" err="1">
                <a:solidFill>
                  <a:srgbClr val="253F08"/>
                </a:solidFill>
                <a:effectLst/>
              </a:rPr>
              <a:t>reach</a:t>
            </a:r>
            <a:endParaRPr lang="fr-FR" sz="1800" dirty="0">
              <a:solidFill>
                <a:srgbClr val="253F08"/>
              </a:solidFill>
              <a:effectLst/>
            </a:endParaRPr>
          </a:p>
          <a:p>
            <a:endParaRPr lang="fr-FR" sz="1800" dirty="0">
              <a:solidFill>
                <a:srgbClr val="253F08"/>
              </a:solidFill>
              <a:effectLst/>
            </a:endParaRPr>
          </a:p>
          <a:p>
            <a:r>
              <a:rPr lang="fr-FR" sz="1800" dirty="0">
                <a:solidFill>
                  <a:srgbClr val="253F08"/>
                </a:solidFill>
                <a:effectLst/>
              </a:rPr>
              <a:t>Eric Baussan   /The </a:t>
            </a:r>
            <a:r>
              <a:rPr lang="fr-FR" sz="1800" dirty="0" err="1">
                <a:solidFill>
                  <a:srgbClr val="253F08"/>
                </a:solidFill>
                <a:effectLst/>
              </a:rPr>
              <a:t>Accumulator</a:t>
            </a:r>
            <a:r>
              <a:rPr lang="fr-FR" sz="1800" dirty="0">
                <a:solidFill>
                  <a:srgbClr val="253F08"/>
                </a:solidFill>
                <a:effectLst/>
              </a:rPr>
              <a:t> and Target station Facility for the </a:t>
            </a:r>
            <a:r>
              <a:rPr lang="fr-FR" sz="1800" dirty="0" err="1">
                <a:solidFill>
                  <a:srgbClr val="253F08"/>
                </a:solidFill>
                <a:effectLst/>
              </a:rPr>
              <a:t>ESSnuSB</a:t>
            </a:r>
            <a:r>
              <a:rPr lang="fr-FR" sz="1800" dirty="0">
                <a:solidFill>
                  <a:srgbClr val="253F08"/>
                </a:solidFill>
                <a:effectLst/>
              </a:rPr>
              <a:t> </a:t>
            </a:r>
            <a:r>
              <a:rPr lang="fr-FR" sz="1800" dirty="0" err="1">
                <a:solidFill>
                  <a:srgbClr val="253F08"/>
                </a:solidFill>
                <a:effectLst/>
              </a:rPr>
              <a:t>experiment</a:t>
            </a:r>
            <a:endParaRPr lang="fr-FR" sz="1800" dirty="0">
              <a:solidFill>
                <a:srgbClr val="253F08"/>
              </a:solidFill>
              <a:effectLst/>
            </a:endParaRPr>
          </a:p>
          <a:p>
            <a:endParaRPr lang="fr-FR" sz="1800" dirty="0">
              <a:solidFill>
                <a:srgbClr val="253F08"/>
              </a:solidFill>
              <a:effectLst/>
            </a:endParaRPr>
          </a:p>
          <a:p>
            <a:r>
              <a:rPr lang="fr-FR" sz="1800" dirty="0">
                <a:solidFill>
                  <a:srgbClr val="253F08"/>
                </a:solidFill>
                <a:effectLst/>
              </a:rPr>
              <a:t>Ting Choi   /A Low Energy Muon Storage Ring at ESS for neutrino cross-section </a:t>
            </a:r>
            <a:r>
              <a:rPr lang="fr-FR" sz="1800" dirty="0" err="1">
                <a:solidFill>
                  <a:srgbClr val="253F08"/>
                </a:solidFill>
                <a:effectLst/>
              </a:rPr>
              <a:t>measurements</a:t>
            </a:r>
            <a:endParaRPr lang="fr-FR" sz="1800" dirty="0">
              <a:solidFill>
                <a:srgbClr val="253F08"/>
              </a:solidFill>
              <a:effectLst/>
            </a:endParaRPr>
          </a:p>
          <a:p>
            <a:endParaRPr lang="fr-FR" sz="1800" dirty="0">
              <a:solidFill>
                <a:srgbClr val="253F08"/>
              </a:solidFill>
              <a:effectLst/>
            </a:endParaRPr>
          </a:p>
          <a:p>
            <a:r>
              <a:rPr lang="fr-FR" sz="1800" dirty="0">
                <a:solidFill>
                  <a:srgbClr val="253F08"/>
                </a:solidFill>
                <a:effectLst/>
              </a:rPr>
              <a:t>Francesco Terranova   /A </a:t>
            </a:r>
            <a:r>
              <a:rPr lang="fr-FR" sz="1800" dirty="0" err="1">
                <a:solidFill>
                  <a:srgbClr val="253F08"/>
                </a:solidFill>
                <a:effectLst/>
              </a:rPr>
              <a:t>Monitored</a:t>
            </a:r>
            <a:r>
              <a:rPr lang="fr-FR" sz="1800" dirty="0">
                <a:solidFill>
                  <a:srgbClr val="253F08"/>
                </a:solidFill>
                <a:effectLst/>
              </a:rPr>
              <a:t> neutrino Beam at the </a:t>
            </a:r>
            <a:r>
              <a:rPr lang="fr-FR" sz="1800" dirty="0" err="1">
                <a:solidFill>
                  <a:srgbClr val="253F08"/>
                </a:solidFill>
                <a:effectLst/>
              </a:rPr>
              <a:t>European</a:t>
            </a:r>
            <a:r>
              <a:rPr lang="fr-FR" sz="1800" dirty="0">
                <a:solidFill>
                  <a:srgbClr val="253F08"/>
                </a:solidFill>
                <a:effectLst/>
              </a:rPr>
              <a:t> Spallation Source</a:t>
            </a:r>
          </a:p>
        </p:txBody>
      </p:sp>
      <p:sp>
        <p:nvSpPr>
          <p:cNvPr id="10" name="TextBox 9">
            <a:extLst>
              <a:ext uri="{FF2B5EF4-FFF2-40B4-BE49-F238E27FC236}">
                <a16:creationId xmlns:a16="http://schemas.microsoft.com/office/drawing/2014/main" id="{D74BD403-995B-41C7-946C-C1B4D7FEF96C}"/>
              </a:ext>
            </a:extLst>
          </p:cNvPr>
          <p:cNvSpPr txBox="1"/>
          <p:nvPr/>
        </p:nvSpPr>
        <p:spPr>
          <a:xfrm>
            <a:off x="575733" y="796837"/>
            <a:ext cx="10515600" cy="1354217"/>
          </a:xfrm>
          <a:prstGeom prst="rect">
            <a:avLst/>
          </a:prstGeom>
          <a:noFill/>
        </p:spPr>
        <p:txBody>
          <a:bodyPr wrap="square">
            <a:spAutoFit/>
          </a:bodyPr>
          <a:lstStyle/>
          <a:p>
            <a:r>
              <a:rPr lang="en-US" sz="2800" b="1" dirty="0">
                <a:hlinkClick r:id="rId2"/>
              </a:rPr>
              <a:t>The Fundamental Nuclear and Particle Physics at the ESS workshop </a:t>
            </a:r>
            <a:endParaRPr lang="en-US" sz="2800" b="1" dirty="0"/>
          </a:p>
          <a:p>
            <a:endParaRPr lang="en-US" dirty="0"/>
          </a:p>
          <a:p>
            <a:r>
              <a:rPr lang="en-US" dirty="0"/>
              <a:t>15–17 Jan 2025 </a:t>
            </a:r>
          </a:p>
          <a:p>
            <a:r>
              <a:rPr lang="en-US" dirty="0"/>
              <a:t>Lund University</a:t>
            </a:r>
          </a:p>
        </p:txBody>
      </p:sp>
    </p:spTree>
    <p:extLst>
      <p:ext uri="{BB962C8B-B14F-4D97-AF65-F5344CB8AC3E}">
        <p14:creationId xmlns:p14="http://schemas.microsoft.com/office/powerpoint/2010/main" val="919332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2AD11D-C6CE-43CB-85C1-0241DCAB9946}"/>
              </a:ext>
            </a:extLst>
          </p:cNvPr>
          <p:cNvSpPr>
            <a:spLocks noGrp="1"/>
          </p:cNvSpPr>
          <p:nvPr>
            <p:ph type="dt" sz="half" idx="10"/>
          </p:nvPr>
        </p:nvSpPr>
        <p:spPr/>
        <p:txBody>
          <a:bodyPr/>
          <a:lstStyle/>
          <a:p>
            <a:r>
              <a:rPr lang="en-SE"/>
              <a:t>2025-09-25</a:t>
            </a:r>
          </a:p>
        </p:txBody>
      </p:sp>
      <p:sp>
        <p:nvSpPr>
          <p:cNvPr id="3" name="Footer Placeholder 2">
            <a:extLst>
              <a:ext uri="{FF2B5EF4-FFF2-40B4-BE49-F238E27FC236}">
                <a16:creationId xmlns:a16="http://schemas.microsoft.com/office/drawing/2014/main" id="{703767FE-C7F0-4038-A33C-BB11D8413CF4}"/>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4" name="Slide Number Placeholder 3">
            <a:extLst>
              <a:ext uri="{FF2B5EF4-FFF2-40B4-BE49-F238E27FC236}">
                <a16:creationId xmlns:a16="http://schemas.microsoft.com/office/drawing/2014/main" id="{E46E4312-AE71-4BC3-A105-98FFF48B35BF}"/>
              </a:ext>
            </a:extLst>
          </p:cNvPr>
          <p:cNvSpPr>
            <a:spLocks noGrp="1"/>
          </p:cNvSpPr>
          <p:nvPr>
            <p:ph type="sldNum" sz="quarter" idx="12"/>
          </p:nvPr>
        </p:nvSpPr>
        <p:spPr/>
        <p:txBody>
          <a:bodyPr/>
          <a:lstStyle/>
          <a:p>
            <a:fld id="{DA754C1E-D3A3-41C0-A750-74369B0F43C6}" type="slidenum">
              <a:rPr lang="en-SE" smtClean="0"/>
              <a:t>11</a:t>
            </a:fld>
            <a:endParaRPr lang="en-SE"/>
          </a:p>
        </p:txBody>
      </p:sp>
      <p:sp>
        <p:nvSpPr>
          <p:cNvPr id="5" name="Rectangle 1">
            <a:extLst>
              <a:ext uri="{FF2B5EF4-FFF2-40B4-BE49-F238E27FC236}">
                <a16:creationId xmlns:a16="http://schemas.microsoft.com/office/drawing/2014/main" id="{8931914F-B1F2-45F4-8860-3CD386C0EDD4}"/>
              </a:ext>
            </a:extLst>
          </p:cNvPr>
          <p:cNvSpPr>
            <a:spLocks noChangeArrowheads="1"/>
          </p:cNvSpPr>
          <p:nvPr/>
        </p:nvSpPr>
        <p:spPr bwMode="auto">
          <a:xfrm>
            <a:off x="139700" y="96862"/>
            <a:ext cx="11479617" cy="623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SE" altLang="en-SE" sz="24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2400" b="1" i="0" u="none" strike="noStrike" cap="none" normalizeH="0" baseline="0" dirty="0">
                <a:ln>
                  <a:noFill/>
                </a:ln>
                <a:solidFill>
                  <a:schemeClr val="tx1"/>
                </a:solidFill>
                <a:effectLst/>
                <a:latin typeface="Arial" panose="020B0604020202020204" pitchFamily="34" charset="0"/>
              </a:rPr>
              <a:t>Shaping the Future of ESS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SE"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800" b="1" i="0" u="none" strike="noStrike" cap="none" normalizeH="0" baseline="0" dirty="0">
                <a:ln>
                  <a:noFill/>
                </a:ln>
                <a:solidFill>
                  <a:schemeClr val="tx1"/>
                </a:solidFill>
                <a:effectLst/>
                <a:latin typeface="Arial" panose="020B0604020202020204" pitchFamily="34" charset="0"/>
              </a:rPr>
              <a:t>Call for Input to the ESS Instrument Roadmap</a:t>
            </a:r>
            <a:br>
              <a:rPr kumimoji="0" lang="en-SE" altLang="en-SE" sz="1800" b="0" i="0" u="none" strike="noStrike" cap="none" normalizeH="0" baseline="0" dirty="0">
                <a:ln>
                  <a:noFill/>
                </a:ln>
                <a:solidFill>
                  <a:schemeClr val="tx1"/>
                </a:solidFill>
                <a:effectLst/>
                <a:latin typeface="Arial" panose="020B0604020202020204" pitchFamily="34" charset="0"/>
              </a:rPr>
            </a:br>
            <a:r>
              <a:rPr kumimoji="0" lang="en-SE" altLang="en-SE" sz="1700" b="0" i="0" u="none" strike="noStrike" cap="none" normalizeH="0" baseline="0" dirty="0">
                <a:ln>
                  <a:noFill/>
                </a:ln>
                <a:solidFill>
                  <a:schemeClr val="tx1"/>
                </a:solidFill>
                <a:effectLst/>
                <a:latin typeface="Arial" panose="020B0604020202020204" pitchFamily="34" charset="0"/>
              </a:rPr>
              <a:t>ESS invites the scientific community to contribute to the development of its long-term instrument roadmap.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Beyond the 15 instruments currently under construction, we seek scientifically driven conceptual ideas for future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instruments to ensure that ESS remains globally competitive and scientifically impactful for decades to come.</a:t>
            </a:r>
            <a:br>
              <a:rPr kumimoji="0" lang="en-SE" altLang="en-SE" sz="1700" b="0" i="0" u="none" strike="noStrike" cap="none" normalizeH="0" baseline="0" dirty="0">
                <a:ln>
                  <a:noFill/>
                </a:ln>
                <a:solidFill>
                  <a:schemeClr val="tx1"/>
                </a:solidFill>
                <a:effectLst/>
                <a:latin typeface="Arial" panose="020B0604020202020204" pitchFamily="34" charset="0"/>
              </a:rPr>
            </a:br>
            <a:r>
              <a:rPr kumimoji="0" lang="en-SE" altLang="en-SE" sz="1700" b="0" i="0" u="none" strike="noStrike" cap="none" normalizeH="0" baseline="0" dirty="0">
                <a:ln>
                  <a:noFill/>
                </a:ln>
                <a:solidFill>
                  <a:schemeClr val="tx1"/>
                </a:solidFill>
                <a:effectLst/>
                <a:latin typeface="Arial" panose="020B0604020202020204" pitchFamily="34" charset="0"/>
              </a:rPr>
              <a:t>Teams across Europe are encouraged to submit proposals from February 3, 2025, to February 3, 2026. These ideas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will serve as the foundation for selecting new instrument designs that address scientific gaps and expand the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capacity of ESS. Selected concepts will be incorporated into a structured roadmap, ensuring alignment with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err="1">
                <a:ln>
                  <a:noFill/>
                </a:ln>
                <a:solidFill>
                  <a:schemeClr val="tx1"/>
                </a:solidFill>
                <a:effectLst/>
                <a:latin typeface="Arial" panose="020B0604020202020204" pitchFamily="34" charset="0"/>
              </a:rPr>
              <a:t>ESS’s</a:t>
            </a:r>
            <a:r>
              <a:rPr kumimoji="0" lang="en-SE" altLang="en-SE" sz="1700" b="0" i="0" u="none" strike="noStrike" cap="none" normalizeH="0" baseline="0" dirty="0">
                <a:ln>
                  <a:noFill/>
                </a:ln>
                <a:solidFill>
                  <a:schemeClr val="tx1"/>
                </a:solidFill>
                <a:effectLst/>
                <a:latin typeface="Arial" panose="020B0604020202020204" pitchFamily="34" charset="0"/>
              </a:rPr>
              <a:t> long-term mission.</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SE" altLang="en-SE"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800" b="1" i="0" u="none" strike="noStrike" cap="none" normalizeH="0" baseline="0" dirty="0">
                <a:ln>
                  <a:noFill/>
                </a:ln>
                <a:solidFill>
                  <a:schemeClr val="tx1"/>
                </a:solidFill>
                <a:effectLst/>
                <a:latin typeface="Arial" panose="020B0604020202020204" pitchFamily="34" charset="0"/>
              </a:rPr>
              <a:t>A Strategic and Collaborative Process</a:t>
            </a:r>
            <a:br>
              <a:rPr kumimoji="0" lang="en-SE" altLang="en-SE" sz="1800" b="0" i="0" u="none" strike="noStrike" cap="none" normalizeH="0" baseline="0" dirty="0">
                <a:ln>
                  <a:noFill/>
                </a:ln>
                <a:solidFill>
                  <a:schemeClr val="tx1"/>
                </a:solidFill>
                <a:effectLst/>
                <a:latin typeface="Arial" panose="020B0604020202020204" pitchFamily="34" charset="0"/>
              </a:rPr>
            </a:br>
            <a:r>
              <a:rPr kumimoji="0" lang="en-SE" altLang="en-SE" sz="1700" b="0" i="0" u="none" strike="noStrike" cap="none" normalizeH="0" baseline="0" dirty="0">
                <a:ln>
                  <a:noFill/>
                </a:ln>
                <a:solidFill>
                  <a:schemeClr val="tx1"/>
                </a:solidFill>
                <a:effectLst/>
                <a:latin typeface="Arial" panose="020B0604020202020204" pitchFamily="34" charset="0"/>
              </a:rPr>
              <a:t>As with all major research facilities, ESS will continuously upgrade. The first 15 instruments were developed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during the facility’s construction phase. This next phase will see ESS leading the strategic planning and management</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 of projects while leveraging the expertise of the broader neutron science community within the context of </a:t>
            </a:r>
            <a:r>
              <a:rPr kumimoji="0" lang="en-SE" altLang="en-SE" sz="1700" b="0" i="0" u="none" strike="noStrike" cap="none" normalizeH="0" baseline="0" dirty="0" err="1">
                <a:ln>
                  <a:noFill/>
                </a:ln>
                <a:solidFill>
                  <a:schemeClr val="tx1"/>
                </a:solidFill>
                <a:effectLst/>
                <a:latin typeface="Arial" panose="020B0604020202020204" pitchFamily="34" charset="0"/>
              </a:rPr>
              <a:t>ESS’s</a:t>
            </a:r>
            <a:r>
              <a:rPr kumimoji="0" lang="en-SE" altLang="en-SE" sz="1700" b="0" i="0" u="none" strike="noStrike" cap="none" normalizeH="0" baseline="0" dirty="0">
                <a:ln>
                  <a:noFill/>
                </a:ln>
                <a:solidFill>
                  <a:schemeClr val="tx1"/>
                </a:solidFill>
                <a:effectLst/>
                <a:latin typeface="Arial" panose="020B0604020202020204" pitchFamily="34" charset="0"/>
              </a:rPr>
              <a:t>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long-term scientific strategy.</a:t>
            </a:r>
            <a:br>
              <a:rPr kumimoji="0" lang="en-SE" altLang="en-SE" sz="1700" b="0" i="0" u="none" strike="noStrike" cap="none" normalizeH="0" baseline="0" dirty="0">
                <a:ln>
                  <a:noFill/>
                </a:ln>
                <a:solidFill>
                  <a:schemeClr val="tx1"/>
                </a:solidFill>
                <a:effectLst/>
                <a:latin typeface="Arial" panose="020B0604020202020204" pitchFamily="34" charset="0"/>
              </a:rPr>
            </a:br>
            <a:r>
              <a:rPr kumimoji="0" lang="en-SE" altLang="en-SE" sz="1700" b="0" i="0" u="none" strike="noStrike" cap="none" normalizeH="0" baseline="0" dirty="0">
                <a:ln>
                  <a:noFill/>
                </a:ln>
                <a:solidFill>
                  <a:schemeClr val="tx1"/>
                </a:solidFill>
                <a:effectLst/>
                <a:latin typeface="Arial" panose="020B0604020202020204" pitchFamily="34" charset="0"/>
              </a:rPr>
              <a:t>This roadmap initiative will unfold in two key phases:</a:t>
            </a:r>
            <a:br>
              <a:rPr kumimoji="0" lang="en-SE" altLang="en-SE" sz="1700" b="0" i="0" u="none" strike="noStrike" cap="none" normalizeH="0" baseline="0" dirty="0">
                <a:ln>
                  <a:noFill/>
                </a:ln>
                <a:solidFill>
                  <a:schemeClr val="tx1"/>
                </a:solidFill>
                <a:effectLst/>
                <a:latin typeface="Arial" panose="020B0604020202020204" pitchFamily="34" charset="0"/>
              </a:rPr>
            </a:br>
            <a:r>
              <a:rPr kumimoji="0" lang="en-SE" altLang="en-SE" sz="1700" b="0" i="0" u="none" strike="noStrike" cap="none" normalizeH="0" baseline="0" dirty="0">
                <a:ln>
                  <a:noFill/>
                </a:ln>
                <a:solidFill>
                  <a:schemeClr val="tx1"/>
                </a:solidFill>
                <a:effectLst/>
                <a:latin typeface="Arial" panose="020B0604020202020204" pitchFamily="34" charset="0"/>
              </a:rPr>
              <a:t>• </a:t>
            </a:r>
            <a:r>
              <a:rPr kumimoji="0" lang="en-SE" altLang="en-SE" sz="1700" b="1" i="0" u="none" strike="noStrike" cap="none" normalizeH="0" baseline="0" dirty="0">
                <a:ln>
                  <a:noFill/>
                </a:ln>
                <a:solidFill>
                  <a:schemeClr val="tx1"/>
                </a:solidFill>
                <a:effectLst/>
                <a:latin typeface="Arial" panose="020B0604020202020204" pitchFamily="34" charset="0"/>
              </a:rPr>
              <a:t>Concept Identification</a:t>
            </a:r>
            <a:r>
              <a:rPr kumimoji="0" lang="en-SE" altLang="en-SE" sz="1700" b="0" i="0" u="none" strike="noStrike" cap="none" normalizeH="0" baseline="0" dirty="0">
                <a:ln>
                  <a:noFill/>
                </a:ln>
                <a:solidFill>
                  <a:schemeClr val="tx1"/>
                </a:solidFill>
                <a:effectLst/>
                <a:latin typeface="Arial" panose="020B0604020202020204" pitchFamily="34" charset="0"/>
              </a:rPr>
              <a:t> – Open submission of scientifically compelling instrument ideas.</a:t>
            </a:r>
            <a:br>
              <a:rPr kumimoji="0" lang="en-SE" altLang="en-SE" sz="1700" b="0" i="0" u="none" strike="noStrike" cap="none" normalizeH="0" baseline="0" dirty="0">
                <a:ln>
                  <a:noFill/>
                </a:ln>
                <a:solidFill>
                  <a:schemeClr val="tx1"/>
                </a:solidFill>
                <a:effectLst/>
                <a:latin typeface="Arial" panose="020B0604020202020204" pitchFamily="34" charset="0"/>
              </a:rPr>
            </a:br>
            <a:r>
              <a:rPr kumimoji="0" lang="en-SE" altLang="en-SE" sz="1700" b="0" i="0" u="none" strike="noStrike" cap="none" normalizeH="0" baseline="0" dirty="0">
                <a:ln>
                  <a:noFill/>
                </a:ln>
                <a:solidFill>
                  <a:schemeClr val="tx1"/>
                </a:solidFill>
                <a:effectLst/>
                <a:latin typeface="Arial" panose="020B0604020202020204" pitchFamily="34" charset="0"/>
              </a:rPr>
              <a:t>• </a:t>
            </a:r>
            <a:r>
              <a:rPr kumimoji="0" lang="en-SE" altLang="en-SE" sz="1700" b="1" i="0" u="none" strike="noStrike" cap="none" normalizeH="0" baseline="0" dirty="0">
                <a:ln>
                  <a:noFill/>
                </a:ln>
                <a:solidFill>
                  <a:schemeClr val="tx1"/>
                </a:solidFill>
                <a:effectLst/>
                <a:latin typeface="Arial" panose="020B0604020202020204" pitchFamily="34" charset="0"/>
              </a:rPr>
              <a:t>Selection and Development</a:t>
            </a:r>
            <a:r>
              <a:rPr kumimoji="0" lang="en-SE" altLang="en-SE" sz="1700" b="0" i="0" u="none" strike="noStrike" cap="none" normalizeH="0" baseline="0" dirty="0">
                <a:ln>
                  <a:noFill/>
                </a:ln>
                <a:solidFill>
                  <a:schemeClr val="tx1"/>
                </a:solidFill>
                <a:effectLst/>
                <a:latin typeface="Arial" panose="020B0604020202020204" pitchFamily="34" charset="0"/>
              </a:rPr>
              <a:t> – Expert review and strategic evaluation of proposed concepts,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followed by the formation of consortia to further develop selected ideas into detailed instrument concepts.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Even if a submitted concept is not selected, proposers will have opportunities to contribute to other </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700" b="0" i="0" u="none" strike="noStrike" cap="none" normalizeH="0" baseline="0" dirty="0">
                <a:ln>
                  <a:noFill/>
                </a:ln>
                <a:solidFill>
                  <a:schemeClr val="tx1"/>
                </a:solidFill>
                <a:effectLst/>
                <a:latin typeface="Arial" panose="020B0604020202020204" pitchFamily="34" charset="0"/>
              </a:rPr>
              <a:t>selected projects.</a:t>
            </a:r>
            <a:endParaRPr kumimoji="0" lang="en-US" altLang="en-SE" sz="17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84833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00DA71-9B80-41E1-965D-D5ED0B77BDAC}"/>
              </a:ext>
            </a:extLst>
          </p:cNvPr>
          <p:cNvSpPr>
            <a:spLocks noGrp="1"/>
          </p:cNvSpPr>
          <p:nvPr>
            <p:ph type="dt" sz="half" idx="10"/>
          </p:nvPr>
        </p:nvSpPr>
        <p:spPr/>
        <p:txBody>
          <a:bodyPr/>
          <a:lstStyle/>
          <a:p>
            <a:r>
              <a:rPr lang="en-SE"/>
              <a:t>2025-09-25</a:t>
            </a:r>
          </a:p>
        </p:txBody>
      </p:sp>
      <p:sp>
        <p:nvSpPr>
          <p:cNvPr id="3" name="Footer Placeholder 2">
            <a:extLst>
              <a:ext uri="{FF2B5EF4-FFF2-40B4-BE49-F238E27FC236}">
                <a16:creationId xmlns:a16="http://schemas.microsoft.com/office/drawing/2014/main" id="{859D3D87-D520-4B2E-9A7C-61AA922E681E}"/>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4" name="Slide Number Placeholder 3">
            <a:extLst>
              <a:ext uri="{FF2B5EF4-FFF2-40B4-BE49-F238E27FC236}">
                <a16:creationId xmlns:a16="http://schemas.microsoft.com/office/drawing/2014/main" id="{57D8B778-8645-439C-B571-226BA0417D88}"/>
              </a:ext>
            </a:extLst>
          </p:cNvPr>
          <p:cNvSpPr>
            <a:spLocks noGrp="1"/>
          </p:cNvSpPr>
          <p:nvPr>
            <p:ph type="sldNum" sz="quarter" idx="12"/>
          </p:nvPr>
        </p:nvSpPr>
        <p:spPr/>
        <p:txBody>
          <a:bodyPr/>
          <a:lstStyle/>
          <a:p>
            <a:fld id="{DA754C1E-D3A3-41C0-A750-74369B0F43C6}" type="slidenum">
              <a:rPr lang="en-SE" smtClean="0"/>
              <a:t>12</a:t>
            </a:fld>
            <a:endParaRPr lang="en-SE"/>
          </a:p>
        </p:txBody>
      </p:sp>
      <p:sp>
        <p:nvSpPr>
          <p:cNvPr id="5" name="Rectangle 1">
            <a:extLst>
              <a:ext uri="{FF2B5EF4-FFF2-40B4-BE49-F238E27FC236}">
                <a16:creationId xmlns:a16="http://schemas.microsoft.com/office/drawing/2014/main" id="{7EC77381-D630-4DC4-8268-5F71527D4BA5}"/>
              </a:ext>
            </a:extLst>
          </p:cNvPr>
          <p:cNvSpPr>
            <a:spLocks noChangeArrowheads="1"/>
          </p:cNvSpPr>
          <p:nvPr/>
        </p:nvSpPr>
        <p:spPr bwMode="auto">
          <a:xfrm>
            <a:off x="203200" y="66526"/>
            <a:ext cx="604226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800" b="1" i="0" u="none" strike="noStrike" cap="none" normalizeH="0" baseline="0" dirty="0">
                <a:ln>
                  <a:noFill/>
                </a:ln>
                <a:solidFill>
                  <a:schemeClr val="tx1"/>
                </a:solidFill>
                <a:effectLst/>
                <a:latin typeface="Arial" panose="020B0604020202020204" pitchFamily="34" charset="0"/>
              </a:rPr>
              <a:t>How to Prepare and Submit a Proposal </a:t>
            </a:r>
            <a:endParaRPr kumimoji="0" lang="en-US" altLang="en-SE"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SE" altLang="en-SE" sz="1800" b="0" i="0" u="none" strike="noStrike" cap="none" normalizeH="0" baseline="0" dirty="0">
                <a:ln>
                  <a:noFill/>
                </a:ln>
                <a:solidFill>
                  <a:schemeClr val="tx1"/>
                </a:solidFill>
                <a:effectLst/>
                <a:latin typeface="Arial" panose="020B0604020202020204" pitchFamily="34" charset="0"/>
              </a:rPr>
            </a:br>
            <a:r>
              <a:rPr kumimoji="0" lang="en-SE" altLang="en-SE" sz="1700" b="0" i="0" u="none" strike="noStrike" cap="none" normalizeH="0" baseline="0" dirty="0">
                <a:ln>
                  <a:noFill/>
                </a:ln>
                <a:solidFill>
                  <a:schemeClr val="tx1"/>
                </a:solidFill>
                <a:effectLst/>
                <a:latin typeface="Arial" panose="020B0604020202020204" pitchFamily="34" charset="0"/>
              </a:rPr>
              <a:t>The Call for Input is open February 3 2025 – February 3 2026.</a:t>
            </a: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SE" sz="17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SE" sz="17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800" b="0" i="0" u="none" strike="noStrike" cap="none" normalizeH="0" baseline="0" dirty="0">
                <a:ln>
                  <a:noFill/>
                </a:ln>
                <a:solidFill>
                  <a:schemeClr val="tx1"/>
                </a:solidFill>
                <a:effectLst/>
                <a:latin typeface="Arial" panose="020B0604020202020204" pitchFamily="34" charset="0"/>
              </a:rPr>
              <a:t> </a:t>
            </a:r>
            <a:endParaRPr kumimoji="0" lang="en-SE" altLang="en-SE" sz="1800" b="0" i="0" u="none" strike="noStrike" cap="none" normalizeH="0" baseline="0" dirty="0">
              <a:ln>
                <a:noFill/>
              </a:ln>
              <a:solidFill>
                <a:schemeClr val="tx1"/>
              </a:solidFill>
              <a:effectLst/>
              <a:latin typeface="Arial" panose="020B0604020202020204" pitchFamily="34" charset="0"/>
            </a:endParaRPr>
          </a:p>
        </p:txBody>
      </p:sp>
      <p:sp>
        <p:nvSpPr>
          <p:cNvPr id="6" name="Rectangle 2">
            <a:extLst>
              <a:ext uri="{FF2B5EF4-FFF2-40B4-BE49-F238E27FC236}">
                <a16:creationId xmlns:a16="http://schemas.microsoft.com/office/drawing/2014/main" id="{2D197231-5228-414B-9476-575DE8EAFFEA}"/>
              </a:ext>
            </a:extLst>
          </p:cNvPr>
          <p:cNvSpPr>
            <a:spLocks noChangeArrowheads="1"/>
          </p:cNvSpPr>
          <p:nvPr/>
        </p:nvSpPr>
        <p:spPr bwMode="auto">
          <a:xfrm>
            <a:off x="203200" y="1216482"/>
            <a:ext cx="1157743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600" b="0" i="0" u="none" strike="noStrike" cap="none" normalizeH="0" baseline="0" dirty="0">
                <a:ln>
                  <a:noFill/>
                </a:ln>
                <a:solidFill>
                  <a:schemeClr val="tx1"/>
                </a:solidFill>
                <a:effectLst/>
                <a:latin typeface="Arial" panose="020B0604020202020204" pitchFamily="34" charset="0"/>
              </a:rPr>
              <a:t>Propose an instrument concept, not a fully designed instrument. Focus on scientific capacity and capability, </a:t>
            </a:r>
            <a:endParaRPr kumimoji="0" lang="en-US" altLang="en-SE"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600" b="0" i="0" u="none" strike="noStrike" cap="none" normalizeH="0" baseline="0" dirty="0">
                <a:ln>
                  <a:noFill/>
                </a:ln>
                <a:solidFill>
                  <a:schemeClr val="tx1"/>
                </a:solidFill>
                <a:effectLst/>
                <a:latin typeface="Arial" panose="020B0604020202020204" pitchFamily="34" charset="0"/>
              </a:rPr>
              <a:t>and explain how your concept would complement the current instrument suite at ESS as well as the global </a:t>
            </a:r>
            <a:endParaRPr kumimoji="0" lang="en-US" altLang="en-SE"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600" b="0" i="0" u="none" strike="noStrike" cap="none" normalizeH="0" baseline="0" dirty="0">
                <a:ln>
                  <a:noFill/>
                </a:ln>
                <a:solidFill>
                  <a:schemeClr val="tx1"/>
                </a:solidFill>
                <a:effectLst/>
                <a:latin typeface="Arial" panose="020B0604020202020204" pitchFamily="34" charset="0"/>
              </a:rPr>
              <a:t>neutron landscape, and how it would enable ground-breaking science. Explain how technical solutions will make </a:t>
            </a:r>
            <a:endParaRPr kumimoji="0" lang="en-US" altLang="en-SE"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600" b="0" i="0" u="none" strike="noStrike" cap="none" normalizeH="0" baseline="0" dirty="0">
                <a:ln>
                  <a:noFill/>
                </a:ln>
                <a:solidFill>
                  <a:schemeClr val="tx1"/>
                </a:solidFill>
                <a:effectLst/>
                <a:latin typeface="Arial" panose="020B0604020202020204" pitchFamily="34" charset="0"/>
              </a:rPr>
              <a:t>your concept feasible and excellent, but do not provide a full instrument design. </a:t>
            </a:r>
            <a:br>
              <a:rPr kumimoji="0" lang="en-SE" altLang="en-SE" sz="1600" b="0" i="0" u="none" strike="noStrike" cap="none" normalizeH="0" baseline="0" dirty="0">
                <a:ln>
                  <a:noFill/>
                </a:ln>
                <a:solidFill>
                  <a:schemeClr val="tx1"/>
                </a:solidFill>
                <a:effectLst/>
                <a:latin typeface="Arial" panose="020B0604020202020204" pitchFamily="34" charset="0"/>
              </a:rPr>
            </a:br>
            <a:endParaRPr kumimoji="0" lang="en-US" altLang="en-SE"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600" b="0" i="0" u="none" strike="noStrike" cap="none" normalizeH="0" baseline="0" dirty="0">
                <a:ln>
                  <a:noFill/>
                </a:ln>
                <a:solidFill>
                  <a:schemeClr val="tx1"/>
                </a:solidFill>
                <a:effectLst/>
                <a:latin typeface="Arial" panose="020B0604020202020204" pitchFamily="34" charset="0"/>
              </a:rPr>
              <a:t>A proposal should include the following:</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1. Executive summary</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2. Scientific case</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2.1. Key scientific drivers</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2.1.1 Potential societal relevance of the science case</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2.2. Potential new science</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2.3. Potential user community</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3. An initial technical overview of the proposed instrument, discussing technical feasibility.</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4. An explanation of how the concept makes use of the ESS long-pulse source, if relevant. </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5. Plans or requirements for sample environment and laboratory access.</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6. Proposed location of the instrument at the ESS facility including motivation.</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7. Gap analysis in terms of both capability and capacity, in relation to ESS and the global facility landscape. </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8. Comparison to other similar instruments in the world, if possible.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600" b="0" i="0" u="none" strike="noStrike" cap="none" normalizeH="0" baseline="0" dirty="0">
                <a:ln>
                  <a:noFill/>
                </a:ln>
                <a:solidFill>
                  <a:schemeClr val="tx1"/>
                </a:solidFill>
                <a:effectLst/>
                <a:latin typeface="Arial" panose="020B0604020202020204" pitchFamily="34" charset="0"/>
              </a:rPr>
              <a:t>Page limit: 12 pages.</a:t>
            </a:r>
            <a:br>
              <a:rPr kumimoji="0" lang="en-SE" altLang="en-SE" sz="1600" b="0" i="0" u="none" strike="noStrike" cap="none" normalizeH="0" baseline="0" dirty="0">
                <a:ln>
                  <a:noFill/>
                </a:ln>
                <a:solidFill>
                  <a:schemeClr val="tx1"/>
                </a:solidFill>
                <a:effectLst/>
                <a:latin typeface="Arial" panose="020B0604020202020204" pitchFamily="34" charset="0"/>
              </a:rPr>
            </a:br>
            <a:r>
              <a:rPr kumimoji="0" lang="en-SE" altLang="en-SE" sz="1600" b="0" i="0" u="none" strike="noStrike" cap="none" normalizeH="0" baseline="0" dirty="0">
                <a:ln>
                  <a:noFill/>
                </a:ln>
                <a:solidFill>
                  <a:schemeClr val="tx1"/>
                </a:solidFill>
                <a:effectLst/>
                <a:latin typeface="Arial" panose="020B0604020202020204" pitchFamily="34" charset="0"/>
              </a:rPr>
              <a:t>E-mail you proposal to </a:t>
            </a:r>
            <a:r>
              <a:rPr kumimoji="0" lang="en-SE" altLang="en-SE" sz="1600" b="0" i="0" u="none" strike="noStrike" cap="none" normalizeH="0" baseline="0" dirty="0">
                <a:ln>
                  <a:noFill/>
                </a:ln>
                <a:solidFill>
                  <a:schemeClr val="tx1"/>
                </a:solidFill>
                <a:effectLst/>
                <a:latin typeface="Arial" panose="020B0604020202020204" pitchFamily="34" charset="0"/>
                <a:hlinkClick r:id="rId2"/>
              </a:rPr>
              <a:t>instrumentroadmap@ess.eu</a:t>
            </a:r>
            <a:r>
              <a:rPr kumimoji="0" lang="en-SE" altLang="en-SE" sz="1600" b="0" i="0" u="none" strike="noStrike" cap="none" normalizeH="0" baseline="0" dirty="0">
                <a:ln>
                  <a:noFill/>
                </a:ln>
                <a:solidFill>
                  <a:schemeClr val="tx1"/>
                </a:solidFill>
                <a:effectLst/>
                <a:latin typeface="Arial" panose="020B0604020202020204" pitchFamily="34" charset="0"/>
              </a:rPr>
              <a:t>, with the subject line "Proposal submission" no later than February 3, 2026.</a:t>
            </a:r>
          </a:p>
        </p:txBody>
      </p:sp>
    </p:spTree>
    <p:extLst>
      <p:ext uri="{BB962C8B-B14F-4D97-AF65-F5344CB8AC3E}">
        <p14:creationId xmlns:p14="http://schemas.microsoft.com/office/powerpoint/2010/main" val="2139856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F6BDC54-E748-49B7-802D-5DBCF69608F3}"/>
              </a:ext>
            </a:extLst>
          </p:cNvPr>
          <p:cNvGraphicFramePr>
            <a:graphicFrameLocks noGrp="1"/>
          </p:cNvGraphicFramePr>
          <p:nvPr>
            <p:extLst>
              <p:ext uri="{D42A27DB-BD31-4B8C-83A1-F6EECF244321}">
                <p14:modId xmlns:p14="http://schemas.microsoft.com/office/powerpoint/2010/main" val="583041277"/>
              </p:ext>
            </p:extLst>
          </p:nvPr>
        </p:nvGraphicFramePr>
        <p:xfrm>
          <a:off x="334010" y="2691866"/>
          <a:ext cx="5761990" cy="2400300"/>
        </p:xfrm>
        <a:graphic>
          <a:graphicData uri="http://schemas.openxmlformats.org/drawingml/2006/table">
            <a:tbl>
              <a:tblPr firstRow="1" firstCol="1" lastRow="1" lastCol="1" bandRow="1" bandCol="1">
                <a:tableStyleId>{5C22544A-7EE6-4342-B048-85BDC9FD1C3A}</a:tableStyleId>
              </a:tblPr>
              <a:tblGrid>
                <a:gridCol w="1438910">
                  <a:extLst>
                    <a:ext uri="{9D8B030D-6E8A-4147-A177-3AD203B41FA5}">
                      <a16:colId xmlns:a16="http://schemas.microsoft.com/office/drawing/2014/main" val="4135777071"/>
                    </a:ext>
                  </a:extLst>
                </a:gridCol>
                <a:gridCol w="1442085">
                  <a:extLst>
                    <a:ext uri="{9D8B030D-6E8A-4147-A177-3AD203B41FA5}">
                      <a16:colId xmlns:a16="http://schemas.microsoft.com/office/drawing/2014/main" val="4282505787"/>
                    </a:ext>
                  </a:extLst>
                </a:gridCol>
                <a:gridCol w="1438910">
                  <a:extLst>
                    <a:ext uri="{9D8B030D-6E8A-4147-A177-3AD203B41FA5}">
                      <a16:colId xmlns:a16="http://schemas.microsoft.com/office/drawing/2014/main" val="121105761"/>
                    </a:ext>
                  </a:extLst>
                </a:gridCol>
                <a:gridCol w="1442085">
                  <a:extLst>
                    <a:ext uri="{9D8B030D-6E8A-4147-A177-3AD203B41FA5}">
                      <a16:colId xmlns:a16="http://schemas.microsoft.com/office/drawing/2014/main" val="1609882190"/>
                    </a:ext>
                  </a:extLst>
                </a:gridCol>
              </a:tblGrid>
              <a:tr h="355600">
                <a:tc>
                  <a:txBody>
                    <a:bodyPr/>
                    <a:lstStyle/>
                    <a:p>
                      <a:pPr marL="66675"/>
                      <a:r>
                        <a:rPr lang="en-US" sz="1100">
                          <a:effectLst/>
                        </a:rPr>
                        <a:t>PHASE</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69850"/>
                      <a:r>
                        <a:rPr lang="en-US" sz="1100">
                          <a:effectLst/>
                        </a:rPr>
                        <a:t>FROM YEAR*</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66675"/>
                      <a:r>
                        <a:rPr lang="en-US" sz="1100">
                          <a:effectLst/>
                        </a:rPr>
                        <a:t>TO YEAR*</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69850"/>
                      <a:r>
                        <a:rPr lang="en-US" sz="1100">
                          <a:effectLst/>
                        </a:rPr>
                        <a:t>COMMENT</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890975651"/>
                  </a:ext>
                </a:extLst>
              </a:tr>
              <a:tr h="358775">
                <a:tc>
                  <a:txBody>
                    <a:bodyPr/>
                    <a:lstStyle/>
                    <a:p>
                      <a:pPr marL="66675"/>
                      <a:r>
                        <a:rPr lang="en-US" sz="1100">
                          <a:effectLst/>
                        </a:rPr>
                        <a:t>DESIGN*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288569945"/>
                  </a:ext>
                </a:extLst>
              </a:tr>
              <a:tr h="355600">
                <a:tc>
                  <a:txBody>
                    <a:bodyPr/>
                    <a:lstStyle/>
                    <a:p>
                      <a:pPr marL="66675"/>
                      <a:r>
                        <a:rPr lang="en-US" sz="1100">
                          <a:effectLst/>
                        </a:rPr>
                        <a:t>PREPARATION*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354145793"/>
                  </a:ext>
                </a:extLst>
              </a:tr>
              <a:tr h="615950">
                <a:tc>
                  <a:txBody>
                    <a:bodyPr/>
                    <a:lstStyle/>
                    <a:p>
                      <a:pPr marL="66675">
                        <a:lnSpc>
                          <a:spcPct val="150000"/>
                        </a:lnSpc>
                      </a:pPr>
                      <a:r>
                        <a:rPr lang="en-US" sz="1100">
                          <a:effectLst/>
                        </a:rPr>
                        <a:t>IMPLEMENTATION (CONSTRUCTION)*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dirty="0">
                          <a:effectLst/>
                        </a:rPr>
                        <a:t> </a:t>
                      </a:r>
                      <a:endParaRPr lang="en-S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198842632"/>
                  </a:ext>
                </a:extLst>
              </a:tr>
              <a:tr h="355600">
                <a:tc>
                  <a:txBody>
                    <a:bodyPr/>
                    <a:lstStyle/>
                    <a:p>
                      <a:pPr marL="66675"/>
                      <a:r>
                        <a:rPr lang="en-US" sz="1100">
                          <a:effectLst/>
                        </a:rPr>
                        <a:t>OPERATION*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574304801"/>
                  </a:ext>
                </a:extLst>
              </a:tr>
              <a:tr h="358775">
                <a:tc>
                  <a:txBody>
                    <a:bodyPr/>
                    <a:lstStyle/>
                    <a:p>
                      <a:pPr marL="66675"/>
                      <a:r>
                        <a:rPr lang="en-US" sz="1100">
                          <a:effectLst/>
                        </a:rPr>
                        <a:t>TERMINATION*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dirty="0">
                          <a:effectLst/>
                        </a:rPr>
                        <a:t> </a:t>
                      </a:r>
                      <a:endParaRPr lang="en-S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dirty="0">
                          <a:effectLst/>
                        </a:rPr>
                        <a:t> </a:t>
                      </a:r>
                      <a:endParaRPr lang="en-S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4069620511"/>
                  </a:ext>
                </a:extLst>
              </a:tr>
            </a:tbl>
          </a:graphicData>
        </a:graphic>
      </p:graphicFrame>
      <p:graphicFrame>
        <p:nvGraphicFramePr>
          <p:cNvPr id="3" name="Table 2">
            <a:extLst>
              <a:ext uri="{FF2B5EF4-FFF2-40B4-BE49-F238E27FC236}">
                <a16:creationId xmlns:a16="http://schemas.microsoft.com/office/drawing/2014/main" id="{D73184B8-EB3C-4093-A54E-8A11CF009D54}"/>
              </a:ext>
            </a:extLst>
          </p:cNvPr>
          <p:cNvGraphicFramePr>
            <a:graphicFrameLocks noGrp="1"/>
          </p:cNvGraphicFramePr>
          <p:nvPr>
            <p:extLst>
              <p:ext uri="{D42A27DB-BD31-4B8C-83A1-F6EECF244321}">
                <p14:modId xmlns:p14="http://schemas.microsoft.com/office/powerpoint/2010/main" val="3744097195"/>
              </p:ext>
            </p:extLst>
          </p:nvPr>
        </p:nvGraphicFramePr>
        <p:xfrm>
          <a:off x="6839667" y="2679834"/>
          <a:ext cx="4319905" cy="2758440"/>
        </p:xfrm>
        <a:graphic>
          <a:graphicData uri="http://schemas.openxmlformats.org/drawingml/2006/table">
            <a:tbl>
              <a:tblPr firstRow="1" firstCol="1" lastRow="1" lastCol="1" bandRow="1" bandCol="1">
                <a:tableStyleId>{5C22544A-7EE6-4342-B048-85BDC9FD1C3A}</a:tableStyleId>
              </a:tblPr>
              <a:tblGrid>
                <a:gridCol w="1438910">
                  <a:extLst>
                    <a:ext uri="{9D8B030D-6E8A-4147-A177-3AD203B41FA5}">
                      <a16:colId xmlns:a16="http://schemas.microsoft.com/office/drawing/2014/main" val="1071751954"/>
                    </a:ext>
                  </a:extLst>
                </a:gridCol>
                <a:gridCol w="1442085">
                  <a:extLst>
                    <a:ext uri="{9D8B030D-6E8A-4147-A177-3AD203B41FA5}">
                      <a16:colId xmlns:a16="http://schemas.microsoft.com/office/drawing/2014/main" val="4050162196"/>
                    </a:ext>
                  </a:extLst>
                </a:gridCol>
                <a:gridCol w="1438910">
                  <a:extLst>
                    <a:ext uri="{9D8B030D-6E8A-4147-A177-3AD203B41FA5}">
                      <a16:colId xmlns:a16="http://schemas.microsoft.com/office/drawing/2014/main" val="679075955"/>
                    </a:ext>
                  </a:extLst>
                </a:gridCol>
              </a:tblGrid>
              <a:tr h="358775">
                <a:tc>
                  <a:txBody>
                    <a:bodyPr/>
                    <a:lstStyle/>
                    <a:p>
                      <a:pPr marL="66675"/>
                      <a:r>
                        <a:rPr lang="en-US" sz="1100">
                          <a:effectLst/>
                        </a:rPr>
                        <a:t>COST</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69850"/>
                      <a:r>
                        <a:rPr lang="en-US" sz="1100">
                          <a:effectLst/>
                        </a:rPr>
                        <a:t>Euro (€)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66675"/>
                      <a:r>
                        <a:rPr lang="en-US" sz="1100">
                          <a:effectLst/>
                        </a:rPr>
                        <a:t>COMMENT</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679758786"/>
                  </a:ext>
                </a:extLst>
              </a:tr>
              <a:tr h="355600">
                <a:tc>
                  <a:txBody>
                    <a:bodyPr/>
                    <a:lstStyle/>
                    <a:p>
                      <a:pPr marL="66675"/>
                      <a:r>
                        <a:rPr lang="en-US" sz="1100">
                          <a:effectLst/>
                        </a:rPr>
                        <a:t>TOTAL INVESTMENT*</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325708047"/>
                  </a:ext>
                </a:extLst>
              </a:tr>
              <a:tr h="358775">
                <a:tc>
                  <a:txBody>
                    <a:bodyPr/>
                    <a:lstStyle/>
                    <a:p>
                      <a:pPr marL="66675"/>
                      <a:r>
                        <a:rPr lang="en-US" sz="1100">
                          <a:effectLst/>
                        </a:rPr>
                        <a:t>DESIGN*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dirty="0">
                          <a:effectLst/>
                        </a:rPr>
                        <a:t> </a:t>
                      </a:r>
                      <a:endParaRPr lang="en-S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096056021"/>
                  </a:ext>
                </a:extLst>
              </a:tr>
              <a:tr h="355600">
                <a:tc>
                  <a:txBody>
                    <a:bodyPr/>
                    <a:lstStyle/>
                    <a:p>
                      <a:pPr marL="66675"/>
                      <a:r>
                        <a:rPr lang="en-US" sz="1100">
                          <a:effectLst/>
                        </a:rPr>
                        <a:t>PREPARATION*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668635106"/>
                  </a:ext>
                </a:extLst>
              </a:tr>
              <a:tr h="358140">
                <a:tc>
                  <a:txBody>
                    <a:bodyPr/>
                    <a:lstStyle/>
                    <a:p>
                      <a:pPr marL="66675"/>
                      <a:r>
                        <a:rPr lang="en-US" sz="1100">
                          <a:effectLst/>
                        </a:rPr>
                        <a:t>IMPLEMENTATION*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dirty="0">
                          <a:effectLst/>
                        </a:rPr>
                        <a:t> </a:t>
                      </a:r>
                      <a:endParaRPr lang="en-S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794780957"/>
                  </a:ext>
                </a:extLst>
              </a:tr>
              <a:tr h="358775">
                <a:tc>
                  <a:txBody>
                    <a:bodyPr/>
                    <a:lstStyle/>
                    <a:p>
                      <a:pPr marL="66675"/>
                      <a:r>
                        <a:rPr lang="en-US" sz="1100">
                          <a:effectLst/>
                        </a:rPr>
                        <a:t>TERMINATION*</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817941564"/>
                  </a:ext>
                </a:extLst>
              </a:tr>
              <a:tr h="612775">
                <a:tc>
                  <a:txBody>
                    <a:bodyPr/>
                    <a:lstStyle/>
                    <a:p>
                      <a:pPr marL="66675">
                        <a:lnSpc>
                          <a:spcPct val="148000"/>
                        </a:lnSpc>
                      </a:pPr>
                      <a:r>
                        <a:rPr lang="en-US" sz="1100" dirty="0">
                          <a:effectLst/>
                        </a:rPr>
                        <a:t>AVERAGE ANNUAL OPERATION*</a:t>
                      </a:r>
                      <a:endParaRPr lang="en-S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a:effectLst/>
                        </a:rPr>
                        <a:t> </a:t>
                      </a:r>
                      <a:endParaRPr lang="en-S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n-US" sz="1100" dirty="0">
                          <a:effectLst/>
                        </a:rPr>
                        <a:t> </a:t>
                      </a:r>
                      <a:endParaRPr lang="en-S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26851827"/>
                  </a:ext>
                </a:extLst>
              </a:tr>
            </a:tbl>
          </a:graphicData>
        </a:graphic>
      </p:graphicFrame>
      <p:sp>
        <p:nvSpPr>
          <p:cNvPr id="4" name="Rectangle 1">
            <a:extLst>
              <a:ext uri="{FF2B5EF4-FFF2-40B4-BE49-F238E27FC236}">
                <a16:creationId xmlns:a16="http://schemas.microsoft.com/office/drawing/2014/main" id="{670AF86D-772E-4397-A2B4-1AC4C204BA9B}"/>
              </a:ext>
            </a:extLst>
          </p:cNvPr>
          <p:cNvSpPr>
            <a:spLocks noChangeArrowheads="1"/>
          </p:cNvSpPr>
          <p:nvPr/>
        </p:nvSpPr>
        <p:spPr bwMode="auto">
          <a:xfrm>
            <a:off x="3415649" y="7143113"/>
            <a:ext cx="4083710" cy="964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14226" tIns="101568" rIns="91440" bIns="45720" numCol="1" anchor="ctr" anchorCtr="0" compatLnSpc="1">
            <a:prstTxWarp prst="textNoShape">
              <a:avLst/>
            </a:prstTxWarp>
            <a:spAutoFit/>
          </a:bodyPr>
          <a:lstStyle/>
          <a:p>
            <a:pPr marL="1371600" marR="0" lvl="3" indent="0" algn="l" defTabSz="914400" rtl="0" eaLnBrk="0" fontAlgn="base" latinLnBrk="0" hangingPunct="0">
              <a:lnSpc>
                <a:spcPct val="100000"/>
              </a:lnSpc>
              <a:spcBef>
                <a:spcPct val="0"/>
              </a:spcBef>
              <a:spcAft>
                <a:spcPct val="0"/>
              </a:spcAft>
              <a:buClrTx/>
              <a:buSzTx/>
              <a:buFontTx/>
              <a:buAutoNum type="arabicPeriod"/>
              <a:tabLst/>
            </a:pPr>
            <a:r>
              <a:rPr kumimoji="0" lang="en-US" altLang="en-SE" sz="1200" b="1" i="1" u="none" strike="noStrike" cap="none" normalizeH="0" baseline="0" dirty="0">
                <a:ln>
                  <a:noFill/>
                </a:ln>
                <a:solidFill>
                  <a:srgbClr val="0068AC"/>
                </a:solidFill>
                <a:effectLst/>
                <a:latin typeface="Arial" panose="020B0604020202020204" pitchFamily="34" charset="0"/>
                <a:ea typeface="Calibri" panose="020F0502020204030204" pitchFamily="34" charset="0"/>
              </a:rPr>
              <a:t>|ESTIMATED COSTS*</a:t>
            </a:r>
            <a:endParaRPr kumimoji="0" lang="en-US" altLang="en-SE" sz="1200" b="1" i="1" u="none" strike="noStrike" cap="none" normalizeH="0" baseline="0" dirty="0">
              <a:ln>
                <a:noFill/>
              </a:ln>
              <a:solidFill>
                <a:schemeClr val="tx1"/>
              </a:solidFill>
              <a:effectLst/>
              <a:latin typeface="Arial" panose="020B0604020202020204" pitchFamily="34" charset="0"/>
              <a:ea typeface="Calibri" panose="020F0502020204030204"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SE" sz="1100" b="0" i="0" u="none" strike="noStrike" cap="none" normalizeH="0" baseline="0" dirty="0" err="1">
                <a:ln>
                  <a:noFill/>
                </a:ln>
                <a:solidFill>
                  <a:srgbClr val="212A35"/>
                </a:solidFill>
                <a:effectLst/>
                <a:latin typeface="Arial" panose="020B0604020202020204" pitchFamily="34" charset="0"/>
                <a:ea typeface="Calibri" panose="020F0502020204030204" pitchFamily="34" charset="0"/>
              </a:rPr>
              <a:t>Summarise</a:t>
            </a:r>
            <a:r>
              <a:rPr kumimoji="0" lang="en-US" altLang="en-SE" sz="1100" b="0" i="0" u="none" strike="noStrike" cap="none" normalizeH="0" baseline="0" dirty="0">
                <a:ln>
                  <a:noFill/>
                </a:ln>
                <a:solidFill>
                  <a:srgbClr val="212A35"/>
                </a:solidFill>
                <a:effectLst/>
                <a:latin typeface="Arial" panose="020B0604020202020204" pitchFamily="34" charset="0"/>
                <a:ea typeface="Calibri" panose="020F0502020204030204" pitchFamily="34" charset="0"/>
              </a:rPr>
              <a:t> the real or estimated costs for your RI</a:t>
            </a:r>
            <a:endParaRPr kumimoji="0" lang="en-US" altLang="en-SE" sz="800" b="0" i="0" u="none" strike="noStrike" cap="none" normalizeH="0" baseline="0" dirty="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SE" sz="1200" b="1" i="1" u="none" strike="noStrike" cap="none" normalizeH="0" baseline="0" dirty="0">
                <a:ln>
                  <a:noFill/>
                </a:ln>
                <a:solidFill>
                  <a:srgbClr val="0068AC"/>
                </a:solidFill>
                <a:effectLst/>
                <a:latin typeface="Arial" panose="020B0604020202020204" pitchFamily="34" charset="0"/>
                <a:ea typeface="Calibri" panose="020F0502020204030204" pitchFamily="34" charset="0"/>
              </a:rPr>
              <a:t>|HEADQUARTERS*</a:t>
            </a:r>
            <a:endParaRPr kumimoji="0" lang="en-US" altLang="en-SE" sz="1200" b="1" i="1" u="none" strike="noStrike" cap="none" normalizeH="0" baseline="0" dirty="0">
              <a:ln>
                <a:noFill/>
              </a:ln>
              <a:solidFill>
                <a:schemeClr val="tx1"/>
              </a:solidFill>
              <a:effectLst/>
              <a:latin typeface="Arial" panose="020B0604020202020204" pitchFamily="34" charset="0"/>
              <a:ea typeface="Calibri" panose="020F0502020204030204"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endParaRPr kumimoji="0" lang="en-US" altLang="en-SE"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AEA1E19D-08D4-4779-BE74-D052842236FC}"/>
              </a:ext>
            </a:extLst>
          </p:cNvPr>
          <p:cNvSpPr txBox="1"/>
          <p:nvPr/>
        </p:nvSpPr>
        <p:spPr>
          <a:xfrm>
            <a:off x="-98659" y="1918513"/>
            <a:ext cx="6097604" cy="707886"/>
          </a:xfrm>
          <a:prstGeom prst="rect">
            <a:avLst/>
          </a:prstGeom>
          <a:noFill/>
        </p:spPr>
        <p:txBody>
          <a:bodyPr wrap="square">
            <a:spAutoFit/>
          </a:bodyPr>
          <a:lstStyle/>
          <a:p>
            <a:pPr marL="457200" marR="0" lvl="1" indent="0" algn="l" defTabSz="914400" rtl="0" eaLnBrk="0" fontAlgn="base" latinLnBrk="0" hangingPunct="0">
              <a:lnSpc>
                <a:spcPct val="100000"/>
              </a:lnSpc>
              <a:spcBef>
                <a:spcPct val="0"/>
              </a:spcBef>
              <a:spcAft>
                <a:spcPct val="0"/>
              </a:spcAft>
              <a:buClrTx/>
              <a:buSzTx/>
              <a:tabLst/>
            </a:pPr>
            <a:r>
              <a:rPr kumimoji="0" lang="en-US" altLang="en-SE" sz="2000" b="1" i="1" u="none" strike="noStrike" cap="none" normalizeH="0" baseline="0" dirty="0">
                <a:ln>
                  <a:noFill/>
                </a:ln>
                <a:solidFill>
                  <a:srgbClr val="0068AC"/>
                </a:solidFill>
                <a:effectLst/>
                <a:latin typeface="Arial" panose="020B0604020202020204" pitchFamily="34" charset="0"/>
                <a:ea typeface="Calibri" panose="020F0502020204030204" pitchFamily="34" charset="0"/>
              </a:rPr>
              <a:t>                   TIMELINE*</a:t>
            </a:r>
          </a:p>
          <a:p>
            <a:pPr marL="457200" marR="0" lvl="1" indent="0" algn="l" defTabSz="914400" rtl="0" eaLnBrk="0" fontAlgn="base" latinLnBrk="0" hangingPunct="0">
              <a:lnSpc>
                <a:spcPct val="100000"/>
              </a:lnSpc>
              <a:spcBef>
                <a:spcPct val="0"/>
              </a:spcBef>
              <a:spcAft>
                <a:spcPct val="0"/>
              </a:spcAft>
              <a:buClrTx/>
              <a:buSzTx/>
              <a:tabLst/>
            </a:pPr>
            <a:r>
              <a:rPr kumimoji="0" lang="en-US" altLang="en-SE" sz="2000" b="1" i="1" u="none" strike="noStrike" cap="none" normalizeH="0" baseline="0" dirty="0">
                <a:ln>
                  <a:noFill/>
                </a:ln>
                <a:solidFill>
                  <a:srgbClr val="0068AC"/>
                </a:solidFill>
                <a:effectLst/>
                <a:latin typeface="Arial" panose="020B0604020202020204" pitchFamily="34" charset="0"/>
                <a:ea typeface="Calibri" panose="020F0502020204030204" pitchFamily="34" charset="0"/>
              </a:rPr>
              <a:t>I</a:t>
            </a:r>
            <a:r>
              <a:rPr kumimoji="0" lang="en-US" altLang="en-SE" sz="1800" b="0" i="0" u="none" strike="noStrike" cap="none" normalizeH="0" baseline="0" dirty="0">
                <a:ln>
                  <a:noFill/>
                </a:ln>
                <a:solidFill>
                  <a:srgbClr val="212A35"/>
                </a:solidFill>
                <a:effectLst/>
                <a:latin typeface="Arial" panose="020B0604020202020204" pitchFamily="34" charset="0"/>
                <a:ea typeface="Calibri" panose="020F0502020204030204" pitchFamily="34" charset="0"/>
              </a:rPr>
              <a:t>ndicate the timeline of the lifecycle of your RI</a:t>
            </a:r>
            <a:endParaRPr kumimoji="0" lang="en-US" altLang="en-SE" sz="1100" b="0" i="0" u="none" strike="noStrike" cap="none" normalizeH="0" baseline="0" dirty="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1853FC62-8AC6-407E-ACAF-F45370D7F623}"/>
              </a:ext>
            </a:extLst>
          </p:cNvPr>
          <p:cNvSpPr txBox="1"/>
          <p:nvPr/>
        </p:nvSpPr>
        <p:spPr>
          <a:xfrm>
            <a:off x="5902692" y="1976008"/>
            <a:ext cx="6193856" cy="646331"/>
          </a:xfrm>
          <a:prstGeom prst="rect">
            <a:avLst/>
          </a:prstGeom>
          <a:noFill/>
        </p:spPr>
        <p:txBody>
          <a:bodyPr wrap="square">
            <a:spAutoFit/>
          </a:bodyPr>
          <a:lstStyle/>
          <a:p>
            <a:pPr marL="1371600" marR="0" lvl="3" indent="0" defTabSz="914400" rtl="0" eaLnBrk="0" fontAlgn="base" latinLnBrk="0" hangingPunct="0">
              <a:lnSpc>
                <a:spcPct val="100000"/>
              </a:lnSpc>
              <a:spcBef>
                <a:spcPct val="0"/>
              </a:spcBef>
              <a:spcAft>
                <a:spcPct val="0"/>
              </a:spcAft>
              <a:buClrTx/>
              <a:buSzTx/>
              <a:tabLst/>
            </a:pPr>
            <a:r>
              <a:rPr kumimoji="0" lang="en-US" altLang="en-SE" b="1" i="1" u="none" strike="noStrike" cap="none" normalizeH="0" baseline="0" dirty="0">
                <a:ln>
                  <a:noFill/>
                </a:ln>
                <a:solidFill>
                  <a:srgbClr val="0068AC"/>
                </a:solidFill>
                <a:effectLst/>
                <a:latin typeface="Arial" panose="020B0604020202020204" pitchFamily="34" charset="0"/>
                <a:ea typeface="Calibri" panose="020F0502020204030204" pitchFamily="34" charset="0"/>
              </a:rPr>
              <a:t>ESTIMATED COSTS*</a:t>
            </a:r>
            <a:endParaRPr kumimoji="0" lang="en-US" altLang="en-SE" b="1" i="1" u="none" strike="noStrike" cap="none" normalizeH="0" baseline="0" dirty="0">
              <a:ln>
                <a:noFill/>
              </a:ln>
              <a:solidFill>
                <a:schemeClr val="tx1"/>
              </a:solidFill>
              <a:effectLst/>
              <a:latin typeface="Arial" panose="020B0604020202020204" pitchFamily="34" charset="0"/>
              <a:ea typeface="Calibri" panose="020F0502020204030204" pitchFamily="34" charset="0"/>
            </a:endParaRPr>
          </a:p>
          <a:p>
            <a:pPr marL="457200" marR="0" lvl="1" indent="0" defTabSz="914400" rtl="0" eaLnBrk="0" fontAlgn="base" latinLnBrk="0" hangingPunct="0">
              <a:lnSpc>
                <a:spcPct val="100000"/>
              </a:lnSpc>
              <a:spcBef>
                <a:spcPct val="0"/>
              </a:spcBef>
              <a:spcAft>
                <a:spcPct val="0"/>
              </a:spcAft>
              <a:buClrTx/>
              <a:buSzTx/>
              <a:tabLst/>
            </a:pPr>
            <a:r>
              <a:rPr kumimoji="0" lang="en-US" altLang="en-SE" b="0" i="0" u="none" strike="noStrike" cap="none" normalizeH="0" baseline="0" dirty="0" err="1">
                <a:ln>
                  <a:noFill/>
                </a:ln>
                <a:solidFill>
                  <a:srgbClr val="212A35"/>
                </a:solidFill>
                <a:effectLst/>
                <a:latin typeface="Arial" panose="020B0604020202020204" pitchFamily="34" charset="0"/>
                <a:ea typeface="Calibri" panose="020F0502020204030204" pitchFamily="34" charset="0"/>
              </a:rPr>
              <a:t>Summarise</a:t>
            </a:r>
            <a:r>
              <a:rPr kumimoji="0" lang="en-US" altLang="en-SE" b="0" i="0" u="none" strike="noStrike" cap="none" normalizeH="0" baseline="0" dirty="0">
                <a:ln>
                  <a:noFill/>
                </a:ln>
                <a:solidFill>
                  <a:srgbClr val="212A35"/>
                </a:solidFill>
                <a:effectLst/>
                <a:latin typeface="Arial" panose="020B0604020202020204" pitchFamily="34" charset="0"/>
                <a:ea typeface="Calibri" panose="020F0502020204030204" pitchFamily="34" charset="0"/>
              </a:rPr>
              <a:t> the real or estimated costs for your RI</a:t>
            </a:r>
            <a:endParaRPr kumimoji="0" lang="en-US" altLang="en-SE" b="0" i="0" u="none" strike="noStrike" cap="none" normalizeH="0" baseline="0" dirty="0">
              <a:ln>
                <a:noFill/>
              </a:ln>
              <a:solidFill>
                <a:schemeClr val="tx1"/>
              </a:solidFill>
              <a:effectLst/>
              <a:latin typeface="Arial" panose="020B0604020202020204" pitchFamily="34" charset="0"/>
            </a:endParaRPr>
          </a:p>
        </p:txBody>
      </p:sp>
      <p:pic>
        <p:nvPicPr>
          <p:cNvPr id="9" name="image2.png">
            <a:extLst>
              <a:ext uri="{FF2B5EF4-FFF2-40B4-BE49-F238E27FC236}">
                <a16:creationId xmlns:a16="http://schemas.microsoft.com/office/drawing/2014/main" id="{D038778A-A445-4D0B-9BB2-99E379C066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2619" y="853145"/>
            <a:ext cx="4470400" cy="76676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A39B4BA4-C658-451B-93C0-FC44E94ED73D}"/>
              </a:ext>
            </a:extLst>
          </p:cNvPr>
          <p:cNvSpPr txBox="1"/>
          <p:nvPr/>
        </p:nvSpPr>
        <p:spPr>
          <a:xfrm>
            <a:off x="1645919" y="147860"/>
            <a:ext cx="7199697" cy="861774"/>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SE" sz="3200" b="0" i="0" u="none" strike="noStrike" cap="none" normalizeH="0" baseline="0" dirty="0">
                <a:ln>
                  <a:noFill/>
                </a:ln>
                <a:solidFill>
                  <a:schemeClr val="tx1"/>
                </a:solidFill>
                <a:effectLst/>
                <a:ea typeface="Calibri" panose="020F0502020204030204" pitchFamily="34" charset="0"/>
              </a:rPr>
              <a:t>Proposal Submission</a:t>
            </a:r>
            <a:r>
              <a:rPr lang="en-US" altLang="en-SE" sz="3200" dirty="0"/>
              <a:t> </a:t>
            </a:r>
            <a:r>
              <a:rPr kumimoji="0" lang="en-US" altLang="en-SE" sz="3200" b="0" i="0" u="none" strike="noStrike" cap="none" normalizeH="0" baseline="0" dirty="0">
                <a:ln>
                  <a:noFill/>
                </a:ln>
                <a:solidFill>
                  <a:schemeClr val="tx1"/>
                </a:solidFill>
                <a:effectLst/>
                <a:ea typeface="Calibri" panose="020F0502020204030204" pitchFamily="34" charset="0"/>
              </a:rPr>
              <a:t>Questionnaire</a:t>
            </a:r>
            <a:endParaRPr kumimoji="0" lang="en-US" altLang="en-SE" sz="3200" b="0" i="0" u="none" strike="noStrike" cap="none" normalizeH="0" baseline="0" dirty="0">
              <a:ln>
                <a:noFill/>
              </a:ln>
              <a:solidFill>
                <a:schemeClr val="tx1"/>
              </a:solidFill>
              <a:effectLst/>
            </a:endParaRPr>
          </a:p>
          <a:p>
            <a:endParaRPr lang="en-SE" dirty="0"/>
          </a:p>
        </p:txBody>
      </p:sp>
      <p:sp>
        <p:nvSpPr>
          <p:cNvPr id="13" name="TextBox 12">
            <a:extLst>
              <a:ext uri="{FF2B5EF4-FFF2-40B4-BE49-F238E27FC236}">
                <a16:creationId xmlns:a16="http://schemas.microsoft.com/office/drawing/2014/main" id="{043BF334-C4C1-4D91-860C-345C54F22B31}"/>
              </a:ext>
            </a:extLst>
          </p:cNvPr>
          <p:cNvSpPr txBox="1"/>
          <p:nvPr/>
        </p:nvSpPr>
        <p:spPr>
          <a:xfrm>
            <a:off x="121888" y="5707648"/>
            <a:ext cx="12013160" cy="830997"/>
          </a:xfrm>
          <a:prstGeom prst="rect">
            <a:avLst/>
          </a:prstGeom>
          <a:noFill/>
        </p:spPr>
        <p:txBody>
          <a:bodyPr wrap="none" rtlCol="0">
            <a:spAutoFit/>
          </a:bodyPr>
          <a:lstStyle/>
          <a:p>
            <a:r>
              <a:rPr lang="en-US" sz="2400" dirty="0"/>
              <a:t>In the Design report to be published at the end of the </a:t>
            </a:r>
            <a:r>
              <a:rPr lang="en-US" sz="2400" dirty="0" err="1"/>
              <a:t>ESSnuSB</a:t>
            </a:r>
            <a:r>
              <a:rPr lang="en-US" sz="2400" dirty="0"/>
              <a:t>+ Design Study 2026 we need </a:t>
            </a:r>
          </a:p>
          <a:p>
            <a:r>
              <a:rPr lang="en-US" sz="2400" dirty="0"/>
              <a:t>to have a realistic cost estimate. Even more so at the end of the </a:t>
            </a:r>
            <a:r>
              <a:rPr lang="en-US" sz="2400" dirty="0" err="1"/>
              <a:t>ESSnuSB</a:t>
            </a:r>
            <a:r>
              <a:rPr lang="en-US" sz="2400" dirty="0"/>
              <a:t>-FD Design Study 2030.</a:t>
            </a:r>
            <a:endParaRPr lang="en-SE" sz="2400" dirty="0"/>
          </a:p>
        </p:txBody>
      </p:sp>
      <p:sp>
        <p:nvSpPr>
          <p:cNvPr id="5" name="Date Placeholder 4">
            <a:extLst>
              <a:ext uri="{FF2B5EF4-FFF2-40B4-BE49-F238E27FC236}">
                <a16:creationId xmlns:a16="http://schemas.microsoft.com/office/drawing/2014/main" id="{6E06C551-544B-4547-A17D-426F2BDD4833}"/>
              </a:ext>
            </a:extLst>
          </p:cNvPr>
          <p:cNvSpPr>
            <a:spLocks noGrp="1"/>
          </p:cNvSpPr>
          <p:nvPr>
            <p:ph type="dt" sz="half" idx="10"/>
          </p:nvPr>
        </p:nvSpPr>
        <p:spPr/>
        <p:txBody>
          <a:bodyPr/>
          <a:lstStyle/>
          <a:p>
            <a:r>
              <a:rPr lang="en-SE"/>
              <a:t>2025-09-25</a:t>
            </a:r>
          </a:p>
        </p:txBody>
      </p:sp>
      <p:sp>
        <p:nvSpPr>
          <p:cNvPr id="7" name="Footer Placeholder 6">
            <a:extLst>
              <a:ext uri="{FF2B5EF4-FFF2-40B4-BE49-F238E27FC236}">
                <a16:creationId xmlns:a16="http://schemas.microsoft.com/office/drawing/2014/main" id="{7B7A4C98-EE7F-4FB6-9A04-05A1088EED71}"/>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10" name="Slide Number Placeholder 9">
            <a:extLst>
              <a:ext uri="{FF2B5EF4-FFF2-40B4-BE49-F238E27FC236}">
                <a16:creationId xmlns:a16="http://schemas.microsoft.com/office/drawing/2014/main" id="{CFE3758A-167F-40E6-AE49-CE4A84C6C491}"/>
              </a:ext>
            </a:extLst>
          </p:cNvPr>
          <p:cNvSpPr>
            <a:spLocks noGrp="1"/>
          </p:cNvSpPr>
          <p:nvPr>
            <p:ph type="sldNum" sz="quarter" idx="12"/>
          </p:nvPr>
        </p:nvSpPr>
        <p:spPr/>
        <p:txBody>
          <a:bodyPr/>
          <a:lstStyle/>
          <a:p>
            <a:fld id="{DA754C1E-D3A3-41C0-A750-74369B0F43C6}" type="slidenum">
              <a:rPr lang="en-SE" smtClean="0"/>
              <a:t>13</a:t>
            </a:fld>
            <a:endParaRPr lang="en-SE"/>
          </a:p>
        </p:txBody>
      </p:sp>
    </p:spTree>
    <p:extLst>
      <p:ext uri="{BB962C8B-B14F-4D97-AF65-F5344CB8AC3E}">
        <p14:creationId xmlns:p14="http://schemas.microsoft.com/office/powerpoint/2010/main" val="2434588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E89838C-92FF-4EF3-A4C5-8C44187B266B}"/>
              </a:ext>
            </a:extLst>
          </p:cNvPr>
          <p:cNvSpPr txBox="1"/>
          <p:nvPr/>
        </p:nvSpPr>
        <p:spPr>
          <a:xfrm>
            <a:off x="623235" y="521085"/>
            <a:ext cx="5671687" cy="3158172"/>
          </a:xfrm>
          <a:prstGeom prst="rect">
            <a:avLst/>
          </a:prstGeom>
          <a:noFill/>
        </p:spPr>
        <p:txBody>
          <a:bodyPr wrap="square">
            <a:spAutoFit/>
          </a:bodyPr>
          <a:lstStyle/>
          <a:p>
            <a:pPr lvl="1">
              <a:buClr>
                <a:srgbClr val="0068AC"/>
              </a:buClr>
              <a:buSzPts val="1200"/>
              <a:tabLst>
                <a:tab pos="314960" algn="l"/>
              </a:tabLst>
            </a:pPr>
            <a:r>
              <a:rPr lang="en-US" sz="1200" b="1" i="1" spc="-10" dirty="0">
                <a:solidFill>
                  <a:srgbClr val="0068AC"/>
                </a:solidFill>
                <a:effectLst/>
                <a:latin typeface="Calibri" panose="020F0502020204030204" pitchFamily="34" charset="0"/>
                <a:ea typeface="Calibri" panose="020F0502020204030204" pitchFamily="34" charset="0"/>
              </a:rPr>
              <a:t>|POLITICAL SUPPORT – LEAD</a:t>
            </a:r>
            <a:r>
              <a:rPr lang="en-US" sz="1200" b="1" i="1" spc="15" dirty="0">
                <a:solidFill>
                  <a:srgbClr val="0068AC"/>
                </a:solidFill>
                <a:effectLst/>
                <a:latin typeface="Calibri" panose="020F0502020204030204" pitchFamily="34" charset="0"/>
                <a:ea typeface="Calibri" panose="020F0502020204030204" pitchFamily="34" charset="0"/>
              </a:rPr>
              <a:t> </a:t>
            </a:r>
            <a:r>
              <a:rPr lang="en-US" sz="1200" b="1" i="1" spc="-15" dirty="0">
                <a:solidFill>
                  <a:srgbClr val="0068AC"/>
                </a:solidFill>
                <a:effectLst/>
                <a:latin typeface="Calibri" panose="020F0502020204030204" pitchFamily="34" charset="0"/>
                <a:ea typeface="Calibri" panose="020F0502020204030204" pitchFamily="34" charset="0"/>
              </a:rPr>
              <a:t>COUNTRY/ENTITY*</a:t>
            </a:r>
            <a:endParaRPr lang="en-SE" sz="1200" b="1" i="1" spc="-10" dirty="0">
              <a:effectLst/>
              <a:latin typeface="Calibri" panose="020F0502020204030204" pitchFamily="34" charset="0"/>
              <a:ea typeface="Calibri" panose="020F0502020204030204" pitchFamily="34" charset="0"/>
            </a:endParaRPr>
          </a:p>
          <a:p>
            <a:pPr>
              <a:spcBef>
                <a:spcPts val="30"/>
              </a:spcBef>
            </a:pPr>
            <a:r>
              <a:rPr lang="en-US" sz="1250" b="1" i="1"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a:lnSpc>
                <a:spcPct val="150000"/>
              </a:lnSpc>
            </a:pPr>
            <a:r>
              <a:rPr lang="en-US" sz="1100" dirty="0">
                <a:effectLst/>
                <a:latin typeface="Calibri" panose="020F0502020204030204" pitchFamily="34" charset="0"/>
                <a:ea typeface="Calibri" panose="020F0502020204030204" pitchFamily="34" charset="0"/>
              </a:rPr>
              <a:t>Identify the Member State (MS), Associated Country (AC) or the </a:t>
            </a:r>
            <a:r>
              <a:rPr lang="en-US" sz="1100" dirty="0" err="1">
                <a:effectLst/>
                <a:latin typeface="Calibri" panose="020F0502020204030204" pitchFamily="34" charset="0"/>
                <a:ea typeface="Calibri" panose="020F0502020204030204" pitchFamily="34" charset="0"/>
              </a:rPr>
              <a:t>EIROforum</a:t>
            </a:r>
            <a:r>
              <a:rPr lang="en-US" sz="1100" dirty="0">
                <a:effectLst/>
                <a:latin typeface="Calibri" panose="020F0502020204030204" pitchFamily="34" charset="0"/>
                <a:ea typeface="Calibri" panose="020F0502020204030204" pitchFamily="34" charset="0"/>
              </a:rPr>
              <a:t> Member, which leads the preparation of your RI</a:t>
            </a:r>
            <a:endParaRPr lang="en-SE" sz="1100" dirty="0">
              <a:effectLst/>
              <a:latin typeface="Calibri" panose="020F0502020204030204" pitchFamily="34" charset="0"/>
              <a:ea typeface="Calibri" panose="020F0502020204030204" pitchFamily="34" charset="0"/>
            </a:endParaRPr>
          </a:p>
          <a:p>
            <a:pPr marL="342900" lvl="0" indent="-342900">
              <a:spcBef>
                <a:spcPts val="745"/>
              </a:spcBef>
              <a:spcAft>
                <a:spcPts val="0"/>
              </a:spcAft>
              <a:buFont typeface="Symbol" panose="05050102010706020507" pitchFamily="18" charset="2"/>
              <a:buChar char="-"/>
              <a:tabLst>
                <a:tab pos="159385" algn="l"/>
              </a:tabLst>
            </a:pPr>
            <a:r>
              <a:rPr lang="en-US" sz="1100" spc="-15" dirty="0">
                <a:effectLst/>
                <a:latin typeface="Calibri" panose="020F0502020204030204" pitchFamily="34" charset="0"/>
                <a:ea typeface="Calibri" panose="020F0502020204030204" pitchFamily="34" charset="0"/>
              </a:rPr>
              <a:t>LEAD </a:t>
            </a:r>
            <a:r>
              <a:rPr lang="en-US" sz="1100" dirty="0">
                <a:effectLst/>
                <a:latin typeface="Calibri" panose="020F0502020204030204" pitchFamily="34" charset="0"/>
                <a:ea typeface="Calibri" panose="020F0502020204030204" pitchFamily="34" charset="0"/>
              </a:rPr>
              <a:t>COUNTRY/ENTITY NAME* &lt;DROPDOWN LIST FOR </a:t>
            </a:r>
            <a:r>
              <a:rPr lang="en-US" sz="1100" spc="-15" dirty="0">
                <a:effectLst/>
                <a:latin typeface="Calibri" panose="020F0502020204030204" pitchFamily="34" charset="0"/>
                <a:ea typeface="Calibri" panose="020F0502020204030204" pitchFamily="34" charset="0"/>
              </a:rPr>
              <a:t>MS/AC </a:t>
            </a:r>
            <a:r>
              <a:rPr lang="en-US" sz="1100" dirty="0">
                <a:effectLst/>
                <a:latin typeface="Calibri" panose="020F0502020204030204" pitchFamily="34" charset="0"/>
                <a:ea typeface="Calibri" panose="020F0502020204030204" pitchFamily="34" charset="0"/>
              </a:rPr>
              <a:t>OR</a:t>
            </a:r>
            <a:r>
              <a:rPr lang="en-US" sz="1100" spc="-10"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EIROFORUM&gt;</a:t>
            </a:r>
            <a:endParaRPr lang="en-SE" sz="1100" dirty="0">
              <a:effectLst/>
              <a:latin typeface="Calibri" panose="020F0502020204030204" pitchFamily="34" charset="0"/>
              <a:ea typeface="Calibri" panose="020F0502020204030204" pitchFamily="34" charset="0"/>
            </a:endParaRPr>
          </a:p>
          <a:p>
            <a:pPr>
              <a:spcBef>
                <a:spcPts val="15"/>
              </a:spcBef>
            </a:pPr>
            <a:r>
              <a:rPr lang="en-US" sz="1200"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marR="90805">
              <a:lnSpc>
                <a:spcPct val="148000"/>
              </a:lnSpc>
              <a:spcBef>
                <a:spcPts val="5"/>
              </a:spcBef>
              <a:spcAft>
                <a:spcPts val="0"/>
              </a:spcAft>
            </a:pPr>
            <a:r>
              <a:rPr lang="en-US" sz="1100" dirty="0">
                <a:effectLst/>
                <a:latin typeface="Calibri" panose="020F0502020204030204" pitchFamily="34" charset="0"/>
                <a:ea typeface="Calibri" panose="020F0502020204030204" pitchFamily="34" charset="0"/>
              </a:rPr>
              <a:t>Identify the authority</a:t>
            </a:r>
            <a:r>
              <a:rPr lang="en-US" sz="700" u="none" strike="noStrike" dirty="0">
                <a:solidFill>
                  <a:srgbClr val="8495AF"/>
                </a:solidFill>
                <a:effectLst/>
                <a:latin typeface="Calibri" panose="020F0502020204030204" pitchFamily="34" charset="0"/>
                <a:ea typeface="Calibri" panose="020F0502020204030204" pitchFamily="34" charset="0"/>
                <a:hlinkClick r:id="rId2"/>
              </a:rPr>
              <a:t>1</a:t>
            </a:r>
            <a:r>
              <a:rPr lang="en-US" sz="700" dirty="0">
                <a:solidFill>
                  <a:srgbClr val="8495AF"/>
                </a:solidFill>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from the LEAD MS/AC OR EIROFORUM OR OTHER ENTITY that has signed Expression of political Support (</a:t>
            </a:r>
            <a:r>
              <a:rPr lang="en-US" sz="1100" dirty="0" err="1">
                <a:effectLst/>
                <a:latin typeface="Calibri" panose="020F0502020204030204" pitchFamily="34" charset="0"/>
                <a:ea typeface="Calibri" panose="020F0502020204030204" pitchFamily="34" charset="0"/>
              </a:rPr>
              <a:t>EoS</a:t>
            </a:r>
            <a:r>
              <a:rPr lang="en-US" sz="1100" dirty="0">
                <a:effectLst/>
                <a:latin typeface="Calibri" panose="020F0502020204030204" pitchFamily="34" charset="0"/>
                <a:ea typeface="Calibri" panose="020F0502020204030204" pitchFamily="34" charset="0"/>
              </a:rPr>
              <a:t>)</a:t>
            </a:r>
            <a:r>
              <a:rPr lang="en-US" sz="700" u="none" strike="noStrike" dirty="0">
                <a:solidFill>
                  <a:srgbClr val="8495AF"/>
                </a:solidFill>
                <a:effectLst/>
                <a:latin typeface="Calibri" panose="020F0502020204030204" pitchFamily="34" charset="0"/>
                <a:ea typeface="Calibri" panose="020F0502020204030204" pitchFamily="34" charset="0"/>
                <a:hlinkClick r:id="rId3"/>
              </a:rPr>
              <a:t>2</a:t>
            </a:r>
            <a:r>
              <a:rPr lang="en-US" sz="700" dirty="0">
                <a:solidFill>
                  <a:srgbClr val="8495AF"/>
                </a:solidFill>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or provided a Council resolution</a:t>
            </a:r>
            <a:endParaRPr lang="en-SE" sz="1100" dirty="0">
              <a:effectLst/>
              <a:latin typeface="Calibri" panose="020F0502020204030204" pitchFamily="34" charset="0"/>
              <a:ea typeface="Calibri" panose="020F0502020204030204" pitchFamily="34" charset="0"/>
            </a:endParaRPr>
          </a:p>
          <a:p>
            <a:pPr marL="342900" lvl="0" indent="-342900">
              <a:spcBef>
                <a:spcPts val="825"/>
              </a:spcBef>
              <a:spcAft>
                <a:spcPts val="0"/>
              </a:spcAft>
              <a:buFont typeface="Symbol" panose="05050102010706020507" pitchFamily="18" charset="2"/>
              <a:buChar char="-"/>
              <a:tabLst>
                <a:tab pos="159385" algn="l"/>
              </a:tabLst>
            </a:pPr>
            <a:r>
              <a:rPr lang="en-US" sz="1100" dirty="0">
                <a:effectLst/>
                <a:latin typeface="Calibri" panose="020F0502020204030204" pitchFamily="34" charset="0"/>
                <a:ea typeface="Calibri" panose="020F0502020204030204" pitchFamily="34" charset="0"/>
              </a:rPr>
              <a:t>AUTHORITY</a:t>
            </a:r>
            <a:r>
              <a:rPr lang="en-US" sz="1100" spc="15"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NAME*</a:t>
            </a:r>
            <a:endParaRPr lang="en-SE" sz="1100" dirty="0">
              <a:effectLst/>
              <a:latin typeface="Calibri" panose="020F0502020204030204" pitchFamily="34" charset="0"/>
              <a:ea typeface="Calibri" panose="020F0502020204030204" pitchFamily="34" charset="0"/>
            </a:endParaRPr>
          </a:p>
          <a:p>
            <a:pPr>
              <a:spcBef>
                <a:spcPts val="15"/>
              </a:spcBef>
            </a:pPr>
            <a:r>
              <a:rPr lang="en-US" sz="1200"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a:lnSpc>
                <a:spcPct val="150000"/>
              </a:lnSpc>
            </a:pPr>
            <a:r>
              <a:rPr lang="en-US" sz="1100" dirty="0">
                <a:effectLst/>
                <a:latin typeface="Calibri" panose="020F0502020204030204" pitchFamily="34" charset="0"/>
                <a:ea typeface="Calibri" panose="020F0502020204030204" pitchFamily="34" charset="0"/>
              </a:rPr>
              <a:t>Upload the Expression of political Support (</a:t>
            </a:r>
            <a:r>
              <a:rPr lang="en-US" sz="1100" dirty="0" err="1">
                <a:effectLst/>
                <a:latin typeface="Calibri" panose="020F0502020204030204" pitchFamily="34" charset="0"/>
                <a:ea typeface="Calibri" panose="020F0502020204030204" pitchFamily="34" charset="0"/>
              </a:rPr>
              <a:t>EoS</a:t>
            </a:r>
            <a:r>
              <a:rPr lang="en-US" sz="1100" dirty="0">
                <a:effectLst/>
                <a:latin typeface="Calibri" panose="020F0502020204030204" pitchFamily="34" charset="0"/>
                <a:ea typeface="Calibri" panose="020F0502020204030204" pitchFamily="34" charset="0"/>
              </a:rPr>
              <a:t>) of the Member State (MS) and Associated Country (AC); in the case of a </a:t>
            </a:r>
            <a:r>
              <a:rPr lang="en-US" sz="1100" dirty="0" err="1">
                <a:effectLst/>
                <a:latin typeface="Calibri" panose="020F0502020204030204" pitchFamily="34" charset="0"/>
                <a:ea typeface="Calibri" panose="020F0502020204030204" pitchFamily="34" charset="0"/>
              </a:rPr>
              <a:t>EIROforum</a:t>
            </a:r>
            <a:r>
              <a:rPr lang="en-US" sz="1100" dirty="0">
                <a:effectLst/>
                <a:latin typeface="Calibri" panose="020F0502020204030204" pitchFamily="34" charset="0"/>
                <a:ea typeface="Calibri" panose="020F0502020204030204" pitchFamily="34" charset="0"/>
              </a:rPr>
              <a:t> member, please upload the Council resolution</a:t>
            </a:r>
            <a:endParaRPr lang="en-SE" sz="1100" dirty="0">
              <a:effectLst/>
              <a:latin typeface="Calibri" panose="020F0502020204030204" pitchFamily="34" charset="0"/>
              <a:ea typeface="Calibri" panose="020F0502020204030204" pitchFamily="34" charset="0"/>
            </a:endParaRPr>
          </a:p>
          <a:p>
            <a:pPr marL="342900" lvl="0" indent="-342900">
              <a:spcBef>
                <a:spcPts val="800"/>
              </a:spcBef>
              <a:spcAft>
                <a:spcPts val="0"/>
              </a:spcAft>
              <a:buFont typeface="Symbol" panose="05050102010706020507" pitchFamily="18" charset="2"/>
              <a:buChar char="-"/>
              <a:tabLst>
                <a:tab pos="159385" algn="l"/>
              </a:tabLst>
            </a:pPr>
            <a:r>
              <a:rPr lang="en-US" sz="1100" dirty="0">
                <a:effectLst/>
                <a:latin typeface="Calibri" panose="020F0502020204030204" pitchFamily="34" charset="0"/>
                <a:ea typeface="Calibri" panose="020F0502020204030204" pitchFamily="34" charset="0"/>
              </a:rPr>
              <a:t>UPLOAD </a:t>
            </a:r>
            <a:r>
              <a:rPr lang="en-US" sz="1100" dirty="0" err="1">
                <a:effectLst/>
                <a:latin typeface="Calibri" panose="020F0502020204030204" pitchFamily="34" charset="0"/>
                <a:ea typeface="Calibri" panose="020F0502020204030204" pitchFamily="34" charset="0"/>
              </a:rPr>
              <a:t>EoS</a:t>
            </a:r>
            <a:r>
              <a:rPr lang="en-US" sz="1100" dirty="0">
                <a:effectLst/>
                <a:latin typeface="Calibri" panose="020F0502020204030204" pitchFamily="34" charset="0"/>
                <a:ea typeface="Calibri" panose="020F0502020204030204" pitchFamily="34" charset="0"/>
              </a:rPr>
              <a:t>* (upload with limit 1</a:t>
            </a:r>
            <a:r>
              <a:rPr lang="en-US" sz="1100" spc="-25"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MB)</a:t>
            </a:r>
            <a:endParaRPr lang="en-SE" sz="1100" dirty="0">
              <a:effectLst/>
              <a:latin typeface="Calibri" panose="020F0502020204030204" pitchFamily="34" charset="0"/>
              <a:ea typeface="Calibri" panose="020F0502020204030204" pitchFamily="34" charset="0"/>
            </a:endParaRPr>
          </a:p>
        </p:txBody>
      </p:sp>
      <p:sp>
        <p:nvSpPr>
          <p:cNvPr id="5" name="TextBox 4">
            <a:extLst>
              <a:ext uri="{FF2B5EF4-FFF2-40B4-BE49-F238E27FC236}">
                <a16:creationId xmlns:a16="http://schemas.microsoft.com/office/drawing/2014/main" id="{ECDB69EA-ECB4-4BF6-9110-8AA002A635D9}"/>
              </a:ext>
            </a:extLst>
          </p:cNvPr>
          <p:cNvSpPr txBox="1"/>
          <p:nvPr/>
        </p:nvSpPr>
        <p:spPr>
          <a:xfrm>
            <a:off x="6562022" y="655015"/>
            <a:ext cx="5421431" cy="2933560"/>
          </a:xfrm>
          <a:prstGeom prst="rect">
            <a:avLst/>
          </a:prstGeom>
          <a:noFill/>
        </p:spPr>
        <p:txBody>
          <a:bodyPr wrap="square">
            <a:spAutoFit/>
          </a:bodyPr>
          <a:lstStyle/>
          <a:p>
            <a:pPr lvl="1">
              <a:spcBef>
                <a:spcPts val="255"/>
              </a:spcBef>
              <a:buClr>
                <a:srgbClr val="0068AC"/>
              </a:buClr>
              <a:buSzPts val="1200"/>
              <a:tabLst>
                <a:tab pos="314960" algn="l"/>
              </a:tabLst>
            </a:pPr>
            <a:r>
              <a:rPr lang="en-US" sz="1200" b="1" i="1" spc="-10" dirty="0">
                <a:solidFill>
                  <a:srgbClr val="0068AC"/>
                </a:solidFill>
                <a:effectLst/>
                <a:latin typeface="Calibri" panose="020F0502020204030204" pitchFamily="34" charset="0"/>
                <a:ea typeface="Calibri" panose="020F0502020204030204" pitchFamily="34" charset="0"/>
              </a:rPr>
              <a:t>|POLITICAL SUPPORT – PROSPECTIVE MEMBER COUNTRY/ENTITY*</a:t>
            </a:r>
            <a:endParaRPr lang="en-SE" sz="1200" b="1" i="1" spc="-10" dirty="0">
              <a:effectLst/>
              <a:latin typeface="Calibri" panose="020F0502020204030204" pitchFamily="34" charset="0"/>
              <a:ea typeface="Calibri" panose="020F0502020204030204" pitchFamily="34" charset="0"/>
            </a:endParaRPr>
          </a:p>
          <a:p>
            <a:pPr>
              <a:spcBef>
                <a:spcPts val="5"/>
              </a:spcBef>
            </a:pPr>
            <a:r>
              <a:rPr lang="en-US" sz="1250" b="1" i="1"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a:lnSpc>
                <a:spcPct val="150000"/>
              </a:lnSpc>
            </a:pPr>
            <a:r>
              <a:rPr lang="en-US" sz="1100" dirty="0">
                <a:effectLst/>
                <a:latin typeface="Calibri" panose="020F0502020204030204" pitchFamily="34" charset="0"/>
                <a:ea typeface="Calibri" panose="020F0502020204030204" pitchFamily="34" charset="0"/>
              </a:rPr>
              <a:t>Identify at least two additional MS and AC – and any additional THIRD COUNTRY – which have submitted Expressions of political Support (</a:t>
            </a:r>
            <a:r>
              <a:rPr lang="en-US" sz="1100" dirty="0" err="1">
                <a:effectLst/>
                <a:latin typeface="Calibri" panose="020F0502020204030204" pitchFamily="34" charset="0"/>
                <a:ea typeface="Calibri" panose="020F0502020204030204" pitchFamily="34" charset="0"/>
              </a:rPr>
              <a:t>EoS</a:t>
            </a:r>
            <a:r>
              <a:rPr lang="en-US" sz="1100" dirty="0">
                <a:effectLst/>
                <a:latin typeface="Calibri" panose="020F0502020204030204" pitchFamily="34" charset="0"/>
                <a:ea typeface="Calibri" panose="020F0502020204030204" pitchFamily="34" charset="0"/>
              </a:rPr>
              <a:t>) signed by the national ministries responsible for RI, or other entities – such as </a:t>
            </a:r>
            <a:r>
              <a:rPr lang="en-US" sz="1100" dirty="0" err="1">
                <a:effectLst/>
                <a:latin typeface="Calibri" panose="020F0502020204030204" pitchFamily="34" charset="0"/>
                <a:ea typeface="Calibri" panose="020F0502020204030204" pitchFamily="34" charset="0"/>
              </a:rPr>
              <a:t>EIROforum</a:t>
            </a:r>
            <a:r>
              <a:rPr lang="en-US" sz="1100" dirty="0">
                <a:effectLst/>
                <a:latin typeface="Calibri" panose="020F0502020204030204" pitchFamily="34" charset="0"/>
                <a:ea typeface="Calibri" panose="020F0502020204030204" pitchFamily="34" charset="0"/>
              </a:rPr>
              <a:t> Member – whose mandated authorities have expressed interest to join the RI through a Council resolution</a:t>
            </a:r>
            <a:endParaRPr lang="en-SE" sz="1100" dirty="0">
              <a:effectLst/>
              <a:latin typeface="Calibri" panose="020F0502020204030204" pitchFamily="34" charset="0"/>
              <a:ea typeface="Calibri" panose="020F0502020204030204" pitchFamily="34" charset="0"/>
            </a:endParaRPr>
          </a:p>
          <a:p>
            <a:pPr marL="342900" marR="428625" lvl="0" indent="-342900">
              <a:lnSpc>
                <a:spcPct val="150000"/>
              </a:lnSpc>
              <a:spcBef>
                <a:spcPts val="795"/>
              </a:spcBef>
              <a:spcAft>
                <a:spcPts val="0"/>
              </a:spcAft>
              <a:buFont typeface="Symbol" panose="05050102010706020507" pitchFamily="18" charset="2"/>
              <a:buChar char="-"/>
              <a:tabLst>
                <a:tab pos="159385" algn="l"/>
              </a:tabLst>
            </a:pPr>
            <a:r>
              <a:rPr lang="en-US" sz="1100" dirty="0">
                <a:effectLst/>
                <a:latin typeface="Calibri" panose="020F0502020204030204" pitchFamily="34" charset="0"/>
                <a:ea typeface="Calibri" panose="020F0502020204030204" pitchFamily="34" charset="0"/>
              </a:rPr>
              <a:t>PROSPECTIVE</a:t>
            </a:r>
            <a:r>
              <a:rPr lang="en-US" sz="1100" spc="-45"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MEMBER</a:t>
            </a:r>
            <a:r>
              <a:rPr lang="en-US" sz="1100" spc="-20"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COUNTRY/ENTITY</a:t>
            </a:r>
            <a:r>
              <a:rPr lang="en-US" sz="1100" spc="-30"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NAME*</a:t>
            </a:r>
            <a:r>
              <a:rPr lang="en-US" sz="1100" spc="-30"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&lt;DROPDOWN</a:t>
            </a:r>
            <a:r>
              <a:rPr lang="en-US" sz="1100" spc="-45"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LIST</a:t>
            </a:r>
            <a:r>
              <a:rPr lang="en-US" sz="1100" spc="-40"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FOR</a:t>
            </a:r>
            <a:r>
              <a:rPr lang="en-US" sz="1100" spc="-35" dirty="0">
                <a:effectLst/>
                <a:latin typeface="Calibri" panose="020F0502020204030204" pitchFamily="34" charset="0"/>
                <a:ea typeface="Calibri" panose="020F0502020204030204" pitchFamily="34" charset="0"/>
              </a:rPr>
              <a:t> </a:t>
            </a:r>
            <a:r>
              <a:rPr lang="en-US" sz="1100" spc="-15" dirty="0">
                <a:effectLst/>
                <a:latin typeface="Calibri" panose="020F0502020204030204" pitchFamily="34" charset="0"/>
                <a:ea typeface="Calibri" panose="020F0502020204030204" pitchFamily="34" charset="0"/>
              </a:rPr>
              <a:t>MS/AC,</a:t>
            </a:r>
            <a:r>
              <a:rPr lang="en-US" sz="1100" spc="-5"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THIRD</a:t>
            </a:r>
            <a:r>
              <a:rPr lang="en-US" sz="1100" spc="-30"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COUNTRIES, EIROFORUM OR OTHER ENTITY&gt;</a:t>
            </a:r>
            <a:endParaRPr lang="en-SE" sz="1100" dirty="0">
              <a:effectLst/>
              <a:latin typeface="Calibri" panose="020F0502020204030204" pitchFamily="34" charset="0"/>
              <a:ea typeface="Calibri" panose="020F0502020204030204" pitchFamily="34" charset="0"/>
            </a:endParaRPr>
          </a:p>
          <a:p>
            <a:pPr marL="85725">
              <a:lnSpc>
                <a:spcPct val="150000"/>
              </a:lnSpc>
              <a:spcBef>
                <a:spcPts val="775"/>
              </a:spcBef>
              <a:spcAft>
                <a:spcPts val="0"/>
              </a:spcAft>
            </a:pPr>
            <a:r>
              <a:rPr lang="en-US" sz="1100" dirty="0">
                <a:effectLst/>
                <a:latin typeface="Calibri" panose="020F0502020204030204" pitchFamily="34" charset="0"/>
                <a:ea typeface="Calibri" panose="020F0502020204030204" pitchFamily="34" charset="0"/>
              </a:rPr>
              <a:t>Identify the authority</a:t>
            </a:r>
            <a:r>
              <a:rPr lang="en-US" sz="700" u="none" strike="noStrike" dirty="0">
                <a:solidFill>
                  <a:srgbClr val="8495AF"/>
                </a:solidFill>
                <a:effectLst/>
                <a:latin typeface="Calibri" panose="020F0502020204030204" pitchFamily="34" charset="0"/>
                <a:ea typeface="Calibri" panose="020F0502020204030204" pitchFamily="34" charset="0"/>
                <a:hlinkClick r:id="rId4"/>
              </a:rPr>
              <a:t>1</a:t>
            </a:r>
            <a:r>
              <a:rPr lang="en-US" sz="700" dirty="0">
                <a:solidFill>
                  <a:srgbClr val="8495AF"/>
                </a:solidFill>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from the PROSPECTIVE MEMBER MS/AC OR EIROFORUM OR OTHER ENTITY that has signed Expression of political Support (</a:t>
            </a:r>
            <a:r>
              <a:rPr lang="en-US" sz="1100" dirty="0" err="1">
                <a:effectLst/>
                <a:latin typeface="Calibri" panose="020F0502020204030204" pitchFamily="34" charset="0"/>
                <a:ea typeface="Calibri" panose="020F0502020204030204" pitchFamily="34" charset="0"/>
              </a:rPr>
              <a:t>EoS</a:t>
            </a:r>
            <a:r>
              <a:rPr lang="en-US" sz="1100" dirty="0">
                <a:effectLst/>
                <a:latin typeface="Calibri" panose="020F0502020204030204" pitchFamily="34" charset="0"/>
                <a:ea typeface="Calibri" panose="020F0502020204030204" pitchFamily="34" charset="0"/>
              </a:rPr>
              <a:t>) or provided a Council resolution</a:t>
            </a:r>
            <a:endParaRPr lang="en-SE" sz="1100" dirty="0">
              <a:effectLst/>
              <a:latin typeface="Calibri" panose="020F0502020204030204" pitchFamily="34" charset="0"/>
              <a:ea typeface="Calibri" panose="020F0502020204030204" pitchFamily="34" charset="0"/>
            </a:endParaRPr>
          </a:p>
        </p:txBody>
      </p:sp>
      <p:sp>
        <p:nvSpPr>
          <p:cNvPr id="6" name="TextBox 5">
            <a:extLst>
              <a:ext uri="{FF2B5EF4-FFF2-40B4-BE49-F238E27FC236}">
                <a16:creationId xmlns:a16="http://schemas.microsoft.com/office/drawing/2014/main" id="{F2BF6784-BEF8-43AB-B1B1-4A65CCE14AF6}"/>
              </a:ext>
            </a:extLst>
          </p:cNvPr>
          <p:cNvSpPr txBox="1"/>
          <p:nvPr/>
        </p:nvSpPr>
        <p:spPr>
          <a:xfrm>
            <a:off x="3376062" y="4084616"/>
            <a:ext cx="6097604" cy="1808508"/>
          </a:xfrm>
          <a:prstGeom prst="rect">
            <a:avLst/>
          </a:prstGeom>
          <a:noFill/>
        </p:spPr>
        <p:txBody>
          <a:bodyPr wrap="square">
            <a:spAutoFit/>
          </a:bodyPr>
          <a:lstStyle/>
          <a:p>
            <a:pPr lvl="1">
              <a:spcBef>
                <a:spcPts val="805"/>
              </a:spcBef>
              <a:buClr>
                <a:srgbClr val="0068AC"/>
              </a:buClr>
              <a:buSzPts val="1200"/>
              <a:tabLst>
                <a:tab pos="314960" algn="l"/>
              </a:tabLst>
            </a:pPr>
            <a:r>
              <a:rPr lang="en-US" sz="1200" b="1" i="1" spc="-10" dirty="0">
                <a:solidFill>
                  <a:srgbClr val="0068AC"/>
                </a:solidFill>
                <a:effectLst/>
                <a:latin typeface="Calibri" panose="020F0502020204030204" pitchFamily="34" charset="0"/>
                <a:ea typeface="Calibri" panose="020F0502020204030204" pitchFamily="34" charset="0"/>
              </a:rPr>
              <a:t>|POLITICAL SUPPORT – INCLUSION IN </a:t>
            </a:r>
            <a:r>
              <a:rPr lang="en-US" sz="1200" b="1" i="1" spc="-20" dirty="0">
                <a:solidFill>
                  <a:srgbClr val="0068AC"/>
                </a:solidFill>
                <a:effectLst/>
                <a:latin typeface="Calibri" panose="020F0502020204030204" pitchFamily="34" charset="0"/>
                <a:ea typeface="Calibri" panose="020F0502020204030204" pitchFamily="34" charset="0"/>
              </a:rPr>
              <a:t>NATIONAL</a:t>
            </a:r>
            <a:r>
              <a:rPr lang="en-US" sz="1200" b="1" i="1" spc="-15" dirty="0">
                <a:solidFill>
                  <a:srgbClr val="0068AC"/>
                </a:solidFill>
                <a:effectLst/>
                <a:latin typeface="Calibri" panose="020F0502020204030204" pitchFamily="34" charset="0"/>
                <a:ea typeface="Calibri" panose="020F0502020204030204" pitchFamily="34" charset="0"/>
              </a:rPr>
              <a:t> </a:t>
            </a:r>
            <a:r>
              <a:rPr lang="en-US" sz="1200" b="1" i="1" spc="-10" dirty="0">
                <a:solidFill>
                  <a:srgbClr val="0068AC"/>
                </a:solidFill>
                <a:effectLst/>
                <a:latin typeface="Calibri" panose="020F0502020204030204" pitchFamily="34" charset="0"/>
                <a:ea typeface="Calibri" panose="020F0502020204030204" pitchFamily="34" charset="0"/>
              </a:rPr>
              <a:t>ROADMAPS</a:t>
            </a:r>
            <a:endParaRPr lang="en-SE" sz="1200" b="1" i="1" spc="-10" dirty="0">
              <a:effectLst/>
              <a:latin typeface="Calibri" panose="020F0502020204030204" pitchFamily="34" charset="0"/>
              <a:ea typeface="Calibri" panose="020F0502020204030204" pitchFamily="34" charset="0"/>
            </a:endParaRPr>
          </a:p>
          <a:p>
            <a:pPr>
              <a:spcBef>
                <a:spcPts val="30"/>
              </a:spcBef>
            </a:pPr>
            <a:r>
              <a:rPr lang="en-US" sz="1250" b="1" i="1"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a:lnSpc>
                <a:spcPct val="148000"/>
              </a:lnSpc>
              <a:spcBef>
                <a:spcPts val="5"/>
              </a:spcBef>
              <a:spcAft>
                <a:spcPts val="0"/>
              </a:spcAft>
            </a:pPr>
            <a:r>
              <a:rPr lang="en-US" sz="1100" dirty="0">
                <a:effectLst/>
                <a:latin typeface="Calibri" panose="020F0502020204030204" pitchFamily="34" charset="0"/>
                <a:ea typeface="Calibri" panose="020F0502020204030204" pitchFamily="34" charset="0"/>
              </a:rPr>
              <a:t>If applicable, identify the MS and AC which has (have) included your RI – or a preliminary form – in its (their) national RI roadmap (-s) or similar political document.</a:t>
            </a:r>
            <a:endParaRPr lang="en-SE" sz="1100" dirty="0">
              <a:effectLst/>
              <a:latin typeface="Calibri" panose="020F0502020204030204" pitchFamily="34" charset="0"/>
              <a:ea typeface="Calibri" panose="020F0502020204030204" pitchFamily="34" charset="0"/>
            </a:endParaRPr>
          </a:p>
          <a:p>
            <a:pPr marL="85725">
              <a:lnSpc>
                <a:spcPct val="150000"/>
              </a:lnSpc>
              <a:spcBef>
                <a:spcPts val="795"/>
              </a:spcBef>
              <a:spcAft>
                <a:spcPts val="0"/>
              </a:spcAft>
            </a:pPr>
            <a:r>
              <a:rPr lang="en-US" sz="1100" dirty="0">
                <a:effectLst/>
                <a:latin typeface="Calibri" panose="020F0502020204030204" pitchFamily="34" charset="0"/>
                <a:ea typeface="Calibri" panose="020F0502020204030204" pitchFamily="34" charset="0"/>
              </a:rPr>
              <a:t>Please specify, per country, the amount of funds spent (in the past) or earmarked and allocated (for the future) to your RI in the framework of this (their) national RI roadmap (-s) or similar strategic document (in this case, please also provide reference of the relevant political document). </a:t>
            </a:r>
            <a:endParaRPr lang="en-SE" sz="1100" dirty="0">
              <a:effectLst/>
              <a:latin typeface="Calibri" panose="020F0502020204030204" pitchFamily="34" charset="0"/>
              <a:ea typeface="Calibri" panose="020F0502020204030204" pitchFamily="34" charset="0"/>
            </a:endParaRPr>
          </a:p>
        </p:txBody>
      </p:sp>
      <p:sp>
        <p:nvSpPr>
          <p:cNvPr id="2" name="Date Placeholder 1">
            <a:extLst>
              <a:ext uri="{FF2B5EF4-FFF2-40B4-BE49-F238E27FC236}">
                <a16:creationId xmlns:a16="http://schemas.microsoft.com/office/drawing/2014/main" id="{EE3DA28E-6569-4527-A1F4-C0B525972C5F}"/>
              </a:ext>
            </a:extLst>
          </p:cNvPr>
          <p:cNvSpPr>
            <a:spLocks noGrp="1"/>
          </p:cNvSpPr>
          <p:nvPr>
            <p:ph type="dt" sz="half" idx="10"/>
          </p:nvPr>
        </p:nvSpPr>
        <p:spPr/>
        <p:txBody>
          <a:bodyPr/>
          <a:lstStyle/>
          <a:p>
            <a:r>
              <a:rPr lang="en-SE"/>
              <a:t>2025-09-25</a:t>
            </a:r>
          </a:p>
        </p:txBody>
      </p:sp>
      <p:sp>
        <p:nvSpPr>
          <p:cNvPr id="4" name="Footer Placeholder 3">
            <a:extLst>
              <a:ext uri="{FF2B5EF4-FFF2-40B4-BE49-F238E27FC236}">
                <a16:creationId xmlns:a16="http://schemas.microsoft.com/office/drawing/2014/main" id="{F6520F69-1235-4C11-9829-94617179A908}"/>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7" name="Slide Number Placeholder 6">
            <a:extLst>
              <a:ext uri="{FF2B5EF4-FFF2-40B4-BE49-F238E27FC236}">
                <a16:creationId xmlns:a16="http://schemas.microsoft.com/office/drawing/2014/main" id="{A759C736-2B24-464E-88F1-44733D77FEAB}"/>
              </a:ext>
            </a:extLst>
          </p:cNvPr>
          <p:cNvSpPr>
            <a:spLocks noGrp="1"/>
          </p:cNvSpPr>
          <p:nvPr>
            <p:ph type="sldNum" sz="quarter" idx="12"/>
          </p:nvPr>
        </p:nvSpPr>
        <p:spPr/>
        <p:txBody>
          <a:bodyPr/>
          <a:lstStyle/>
          <a:p>
            <a:fld id="{DA754C1E-D3A3-41C0-A750-74369B0F43C6}" type="slidenum">
              <a:rPr lang="en-SE" smtClean="0"/>
              <a:t>14</a:t>
            </a:fld>
            <a:endParaRPr lang="en-SE"/>
          </a:p>
        </p:txBody>
      </p:sp>
    </p:spTree>
    <p:extLst>
      <p:ext uri="{BB962C8B-B14F-4D97-AF65-F5344CB8AC3E}">
        <p14:creationId xmlns:p14="http://schemas.microsoft.com/office/powerpoint/2010/main" val="883889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AB3E157-EFDA-4A01-88F8-F0A386649E3A}"/>
              </a:ext>
            </a:extLst>
          </p:cNvPr>
          <p:cNvSpPr txBox="1"/>
          <p:nvPr/>
        </p:nvSpPr>
        <p:spPr>
          <a:xfrm>
            <a:off x="372979" y="245392"/>
            <a:ext cx="6097604" cy="1905073"/>
          </a:xfrm>
          <a:prstGeom prst="rect">
            <a:avLst/>
          </a:prstGeom>
          <a:noFill/>
        </p:spPr>
        <p:txBody>
          <a:bodyPr wrap="square">
            <a:spAutoFit/>
          </a:bodyPr>
          <a:lstStyle/>
          <a:p>
            <a:pPr lvl="1">
              <a:spcBef>
                <a:spcPts val="260"/>
              </a:spcBef>
              <a:buClr>
                <a:srgbClr val="0068AC"/>
              </a:buClr>
              <a:buSzPts val="1200"/>
              <a:tabLst>
                <a:tab pos="314960" algn="l"/>
              </a:tabLst>
            </a:pPr>
            <a:r>
              <a:rPr lang="en-US" sz="1200" b="1" i="1" spc="-10" dirty="0">
                <a:solidFill>
                  <a:srgbClr val="0068AC"/>
                </a:solidFill>
                <a:effectLst/>
                <a:latin typeface="Calibri" panose="020F0502020204030204" pitchFamily="34" charset="0"/>
                <a:ea typeface="Calibri" panose="020F0502020204030204" pitchFamily="34" charset="0"/>
              </a:rPr>
              <a:t>|FINANCIAL COMMITMENT – LEAD</a:t>
            </a:r>
            <a:r>
              <a:rPr lang="en-US" sz="1200" b="1" i="1" spc="-20" dirty="0">
                <a:solidFill>
                  <a:srgbClr val="0068AC"/>
                </a:solidFill>
                <a:effectLst/>
                <a:latin typeface="Calibri" panose="020F0502020204030204" pitchFamily="34" charset="0"/>
                <a:ea typeface="Calibri" panose="020F0502020204030204" pitchFamily="34" charset="0"/>
              </a:rPr>
              <a:t> </a:t>
            </a:r>
            <a:r>
              <a:rPr lang="en-US" sz="1200" b="1" i="1" spc="-10" dirty="0">
                <a:solidFill>
                  <a:srgbClr val="0068AC"/>
                </a:solidFill>
                <a:effectLst/>
                <a:latin typeface="Calibri" panose="020F0502020204030204" pitchFamily="34" charset="0"/>
                <a:ea typeface="Calibri" panose="020F0502020204030204" pitchFamily="34" charset="0"/>
              </a:rPr>
              <a:t>COUNTRY/ENTITY*</a:t>
            </a:r>
            <a:endParaRPr lang="en-SE" sz="1200" b="1" i="1" spc="-10" dirty="0">
              <a:effectLst/>
              <a:latin typeface="Calibri" panose="020F0502020204030204" pitchFamily="34" charset="0"/>
              <a:ea typeface="Calibri" panose="020F0502020204030204" pitchFamily="34" charset="0"/>
            </a:endParaRPr>
          </a:p>
          <a:p>
            <a:pPr>
              <a:spcBef>
                <a:spcPts val="30"/>
              </a:spcBef>
            </a:pPr>
            <a:r>
              <a:rPr lang="en-US" sz="1250" b="1" i="1"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a:r>
              <a:rPr lang="en-US" sz="1100" dirty="0">
                <a:effectLst/>
                <a:latin typeface="Calibri" panose="020F0502020204030204" pitchFamily="34" charset="0"/>
                <a:ea typeface="Calibri" panose="020F0502020204030204" pitchFamily="34" charset="0"/>
              </a:rPr>
              <a:t>Identify the MS/AC or the </a:t>
            </a:r>
            <a:r>
              <a:rPr lang="en-US" sz="1100" dirty="0" err="1">
                <a:effectLst/>
                <a:latin typeface="Calibri" panose="020F0502020204030204" pitchFamily="34" charset="0"/>
                <a:ea typeface="Calibri" panose="020F0502020204030204" pitchFamily="34" charset="0"/>
              </a:rPr>
              <a:t>EIROforum</a:t>
            </a:r>
            <a:r>
              <a:rPr lang="en-US" sz="1100" dirty="0">
                <a:effectLst/>
                <a:latin typeface="Calibri" panose="020F0502020204030204" pitchFamily="34" charset="0"/>
                <a:ea typeface="Calibri" panose="020F0502020204030204" pitchFamily="34" charset="0"/>
              </a:rPr>
              <a:t> Member, which is the LEAD COUNTRY/ENTITY</a:t>
            </a:r>
            <a:endParaRPr lang="en-SE" sz="1100" dirty="0">
              <a:effectLst/>
              <a:latin typeface="Calibri" panose="020F0502020204030204" pitchFamily="34" charset="0"/>
              <a:ea typeface="Calibri" panose="020F0502020204030204" pitchFamily="34" charset="0"/>
            </a:endParaRPr>
          </a:p>
          <a:p>
            <a:pPr>
              <a:spcBef>
                <a:spcPts val="30"/>
              </a:spcBef>
            </a:pPr>
            <a:r>
              <a:rPr lang="en-US" sz="1150"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tabLst>
                <a:tab pos="159385" algn="l"/>
              </a:tabLst>
            </a:pPr>
            <a:r>
              <a:rPr lang="en-US" sz="1100" spc="-15" dirty="0">
                <a:effectLst/>
                <a:latin typeface="Calibri" panose="020F0502020204030204" pitchFamily="34" charset="0"/>
                <a:ea typeface="Calibri" panose="020F0502020204030204" pitchFamily="34" charset="0"/>
              </a:rPr>
              <a:t>LEAD </a:t>
            </a:r>
            <a:r>
              <a:rPr lang="en-US" sz="1100" dirty="0">
                <a:effectLst/>
                <a:latin typeface="Calibri" panose="020F0502020204030204" pitchFamily="34" charset="0"/>
                <a:ea typeface="Calibri" panose="020F0502020204030204" pitchFamily="34" charset="0"/>
              </a:rPr>
              <a:t>COUNTRY/ENTITY NAME &lt;DROPDOWN LIST FOR </a:t>
            </a:r>
            <a:r>
              <a:rPr lang="en-US" sz="1100" spc="-15" dirty="0">
                <a:effectLst/>
                <a:latin typeface="Calibri" panose="020F0502020204030204" pitchFamily="34" charset="0"/>
                <a:ea typeface="Calibri" panose="020F0502020204030204" pitchFamily="34" charset="0"/>
              </a:rPr>
              <a:t>MS/AC </a:t>
            </a:r>
            <a:r>
              <a:rPr lang="en-US" sz="1100" dirty="0">
                <a:effectLst/>
                <a:latin typeface="Calibri" panose="020F0502020204030204" pitchFamily="34" charset="0"/>
                <a:ea typeface="Calibri" panose="020F0502020204030204" pitchFamily="34" charset="0"/>
              </a:rPr>
              <a:t>OR EIROFORUM OR OTHER</a:t>
            </a:r>
            <a:r>
              <a:rPr lang="en-US" sz="1100" spc="-85" dirty="0">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ENTITY&gt;</a:t>
            </a:r>
            <a:endParaRPr lang="en-SE" sz="1100" dirty="0">
              <a:effectLst/>
              <a:latin typeface="Calibri" panose="020F0502020204030204" pitchFamily="34" charset="0"/>
              <a:ea typeface="Calibri" panose="020F0502020204030204" pitchFamily="34" charset="0"/>
            </a:endParaRPr>
          </a:p>
          <a:p>
            <a:pPr>
              <a:spcBef>
                <a:spcPts val="15"/>
              </a:spcBef>
            </a:pPr>
            <a:r>
              <a:rPr lang="en-US" sz="1200"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a:lnSpc>
                <a:spcPct val="150000"/>
              </a:lnSpc>
            </a:pPr>
            <a:r>
              <a:rPr lang="en-US" sz="1100" dirty="0">
                <a:effectLst/>
                <a:latin typeface="Calibri" panose="020F0502020204030204" pitchFamily="34" charset="0"/>
                <a:ea typeface="Calibri" panose="020F0502020204030204" pitchFamily="34" charset="0"/>
              </a:rPr>
              <a:t>Identify the authorities</a:t>
            </a:r>
            <a:r>
              <a:rPr lang="en-US" sz="700" u="none" strike="noStrike" dirty="0">
                <a:solidFill>
                  <a:srgbClr val="8495AF"/>
                </a:solidFill>
                <a:effectLst/>
                <a:latin typeface="Calibri" panose="020F0502020204030204" pitchFamily="34" charset="0"/>
                <a:ea typeface="Calibri" panose="020F0502020204030204" pitchFamily="34" charset="0"/>
                <a:hlinkClick r:id="rId2"/>
              </a:rPr>
              <a:t>3</a:t>
            </a:r>
            <a:r>
              <a:rPr lang="en-US" sz="700" dirty="0">
                <a:solidFill>
                  <a:srgbClr val="8495AF"/>
                </a:solidFill>
                <a:effectLst/>
                <a:latin typeface="Calibri" panose="020F0502020204030204" pitchFamily="34" charset="0"/>
                <a:ea typeface="Calibri" panose="020F0502020204030204" pitchFamily="34" charset="0"/>
              </a:rPr>
              <a:t> </a:t>
            </a:r>
            <a:r>
              <a:rPr lang="en-US" sz="1100" dirty="0">
                <a:effectLst/>
                <a:latin typeface="Calibri" panose="020F0502020204030204" pitchFamily="34" charset="0"/>
                <a:ea typeface="Calibri" panose="020F0502020204030204" pitchFamily="34" charset="0"/>
              </a:rPr>
              <a:t>from the LEAD COUNTRY/ENTITY that have signed Expression of financial Commitment (</a:t>
            </a:r>
            <a:r>
              <a:rPr lang="en-US" sz="1100" dirty="0" err="1">
                <a:effectLst/>
                <a:latin typeface="Calibri" panose="020F0502020204030204" pitchFamily="34" charset="0"/>
                <a:ea typeface="Calibri" panose="020F0502020204030204" pitchFamily="34" charset="0"/>
              </a:rPr>
              <a:t>EoC</a:t>
            </a:r>
            <a:r>
              <a:rPr lang="en-US" sz="1100" dirty="0">
                <a:effectLst/>
                <a:latin typeface="Calibri" panose="020F0502020204030204" pitchFamily="34" charset="0"/>
                <a:ea typeface="Calibri" panose="020F0502020204030204" pitchFamily="34" charset="0"/>
              </a:rPr>
              <a:t>) or provided a Council resolution to financially contribute to the Preparation and Implementation Phases of you RI</a:t>
            </a:r>
            <a:endParaRPr lang="en-SE" sz="1100" dirty="0">
              <a:effectLst/>
              <a:latin typeface="Calibri" panose="020F0502020204030204" pitchFamily="34" charset="0"/>
              <a:ea typeface="Calibri" panose="020F0502020204030204" pitchFamily="34" charset="0"/>
            </a:endParaRPr>
          </a:p>
        </p:txBody>
      </p:sp>
      <p:sp>
        <p:nvSpPr>
          <p:cNvPr id="7" name="TextBox 6">
            <a:extLst>
              <a:ext uri="{FF2B5EF4-FFF2-40B4-BE49-F238E27FC236}">
                <a16:creationId xmlns:a16="http://schemas.microsoft.com/office/drawing/2014/main" id="{F67F44D1-BED8-491B-B87B-D50B50E4C337}"/>
              </a:ext>
            </a:extLst>
          </p:cNvPr>
          <p:cNvSpPr txBox="1"/>
          <p:nvPr/>
        </p:nvSpPr>
        <p:spPr>
          <a:xfrm>
            <a:off x="488482" y="2105986"/>
            <a:ext cx="6097604" cy="1204882"/>
          </a:xfrm>
          <a:prstGeom prst="rect">
            <a:avLst/>
          </a:prstGeom>
          <a:noFill/>
        </p:spPr>
        <p:txBody>
          <a:bodyPr wrap="square">
            <a:spAutoFit/>
          </a:bodyPr>
          <a:lstStyle/>
          <a:p>
            <a:pPr lvl="1">
              <a:spcBef>
                <a:spcPts val="255"/>
              </a:spcBef>
              <a:buClr>
                <a:srgbClr val="0068AC"/>
              </a:buClr>
              <a:buSzPts val="1200"/>
              <a:tabLst>
                <a:tab pos="314960" algn="l"/>
              </a:tabLst>
            </a:pPr>
            <a:r>
              <a:rPr lang="en-US" sz="1200" b="1" i="1" spc="-10" dirty="0">
                <a:solidFill>
                  <a:srgbClr val="0068AC"/>
                </a:solidFill>
                <a:effectLst/>
                <a:latin typeface="Calibri" panose="020F0502020204030204" pitchFamily="34" charset="0"/>
                <a:ea typeface="Calibri" panose="020F0502020204030204" pitchFamily="34" charset="0"/>
              </a:rPr>
              <a:t>|FINANCIAL COMMITMENT – PROSPECTIVE MEMBER</a:t>
            </a:r>
            <a:r>
              <a:rPr lang="en-US" sz="1200" b="1" i="1" spc="-35" dirty="0">
                <a:solidFill>
                  <a:srgbClr val="0068AC"/>
                </a:solidFill>
                <a:effectLst/>
                <a:latin typeface="Calibri" panose="020F0502020204030204" pitchFamily="34" charset="0"/>
                <a:ea typeface="Calibri" panose="020F0502020204030204" pitchFamily="34" charset="0"/>
              </a:rPr>
              <a:t> </a:t>
            </a:r>
            <a:r>
              <a:rPr lang="en-US" sz="1200" b="1" i="1" spc="-10" dirty="0">
                <a:solidFill>
                  <a:srgbClr val="0068AC"/>
                </a:solidFill>
                <a:effectLst/>
                <a:latin typeface="Calibri" panose="020F0502020204030204" pitchFamily="34" charset="0"/>
                <a:ea typeface="Calibri" panose="020F0502020204030204" pitchFamily="34" charset="0"/>
              </a:rPr>
              <a:t>COUNTRIES/ENTITIES*</a:t>
            </a:r>
            <a:endParaRPr lang="en-SE" sz="1200" b="1" i="1" spc="-10" dirty="0">
              <a:effectLst/>
              <a:latin typeface="Calibri" panose="020F0502020204030204" pitchFamily="34" charset="0"/>
              <a:ea typeface="Calibri" panose="020F0502020204030204" pitchFamily="34" charset="0"/>
            </a:endParaRPr>
          </a:p>
          <a:p>
            <a:pPr>
              <a:spcBef>
                <a:spcPts val="5"/>
              </a:spcBef>
            </a:pPr>
            <a:r>
              <a:rPr lang="en-US" sz="1250" b="1" i="1"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a:lnSpc>
                <a:spcPct val="150000"/>
              </a:lnSpc>
              <a:spcBef>
                <a:spcPts val="5"/>
              </a:spcBef>
              <a:spcAft>
                <a:spcPts val="0"/>
              </a:spcAft>
            </a:pPr>
            <a:r>
              <a:rPr lang="en-US" sz="1100" dirty="0">
                <a:effectLst/>
                <a:latin typeface="Calibri" panose="020F0502020204030204" pitchFamily="34" charset="0"/>
                <a:ea typeface="Calibri" panose="020F0502020204030204" pitchFamily="34" charset="0"/>
              </a:rPr>
              <a:t>Identify at least one additional MS and AC – and any additional THIRD COUNTRY – which have signed Expression of financial Commitment (</a:t>
            </a:r>
            <a:r>
              <a:rPr lang="en-US" sz="1100" dirty="0" err="1">
                <a:effectLst/>
                <a:latin typeface="Calibri" panose="020F0502020204030204" pitchFamily="34" charset="0"/>
                <a:ea typeface="Calibri" panose="020F0502020204030204" pitchFamily="34" charset="0"/>
              </a:rPr>
              <a:t>EoC</a:t>
            </a:r>
            <a:r>
              <a:rPr lang="en-US" sz="1100" dirty="0">
                <a:effectLst/>
                <a:latin typeface="Calibri" panose="020F0502020204030204" pitchFamily="34" charset="0"/>
                <a:ea typeface="Calibri" panose="020F0502020204030204" pitchFamily="34" charset="0"/>
              </a:rPr>
              <a:t>) or provided a Council resolution to financially contribute as prospective members to the Preparation and Implementation Phases of you RI.</a:t>
            </a:r>
            <a:endParaRPr lang="en-SE" sz="1100" dirty="0">
              <a:effectLst/>
              <a:latin typeface="Calibri" panose="020F0502020204030204" pitchFamily="34" charset="0"/>
              <a:ea typeface="Calibri" panose="020F0502020204030204" pitchFamily="34" charset="0"/>
            </a:endParaRPr>
          </a:p>
        </p:txBody>
      </p:sp>
      <p:sp>
        <p:nvSpPr>
          <p:cNvPr id="9" name="TextBox 8">
            <a:extLst>
              <a:ext uri="{FF2B5EF4-FFF2-40B4-BE49-F238E27FC236}">
                <a16:creationId xmlns:a16="http://schemas.microsoft.com/office/drawing/2014/main" id="{F094F803-0F3A-49D2-AA65-B8BBD1A9967C}"/>
              </a:ext>
            </a:extLst>
          </p:cNvPr>
          <p:cNvSpPr txBox="1"/>
          <p:nvPr/>
        </p:nvSpPr>
        <p:spPr>
          <a:xfrm>
            <a:off x="286351" y="3430005"/>
            <a:ext cx="6097604" cy="1204882"/>
          </a:xfrm>
          <a:prstGeom prst="rect">
            <a:avLst/>
          </a:prstGeom>
          <a:noFill/>
        </p:spPr>
        <p:txBody>
          <a:bodyPr wrap="square">
            <a:spAutoFit/>
          </a:bodyPr>
          <a:lstStyle/>
          <a:p>
            <a:pPr lvl="1">
              <a:spcBef>
                <a:spcPts val="255"/>
              </a:spcBef>
              <a:buClr>
                <a:srgbClr val="0068AC"/>
              </a:buClr>
              <a:buSzPts val="1200"/>
              <a:tabLst>
                <a:tab pos="314960" algn="l"/>
              </a:tabLst>
            </a:pPr>
            <a:r>
              <a:rPr lang="en-US" sz="1200" b="1" i="1" spc="-10" dirty="0">
                <a:solidFill>
                  <a:srgbClr val="0068AC"/>
                </a:solidFill>
                <a:effectLst/>
                <a:latin typeface="Calibri" panose="020F0502020204030204" pitchFamily="34" charset="0"/>
                <a:ea typeface="Calibri" panose="020F0502020204030204" pitchFamily="34" charset="0"/>
              </a:rPr>
              <a:t>|FINANCIAL COMMITMENT – </a:t>
            </a:r>
            <a:r>
              <a:rPr lang="en-US" sz="1200" b="1" i="1" spc="-15" dirty="0">
                <a:solidFill>
                  <a:srgbClr val="0068AC"/>
                </a:solidFill>
                <a:effectLst/>
                <a:latin typeface="Calibri" panose="020F0502020204030204" pitchFamily="34" charset="0"/>
                <a:ea typeface="Calibri" panose="020F0502020204030204" pitchFamily="34" charset="0"/>
              </a:rPr>
              <a:t>COVERAGE </a:t>
            </a:r>
            <a:r>
              <a:rPr lang="en-US" sz="1200" b="1" i="1" spc="-10" dirty="0">
                <a:solidFill>
                  <a:srgbClr val="0068AC"/>
                </a:solidFill>
                <a:effectLst/>
                <a:latin typeface="Calibri" panose="020F0502020204030204" pitchFamily="34" charset="0"/>
                <a:ea typeface="Calibri" panose="020F0502020204030204" pitchFamily="34" charset="0"/>
              </a:rPr>
              <a:t>OF REAL AND </a:t>
            </a:r>
            <a:r>
              <a:rPr lang="en-US" sz="1200" b="1" i="1" spc="-20" dirty="0">
                <a:solidFill>
                  <a:srgbClr val="0068AC"/>
                </a:solidFill>
                <a:effectLst/>
                <a:latin typeface="Calibri" panose="020F0502020204030204" pitchFamily="34" charset="0"/>
                <a:ea typeface="Calibri" panose="020F0502020204030204" pitchFamily="34" charset="0"/>
              </a:rPr>
              <a:t>ESTIMATED</a:t>
            </a:r>
            <a:r>
              <a:rPr lang="en-US" sz="1200" b="1" i="1" spc="-30" dirty="0">
                <a:solidFill>
                  <a:srgbClr val="0068AC"/>
                </a:solidFill>
                <a:effectLst/>
                <a:latin typeface="Calibri" panose="020F0502020204030204" pitchFamily="34" charset="0"/>
                <a:ea typeface="Calibri" panose="020F0502020204030204" pitchFamily="34" charset="0"/>
              </a:rPr>
              <a:t> </a:t>
            </a:r>
            <a:r>
              <a:rPr lang="en-US" sz="1200" b="1" i="1" spc="-10" dirty="0">
                <a:solidFill>
                  <a:srgbClr val="0068AC"/>
                </a:solidFill>
                <a:effectLst/>
                <a:latin typeface="Calibri" panose="020F0502020204030204" pitchFamily="34" charset="0"/>
                <a:ea typeface="Calibri" panose="020F0502020204030204" pitchFamily="34" charset="0"/>
              </a:rPr>
              <a:t>COSTS*</a:t>
            </a:r>
            <a:endParaRPr lang="en-SE" sz="1200" b="1" i="1" spc="-10" dirty="0">
              <a:effectLst/>
              <a:latin typeface="Calibri" panose="020F0502020204030204" pitchFamily="34" charset="0"/>
              <a:ea typeface="Calibri" panose="020F0502020204030204" pitchFamily="34" charset="0"/>
            </a:endParaRPr>
          </a:p>
          <a:p>
            <a:pPr>
              <a:spcBef>
                <a:spcPts val="5"/>
              </a:spcBef>
            </a:pPr>
            <a:r>
              <a:rPr lang="en-US" sz="1250" b="1" i="1"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marR="270510">
              <a:lnSpc>
                <a:spcPct val="150000"/>
              </a:lnSpc>
              <a:spcBef>
                <a:spcPts val="5"/>
              </a:spcBef>
              <a:spcAft>
                <a:spcPts val="0"/>
              </a:spcAft>
            </a:pPr>
            <a:r>
              <a:rPr lang="en-US" sz="1100" dirty="0">
                <a:effectLst/>
                <a:latin typeface="Calibri" panose="020F0502020204030204" pitchFamily="34" charset="0"/>
                <a:ea typeface="Calibri" panose="020F0502020204030204" pitchFamily="34" charset="0"/>
              </a:rPr>
              <a:t>Specify the amounts that have already been financed or are fully agreed to be financed and </a:t>
            </a:r>
            <a:r>
              <a:rPr lang="en-US" sz="1100" dirty="0" err="1">
                <a:effectLst/>
                <a:latin typeface="Calibri" panose="020F0502020204030204" pitchFamily="34" charset="0"/>
                <a:ea typeface="Calibri" panose="020F0502020204030204" pitchFamily="34" charset="0"/>
              </a:rPr>
              <a:t>speficy</a:t>
            </a:r>
            <a:r>
              <a:rPr lang="en-US" sz="1100" dirty="0">
                <a:effectLst/>
                <a:latin typeface="Calibri" panose="020F0502020204030204" pitchFamily="34" charset="0"/>
                <a:ea typeface="Calibri" panose="020F0502020204030204" pitchFamily="34" charset="0"/>
              </a:rPr>
              <a:t> the share of costs covered by the commitment (-s) for the real or estimated costs as reported in table 1.6:</a:t>
            </a:r>
            <a:endParaRPr lang="en-SE" sz="1100" dirty="0">
              <a:effectLst/>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AEEF3F7C-EE95-4F40-8D01-D3D5887F9D41}"/>
              </a:ext>
            </a:extLst>
          </p:cNvPr>
          <p:cNvSpPr txBox="1"/>
          <p:nvPr/>
        </p:nvSpPr>
        <p:spPr>
          <a:xfrm>
            <a:off x="488481" y="4754024"/>
            <a:ext cx="10157059" cy="276999"/>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SE" sz="1200" b="1" i="0" u="none" strike="noStrike" cap="none" normalizeH="0" baseline="0" dirty="0">
                <a:ln>
                  <a:noFill/>
                </a:ln>
                <a:solidFill>
                  <a:srgbClr val="0068AC"/>
                </a:solidFill>
                <a:effectLst/>
                <a:latin typeface="Arial" panose="020B0604020202020204" pitchFamily="34" charset="0"/>
                <a:ea typeface="Calibri" panose="020F0502020204030204" pitchFamily="34" charset="0"/>
              </a:rPr>
              <a:t>SECTION 4: RESEARCH INFRASTRUCTURE CONSORTIUM</a:t>
            </a:r>
            <a:endParaRPr kumimoji="0" lang="en-US" altLang="en-SE" sz="1200" b="1" i="0" u="none" strike="noStrike" cap="none" normalizeH="0" baseline="0" dirty="0">
              <a:ln>
                <a:noFill/>
              </a:ln>
              <a:solidFill>
                <a:schemeClr val="tx1"/>
              </a:solidFill>
              <a:effectLst/>
              <a:latin typeface="Arial" panose="020B0604020202020204" pitchFamily="34" charset="0"/>
            </a:endParaRPr>
          </a:p>
        </p:txBody>
      </p:sp>
      <p:sp>
        <p:nvSpPr>
          <p:cNvPr id="13" name="TextBox 12">
            <a:extLst>
              <a:ext uri="{FF2B5EF4-FFF2-40B4-BE49-F238E27FC236}">
                <a16:creationId xmlns:a16="http://schemas.microsoft.com/office/drawing/2014/main" id="{0C453093-9DED-4F54-86B1-93B83698E907}"/>
              </a:ext>
            </a:extLst>
          </p:cNvPr>
          <p:cNvSpPr txBox="1"/>
          <p:nvPr/>
        </p:nvSpPr>
        <p:spPr>
          <a:xfrm>
            <a:off x="-1604" y="5171462"/>
            <a:ext cx="6097604" cy="646331"/>
          </a:xfrm>
          <a:prstGeom prst="rect">
            <a:avLst/>
          </a:prstGeom>
          <a:noFill/>
        </p:spPr>
        <p:txBody>
          <a:bodyPr wrap="square">
            <a:spAutoFit/>
          </a:bodyPr>
          <a:lstStyle/>
          <a:p>
            <a:pPr marL="457200" marR="0" lvl="1" indent="0" algn="l" defTabSz="914400" rtl="0" eaLnBrk="0" fontAlgn="base" latinLnBrk="0" hangingPunct="0">
              <a:lnSpc>
                <a:spcPct val="100000"/>
              </a:lnSpc>
              <a:spcBef>
                <a:spcPct val="0"/>
              </a:spcBef>
              <a:spcAft>
                <a:spcPct val="0"/>
              </a:spcAft>
              <a:buClrTx/>
              <a:buSzTx/>
              <a:tabLst/>
            </a:pPr>
            <a:r>
              <a:rPr kumimoji="0" lang="en-US" altLang="en-SE" sz="1200" b="1" i="1" u="none" strike="noStrike" cap="none" normalizeH="0" baseline="0" dirty="0">
                <a:ln>
                  <a:noFill/>
                </a:ln>
                <a:solidFill>
                  <a:srgbClr val="0068AC"/>
                </a:solidFill>
                <a:effectLst/>
                <a:latin typeface="Arial" panose="020B0604020202020204" pitchFamily="34" charset="0"/>
                <a:ea typeface="Calibri" panose="020F0502020204030204" pitchFamily="34" charset="0"/>
              </a:rPr>
              <a:t>           COORDINATOR*</a:t>
            </a:r>
          </a:p>
          <a:p>
            <a:pPr marL="457200" marR="0" lvl="1" indent="0" algn="l" defTabSz="914400" rtl="0" eaLnBrk="0" fontAlgn="base" latinLnBrk="0" hangingPunct="0">
              <a:lnSpc>
                <a:spcPct val="100000"/>
              </a:lnSpc>
              <a:spcBef>
                <a:spcPct val="0"/>
              </a:spcBef>
              <a:spcAft>
                <a:spcPct val="0"/>
              </a:spcAft>
              <a:buClrTx/>
              <a:buSzTx/>
              <a:tabLst/>
            </a:pPr>
            <a:endParaRPr lang="en-US" altLang="en-SE" sz="1200" b="1" i="1" dirty="0">
              <a:latin typeface="Arial" panose="020B0604020202020204" pitchFamily="34" charset="0"/>
              <a:ea typeface="Calibri" panose="020F0502020204030204"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en-US" altLang="en-SE"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Identify the Coordinator for the preparation of your RI</a:t>
            </a:r>
          </a:p>
        </p:txBody>
      </p:sp>
      <p:sp>
        <p:nvSpPr>
          <p:cNvPr id="15" name="TextBox 14">
            <a:extLst>
              <a:ext uri="{FF2B5EF4-FFF2-40B4-BE49-F238E27FC236}">
                <a16:creationId xmlns:a16="http://schemas.microsoft.com/office/drawing/2014/main" id="{8D34C6D4-B5B6-446C-A5A8-34D6DA563FCF}"/>
              </a:ext>
            </a:extLst>
          </p:cNvPr>
          <p:cNvSpPr txBox="1"/>
          <p:nvPr/>
        </p:nvSpPr>
        <p:spPr>
          <a:xfrm>
            <a:off x="488481" y="5779987"/>
            <a:ext cx="6097604" cy="1004827"/>
          </a:xfrm>
          <a:prstGeom prst="rect">
            <a:avLst/>
          </a:prstGeom>
          <a:noFill/>
        </p:spPr>
        <p:txBody>
          <a:bodyPr wrap="square">
            <a:spAutoFit/>
          </a:bodyPr>
          <a:lstStyle/>
          <a:p>
            <a:pPr lvl="1">
              <a:spcBef>
                <a:spcPts val="255"/>
              </a:spcBef>
              <a:buClr>
                <a:srgbClr val="0068AC"/>
              </a:buClr>
              <a:buSzPts val="1200"/>
              <a:tabLst>
                <a:tab pos="314960" algn="l"/>
              </a:tabLst>
            </a:pPr>
            <a:r>
              <a:rPr lang="en-US" sz="1400" b="1" i="1" spc="-15" dirty="0">
                <a:solidFill>
                  <a:srgbClr val="0068AC"/>
                </a:solidFill>
                <a:effectLst/>
                <a:latin typeface="Calibri" panose="020F0502020204030204" pitchFamily="34" charset="0"/>
                <a:ea typeface="Calibri" panose="020F0502020204030204" pitchFamily="34" charset="0"/>
              </a:rPr>
              <a:t>PARTICIPANTS*</a:t>
            </a:r>
            <a:endParaRPr lang="en-US" sz="1400" b="1" i="1" spc="-10" dirty="0">
              <a:effectLst/>
              <a:latin typeface="Calibri" panose="020F0502020204030204" pitchFamily="34" charset="0"/>
              <a:ea typeface="Calibri" panose="020F0502020204030204" pitchFamily="34" charset="0"/>
            </a:endParaRPr>
          </a:p>
          <a:p>
            <a:pPr>
              <a:spcBef>
                <a:spcPts val="5"/>
              </a:spcBef>
            </a:pPr>
            <a:r>
              <a:rPr lang="en-US" sz="1250" b="1" i="1" dirty="0">
                <a:effectLst/>
                <a:latin typeface="Calibri" panose="020F0502020204030204" pitchFamily="34" charset="0"/>
                <a:ea typeface="Calibri" panose="020F0502020204030204" pitchFamily="34" charset="0"/>
              </a:rPr>
              <a:t> </a:t>
            </a:r>
            <a:endParaRPr lang="en-SE" sz="1100" dirty="0">
              <a:effectLst/>
              <a:latin typeface="Calibri" panose="020F0502020204030204" pitchFamily="34" charset="0"/>
              <a:ea typeface="Calibri" panose="020F0502020204030204" pitchFamily="34" charset="0"/>
            </a:endParaRPr>
          </a:p>
          <a:p>
            <a:pPr marL="85725">
              <a:lnSpc>
                <a:spcPct val="150000"/>
              </a:lnSpc>
            </a:pPr>
            <a:r>
              <a:rPr lang="en-US" sz="1100" dirty="0">
                <a:effectLst/>
                <a:latin typeface="Calibri" panose="020F0502020204030204" pitchFamily="34" charset="0"/>
                <a:ea typeface="Calibri" panose="020F0502020204030204" pitchFamily="34" charset="0"/>
              </a:rPr>
              <a:t>Identify the core partners – being research institutions – that have signed the inter-institutional and multi- lateral agreement and thus are formally involved in the consortium</a:t>
            </a:r>
            <a:endParaRPr lang="en-SE" sz="1100" dirty="0">
              <a:effectLst/>
              <a:latin typeface="Calibri" panose="020F0502020204030204" pitchFamily="34" charset="0"/>
              <a:ea typeface="Calibri" panose="020F0502020204030204" pitchFamily="34" charset="0"/>
            </a:endParaRPr>
          </a:p>
        </p:txBody>
      </p:sp>
      <p:sp>
        <p:nvSpPr>
          <p:cNvPr id="2" name="Date Placeholder 1">
            <a:extLst>
              <a:ext uri="{FF2B5EF4-FFF2-40B4-BE49-F238E27FC236}">
                <a16:creationId xmlns:a16="http://schemas.microsoft.com/office/drawing/2014/main" id="{D52923AE-6DC2-49B3-8180-784092B74AE9}"/>
              </a:ext>
            </a:extLst>
          </p:cNvPr>
          <p:cNvSpPr>
            <a:spLocks noGrp="1"/>
          </p:cNvSpPr>
          <p:nvPr>
            <p:ph type="dt" sz="half" idx="10"/>
          </p:nvPr>
        </p:nvSpPr>
        <p:spPr/>
        <p:txBody>
          <a:bodyPr/>
          <a:lstStyle/>
          <a:p>
            <a:r>
              <a:rPr lang="en-SE"/>
              <a:t>2025-09-25</a:t>
            </a:r>
          </a:p>
        </p:txBody>
      </p:sp>
      <p:sp>
        <p:nvSpPr>
          <p:cNvPr id="3" name="Footer Placeholder 2">
            <a:extLst>
              <a:ext uri="{FF2B5EF4-FFF2-40B4-BE49-F238E27FC236}">
                <a16:creationId xmlns:a16="http://schemas.microsoft.com/office/drawing/2014/main" id="{E5134FF7-B943-4DC2-9483-B10BF417D3F7}"/>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4" name="Slide Number Placeholder 3">
            <a:extLst>
              <a:ext uri="{FF2B5EF4-FFF2-40B4-BE49-F238E27FC236}">
                <a16:creationId xmlns:a16="http://schemas.microsoft.com/office/drawing/2014/main" id="{DB753CAA-75EB-4576-B9C2-90E7E0D7C0AF}"/>
              </a:ext>
            </a:extLst>
          </p:cNvPr>
          <p:cNvSpPr>
            <a:spLocks noGrp="1"/>
          </p:cNvSpPr>
          <p:nvPr>
            <p:ph type="sldNum" sz="quarter" idx="12"/>
          </p:nvPr>
        </p:nvSpPr>
        <p:spPr/>
        <p:txBody>
          <a:bodyPr/>
          <a:lstStyle/>
          <a:p>
            <a:fld id="{DA754C1E-D3A3-41C0-A750-74369B0F43C6}" type="slidenum">
              <a:rPr lang="en-SE" smtClean="0"/>
              <a:t>15</a:t>
            </a:fld>
            <a:endParaRPr lang="en-SE"/>
          </a:p>
        </p:txBody>
      </p:sp>
    </p:spTree>
    <p:extLst>
      <p:ext uri="{BB962C8B-B14F-4D97-AF65-F5344CB8AC3E}">
        <p14:creationId xmlns:p14="http://schemas.microsoft.com/office/powerpoint/2010/main" val="3679679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3695A-A610-4EB0-A5AA-586A588BF4A4}"/>
              </a:ext>
            </a:extLst>
          </p:cNvPr>
          <p:cNvSpPr>
            <a:spLocks noGrp="1"/>
          </p:cNvSpPr>
          <p:nvPr>
            <p:ph type="title"/>
          </p:nvPr>
        </p:nvSpPr>
        <p:spPr>
          <a:xfrm>
            <a:off x="36897" y="2766218"/>
            <a:ext cx="12118206" cy="1325563"/>
          </a:xfrm>
        </p:spPr>
        <p:txBody>
          <a:bodyPr>
            <a:noAutofit/>
          </a:bodyPr>
          <a:lstStyle/>
          <a:p>
            <a:r>
              <a:rPr lang="en-US" sz="3200" dirty="0"/>
              <a:t>In the spring of 2025 the </a:t>
            </a:r>
            <a:r>
              <a:rPr lang="en-US" sz="3200" dirty="0" err="1"/>
              <a:t>ESSnuSB</a:t>
            </a:r>
            <a:r>
              <a:rPr lang="en-US" sz="3200" dirty="0"/>
              <a:t> groups in Uppsala, Zagreb, </a:t>
            </a:r>
            <a:r>
              <a:rPr lang="en-US" sz="3200" dirty="0" err="1"/>
              <a:t>Democritos</a:t>
            </a:r>
            <a:r>
              <a:rPr lang="en-US" sz="3200" dirty="0"/>
              <a:t> and Sofia approached their respective Research Financing authorities (e.g. in Sweden the Research Council and the Ministry of Education and Research) with the request for an </a:t>
            </a:r>
            <a:r>
              <a:rPr lang="en-US" sz="3200" dirty="0" err="1"/>
              <a:t>ESSnuSB</a:t>
            </a:r>
            <a:r>
              <a:rPr lang="en-US" sz="3200" dirty="0"/>
              <a:t> support letter to be sent to the ESFRI committee by the respective national ESFRI delegates with Sweden as Lead Country. Croatia, Greece and Bulgaria did provide letters with political support but without financial commitment. Sweden did not provide a support letter with the argument that it would be pointless for Sweden as Lead Country to provide political support with also making a financial commitment. The proposal to have </a:t>
            </a:r>
            <a:r>
              <a:rPr lang="en-US" sz="3200" dirty="0" err="1"/>
              <a:t>ESSnuSB</a:t>
            </a:r>
            <a:r>
              <a:rPr lang="en-US" sz="3200" dirty="0"/>
              <a:t> introduced on the ESFRI Roadmap 2026 therefore failed. The next ESFRI Roadmap will be decided on by 2029-2030. Well before that </a:t>
            </a:r>
            <a:r>
              <a:rPr lang="en-US" sz="3200" b="1" i="1" dirty="0"/>
              <a:t>all</a:t>
            </a:r>
            <a:r>
              <a:rPr lang="en-US" sz="3200" dirty="0"/>
              <a:t> </a:t>
            </a:r>
            <a:r>
              <a:rPr lang="en-US" sz="3200" dirty="0" err="1"/>
              <a:t>ESSnuSB</a:t>
            </a:r>
            <a:r>
              <a:rPr lang="en-US" sz="3200" dirty="0"/>
              <a:t> groups have to approach their national research authorities such that there be at least three support letters, two of which also include a financial commitment. </a:t>
            </a:r>
            <a:endParaRPr lang="en-SE" sz="3200" dirty="0"/>
          </a:p>
        </p:txBody>
      </p:sp>
      <p:sp>
        <p:nvSpPr>
          <p:cNvPr id="3" name="Date Placeholder 2">
            <a:extLst>
              <a:ext uri="{FF2B5EF4-FFF2-40B4-BE49-F238E27FC236}">
                <a16:creationId xmlns:a16="http://schemas.microsoft.com/office/drawing/2014/main" id="{1CC07DA5-0A79-443B-A4CD-301A07FA0671}"/>
              </a:ext>
            </a:extLst>
          </p:cNvPr>
          <p:cNvSpPr>
            <a:spLocks noGrp="1"/>
          </p:cNvSpPr>
          <p:nvPr>
            <p:ph type="dt" sz="half" idx="10"/>
          </p:nvPr>
        </p:nvSpPr>
        <p:spPr/>
        <p:txBody>
          <a:bodyPr/>
          <a:lstStyle/>
          <a:p>
            <a:r>
              <a:rPr lang="en-SE"/>
              <a:t>2025-09-25</a:t>
            </a:r>
          </a:p>
        </p:txBody>
      </p:sp>
      <p:sp>
        <p:nvSpPr>
          <p:cNvPr id="4" name="Footer Placeholder 3">
            <a:extLst>
              <a:ext uri="{FF2B5EF4-FFF2-40B4-BE49-F238E27FC236}">
                <a16:creationId xmlns:a16="http://schemas.microsoft.com/office/drawing/2014/main" id="{ADA0ACB6-BB8B-4E75-9972-A9FBE85AFC90}"/>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5" name="Slide Number Placeholder 4">
            <a:extLst>
              <a:ext uri="{FF2B5EF4-FFF2-40B4-BE49-F238E27FC236}">
                <a16:creationId xmlns:a16="http://schemas.microsoft.com/office/drawing/2014/main" id="{CAEE77CA-FC8E-484E-B21D-084175365FEB}"/>
              </a:ext>
            </a:extLst>
          </p:cNvPr>
          <p:cNvSpPr>
            <a:spLocks noGrp="1"/>
          </p:cNvSpPr>
          <p:nvPr>
            <p:ph type="sldNum" sz="quarter" idx="12"/>
          </p:nvPr>
        </p:nvSpPr>
        <p:spPr/>
        <p:txBody>
          <a:bodyPr/>
          <a:lstStyle/>
          <a:p>
            <a:fld id="{DA754C1E-D3A3-41C0-A750-74369B0F43C6}" type="slidenum">
              <a:rPr lang="en-SE" smtClean="0"/>
              <a:t>16</a:t>
            </a:fld>
            <a:endParaRPr lang="en-SE"/>
          </a:p>
        </p:txBody>
      </p:sp>
    </p:spTree>
    <p:extLst>
      <p:ext uri="{BB962C8B-B14F-4D97-AF65-F5344CB8AC3E}">
        <p14:creationId xmlns:p14="http://schemas.microsoft.com/office/powerpoint/2010/main" val="2728222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A17C95-0EB5-4114-A230-537871349EB3}"/>
              </a:ext>
            </a:extLst>
          </p:cNvPr>
          <p:cNvSpPr txBox="1">
            <a:spLocks noGrp="1"/>
          </p:cNvSpPr>
          <p:nvPr>
            <p:ph type="title"/>
          </p:nvPr>
        </p:nvSpPr>
        <p:spPr>
          <a:xfrm>
            <a:off x="1155031" y="146361"/>
            <a:ext cx="11960994" cy="6781857"/>
          </a:xfrm>
          <a:prstGeom prst="rect">
            <a:avLst/>
          </a:prstGeom>
          <a:noFill/>
        </p:spPr>
        <p:txBody>
          <a:bodyPr wrap="square">
            <a:spAutoFit/>
          </a:bodyPr>
          <a:lstStyle/>
          <a:p>
            <a:pPr algn="l"/>
            <a:r>
              <a:rPr lang="fr-FR" sz="1400" b="0" i="0" u="none" strike="noStrike" baseline="0" dirty="0">
                <a:latin typeface="NimbusRomNo9L-Regu"/>
              </a:rPr>
              <a:t>DRAFT 2 (14 </a:t>
            </a:r>
            <a:r>
              <a:rPr lang="fr-FR" sz="1400" b="0" i="0" u="none" strike="noStrike" baseline="0" dirty="0" err="1">
                <a:latin typeface="NimbusRomNo9L-Regu"/>
              </a:rPr>
              <a:t>September</a:t>
            </a:r>
            <a:r>
              <a:rPr lang="fr-FR" sz="1400" b="0" i="0" u="none" strike="noStrike" baseline="0" dirty="0">
                <a:latin typeface="NimbusRomNo9L-Regu"/>
              </a:rPr>
              <a:t> 2025)</a:t>
            </a:r>
          </a:p>
          <a:p>
            <a:pPr algn="l"/>
            <a:r>
              <a:rPr lang="fr-FR" sz="2800" b="0" i="0" u="none" strike="noStrike" baseline="0" dirty="0">
                <a:latin typeface="NimbusRomNo9L-Medi"/>
              </a:rPr>
              <a:t>Physics Briefing Book</a:t>
            </a:r>
          </a:p>
          <a:p>
            <a:pPr algn="l"/>
            <a:r>
              <a:rPr lang="en-US" sz="2800" b="0" i="0" u="none" strike="noStrike" baseline="0" dirty="0">
                <a:latin typeface="NimbusRomNo9L-ReguItal"/>
              </a:rPr>
              <a:t>Input for the 2026 update of the European Strategy for Particle Physics</a:t>
            </a:r>
          </a:p>
          <a:p>
            <a:pPr algn="l"/>
            <a:r>
              <a:rPr lang="en-US" sz="900" b="1" i="0" u="none" strike="noStrike" baseline="0" dirty="0">
                <a:latin typeface="NimbusRomNo9L-Medi"/>
              </a:rPr>
              <a:t>Electroweak Physics</a:t>
            </a:r>
            <a:r>
              <a:rPr lang="en-US" sz="900" b="0" i="0" u="none" strike="noStrike" baseline="0" dirty="0">
                <a:latin typeface="NimbusRomNo9L-Medi"/>
              </a:rPr>
              <a:t>: </a:t>
            </a:r>
            <a:r>
              <a:rPr lang="en-US" sz="900" b="0" i="0" u="none" strike="noStrike" baseline="0" dirty="0">
                <a:latin typeface="NimbusRomNo9L-Regu"/>
              </a:rPr>
              <a:t>Jorge de Blas1, Monica Dunford2 </a:t>
            </a:r>
            <a:r>
              <a:rPr lang="en-US" sz="900" b="0" i="0" u="none" strike="noStrike" baseline="0" dirty="0">
                <a:latin typeface="NimbusRomNo9L-ReguItal"/>
              </a:rPr>
              <a:t>(Conveners)</a:t>
            </a:r>
            <a:r>
              <a:rPr lang="en-US" sz="900" b="0" i="0" u="none" strike="noStrike" baseline="0" dirty="0">
                <a:latin typeface="NimbusRomNo9L-Regu"/>
              </a:rPr>
              <a:t>,</a:t>
            </a:r>
          </a:p>
          <a:p>
            <a:pPr algn="l"/>
            <a:r>
              <a:rPr lang="fr-FR" sz="900" b="0" i="0" u="none" strike="noStrike" baseline="0" dirty="0">
                <a:latin typeface="NimbusRomNo9L-Regu"/>
              </a:rPr>
              <a:t>Emanuele Bagnaschi3 </a:t>
            </a:r>
            <a:r>
              <a:rPr lang="fr-FR" sz="900" b="0" i="0" u="none" strike="noStrike" baseline="0" dirty="0">
                <a:latin typeface="NimbusRomNo9L-ReguItal"/>
              </a:rPr>
              <a:t>(Scientific </a:t>
            </a:r>
            <a:r>
              <a:rPr lang="fr-FR" sz="900" b="0" i="0" u="none" strike="noStrike" baseline="0" dirty="0" err="1">
                <a:latin typeface="NimbusRomNo9L-ReguItal"/>
              </a:rPr>
              <a:t>Secretary</a:t>
            </a:r>
            <a:r>
              <a:rPr lang="fr-FR" sz="900" b="0" i="0" u="none" strike="noStrike" baseline="0" dirty="0">
                <a:latin typeface="NimbusRomNo9L-ReguItal"/>
              </a:rPr>
              <a:t>)</a:t>
            </a:r>
            <a:r>
              <a:rPr lang="fr-FR" sz="900" b="0" i="0" u="none" strike="noStrike" baseline="0" dirty="0">
                <a:latin typeface="NimbusRomNo9L-Regu"/>
              </a:rPr>
              <a:t>, Ayres Freitas4, Pier Paolo Giardino5, Christian Grefe6,</a:t>
            </a:r>
          </a:p>
          <a:p>
            <a:pPr algn="l"/>
            <a:r>
              <a:rPr lang="it-IT" sz="900" b="0" i="0" u="none" strike="noStrike" baseline="0" dirty="0">
                <a:latin typeface="NimbusRomNo9L-Regu"/>
              </a:rPr>
              <a:t>Michele Selvaggi7, Angela Taliercio8 </a:t>
            </a:r>
            <a:r>
              <a:rPr lang="it-IT" sz="900" b="0" i="0" u="none" strike="noStrike" baseline="0" dirty="0">
                <a:latin typeface="NimbusRomNo9L-ReguItal"/>
              </a:rPr>
              <a:t>(Contributors)</a:t>
            </a:r>
          </a:p>
          <a:p>
            <a:pPr algn="l"/>
            <a:r>
              <a:rPr lang="fr-FR" sz="900" b="1" i="0" u="none" strike="noStrike" baseline="0" dirty="0">
                <a:latin typeface="NimbusRomNo9L-Medi"/>
              </a:rPr>
              <a:t>Strong Interaction Physics</a:t>
            </a:r>
            <a:r>
              <a:rPr lang="fr-FR" sz="900" b="0" i="0" u="none" strike="noStrike" baseline="0" dirty="0">
                <a:latin typeface="NimbusRomNo9L-Medi"/>
              </a:rPr>
              <a:t>: </a:t>
            </a:r>
            <a:r>
              <a:rPr lang="fr-FR" sz="900" b="0" i="0" u="none" strike="noStrike" baseline="0" dirty="0">
                <a:latin typeface="NimbusRomNo9L-Regu"/>
              </a:rPr>
              <a:t>Andrea Dainese9, </a:t>
            </a:r>
            <a:r>
              <a:rPr lang="fr-FR" sz="900" b="0" i="0" u="none" strike="noStrike" baseline="0" dirty="0" err="1">
                <a:latin typeface="NimbusRomNo9L-Regu"/>
              </a:rPr>
              <a:t>Cristinel</a:t>
            </a:r>
            <a:r>
              <a:rPr lang="fr-FR" sz="900" b="0" i="0" u="none" strike="noStrike" baseline="0" dirty="0">
                <a:latin typeface="NimbusRomNo9L-Regu"/>
              </a:rPr>
              <a:t> Diaconu10 </a:t>
            </a:r>
            <a:r>
              <a:rPr lang="fr-FR" sz="900" b="0" i="0" u="none" strike="noStrike" baseline="0" dirty="0">
                <a:latin typeface="NimbusRomNo9L-ReguItal"/>
              </a:rPr>
              <a:t>(</a:t>
            </a:r>
            <a:r>
              <a:rPr lang="fr-FR" sz="900" b="0" i="0" u="none" strike="noStrike" baseline="0" dirty="0" err="1">
                <a:latin typeface="NimbusRomNo9L-ReguItal"/>
              </a:rPr>
              <a:t>Conveners</a:t>
            </a:r>
            <a:r>
              <a:rPr lang="fr-FR" sz="900" b="0" i="0" u="none" strike="noStrike" baseline="0" dirty="0">
                <a:latin typeface="NimbusRomNo9L-ReguItal"/>
              </a:rPr>
              <a:t>)</a:t>
            </a:r>
            <a:r>
              <a:rPr lang="fr-FR" sz="900" b="0" i="0" u="none" strike="noStrike" baseline="0" dirty="0">
                <a:latin typeface="NimbusRomNo9L-Regu"/>
              </a:rPr>
              <a:t>,</a:t>
            </a:r>
          </a:p>
          <a:p>
            <a:pPr algn="l"/>
            <a:r>
              <a:rPr lang="it-IT" sz="900" b="0" i="0" u="none" strike="noStrike" baseline="0" dirty="0">
                <a:latin typeface="NimbusRomNo9L-Regu"/>
              </a:rPr>
              <a:t>Chiara Signorile-Signorile11 </a:t>
            </a:r>
            <a:r>
              <a:rPr lang="it-IT" sz="900" b="0" i="0" u="none" strike="noStrike" baseline="0" dirty="0">
                <a:latin typeface="NimbusRomNo9L-ReguItal"/>
              </a:rPr>
              <a:t>(Scientific Secretary)</a:t>
            </a:r>
            <a:r>
              <a:rPr lang="it-IT" sz="900" b="0" i="0" u="none" strike="noStrike" baseline="0" dirty="0">
                <a:latin typeface="NimbusRomNo9L-Regu"/>
              </a:rPr>
              <a:t>, Nestor Armesto12, Roberta Arnaldi13,</a:t>
            </a:r>
          </a:p>
          <a:p>
            <a:pPr algn="l"/>
            <a:r>
              <a:rPr lang="it-IT" sz="900" b="0" i="0" u="none" strike="noStrike" baseline="0" dirty="0">
                <a:latin typeface="NimbusRomNo9L-Regu"/>
              </a:rPr>
              <a:t>Andy Buckley14, David d’Enterria7, Antoine Gerardin15, Valentina Mantovani Sarti16,</a:t>
            </a:r>
          </a:p>
          <a:p>
            <a:pPr algn="l"/>
            <a:r>
              <a:rPr lang="en-US" sz="900" b="0" i="0" u="none" strike="noStrike" baseline="0" dirty="0">
                <a:latin typeface="NimbusRomNo9L-Regu"/>
              </a:rPr>
              <a:t>Sven-Olaf Moch17, Marco Pappagallo18, </a:t>
            </a:r>
            <a:r>
              <a:rPr lang="en-US" sz="900" b="0" i="0" u="none" strike="noStrike" baseline="0" dirty="0" err="1">
                <a:latin typeface="NimbusRomNo9L-Regu"/>
              </a:rPr>
              <a:t>Raimond</a:t>
            </a:r>
            <a:r>
              <a:rPr lang="en-US" sz="900" b="0" i="0" u="none" strike="noStrike" baseline="0" dirty="0">
                <a:latin typeface="NimbusRomNo9L-Regu"/>
              </a:rPr>
              <a:t> Snellings19</a:t>
            </a:r>
            <a:r>
              <a:rPr lang="en-US" sz="900" b="0" i="0" u="none" strike="noStrike" baseline="0" dirty="0">
                <a:latin typeface="CMMI10"/>
              </a:rPr>
              <a:t>,</a:t>
            </a:r>
            <a:r>
              <a:rPr lang="en-US" sz="900" b="0" i="0" u="none" strike="noStrike" baseline="0" dirty="0">
                <a:latin typeface="NimbusRomNo9L-Regu"/>
              </a:rPr>
              <a:t>83, </a:t>
            </a:r>
            <a:r>
              <a:rPr lang="en-US" sz="900" b="0" i="0" u="none" strike="noStrike" baseline="0" dirty="0" err="1">
                <a:latin typeface="NimbusRomNo9L-Regu"/>
              </a:rPr>
              <a:t>Urs</a:t>
            </a:r>
            <a:r>
              <a:rPr lang="en-US" sz="900" b="0" i="0" u="none" strike="noStrike" baseline="0" dirty="0">
                <a:latin typeface="NimbusRomNo9L-Regu"/>
              </a:rPr>
              <a:t> Achim Wiedemann7</a:t>
            </a:r>
          </a:p>
          <a:p>
            <a:pPr algn="l"/>
            <a:r>
              <a:rPr lang="fr-FR" sz="900" b="0" i="0" u="none" strike="noStrike" baseline="0" dirty="0">
                <a:latin typeface="NimbusRomNo9L-ReguItal"/>
              </a:rPr>
              <a:t>(</a:t>
            </a:r>
            <a:r>
              <a:rPr lang="fr-FR" sz="900" b="0" i="0" u="none" strike="noStrike" baseline="0" dirty="0" err="1">
                <a:latin typeface="NimbusRomNo9L-ReguItal"/>
              </a:rPr>
              <a:t>Contributors</a:t>
            </a:r>
            <a:r>
              <a:rPr lang="fr-FR" sz="900" b="0" i="0" u="none" strike="noStrike" baseline="0" dirty="0">
                <a:latin typeface="NimbusRomNo9L-ReguItal"/>
              </a:rPr>
              <a:t>)</a:t>
            </a:r>
          </a:p>
          <a:p>
            <a:pPr algn="l"/>
            <a:r>
              <a:rPr lang="fr-FR" sz="900" b="1" i="0" u="none" strike="noStrike" baseline="0" dirty="0" err="1">
                <a:latin typeface="NimbusRomNo9L-Medi"/>
              </a:rPr>
              <a:t>Flavour</a:t>
            </a:r>
            <a:r>
              <a:rPr lang="fr-FR" sz="900" b="1" i="0" u="none" strike="noStrike" baseline="0" dirty="0">
                <a:latin typeface="NimbusRomNo9L-Medi"/>
              </a:rPr>
              <a:t> Physics</a:t>
            </a:r>
            <a:r>
              <a:rPr lang="fr-FR" sz="900" b="0" i="0" u="none" strike="noStrike" baseline="0" dirty="0">
                <a:latin typeface="NimbusRomNo9L-Medi"/>
              </a:rPr>
              <a:t>: </a:t>
            </a:r>
            <a:r>
              <a:rPr lang="fr-FR" sz="900" b="0" i="0" u="none" strike="noStrike" baseline="0" dirty="0">
                <a:latin typeface="NimbusRomNo9L-Regu"/>
              </a:rPr>
              <a:t>Gino Isidori20, </a:t>
            </a:r>
            <a:r>
              <a:rPr lang="fr-FR" sz="900" b="0" i="0" u="none" strike="noStrike" baseline="0" dirty="0" err="1">
                <a:latin typeface="NimbusRomNo9L-Regu"/>
              </a:rPr>
              <a:t>Marie-Helene</a:t>
            </a:r>
            <a:r>
              <a:rPr lang="fr-FR" sz="900" b="0" i="0" u="none" strike="noStrike" baseline="0" dirty="0">
                <a:latin typeface="NimbusRomNo9L-Regu"/>
              </a:rPr>
              <a:t> Schune21 </a:t>
            </a:r>
            <a:r>
              <a:rPr lang="fr-FR" sz="900" b="0" i="0" u="none" strike="noStrike" baseline="0" dirty="0">
                <a:latin typeface="NimbusRomNo9L-ReguItal"/>
              </a:rPr>
              <a:t>(</a:t>
            </a:r>
            <a:r>
              <a:rPr lang="fr-FR" sz="900" b="0" i="0" u="none" strike="noStrike" baseline="0" dirty="0" err="1">
                <a:latin typeface="NimbusRomNo9L-ReguItal"/>
              </a:rPr>
              <a:t>Conveners</a:t>
            </a:r>
            <a:r>
              <a:rPr lang="fr-FR" sz="900" b="0" i="0" u="none" strike="noStrike" baseline="0" dirty="0">
                <a:latin typeface="NimbusRomNo9L-ReguItal"/>
              </a:rPr>
              <a:t>)</a:t>
            </a:r>
            <a:r>
              <a:rPr lang="fr-FR" sz="900" b="0" i="0" u="none" strike="noStrike" baseline="0" dirty="0">
                <a:latin typeface="NimbusRomNo9L-Regu"/>
              </a:rPr>
              <a:t>,</a:t>
            </a:r>
          </a:p>
          <a:p>
            <a:pPr algn="l"/>
            <a:r>
              <a:rPr lang="fr-FR" sz="900" b="0" i="0" u="none" strike="noStrike" baseline="0" dirty="0">
                <a:latin typeface="NimbusRomNo9L-Regu"/>
              </a:rPr>
              <a:t>Maria Laura Piscopo83 </a:t>
            </a:r>
            <a:r>
              <a:rPr lang="fr-FR" sz="900" b="0" i="0" u="none" strike="noStrike" baseline="0" dirty="0">
                <a:latin typeface="NimbusRomNo9L-ReguItal"/>
              </a:rPr>
              <a:t>(Scientific </a:t>
            </a:r>
            <a:r>
              <a:rPr lang="fr-FR" sz="900" b="0" i="0" u="none" strike="noStrike" baseline="0" dirty="0" err="1">
                <a:latin typeface="NimbusRomNo9L-ReguItal"/>
              </a:rPr>
              <a:t>Secretary</a:t>
            </a:r>
            <a:r>
              <a:rPr lang="fr-FR" sz="900" b="0" i="0" u="none" strike="noStrike" baseline="0" dirty="0">
                <a:latin typeface="NimbusRomNo9L-ReguItal"/>
              </a:rPr>
              <a:t>)</a:t>
            </a:r>
            <a:r>
              <a:rPr lang="fr-FR" sz="900" b="0" i="0" u="none" strike="noStrike" baseline="0" dirty="0">
                <a:latin typeface="NimbusRomNo9L-Regu"/>
              </a:rPr>
              <a:t>, Marta Calvi84, Yuval Grossman23, Thibaud Humair24,</a:t>
            </a:r>
          </a:p>
          <a:p>
            <a:pPr algn="l"/>
            <a:r>
              <a:rPr lang="fr-FR" sz="900" b="0" i="0" u="none" strike="noStrike" baseline="0" dirty="0">
                <a:latin typeface="NimbusRomNo9L-Regu"/>
              </a:rPr>
              <a:t>Andreas Juttner7</a:t>
            </a:r>
            <a:r>
              <a:rPr lang="fr-FR" sz="900" b="0" i="0" u="none" strike="noStrike" baseline="0" dirty="0">
                <a:latin typeface="CMMI10"/>
              </a:rPr>
              <a:t>,</a:t>
            </a:r>
            <a:r>
              <a:rPr lang="fr-FR" sz="900" b="0" i="0" u="none" strike="noStrike" baseline="0" dirty="0">
                <a:latin typeface="NimbusRomNo9L-Regu"/>
              </a:rPr>
              <a:t>25, </a:t>
            </a:r>
            <a:r>
              <a:rPr lang="fr-FR" sz="900" b="0" i="0" u="none" strike="noStrike" baseline="0" dirty="0" err="1">
                <a:latin typeface="NimbusRomNo9L-Regu"/>
              </a:rPr>
              <a:t>Jernej</a:t>
            </a:r>
            <a:r>
              <a:rPr lang="fr-FR" sz="900" b="0" i="0" u="none" strike="noStrike" baseline="0" dirty="0">
                <a:latin typeface="NimbusRomNo9L-Regu"/>
              </a:rPr>
              <a:t> F. Kamenik26, Matthew Kenzie27, Patrick Koppenburg83,</a:t>
            </a:r>
          </a:p>
          <a:p>
            <a:pPr algn="l"/>
            <a:r>
              <a:rPr lang="it-IT" sz="900" b="0" i="0" u="none" strike="noStrike" baseline="0" dirty="0">
                <a:latin typeface="NimbusRomNo9L-Regu"/>
              </a:rPr>
              <a:t>Radoslav Marchevski28, Angela Papa29, Guillaume Pignol30, Justine Serrano10 </a:t>
            </a:r>
            <a:r>
              <a:rPr lang="it-IT" sz="900" b="0" i="0" u="none" strike="noStrike" baseline="0" dirty="0">
                <a:latin typeface="NimbusRomNo9L-ReguItal"/>
              </a:rPr>
              <a:t>(Contributors)</a:t>
            </a:r>
          </a:p>
          <a:p>
            <a:pPr algn="l"/>
            <a:r>
              <a:rPr lang="fr-FR" sz="900" b="1" i="0" u="none" strike="noStrike" baseline="0" dirty="0">
                <a:latin typeface="NimbusRomNo9L-Medi"/>
              </a:rPr>
              <a:t>Beyond the Standard Model Physics</a:t>
            </a:r>
            <a:r>
              <a:rPr lang="fr-FR" sz="900" b="0" i="0" u="none" strike="noStrike" baseline="0" dirty="0">
                <a:latin typeface="NimbusRomNo9L-Medi"/>
              </a:rPr>
              <a:t>: </a:t>
            </a:r>
            <a:r>
              <a:rPr lang="fr-FR" sz="900" b="0" i="0" u="none" strike="noStrike" baseline="0" dirty="0">
                <a:latin typeface="NimbusRomNo9L-Regu"/>
              </a:rPr>
              <a:t>Fabio Maltoni8</a:t>
            </a:r>
            <a:r>
              <a:rPr lang="fr-FR" sz="900" b="0" i="0" u="none" strike="noStrike" baseline="0" dirty="0">
                <a:latin typeface="CMMI10"/>
              </a:rPr>
              <a:t>,</a:t>
            </a:r>
            <a:r>
              <a:rPr lang="fr-FR" sz="900" b="0" i="0" u="none" strike="noStrike" baseline="0" dirty="0">
                <a:latin typeface="NimbusRomNo9L-Regu"/>
              </a:rPr>
              <a:t>31, Rebeca Gonzalez Suarez32 </a:t>
            </a:r>
            <a:r>
              <a:rPr lang="fr-FR" sz="900" b="0" i="0" u="none" strike="noStrike" baseline="0" dirty="0">
                <a:latin typeface="NimbusRomNo9L-ReguItal"/>
              </a:rPr>
              <a:t>(</a:t>
            </a:r>
            <a:r>
              <a:rPr lang="fr-FR" sz="900" b="0" i="0" u="none" strike="noStrike" baseline="0" dirty="0" err="1">
                <a:latin typeface="NimbusRomNo9L-ReguItal"/>
              </a:rPr>
              <a:t>Conveners</a:t>
            </a:r>
            <a:r>
              <a:rPr lang="fr-FR" sz="900" b="0" i="0" u="none" strike="noStrike" baseline="0" dirty="0">
                <a:latin typeface="NimbusRomNo9L-ReguItal"/>
              </a:rPr>
              <a:t>)</a:t>
            </a:r>
            <a:r>
              <a:rPr lang="fr-FR" sz="900" b="0" i="0" u="none" strike="noStrike" baseline="0" dirty="0">
                <a:latin typeface="NimbusRomNo9L-Regu"/>
              </a:rPr>
              <a:t>,</a:t>
            </a:r>
          </a:p>
          <a:p>
            <a:pPr algn="l"/>
            <a:r>
              <a:rPr lang="fr-FR" sz="900" b="0" i="0" u="none" strike="noStrike" baseline="0" dirty="0">
                <a:latin typeface="NimbusRomNo9L-Regu"/>
              </a:rPr>
              <a:t>Benedikt Maier33 </a:t>
            </a:r>
            <a:r>
              <a:rPr lang="fr-FR" sz="900" b="0" i="0" u="none" strike="noStrike" baseline="0" dirty="0">
                <a:latin typeface="NimbusRomNo9L-ReguItal"/>
              </a:rPr>
              <a:t>(Scientific </a:t>
            </a:r>
            <a:r>
              <a:rPr lang="fr-FR" sz="900" b="0" i="0" u="none" strike="noStrike" baseline="0" dirty="0" err="1">
                <a:latin typeface="NimbusRomNo9L-ReguItal"/>
              </a:rPr>
              <a:t>Secretary</a:t>
            </a:r>
            <a:r>
              <a:rPr lang="fr-FR" sz="900" b="0" i="0" u="none" strike="noStrike" baseline="0" dirty="0">
                <a:latin typeface="NimbusRomNo9L-ReguItal"/>
              </a:rPr>
              <a:t>)</a:t>
            </a:r>
            <a:r>
              <a:rPr lang="fr-FR" sz="900" b="0" i="0" u="none" strike="noStrike" baseline="0" dirty="0">
                <a:latin typeface="NimbusRomNo9L-Regu"/>
              </a:rPr>
              <a:t>, Timothy Cohen7</a:t>
            </a:r>
            <a:r>
              <a:rPr lang="fr-FR" sz="900" b="0" i="0" u="none" strike="noStrike" baseline="0" dirty="0">
                <a:latin typeface="CMMI10"/>
              </a:rPr>
              <a:t>,</a:t>
            </a:r>
            <a:r>
              <a:rPr lang="fr-FR" sz="900" b="0" i="0" u="none" strike="noStrike" baseline="0" dirty="0">
                <a:latin typeface="NimbusRomNo9L-Regu"/>
              </a:rPr>
              <a:t>28</a:t>
            </a:r>
            <a:r>
              <a:rPr lang="fr-FR" sz="900" b="0" i="0" u="none" strike="noStrike" baseline="0" dirty="0">
                <a:latin typeface="CMMI10"/>
              </a:rPr>
              <a:t>,</a:t>
            </a:r>
            <a:r>
              <a:rPr lang="fr-FR" sz="900" b="0" i="0" u="none" strike="noStrike" baseline="0" dirty="0">
                <a:latin typeface="NimbusRomNo9L-Regu"/>
              </a:rPr>
              <a:t>78</a:t>
            </a:r>
            <a:r>
              <a:rPr lang="fr-FR" sz="900" b="0" i="0" u="none" strike="noStrike" baseline="0" dirty="0">
                <a:latin typeface="CMMI10"/>
              </a:rPr>
              <a:t>,</a:t>
            </a:r>
            <a:r>
              <a:rPr lang="fr-FR" sz="900" b="0" i="0" u="none" strike="noStrike" baseline="0" dirty="0">
                <a:latin typeface="CMSY10"/>
              </a:rPr>
              <a:t>∗</a:t>
            </a:r>
            <a:r>
              <a:rPr lang="fr-FR" sz="900" b="0" i="0" u="none" strike="noStrike" baseline="0" dirty="0">
                <a:latin typeface="NimbusRomNo9L-Regu"/>
              </a:rPr>
              <a:t>, </a:t>
            </a:r>
            <a:r>
              <a:rPr lang="fr-FR" sz="900" b="0" i="0" u="none" strike="noStrike" baseline="0" dirty="0" err="1">
                <a:latin typeface="NimbusRomNo9L-Regu"/>
              </a:rPr>
              <a:t>Annapaola</a:t>
            </a:r>
            <a:r>
              <a:rPr lang="fr-FR" sz="900" b="0" i="0" u="none" strike="noStrike" baseline="0" dirty="0">
                <a:latin typeface="NimbusRomNo9L-Regu"/>
              </a:rPr>
              <a:t> de Cosa34</a:t>
            </a:r>
            <a:r>
              <a:rPr lang="fr-FR" sz="900" b="0" i="0" u="none" strike="noStrike" baseline="0" dirty="0">
                <a:latin typeface="CMMI10"/>
              </a:rPr>
              <a:t>,</a:t>
            </a:r>
            <a:r>
              <a:rPr lang="fr-FR" sz="900" b="0" i="0" u="none" strike="noStrike" baseline="0" dirty="0">
                <a:latin typeface="CMSY10"/>
              </a:rPr>
              <a:t>∗</a:t>
            </a:r>
            <a:r>
              <a:rPr lang="fr-FR" sz="900" b="0" i="0" u="none" strike="noStrike" baseline="0" dirty="0">
                <a:latin typeface="NimbusRomNo9L-Regu"/>
              </a:rPr>
              <a:t>,</a:t>
            </a:r>
          </a:p>
          <a:p>
            <a:pPr algn="l"/>
            <a:r>
              <a:rPr lang="fr-FR" sz="900" b="0" i="0" u="none" strike="noStrike" baseline="0" dirty="0">
                <a:latin typeface="NimbusRomNo9L-Regu"/>
              </a:rPr>
              <a:t>Nathaniel Craig35, Roberto Franceschini36, </a:t>
            </a:r>
            <a:r>
              <a:rPr lang="fr-FR" sz="900" b="0" i="0" u="none" strike="noStrike" baseline="0" dirty="0" err="1">
                <a:latin typeface="NimbusRomNo9L-Regu"/>
              </a:rPr>
              <a:t>Loukas</a:t>
            </a:r>
            <a:r>
              <a:rPr lang="fr-FR" sz="900" b="0" i="0" u="none" strike="noStrike" baseline="0" dirty="0">
                <a:latin typeface="NimbusRomNo9L-Regu"/>
              </a:rPr>
              <a:t> Gouskos37, Aurelio Juste38, Sophie Renner13,</a:t>
            </a:r>
          </a:p>
          <a:p>
            <a:pPr algn="l"/>
            <a:r>
              <a:rPr lang="fr-FR" sz="900" b="0" i="0" u="none" strike="noStrike" baseline="0" dirty="0">
                <a:latin typeface="NimbusRomNo9L-Regu"/>
              </a:rPr>
              <a:t>Lesya Shchutska28 </a:t>
            </a:r>
            <a:r>
              <a:rPr lang="fr-FR" sz="900" b="0" i="0" u="none" strike="noStrike" baseline="0" dirty="0">
                <a:latin typeface="NimbusRomNo9L-ReguItal"/>
              </a:rPr>
              <a:t>(</a:t>
            </a:r>
            <a:r>
              <a:rPr lang="fr-FR" sz="900" b="0" i="0" u="none" strike="noStrike" baseline="0" dirty="0" err="1">
                <a:latin typeface="NimbusRomNo9L-ReguItal"/>
              </a:rPr>
              <a:t>Contributors</a:t>
            </a:r>
            <a:r>
              <a:rPr lang="fr-FR" sz="900" b="0" i="0" u="none" strike="noStrike" baseline="0" dirty="0">
                <a:latin typeface="NimbusRomNo9L-ReguItal"/>
              </a:rPr>
              <a:t>)</a:t>
            </a:r>
          </a:p>
          <a:p>
            <a:pPr algn="l"/>
            <a:r>
              <a:rPr lang="fr-FR" sz="1800" b="1" i="0" u="none" strike="noStrike" baseline="0" dirty="0">
                <a:latin typeface="NimbusRomNo9L-Medi"/>
              </a:rPr>
              <a:t>Neutrino Physics &amp; </a:t>
            </a:r>
            <a:r>
              <a:rPr lang="fr-FR" sz="1800" b="1" i="0" u="none" strike="noStrike" baseline="0" dirty="0" err="1">
                <a:latin typeface="NimbusRomNo9L-Medi"/>
              </a:rPr>
              <a:t>Cosmic</a:t>
            </a:r>
            <a:r>
              <a:rPr lang="fr-FR" sz="1800" b="1" i="0" u="none" strike="noStrike" baseline="0" dirty="0">
                <a:latin typeface="NimbusRomNo9L-Medi"/>
              </a:rPr>
              <a:t> </a:t>
            </a:r>
            <a:r>
              <a:rPr lang="fr-FR" sz="1800" b="1" i="0" u="none" strike="noStrike" baseline="0" dirty="0" err="1">
                <a:latin typeface="NimbusRomNo9L-Medi"/>
              </a:rPr>
              <a:t>Messengers</a:t>
            </a:r>
            <a:r>
              <a:rPr lang="fr-FR" sz="1800" b="0" i="0" u="none" strike="noStrike" baseline="0" dirty="0">
                <a:latin typeface="NimbusRomNo9L-Medi"/>
              </a:rPr>
              <a:t>: </a:t>
            </a:r>
            <a:r>
              <a:rPr lang="fr-FR" sz="1800" b="0" i="0" u="none" strike="noStrike" baseline="0" dirty="0">
                <a:latin typeface="NimbusRomNo9L-Regu"/>
              </a:rPr>
              <a:t>Pilar Hernandez39, Sara Bolognesi40 </a:t>
            </a:r>
            <a:r>
              <a:rPr lang="fr-FR" sz="1800" b="0" i="0" u="none" strike="noStrike" baseline="0" dirty="0">
                <a:latin typeface="NimbusRomNo9L-ReguItal"/>
              </a:rPr>
              <a:t>(</a:t>
            </a:r>
            <a:r>
              <a:rPr lang="fr-FR" sz="1800" b="0" i="0" u="none" strike="noStrike" baseline="0" dirty="0" err="1">
                <a:latin typeface="NimbusRomNo9L-ReguItal"/>
              </a:rPr>
              <a:t>Conveners</a:t>
            </a:r>
            <a:r>
              <a:rPr lang="fr-FR" sz="1800" b="0" i="0" u="none" strike="noStrike" baseline="0" dirty="0">
                <a:latin typeface="NimbusRomNo9L-ReguItal"/>
              </a:rPr>
              <a:t>)</a:t>
            </a:r>
            <a:r>
              <a:rPr lang="fr-FR" sz="1800" b="0" i="0" u="none" strike="noStrike" baseline="0" dirty="0">
                <a:latin typeface="NimbusRomNo9L-Regu"/>
              </a:rPr>
              <a:t>,</a:t>
            </a:r>
          </a:p>
          <a:p>
            <a:pPr algn="l"/>
            <a:r>
              <a:rPr lang="fr-FR" sz="1800" b="0" i="0" u="none" strike="noStrike" baseline="0" dirty="0">
                <a:latin typeface="NimbusRomNo9L-Regu"/>
              </a:rPr>
              <a:t>Ivan Esteban41 </a:t>
            </a:r>
            <a:r>
              <a:rPr lang="fr-FR" sz="1800" b="0" i="0" u="none" strike="noStrike" baseline="0" dirty="0">
                <a:latin typeface="NimbusRomNo9L-ReguItal"/>
              </a:rPr>
              <a:t>(Scientific </a:t>
            </a:r>
            <a:r>
              <a:rPr lang="fr-FR" sz="1800" b="0" i="0" u="none" strike="noStrike" baseline="0" dirty="0" err="1">
                <a:latin typeface="NimbusRomNo9L-ReguItal"/>
              </a:rPr>
              <a:t>Secretary</a:t>
            </a:r>
            <a:r>
              <a:rPr lang="fr-FR" sz="1800" b="0" i="0" u="none" strike="noStrike" baseline="0" dirty="0">
                <a:latin typeface="NimbusRomNo9L-ReguItal"/>
              </a:rPr>
              <a:t>)</a:t>
            </a:r>
            <a:r>
              <a:rPr lang="fr-FR" sz="1800" b="0" i="0" u="none" strike="noStrike" baseline="0" dirty="0">
                <a:latin typeface="NimbusRomNo9L-Regu"/>
              </a:rPr>
              <a:t>, Stephen Dolan7, Valerie Domcke7, Joseph Formaggio42,</a:t>
            </a:r>
          </a:p>
          <a:p>
            <a:pPr algn="l"/>
            <a:r>
              <a:rPr lang="fr-FR" sz="1800" b="0" i="0" u="none" strike="noStrike" baseline="0" dirty="0">
                <a:latin typeface="NimbusRomNo9L-Regu"/>
              </a:rPr>
              <a:t>M. C. Gonzalez-Garcia80</a:t>
            </a:r>
            <a:r>
              <a:rPr lang="fr-FR" sz="1800" b="0" i="0" u="none" strike="noStrike" baseline="0" dirty="0">
                <a:latin typeface="CMMI10"/>
              </a:rPr>
              <a:t>,</a:t>
            </a:r>
            <a:r>
              <a:rPr lang="fr-FR" sz="1800" b="0" i="0" u="none" strike="noStrike" baseline="0" dirty="0">
                <a:latin typeface="NimbusRomNo9L-Regu"/>
              </a:rPr>
              <a:t>81</a:t>
            </a:r>
            <a:r>
              <a:rPr lang="fr-FR" sz="1800" b="0" i="0" u="none" strike="noStrike" baseline="0" dirty="0">
                <a:latin typeface="CMMI10"/>
              </a:rPr>
              <a:t>,</a:t>
            </a:r>
            <a:r>
              <a:rPr lang="fr-FR" sz="1800" b="0" i="0" u="none" strike="noStrike" baseline="0" dirty="0">
                <a:latin typeface="NimbusRomNo9L-Regu"/>
              </a:rPr>
              <a:t>82, </a:t>
            </a:r>
            <a:r>
              <a:rPr lang="fr-FR" sz="1800" b="0" i="0" u="none" strike="noStrike" baseline="0" dirty="0" err="1">
                <a:latin typeface="NimbusRomNo9L-Regu"/>
              </a:rPr>
              <a:t>Aart</a:t>
            </a:r>
            <a:r>
              <a:rPr lang="fr-FR" sz="1800" b="0" i="0" u="none" strike="noStrike" baseline="0" dirty="0">
                <a:latin typeface="NimbusRomNo9L-Regu"/>
              </a:rPr>
              <a:t> Heijboer19, Aldo Ianni44, Joachim Kopp7</a:t>
            </a:r>
            <a:r>
              <a:rPr lang="fr-FR" sz="1800" b="0" i="0" u="none" strike="noStrike" baseline="0" dirty="0">
                <a:latin typeface="CMMI10"/>
              </a:rPr>
              <a:t>,</a:t>
            </a:r>
            <a:r>
              <a:rPr lang="fr-FR" sz="1800" b="0" i="0" u="none" strike="noStrike" baseline="0" dirty="0">
                <a:latin typeface="NimbusRomNo9L-Regu"/>
              </a:rPr>
              <a:t>79, Elisa Resconi45,</a:t>
            </a:r>
          </a:p>
          <a:p>
            <a:pPr algn="l"/>
            <a:r>
              <a:rPr lang="it-IT" sz="1800" b="0" i="0" u="none" strike="noStrike" baseline="0" dirty="0">
                <a:latin typeface="NimbusRomNo9L-Regu"/>
              </a:rPr>
              <a:t>Mark Scott33, Viola Sordini34 </a:t>
            </a:r>
            <a:r>
              <a:rPr lang="it-IT" sz="1800" b="0" i="0" u="none" strike="noStrike" baseline="0" dirty="0">
                <a:latin typeface="NimbusRomNo9L-ReguItal"/>
              </a:rPr>
              <a:t>(Contributors)</a:t>
            </a:r>
          </a:p>
          <a:p>
            <a:pPr algn="l"/>
            <a:r>
              <a:rPr lang="fr-FR" sz="900" b="1" i="0" u="none" strike="noStrike" baseline="0" dirty="0" err="1">
                <a:latin typeface="NimbusRomNo9L-Medi"/>
              </a:rPr>
              <a:t>Dark</a:t>
            </a:r>
            <a:r>
              <a:rPr lang="fr-FR" sz="900" b="1" i="0" u="none" strike="noStrike" baseline="0" dirty="0">
                <a:latin typeface="NimbusRomNo9L-Medi"/>
              </a:rPr>
              <a:t> </a:t>
            </a:r>
            <a:r>
              <a:rPr lang="fr-FR" sz="900" b="1" i="0" u="none" strike="noStrike" baseline="0" dirty="0" err="1">
                <a:latin typeface="NimbusRomNo9L-Medi"/>
              </a:rPr>
              <a:t>Matter</a:t>
            </a:r>
            <a:r>
              <a:rPr lang="fr-FR" sz="900" b="1" i="0" u="none" strike="noStrike" baseline="0" dirty="0">
                <a:latin typeface="NimbusRomNo9L-Medi"/>
              </a:rPr>
              <a:t> and </a:t>
            </a:r>
            <a:r>
              <a:rPr lang="fr-FR" sz="900" b="1" i="0" u="none" strike="noStrike" baseline="0" dirty="0" err="1">
                <a:latin typeface="NimbusRomNo9L-Medi"/>
              </a:rPr>
              <a:t>Dark</a:t>
            </a:r>
            <a:r>
              <a:rPr lang="fr-FR" sz="900" b="1" i="0" u="none" strike="noStrike" baseline="0" dirty="0">
                <a:latin typeface="NimbusRomNo9L-Medi"/>
              </a:rPr>
              <a:t> </a:t>
            </a:r>
            <a:r>
              <a:rPr lang="fr-FR" sz="900" b="1" i="0" u="none" strike="noStrike" baseline="0" dirty="0" err="1">
                <a:latin typeface="NimbusRomNo9L-Medi"/>
              </a:rPr>
              <a:t>Sector</a:t>
            </a:r>
            <a:r>
              <a:rPr lang="fr-FR" sz="900" b="0" i="0" u="none" strike="noStrike" baseline="0" dirty="0">
                <a:latin typeface="NimbusRomNo9L-Medi"/>
              </a:rPr>
              <a:t>: </a:t>
            </a:r>
            <a:r>
              <a:rPr lang="fr-FR" sz="900" b="0" i="0" u="none" strike="noStrike" baseline="0" dirty="0">
                <a:latin typeface="NimbusRomNo9L-Regu"/>
              </a:rPr>
              <a:t>Jocelyn Monroe46, Matthew McCullough7 </a:t>
            </a:r>
            <a:r>
              <a:rPr lang="fr-FR" sz="900" b="0" i="0" u="none" strike="noStrike" baseline="0" dirty="0">
                <a:latin typeface="NimbusRomNo9L-ReguItal"/>
              </a:rPr>
              <a:t>(</a:t>
            </a:r>
            <a:r>
              <a:rPr lang="fr-FR" sz="900" b="0" i="0" u="none" strike="noStrike" baseline="0" dirty="0" err="1">
                <a:latin typeface="NimbusRomNo9L-ReguItal"/>
              </a:rPr>
              <a:t>Conveners</a:t>
            </a:r>
            <a:r>
              <a:rPr lang="fr-FR" sz="900" b="0" i="0" u="none" strike="noStrike" baseline="0" dirty="0">
                <a:latin typeface="NimbusRomNo9L-ReguItal"/>
              </a:rPr>
              <a:t>)</a:t>
            </a:r>
            <a:r>
              <a:rPr lang="fr-FR" sz="900" b="0" i="0" u="none" strike="noStrike" baseline="0" dirty="0">
                <a:latin typeface="NimbusRomNo9L-Regu"/>
              </a:rPr>
              <a:t>,</a:t>
            </a:r>
          </a:p>
          <a:p>
            <a:pPr algn="l"/>
            <a:r>
              <a:rPr lang="it-IT" sz="900" b="0" i="0" u="none" strike="noStrike" baseline="0" dirty="0">
                <a:latin typeface="NimbusRomNo9L-Regu"/>
              </a:rPr>
              <a:t>Yohei Ema7</a:t>
            </a:r>
            <a:r>
              <a:rPr lang="it-IT" sz="900" b="0" i="0" u="none" strike="noStrike" baseline="0" dirty="0">
                <a:latin typeface="CMMI10"/>
              </a:rPr>
              <a:t>,</a:t>
            </a:r>
            <a:r>
              <a:rPr lang="it-IT" sz="900" b="0" i="0" u="none" strike="noStrike" baseline="0" dirty="0">
                <a:latin typeface="NimbusRomNo9L-Regu"/>
              </a:rPr>
              <a:t>† </a:t>
            </a:r>
            <a:r>
              <a:rPr lang="it-IT" sz="900" b="0" i="0" u="none" strike="noStrike" baseline="0" dirty="0">
                <a:latin typeface="NimbusRomNo9L-ReguItal"/>
              </a:rPr>
              <a:t>(Scientific Secretary)</a:t>
            </a:r>
            <a:r>
              <a:rPr lang="it-IT" sz="900" b="0" i="0" u="none" strike="noStrike" baseline="0" dirty="0">
                <a:latin typeface="NimbusRomNo9L-Regu"/>
              </a:rPr>
              <a:t>, Paolo Agnes47, Francesca Calore48, Emanuele Castorina22,</a:t>
            </a:r>
          </a:p>
          <a:p>
            <a:pPr algn="l"/>
            <a:r>
              <a:rPr lang="fr-FR" sz="900" b="0" i="0" u="none" strike="noStrike" baseline="0" dirty="0">
                <a:latin typeface="NimbusRomNo9L-Regu"/>
              </a:rPr>
              <a:t>Aaron Chou49, Monica D’Onofrio50, </a:t>
            </a:r>
            <a:r>
              <a:rPr lang="fr-FR" sz="900" b="0" i="0" u="none" strike="noStrike" baseline="0" dirty="0" err="1">
                <a:latin typeface="NimbusRomNo9L-Regu"/>
              </a:rPr>
              <a:t>Maksym</a:t>
            </a:r>
            <a:r>
              <a:rPr lang="fr-FR" sz="900" b="0" i="0" u="none" strike="noStrike" baseline="0" dirty="0">
                <a:latin typeface="NimbusRomNo9L-Regu"/>
              </a:rPr>
              <a:t> Ovchynnikov7</a:t>
            </a:r>
            <a:r>
              <a:rPr lang="fr-FR" sz="900" b="0" i="0" u="none" strike="noStrike" baseline="0" dirty="0">
                <a:latin typeface="CMMI10"/>
              </a:rPr>
              <a:t>,</a:t>
            </a:r>
            <a:r>
              <a:rPr lang="fr-FR" sz="900" b="0" i="0" u="none" strike="noStrike" baseline="0" dirty="0">
                <a:latin typeface="NimbusRomNo9L-Regu"/>
              </a:rPr>
              <a:t>†, Tina Pollmann19, Josef Pradler59,</a:t>
            </a:r>
          </a:p>
          <a:p>
            <a:pPr algn="l"/>
            <a:r>
              <a:rPr lang="fr-FR" sz="900" b="0" i="0" u="none" strike="noStrike" baseline="0" dirty="0" err="1">
                <a:latin typeface="NimbusRomNo9L-Regu"/>
              </a:rPr>
              <a:t>Yotam</a:t>
            </a:r>
            <a:r>
              <a:rPr lang="fr-FR" sz="900" b="0" i="0" u="none" strike="noStrike" baseline="0" dirty="0">
                <a:latin typeface="NimbusRomNo9L-Regu"/>
              </a:rPr>
              <a:t> Soreq52, Julia Katharina Vogel53 </a:t>
            </a:r>
            <a:r>
              <a:rPr lang="fr-FR" sz="900" b="0" i="0" u="none" strike="noStrike" baseline="0" dirty="0">
                <a:latin typeface="NimbusRomNo9L-ReguItal"/>
              </a:rPr>
              <a:t>(</a:t>
            </a:r>
            <a:r>
              <a:rPr lang="fr-FR" sz="900" b="0" i="0" u="none" strike="noStrike" baseline="0" dirty="0" err="1">
                <a:latin typeface="NimbusRomNo9L-ReguItal"/>
              </a:rPr>
              <a:t>Contributors</a:t>
            </a:r>
            <a:r>
              <a:rPr lang="fr-FR" sz="900" b="0" i="0" u="none" strike="noStrike" baseline="0" dirty="0">
                <a:latin typeface="NimbusRomNo9L-ReguItal"/>
              </a:rPr>
              <a:t>)</a:t>
            </a:r>
          </a:p>
          <a:p>
            <a:pPr algn="l"/>
            <a:r>
              <a:rPr lang="en-US" sz="900" b="1" i="0" u="none" strike="noStrike" baseline="0" dirty="0">
                <a:latin typeface="NimbusRomNo9L-Medi"/>
              </a:rPr>
              <a:t>Accelerator Science and Technology: </a:t>
            </a:r>
            <a:r>
              <a:rPr lang="en-US" sz="900" b="0" i="0" u="none" strike="noStrike" baseline="0" dirty="0">
                <a:latin typeface="NimbusRomNo9L-Regu"/>
              </a:rPr>
              <a:t>Gianluigi Arduini7, Philip Burrows51 </a:t>
            </a:r>
            <a:r>
              <a:rPr lang="en-US" sz="900" b="0" i="0" u="none" strike="noStrike" baseline="0" dirty="0">
                <a:latin typeface="NimbusRomNo9L-ReguItal"/>
              </a:rPr>
              <a:t>(Conveners)</a:t>
            </a:r>
            <a:r>
              <a:rPr lang="en-US" sz="900" b="0" i="0" u="none" strike="noStrike" baseline="0" dirty="0">
                <a:latin typeface="NimbusRomNo9L-Regu"/>
              </a:rPr>
              <a:t>,</a:t>
            </a:r>
          </a:p>
          <a:p>
            <a:pPr algn="l"/>
            <a:r>
              <a:rPr lang="fr-FR" sz="900" b="0" i="0" u="none" strike="noStrike" baseline="0" dirty="0">
                <a:latin typeface="NimbusRomNo9L-Regu"/>
              </a:rPr>
              <a:t>Jacqueline Keintzel7 </a:t>
            </a:r>
            <a:r>
              <a:rPr lang="fr-FR" sz="900" b="0" i="0" u="none" strike="noStrike" baseline="0" dirty="0">
                <a:latin typeface="NimbusRomNo9L-ReguItal"/>
              </a:rPr>
              <a:t>(Scientific </a:t>
            </a:r>
            <a:r>
              <a:rPr lang="fr-FR" sz="900" b="0" i="0" u="none" strike="noStrike" baseline="0" dirty="0" err="1">
                <a:latin typeface="NimbusRomNo9L-ReguItal"/>
              </a:rPr>
              <a:t>Secretary</a:t>
            </a:r>
            <a:r>
              <a:rPr lang="fr-FR" sz="900" b="0" i="0" u="none" strike="noStrike" baseline="0" dirty="0">
                <a:latin typeface="NimbusRomNo9L-ReguItal"/>
              </a:rPr>
              <a:t>)</a:t>
            </a:r>
            <a:r>
              <a:rPr lang="fr-FR" sz="900" b="0" i="0" u="none" strike="noStrike" baseline="0" dirty="0">
                <a:latin typeface="NimbusRomNo9L-Regu"/>
              </a:rPr>
              <a:t>, </a:t>
            </a:r>
            <a:r>
              <a:rPr lang="fr-FR" sz="900" b="0" i="0" u="none" strike="noStrike" baseline="0" dirty="0" err="1">
                <a:latin typeface="NimbusRomNo9L-Regu"/>
              </a:rPr>
              <a:t>Deepa</a:t>
            </a:r>
            <a:r>
              <a:rPr lang="fr-FR" sz="900" b="0" i="0" u="none" strike="noStrike" baseline="0" dirty="0">
                <a:latin typeface="NimbusRomNo9L-Regu"/>
              </a:rPr>
              <a:t> Angal-Kalinin55, Bernhard Auchmann76</a:t>
            </a:r>
            <a:r>
              <a:rPr lang="fr-FR" sz="900" b="0" i="0" u="none" strike="noStrike" baseline="0" dirty="0">
                <a:latin typeface="CMMI10"/>
              </a:rPr>
              <a:t>,</a:t>
            </a:r>
            <a:r>
              <a:rPr lang="fr-FR" sz="900" b="0" i="0" u="none" strike="noStrike" baseline="0" dirty="0">
                <a:latin typeface="NimbusRomNo9L-Regu"/>
              </a:rPr>
              <a:t>7,</a:t>
            </a:r>
          </a:p>
          <a:p>
            <a:pPr algn="l"/>
            <a:r>
              <a:rPr lang="it-IT" sz="900" b="0" i="0" u="none" strike="noStrike" baseline="0" dirty="0">
                <a:latin typeface="NimbusRomNo9L-Regu"/>
              </a:rPr>
              <a:t>Massimo Ferrario3, Angeles Faus Golfe21, Roberto Losito7, Anke-Susanne Mueller56,</a:t>
            </a:r>
          </a:p>
          <a:p>
            <a:pPr algn="l"/>
            <a:r>
              <a:rPr lang="de-DE" sz="900" b="0" i="0" u="none" strike="noStrike" baseline="0" dirty="0">
                <a:latin typeface="NimbusRomNo9L-Regu"/>
              </a:rPr>
              <a:t>Tor Raubenheimer57, Marlene Turner7, Pierre Vedrine40, Hans Weise24, Walter Wuensch7,</a:t>
            </a:r>
          </a:p>
          <a:p>
            <a:pPr algn="l"/>
            <a:r>
              <a:rPr lang="fr-FR" sz="900" b="0" i="0" u="none" strike="noStrike" baseline="0" dirty="0" err="1">
                <a:latin typeface="NimbusRomNo9L-Regu"/>
              </a:rPr>
              <a:t>Chenghui</a:t>
            </a:r>
            <a:r>
              <a:rPr lang="fr-FR" sz="900" b="0" i="0" u="none" strike="noStrike" baseline="0" dirty="0">
                <a:latin typeface="NimbusRomNo9L-Regu"/>
              </a:rPr>
              <a:t> Yu58 </a:t>
            </a:r>
            <a:r>
              <a:rPr lang="fr-FR" sz="900" b="0" i="0" u="none" strike="noStrike" baseline="0" dirty="0">
                <a:latin typeface="NimbusRomNo9L-ReguItal"/>
              </a:rPr>
              <a:t>(</a:t>
            </a:r>
            <a:r>
              <a:rPr lang="fr-FR" sz="900" b="0" i="0" u="none" strike="noStrike" baseline="0" dirty="0" err="1">
                <a:latin typeface="NimbusRomNo9L-ReguItal"/>
              </a:rPr>
              <a:t>Contributors</a:t>
            </a:r>
            <a:r>
              <a:rPr lang="fr-FR" sz="900" b="0" i="0" u="none" strike="noStrike" baseline="0" dirty="0">
                <a:latin typeface="NimbusRomNo9L-ReguItal"/>
              </a:rPr>
              <a:t>)</a:t>
            </a:r>
          </a:p>
          <a:p>
            <a:pPr algn="l"/>
            <a:r>
              <a:rPr lang="en-US" sz="900" b="1" i="0" u="none" strike="noStrike" baseline="0" dirty="0">
                <a:latin typeface="NimbusRomNo9L-Medi"/>
              </a:rPr>
              <a:t>Detector Instrumentation: </a:t>
            </a:r>
            <a:r>
              <a:rPr lang="en-US" sz="900" b="0" i="0" u="none" strike="noStrike" baseline="0" dirty="0">
                <a:latin typeface="NimbusRomNo9L-Regu"/>
              </a:rPr>
              <a:t>Thomas Bergauer59, Ulrich Husemann56 </a:t>
            </a:r>
            <a:r>
              <a:rPr lang="en-US" sz="900" b="0" i="0" u="none" strike="noStrike" baseline="0" dirty="0">
                <a:latin typeface="NimbusRomNo9L-ReguItal"/>
              </a:rPr>
              <a:t>(Conveners)</a:t>
            </a:r>
            <a:r>
              <a:rPr lang="en-US" sz="900" b="0" i="0" u="none" strike="noStrike" baseline="0" dirty="0">
                <a:latin typeface="NimbusRomNo9L-Regu"/>
              </a:rPr>
              <a:t>,</a:t>
            </a:r>
          </a:p>
          <a:p>
            <a:pPr algn="l"/>
            <a:r>
              <a:rPr lang="en-US" sz="900" b="0" i="0" u="none" strike="noStrike" baseline="0" dirty="0">
                <a:latin typeface="NimbusRomNo9L-Regu"/>
              </a:rPr>
              <a:t>Dorothea </a:t>
            </a:r>
            <a:r>
              <a:rPr lang="en-US" sz="900" b="0" i="0" u="none" strike="noStrike" baseline="0" dirty="0" err="1">
                <a:latin typeface="NimbusRomNo9L-Regu"/>
              </a:rPr>
              <a:t>vom</a:t>
            </a:r>
            <a:r>
              <a:rPr lang="en-US" sz="900" b="0" i="0" u="none" strike="noStrike" baseline="0" dirty="0">
                <a:latin typeface="NimbusRomNo9L-Regu"/>
              </a:rPr>
              <a:t> Bruch10 </a:t>
            </a:r>
            <a:r>
              <a:rPr lang="en-US" sz="900" b="0" i="0" u="none" strike="noStrike" baseline="0" dirty="0">
                <a:latin typeface="NimbusRomNo9L-ReguItal"/>
              </a:rPr>
              <a:t>(Scientific Secretary)</a:t>
            </a:r>
            <a:r>
              <a:rPr lang="en-US" sz="900" b="0" i="0" u="none" strike="noStrike" baseline="0" dirty="0">
                <a:latin typeface="NimbusRomNo9L-Regu"/>
              </a:rPr>
              <a:t>, Thea Aarrestad34, Daniela Bortoletto54,</a:t>
            </a:r>
          </a:p>
          <a:p>
            <a:pPr algn="l"/>
            <a:r>
              <a:rPr lang="fr-FR" sz="900" b="0" i="0" u="none" strike="noStrike" baseline="0" dirty="0" err="1">
                <a:latin typeface="NimbusRomNo9L-Regu"/>
              </a:rPr>
              <a:t>Shikma</a:t>
            </a:r>
            <a:r>
              <a:rPr lang="fr-FR" sz="900" b="0" i="0" u="none" strike="noStrike" baseline="0" dirty="0">
                <a:latin typeface="NimbusRomNo9L-Regu"/>
              </a:rPr>
              <a:t> Bressler60, Marcel Demarteau61, Michael Doser7, Gabriella Gaudio62, Ines Gil-Botella63,</a:t>
            </a:r>
          </a:p>
          <a:p>
            <a:pPr algn="l"/>
            <a:r>
              <a:rPr lang="fr-FR" sz="900" b="0" i="0" u="none" strike="noStrike" baseline="0" dirty="0">
                <a:latin typeface="NimbusRomNo9L-Regu"/>
              </a:rPr>
              <a:t>Andrea Giuliani21, Fabrizio Palla64, </a:t>
            </a:r>
            <a:r>
              <a:rPr lang="fr-FR" sz="900" b="0" i="0" u="none" strike="noStrike" baseline="0" dirty="0" err="1">
                <a:latin typeface="NimbusRomNo9L-Regu"/>
              </a:rPr>
              <a:t>Rok</a:t>
            </a:r>
            <a:r>
              <a:rPr lang="fr-FR" sz="900" b="0" i="0" u="none" strike="noStrike" baseline="0" dirty="0">
                <a:latin typeface="NimbusRomNo9L-Regu"/>
              </a:rPr>
              <a:t> Pestotnik65, Felix Sefkow24, Frank Simon56,</a:t>
            </a:r>
          </a:p>
          <a:p>
            <a:pPr algn="l"/>
            <a:r>
              <a:rPr lang="fr-FR" sz="900" b="0" i="0" u="none" strike="noStrike" baseline="0" dirty="0" err="1">
                <a:latin typeface="NimbusRomNo9L-Regu"/>
              </a:rPr>
              <a:t>Maksym</a:t>
            </a:r>
            <a:r>
              <a:rPr lang="fr-FR" sz="900" b="0" i="0" u="none" strike="noStrike" baseline="0" dirty="0">
                <a:latin typeface="NimbusRomNo9L-Regu"/>
              </a:rPr>
              <a:t> Titov40</a:t>
            </a:r>
            <a:r>
              <a:rPr lang="fr-FR" sz="900" b="0" i="0" u="none" strike="noStrike" baseline="0" dirty="0">
                <a:latin typeface="NimbusRomNo9L-ReguItal"/>
              </a:rPr>
              <a:t>(</a:t>
            </a:r>
            <a:r>
              <a:rPr lang="fr-FR" sz="900" b="0" i="0" u="none" strike="noStrike" baseline="0" dirty="0" err="1">
                <a:latin typeface="NimbusRomNo9L-ReguItal"/>
              </a:rPr>
              <a:t>Contributors</a:t>
            </a:r>
            <a:r>
              <a:rPr lang="fr-FR" sz="900" b="0" i="0" u="none" strike="noStrike" baseline="0" dirty="0">
                <a:latin typeface="NimbusRomNo9L-ReguItal"/>
              </a:rPr>
              <a:t>)</a:t>
            </a:r>
          </a:p>
          <a:p>
            <a:pPr algn="l"/>
            <a:r>
              <a:rPr lang="fr-FR" sz="900" b="1" i="0" u="none" strike="noStrike" baseline="0" dirty="0" err="1">
                <a:latin typeface="NimbusRomNo9L-Medi"/>
              </a:rPr>
              <a:t>Computing</a:t>
            </a:r>
            <a:r>
              <a:rPr lang="fr-FR" sz="900" b="0" i="0" u="none" strike="noStrike" baseline="0" dirty="0">
                <a:latin typeface="NimbusRomNo9L-Medi"/>
              </a:rPr>
              <a:t>: </a:t>
            </a:r>
            <a:r>
              <a:rPr lang="fr-FR" sz="900" b="0" i="0" u="none" strike="noStrike" baseline="0" dirty="0">
                <a:latin typeface="NimbusRomNo9L-Regu"/>
              </a:rPr>
              <a:t>Tommaso Boccali64, </a:t>
            </a:r>
            <a:r>
              <a:rPr lang="fr-FR" sz="900" b="0" i="0" u="none" strike="noStrike" baseline="0" dirty="0" err="1">
                <a:latin typeface="NimbusRomNo9L-Regu"/>
              </a:rPr>
              <a:t>Borut</a:t>
            </a:r>
            <a:r>
              <a:rPr lang="fr-FR" sz="900" b="0" i="0" u="none" strike="noStrike" baseline="0" dirty="0">
                <a:latin typeface="NimbusRomNo9L-Regu"/>
              </a:rPr>
              <a:t> Kersevan65 </a:t>
            </a:r>
            <a:r>
              <a:rPr lang="fr-FR" sz="900" b="0" i="0" u="none" strike="noStrike" baseline="0" dirty="0">
                <a:latin typeface="NimbusRomNo9L-ReguItal"/>
              </a:rPr>
              <a:t>(</a:t>
            </a:r>
            <a:r>
              <a:rPr lang="fr-FR" sz="900" b="0" i="0" u="none" strike="noStrike" baseline="0" dirty="0" err="1">
                <a:latin typeface="NimbusRomNo9L-ReguItal"/>
              </a:rPr>
              <a:t>Conveners</a:t>
            </a:r>
            <a:r>
              <a:rPr lang="fr-FR" sz="900" b="0" i="0" u="none" strike="noStrike" baseline="0" dirty="0">
                <a:latin typeface="NimbusRomNo9L-ReguItal"/>
              </a:rPr>
              <a:t>)</a:t>
            </a:r>
            <a:r>
              <a:rPr lang="fr-FR" sz="900" b="0" i="0" u="none" strike="noStrike" baseline="0" dirty="0">
                <a:latin typeface="NimbusRomNo9L-Regu"/>
              </a:rPr>
              <a:t>,</a:t>
            </a:r>
          </a:p>
          <a:p>
            <a:pPr algn="l"/>
            <a:r>
              <a:rPr lang="fr-FR" sz="900" b="0" i="0" u="none" strike="noStrike" baseline="0" dirty="0">
                <a:latin typeface="NimbusRomNo9L-Regu"/>
              </a:rPr>
              <a:t>Daniel Murnane66 </a:t>
            </a:r>
            <a:r>
              <a:rPr lang="fr-FR" sz="900" b="0" i="0" u="none" strike="noStrike" baseline="0" dirty="0">
                <a:latin typeface="NimbusRomNo9L-ReguItal"/>
              </a:rPr>
              <a:t>(Scientific </a:t>
            </a:r>
            <a:r>
              <a:rPr lang="fr-FR" sz="900" b="0" i="0" u="none" strike="noStrike" baseline="0" dirty="0" err="1">
                <a:latin typeface="NimbusRomNo9L-ReguItal"/>
              </a:rPr>
              <a:t>Secretary</a:t>
            </a:r>
            <a:r>
              <a:rPr lang="fr-FR" sz="900" b="0" i="0" u="none" strike="noStrike" baseline="0" dirty="0">
                <a:latin typeface="NimbusRomNo9L-ReguItal"/>
              </a:rPr>
              <a:t>)</a:t>
            </a:r>
            <a:r>
              <a:rPr lang="fr-FR" sz="900" b="0" i="0" u="none" strike="noStrike" baseline="0" dirty="0">
                <a:latin typeface="NimbusRomNo9L-Regu"/>
              </a:rPr>
              <a:t>, Gonzalo </a:t>
            </a:r>
            <a:r>
              <a:rPr lang="fr-FR" sz="900" b="0" i="0" u="none" strike="noStrike" baseline="0" dirty="0" err="1">
                <a:latin typeface="NimbusRomNo9L-Regu"/>
              </a:rPr>
              <a:t>Merino</a:t>
            </a:r>
            <a:r>
              <a:rPr lang="fr-FR" sz="900" b="0" i="0" u="none" strike="noStrike" baseline="0" dirty="0">
                <a:latin typeface="NimbusRomNo9L-Regu"/>
              </a:rPr>
              <a:t> Arevalo63, John Derek Chapman27,</a:t>
            </a:r>
          </a:p>
          <a:p>
            <a:pPr algn="l"/>
            <a:r>
              <a:rPr lang="fr-FR" sz="900" b="0" i="0" u="none" strike="noStrike" baseline="0" dirty="0">
                <a:latin typeface="NimbusRomNo9L-Regu"/>
              </a:rPr>
              <a:t>Frank-Dieter Gaede24, Stefano Giagu67, Maria Girone7, Heather M. Gray66, Giovanni Iadarola7,</a:t>
            </a:r>
          </a:p>
          <a:p>
            <a:pPr algn="l"/>
            <a:r>
              <a:rPr lang="fr-FR" sz="900" b="0" i="0" u="none" strike="noStrike" baseline="0" dirty="0" err="1">
                <a:latin typeface="NimbusRomNo9L-Regu"/>
              </a:rPr>
              <a:t>Stephane</a:t>
            </a:r>
            <a:r>
              <a:rPr lang="fr-FR" sz="900" b="0" i="0" u="none" strike="noStrike" baseline="0" dirty="0">
                <a:latin typeface="NimbusRomNo9L-Regu"/>
              </a:rPr>
              <a:t> Jezequel68, Gregor Kasieczka15, David Lange69, Sinead M. Ryan70, Nicole Skidmore71,</a:t>
            </a:r>
          </a:p>
          <a:p>
            <a:pPr algn="l"/>
            <a:r>
              <a:rPr lang="fr-FR" sz="900" b="0" i="0" u="none" strike="noStrike" baseline="0" dirty="0">
                <a:latin typeface="NimbusRomNo9L-Regu"/>
              </a:rPr>
              <a:t>Sofia Vallecorsa7 </a:t>
            </a:r>
            <a:r>
              <a:rPr lang="fr-FR" sz="900" b="0" i="0" u="none" strike="noStrike" baseline="0" dirty="0">
                <a:latin typeface="NimbusRomNo9L-ReguItal"/>
              </a:rPr>
              <a:t>(</a:t>
            </a:r>
            <a:r>
              <a:rPr lang="fr-FR" sz="900" b="0" i="0" u="none" strike="noStrike" baseline="0" dirty="0" err="1">
                <a:latin typeface="NimbusRomNo9L-ReguItal"/>
              </a:rPr>
              <a:t>Contributors</a:t>
            </a:r>
            <a:r>
              <a:rPr lang="fr-FR" sz="900" b="0" i="0" u="none" strike="noStrike" baseline="0" dirty="0">
                <a:latin typeface="NimbusRomNo9L-ReguItal"/>
              </a:rPr>
              <a:t>)</a:t>
            </a:r>
          </a:p>
          <a:p>
            <a:pPr algn="l"/>
            <a:r>
              <a:rPr lang="fr-FR" sz="900" b="1" i="0" u="none" strike="noStrike" baseline="0" dirty="0" err="1">
                <a:latin typeface="NimbusRomNo9L-Medi"/>
              </a:rPr>
              <a:t>Reviewers</a:t>
            </a:r>
            <a:r>
              <a:rPr lang="fr-FR" sz="900" b="1" i="0" u="none" strike="noStrike" baseline="0" dirty="0">
                <a:latin typeface="NimbusRomNo9L-Medi"/>
              </a:rPr>
              <a:t>: </a:t>
            </a:r>
            <a:r>
              <a:rPr lang="fr-FR" sz="900" b="0" i="0" u="none" strike="noStrike" baseline="0" dirty="0" err="1">
                <a:latin typeface="NimbusRomNo9L-Regu"/>
              </a:rPr>
              <a:t>Anadi</a:t>
            </a:r>
            <a:r>
              <a:rPr lang="fr-FR" sz="900" b="0" i="0" u="none" strike="noStrike" baseline="0" dirty="0">
                <a:latin typeface="NimbusRomNo9L-Regu"/>
              </a:rPr>
              <a:t> Canepa49, </a:t>
            </a:r>
            <a:r>
              <a:rPr lang="fr-FR" sz="900" b="0" i="0" u="none" strike="noStrike" baseline="0" dirty="0" err="1">
                <a:latin typeface="NimbusRomNo9L-Regu"/>
              </a:rPr>
              <a:t>Xinchou</a:t>
            </a:r>
            <a:r>
              <a:rPr lang="fr-FR" sz="900" b="0" i="0" u="none" strike="noStrike" baseline="0" dirty="0">
                <a:latin typeface="NimbusRomNo9L-Regu"/>
              </a:rPr>
              <a:t> Lou58, </a:t>
            </a:r>
            <a:r>
              <a:rPr lang="fr-FR" sz="900" b="0" i="0" u="none" strike="noStrike" baseline="0" dirty="0" err="1">
                <a:latin typeface="NimbusRomNo9L-Regu"/>
              </a:rPr>
              <a:t>Rogerio</a:t>
            </a:r>
            <a:r>
              <a:rPr lang="fr-FR" sz="900" b="0" i="0" u="none" strike="noStrike" baseline="0" dirty="0">
                <a:latin typeface="NimbusRomNo9L-Regu"/>
              </a:rPr>
              <a:t> Rosenfeld72, </a:t>
            </a:r>
            <a:r>
              <a:rPr lang="fr-FR" sz="900" b="0" i="0" u="none" strike="noStrike" baseline="0" dirty="0" err="1">
                <a:latin typeface="NimbusRomNo9L-Regu"/>
              </a:rPr>
              <a:t>Yuji</a:t>
            </a:r>
            <a:r>
              <a:rPr lang="fr-FR" sz="900" b="0" i="0" u="none" strike="noStrike" baseline="0" dirty="0">
                <a:latin typeface="NimbusRomNo9L-Regu"/>
              </a:rPr>
              <a:t> Yamazaki73</a:t>
            </a:r>
          </a:p>
          <a:p>
            <a:pPr algn="l"/>
            <a:r>
              <a:rPr lang="fr-FR" sz="900" b="0" i="0" u="none" strike="noStrike" baseline="0" dirty="0">
                <a:latin typeface="NimbusRomNo9L-Medi"/>
              </a:rPr>
              <a:t>Editors: </a:t>
            </a:r>
            <a:r>
              <a:rPr lang="fr-FR" sz="900" b="0" i="0" u="none" strike="noStrike" baseline="0" dirty="0">
                <a:latin typeface="NimbusRomNo9L-Regu"/>
              </a:rPr>
              <a:t>Roger Forty7, Karl Jakobs74, Hugh Montgomery75, Mike Seidel28, Paris Sphicas7</a:t>
            </a:r>
            <a:r>
              <a:rPr lang="fr-FR" sz="900" b="0" i="0" u="none" strike="noStrike" baseline="0" dirty="0">
                <a:latin typeface="CMMI10"/>
              </a:rPr>
              <a:t>,</a:t>
            </a:r>
            <a:r>
              <a:rPr lang="fr-FR" sz="900" b="0" i="0" u="none" strike="noStrike" baseline="0" dirty="0">
                <a:latin typeface="NimbusRomNo9L-Regu"/>
              </a:rPr>
              <a:t>77</a:t>
            </a:r>
          </a:p>
          <a:p>
            <a:pPr algn="l"/>
            <a:endParaRPr lang="en-SE" sz="800" dirty="0"/>
          </a:p>
        </p:txBody>
      </p:sp>
      <p:sp>
        <p:nvSpPr>
          <p:cNvPr id="2" name="Date Placeholder 1">
            <a:extLst>
              <a:ext uri="{FF2B5EF4-FFF2-40B4-BE49-F238E27FC236}">
                <a16:creationId xmlns:a16="http://schemas.microsoft.com/office/drawing/2014/main" id="{3E2916AD-4E31-450C-9DD2-38790A6A282D}"/>
              </a:ext>
            </a:extLst>
          </p:cNvPr>
          <p:cNvSpPr>
            <a:spLocks noGrp="1"/>
          </p:cNvSpPr>
          <p:nvPr>
            <p:ph type="dt" sz="half" idx="10"/>
          </p:nvPr>
        </p:nvSpPr>
        <p:spPr/>
        <p:txBody>
          <a:bodyPr/>
          <a:lstStyle/>
          <a:p>
            <a:r>
              <a:rPr lang="en-SE"/>
              <a:t>2025-09-25</a:t>
            </a:r>
          </a:p>
        </p:txBody>
      </p:sp>
      <p:sp>
        <p:nvSpPr>
          <p:cNvPr id="4" name="Footer Placeholder 3">
            <a:extLst>
              <a:ext uri="{FF2B5EF4-FFF2-40B4-BE49-F238E27FC236}">
                <a16:creationId xmlns:a16="http://schemas.microsoft.com/office/drawing/2014/main" id="{CE4ADA55-A99A-40A5-BF4E-9305DC54AF50}"/>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5" name="Slide Number Placeholder 4">
            <a:extLst>
              <a:ext uri="{FF2B5EF4-FFF2-40B4-BE49-F238E27FC236}">
                <a16:creationId xmlns:a16="http://schemas.microsoft.com/office/drawing/2014/main" id="{951A2449-EEF4-4C32-94E9-22383EB24D62}"/>
              </a:ext>
            </a:extLst>
          </p:cNvPr>
          <p:cNvSpPr>
            <a:spLocks noGrp="1"/>
          </p:cNvSpPr>
          <p:nvPr>
            <p:ph type="sldNum" sz="quarter" idx="12"/>
          </p:nvPr>
        </p:nvSpPr>
        <p:spPr/>
        <p:txBody>
          <a:bodyPr/>
          <a:lstStyle/>
          <a:p>
            <a:fld id="{DA754C1E-D3A3-41C0-A750-74369B0F43C6}" type="slidenum">
              <a:rPr lang="en-SE" smtClean="0"/>
              <a:t>2</a:t>
            </a:fld>
            <a:endParaRPr lang="en-SE"/>
          </a:p>
        </p:txBody>
      </p:sp>
    </p:spTree>
    <p:extLst>
      <p:ext uri="{BB962C8B-B14F-4D97-AF65-F5344CB8AC3E}">
        <p14:creationId xmlns:p14="http://schemas.microsoft.com/office/powerpoint/2010/main" val="341367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471FC-6725-45D0-BFA8-F7131D63E02B}"/>
              </a:ext>
            </a:extLst>
          </p:cNvPr>
          <p:cNvSpPr>
            <a:spLocks noGrp="1"/>
          </p:cNvSpPr>
          <p:nvPr>
            <p:ph type="title"/>
          </p:nvPr>
        </p:nvSpPr>
        <p:spPr>
          <a:xfrm>
            <a:off x="648419" y="3325483"/>
            <a:ext cx="10515600" cy="1325563"/>
          </a:xfrm>
        </p:spPr>
        <p:txBody>
          <a:bodyPr>
            <a:noAutofit/>
          </a:bodyPr>
          <a:lstStyle/>
          <a:p>
            <a:pPr algn="l"/>
            <a:br>
              <a:rPr lang="en-US" sz="2400" dirty="0">
                <a:solidFill>
                  <a:srgbClr val="000000"/>
                </a:solidFill>
                <a:effectLst/>
                <a:latin typeface="+mn-lt"/>
                <a:ea typeface="Calibri" panose="020F0502020204030204" pitchFamily="34" charset="0"/>
              </a:rPr>
            </a:br>
            <a:r>
              <a:rPr lang="en-US" sz="2400" dirty="0">
                <a:solidFill>
                  <a:srgbClr val="000000"/>
                </a:solidFill>
                <a:effectLst/>
                <a:latin typeface="+mn-lt"/>
                <a:ea typeface="Calibri" panose="020F0502020204030204" pitchFamily="34" charset="0"/>
              </a:rPr>
              <a:t>Quotation from the </a:t>
            </a:r>
            <a:r>
              <a:rPr lang="fr-FR" sz="2400" b="0" i="0" u="none" strike="noStrike" baseline="0" dirty="0">
                <a:latin typeface="+mn-lt"/>
              </a:rPr>
              <a:t>2</a:t>
            </a:r>
            <a:r>
              <a:rPr lang="fr-FR" sz="2400" b="0" i="0" u="none" strike="noStrike" baseline="30000" dirty="0">
                <a:latin typeface="+mn-lt"/>
              </a:rPr>
              <a:t>nd</a:t>
            </a:r>
            <a:r>
              <a:rPr lang="fr-FR" sz="2400" b="0" i="0" u="none" strike="noStrike" baseline="0" dirty="0">
                <a:latin typeface="+mn-lt"/>
              </a:rPr>
              <a:t> draft  (14 </a:t>
            </a:r>
            <a:r>
              <a:rPr lang="fr-FR" sz="2400" b="0" i="0" u="none" strike="noStrike" baseline="0" dirty="0" err="1">
                <a:latin typeface="+mn-lt"/>
              </a:rPr>
              <a:t>September</a:t>
            </a:r>
            <a:r>
              <a:rPr lang="fr-FR" sz="2400" b="0" i="0" u="none" strike="noStrike" baseline="0" dirty="0">
                <a:latin typeface="+mn-lt"/>
              </a:rPr>
              <a:t> 2025) of the 6 pages long « Neutrinos » </a:t>
            </a:r>
            <a:r>
              <a:rPr lang="fr-FR" sz="2400" b="0" i="0" u="none" strike="noStrike" baseline="0" dirty="0" err="1">
                <a:latin typeface="+mn-lt"/>
              </a:rPr>
              <a:t>chapter</a:t>
            </a:r>
            <a:r>
              <a:rPr lang="fr-FR" sz="2400" b="0" i="0" u="none" strike="noStrike" baseline="0" dirty="0">
                <a:latin typeface="+mn-lt"/>
              </a:rPr>
              <a:t> for the ESPP</a:t>
            </a:r>
            <a:r>
              <a:rPr lang="fr-FR" sz="2400" dirty="0">
                <a:latin typeface="+mn-lt"/>
              </a:rPr>
              <a:t> </a:t>
            </a:r>
            <a:r>
              <a:rPr lang="fr-FR" sz="2400" b="0" i="0" u="none" strike="noStrike" baseline="0" dirty="0">
                <a:latin typeface="+mn-lt"/>
              </a:rPr>
              <a:t>Physics Briefing Book </a:t>
            </a:r>
            <a:r>
              <a:rPr lang="fr-FR" sz="2400" b="0" i="0" u="none" strike="noStrike" baseline="0" dirty="0" err="1">
                <a:latin typeface="+mn-lt"/>
              </a:rPr>
              <a:t>with</a:t>
            </a:r>
            <a:r>
              <a:rPr lang="fr-FR" sz="2400" b="0" i="0" u="none" strike="noStrike" baseline="0" dirty="0">
                <a:latin typeface="+mn-lt"/>
              </a:rPr>
              <a:t> </a:t>
            </a:r>
            <a:r>
              <a:rPr lang="fr-FR" sz="2400" b="0" i="0" u="none" strike="noStrike" baseline="0" dirty="0" err="1">
                <a:latin typeface="+mn-lt"/>
              </a:rPr>
              <a:t>my</a:t>
            </a:r>
            <a:r>
              <a:rPr lang="fr-FR" sz="2400" b="0" i="0" u="none" strike="noStrike" baseline="0" dirty="0">
                <a:latin typeface="+mn-lt"/>
              </a:rPr>
              <a:t> </a:t>
            </a:r>
            <a:r>
              <a:rPr lang="fr-FR" sz="2400" b="0" i="0" u="none" strike="noStrike" baseline="0" dirty="0" err="1">
                <a:latin typeface="+mn-lt"/>
              </a:rPr>
              <a:t>suggested</a:t>
            </a:r>
            <a:r>
              <a:rPr lang="fr-FR" sz="2400" b="0" i="0" u="none" strike="noStrike" baseline="0" dirty="0">
                <a:latin typeface="+mn-lt"/>
              </a:rPr>
              <a:t> addition in </a:t>
            </a:r>
            <a:r>
              <a:rPr lang="fr-FR" sz="2400" b="0" i="0" u="none" strike="noStrike" baseline="0" dirty="0" err="1">
                <a:solidFill>
                  <a:srgbClr val="FF0000"/>
                </a:solidFill>
                <a:latin typeface="+mn-lt"/>
              </a:rPr>
              <a:t>red</a:t>
            </a:r>
            <a:r>
              <a:rPr lang="fr-FR" sz="2400" b="0" i="0" u="none" strike="noStrike" baseline="0" dirty="0">
                <a:solidFill>
                  <a:srgbClr val="FF0000"/>
                </a:solidFill>
                <a:latin typeface="+mn-lt"/>
              </a:rPr>
              <a:t> font</a:t>
            </a:r>
            <a:r>
              <a:rPr lang="fr-FR" sz="2400" b="0" i="0" u="none" strike="noStrike" baseline="0" dirty="0">
                <a:latin typeface="+mn-lt"/>
              </a:rPr>
              <a:t>:</a:t>
            </a:r>
            <a:br>
              <a:rPr lang="fr-FR" sz="2400" b="0" i="0" u="none" strike="noStrike" baseline="0" dirty="0">
                <a:latin typeface="+mn-lt"/>
              </a:rPr>
            </a:br>
            <a:br>
              <a:rPr lang="en-US" sz="2400" dirty="0">
                <a:solidFill>
                  <a:srgbClr val="000000"/>
                </a:solidFill>
                <a:effectLst/>
                <a:latin typeface="+mn-lt"/>
                <a:ea typeface="Calibri" panose="020F0502020204030204" pitchFamily="34" charset="0"/>
              </a:rPr>
            </a:br>
            <a:r>
              <a:rPr lang="en-SE" sz="2400" dirty="0">
                <a:solidFill>
                  <a:srgbClr val="000000"/>
                </a:solidFill>
                <a:effectLst/>
                <a:latin typeface="+mn-lt"/>
                <a:ea typeface="Calibri" panose="020F0502020204030204" pitchFamily="34" charset="0"/>
              </a:rPr>
              <a:t>To push the physics reach beyond what is described above, various feasibility studies are being conducted for new experiments in Europe: a new gigantic reactor experiment at </a:t>
            </a:r>
            <a:r>
              <a:rPr lang="en-SE" sz="2400" dirty="0" err="1">
                <a:solidFill>
                  <a:srgbClr val="000000"/>
                </a:solidFill>
                <a:effectLst/>
                <a:latin typeface="+mn-lt"/>
                <a:ea typeface="Calibri" panose="020F0502020204030204" pitchFamily="34" charset="0"/>
              </a:rPr>
              <a:t>Chooz</a:t>
            </a:r>
            <a:r>
              <a:rPr lang="en-SE" sz="2400" dirty="0">
                <a:solidFill>
                  <a:srgbClr val="000000"/>
                </a:solidFill>
                <a:effectLst/>
                <a:latin typeface="+mn-lt"/>
                <a:ea typeface="Calibri" panose="020F0502020204030204" pitchFamily="34" charset="0"/>
              </a:rPr>
              <a:t> (</a:t>
            </a:r>
            <a:r>
              <a:rPr lang="en-SE" sz="2400" dirty="0" err="1">
                <a:solidFill>
                  <a:srgbClr val="000000"/>
                </a:solidFill>
                <a:effectLst/>
                <a:latin typeface="+mn-lt"/>
                <a:ea typeface="Calibri" panose="020F0502020204030204" pitchFamily="34" charset="0"/>
              </a:rPr>
              <a:t>SuperChooz</a:t>
            </a:r>
            <a:r>
              <a:rPr lang="en-SE" sz="2400" dirty="0">
                <a:solidFill>
                  <a:srgbClr val="000000"/>
                </a:solidFill>
                <a:effectLst/>
                <a:latin typeface="+mn-lt"/>
                <a:ea typeface="Calibri" panose="020F0502020204030204" pitchFamily="34" charset="0"/>
              </a:rPr>
              <a:t> [</a:t>
            </a:r>
            <a:r>
              <a:rPr lang="en-SE" sz="2400" dirty="0">
                <a:solidFill>
                  <a:srgbClr val="0000FF"/>
                </a:solidFill>
                <a:effectLst/>
                <a:latin typeface="+mn-lt"/>
                <a:ea typeface="Calibri" panose="020F0502020204030204" pitchFamily="34" charset="0"/>
              </a:rPr>
              <a:t>13</a:t>
            </a:r>
            <a:r>
              <a:rPr lang="en-SE" sz="2400" dirty="0">
                <a:solidFill>
                  <a:srgbClr val="000000"/>
                </a:solidFill>
                <a:effectLst/>
                <a:latin typeface="+mn-lt"/>
                <a:ea typeface="Calibri" panose="020F0502020204030204" pitchFamily="34" charset="0"/>
              </a:rPr>
              <a:t>]) and a new neutrino beam at the </a:t>
            </a:r>
            <a:r>
              <a:rPr lang="en-SE" sz="2400" dirty="0">
                <a:solidFill>
                  <a:srgbClr val="FF0000"/>
                </a:solidFill>
                <a:effectLst/>
                <a:latin typeface="+mn-lt"/>
                <a:ea typeface="Calibri" panose="020F0502020204030204" pitchFamily="34" charset="0"/>
              </a:rPr>
              <a:t>5 MW </a:t>
            </a:r>
            <a:r>
              <a:rPr lang="en-SE" sz="2400" dirty="0">
                <a:solidFill>
                  <a:srgbClr val="000000"/>
                </a:solidFill>
                <a:effectLst/>
                <a:latin typeface="+mn-lt"/>
                <a:ea typeface="Calibri" panose="020F0502020204030204" pitchFamily="34" charset="0"/>
              </a:rPr>
              <a:t>European Spallation Source (</a:t>
            </a:r>
            <a:r>
              <a:rPr lang="en-SE" sz="2400" dirty="0" err="1">
                <a:solidFill>
                  <a:srgbClr val="000000"/>
                </a:solidFill>
                <a:effectLst/>
                <a:latin typeface="+mn-lt"/>
                <a:ea typeface="Calibri" panose="020F0502020204030204" pitchFamily="34" charset="0"/>
              </a:rPr>
              <a:t>ESSnuSB</a:t>
            </a:r>
            <a:r>
              <a:rPr lang="en-SE" sz="2400" dirty="0">
                <a:solidFill>
                  <a:srgbClr val="000000"/>
                </a:solidFill>
                <a:effectLst/>
                <a:latin typeface="+mn-lt"/>
                <a:ea typeface="Calibri" panose="020F0502020204030204" pitchFamily="34" charset="0"/>
              </a:rPr>
              <a:t> [</a:t>
            </a:r>
            <a:r>
              <a:rPr lang="en-SE" sz="2400" dirty="0">
                <a:solidFill>
                  <a:srgbClr val="0000FF"/>
                </a:solidFill>
                <a:effectLst/>
                <a:latin typeface="+mn-lt"/>
                <a:ea typeface="Calibri" panose="020F0502020204030204" pitchFamily="34" charset="0"/>
              </a:rPr>
              <a:t>ID151</a:t>
            </a:r>
            <a:r>
              <a:rPr lang="en-SE" sz="2400" dirty="0">
                <a:solidFill>
                  <a:srgbClr val="000000"/>
                </a:solidFill>
                <a:effectLst/>
                <a:latin typeface="+mn-lt"/>
                <a:ea typeface="Calibri" panose="020F0502020204030204" pitchFamily="34" charset="0"/>
              </a:rPr>
              <a:t>]). </a:t>
            </a:r>
            <a:r>
              <a:rPr lang="en-SE" sz="2400" dirty="0" err="1">
                <a:solidFill>
                  <a:srgbClr val="000000"/>
                </a:solidFill>
                <a:effectLst/>
                <a:latin typeface="+mn-lt"/>
                <a:ea typeface="Calibri" panose="020F0502020204030204" pitchFamily="34" charset="0"/>
              </a:rPr>
              <a:t>ESSnuSB</a:t>
            </a:r>
            <a:r>
              <a:rPr lang="en-SE" sz="2400" dirty="0">
                <a:solidFill>
                  <a:srgbClr val="000000"/>
                </a:solidFill>
                <a:effectLst/>
                <a:latin typeface="+mn-lt"/>
                <a:ea typeface="Calibri" panose="020F0502020204030204" pitchFamily="34" charset="0"/>
              </a:rPr>
              <a:t> proposes to exploit the second oscillation maximum, where the CPV effect is enhanced, </a:t>
            </a:r>
            <a:r>
              <a:rPr lang="en-SE" sz="2400" dirty="0">
                <a:solidFill>
                  <a:srgbClr val="FF0000"/>
                </a:solidFill>
                <a:effectLst/>
                <a:latin typeface="+mn-lt"/>
                <a:ea typeface="Calibri" panose="020F0502020204030204" pitchFamily="34" charset="0"/>
              </a:rPr>
              <a:t>implying an expected  precision in </a:t>
            </a:r>
            <a:r>
              <a:rPr lang="en-SE" sz="2400" dirty="0" err="1">
                <a:solidFill>
                  <a:srgbClr val="FF0000"/>
                </a:solidFill>
                <a:effectLst/>
                <a:latin typeface="+mn-lt"/>
                <a:ea typeface="Calibri" panose="020F0502020204030204" pitchFamily="34" charset="0"/>
              </a:rPr>
              <a:t>δ</a:t>
            </a:r>
            <a:r>
              <a:rPr lang="en-SE" sz="2400" baseline="-25000" dirty="0" err="1">
                <a:solidFill>
                  <a:srgbClr val="FF0000"/>
                </a:solidFill>
                <a:effectLst/>
                <a:latin typeface="+mn-lt"/>
                <a:ea typeface="Calibri" panose="020F0502020204030204" pitchFamily="34" charset="0"/>
              </a:rPr>
              <a:t>CP</a:t>
            </a:r>
            <a:r>
              <a:rPr lang="en-SE" sz="2400" dirty="0">
                <a:solidFill>
                  <a:srgbClr val="FF0000"/>
                </a:solidFill>
                <a:effectLst/>
                <a:latin typeface="+mn-lt"/>
                <a:ea typeface="Calibri" panose="020F0502020204030204" pitchFamily="34" charset="0"/>
              </a:rPr>
              <a:t> of 7.5 degrees in case of maximal CPV, and a dedicated program for measuring the sub-GeV neutrino cross-sections using a Low Energy </a:t>
            </a:r>
            <a:r>
              <a:rPr lang="en-SE" sz="2400" dirty="0" err="1">
                <a:solidFill>
                  <a:srgbClr val="FF0000"/>
                </a:solidFill>
                <a:effectLst/>
                <a:latin typeface="+mn-lt"/>
                <a:ea typeface="Calibri" panose="020F0502020204030204" pitchFamily="34" charset="0"/>
              </a:rPr>
              <a:t>NuSTORM</a:t>
            </a:r>
            <a:r>
              <a:rPr lang="en-SE" sz="2400" dirty="0">
                <a:solidFill>
                  <a:srgbClr val="FF0000"/>
                </a:solidFill>
                <a:effectLst/>
                <a:latin typeface="+mn-lt"/>
                <a:ea typeface="Calibri" panose="020F0502020204030204" pitchFamily="34" charset="0"/>
              </a:rPr>
              <a:t> and a Monitored Neutrino Beam at ESS</a:t>
            </a:r>
            <a:r>
              <a:rPr lang="en-SE" sz="2400" dirty="0">
                <a:effectLst/>
                <a:latin typeface="+mn-lt"/>
                <a:ea typeface="Calibri" panose="020F0502020204030204" pitchFamily="34" charset="0"/>
              </a:rPr>
              <a:t>. </a:t>
            </a:r>
            <a:r>
              <a:rPr lang="en-SE" sz="2400" dirty="0">
                <a:solidFill>
                  <a:srgbClr val="000000"/>
                </a:solidFill>
                <a:effectLst/>
                <a:latin typeface="+mn-lt"/>
                <a:ea typeface="Calibri" panose="020F0502020204030204" pitchFamily="34" charset="0"/>
              </a:rPr>
              <a:t>Feasibility studies are also being conducted for a possible new far detector technology on the DUNE beam (THEIA [</a:t>
            </a:r>
            <a:r>
              <a:rPr lang="en-SE" sz="2400" dirty="0">
                <a:solidFill>
                  <a:srgbClr val="0000FF"/>
                </a:solidFill>
                <a:effectLst/>
                <a:latin typeface="+mn-lt"/>
                <a:ea typeface="Calibri" panose="020F0502020204030204" pitchFamily="34" charset="0"/>
              </a:rPr>
              <a:t>ID263</a:t>
            </a:r>
            <a:r>
              <a:rPr lang="en-SE" sz="2400" dirty="0">
                <a:solidFill>
                  <a:srgbClr val="000000"/>
                </a:solidFill>
                <a:effectLst/>
                <a:latin typeface="+mn-lt"/>
                <a:ea typeface="Calibri" panose="020F0502020204030204" pitchFamily="34" charset="0"/>
              </a:rPr>
              <a:t>]) with dual readout (water </a:t>
            </a:r>
            <a:r>
              <a:rPr lang="en-SE" sz="2400" dirty="0" err="1">
                <a:solidFill>
                  <a:srgbClr val="000000"/>
                </a:solidFill>
                <a:effectLst/>
                <a:latin typeface="+mn-lt"/>
                <a:ea typeface="Calibri" panose="020F0502020204030204" pitchFamily="34" charset="0"/>
              </a:rPr>
              <a:t>Cherencov</a:t>
            </a:r>
            <a:r>
              <a:rPr lang="en-SE" sz="2400" dirty="0">
                <a:solidFill>
                  <a:srgbClr val="000000"/>
                </a:solidFill>
                <a:effectLst/>
                <a:latin typeface="+mn-lt"/>
                <a:ea typeface="Calibri" panose="020F0502020204030204" pitchFamily="34" charset="0"/>
              </a:rPr>
              <a:t> doped with liquid scintillator) enabling increased mass and improved reach in the physics program of low-energy neutrinos.</a:t>
            </a:r>
            <a:br>
              <a:rPr lang="en-SE" sz="2400" dirty="0">
                <a:effectLst/>
                <a:latin typeface="+mn-lt"/>
                <a:ea typeface="Calibri" panose="020F0502020204030204" pitchFamily="34" charset="0"/>
              </a:rPr>
            </a:br>
            <a:endParaRPr lang="en-SE" sz="2400" dirty="0">
              <a:latin typeface="+mn-lt"/>
            </a:endParaRPr>
          </a:p>
        </p:txBody>
      </p:sp>
      <p:sp>
        <p:nvSpPr>
          <p:cNvPr id="3" name="Date Placeholder 2">
            <a:extLst>
              <a:ext uri="{FF2B5EF4-FFF2-40B4-BE49-F238E27FC236}">
                <a16:creationId xmlns:a16="http://schemas.microsoft.com/office/drawing/2014/main" id="{D027107F-4B9B-4FFB-83A0-36791031CF6E}"/>
              </a:ext>
            </a:extLst>
          </p:cNvPr>
          <p:cNvSpPr>
            <a:spLocks noGrp="1"/>
          </p:cNvSpPr>
          <p:nvPr>
            <p:ph type="dt" sz="half" idx="10"/>
          </p:nvPr>
        </p:nvSpPr>
        <p:spPr/>
        <p:txBody>
          <a:bodyPr/>
          <a:lstStyle/>
          <a:p>
            <a:r>
              <a:rPr lang="en-SE"/>
              <a:t>2025-09-25</a:t>
            </a:r>
          </a:p>
        </p:txBody>
      </p:sp>
      <p:sp>
        <p:nvSpPr>
          <p:cNvPr id="4" name="Footer Placeholder 3">
            <a:extLst>
              <a:ext uri="{FF2B5EF4-FFF2-40B4-BE49-F238E27FC236}">
                <a16:creationId xmlns:a16="http://schemas.microsoft.com/office/drawing/2014/main" id="{EB42A254-4A8B-4D7E-8C92-30519D3FCDAD}"/>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5" name="Slide Number Placeholder 4">
            <a:extLst>
              <a:ext uri="{FF2B5EF4-FFF2-40B4-BE49-F238E27FC236}">
                <a16:creationId xmlns:a16="http://schemas.microsoft.com/office/drawing/2014/main" id="{841AEE06-3395-45C2-B310-672E3A79BFC0}"/>
              </a:ext>
            </a:extLst>
          </p:cNvPr>
          <p:cNvSpPr>
            <a:spLocks noGrp="1"/>
          </p:cNvSpPr>
          <p:nvPr>
            <p:ph type="sldNum" sz="quarter" idx="12"/>
          </p:nvPr>
        </p:nvSpPr>
        <p:spPr/>
        <p:txBody>
          <a:bodyPr/>
          <a:lstStyle/>
          <a:p>
            <a:fld id="{DA754C1E-D3A3-41C0-A750-74369B0F43C6}" type="slidenum">
              <a:rPr lang="en-SE" smtClean="0"/>
              <a:t>3</a:t>
            </a:fld>
            <a:endParaRPr lang="en-SE"/>
          </a:p>
        </p:txBody>
      </p:sp>
    </p:spTree>
    <p:extLst>
      <p:ext uri="{BB962C8B-B14F-4D97-AF65-F5344CB8AC3E}">
        <p14:creationId xmlns:p14="http://schemas.microsoft.com/office/powerpoint/2010/main" val="2640137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EF545-E730-410D-B63A-2D4212010D2B}"/>
              </a:ext>
            </a:extLst>
          </p:cNvPr>
          <p:cNvSpPr>
            <a:spLocks noGrp="1"/>
          </p:cNvSpPr>
          <p:nvPr>
            <p:ph type="title"/>
          </p:nvPr>
        </p:nvSpPr>
        <p:spPr>
          <a:xfrm>
            <a:off x="743309" y="2495850"/>
            <a:ext cx="10515600" cy="1325563"/>
          </a:xfrm>
        </p:spPr>
        <p:txBody>
          <a:bodyPr>
            <a:noAutofit/>
          </a:bodyPr>
          <a:lstStyle/>
          <a:p>
            <a:br>
              <a:rPr lang="en-US" sz="2000" dirty="0">
                <a:effectLst/>
                <a:latin typeface="Calibri" panose="020F0502020204030204" pitchFamily="34" charset="0"/>
                <a:ea typeface="Calibri" panose="020F0502020204030204" pitchFamily="34" charset="0"/>
              </a:rPr>
            </a:br>
            <a:br>
              <a:rPr lang="en-US" sz="2000" dirty="0">
                <a:effectLst/>
                <a:latin typeface="Calibri" panose="020F0502020204030204" pitchFamily="34" charset="0"/>
                <a:ea typeface="Calibri" panose="020F0502020204030204" pitchFamily="34" charset="0"/>
              </a:rPr>
            </a:br>
            <a:r>
              <a:rPr lang="en-US" sz="2000" dirty="0">
                <a:effectLst/>
                <a:latin typeface="Calibri" panose="020F0502020204030204" pitchFamily="34" charset="0"/>
                <a:ea typeface="Calibri" panose="020F0502020204030204" pitchFamily="34" charset="0"/>
              </a:rPr>
              <a:t>Admittedly, this amendment is not a correction, as requested by the ESPP Neutrino group, but an addition. It parallels in part what is stated for DUNE and HK in the same report: “</a:t>
            </a:r>
            <a:r>
              <a:rPr lang="en-SE" sz="2000" dirty="0">
                <a:effectLst/>
                <a:latin typeface="Calibri" panose="020F0502020204030204" pitchFamily="34" charset="0"/>
                <a:ea typeface="Calibri" panose="020F0502020204030204" pitchFamily="34" charset="0"/>
              </a:rPr>
              <a:t>The precision on </a:t>
            </a:r>
            <a:r>
              <a:rPr lang="en-SE" sz="2000" dirty="0" err="1">
                <a:effectLst/>
                <a:latin typeface="Calibri" panose="020F0502020204030204" pitchFamily="34" charset="0"/>
                <a:ea typeface="Calibri" panose="020F0502020204030204" pitchFamily="34" charset="0"/>
              </a:rPr>
              <a:t>δCP</a:t>
            </a:r>
            <a:r>
              <a:rPr lang="en-SE" sz="2000" dirty="0">
                <a:effectLst/>
                <a:latin typeface="Calibri" panose="020F0502020204030204" pitchFamily="34" charset="0"/>
                <a:ea typeface="Calibri" panose="020F0502020204030204" pitchFamily="34" charset="0"/>
              </a:rPr>
              <a:t> will span, for DUNE and HK, between 6 to 7 degrees (in case of CP conservation) to about 18 to 20 degrees (in case of maximal CPV).</a:t>
            </a:r>
            <a:r>
              <a:rPr lang="en-US" sz="2000" dirty="0">
                <a:effectLst/>
                <a:latin typeface="Calibri" panose="020F0502020204030204" pitchFamily="34" charset="0"/>
                <a:ea typeface="Calibri" panose="020F0502020204030204" pitchFamily="34" charset="0"/>
              </a:rPr>
              <a:t>“</a:t>
            </a:r>
            <a:br>
              <a:rPr lang="en-SE" sz="2000" dirty="0">
                <a:effectLst/>
                <a:latin typeface="Calibri" panose="020F0502020204030204" pitchFamily="34" charset="0"/>
                <a:ea typeface="Calibri" panose="020F0502020204030204" pitchFamily="34" charset="0"/>
              </a:rPr>
            </a:br>
            <a:r>
              <a:rPr lang="en-US" sz="2000" dirty="0">
                <a:effectLst/>
                <a:latin typeface="Calibri" panose="020F0502020204030204" pitchFamily="34" charset="0"/>
                <a:ea typeface="Calibri" panose="020F0502020204030204" pitchFamily="34" charset="0"/>
              </a:rPr>
              <a:t> </a:t>
            </a:r>
            <a:br>
              <a:rPr lang="en-SE" sz="2000" dirty="0">
                <a:effectLst/>
                <a:latin typeface="Calibri" panose="020F0502020204030204" pitchFamily="34" charset="0"/>
                <a:ea typeface="Calibri" panose="020F0502020204030204" pitchFamily="34" charset="0"/>
              </a:rPr>
            </a:br>
            <a:r>
              <a:rPr lang="en-US" sz="2000" dirty="0">
                <a:effectLst/>
                <a:latin typeface="Calibri" panose="020F0502020204030204" pitchFamily="34" charset="0"/>
                <a:ea typeface="Calibri" panose="020F0502020204030204" pitchFamily="34" charset="0"/>
              </a:rPr>
              <a:t>In the email to the ESPP Neutrino group accompanying our proposed amendment we could argue:</a:t>
            </a:r>
            <a:br>
              <a:rPr lang="en-US" sz="2000" dirty="0">
                <a:effectLst/>
                <a:latin typeface="Calibri" panose="020F0502020204030204" pitchFamily="34" charset="0"/>
                <a:ea typeface="Calibri" panose="020F0502020204030204" pitchFamily="34" charset="0"/>
              </a:rPr>
            </a:br>
            <a:br>
              <a:rPr lang="en-SE" sz="2000" dirty="0">
                <a:effectLst/>
                <a:latin typeface="Calibri" panose="020F0502020204030204" pitchFamily="34" charset="0"/>
                <a:ea typeface="Calibri" panose="020F0502020204030204" pitchFamily="34" charset="0"/>
              </a:rPr>
            </a:br>
            <a:r>
              <a:rPr lang="en-US" sz="2000" u="sng" dirty="0">
                <a:effectLst/>
                <a:latin typeface="Calibri" panose="020F0502020204030204" pitchFamily="34" charset="0"/>
                <a:ea typeface="Times New Roman" panose="02020603050405020304" pitchFamily="18" charset="0"/>
                <a:cs typeface="Times New Roman" panose="02020603050405020304" pitchFamily="18" charset="0"/>
              </a:rPr>
              <a:t>that </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it is natural to give in a report on a European Strategy for Particle Physics at least some detail about the only European long baseline being proposed and for which there are 21 European institutions working since 7 years on the design report and for which there is already a published Conceptual design report published (</a:t>
            </a:r>
            <a:r>
              <a:rPr lang="en-SE" sz="2000" dirty="0">
                <a:effectLst/>
                <a:latin typeface="Calibri" panose="020F0502020204030204" pitchFamily="34" charset="0"/>
                <a:ea typeface="Times New Roman" panose="02020603050405020304" pitchFamily="18" charset="0"/>
                <a:cs typeface="Times New Roman" panose="02020603050405020304" pitchFamily="18" charset="0"/>
              </a:rPr>
              <a:t>Eur. Phys. J. Spec. Top. (2022) </a:t>
            </a:r>
            <a:r>
              <a:rPr lang="en-SE" sz="2000" b="1" dirty="0">
                <a:effectLst/>
                <a:latin typeface="Calibri" panose="020F0502020204030204" pitchFamily="34" charset="0"/>
                <a:ea typeface="Times New Roman" panose="02020603050405020304" pitchFamily="18" charset="0"/>
                <a:cs typeface="Times New Roman" panose="02020603050405020304" pitchFamily="18" charset="0"/>
              </a:rPr>
              <a:t>231</a:t>
            </a:r>
            <a:r>
              <a:rPr lang="en-SE" sz="2000" dirty="0">
                <a:effectLst/>
                <a:latin typeface="Calibri" panose="020F0502020204030204" pitchFamily="34" charset="0"/>
                <a:ea typeface="Times New Roman" panose="02020603050405020304" pitchFamily="18" charset="0"/>
                <a:cs typeface="Times New Roman" panose="02020603050405020304" pitchFamily="18" charset="0"/>
              </a:rPr>
              <a:t>: 3779-3955</a:t>
            </a:r>
            <a:br>
              <a:rPr lang="en-SE" sz="2000" dirty="0">
                <a:effectLst/>
                <a:latin typeface="Calibri" panose="020F0502020204030204" pitchFamily="34" charset="0"/>
                <a:ea typeface="Calibri" panose="020F0502020204030204" pitchFamily="34" charset="0"/>
                <a:cs typeface="Times New Roman" panose="02020603050405020304" pitchFamily="18" charset="0"/>
              </a:rPr>
            </a:br>
            <a:r>
              <a:rPr lang="en-SE" sz="2000" u="sng" dirty="0">
                <a:solidFill>
                  <a:srgbClr val="0000FF"/>
                </a:solidFill>
                <a:effectLst/>
                <a:latin typeface="Calibri" panose="020F0502020204030204" pitchFamily="34" charset="0"/>
                <a:ea typeface="Calibri" panose="020F0502020204030204" pitchFamily="34" charset="0"/>
                <a:hlinkClick r:id="rId2"/>
              </a:rPr>
              <a:t>https://doi.org/10.1140/epjs/s11734-022- </a:t>
            </a:r>
            <a:r>
              <a:rPr lang="en-SE" sz="2000" u="sng" dirty="0">
                <a:solidFill>
                  <a:srgbClr val="0000FF"/>
                </a:solidFill>
                <a:effectLst/>
                <a:latin typeface="Calibri" panose="020F0502020204030204" pitchFamily="34" charset="0"/>
                <a:ea typeface="Calibri" panose="020F0502020204030204" pitchFamily="34" charset="0"/>
                <a:hlinkClick r:id="rId3"/>
              </a:rPr>
              <a:t> 00664-w</a:t>
            </a:r>
            <a:r>
              <a:rPr lang="en-US" sz="2000" dirty="0">
                <a:effectLst/>
                <a:latin typeface="Calibri" panose="020F0502020204030204" pitchFamily="34" charset="0"/>
                <a:ea typeface="Calibri" panose="020F0502020204030204" pitchFamily="34" charset="0"/>
              </a:rPr>
              <a:t> ) ,</a:t>
            </a:r>
            <a:br>
              <a:rPr lang="en-US" sz="2000" dirty="0">
                <a:effectLst/>
                <a:latin typeface="Calibri" panose="020F0502020204030204" pitchFamily="34" charset="0"/>
                <a:ea typeface="Calibri" panose="020F0502020204030204" pitchFamily="34" charset="0"/>
              </a:rPr>
            </a:br>
            <a:br>
              <a:rPr lang="en-SE" sz="2000" dirty="0">
                <a:effectLst/>
                <a:latin typeface="Calibri" panose="020F0502020204030204" pitchFamily="34" charset="0"/>
                <a:ea typeface="Calibri" panose="020F0502020204030204" pitchFamily="34" charset="0"/>
              </a:rPr>
            </a:br>
            <a:r>
              <a:rPr lang="en-US" sz="2000" u="sng" dirty="0">
                <a:effectLst/>
                <a:latin typeface="Calibri" panose="020F0502020204030204" pitchFamily="34" charset="0"/>
                <a:ea typeface="Times New Roman" panose="02020603050405020304" pitchFamily="18" charset="0"/>
                <a:cs typeface="Times New Roman" panose="02020603050405020304" pitchFamily="18" charset="0"/>
              </a:rPr>
              <a:t>that</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 we understand that the Neutrino group wants for various reasons to support DUNE in particular as prime candidates for long baseline experimental program but that this should not prevent the mention of at least some detail about </a:t>
            </a:r>
            <a:r>
              <a:rPr lang="en-US" sz="2000" dirty="0" err="1">
                <a:effectLst/>
                <a:latin typeface="Calibri" panose="020F0502020204030204" pitchFamily="34" charset="0"/>
                <a:ea typeface="Times New Roman" panose="02020603050405020304" pitchFamily="18" charset="0"/>
                <a:cs typeface="Times New Roman" panose="02020603050405020304" pitchFamily="18" charset="0"/>
              </a:rPr>
              <a:t>ESSnuSB</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 as it is an experiment that does not compete with DUNE and HK but will follow after these experiments  providing higher precision and</a:t>
            </a:r>
            <a:br>
              <a:rPr lang="en-SE" sz="2000" dirty="0">
                <a:effectLst/>
                <a:latin typeface="Calibri" panose="020F0502020204030204" pitchFamily="34" charset="0"/>
                <a:ea typeface="Calibri" panose="020F0502020204030204" pitchFamily="34" charset="0"/>
                <a:cs typeface="Times New Roman" panose="02020603050405020304" pitchFamily="18" charset="0"/>
              </a:rPr>
            </a:br>
            <a:br>
              <a:rPr lang="en-US" sz="2000" dirty="0">
                <a:effectLst/>
                <a:latin typeface="Calibri" panose="020F0502020204030204" pitchFamily="34" charset="0"/>
                <a:ea typeface="Calibri" panose="020F0502020204030204" pitchFamily="34" charset="0"/>
                <a:cs typeface="Times New Roman" panose="02020603050405020304" pitchFamily="18" charset="0"/>
              </a:rPr>
            </a:br>
            <a:r>
              <a:rPr lang="en-US" sz="2000" u="sng" dirty="0">
                <a:effectLst/>
                <a:latin typeface="Calibri" panose="020F0502020204030204" pitchFamily="34" charset="0"/>
                <a:ea typeface="Times New Roman" panose="02020603050405020304" pitchFamily="18" charset="0"/>
                <a:cs typeface="Times New Roman" panose="02020603050405020304" pitchFamily="18" charset="0"/>
              </a:rPr>
              <a:t>that </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we that DUNE is given ha high priority in the report and that at the same time the DUNE Collaboration is represented in the ESPP Neutrino group </a:t>
            </a:r>
            <a:r>
              <a:rPr lang="en-US" sz="2000" dirty="0">
                <a:latin typeface="Calibri" panose="020F0502020204030204" pitchFamily="34" charset="0"/>
                <a:ea typeface="Times New Roman" panose="02020603050405020304" pitchFamily="18" charset="0"/>
                <a:cs typeface="Times New Roman" panose="02020603050405020304" pitchFamily="18" charset="0"/>
              </a:rPr>
              <a:t>whereas the </a:t>
            </a:r>
            <a:r>
              <a:rPr lang="en-US" sz="2000" dirty="0" err="1">
                <a:effectLst/>
                <a:latin typeface="Calibri" panose="020F0502020204030204" pitchFamily="34" charset="0"/>
                <a:ea typeface="Times New Roman" panose="02020603050405020304" pitchFamily="18" charset="0"/>
                <a:cs typeface="Times New Roman" panose="02020603050405020304" pitchFamily="18" charset="0"/>
              </a:rPr>
              <a:t>ESSnuSB</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 Collaboration is not and we therefor ask that the very limited amendment we propose be accepted.</a:t>
            </a:r>
            <a:br>
              <a:rPr lang="en-SE" sz="2000" dirty="0">
                <a:effectLst/>
                <a:latin typeface="Calibri" panose="020F0502020204030204" pitchFamily="34" charset="0"/>
                <a:ea typeface="Calibri" panose="020F0502020204030204" pitchFamily="34" charset="0"/>
                <a:cs typeface="Times New Roman" panose="02020603050405020304" pitchFamily="18" charset="0"/>
              </a:rPr>
            </a:br>
            <a:endParaRPr lang="en-SE" sz="2000" dirty="0"/>
          </a:p>
        </p:txBody>
      </p:sp>
      <p:sp>
        <p:nvSpPr>
          <p:cNvPr id="3" name="Date Placeholder 2">
            <a:extLst>
              <a:ext uri="{FF2B5EF4-FFF2-40B4-BE49-F238E27FC236}">
                <a16:creationId xmlns:a16="http://schemas.microsoft.com/office/drawing/2014/main" id="{ED766696-2FE4-4A19-ABA2-F08934A08236}"/>
              </a:ext>
            </a:extLst>
          </p:cNvPr>
          <p:cNvSpPr>
            <a:spLocks noGrp="1"/>
          </p:cNvSpPr>
          <p:nvPr>
            <p:ph type="dt" sz="half" idx="10"/>
          </p:nvPr>
        </p:nvSpPr>
        <p:spPr/>
        <p:txBody>
          <a:bodyPr/>
          <a:lstStyle/>
          <a:p>
            <a:r>
              <a:rPr lang="en-SE"/>
              <a:t>2025-09-25</a:t>
            </a:r>
          </a:p>
        </p:txBody>
      </p:sp>
      <p:sp>
        <p:nvSpPr>
          <p:cNvPr id="4" name="Footer Placeholder 3">
            <a:extLst>
              <a:ext uri="{FF2B5EF4-FFF2-40B4-BE49-F238E27FC236}">
                <a16:creationId xmlns:a16="http://schemas.microsoft.com/office/drawing/2014/main" id="{5F5CB6AA-CF5B-4E4E-AD84-C8CA7C51E4FC}"/>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5" name="Slide Number Placeholder 4">
            <a:extLst>
              <a:ext uri="{FF2B5EF4-FFF2-40B4-BE49-F238E27FC236}">
                <a16:creationId xmlns:a16="http://schemas.microsoft.com/office/drawing/2014/main" id="{9707A347-125E-4CE0-B904-82BC36A33CA7}"/>
              </a:ext>
            </a:extLst>
          </p:cNvPr>
          <p:cNvSpPr>
            <a:spLocks noGrp="1"/>
          </p:cNvSpPr>
          <p:nvPr>
            <p:ph type="sldNum" sz="quarter" idx="12"/>
          </p:nvPr>
        </p:nvSpPr>
        <p:spPr/>
        <p:txBody>
          <a:bodyPr/>
          <a:lstStyle/>
          <a:p>
            <a:fld id="{DA754C1E-D3A3-41C0-A750-74369B0F43C6}" type="slidenum">
              <a:rPr lang="en-SE" smtClean="0"/>
              <a:t>4</a:t>
            </a:fld>
            <a:endParaRPr lang="en-SE"/>
          </a:p>
        </p:txBody>
      </p:sp>
    </p:spTree>
    <p:extLst>
      <p:ext uri="{BB962C8B-B14F-4D97-AF65-F5344CB8AC3E}">
        <p14:creationId xmlns:p14="http://schemas.microsoft.com/office/powerpoint/2010/main" val="3326226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06D6169-DA1A-414A-9035-C333DBFD02E8}"/>
              </a:ext>
            </a:extLst>
          </p:cNvPr>
          <p:cNvSpPr txBox="1"/>
          <p:nvPr/>
        </p:nvSpPr>
        <p:spPr>
          <a:xfrm>
            <a:off x="86627" y="139157"/>
            <a:ext cx="12018745" cy="2131353"/>
          </a:xfrm>
          <a:prstGeom prst="rect">
            <a:avLst/>
          </a:prstGeom>
          <a:noFill/>
        </p:spPr>
        <p:txBody>
          <a:bodyPr wrap="square">
            <a:spAutoFit/>
          </a:bodyPr>
          <a:lstStyle/>
          <a:p>
            <a:pPr algn="ctr">
              <a:spcBef>
                <a:spcPts val="300"/>
              </a:spcBef>
              <a:spcAft>
                <a:spcPts val="600"/>
              </a:spcAft>
            </a:pPr>
            <a:r>
              <a:rPr lang="en-GB" sz="1800" b="1" dirty="0">
                <a:effectLst/>
                <a:latin typeface="Times New Roman" panose="02020603050405020304" pitchFamily="18" charset="0"/>
                <a:ea typeface="Times New Roman" panose="02020603050405020304" pitchFamily="18" charset="0"/>
              </a:rPr>
              <a:t>HORIZON-INFRA-2025-01-DEV-03: Consolidation of the Research Infrastructure landscape – Individual support for evolution, long term sustainability and emerging needs of pan-European research infrastructures  </a:t>
            </a:r>
            <a:endParaRPr lang="en-SE" sz="1800" dirty="0">
              <a:effectLst/>
              <a:latin typeface="Times New Roman" panose="02020603050405020304" pitchFamily="18" charset="0"/>
              <a:ea typeface="Times New Roman" panose="02020603050405020304" pitchFamily="18" charset="0"/>
            </a:endParaRPr>
          </a:p>
          <a:p>
            <a:pPr algn="ctr">
              <a:spcBef>
                <a:spcPts val="300"/>
              </a:spcBef>
              <a:spcAft>
                <a:spcPts val="600"/>
              </a:spcAft>
            </a:pPr>
            <a:r>
              <a:rPr lang="en-GB" sz="2000" b="1" dirty="0">
                <a:effectLst/>
                <a:latin typeface="Times New Roman" panose="02020603050405020304" pitchFamily="18" charset="0"/>
                <a:ea typeface="Times New Roman" panose="02020603050405020304" pitchFamily="18" charset="0"/>
              </a:rPr>
              <a:t>Design Study 2027-2030</a:t>
            </a:r>
            <a:endParaRPr lang="en-SE" sz="1800" dirty="0">
              <a:effectLst/>
              <a:latin typeface="Times New Roman" panose="02020603050405020304" pitchFamily="18" charset="0"/>
              <a:ea typeface="Times New Roman" panose="02020603050405020304" pitchFamily="18" charset="0"/>
            </a:endParaRPr>
          </a:p>
          <a:p>
            <a:pPr algn="ctr">
              <a:spcBef>
                <a:spcPts val="300"/>
              </a:spcBef>
              <a:spcAft>
                <a:spcPts val="600"/>
              </a:spcAft>
            </a:pPr>
            <a:r>
              <a:rPr lang="en-GB" sz="1800" b="1" dirty="0">
                <a:effectLst/>
                <a:latin typeface="Times New Roman" panose="02020603050405020304" pitchFamily="18" charset="0"/>
                <a:ea typeface="Times New Roman" panose="02020603050405020304" pitchFamily="18" charset="0"/>
              </a:rPr>
              <a:t>Title of Proposal: Design study of the </a:t>
            </a:r>
            <a:r>
              <a:rPr lang="en-GB" sz="1800" b="1" dirty="0" err="1">
                <a:effectLst/>
                <a:latin typeface="Times New Roman" panose="02020603050405020304" pitchFamily="18" charset="0"/>
                <a:ea typeface="Times New Roman" panose="02020603050405020304" pitchFamily="18" charset="0"/>
              </a:rPr>
              <a:t>ESSnuSB</a:t>
            </a:r>
            <a:r>
              <a:rPr lang="en-GB" sz="1800" b="1" dirty="0">
                <a:effectLst/>
                <a:latin typeface="Times New Roman" panose="02020603050405020304" pitchFamily="18" charset="0"/>
                <a:ea typeface="Times New Roman" panose="02020603050405020304" pitchFamily="18" charset="0"/>
              </a:rPr>
              <a:t> Far Detector infrastructure for fundamental neutrino oscillation research with additional benefits of their use for geological exploration and other uses</a:t>
            </a:r>
            <a:endParaRPr lang="en-SE" sz="1800" dirty="0">
              <a:effectLst/>
              <a:latin typeface="Times New Roman" panose="02020603050405020304" pitchFamily="18" charset="0"/>
              <a:ea typeface="Times New Roman" panose="02020603050405020304" pitchFamily="18" charset="0"/>
            </a:endParaRPr>
          </a:p>
          <a:p>
            <a:pPr algn="ctr">
              <a:spcBef>
                <a:spcPts val="300"/>
              </a:spcBef>
              <a:spcAft>
                <a:spcPts val="600"/>
              </a:spcAft>
            </a:pPr>
            <a:r>
              <a:rPr lang="en-GB" sz="1800" b="1" dirty="0">
                <a:effectLst/>
                <a:latin typeface="Times New Roman" panose="02020603050405020304" pitchFamily="18" charset="0"/>
                <a:ea typeface="Times New Roman" panose="02020603050405020304" pitchFamily="18" charset="0"/>
              </a:rPr>
              <a:t>Acronym of Proposal: </a:t>
            </a:r>
            <a:r>
              <a:rPr lang="en-GB" sz="1800" b="1" dirty="0" err="1">
                <a:effectLst/>
                <a:latin typeface="Times New Roman" panose="02020603050405020304" pitchFamily="18" charset="0"/>
                <a:ea typeface="Times New Roman" panose="02020603050405020304" pitchFamily="18" charset="0"/>
              </a:rPr>
              <a:t>ESSnuSB</a:t>
            </a:r>
            <a:r>
              <a:rPr lang="en-GB" sz="1800" b="1" dirty="0">
                <a:effectLst/>
                <a:latin typeface="Times New Roman" panose="02020603050405020304" pitchFamily="18" charset="0"/>
                <a:ea typeface="Times New Roman" panose="02020603050405020304" pitchFamily="18" charset="0"/>
              </a:rPr>
              <a:t>-FD   Submitted to EU-INFRADEV 18 September 2025</a:t>
            </a:r>
            <a:endParaRPr lang="en-SE" sz="1800" dirty="0">
              <a:effectLst/>
              <a:latin typeface="Times New Roman" panose="02020603050405020304" pitchFamily="18" charset="0"/>
              <a:ea typeface="Times New Roman" panose="02020603050405020304" pitchFamily="18" charset="0"/>
            </a:endParaRPr>
          </a:p>
        </p:txBody>
      </p:sp>
      <p:graphicFrame>
        <p:nvGraphicFramePr>
          <p:cNvPr id="4" name="Table 3">
            <a:extLst>
              <a:ext uri="{FF2B5EF4-FFF2-40B4-BE49-F238E27FC236}">
                <a16:creationId xmlns:a16="http://schemas.microsoft.com/office/drawing/2014/main" id="{524570A3-861E-4A02-8441-A6504BF0168F}"/>
              </a:ext>
            </a:extLst>
          </p:cNvPr>
          <p:cNvGraphicFramePr>
            <a:graphicFrameLocks noGrp="1"/>
          </p:cNvGraphicFramePr>
          <p:nvPr>
            <p:extLst>
              <p:ext uri="{D42A27DB-BD31-4B8C-83A1-F6EECF244321}">
                <p14:modId xmlns:p14="http://schemas.microsoft.com/office/powerpoint/2010/main" val="2490524060"/>
              </p:ext>
            </p:extLst>
          </p:nvPr>
        </p:nvGraphicFramePr>
        <p:xfrm>
          <a:off x="581266" y="2414889"/>
          <a:ext cx="10776547" cy="4022449"/>
        </p:xfrm>
        <a:graphic>
          <a:graphicData uri="http://schemas.openxmlformats.org/drawingml/2006/table">
            <a:tbl>
              <a:tblPr firstRow="1" firstCol="1" bandRow="1">
                <a:tableStyleId>{5C22544A-7EE6-4342-B048-85BDC9FD1C3A}</a:tableStyleId>
              </a:tblPr>
              <a:tblGrid>
                <a:gridCol w="1869583">
                  <a:extLst>
                    <a:ext uri="{9D8B030D-6E8A-4147-A177-3AD203B41FA5}">
                      <a16:colId xmlns:a16="http://schemas.microsoft.com/office/drawing/2014/main" val="2159320872"/>
                    </a:ext>
                  </a:extLst>
                </a:gridCol>
                <a:gridCol w="5469849">
                  <a:extLst>
                    <a:ext uri="{9D8B030D-6E8A-4147-A177-3AD203B41FA5}">
                      <a16:colId xmlns:a16="http://schemas.microsoft.com/office/drawing/2014/main" val="750371758"/>
                    </a:ext>
                  </a:extLst>
                </a:gridCol>
                <a:gridCol w="2030522">
                  <a:extLst>
                    <a:ext uri="{9D8B030D-6E8A-4147-A177-3AD203B41FA5}">
                      <a16:colId xmlns:a16="http://schemas.microsoft.com/office/drawing/2014/main" val="30241086"/>
                    </a:ext>
                  </a:extLst>
                </a:gridCol>
                <a:gridCol w="1406593">
                  <a:extLst>
                    <a:ext uri="{9D8B030D-6E8A-4147-A177-3AD203B41FA5}">
                      <a16:colId xmlns:a16="http://schemas.microsoft.com/office/drawing/2014/main" val="3885070889"/>
                    </a:ext>
                  </a:extLst>
                </a:gridCol>
              </a:tblGrid>
              <a:tr h="186911">
                <a:tc>
                  <a:txBody>
                    <a:bodyPr/>
                    <a:lstStyle/>
                    <a:p>
                      <a:pPr algn="ctr">
                        <a:lnSpc>
                          <a:spcPct val="107000"/>
                        </a:lnSpc>
                      </a:pPr>
                      <a:r>
                        <a:rPr lang="en-GB" sz="600" u="sng">
                          <a:effectLst/>
                        </a:rPr>
                        <a:t>Participant no. </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gn="ctr">
                        <a:lnSpc>
                          <a:spcPct val="107000"/>
                        </a:lnSpc>
                      </a:pPr>
                      <a:r>
                        <a:rPr lang="en-GB" sz="600">
                          <a:effectLst/>
                        </a:rPr>
                        <a:t>Participant organisation name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gn="ctr">
                        <a:lnSpc>
                          <a:spcPct val="107000"/>
                        </a:lnSpc>
                      </a:pPr>
                      <a:r>
                        <a:rPr lang="en-GB" sz="600">
                          <a:effectLst/>
                        </a:rPr>
                        <a:t>Part. short name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gn="ctr">
                        <a:lnSpc>
                          <a:spcPct val="107000"/>
                        </a:lnSpc>
                      </a:pPr>
                      <a:r>
                        <a:rPr lang="en-GB" sz="600">
                          <a:effectLst/>
                        </a:rPr>
                        <a:t>Country</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2654298600"/>
                  </a:ext>
                </a:extLst>
              </a:tr>
              <a:tr h="283619">
                <a:tc>
                  <a:txBody>
                    <a:bodyPr/>
                    <a:lstStyle/>
                    <a:p>
                      <a:pPr>
                        <a:lnSpc>
                          <a:spcPct val="107000"/>
                        </a:lnSpc>
                      </a:pPr>
                      <a:r>
                        <a:rPr lang="en-GB" sz="600">
                          <a:effectLst/>
                        </a:rPr>
                        <a:t>1 (Coordinator)</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u="sng">
                          <a:effectLst/>
                        </a:rPr>
                        <a:t>Lulea Tekniska Universitet</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LTU</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Sweden</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1811325692"/>
                  </a:ext>
                </a:extLst>
              </a:tr>
              <a:tr h="0">
                <a:tc>
                  <a:txBody>
                    <a:bodyPr/>
                    <a:lstStyle/>
                    <a:p>
                      <a:pPr>
                        <a:lnSpc>
                          <a:spcPct val="107000"/>
                        </a:lnSpc>
                      </a:pPr>
                      <a:r>
                        <a:rPr lang="en-GB" sz="600">
                          <a:effectLst/>
                        </a:rPr>
                        <a:t>2</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Uppsala Universitet</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UU</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Sweden</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3925312730"/>
                  </a:ext>
                </a:extLst>
              </a:tr>
              <a:tr h="186911">
                <a:tc>
                  <a:txBody>
                    <a:bodyPr/>
                    <a:lstStyle/>
                    <a:p>
                      <a:pPr>
                        <a:lnSpc>
                          <a:spcPct val="107000"/>
                        </a:lnSpc>
                      </a:pPr>
                      <a:r>
                        <a:rPr lang="en-GB" sz="600">
                          <a:effectLst/>
                        </a:rPr>
                        <a:t>3</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fr-FR" sz="600">
                          <a:effectLst/>
                        </a:rPr>
                        <a:t>University of Oulu</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UO</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Finland</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2793289772"/>
                  </a:ext>
                </a:extLst>
              </a:tr>
              <a:tr h="186911">
                <a:tc>
                  <a:txBody>
                    <a:bodyPr/>
                    <a:lstStyle/>
                    <a:p>
                      <a:pPr>
                        <a:lnSpc>
                          <a:spcPct val="107000"/>
                        </a:lnSpc>
                      </a:pPr>
                      <a:r>
                        <a:rPr lang="en-GB" sz="600">
                          <a:effectLst/>
                        </a:rPr>
                        <a:t>4</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Kungliga Tekniska Hoegskolan</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KTH</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Sweden</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3383429972"/>
                  </a:ext>
                </a:extLst>
              </a:tr>
              <a:tr h="186911">
                <a:tc>
                  <a:txBody>
                    <a:bodyPr/>
                    <a:lstStyle/>
                    <a:p>
                      <a:pPr>
                        <a:lnSpc>
                          <a:spcPct val="107000"/>
                        </a:lnSpc>
                      </a:pPr>
                      <a:r>
                        <a:rPr lang="en-GB" sz="600">
                          <a:effectLst/>
                        </a:rPr>
                        <a:t>5</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Lunds Universitet</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ULUND</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Sweden</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4109031011"/>
                  </a:ext>
                </a:extLst>
              </a:tr>
              <a:tr h="186911">
                <a:tc>
                  <a:txBody>
                    <a:bodyPr/>
                    <a:lstStyle/>
                    <a:p>
                      <a:pPr>
                        <a:lnSpc>
                          <a:spcPct val="107000"/>
                        </a:lnSpc>
                      </a:pPr>
                      <a:r>
                        <a:rPr lang="en-GB" sz="600">
                          <a:effectLst/>
                        </a:rPr>
                        <a:t>6</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European Spallation Source ERIC</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ESS</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Sweden</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3312125242"/>
                  </a:ext>
                </a:extLst>
              </a:tr>
              <a:tr h="186911">
                <a:tc>
                  <a:txBody>
                    <a:bodyPr/>
                    <a:lstStyle/>
                    <a:p>
                      <a:pPr>
                        <a:lnSpc>
                          <a:spcPct val="107000"/>
                        </a:lnSpc>
                      </a:pPr>
                      <a:r>
                        <a:rPr lang="en-GB" sz="600">
                          <a:effectLst/>
                        </a:rPr>
                        <a:t>7</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Cuprum </a:t>
                      </a:r>
                      <a:r>
                        <a:rPr lang="en-US" sz="600">
                          <a:effectLst/>
                        </a:rPr>
                        <a:t>Research &amp; Development Centre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CRD</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Poland</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3368078373"/>
                  </a:ext>
                </a:extLst>
              </a:tr>
              <a:tr h="186911">
                <a:tc>
                  <a:txBody>
                    <a:bodyPr/>
                    <a:lstStyle/>
                    <a:p>
                      <a:pPr>
                        <a:lnSpc>
                          <a:spcPct val="107000"/>
                        </a:lnSpc>
                      </a:pPr>
                      <a:r>
                        <a:rPr lang="en-GB" sz="600">
                          <a:effectLst/>
                        </a:rPr>
                        <a:t>8</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Universität Hamburg</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UHAM</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Germany</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3288480363"/>
                  </a:ext>
                </a:extLst>
              </a:tr>
              <a:tr h="186911">
                <a:tc>
                  <a:txBody>
                    <a:bodyPr/>
                    <a:lstStyle/>
                    <a:p>
                      <a:pPr>
                        <a:lnSpc>
                          <a:spcPct val="107000"/>
                        </a:lnSpc>
                      </a:pPr>
                      <a:r>
                        <a:rPr lang="en-GB" sz="600">
                          <a:effectLst/>
                        </a:rPr>
                        <a:t>9</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fr-FR" sz="600">
                          <a:effectLst/>
                        </a:rPr>
                        <a:t>Aachen University</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RWTH</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Germany</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1879085042"/>
                  </a:ext>
                </a:extLst>
              </a:tr>
              <a:tr h="186911">
                <a:tc>
                  <a:txBody>
                    <a:bodyPr/>
                    <a:lstStyle/>
                    <a:p>
                      <a:pPr>
                        <a:lnSpc>
                          <a:spcPct val="107000"/>
                        </a:lnSpc>
                      </a:pPr>
                      <a:r>
                        <a:rPr lang="en-GB" sz="600">
                          <a:effectLst/>
                        </a:rPr>
                        <a:t>10</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Ruder Boskovic Institute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RBI</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Croatia</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3683305414"/>
                  </a:ext>
                </a:extLst>
              </a:tr>
              <a:tr h="186911">
                <a:tc>
                  <a:txBody>
                    <a:bodyPr/>
                    <a:lstStyle/>
                    <a:p>
                      <a:pPr>
                        <a:lnSpc>
                          <a:spcPct val="107000"/>
                        </a:lnSpc>
                      </a:pPr>
                      <a:r>
                        <a:rPr lang="en-GB" sz="600">
                          <a:effectLst/>
                        </a:rPr>
                        <a:t>11</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fr-FR" sz="600">
                          <a:effectLst/>
                        </a:rPr>
                        <a:t>Centre National de la Recherche Scientifique </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CNRS</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France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559869257"/>
                  </a:ext>
                </a:extLst>
              </a:tr>
              <a:tr h="186911">
                <a:tc>
                  <a:txBody>
                    <a:bodyPr/>
                    <a:lstStyle/>
                    <a:p>
                      <a:pPr>
                        <a:lnSpc>
                          <a:spcPct val="107000"/>
                        </a:lnSpc>
                      </a:pPr>
                      <a:r>
                        <a:rPr lang="en-GB" sz="600">
                          <a:effectLst/>
                        </a:rPr>
                        <a:t>12</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National Center for Scientific Research "Demokritos"</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NCSRD</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Greece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684318701"/>
                  </a:ext>
                </a:extLst>
              </a:tr>
              <a:tr h="186911">
                <a:tc>
                  <a:txBody>
                    <a:bodyPr/>
                    <a:lstStyle/>
                    <a:p>
                      <a:pPr>
                        <a:lnSpc>
                          <a:spcPct val="107000"/>
                        </a:lnSpc>
                      </a:pPr>
                      <a:r>
                        <a:rPr lang="en-GB" sz="600">
                          <a:effectLst/>
                        </a:rPr>
                        <a:t>13</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SE" sz="600" u="sng">
                          <a:effectLst/>
                        </a:rPr>
                        <a:t>Universita degli Studi Roma Tre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UNIROMA3</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Italy</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1090200643"/>
                  </a:ext>
                </a:extLst>
              </a:tr>
              <a:tr h="165544">
                <a:tc>
                  <a:txBody>
                    <a:bodyPr/>
                    <a:lstStyle/>
                    <a:p>
                      <a:pPr>
                        <a:lnSpc>
                          <a:spcPct val="107000"/>
                        </a:lnSpc>
                      </a:pPr>
                      <a:r>
                        <a:rPr lang="en-GB" sz="600">
                          <a:effectLst/>
                        </a:rPr>
                        <a:t>14</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Université de Strasbourg</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UNISTRA</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France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501284990"/>
                  </a:ext>
                </a:extLst>
              </a:tr>
              <a:tr h="186911">
                <a:tc>
                  <a:txBody>
                    <a:bodyPr/>
                    <a:lstStyle/>
                    <a:p>
                      <a:pPr>
                        <a:lnSpc>
                          <a:spcPct val="107000"/>
                        </a:lnSpc>
                      </a:pPr>
                      <a:r>
                        <a:rPr lang="en-GB" sz="600">
                          <a:effectLst/>
                        </a:rPr>
                        <a:t>15</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u="sng">
                          <a:effectLst/>
                        </a:rPr>
                        <a:t>Aristotelio Panepistimio Thessalonikis</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AUTH</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Greece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2687514743"/>
                  </a:ext>
                </a:extLst>
              </a:tr>
              <a:tr h="186379">
                <a:tc>
                  <a:txBody>
                    <a:bodyPr/>
                    <a:lstStyle/>
                    <a:p>
                      <a:pPr>
                        <a:lnSpc>
                          <a:spcPct val="107000"/>
                        </a:lnSpc>
                      </a:pPr>
                      <a:r>
                        <a:rPr lang="en-GB" sz="600" dirty="0">
                          <a:effectLst/>
                        </a:rPr>
                        <a:t>16</a:t>
                      </a:r>
                      <a:endParaRPr lang="en-SE" sz="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fr-FR" sz="600" u="sng">
                          <a:effectLst/>
                        </a:rPr>
                        <a:t>Consorcio Para la Construccion, Equipamiento y Explotacion de la Sede Espanola de la Fuente Europea de Neutrones por Espalacion (ESS Bilbao)  </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ESSB</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Spain</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2102925684"/>
                  </a:ext>
                </a:extLst>
              </a:tr>
              <a:tr h="186911">
                <a:tc>
                  <a:txBody>
                    <a:bodyPr/>
                    <a:lstStyle/>
                    <a:p>
                      <a:pPr>
                        <a:lnSpc>
                          <a:spcPct val="107000"/>
                        </a:lnSpc>
                      </a:pPr>
                      <a:r>
                        <a:rPr lang="en-GB" sz="600">
                          <a:effectLst/>
                        </a:rPr>
                        <a:t>17</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University of Oslo</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UIO</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Norway</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31515130"/>
                  </a:ext>
                </a:extLst>
              </a:tr>
              <a:tr h="186911">
                <a:tc>
                  <a:txBody>
                    <a:bodyPr/>
                    <a:lstStyle/>
                    <a:p>
                      <a:pPr>
                        <a:lnSpc>
                          <a:spcPct val="107000"/>
                        </a:lnSpc>
                      </a:pPr>
                      <a:r>
                        <a:rPr lang="en-GB" sz="600">
                          <a:effectLst/>
                        </a:rPr>
                        <a:t>18</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University of Bergen </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UIB</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Norway</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1080236783"/>
                  </a:ext>
                </a:extLst>
              </a:tr>
              <a:tr h="186911">
                <a:tc>
                  <a:txBody>
                    <a:bodyPr/>
                    <a:lstStyle/>
                    <a:p>
                      <a:pPr>
                        <a:lnSpc>
                          <a:spcPct val="107000"/>
                        </a:lnSpc>
                      </a:pPr>
                      <a:r>
                        <a:rPr lang="en-GB" sz="600">
                          <a:effectLst/>
                        </a:rPr>
                        <a:t>19</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European Organisation for Nuclear Research</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CERN</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IEIO</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844429006"/>
                  </a:ext>
                </a:extLst>
              </a:tr>
              <a:tr h="116392">
                <a:tc>
                  <a:txBody>
                    <a:bodyPr/>
                    <a:lstStyle/>
                    <a:p>
                      <a:pPr>
                        <a:lnSpc>
                          <a:spcPct val="107000"/>
                        </a:lnSpc>
                      </a:pPr>
                      <a:r>
                        <a:rPr lang="en-GB" sz="600">
                          <a:effectLst/>
                        </a:rPr>
                        <a:t>20</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u="sng">
                          <a:effectLst/>
                        </a:rPr>
                        <a:t>Hellenic Open University </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HOU</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Greece</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3886388872"/>
                  </a:ext>
                </a:extLst>
              </a:tr>
              <a:tr h="186911">
                <a:tc>
                  <a:txBody>
                    <a:bodyPr/>
                    <a:lstStyle/>
                    <a:p>
                      <a:pPr>
                        <a:lnSpc>
                          <a:spcPct val="107000"/>
                        </a:lnSpc>
                      </a:pPr>
                      <a:r>
                        <a:rPr lang="en-GB" sz="600">
                          <a:effectLst/>
                        </a:rPr>
                        <a:t>21</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fr-FR" sz="600">
                          <a:effectLst/>
                        </a:rPr>
                        <a:t>Boliden Zinkgruvan </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a:effectLst/>
                        </a:rPr>
                        <a:t>BZ</a:t>
                      </a:r>
                      <a:endParaRPr lang="en-SE"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tc>
                  <a:txBody>
                    <a:bodyPr/>
                    <a:lstStyle/>
                    <a:p>
                      <a:pPr>
                        <a:lnSpc>
                          <a:spcPct val="107000"/>
                        </a:lnSpc>
                      </a:pPr>
                      <a:r>
                        <a:rPr lang="en-GB" sz="600" dirty="0">
                          <a:effectLst/>
                        </a:rPr>
                        <a:t>Sweden</a:t>
                      </a:r>
                      <a:endParaRPr lang="en-SE" sz="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971" marR="36971" marT="0" marB="0"/>
                </a:tc>
                <a:extLst>
                  <a:ext uri="{0D108BD9-81ED-4DB2-BD59-A6C34878D82A}">
                    <a16:rowId xmlns:a16="http://schemas.microsoft.com/office/drawing/2014/main" val="416504043"/>
                  </a:ext>
                </a:extLst>
              </a:tr>
            </a:tbl>
          </a:graphicData>
        </a:graphic>
      </p:graphicFrame>
      <p:sp>
        <p:nvSpPr>
          <p:cNvPr id="8" name="TextBox 7">
            <a:extLst>
              <a:ext uri="{FF2B5EF4-FFF2-40B4-BE49-F238E27FC236}">
                <a16:creationId xmlns:a16="http://schemas.microsoft.com/office/drawing/2014/main" id="{3EAF7514-0241-4368-8A0B-B1538E8CFC09}"/>
              </a:ext>
            </a:extLst>
          </p:cNvPr>
          <p:cNvSpPr txBox="1"/>
          <p:nvPr/>
        </p:nvSpPr>
        <p:spPr>
          <a:xfrm>
            <a:off x="490897" y="6497057"/>
            <a:ext cx="5188017" cy="369332"/>
          </a:xfrm>
          <a:prstGeom prst="rect">
            <a:avLst/>
          </a:prstGeom>
          <a:noFill/>
        </p:spPr>
        <p:txBody>
          <a:bodyPr wrap="square" rtlCol="0">
            <a:spAutoFit/>
          </a:bodyPr>
          <a:lstStyle/>
          <a:p>
            <a:r>
              <a:rPr lang="en-US" dirty="0"/>
              <a:t>Coordinator: David Saiang / LTU</a:t>
            </a:r>
            <a:endParaRPr lang="en-SE" dirty="0"/>
          </a:p>
        </p:txBody>
      </p:sp>
      <p:sp>
        <p:nvSpPr>
          <p:cNvPr id="2" name="Date Placeholder 1">
            <a:extLst>
              <a:ext uri="{FF2B5EF4-FFF2-40B4-BE49-F238E27FC236}">
                <a16:creationId xmlns:a16="http://schemas.microsoft.com/office/drawing/2014/main" id="{FEBD879A-8DC7-4C18-822A-5C21FCA34E64}"/>
              </a:ext>
            </a:extLst>
          </p:cNvPr>
          <p:cNvSpPr>
            <a:spLocks noGrp="1"/>
          </p:cNvSpPr>
          <p:nvPr>
            <p:ph type="dt" sz="half" idx="10"/>
          </p:nvPr>
        </p:nvSpPr>
        <p:spPr/>
        <p:txBody>
          <a:bodyPr/>
          <a:lstStyle/>
          <a:p>
            <a:r>
              <a:rPr lang="en-SE"/>
              <a:t>2025-09-25</a:t>
            </a:r>
          </a:p>
        </p:txBody>
      </p:sp>
      <p:sp>
        <p:nvSpPr>
          <p:cNvPr id="5" name="Footer Placeholder 4">
            <a:extLst>
              <a:ext uri="{FF2B5EF4-FFF2-40B4-BE49-F238E27FC236}">
                <a16:creationId xmlns:a16="http://schemas.microsoft.com/office/drawing/2014/main" id="{617FE722-81BD-4960-8019-741B1CED42FF}"/>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1A30C089-DB2D-4F15-AB01-7652BDB08F39}"/>
              </a:ext>
            </a:extLst>
          </p:cNvPr>
          <p:cNvSpPr>
            <a:spLocks noGrp="1"/>
          </p:cNvSpPr>
          <p:nvPr>
            <p:ph type="sldNum" sz="quarter" idx="12"/>
          </p:nvPr>
        </p:nvSpPr>
        <p:spPr/>
        <p:txBody>
          <a:bodyPr/>
          <a:lstStyle/>
          <a:p>
            <a:fld id="{DA754C1E-D3A3-41C0-A750-74369B0F43C6}" type="slidenum">
              <a:rPr lang="en-SE" smtClean="0"/>
              <a:t>5</a:t>
            </a:fld>
            <a:endParaRPr lang="en-SE"/>
          </a:p>
        </p:txBody>
      </p:sp>
    </p:spTree>
    <p:extLst>
      <p:ext uri="{BB962C8B-B14F-4D97-AF65-F5344CB8AC3E}">
        <p14:creationId xmlns:p14="http://schemas.microsoft.com/office/powerpoint/2010/main" val="1721315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4F782D3-A516-470E-89AB-FF580EBF45C6}"/>
              </a:ext>
            </a:extLst>
          </p:cNvPr>
          <p:cNvGraphicFramePr>
            <a:graphicFrameLocks noGrp="1"/>
          </p:cNvGraphicFramePr>
          <p:nvPr>
            <p:extLst>
              <p:ext uri="{D42A27DB-BD31-4B8C-83A1-F6EECF244321}">
                <p14:modId xmlns:p14="http://schemas.microsoft.com/office/powerpoint/2010/main" val="3207359955"/>
              </p:ext>
            </p:extLst>
          </p:nvPr>
        </p:nvGraphicFramePr>
        <p:xfrm>
          <a:off x="856648" y="321096"/>
          <a:ext cx="10751419" cy="6215807"/>
        </p:xfrm>
        <a:graphic>
          <a:graphicData uri="http://schemas.openxmlformats.org/drawingml/2006/table">
            <a:tbl>
              <a:tblPr>
                <a:tableStyleId>{5C22544A-7EE6-4342-B048-85BDC9FD1C3A}</a:tableStyleId>
              </a:tblPr>
              <a:tblGrid>
                <a:gridCol w="870701">
                  <a:extLst>
                    <a:ext uri="{9D8B030D-6E8A-4147-A177-3AD203B41FA5}">
                      <a16:colId xmlns:a16="http://schemas.microsoft.com/office/drawing/2014/main" val="3124194820"/>
                    </a:ext>
                  </a:extLst>
                </a:gridCol>
                <a:gridCol w="3156288">
                  <a:extLst>
                    <a:ext uri="{9D8B030D-6E8A-4147-A177-3AD203B41FA5}">
                      <a16:colId xmlns:a16="http://schemas.microsoft.com/office/drawing/2014/main" val="2575570954"/>
                    </a:ext>
                  </a:extLst>
                </a:gridCol>
                <a:gridCol w="1576908">
                  <a:extLst>
                    <a:ext uri="{9D8B030D-6E8A-4147-A177-3AD203B41FA5}">
                      <a16:colId xmlns:a16="http://schemas.microsoft.com/office/drawing/2014/main" val="673159864"/>
                    </a:ext>
                  </a:extLst>
                </a:gridCol>
                <a:gridCol w="1753767">
                  <a:extLst>
                    <a:ext uri="{9D8B030D-6E8A-4147-A177-3AD203B41FA5}">
                      <a16:colId xmlns:a16="http://schemas.microsoft.com/office/drawing/2014/main" val="3976624400"/>
                    </a:ext>
                  </a:extLst>
                </a:gridCol>
                <a:gridCol w="939959">
                  <a:extLst>
                    <a:ext uri="{9D8B030D-6E8A-4147-A177-3AD203B41FA5}">
                      <a16:colId xmlns:a16="http://schemas.microsoft.com/office/drawing/2014/main" val="3897135782"/>
                    </a:ext>
                  </a:extLst>
                </a:gridCol>
                <a:gridCol w="1226898">
                  <a:extLst>
                    <a:ext uri="{9D8B030D-6E8A-4147-A177-3AD203B41FA5}">
                      <a16:colId xmlns:a16="http://schemas.microsoft.com/office/drawing/2014/main" val="2867925798"/>
                    </a:ext>
                  </a:extLst>
                </a:gridCol>
                <a:gridCol w="1226898">
                  <a:extLst>
                    <a:ext uri="{9D8B030D-6E8A-4147-A177-3AD203B41FA5}">
                      <a16:colId xmlns:a16="http://schemas.microsoft.com/office/drawing/2014/main" val="3788275515"/>
                    </a:ext>
                  </a:extLst>
                </a:gridCol>
              </a:tblGrid>
              <a:tr h="0">
                <a:tc>
                  <a:txBody>
                    <a:bodyPr/>
                    <a:lstStyle/>
                    <a:p>
                      <a:pPr algn="ct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WP</a:t>
                      </a:r>
                      <a:br>
                        <a:rPr lang="en-GB" sz="2000" dirty="0">
                          <a:effectLst/>
                          <a:latin typeface="Times New Roman" panose="02020603050405020304" pitchFamily="18" charset="0"/>
                          <a:cs typeface="Times New Roman" panose="02020603050405020304" pitchFamily="18" charset="0"/>
                        </a:rPr>
                      </a:br>
                      <a:r>
                        <a:rPr lang="en-GB" sz="2000" dirty="0">
                          <a:effectLst/>
                          <a:latin typeface="Times New Roman" panose="02020603050405020304" pitchFamily="18" charset="0"/>
                          <a:cs typeface="Times New Roman" panose="02020603050405020304" pitchFamily="18" charset="0"/>
                        </a:rPr>
                        <a:t>#</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WP Title</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Lead Participant #</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Lead </a:t>
                      </a:r>
                      <a:br>
                        <a:rPr lang="en-GB" sz="2000">
                          <a:effectLst/>
                          <a:latin typeface="Times New Roman" panose="02020603050405020304" pitchFamily="18" charset="0"/>
                          <a:cs typeface="Times New Roman" panose="02020603050405020304" pitchFamily="18" charset="0"/>
                        </a:rPr>
                      </a:br>
                      <a:r>
                        <a:rPr lang="en-GB" sz="2000">
                          <a:effectLst/>
                          <a:latin typeface="Times New Roman" panose="02020603050405020304" pitchFamily="18" charset="0"/>
                          <a:cs typeface="Times New Roman" panose="02020603050405020304" pitchFamily="18" charset="0"/>
                        </a:rPr>
                        <a:t>Participant</a:t>
                      </a:r>
                      <a:br>
                        <a:rPr lang="en-GB" sz="2000">
                          <a:effectLst/>
                          <a:latin typeface="Times New Roman" panose="02020603050405020304" pitchFamily="18" charset="0"/>
                          <a:cs typeface="Times New Roman" panose="02020603050405020304" pitchFamily="18" charset="0"/>
                        </a:rPr>
                      </a:br>
                      <a:r>
                        <a:rPr lang="en-GB" sz="2000">
                          <a:effectLst/>
                          <a:latin typeface="Times New Roman" panose="02020603050405020304" pitchFamily="18" charset="0"/>
                          <a:cs typeface="Times New Roman" panose="02020603050405020304" pitchFamily="18" charset="0"/>
                        </a:rPr>
                        <a:t>Short Name</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Person-Months</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Start</a:t>
                      </a:r>
                      <a:br>
                        <a:rPr lang="en-GB" sz="2000">
                          <a:effectLst/>
                          <a:latin typeface="Times New Roman" panose="02020603050405020304" pitchFamily="18" charset="0"/>
                          <a:cs typeface="Times New Roman" panose="02020603050405020304" pitchFamily="18" charset="0"/>
                        </a:rPr>
                      </a:br>
                      <a:r>
                        <a:rPr lang="en-GB" sz="2000">
                          <a:effectLst/>
                          <a:latin typeface="Times New Roman" panose="02020603050405020304" pitchFamily="18" charset="0"/>
                          <a:cs typeface="Times New Roman" panose="02020603050405020304" pitchFamily="18" charset="0"/>
                        </a:rPr>
                        <a:t>Month</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End</a:t>
                      </a:r>
                      <a:br>
                        <a:rPr lang="en-GB" sz="2000">
                          <a:effectLst/>
                          <a:latin typeface="Times New Roman" panose="02020603050405020304" pitchFamily="18" charset="0"/>
                          <a:cs typeface="Times New Roman" panose="02020603050405020304" pitchFamily="18" charset="0"/>
                        </a:rPr>
                      </a:br>
                      <a:r>
                        <a:rPr lang="en-GB" sz="2000">
                          <a:effectLst/>
                          <a:latin typeface="Times New Roman" panose="02020603050405020304" pitchFamily="18" charset="0"/>
                          <a:cs typeface="Times New Roman" panose="02020603050405020304" pitchFamily="18" charset="0"/>
                        </a:rPr>
                        <a:t>Month</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extLst>
                  <a:ext uri="{0D108BD9-81ED-4DB2-BD59-A6C34878D82A}">
                    <a16:rowId xmlns:a16="http://schemas.microsoft.com/office/drawing/2014/main" val="1272423040"/>
                  </a:ext>
                </a:extLst>
              </a:tr>
              <a:tr h="181040">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l">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Management</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LTU</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72</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48</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extLst>
                  <a:ext uri="{0D108BD9-81ED-4DB2-BD59-A6C34878D82A}">
                    <a16:rowId xmlns:a16="http://schemas.microsoft.com/office/drawing/2014/main" val="3995048418"/>
                  </a:ext>
                </a:extLst>
              </a:tr>
              <a:tr h="535306">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2</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l">
                        <a:lnSpc>
                          <a:spcPct val="107000"/>
                        </a:lnSpc>
                        <a:spcBef>
                          <a:spcPts val="600"/>
                        </a:spcBef>
                        <a:spcAft>
                          <a:spcPts val="600"/>
                        </a:spcAft>
                      </a:pPr>
                      <a:r>
                        <a:rPr lang="en-US" sz="2000">
                          <a:effectLst/>
                          <a:latin typeface="Times New Roman" panose="02020603050405020304" pitchFamily="18" charset="0"/>
                          <a:cs typeface="Times New Roman" panose="02020603050405020304" pitchFamily="18" charset="0"/>
                        </a:rPr>
                        <a:t>ESSnuSB-FD site characterization</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LTU</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91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48</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extLst>
                  <a:ext uri="{0D108BD9-81ED-4DB2-BD59-A6C34878D82A}">
                    <a16:rowId xmlns:a16="http://schemas.microsoft.com/office/drawing/2014/main" val="3914701462"/>
                  </a:ext>
                </a:extLst>
              </a:tr>
              <a:tr h="717831">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3</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l">
                        <a:lnSpc>
                          <a:spcPct val="107000"/>
                        </a:lnSpc>
                        <a:spcBef>
                          <a:spcPts val="600"/>
                        </a:spcBef>
                        <a:spcAft>
                          <a:spcPts val="600"/>
                        </a:spcAft>
                      </a:pPr>
                      <a:r>
                        <a:rPr lang="en-US" sz="2000">
                          <a:effectLst/>
                          <a:latin typeface="Times New Roman" panose="02020603050405020304" pitchFamily="18" charset="0"/>
                          <a:cs typeface="Times New Roman" panose="02020603050405020304" pitchFamily="18" charset="0"/>
                        </a:rPr>
                        <a:t>ESSnuSB-FD civil infrastructure design</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7</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CRD</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79</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48</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extLst>
                  <a:ext uri="{0D108BD9-81ED-4DB2-BD59-A6C34878D82A}">
                    <a16:rowId xmlns:a16="http://schemas.microsoft.com/office/drawing/2014/main" val="2759721035"/>
                  </a:ext>
                </a:extLst>
              </a:tr>
              <a:tr h="942432">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4</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l">
                        <a:lnSpc>
                          <a:spcPct val="107000"/>
                        </a:lnSpc>
                        <a:spcBef>
                          <a:spcPts val="600"/>
                        </a:spcBef>
                        <a:spcAft>
                          <a:spcPts val="600"/>
                        </a:spcAft>
                      </a:pPr>
                      <a:r>
                        <a:rPr lang="en-US" sz="2000" dirty="0" err="1">
                          <a:effectLst/>
                          <a:latin typeface="Times New Roman" panose="02020603050405020304" pitchFamily="18" charset="0"/>
                          <a:cs typeface="Times New Roman" panose="02020603050405020304" pitchFamily="18" charset="0"/>
                        </a:rPr>
                        <a:t>ESSnuSB</a:t>
                      </a:r>
                      <a:r>
                        <a:rPr lang="en-US" sz="2000" dirty="0">
                          <a:effectLst/>
                          <a:latin typeface="Times New Roman" panose="02020603050405020304" pitchFamily="18" charset="0"/>
                          <a:cs typeface="Times New Roman" panose="02020603050405020304" pitchFamily="18" charset="0"/>
                        </a:rPr>
                        <a:t> Sustainability, decommissioning and post-closure</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3</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UO</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46</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48</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extLst>
                  <a:ext uri="{0D108BD9-81ED-4DB2-BD59-A6C34878D82A}">
                    <a16:rowId xmlns:a16="http://schemas.microsoft.com/office/drawing/2014/main" val="1451626687"/>
                  </a:ext>
                </a:extLst>
              </a:tr>
              <a:tr h="1323126">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5</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l">
                        <a:lnSpc>
                          <a:spcPct val="107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The </a:t>
                      </a:r>
                      <a:r>
                        <a:rPr lang="en-US" sz="2000" dirty="0" err="1">
                          <a:effectLst/>
                          <a:latin typeface="Times New Roman" panose="02020603050405020304" pitchFamily="18" charset="0"/>
                          <a:cs typeface="Times New Roman" panose="02020603050405020304" pitchFamily="18" charset="0"/>
                        </a:rPr>
                        <a:t>ESSnuSB</a:t>
                      </a:r>
                      <a:r>
                        <a:rPr lang="en-US" sz="2000" dirty="0">
                          <a:effectLst/>
                          <a:latin typeface="Times New Roman" panose="02020603050405020304" pitchFamily="18" charset="0"/>
                          <a:cs typeface="Times New Roman" panose="02020603050405020304" pitchFamily="18" charset="0"/>
                        </a:rPr>
                        <a:t>-FD detector water tanks, photosensors, electronics, data acquisition and computing</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15</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AUTH</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212</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1</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48</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extLst>
                  <a:ext uri="{0D108BD9-81ED-4DB2-BD59-A6C34878D82A}">
                    <a16:rowId xmlns:a16="http://schemas.microsoft.com/office/drawing/2014/main" val="3605961280"/>
                  </a:ext>
                </a:extLst>
              </a:tr>
              <a:tr h="942432">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6</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l">
                        <a:lnSpc>
                          <a:spcPct val="107000"/>
                        </a:lnSpc>
                        <a:spcBef>
                          <a:spcPts val="600"/>
                        </a:spcBef>
                        <a:spcAft>
                          <a:spcPts val="600"/>
                        </a:spcAft>
                      </a:pPr>
                      <a:r>
                        <a:rPr lang="en-US" sz="2000">
                          <a:effectLst/>
                          <a:latin typeface="Times New Roman" panose="02020603050405020304" pitchFamily="18" charset="0"/>
                          <a:cs typeface="Times New Roman" panose="02020603050405020304" pitchFamily="18" charset="0"/>
                        </a:rPr>
                        <a:t>Use of the ESSnuSB infrastructure for other applications</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6</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ESS</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46</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1</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48</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extLst>
                  <a:ext uri="{0D108BD9-81ED-4DB2-BD59-A6C34878D82A}">
                    <a16:rowId xmlns:a16="http://schemas.microsoft.com/office/drawing/2014/main" val="632962211"/>
                  </a:ext>
                </a:extLst>
              </a:tr>
              <a:tr h="371388">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 </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l">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TOTAL</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ct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 </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 </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a:effectLst/>
                          <a:latin typeface="Times New Roman" panose="02020603050405020304" pitchFamily="18" charset="0"/>
                          <a:cs typeface="Times New Roman" panose="02020603050405020304" pitchFamily="18" charset="0"/>
                        </a:rPr>
                        <a:t>546</a:t>
                      </a:r>
                      <a:endParaRPr lang="en-SE"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 </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tc>
                  <a:txBody>
                    <a:bodyPr/>
                    <a:lstStyle/>
                    <a:p>
                      <a:pPr algn="r">
                        <a:lnSpc>
                          <a:spcPct val="107000"/>
                        </a:lnSpc>
                        <a:spcBef>
                          <a:spcPts val="600"/>
                        </a:spcBef>
                        <a:spcAft>
                          <a:spcPts val="600"/>
                        </a:spcAft>
                      </a:pPr>
                      <a:r>
                        <a:rPr lang="en-GB" sz="2000" dirty="0">
                          <a:effectLst/>
                          <a:latin typeface="Times New Roman" panose="02020603050405020304" pitchFamily="18" charset="0"/>
                          <a:cs typeface="Times New Roman" panose="02020603050405020304" pitchFamily="18" charset="0"/>
                        </a:rPr>
                        <a:t> </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797" marR="53797" marT="0" marB="0"/>
                </a:tc>
                <a:extLst>
                  <a:ext uri="{0D108BD9-81ED-4DB2-BD59-A6C34878D82A}">
                    <a16:rowId xmlns:a16="http://schemas.microsoft.com/office/drawing/2014/main" val="2700178671"/>
                  </a:ext>
                </a:extLst>
              </a:tr>
            </a:tbl>
          </a:graphicData>
        </a:graphic>
      </p:graphicFrame>
      <p:sp>
        <p:nvSpPr>
          <p:cNvPr id="2" name="Date Placeholder 1">
            <a:extLst>
              <a:ext uri="{FF2B5EF4-FFF2-40B4-BE49-F238E27FC236}">
                <a16:creationId xmlns:a16="http://schemas.microsoft.com/office/drawing/2014/main" id="{976101E7-F5C6-4BE3-B123-37912F4066C9}"/>
              </a:ext>
            </a:extLst>
          </p:cNvPr>
          <p:cNvSpPr>
            <a:spLocks noGrp="1"/>
          </p:cNvSpPr>
          <p:nvPr>
            <p:ph type="dt" sz="half" idx="10"/>
          </p:nvPr>
        </p:nvSpPr>
        <p:spPr/>
        <p:txBody>
          <a:bodyPr/>
          <a:lstStyle/>
          <a:p>
            <a:r>
              <a:rPr lang="en-SE"/>
              <a:t>2025-09-25</a:t>
            </a:r>
          </a:p>
        </p:txBody>
      </p:sp>
      <p:sp>
        <p:nvSpPr>
          <p:cNvPr id="3" name="Footer Placeholder 2">
            <a:extLst>
              <a:ext uri="{FF2B5EF4-FFF2-40B4-BE49-F238E27FC236}">
                <a16:creationId xmlns:a16="http://schemas.microsoft.com/office/drawing/2014/main" id="{50CD2ACD-C8DA-422D-801F-956829445E2E}"/>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5" name="Slide Number Placeholder 4">
            <a:extLst>
              <a:ext uri="{FF2B5EF4-FFF2-40B4-BE49-F238E27FC236}">
                <a16:creationId xmlns:a16="http://schemas.microsoft.com/office/drawing/2014/main" id="{82CD01E8-4435-48F7-B734-63D4D540F947}"/>
              </a:ext>
            </a:extLst>
          </p:cNvPr>
          <p:cNvSpPr>
            <a:spLocks noGrp="1"/>
          </p:cNvSpPr>
          <p:nvPr>
            <p:ph type="sldNum" sz="quarter" idx="12"/>
          </p:nvPr>
        </p:nvSpPr>
        <p:spPr/>
        <p:txBody>
          <a:bodyPr/>
          <a:lstStyle/>
          <a:p>
            <a:fld id="{DA754C1E-D3A3-41C0-A750-74369B0F43C6}" type="slidenum">
              <a:rPr lang="en-SE" smtClean="0"/>
              <a:t>6</a:t>
            </a:fld>
            <a:endParaRPr lang="en-SE"/>
          </a:p>
        </p:txBody>
      </p:sp>
    </p:spTree>
    <p:extLst>
      <p:ext uri="{BB962C8B-B14F-4D97-AF65-F5344CB8AC3E}">
        <p14:creationId xmlns:p14="http://schemas.microsoft.com/office/powerpoint/2010/main" val="1179565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B7C3ED8-D698-41D8-9738-BC43FE0DFB64}"/>
              </a:ext>
            </a:extLst>
          </p:cNvPr>
          <p:cNvSpPr txBox="1"/>
          <p:nvPr/>
        </p:nvSpPr>
        <p:spPr>
          <a:xfrm>
            <a:off x="110691" y="548640"/>
            <a:ext cx="12118205" cy="2069797"/>
          </a:xfrm>
          <a:prstGeom prst="rect">
            <a:avLst/>
          </a:prstGeom>
          <a:noFill/>
        </p:spPr>
        <p:txBody>
          <a:bodyPr wrap="square">
            <a:spAutoFit/>
          </a:bodyPr>
          <a:lstStyle/>
          <a:p>
            <a:pPr algn="just">
              <a:spcBef>
                <a:spcPts val="300"/>
              </a:spcBef>
              <a:spcAft>
                <a:spcPts val="300"/>
              </a:spcAft>
            </a:pPr>
            <a:r>
              <a:rPr lang="en-GB" sz="1800" b="1" dirty="0">
                <a:solidFill>
                  <a:srgbClr val="000000"/>
                </a:solidFill>
                <a:effectLst/>
                <a:latin typeface="Times New Roman" panose="02020603050405020304" pitchFamily="18" charset="0"/>
                <a:ea typeface="Times New Roman" panose="02020603050405020304" pitchFamily="18" charset="0"/>
              </a:rPr>
              <a:t>WP2 Objectives</a:t>
            </a:r>
            <a:endParaRPr lang="en-SE" sz="1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Perform all necessary tasks that encompasses the scope of site characterisation by following the established industrial and scientific practices in rock engineering to increase the confidence in the sites ability to host the caverns and their support tunnels.</a:t>
            </a:r>
            <a:endParaRPr lang="en-SE" sz="1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Interpret, analyse and characterise the sites engineering ability to host the caverns and their support infrastructures</a:t>
            </a:r>
            <a:endParaRPr lang="en-US" dirty="0">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Use state-of-art tools like muon tomography and machine leaning to enhance the data and increase the confidence in the candidate site.</a:t>
            </a:r>
            <a:endParaRPr lang="en-SE" dirty="0"/>
          </a:p>
        </p:txBody>
      </p:sp>
      <p:sp>
        <p:nvSpPr>
          <p:cNvPr id="7" name="TextBox 6">
            <a:extLst>
              <a:ext uri="{FF2B5EF4-FFF2-40B4-BE49-F238E27FC236}">
                <a16:creationId xmlns:a16="http://schemas.microsoft.com/office/drawing/2014/main" id="{234C7D3C-9846-48EE-815D-F82F652B1CF8}"/>
              </a:ext>
            </a:extLst>
          </p:cNvPr>
          <p:cNvSpPr txBox="1"/>
          <p:nvPr/>
        </p:nvSpPr>
        <p:spPr>
          <a:xfrm>
            <a:off x="73795" y="3264642"/>
            <a:ext cx="12191999" cy="3208571"/>
          </a:xfrm>
          <a:prstGeom prst="rect">
            <a:avLst/>
          </a:prstGeom>
          <a:noFill/>
        </p:spPr>
        <p:txBody>
          <a:bodyPr wrap="square">
            <a:spAutoFit/>
          </a:bodyPr>
          <a:lstStyle/>
          <a:p>
            <a:pPr algn="just">
              <a:spcBef>
                <a:spcPts val="300"/>
              </a:spcBef>
              <a:spcAft>
                <a:spcPts val="300"/>
              </a:spcAft>
            </a:pPr>
            <a:r>
              <a:rPr lang="en-GB" sz="1800" b="1" dirty="0">
                <a:solidFill>
                  <a:srgbClr val="000000"/>
                </a:solidFill>
                <a:effectLst/>
                <a:latin typeface="Times New Roman" panose="02020603050405020304" pitchFamily="18" charset="0"/>
                <a:ea typeface="Times New Roman" panose="02020603050405020304" pitchFamily="18" charset="0"/>
              </a:rPr>
              <a:t>WP3 Objectives</a:t>
            </a:r>
            <a:endParaRPr lang="en-SE" sz="2000" dirty="0">
              <a:effectLst/>
              <a:latin typeface="Times New Roman" panose="02020603050405020304" pitchFamily="18" charset="0"/>
              <a:ea typeface="Times New Roman" panose="02020603050405020304" pitchFamily="18" charset="0"/>
            </a:endParaRPr>
          </a:p>
          <a:p>
            <a:r>
              <a:rPr lang="en-GB" sz="1800" dirty="0">
                <a:solidFill>
                  <a:srgbClr val="000000"/>
                </a:solidFill>
                <a:effectLst/>
                <a:latin typeface="Times New Roman" panose="02020603050405020304" pitchFamily="18" charset="0"/>
                <a:ea typeface="Times New Roman" panose="02020603050405020304" pitchFamily="18" charset="0"/>
              </a:rPr>
              <a:t>Perform all necessary tasks that encompasses the scope of </a:t>
            </a:r>
            <a:r>
              <a:rPr lang="en-GB" sz="1800" dirty="0" err="1">
                <a:solidFill>
                  <a:srgbClr val="000000"/>
                </a:solidFill>
                <a:effectLst/>
                <a:latin typeface="Times New Roman" panose="02020603050405020304" pitchFamily="18" charset="0"/>
                <a:ea typeface="Times New Roman" panose="02020603050405020304" pitchFamily="18" charset="0"/>
              </a:rPr>
              <a:t>ESSnuSB</a:t>
            </a:r>
            <a:r>
              <a:rPr lang="en-GB" sz="1800" dirty="0">
                <a:solidFill>
                  <a:srgbClr val="000000"/>
                </a:solidFill>
                <a:effectLst/>
                <a:latin typeface="Times New Roman" panose="02020603050405020304" pitchFamily="18" charset="0"/>
                <a:ea typeface="Times New Roman" panose="02020603050405020304" pitchFamily="18" charset="0"/>
              </a:rPr>
              <a:t>-FD Infrastructure design, following the established industrial and scientific practices in rock engineering. These include: </a:t>
            </a:r>
            <a:endParaRPr lang="en-SE"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Assessment of legal and permitting constraints, risks and opportunities</a:t>
            </a:r>
            <a:endParaRPr lang="en-SE"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Design and layout of </a:t>
            </a:r>
            <a:r>
              <a:rPr lang="en-GB" sz="1800" dirty="0" err="1">
                <a:solidFill>
                  <a:srgbClr val="000000"/>
                </a:solidFill>
                <a:effectLst/>
                <a:latin typeface="Times New Roman" panose="02020603050405020304" pitchFamily="18" charset="0"/>
                <a:ea typeface="Times New Roman" panose="02020603050405020304" pitchFamily="18" charset="0"/>
              </a:rPr>
              <a:t>ESSnuSB</a:t>
            </a:r>
            <a:r>
              <a:rPr lang="en-GB" sz="1800" dirty="0">
                <a:solidFill>
                  <a:srgbClr val="000000"/>
                </a:solidFill>
                <a:effectLst/>
                <a:latin typeface="Times New Roman" panose="02020603050405020304" pitchFamily="18" charset="0"/>
                <a:ea typeface="Times New Roman" panose="02020603050405020304" pitchFamily="18" charset="0"/>
              </a:rPr>
              <a:t>-FD caverns and chambers to minimise interaction between the </a:t>
            </a:r>
            <a:r>
              <a:rPr lang="en-GB" sz="1800" dirty="0" err="1">
                <a:solidFill>
                  <a:srgbClr val="000000"/>
                </a:solidFill>
                <a:effectLst/>
                <a:latin typeface="Times New Roman" panose="02020603050405020304" pitchFamily="18" charset="0"/>
                <a:ea typeface="Times New Roman" panose="02020603050405020304" pitchFamily="18" charset="0"/>
              </a:rPr>
              <a:t>ESSnuSB</a:t>
            </a:r>
            <a:r>
              <a:rPr lang="en-GB" sz="1800" dirty="0">
                <a:solidFill>
                  <a:srgbClr val="000000"/>
                </a:solidFill>
                <a:effectLst/>
                <a:latin typeface="Times New Roman" panose="02020603050405020304" pitchFamily="18" charset="0"/>
                <a:ea typeface="Times New Roman" panose="02020603050405020304" pitchFamily="18" charset="0"/>
              </a:rPr>
              <a:t>-FD and the mining operations</a:t>
            </a:r>
            <a:endParaRPr lang="en-SE"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Perform comprehensive rock mechanics and rock engineering studies using advanced numerical simulation tools to assess stability, performance and safety of the </a:t>
            </a:r>
            <a:r>
              <a:rPr lang="en-GB" sz="1800" dirty="0" err="1">
                <a:solidFill>
                  <a:srgbClr val="000000"/>
                </a:solidFill>
                <a:effectLst/>
                <a:latin typeface="Times New Roman" panose="02020603050405020304" pitchFamily="18" charset="0"/>
                <a:ea typeface="Times New Roman" panose="02020603050405020304" pitchFamily="18" charset="0"/>
              </a:rPr>
              <a:t>ESSnuSB</a:t>
            </a:r>
            <a:r>
              <a:rPr lang="en-GB" sz="1800" dirty="0">
                <a:solidFill>
                  <a:srgbClr val="000000"/>
                </a:solidFill>
                <a:effectLst/>
                <a:latin typeface="Times New Roman" panose="02020603050405020304" pitchFamily="18" charset="0"/>
                <a:ea typeface="Times New Roman" panose="02020603050405020304" pitchFamily="18" charset="0"/>
              </a:rPr>
              <a:t>-FD infrastructure</a:t>
            </a:r>
            <a:endParaRPr lang="en-SE"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Evaluate construction processes and rock excavation technology</a:t>
            </a:r>
            <a:endParaRPr lang="en-SE"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Cavern re-enforcement</a:t>
            </a:r>
            <a:r>
              <a:rPr lang="en-US" sz="2000" dirty="0">
                <a:latin typeface="Times New Roman" panose="02020603050405020304" pitchFamily="18" charset="0"/>
                <a:ea typeface="Times New Roman" panose="02020603050405020304" pitchFamily="18" charset="0"/>
              </a:rPr>
              <a:t> </a:t>
            </a: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Development of data driven design strategy for the </a:t>
            </a:r>
            <a:r>
              <a:rPr lang="en-GB" sz="1800" dirty="0" err="1">
                <a:solidFill>
                  <a:srgbClr val="000000"/>
                </a:solidFill>
                <a:effectLst/>
                <a:latin typeface="Times New Roman" panose="02020603050405020304" pitchFamily="18" charset="0"/>
                <a:ea typeface="Times New Roman" panose="02020603050405020304" pitchFamily="18" charset="0"/>
              </a:rPr>
              <a:t>ESSnuSB</a:t>
            </a:r>
            <a:r>
              <a:rPr lang="en-GB" sz="1800" dirty="0">
                <a:solidFill>
                  <a:srgbClr val="000000"/>
                </a:solidFill>
                <a:effectLst/>
                <a:latin typeface="Times New Roman" panose="02020603050405020304" pitchFamily="18" charset="0"/>
                <a:ea typeface="Times New Roman" panose="02020603050405020304" pitchFamily="18" charset="0"/>
              </a:rPr>
              <a:t>-FD infrastructure</a:t>
            </a:r>
            <a:endParaRPr lang="en-SE" dirty="0"/>
          </a:p>
        </p:txBody>
      </p:sp>
      <p:sp>
        <p:nvSpPr>
          <p:cNvPr id="2" name="Date Placeholder 1">
            <a:extLst>
              <a:ext uri="{FF2B5EF4-FFF2-40B4-BE49-F238E27FC236}">
                <a16:creationId xmlns:a16="http://schemas.microsoft.com/office/drawing/2014/main" id="{09840091-8D65-4527-A3E8-742247F69C57}"/>
              </a:ext>
            </a:extLst>
          </p:cNvPr>
          <p:cNvSpPr>
            <a:spLocks noGrp="1"/>
          </p:cNvSpPr>
          <p:nvPr>
            <p:ph type="dt" sz="half" idx="10"/>
          </p:nvPr>
        </p:nvSpPr>
        <p:spPr/>
        <p:txBody>
          <a:bodyPr/>
          <a:lstStyle/>
          <a:p>
            <a:r>
              <a:rPr lang="en-SE"/>
              <a:t>2025-09-25</a:t>
            </a:r>
          </a:p>
        </p:txBody>
      </p:sp>
      <p:sp>
        <p:nvSpPr>
          <p:cNvPr id="3" name="Footer Placeholder 2">
            <a:extLst>
              <a:ext uri="{FF2B5EF4-FFF2-40B4-BE49-F238E27FC236}">
                <a16:creationId xmlns:a16="http://schemas.microsoft.com/office/drawing/2014/main" id="{6671A21D-E828-42A1-B2B2-E5D8E30D24FF}"/>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4" name="Slide Number Placeholder 3">
            <a:extLst>
              <a:ext uri="{FF2B5EF4-FFF2-40B4-BE49-F238E27FC236}">
                <a16:creationId xmlns:a16="http://schemas.microsoft.com/office/drawing/2014/main" id="{683F1FAB-4CF9-4136-868C-2D71BF639308}"/>
              </a:ext>
            </a:extLst>
          </p:cNvPr>
          <p:cNvSpPr>
            <a:spLocks noGrp="1"/>
          </p:cNvSpPr>
          <p:nvPr>
            <p:ph type="sldNum" sz="quarter" idx="12"/>
          </p:nvPr>
        </p:nvSpPr>
        <p:spPr/>
        <p:txBody>
          <a:bodyPr/>
          <a:lstStyle/>
          <a:p>
            <a:fld id="{DA754C1E-D3A3-41C0-A750-74369B0F43C6}" type="slidenum">
              <a:rPr lang="en-SE" smtClean="0"/>
              <a:t>7</a:t>
            </a:fld>
            <a:endParaRPr lang="en-SE"/>
          </a:p>
        </p:txBody>
      </p:sp>
    </p:spTree>
    <p:extLst>
      <p:ext uri="{BB962C8B-B14F-4D97-AF65-F5344CB8AC3E}">
        <p14:creationId xmlns:p14="http://schemas.microsoft.com/office/powerpoint/2010/main" val="1309416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14113A4-E0A7-41D5-A830-65E3C80AFCB3}"/>
              </a:ext>
            </a:extLst>
          </p:cNvPr>
          <p:cNvSpPr txBox="1"/>
          <p:nvPr/>
        </p:nvSpPr>
        <p:spPr>
          <a:xfrm>
            <a:off x="182880" y="576763"/>
            <a:ext cx="12192000" cy="1238801"/>
          </a:xfrm>
          <a:prstGeom prst="rect">
            <a:avLst/>
          </a:prstGeom>
          <a:noFill/>
        </p:spPr>
        <p:txBody>
          <a:bodyPr wrap="square">
            <a:spAutoFit/>
          </a:bodyPr>
          <a:lstStyle/>
          <a:p>
            <a:pPr algn="just">
              <a:spcAft>
                <a:spcPts val="300"/>
              </a:spcAft>
            </a:pPr>
            <a:r>
              <a:rPr lang="en-GB" sz="1800" b="1" dirty="0">
                <a:solidFill>
                  <a:srgbClr val="000000"/>
                </a:solidFill>
                <a:effectLst/>
                <a:latin typeface="Times New Roman" panose="02020603050405020304" pitchFamily="18" charset="0"/>
                <a:ea typeface="Times New Roman" panose="02020603050405020304" pitchFamily="18" charset="0"/>
              </a:rPr>
              <a:t>WP4 Objectives</a:t>
            </a:r>
            <a:endParaRPr lang="en-SE"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Conceptual study for the use of the caverns for pump hydroelectricity storage.</a:t>
            </a:r>
            <a:endParaRPr lang="en-SE"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Conceptual study for the use of the caverns for hydrogen storage.</a:t>
            </a:r>
          </a:p>
          <a:p>
            <a:pPr marL="342900" lvl="0" indent="-342900">
              <a:buFont typeface="Symbol" panose="05050102010706020507" pitchFamily="18" charset="2"/>
              <a:buChar char=""/>
            </a:pPr>
            <a:r>
              <a:rPr lang="en-GB" sz="1800" dirty="0">
                <a:solidFill>
                  <a:srgbClr val="000000"/>
                </a:solidFill>
                <a:effectLst/>
                <a:latin typeface="Times New Roman" panose="02020603050405020304" pitchFamily="18" charset="0"/>
                <a:ea typeface="Times New Roman" panose="02020603050405020304" pitchFamily="18" charset="0"/>
              </a:rPr>
              <a:t>The use of the waste rock resulting from cavern construction as construction material</a:t>
            </a:r>
            <a:endParaRPr lang="en-SE" dirty="0"/>
          </a:p>
        </p:txBody>
      </p:sp>
      <p:sp>
        <p:nvSpPr>
          <p:cNvPr id="5" name="TextBox 4">
            <a:extLst>
              <a:ext uri="{FF2B5EF4-FFF2-40B4-BE49-F238E27FC236}">
                <a16:creationId xmlns:a16="http://schemas.microsoft.com/office/drawing/2014/main" id="{D3BC1557-14CF-4574-92C7-58D7C8E8B4FF}"/>
              </a:ext>
            </a:extLst>
          </p:cNvPr>
          <p:cNvSpPr txBox="1"/>
          <p:nvPr/>
        </p:nvSpPr>
        <p:spPr>
          <a:xfrm>
            <a:off x="77002" y="2490625"/>
            <a:ext cx="12192000" cy="3191643"/>
          </a:xfrm>
          <a:prstGeom prst="rect">
            <a:avLst/>
          </a:prstGeom>
          <a:noFill/>
        </p:spPr>
        <p:txBody>
          <a:bodyPr wrap="square">
            <a:spAutoFit/>
          </a:bodyPr>
          <a:lstStyle/>
          <a:p>
            <a:pPr algn="just">
              <a:lnSpc>
                <a:spcPct val="105000"/>
              </a:lnSpc>
              <a:spcAft>
                <a:spcPts val="300"/>
              </a:spcAft>
            </a:pPr>
            <a:r>
              <a:rPr lang="en-GB"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WP5 Objectives</a:t>
            </a:r>
            <a:endParaRPr lang="en-S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Design in collaboration with industry of the </a:t>
            </a:r>
            <a:r>
              <a:rPr lang="en-US" sz="1800" dirty="0" err="1">
                <a:effectLst/>
                <a:latin typeface="Times New Roman" panose="02020603050405020304" pitchFamily="18" charset="0"/>
                <a:ea typeface="DengXian" panose="02010600030101010101" pitchFamily="2" charset="-122"/>
                <a:cs typeface="Times New Roman" panose="02020603050405020304" pitchFamily="18" charset="0"/>
              </a:rPr>
              <a:t>ESSnuSB</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-FD tank-cavern interface, photodetectors support frame and water purification. </a:t>
            </a:r>
            <a:endParaRPr lang="en-SE" sz="18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lvl="0" indent="-342900">
              <a:buFont typeface="Arial" panose="020B0604020202020204" pitchFamily="34" charset="0"/>
              <a:buChar char="•"/>
            </a:pP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Development in industry of improved photosensors for the </a:t>
            </a:r>
            <a:r>
              <a:rPr lang="en-US" sz="1800" dirty="0" err="1">
                <a:effectLst/>
                <a:latin typeface="Times New Roman" panose="02020603050405020304" pitchFamily="18" charset="0"/>
                <a:ea typeface="DengXian" panose="02010600030101010101" pitchFamily="2" charset="-122"/>
                <a:cs typeface="Times New Roman" panose="02020603050405020304" pitchFamily="18" charset="0"/>
              </a:rPr>
              <a:t>ESSnuSB</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-FD inner and outer detector, in particular new technologies. </a:t>
            </a:r>
            <a:endParaRPr lang="en-SE" sz="18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lvl="0" indent="-342900">
              <a:buFont typeface="Arial" panose="020B0604020202020204" pitchFamily="34" charset="0"/>
              <a:buChar char="•"/>
            </a:pP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Design of </a:t>
            </a:r>
            <a:r>
              <a:rPr lang="en-US" sz="1800" dirty="0" err="1">
                <a:effectLst/>
                <a:latin typeface="Times New Roman" panose="02020603050405020304" pitchFamily="18" charset="0"/>
                <a:ea typeface="DengXian" panose="02010600030101010101" pitchFamily="2" charset="-122"/>
                <a:cs typeface="Times New Roman" panose="02020603050405020304" pitchFamily="18" charset="0"/>
              </a:rPr>
              <a:t>ESSnuSB</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-FD frontend electronics, data acquisition and trigger. </a:t>
            </a:r>
            <a:endParaRPr lang="en-SE" sz="18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lvl="0" indent="-342900">
              <a:buFont typeface="Arial" panose="020B0604020202020204" pitchFamily="34" charset="0"/>
              <a:buChar char="•"/>
            </a:pP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Develop </a:t>
            </a:r>
            <a:r>
              <a:rPr lang="en-US" sz="1800" dirty="0" err="1">
                <a:effectLst/>
                <a:latin typeface="Times New Roman" panose="02020603050405020304" pitchFamily="18" charset="0"/>
                <a:ea typeface="DengXian" panose="02010600030101010101" pitchFamily="2" charset="-122"/>
                <a:cs typeface="Times New Roman" panose="02020603050405020304" pitchFamily="18" charset="0"/>
              </a:rPr>
              <a:t>ESSnuSB</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-FD computing for simulation and analysis, in particular using Machine Learning. </a:t>
            </a:r>
            <a:endParaRPr lang="en-SE" sz="18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lvl="0" indent="-342900">
              <a:buFont typeface="Arial" panose="020B0604020202020204" pitchFamily="34" charset="0"/>
              <a:buChar char="•"/>
            </a:pP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Observation of supernovae using </a:t>
            </a:r>
            <a:r>
              <a:rPr lang="en-US" sz="1800" dirty="0" err="1">
                <a:effectLst/>
                <a:latin typeface="Times New Roman" panose="02020603050405020304" pitchFamily="18" charset="0"/>
                <a:ea typeface="DengXian" panose="02010600030101010101" pitchFamily="2" charset="-122"/>
                <a:cs typeface="Times New Roman" panose="02020603050405020304" pitchFamily="18" charset="0"/>
              </a:rPr>
              <a:t>ESSnuSB</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 neutrinos and gravitational waves Simulation of the use of the Far Detectors for high precision Muon Tomography </a:t>
            </a:r>
            <a:endParaRPr lang="en-SE" sz="18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lvl="0" indent="-342900">
              <a:buFont typeface="Arial" panose="020B0604020202020204" pitchFamily="34" charset="0"/>
              <a:buChar char="•"/>
            </a:pP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Use of the </a:t>
            </a:r>
            <a:r>
              <a:rPr lang="en-US" sz="1800" dirty="0" err="1">
                <a:effectLst/>
                <a:latin typeface="Times New Roman" panose="02020603050405020304" pitchFamily="18" charset="0"/>
                <a:ea typeface="DengXian" panose="02010600030101010101" pitchFamily="2" charset="-122"/>
                <a:cs typeface="Times New Roman" panose="02020603050405020304" pitchFamily="18" charset="0"/>
              </a:rPr>
              <a:t>ESSnuSB</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-FD for Muon Tomography of the </a:t>
            </a:r>
            <a:r>
              <a:rPr lang="en-US" sz="1800" dirty="0" err="1">
                <a:effectLst/>
                <a:latin typeface="Times New Roman" panose="02020603050405020304" pitchFamily="18" charset="0"/>
                <a:ea typeface="DengXian" panose="02010600030101010101" pitchFamily="2" charset="-122"/>
                <a:cs typeface="Times New Roman" panose="02020603050405020304" pitchFamily="18" charset="0"/>
              </a:rPr>
              <a:t>Zinkgruvan</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 underground surroundings</a:t>
            </a:r>
          </a:p>
          <a:p>
            <a:pPr marL="342900" lvl="0" indent="-342900">
              <a:buFont typeface="+mj-lt"/>
              <a:buAutoNum type="arabicPeriod"/>
            </a:pPr>
            <a:endParaRPr lang="en-SE" sz="1800" dirty="0">
              <a:effectLst/>
              <a:latin typeface="Times New Roman" panose="02020603050405020304" pitchFamily="18" charset="0"/>
              <a:ea typeface="DengXian" panose="02010600030101010101" pitchFamily="2" charset="-122"/>
              <a:cs typeface="Times New Roman" panose="02020603050405020304" pitchFamily="18" charset="0"/>
            </a:endParaRPr>
          </a:p>
        </p:txBody>
      </p:sp>
      <p:sp>
        <p:nvSpPr>
          <p:cNvPr id="7" name="TextBox 6">
            <a:extLst>
              <a:ext uri="{FF2B5EF4-FFF2-40B4-BE49-F238E27FC236}">
                <a16:creationId xmlns:a16="http://schemas.microsoft.com/office/drawing/2014/main" id="{3902401C-B908-4FAE-9CAC-E405602DA845}"/>
              </a:ext>
            </a:extLst>
          </p:cNvPr>
          <p:cNvSpPr txBox="1"/>
          <p:nvPr/>
        </p:nvSpPr>
        <p:spPr>
          <a:xfrm>
            <a:off x="77002" y="5931910"/>
            <a:ext cx="12192000" cy="698653"/>
          </a:xfrm>
          <a:prstGeom prst="rect">
            <a:avLst/>
          </a:prstGeom>
          <a:noFill/>
        </p:spPr>
        <p:txBody>
          <a:bodyPr wrap="square">
            <a:spAutoFit/>
          </a:bodyPr>
          <a:lstStyle/>
          <a:p>
            <a:pPr algn="just">
              <a:lnSpc>
                <a:spcPct val="105000"/>
              </a:lnSpc>
              <a:spcAft>
                <a:spcPts val="300"/>
              </a:spcAft>
            </a:pPr>
            <a:r>
              <a:rPr lang="en-GB" sz="1800" b="1" dirty="0">
                <a:solidFill>
                  <a:srgbClr val="000000"/>
                </a:solidFill>
                <a:effectLst/>
                <a:latin typeface="Times New Roman" panose="02020603050405020304" pitchFamily="18" charset="0"/>
                <a:ea typeface="Times New Roman" panose="02020603050405020304" pitchFamily="18" charset="0"/>
              </a:rPr>
              <a:t>WP6 Objectives</a:t>
            </a:r>
            <a:endParaRPr lang="en-SE" sz="2000" dirty="0">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GB" sz="1800" dirty="0">
                <a:effectLst/>
                <a:latin typeface="Times New Roman" panose="02020603050405020304" pitchFamily="18" charset="0"/>
                <a:ea typeface="Times New Roman" panose="02020603050405020304" pitchFamily="18" charset="0"/>
              </a:rPr>
              <a:t>Use of the </a:t>
            </a:r>
            <a:r>
              <a:rPr lang="en-GB" sz="1800" dirty="0" err="1">
                <a:effectLst/>
                <a:latin typeface="Times New Roman" panose="02020603050405020304" pitchFamily="18" charset="0"/>
                <a:ea typeface="Times New Roman" panose="02020603050405020304" pitchFamily="18" charset="0"/>
              </a:rPr>
              <a:t>ESSnuSB</a:t>
            </a:r>
            <a:r>
              <a:rPr lang="en-GB" sz="1800" dirty="0">
                <a:effectLst/>
                <a:latin typeface="Times New Roman" panose="02020603050405020304" pitchFamily="18" charset="0"/>
                <a:ea typeface="Times New Roman" panose="02020603050405020304" pitchFamily="18" charset="0"/>
              </a:rPr>
              <a:t> accelerator complex for generating medium-length high-intensity pulses for neutron science</a:t>
            </a:r>
            <a:endParaRPr lang="en-SE" dirty="0"/>
          </a:p>
        </p:txBody>
      </p:sp>
      <p:sp>
        <p:nvSpPr>
          <p:cNvPr id="2" name="Date Placeholder 1">
            <a:extLst>
              <a:ext uri="{FF2B5EF4-FFF2-40B4-BE49-F238E27FC236}">
                <a16:creationId xmlns:a16="http://schemas.microsoft.com/office/drawing/2014/main" id="{00AD9AA2-53EB-4A78-A365-C3EA9876F6A3}"/>
              </a:ext>
            </a:extLst>
          </p:cNvPr>
          <p:cNvSpPr>
            <a:spLocks noGrp="1"/>
          </p:cNvSpPr>
          <p:nvPr>
            <p:ph type="dt" sz="half" idx="10"/>
          </p:nvPr>
        </p:nvSpPr>
        <p:spPr/>
        <p:txBody>
          <a:bodyPr/>
          <a:lstStyle/>
          <a:p>
            <a:r>
              <a:rPr lang="en-SE"/>
              <a:t>2025-09-25</a:t>
            </a:r>
          </a:p>
        </p:txBody>
      </p:sp>
      <p:sp>
        <p:nvSpPr>
          <p:cNvPr id="4" name="Footer Placeholder 3">
            <a:extLst>
              <a:ext uri="{FF2B5EF4-FFF2-40B4-BE49-F238E27FC236}">
                <a16:creationId xmlns:a16="http://schemas.microsoft.com/office/drawing/2014/main" id="{8EF38A3D-26B3-4802-9579-DE15EB360399}"/>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6" name="Slide Number Placeholder 5">
            <a:extLst>
              <a:ext uri="{FF2B5EF4-FFF2-40B4-BE49-F238E27FC236}">
                <a16:creationId xmlns:a16="http://schemas.microsoft.com/office/drawing/2014/main" id="{FD74306E-4E43-4FBA-9766-2107AACF3F82}"/>
              </a:ext>
            </a:extLst>
          </p:cNvPr>
          <p:cNvSpPr>
            <a:spLocks noGrp="1"/>
          </p:cNvSpPr>
          <p:nvPr>
            <p:ph type="sldNum" sz="quarter" idx="12"/>
          </p:nvPr>
        </p:nvSpPr>
        <p:spPr/>
        <p:txBody>
          <a:bodyPr/>
          <a:lstStyle/>
          <a:p>
            <a:fld id="{DA754C1E-D3A3-41C0-A750-74369B0F43C6}" type="slidenum">
              <a:rPr lang="en-SE" smtClean="0"/>
              <a:t>8</a:t>
            </a:fld>
            <a:endParaRPr lang="en-SE"/>
          </a:p>
        </p:txBody>
      </p:sp>
    </p:spTree>
    <p:extLst>
      <p:ext uri="{BB962C8B-B14F-4D97-AF65-F5344CB8AC3E}">
        <p14:creationId xmlns:p14="http://schemas.microsoft.com/office/powerpoint/2010/main" val="3818792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83C456B-B3CB-4576-AD04-6A3F9F7E3EB9}"/>
              </a:ext>
            </a:extLst>
          </p:cNvPr>
          <p:cNvPicPr>
            <a:picLocks noChangeAspect="1"/>
          </p:cNvPicPr>
          <p:nvPr/>
        </p:nvPicPr>
        <p:blipFill rotWithShape="1">
          <a:blip r:embed="rId2"/>
          <a:srcRect l="4268" t="19088" r="26083" b="20140"/>
          <a:stretch/>
        </p:blipFill>
        <p:spPr>
          <a:xfrm>
            <a:off x="-263462" y="315196"/>
            <a:ext cx="11997659" cy="6542804"/>
          </a:xfrm>
          <a:prstGeom prst="rect">
            <a:avLst/>
          </a:prstGeom>
        </p:spPr>
      </p:pic>
      <p:sp>
        <p:nvSpPr>
          <p:cNvPr id="2" name="Date Placeholder 1">
            <a:extLst>
              <a:ext uri="{FF2B5EF4-FFF2-40B4-BE49-F238E27FC236}">
                <a16:creationId xmlns:a16="http://schemas.microsoft.com/office/drawing/2014/main" id="{76FF091F-07CE-4974-B0E2-2A46F8CCC527}"/>
              </a:ext>
            </a:extLst>
          </p:cNvPr>
          <p:cNvSpPr>
            <a:spLocks noGrp="1"/>
          </p:cNvSpPr>
          <p:nvPr>
            <p:ph type="dt" sz="half" idx="10"/>
          </p:nvPr>
        </p:nvSpPr>
        <p:spPr/>
        <p:txBody>
          <a:bodyPr/>
          <a:lstStyle/>
          <a:p>
            <a:r>
              <a:rPr lang="en-SE"/>
              <a:t>2025-09-25</a:t>
            </a:r>
          </a:p>
        </p:txBody>
      </p:sp>
      <p:sp>
        <p:nvSpPr>
          <p:cNvPr id="3" name="Footer Placeholder 2">
            <a:extLst>
              <a:ext uri="{FF2B5EF4-FFF2-40B4-BE49-F238E27FC236}">
                <a16:creationId xmlns:a16="http://schemas.microsoft.com/office/drawing/2014/main" id="{CDE7F3B6-AC58-4A86-87FD-72052FCD970E}"/>
              </a:ext>
            </a:extLst>
          </p:cNvPr>
          <p:cNvSpPr>
            <a:spLocks noGrp="1"/>
          </p:cNvSpPr>
          <p:nvPr>
            <p:ph type="ftr" sz="quarter" idx="11"/>
          </p:nvPr>
        </p:nvSpPr>
        <p:spPr/>
        <p:txBody>
          <a:bodyPr/>
          <a:lstStyle/>
          <a:p>
            <a:r>
              <a:rPr lang="en-US"/>
              <a:t>Discussion on the long term strategy of ESSnuSB                                       Tord Ekelof       Uppsala university</a:t>
            </a:r>
            <a:endParaRPr lang="en-SE"/>
          </a:p>
        </p:txBody>
      </p:sp>
      <p:sp>
        <p:nvSpPr>
          <p:cNvPr id="4" name="Slide Number Placeholder 3">
            <a:extLst>
              <a:ext uri="{FF2B5EF4-FFF2-40B4-BE49-F238E27FC236}">
                <a16:creationId xmlns:a16="http://schemas.microsoft.com/office/drawing/2014/main" id="{17F60659-B264-45C3-84D3-73643D7ED6D1}"/>
              </a:ext>
            </a:extLst>
          </p:cNvPr>
          <p:cNvSpPr>
            <a:spLocks noGrp="1"/>
          </p:cNvSpPr>
          <p:nvPr>
            <p:ph type="sldNum" sz="quarter" idx="12"/>
          </p:nvPr>
        </p:nvSpPr>
        <p:spPr/>
        <p:txBody>
          <a:bodyPr/>
          <a:lstStyle/>
          <a:p>
            <a:fld id="{DA754C1E-D3A3-41C0-A750-74369B0F43C6}" type="slidenum">
              <a:rPr lang="en-SE" smtClean="0"/>
              <a:t>9</a:t>
            </a:fld>
            <a:endParaRPr lang="en-SE"/>
          </a:p>
        </p:txBody>
      </p:sp>
    </p:spTree>
    <p:extLst>
      <p:ext uri="{BB962C8B-B14F-4D97-AF65-F5344CB8AC3E}">
        <p14:creationId xmlns:p14="http://schemas.microsoft.com/office/powerpoint/2010/main" val="2158859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447</TotalTime>
  <Words>3558</Words>
  <Application>Microsoft Office PowerPoint</Application>
  <PresentationFormat>Widescreen</PresentationFormat>
  <Paragraphs>416</Paragraphs>
  <Slides>16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Arial</vt:lpstr>
      <vt:lpstr>Calibri</vt:lpstr>
      <vt:lpstr>Calibri Light</vt:lpstr>
      <vt:lpstr>CMMI10</vt:lpstr>
      <vt:lpstr>CMSY10</vt:lpstr>
      <vt:lpstr>NimbusRomNo9L-Medi</vt:lpstr>
      <vt:lpstr>NimbusRomNo9L-Regu</vt:lpstr>
      <vt:lpstr>NimbusRomNo9L-ReguItal</vt:lpstr>
      <vt:lpstr>Symbol</vt:lpstr>
      <vt:lpstr>Times New Roman</vt:lpstr>
      <vt:lpstr>Office Theme</vt:lpstr>
      <vt:lpstr>Discussion on the long term strategy of ESSnuSB</vt:lpstr>
      <vt:lpstr>DRAFT 2 (14 September 2025) Physics Briefing Book Input for the 2026 update of the European Strategy for Particle Physics Electroweak Physics: Jorge de Blas1, Monica Dunford2 (Conveners), Emanuele Bagnaschi3 (Scientific Secretary), Ayres Freitas4, Pier Paolo Giardino5, Christian Grefe6, Michele Selvaggi7, Angela Taliercio8 (Contributors) Strong Interaction Physics: Andrea Dainese9, Cristinel Diaconu10 (Conveners), Chiara Signorile-Signorile11 (Scientific Secretary), Nestor Armesto12, Roberta Arnaldi13, Andy Buckley14, David d’Enterria7, Antoine Gerardin15, Valentina Mantovani Sarti16, Sven-Olaf Moch17, Marco Pappagallo18, Raimond Snellings19,83, Urs Achim Wiedemann7 (Contributors) Flavour Physics: Gino Isidori20, Marie-Helene Schune21 (Conveners), Maria Laura Piscopo83 (Scientific Secretary), Marta Calvi84, Yuval Grossman23, Thibaud Humair24, Andreas Juttner7,25, Jernej F. Kamenik26, Matthew Kenzie27, Patrick Koppenburg83, Radoslav Marchevski28, Angela Papa29, Guillaume Pignol30, Justine Serrano10 (Contributors) Beyond the Standard Model Physics: Fabio Maltoni8,31, Rebeca Gonzalez Suarez32 (Conveners), Benedikt Maier33 (Scientific Secretary), Timothy Cohen7,28,78,∗, Annapaola de Cosa34,∗, Nathaniel Craig35, Roberto Franceschini36, Loukas Gouskos37, Aurelio Juste38, Sophie Renner13, Lesya Shchutska28 (Contributors) Neutrino Physics &amp; Cosmic Messengers: Pilar Hernandez39, Sara Bolognesi40 (Conveners), Ivan Esteban41 (Scientific Secretary), Stephen Dolan7, Valerie Domcke7, Joseph Formaggio42, M. C. Gonzalez-Garcia80,81,82, Aart Heijboer19, Aldo Ianni44, Joachim Kopp7,79, Elisa Resconi45, Mark Scott33, Viola Sordini34 (Contributors) Dark Matter and Dark Sector: Jocelyn Monroe46, Matthew McCullough7 (Conveners), Yohei Ema7,† (Scientific Secretary), Paolo Agnes47, Francesca Calore48, Emanuele Castorina22, Aaron Chou49, Monica D’Onofrio50, Maksym Ovchynnikov7,†, Tina Pollmann19, Josef Pradler59, Yotam Soreq52, Julia Katharina Vogel53 (Contributors) Accelerator Science and Technology: Gianluigi Arduini7, Philip Burrows51 (Conveners), Jacqueline Keintzel7 (Scientific Secretary), Deepa Angal-Kalinin55, Bernhard Auchmann76,7, Massimo Ferrario3, Angeles Faus Golfe21, Roberto Losito7, Anke-Susanne Mueller56, Tor Raubenheimer57, Marlene Turner7, Pierre Vedrine40, Hans Weise24, Walter Wuensch7, Chenghui Yu58 (Contributors) Detector Instrumentation: Thomas Bergauer59, Ulrich Husemann56 (Conveners), Dorothea vom Bruch10 (Scientific Secretary), Thea Aarrestad34, Daniela Bortoletto54, Shikma Bressler60, Marcel Demarteau61, Michael Doser7, Gabriella Gaudio62, Ines Gil-Botella63, Andrea Giuliani21, Fabrizio Palla64, Rok Pestotnik65, Felix Sefkow24, Frank Simon56, Maksym Titov40(Contributors) Computing: Tommaso Boccali64, Borut Kersevan65 (Conveners), Daniel Murnane66 (Scientific Secretary), Gonzalo Merino Arevalo63, John Derek Chapman27, Frank-Dieter Gaede24, Stefano Giagu67, Maria Girone7, Heather M. Gray66, Giovanni Iadarola7, Stephane Jezequel68, Gregor Kasieczka15, David Lange69, Sinead M. Ryan70, Nicole Skidmore71, Sofia Vallecorsa7 (Contributors) Reviewers: Anadi Canepa49, Xinchou Lou58, Rogerio Rosenfeld72, Yuji Yamazaki73 Editors: Roger Forty7, Karl Jakobs74, Hugh Montgomery75, Mike Seidel28, Paris Sphicas7,77 </vt:lpstr>
      <vt:lpstr> Quotation from the 2nd draft  (14 September 2025) of the 6 pages long « Neutrinos » chapter for the ESPP Physics Briefing Book with my suggested addition in red font:  To push the physics reach beyond what is described above, various feasibility studies are being conducted for new experiments in Europe: a new gigantic reactor experiment at Chooz (SuperChooz [13]) and a new neutrino beam at the 5 MW European Spallation Source (ESSnuSB [ID151]). ESSnuSB proposes to exploit the second oscillation maximum, where the CPV effect is enhanced, implying an expected  precision in δCP of 7.5 degrees in case of maximal CPV, and a dedicated program for measuring the sub-GeV neutrino cross-sections using a Low Energy NuSTORM and a Monitored Neutrino Beam at ESS. Feasibility studies are also being conducted for a possible new far detector technology on the DUNE beam (THEIA [ID263]) with dual readout (water Cherencov doped with liquid scintillator) enabling increased mass and improved reach in the physics program of low-energy neutrinos. </vt:lpstr>
      <vt:lpstr>  Admittedly, this amendment is not a correction, as requested by the ESPP Neutrino group, but an addition. It parallels in part what is stated for DUNE and HK in the same report: “The precision on δCP will span, for DUNE and HK, between 6 to 7 degrees (in case of CP conservation) to about 18 to 20 degrees (in case of maximal CPV).“   In the email to the ESPP Neutrino group accompanying our proposed amendment we could argue:  that it is natural to give in a report on a European Strategy for Particle Physics at least some detail about the only European long baseline being proposed and for which there are 21 European institutions working since 7 years on the design report and for which there is already a published Conceptual design report published (Eur. Phys. J. Spec. Top. (2022) 231: 3779-3955 https://doi.org/10.1140/epjs/s11734-022-  00664-w ) ,  that we understand that the Neutrino group wants for various reasons to support DUNE in particular as prime candidates for long baseline experimental program but that this should not prevent the mention of at least some detail about ESSnuSB as it is an experiment that does not compete with DUNE and HK but will follow after these experiments  providing higher precision and  that we that DUNE is given ha high priority in the report and that at the same time the DUNE Collaboration is represented in the ESPP Neutrino group whereas the ESSnuSB Collaboration is not and we therefor ask that the very limited amendment we propose be accepted.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the spring of 2025 the ESSnuSB groups in Uppsala, Zagreb, Democritos and Sofia approached their respective Research Financing authorities (e.g. in Sweden the Research Council and the Ministry of Education and Research) with the request for an ESSnuSB support letter to be sent to the ESFRI committee by the respective national ESFRI delegates with Sweden as Lead Country. Croatia, Greece and Bulgaria did provide letters with political support but without financial commitment. Sweden did not provide a support letter with the argument that it would be pointless for Sweden as Lead Country to provide political support with also making a financial commitment. The proposal to have ESSnuSB introduced on the ESFRI Roadmap 2026 therefore failed. The next ESFRI Roadmap will be decided on by 2029-2030. Well before that all ESSnuSB groups have to approach their national research authorities such that there be at least three support letters, two of which also include a financial commitment.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Tord Ekelöf</dc:creator>
  <cp:lastModifiedBy>Tord Ekelöf</cp:lastModifiedBy>
  <cp:revision>28</cp:revision>
  <dcterms:created xsi:type="dcterms:W3CDTF">2025-09-24T11:49:48Z</dcterms:created>
  <dcterms:modified xsi:type="dcterms:W3CDTF">2025-09-25T15:33:02Z</dcterms:modified>
</cp:coreProperties>
</file>