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73" r:id="rId2"/>
    <p:sldId id="312" r:id="rId3"/>
    <p:sldId id="323" r:id="rId4"/>
    <p:sldId id="295" r:id="rId5"/>
    <p:sldId id="275" r:id="rId6"/>
    <p:sldId id="308" r:id="rId7"/>
    <p:sldId id="309" r:id="rId8"/>
    <p:sldId id="310" r:id="rId9"/>
    <p:sldId id="311" r:id="rId10"/>
    <p:sldId id="271" r:id="rId11"/>
    <p:sldId id="305" r:id="rId12"/>
    <p:sldId id="297" r:id="rId13"/>
    <p:sldId id="306" r:id="rId14"/>
    <p:sldId id="322" r:id="rId15"/>
    <p:sldId id="278" r:id="rId16"/>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BA8EEA4-470D-4DBB-8733-5EE954AE56A1}">
          <p14:sldIdLst>
            <p14:sldId id="273"/>
            <p14:sldId id="312"/>
            <p14:sldId id="323"/>
            <p14:sldId id="295"/>
            <p14:sldId id="275"/>
            <p14:sldId id="308"/>
            <p14:sldId id="309"/>
            <p14:sldId id="310"/>
            <p14:sldId id="311"/>
            <p14:sldId id="271"/>
            <p14:sldId id="305"/>
            <p14:sldId id="297"/>
            <p14:sldId id="306"/>
            <p14:sldId id="322"/>
            <p14:sldId id="278"/>
          </p14:sldIdLst>
        </p14:section>
        <p14:section name="Spares" id="{2FC1F889-8484-4A76-9327-EA1420F2455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AF58BFD-A9E3-4EE4-AEF8-101A37F53B99}" v="564" dt="2025-05-28T11:40:37.141"/>
    <p1510:client id="{A79B7614-A9FC-414B-9872-D99BAAB04135}" v="50" dt="2025-05-28T12:34:29.64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21" autoAdjust="0"/>
    <p:restoredTop sz="73506" autoAdjust="0"/>
  </p:normalViewPr>
  <p:slideViewPr>
    <p:cSldViewPr>
      <p:cViewPr varScale="1">
        <p:scale>
          <a:sx n="134" d="100"/>
          <a:sy n="134" d="100"/>
        </p:scale>
        <p:origin x="1890" y="12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17" d="100"/>
          <a:sy n="117" d="100"/>
        </p:scale>
        <p:origin x="3012" y="12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4143588" y="0"/>
            <a:ext cx="3169920" cy="480060"/>
          </a:xfrm>
          <a:prstGeom prst="rect">
            <a:avLst/>
          </a:prstGeom>
        </p:spPr>
        <p:txBody>
          <a:bodyPr vert="horz" lIns="91440" tIns="45720" rIns="91440" bIns="45720" rtlCol="0"/>
          <a:lstStyle>
            <a:lvl1pPr algn="r">
              <a:defRPr sz="1200"/>
            </a:lvl1pPr>
          </a:lstStyle>
          <a:p>
            <a:fld id="{DB944A7E-AB9A-4868-83CD-1CD2E4A84D4A}" type="datetimeFigureOut">
              <a:rPr lang="en-GB" smtClean="0"/>
              <a:pPr/>
              <a:t>28/05/2025</a:t>
            </a:fld>
            <a:endParaRPr lang="en-GB"/>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119473"/>
            <a:ext cx="3169920" cy="48006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4143588" y="9119473"/>
            <a:ext cx="3169920" cy="480060"/>
          </a:xfrm>
          <a:prstGeom prst="rect">
            <a:avLst/>
          </a:prstGeom>
        </p:spPr>
        <p:txBody>
          <a:bodyPr vert="horz" lIns="91440" tIns="45720" rIns="91440" bIns="45720" rtlCol="0" anchor="b"/>
          <a:lstStyle>
            <a:lvl1pPr algn="r">
              <a:defRPr sz="1200"/>
            </a:lvl1pPr>
          </a:lstStyle>
          <a:p>
            <a:fld id="{86B91CFF-F1E6-488B-88B2-15E61FDCE4BC}" type="slidenum">
              <a:rPr lang="en-GB" smtClean="0"/>
              <a:pPr/>
              <a:t>‹#›</a:t>
            </a:fld>
            <a:endParaRPr lang="en-GB"/>
          </a:p>
        </p:txBody>
      </p:sp>
    </p:spTree>
    <p:extLst>
      <p:ext uri="{BB962C8B-B14F-4D97-AF65-F5344CB8AC3E}">
        <p14:creationId xmlns:p14="http://schemas.microsoft.com/office/powerpoint/2010/main" val="73044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6B91CFF-F1E6-488B-88B2-15E61FDCE4BC}" type="slidenum">
              <a:rPr lang="en-GB" smtClean="0"/>
              <a:pPr/>
              <a:t>1</a:t>
            </a:fld>
            <a:endParaRPr lang="en-GB"/>
          </a:p>
        </p:txBody>
      </p:sp>
      <p:sp>
        <p:nvSpPr>
          <p:cNvPr id="6" name="Notes Placeholder 5">
            <a:extLst>
              <a:ext uri="{FF2B5EF4-FFF2-40B4-BE49-F238E27FC236}">
                <a16:creationId xmlns:a16="http://schemas.microsoft.com/office/drawing/2014/main" id="{D1B9C9E2-66EE-4EBC-EA9A-65C7E52B1AD9}"/>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28225270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10</a:t>
            </a:fld>
            <a:endParaRPr lang="en-GB"/>
          </a:p>
        </p:txBody>
      </p:sp>
    </p:spTree>
    <p:extLst>
      <p:ext uri="{BB962C8B-B14F-4D97-AF65-F5344CB8AC3E}">
        <p14:creationId xmlns:p14="http://schemas.microsoft.com/office/powerpoint/2010/main" val="269350907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11</a:t>
            </a:fld>
            <a:endParaRPr lang="en-GB"/>
          </a:p>
        </p:txBody>
      </p:sp>
    </p:spTree>
    <p:extLst>
      <p:ext uri="{BB962C8B-B14F-4D97-AF65-F5344CB8AC3E}">
        <p14:creationId xmlns:p14="http://schemas.microsoft.com/office/powerpoint/2010/main" val="7888857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12</a:t>
            </a:fld>
            <a:endParaRPr lang="en-GB"/>
          </a:p>
        </p:txBody>
      </p:sp>
    </p:spTree>
    <p:extLst>
      <p:ext uri="{BB962C8B-B14F-4D97-AF65-F5344CB8AC3E}">
        <p14:creationId xmlns:p14="http://schemas.microsoft.com/office/powerpoint/2010/main" val="33671136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13</a:t>
            </a:fld>
            <a:endParaRPr lang="en-GB"/>
          </a:p>
        </p:txBody>
      </p:sp>
    </p:spTree>
    <p:extLst>
      <p:ext uri="{BB962C8B-B14F-4D97-AF65-F5344CB8AC3E}">
        <p14:creationId xmlns:p14="http://schemas.microsoft.com/office/powerpoint/2010/main" val="2526555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14</a:t>
            </a:fld>
            <a:endParaRPr lang="en-GB"/>
          </a:p>
        </p:txBody>
      </p:sp>
    </p:spTree>
    <p:extLst>
      <p:ext uri="{BB962C8B-B14F-4D97-AF65-F5344CB8AC3E}">
        <p14:creationId xmlns:p14="http://schemas.microsoft.com/office/powerpoint/2010/main" val="1939921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6B91CFF-F1E6-488B-88B2-15E61FDCE4BC}" type="slidenum">
              <a:rPr lang="en-GB" smtClean="0"/>
              <a:pPr/>
              <a:t>15</a:t>
            </a:fld>
            <a:endParaRPr lang="en-GB"/>
          </a:p>
        </p:txBody>
      </p:sp>
      <p:sp>
        <p:nvSpPr>
          <p:cNvPr id="6" name="Notes Placeholder 5">
            <a:extLst>
              <a:ext uri="{FF2B5EF4-FFF2-40B4-BE49-F238E27FC236}">
                <a16:creationId xmlns:a16="http://schemas.microsoft.com/office/drawing/2014/main" id="{1B8A58F6-C577-96DB-8353-5E6B7DB9D292}"/>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6037394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6B91CFF-F1E6-488B-88B2-15E61FDCE4BC}" type="slidenum">
              <a:rPr lang="en-GB" smtClean="0"/>
              <a:pPr/>
              <a:t>2</a:t>
            </a:fld>
            <a:endParaRPr lang="en-GB"/>
          </a:p>
        </p:txBody>
      </p:sp>
      <p:sp>
        <p:nvSpPr>
          <p:cNvPr id="6" name="Notes Placeholder 5">
            <a:extLst>
              <a:ext uri="{FF2B5EF4-FFF2-40B4-BE49-F238E27FC236}">
                <a16:creationId xmlns:a16="http://schemas.microsoft.com/office/drawing/2014/main" id="{C452F4D7-1190-772E-661C-A652134EA10A}"/>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30919720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E84645-DE3B-C7D9-2F9F-A957C432663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9E453BF-874E-8C1B-2D39-E079484B1D65}"/>
              </a:ext>
            </a:extLst>
          </p:cNvPr>
          <p:cNvSpPr>
            <a:spLocks noGrp="1" noRot="1" noChangeAspect="1"/>
          </p:cNvSpPr>
          <p:nvPr>
            <p:ph type="sldImg"/>
          </p:nvPr>
        </p:nvSpPr>
        <p:spPr/>
      </p:sp>
      <p:sp>
        <p:nvSpPr>
          <p:cNvPr id="4" name="Slide Number Placeholder 3">
            <a:extLst>
              <a:ext uri="{FF2B5EF4-FFF2-40B4-BE49-F238E27FC236}">
                <a16:creationId xmlns:a16="http://schemas.microsoft.com/office/drawing/2014/main" id="{7E0119FB-45D6-059B-ABD6-032DC7D7FB39}"/>
              </a:ext>
            </a:extLst>
          </p:cNvPr>
          <p:cNvSpPr>
            <a:spLocks noGrp="1"/>
          </p:cNvSpPr>
          <p:nvPr>
            <p:ph type="sldNum" sz="quarter" idx="5"/>
          </p:nvPr>
        </p:nvSpPr>
        <p:spPr/>
        <p:txBody>
          <a:bodyPr/>
          <a:lstStyle/>
          <a:p>
            <a:fld id="{86B91CFF-F1E6-488B-88B2-15E61FDCE4BC}" type="slidenum">
              <a:rPr lang="en-GB" smtClean="0"/>
              <a:pPr/>
              <a:t>3</a:t>
            </a:fld>
            <a:endParaRPr lang="en-GB"/>
          </a:p>
        </p:txBody>
      </p:sp>
      <p:sp>
        <p:nvSpPr>
          <p:cNvPr id="6" name="Notes Placeholder 5">
            <a:extLst>
              <a:ext uri="{FF2B5EF4-FFF2-40B4-BE49-F238E27FC236}">
                <a16:creationId xmlns:a16="http://schemas.microsoft.com/office/drawing/2014/main" id="{4B9A196F-31CA-C622-4C5B-385F18F1949E}"/>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154668060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6B91CFF-F1E6-488B-88B2-15E61FDCE4BC}" type="slidenum">
              <a:rPr lang="en-GB" smtClean="0"/>
              <a:pPr/>
              <a:t>4</a:t>
            </a:fld>
            <a:endParaRPr lang="en-GB"/>
          </a:p>
        </p:txBody>
      </p:sp>
      <p:sp>
        <p:nvSpPr>
          <p:cNvPr id="6" name="Notes Placeholder 5">
            <a:extLst>
              <a:ext uri="{FF2B5EF4-FFF2-40B4-BE49-F238E27FC236}">
                <a16:creationId xmlns:a16="http://schemas.microsoft.com/office/drawing/2014/main" id="{FFA2DD7A-72B2-208E-94F9-C65C8B73E4E5}"/>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389146892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4" name="Slide Number Placeholder 3"/>
          <p:cNvSpPr>
            <a:spLocks noGrp="1"/>
          </p:cNvSpPr>
          <p:nvPr>
            <p:ph type="sldNum" sz="quarter" idx="5"/>
          </p:nvPr>
        </p:nvSpPr>
        <p:spPr/>
        <p:txBody>
          <a:bodyPr/>
          <a:lstStyle/>
          <a:p>
            <a:fld id="{86B91CFF-F1E6-488B-88B2-15E61FDCE4BC}" type="slidenum">
              <a:rPr lang="en-GB" smtClean="0"/>
              <a:pPr/>
              <a:t>5</a:t>
            </a:fld>
            <a:endParaRPr lang="en-GB"/>
          </a:p>
        </p:txBody>
      </p:sp>
      <p:sp>
        <p:nvSpPr>
          <p:cNvPr id="6" name="Notes Placeholder 5">
            <a:extLst>
              <a:ext uri="{FF2B5EF4-FFF2-40B4-BE49-F238E27FC236}">
                <a16:creationId xmlns:a16="http://schemas.microsoft.com/office/drawing/2014/main" id="{897FFBEC-1ACA-0BBF-2177-2EED288ECFED}"/>
              </a:ext>
            </a:extLst>
          </p:cNvPr>
          <p:cNvSpPr>
            <a:spLocks noGrp="1"/>
          </p:cNvSpPr>
          <p:nvPr>
            <p:ph type="body" sz="quarter" idx="3"/>
          </p:nvPr>
        </p:nvSpPr>
        <p:spPr/>
        <p:txBody>
          <a:bodyPr/>
          <a:lstStyle/>
          <a:p>
            <a:endParaRPr lang="en-GB"/>
          </a:p>
        </p:txBody>
      </p:sp>
    </p:spTree>
    <p:extLst>
      <p:ext uri="{BB962C8B-B14F-4D97-AF65-F5344CB8AC3E}">
        <p14:creationId xmlns:p14="http://schemas.microsoft.com/office/powerpoint/2010/main" val="41321914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6</a:t>
            </a:fld>
            <a:endParaRPr lang="en-GB"/>
          </a:p>
        </p:txBody>
      </p:sp>
    </p:spTree>
    <p:extLst>
      <p:ext uri="{BB962C8B-B14F-4D97-AF65-F5344CB8AC3E}">
        <p14:creationId xmlns:p14="http://schemas.microsoft.com/office/powerpoint/2010/main" val="10368823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7</a:t>
            </a:fld>
            <a:endParaRPr lang="en-GB"/>
          </a:p>
        </p:txBody>
      </p:sp>
    </p:spTree>
    <p:extLst>
      <p:ext uri="{BB962C8B-B14F-4D97-AF65-F5344CB8AC3E}">
        <p14:creationId xmlns:p14="http://schemas.microsoft.com/office/powerpoint/2010/main" val="470917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8</a:t>
            </a:fld>
            <a:endParaRPr lang="en-GB"/>
          </a:p>
        </p:txBody>
      </p:sp>
    </p:spTree>
    <p:extLst>
      <p:ext uri="{BB962C8B-B14F-4D97-AF65-F5344CB8AC3E}">
        <p14:creationId xmlns:p14="http://schemas.microsoft.com/office/powerpoint/2010/main" val="549519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fld id="{86B91CFF-F1E6-488B-88B2-15E61FDCE4BC}" type="slidenum">
              <a:rPr lang="en-GB" smtClean="0"/>
              <a:pPr/>
              <a:t>9</a:t>
            </a:fld>
            <a:endParaRPr lang="en-GB"/>
          </a:p>
        </p:txBody>
      </p:sp>
    </p:spTree>
    <p:extLst>
      <p:ext uri="{BB962C8B-B14F-4D97-AF65-F5344CB8AC3E}">
        <p14:creationId xmlns:p14="http://schemas.microsoft.com/office/powerpoint/2010/main" val="3233741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30" name="Date Placeholder 29"/>
          <p:cNvSpPr>
            <a:spLocks noGrp="1"/>
          </p:cNvSpPr>
          <p:nvPr>
            <p:ph type="dt" sz="half" idx="10"/>
          </p:nvPr>
        </p:nvSpPr>
        <p:spPr/>
        <p:txBody>
          <a:bodyPr/>
          <a:lstStyle>
            <a:lvl1pPr>
              <a:defRPr/>
            </a:lvl1pPr>
          </a:lstStyle>
          <a:p>
            <a:fld id="{42686963-D3B4-454C-9A21-9EB9C9D18BE7}" type="datetime1">
              <a:rPr lang="en-GB" smtClean="0"/>
              <a:t>28/05/2025</a:t>
            </a:fld>
            <a:endParaRPr lang="en-US" dirty="0"/>
          </a:p>
        </p:txBody>
      </p:sp>
      <p:sp>
        <p:nvSpPr>
          <p:cNvPr id="19" name="Footer Placeholder 18"/>
          <p:cNvSpPr>
            <a:spLocks noGrp="1"/>
          </p:cNvSpPr>
          <p:nvPr>
            <p:ph type="ftr" sz="quarter" idx="11"/>
          </p:nvPr>
        </p:nvSpPr>
        <p:spPr/>
        <p:txBody>
          <a:bodyPr/>
          <a:lstStyle/>
          <a:p>
            <a:endParaRPr lang="en-US" dirty="0"/>
          </a:p>
        </p:txBody>
      </p:sp>
      <p:sp>
        <p:nvSpPr>
          <p:cNvPr id="27" name="Slide Number Placeholder 26"/>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A4A0AC72-C928-47DB-B508-01322195A76F}" type="datetime1">
              <a:rPr lang="en-GB" smtClean="0"/>
              <a:t>28/05/2025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E0C522ED-A284-47D6-9A45-068689F846E6}" type="datetime1">
              <a:rPr lang="en-GB" smtClean="0"/>
              <a:t>28/05/2025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Content Placeholder 2"/>
          <p:cNvSpPr>
            <a:spLocks noGrp="1"/>
          </p:cNvSpPr>
          <p:nvPr>
            <p:ph idx="1"/>
          </p:nvPr>
        </p:nvSpPr>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fld id="{268F0B06-6B93-424D-B0CF-8D2710A98640}" type="datetime1">
              <a:rPr lang="en-GB" smtClean="0"/>
              <a:t>28/05/2025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Date Placeholder 3"/>
          <p:cNvSpPr>
            <a:spLocks noGrp="1"/>
          </p:cNvSpPr>
          <p:nvPr>
            <p:ph type="dt" sz="half" idx="10"/>
          </p:nvPr>
        </p:nvSpPr>
        <p:spPr/>
        <p:txBody>
          <a:bodyPr/>
          <a:lstStyle/>
          <a:p>
            <a:fld id="{EAE57E0F-9D9C-4B23-A7A5-30566CF11142}" type="datetime1">
              <a:rPr lang="en-GB" smtClean="0"/>
              <a:t>28/05/2025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t>Click to edit Master title style</a:t>
            </a:r>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68C6EA61-E926-4000-8E9E-BBD231C9A1F8}" type="datetime1">
              <a:rPr lang="en-GB" smtClean="0"/>
              <a:t>28/05/2025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t>Click to edit Master title style</a:t>
            </a:r>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p:txBody>
          <a:bodyPr/>
          <a:lstStyle/>
          <a:p>
            <a:fld id="{84168E2A-77D2-4695-9ABA-FDB5AF4DCFF5}" type="datetime1">
              <a:rPr lang="en-GB" smtClean="0"/>
              <a:t>28/05/2025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t>Click to edit Master title style</a:t>
            </a:r>
          </a:p>
        </p:txBody>
      </p:sp>
      <p:sp>
        <p:nvSpPr>
          <p:cNvPr id="3" name="Date Placeholder 2"/>
          <p:cNvSpPr>
            <a:spLocks noGrp="1"/>
          </p:cNvSpPr>
          <p:nvPr>
            <p:ph type="dt" sz="half" idx="10"/>
          </p:nvPr>
        </p:nvSpPr>
        <p:spPr/>
        <p:txBody>
          <a:bodyPr/>
          <a:lstStyle/>
          <a:p>
            <a:fld id="{D154AF7E-BB97-4E85-831E-4F03FE6744FA}" type="datetime1">
              <a:rPr lang="en-GB" smtClean="0"/>
              <a:t>28/05/2025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5C2A4AD-48D0-49C7-AC75-CF0D38C11351}" type="datetime1">
              <a:rPr lang="en-GB" smtClean="0"/>
              <a:t>28/05/2025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t>Click to edit Master title style</a:t>
            </a:r>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p:txBody>
          <a:bodyPr/>
          <a:lstStyle/>
          <a:p>
            <a:fld id="{BA219F55-4E5F-4E6E-B18E-1D925E7AFC8B}" type="datetime1">
              <a:rPr lang="en-GB" smtClean="0"/>
              <a:t>28/05/2025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B01A723-3FED-4F80-A31A-F3C12C5C82F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t>Click to edit Master title style</a:t>
            </a:r>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p:txBody>
          <a:bodyPr/>
          <a:lstStyle/>
          <a:p>
            <a:fld id="{455C77A6-E834-49D1-BAFB-CA6B1A7E577A}" type="datetime1">
              <a:rPr lang="en-GB" smtClean="0"/>
              <a:t>28/05/2025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077200" y="6356350"/>
            <a:ext cx="609600" cy="365125"/>
          </a:xfrm>
        </p:spPr>
        <p:txBody>
          <a:bodyPr/>
          <a:lstStyle/>
          <a:p>
            <a:fld id="{1B01A723-3FED-4F80-A31A-F3C12C5C82FB}" type="slidenum">
              <a:rPr lang="en-US" smtClean="0"/>
              <a:pPr/>
              <a:t>‹#›</a:t>
            </a:fld>
            <a:endParaRPr lang="en-US" dirty="0"/>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dirty="0"/>
              <a:t>Click icon to add picture</a:t>
            </a:r>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dirty="0">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t>Click to edit Master title style</a:t>
            </a:r>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28AFC8DB-BE56-4A63-9A0D-9C2D77873F80}" type="datetime1">
              <a:rPr lang="en-GB" smtClean="0"/>
              <a:t>28/05/2025</a:t>
            </a:fld>
            <a:endParaRPr lang="en-US" dirty="0"/>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dirty="0"/>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1B01A723-3FED-4F80-A31A-F3C12C5C82FB}" type="slidenum">
              <a:rPr lang="en-US" smtClean="0"/>
              <a:pPr/>
              <a:t>‹#›</a:t>
            </a:fld>
            <a:endParaRPr lang="en-US" dirty="0"/>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dirty="0"/>
            </a:p>
          </p:txBody>
        </p:sp>
      </p:gr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hf sldNum="0" hdr="0" ftr="0"/>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mailto:fitness.club@cern.ch"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mailto:fitness.club@cern.ch"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00" y="617136"/>
            <a:ext cx="9001000" cy="871200"/>
          </a:xfrm>
        </p:spPr>
        <p:txBody>
          <a:bodyPr vert="horz" lIns="0" tIns="45720" rIns="0" bIns="0" anchor="b">
            <a:normAutofit fontScale="90000"/>
          </a:bodyPr>
          <a:lstStyle/>
          <a:p>
            <a:r>
              <a:rPr lang="en-US" dirty="0"/>
              <a:t>CERN Fitness Club AGM – 28/05/2025 </a:t>
            </a:r>
            <a:br>
              <a:rPr lang="en-US" dirty="0"/>
            </a:br>
            <a:endParaRPr lang="en-US" dirty="0"/>
          </a:p>
        </p:txBody>
      </p:sp>
      <p:sp>
        <p:nvSpPr>
          <p:cNvPr id="5" name="Content Placeholder 4"/>
          <p:cNvSpPr>
            <a:spLocks noGrp="1"/>
          </p:cNvSpPr>
          <p:nvPr>
            <p:ph idx="1"/>
          </p:nvPr>
        </p:nvSpPr>
        <p:spPr>
          <a:xfrm>
            <a:off x="524059" y="1050186"/>
            <a:ext cx="8229600" cy="5181153"/>
          </a:xfrm>
        </p:spPr>
        <p:txBody>
          <a:bodyPr vert="horz" lIns="91440" tIns="45720" rIns="91440" bIns="45720" anchor="t">
            <a:noAutofit/>
          </a:bodyPr>
          <a:lstStyle/>
          <a:p>
            <a:pPr algn="just"/>
            <a:r>
              <a:rPr lang="en-US" sz="1200" dirty="0"/>
              <a:t>Agenda</a:t>
            </a:r>
          </a:p>
          <a:p>
            <a:pPr algn="just"/>
            <a:r>
              <a:rPr lang="en-US" sz="1200" dirty="0"/>
              <a:t>Vote carried out by raised hand in person or in zoom (</a:t>
            </a:r>
            <a:r>
              <a:rPr lang="en-US" sz="1200" dirty="0">
                <a:highlight>
                  <a:srgbClr val="00FF00"/>
                </a:highlight>
              </a:rPr>
              <a:t>vote</a:t>
            </a:r>
            <a:r>
              <a:rPr lang="en-US" sz="1200" dirty="0"/>
              <a:t>)</a:t>
            </a:r>
          </a:p>
          <a:p>
            <a:pPr algn="just"/>
            <a:r>
              <a:rPr lang="en-US" sz="1200" dirty="0"/>
              <a:t>Elect “President du Séance” &amp; minute taker (</a:t>
            </a:r>
            <a:r>
              <a:rPr lang="en-US" sz="1200" dirty="0">
                <a:highlight>
                  <a:srgbClr val="00FF00"/>
                </a:highlight>
              </a:rPr>
              <a:t>vote</a:t>
            </a:r>
            <a:r>
              <a:rPr lang="en-US" sz="1200" dirty="0"/>
              <a:t>)</a:t>
            </a:r>
          </a:p>
          <a:p>
            <a:pPr algn="just"/>
            <a:r>
              <a:rPr lang="en-US" sz="1200" dirty="0"/>
              <a:t>Quorum, 10% of  current members = 54 people</a:t>
            </a:r>
          </a:p>
          <a:p>
            <a:pPr lvl="1" indent="-246380" algn="just"/>
            <a:r>
              <a:rPr lang="en-US" sz="1200" dirty="0"/>
              <a:t>Total number members  2025 = 539</a:t>
            </a:r>
            <a:endParaRPr lang="en-US" sz="1200" dirty="0">
              <a:highlight>
                <a:srgbClr val="FFFF00"/>
              </a:highlight>
            </a:endParaRPr>
          </a:p>
          <a:p>
            <a:pPr lvl="1" indent="-246380" algn="just"/>
            <a:r>
              <a:rPr lang="en-GB" sz="1200" dirty="0"/>
              <a:t>The CERN Fitness Club has a data privacy notice which you all agree to when you register for our activities, which does not specify sharing personal data between members. In addition, we sought advice from the CERN specialists in this area (office for data protection:</a:t>
            </a:r>
          </a:p>
          <a:p>
            <a:pPr marL="393700" lvl="1" indent="0" algn="just">
              <a:buNone/>
            </a:pPr>
            <a:r>
              <a:rPr lang="en-GB" sz="1200" i="1" dirty="0"/>
              <a:t>1. the publication (worldwide or internally among the members) of the Fitness Club members' personal data such as name and surname in order to verify the quorum of 10% of attendance doesn't seem proportionate or necessary. And attendance shall be verified by the President/secretariat of the session, that should have access to the list of members)</a:t>
            </a:r>
            <a:r>
              <a:rPr lang="en-GB" sz="1200" dirty="0"/>
              <a:t>. </a:t>
            </a:r>
            <a:endParaRPr lang="en-GB" dirty="0"/>
          </a:p>
          <a:p>
            <a:pPr algn="just"/>
            <a:r>
              <a:rPr lang="en-US" sz="1200" dirty="0"/>
              <a:t>Approval minutes from 2024 AGM	 - (</a:t>
            </a:r>
            <a:r>
              <a:rPr lang="en-US" sz="1200" dirty="0">
                <a:highlight>
                  <a:srgbClr val="00FF00"/>
                </a:highlight>
              </a:rPr>
              <a:t>vote</a:t>
            </a:r>
            <a:r>
              <a:rPr lang="en-US" sz="1200" dirty="0"/>
              <a:t>)</a:t>
            </a:r>
            <a:endParaRPr lang="en-US" sz="1200" dirty="0">
              <a:highlight>
                <a:srgbClr val="00FF00"/>
              </a:highlight>
            </a:endParaRPr>
          </a:p>
          <a:p>
            <a:pPr algn="just"/>
            <a:r>
              <a:rPr lang="en-US" sz="1200" dirty="0"/>
              <a:t>Proposed modification to statutes</a:t>
            </a:r>
          </a:p>
          <a:p>
            <a:pPr algn="just"/>
            <a:r>
              <a:rPr lang="en-US" sz="1200" dirty="0"/>
              <a:t>President’s Annual Report</a:t>
            </a:r>
          </a:p>
          <a:p>
            <a:r>
              <a:rPr lang="en-US" sz="1200" dirty="0"/>
              <a:t>Treasurer’s Annual Report</a:t>
            </a:r>
          </a:p>
          <a:p>
            <a:r>
              <a:rPr lang="en-US" sz="1200" dirty="0"/>
              <a:t>Election Committee Members</a:t>
            </a:r>
          </a:p>
          <a:p>
            <a:r>
              <a:rPr lang="en-US" sz="1200" dirty="0"/>
              <a:t>Account auditor 2025</a:t>
            </a:r>
          </a:p>
          <a:p>
            <a:r>
              <a:rPr lang="en-US" sz="1200" dirty="0"/>
              <a:t>Equipment and Space</a:t>
            </a:r>
          </a:p>
          <a:p>
            <a:r>
              <a:rPr lang="en-US" sz="1200" dirty="0"/>
              <a:t>Questions/AOB?</a:t>
            </a:r>
            <a:endParaRPr lang="en-GB" dirty="0"/>
          </a:p>
          <a:p>
            <a:endParaRPr lang="fr-FR" dirty="0"/>
          </a:p>
        </p:txBody>
      </p:sp>
      <p:sp>
        <p:nvSpPr>
          <p:cNvPr id="4" name="Date Placeholder 3"/>
          <p:cNvSpPr>
            <a:spLocks noGrp="1"/>
          </p:cNvSpPr>
          <p:nvPr>
            <p:ph type="dt" sz="half" idx="10"/>
          </p:nvPr>
        </p:nvSpPr>
        <p:spPr/>
        <p:txBody>
          <a:bodyPr/>
          <a:lstStyle/>
          <a:p>
            <a:fld id="{8D56C884-BA4E-452B-A92F-1311D9632879}" type="datetime1">
              <a:rPr lang="en-GB" smtClean="0"/>
              <a:t>28/05/2025</a:t>
            </a:fld>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CERN Fitness Club AGM</a:t>
            </a:r>
            <a:br>
              <a:rPr lang="en-US" dirty="0"/>
            </a:br>
            <a:r>
              <a:rPr lang="en-US" dirty="0"/>
              <a:t>Committee Members 2024</a:t>
            </a:r>
          </a:p>
        </p:txBody>
      </p:sp>
      <p:sp>
        <p:nvSpPr>
          <p:cNvPr id="5" name="Content Placeholder 4"/>
          <p:cNvSpPr>
            <a:spLocks noGrp="1"/>
          </p:cNvSpPr>
          <p:nvPr>
            <p:ph idx="1"/>
          </p:nvPr>
        </p:nvSpPr>
        <p:spPr>
          <a:xfrm>
            <a:off x="457200" y="2348880"/>
            <a:ext cx="8229600" cy="3975720"/>
          </a:xfrm>
        </p:spPr>
        <p:txBody>
          <a:bodyPr vert="horz" lIns="91440" tIns="45720" rIns="91440" bIns="45720" anchor="t">
            <a:normAutofit fontScale="92500"/>
          </a:bodyPr>
          <a:lstStyle/>
          <a:p>
            <a:r>
              <a:rPr lang="en-US" dirty="0"/>
              <a:t>Mariane Dissing:  President</a:t>
            </a:r>
          </a:p>
          <a:p>
            <a:r>
              <a:rPr lang="en-US" dirty="0"/>
              <a:t>María Pérez Ornedo: Secretary</a:t>
            </a:r>
          </a:p>
          <a:p>
            <a:r>
              <a:rPr lang="en-US" dirty="0"/>
              <a:t>Rachel Bray: Treasurer</a:t>
            </a:r>
          </a:p>
          <a:p>
            <a:r>
              <a:rPr lang="en-US" dirty="0"/>
              <a:t>Helen Dixon-</a:t>
            </a:r>
            <a:r>
              <a:rPr lang="en-US" dirty="0" err="1"/>
              <a:t>Altaber</a:t>
            </a:r>
            <a:r>
              <a:rPr lang="en-US" dirty="0"/>
              <a:t>: Communication</a:t>
            </a:r>
          </a:p>
          <a:p>
            <a:r>
              <a:rPr lang="en-US" dirty="0"/>
              <a:t>Misha Borodin/Matthew </a:t>
            </a:r>
            <a:r>
              <a:rPr lang="en-US" dirty="0" err="1"/>
              <a:t>Dodelson</a:t>
            </a:r>
            <a:r>
              <a:rPr lang="en-US" dirty="0"/>
              <a:t> /Sully Billingsley: Powerlifting section</a:t>
            </a:r>
            <a:endParaRPr lang="fr-CH" dirty="0"/>
          </a:p>
          <a:p>
            <a:r>
              <a:rPr lang="en-GB" dirty="0"/>
              <a:t>Account Auditor 2024: Julia Double</a:t>
            </a:r>
          </a:p>
          <a:p>
            <a:r>
              <a:rPr lang="en-GB" dirty="0"/>
              <a:t>Volunteer: Cristina Duran Gutierrez </a:t>
            </a:r>
          </a:p>
          <a:p>
            <a:r>
              <a:rPr lang="en-GB" dirty="0"/>
              <a:t>Many thanks to all committee members &amp; account auditor </a:t>
            </a:r>
          </a:p>
          <a:p>
            <a:endParaRPr lang="fr-FR" dirty="0"/>
          </a:p>
        </p:txBody>
      </p:sp>
      <p:sp>
        <p:nvSpPr>
          <p:cNvPr id="4" name="Date Placeholder 3"/>
          <p:cNvSpPr>
            <a:spLocks noGrp="1"/>
          </p:cNvSpPr>
          <p:nvPr>
            <p:ph type="dt" sz="half" idx="10"/>
          </p:nvPr>
        </p:nvSpPr>
        <p:spPr/>
        <p:txBody>
          <a:bodyPr/>
          <a:lstStyle/>
          <a:p>
            <a:fld id="{227AF519-C2C5-456E-AA80-906DE3DCAED8}" type="datetime1">
              <a:rPr lang="en-GB" smtClean="0"/>
              <a:t>28/05/2025</a:t>
            </a:fld>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2332" y="908720"/>
            <a:ext cx="8939336" cy="1143000"/>
          </a:xfrm>
        </p:spPr>
        <p:txBody>
          <a:bodyPr vert="horz" lIns="0" tIns="45720" rIns="0" bIns="0" anchor="b">
            <a:normAutofit fontScale="90000"/>
          </a:bodyPr>
          <a:lstStyle/>
          <a:p>
            <a:r>
              <a:rPr lang="en-US" dirty="0"/>
              <a:t>CERN Fitness Club AGM</a:t>
            </a:r>
            <a:br>
              <a:rPr lang="en-US" dirty="0"/>
            </a:br>
            <a:r>
              <a:rPr lang="en-US" dirty="0"/>
              <a:t>Proposal Committee Members 2025</a:t>
            </a:r>
          </a:p>
        </p:txBody>
      </p:sp>
      <p:sp>
        <p:nvSpPr>
          <p:cNvPr id="5" name="Content Placeholder 4"/>
          <p:cNvSpPr>
            <a:spLocks noGrp="1"/>
          </p:cNvSpPr>
          <p:nvPr>
            <p:ph idx="1"/>
          </p:nvPr>
        </p:nvSpPr>
        <p:spPr>
          <a:xfrm>
            <a:off x="457200" y="2348880"/>
            <a:ext cx="8229600" cy="3975720"/>
          </a:xfrm>
        </p:spPr>
        <p:txBody>
          <a:bodyPr vert="horz" lIns="91440" tIns="45720" rIns="91440" bIns="45720" anchor="t">
            <a:normAutofit fontScale="92500" lnSpcReduction="10000"/>
          </a:bodyPr>
          <a:lstStyle/>
          <a:p>
            <a:pPr algn="l" rtl="0" fontAlgn="base">
              <a:buFont typeface="Arial" panose="020B0604020202020204" pitchFamily="34" charset="0"/>
              <a:buChar char="•"/>
            </a:pPr>
            <a:r>
              <a:rPr lang="en-US" sz="2400" b="0" i="0" dirty="0">
                <a:solidFill>
                  <a:srgbClr val="000000"/>
                </a:solidFill>
                <a:effectLst/>
                <a:latin typeface="Constantia"/>
                <a:cs typeface="Calibri"/>
              </a:rPr>
              <a:t>President: Mariane Dissing </a:t>
            </a:r>
          </a:p>
          <a:p>
            <a:pPr fontAlgn="base">
              <a:buFont typeface="Arial" panose="020B0604020202020204" pitchFamily="34" charset="0"/>
              <a:buChar char="•"/>
            </a:pPr>
            <a:r>
              <a:rPr lang="en-US" sz="2400" b="0" i="0" dirty="0">
                <a:solidFill>
                  <a:srgbClr val="000000"/>
                </a:solidFill>
                <a:effectLst/>
                <a:latin typeface="Constantia"/>
                <a:cs typeface="Calibri"/>
              </a:rPr>
              <a:t>Treasurer: </a:t>
            </a:r>
            <a:r>
              <a:rPr lang="en-US" sz="2400" dirty="0">
                <a:solidFill>
                  <a:srgbClr val="000000"/>
                </a:solidFill>
                <a:latin typeface="Constantia"/>
                <a:cs typeface="Calibri"/>
              </a:rPr>
              <a:t>Rachel Bray</a:t>
            </a:r>
            <a:r>
              <a:rPr lang="en-US" sz="2400" b="0" i="0" dirty="0">
                <a:solidFill>
                  <a:srgbClr val="000000"/>
                </a:solidFill>
                <a:effectLst/>
                <a:latin typeface="Constantia"/>
                <a:cs typeface="Calibri"/>
              </a:rPr>
              <a:t> </a:t>
            </a:r>
          </a:p>
          <a:p>
            <a:pPr fontAlgn="base">
              <a:buFont typeface="Arial" panose="020B0604020202020204" pitchFamily="34" charset="0"/>
              <a:buChar char="•"/>
            </a:pPr>
            <a:r>
              <a:rPr lang="en-US" sz="2400" b="0" i="0" dirty="0">
                <a:solidFill>
                  <a:srgbClr val="000000"/>
                </a:solidFill>
                <a:effectLst/>
                <a:latin typeface="Constantia"/>
              </a:rPr>
              <a:t>Secretary: María Pérez Ornedo </a:t>
            </a:r>
            <a:endParaRPr lang="en-US" sz="2400" dirty="0">
              <a:solidFill>
                <a:srgbClr val="000000"/>
              </a:solidFill>
              <a:latin typeface="Constantia"/>
              <a:ea typeface="Calibri"/>
              <a:cs typeface="Calibri"/>
            </a:endParaRPr>
          </a:p>
          <a:p>
            <a:pPr algn="l">
              <a:buFont typeface="Arial" panose="020B0604020202020204" pitchFamily="34" charset="0"/>
              <a:buChar char="•"/>
            </a:pPr>
            <a:r>
              <a:rPr lang="en-US" sz="2400" b="0" i="0" dirty="0">
                <a:solidFill>
                  <a:srgbClr val="000000"/>
                </a:solidFill>
                <a:effectLst/>
                <a:latin typeface="Constantia"/>
                <a:ea typeface="Calibri"/>
                <a:cs typeface="Calibri"/>
              </a:rPr>
              <a:t>Communication</a:t>
            </a:r>
            <a:r>
              <a:rPr lang="en-US" sz="2400" dirty="0">
                <a:solidFill>
                  <a:srgbClr val="000000"/>
                </a:solidFill>
                <a:latin typeface="Constantia"/>
                <a:ea typeface="Calibri"/>
                <a:cs typeface="Calibri"/>
              </a:rPr>
              <a:t>: </a:t>
            </a:r>
            <a:r>
              <a:rPr lang="en-GB" sz="2400" dirty="0">
                <a:solidFill>
                  <a:srgbClr val="000000"/>
                </a:solidFill>
                <a:latin typeface="Constantia"/>
                <a:ea typeface="Calibri"/>
                <a:cs typeface="Calibri"/>
              </a:rPr>
              <a:t>Cristina Duran Gutierrez &amp; Alexandra Bartkowska</a:t>
            </a:r>
            <a:endParaRPr lang="en-US" sz="2400" dirty="0">
              <a:solidFill>
                <a:srgbClr val="000000"/>
              </a:solidFill>
              <a:latin typeface="Constantia"/>
            </a:endParaRPr>
          </a:p>
          <a:p>
            <a:pPr algn="l" rtl="0" fontAlgn="base">
              <a:buFont typeface="Arial" panose="020B0604020202020204" pitchFamily="34" charset="0"/>
              <a:buChar char="•"/>
            </a:pPr>
            <a:r>
              <a:rPr lang="en-US" sz="2400" b="0" i="0" dirty="0">
                <a:solidFill>
                  <a:srgbClr val="000000"/>
                </a:solidFill>
                <a:effectLst/>
                <a:latin typeface="Constantia"/>
                <a:ea typeface="Calibri"/>
                <a:cs typeface="Calibri"/>
              </a:rPr>
              <a:t>Powerlifting responsible: Misha Borodin and </a:t>
            </a:r>
            <a:r>
              <a:rPr lang="en-US" sz="2400" dirty="0"/>
              <a:t>Sully Billingsley</a:t>
            </a:r>
            <a:endParaRPr lang="en-US" sz="2400" b="0" i="0">
              <a:solidFill>
                <a:srgbClr val="000000"/>
              </a:solidFill>
              <a:effectLst/>
              <a:latin typeface="Constantia"/>
            </a:endParaRPr>
          </a:p>
          <a:p>
            <a:pPr>
              <a:buFont typeface="Arial" panose="020B0604020202020204" pitchFamily="34" charset="0"/>
              <a:buChar char="•"/>
            </a:pPr>
            <a:r>
              <a:rPr lang="en-US" sz="2400" dirty="0">
                <a:solidFill>
                  <a:srgbClr val="000000"/>
                </a:solidFill>
                <a:latin typeface="Constantia"/>
                <a:ea typeface="Calibri"/>
                <a:cs typeface="Calibri"/>
              </a:rPr>
              <a:t>Registrations: Helen Dixon-</a:t>
            </a:r>
            <a:r>
              <a:rPr lang="en-US" sz="2400" dirty="0" err="1">
                <a:solidFill>
                  <a:srgbClr val="000000"/>
                </a:solidFill>
                <a:latin typeface="Constantia"/>
                <a:ea typeface="Calibri"/>
                <a:cs typeface="Calibri"/>
              </a:rPr>
              <a:t>Altaber</a:t>
            </a:r>
            <a:endParaRPr lang="en-US" sz="2400" dirty="0">
              <a:solidFill>
                <a:srgbClr val="000000"/>
              </a:solidFill>
              <a:latin typeface="Constantia"/>
              <a:ea typeface="Calibri"/>
              <a:cs typeface="Calibri"/>
            </a:endParaRPr>
          </a:p>
          <a:p>
            <a:pPr>
              <a:buFont typeface="Arial" panose="020B0604020202020204" pitchFamily="34" charset="0"/>
              <a:buChar char="•"/>
            </a:pPr>
            <a:r>
              <a:rPr lang="en-US" sz="2400" dirty="0">
                <a:solidFill>
                  <a:srgbClr val="000000"/>
                </a:solidFill>
                <a:latin typeface="Constantia"/>
                <a:ea typeface="Calibri"/>
                <a:cs typeface="Calibri"/>
              </a:rPr>
              <a:t>Web/IT: Andreas Wagner</a:t>
            </a:r>
          </a:p>
          <a:p>
            <a:pPr marL="0" indent="0" algn="l" rtl="0" fontAlgn="base">
              <a:buNone/>
            </a:pPr>
            <a:r>
              <a:rPr lang="en-US" sz="2400" b="0" i="0" dirty="0">
                <a:solidFill>
                  <a:srgbClr val="000000"/>
                </a:solidFill>
                <a:effectLst/>
                <a:highlight>
                  <a:srgbClr val="00FF00"/>
                </a:highlight>
                <a:latin typeface="Constantia"/>
              </a:rPr>
              <a:t>Vote</a:t>
            </a:r>
          </a:p>
          <a:p>
            <a:pPr fontAlgn="base">
              <a:buFont typeface="Arial" panose="020B0604020202020204" pitchFamily="34" charset="0"/>
              <a:buChar char="•"/>
            </a:pPr>
            <a:r>
              <a:rPr lang="en-US" sz="2400" dirty="0">
                <a:solidFill>
                  <a:srgbClr val="000000"/>
                </a:solidFill>
                <a:latin typeface="Constantia"/>
                <a:ea typeface="Calibri"/>
                <a:cs typeface="Calibri"/>
              </a:rPr>
              <a:t>Account auditor 2025(non-committee member): Geraldine Ballet</a:t>
            </a:r>
          </a:p>
          <a:p>
            <a:pPr marL="0" indent="0" algn="l" rtl="0" fontAlgn="base">
              <a:buNone/>
            </a:pPr>
            <a:endParaRPr lang="en-US" sz="2400" b="0" i="0" dirty="0">
              <a:solidFill>
                <a:srgbClr val="000000"/>
              </a:solidFill>
              <a:effectLst/>
              <a:latin typeface="Constantia"/>
            </a:endParaRPr>
          </a:p>
          <a:p>
            <a:endParaRPr lang="en-GB" dirty="0"/>
          </a:p>
          <a:p>
            <a:endParaRPr lang="fr-FR" dirty="0"/>
          </a:p>
        </p:txBody>
      </p:sp>
      <p:sp>
        <p:nvSpPr>
          <p:cNvPr id="4" name="Date Placeholder 3"/>
          <p:cNvSpPr>
            <a:spLocks noGrp="1"/>
          </p:cNvSpPr>
          <p:nvPr>
            <p:ph type="dt" sz="half" idx="10"/>
          </p:nvPr>
        </p:nvSpPr>
        <p:spPr/>
        <p:txBody>
          <a:bodyPr/>
          <a:lstStyle/>
          <a:p>
            <a:fld id="{227AF519-C2C5-456E-AA80-906DE3DCAED8}" type="datetime1">
              <a:rPr lang="en-GB" smtClean="0"/>
              <a:t>28/05/2025</a:t>
            </a:fld>
            <a:endParaRPr lang="en-US" dirty="0"/>
          </a:p>
        </p:txBody>
      </p:sp>
    </p:spTree>
    <p:extLst>
      <p:ext uri="{BB962C8B-B14F-4D97-AF65-F5344CB8AC3E}">
        <p14:creationId xmlns:p14="http://schemas.microsoft.com/office/powerpoint/2010/main" val="22862305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CERN Fitness Club AGM</a:t>
            </a:r>
            <a:br>
              <a:rPr lang="en-US" dirty="0"/>
            </a:br>
            <a:r>
              <a:rPr lang="en-US" dirty="0"/>
              <a:t>Instructors 2024/5 &amp; equipment</a:t>
            </a:r>
          </a:p>
        </p:txBody>
      </p:sp>
      <p:sp>
        <p:nvSpPr>
          <p:cNvPr id="5" name="Content Placeholder 4"/>
          <p:cNvSpPr>
            <a:spLocks noGrp="1"/>
          </p:cNvSpPr>
          <p:nvPr>
            <p:ph idx="1"/>
          </p:nvPr>
        </p:nvSpPr>
        <p:spPr>
          <a:xfrm>
            <a:off x="457200" y="2072655"/>
            <a:ext cx="3524250" cy="3147045"/>
          </a:xfrm>
        </p:spPr>
        <p:txBody>
          <a:bodyPr vert="horz" lIns="91440" tIns="45720" rIns="91440" bIns="45720" anchor="t">
            <a:normAutofit/>
          </a:bodyPr>
          <a:lstStyle/>
          <a:p>
            <a:r>
              <a:rPr lang="en-US" sz="1900" dirty="0"/>
              <a:t>General Fitness section</a:t>
            </a:r>
          </a:p>
          <a:p>
            <a:pPr lvl="1" indent="-246380"/>
            <a:r>
              <a:rPr lang="en-US" sz="1900" dirty="0"/>
              <a:t>Cindy (Zumba back-up)</a:t>
            </a:r>
          </a:p>
          <a:p>
            <a:pPr lvl="1" indent="-246380"/>
            <a:r>
              <a:rPr lang="en-US" sz="1900" dirty="0"/>
              <a:t>Hamza (</a:t>
            </a:r>
            <a:r>
              <a:rPr lang="en-US" sz="1900" dirty="0">
                <a:highlight>
                  <a:srgbClr val="FFFF00"/>
                </a:highlight>
              </a:rPr>
              <a:t>Fit-boxing from 2025)</a:t>
            </a:r>
          </a:p>
          <a:p>
            <a:pPr lvl="1" indent="-246380"/>
            <a:r>
              <a:rPr lang="en-US" sz="1900" dirty="0"/>
              <a:t>Jorge (Afro-Caribbean)</a:t>
            </a:r>
          </a:p>
          <a:p>
            <a:r>
              <a:rPr lang="en-US" sz="1900" dirty="0"/>
              <a:t>Pilates section</a:t>
            </a:r>
          </a:p>
          <a:p>
            <a:pPr lvl="1" indent="-246380"/>
            <a:r>
              <a:rPr lang="en-US" sz="1900" dirty="0"/>
              <a:t>Yoyo</a:t>
            </a:r>
          </a:p>
          <a:p>
            <a:r>
              <a:rPr lang="en-GB" sz="1900" dirty="0"/>
              <a:t>Many thanks to all instructors. </a:t>
            </a:r>
          </a:p>
          <a:p>
            <a:endParaRPr lang="en-GB" sz="1900" dirty="0"/>
          </a:p>
          <a:p>
            <a:pPr marL="0" indent="0">
              <a:buNone/>
            </a:pPr>
            <a:endParaRPr lang="fr-FR" sz="1900" dirty="0"/>
          </a:p>
        </p:txBody>
      </p:sp>
      <p:sp>
        <p:nvSpPr>
          <p:cNvPr id="4" name="Date Placeholder 3"/>
          <p:cNvSpPr>
            <a:spLocks noGrp="1"/>
          </p:cNvSpPr>
          <p:nvPr>
            <p:ph type="dt" sz="half" idx="10"/>
          </p:nvPr>
        </p:nvSpPr>
        <p:spPr/>
        <p:txBody>
          <a:bodyPr/>
          <a:lstStyle/>
          <a:p>
            <a:fld id="{227AF519-C2C5-456E-AA80-906DE3DCAED8}" type="datetime1">
              <a:rPr lang="en-GB" smtClean="0"/>
              <a:t>28/05/2025</a:t>
            </a:fld>
            <a:endParaRPr lang="en-US" dirty="0"/>
          </a:p>
        </p:txBody>
      </p:sp>
      <p:sp>
        <p:nvSpPr>
          <p:cNvPr id="8" name="Content Placeholder 4">
            <a:extLst>
              <a:ext uri="{FF2B5EF4-FFF2-40B4-BE49-F238E27FC236}">
                <a16:creationId xmlns:a16="http://schemas.microsoft.com/office/drawing/2014/main" id="{A2D10AAB-B27E-3647-BFFF-A6425FE604D7}"/>
              </a:ext>
            </a:extLst>
          </p:cNvPr>
          <p:cNvSpPr txBox="1">
            <a:spLocks/>
          </p:cNvSpPr>
          <p:nvPr/>
        </p:nvSpPr>
        <p:spPr>
          <a:xfrm>
            <a:off x="4572000" y="2072655"/>
            <a:ext cx="3524250" cy="3328020"/>
          </a:xfrm>
          <a:prstGeom prst="rect">
            <a:avLst/>
          </a:prstGeom>
        </p:spPr>
        <p:txBody>
          <a:bodyPr vert="horz" lIns="91440" tIns="45720" rIns="91440" bIns="45720" anchor="t">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r>
              <a:rPr lang="en-US" sz="1900" dirty="0"/>
              <a:t>General Fitness section</a:t>
            </a:r>
          </a:p>
          <a:p>
            <a:pPr lvl="1" indent="-246380"/>
            <a:r>
              <a:rPr lang="en-US" sz="1900" dirty="0"/>
              <a:t>Loris (HIIT/Strength training)</a:t>
            </a:r>
          </a:p>
          <a:p>
            <a:pPr lvl="1" indent="-246380"/>
            <a:r>
              <a:rPr lang="en-US" sz="1900" dirty="0"/>
              <a:t>Mel (Circuits &amp; </a:t>
            </a:r>
            <a:r>
              <a:rPr lang="en-US" sz="1900" err="1"/>
              <a:t>poweHerlifting</a:t>
            </a:r>
            <a:r>
              <a:rPr lang="en-US" sz="1900" dirty="0"/>
              <a:t>) </a:t>
            </a:r>
          </a:p>
          <a:p>
            <a:pPr lvl="1" indent="-246380"/>
            <a:r>
              <a:rPr lang="en-US" sz="1900" dirty="0"/>
              <a:t>Rachel (Zumba)</a:t>
            </a:r>
          </a:p>
          <a:p>
            <a:pPr lvl="1" indent="-246380">
              <a:buClr>
                <a:srgbClr val="0F6FC6"/>
              </a:buClr>
            </a:pPr>
            <a:r>
              <a:rPr lang="en-US" sz="1900" dirty="0"/>
              <a:t>Sebastian (Bootcamp)</a:t>
            </a:r>
          </a:p>
          <a:p>
            <a:r>
              <a:rPr lang="en-GB" sz="1900" dirty="0"/>
              <a:t>Powerlifting section</a:t>
            </a:r>
          </a:p>
          <a:p>
            <a:pPr lvl="1" indent="-246380"/>
            <a:r>
              <a:rPr lang="en-GB" sz="1900" dirty="0"/>
              <a:t>Misha, Matthew, Sully &amp; Jose </a:t>
            </a:r>
          </a:p>
          <a:p>
            <a:endParaRPr lang="en-GB" sz="1900" dirty="0"/>
          </a:p>
        </p:txBody>
      </p:sp>
      <p:sp>
        <p:nvSpPr>
          <p:cNvPr id="9" name="TextBox 8">
            <a:extLst>
              <a:ext uri="{FF2B5EF4-FFF2-40B4-BE49-F238E27FC236}">
                <a16:creationId xmlns:a16="http://schemas.microsoft.com/office/drawing/2014/main" id="{83903869-8C8D-AD28-9831-718D1FF1C2EC}"/>
              </a:ext>
            </a:extLst>
          </p:cNvPr>
          <p:cNvSpPr txBox="1"/>
          <p:nvPr/>
        </p:nvSpPr>
        <p:spPr>
          <a:xfrm>
            <a:off x="48342" y="5021257"/>
            <a:ext cx="9066784" cy="184050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GB" dirty="0"/>
              <a:t>New storage solutions for the 'large' cupboard in 216 underway + investigating extension with SCE</a:t>
            </a:r>
          </a:p>
          <a:p>
            <a:pPr marL="285750" indent="-285750">
              <a:spcBef>
                <a:spcPct val="20000"/>
              </a:spcBef>
              <a:buFont typeface="Arial"/>
              <a:buChar char="•"/>
            </a:pPr>
            <a:r>
              <a:rPr lang="en-GB" sz="1600" dirty="0"/>
              <a:t>New Powerlifting equipment</a:t>
            </a:r>
            <a:endParaRPr lang="en-US" sz="1600" dirty="0"/>
          </a:p>
          <a:p>
            <a:pPr marL="285750" indent="-285750">
              <a:spcBef>
                <a:spcPct val="20000"/>
              </a:spcBef>
              <a:buFont typeface="Arial"/>
              <a:buChar char="•"/>
            </a:pPr>
            <a:r>
              <a:rPr lang="en-GB" sz="1600" dirty="0"/>
              <a:t>New General Fitness equipment </a:t>
            </a:r>
            <a:endParaRPr lang="en-US" sz="1600"/>
          </a:p>
          <a:p>
            <a:pPr marL="285750" indent="-285750">
              <a:spcBef>
                <a:spcPct val="20000"/>
              </a:spcBef>
              <a:buFont typeface="Arial"/>
              <a:buChar char="•"/>
            </a:pPr>
            <a:r>
              <a:rPr lang="en-GB" sz="1600" dirty="0">
                <a:highlight>
                  <a:srgbClr val="FFFF00"/>
                </a:highlight>
              </a:rPr>
              <a:t>Equipment give-away - donation</a:t>
            </a:r>
            <a:endParaRPr lang="en-US" sz="1600" dirty="0">
              <a:highlight>
                <a:srgbClr val="FFFF00"/>
              </a:highlight>
            </a:endParaRPr>
          </a:p>
          <a:p>
            <a:endParaRPr lang="en-GB" sz="2000" dirty="0"/>
          </a:p>
        </p:txBody>
      </p:sp>
    </p:spTree>
    <p:extLst>
      <p:ext uri="{BB962C8B-B14F-4D97-AF65-F5344CB8AC3E}">
        <p14:creationId xmlns:p14="http://schemas.microsoft.com/office/powerpoint/2010/main" val="2373009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CERN Fitness Club AGM</a:t>
            </a:r>
            <a:br>
              <a:rPr lang="en-US" dirty="0"/>
            </a:br>
            <a:r>
              <a:rPr lang="en-US" dirty="0"/>
              <a:t>Club Rules Reminder</a:t>
            </a:r>
          </a:p>
        </p:txBody>
      </p:sp>
      <p:sp>
        <p:nvSpPr>
          <p:cNvPr id="5" name="Content Placeholder 4"/>
          <p:cNvSpPr>
            <a:spLocks noGrp="1"/>
          </p:cNvSpPr>
          <p:nvPr>
            <p:ph idx="1"/>
          </p:nvPr>
        </p:nvSpPr>
        <p:spPr>
          <a:xfrm>
            <a:off x="457200" y="2132856"/>
            <a:ext cx="8229600" cy="4191744"/>
          </a:xfrm>
        </p:spPr>
        <p:txBody>
          <a:bodyPr vert="horz" lIns="91440" tIns="45720" rIns="91440" bIns="45720" anchor="t">
            <a:normAutofit/>
          </a:bodyPr>
          <a:lstStyle/>
          <a:p>
            <a:pPr>
              <a:buNone/>
            </a:pPr>
            <a:r>
              <a:rPr lang="fr-FR" sz="1200" dirty="0" err="1">
                <a:ea typeface="+mn-lt"/>
                <a:cs typeface="+mn-lt"/>
              </a:rPr>
              <a:t>These</a:t>
            </a:r>
            <a:r>
              <a:rPr lang="fr-FR" sz="1200" dirty="0">
                <a:ea typeface="+mn-lt"/>
                <a:cs typeface="+mn-lt"/>
              </a:rPr>
              <a:t> Rules and </a:t>
            </a:r>
            <a:r>
              <a:rPr lang="fr-FR" sz="1200" dirty="0" err="1">
                <a:ea typeface="+mn-lt"/>
                <a:cs typeface="+mn-lt"/>
              </a:rPr>
              <a:t>Regulations</a:t>
            </a:r>
            <a:r>
              <a:rPr lang="fr-FR" sz="1200" dirty="0">
                <a:ea typeface="+mn-lt"/>
                <a:cs typeface="+mn-lt"/>
              </a:rPr>
              <a:t> </a:t>
            </a:r>
            <a:r>
              <a:rPr lang="fr-FR" sz="1200" dirty="0" err="1">
                <a:ea typeface="+mn-lt"/>
                <a:cs typeface="+mn-lt"/>
              </a:rPr>
              <a:t>partially</a:t>
            </a:r>
            <a:r>
              <a:rPr lang="fr-FR" sz="1200" dirty="0">
                <a:ea typeface="+mn-lt"/>
                <a:cs typeface="+mn-lt"/>
              </a:rPr>
              <a:t> </a:t>
            </a:r>
            <a:r>
              <a:rPr lang="fr-FR" sz="1200" dirty="0" err="1">
                <a:ea typeface="+mn-lt"/>
                <a:cs typeface="+mn-lt"/>
              </a:rPr>
              <a:t>exist</a:t>
            </a:r>
            <a:r>
              <a:rPr lang="fr-FR" sz="1200" dirty="0">
                <a:ea typeface="+mn-lt"/>
                <a:cs typeface="+mn-lt"/>
              </a:rPr>
              <a:t> to </a:t>
            </a:r>
            <a:r>
              <a:rPr lang="fr-FR" sz="1200" dirty="0" err="1">
                <a:ea typeface="+mn-lt"/>
                <a:cs typeface="+mn-lt"/>
              </a:rPr>
              <a:t>execute</a:t>
            </a:r>
            <a:r>
              <a:rPr lang="fr-FR" sz="1200" dirty="0">
                <a:ea typeface="+mn-lt"/>
                <a:cs typeface="+mn-lt"/>
              </a:rPr>
              <a:t> the CERN Fitness Club </a:t>
            </a:r>
            <a:r>
              <a:rPr lang="fr-FR" sz="1200" dirty="0" err="1">
                <a:ea typeface="+mn-lt"/>
                <a:cs typeface="+mn-lt"/>
              </a:rPr>
              <a:t>Statutes</a:t>
            </a:r>
            <a:r>
              <a:rPr lang="fr-FR" sz="1200" dirty="0">
                <a:ea typeface="+mn-lt"/>
                <a:cs typeface="+mn-lt"/>
              </a:rPr>
              <a:t> and must </a:t>
            </a:r>
            <a:r>
              <a:rPr lang="fr-FR" sz="1200" dirty="0" err="1">
                <a:ea typeface="+mn-lt"/>
                <a:cs typeface="+mn-lt"/>
              </a:rPr>
              <a:t>be</a:t>
            </a:r>
            <a:r>
              <a:rPr lang="fr-FR" sz="1200" dirty="0">
                <a:ea typeface="+mn-lt"/>
                <a:cs typeface="+mn-lt"/>
              </a:rPr>
              <a:t> </a:t>
            </a:r>
            <a:r>
              <a:rPr lang="fr-FR" sz="1200" dirty="0" err="1">
                <a:ea typeface="+mn-lt"/>
                <a:cs typeface="+mn-lt"/>
              </a:rPr>
              <a:t>read</a:t>
            </a:r>
            <a:r>
              <a:rPr lang="fr-FR" sz="1200" dirty="0">
                <a:ea typeface="+mn-lt"/>
                <a:cs typeface="+mn-lt"/>
              </a:rPr>
              <a:t> in </a:t>
            </a:r>
            <a:r>
              <a:rPr lang="fr-FR" sz="1200" dirty="0" err="1">
                <a:ea typeface="+mn-lt"/>
                <a:cs typeface="+mn-lt"/>
              </a:rPr>
              <a:t>conjunction</a:t>
            </a:r>
            <a:r>
              <a:rPr lang="fr-FR" sz="1200" dirty="0">
                <a:ea typeface="+mn-lt"/>
                <a:cs typeface="+mn-lt"/>
              </a:rPr>
              <a:t> </a:t>
            </a:r>
            <a:r>
              <a:rPr lang="fr-FR" sz="1200" dirty="0" err="1">
                <a:ea typeface="+mn-lt"/>
                <a:cs typeface="+mn-lt"/>
              </a:rPr>
              <a:t>with</a:t>
            </a:r>
            <a:r>
              <a:rPr lang="fr-FR" sz="1200" dirty="0">
                <a:ea typeface="+mn-lt"/>
                <a:cs typeface="+mn-lt"/>
              </a:rPr>
              <a:t> the </a:t>
            </a:r>
            <a:r>
              <a:rPr lang="fr-FR" sz="1200" dirty="0" err="1">
                <a:ea typeface="+mn-lt"/>
                <a:cs typeface="+mn-lt"/>
              </a:rPr>
              <a:t>Statutes</a:t>
            </a:r>
            <a:r>
              <a:rPr lang="fr-FR" sz="1200" dirty="0">
                <a:ea typeface="+mn-lt"/>
                <a:cs typeface="+mn-lt"/>
              </a:rPr>
              <a:t>.  </a:t>
            </a:r>
            <a:br>
              <a:rPr lang="fr-FR" sz="1200" dirty="0">
                <a:ea typeface="+mn-lt"/>
                <a:cs typeface="+mn-lt"/>
              </a:rPr>
            </a:br>
            <a:r>
              <a:rPr lang="fr-FR" sz="1200" dirty="0">
                <a:ea typeface="+mn-lt"/>
                <a:cs typeface="+mn-lt"/>
              </a:rPr>
              <a:t> </a:t>
            </a:r>
            <a:br>
              <a:rPr lang="fr-FR" sz="1200" dirty="0">
                <a:ea typeface="+mn-lt"/>
                <a:cs typeface="+mn-lt"/>
              </a:rPr>
            </a:br>
            <a:r>
              <a:rPr lang="fr-FR" sz="1200" dirty="0">
                <a:ea typeface="+mn-lt"/>
                <a:cs typeface="+mn-lt"/>
              </a:rPr>
              <a:t>Club Vision</a:t>
            </a:r>
            <a:br>
              <a:rPr lang="fr-FR" sz="1200" dirty="0">
                <a:ea typeface="+mn-lt"/>
                <a:cs typeface="+mn-lt"/>
              </a:rPr>
            </a:br>
            <a:r>
              <a:rPr lang="fr-FR" sz="1200" dirty="0">
                <a:ea typeface="+mn-lt"/>
                <a:cs typeface="+mn-lt"/>
              </a:rPr>
              <a:t> A </a:t>
            </a:r>
            <a:r>
              <a:rPr lang="fr-FR" sz="1200" dirty="0" err="1">
                <a:ea typeface="+mn-lt"/>
                <a:cs typeface="+mn-lt"/>
              </a:rPr>
              <a:t>friendly</a:t>
            </a:r>
            <a:r>
              <a:rPr lang="fr-FR" sz="1200" dirty="0">
                <a:ea typeface="+mn-lt"/>
                <a:cs typeface="+mn-lt"/>
              </a:rPr>
              <a:t>, fun </a:t>
            </a:r>
            <a:r>
              <a:rPr lang="fr-FR" sz="1200" dirty="0" err="1">
                <a:ea typeface="+mn-lt"/>
                <a:cs typeface="+mn-lt"/>
              </a:rPr>
              <a:t>environment</a:t>
            </a:r>
            <a:r>
              <a:rPr lang="fr-FR" sz="1200" dirty="0">
                <a:ea typeface="+mn-lt"/>
                <a:cs typeface="+mn-lt"/>
              </a:rPr>
              <a:t> </a:t>
            </a:r>
            <a:r>
              <a:rPr lang="fr-FR" sz="1200" dirty="0" err="1">
                <a:ea typeface="+mn-lt"/>
                <a:cs typeface="+mn-lt"/>
              </a:rPr>
              <a:t>that</a:t>
            </a:r>
            <a:r>
              <a:rPr lang="fr-FR" sz="1200" dirty="0">
                <a:ea typeface="+mn-lt"/>
                <a:cs typeface="+mn-lt"/>
              </a:rPr>
              <a:t> </a:t>
            </a:r>
            <a:r>
              <a:rPr lang="fr-FR" sz="1200" dirty="0" err="1">
                <a:ea typeface="+mn-lt"/>
                <a:cs typeface="+mn-lt"/>
              </a:rPr>
              <a:t>provides</a:t>
            </a:r>
            <a:r>
              <a:rPr lang="fr-FR" sz="1200" dirty="0">
                <a:ea typeface="+mn-lt"/>
                <a:cs typeface="+mn-lt"/>
              </a:rPr>
              <a:t> and </a:t>
            </a:r>
            <a:r>
              <a:rPr lang="fr-FR" sz="1200" dirty="0" err="1">
                <a:ea typeface="+mn-lt"/>
                <a:cs typeface="+mn-lt"/>
              </a:rPr>
              <a:t>promotes</a:t>
            </a:r>
            <a:r>
              <a:rPr lang="fr-FR" sz="1200" dirty="0">
                <a:ea typeface="+mn-lt"/>
                <a:cs typeface="+mn-lt"/>
              </a:rPr>
              <a:t> fitness </a:t>
            </a:r>
            <a:r>
              <a:rPr lang="fr-FR" sz="1200" dirty="0" err="1">
                <a:ea typeface="+mn-lt"/>
                <a:cs typeface="+mn-lt"/>
              </a:rPr>
              <a:t>activities</a:t>
            </a:r>
            <a:r>
              <a:rPr lang="fr-FR" sz="1200" dirty="0">
                <a:ea typeface="+mn-lt"/>
                <a:cs typeface="+mn-lt"/>
              </a:rPr>
              <a:t> for people </a:t>
            </a:r>
            <a:r>
              <a:rPr lang="fr-FR" sz="1200" dirty="0" err="1">
                <a:ea typeface="+mn-lt"/>
                <a:cs typeface="+mn-lt"/>
              </a:rPr>
              <a:t>working</a:t>
            </a:r>
            <a:r>
              <a:rPr lang="fr-FR" sz="1200" dirty="0">
                <a:ea typeface="+mn-lt"/>
                <a:cs typeface="+mn-lt"/>
              </a:rPr>
              <a:t> at CERN, </a:t>
            </a:r>
            <a:r>
              <a:rPr lang="fr-FR" sz="1200" dirty="0" err="1">
                <a:ea typeface="+mn-lt"/>
                <a:cs typeface="+mn-lt"/>
              </a:rPr>
              <a:t>their</a:t>
            </a:r>
            <a:r>
              <a:rPr lang="fr-FR" sz="1200" dirty="0">
                <a:ea typeface="+mn-lt"/>
                <a:cs typeface="+mn-lt"/>
              </a:rPr>
              <a:t> </a:t>
            </a:r>
            <a:r>
              <a:rPr lang="fr-FR" sz="1200" dirty="0" err="1">
                <a:ea typeface="+mn-lt"/>
                <a:cs typeface="+mn-lt"/>
              </a:rPr>
              <a:t>family</a:t>
            </a:r>
            <a:r>
              <a:rPr lang="fr-FR" sz="1200" dirty="0">
                <a:ea typeface="+mn-lt"/>
                <a:cs typeface="+mn-lt"/>
              </a:rPr>
              <a:t> </a:t>
            </a:r>
            <a:r>
              <a:rPr lang="fr-FR" sz="1200" dirty="0" err="1">
                <a:ea typeface="+mn-lt"/>
                <a:cs typeface="+mn-lt"/>
              </a:rPr>
              <a:t>members</a:t>
            </a:r>
            <a:r>
              <a:rPr lang="fr-FR" sz="1200" dirty="0">
                <a:ea typeface="+mn-lt"/>
                <a:cs typeface="+mn-lt"/>
              </a:rPr>
              <a:t> and </a:t>
            </a:r>
            <a:r>
              <a:rPr lang="fr-FR" sz="1200" dirty="0" err="1">
                <a:ea typeface="+mn-lt"/>
                <a:cs typeface="+mn-lt"/>
              </a:rPr>
              <a:t>friends</a:t>
            </a:r>
            <a:r>
              <a:rPr lang="fr-FR" sz="1200" dirty="0">
                <a:ea typeface="+mn-lt"/>
                <a:cs typeface="+mn-lt"/>
              </a:rPr>
              <a:t>. The CERN Fitness Club </a:t>
            </a:r>
            <a:r>
              <a:rPr lang="fr-FR" sz="1200" dirty="0" err="1">
                <a:ea typeface="+mn-lt"/>
                <a:cs typeface="+mn-lt"/>
              </a:rPr>
              <a:t>is</a:t>
            </a:r>
            <a:r>
              <a:rPr lang="fr-FR" sz="1200" dirty="0">
                <a:ea typeface="+mn-lt"/>
                <a:cs typeface="+mn-lt"/>
              </a:rPr>
              <a:t> a non-</a:t>
            </a:r>
            <a:r>
              <a:rPr lang="fr-FR" sz="1200" dirty="0" err="1">
                <a:ea typeface="+mn-lt"/>
                <a:cs typeface="+mn-lt"/>
              </a:rPr>
              <a:t>political</a:t>
            </a:r>
            <a:r>
              <a:rPr lang="fr-FR" sz="1200" dirty="0">
                <a:ea typeface="+mn-lt"/>
                <a:cs typeface="+mn-lt"/>
              </a:rPr>
              <a:t>, non-profit association </a:t>
            </a:r>
            <a:r>
              <a:rPr lang="fr-FR" sz="1200" dirty="0" err="1">
                <a:ea typeface="+mn-lt"/>
                <a:cs typeface="+mn-lt"/>
              </a:rPr>
              <a:t>regulated</a:t>
            </a:r>
            <a:r>
              <a:rPr lang="fr-FR" sz="1200" dirty="0">
                <a:ea typeface="+mn-lt"/>
                <a:cs typeface="+mn-lt"/>
              </a:rPr>
              <a:t> by </a:t>
            </a:r>
            <a:r>
              <a:rPr lang="fr-FR" sz="1200" dirty="0" err="1">
                <a:ea typeface="+mn-lt"/>
                <a:cs typeface="+mn-lt"/>
              </a:rPr>
              <a:t>Swiss</a:t>
            </a:r>
            <a:r>
              <a:rPr lang="fr-FR" sz="1200" dirty="0">
                <a:ea typeface="+mn-lt"/>
                <a:cs typeface="+mn-lt"/>
              </a:rPr>
              <a:t> </a:t>
            </a:r>
            <a:r>
              <a:rPr lang="fr-FR" sz="1200" dirty="0" err="1">
                <a:ea typeface="+mn-lt"/>
                <a:cs typeface="+mn-lt"/>
              </a:rPr>
              <a:t>law</a:t>
            </a:r>
            <a:r>
              <a:rPr lang="fr-FR" sz="1200" dirty="0">
                <a:ea typeface="+mn-lt"/>
                <a:cs typeface="+mn-lt"/>
              </a:rPr>
              <a:t>. The Club </a:t>
            </a:r>
            <a:r>
              <a:rPr lang="fr-FR" sz="1200" dirty="0" err="1">
                <a:ea typeface="+mn-lt"/>
                <a:cs typeface="+mn-lt"/>
              </a:rPr>
              <a:t>is</a:t>
            </a:r>
            <a:r>
              <a:rPr lang="fr-FR" sz="1200" dirty="0">
                <a:ea typeface="+mn-lt"/>
                <a:cs typeface="+mn-lt"/>
              </a:rPr>
              <a:t> run by an </a:t>
            </a:r>
            <a:r>
              <a:rPr lang="fr-FR" sz="1200" dirty="0" err="1">
                <a:ea typeface="+mn-lt"/>
                <a:cs typeface="+mn-lt"/>
              </a:rPr>
              <a:t>Executive</a:t>
            </a:r>
            <a:r>
              <a:rPr lang="fr-FR" sz="1200" dirty="0">
                <a:ea typeface="+mn-lt"/>
                <a:cs typeface="+mn-lt"/>
              </a:rPr>
              <a:t> </a:t>
            </a:r>
            <a:r>
              <a:rPr lang="fr-FR" sz="1200" dirty="0" err="1">
                <a:ea typeface="+mn-lt"/>
                <a:cs typeface="+mn-lt"/>
              </a:rPr>
              <a:t>Committee</a:t>
            </a:r>
            <a:r>
              <a:rPr lang="fr-FR" sz="1200" dirty="0">
                <a:ea typeface="+mn-lt"/>
                <a:cs typeface="+mn-lt"/>
              </a:rPr>
              <a:t> </a:t>
            </a:r>
            <a:r>
              <a:rPr lang="fr-FR" sz="1200" dirty="0" err="1">
                <a:ea typeface="+mn-lt"/>
                <a:cs typeface="+mn-lt"/>
              </a:rPr>
              <a:t>elected</a:t>
            </a:r>
            <a:r>
              <a:rPr lang="fr-FR" sz="1200" dirty="0">
                <a:ea typeface="+mn-lt"/>
                <a:cs typeface="+mn-lt"/>
              </a:rPr>
              <a:t> </a:t>
            </a:r>
            <a:r>
              <a:rPr lang="fr-FR" sz="1200" dirty="0" err="1">
                <a:ea typeface="+mn-lt"/>
                <a:cs typeface="+mn-lt"/>
              </a:rPr>
              <a:t>annually</a:t>
            </a:r>
            <a:r>
              <a:rPr lang="fr-FR" sz="1200" dirty="0">
                <a:ea typeface="+mn-lt"/>
                <a:cs typeface="+mn-lt"/>
              </a:rPr>
              <a:t> by the </a:t>
            </a:r>
            <a:r>
              <a:rPr lang="fr-FR" sz="1200" dirty="0" err="1">
                <a:ea typeface="+mn-lt"/>
                <a:cs typeface="+mn-lt"/>
              </a:rPr>
              <a:t>members</a:t>
            </a:r>
            <a:r>
              <a:rPr lang="fr-FR" sz="1200" dirty="0">
                <a:ea typeface="+mn-lt"/>
                <a:cs typeface="+mn-lt"/>
              </a:rPr>
              <a:t>. The </a:t>
            </a:r>
            <a:r>
              <a:rPr lang="fr-FR" sz="1200" dirty="0" err="1">
                <a:ea typeface="+mn-lt"/>
                <a:cs typeface="+mn-lt"/>
              </a:rPr>
              <a:t>Executive</a:t>
            </a:r>
            <a:r>
              <a:rPr lang="fr-FR" sz="1200" dirty="0">
                <a:ea typeface="+mn-lt"/>
                <a:cs typeface="+mn-lt"/>
              </a:rPr>
              <a:t> </a:t>
            </a:r>
            <a:r>
              <a:rPr lang="fr-FR" sz="1200" dirty="0" err="1">
                <a:ea typeface="+mn-lt"/>
                <a:cs typeface="+mn-lt"/>
              </a:rPr>
              <a:t>Committee</a:t>
            </a:r>
            <a:r>
              <a:rPr lang="fr-FR" sz="1200" dirty="0">
                <a:ea typeface="+mn-lt"/>
                <a:cs typeface="+mn-lt"/>
              </a:rPr>
              <a:t> organises and </a:t>
            </a:r>
            <a:r>
              <a:rPr lang="fr-FR" sz="1200" dirty="0" err="1">
                <a:ea typeface="+mn-lt"/>
                <a:cs typeface="+mn-lt"/>
              </a:rPr>
              <a:t>provides</a:t>
            </a:r>
            <a:r>
              <a:rPr lang="fr-FR" sz="1200" dirty="0">
                <a:ea typeface="+mn-lt"/>
                <a:cs typeface="+mn-lt"/>
              </a:rPr>
              <a:t> </a:t>
            </a:r>
            <a:r>
              <a:rPr lang="fr-FR" sz="1200" dirty="0" err="1">
                <a:ea typeface="+mn-lt"/>
                <a:cs typeface="+mn-lt"/>
              </a:rPr>
              <a:t>oversight</a:t>
            </a:r>
            <a:r>
              <a:rPr lang="fr-FR" sz="1200" dirty="0">
                <a:ea typeface="+mn-lt"/>
                <a:cs typeface="+mn-lt"/>
              </a:rPr>
              <a:t> of the </a:t>
            </a:r>
            <a:r>
              <a:rPr lang="fr-FR" sz="1200" dirty="0" err="1">
                <a:ea typeface="+mn-lt"/>
                <a:cs typeface="+mn-lt"/>
              </a:rPr>
              <a:t>Club’s</a:t>
            </a:r>
            <a:r>
              <a:rPr lang="fr-FR" sz="1200" dirty="0">
                <a:ea typeface="+mn-lt"/>
                <a:cs typeface="+mn-lt"/>
              </a:rPr>
              <a:t> finances, </a:t>
            </a:r>
            <a:r>
              <a:rPr lang="fr-FR" sz="1200" dirty="0" err="1">
                <a:ea typeface="+mn-lt"/>
                <a:cs typeface="+mn-lt"/>
              </a:rPr>
              <a:t>activities</a:t>
            </a:r>
            <a:r>
              <a:rPr lang="fr-FR" sz="1200" dirty="0">
                <a:ea typeface="+mn-lt"/>
                <a:cs typeface="+mn-lt"/>
              </a:rPr>
              <a:t> and </a:t>
            </a:r>
            <a:r>
              <a:rPr lang="fr-FR" sz="1200" dirty="0" err="1">
                <a:ea typeface="+mn-lt"/>
                <a:cs typeface="+mn-lt"/>
              </a:rPr>
              <a:t>strategic</a:t>
            </a:r>
            <a:r>
              <a:rPr lang="fr-FR" sz="1200" dirty="0">
                <a:ea typeface="+mn-lt"/>
                <a:cs typeface="+mn-lt"/>
              </a:rPr>
              <a:t> direction.   </a:t>
            </a:r>
            <a:br>
              <a:rPr lang="fr-FR" sz="1200" dirty="0">
                <a:ea typeface="+mn-lt"/>
                <a:cs typeface="+mn-lt"/>
              </a:rPr>
            </a:br>
            <a:r>
              <a:rPr lang="fr-FR" sz="1200" dirty="0">
                <a:ea typeface="+mn-lt"/>
                <a:cs typeface="+mn-lt"/>
              </a:rPr>
              <a:t> </a:t>
            </a:r>
            <a:br>
              <a:rPr lang="fr-FR" sz="1200" dirty="0">
                <a:ea typeface="+mn-lt"/>
                <a:cs typeface="+mn-lt"/>
              </a:rPr>
            </a:br>
            <a:r>
              <a:rPr lang="fr-FR" sz="1200" dirty="0" err="1">
                <a:ea typeface="+mn-lt"/>
                <a:cs typeface="+mn-lt"/>
              </a:rPr>
              <a:t>Membership</a:t>
            </a:r>
            <a:br>
              <a:rPr lang="fr-FR" sz="1200" dirty="0">
                <a:ea typeface="+mn-lt"/>
                <a:cs typeface="+mn-lt"/>
              </a:rPr>
            </a:br>
            <a:r>
              <a:rPr lang="fr-FR" sz="1200" dirty="0">
                <a:ea typeface="+mn-lt"/>
                <a:cs typeface="+mn-lt"/>
              </a:rPr>
              <a:t> The CERN Fitness Club </a:t>
            </a:r>
            <a:r>
              <a:rPr lang="fr-FR" sz="1200" dirty="0" err="1">
                <a:ea typeface="+mn-lt"/>
                <a:cs typeface="+mn-lt"/>
              </a:rPr>
              <a:t>is</a:t>
            </a:r>
            <a:r>
              <a:rPr lang="fr-FR" sz="1200" dirty="0">
                <a:ea typeface="+mn-lt"/>
                <a:cs typeface="+mn-lt"/>
              </a:rPr>
              <a:t> run by and for </a:t>
            </a:r>
            <a:r>
              <a:rPr lang="fr-FR" sz="1200" dirty="0" err="1">
                <a:ea typeface="+mn-lt"/>
                <a:cs typeface="+mn-lt"/>
              </a:rPr>
              <a:t>its</a:t>
            </a:r>
            <a:r>
              <a:rPr lang="fr-FR" sz="1200" dirty="0">
                <a:ea typeface="+mn-lt"/>
                <a:cs typeface="+mn-lt"/>
              </a:rPr>
              <a:t> </a:t>
            </a:r>
            <a:r>
              <a:rPr lang="fr-FR" sz="1200" dirty="0" err="1">
                <a:ea typeface="+mn-lt"/>
                <a:cs typeface="+mn-lt"/>
              </a:rPr>
              <a:t>members</a:t>
            </a:r>
            <a:r>
              <a:rPr lang="fr-FR" sz="1200" dirty="0">
                <a:ea typeface="+mn-lt"/>
                <a:cs typeface="+mn-lt"/>
              </a:rPr>
              <a:t> and </a:t>
            </a:r>
            <a:r>
              <a:rPr lang="fr-FR" sz="1200" dirty="0" err="1">
                <a:ea typeface="+mn-lt"/>
                <a:cs typeface="+mn-lt"/>
              </a:rPr>
              <a:t>membership</a:t>
            </a:r>
            <a:r>
              <a:rPr lang="fr-FR" sz="1200" dirty="0">
                <a:ea typeface="+mn-lt"/>
                <a:cs typeface="+mn-lt"/>
              </a:rPr>
              <a:t> </a:t>
            </a:r>
            <a:r>
              <a:rPr lang="fr-FR" sz="1200" dirty="0" err="1">
                <a:ea typeface="+mn-lt"/>
                <a:cs typeface="+mn-lt"/>
              </a:rPr>
              <a:t>is</a:t>
            </a:r>
            <a:r>
              <a:rPr lang="fr-FR" sz="1200" dirty="0">
                <a:ea typeface="+mn-lt"/>
                <a:cs typeface="+mn-lt"/>
              </a:rPr>
              <a:t> </a:t>
            </a:r>
            <a:r>
              <a:rPr lang="fr-FR" sz="1200" dirty="0" err="1">
                <a:ea typeface="+mn-lt"/>
                <a:cs typeface="+mn-lt"/>
              </a:rPr>
              <a:t>considered</a:t>
            </a:r>
            <a:r>
              <a:rPr lang="fr-FR" sz="1200" dirty="0">
                <a:ea typeface="+mn-lt"/>
                <a:cs typeface="+mn-lt"/>
              </a:rPr>
              <a:t> </a:t>
            </a:r>
            <a:r>
              <a:rPr lang="fr-FR" sz="1200" dirty="0" err="1">
                <a:ea typeface="+mn-lt"/>
                <a:cs typeface="+mn-lt"/>
              </a:rPr>
              <a:t>compulsory</a:t>
            </a:r>
            <a:r>
              <a:rPr lang="fr-FR" sz="1200" dirty="0">
                <a:ea typeface="+mn-lt"/>
                <a:cs typeface="+mn-lt"/>
              </a:rPr>
              <a:t> for </a:t>
            </a:r>
            <a:r>
              <a:rPr lang="fr-FR" sz="1200" dirty="0" err="1">
                <a:ea typeface="+mn-lt"/>
                <a:cs typeface="+mn-lt"/>
              </a:rPr>
              <a:t>frequent</a:t>
            </a:r>
            <a:r>
              <a:rPr lang="fr-FR" sz="1200" dirty="0">
                <a:ea typeface="+mn-lt"/>
                <a:cs typeface="+mn-lt"/>
              </a:rPr>
              <a:t> </a:t>
            </a:r>
            <a:r>
              <a:rPr lang="fr-FR" sz="1200" dirty="0" err="1">
                <a:ea typeface="+mn-lt"/>
                <a:cs typeface="+mn-lt"/>
              </a:rPr>
              <a:t>attendees</a:t>
            </a:r>
            <a:r>
              <a:rPr lang="fr-FR" sz="1200" dirty="0">
                <a:ea typeface="+mn-lt"/>
                <a:cs typeface="+mn-lt"/>
              </a:rPr>
              <a:t>. Once </a:t>
            </a:r>
            <a:r>
              <a:rPr lang="fr-FR" sz="1200" dirty="0" err="1">
                <a:ea typeface="+mn-lt"/>
                <a:cs typeface="+mn-lt"/>
              </a:rPr>
              <a:t>individuals</a:t>
            </a:r>
            <a:r>
              <a:rPr lang="fr-FR" sz="1200" dirty="0">
                <a:ea typeface="+mn-lt"/>
                <a:cs typeface="+mn-lt"/>
              </a:rPr>
              <a:t> have </a:t>
            </a:r>
            <a:r>
              <a:rPr lang="fr-FR" sz="1200" dirty="0" err="1">
                <a:ea typeface="+mn-lt"/>
                <a:cs typeface="+mn-lt"/>
              </a:rPr>
              <a:t>attended</a:t>
            </a:r>
            <a:r>
              <a:rPr lang="fr-FR" sz="1200" dirty="0">
                <a:ea typeface="+mn-lt"/>
                <a:cs typeface="+mn-lt"/>
              </a:rPr>
              <a:t> one free trial class per </a:t>
            </a:r>
            <a:r>
              <a:rPr lang="fr-FR" sz="1200" dirty="0" err="1">
                <a:ea typeface="+mn-lt"/>
                <a:cs typeface="+mn-lt"/>
              </a:rPr>
              <a:t>activity</a:t>
            </a:r>
            <a:r>
              <a:rPr lang="fr-FR" sz="1200" dirty="0">
                <a:ea typeface="+mn-lt"/>
                <a:cs typeface="+mn-lt"/>
              </a:rPr>
              <a:t> and if </a:t>
            </a:r>
            <a:r>
              <a:rPr lang="fr-FR" sz="1200" dirty="0" err="1">
                <a:ea typeface="+mn-lt"/>
                <a:cs typeface="+mn-lt"/>
              </a:rPr>
              <a:t>they</a:t>
            </a:r>
            <a:r>
              <a:rPr lang="fr-FR" sz="1200" dirty="0">
                <a:ea typeface="+mn-lt"/>
                <a:cs typeface="+mn-lt"/>
              </a:rPr>
              <a:t> </a:t>
            </a:r>
            <a:r>
              <a:rPr lang="fr-FR" sz="1200" dirty="0" err="1">
                <a:ea typeface="+mn-lt"/>
                <a:cs typeface="+mn-lt"/>
              </a:rPr>
              <a:t>want</a:t>
            </a:r>
            <a:r>
              <a:rPr lang="fr-FR" sz="1200" dirty="0">
                <a:ea typeface="+mn-lt"/>
                <a:cs typeface="+mn-lt"/>
              </a:rPr>
              <a:t> to </a:t>
            </a:r>
            <a:r>
              <a:rPr lang="fr-FR" sz="1200" dirty="0" err="1">
                <a:ea typeface="+mn-lt"/>
                <a:cs typeface="+mn-lt"/>
              </a:rPr>
              <a:t>keep</a:t>
            </a:r>
            <a:r>
              <a:rPr lang="fr-FR" sz="1200" dirty="0">
                <a:ea typeface="+mn-lt"/>
                <a:cs typeface="+mn-lt"/>
              </a:rPr>
              <a:t> </a:t>
            </a:r>
            <a:r>
              <a:rPr lang="fr-FR" sz="1200" dirty="0" err="1">
                <a:ea typeface="+mn-lt"/>
                <a:cs typeface="+mn-lt"/>
              </a:rPr>
              <a:t>attending</a:t>
            </a:r>
            <a:r>
              <a:rPr lang="fr-FR" sz="1200" dirty="0">
                <a:ea typeface="+mn-lt"/>
                <a:cs typeface="+mn-lt"/>
              </a:rPr>
              <a:t> club </a:t>
            </a:r>
            <a:r>
              <a:rPr lang="fr-FR" sz="1200" dirty="0" err="1">
                <a:ea typeface="+mn-lt"/>
                <a:cs typeface="+mn-lt"/>
              </a:rPr>
              <a:t>activities</a:t>
            </a:r>
            <a:r>
              <a:rPr lang="fr-FR" sz="1200" dirty="0">
                <a:ea typeface="+mn-lt"/>
                <a:cs typeface="+mn-lt"/>
              </a:rPr>
              <a:t>, </a:t>
            </a:r>
            <a:r>
              <a:rPr lang="fr-FR" sz="1200" dirty="0" err="1">
                <a:ea typeface="+mn-lt"/>
                <a:cs typeface="+mn-lt"/>
              </a:rPr>
              <a:t>they</a:t>
            </a:r>
            <a:r>
              <a:rPr lang="fr-FR" sz="1200" dirty="0">
                <a:ea typeface="+mn-lt"/>
                <a:cs typeface="+mn-lt"/>
              </a:rPr>
              <a:t> are </a:t>
            </a:r>
            <a:r>
              <a:rPr lang="fr-FR" sz="1200" dirty="0" err="1">
                <a:ea typeface="+mn-lt"/>
                <a:cs typeface="+mn-lt"/>
              </a:rPr>
              <a:t>expected</a:t>
            </a:r>
            <a:r>
              <a:rPr lang="fr-FR" sz="1200" dirty="0">
                <a:ea typeface="+mn-lt"/>
                <a:cs typeface="+mn-lt"/>
              </a:rPr>
              <a:t> to </a:t>
            </a:r>
            <a:r>
              <a:rPr lang="fr-FR" sz="1200" dirty="0" err="1">
                <a:ea typeface="+mn-lt"/>
                <a:cs typeface="+mn-lt"/>
              </a:rPr>
              <a:t>sign</a:t>
            </a:r>
            <a:r>
              <a:rPr lang="fr-FR" sz="1200" dirty="0">
                <a:ea typeface="+mn-lt"/>
                <a:cs typeface="+mn-lt"/>
              </a:rPr>
              <a:t> up as </a:t>
            </a:r>
            <a:r>
              <a:rPr lang="fr-FR" sz="1200" dirty="0" err="1">
                <a:ea typeface="+mn-lt"/>
                <a:cs typeface="+mn-lt"/>
              </a:rPr>
              <a:t>members</a:t>
            </a:r>
            <a:r>
              <a:rPr lang="fr-FR" sz="1200" dirty="0">
                <a:ea typeface="+mn-lt"/>
                <a:cs typeface="+mn-lt"/>
              </a:rPr>
              <a:t>.</a:t>
            </a:r>
            <a:br>
              <a:rPr lang="fr-FR" sz="1200" dirty="0">
                <a:ea typeface="+mn-lt"/>
                <a:cs typeface="+mn-lt"/>
              </a:rPr>
            </a:br>
            <a:r>
              <a:rPr lang="fr-FR" sz="1200" dirty="0">
                <a:ea typeface="+mn-lt"/>
                <a:cs typeface="+mn-lt"/>
              </a:rPr>
              <a:t> </a:t>
            </a:r>
            <a:r>
              <a:rPr lang="fr-FR" sz="1200" dirty="0" err="1">
                <a:ea typeface="+mn-lt"/>
                <a:cs typeface="+mn-lt"/>
              </a:rPr>
              <a:t>Membership</a:t>
            </a:r>
            <a:r>
              <a:rPr lang="fr-FR" sz="1200" dirty="0">
                <a:ea typeface="+mn-lt"/>
                <a:cs typeface="+mn-lt"/>
              </a:rPr>
              <a:t> </a:t>
            </a:r>
            <a:r>
              <a:rPr lang="fr-FR" sz="1200" dirty="0" err="1">
                <a:ea typeface="+mn-lt"/>
                <a:cs typeface="+mn-lt"/>
              </a:rPr>
              <a:t>is</a:t>
            </a:r>
            <a:r>
              <a:rPr lang="fr-FR" sz="1200" dirty="0">
                <a:ea typeface="+mn-lt"/>
                <a:cs typeface="+mn-lt"/>
              </a:rPr>
              <a:t> </a:t>
            </a:r>
            <a:r>
              <a:rPr lang="fr-FR" sz="1200" dirty="0" err="1">
                <a:ea typeface="+mn-lt"/>
                <a:cs typeface="+mn-lt"/>
              </a:rPr>
              <a:t>applied</a:t>
            </a:r>
            <a:r>
              <a:rPr lang="fr-FR" sz="1200" dirty="0">
                <a:ea typeface="+mn-lt"/>
                <a:cs typeface="+mn-lt"/>
              </a:rPr>
              <a:t> for by </a:t>
            </a:r>
            <a:r>
              <a:rPr lang="fr-FR" sz="1200" dirty="0" err="1">
                <a:ea typeface="+mn-lt"/>
                <a:cs typeface="+mn-lt"/>
              </a:rPr>
              <a:t>completing</a:t>
            </a:r>
            <a:r>
              <a:rPr lang="fr-FR" sz="1200" dirty="0">
                <a:ea typeface="+mn-lt"/>
                <a:cs typeface="+mn-lt"/>
              </a:rPr>
              <a:t> the </a:t>
            </a:r>
            <a:r>
              <a:rPr lang="fr-FR" sz="1200" dirty="0" err="1">
                <a:ea typeface="+mn-lt"/>
                <a:cs typeface="+mn-lt"/>
              </a:rPr>
              <a:t>Club’s</a:t>
            </a:r>
            <a:r>
              <a:rPr lang="fr-FR" sz="1200" dirty="0">
                <a:ea typeface="+mn-lt"/>
                <a:cs typeface="+mn-lt"/>
              </a:rPr>
              <a:t> registration </a:t>
            </a:r>
            <a:r>
              <a:rPr lang="fr-FR" sz="1200" dirty="0" err="1">
                <a:ea typeface="+mn-lt"/>
                <a:cs typeface="+mn-lt"/>
              </a:rPr>
              <a:t>form</a:t>
            </a:r>
            <a:r>
              <a:rPr lang="fr-FR" sz="1200" dirty="0">
                <a:ea typeface="+mn-lt"/>
                <a:cs typeface="+mn-lt"/>
              </a:rPr>
              <a:t> (online), </a:t>
            </a:r>
            <a:r>
              <a:rPr lang="fr-FR" sz="1200" dirty="0" err="1">
                <a:ea typeface="+mn-lt"/>
                <a:cs typeface="+mn-lt"/>
              </a:rPr>
              <a:t>paying</a:t>
            </a:r>
            <a:r>
              <a:rPr lang="fr-FR" sz="1200" dirty="0">
                <a:ea typeface="+mn-lt"/>
                <a:cs typeface="+mn-lt"/>
              </a:rPr>
              <a:t> the </a:t>
            </a:r>
            <a:r>
              <a:rPr lang="fr-FR" sz="1200" dirty="0" err="1">
                <a:ea typeface="+mn-lt"/>
                <a:cs typeface="+mn-lt"/>
              </a:rPr>
              <a:t>corresponding</a:t>
            </a:r>
            <a:r>
              <a:rPr lang="fr-FR" sz="1200" dirty="0">
                <a:ea typeface="+mn-lt"/>
                <a:cs typeface="+mn-lt"/>
              </a:rPr>
              <a:t> </a:t>
            </a:r>
            <a:r>
              <a:rPr lang="fr-FR" sz="1200" dirty="0" err="1">
                <a:ea typeface="+mn-lt"/>
                <a:cs typeface="+mn-lt"/>
              </a:rPr>
              <a:t>fees</a:t>
            </a:r>
            <a:r>
              <a:rPr lang="fr-FR" sz="1200" dirty="0">
                <a:ea typeface="+mn-lt"/>
                <a:cs typeface="+mn-lt"/>
              </a:rPr>
              <a:t>,  </a:t>
            </a:r>
            <a:r>
              <a:rPr lang="fr-FR" sz="1200" dirty="0" err="1">
                <a:ea typeface="+mn-lt"/>
                <a:cs typeface="+mn-lt"/>
              </a:rPr>
              <a:t>signing</a:t>
            </a:r>
            <a:r>
              <a:rPr lang="fr-FR" sz="1200" dirty="0">
                <a:ea typeface="+mn-lt"/>
                <a:cs typeface="+mn-lt"/>
              </a:rPr>
              <a:t> and </a:t>
            </a:r>
            <a:r>
              <a:rPr lang="fr-FR" sz="1200" dirty="0" err="1">
                <a:ea typeface="+mn-lt"/>
                <a:cs typeface="+mn-lt"/>
              </a:rPr>
              <a:t>returning</a:t>
            </a:r>
            <a:r>
              <a:rPr lang="fr-FR" sz="1200" dirty="0">
                <a:ea typeface="+mn-lt"/>
                <a:cs typeface="+mn-lt"/>
              </a:rPr>
              <a:t> the disclaimer and club </a:t>
            </a:r>
            <a:r>
              <a:rPr lang="fr-FR" sz="1200" dirty="0" err="1">
                <a:ea typeface="+mn-lt"/>
                <a:cs typeface="+mn-lt"/>
              </a:rPr>
              <a:t>rules</a:t>
            </a:r>
            <a:r>
              <a:rPr lang="fr-FR" sz="1200" dirty="0">
                <a:ea typeface="+mn-lt"/>
                <a:cs typeface="+mn-lt"/>
              </a:rPr>
              <a:t> </a:t>
            </a:r>
            <a:r>
              <a:rPr lang="fr-FR" sz="1200" dirty="0" err="1">
                <a:ea typeface="+mn-lt"/>
                <a:cs typeface="+mn-lt"/>
              </a:rPr>
              <a:t>form</a:t>
            </a:r>
            <a:r>
              <a:rPr lang="fr-FR" sz="1200" dirty="0">
                <a:ea typeface="+mn-lt"/>
                <a:cs typeface="+mn-lt"/>
              </a:rPr>
              <a:t> to </a:t>
            </a:r>
            <a:r>
              <a:rPr lang="fr-FR" sz="1200" dirty="0">
                <a:ea typeface="+mn-lt"/>
                <a:cs typeface="+mn-lt"/>
                <a:hlinkClick r:id="rId3"/>
              </a:rPr>
              <a:t>fitness.club@cern.ch</a:t>
            </a:r>
            <a:r>
              <a:rPr lang="fr-FR" sz="1200" dirty="0">
                <a:ea typeface="+mn-lt"/>
                <a:cs typeface="+mn-lt"/>
              </a:rPr>
              <a:t>. </a:t>
            </a:r>
            <a:endParaRPr lang="en-US"/>
          </a:p>
          <a:p>
            <a:pPr>
              <a:buNone/>
            </a:pPr>
            <a:r>
              <a:rPr lang="fr-FR" sz="1200" dirty="0">
                <a:ea typeface="+mn-lt"/>
                <a:cs typeface="+mn-lt"/>
              </a:rPr>
              <a:t>        </a:t>
            </a:r>
            <a:r>
              <a:rPr lang="fr-FR" sz="1200" b="0" i="0" dirty="0">
                <a:effectLst/>
                <a:ea typeface="+mn-lt"/>
                <a:cs typeface="+mn-lt"/>
              </a:rPr>
              <a:t>People </a:t>
            </a:r>
            <a:r>
              <a:rPr lang="fr-FR" sz="1200" b="0" i="0" err="1">
                <a:effectLst/>
                <a:ea typeface="+mn-lt"/>
                <a:cs typeface="+mn-lt"/>
              </a:rPr>
              <a:t>register</a:t>
            </a:r>
            <a:r>
              <a:rPr lang="fr-FR" sz="1200" b="0" i="0" dirty="0">
                <a:effectLst/>
                <a:ea typeface="+mn-lt"/>
                <a:cs typeface="+mn-lt"/>
              </a:rPr>
              <a:t> for a </a:t>
            </a:r>
            <a:r>
              <a:rPr lang="fr-FR" sz="1200" b="0" i="0" err="1">
                <a:effectLst/>
                <a:ea typeface="+mn-lt"/>
                <a:cs typeface="+mn-lt"/>
              </a:rPr>
              <a:t>specific</a:t>
            </a:r>
            <a:r>
              <a:rPr lang="fr-FR" sz="1200" b="0" i="0" dirty="0">
                <a:effectLst/>
                <a:ea typeface="+mn-lt"/>
                <a:cs typeface="+mn-lt"/>
              </a:rPr>
              <a:t> </a:t>
            </a:r>
            <a:r>
              <a:rPr lang="fr-FR" sz="1200" b="0" i="0" err="1">
                <a:effectLst/>
                <a:ea typeface="+mn-lt"/>
                <a:cs typeface="+mn-lt"/>
              </a:rPr>
              <a:t>period</a:t>
            </a:r>
            <a:r>
              <a:rPr lang="fr-FR" sz="1200" b="0" i="0" dirty="0">
                <a:effectLst/>
                <a:ea typeface="+mn-lt"/>
                <a:cs typeface="+mn-lt"/>
              </a:rPr>
              <a:t> of time. </a:t>
            </a:r>
            <a:r>
              <a:rPr lang="fr-FR" sz="1200" b="0" i="0" err="1">
                <a:effectLst/>
                <a:ea typeface="+mn-lt"/>
                <a:cs typeface="+mn-lt"/>
              </a:rPr>
              <a:t>Recovery</a:t>
            </a:r>
            <a:r>
              <a:rPr lang="fr-FR" sz="1200" b="0" i="0" dirty="0">
                <a:effectLst/>
                <a:ea typeface="+mn-lt"/>
                <a:cs typeface="+mn-lt"/>
              </a:rPr>
              <a:t> of </a:t>
            </a:r>
            <a:r>
              <a:rPr lang="fr-FR" sz="1200" b="0" i="0" err="1">
                <a:effectLst/>
                <a:ea typeface="+mn-lt"/>
                <a:cs typeface="+mn-lt"/>
              </a:rPr>
              <a:t>missed</a:t>
            </a:r>
            <a:r>
              <a:rPr lang="fr-FR" sz="1200" b="0" i="0" dirty="0">
                <a:effectLst/>
                <a:ea typeface="+mn-lt"/>
                <a:cs typeface="+mn-lt"/>
              </a:rPr>
              <a:t> classes </a:t>
            </a:r>
            <a:r>
              <a:rPr lang="fr-FR" sz="1200" b="0" i="0" err="1">
                <a:effectLst/>
                <a:ea typeface="+mn-lt"/>
                <a:cs typeface="+mn-lt"/>
              </a:rPr>
              <a:t>is</a:t>
            </a:r>
            <a:r>
              <a:rPr lang="fr-FR" sz="1200" b="0" i="0" dirty="0">
                <a:effectLst/>
                <a:ea typeface="+mn-lt"/>
                <a:cs typeface="+mn-lt"/>
              </a:rPr>
              <a:t> </a:t>
            </a:r>
            <a:r>
              <a:rPr lang="fr-FR" sz="1200" b="0" i="0" err="1">
                <a:effectLst/>
                <a:ea typeface="+mn-lt"/>
                <a:cs typeface="+mn-lt"/>
              </a:rPr>
              <a:t>allowed</a:t>
            </a:r>
            <a:r>
              <a:rPr lang="fr-FR" sz="1200" dirty="0">
                <a:ea typeface="+mn-lt"/>
                <a:cs typeface="+mn-lt"/>
              </a:rPr>
              <a:t> </a:t>
            </a:r>
            <a:r>
              <a:rPr lang="fr-FR" sz="1200" b="0" i="0" err="1">
                <a:effectLst/>
                <a:ea typeface="+mn-lt"/>
                <a:cs typeface="+mn-lt"/>
              </a:rPr>
              <a:t>within</a:t>
            </a:r>
            <a:r>
              <a:rPr lang="fr-FR" sz="1200" b="0" i="0" dirty="0">
                <a:effectLst/>
                <a:ea typeface="+mn-lt"/>
                <a:cs typeface="+mn-lt"/>
              </a:rPr>
              <a:t> the </a:t>
            </a:r>
            <a:r>
              <a:rPr lang="fr-FR" sz="1200" b="0" i="0" err="1">
                <a:effectLst/>
                <a:ea typeface="+mn-lt"/>
                <a:cs typeface="+mn-lt"/>
              </a:rPr>
              <a:t>subscription</a:t>
            </a:r>
            <a:r>
              <a:rPr lang="fr-FR" sz="1200" b="0" i="0" dirty="0">
                <a:effectLst/>
                <a:ea typeface="+mn-lt"/>
                <a:cs typeface="+mn-lt"/>
              </a:rPr>
              <a:t> </a:t>
            </a:r>
            <a:r>
              <a:rPr lang="fr-FR" sz="1200" b="0" i="0" err="1">
                <a:effectLst/>
                <a:ea typeface="+mn-lt"/>
                <a:cs typeface="+mn-lt"/>
              </a:rPr>
              <a:t>period</a:t>
            </a:r>
            <a:r>
              <a:rPr lang="fr-FR" sz="1200" b="0" i="0" dirty="0">
                <a:effectLst/>
                <a:ea typeface="+mn-lt"/>
                <a:cs typeface="+mn-lt"/>
              </a:rPr>
              <a:t>. By </a:t>
            </a:r>
            <a:r>
              <a:rPr lang="fr-FR" sz="1200" b="0" i="0" err="1">
                <a:effectLst/>
                <a:ea typeface="+mn-lt"/>
                <a:cs typeface="+mn-lt"/>
              </a:rPr>
              <a:t>general</a:t>
            </a:r>
            <a:r>
              <a:rPr lang="fr-FR" sz="1200" b="0" i="0" dirty="0">
                <a:effectLst/>
                <a:ea typeface="+mn-lt"/>
                <a:cs typeface="+mn-lt"/>
              </a:rPr>
              <a:t> </a:t>
            </a:r>
            <a:r>
              <a:rPr lang="fr-FR" sz="1200" b="0" i="0" err="1">
                <a:effectLst/>
                <a:ea typeface="+mn-lt"/>
                <a:cs typeface="+mn-lt"/>
              </a:rPr>
              <a:t>rule</a:t>
            </a:r>
            <a:r>
              <a:rPr lang="fr-FR" sz="1200" b="0" i="0" dirty="0">
                <a:effectLst/>
                <a:ea typeface="+mn-lt"/>
                <a:cs typeface="+mn-lt"/>
              </a:rPr>
              <a:t>, extension of </a:t>
            </a:r>
            <a:r>
              <a:rPr lang="fr-FR" sz="1200" b="0" i="0" err="1">
                <a:effectLst/>
                <a:ea typeface="+mn-lt"/>
                <a:cs typeface="+mn-lt"/>
              </a:rPr>
              <a:t>subscription</a:t>
            </a:r>
            <a:r>
              <a:rPr lang="fr-FR" sz="1200" b="0" i="0" dirty="0">
                <a:effectLst/>
                <a:ea typeface="+mn-lt"/>
                <a:cs typeface="+mn-lt"/>
              </a:rPr>
              <a:t> </a:t>
            </a:r>
            <a:r>
              <a:rPr lang="fr-FR" sz="1200" b="0" i="0" err="1">
                <a:effectLst/>
                <a:ea typeface="+mn-lt"/>
                <a:cs typeface="+mn-lt"/>
              </a:rPr>
              <a:t>is</a:t>
            </a:r>
            <a:r>
              <a:rPr lang="fr-FR" sz="1200" b="0" i="0" dirty="0">
                <a:effectLst/>
                <a:ea typeface="+mn-lt"/>
                <a:cs typeface="+mn-lt"/>
              </a:rPr>
              <a:t> not</a:t>
            </a:r>
            <a:r>
              <a:rPr lang="fr-FR" sz="1200" dirty="0">
                <a:ea typeface="+mn-lt"/>
                <a:cs typeface="+mn-lt"/>
              </a:rPr>
              <a:t> </a:t>
            </a:r>
            <a:r>
              <a:rPr lang="fr-FR" sz="1200" b="0" i="0" err="1">
                <a:effectLst/>
                <a:ea typeface="+mn-lt"/>
                <a:cs typeface="+mn-lt"/>
              </a:rPr>
              <a:t>permitted</a:t>
            </a:r>
            <a:r>
              <a:rPr lang="fr-FR" sz="1200" b="0" i="0" dirty="0">
                <a:effectLst/>
                <a:ea typeface="+mn-lt"/>
                <a:cs typeface="+mn-lt"/>
              </a:rPr>
              <a:t> (</a:t>
            </a:r>
            <a:r>
              <a:rPr lang="fr-FR" sz="1200" b="0" i="0" err="1">
                <a:effectLst/>
                <a:ea typeface="+mn-lt"/>
                <a:cs typeface="+mn-lt"/>
              </a:rPr>
              <a:t>unless</a:t>
            </a:r>
            <a:r>
              <a:rPr lang="fr-FR" sz="1200" b="0" i="0" dirty="0">
                <a:effectLst/>
                <a:ea typeface="+mn-lt"/>
                <a:cs typeface="+mn-lt"/>
              </a:rPr>
              <a:t> due to </a:t>
            </a:r>
            <a:r>
              <a:rPr lang="fr-FR" sz="1200" b="0" i="0" err="1">
                <a:effectLst/>
                <a:ea typeface="+mn-lt"/>
                <a:cs typeface="+mn-lt"/>
              </a:rPr>
              <a:t>illness</a:t>
            </a:r>
            <a:r>
              <a:rPr lang="fr-FR" sz="1200" b="0" i="0" dirty="0">
                <a:effectLst/>
                <a:ea typeface="+mn-lt"/>
                <a:cs typeface="+mn-lt"/>
              </a:rPr>
              <a:t>). </a:t>
            </a:r>
            <a:r>
              <a:rPr lang="fr-FR" sz="1200" b="0" i="0" err="1">
                <a:effectLst/>
                <a:ea typeface="+mn-lt"/>
                <a:cs typeface="+mn-lt"/>
              </a:rPr>
              <a:t>Members</a:t>
            </a:r>
            <a:r>
              <a:rPr lang="fr-FR" sz="1200" b="0" i="0" dirty="0">
                <a:effectLst/>
                <a:ea typeface="+mn-lt"/>
                <a:cs typeface="+mn-lt"/>
              </a:rPr>
              <a:t> must </a:t>
            </a:r>
            <a:r>
              <a:rPr lang="fr-FR" sz="1200" b="0" i="0" err="1">
                <a:effectLst/>
                <a:ea typeface="+mn-lt"/>
                <a:cs typeface="+mn-lt"/>
              </a:rPr>
              <a:t>unsubscribe</a:t>
            </a:r>
            <a:r>
              <a:rPr lang="fr-FR" sz="1200" b="0" i="0" dirty="0">
                <a:effectLst/>
                <a:ea typeface="+mn-lt"/>
                <a:cs typeface="+mn-lt"/>
              </a:rPr>
              <a:t> for classes or </a:t>
            </a:r>
            <a:r>
              <a:rPr lang="fr-FR" sz="1200" b="0" i="0" err="1">
                <a:effectLst/>
                <a:ea typeface="+mn-lt"/>
                <a:cs typeface="+mn-lt"/>
              </a:rPr>
              <a:t>inform</a:t>
            </a:r>
            <a:r>
              <a:rPr lang="fr-FR" sz="1200" dirty="0">
                <a:ea typeface="+mn-lt"/>
                <a:cs typeface="+mn-lt"/>
              </a:rPr>
              <a:t> </a:t>
            </a:r>
            <a:r>
              <a:rPr lang="fr-FR" sz="1200" b="0" i="0" dirty="0">
                <a:effectLst/>
                <a:ea typeface="+mn-lt"/>
                <a:cs typeface="+mn-lt"/>
                <a:hlinkClick r:id="rId3">
                  <a:extLst>
                    <a:ext uri="{A12FA001-AC4F-418D-AE19-62706E023703}">
                      <ahyp:hlinkClr xmlns:ahyp="http://schemas.microsoft.com/office/drawing/2018/hyperlinkcolor" val="tx"/>
                    </a:ext>
                  </a:extLst>
                </a:hlinkClick>
              </a:rPr>
              <a:t>fitness.club@cern.ch</a:t>
            </a:r>
            <a:r>
              <a:rPr lang="fr-FR" sz="1200" dirty="0">
                <a:ea typeface="+mn-lt"/>
                <a:cs typeface="+mn-lt"/>
              </a:rPr>
              <a:t> </a:t>
            </a:r>
            <a:r>
              <a:rPr lang="fr-FR" sz="1200" b="0" i="0" dirty="0">
                <a:effectLst/>
                <a:ea typeface="+mn-lt"/>
                <a:cs typeface="+mn-lt"/>
              </a:rPr>
              <a:t>if </a:t>
            </a:r>
            <a:r>
              <a:rPr lang="fr-FR" sz="1200" b="0" i="0" err="1">
                <a:effectLst/>
                <a:ea typeface="+mn-lt"/>
                <a:cs typeface="+mn-lt"/>
              </a:rPr>
              <a:t>unable</a:t>
            </a:r>
            <a:r>
              <a:rPr lang="fr-FR" sz="1200" b="0" i="0" dirty="0">
                <a:effectLst/>
                <a:ea typeface="+mn-lt"/>
                <a:cs typeface="+mn-lt"/>
              </a:rPr>
              <a:t> to </a:t>
            </a:r>
            <a:r>
              <a:rPr lang="fr-FR" sz="1200" b="0" i="0" err="1">
                <a:effectLst/>
                <a:ea typeface="+mn-lt"/>
                <a:cs typeface="+mn-lt"/>
              </a:rPr>
              <a:t>take</a:t>
            </a:r>
            <a:r>
              <a:rPr lang="fr-FR" sz="1200" b="0" i="0" dirty="0">
                <a:effectLst/>
                <a:ea typeface="+mn-lt"/>
                <a:cs typeface="+mn-lt"/>
              </a:rPr>
              <a:t> class.</a:t>
            </a:r>
            <a:r>
              <a:rPr lang="fr-FR" sz="1200" dirty="0">
                <a:ea typeface="+mn-lt"/>
                <a:cs typeface="+mn-lt"/>
              </a:rPr>
              <a:t> </a:t>
            </a:r>
            <a:r>
              <a:rPr lang="fr-FR" sz="1200" dirty="0" err="1">
                <a:latin typeface="Constantia"/>
                <a:cs typeface="Arial"/>
              </a:rPr>
              <a:t>Powerlifters</a:t>
            </a:r>
            <a:r>
              <a:rPr lang="fr-FR" sz="1200" dirty="0">
                <a:latin typeface="Constantia"/>
                <a:cs typeface="Arial"/>
              </a:rPr>
              <a:t> must </a:t>
            </a:r>
            <a:r>
              <a:rPr lang="fr-FR" sz="1200" dirty="0" err="1">
                <a:latin typeface="Constantia"/>
                <a:cs typeface="Arial"/>
              </a:rPr>
              <a:t>reserve</a:t>
            </a:r>
            <a:r>
              <a:rPr lang="fr-FR" sz="1200" dirty="0">
                <a:latin typeface="Constantia"/>
                <a:cs typeface="Arial"/>
              </a:rPr>
              <a:t> </a:t>
            </a:r>
            <a:r>
              <a:rPr lang="fr-FR" sz="1200" dirty="0" err="1">
                <a:latin typeface="Constantia"/>
                <a:cs typeface="Arial"/>
              </a:rPr>
              <a:t>their</a:t>
            </a:r>
            <a:r>
              <a:rPr lang="fr-FR" sz="1200" dirty="0">
                <a:latin typeface="Constantia"/>
                <a:cs typeface="Arial"/>
              </a:rPr>
              <a:t> slots in the </a:t>
            </a:r>
            <a:r>
              <a:rPr lang="fr-FR" sz="1200" dirty="0" err="1">
                <a:latin typeface="Constantia"/>
                <a:cs typeface="Arial"/>
              </a:rPr>
              <a:t>booking</a:t>
            </a:r>
            <a:r>
              <a:rPr lang="fr-FR" sz="1200" dirty="0">
                <a:latin typeface="Constantia"/>
                <a:cs typeface="Arial"/>
              </a:rPr>
              <a:t> system and cancel if </a:t>
            </a:r>
            <a:r>
              <a:rPr lang="fr-FR" sz="1200" dirty="0" err="1">
                <a:latin typeface="Constantia"/>
                <a:cs typeface="Arial"/>
              </a:rPr>
              <a:t>they</a:t>
            </a:r>
            <a:r>
              <a:rPr lang="fr-FR" sz="1200" dirty="0">
                <a:latin typeface="Constantia"/>
                <a:cs typeface="Arial"/>
              </a:rPr>
              <a:t> are </a:t>
            </a:r>
            <a:r>
              <a:rPr lang="fr-FR" sz="1200" dirty="0" err="1">
                <a:latin typeface="Constantia"/>
                <a:cs typeface="Arial"/>
              </a:rPr>
              <a:t>unable</a:t>
            </a:r>
            <a:r>
              <a:rPr lang="fr-FR" sz="1200" dirty="0">
                <a:latin typeface="Constantia"/>
                <a:cs typeface="Arial"/>
              </a:rPr>
              <a:t> to attend. </a:t>
            </a:r>
            <a:r>
              <a:rPr lang="fr-FR" sz="1200" dirty="0">
                <a:latin typeface="Arial"/>
                <a:cs typeface="Arial"/>
              </a:rPr>
              <a:t> </a:t>
            </a:r>
            <a:endParaRPr lang="en-GB" dirty="0"/>
          </a:p>
          <a:p>
            <a:pPr>
              <a:buNone/>
            </a:pPr>
            <a:endParaRPr lang="en-GB"/>
          </a:p>
          <a:p>
            <a:pPr marL="0" indent="0">
              <a:buNone/>
            </a:pPr>
            <a:endParaRPr lang="fr-FR" dirty="0"/>
          </a:p>
        </p:txBody>
      </p:sp>
      <p:sp>
        <p:nvSpPr>
          <p:cNvPr id="4" name="Date Placeholder 3"/>
          <p:cNvSpPr>
            <a:spLocks noGrp="1"/>
          </p:cNvSpPr>
          <p:nvPr>
            <p:ph type="dt" sz="half" idx="10"/>
          </p:nvPr>
        </p:nvSpPr>
        <p:spPr/>
        <p:txBody>
          <a:bodyPr/>
          <a:lstStyle/>
          <a:p>
            <a:fld id="{227AF519-C2C5-456E-AA80-906DE3DCAED8}" type="datetime1">
              <a:rPr lang="en-GB" smtClean="0"/>
              <a:t>28/05/2025</a:t>
            </a:fld>
            <a:endParaRPr lang="en-US" dirty="0"/>
          </a:p>
        </p:txBody>
      </p:sp>
    </p:spTree>
    <p:extLst>
      <p:ext uri="{BB962C8B-B14F-4D97-AF65-F5344CB8AC3E}">
        <p14:creationId xmlns:p14="http://schemas.microsoft.com/office/powerpoint/2010/main" val="5621842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CERN Fitness Club AGM</a:t>
            </a:r>
            <a:br>
              <a:rPr lang="en-US" dirty="0"/>
            </a:br>
            <a:r>
              <a:rPr lang="en-US" dirty="0"/>
              <a:t>Club Rules Reminder</a:t>
            </a:r>
          </a:p>
        </p:txBody>
      </p:sp>
      <p:sp>
        <p:nvSpPr>
          <p:cNvPr id="5" name="Content Placeholder 4"/>
          <p:cNvSpPr>
            <a:spLocks noGrp="1"/>
          </p:cNvSpPr>
          <p:nvPr>
            <p:ph idx="1"/>
          </p:nvPr>
        </p:nvSpPr>
        <p:spPr>
          <a:xfrm>
            <a:off x="457200" y="1940671"/>
            <a:ext cx="8229600" cy="4383929"/>
          </a:xfrm>
        </p:spPr>
        <p:txBody>
          <a:bodyPr vert="horz" lIns="91440" tIns="45720" rIns="91440" bIns="45720" anchor="t">
            <a:normAutofit fontScale="92500" lnSpcReduction="10000"/>
          </a:bodyPr>
          <a:lstStyle/>
          <a:p>
            <a:pPr algn="just">
              <a:buNone/>
            </a:pPr>
            <a:endParaRPr lang="fr-FR" sz="1200" dirty="0"/>
          </a:p>
          <a:p>
            <a:pPr>
              <a:buNone/>
            </a:pPr>
            <a:r>
              <a:rPr lang="fr-FR" sz="1200" dirty="0">
                <a:latin typeface="Arial"/>
                <a:cs typeface="Arial"/>
              </a:rPr>
              <a:t>General </a:t>
            </a:r>
            <a:r>
              <a:rPr lang="fr-FR" sz="1200" dirty="0" err="1">
                <a:latin typeface="Arial"/>
                <a:cs typeface="Arial"/>
              </a:rPr>
              <a:t>rules</a:t>
            </a:r>
            <a:endParaRPr lang="en-GB" dirty="0" err="1"/>
          </a:p>
          <a:p>
            <a:r>
              <a:rPr lang="fr-FR" sz="1200" b="0" i="0" dirty="0">
                <a:effectLst/>
                <a:ea typeface="+mn-lt"/>
                <a:cs typeface="+mn-lt"/>
              </a:rPr>
              <a:t>Official communication </a:t>
            </a:r>
            <a:r>
              <a:rPr lang="fr-FR" sz="1200" b="0" i="0" dirty="0" err="1">
                <a:effectLst/>
                <a:ea typeface="+mn-lt"/>
                <a:cs typeface="+mn-lt"/>
              </a:rPr>
              <a:t>channel</a:t>
            </a:r>
            <a:r>
              <a:rPr lang="fr-FR" sz="1200" b="0" i="0" dirty="0">
                <a:effectLst/>
                <a:ea typeface="+mn-lt"/>
                <a:cs typeface="+mn-lt"/>
              </a:rPr>
              <a:t> </a:t>
            </a:r>
            <a:r>
              <a:rPr lang="fr-FR" sz="1200" dirty="0">
                <a:ea typeface="+mn-lt"/>
                <a:cs typeface="+mn-lt"/>
              </a:rPr>
              <a:t>for CERN Fitness Club </a:t>
            </a:r>
            <a:r>
              <a:rPr lang="fr-FR" sz="1200" dirty="0" err="1">
                <a:ea typeface="+mn-lt"/>
                <a:cs typeface="+mn-lt"/>
              </a:rPr>
              <a:t>is</a:t>
            </a:r>
            <a:r>
              <a:rPr lang="fr-FR" sz="1200" dirty="0">
                <a:ea typeface="+mn-lt"/>
                <a:cs typeface="+mn-lt"/>
              </a:rPr>
              <a:t> email </a:t>
            </a:r>
            <a:r>
              <a:rPr lang="fr-FR" sz="1200" b="0" i="0" dirty="0">
                <a:effectLst/>
                <a:ea typeface="+mn-lt"/>
                <a:cs typeface="+mn-lt"/>
              </a:rPr>
              <a:t>(</a:t>
            </a:r>
            <a:r>
              <a:rPr lang="fr-FR" sz="1200" dirty="0">
                <a:ea typeface="+mn-lt"/>
                <a:cs typeface="+mn-lt"/>
              </a:rPr>
              <a:t>messaging apps </a:t>
            </a:r>
            <a:r>
              <a:rPr lang="fr-FR" sz="1200" dirty="0" err="1">
                <a:ea typeface="+mn-lt"/>
                <a:cs typeface="+mn-lt"/>
              </a:rPr>
              <a:t>such</a:t>
            </a:r>
            <a:r>
              <a:rPr lang="fr-FR" sz="1200" dirty="0">
                <a:ea typeface="+mn-lt"/>
                <a:cs typeface="+mn-lt"/>
              </a:rPr>
              <a:t> as </a:t>
            </a:r>
            <a:r>
              <a:rPr lang="fr-FR" sz="1200" b="0" i="0" dirty="0">
                <a:effectLst/>
                <a:ea typeface="+mn-lt"/>
                <a:cs typeface="+mn-lt"/>
              </a:rPr>
              <a:t>WhatsApp </a:t>
            </a:r>
            <a:r>
              <a:rPr lang="fr-FR" sz="1200" dirty="0">
                <a:ea typeface="+mn-lt"/>
                <a:cs typeface="+mn-lt"/>
              </a:rPr>
              <a:t>are </a:t>
            </a:r>
            <a:r>
              <a:rPr lang="fr-FR" sz="1200" b="0" i="0" dirty="0">
                <a:effectLst/>
                <a:ea typeface="+mn-lt"/>
                <a:cs typeface="+mn-lt"/>
              </a:rPr>
              <a:t>not </a:t>
            </a:r>
            <a:r>
              <a:rPr lang="fr-FR" sz="1200" b="0" i="0" dirty="0" err="1">
                <a:effectLst/>
                <a:ea typeface="+mn-lt"/>
                <a:cs typeface="+mn-lt"/>
              </a:rPr>
              <a:t>permitted</a:t>
            </a:r>
            <a:r>
              <a:rPr lang="fr-FR" sz="1200" b="0" i="0" dirty="0">
                <a:effectLst/>
                <a:ea typeface="+mn-lt"/>
                <a:cs typeface="+mn-lt"/>
              </a:rPr>
              <a:t> at CERN).  </a:t>
            </a:r>
            <a:r>
              <a:rPr lang="fr-FR" sz="1200" dirty="0">
                <a:latin typeface="Arial"/>
                <a:cs typeface="Arial"/>
              </a:rPr>
              <a:t> </a:t>
            </a:r>
            <a:endParaRPr lang="en-GB" dirty="0"/>
          </a:p>
          <a:p>
            <a:r>
              <a:rPr lang="fr-FR" sz="1200" dirty="0">
                <a:ea typeface="+mn-lt"/>
                <a:cs typeface="+mn-lt"/>
              </a:rPr>
              <a:t>The 216 and 566 are to </a:t>
            </a:r>
            <a:r>
              <a:rPr lang="fr-FR" sz="1200" dirty="0" err="1">
                <a:ea typeface="+mn-lt"/>
                <a:cs typeface="+mn-lt"/>
              </a:rPr>
              <a:t>be</a:t>
            </a:r>
            <a:r>
              <a:rPr lang="fr-FR" sz="1200" dirty="0">
                <a:ea typeface="+mn-lt"/>
                <a:cs typeface="+mn-lt"/>
              </a:rPr>
              <a:t> </a:t>
            </a:r>
            <a:r>
              <a:rPr lang="fr-FR" sz="1200" dirty="0" err="1">
                <a:ea typeface="+mn-lt"/>
                <a:cs typeface="+mn-lt"/>
              </a:rPr>
              <a:t>used</a:t>
            </a:r>
            <a:r>
              <a:rPr lang="fr-FR" sz="1200" dirty="0">
                <a:ea typeface="+mn-lt"/>
                <a:cs typeface="+mn-lt"/>
              </a:rPr>
              <a:t> for fitness </a:t>
            </a:r>
            <a:r>
              <a:rPr lang="fr-FR" sz="1200" dirty="0" err="1">
                <a:ea typeface="+mn-lt"/>
                <a:cs typeface="+mn-lt"/>
              </a:rPr>
              <a:t>activities</a:t>
            </a:r>
            <a:r>
              <a:rPr lang="fr-FR" sz="1200" dirty="0">
                <a:ea typeface="+mn-lt"/>
                <a:cs typeface="+mn-lt"/>
              </a:rPr>
              <a:t> </a:t>
            </a:r>
            <a:r>
              <a:rPr lang="fr-FR" sz="1200" dirty="0" err="1">
                <a:ea typeface="+mn-lt"/>
                <a:cs typeface="+mn-lt"/>
              </a:rPr>
              <a:t>only</a:t>
            </a:r>
            <a:r>
              <a:rPr lang="fr-FR" sz="1200" dirty="0">
                <a:ea typeface="+mn-lt"/>
                <a:cs typeface="+mn-lt"/>
              </a:rPr>
              <a:t>.</a:t>
            </a:r>
            <a:endParaRPr lang="en-GB"/>
          </a:p>
          <a:p>
            <a:r>
              <a:rPr lang="fr-FR" sz="1200" b="0" i="0" dirty="0" err="1">
                <a:effectLst/>
                <a:ea typeface="+mn-lt"/>
                <a:cs typeface="+mn-lt"/>
              </a:rPr>
              <a:t>Strictly</a:t>
            </a:r>
            <a:r>
              <a:rPr lang="fr-FR" sz="1200" b="0" i="0" dirty="0">
                <a:effectLst/>
                <a:ea typeface="+mn-lt"/>
                <a:cs typeface="+mn-lt"/>
              </a:rPr>
              <a:t> no </a:t>
            </a:r>
            <a:r>
              <a:rPr lang="fr-FR" sz="1200" b="0" i="0" dirty="0" err="1">
                <a:effectLst/>
                <a:ea typeface="+mn-lt"/>
                <a:cs typeface="+mn-lt"/>
              </a:rPr>
              <a:t>equipment</a:t>
            </a:r>
            <a:r>
              <a:rPr lang="fr-FR" sz="1200" b="0" i="0" dirty="0">
                <a:effectLst/>
                <a:ea typeface="+mn-lt"/>
                <a:cs typeface="+mn-lt"/>
              </a:rPr>
              <a:t> </a:t>
            </a:r>
            <a:r>
              <a:rPr lang="fr-FR" sz="1200" dirty="0">
                <a:ea typeface="+mn-lt"/>
                <a:cs typeface="+mn-lt"/>
              </a:rPr>
              <a:t>can </a:t>
            </a:r>
            <a:r>
              <a:rPr lang="fr-FR" sz="1200" b="0" i="0" dirty="0" err="1">
                <a:effectLst/>
                <a:ea typeface="+mn-lt"/>
                <a:cs typeface="+mn-lt"/>
              </a:rPr>
              <a:t>be</a:t>
            </a:r>
            <a:r>
              <a:rPr lang="fr-FR" sz="1200" b="0" i="0" dirty="0">
                <a:effectLst/>
                <a:ea typeface="+mn-lt"/>
                <a:cs typeface="+mn-lt"/>
              </a:rPr>
              <a:t> </a:t>
            </a:r>
            <a:r>
              <a:rPr lang="fr-FR" sz="1200" b="0" i="0" dirty="0" err="1">
                <a:effectLst/>
                <a:ea typeface="+mn-lt"/>
                <a:cs typeface="+mn-lt"/>
              </a:rPr>
              <a:t>removed</a:t>
            </a:r>
            <a:r>
              <a:rPr lang="fr-FR" sz="1200" b="0" i="0" dirty="0">
                <a:effectLst/>
                <a:ea typeface="+mn-lt"/>
                <a:cs typeface="+mn-lt"/>
              </a:rPr>
              <a:t> </a:t>
            </a:r>
            <a:r>
              <a:rPr lang="fr-FR" sz="1200" b="0" i="0" dirty="0" err="1">
                <a:effectLst/>
                <a:ea typeface="+mn-lt"/>
                <a:cs typeface="+mn-lt"/>
              </a:rPr>
              <a:t>from</a:t>
            </a:r>
            <a:r>
              <a:rPr lang="fr-FR" sz="1200" b="0" i="0" dirty="0">
                <a:effectLst/>
                <a:ea typeface="+mn-lt"/>
                <a:cs typeface="+mn-lt"/>
              </a:rPr>
              <a:t> the 216/566. </a:t>
            </a:r>
            <a:r>
              <a:rPr lang="fr-FR" sz="1200" dirty="0">
                <a:latin typeface="Arial"/>
                <a:cs typeface="Arial"/>
              </a:rPr>
              <a:t> </a:t>
            </a:r>
            <a:endParaRPr lang="en-GB" dirty="0"/>
          </a:p>
          <a:p>
            <a:r>
              <a:rPr lang="fr-FR" sz="1200" dirty="0">
                <a:ea typeface="+mn-lt"/>
                <a:cs typeface="+mn-lt"/>
              </a:rPr>
              <a:t>No </a:t>
            </a:r>
            <a:r>
              <a:rPr lang="fr-FR" sz="1200" err="1">
                <a:ea typeface="+mn-lt"/>
                <a:cs typeface="+mn-lt"/>
              </a:rPr>
              <a:t>food</a:t>
            </a:r>
            <a:r>
              <a:rPr lang="fr-FR" sz="1200" dirty="0">
                <a:ea typeface="+mn-lt"/>
                <a:cs typeface="+mn-lt"/>
              </a:rPr>
              <a:t> or </a:t>
            </a:r>
            <a:r>
              <a:rPr lang="fr-FR" sz="1200" err="1">
                <a:ea typeface="+mn-lt"/>
                <a:cs typeface="+mn-lt"/>
              </a:rPr>
              <a:t>alcoholic</a:t>
            </a:r>
            <a:r>
              <a:rPr lang="fr-FR" sz="1200" dirty="0">
                <a:ea typeface="+mn-lt"/>
                <a:cs typeface="+mn-lt"/>
              </a:rPr>
              <a:t> drinks in the 216/566.</a:t>
            </a:r>
            <a:endParaRPr lang="en-GB" sz="1200" dirty="0">
              <a:ea typeface="+mn-lt"/>
              <a:cs typeface="+mn-lt"/>
            </a:endParaRPr>
          </a:p>
          <a:p>
            <a:r>
              <a:rPr lang="fr-FR" sz="1200" dirty="0">
                <a:ea typeface="+mn-lt"/>
                <a:cs typeface="+mn-lt"/>
              </a:rPr>
              <a:t>Badge </a:t>
            </a:r>
            <a:r>
              <a:rPr lang="fr-FR" sz="1200" dirty="0" err="1">
                <a:ea typeface="+mn-lt"/>
                <a:cs typeface="+mn-lt"/>
              </a:rPr>
              <a:t>access</a:t>
            </a:r>
            <a:r>
              <a:rPr lang="fr-FR" sz="1200" b="0" i="0" dirty="0">
                <a:effectLst/>
                <a:ea typeface="+mn-lt"/>
                <a:cs typeface="+mn-lt"/>
              </a:rPr>
              <a:t> to the </a:t>
            </a:r>
            <a:r>
              <a:rPr lang="fr-FR" sz="1200" b="0" i="0" dirty="0" err="1">
                <a:effectLst/>
                <a:ea typeface="+mn-lt"/>
                <a:cs typeface="+mn-lt"/>
              </a:rPr>
              <a:t>pump</a:t>
            </a:r>
            <a:r>
              <a:rPr lang="fr-FR" sz="1200" b="0" i="0" dirty="0">
                <a:effectLst/>
                <a:ea typeface="+mn-lt"/>
                <a:cs typeface="+mn-lt"/>
              </a:rPr>
              <a:t> room </a:t>
            </a:r>
            <a:r>
              <a:rPr lang="fr-FR" sz="1200" b="0" i="0" dirty="0" err="1">
                <a:effectLst/>
                <a:ea typeface="+mn-lt"/>
                <a:cs typeface="+mn-lt"/>
              </a:rPr>
              <a:t>is</a:t>
            </a:r>
            <a:r>
              <a:rPr lang="fr-FR" sz="1200" b="0" i="0" dirty="0">
                <a:effectLst/>
                <a:ea typeface="+mn-lt"/>
                <a:cs typeface="+mn-lt"/>
              </a:rPr>
              <a:t> </a:t>
            </a:r>
            <a:r>
              <a:rPr lang="fr-FR" sz="1200" b="0" i="0" dirty="0" err="1">
                <a:effectLst/>
                <a:ea typeface="+mn-lt"/>
                <a:cs typeface="+mn-lt"/>
              </a:rPr>
              <a:t>strictly</a:t>
            </a:r>
            <a:r>
              <a:rPr lang="fr-FR" sz="1200" b="0" i="0" dirty="0">
                <a:effectLst/>
                <a:ea typeface="+mn-lt"/>
                <a:cs typeface="+mn-lt"/>
              </a:rPr>
              <a:t> </a:t>
            </a:r>
            <a:r>
              <a:rPr lang="fr-FR" sz="1200" b="0" i="0" dirty="0" err="1">
                <a:effectLst/>
                <a:ea typeface="+mn-lt"/>
                <a:cs typeface="+mn-lt"/>
              </a:rPr>
              <a:t>reserved</a:t>
            </a:r>
            <a:r>
              <a:rPr lang="fr-FR" sz="1200" b="0" i="0" dirty="0">
                <a:effectLst/>
                <a:ea typeface="+mn-lt"/>
                <a:cs typeface="+mn-lt"/>
              </a:rPr>
              <a:t> for </a:t>
            </a:r>
            <a:r>
              <a:rPr lang="fr-FR" sz="1200" b="0" i="0" dirty="0" err="1">
                <a:effectLst/>
                <a:ea typeface="+mn-lt"/>
                <a:cs typeface="+mn-lt"/>
              </a:rPr>
              <a:t>instructors</a:t>
            </a:r>
            <a:r>
              <a:rPr lang="fr-FR" sz="1200" b="0" i="0" dirty="0">
                <a:effectLst/>
                <a:ea typeface="+mn-lt"/>
                <a:cs typeface="+mn-lt"/>
              </a:rPr>
              <a:t> and </a:t>
            </a:r>
            <a:r>
              <a:rPr lang="fr-FR" sz="1200" b="0" i="0" dirty="0" err="1">
                <a:effectLst/>
                <a:ea typeface="+mn-lt"/>
                <a:cs typeface="+mn-lt"/>
              </a:rPr>
              <a:t>members</a:t>
            </a:r>
            <a:r>
              <a:rPr lang="fr-FR" sz="1200" b="0" i="0" dirty="0">
                <a:effectLst/>
                <a:ea typeface="+mn-lt"/>
                <a:cs typeface="+mn-lt"/>
              </a:rPr>
              <a:t> of the</a:t>
            </a:r>
            <a:r>
              <a:rPr lang="fr-FR" sz="1200" dirty="0">
                <a:ea typeface="+mn-lt"/>
                <a:cs typeface="+mn-lt"/>
              </a:rPr>
              <a:t> </a:t>
            </a:r>
            <a:r>
              <a:rPr lang="fr-FR" sz="1200" b="0" i="0" dirty="0" err="1">
                <a:effectLst/>
                <a:ea typeface="+mn-lt"/>
                <a:cs typeface="+mn-lt"/>
              </a:rPr>
              <a:t>powerlifting</a:t>
            </a:r>
            <a:r>
              <a:rPr lang="fr-FR" sz="1200" b="0" i="0" dirty="0">
                <a:effectLst/>
                <a:ea typeface="+mn-lt"/>
                <a:cs typeface="+mn-lt"/>
              </a:rPr>
              <a:t> section.  </a:t>
            </a:r>
            <a:r>
              <a:rPr lang="fr-FR" sz="1200" dirty="0">
                <a:latin typeface="Arial"/>
                <a:cs typeface="Arial"/>
              </a:rPr>
              <a:t> </a:t>
            </a:r>
            <a:endParaRPr lang="en-GB" dirty="0"/>
          </a:p>
          <a:p>
            <a:r>
              <a:rPr lang="fr-FR" sz="1200" b="0" i="0" dirty="0">
                <a:effectLst/>
                <a:ea typeface="+mn-lt"/>
                <a:cs typeface="+mn-lt"/>
              </a:rPr>
              <a:t>All </a:t>
            </a:r>
            <a:r>
              <a:rPr lang="fr-FR" sz="1200" b="0" i="0" dirty="0" err="1">
                <a:effectLst/>
                <a:ea typeface="+mn-lt"/>
                <a:cs typeface="+mn-lt"/>
              </a:rPr>
              <a:t>equipm</a:t>
            </a:r>
            <a:r>
              <a:rPr lang="fr-FR" sz="1200" dirty="0" err="1">
                <a:ea typeface="+mn-lt"/>
                <a:cs typeface="+mn-lt"/>
              </a:rPr>
              <a:t>ent</a:t>
            </a:r>
            <a:r>
              <a:rPr lang="fr-FR" sz="1200" dirty="0">
                <a:ea typeface="+mn-lt"/>
                <a:cs typeface="+mn-lt"/>
              </a:rPr>
              <a:t> must </a:t>
            </a:r>
            <a:r>
              <a:rPr lang="fr-FR" sz="1200" dirty="0" err="1">
                <a:ea typeface="+mn-lt"/>
                <a:cs typeface="+mn-lt"/>
              </a:rPr>
              <a:t>be</a:t>
            </a:r>
            <a:r>
              <a:rPr lang="fr-FR" sz="1200" dirty="0">
                <a:ea typeface="+mn-lt"/>
                <a:cs typeface="+mn-lt"/>
              </a:rPr>
              <a:t> </a:t>
            </a:r>
            <a:r>
              <a:rPr lang="fr-FR" sz="1200" dirty="0" err="1">
                <a:ea typeface="+mn-lt"/>
                <a:cs typeface="+mn-lt"/>
              </a:rPr>
              <a:t>stored</a:t>
            </a:r>
            <a:r>
              <a:rPr lang="fr-FR" sz="1200" dirty="0">
                <a:ea typeface="+mn-lt"/>
                <a:cs typeface="+mn-lt"/>
              </a:rPr>
              <a:t> </a:t>
            </a:r>
            <a:r>
              <a:rPr lang="fr-FR" sz="1200" dirty="0" err="1">
                <a:ea typeface="+mn-lt"/>
                <a:cs typeface="+mn-lt"/>
              </a:rPr>
              <a:t>correctly</a:t>
            </a:r>
            <a:r>
              <a:rPr lang="fr-FR" sz="1200" dirty="0">
                <a:ea typeface="+mn-lt"/>
                <a:cs typeface="+mn-lt"/>
              </a:rPr>
              <a:t> </a:t>
            </a:r>
            <a:r>
              <a:rPr lang="fr-FR" sz="1200" dirty="0" err="1">
                <a:ea typeface="+mn-lt"/>
                <a:cs typeface="+mn-lt"/>
              </a:rPr>
              <a:t>after</a:t>
            </a:r>
            <a:r>
              <a:rPr lang="fr-FR" sz="1200" dirty="0">
                <a:ea typeface="+mn-lt"/>
                <a:cs typeface="+mn-lt"/>
              </a:rPr>
              <a:t> use. </a:t>
            </a:r>
            <a:r>
              <a:rPr lang="fr-FR" sz="1200" dirty="0">
                <a:latin typeface="Arial"/>
                <a:cs typeface="Arial"/>
              </a:rPr>
              <a:t> </a:t>
            </a:r>
            <a:endParaRPr lang="en-GB" dirty="0"/>
          </a:p>
          <a:p>
            <a:r>
              <a:rPr lang="fr-FR" sz="1200" err="1">
                <a:ea typeface="+mn-lt"/>
                <a:cs typeface="+mn-lt"/>
              </a:rPr>
              <a:t>Powerlifters</a:t>
            </a:r>
            <a:r>
              <a:rPr lang="fr-FR" sz="1200" dirty="0">
                <a:ea typeface="+mn-lt"/>
                <a:cs typeface="+mn-lt"/>
              </a:rPr>
              <a:t> are </a:t>
            </a:r>
            <a:r>
              <a:rPr lang="fr-FR" sz="1200" err="1">
                <a:ea typeface="+mn-lt"/>
                <a:cs typeface="+mn-lt"/>
              </a:rPr>
              <a:t>permitted</a:t>
            </a:r>
            <a:r>
              <a:rPr lang="fr-FR" sz="1200" dirty="0">
                <a:ea typeface="+mn-lt"/>
                <a:cs typeface="+mn-lt"/>
              </a:rPr>
              <a:t> to </a:t>
            </a:r>
            <a:r>
              <a:rPr lang="fr-FR" sz="1200" err="1">
                <a:ea typeface="+mn-lt"/>
                <a:cs typeface="+mn-lt"/>
              </a:rPr>
              <a:t>work</a:t>
            </a:r>
            <a:r>
              <a:rPr lang="fr-FR" sz="1200" dirty="0">
                <a:ea typeface="+mn-lt"/>
                <a:cs typeface="+mn-lt"/>
              </a:rPr>
              <a:t> out in the </a:t>
            </a:r>
            <a:r>
              <a:rPr lang="fr-FR" sz="1200" err="1">
                <a:ea typeface="+mn-lt"/>
                <a:cs typeface="+mn-lt"/>
              </a:rPr>
              <a:t>powerlifting</a:t>
            </a:r>
            <a:r>
              <a:rPr lang="fr-FR" sz="1200" dirty="0">
                <a:ea typeface="+mn-lt"/>
                <a:cs typeface="+mn-lt"/>
              </a:rPr>
              <a:t> corner of the 216 main hall </a:t>
            </a:r>
            <a:r>
              <a:rPr lang="fr-FR" sz="1200" err="1">
                <a:ea typeface="+mn-lt"/>
                <a:cs typeface="+mn-lt"/>
              </a:rPr>
              <a:t>during</a:t>
            </a:r>
            <a:r>
              <a:rPr lang="fr-FR" sz="1200" dirty="0">
                <a:ea typeface="+mn-lt"/>
                <a:cs typeface="+mn-lt"/>
              </a:rPr>
              <a:t> classes, but must not </a:t>
            </a:r>
            <a:r>
              <a:rPr lang="fr-FR" sz="1200" err="1">
                <a:ea typeface="+mn-lt"/>
                <a:cs typeface="+mn-lt"/>
              </a:rPr>
              <a:t>encroach</a:t>
            </a:r>
            <a:r>
              <a:rPr lang="fr-FR" sz="1200" dirty="0">
                <a:ea typeface="+mn-lt"/>
                <a:cs typeface="+mn-lt"/>
              </a:rPr>
              <a:t>     </a:t>
            </a:r>
            <a:r>
              <a:rPr lang="fr-FR" sz="1200" err="1">
                <a:ea typeface="+mn-lt"/>
                <a:cs typeface="+mn-lt"/>
              </a:rPr>
              <a:t>into</a:t>
            </a:r>
            <a:r>
              <a:rPr lang="fr-FR" sz="1200" dirty="0">
                <a:ea typeface="+mn-lt"/>
                <a:cs typeface="+mn-lt"/>
              </a:rPr>
              <a:t> the </a:t>
            </a:r>
            <a:r>
              <a:rPr lang="fr-FR" sz="1200" err="1">
                <a:ea typeface="+mn-lt"/>
                <a:cs typeface="+mn-lt"/>
              </a:rPr>
              <a:t>floor</a:t>
            </a:r>
            <a:r>
              <a:rPr lang="fr-FR" sz="1200" dirty="0">
                <a:ea typeface="+mn-lt"/>
                <a:cs typeface="+mn-lt"/>
              </a:rPr>
              <a:t> </a:t>
            </a:r>
            <a:r>
              <a:rPr lang="fr-FR" sz="1200" err="1">
                <a:ea typeface="+mn-lt"/>
                <a:cs typeface="+mn-lt"/>
              </a:rPr>
              <a:t>space</a:t>
            </a:r>
            <a:r>
              <a:rPr lang="fr-FR" sz="1200" dirty="0">
                <a:ea typeface="+mn-lt"/>
                <a:cs typeface="+mn-lt"/>
              </a:rPr>
              <a:t> of the main hall.</a:t>
            </a:r>
            <a:r>
              <a:rPr lang="fr-FR" sz="1200" dirty="0">
                <a:highlight>
                  <a:srgbClr val="FFFF00"/>
                </a:highlight>
                <a:latin typeface="Arial"/>
                <a:cs typeface="Arial"/>
              </a:rPr>
              <a:t> </a:t>
            </a:r>
            <a:r>
              <a:rPr lang="fr-FR" sz="1200" dirty="0">
                <a:highlight>
                  <a:srgbClr val="FFFF00"/>
                </a:highlight>
                <a:ea typeface="+mn-lt"/>
                <a:cs typeface="+mn-lt"/>
              </a:rPr>
              <a:t>Classes </a:t>
            </a:r>
            <a:r>
              <a:rPr lang="fr-FR" sz="1200" err="1">
                <a:highlight>
                  <a:srgbClr val="FFFF00"/>
                </a:highlight>
                <a:ea typeface="+mn-lt"/>
                <a:cs typeface="+mn-lt"/>
              </a:rPr>
              <a:t>indicated</a:t>
            </a:r>
            <a:r>
              <a:rPr lang="fr-FR" sz="1200" dirty="0">
                <a:highlight>
                  <a:srgbClr val="FFFF00"/>
                </a:highlight>
                <a:ea typeface="+mn-lt"/>
                <a:cs typeface="+mn-lt"/>
              </a:rPr>
              <a:t> in </a:t>
            </a:r>
            <a:r>
              <a:rPr lang="fr-FR" sz="1200" err="1">
                <a:highlight>
                  <a:srgbClr val="FFFF00"/>
                </a:highlight>
                <a:ea typeface="+mn-lt"/>
                <a:cs typeface="+mn-lt"/>
              </a:rPr>
              <a:t>booking</a:t>
            </a:r>
            <a:r>
              <a:rPr lang="fr-FR" sz="1200" dirty="0">
                <a:highlight>
                  <a:srgbClr val="FFFF00"/>
                </a:highlight>
                <a:ea typeface="+mn-lt"/>
                <a:cs typeface="+mn-lt"/>
              </a:rPr>
              <a:t> system.</a:t>
            </a:r>
            <a:endParaRPr lang="en-GB" sz="1200" dirty="0">
              <a:highlight>
                <a:srgbClr val="FFFF00"/>
              </a:highlight>
              <a:ea typeface="+mn-lt"/>
              <a:cs typeface="+mn-lt"/>
            </a:endParaRPr>
          </a:p>
          <a:p>
            <a:r>
              <a:rPr lang="fr-FR" sz="1200" err="1">
                <a:ea typeface="+mn-lt"/>
                <a:cs typeface="+mn-lt"/>
              </a:rPr>
              <a:t>Members</a:t>
            </a:r>
            <a:r>
              <a:rPr lang="fr-FR" sz="1200" dirty="0">
                <a:ea typeface="+mn-lt"/>
                <a:cs typeface="+mn-lt"/>
              </a:rPr>
              <a:t> must </a:t>
            </a:r>
            <a:r>
              <a:rPr lang="fr-FR" sz="1200" err="1">
                <a:ea typeface="+mn-lt"/>
                <a:cs typeface="+mn-lt"/>
              </a:rPr>
              <a:t>reserve</a:t>
            </a:r>
            <a:r>
              <a:rPr lang="fr-FR" sz="1200" dirty="0">
                <a:ea typeface="+mn-lt"/>
                <a:cs typeface="+mn-lt"/>
              </a:rPr>
              <a:t> </a:t>
            </a:r>
            <a:r>
              <a:rPr lang="fr-FR" sz="1200" err="1">
                <a:ea typeface="+mn-lt"/>
                <a:cs typeface="+mn-lt"/>
              </a:rPr>
              <a:t>their</a:t>
            </a:r>
            <a:r>
              <a:rPr lang="fr-FR" sz="1200" dirty="0">
                <a:ea typeface="+mn-lt"/>
                <a:cs typeface="+mn-lt"/>
              </a:rPr>
              <a:t> slot </a:t>
            </a:r>
            <a:r>
              <a:rPr lang="fr-FR" sz="1200" err="1">
                <a:ea typeface="+mn-lt"/>
                <a:cs typeface="+mn-lt"/>
              </a:rPr>
              <a:t>through</a:t>
            </a:r>
            <a:r>
              <a:rPr lang="fr-FR" sz="1200" dirty="0">
                <a:ea typeface="+mn-lt"/>
                <a:cs typeface="+mn-lt"/>
              </a:rPr>
              <a:t> the </a:t>
            </a:r>
            <a:r>
              <a:rPr lang="fr-FR" sz="1200" err="1">
                <a:ea typeface="+mn-lt"/>
                <a:cs typeface="+mn-lt"/>
              </a:rPr>
              <a:t>dedicated</a:t>
            </a:r>
            <a:r>
              <a:rPr lang="fr-FR" sz="1200" dirty="0">
                <a:ea typeface="+mn-lt"/>
                <a:cs typeface="+mn-lt"/>
              </a:rPr>
              <a:t> </a:t>
            </a:r>
            <a:r>
              <a:rPr lang="fr-FR" sz="1200" err="1">
                <a:ea typeface="+mn-lt"/>
                <a:cs typeface="+mn-lt"/>
              </a:rPr>
              <a:t>booking</a:t>
            </a:r>
            <a:r>
              <a:rPr lang="fr-FR" sz="1200" dirty="0">
                <a:ea typeface="+mn-lt"/>
                <a:cs typeface="+mn-lt"/>
              </a:rPr>
              <a:t> system. Use of the Fitness Club/</a:t>
            </a:r>
            <a:r>
              <a:rPr lang="fr-FR" sz="1200" err="1">
                <a:ea typeface="+mn-lt"/>
                <a:cs typeface="+mn-lt"/>
              </a:rPr>
              <a:t>Powerlifting</a:t>
            </a:r>
            <a:r>
              <a:rPr lang="fr-FR" sz="1200" dirty="0">
                <a:ea typeface="+mn-lt"/>
                <a:cs typeface="+mn-lt"/>
              </a:rPr>
              <a:t> </a:t>
            </a:r>
            <a:r>
              <a:rPr lang="fr-FR" sz="1200" err="1">
                <a:ea typeface="+mn-lt"/>
                <a:cs typeface="+mn-lt"/>
              </a:rPr>
              <a:t>facilities</a:t>
            </a:r>
            <a:r>
              <a:rPr lang="fr-FR" sz="1200" dirty="0">
                <a:ea typeface="+mn-lt"/>
                <a:cs typeface="+mn-lt"/>
              </a:rPr>
              <a:t> </a:t>
            </a:r>
            <a:r>
              <a:rPr lang="fr-FR" sz="1200" err="1">
                <a:ea typeface="+mn-lt"/>
                <a:cs typeface="+mn-lt"/>
              </a:rPr>
              <a:t>will</a:t>
            </a:r>
            <a:r>
              <a:rPr lang="fr-FR" sz="1200" dirty="0">
                <a:ea typeface="+mn-lt"/>
                <a:cs typeface="+mn-lt"/>
              </a:rPr>
              <a:t> not </a:t>
            </a:r>
            <a:r>
              <a:rPr lang="fr-FR" sz="1200" err="1">
                <a:ea typeface="+mn-lt"/>
                <a:cs typeface="+mn-lt"/>
              </a:rPr>
              <a:t>be</a:t>
            </a:r>
            <a:r>
              <a:rPr lang="fr-FR" sz="1200" dirty="0">
                <a:ea typeface="+mn-lt"/>
                <a:cs typeface="+mn-lt"/>
              </a:rPr>
              <a:t> </a:t>
            </a:r>
            <a:r>
              <a:rPr lang="fr-FR" sz="1200" err="1">
                <a:ea typeface="+mn-lt"/>
                <a:cs typeface="+mn-lt"/>
              </a:rPr>
              <a:t>permitted</a:t>
            </a:r>
            <a:r>
              <a:rPr lang="fr-FR" sz="1200" dirty="0">
                <a:ea typeface="+mn-lt"/>
                <a:cs typeface="+mn-lt"/>
              </a:rPr>
              <a:t> </a:t>
            </a:r>
            <a:r>
              <a:rPr lang="fr-FR" sz="1200" err="1">
                <a:ea typeface="+mn-lt"/>
                <a:cs typeface="+mn-lt"/>
              </a:rPr>
              <a:t>otherwise</a:t>
            </a:r>
            <a:r>
              <a:rPr lang="fr-FR" sz="1200" dirty="0">
                <a:ea typeface="+mn-lt"/>
                <a:cs typeface="+mn-lt"/>
              </a:rPr>
              <a:t>. People </a:t>
            </a:r>
            <a:r>
              <a:rPr lang="fr-FR" sz="1200" err="1">
                <a:ea typeface="+mn-lt"/>
                <a:cs typeface="+mn-lt"/>
              </a:rPr>
              <a:t>who</a:t>
            </a:r>
            <a:r>
              <a:rPr lang="fr-FR" sz="1200" dirty="0">
                <a:ea typeface="+mn-lt"/>
                <a:cs typeface="+mn-lt"/>
              </a:rPr>
              <a:t> have not </a:t>
            </a:r>
            <a:r>
              <a:rPr lang="fr-FR" sz="1200" err="1">
                <a:ea typeface="+mn-lt"/>
                <a:cs typeface="+mn-lt"/>
              </a:rPr>
              <a:t>booked</a:t>
            </a:r>
            <a:r>
              <a:rPr lang="fr-FR" sz="1200" dirty="0">
                <a:ea typeface="+mn-lt"/>
                <a:cs typeface="+mn-lt"/>
              </a:rPr>
              <a:t> </a:t>
            </a:r>
            <a:r>
              <a:rPr lang="fr-FR" sz="1200" err="1">
                <a:ea typeface="+mn-lt"/>
                <a:cs typeface="+mn-lt"/>
              </a:rPr>
              <a:t>their</a:t>
            </a:r>
            <a:r>
              <a:rPr lang="fr-FR" sz="1200" dirty="0">
                <a:ea typeface="+mn-lt"/>
                <a:cs typeface="+mn-lt"/>
              </a:rPr>
              <a:t> slot </a:t>
            </a:r>
            <a:r>
              <a:rPr lang="fr-FR" sz="1200" err="1">
                <a:ea typeface="+mn-lt"/>
                <a:cs typeface="+mn-lt"/>
              </a:rPr>
              <a:t>will</a:t>
            </a:r>
            <a:r>
              <a:rPr lang="fr-FR" sz="1200" dirty="0">
                <a:ea typeface="+mn-lt"/>
                <a:cs typeface="+mn-lt"/>
              </a:rPr>
              <a:t> </a:t>
            </a:r>
            <a:r>
              <a:rPr lang="fr-FR" sz="1200" err="1">
                <a:ea typeface="+mn-lt"/>
                <a:cs typeface="+mn-lt"/>
              </a:rPr>
              <a:t>be</a:t>
            </a:r>
            <a:r>
              <a:rPr lang="fr-FR" sz="1200" dirty="0">
                <a:ea typeface="+mn-lt"/>
                <a:cs typeface="+mn-lt"/>
              </a:rPr>
              <a:t> </a:t>
            </a:r>
            <a:r>
              <a:rPr lang="fr-FR" sz="1200" err="1">
                <a:ea typeface="+mn-lt"/>
                <a:cs typeface="+mn-lt"/>
              </a:rPr>
              <a:t>asked</a:t>
            </a:r>
            <a:r>
              <a:rPr lang="fr-FR" sz="1200" dirty="0">
                <a:ea typeface="+mn-lt"/>
                <a:cs typeface="+mn-lt"/>
              </a:rPr>
              <a:t> to </a:t>
            </a:r>
            <a:r>
              <a:rPr lang="fr-FR" sz="1200" err="1">
                <a:ea typeface="+mn-lt"/>
                <a:cs typeface="+mn-lt"/>
              </a:rPr>
              <a:t>leave</a:t>
            </a:r>
            <a:r>
              <a:rPr lang="fr-FR" sz="1200" dirty="0">
                <a:ea typeface="+mn-lt"/>
                <a:cs typeface="+mn-lt"/>
              </a:rPr>
              <a:t>.</a:t>
            </a:r>
            <a:endParaRPr lang="en-GB"/>
          </a:p>
          <a:p>
            <a:r>
              <a:rPr lang="fr-FR" sz="1200" b="0" i="0" dirty="0">
                <a:effectLst/>
                <a:ea typeface="+mn-lt"/>
                <a:cs typeface="+mn-lt"/>
              </a:rPr>
              <a:t>All participants must </a:t>
            </a:r>
            <a:r>
              <a:rPr lang="fr-FR" sz="1200" b="0" i="0" dirty="0" err="1">
                <a:effectLst/>
                <a:ea typeface="+mn-lt"/>
                <a:cs typeface="+mn-lt"/>
              </a:rPr>
              <a:t>sign</a:t>
            </a:r>
            <a:r>
              <a:rPr lang="fr-FR" sz="1200" b="0" i="0" dirty="0">
                <a:effectLst/>
                <a:ea typeface="+mn-lt"/>
                <a:cs typeface="+mn-lt"/>
              </a:rPr>
              <a:t> and date the Fitness Club disclaimer and </a:t>
            </a:r>
            <a:r>
              <a:rPr lang="fr-FR" sz="1200" b="0" i="0" dirty="0" err="1">
                <a:effectLst/>
                <a:ea typeface="+mn-lt"/>
                <a:cs typeface="+mn-lt"/>
              </a:rPr>
              <a:t>upload</a:t>
            </a:r>
            <a:r>
              <a:rPr lang="fr-FR" sz="1200" b="0" i="0" dirty="0">
                <a:effectLst/>
                <a:ea typeface="+mn-lt"/>
                <a:cs typeface="+mn-lt"/>
              </a:rPr>
              <a:t> </a:t>
            </a:r>
            <a:r>
              <a:rPr lang="fr-FR" sz="1200" b="0" i="0" dirty="0" err="1">
                <a:effectLst/>
                <a:ea typeface="+mn-lt"/>
                <a:cs typeface="+mn-lt"/>
              </a:rPr>
              <a:t>it</a:t>
            </a:r>
            <a:r>
              <a:rPr lang="fr-FR" sz="1200" b="0" i="0" dirty="0">
                <a:effectLst/>
                <a:ea typeface="+mn-lt"/>
                <a:cs typeface="+mn-lt"/>
              </a:rPr>
              <a:t> to the</a:t>
            </a:r>
            <a:r>
              <a:rPr lang="fr-FR" sz="1200" dirty="0">
                <a:ea typeface="+mn-lt"/>
                <a:cs typeface="+mn-lt"/>
              </a:rPr>
              <a:t> </a:t>
            </a:r>
            <a:r>
              <a:rPr lang="fr-FR" sz="1200" b="0" i="0" dirty="0">
                <a:effectLst/>
                <a:ea typeface="+mn-lt"/>
                <a:cs typeface="+mn-lt"/>
              </a:rPr>
              <a:t>Fitness Club</a:t>
            </a:r>
            <a:r>
              <a:rPr lang="fr-FR" sz="1200" dirty="0">
                <a:ea typeface="+mn-lt"/>
                <a:cs typeface="+mn-lt"/>
              </a:rPr>
              <a:t> </a:t>
            </a:r>
            <a:r>
              <a:rPr lang="fr-FR" sz="1200" b="0" i="0" dirty="0" err="1">
                <a:effectLst/>
                <a:ea typeface="+mn-lt"/>
                <a:cs typeface="+mn-lt"/>
              </a:rPr>
              <a:t>CERNbox</a:t>
            </a:r>
            <a:r>
              <a:rPr lang="fr-FR" sz="1200" dirty="0">
                <a:latin typeface="Arial"/>
                <a:cs typeface="Arial"/>
              </a:rPr>
              <a:t> </a:t>
            </a:r>
            <a:endParaRPr lang="en-GB" dirty="0"/>
          </a:p>
          <a:p>
            <a:r>
              <a:rPr lang="fr-FR" sz="1200" dirty="0">
                <a:ea typeface="+mn-lt"/>
                <a:cs typeface="+mn-lt"/>
              </a:rPr>
              <a:t>All participants must </a:t>
            </a:r>
            <a:r>
              <a:rPr lang="fr-FR" sz="1200" dirty="0" err="1">
                <a:ea typeface="+mn-lt"/>
                <a:cs typeface="+mn-lt"/>
              </a:rPr>
              <a:t>accept</a:t>
            </a:r>
            <a:r>
              <a:rPr lang="fr-FR" sz="1200" dirty="0">
                <a:ea typeface="+mn-lt"/>
                <a:cs typeface="+mn-lt"/>
              </a:rPr>
              <a:t> the CERN Fitness Club data </a:t>
            </a:r>
            <a:r>
              <a:rPr lang="fr-FR" sz="1200" dirty="0" err="1">
                <a:ea typeface="+mn-lt"/>
                <a:cs typeface="+mn-lt"/>
              </a:rPr>
              <a:t>privacy</a:t>
            </a:r>
            <a:r>
              <a:rPr lang="fr-FR" sz="1200" dirty="0">
                <a:ea typeface="+mn-lt"/>
                <a:cs typeface="+mn-lt"/>
              </a:rPr>
              <a:t> notice</a:t>
            </a:r>
            <a:r>
              <a:rPr lang="fr-FR" sz="1200" dirty="0">
                <a:latin typeface="Arial"/>
                <a:cs typeface="Arial"/>
              </a:rPr>
              <a:t> </a:t>
            </a:r>
            <a:endParaRPr lang="en-GB" dirty="0"/>
          </a:p>
          <a:p>
            <a:r>
              <a:rPr lang="fr-FR" sz="1200" dirty="0">
                <a:ea typeface="+mn-lt"/>
                <a:cs typeface="+mn-lt"/>
              </a:rPr>
              <a:t>Equipment </a:t>
            </a:r>
            <a:r>
              <a:rPr lang="fr-FR" sz="1200" dirty="0" err="1">
                <a:ea typeface="+mn-lt"/>
                <a:cs typeface="+mn-lt"/>
              </a:rPr>
              <a:t>purchases</a:t>
            </a:r>
            <a:r>
              <a:rPr lang="fr-FR" sz="1200" dirty="0">
                <a:ea typeface="+mn-lt"/>
                <a:cs typeface="+mn-lt"/>
              </a:rPr>
              <a:t> can </a:t>
            </a:r>
            <a:r>
              <a:rPr lang="fr-FR" sz="1200" dirty="0" err="1">
                <a:ea typeface="+mn-lt"/>
                <a:cs typeface="+mn-lt"/>
              </a:rPr>
              <a:t>be</a:t>
            </a:r>
            <a:r>
              <a:rPr lang="fr-FR" sz="1200" dirty="0">
                <a:ea typeface="+mn-lt"/>
                <a:cs typeface="+mn-lt"/>
              </a:rPr>
              <a:t> </a:t>
            </a:r>
            <a:r>
              <a:rPr lang="fr-FR" sz="1200" dirty="0" err="1">
                <a:ea typeface="+mn-lt"/>
                <a:cs typeface="+mn-lt"/>
              </a:rPr>
              <a:t>proposed</a:t>
            </a:r>
            <a:r>
              <a:rPr lang="fr-FR" sz="1200" dirty="0">
                <a:ea typeface="+mn-lt"/>
                <a:cs typeface="+mn-lt"/>
              </a:rPr>
              <a:t> by </a:t>
            </a:r>
            <a:r>
              <a:rPr lang="fr-FR" sz="1200" dirty="0" err="1">
                <a:ea typeface="+mn-lt"/>
                <a:cs typeface="+mn-lt"/>
              </a:rPr>
              <a:t>instructors</a:t>
            </a:r>
            <a:r>
              <a:rPr lang="fr-FR" sz="1200" dirty="0">
                <a:ea typeface="+mn-lt"/>
                <a:cs typeface="+mn-lt"/>
              </a:rPr>
              <a:t> and </a:t>
            </a:r>
            <a:r>
              <a:rPr lang="fr-FR" sz="1200" dirty="0" err="1">
                <a:ea typeface="+mn-lt"/>
                <a:cs typeface="+mn-lt"/>
              </a:rPr>
              <a:t>members</a:t>
            </a:r>
            <a:r>
              <a:rPr lang="fr-FR" sz="1200" dirty="0">
                <a:ea typeface="+mn-lt"/>
                <a:cs typeface="+mn-lt"/>
              </a:rPr>
              <a:t>, the </a:t>
            </a:r>
            <a:r>
              <a:rPr lang="fr-FR" sz="1200" dirty="0" err="1">
                <a:ea typeface="+mn-lt"/>
                <a:cs typeface="+mn-lt"/>
              </a:rPr>
              <a:t>Committee</a:t>
            </a:r>
            <a:r>
              <a:rPr lang="fr-FR" sz="1200" dirty="0">
                <a:ea typeface="+mn-lt"/>
                <a:cs typeface="+mn-lt"/>
              </a:rPr>
              <a:t> </a:t>
            </a:r>
            <a:r>
              <a:rPr lang="fr-FR" sz="1200" dirty="0" err="1">
                <a:ea typeface="+mn-lt"/>
                <a:cs typeface="+mn-lt"/>
              </a:rPr>
              <a:t>is</a:t>
            </a:r>
            <a:r>
              <a:rPr lang="fr-FR" sz="1200" dirty="0">
                <a:ea typeface="+mn-lt"/>
                <a:cs typeface="+mn-lt"/>
              </a:rPr>
              <a:t> </a:t>
            </a:r>
            <a:r>
              <a:rPr lang="fr-FR" sz="1200" dirty="0" err="1">
                <a:ea typeface="+mn-lt"/>
                <a:cs typeface="+mn-lt"/>
              </a:rPr>
              <a:t>responsible</a:t>
            </a:r>
            <a:r>
              <a:rPr lang="fr-FR" sz="1200" dirty="0">
                <a:ea typeface="+mn-lt"/>
                <a:cs typeface="+mn-lt"/>
              </a:rPr>
              <a:t> for </a:t>
            </a:r>
            <a:r>
              <a:rPr lang="fr-FR" sz="1200" dirty="0" err="1">
                <a:ea typeface="+mn-lt"/>
                <a:cs typeface="+mn-lt"/>
              </a:rPr>
              <a:t>taking</a:t>
            </a:r>
            <a:r>
              <a:rPr lang="fr-FR" sz="1200" dirty="0">
                <a:ea typeface="+mn-lt"/>
                <a:cs typeface="+mn-lt"/>
              </a:rPr>
              <a:t> the final </a:t>
            </a:r>
            <a:r>
              <a:rPr lang="fr-FR" sz="1200" dirty="0" err="1">
                <a:ea typeface="+mn-lt"/>
                <a:cs typeface="+mn-lt"/>
              </a:rPr>
              <a:t>decision</a:t>
            </a:r>
            <a:r>
              <a:rPr lang="fr-FR" sz="1200" dirty="0">
                <a:ea typeface="+mn-lt"/>
                <a:cs typeface="+mn-lt"/>
              </a:rPr>
              <a:t>. </a:t>
            </a:r>
            <a:r>
              <a:rPr lang="fr-FR" sz="1200" dirty="0">
                <a:latin typeface="Arial"/>
                <a:cs typeface="Arial"/>
              </a:rPr>
              <a:t> </a:t>
            </a:r>
            <a:endParaRPr lang="en-GB" dirty="0"/>
          </a:p>
          <a:p>
            <a:pPr indent="0" algn="just">
              <a:buNone/>
            </a:pPr>
            <a:r>
              <a:rPr lang="fr-FR" sz="1200" dirty="0">
                <a:ea typeface="+mn-lt"/>
                <a:cs typeface="+mn-lt"/>
              </a:rPr>
              <a:t>                 </a:t>
            </a:r>
            <a:br>
              <a:rPr lang="fr-FR" sz="1200" dirty="0">
                <a:ea typeface="+mn-lt"/>
                <a:cs typeface="+mn-lt"/>
              </a:rPr>
            </a:br>
            <a:r>
              <a:rPr lang="fr-FR" sz="1200" dirty="0">
                <a:ea typeface="+mn-lt"/>
                <a:cs typeface="+mn-lt"/>
              </a:rPr>
              <a:t> In case of </a:t>
            </a:r>
            <a:r>
              <a:rPr lang="fr-FR" sz="1200" err="1">
                <a:ea typeface="+mn-lt"/>
                <a:cs typeface="+mn-lt"/>
              </a:rPr>
              <a:t>any</a:t>
            </a:r>
            <a:r>
              <a:rPr lang="fr-FR" sz="1200" dirty="0">
                <a:ea typeface="+mn-lt"/>
                <a:cs typeface="+mn-lt"/>
              </a:rPr>
              <a:t> abuse in the use of CERN Fitness Club </a:t>
            </a:r>
            <a:r>
              <a:rPr lang="fr-FR" sz="1200" err="1">
                <a:ea typeface="+mn-lt"/>
                <a:cs typeface="+mn-lt"/>
              </a:rPr>
              <a:t>facilities</a:t>
            </a:r>
            <a:r>
              <a:rPr lang="fr-FR" sz="1200" dirty="0">
                <a:ea typeface="+mn-lt"/>
                <a:cs typeface="+mn-lt"/>
              </a:rPr>
              <a:t>, the CERN Fitness Club </a:t>
            </a:r>
            <a:r>
              <a:rPr lang="fr-FR" sz="1200" err="1">
                <a:ea typeface="+mn-lt"/>
                <a:cs typeface="+mn-lt"/>
              </a:rPr>
              <a:t>committee</a:t>
            </a:r>
            <a:r>
              <a:rPr lang="fr-FR" sz="1200" dirty="0">
                <a:ea typeface="+mn-lt"/>
                <a:cs typeface="+mn-lt"/>
              </a:rPr>
              <a:t> </a:t>
            </a:r>
            <a:r>
              <a:rPr lang="fr-FR" sz="1200" err="1">
                <a:ea typeface="+mn-lt"/>
                <a:cs typeface="+mn-lt"/>
              </a:rPr>
              <a:t>may</a:t>
            </a:r>
            <a:r>
              <a:rPr lang="fr-FR" sz="1200" dirty="0">
                <a:ea typeface="+mn-lt"/>
                <a:cs typeface="+mn-lt"/>
              </a:rPr>
              <a:t>, at </a:t>
            </a:r>
            <a:r>
              <a:rPr lang="fr-FR" sz="1200" err="1">
                <a:ea typeface="+mn-lt"/>
                <a:cs typeface="+mn-lt"/>
              </a:rPr>
              <a:t>its</a:t>
            </a:r>
            <a:r>
              <a:rPr lang="fr-FR" sz="1200" dirty="0">
                <a:ea typeface="+mn-lt"/>
                <a:cs typeface="+mn-lt"/>
              </a:rPr>
              <a:t> sole </a:t>
            </a:r>
            <a:r>
              <a:rPr lang="fr-FR" sz="1200" err="1">
                <a:ea typeface="+mn-lt"/>
                <a:cs typeface="+mn-lt"/>
              </a:rPr>
              <a:t>discretion</a:t>
            </a:r>
            <a:r>
              <a:rPr lang="fr-FR" sz="1200" dirty="0">
                <a:ea typeface="+mn-lt"/>
                <a:cs typeface="+mn-lt"/>
              </a:rPr>
              <a:t>, end </a:t>
            </a:r>
            <a:r>
              <a:rPr lang="fr-FR" sz="1200" err="1">
                <a:ea typeface="+mn-lt"/>
                <a:cs typeface="+mn-lt"/>
              </a:rPr>
              <a:t>your</a:t>
            </a:r>
            <a:r>
              <a:rPr lang="fr-FR" sz="1200" dirty="0">
                <a:ea typeface="+mn-lt"/>
                <a:cs typeface="+mn-lt"/>
              </a:rPr>
              <a:t> right to </a:t>
            </a:r>
            <a:r>
              <a:rPr lang="fr-FR" sz="1200" err="1">
                <a:ea typeface="+mn-lt"/>
                <a:cs typeface="+mn-lt"/>
              </a:rPr>
              <a:t>access</a:t>
            </a:r>
            <a:r>
              <a:rPr lang="fr-FR" sz="1200" dirty="0">
                <a:ea typeface="+mn-lt"/>
                <a:cs typeface="+mn-lt"/>
              </a:rPr>
              <a:t> CERN Fitness Club </a:t>
            </a:r>
            <a:r>
              <a:rPr lang="fr-FR" sz="1200" err="1">
                <a:ea typeface="+mn-lt"/>
                <a:cs typeface="+mn-lt"/>
              </a:rPr>
              <a:t>facilities</a:t>
            </a:r>
            <a:r>
              <a:rPr lang="fr-FR" sz="1200" dirty="0">
                <a:ea typeface="+mn-lt"/>
                <a:cs typeface="+mn-lt"/>
              </a:rPr>
              <a:t> and </a:t>
            </a:r>
            <a:r>
              <a:rPr lang="fr-FR" sz="1200" err="1">
                <a:ea typeface="+mn-lt"/>
                <a:cs typeface="+mn-lt"/>
              </a:rPr>
              <a:t>activities</a:t>
            </a:r>
            <a:r>
              <a:rPr lang="fr-FR" sz="1200" dirty="0">
                <a:ea typeface="+mn-lt"/>
                <a:cs typeface="+mn-lt"/>
              </a:rPr>
              <a:t> at </a:t>
            </a:r>
            <a:r>
              <a:rPr lang="fr-FR" sz="1200" err="1">
                <a:ea typeface="+mn-lt"/>
                <a:cs typeface="+mn-lt"/>
              </a:rPr>
              <a:t>any</a:t>
            </a:r>
            <a:r>
              <a:rPr lang="fr-FR" sz="1200" dirty="0">
                <a:ea typeface="+mn-lt"/>
                <a:cs typeface="+mn-lt"/>
              </a:rPr>
              <a:t> time, </a:t>
            </a:r>
            <a:r>
              <a:rPr lang="fr-FR" sz="1200" err="1">
                <a:ea typeface="+mn-lt"/>
                <a:cs typeface="+mn-lt"/>
              </a:rPr>
              <a:t>with</a:t>
            </a:r>
            <a:r>
              <a:rPr lang="fr-FR" sz="1200" dirty="0">
                <a:ea typeface="+mn-lt"/>
                <a:cs typeface="+mn-lt"/>
              </a:rPr>
              <a:t> </a:t>
            </a:r>
            <a:r>
              <a:rPr lang="fr-FR" sz="1200" err="1">
                <a:ea typeface="+mn-lt"/>
                <a:cs typeface="+mn-lt"/>
              </a:rPr>
              <a:t>immediate</a:t>
            </a:r>
            <a:r>
              <a:rPr lang="fr-FR" sz="1200" dirty="0">
                <a:ea typeface="+mn-lt"/>
                <a:cs typeface="+mn-lt"/>
              </a:rPr>
              <a:t> </a:t>
            </a:r>
            <a:r>
              <a:rPr lang="fr-FR" sz="1200" err="1">
                <a:ea typeface="+mn-lt"/>
                <a:cs typeface="+mn-lt"/>
              </a:rPr>
              <a:t>effect</a:t>
            </a:r>
            <a:r>
              <a:rPr lang="fr-FR" sz="1200" dirty="0">
                <a:ea typeface="+mn-lt"/>
                <a:cs typeface="+mn-lt"/>
              </a:rPr>
              <a:t>. The </a:t>
            </a:r>
            <a:r>
              <a:rPr lang="fr-FR" sz="1200" err="1">
                <a:ea typeface="+mn-lt"/>
                <a:cs typeface="+mn-lt"/>
              </a:rPr>
              <a:t>Committee</a:t>
            </a:r>
            <a:r>
              <a:rPr lang="fr-FR" sz="1200" dirty="0">
                <a:ea typeface="+mn-lt"/>
                <a:cs typeface="+mn-lt"/>
              </a:rPr>
              <a:t> </a:t>
            </a:r>
            <a:r>
              <a:rPr lang="fr-FR" sz="1200" err="1">
                <a:ea typeface="+mn-lt"/>
                <a:cs typeface="+mn-lt"/>
              </a:rPr>
              <a:t>is</a:t>
            </a:r>
            <a:r>
              <a:rPr lang="fr-FR" sz="1200" dirty="0">
                <a:ea typeface="+mn-lt"/>
                <a:cs typeface="+mn-lt"/>
              </a:rPr>
              <a:t> </a:t>
            </a:r>
            <a:r>
              <a:rPr lang="fr-FR" sz="1200" err="1">
                <a:ea typeface="+mn-lt"/>
                <a:cs typeface="+mn-lt"/>
              </a:rPr>
              <a:t>responsible</a:t>
            </a:r>
            <a:r>
              <a:rPr lang="fr-FR" sz="1200" dirty="0">
                <a:ea typeface="+mn-lt"/>
                <a:cs typeface="+mn-lt"/>
              </a:rPr>
              <a:t> for </a:t>
            </a:r>
            <a:r>
              <a:rPr lang="fr-FR" sz="1200" err="1">
                <a:ea typeface="+mn-lt"/>
                <a:cs typeface="+mn-lt"/>
              </a:rPr>
              <a:t>taking</a:t>
            </a:r>
            <a:r>
              <a:rPr lang="fr-FR" sz="1200" dirty="0">
                <a:ea typeface="+mn-lt"/>
                <a:cs typeface="+mn-lt"/>
              </a:rPr>
              <a:t> the final </a:t>
            </a:r>
            <a:r>
              <a:rPr lang="fr-FR" sz="1200" err="1">
                <a:ea typeface="+mn-lt"/>
                <a:cs typeface="+mn-lt"/>
              </a:rPr>
              <a:t>decision</a:t>
            </a:r>
            <a:endParaRPr lang="fr-FR" sz="1200" dirty="0" err="1">
              <a:ea typeface="+mn-lt"/>
              <a:cs typeface="+mn-lt"/>
            </a:endParaRPr>
          </a:p>
          <a:p>
            <a:pPr marL="0" indent="0">
              <a:buNone/>
            </a:pPr>
            <a:r>
              <a:rPr lang="fr-FR" sz="1200" b="1" err="1">
                <a:latin typeface="Calibri"/>
                <a:cs typeface="Calibri"/>
              </a:rPr>
              <a:t>Membership</a:t>
            </a:r>
            <a:r>
              <a:rPr lang="fr-FR" sz="1200" b="1" dirty="0">
                <a:latin typeface="Calibri"/>
                <a:cs typeface="Calibri"/>
              </a:rPr>
              <a:t> </a:t>
            </a:r>
            <a:r>
              <a:rPr lang="fr-FR" sz="1200" b="1" err="1">
                <a:latin typeface="Calibri"/>
                <a:cs typeface="Calibri"/>
              </a:rPr>
              <a:t>Renewal</a:t>
            </a:r>
            <a:r>
              <a:rPr lang="fr-FR" sz="1200" b="1" dirty="0">
                <a:latin typeface="Calibri"/>
                <a:cs typeface="Calibri"/>
              </a:rPr>
              <a:t>               </a:t>
            </a:r>
            <a:br>
              <a:rPr lang="fr-FR" sz="1200" b="1" dirty="0">
                <a:latin typeface="Calibri"/>
                <a:cs typeface="Calibri"/>
              </a:rPr>
            </a:br>
            <a:r>
              <a:rPr lang="fr-FR" sz="1200" b="1" err="1">
                <a:latin typeface="Calibri"/>
                <a:cs typeface="Calibri"/>
              </a:rPr>
              <a:t>Members</a:t>
            </a:r>
            <a:r>
              <a:rPr lang="fr-FR" sz="1200" b="1" dirty="0">
                <a:latin typeface="Calibri"/>
                <a:cs typeface="Calibri"/>
              </a:rPr>
              <a:t> </a:t>
            </a:r>
            <a:r>
              <a:rPr lang="fr-FR" sz="1200" b="1" err="1">
                <a:latin typeface="Calibri"/>
                <a:cs typeface="Calibri"/>
              </a:rPr>
              <a:t>will</a:t>
            </a:r>
            <a:r>
              <a:rPr lang="fr-FR" sz="1200" b="1" dirty="0">
                <a:latin typeface="Calibri"/>
                <a:cs typeface="Calibri"/>
              </a:rPr>
              <a:t> </a:t>
            </a:r>
            <a:r>
              <a:rPr lang="fr-FR" sz="1200" b="1" err="1">
                <a:latin typeface="Calibri"/>
                <a:cs typeface="Calibri"/>
              </a:rPr>
              <a:t>be</a:t>
            </a:r>
            <a:r>
              <a:rPr lang="fr-FR" sz="1200" b="1" dirty="0">
                <a:latin typeface="Calibri"/>
                <a:cs typeface="Calibri"/>
              </a:rPr>
              <a:t> </a:t>
            </a:r>
            <a:r>
              <a:rPr lang="fr-FR" sz="1200" b="1" err="1">
                <a:latin typeface="Calibri"/>
                <a:cs typeface="Calibri"/>
              </a:rPr>
              <a:t>informed</a:t>
            </a:r>
            <a:r>
              <a:rPr lang="fr-FR" sz="1200" b="1" dirty="0">
                <a:latin typeface="Calibri"/>
                <a:cs typeface="Calibri"/>
              </a:rPr>
              <a:t> of </a:t>
            </a:r>
            <a:r>
              <a:rPr lang="fr-FR" sz="1200" b="1" err="1">
                <a:latin typeface="Calibri"/>
                <a:cs typeface="Calibri"/>
              </a:rPr>
              <a:t>their</a:t>
            </a:r>
            <a:r>
              <a:rPr lang="fr-FR" sz="1200" b="1" dirty="0">
                <a:latin typeface="Calibri"/>
                <a:cs typeface="Calibri"/>
              </a:rPr>
              <a:t> </a:t>
            </a:r>
            <a:r>
              <a:rPr lang="fr-FR" sz="1200" b="1" err="1">
                <a:latin typeface="Calibri"/>
                <a:cs typeface="Calibri"/>
              </a:rPr>
              <a:t>membership</a:t>
            </a:r>
            <a:r>
              <a:rPr lang="fr-FR" sz="1200" b="1" dirty="0">
                <a:latin typeface="Calibri"/>
                <a:cs typeface="Calibri"/>
              </a:rPr>
              <a:t> end date by email. For </a:t>
            </a:r>
            <a:r>
              <a:rPr lang="fr-FR" sz="1200" b="1" err="1">
                <a:latin typeface="Calibri"/>
                <a:cs typeface="Calibri"/>
              </a:rPr>
              <a:t>each</a:t>
            </a:r>
            <a:r>
              <a:rPr lang="fr-FR" sz="1200" b="1" dirty="0">
                <a:latin typeface="Calibri"/>
                <a:cs typeface="Calibri"/>
              </a:rPr>
              <a:t> </a:t>
            </a:r>
            <a:r>
              <a:rPr lang="fr-FR" sz="1200" b="1" err="1">
                <a:latin typeface="Calibri"/>
                <a:cs typeface="Calibri"/>
              </a:rPr>
              <a:t>renewal</a:t>
            </a:r>
            <a:r>
              <a:rPr lang="fr-FR" sz="1200" b="1" dirty="0">
                <a:latin typeface="Calibri"/>
                <a:cs typeface="Calibri"/>
              </a:rPr>
              <a:t>, confirmation of registration and </a:t>
            </a:r>
            <a:r>
              <a:rPr lang="fr-FR" sz="1200" b="1" err="1">
                <a:latin typeface="Calibri"/>
                <a:cs typeface="Calibri"/>
              </a:rPr>
              <a:t>payment</a:t>
            </a:r>
            <a:r>
              <a:rPr lang="fr-FR" sz="1200" b="1" dirty="0">
                <a:latin typeface="Calibri"/>
                <a:cs typeface="Calibri"/>
              </a:rPr>
              <a:t> must </a:t>
            </a:r>
            <a:r>
              <a:rPr lang="fr-FR" sz="1200" b="1" err="1">
                <a:latin typeface="Calibri"/>
                <a:cs typeface="Calibri"/>
              </a:rPr>
              <a:t>be</a:t>
            </a:r>
            <a:r>
              <a:rPr lang="fr-FR" sz="1200" b="1" dirty="0">
                <a:latin typeface="Calibri"/>
                <a:cs typeface="Calibri"/>
              </a:rPr>
              <a:t> </a:t>
            </a:r>
            <a:r>
              <a:rPr lang="fr-FR" sz="1200" b="1" err="1">
                <a:latin typeface="Calibri"/>
                <a:cs typeface="Calibri"/>
              </a:rPr>
              <a:t>communicated</a:t>
            </a:r>
            <a:r>
              <a:rPr lang="fr-FR" sz="1200" b="1" dirty="0">
                <a:latin typeface="Calibri"/>
                <a:cs typeface="Calibri"/>
              </a:rPr>
              <a:t> to </a:t>
            </a:r>
            <a:r>
              <a:rPr lang="fr-FR" sz="1200" b="1" dirty="0">
                <a:latin typeface="Calibri"/>
                <a:cs typeface="Calibri"/>
                <a:hlinkClick r:id="rId3"/>
              </a:rPr>
              <a:t>fitness.club@cern.ch</a:t>
            </a:r>
            <a:r>
              <a:rPr lang="fr-FR" sz="1200" dirty="0">
                <a:latin typeface="Calibri"/>
                <a:cs typeface="Calibri"/>
              </a:rPr>
              <a:t> by the </a:t>
            </a:r>
            <a:r>
              <a:rPr lang="fr-FR" sz="1200" err="1">
                <a:latin typeface="Calibri"/>
                <a:cs typeface="Calibri"/>
              </a:rPr>
              <a:t>member</a:t>
            </a:r>
            <a:r>
              <a:rPr lang="fr-FR" sz="1200" dirty="0">
                <a:latin typeface="Calibri"/>
                <a:cs typeface="Calibri"/>
              </a:rPr>
              <a:t>. The </a:t>
            </a:r>
            <a:r>
              <a:rPr lang="fr-FR" sz="1200" err="1">
                <a:latin typeface="Calibri"/>
                <a:cs typeface="Calibri"/>
              </a:rPr>
              <a:t>signed</a:t>
            </a:r>
            <a:r>
              <a:rPr lang="fr-FR" sz="1200" dirty="0">
                <a:latin typeface="Calibri"/>
                <a:cs typeface="Calibri"/>
              </a:rPr>
              <a:t> disclaimer, club </a:t>
            </a:r>
            <a:r>
              <a:rPr lang="fr-FR" sz="1200" err="1">
                <a:latin typeface="Calibri"/>
                <a:cs typeface="Calibri"/>
              </a:rPr>
              <a:t>rules</a:t>
            </a:r>
            <a:r>
              <a:rPr lang="fr-FR" sz="1200" dirty="0">
                <a:latin typeface="Calibri"/>
                <a:cs typeface="Calibri"/>
              </a:rPr>
              <a:t> and proof of </a:t>
            </a:r>
            <a:r>
              <a:rPr lang="fr-FR" sz="1200" err="1">
                <a:latin typeface="Calibri"/>
                <a:cs typeface="Calibri"/>
              </a:rPr>
              <a:t>payment</a:t>
            </a:r>
            <a:r>
              <a:rPr lang="fr-FR" sz="1200" dirty="0">
                <a:latin typeface="Calibri"/>
                <a:cs typeface="Calibri"/>
              </a:rPr>
              <a:t> must </a:t>
            </a:r>
            <a:r>
              <a:rPr lang="fr-FR" sz="1200" err="1">
                <a:latin typeface="Calibri"/>
                <a:cs typeface="Calibri"/>
              </a:rPr>
              <a:t>be</a:t>
            </a:r>
            <a:r>
              <a:rPr lang="fr-FR" sz="1200" dirty="0">
                <a:latin typeface="Calibri"/>
                <a:cs typeface="Calibri"/>
              </a:rPr>
              <a:t> </a:t>
            </a:r>
            <a:r>
              <a:rPr lang="fr-FR" sz="1200" err="1">
                <a:latin typeface="Calibri"/>
                <a:cs typeface="Calibri"/>
              </a:rPr>
              <a:t>uploaded</a:t>
            </a:r>
            <a:r>
              <a:rPr lang="fr-FR" sz="1200" dirty="0">
                <a:latin typeface="Calibri"/>
                <a:cs typeface="Calibri"/>
              </a:rPr>
              <a:t> to </a:t>
            </a:r>
            <a:r>
              <a:rPr lang="fr-FR" sz="1200" err="1">
                <a:latin typeface="Calibri"/>
                <a:cs typeface="Calibri"/>
              </a:rPr>
              <a:t>dedicated</a:t>
            </a:r>
            <a:r>
              <a:rPr lang="fr-FR" sz="1200" dirty="0">
                <a:latin typeface="Calibri"/>
                <a:cs typeface="Calibri"/>
              </a:rPr>
              <a:t> </a:t>
            </a:r>
            <a:r>
              <a:rPr lang="fr-FR" sz="1200" err="1">
                <a:latin typeface="Calibri"/>
                <a:cs typeface="Calibri"/>
              </a:rPr>
              <a:t>CERNbox</a:t>
            </a:r>
            <a:r>
              <a:rPr lang="fr-FR" sz="1200" dirty="0">
                <a:latin typeface="Calibri"/>
                <a:cs typeface="Calibri"/>
              </a:rPr>
              <a:t>. </a:t>
            </a:r>
            <a:endParaRPr lang="en-GB" dirty="0"/>
          </a:p>
          <a:p>
            <a:pPr marL="0" indent="0" algn="l" rtl="0" fontAlgn="base">
              <a:buNone/>
            </a:pPr>
            <a:endParaRPr lang="en-GB" sz="1800" b="0" i="0" dirty="0">
              <a:solidFill>
                <a:srgbClr val="000000"/>
              </a:solidFill>
              <a:effectLst/>
              <a:latin typeface="Constantia (Body)"/>
            </a:endParaRPr>
          </a:p>
          <a:p>
            <a:pPr marL="0" indent="0">
              <a:buNone/>
            </a:pPr>
            <a:endParaRPr lang="fr-FR" dirty="0"/>
          </a:p>
        </p:txBody>
      </p:sp>
      <p:sp>
        <p:nvSpPr>
          <p:cNvPr id="4" name="Date Placeholder 3"/>
          <p:cNvSpPr>
            <a:spLocks noGrp="1"/>
          </p:cNvSpPr>
          <p:nvPr>
            <p:ph type="dt" sz="half" idx="10"/>
          </p:nvPr>
        </p:nvSpPr>
        <p:spPr/>
        <p:txBody>
          <a:bodyPr/>
          <a:lstStyle/>
          <a:p>
            <a:fld id="{227AF519-C2C5-456E-AA80-906DE3DCAED8}" type="datetime1">
              <a:rPr lang="en-GB" smtClean="0"/>
              <a:t>28/05/2025</a:t>
            </a:fld>
            <a:endParaRPr lang="en-US" dirty="0"/>
          </a:p>
        </p:txBody>
      </p:sp>
    </p:spTree>
    <p:extLst>
      <p:ext uri="{BB962C8B-B14F-4D97-AF65-F5344CB8AC3E}">
        <p14:creationId xmlns:p14="http://schemas.microsoft.com/office/powerpoint/2010/main" val="41915305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a:normAutofit fontScale="90000"/>
          </a:bodyPr>
          <a:lstStyle/>
          <a:p>
            <a:r>
              <a:rPr lang="en-US" dirty="0"/>
              <a:t>CERN Fitness Club AGM</a:t>
            </a:r>
            <a:br>
              <a:rPr lang="en-US" dirty="0"/>
            </a:br>
            <a:endParaRPr lang="en-US" dirty="0"/>
          </a:p>
        </p:txBody>
      </p:sp>
      <p:sp>
        <p:nvSpPr>
          <p:cNvPr id="5" name="Content Placeholder 4"/>
          <p:cNvSpPr>
            <a:spLocks noGrp="1"/>
          </p:cNvSpPr>
          <p:nvPr>
            <p:ph idx="1"/>
          </p:nvPr>
        </p:nvSpPr>
        <p:spPr/>
        <p:txBody>
          <a:bodyPr/>
          <a:lstStyle/>
          <a:p>
            <a:r>
              <a:rPr lang="en-US" dirty="0"/>
              <a:t>Thank you for your support Any questions?</a:t>
            </a:r>
            <a:endParaRPr lang="en-GB" dirty="0"/>
          </a:p>
          <a:p>
            <a:pPr algn="ctr"/>
            <a:endParaRPr lang="fr-FR" dirty="0"/>
          </a:p>
        </p:txBody>
      </p:sp>
      <p:sp>
        <p:nvSpPr>
          <p:cNvPr id="4" name="Date Placeholder 3"/>
          <p:cNvSpPr>
            <a:spLocks noGrp="1"/>
          </p:cNvSpPr>
          <p:nvPr>
            <p:ph type="dt" sz="half" idx="10"/>
          </p:nvPr>
        </p:nvSpPr>
        <p:spPr/>
        <p:txBody>
          <a:bodyPr/>
          <a:lstStyle/>
          <a:p>
            <a:fld id="{2593E4D7-48FB-45D8-AB1E-3BC6656EACC3}" type="datetime1">
              <a:rPr lang="en-GB" smtClean="0"/>
              <a:t>28/05/2025</a:t>
            </a:fld>
            <a:endParaRPr lang="en-US" dirty="0"/>
          </a:p>
        </p:txBody>
      </p:sp>
      <p:pic>
        <p:nvPicPr>
          <p:cNvPr id="6146" name="Picture 2" descr="C:\Users\rbray\AppData\Local\Microsoft\Windows\Temporary Internet Files\Content.IE5\ZHZ9BMA9\MP90033726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55516" y="3387698"/>
            <a:ext cx="3172668" cy="226383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3000" y="0"/>
            <a:ext cx="9001000" cy="1576685"/>
          </a:xfrm>
        </p:spPr>
        <p:txBody>
          <a:bodyPr vert="horz" lIns="0" tIns="45720" rIns="0" bIns="0" anchor="b">
            <a:normAutofit fontScale="90000"/>
          </a:bodyPr>
          <a:lstStyle/>
          <a:p>
            <a:r>
              <a:rPr lang="en-US" dirty="0"/>
              <a:t>CERN Fitness Club AGM – 28/05/2025 </a:t>
            </a:r>
            <a:br>
              <a:rPr lang="en-US" dirty="0"/>
            </a:br>
            <a:endParaRPr lang="en-US" dirty="0"/>
          </a:p>
        </p:txBody>
      </p:sp>
      <p:sp>
        <p:nvSpPr>
          <p:cNvPr id="5" name="Content Placeholder 4"/>
          <p:cNvSpPr>
            <a:spLocks noGrp="1"/>
          </p:cNvSpPr>
          <p:nvPr>
            <p:ph idx="1"/>
          </p:nvPr>
        </p:nvSpPr>
        <p:spPr>
          <a:xfrm>
            <a:off x="467544" y="1772816"/>
            <a:ext cx="8229600" cy="4752528"/>
          </a:xfrm>
        </p:spPr>
        <p:txBody>
          <a:bodyPr vert="horz" lIns="91440" tIns="45720" rIns="91440" bIns="45720" anchor="t">
            <a:normAutofit/>
          </a:bodyPr>
          <a:lstStyle/>
          <a:p>
            <a:pPr marL="393065" lvl="1" indent="0">
              <a:buNone/>
            </a:pPr>
            <a:r>
              <a:rPr lang="en-GB" dirty="0"/>
              <a:t>Proxy votes submitted by Wed 28 May 12 midday CET:</a:t>
            </a:r>
            <a:endParaRPr lang="en-US"/>
          </a:p>
          <a:p>
            <a:pPr marL="393192" lvl="1" indent="0">
              <a:buNone/>
            </a:pPr>
            <a:endParaRPr lang="en-GB" dirty="0"/>
          </a:p>
          <a:p>
            <a:endParaRPr lang="fr-FR" dirty="0"/>
          </a:p>
        </p:txBody>
      </p:sp>
      <p:sp>
        <p:nvSpPr>
          <p:cNvPr id="4" name="Date Placeholder 3"/>
          <p:cNvSpPr>
            <a:spLocks noGrp="1"/>
          </p:cNvSpPr>
          <p:nvPr>
            <p:ph type="dt" sz="half" idx="10"/>
          </p:nvPr>
        </p:nvSpPr>
        <p:spPr/>
        <p:txBody>
          <a:bodyPr/>
          <a:lstStyle/>
          <a:p>
            <a:fld id="{8D56C884-BA4E-452B-A92F-1311D9632879}" type="datetime1">
              <a:rPr lang="en-GB" smtClean="0"/>
              <a:t>28/05/2025</a:t>
            </a:fld>
            <a:endParaRPr lang="en-US" dirty="0"/>
          </a:p>
        </p:txBody>
      </p:sp>
      <p:graphicFrame>
        <p:nvGraphicFramePr>
          <p:cNvPr id="3" name="Table 2">
            <a:extLst>
              <a:ext uri="{FF2B5EF4-FFF2-40B4-BE49-F238E27FC236}">
                <a16:creationId xmlns:a16="http://schemas.microsoft.com/office/drawing/2014/main" id="{C3470EAE-8859-0462-7118-D18B9B81AA48}"/>
              </a:ext>
            </a:extLst>
          </p:cNvPr>
          <p:cNvGraphicFramePr>
            <a:graphicFrameLocks noGrp="1"/>
          </p:cNvGraphicFramePr>
          <p:nvPr>
            <p:extLst>
              <p:ext uri="{D42A27DB-BD31-4B8C-83A1-F6EECF244321}">
                <p14:modId xmlns:p14="http://schemas.microsoft.com/office/powerpoint/2010/main" val="4241058840"/>
              </p:ext>
            </p:extLst>
          </p:nvPr>
        </p:nvGraphicFramePr>
        <p:xfrm>
          <a:off x="1676400" y="2419350"/>
          <a:ext cx="4786220" cy="2160240"/>
        </p:xfrm>
        <a:graphic>
          <a:graphicData uri="http://schemas.openxmlformats.org/drawingml/2006/table">
            <a:tbl>
              <a:tblPr/>
              <a:tblGrid>
                <a:gridCol w="2620536">
                  <a:extLst>
                    <a:ext uri="{9D8B030D-6E8A-4147-A177-3AD203B41FA5}">
                      <a16:colId xmlns:a16="http://schemas.microsoft.com/office/drawing/2014/main" val="3432814681"/>
                    </a:ext>
                  </a:extLst>
                </a:gridCol>
                <a:gridCol w="2165684">
                  <a:extLst>
                    <a:ext uri="{9D8B030D-6E8A-4147-A177-3AD203B41FA5}">
                      <a16:colId xmlns:a16="http://schemas.microsoft.com/office/drawing/2014/main" val="364189921"/>
                    </a:ext>
                  </a:extLst>
                </a:gridCol>
              </a:tblGrid>
              <a:tr h="360040">
                <a:tc>
                  <a:txBody>
                    <a:bodyPr/>
                    <a:lstStyle/>
                    <a:p>
                      <a:pPr algn="l" fontAlgn="b"/>
                      <a:r>
                        <a:rPr lang="en-GB" sz="1100" b="1" i="0" u="none" strike="noStrike" dirty="0">
                          <a:solidFill>
                            <a:srgbClr val="000000"/>
                          </a:solidFill>
                          <a:effectLst/>
                          <a:latin typeface="Calibri"/>
                        </a:rPr>
                        <a:t>Proxy given to</a:t>
                      </a:r>
                    </a:p>
                  </a:txBody>
                  <a:tcPr marL="9525" marR="9525" marT="9525" anchor="b">
                    <a:lnL>
                      <a:noFill/>
                    </a:lnL>
                    <a:lnR>
                      <a:noFill/>
                    </a:lnR>
                    <a:lnT>
                      <a:noFill/>
                    </a:lnT>
                    <a:lnB>
                      <a:noFill/>
                    </a:lnB>
                    <a:solidFill>
                      <a:srgbClr val="DDEBF7"/>
                    </a:solidFill>
                  </a:tcPr>
                </a:tc>
                <a:tc>
                  <a:txBody>
                    <a:bodyPr/>
                    <a:lstStyle/>
                    <a:p>
                      <a:pPr algn="l" fontAlgn="b"/>
                      <a:r>
                        <a:rPr lang="en-GB" sz="1100" b="1" i="0" u="none" strike="noStrike" dirty="0">
                          <a:solidFill>
                            <a:srgbClr val="000000"/>
                          </a:solidFill>
                          <a:effectLst/>
                          <a:latin typeface="Calibri"/>
                        </a:rPr>
                        <a:t>Count of Proxy given to</a:t>
                      </a:r>
                    </a:p>
                  </a:txBody>
                  <a:tcPr marL="9525" marR="9525" marT="9525" anchor="b">
                    <a:lnL>
                      <a:noFill/>
                    </a:lnL>
                    <a:lnR>
                      <a:noFill/>
                    </a:lnR>
                    <a:lnT>
                      <a:noFill/>
                    </a:lnT>
                    <a:lnB>
                      <a:noFill/>
                    </a:lnB>
                    <a:solidFill>
                      <a:srgbClr val="DDEBF7"/>
                    </a:solidFill>
                  </a:tcPr>
                </a:tc>
                <a:extLst>
                  <a:ext uri="{0D108BD9-81ED-4DB2-BD59-A6C34878D82A}">
                    <a16:rowId xmlns:a16="http://schemas.microsoft.com/office/drawing/2014/main" val="264782999"/>
                  </a:ext>
                </a:extLst>
              </a:tr>
              <a:tr h="360040">
                <a:tc>
                  <a:txBody>
                    <a:bodyPr/>
                    <a:lstStyle/>
                    <a:p>
                      <a:pPr lvl="0" algn="l">
                        <a:buNone/>
                      </a:pPr>
                      <a:r>
                        <a:rPr lang="en-GB" sz="1100" b="0" i="0" u="none" strike="noStrike" noProof="0" dirty="0">
                          <a:solidFill>
                            <a:srgbClr val="242424"/>
                          </a:solidFill>
                          <a:effectLst/>
                          <a:latin typeface="Aptos Narrow"/>
                        </a:rPr>
                        <a:t>María Pérez Ornedo</a:t>
                      </a:r>
                      <a:endParaRPr lang="en-US" dirty="0"/>
                    </a:p>
                  </a:txBody>
                  <a:tcPr marL="9525" marR="9525" marT="9525" anchor="b">
                    <a:lnL>
                      <a:noFill/>
                    </a:lnL>
                    <a:lnR>
                      <a:noFill/>
                    </a:lnR>
                    <a:lnT>
                      <a:noFill/>
                    </a:lnT>
                    <a:lnB>
                      <a:noFill/>
                    </a:lnB>
                  </a:tcPr>
                </a:tc>
                <a:tc>
                  <a:txBody>
                    <a:bodyPr/>
                    <a:lstStyle/>
                    <a:p>
                      <a:pPr lvl="0" algn="ctr">
                        <a:buNone/>
                      </a:pPr>
                      <a:r>
                        <a:rPr lang="en-GB" sz="1100" b="0" i="0" u="none" strike="noStrike" dirty="0">
                          <a:solidFill>
                            <a:srgbClr val="000000"/>
                          </a:solidFill>
                          <a:effectLst/>
                          <a:latin typeface="Calibri"/>
                        </a:rPr>
                        <a:t>11</a:t>
                      </a:r>
                    </a:p>
                  </a:txBody>
                  <a:tcPr marL="9525" marR="9525" marT="9525" anchor="b">
                    <a:lnL>
                      <a:noFill/>
                    </a:lnL>
                    <a:lnR>
                      <a:noFill/>
                    </a:lnR>
                    <a:lnT>
                      <a:noFill/>
                    </a:lnT>
                    <a:lnB>
                      <a:noFill/>
                    </a:lnB>
                  </a:tcPr>
                </a:tc>
                <a:extLst>
                  <a:ext uri="{0D108BD9-81ED-4DB2-BD59-A6C34878D82A}">
                    <a16:rowId xmlns:a16="http://schemas.microsoft.com/office/drawing/2014/main" val="362858579"/>
                  </a:ext>
                </a:extLst>
              </a:tr>
              <a:tr h="360040">
                <a:tc>
                  <a:txBody>
                    <a:bodyPr/>
                    <a:lstStyle/>
                    <a:p>
                      <a:pPr lvl="0" algn="l">
                        <a:buNone/>
                      </a:pPr>
                      <a:r>
                        <a:rPr lang="en-GB" sz="1100" b="0" i="0" u="none" strike="noStrike" noProof="0" dirty="0">
                          <a:solidFill>
                            <a:srgbClr val="242424"/>
                          </a:solidFill>
                          <a:effectLst/>
                          <a:latin typeface="Aptos Narrow"/>
                        </a:rPr>
                        <a:t>Misha Borodin</a:t>
                      </a:r>
                      <a:endParaRPr lang="en-US" dirty="0"/>
                    </a:p>
                  </a:txBody>
                  <a:tcPr marL="9524" marR="9524" marT="9524" anchor="b">
                    <a:lnL w="0">
                      <a:noFill/>
                    </a:lnL>
                    <a:lnR w="0">
                      <a:noFill/>
                    </a:lnR>
                    <a:lnT w="0">
                      <a:noFill/>
                    </a:lnT>
                    <a:lnB w="0">
                      <a:noFill/>
                    </a:lnB>
                  </a:tcPr>
                </a:tc>
                <a:tc>
                  <a:txBody>
                    <a:bodyPr/>
                    <a:lstStyle/>
                    <a:p>
                      <a:pPr lvl="0" algn="ctr">
                        <a:buNone/>
                      </a:pPr>
                      <a:r>
                        <a:rPr lang="en-GB" sz="1100" b="0" i="0" u="none" strike="noStrike" dirty="0">
                          <a:solidFill>
                            <a:srgbClr val="000000"/>
                          </a:solidFill>
                          <a:effectLst/>
                          <a:latin typeface="Calibri"/>
                        </a:rPr>
                        <a:t>1</a:t>
                      </a:r>
                    </a:p>
                  </a:txBody>
                  <a:tcPr marL="9524" marR="9524" marT="9524" anchor="b">
                    <a:lnL w="0">
                      <a:noFill/>
                    </a:lnL>
                    <a:lnR w="0">
                      <a:noFill/>
                    </a:lnR>
                    <a:lnT w="0">
                      <a:noFill/>
                    </a:lnT>
                    <a:lnB w="0">
                      <a:noFill/>
                    </a:lnB>
                  </a:tcPr>
                </a:tc>
                <a:extLst>
                  <a:ext uri="{0D108BD9-81ED-4DB2-BD59-A6C34878D82A}">
                    <a16:rowId xmlns:a16="http://schemas.microsoft.com/office/drawing/2014/main" val="310610097"/>
                  </a:ext>
                </a:extLst>
              </a:tr>
              <a:tr h="360040">
                <a:tc>
                  <a:txBody>
                    <a:bodyPr/>
                    <a:lstStyle/>
                    <a:p>
                      <a:pPr lvl="0" algn="l">
                        <a:buNone/>
                      </a:pPr>
                      <a:r>
                        <a:rPr lang="en-GB" sz="1100" b="0" i="0" u="none" strike="noStrike" noProof="0" dirty="0">
                          <a:solidFill>
                            <a:srgbClr val="242424"/>
                          </a:solidFill>
                          <a:effectLst/>
                          <a:latin typeface="Aptos Narrow"/>
                        </a:rPr>
                        <a:t>Rachel Bray</a:t>
                      </a:r>
                      <a:endParaRPr lang="en-US" dirty="0"/>
                    </a:p>
                  </a:txBody>
                  <a:tcPr marL="9524" marR="9524" marT="9524" anchor="b">
                    <a:lnL w="0">
                      <a:noFill/>
                    </a:lnL>
                    <a:lnR w="0">
                      <a:noFill/>
                    </a:lnR>
                    <a:lnT w="0">
                      <a:noFill/>
                    </a:lnT>
                    <a:lnB w="0">
                      <a:noFill/>
                    </a:lnB>
                  </a:tcPr>
                </a:tc>
                <a:tc>
                  <a:txBody>
                    <a:bodyPr/>
                    <a:lstStyle/>
                    <a:p>
                      <a:pPr lvl="0" algn="ctr">
                        <a:buNone/>
                      </a:pPr>
                      <a:r>
                        <a:rPr lang="en-GB" sz="1100" b="0" i="0" u="none" strike="noStrike" dirty="0">
                          <a:solidFill>
                            <a:srgbClr val="000000"/>
                          </a:solidFill>
                          <a:effectLst/>
                          <a:latin typeface="Calibri"/>
                        </a:rPr>
                        <a:t>45</a:t>
                      </a:r>
                    </a:p>
                  </a:txBody>
                  <a:tcPr marL="9524" marR="9524" marT="9524" anchor="b">
                    <a:lnL w="0">
                      <a:noFill/>
                    </a:lnL>
                    <a:lnR w="0">
                      <a:noFill/>
                    </a:lnR>
                    <a:lnT w="0">
                      <a:noFill/>
                    </a:lnT>
                    <a:lnB w="0">
                      <a:noFill/>
                    </a:lnB>
                  </a:tcPr>
                </a:tc>
                <a:extLst>
                  <a:ext uri="{0D108BD9-81ED-4DB2-BD59-A6C34878D82A}">
                    <a16:rowId xmlns:a16="http://schemas.microsoft.com/office/drawing/2014/main" val="2293942660"/>
                  </a:ext>
                </a:extLst>
              </a:tr>
              <a:tr h="360040">
                <a:tc>
                  <a:txBody>
                    <a:bodyPr/>
                    <a:lstStyle/>
                    <a:p>
                      <a:pPr lvl="0" algn="l">
                        <a:buNone/>
                      </a:pPr>
                      <a:r>
                        <a:rPr lang="en-GB" sz="1100" b="0" i="0" u="none" strike="noStrike" noProof="0" dirty="0">
                          <a:solidFill>
                            <a:srgbClr val="242424"/>
                          </a:solidFill>
                          <a:effectLst/>
                          <a:latin typeface="Aptos Narrow"/>
                        </a:rPr>
                        <a:t>Sully Billingsley</a:t>
                      </a:r>
                      <a:endParaRPr lang="en-US" dirty="0"/>
                    </a:p>
                  </a:txBody>
                  <a:tcPr marL="9524" marR="9524" marT="9524" anchor="b">
                    <a:lnL w="0">
                      <a:noFill/>
                    </a:lnL>
                    <a:lnR w="0">
                      <a:noFill/>
                    </a:lnR>
                    <a:lnT w="0">
                      <a:noFill/>
                    </a:lnT>
                    <a:lnB w="0">
                      <a:noFill/>
                    </a:lnB>
                  </a:tcPr>
                </a:tc>
                <a:tc>
                  <a:txBody>
                    <a:bodyPr/>
                    <a:lstStyle/>
                    <a:p>
                      <a:pPr lvl="0" algn="ctr">
                        <a:buNone/>
                      </a:pPr>
                      <a:r>
                        <a:rPr lang="en-GB" sz="1100" b="0" i="0" u="none" strike="noStrike" dirty="0">
                          <a:solidFill>
                            <a:srgbClr val="000000"/>
                          </a:solidFill>
                          <a:effectLst/>
                          <a:latin typeface="Calibri"/>
                        </a:rPr>
                        <a:t>14</a:t>
                      </a:r>
                    </a:p>
                  </a:txBody>
                  <a:tcPr marL="9524" marR="9524" marT="9524" anchor="b">
                    <a:lnL w="0">
                      <a:noFill/>
                    </a:lnL>
                    <a:lnR w="0">
                      <a:noFill/>
                    </a:lnR>
                    <a:lnT w="0">
                      <a:noFill/>
                    </a:lnT>
                    <a:lnB w="0">
                      <a:noFill/>
                    </a:lnB>
                  </a:tcPr>
                </a:tc>
                <a:extLst>
                  <a:ext uri="{0D108BD9-81ED-4DB2-BD59-A6C34878D82A}">
                    <a16:rowId xmlns:a16="http://schemas.microsoft.com/office/drawing/2014/main" val="3466323688"/>
                  </a:ext>
                </a:extLst>
              </a:tr>
              <a:tr h="360040">
                <a:tc>
                  <a:txBody>
                    <a:bodyPr/>
                    <a:lstStyle/>
                    <a:p>
                      <a:pPr algn="l" fontAlgn="b"/>
                      <a:r>
                        <a:rPr lang="en-GB" sz="1100" b="1" i="0" u="none" strike="noStrike" dirty="0">
                          <a:solidFill>
                            <a:srgbClr val="000000"/>
                          </a:solidFill>
                          <a:effectLst/>
                          <a:latin typeface="Calibri" panose="020F0502020204030204" pitchFamily="34" charset="0"/>
                        </a:rPr>
                        <a:t>Grand Total</a:t>
                      </a:r>
                    </a:p>
                  </a:txBody>
                  <a:tcPr marL="9525" marR="9525" marT="9525" anchor="b">
                    <a:lnL>
                      <a:noFill/>
                    </a:lnL>
                    <a:lnR>
                      <a:noFill/>
                    </a:lnR>
                    <a:lnT>
                      <a:noFill/>
                    </a:lnT>
                    <a:lnB>
                      <a:noFill/>
                    </a:lnB>
                    <a:solidFill>
                      <a:srgbClr val="DDEBF7"/>
                    </a:solidFill>
                  </a:tcPr>
                </a:tc>
                <a:tc>
                  <a:txBody>
                    <a:bodyPr/>
                    <a:lstStyle/>
                    <a:p>
                      <a:pPr algn="ctr" fontAlgn="b"/>
                      <a:r>
                        <a:rPr lang="en-GB" sz="1100" b="1" i="0" u="none" strike="noStrike" dirty="0">
                          <a:solidFill>
                            <a:srgbClr val="000000"/>
                          </a:solidFill>
                          <a:effectLst/>
                          <a:latin typeface="Calibri"/>
                        </a:rPr>
                        <a:t>71</a:t>
                      </a:r>
                    </a:p>
                  </a:txBody>
                  <a:tcPr marL="9525" marR="9525" marT="9525" anchor="b">
                    <a:lnL>
                      <a:noFill/>
                    </a:lnL>
                    <a:lnR>
                      <a:noFill/>
                    </a:lnR>
                    <a:lnT>
                      <a:noFill/>
                    </a:lnT>
                    <a:lnB>
                      <a:noFill/>
                    </a:lnB>
                    <a:solidFill>
                      <a:srgbClr val="DDEBF7"/>
                    </a:solidFill>
                  </a:tcPr>
                </a:tc>
                <a:extLst>
                  <a:ext uri="{0D108BD9-81ED-4DB2-BD59-A6C34878D82A}">
                    <a16:rowId xmlns:a16="http://schemas.microsoft.com/office/drawing/2014/main" val="840094480"/>
                  </a:ext>
                </a:extLst>
              </a:tr>
            </a:tbl>
          </a:graphicData>
        </a:graphic>
      </p:graphicFrame>
    </p:spTree>
    <p:extLst>
      <p:ext uri="{BB962C8B-B14F-4D97-AF65-F5344CB8AC3E}">
        <p14:creationId xmlns:p14="http://schemas.microsoft.com/office/powerpoint/2010/main" val="30021257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176D53D-CB0B-003D-5C86-D3889A2A46B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7CAC185-175E-6CBC-0697-2AC85BA55B7A}"/>
              </a:ext>
            </a:extLst>
          </p:cNvPr>
          <p:cNvSpPr>
            <a:spLocks noGrp="1"/>
          </p:cNvSpPr>
          <p:nvPr>
            <p:ph type="title"/>
          </p:nvPr>
        </p:nvSpPr>
        <p:spPr>
          <a:xfrm>
            <a:off x="143000" y="178986"/>
            <a:ext cx="9001000" cy="871200"/>
          </a:xfrm>
        </p:spPr>
        <p:txBody>
          <a:bodyPr vert="horz" lIns="0" tIns="45720" rIns="0" bIns="0" anchor="b">
            <a:normAutofit/>
          </a:bodyPr>
          <a:lstStyle/>
          <a:p>
            <a:r>
              <a:rPr lang="en-US" sz="4500" dirty="0"/>
              <a:t>Proposed modification to statutes</a:t>
            </a:r>
          </a:p>
        </p:txBody>
      </p:sp>
      <p:sp>
        <p:nvSpPr>
          <p:cNvPr id="5" name="Content Placeholder 4">
            <a:extLst>
              <a:ext uri="{FF2B5EF4-FFF2-40B4-BE49-F238E27FC236}">
                <a16:creationId xmlns:a16="http://schemas.microsoft.com/office/drawing/2014/main" id="{4DEDCFEC-D18B-B9B4-18E4-8B0D5C24E547}"/>
              </a:ext>
            </a:extLst>
          </p:cNvPr>
          <p:cNvSpPr>
            <a:spLocks noGrp="1"/>
          </p:cNvSpPr>
          <p:nvPr>
            <p:ph idx="1"/>
          </p:nvPr>
        </p:nvSpPr>
        <p:spPr>
          <a:xfrm>
            <a:off x="524059" y="1050186"/>
            <a:ext cx="8229600" cy="5181153"/>
          </a:xfrm>
        </p:spPr>
        <p:txBody>
          <a:bodyPr vert="horz" lIns="91440" tIns="45720" rIns="91440" bIns="45720" anchor="t">
            <a:noAutofit/>
          </a:bodyPr>
          <a:lstStyle/>
          <a:p>
            <a:r>
              <a:rPr lang="fr-FR" dirty="0">
                <a:ea typeface="+mn-lt"/>
                <a:cs typeface="+mn-lt"/>
              </a:rPr>
              <a:t>Article 4.2:  </a:t>
            </a:r>
            <a:endParaRPr lang="fr-FR" dirty="0"/>
          </a:p>
          <a:p>
            <a:pPr marL="0" indent="0">
              <a:buNone/>
            </a:pPr>
            <a:r>
              <a:rPr lang="fr-FR" i="1" dirty="0">
                <a:ea typeface="+mn-lt"/>
                <a:cs typeface="+mn-lt"/>
              </a:rPr>
              <a:t>To </a:t>
            </a:r>
            <a:r>
              <a:rPr lang="fr-FR" i="1" err="1">
                <a:ea typeface="+mn-lt"/>
                <a:cs typeface="+mn-lt"/>
              </a:rPr>
              <a:t>be</a:t>
            </a:r>
            <a:r>
              <a:rPr lang="fr-FR" i="1" dirty="0">
                <a:ea typeface="+mn-lt"/>
                <a:cs typeface="+mn-lt"/>
              </a:rPr>
              <a:t> </a:t>
            </a:r>
            <a:r>
              <a:rPr lang="fr-FR" i="1" err="1">
                <a:ea typeface="+mn-lt"/>
                <a:cs typeface="+mn-lt"/>
              </a:rPr>
              <a:t>valid</a:t>
            </a:r>
            <a:r>
              <a:rPr lang="fr-FR" i="1" dirty="0">
                <a:ea typeface="+mn-lt"/>
                <a:cs typeface="+mn-lt"/>
              </a:rPr>
              <a:t>, the </a:t>
            </a:r>
            <a:r>
              <a:rPr lang="fr-FR" i="1" err="1">
                <a:ea typeface="+mn-lt"/>
                <a:cs typeface="+mn-lt"/>
              </a:rPr>
              <a:t>Assembly</a:t>
            </a:r>
            <a:r>
              <a:rPr lang="fr-FR" i="1" dirty="0">
                <a:ea typeface="+mn-lt"/>
                <a:cs typeface="+mn-lt"/>
              </a:rPr>
              <a:t> must </a:t>
            </a:r>
            <a:r>
              <a:rPr lang="fr-FR" i="1" err="1">
                <a:ea typeface="+mn-lt"/>
                <a:cs typeface="+mn-lt"/>
              </a:rPr>
              <a:t>be</a:t>
            </a:r>
            <a:r>
              <a:rPr lang="fr-FR" i="1" dirty="0">
                <a:ea typeface="+mn-lt"/>
                <a:cs typeface="+mn-lt"/>
              </a:rPr>
              <a:t> </a:t>
            </a:r>
            <a:r>
              <a:rPr lang="fr-FR" i="1" err="1">
                <a:ea typeface="+mn-lt"/>
                <a:cs typeface="+mn-lt"/>
              </a:rPr>
              <a:t>attended</a:t>
            </a:r>
            <a:r>
              <a:rPr lang="fr-FR" i="1" dirty="0">
                <a:ea typeface="+mn-lt"/>
                <a:cs typeface="+mn-lt"/>
              </a:rPr>
              <a:t> by at least 10% of the </a:t>
            </a:r>
            <a:r>
              <a:rPr lang="fr-FR" i="1" err="1">
                <a:ea typeface="+mn-lt"/>
                <a:cs typeface="+mn-lt"/>
              </a:rPr>
              <a:t>Annual</a:t>
            </a:r>
            <a:r>
              <a:rPr lang="fr-FR" i="1" dirty="0">
                <a:ea typeface="+mn-lt"/>
                <a:cs typeface="+mn-lt"/>
              </a:rPr>
              <a:t> </a:t>
            </a:r>
            <a:r>
              <a:rPr lang="fr-FR" i="1" err="1">
                <a:ea typeface="+mn-lt"/>
                <a:cs typeface="+mn-lt"/>
              </a:rPr>
              <a:t>members</a:t>
            </a:r>
            <a:r>
              <a:rPr lang="fr-FR" i="1" dirty="0">
                <a:ea typeface="+mn-lt"/>
                <a:cs typeface="+mn-lt"/>
              </a:rPr>
              <a:t> or </a:t>
            </a:r>
            <a:r>
              <a:rPr lang="fr-FR" i="1" err="1">
                <a:ea typeface="+mn-lt"/>
                <a:cs typeface="+mn-lt"/>
              </a:rPr>
              <a:t>represented</a:t>
            </a:r>
            <a:r>
              <a:rPr lang="fr-FR" i="1" dirty="0">
                <a:ea typeface="+mn-lt"/>
                <a:cs typeface="+mn-lt"/>
              </a:rPr>
              <a:t> by proxy. </a:t>
            </a:r>
          </a:p>
          <a:p>
            <a:pPr marL="457200" indent="-457200">
              <a:buFont typeface="Calibri"/>
              <a:buChar char="-"/>
            </a:pPr>
            <a:r>
              <a:rPr lang="fr-FR" dirty="0"/>
              <a:t>Challenge to </a:t>
            </a:r>
            <a:r>
              <a:rPr lang="fr-FR" dirty="0" err="1"/>
              <a:t>achieve</a:t>
            </a:r>
            <a:r>
              <a:rPr lang="fr-FR" dirty="0"/>
              <a:t> quorum</a:t>
            </a:r>
          </a:p>
          <a:p>
            <a:pPr lvl="1" indent="-246380">
              <a:buFont typeface="Calibri"/>
              <a:buChar char="-"/>
            </a:pPr>
            <a:r>
              <a:rPr lang="fr-FR" dirty="0"/>
              <a:t>Short-</a:t>
            </a:r>
            <a:r>
              <a:rPr lang="fr-FR" dirty="0" err="1"/>
              <a:t>term</a:t>
            </a:r>
            <a:r>
              <a:rPr lang="fr-FR" dirty="0"/>
              <a:t> </a:t>
            </a:r>
            <a:r>
              <a:rPr lang="fr-FR" dirty="0" err="1"/>
              <a:t>subscriptions</a:t>
            </a:r>
            <a:r>
              <a:rPr lang="fr-FR" dirty="0"/>
              <a:t> (1 </a:t>
            </a:r>
            <a:r>
              <a:rPr lang="fr-FR" dirty="0" err="1"/>
              <a:t>month</a:t>
            </a:r>
            <a:r>
              <a:rPr lang="fr-FR" dirty="0"/>
              <a:t>)</a:t>
            </a:r>
          </a:p>
          <a:p>
            <a:pPr lvl="1" indent="-246380">
              <a:buFont typeface="Calibri"/>
              <a:buChar char="-"/>
            </a:pPr>
            <a:r>
              <a:rPr lang="fr-FR" dirty="0"/>
              <a:t>High-</a:t>
            </a:r>
            <a:r>
              <a:rPr lang="fr-FR" err="1"/>
              <a:t>turn</a:t>
            </a:r>
            <a:r>
              <a:rPr lang="fr-FR" dirty="0"/>
              <a:t> over of </a:t>
            </a:r>
            <a:r>
              <a:rPr lang="fr-FR" err="1"/>
              <a:t>members</a:t>
            </a:r>
            <a:endParaRPr lang="fr-FR" dirty="0"/>
          </a:p>
          <a:p>
            <a:pPr marL="393700" lvl="1" indent="0">
              <a:buNone/>
            </a:pPr>
            <a:r>
              <a:rPr lang="fr-FR" err="1"/>
              <a:t>Proposed</a:t>
            </a:r>
            <a:r>
              <a:rPr lang="fr-FR" dirty="0"/>
              <a:t> update to the </a:t>
            </a:r>
            <a:r>
              <a:rPr lang="fr-FR" err="1"/>
              <a:t>Statutes</a:t>
            </a:r>
            <a:endParaRPr lang="fr-FR" dirty="0"/>
          </a:p>
          <a:p>
            <a:pPr marL="393700" lvl="1" indent="0">
              <a:buNone/>
            </a:pPr>
            <a:r>
              <a:rPr lang="fr-FR" sz="2600" i="1" dirty="0"/>
              <a:t>"The</a:t>
            </a:r>
            <a:r>
              <a:rPr lang="fr-FR" sz="2600" i="1" dirty="0">
                <a:ea typeface="+mn-lt"/>
                <a:cs typeface="+mn-lt"/>
              </a:rPr>
              <a:t> General </a:t>
            </a:r>
            <a:r>
              <a:rPr lang="fr-FR" sz="2600" i="1" dirty="0" err="1">
                <a:ea typeface="+mn-lt"/>
                <a:cs typeface="+mn-lt"/>
              </a:rPr>
              <a:t>Assembly</a:t>
            </a:r>
            <a:r>
              <a:rPr lang="fr-FR" sz="2600" i="1" dirty="0">
                <a:ea typeface="+mn-lt"/>
                <a:cs typeface="+mn-lt"/>
              </a:rPr>
              <a:t> </a:t>
            </a:r>
            <a:r>
              <a:rPr lang="fr-FR" sz="2600" i="1" dirty="0" err="1">
                <a:ea typeface="+mn-lt"/>
                <a:cs typeface="+mn-lt"/>
              </a:rPr>
              <a:t>may</a:t>
            </a:r>
            <a:r>
              <a:rPr lang="fr-FR" sz="2600" i="1" dirty="0">
                <a:ea typeface="+mn-lt"/>
                <a:cs typeface="+mn-lt"/>
              </a:rPr>
              <a:t> </a:t>
            </a:r>
            <a:r>
              <a:rPr lang="fr-FR" sz="2600" i="1" dirty="0" err="1">
                <a:ea typeface="+mn-lt"/>
                <a:cs typeface="+mn-lt"/>
              </a:rPr>
              <a:t>validly</a:t>
            </a:r>
            <a:r>
              <a:rPr lang="fr-FR" sz="2600" i="1" dirty="0">
                <a:ea typeface="+mn-lt"/>
                <a:cs typeface="+mn-lt"/>
              </a:rPr>
              <a:t> </a:t>
            </a:r>
            <a:r>
              <a:rPr lang="fr-FR" sz="2600" i="1" dirty="0" err="1">
                <a:ea typeface="+mn-lt"/>
                <a:cs typeface="+mn-lt"/>
              </a:rPr>
              <a:t>deliberate</a:t>
            </a:r>
            <a:r>
              <a:rPr lang="fr-FR" sz="2600" i="1" dirty="0">
                <a:ea typeface="+mn-lt"/>
                <a:cs typeface="+mn-lt"/>
              </a:rPr>
              <a:t> and </a:t>
            </a:r>
            <a:r>
              <a:rPr lang="fr-FR" sz="2600" i="1" dirty="0" err="1">
                <a:ea typeface="+mn-lt"/>
                <a:cs typeface="+mn-lt"/>
              </a:rPr>
              <a:t>make</a:t>
            </a:r>
            <a:r>
              <a:rPr lang="fr-FR" sz="2600" i="1" dirty="0">
                <a:ea typeface="+mn-lt"/>
                <a:cs typeface="+mn-lt"/>
              </a:rPr>
              <a:t> </a:t>
            </a:r>
            <a:r>
              <a:rPr lang="fr-FR" sz="2600" i="1" dirty="0" err="1">
                <a:ea typeface="+mn-lt"/>
                <a:cs typeface="+mn-lt"/>
              </a:rPr>
              <a:t>decisions</a:t>
            </a:r>
            <a:r>
              <a:rPr lang="fr-FR" sz="2600" i="1" dirty="0">
                <a:ea typeface="+mn-lt"/>
                <a:cs typeface="+mn-lt"/>
              </a:rPr>
              <a:t> </a:t>
            </a:r>
            <a:r>
              <a:rPr lang="fr-FR" sz="2600" i="1" dirty="0" err="1">
                <a:ea typeface="+mn-lt"/>
                <a:cs typeface="+mn-lt"/>
              </a:rPr>
              <a:t>regardless</a:t>
            </a:r>
            <a:r>
              <a:rPr lang="fr-FR" sz="2600" i="1" dirty="0">
                <a:ea typeface="+mn-lt"/>
                <a:cs typeface="+mn-lt"/>
              </a:rPr>
              <a:t> of the </a:t>
            </a:r>
            <a:r>
              <a:rPr lang="fr-FR" sz="2600" i="1" dirty="0" err="1">
                <a:ea typeface="+mn-lt"/>
                <a:cs typeface="+mn-lt"/>
              </a:rPr>
              <a:t>number</a:t>
            </a:r>
            <a:r>
              <a:rPr lang="fr-FR" sz="2600" i="1" dirty="0">
                <a:ea typeface="+mn-lt"/>
                <a:cs typeface="+mn-lt"/>
              </a:rPr>
              <a:t> of </a:t>
            </a:r>
            <a:r>
              <a:rPr lang="fr-FR" sz="2600" i="1" dirty="0" err="1">
                <a:ea typeface="+mn-lt"/>
                <a:cs typeface="+mn-lt"/>
              </a:rPr>
              <a:t>members</a:t>
            </a:r>
            <a:r>
              <a:rPr lang="fr-FR" sz="2600" i="1" dirty="0">
                <a:ea typeface="+mn-lt"/>
                <a:cs typeface="+mn-lt"/>
              </a:rPr>
              <a:t> </a:t>
            </a:r>
            <a:r>
              <a:rPr lang="fr-FR" sz="2600" i="1" dirty="0" err="1">
                <a:ea typeface="+mn-lt"/>
                <a:cs typeface="+mn-lt"/>
              </a:rPr>
              <a:t>present</a:t>
            </a:r>
            <a:r>
              <a:rPr lang="fr-FR" sz="2600" i="1" dirty="0">
                <a:ea typeface="+mn-lt"/>
                <a:cs typeface="+mn-lt"/>
              </a:rPr>
              <a:t>. </a:t>
            </a:r>
            <a:r>
              <a:rPr lang="fr-FR" sz="2600" i="1" dirty="0" err="1">
                <a:ea typeface="+mn-lt"/>
                <a:cs typeface="+mn-lt"/>
              </a:rPr>
              <a:t>Decisions</a:t>
            </a:r>
            <a:r>
              <a:rPr lang="fr-FR" sz="2600" i="1" dirty="0">
                <a:ea typeface="+mn-lt"/>
                <a:cs typeface="+mn-lt"/>
              </a:rPr>
              <a:t> </a:t>
            </a:r>
            <a:r>
              <a:rPr lang="fr-FR" sz="2600" i="1" dirty="0" err="1">
                <a:ea typeface="+mn-lt"/>
                <a:cs typeface="+mn-lt"/>
              </a:rPr>
              <a:t>shall</a:t>
            </a:r>
            <a:r>
              <a:rPr lang="fr-FR" sz="2600" i="1" dirty="0">
                <a:ea typeface="+mn-lt"/>
                <a:cs typeface="+mn-lt"/>
              </a:rPr>
              <a:t> </a:t>
            </a:r>
            <a:r>
              <a:rPr lang="fr-FR" sz="2600" i="1" dirty="0" err="1">
                <a:ea typeface="+mn-lt"/>
                <a:cs typeface="+mn-lt"/>
              </a:rPr>
              <a:t>be</a:t>
            </a:r>
            <a:r>
              <a:rPr lang="fr-FR" sz="2600" i="1" dirty="0">
                <a:ea typeface="+mn-lt"/>
                <a:cs typeface="+mn-lt"/>
              </a:rPr>
              <a:t> </a:t>
            </a:r>
            <a:r>
              <a:rPr lang="fr-FR" sz="2600" i="1" dirty="0" err="1">
                <a:ea typeface="+mn-lt"/>
                <a:cs typeface="+mn-lt"/>
              </a:rPr>
              <a:t>taken</a:t>
            </a:r>
            <a:r>
              <a:rPr lang="fr-FR" sz="2600" i="1" dirty="0">
                <a:ea typeface="+mn-lt"/>
                <a:cs typeface="+mn-lt"/>
              </a:rPr>
              <a:t> by a </a:t>
            </a:r>
            <a:r>
              <a:rPr lang="fr-FR" sz="2600" i="1" dirty="0" err="1">
                <a:ea typeface="+mn-lt"/>
                <a:cs typeface="+mn-lt"/>
              </a:rPr>
              <a:t>two-thirds</a:t>
            </a:r>
            <a:r>
              <a:rPr lang="fr-FR" sz="2600" i="1" dirty="0">
                <a:ea typeface="+mn-lt"/>
                <a:cs typeface="+mn-lt"/>
              </a:rPr>
              <a:t> (2/3) </a:t>
            </a:r>
            <a:r>
              <a:rPr lang="fr-FR" sz="2600" i="1" dirty="0" err="1">
                <a:ea typeface="+mn-lt"/>
                <a:cs typeface="+mn-lt"/>
              </a:rPr>
              <a:t>majority</a:t>
            </a:r>
            <a:r>
              <a:rPr lang="fr-FR" sz="2600" i="1" dirty="0">
                <a:ea typeface="+mn-lt"/>
                <a:cs typeface="+mn-lt"/>
              </a:rPr>
              <a:t> of the votes of </a:t>
            </a:r>
            <a:r>
              <a:rPr lang="fr-FR" sz="2600" i="1" dirty="0" err="1">
                <a:ea typeface="+mn-lt"/>
                <a:cs typeface="+mn-lt"/>
              </a:rPr>
              <a:t>members</a:t>
            </a:r>
            <a:r>
              <a:rPr lang="fr-FR" sz="2600" i="1" dirty="0">
                <a:ea typeface="+mn-lt"/>
                <a:cs typeface="+mn-lt"/>
              </a:rPr>
              <a:t> </a:t>
            </a:r>
            <a:r>
              <a:rPr lang="fr-FR" sz="2600" i="1" dirty="0" err="1">
                <a:ea typeface="+mn-lt"/>
                <a:cs typeface="+mn-lt"/>
              </a:rPr>
              <a:t>present</a:t>
            </a:r>
            <a:r>
              <a:rPr lang="fr-FR" sz="1200" i="1" dirty="0">
                <a:latin typeface="Aptos"/>
              </a:rPr>
              <a:t>."  </a:t>
            </a:r>
          </a:p>
          <a:p>
            <a:pPr marL="393700" lvl="1" indent="0">
              <a:buNone/>
            </a:pPr>
            <a:r>
              <a:rPr lang="en-US" sz="2600" dirty="0">
                <a:highlight>
                  <a:srgbClr val="00FF00"/>
                </a:highlight>
                <a:latin typeface="Constantia"/>
              </a:rPr>
              <a:t>VOTE</a:t>
            </a:r>
            <a:r>
              <a:rPr lang="en-US" sz="2600" dirty="0">
                <a:latin typeface="Constantia"/>
              </a:rPr>
              <a:t>, approval of proposed update of statutes</a:t>
            </a:r>
            <a:endParaRPr lang="fr-FR" dirty="0"/>
          </a:p>
        </p:txBody>
      </p:sp>
      <p:sp>
        <p:nvSpPr>
          <p:cNvPr id="4" name="Date Placeholder 3">
            <a:extLst>
              <a:ext uri="{FF2B5EF4-FFF2-40B4-BE49-F238E27FC236}">
                <a16:creationId xmlns:a16="http://schemas.microsoft.com/office/drawing/2014/main" id="{FFBEE5BC-5EBB-0F13-68AD-09186F086FF3}"/>
              </a:ext>
            </a:extLst>
          </p:cNvPr>
          <p:cNvSpPr>
            <a:spLocks noGrp="1"/>
          </p:cNvSpPr>
          <p:nvPr>
            <p:ph type="dt" sz="half" idx="10"/>
          </p:nvPr>
        </p:nvSpPr>
        <p:spPr/>
        <p:txBody>
          <a:bodyPr/>
          <a:lstStyle/>
          <a:p>
            <a:fld id="{8D56C884-BA4E-452B-A92F-1311D9632879}" type="datetime1">
              <a:rPr lang="en-GB" smtClean="0"/>
              <a:t>28/05/2025</a:t>
            </a:fld>
            <a:endParaRPr lang="en-US" dirty="0"/>
          </a:p>
        </p:txBody>
      </p:sp>
    </p:spTree>
    <p:extLst>
      <p:ext uri="{BB962C8B-B14F-4D97-AF65-F5344CB8AC3E}">
        <p14:creationId xmlns:p14="http://schemas.microsoft.com/office/powerpoint/2010/main" val="9506288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President’s Report for year 2024</a:t>
            </a:r>
            <a:br>
              <a:rPr lang="en-US" dirty="0"/>
            </a:br>
            <a:endParaRPr lang="en-US" dirty="0"/>
          </a:p>
        </p:txBody>
      </p:sp>
      <p:sp>
        <p:nvSpPr>
          <p:cNvPr id="5" name="Content Placeholder 4"/>
          <p:cNvSpPr>
            <a:spLocks noGrp="1"/>
          </p:cNvSpPr>
          <p:nvPr>
            <p:ph idx="1"/>
          </p:nvPr>
        </p:nvSpPr>
        <p:spPr>
          <a:xfrm>
            <a:off x="246348" y="1916832"/>
            <a:ext cx="8651304" cy="4389120"/>
          </a:xfrm>
        </p:spPr>
        <p:txBody>
          <a:bodyPr vert="horz" lIns="91440" tIns="45720" rIns="91440" bIns="45720" anchor="t">
            <a:normAutofit/>
          </a:bodyPr>
          <a:lstStyle/>
          <a:p>
            <a:r>
              <a:rPr lang="en-GB" dirty="0"/>
              <a:t>Fit-Boxing: </a:t>
            </a:r>
            <a:r>
              <a:rPr lang="en-GB" dirty="0">
                <a:solidFill>
                  <a:srgbClr val="FF0000"/>
                </a:solidFill>
              </a:rPr>
              <a:t>(2023: 26)</a:t>
            </a:r>
            <a:r>
              <a:rPr lang="en-GB" dirty="0">
                <a:solidFill>
                  <a:srgbClr val="00B050"/>
                </a:solidFill>
              </a:rPr>
              <a:t> 2024: 6 (no activity)</a:t>
            </a:r>
          </a:p>
          <a:p>
            <a:r>
              <a:rPr lang="en-GB" dirty="0"/>
              <a:t>General Fitness (Afro Caribbean, Bootcamp, Functional/Circuit Training, HIIT, </a:t>
            </a:r>
            <a:r>
              <a:rPr lang="en-GB" dirty="0" err="1"/>
              <a:t>PowHerLifting</a:t>
            </a:r>
            <a:r>
              <a:rPr lang="en-GB" dirty="0"/>
              <a:t> Zumba,): </a:t>
            </a:r>
            <a:r>
              <a:rPr lang="en-GB" dirty="0">
                <a:solidFill>
                  <a:srgbClr val="FF0000"/>
                </a:solidFill>
              </a:rPr>
              <a:t>(2023: 168) </a:t>
            </a:r>
            <a:r>
              <a:rPr lang="en-GB" dirty="0">
                <a:solidFill>
                  <a:srgbClr val="00B050"/>
                </a:solidFill>
              </a:rPr>
              <a:t>2024: 162 </a:t>
            </a:r>
          </a:p>
          <a:p>
            <a:r>
              <a:rPr lang="en-GB" dirty="0"/>
              <a:t>Pilates: </a:t>
            </a:r>
            <a:r>
              <a:rPr lang="en-GB" dirty="0">
                <a:solidFill>
                  <a:srgbClr val="FF0000"/>
                </a:solidFill>
              </a:rPr>
              <a:t>(2o23: 47)</a:t>
            </a:r>
            <a:r>
              <a:rPr lang="en-GB" dirty="0">
                <a:solidFill>
                  <a:srgbClr val="00B050"/>
                </a:solidFill>
              </a:rPr>
              <a:t> 2024: 52</a:t>
            </a:r>
          </a:p>
          <a:p>
            <a:r>
              <a:rPr lang="en-GB" dirty="0"/>
              <a:t>Powerlifting: </a:t>
            </a:r>
            <a:r>
              <a:rPr lang="en-GB" dirty="0">
                <a:solidFill>
                  <a:srgbClr val="FF0000"/>
                </a:solidFill>
              </a:rPr>
              <a:t>(2023: 372)</a:t>
            </a:r>
            <a:r>
              <a:rPr lang="en-GB" dirty="0"/>
              <a:t> </a:t>
            </a:r>
            <a:r>
              <a:rPr lang="en-GB" dirty="0">
                <a:solidFill>
                  <a:srgbClr val="00B050"/>
                </a:solidFill>
              </a:rPr>
              <a:t>2024: 377</a:t>
            </a:r>
          </a:p>
          <a:p>
            <a:pPr marL="0" indent="0" algn="ctr">
              <a:buNone/>
            </a:pPr>
            <a:r>
              <a:rPr lang="en-GB" dirty="0"/>
              <a:t>Total number of members: </a:t>
            </a:r>
            <a:r>
              <a:rPr lang="en-GB" dirty="0">
                <a:solidFill>
                  <a:srgbClr val="FF0000"/>
                </a:solidFill>
              </a:rPr>
              <a:t>(2023: 613)</a:t>
            </a:r>
            <a:r>
              <a:rPr lang="en-GB" dirty="0">
                <a:solidFill>
                  <a:srgbClr val="00B050"/>
                </a:solidFill>
              </a:rPr>
              <a:t> </a:t>
            </a:r>
            <a:r>
              <a:rPr lang="en-GB" dirty="0">
                <a:solidFill>
                  <a:srgbClr val="000000"/>
                </a:solidFill>
              </a:rPr>
              <a:t> </a:t>
            </a:r>
            <a:r>
              <a:rPr lang="en-GB" dirty="0">
                <a:solidFill>
                  <a:srgbClr val="00B050"/>
                </a:solidFill>
              </a:rPr>
              <a:t>2024: 597</a:t>
            </a:r>
          </a:p>
          <a:p>
            <a:pPr marL="0" indent="0">
              <a:buNone/>
            </a:pPr>
            <a:endParaRPr lang="fr-FR" dirty="0"/>
          </a:p>
        </p:txBody>
      </p:sp>
      <p:sp>
        <p:nvSpPr>
          <p:cNvPr id="4" name="Date Placeholder 3"/>
          <p:cNvSpPr>
            <a:spLocks noGrp="1"/>
          </p:cNvSpPr>
          <p:nvPr>
            <p:ph type="dt" sz="half" idx="10"/>
          </p:nvPr>
        </p:nvSpPr>
        <p:spPr/>
        <p:txBody>
          <a:bodyPr/>
          <a:lstStyle/>
          <a:p>
            <a:fld id="{40645E3B-FA44-490C-A6F3-A9DCE9664966}" type="datetime1">
              <a:rPr lang="en-GB" smtClean="0"/>
              <a:t>28/05/2025</a:t>
            </a:fld>
            <a:endParaRPr lang="en-US" dirty="0"/>
          </a:p>
        </p:txBody>
      </p:sp>
    </p:spTree>
    <p:extLst>
      <p:ext uri="{BB962C8B-B14F-4D97-AF65-F5344CB8AC3E}">
        <p14:creationId xmlns:p14="http://schemas.microsoft.com/office/powerpoint/2010/main" val="28555126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229600" cy="1143000"/>
          </a:xfrm>
        </p:spPr>
        <p:txBody>
          <a:bodyPr vert="horz" lIns="0" tIns="45720" rIns="0" bIns="0" anchor="b">
            <a:normAutofit fontScale="90000"/>
          </a:bodyPr>
          <a:lstStyle/>
          <a:p>
            <a:r>
              <a:rPr lang="en-US" dirty="0"/>
              <a:t>President’s Report for year 2024</a:t>
            </a:r>
            <a:br>
              <a:rPr lang="en-US" dirty="0"/>
            </a:br>
            <a:endParaRPr lang="en-US" dirty="0"/>
          </a:p>
        </p:txBody>
      </p:sp>
      <p:sp>
        <p:nvSpPr>
          <p:cNvPr id="5" name="Content Placeholder 4"/>
          <p:cNvSpPr>
            <a:spLocks noGrp="1"/>
          </p:cNvSpPr>
          <p:nvPr>
            <p:ph idx="1"/>
          </p:nvPr>
        </p:nvSpPr>
        <p:spPr/>
        <p:txBody>
          <a:bodyPr vert="horz" lIns="91440" tIns="45720" rIns="91440" bIns="45720" anchor="t">
            <a:normAutofit/>
          </a:bodyPr>
          <a:lstStyle/>
          <a:p>
            <a:r>
              <a:rPr lang="en-US" dirty="0"/>
              <a:t>New Instructors</a:t>
            </a:r>
          </a:p>
          <a:p>
            <a:pPr lvl="1"/>
            <a:r>
              <a:rPr lang="en-US" dirty="0"/>
              <a:t>Mel (</a:t>
            </a:r>
            <a:r>
              <a:rPr lang="en-US" dirty="0" err="1"/>
              <a:t>PowHerLifing</a:t>
            </a:r>
            <a:r>
              <a:rPr lang="en-US" dirty="0"/>
              <a:t>, circuits), </a:t>
            </a:r>
          </a:p>
          <a:p>
            <a:pPr>
              <a:buClr>
                <a:srgbClr val="0BD0D9"/>
              </a:buClr>
            </a:pPr>
            <a:r>
              <a:rPr lang="en-US" dirty="0"/>
              <a:t>Powerlifting meet-ups</a:t>
            </a:r>
          </a:p>
          <a:p>
            <a:r>
              <a:rPr lang="en-US" dirty="0"/>
              <a:t>New GF equipment ordered (Oct 2024) May delivery</a:t>
            </a:r>
          </a:p>
          <a:p>
            <a:r>
              <a:rPr lang="en-US" dirty="0"/>
              <a:t>In memory of Andrey Loginov 670 $ donation to charity (Orphanage in Laos) transferred 2024</a:t>
            </a:r>
          </a:p>
          <a:p>
            <a:endParaRPr lang="en-US" dirty="0"/>
          </a:p>
          <a:p>
            <a:pPr marL="0" indent="0">
              <a:buNone/>
            </a:pPr>
            <a:r>
              <a:rPr lang="en-US" dirty="0">
                <a:highlight>
                  <a:srgbClr val="00FF00"/>
                </a:highlight>
              </a:rPr>
              <a:t>VOTE</a:t>
            </a:r>
            <a:r>
              <a:rPr lang="en-US" dirty="0"/>
              <a:t>, approval of President’s Report for year 2024</a:t>
            </a:r>
            <a:endParaRPr lang="en-US" dirty="0">
              <a:solidFill>
                <a:srgbClr val="00B050"/>
              </a:solidFill>
            </a:endParaRPr>
          </a:p>
          <a:p>
            <a:pPr>
              <a:buNone/>
            </a:pPr>
            <a:endParaRPr lang="fr-FR" dirty="0"/>
          </a:p>
        </p:txBody>
      </p:sp>
      <p:sp>
        <p:nvSpPr>
          <p:cNvPr id="4" name="Date Placeholder 3"/>
          <p:cNvSpPr>
            <a:spLocks noGrp="1"/>
          </p:cNvSpPr>
          <p:nvPr>
            <p:ph type="dt" sz="half" idx="10"/>
          </p:nvPr>
        </p:nvSpPr>
        <p:spPr/>
        <p:txBody>
          <a:bodyPr/>
          <a:lstStyle/>
          <a:p>
            <a:fld id="{7A58A6E4-C9C6-4DF9-BE84-98DA2DC2841C}" type="datetime1">
              <a:rPr lang="en-GB" smtClean="0"/>
              <a:t>28/05/2025</a:t>
            </a:fld>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826FE-59D1-6B4F-A517-C235AC3C3B76}"/>
              </a:ext>
            </a:extLst>
          </p:cNvPr>
          <p:cNvSpPr>
            <a:spLocks noGrp="1"/>
          </p:cNvSpPr>
          <p:nvPr>
            <p:ph type="title"/>
          </p:nvPr>
        </p:nvSpPr>
        <p:spPr>
          <a:xfrm>
            <a:off x="0" y="704088"/>
            <a:ext cx="9144000" cy="1143000"/>
          </a:xfrm>
        </p:spPr>
        <p:txBody>
          <a:bodyPr>
            <a:normAutofit fontScale="90000"/>
          </a:bodyPr>
          <a:lstStyle/>
          <a:p>
            <a:r>
              <a:rPr lang="en-US" dirty="0">
                <a:solidFill>
                  <a:srgbClr val="FF54F6"/>
                </a:solidFill>
              </a:rPr>
              <a:t>Treasurer’s report 2024 – CHF Account </a:t>
            </a:r>
          </a:p>
        </p:txBody>
      </p:sp>
      <p:graphicFrame>
        <p:nvGraphicFramePr>
          <p:cNvPr id="3" name="Table 2">
            <a:extLst>
              <a:ext uri="{FF2B5EF4-FFF2-40B4-BE49-F238E27FC236}">
                <a16:creationId xmlns:a16="http://schemas.microsoft.com/office/drawing/2014/main" id="{0A5196CE-69D4-453F-DE15-30355261A9D4}"/>
              </a:ext>
            </a:extLst>
          </p:cNvPr>
          <p:cNvGraphicFramePr>
            <a:graphicFrameLocks noGrp="1"/>
          </p:cNvGraphicFramePr>
          <p:nvPr>
            <p:extLst>
              <p:ext uri="{D42A27DB-BD31-4B8C-83A1-F6EECF244321}">
                <p14:modId xmlns:p14="http://schemas.microsoft.com/office/powerpoint/2010/main" val="3025598143"/>
              </p:ext>
            </p:extLst>
          </p:nvPr>
        </p:nvGraphicFramePr>
        <p:xfrm>
          <a:off x="395536" y="1822107"/>
          <a:ext cx="8352928" cy="4738774"/>
        </p:xfrm>
        <a:graphic>
          <a:graphicData uri="http://schemas.openxmlformats.org/drawingml/2006/table">
            <a:tbl>
              <a:tblPr>
                <a:tableStyleId>{5C22544A-7EE6-4342-B048-85BDC9FD1C3A}</a:tableStyleId>
              </a:tblPr>
              <a:tblGrid>
                <a:gridCol w="5821191">
                  <a:extLst>
                    <a:ext uri="{9D8B030D-6E8A-4147-A177-3AD203B41FA5}">
                      <a16:colId xmlns:a16="http://schemas.microsoft.com/office/drawing/2014/main" val="946444543"/>
                    </a:ext>
                  </a:extLst>
                </a:gridCol>
                <a:gridCol w="1250835">
                  <a:extLst>
                    <a:ext uri="{9D8B030D-6E8A-4147-A177-3AD203B41FA5}">
                      <a16:colId xmlns:a16="http://schemas.microsoft.com/office/drawing/2014/main" val="2595452084"/>
                    </a:ext>
                  </a:extLst>
                </a:gridCol>
                <a:gridCol w="1280902">
                  <a:extLst>
                    <a:ext uri="{9D8B030D-6E8A-4147-A177-3AD203B41FA5}">
                      <a16:colId xmlns:a16="http://schemas.microsoft.com/office/drawing/2014/main" val="3142526665"/>
                    </a:ext>
                  </a:extLst>
                </a:gridCol>
              </a:tblGrid>
              <a:tr h="151296">
                <a:tc>
                  <a:txBody>
                    <a:bodyPr/>
                    <a:lstStyle/>
                    <a:p>
                      <a:pPr algn="l" fontAlgn="b"/>
                      <a:r>
                        <a:rPr lang="en-GB" sz="1000" u="none" strike="noStrike" baseline="0">
                          <a:effectLst/>
                          <a:latin typeface="Arial" panose="020B0604020202020204" pitchFamily="34" charset="0"/>
                        </a:rPr>
                        <a:t>CHF</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90020687"/>
                  </a:ext>
                </a:extLst>
              </a:tr>
              <a:tr h="178856">
                <a:tc>
                  <a:txBody>
                    <a:bodyPr/>
                    <a:lstStyle/>
                    <a:p>
                      <a:pPr algn="l" fontAlgn="b"/>
                      <a:r>
                        <a:rPr lang="en-GB" sz="1000" u="none" strike="noStrike" baseline="0">
                          <a:effectLst/>
                          <a:latin typeface="Arial" panose="020B0604020202020204" pitchFamily="34" charset="0"/>
                        </a:rPr>
                        <a:t>Opening balance CHF</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r>
                        <a:rPr lang="en-GB" sz="1000" u="none" strike="noStrike" baseline="0">
                          <a:effectLst/>
                          <a:latin typeface="Arial" panose="020B0604020202020204" pitchFamily="34" charset="0"/>
                        </a:rPr>
                        <a:t>01.01.2024</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60,787.27</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2079955402"/>
                  </a:ext>
                </a:extLst>
              </a:tr>
              <a:tr h="178856">
                <a:tc>
                  <a:txBody>
                    <a:bodyPr/>
                    <a:lstStyle/>
                    <a:p>
                      <a:pPr algn="l" fontAlgn="b"/>
                      <a:r>
                        <a:rPr lang="en-GB" sz="1000" u="none" strike="noStrike" baseline="0">
                          <a:effectLst/>
                          <a:latin typeface="Arial" panose="020B0604020202020204" pitchFamily="34" charset="0"/>
                        </a:rPr>
                        <a:t>Closing balance</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r>
                        <a:rPr lang="en-GB" sz="1000" u="none" strike="noStrike" baseline="0">
                          <a:effectLst/>
                          <a:latin typeface="Arial" panose="020B0604020202020204" pitchFamily="34" charset="0"/>
                        </a:rPr>
                        <a:t>31.12.2024</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101,640.73</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97514308"/>
                  </a:ext>
                </a:extLst>
              </a:tr>
              <a:tr h="151296">
                <a:tc>
                  <a:txBody>
                    <a:bodyPr/>
                    <a:lstStyle/>
                    <a:p>
                      <a:pPr algn="l" fontAlgn="b"/>
                      <a:r>
                        <a:rPr lang="en-GB" sz="1000" u="none" strike="noStrike" baseline="0">
                          <a:effectLst/>
                          <a:latin typeface="Arial" panose="020B0604020202020204" pitchFamily="34" charset="0"/>
                        </a:rPr>
                        <a:t>debit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r>
                        <a:rPr lang="en-GB" sz="1000" u="none" strike="noStrike" baseline="0">
                          <a:effectLst/>
                          <a:latin typeface="Arial" panose="020B0604020202020204" pitchFamily="34" charset="0"/>
                        </a:rPr>
                        <a:t>Debit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r>
                        <a:rPr lang="en-GB" sz="1000" u="none" strike="noStrike" baseline="0">
                          <a:effectLst/>
                          <a:latin typeface="Arial" panose="020B0604020202020204" pitchFamily="34" charset="0"/>
                        </a:rPr>
                        <a:t>Credit</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731372674"/>
                  </a:ext>
                </a:extLst>
              </a:tr>
              <a:tr h="151296">
                <a:tc>
                  <a:txBody>
                    <a:bodyPr/>
                    <a:lstStyle/>
                    <a:p>
                      <a:pPr algn="l" fontAlgn="b"/>
                      <a:r>
                        <a:rPr lang="en-GB" sz="1000" u="none" strike="noStrike" baseline="0">
                          <a:effectLst/>
                          <a:latin typeface="Arial" panose="020B0604020202020204" pitchFamily="34" charset="0"/>
                        </a:rPr>
                        <a:t>Withdrawal for cash instructor reimbursements</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-27,000.00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130557185"/>
                  </a:ext>
                </a:extLst>
              </a:tr>
              <a:tr h="151296">
                <a:tc>
                  <a:txBody>
                    <a:bodyPr/>
                    <a:lstStyle/>
                    <a:p>
                      <a:pPr algn="l" fontAlgn="b"/>
                      <a:r>
                        <a:rPr lang="en-GB" sz="1000" u="none" strike="noStrike" baseline="0">
                          <a:effectLst/>
                          <a:latin typeface="Arial" panose="020B0604020202020204" pitchFamily="34" charset="0"/>
                        </a:rPr>
                        <a:t>Instructor Reimbursement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-25,000.00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829068813"/>
                  </a:ext>
                </a:extLst>
              </a:tr>
              <a:tr h="192690">
                <a:tc>
                  <a:txBody>
                    <a:bodyPr/>
                    <a:lstStyle/>
                    <a:p>
                      <a:pPr algn="l" fontAlgn="b"/>
                      <a:r>
                        <a:rPr lang="en-GB" sz="1000" u="none" strike="noStrike" baseline="0">
                          <a:effectLst/>
                          <a:latin typeface="Arial" panose="020B0604020202020204" pitchFamily="34" charset="0"/>
                        </a:rPr>
                        <a:t>Equipment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-8,848.23</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347570652"/>
                  </a:ext>
                </a:extLst>
              </a:tr>
              <a:tr h="151296">
                <a:tc>
                  <a:txBody>
                    <a:bodyPr/>
                    <a:lstStyle/>
                    <a:p>
                      <a:pPr algn="l" fontAlgn="b"/>
                      <a:r>
                        <a:rPr lang="it-IT" sz="1000" u="none" strike="noStrike" baseline="0">
                          <a:effectLst/>
                          <a:latin typeface="Arial" panose="020B0604020202020204" pitchFamily="34" charset="0"/>
                        </a:rPr>
                        <a:t>Mini Atomiade Subsidy via SA</a:t>
                      </a:r>
                      <a:endParaRPr lang="it-IT"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-2,595.00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741272078"/>
                  </a:ext>
                </a:extLst>
              </a:tr>
              <a:tr h="151296">
                <a:tc>
                  <a:txBody>
                    <a:bodyPr/>
                    <a:lstStyle/>
                    <a:p>
                      <a:pPr algn="l" fontAlgn="b"/>
                      <a:r>
                        <a:rPr lang="en-GB" sz="1000" u="none" strike="noStrike" baseline="0">
                          <a:effectLst/>
                          <a:latin typeface="Arial" panose="020B0604020202020204" pitchFamily="34" charset="0"/>
                        </a:rPr>
                        <a:t>Sundries</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-2,334.10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072389687"/>
                  </a:ext>
                </a:extLst>
              </a:tr>
              <a:tr h="151296">
                <a:tc>
                  <a:txBody>
                    <a:bodyPr/>
                    <a:lstStyle/>
                    <a:p>
                      <a:pPr algn="l" fontAlgn="b"/>
                      <a:r>
                        <a:rPr lang="en-GB" sz="1000" u="none" strike="noStrike" baseline="0">
                          <a:effectLst/>
                          <a:latin typeface="Arial" panose="020B0604020202020204" pitchFamily="34" charset="0"/>
                        </a:rPr>
                        <a:t>Reimbursement L Rasmussen (mistaken payment)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-900.00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378668238"/>
                  </a:ext>
                </a:extLst>
              </a:tr>
              <a:tr h="151296">
                <a:tc>
                  <a:txBody>
                    <a:bodyPr/>
                    <a:lstStyle/>
                    <a:p>
                      <a:pPr algn="l" fontAlgn="b"/>
                      <a:r>
                        <a:rPr lang="en-GB" sz="1000" u="none" strike="noStrike" baseline="0" dirty="0">
                          <a:effectLst/>
                          <a:latin typeface="Arial" panose="020B0604020202020204" pitchFamily="34" charset="0"/>
                        </a:rPr>
                        <a:t>Thank-you dinner instructors &amp; volunteers</a:t>
                      </a:r>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-800.00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3701317443"/>
                  </a:ext>
                </a:extLst>
              </a:tr>
              <a:tr h="151296">
                <a:tc>
                  <a:txBody>
                    <a:bodyPr/>
                    <a:lstStyle/>
                    <a:p>
                      <a:pPr algn="l" fontAlgn="b"/>
                      <a:r>
                        <a:rPr lang="en-GB" sz="1000" u="none" strike="noStrike" baseline="0">
                          <a:effectLst/>
                          <a:latin typeface="Arial" panose="020B0604020202020204" pitchFamily="34" charset="0"/>
                        </a:rPr>
                        <a:t>Orphanage LAOS</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-670.00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713570604"/>
                  </a:ext>
                </a:extLst>
              </a:tr>
              <a:tr h="291506">
                <a:tc>
                  <a:txBody>
                    <a:bodyPr/>
                    <a:lstStyle/>
                    <a:p>
                      <a:pPr algn="l" fontAlgn="b"/>
                      <a:r>
                        <a:rPr lang="en-GB" sz="1000" u="none" strike="noStrike" baseline="0">
                          <a:effectLst/>
                          <a:latin typeface="Arial" panose="020B0604020202020204" pitchFamily="34" charset="0"/>
                        </a:rPr>
                        <a:t>Bu-jutsu reimbursement (mistaken payment)</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-100.00</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724849897"/>
                  </a:ext>
                </a:extLst>
              </a:tr>
              <a:tr h="151296">
                <a:tc>
                  <a:txBody>
                    <a:bodyPr/>
                    <a:lstStyle/>
                    <a:p>
                      <a:pPr algn="l" fontAlgn="b"/>
                      <a:r>
                        <a:rPr lang="en-GB" sz="1000" u="none" strike="noStrike" baseline="0" dirty="0">
                          <a:effectLst/>
                          <a:latin typeface="Arial" panose="020B0604020202020204" pitchFamily="34" charset="0"/>
                        </a:rPr>
                        <a:t>bank fees</a:t>
                      </a:r>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-71.19</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783936187"/>
                  </a:ext>
                </a:extLst>
              </a:tr>
              <a:tr h="151296">
                <a:tc>
                  <a:txBody>
                    <a:bodyPr/>
                    <a:lstStyle/>
                    <a:p>
                      <a:pPr algn="l" fontAlgn="b"/>
                      <a:r>
                        <a:rPr lang="en-GB" sz="1000" u="none" strike="noStrike" baseline="0" dirty="0">
                          <a:effectLst/>
                          <a:latin typeface="Arial" panose="020B0604020202020204" pitchFamily="34" charset="0"/>
                        </a:rPr>
                        <a:t>ATOMIADE SUBSIDY from SA</a:t>
                      </a:r>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2,595.00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561138707"/>
                  </a:ext>
                </a:extLst>
              </a:tr>
              <a:tr h="151296">
                <a:tc>
                  <a:txBody>
                    <a:bodyPr/>
                    <a:lstStyle/>
                    <a:p>
                      <a:pPr algn="l" fontAlgn="b"/>
                      <a:r>
                        <a:rPr lang="en-GB" sz="1000" u="none" strike="noStrike" baseline="0" dirty="0" err="1">
                          <a:effectLst/>
                          <a:latin typeface="Arial" panose="020B0604020202020204" pitchFamily="34" charset="0"/>
                        </a:rPr>
                        <a:t>Bujitsu</a:t>
                      </a:r>
                      <a:r>
                        <a:rPr lang="en-GB" sz="1000" u="none" strike="noStrike" baseline="0" dirty="0">
                          <a:effectLst/>
                          <a:latin typeface="Arial" panose="020B0604020202020204" pitchFamily="34" charset="0"/>
                        </a:rPr>
                        <a:t> subscription (error)</a:t>
                      </a:r>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100.00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2905388889"/>
                  </a:ext>
                </a:extLst>
              </a:tr>
              <a:tr h="151296">
                <a:tc>
                  <a:txBody>
                    <a:bodyPr/>
                    <a:lstStyle/>
                    <a:p>
                      <a:pPr algn="l" fontAlgn="b"/>
                      <a:r>
                        <a:rPr lang="en-GB" sz="1000" u="none" strike="noStrike" baseline="0">
                          <a:effectLst/>
                          <a:latin typeface="Arial" panose="020B0604020202020204" pitchFamily="34" charset="0"/>
                        </a:rPr>
                        <a:t>Fit-Boxing</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400.26</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2075530995"/>
                  </a:ext>
                </a:extLst>
              </a:tr>
              <a:tr h="151296">
                <a:tc>
                  <a:txBody>
                    <a:bodyPr/>
                    <a:lstStyle/>
                    <a:p>
                      <a:pPr algn="l" fontAlgn="b"/>
                      <a:r>
                        <a:rPr lang="en-GB" sz="1000" u="none" strike="noStrike" baseline="0">
                          <a:effectLst/>
                          <a:latin typeface="Arial" panose="020B0604020202020204" pitchFamily="34" charset="0"/>
                        </a:rPr>
                        <a:t>General Fitness</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41,059.00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307715263"/>
                  </a:ext>
                </a:extLst>
              </a:tr>
              <a:tr h="390321">
                <a:tc>
                  <a:txBody>
                    <a:bodyPr/>
                    <a:lstStyle/>
                    <a:p>
                      <a:pPr algn="l" fontAlgn="b"/>
                      <a:r>
                        <a:rPr lang="en-GB" sz="1000" u="none" strike="noStrike" baseline="0" dirty="0">
                          <a:effectLst/>
                          <a:latin typeface="Arial" panose="020B0604020202020204" pitchFamily="34" charset="0"/>
                        </a:rPr>
                        <a:t>L Rasmussen mistaken payment</a:t>
                      </a:r>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900.00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349466316"/>
                  </a:ext>
                </a:extLst>
              </a:tr>
              <a:tr h="151296">
                <a:tc>
                  <a:txBody>
                    <a:bodyPr/>
                    <a:lstStyle/>
                    <a:p>
                      <a:pPr algn="l" fontAlgn="b"/>
                      <a:r>
                        <a:rPr lang="en-GB" sz="1000" u="none" strike="noStrike" baseline="0">
                          <a:effectLst/>
                          <a:latin typeface="Arial" panose="020B0604020202020204" pitchFamily="34" charset="0"/>
                        </a:rPr>
                        <a:t>loris reimbursement returned</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1,400.00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422849402"/>
                  </a:ext>
                </a:extLst>
              </a:tr>
              <a:tr h="390321">
                <a:tc>
                  <a:txBody>
                    <a:bodyPr/>
                    <a:lstStyle/>
                    <a:p>
                      <a:pPr algn="l" fontAlgn="b"/>
                      <a:r>
                        <a:rPr lang="en-GB" sz="1000" u="none" strike="noStrike" baseline="0">
                          <a:effectLst/>
                          <a:latin typeface="Arial" panose="020B0604020202020204" pitchFamily="34" charset="0"/>
                        </a:rPr>
                        <a:t>Pilates</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18,493.00</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3009944452"/>
                  </a:ext>
                </a:extLst>
              </a:tr>
              <a:tr h="151296">
                <a:tc>
                  <a:txBody>
                    <a:bodyPr/>
                    <a:lstStyle/>
                    <a:p>
                      <a:pPr algn="l" fontAlgn="b"/>
                      <a:r>
                        <a:rPr lang="en-GB" sz="1000" u="none" strike="noStrike" baseline="0">
                          <a:effectLst/>
                          <a:latin typeface="Arial" panose="020B0604020202020204" pitchFamily="34" charset="0"/>
                        </a:rPr>
                        <a:t>Powerlifting</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l" fontAlgn="b"/>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44,214.72</a:t>
                      </a:r>
                      <a:endParaRPr lang="en-GB" sz="1000" b="0" i="0" u="none" strike="noStrike" baseline="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1070986685"/>
                  </a:ext>
                </a:extLst>
              </a:tr>
              <a:tr h="587952">
                <a:tc>
                  <a:txBody>
                    <a:bodyPr/>
                    <a:lstStyle/>
                    <a:p>
                      <a:pPr algn="l" fontAlgn="b"/>
                      <a:endParaRPr lang="en-GB" sz="1000" b="0" i="0" u="none" strike="noStrike" baseline="0" dirty="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a:effectLst/>
                          <a:latin typeface="Arial" panose="020B0604020202020204" pitchFamily="34" charset="0"/>
                        </a:rPr>
                        <a:t>-68,318.52</a:t>
                      </a:r>
                      <a:endParaRPr lang="en-GB" sz="1000" b="0" i="0" u="none" strike="noStrike" baseline="0">
                        <a:solidFill>
                          <a:srgbClr val="000000"/>
                        </a:solidFill>
                        <a:effectLst/>
                        <a:latin typeface="Arial" panose="020B0604020202020204" pitchFamily="34" charset="0"/>
                      </a:endParaRPr>
                    </a:p>
                  </a:txBody>
                  <a:tcPr marL="5617" marR="5617" marT="5617" marB="0" anchor="b"/>
                </a:tc>
                <a:tc>
                  <a:txBody>
                    <a:bodyPr/>
                    <a:lstStyle/>
                    <a:p>
                      <a:pPr algn="r" fontAlgn="b"/>
                      <a:r>
                        <a:rPr lang="en-GB" sz="1000" u="none" strike="noStrike" baseline="0" dirty="0">
                          <a:effectLst/>
                          <a:latin typeface="Arial" panose="020B0604020202020204" pitchFamily="34" charset="0"/>
                        </a:rPr>
                        <a:t>109,161.98</a:t>
                      </a:r>
                      <a:endParaRPr lang="en-GB" sz="1000" b="0" i="0" u="none" strike="noStrike" baseline="0" dirty="0">
                        <a:solidFill>
                          <a:srgbClr val="000000"/>
                        </a:solidFill>
                        <a:effectLst/>
                        <a:latin typeface="Arial" panose="020B0604020202020204" pitchFamily="34" charset="0"/>
                      </a:endParaRPr>
                    </a:p>
                  </a:txBody>
                  <a:tcPr marL="5617" marR="5617" marT="5617" marB="0" anchor="b"/>
                </a:tc>
                <a:extLst>
                  <a:ext uri="{0D108BD9-81ED-4DB2-BD59-A6C34878D82A}">
                    <a16:rowId xmlns:a16="http://schemas.microsoft.com/office/drawing/2014/main" val="2840774519"/>
                  </a:ext>
                </a:extLst>
              </a:tr>
            </a:tbl>
          </a:graphicData>
        </a:graphic>
      </p:graphicFrame>
    </p:spTree>
    <p:extLst>
      <p:ext uri="{BB962C8B-B14F-4D97-AF65-F5344CB8AC3E}">
        <p14:creationId xmlns:p14="http://schemas.microsoft.com/office/powerpoint/2010/main" val="33630676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826FE-59D1-6B4F-A517-C235AC3C3B76}"/>
              </a:ext>
            </a:extLst>
          </p:cNvPr>
          <p:cNvSpPr>
            <a:spLocks noGrp="1"/>
          </p:cNvSpPr>
          <p:nvPr>
            <p:ph type="title"/>
          </p:nvPr>
        </p:nvSpPr>
        <p:spPr>
          <a:xfrm>
            <a:off x="0" y="704088"/>
            <a:ext cx="9144000" cy="1143000"/>
          </a:xfrm>
        </p:spPr>
        <p:txBody>
          <a:bodyPr>
            <a:normAutofit/>
          </a:bodyPr>
          <a:lstStyle/>
          <a:p>
            <a:r>
              <a:rPr lang="en-US" dirty="0">
                <a:solidFill>
                  <a:srgbClr val="FF54F6"/>
                </a:solidFill>
              </a:rPr>
              <a:t>Treasurer’s report 2024 – CHF Cash </a:t>
            </a:r>
          </a:p>
        </p:txBody>
      </p:sp>
      <p:graphicFrame>
        <p:nvGraphicFramePr>
          <p:cNvPr id="8" name="Table 7">
            <a:extLst>
              <a:ext uri="{FF2B5EF4-FFF2-40B4-BE49-F238E27FC236}">
                <a16:creationId xmlns:a16="http://schemas.microsoft.com/office/drawing/2014/main" id="{922CE1C0-803A-8CB4-FCC8-551D97B8B556}"/>
              </a:ext>
            </a:extLst>
          </p:cNvPr>
          <p:cNvGraphicFramePr>
            <a:graphicFrameLocks noGrp="1"/>
          </p:cNvGraphicFramePr>
          <p:nvPr>
            <p:extLst>
              <p:ext uri="{D42A27DB-BD31-4B8C-83A1-F6EECF244321}">
                <p14:modId xmlns:p14="http://schemas.microsoft.com/office/powerpoint/2010/main" val="2904349702"/>
              </p:ext>
            </p:extLst>
          </p:nvPr>
        </p:nvGraphicFramePr>
        <p:xfrm>
          <a:off x="6221288" y="1836202"/>
          <a:ext cx="2736304" cy="3060546"/>
        </p:xfrm>
        <a:graphic>
          <a:graphicData uri="http://schemas.openxmlformats.org/drawingml/2006/table">
            <a:tbl>
              <a:tblPr/>
              <a:tblGrid>
                <a:gridCol w="2736304">
                  <a:extLst>
                    <a:ext uri="{9D8B030D-6E8A-4147-A177-3AD203B41FA5}">
                      <a16:colId xmlns:a16="http://schemas.microsoft.com/office/drawing/2014/main" val="342809659"/>
                    </a:ext>
                  </a:extLst>
                </a:gridCol>
              </a:tblGrid>
              <a:tr h="1989877">
                <a:tc>
                  <a:txBody>
                    <a:bodyPr/>
                    <a:lstStyle/>
                    <a:p>
                      <a:pPr algn="l" fontAlgn="b"/>
                      <a:r>
                        <a:rPr lang="en-GB" sz="1100" b="0" i="0" u="none" strike="noStrike" dirty="0">
                          <a:solidFill>
                            <a:srgbClr val="000000"/>
                          </a:solidFill>
                          <a:effectLst/>
                          <a:latin typeface="Calibri" panose="020F0502020204030204" pitchFamily="34" charset="0"/>
                        </a:rPr>
                        <a:t>Compensation teachers 100 </a:t>
                      </a:r>
                      <a:r>
                        <a:rPr lang="en-GB" sz="1100" b="0" i="0" u="none" strike="noStrike" dirty="0" err="1">
                          <a:solidFill>
                            <a:srgbClr val="000000"/>
                          </a:solidFill>
                          <a:effectLst/>
                          <a:latin typeface="Calibri" panose="020F0502020204030204" pitchFamily="34" charset="0"/>
                        </a:rPr>
                        <a:t>chf</a:t>
                      </a:r>
                      <a:r>
                        <a:rPr lang="en-GB" sz="1100" b="0" i="0" u="none" strike="noStrike" dirty="0">
                          <a:solidFill>
                            <a:srgbClr val="000000"/>
                          </a:solidFill>
                          <a:effectLst/>
                          <a:latin typeface="Calibri" panose="020F0502020204030204" pitchFamily="34" charset="0"/>
                        </a:rPr>
                        <a:t>/class (except R Bray who gives the classes for free &amp; S Rog (CERN) who receive 50chf/class</a:t>
                      </a:r>
                    </a:p>
                  </a:txBody>
                  <a:tcPr marL="9525" marR="9525" marT="9525" anchor="b">
                    <a:lnL>
                      <a:noFill/>
                    </a:lnL>
                    <a:lnR>
                      <a:noFill/>
                    </a:lnR>
                    <a:lnT>
                      <a:noFill/>
                    </a:lnT>
                    <a:lnB>
                      <a:noFill/>
                    </a:lnB>
                  </a:tcPr>
                </a:tc>
                <a:extLst>
                  <a:ext uri="{0D108BD9-81ED-4DB2-BD59-A6C34878D82A}">
                    <a16:rowId xmlns:a16="http://schemas.microsoft.com/office/drawing/2014/main" val="4273266170"/>
                  </a:ext>
                </a:extLst>
              </a:tr>
              <a:tr h="1070669">
                <a:tc>
                  <a:txBody>
                    <a:bodyPr/>
                    <a:lstStyle/>
                    <a:p>
                      <a:pPr algn="l" fontAlgn="b"/>
                      <a:r>
                        <a:rPr lang="en-GB" sz="1100" b="0" i="0" u="none" strike="noStrike" dirty="0">
                          <a:solidFill>
                            <a:srgbClr val="000000"/>
                          </a:solidFill>
                          <a:effectLst/>
                          <a:latin typeface="Calibri" panose="020F0502020204030204" pitchFamily="34" charset="0"/>
                        </a:rPr>
                        <a:t>Classes are indicated on indico: https://indico.cern.ch/category/8777/</a:t>
                      </a:r>
                    </a:p>
                  </a:txBody>
                  <a:tcPr marL="9525" marR="9525" marT="9525" anchor="b">
                    <a:lnL>
                      <a:noFill/>
                    </a:lnL>
                    <a:lnR>
                      <a:noFill/>
                    </a:lnR>
                    <a:lnT>
                      <a:noFill/>
                    </a:lnT>
                    <a:lnB>
                      <a:noFill/>
                    </a:lnB>
                  </a:tcPr>
                </a:tc>
                <a:extLst>
                  <a:ext uri="{0D108BD9-81ED-4DB2-BD59-A6C34878D82A}">
                    <a16:rowId xmlns:a16="http://schemas.microsoft.com/office/drawing/2014/main" val="423459593"/>
                  </a:ext>
                </a:extLst>
              </a:tr>
            </a:tbl>
          </a:graphicData>
        </a:graphic>
      </p:graphicFrame>
      <p:graphicFrame>
        <p:nvGraphicFramePr>
          <p:cNvPr id="3" name="Table 2">
            <a:extLst>
              <a:ext uri="{FF2B5EF4-FFF2-40B4-BE49-F238E27FC236}">
                <a16:creationId xmlns:a16="http://schemas.microsoft.com/office/drawing/2014/main" id="{4A824CCB-67B4-28C6-CD0B-6EED4090208C}"/>
              </a:ext>
            </a:extLst>
          </p:cNvPr>
          <p:cNvGraphicFramePr>
            <a:graphicFrameLocks noGrp="1"/>
          </p:cNvGraphicFramePr>
          <p:nvPr>
            <p:extLst>
              <p:ext uri="{D42A27DB-BD31-4B8C-83A1-F6EECF244321}">
                <p14:modId xmlns:p14="http://schemas.microsoft.com/office/powerpoint/2010/main" val="518106299"/>
              </p:ext>
            </p:extLst>
          </p:nvPr>
        </p:nvGraphicFramePr>
        <p:xfrm>
          <a:off x="368299" y="2204864"/>
          <a:ext cx="5666582" cy="4248470"/>
        </p:xfrm>
        <a:graphic>
          <a:graphicData uri="http://schemas.openxmlformats.org/drawingml/2006/table">
            <a:tbl>
              <a:tblPr>
                <a:tableStyleId>{5C22544A-7EE6-4342-B048-85BDC9FD1C3A}</a:tableStyleId>
              </a:tblPr>
              <a:tblGrid>
                <a:gridCol w="3044985">
                  <a:extLst>
                    <a:ext uri="{9D8B030D-6E8A-4147-A177-3AD203B41FA5}">
                      <a16:colId xmlns:a16="http://schemas.microsoft.com/office/drawing/2014/main" val="2404553520"/>
                    </a:ext>
                  </a:extLst>
                </a:gridCol>
                <a:gridCol w="889547">
                  <a:extLst>
                    <a:ext uri="{9D8B030D-6E8A-4147-A177-3AD203B41FA5}">
                      <a16:colId xmlns:a16="http://schemas.microsoft.com/office/drawing/2014/main" val="3621852565"/>
                    </a:ext>
                  </a:extLst>
                </a:gridCol>
                <a:gridCol w="910930">
                  <a:extLst>
                    <a:ext uri="{9D8B030D-6E8A-4147-A177-3AD203B41FA5}">
                      <a16:colId xmlns:a16="http://schemas.microsoft.com/office/drawing/2014/main" val="4075241080"/>
                    </a:ext>
                  </a:extLst>
                </a:gridCol>
                <a:gridCol w="821120">
                  <a:extLst>
                    <a:ext uri="{9D8B030D-6E8A-4147-A177-3AD203B41FA5}">
                      <a16:colId xmlns:a16="http://schemas.microsoft.com/office/drawing/2014/main" val="4092750755"/>
                    </a:ext>
                  </a:extLst>
                </a:gridCol>
              </a:tblGrid>
              <a:tr h="200305">
                <a:tc>
                  <a:txBody>
                    <a:bodyPr/>
                    <a:lstStyle/>
                    <a:p>
                      <a:pPr algn="l" fontAlgn="b"/>
                      <a:r>
                        <a:rPr lang="en-GB" sz="1100" u="none" strike="noStrike">
                          <a:effectLst/>
                        </a:rPr>
                        <a:t>Cash box</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079256971"/>
                  </a:ext>
                </a:extLst>
              </a:tr>
              <a:tr h="538821">
                <a:tc>
                  <a:txBody>
                    <a:bodyPr/>
                    <a:lstStyle/>
                    <a:p>
                      <a:pPr algn="l" fontAlgn="b"/>
                      <a:r>
                        <a:rPr lang="en-GB" sz="1100" u="none" strike="noStrike">
                          <a:effectLst/>
                        </a:rPr>
                        <a:t>CHF</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Opening balance CHF</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01.01.2024</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6,100.00</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976746246"/>
                  </a:ext>
                </a:extLst>
              </a:tr>
              <a:tr h="362552">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Closing balance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31.12.2024</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2,301.20</a:t>
                      </a:r>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845870095"/>
                  </a:ext>
                </a:extLst>
              </a:tr>
              <a:tr h="200305">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463029523"/>
                  </a:ext>
                </a:extLst>
              </a:tr>
              <a:tr h="390595">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Debit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r>
                        <a:rPr lang="en-GB" sz="1100" u="none" strike="noStrike">
                          <a:effectLst/>
                        </a:rPr>
                        <a:t>Credit</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645158339"/>
                  </a:ext>
                </a:extLst>
              </a:tr>
              <a:tr h="200305">
                <a:tc>
                  <a:txBody>
                    <a:bodyPr/>
                    <a:lstStyle/>
                    <a:p>
                      <a:pPr algn="l" fontAlgn="b"/>
                      <a:r>
                        <a:rPr lang="en-GB" sz="1100" u="none" strike="noStrike">
                          <a:effectLst/>
                        </a:rPr>
                        <a:t>Balance in petty cash 01.01.2024</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6,100.00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104489296"/>
                  </a:ext>
                </a:extLst>
              </a:tr>
              <a:tr h="200305">
                <a:tc>
                  <a:txBody>
                    <a:bodyPr/>
                    <a:lstStyle/>
                    <a:p>
                      <a:pPr algn="l" fontAlgn="b"/>
                      <a:r>
                        <a:rPr lang="en-GB" sz="1100" u="none" strike="noStrike">
                          <a:effectLst/>
                        </a:rPr>
                        <a:t>Cash deposit instructors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27,000.00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409860965"/>
                  </a:ext>
                </a:extLst>
              </a:tr>
              <a:tr h="200305">
                <a:tc>
                  <a:txBody>
                    <a:bodyPr/>
                    <a:lstStyle/>
                    <a:p>
                      <a:pPr algn="l" fontAlgn="b"/>
                      <a:r>
                        <a:rPr lang="en-GB" sz="1100" u="none" strike="noStrike">
                          <a:effectLst/>
                        </a:rPr>
                        <a:t>Reimbursement Instructor Cindy </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-1,900.00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474651724"/>
                  </a:ext>
                </a:extLst>
              </a:tr>
              <a:tr h="200305">
                <a:tc>
                  <a:txBody>
                    <a:bodyPr/>
                    <a:lstStyle/>
                    <a:p>
                      <a:pPr algn="l" fontAlgn="b"/>
                      <a:r>
                        <a:rPr lang="en-GB" sz="1100" u="none" strike="noStrike">
                          <a:effectLst/>
                        </a:rPr>
                        <a:t>Reimbursement Instructor Jorge</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-2,300.00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720628001"/>
                  </a:ext>
                </a:extLst>
              </a:tr>
              <a:tr h="200305">
                <a:tc>
                  <a:txBody>
                    <a:bodyPr/>
                    <a:lstStyle/>
                    <a:p>
                      <a:pPr algn="l" fontAlgn="b"/>
                      <a:r>
                        <a:rPr lang="en-GB" sz="1100" u="none" strike="noStrike">
                          <a:effectLst/>
                        </a:rPr>
                        <a:t>Reimbursement Instructor Loris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-10,000.00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1701660921"/>
                  </a:ext>
                </a:extLst>
              </a:tr>
              <a:tr h="590900">
                <a:tc>
                  <a:txBody>
                    <a:bodyPr/>
                    <a:lstStyle/>
                    <a:p>
                      <a:pPr algn="l" fontAlgn="b"/>
                      <a:r>
                        <a:rPr lang="en-GB" sz="1100" u="none" strike="noStrike">
                          <a:effectLst/>
                        </a:rPr>
                        <a:t>Reimbursement Instructor Sebastian</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-2,450.00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512167731"/>
                  </a:ext>
                </a:extLst>
              </a:tr>
              <a:tr h="200305">
                <a:tc>
                  <a:txBody>
                    <a:bodyPr/>
                    <a:lstStyle/>
                    <a:p>
                      <a:pPr algn="l" fontAlgn="b"/>
                      <a:r>
                        <a:rPr lang="en-GB" sz="1100" u="none" strike="noStrike">
                          <a:effectLst/>
                        </a:rPr>
                        <a:t>Reimbursement Instructor Yoyo</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-13,900.00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550601361"/>
                  </a:ext>
                </a:extLst>
              </a:tr>
              <a:tr h="200305">
                <a:tc>
                  <a:txBody>
                    <a:bodyPr/>
                    <a:lstStyle/>
                    <a:p>
                      <a:pPr algn="l" fontAlgn="b"/>
                      <a:r>
                        <a:rPr lang="en-GB" sz="1100" u="none" strike="noStrike">
                          <a:effectLst/>
                        </a:rPr>
                        <a:t>Christmas chocolates instructors </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-238.80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205957297"/>
                  </a:ext>
                </a:extLst>
              </a:tr>
              <a:tr h="362552">
                <a:tc>
                  <a:txBody>
                    <a:bodyPr/>
                    <a:lstStyle/>
                    <a:p>
                      <a:pPr algn="l" fontAlgn="b"/>
                      <a:r>
                        <a:rPr lang="en-GB" sz="1100" u="none" strike="noStrike">
                          <a:effectLst/>
                        </a:rPr>
                        <a:t>Reimbursement membership fee (paid twice S Coppens)</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u="none" strike="noStrike">
                          <a:effectLst/>
                        </a:rPr>
                        <a:t>-10.00</a:t>
                      </a:r>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3339451181"/>
                  </a:ext>
                </a:extLst>
              </a:tr>
              <a:tr h="200305">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effectLst/>
                        </a:rPr>
                        <a:t>-30,798.80</a:t>
                      </a:r>
                      <a:endParaRPr lang="en-GB" sz="11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r" fontAlgn="b"/>
                      <a:r>
                        <a:rPr lang="en-GB" sz="1100" b="1" u="none" strike="noStrike" dirty="0">
                          <a:effectLst/>
                        </a:rPr>
                        <a:t>33,100.00</a:t>
                      </a:r>
                      <a:endParaRPr lang="en-GB" sz="1100" b="1" i="0" u="none" strike="noStrike" dirty="0">
                        <a:solidFill>
                          <a:srgbClr val="000000"/>
                        </a:solidFill>
                        <a:effectLst/>
                        <a:latin typeface="Aptos Narrow" panose="020B0004020202020204" pitchFamily="34" charset="0"/>
                      </a:endParaRPr>
                    </a:p>
                  </a:txBody>
                  <a:tcPr marL="9525" marR="9525" marT="9525" marB="0" anchor="b"/>
                </a:tc>
                <a:tc>
                  <a:txBody>
                    <a:bodyPr/>
                    <a:lstStyle/>
                    <a:p>
                      <a:pPr algn="l" fontAlgn="b"/>
                      <a:endParaRPr lang="en-GB" sz="1100" b="0" i="0" u="none" strike="noStrike" dirty="0">
                        <a:solidFill>
                          <a:srgbClr val="000000"/>
                        </a:solidFill>
                        <a:effectLst/>
                        <a:latin typeface="Aptos Narrow" panose="020B0004020202020204" pitchFamily="34" charset="0"/>
                      </a:endParaRPr>
                    </a:p>
                  </a:txBody>
                  <a:tcPr marL="9525" marR="9525" marT="9525" marB="0" anchor="b"/>
                </a:tc>
                <a:extLst>
                  <a:ext uri="{0D108BD9-81ED-4DB2-BD59-A6C34878D82A}">
                    <a16:rowId xmlns:a16="http://schemas.microsoft.com/office/drawing/2014/main" val="4172499468"/>
                  </a:ext>
                </a:extLst>
              </a:tr>
            </a:tbl>
          </a:graphicData>
        </a:graphic>
      </p:graphicFrame>
    </p:spTree>
    <p:extLst>
      <p:ext uri="{BB962C8B-B14F-4D97-AF65-F5344CB8AC3E}">
        <p14:creationId xmlns:p14="http://schemas.microsoft.com/office/powerpoint/2010/main" val="3116545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826FE-59D1-6B4F-A517-C235AC3C3B76}"/>
              </a:ext>
            </a:extLst>
          </p:cNvPr>
          <p:cNvSpPr>
            <a:spLocks noGrp="1"/>
          </p:cNvSpPr>
          <p:nvPr>
            <p:ph type="title"/>
          </p:nvPr>
        </p:nvSpPr>
        <p:spPr>
          <a:xfrm>
            <a:off x="35496" y="590379"/>
            <a:ext cx="9144000" cy="864096"/>
          </a:xfrm>
        </p:spPr>
        <p:txBody>
          <a:bodyPr>
            <a:normAutofit fontScale="90000"/>
          </a:bodyPr>
          <a:lstStyle/>
          <a:p>
            <a:r>
              <a:rPr lang="en-US" dirty="0">
                <a:solidFill>
                  <a:srgbClr val="FF54F6"/>
                </a:solidFill>
              </a:rPr>
              <a:t>Treasurer’s report 2023 – EUR Account</a:t>
            </a:r>
          </a:p>
        </p:txBody>
      </p:sp>
      <p:sp>
        <p:nvSpPr>
          <p:cNvPr id="10" name="Title 1">
            <a:extLst>
              <a:ext uri="{FF2B5EF4-FFF2-40B4-BE49-F238E27FC236}">
                <a16:creationId xmlns:a16="http://schemas.microsoft.com/office/drawing/2014/main" id="{29D1B646-4581-8B5A-3C84-105FC943F0FE}"/>
              </a:ext>
            </a:extLst>
          </p:cNvPr>
          <p:cNvSpPr txBox="1">
            <a:spLocks/>
          </p:cNvSpPr>
          <p:nvPr/>
        </p:nvSpPr>
        <p:spPr>
          <a:xfrm>
            <a:off x="222149" y="4015147"/>
            <a:ext cx="9144000" cy="784061"/>
          </a:xfrm>
          <a:prstGeom prst="rect">
            <a:avLst/>
          </a:prstGeom>
        </p:spPr>
        <p:txBody>
          <a:bodyPr vert="horz" lIns="0" rIns="0" bIns="0" anchor="b">
            <a:normAutofit fontScale="82500" lnSpcReduction="10000"/>
          </a:bodyPr>
          <a:lstStyle>
            <a:lvl1pPr algn="l" rtl="0" eaLnBrk="1" latinLnBrk="0" hangingPunct="1">
              <a:spcBef>
                <a:spcPct val="0"/>
              </a:spcBef>
              <a:buNone/>
              <a:defRPr kumimoji="0" sz="5000" b="0" kern="1200">
                <a:ln>
                  <a:noFill/>
                </a:ln>
                <a:solidFill>
                  <a:schemeClr val="tx2"/>
                </a:solidFill>
                <a:effectLst/>
                <a:latin typeface="+mj-lt"/>
                <a:ea typeface="+mj-ea"/>
                <a:cs typeface="+mj-cs"/>
              </a:defRPr>
            </a:lvl1pPr>
          </a:lstStyle>
          <a:p>
            <a:r>
              <a:rPr lang="en-US" dirty="0">
                <a:solidFill>
                  <a:srgbClr val="FF54F6"/>
                </a:solidFill>
              </a:rPr>
              <a:t>Treasurer’s report 2023 – EUR Petty cash </a:t>
            </a:r>
          </a:p>
        </p:txBody>
      </p:sp>
      <p:graphicFrame>
        <p:nvGraphicFramePr>
          <p:cNvPr id="5" name="Table 4">
            <a:extLst>
              <a:ext uri="{FF2B5EF4-FFF2-40B4-BE49-F238E27FC236}">
                <a16:creationId xmlns:a16="http://schemas.microsoft.com/office/drawing/2014/main" id="{59718304-D219-F67D-6E34-165A8F1804DD}"/>
              </a:ext>
            </a:extLst>
          </p:cNvPr>
          <p:cNvGraphicFramePr>
            <a:graphicFrameLocks noGrp="1"/>
          </p:cNvGraphicFramePr>
          <p:nvPr>
            <p:extLst>
              <p:ext uri="{D42A27DB-BD31-4B8C-83A1-F6EECF244321}">
                <p14:modId xmlns:p14="http://schemas.microsoft.com/office/powerpoint/2010/main" val="3557577226"/>
              </p:ext>
            </p:extLst>
          </p:nvPr>
        </p:nvGraphicFramePr>
        <p:xfrm>
          <a:off x="755576" y="1699853"/>
          <a:ext cx="6984776" cy="2286000"/>
        </p:xfrm>
        <a:graphic>
          <a:graphicData uri="http://schemas.openxmlformats.org/drawingml/2006/table">
            <a:tbl>
              <a:tblPr/>
              <a:tblGrid>
                <a:gridCol w="4347724">
                  <a:extLst>
                    <a:ext uri="{9D8B030D-6E8A-4147-A177-3AD203B41FA5}">
                      <a16:colId xmlns:a16="http://schemas.microsoft.com/office/drawing/2014/main" val="3565221629"/>
                    </a:ext>
                  </a:extLst>
                </a:gridCol>
                <a:gridCol w="1318526">
                  <a:extLst>
                    <a:ext uri="{9D8B030D-6E8A-4147-A177-3AD203B41FA5}">
                      <a16:colId xmlns:a16="http://schemas.microsoft.com/office/drawing/2014/main" val="3685154405"/>
                    </a:ext>
                  </a:extLst>
                </a:gridCol>
                <a:gridCol w="1318526">
                  <a:extLst>
                    <a:ext uri="{9D8B030D-6E8A-4147-A177-3AD203B41FA5}">
                      <a16:colId xmlns:a16="http://schemas.microsoft.com/office/drawing/2014/main" val="325773824"/>
                    </a:ext>
                  </a:extLst>
                </a:gridCol>
              </a:tblGrid>
              <a:tr h="190500">
                <a:tc>
                  <a:txBody>
                    <a:bodyPr/>
                    <a:lstStyle/>
                    <a:p>
                      <a:pPr algn="l" fontAlgn="b"/>
                      <a:r>
                        <a:rPr lang="en-GB" sz="1100" b="0" i="0" u="none" strike="noStrike">
                          <a:solidFill>
                            <a:srgbClr val="104861"/>
                          </a:solidFill>
                          <a:effectLst/>
                          <a:latin typeface="Aptos Narrow" panose="020B0004020202020204" pitchFamily="34" charset="0"/>
                        </a:rPr>
                        <a:t>Opening balance</a:t>
                      </a:r>
                    </a:p>
                  </a:txBody>
                  <a:tcPr marL="9525" marR="9525" marT="9525" marB="0" anchor="b">
                    <a:lnL>
                      <a:noFill/>
                    </a:lnL>
                    <a:lnR>
                      <a:noFill/>
                    </a:lnR>
                    <a:lnT>
                      <a:noFill/>
                    </a:lnT>
                    <a:lnB>
                      <a:noFill/>
                    </a:lnB>
                    <a:solidFill>
                      <a:srgbClr val="C0E6F5"/>
                    </a:solidFill>
                  </a:tcPr>
                </a:tc>
                <a:tc>
                  <a:txBody>
                    <a:bodyPr/>
                    <a:lstStyle/>
                    <a:p>
                      <a:pPr algn="l" fontAlgn="b"/>
                      <a:r>
                        <a:rPr lang="en-GB" sz="1100" b="0" i="0" u="none" strike="noStrike">
                          <a:solidFill>
                            <a:srgbClr val="104861"/>
                          </a:solidFill>
                          <a:effectLst/>
                          <a:latin typeface="Aptos Narrow" panose="020B0004020202020204" pitchFamily="34" charset="0"/>
                        </a:rPr>
                        <a:t>01.01.2024</a:t>
                      </a:r>
                    </a:p>
                  </a:txBody>
                  <a:tcPr marL="9525" marR="9525" marT="9525" marB="0" anchor="b">
                    <a:lnL>
                      <a:noFill/>
                    </a:lnL>
                    <a:lnR>
                      <a:noFill/>
                    </a:lnR>
                    <a:lnT>
                      <a:noFill/>
                    </a:lnT>
                    <a:lnB>
                      <a:noFill/>
                    </a:lnB>
                    <a:solidFill>
                      <a:srgbClr val="C0E6F5"/>
                    </a:solidFill>
                  </a:tcPr>
                </a:tc>
                <a:tc>
                  <a:txBody>
                    <a:bodyPr/>
                    <a:lstStyle/>
                    <a:p>
                      <a:pPr algn="r" fontAlgn="b"/>
                      <a:r>
                        <a:rPr lang="en-GB" sz="1100" b="1" i="0" u="none" strike="noStrike" dirty="0">
                          <a:solidFill>
                            <a:srgbClr val="104861"/>
                          </a:solidFill>
                          <a:effectLst/>
                          <a:latin typeface="Aptos Narrow" panose="020B0004020202020204" pitchFamily="34" charset="0"/>
                        </a:rPr>
                        <a:t>483.66</a:t>
                      </a: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3843627446"/>
                  </a:ext>
                </a:extLst>
              </a:tr>
              <a:tr h="190500">
                <a:tc>
                  <a:txBody>
                    <a:bodyPr/>
                    <a:lstStyle/>
                    <a:p>
                      <a:pPr algn="l" fontAlgn="b"/>
                      <a:r>
                        <a:rPr lang="en-GB" sz="1100" b="0" i="0" u="none" strike="noStrike">
                          <a:solidFill>
                            <a:srgbClr val="104861"/>
                          </a:solidFill>
                          <a:effectLst/>
                          <a:latin typeface="Aptos Narrow" panose="020B0004020202020204" pitchFamily="34" charset="0"/>
                        </a:rPr>
                        <a:t>Closing balance</a:t>
                      </a:r>
                    </a:p>
                  </a:txBody>
                  <a:tcPr marL="9525" marR="9525" marT="9525" marB="0" anchor="b">
                    <a:lnL>
                      <a:noFill/>
                    </a:lnL>
                    <a:lnR>
                      <a:noFill/>
                    </a:lnR>
                    <a:lnT>
                      <a:noFill/>
                    </a:lnT>
                    <a:lnB>
                      <a:noFill/>
                    </a:lnB>
                    <a:noFill/>
                  </a:tcPr>
                </a:tc>
                <a:tc>
                  <a:txBody>
                    <a:bodyPr/>
                    <a:lstStyle/>
                    <a:p>
                      <a:pPr algn="l" fontAlgn="b"/>
                      <a:r>
                        <a:rPr lang="en-GB" sz="1100" b="0" i="0" u="none" strike="noStrike">
                          <a:solidFill>
                            <a:srgbClr val="104861"/>
                          </a:solidFill>
                          <a:effectLst/>
                          <a:latin typeface="Aptos Narrow" panose="020B0004020202020204" pitchFamily="34" charset="0"/>
                        </a:rPr>
                        <a:t>31.12.2024</a:t>
                      </a:r>
                    </a:p>
                  </a:txBody>
                  <a:tcPr marL="9525" marR="9525" marT="9525" marB="0" anchor="b">
                    <a:lnL>
                      <a:noFill/>
                    </a:lnL>
                    <a:lnR>
                      <a:noFill/>
                    </a:lnR>
                    <a:lnT>
                      <a:noFill/>
                    </a:lnT>
                    <a:lnB>
                      <a:noFill/>
                    </a:lnB>
                    <a:noFill/>
                  </a:tcPr>
                </a:tc>
                <a:tc>
                  <a:txBody>
                    <a:bodyPr/>
                    <a:lstStyle/>
                    <a:p>
                      <a:pPr algn="r" fontAlgn="b"/>
                      <a:r>
                        <a:rPr lang="en-GB" sz="1100" b="1" i="0" u="none" strike="noStrike" dirty="0">
                          <a:solidFill>
                            <a:srgbClr val="104861"/>
                          </a:solidFill>
                          <a:effectLst/>
                          <a:latin typeface="Aptos Narrow" panose="020B0004020202020204" pitchFamily="34" charset="0"/>
                        </a:rPr>
                        <a:t>23.19</a:t>
                      </a:r>
                    </a:p>
                  </a:txBody>
                  <a:tcPr marL="9525" marR="9525" marT="9525" marB="0" anchor="b">
                    <a:lnL>
                      <a:noFill/>
                    </a:lnL>
                    <a:lnR>
                      <a:noFill/>
                    </a:lnR>
                    <a:lnT>
                      <a:noFill/>
                    </a:lnT>
                    <a:lnB>
                      <a:noFill/>
                    </a:lnB>
                    <a:noFill/>
                  </a:tcPr>
                </a:tc>
                <a:extLst>
                  <a:ext uri="{0D108BD9-81ED-4DB2-BD59-A6C34878D82A}">
                    <a16:rowId xmlns:a16="http://schemas.microsoft.com/office/drawing/2014/main" val="1880396471"/>
                  </a:ext>
                </a:extLst>
              </a:tr>
              <a:tr h="190500">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526641464"/>
                  </a:ext>
                </a:extLst>
              </a:tr>
              <a:tr h="190500">
                <a:tc>
                  <a:txBody>
                    <a:bodyPr/>
                    <a:lstStyle/>
                    <a:p>
                      <a:pPr algn="l" fontAlgn="b"/>
                      <a:r>
                        <a:rPr lang="en-GB" sz="1100" b="0" i="0" u="none" strike="noStrike">
                          <a:solidFill>
                            <a:srgbClr val="104861"/>
                          </a:solidFill>
                          <a:effectLst/>
                          <a:latin typeface="Aptos Narrow" panose="020B0004020202020204" pitchFamily="34" charset="0"/>
                        </a:rPr>
                        <a:t>Description</a:t>
                      </a:r>
                    </a:p>
                  </a:txBody>
                  <a:tcPr marL="9525" marR="9525" marT="9525" marB="0" anchor="b">
                    <a:lnL>
                      <a:noFill/>
                    </a:lnL>
                    <a:lnR>
                      <a:noFill/>
                    </a:lnR>
                    <a:lnT>
                      <a:noFill/>
                    </a:lnT>
                    <a:lnB>
                      <a:noFill/>
                    </a:lnB>
                    <a:noFill/>
                  </a:tcPr>
                </a:tc>
                <a:tc>
                  <a:txBody>
                    <a:bodyPr/>
                    <a:lstStyle/>
                    <a:p>
                      <a:pPr algn="l" fontAlgn="b"/>
                      <a:r>
                        <a:rPr lang="en-GB" sz="1100" b="0" i="0" u="none" strike="noStrike">
                          <a:solidFill>
                            <a:srgbClr val="104861"/>
                          </a:solidFill>
                          <a:effectLst/>
                          <a:latin typeface="Aptos Narrow" panose="020B0004020202020204" pitchFamily="34" charset="0"/>
                        </a:rPr>
                        <a:t>Debit</a:t>
                      </a:r>
                    </a:p>
                  </a:txBody>
                  <a:tcPr marL="9525" marR="9525" marT="9525" marB="0" anchor="b">
                    <a:lnL>
                      <a:noFill/>
                    </a:lnL>
                    <a:lnR>
                      <a:noFill/>
                    </a:lnR>
                    <a:lnT>
                      <a:noFill/>
                    </a:lnT>
                    <a:lnB>
                      <a:noFill/>
                    </a:lnB>
                    <a:noFill/>
                  </a:tcPr>
                </a:tc>
                <a:tc>
                  <a:txBody>
                    <a:bodyPr/>
                    <a:lstStyle/>
                    <a:p>
                      <a:pPr algn="l" fontAlgn="b"/>
                      <a:r>
                        <a:rPr lang="en-GB" sz="1100" b="0" i="0" u="none" strike="noStrike">
                          <a:solidFill>
                            <a:srgbClr val="104861"/>
                          </a:solidFill>
                          <a:effectLst/>
                          <a:latin typeface="Aptos Narrow" panose="020B0004020202020204" pitchFamily="34" charset="0"/>
                        </a:rPr>
                        <a:t>Credit</a:t>
                      </a:r>
                    </a:p>
                  </a:txBody>
                  <a:tcPr marL="9525" marR="9525" marT="9525" marB="0" anchor="b">
                    <a:lnL>
                      <a:noFill/>
                    </a:lnL>
                    <a:lnR>
                      <a:noFill/>
                    </a:lnR>
                    <a:lnT>
                      <a:noFill/>
                    </a:lnT>
                    <a:lnB>
                      <a:noFill/>
                    </a:lnB>
                    <a:noFill/>
                  </a:tcPr>
                </a:tc>
                <a:extLst>
                  <a:ext uri="{0D108BD9-81ED-4DB2-BD59-A6C34878D82A}">
                    <a16:rowId xmlns:a16="http://schemas.microsoft.com/office/drawing/2014/main" val="3914340616"/>
                  </a:ext>
                </a:extLst>
              </a:tr>
              <a:tr h="190500">
                <a:tc>
                  <a:txBody>
                    <a:bodyPr/>
                    <a:lstStyle/>
                    <a:p>
                      <a:pPr algn="l" fontAlgn="b"/>
                      <a:r>
                        <a:rPr lang="en-GB" sz="1100" b="0" i="0" u="none" strike="noStrike">
                          <a:solidFill>
                            <a:srgbClr val="104861"/>
                          </a:solidFill>
                          <a:effectLst/>
                          <a:latin typeface="Aptos Narrow" panose="020B0004020202020204" pitchFamily="34" charset="0"/>
                        </a:rPr>
                        <a:t>Bank fees</a:t>
                      </a:r>
                    </a:p>
                  </a:txBody>
                  <a:tcPr marL="9525" marR="9525" marT="9525" marB="0" anchor="b">
                    <a:lnL>
                      <a:noFill/>
                    </a:lnL>
                    <a:lnR>
                      <a:noFill/>
                    </a:lnR>
                    <a:lnT>
                      <a:noFill/>
                    </a:lnT>
                    <a:lnB>
                      <a:noFill/>
                    </a:lnB>
                    <a:solidFill>
                      <a:srgbClr val="C0E6F5"/>
                    </a:solidFill>
                  </a:tcPr>
                </a:tc>
                <a:tc>
                  <a:txBody>
                    <a:bodyPr/>
                    <a:lstStyle/>
                    <a:p>
                      <a:pPr algn="r" fontAlgn="b"/>
                      <a:r>
                        <a:rPr lang="en-GB" sz="1100" b="0" i="0" u="none" strike="noStrike">
                          <a:solidFill>
                            <a:srgbClr val="104861"/>
                          </a:solidFill>
                          <a:effectLst/>
                          <a:latin typeface="Aptos Narrow" panose="020B0004020202020204" pitchFamily="34" charset="0"/>
                        </a:rPr>
                        <a:t>-39.44</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3582283803"/>
                  </a:ext>
                </a:extLst>
              </a:tr>
              <a:tr h="190500">
                <a:tc>
                  <a:txBody>
                    <a:bodyPr/>
                    <a:lstStyle/>
                    <a:p>
                      <a:pPr algn="l" fontAlgn="b"/>
                      <a:r>
                        <a:rPr lang="en-GB" sz="1100" b="0" i="0" u="none" strike="noStrike">
                          <a:solidFill>
                            <a:srgbClr val="104861"/>
                          </a:solidFill>
                          <a:effectLst/>
                          <a:latin typeface="Aptos Narrow" panose="020B0004020202020204" pitchFamily="34" charset="0"/>
                        </a:rPr>
                        <a:t>CHF to convert to Eurs for dinner</a:t>
                      </a: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GB" sz="1100" b="0" i="0" u="none" strike="noStrike">
                          <a:solidFill>
                            <a:srgbClr val="104861"/>
                          </a:solidFill>
                          <a:effectLst/>
                          <a:latin typeface="Aptos Narrow" panose="020B0004020202020204" pitchFamily="34" charset="0"/>
                        </a:rPr>
                        <a:t>842.99</a:t>
                      </a:r>
                    </a:p>
                  </a:txBody>
                  <a:tcPr marL="9525" marR="9525" marT="9525" marB="0" anchor="b">
                    <a:lnL>
                      <a:noFill/>
                    </a:lnL>
                    <a:lnR>
                      <a:noFill/>
                    </a:lnR>
                    <a:lnT>
                      <a:noFill/>
                    </a:lnT>
                    <a:lnB>
                      <a:noFill/>
                    </a:lnB>
                    <a:noFill/>
                  </a:tcPr>
                </a:tc>
                <a:extLst>
                  <a:ext uri="{0D108BD9-81ED-4DB2-BD59-A6C34878D82A}">
                    <a16:rowId xmlns:a16="http://schemas.microsoft.com/office/drawing/2014/main" val="3222416179"/>
                  </a:ext>
                </a:extLst>
              </a:tr>
              <a:tr h="190500">
                <a:tc>
                  <a:txBody>
                    <a:bodyPr/>
                    <a:lstStyle/>
                    <a:p>
                      <a:pPr algn="l" fontAlgn="b"/>
                      <a:r>
                        <a:rPr lang="en-GB" sz="1100" b="0" i="0" u="none" strike="noStrike">
                          <a:solidFill>
                            <a:srgbClr val="104861"/>
                          </a:solidFill>
                          <a:effectLst/>
                          <a:latin typeface="Aptos Narrow" panose="020B0004020202020204" pitchFamily="34" charset="0"/>
                        </a:rPr>
                        <a:t>Mini Atomiade 2024 - balance</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tc>
                  <a:txBody>
                    <a:bodyPr/>
                    <a:lstStyle/>
                    <a:p>
                      <a:pPr algn="r" fontAlgn="b"/>
                      <a:r>
                        <a:rPr lang="en-GB" sz="1100" b="0" i="0" u="none" strike="noStrike">
                          <a:solidFill>
                            <a:srgbClr val="104861"/>
                          </a:solidFill>
                          <a:effectLst/>
                          <a:latin typeface="Aptos Narrow" panose="020B0004020202020204" pitchFamily="34" charset="0"/>
                        </a:rPr>
                        <a:t>1,638.41</a:t>
                      </a: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1708244633"/>
                  </a:ext>
                </a:extLst>
              </a:tr>
              <a:tr h="190500">
                <a:tc>
                  <a:txBody>
                    <a:bodyPr/>
                    <a:lstStyle/>
                    <a:p>
                      <a:pPr algn="l" fontAlgn="b"/>
                      <a:r>
                        <a:rPr lang="en-GB" sz="1100" b="0" i="0" u="none" strike="noStrike">
                          <a:solidFill>
                            <a:srgbClr val="104861"/>
                          </a:solidFill>
                          <a:effectLst/>
                          <a:latin typeface="Aptos Narrow" panose="020B0004020202020204" pitchFamily="34" charset="0"/>
                        </a:rPr>
                        <a:t>Mini Atomiade 2024 - pre reg</a:t>
                      </a: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GB" sz="1100" b="0" i="0" u="none" strike="noStrike">
                          <a:solidFill>
                            <a:srgbClr val="104861"/>
                          </a:solidFill>
                          <a:effectLst/>
                          <a:latin typeface="Aptos Narrow" panose="020B0004020202020204" pitchFamily="34" charset="0"/>
                        </a:rPr>
                        <a:t>1,106.87</a:t>
                      </a:r>
                    </a:p>
                  </a:txBody>
                  <a:tcPr marL="9525" marR="9525" marT="9525" marB="0" anchor="b">
                    <a:lnL>
                      <a:noFill/>
                    </a:lnL>
                    <a:lnR>
                      <a:noFill/>
                    </a:lnR>
                    <a:lnT>
                      <a:noFill/>
                    </a:lnT>
                    <a:lnB>
                      <a:noFill/>
                    </a:lnB>
                    <a:noFill/>
                  </a:tcPr>
                </a:tc>
                <a:extLst>
                  <a:ext uri="{0D108BD9-81ED-4DB2-BD59-A6C34878D82A}">
                    <a16:rowId xmlns:a16="http://schemas.microsoft.com/office/drawing/2014/main" val="1470889704"/>
                  </a:ext>
                </a:extLst>
              </a:tr>
              <a:tr h="190500">
                <a:tc>
                  <a:txBody>
                    <a:bodyPr/>
                    <a:lstStyle/>
                    <a:p>
                      <a:pPr algn="l" fontAlgn="b"/>
                      <a:r>
                        <a:rPr lang="en-GB" sz="1100" b="0" i="0" u="none" strike="noStrike">
                          <a:solidFill>
                            <a:srgbClr val="104861"/>
                          </a:solidFill>
                          <a:effectLst/>
                          <a:latin typeface="Aptos Narrow" panose="020B0004020202020204" pitchFamily="34" charset="0"/>
                        </a:rPr>
                        <a:t>Mini Atomiade 2024 CERN tream pre-reg</a:t>
                      </a:r>
                    </a:p>
                  </a:txBody>
                  <a:tcPr marL="9525" marR="9525" marT="9525" marB="0" anchor="b">
                    <a:lnL>
                      <a:noFill/>
                    </a:lnL>
                    <a:lnR>
                      <a:noFill/>
                    </a:lnR>
                    <a:lnT>
                      <a:noFill/>
                    </a:lnT>
                    <a:lnB>
                      <a:noFill/>
                    </a:lnB>
                    <a:solidFill>
                      <a:srgbClr val="C0E6F5"/>
                    </a:solidFill>
                  </a:tcPr>
                </a:tc>
                <a:tc>
                  <a:txBody>
                    <a:bodyPr/>
                    <a:lstStyle/>
                    <a:p>
                      <a:pPr algn="r" fontAlgn="b"/>
                      <a:r>
                        <a:rPr lang="en-GB" sz="1100" b="0" i="0" u="none" strike="noStrike">
                          <a:solidFill>
                            <a:srgbClr val="104861"/>
                          </a:solidFill>
                          <a:effectLst/>
                          <a:latin typeface="Aptos Narrow" panose="020B0004020202020204" pitchFamily="34" charset="0"/>
                        </a:rPr>
                        <a:t>-1,150.00</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1691204767"/>
                  </a:ext>
                </a:extLst>
              </a:tr>
              <a:tr h="190500">
                <a:tc>
                  <a:txBody>
                    <a:bodyPr/>
                    <a:lstStyle/>
                    <a:p>
                      <a:pPr algn="l" fontAlgn="b"/>
                      <a:r>
                        <a:rPr lang="en-GB" sz="1100" b="0" i="0" u="none" strike="noStrike">
                          <a:solidFill>
                            <a:srgbClr val="104861"/>
                          </a:solidFill>
                          <a:effectLst/>
                          <a:latin typeface="Aptos Narrow" panose="020B0004020202020204" pitchFamily="34" charset="0"/>
                        </a:rPr>
                        <a:t>Mini Atomiade final payment</a:t>
                      </a:r>
                    </a:p>
                  </a:txBody>
                  <a:tcPr marL="9525" marR="9525" marT="9525" marB="0" anchor="b">
                    <a:lnL>
                      <a:noFill/>
                    </a:lnL>
                    <a:lnR>
                      <a:noFill/>
                    </a:lnR>
                    <a:lnT>
                      <a:noFill/>
                    </a:lnT>
                    <a:lnB>
                      <a:noFill/>
                    </a:lnB>
                    <a:noFill/>
                  </a:tcPr>
                </a:tc>
                <a:tc>
                  <a:txBody>
                    <a:bodyPr/>
                    <a:lstStyle/>
                    <a:p>
                      <a:pPr algn="r" fontAlgn="b"/>
                      <a:r>
                        <a:rPr lang="en-GB" sz="1100" b="0" i="0" u="none" strike="noStrike">
                          <a:solidFill>
                            <a:srgbClr val="104861"/>
                          </a:solidFill>
                          <a:effectLst/>
                          <a:latin typeface="Aptos Narrow" panose="020B0004020202020204" pitchFamily="34" charset="0"/>
                        </a:rPr>
                        <a:t>-1,800.00</a:t>
                      </a: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4232537157"/>
                  </a:ext>
                </a:extLst>
              </a:tr>
              <a:tr h="190500">
                <a:tc>
                  <a:txBody>
                    <a:bodyPr/>
                    <a:lstStyle/>
                    <a:p>
                      <a:pPr algn="l" fontAlgn="b"/>
                      <a:r>
                        <a:rPr lang="en-GB" sz="1100" b="0" i="0" u="none" strike="noStrike">
                          <a:solidFill>
                            <a:srgbClr val="104861"/>
                          </a:solidFill>
                          <a:effectLst/>
                          <a:latin typeface="Aptos Narrow" panose="020B0004020202020204" pitchFamily="34" charset="0"/>
                        </a:rPr>
                        <a:t>Thank-you Fitness Instructors</a:t>
                      </a:r>
                    </a:p>
                  </a:txBody>
                  <a:tcPr marL="9525" marR="9525" marT="9525" marB="0" anchor="b">
                    <a:lnL>
                      <a:noFill/>
                    </a:lnL>
                    <a:lnR>
                      <a:noFill/>
                    </a:lnR>
                    <a:lnT>
                      <a:noFill/>
                    </a:lnT>
                    <a:lnB>
                      <a:noFill/>
                    </a:lnB>
                    <a:solidFill>
                      <a:srgbClr val="C0E6F5"/>
                    </a:solidFill>
                  </a:tcPr>
                </a:tc>
                <a:tc>
                  <a:txBody>
                    <a:bodyPr/>
                    <a:lstStyle/>
                    <a:p>
                      <a:pPr algn="r" fontAlgn="b"/>
                      <a:r>
                        <a:rPr lang="en-GB" sz="1100" b="0" i="0" u="none" strike="noStrike">
                          <a:solidFill>
                            <a:srgbClr val="104861"/>
                          </a:solidFill>
                          <a:effectLst/>
                          <a:latin typeface="Aptos Narrow" panose="020B0004020202020204" pitchFamily="34" charset="0"/>
                        </a:rPr>
                        <a:t>-1,059.30</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165289932"/>
                  </a:ext>
                </a:extLst>
              </a:tr>
              <a:tr h="190500">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r" fontAlgn="b"/>
                      <a:r>
                        <a:rPr lang="en-GB" sz="1100" b="1" i="0" u="none" strike="noStrike">
                          <a:solidFill>
                            <a:srgbClr val="104861"/>
                          </a:solidFill>
                          <a:effectLst/>
                          <a:latin typeface="Aptos Narrow" panose="020B0004020202020204" pitchFamily="34" charset="0"/>
                        </a:rPr>
                        <a:t>-4,048.74</a:t>
                      </a:r>
                    </a:p>
                  </a:txBody>
                  <a:tcPr marL="9525" marR="9525" marT="9525" marB="0" anchor="b">
                    <a:lnL>
                      <a:noFill/>
                    </a:lnL>
                    <a:lnR>
                      <a:noFill/>
                    </a:lnR>
                    <a:lnT>
                      <a:noFill/>
                    </a:lnT>
                    <a:lnB w="6350" cap="flat" cmpd="sng" algn="ctr">
                      <a:solidFill>
                        <a:srgbClr val="156082"/>
                      </a:solidFill>
                      <a:prstDash val="solid"/>
                      <a:round/>
                      <a:headEnd type="none" w="med" len="med"/>
                      <a:tailEnd type="none" w="med" len="med"/>
                    </a:lnB>
                    <a:noFill/>
                  </a:tcPr>
                </a:tc>
                <a:tc>
                  <a:txBody>
                    <a:bodyPr/>
                    <a:lstStyle/>
                    <a:p>
                      <a:pPr algn="r" fontAlgn="b"/>
                      <a:r>
                        <a:rPr lang="en-GB" sz="1100" b="1" i="0" u="none" strike="noStrike" dirty="0">
                          <a:solidFill>
                            <a:srgbClr val="104861"/>
                          </a:solidFill>
                          <a:effectLst/>
                          <a:latin typeface="Aptos Narrow" panose="020B0004020202020204" pitchFamily="34" charset="0"/>
                        </a:rPr>
                        <a:t>3,588.27</a:t>
                      </a:r>
                    </a:p>
                  </a:txBody>
                  <a:tcPr marL="9525" marR="9525" marT="9525" marB="0" anchor="b">
                    <a:lnL>
                      <a:noFill/>
                    </a:lnL>
                    <a:lnR>
                      <a:noFill/>
                    </a:lnR>
                    <a:lnT>
                      <a:noFill/>
                    </a:lnT>
                    <a:lnB w="6350" cap="flat" cmpd="sng" algn="ctr">
                      <a:solidFill>
                        <a:srgbClr val="156082"/>
                      </a:solidFill>
                      <a:prstDash val="solid"/>
                      <a:round/>
                      <a:headEnd type="none" w="med" len="med"/>
                      <a:tailEnd type="none" w="med" len="med"/>
                    </a:lnB>
                    <a:noFill/>
                  </a:tcPr>
                </a:tc>
                <a:extLst>
                  <a:ext uri="{0D108BD9-81ED-4DB2-BD59-A6C34878D82A}">
                    <a16:rowId xmlns:a16="http://schemas.microsoft.com/office/drawing/2014/main" val="1426463309"/>
                  </a:ext>
                </a:extLst>
              </a:tr>
            </a:tbl>
          </a:graphicData>
        </a:graphic>
      </p:graphicFrame>
      <p:graphicFrame>
        <p:nvGraphicFramePr>
          <p:cNvPr id="6" name="Table 5">
            <a:extLst>
              <a:ext uri="{FF2B5EF4-FFF2-40B4-BE49-F238E27FC236}">
                <a16:creationId xmlns:a16="http://schemas.microsoft.com/office/drawing/2014/main" id="{C5EDAB55-D219-C6D1-0D61-23F26F444CB7}"/>
              </a:ext>
            </a:extLst>
          </p:cNvPr>
          <p:cNvGraphicFramePr>
            <a:graphicFrameLocks noGrp="1"/>
          </p:cNvGraphicFramePr>
          <p:nvPr>
            <p:extLst>
              <p:ext uri="{D42A27DB-BD31-4B8C-83A1-F6EECF244321}">
                <p14:modId xmlns:p14="http://schemas.microsoft.com/office/powerpoint/2010/main" val="1538659593"/>
              </p:ext>
            </p:extLst>
          </p:nvPr>
        </p:nvGraphicFramePr>
        <p:xfrm>
          <a:off x="755576" y="4799208"/>
          <a:ext cx="6912769" cy="1695450"/>
        </p:xfrm>
        <a:graphic>
          <a:graphicData uri="http://schemas.openxmlformats.org/drawingml/2006/table">
            <a:tbl>
              <a:tblPr/>
              <a:tblGrid>
                <a:gridCol w="4159135">
                  <a:extLst>
                    <a:ext uri="{9D8B030D-6E8A-4147-A177-3AD203B41FA5}">
                      <a16:colId xmlns:a16="http://schemas.microsoft.com/office/drawing/2014/main" val="1312566164"/>
                    </a:ext>
                  </a:extLst>
                </a:gridCol>
                <a:gridCol w="1376817">
                  <a:extLst>
                    <a:ext uri="{9D8B030D-6E8A-4147-A177-3AD203B41FA5}">
                      <a16:colId xmlns:a16="http://schemas.microsoft.com/office/drawing/2014/main" val="856133133"/>
                    </a:ext>
                  </a:extLst>
                </a:gridCol>
                <a:gridCol w="1376817">
                  <a:extLst>
                    <a:ext uri="{9D8B030D-6E8A-4147-A177-3AD203B41FA5}">
                      <a16:colId xmlns:a16="http://schemas.microsoft.com/office/drawing/2014/main" val="362740539"/>
                    </a:ext>
                  </a:extLst>
                </a:gridCol>
              </a:tblGrid>
              <a:tr h="190500">
                <a:tc>
                  <a:txBody>
                    <a:bodyPr/>
                    <a:lstStyle/>
                    <a:p>
                      <a:pPr algn="l" fontAlgn="b"/>
                      <a:r>
                        <a:rPr lang="en-GB" sz="1100" b="0" i="0" u="none" strike="noStrike" dirty="0">
                          <a:solidFill>
                            <a:srgbClr val="104861"/>
                          </a:solidFill>
                          <a:effectLst/>
                          <a:latin typeface="Aptos Narrow"/>
                        </a:rPr>
                        <a:t>In petty cash 31.12.2024</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dirty="0">
                        <a:solidFill>
                          <a:srgbClr val="104861"/>
                        </a:solidFill>
                        <a:effectLst/>
                        <a:latin typeface="Aptos Narrow"/>
                      </a:endParaRPr>
                    </a:p>
                  </a:txBody>
                  <a:tcPr marL="9525" marR="9525" marT="9525" marB="0" anchor="b">
                    <a:lnL>
                      <a:noFill/>
                    </a:lnL>
                    <a:lnR>
                      <a:noFill/>
                    </a:lnR>
                    <a:lnT>
                      <a:noFill/>
                    </a:lnT>
                    <a:lnB>
                      <a:noFill/>
                    </a:lnB>
                    <a:solidFill>
                      <a:srgbClr val="C0E6F5"/>
                    </a:solidFill>
                  </a:tcPr>
                </a:tc>
                <a:tc>
                  <a:txBody>
                    <a:bodyPr/>
                    <a:lstStyle/>
                    <a:p>
                      <a:pPr algn="r" fontAlgn="b"/>
                      <a:r>
                        <a:rPr lang="en-GB" sz="1100" b="1" i="0" u="none" strike="noStrike" dirty="0">
                          <a:solidFill>
                            <a:srgbClr val="104861"/>
                          </a:solidFill>
                          <a:effectLst/>
                          <a:latin typeface="Aptos Narrow"/>
                        </a:rPr>
                        <a:t>476.37</a:t>
                      </a:r>
                      <a:endParaRPr lang="en-GB" sz="1100" b="1" i="0" u="none" strike="noStrike" dirty="0">
                        <a:solidFill>
                          <a:srgbClr val="104861"/>
                        </a:solidFill>
                        <a:effectLst/>
                        <a:latin typeface="Aptos Narrow" panose="020B0004020202020204" pitchFamily="34" charset="0"/>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3929003789"/>
                  </a:ext>
                </a:extLst>
              </a:tr>
              <a:tr h="190500">
                <a:tc>
                  <a:txBody>
                    <a:bodyPr/>
                    <a:lstStyle/>
                    <a:p>
                      <a:pPr algn="l" fontAlgn="b"/>
                      <a:r>
                        <a:rPr lang="en-GB" sz="1100" b="0" i="0" u="none" strike="noStrike" dirty="0">
                          <a:solidFill>
                            <a:srgbClr val="104861"/>
                          </a:solidFill>
                          <a:effectLst/>
                          <a:latin typeface="Aptos Narrow"/>
                        </a:rPr>
                        <a:t>Balance petty cash 01.01.2024</a:t>
                      </a: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GB" sz="1100" b="1" i="0" u="none" strike="noStrike" dirty="0">
                          <a:solidFill>
                            <a:srgbClr val="104861"/>
                          </a:solidFill>
                          <a:effectLst/>
                          <a:latin typeface="Aptos Narrow" panose="020B0004020202020204" pitchFamily="34" charset="0"/>
                        </a:rPr>
                        <a:t>508.34</a:t>
                      </a:r>
                    </a:p>
                  </a:txBody>
                  <a:tcPr marL="9525" marR="9525" marT="9525" marB="0" anchor="b">
                    <a:lnL>
                      <a:noFill/>
                    </a:lnL>
                    <a:lnR>
                      <a:noFill/>
                    </a:lnR>
                    <a:lnT>
                      <a:noFill/>
                    </a:lnT>
                    <a:lnB>
                      <a:noFill/>
                    </a:lnB>
                    <a:noFill/>
                  </a:tcPr>
                </a:tc>
                <a:extLst>
                  <a:ext uri="{0D108BD9-81ED-4DB2-BD59-A6C34878D82A}">
                    <a16:rowId xmlns:a16="http://schemas.microsoft.com/office/drawing/2014/main" val="2434081661"/>
                  </a:ext>
                </a:extLst>
              </a:tr>
              <a:tr h="200025">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000000"/>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843796446"/>
                  </a:ext>
                </a:extLst>
              </a:tr>
              <a:tr h="200025">
                <a:tc>
                  <a:txBody>
                    <a:bodyPr/>
                    <a:lstStyle/>
                    <a:p>
                      <a:pPr algn="l" fontAlgn="b"/>
                      <a:r>
                        <a:rPr lang="en-GB" sz="1100" b="0" i="0" u="none" strike="noStrike" dirty="0">
                          <a:solidFill>
                            <a:srgbClr val="104861"/>
                          </a:solidFill>
                          <a:effectLst/>
                          <a:latin typeface="Aptos Narrow"/>
                        </a:rPr>
                        <a:t>Cash Euros</a:t>
                      </a:r>
                    </a:p>
                  </a:txBody>
                  <a:tcPr marL="9525" marR="9525" marT="9525" marB="0" anchor="b">
                    <a:lnL>
                      <a:noFill/>
                    </a:lnL>
                    <a:lnR>
                      <a:noFill/>
                    </a:lnR>
                    <a:lnT>
                      <a:noFill/>
                    </a:lnT>
                    <a:lnB>
                      <a:noFill/>
                    </a:lnB>
                    <a:solidFill>
                      <a:srgbClr val="C0E6F5"/>
                    </a:solidFill>
                  </a:tcPr>
                </a:tc>
                <a:tc>
                  <a:txBody>
                    <a:bodyPr/>
                    <a:lstStyle/>
                    <a:p>
                      <a:pPr algn="l" fontAlgn="b"/>
                      <a:r>
                        <a:rPr lang="en-GB" sz="1100" b="0" i="0" u="none" strike="noStrike" dirty="0">
                          <a:solidFill>
                            <a:srgbClr val="104861"/>
                          </a:solidFill>
                          <a:effectLst/>
                          <a:latin typeface="Aptos Narrow"/>
                        </a:rPr>
                        <a:t>Debit</a:t>
                      </a:r>
                    </a:p>
                  </a:txBody>
                  <a:tcPr marL="9525" marR="9525" marT="9525" marB="0" anchor="b">
                    <a:lnL>
                      <a:noFill/>
                    </a:lnL>
                    <a:lnR>
                      <a:noFill/>
                    </a:lnR>
                    <a:lnT>
                      <a:noFill/>
                    </a:lnT>
                    <a:lnB>
                      <a:noFill/>
                    </a:lnB>
                    <a:solidFill>
                      <a:srgbClr val="C0E6F5"/>
                    </a:solidFill>
                  </a:tcPr>
                </a:tc>
                <a:tc>
                  <a:txBody>
                    <a:bodyPr/>
                    <a:lstStyle/>
                    <a:p>
                      <a:pPr algn="l" fontAlgn="b"/>
                      <a:r>
                        <a:rPr lang="en-GB" sz="1100" b="0" i="0" u="none" strike="noStrike" dirty="0">
                          <a:solidFill>
                            <a:srgbClr val="104861"/>
                          </a:solidFill>
                          <a:effectLst/>
                          <a:latin typeface="Aptos Narrow"/>
                        </a:rPr>
                        <a:t>Credit</a:t>
                      </a: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3521639243"/>
                  </a:ext>
                </a:extLst>
              </a:tr>
              <a:tr h="304800">
                <a:tc>
                  <a:txBody>
                    <a:bodyPr/>
                    <a:lstStyle/>
                    <a:p>
                      <a:pPr algn="l" fontAlgn="b"/>
                      <a:r>
                        <a:rPr lang="en-GB" sz="1100" b="0" i="0" u="none" strike="noStrike" dirty="0">
                          <a:solidFill>
                            <a:srgbClr val="104861"/>
                          </a:solidFill>
                          <a:effectLst/>
                          <a:latin typeface="Aptos Narrow"/>
                        </a:rPr>
                        <a:t>Pilates equipment</a:t>
                      </a:r>
                    </a:p>
                  </a:txBody>
                  <a:tcPr marL="9525" marR="9525" marT="9525" marB="0" anchor="b">
                    <a:lnL>
                      <a:noFill/>
                    </a:lnL>
                    <a:lnR>
                      <a:noFill/>
                    </a:lnR>
                    <a:lnT>
                      <a:noFill/>
                    </a:lnT>
                    <a:lnB>
                      <a:noFill/>
                    </a:lnB>
                    <a:noFill/>
                  </a:tcPr>
                </a:tc>
                <a:tc>
                  <a:txBody>
                    <a:bodyPr/>
                    <a:lstStyle/>
                    <a:p>
                      <a:pPr algn="r" fontAlgn="b"/>
                      <a:r>
                        <a:rPr lang="en-GB" sz="1100" b="0" i="0" u="none" strike="noStrike" dirty="0">
                          <a:solidFill>
                            <a:srgbClr val="104861"/>
                          </a:solidFill>
                          <a:effectLst/>
                          <a:latin typeface="Aptos Narrow"/>
                        </a:rPr>
                        <a:t>17.97</a:t>
                      </a:r>
                    </a:p>
                  </a:txBody>
                  <a:tcPr marL="9525" marR="9525" marT="9525" marB="0" anchor="b">
                    <a:lnL>
                      <a:noFill/>
                    </a:lnL>
                    <a:lnR>
                      <a:noFill/>
                    </a:lnR>
                    <a:lnT>
                      <a:noFill/>
                    </a:lnT>
                    <a:lnB>
                      <a:noFill/>
                    </a:lnB>
                    <a:noFill/>
                  </a:tcPr>
                </a:tc>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947582380"/>
                  </a:ext>
                </a:extLst>
              </a:tr>
              <a:tr h="304800">
                <a:tc>
                  <a:txBody>
                    <a:bodyPr/>
                    <a:lstStyle/>
                    <a:p>
                      <a:pPr algn="l" fontAlgn="b"/>
                      <a:r>
                        <a:rPr lang="en-GB" sz="1100" b="0" i="0" u="none" strike="noStrike" dirty="0">
                          <a:solidFill>
                            <a:srgbClr val="104861"/>
                          </a:solidFill>
                          <a:effectLst/>
                          <a:latin typeface="Aptos Narrow"/>
                        </a:rPr>
                        <a:t>Yellow/black tape</a:t>
                      </a:r>
                    </a:p>
                  </a:txBody>
                  <a:tcPr marL="9525" marR="9525" marT="9525" marB="0" anchor="b">
                    <a:lnL>
                      <a:noFill/>
                    </a:lnL>
                    <a:lnR>
                      <a:noFill/>
                    </a:lnR>
                    <a:lnT>
                      <a:noFill/>
                    </a:lnT>
                    <a:lnB>
                      <a:noFill/>
                    </a:lnB>
                    <a:solidFill>
                      <a:srgbClr val="C0E6F5"/>
                    </a:solidFill>
                  </a:tcPr>
                </a:tc>
                <a:tc>
                  <a:txBody>
                    <a:bodyPr/>
                    <a:lstStyle/>
                    <a:p>
                      <a:pPr algn="r" fontAlgn="b"/>
                      <a:r>
                        <a:rPr lang="en-GB" sz="1100" b="0" i="0" u="none" strike="noStrike" dirty="0">
                          <a:solidFill>
                            <a:srgbClr val="104861"/>
                          </a:solidFill>
                          <a:effectLst/>
                          <a:latin typeface="Aptos Narrow"/>
                        </a:rPr>
                        <a:t>13.80</a:t>
                      </a:r>
                    </a:p>
                  </a:txBody>
                  <a:tcPr marL="9525" marR="9525" marT="9525" marB="0" anchor="b">
                    <a:lnL>
                      <a:noFill/>
                    </a:lnL>
                    <a:lnR>
                      <a:noFill/>
                    </a:lnR>
                    <a:lnT>
                      <a:noFill/>
                    </a:lnT>
                    <a:lnB>
                      <a:noFill/>
                    </a:lnB>
                    <a:solidFill>
                      <a:srgbClr val="C0E6F5"/>
                    </a:solidFill>
                  </a:tcPr>
                </a:tc>
                <a:tc>
                  <a:txBody>
                    <a:bodyPr/>
                    <a:lstStyle/>
                    <a:p>
                      <a:pPr algn="l" fontAlgn="b"/>
                      <a:endParaRPr lang="en-GB" sz="1100" b="0" i="0" u="none" strike="noStrike" dirty="0">
                        <a:solidFill>
                          <a:srgbClr val="104861"/>
                        </a:solidFill>
                        <a:effectLst/>
                        <a:latin typeface="Aptos Narrow"/>
                      </a:endParaRPr>
                    </a:p>
                  </a:txBody>
                  <a:tcPr marL="9525" marR="9525" marT="9525" marB="0" anchor="b">
                    <a:lnL>
                      <a:noFill/>
                    </a:lnL>
                    <a:lnR>
                      <a:noFill/>
                    </a:lnR>
                    <a:lnT>
                      <a:noFill/>
                    </a:lnT>
                    <a:lnB>
                      <a:noFill/>
                    </a:lnB>
                    <a:solidFill>
                      <a:srgbClr val="C0E6F5"/>
                    </a:solidFill>
                  </a:tcPr>
                </a:tc>
                <a:extLst>
                  <a:ext uri="{0D108BD9-81ED-4DB2-BD59-A6C34878D82A}">
                    <a16:rowId xmlns:a16="http://schemas.microsoft.com/office/drawing/2014/main" val="3839279986"/>
                  </a:ext>
                </a:extLst>
              </a:tr>
              <a:tr h="304800">
                <a:tc>
                  <a:txBody>
                    <a:bodyPr/>
                    <a:lstStyle/>
                    <a:p>
                      <a:pPr algn="l" fontAlgn="b"/>
                      <a:endParaRPr lang="en-GB" sz="1100" b="0" i="0" u="none" strike="noStrike">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tc>
                  <a:txBody>
                    <a:bodyPr/>
                    <a:lstStyle/>
                    <a:p>
                      <a:pPr algn="r" fontAlgn="b"/>
                      <a:r>
                        <a:rPr lang="en-GB" sz="1100" b="1" i="0" u="none" strike="noStrike" dirty="0">
                          <a:solidFill>
                            <a:srgbClr val="104861"/>
                          </a:solidFill>
                          <a:effectLst/>
                          <a:latin typeface="Aptos Narrow" panose="020B0004020202020204" pitchFamily="34" charset="0"/>
                        </a:rPr>
                        <a:t>31.77</a:t>
                      </a:r>
                    </a:p>
                  </a:txBody>
                  <a:tcPr marL="9525" marR="9525" marT="9525" marB="0" anchor="b">
                    <a:lnL>
                      <a:noFill/>
                    </a:lnL>
                    <a:lnR>
                      <a:noFill/>
                    </a:lnR>
                    <a:lnT>
                      <a:noFill/>
                    </a:lnT>
                    <a:lnB>
                      <a:noFill/>
                    </a:lnB>
                    <a:noFill/>
                  </a:tcPr>
                </a:tc>
                <a:tc>
                  <a:txBody>
                    <a:bodyPr/>
                    <a:lstStyle/>
                    <a:p>
                      <a:pPr algn="l" fontAlgn="b"/>
                      <a:endParaRPr lang="en-GB" sz="1100" b="0" i="0" u="none" strike="noStrike" dirty="0">
                        <a:solidFill>
                          <a:srgbClr val="104861"/>
                        </a:solidFill>
                        <a:effectLst/>
                        <a:latin typeface="Aptos Narrow" panose="020B000402020202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195302155"/>
                  </a:ext>
                </a:extLst>
              </a:tr>
            </a:tbl>
          </a:graphicData>
        </a:graphic>
      </p:graphicFrame>
    </p:spTree>
    <p:extLst>
      <p:ext uri="{BB962C8B-B14F-4D97-AF65-F5344CB8AC3E}">
        <p14:creationId xmlns:p14="http://schemas.microsoft.com/office/powerpoint/2010/main" val="737199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EF6B526-F519-9F9A-72A5-9EEC4E43A94A}"/>
              </a:ext>
            </a:extLst>
          </p:cNvPr>
          <p:cNvSpPr txBox="1"/>
          <p:nvPr/>
        </p:nvSpPr>
        <p:spPr>
          <a:xfrm>
            <a:off x="683568" y="6181288"/>
            <a:ext cx="2304256" cy="369332"/>
          </a:xfrm>
          <a:prstGeom prst="rect">
            <a:avLst/>
          </a:prstGeom>
          <a:noFill/>
        </p:spPr>
        <p:txBody>
          <a:bodyPr wrap="square" lIns="91440" tIns="45720" rIns="91440" bIns="45720" rtlCol="0" anchor="t">
            <a:spAutoFit/>
          </a:bodyPr>
          <a:lstStyle/>
          <a:p>
            <a:r>
              <a:rPr lang="en-US" dirty="0">
                <a:highlight>
                  <a:srgbClr val="00FF00"/>
                </a:highlight>
              </a:rPr>
              <a:t>Vote</a:t>
            </a:r>
            <a:r>
              <a:rPr lang="en-US" dirty="0"/>
              <a:t>:</a:t>
            </a:r>
            <a:endParaRPr lang="en-GB" dirty="0">
              <a:solidFill>
                <a:srgbClr val="00B050"/>
              </a:solidFill>
            </a:endParaRPr>
          </a:p>
        </p:txBody>
      </p:sp>
      <p:pic>
        <p:nvPicPr>
          <p:cNvPr id="4" name="Picture 3" descr="A close up of a letter&#10;&#10;AI-generated content may be incorrect.">
            <a:extLst>
              <a:ext uri="{FF2B5EF4-FFF2-40B4-BE49-F238E27FC236}">
                <a16:creationId xmlns:a16="http://schemas.microsoft.com/office/drawing/2014/main" id="{104021A4-C523-FC28-F98D-49E918670DE6}"/>
              </a:ext>
            </a:extLst>
          </p:cNvPr>
          <p:cNvPicPr>
            <a:picLocks noChangeAspect="1"/>
          </p:cNvPicPr>
          <p:nvPr/>
        </p:nvPicPr>
        <p:blipFill>
          <a:blip r:embed="rId3"/>
          <a:stretch>
            <a:fillRect/>
          </a:stretch>
        </p:blipFill>
        <p:spPr>
          <a:xfrm>
            <a:off x="1481666" y="1142999"/>
            <a:ext cx="6189134" cy="4580467"/>
          </a:xfrm>
          <a:prstGeom prst="rect">
            <a:avLst/>
          </a:prstGeom>
        </p:spPr>
      </p:pic>
    </p:spTree>
    <p:extLst>
      <p:ext uri="{BB962C8B-B14F-4D97-AF65-F5344CB8AC3E}">
        <p14:creationId xmlns:p14="http://schemas.microsoft.com/office/powerpoint/2010/main" val="376626270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5133</TotalTime>
  <Words>1521</Words>
  <Application>Microsoft Office PowerPoint</Application>
  <PresentationFormat>On-screen Show (4:3)</PresentationFormat>
  <Paragraphs>245</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Flow</vt:lpstr>
      <vt:lpstr>CERN Fitness Club AGM – 28/05/2025  </vt:lpstr>
      <vt:lpstr>CERN Fitness Club AGM – 28/05/2025  </vt:lpstr>
      <vt:lpstr>Proposed modification to statutes</vt:lpstr>
      <vt:lpstr>President’s Report for year 2024 </vt:lpstr>
      <vt:lpstr>President’s Report for year 2024 </vt:lpstr>
      <vt:lpstr>Treasurer’s report 2024 – CHF Account </vt:lpstr>
      <vt:lpstr>Treasurer’s report 2024 – CHF Cash </vt:lpstr>
      <vt:lpstr>Treasurer’s report 2023 – EUR Account</vt:lpstr>
      <vt:lpstr>PowerPoint Presentation</vt:lpstr>
      <vt:lpstr>CERN Fitness Club AGM Committee Members 2024</vt:lpstr>
      <vt:lpstr>CERN Fitness Club AGM Proposal Committee Members 2025</vt:lpstr>
      <vt:lpstr>CERN Fitness Club AGM Instructors 2024/5 &amp; equipment</vt:lpstr>
      <vt:lpstr>CERN Fitness Club AGM Club Rules Reminder</vt:lpstr>
      <vt:lpstr>CERN Fitness Club AGM Club Rules Reminder</vt:lpstr>
      <vt:lpstr>CERN Fitness Club AGM </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Fitness Club AGM</dc:title>
  <dc:creator>rbray</dc:creator>
  <cp:lastModifiedBy>Rachel Bray</cp:lastModifiedBy>
  <cp:revision>447</cp:revision>
  <cp:lastPrinted>2023-03-27T09:36:59Z</cp:lastPrinted>
  <dcterms:created xsi:type="dcterms:W3CDTF">2009-11-27T10:16:30Z</dcterms:created>
  <dcterms:modified xsi:type="dcterms:W3CDTF">2025-05-28T14:05:58Z</dcterms:modified>
</cp:coreProperties>
</file>