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6"/>
  </p:notesMasterIdLst>
  <p:sldIdLst>
    <p:sldId id="256" r:id="rId4"/>
    <p:sldId id="296" r:id="rId5"/>
    <p:sldId id="281" r:id="rId6"/>
    <p:sldId id="297" r:id="rId7"/>
    <p:sldId id="278" r:id="rId8"/>
    <p:sldId id="282" r:id="rId9"/>
    <p:sldId id="298" r:id="rId10"/>
    <p:sldId id="283" r:id="rId11"/>
    <p:sldId id="284" r:id="rId12"/>
    <p:sldId id="285" r:id="rId13"/>
    <p:sldId id="287" r:id="rId14"/>
    <p:sldId id="299" r:id="rId15"/>
    <p:sldId id="289" r:id="rId16"/>
    <p:sldId id="290" r:id="rId17"/>
    <p:sldId id="300" r:id="rId18"/>
    <p:sldId id="292" r:id="rId19"/>
    <p:sldId id="301" r:id="rId20"/>
    <p:sldId id="293" r:id="rId21"/>
    <p:sldId id="294" r:id="rId22"/>
    <p:sldId id="295" r:id="rId23"/>
    <p:sldId id="302" r:id="rId24"/>
    <p:sldId id="274" r:id="rId2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96"/>
            <p14:sldId id="281"/>
            <p14:sldId id="297"/>
            <p14:sldId id="278"/>
            <p14:sldId id="282"/>
            <p14:sldId id="298"/>
            <p14:sldId id="283"/>
            <p14:sldId id="284"/>
            <p14:sldId id="285"/>
            <p14:sldId id="287"/>
            <p14:sldId id="299"/>
            <p14:sldId id="289"/>
            <p14:sldId id="290"/>
            <p14:sldId id="300"/>
            <p14:sldId id="292"/>
            <p14:sldId id="301"/>
            <p14:sldId id="293"/>
            <p14:sldId id="294"/>
            <p14:sldId id="295"/>
            <p14:sldId id="302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DFDF"/>
    <a:srgbClr val="0F124A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37" autoAdjust="0"/>
    <p:restoredTop sz="92774" autoAdjust="0"/>
  </p:normalViewPr>
  <p:slideViewPr>
    <p:cSldViewPr>
      <p:cViewPr varScale="1">
        <p:scale>
          <a:sx n="102" d="100"/>
          <a:sy n="102" d="100"/>
        </p:scale>
        <p:origin x="1224" y="8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20.05.2025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07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8248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FCC-EE Booster magnets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FCC week 2025</a:t>
            </a:r>
          </a:p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May 2025</a:t>
            </a:r>
          </a:p>
          <a:p>
            <a:r>
              <a:rPr lang="en-US" dirty="0"/>
              <a:t>H. Deveci, L. von Freeden (CERN)</a:t>
            </a:r>
          </a:p>
          <a:p>
            <a:r>
              <a:rPr lang="en-US" dirty="0"/>
              <a:t>with thanks to J. </a:t>
            </a:r>
            <a:r>
              <a:rPr lang="en-US" dirty="0" err="1"/>
              <a:t>Bauche</a:t>
            </a:r>
            <a:r>
              <a:rPr lang="en-US" dirty="0"/>
              <a:t>, C. Eriksson, A. Milanese, M. </a:t>
            </a:r>
            <a:r>
              <a:rPr lang="en-US" dirty="0" err="1"/>
              <a:t>Pentella</a:t>
            </a:r>
            <a:r>
              <a:rPr lang="en-US" dirty="0"/>
              <a:t>, C. Petrone, D. </a:t>
            </a:r>
            <a:r>
              <a:rPr lang="en-US" dirty="0" err="1"/>
              <a:t>Schoerling</a:t>
            </a:r>
            <a:r>
              <a:rPr lang="en-US" dirty="0"/>
              <a:t>, MSC laboratories (CERN) S. Bradley (WMG)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54705-5E8E-F746-DC37-6BEAD9675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1E12C7-6C83-B07A-DF02-9E9373F518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EA6E6B-BA09-B22A-1DCF-4ED838F03F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800" y="1404598"/>
            <a:ext cx="4345224" cy="212558"/>
          </a:xfrm>
        </p:spPr>
        <p:txBody>
          <a:bodyPr/>
          <a:lstStyle/>
          <a:p>
            <a:r>
              <a:rPr lang="en-US" dirty="0"/>
              <a:t>w/ thanks to Mariano </a:t>
            </a:r>
            <a:r>
              <a:rPr lang="en-US" dirty="0" err="1"/>
              <a:t>Pentella</a:t>
            </a:r>
            <a:r>
              <a:rPr lang="en-US" dirty="0"/>
              <a:t> and Carlo Petrone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E999E3-DBC7-A540-93ED-6CCBCAF294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Transfer function stabilizes after two pre-cycles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3 × 10</a:t>
            </a:r>
            <a:r>
              <a:rPr lang="en-US" baseline="30000" dirty="0"/>
              <a:t>-4</a:t>
            </a:r>
            <a:r>
              <a:rPr lang="en-US" dirty="0"/>
              <a:t> relative change in transfer function between two pre-cycle and three pre-cycle measurement. </a:t>
            </a:r>
          </a:p>
          <a:p>
            <a:endParaRPr lang="en-US" dirty="0"/>
          </a:p>
          <a:p>
            <a:r>
              <a:rPr lang="en-US" dirty="0"/>
              <a:t>Remanent magnetization contributes 60 µT (1%) of main field.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achieve 1 × 10</a:t>
            </a:r>
            <a:r>
              <a:rPr lang="en-US" baseline="30000" dirty="0"/>
              <a:t>-3</a:t>
            </a:r>
            <a:r>
              <a:rPr lang="en-US" dirty="0"/>
              <a:t> dipole-to-dipole relative field error currently required, implying magnetization</a:t>
            </a:r>
            <a:r>
              <a:rPr lang="en-US" baseline="-25000" dirty="0"/>
              <a:t> </a:t>
            </a:r>
            <a:r>
              <a:rPr lang="en-US" dirty="0"/>
              <a:t>must be controlled better than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US" dirty="0"/>
              <a:t>10%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Simulations predicted transfer function within 99% to facilitate future design studies.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FE511EF-C83F-2C88-F43E-F82281DD6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 results</a:t>
            </a:r>
            <a:endParaRPr lang="en-GB" dirty="0"/>
          </a:p>
        </p:txBody>
      </p:sp>
      <p:pic>
        <p:nvPicPr>
          <p:cNvPr id="7" name="Picture 6" descr="A graph of different types of data&#10;&#10;AI-generated content may be incorrect.">
            <a:extLst>
              <a:ext uri="{FF2B5EF4-FFF2-40B4-BE49-F238E27FC236}">
                <a16:creationId xmlns:a16="http://schemas.microsoft.com/office/drawing/2014/main" id="{0EBC75AC-FD23-CD2A-0CFE-CC6AD058BB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10" y="2010977"/>
            <a:ext cx="4123360" cy="2216396"/>
          </a:xfrm>
          <a:prstGeom prst="rect">
            <a:avLst/>
          </a:prstGeom>
        </p:spPr>
      </p:pic>
      <p:sp>
        <p:nvSpPr>
          <p:cNvPr id="5" name="Textfeld 3">
            <a:extLst>
              <a:ext uri="{FF2B5EF4-FFF2-40B4-BE49-F238E27FC236}">
                <a16:creationId xmlns:a16="http://schemas.microsoft.com/office/drawing/2014/main" id="{541F92F0-6017-CE7B-CAF1-028769C3B364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43650D21-EB94-E388-4826-52906B5112EE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65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4484B1-A4D1-46C8-9902-404A25F67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curve&#10;&#10;AI-generated content may be incorrect.">
            <a:extLst>
              <a:ext uri="{FF2B5EF4-FFF2-40B4-BE49-F238E27FC236}">
                <a16:creationId xmlns:a16="http://schemas.microsoft.com/office/drawing/2014/main" id="{D584DF43-6FD6-1598-0997-CF1308C9B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660" y="1881287"/>
            <a:ext cx="3998254" cy="247577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C59485-CBE2-45DA-6A49-C53877B20F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693FF-71FE-8B79-C148-FCB2BB64FF2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800" y="1404598"/>
            <a:ext cx="4345224" cy="212558"/>
          </a:xfrm>
        </p:spPr>
        <p:txBody>
          <a:bodyPr/>
          <a:lstStyle/>
          <a:p>
            <a:r>
              <a:rPr lang="en-US" dirty="0"/>
              <a:t>w/ thanks to Mariano </a:t>
            </a:r>
            <a:r>
              <a:rPr lang="en-US" dirty="0" err="1"/>
              <a:t>Pentella</a:t>
            </a:r>
            <a:r>
              <a:rPr lang="en-US" dirty="0"/>
              <a:t> and Carlo Petrone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E352AD-E5E6-A18B-89FC-9238BCC319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>
                <a:cs typeface="Calibri" panose="020F0502020204030204" pitchFamily="34" charset="0"/>
              </a:rPr>
              <a:t>±10 mm good field region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less than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US" dirty="0"/>
              <a:t>1 × 10</a:t>
            </a:r>
            <a:r>
              <a:rPr lang="en-US" baseline="30000" dirty="0"/>
              <a:t>-4 </a:t>
            </a:r>
            <a:r>
              <a:rPr lang="en-US" dirty="0"/>
              <a:t>relative field error in all cases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less than 1 × 10</a:t>
            </a:r>
            <a:r>
              <a:rPr lang="en-US" baseline="30000" dirty="0"/>
              <a:t>-5 </a:t>
            </a:r>
            <a:r>
              <a:rPr lang="en-US" dirty="0"/>
              <a:t>change in relative field error between cycles (dash vs. solid)</a:t>
            </a:r>
          </a:p>
          <a:p>
            <a:endParaRPr lang="en-US" dirty="0"/>
          </a:p>
          <a:p>
            <a:r>
              <a:rPr lang="en-US" dirty="0" err="1"/>
              <a:t>Sextupolar</a:t>
            </a:r>
            <a:r>
              <a:rPr lang="en-US" dirty="0"/>
              <a:t> component</a:t>
            </a:r>
            <a:r>
              <a:rPr lang="en-US" baseline="30000" dirty="0"/>
              <a:t>*</a:t>
            </a:r>
            <a:r>
              <a:rPr lang="en-US" dirty="0"/>
              <a:t> between -0.15 × 10</a:t>
            </a:r>
            <a:r>
              <a:rPr lang="en-US" baseline="30000" dirty="0"/>
              <a:t>-4 </a:t>
            </a:r>
            <a:r>
              <a:rPr lang="en-US" dirty="0"/>
              <a:t>at injection and -0.12 × 10</a:t>
            </a:r>
            <a:r>
              <a:rPr lang="en-US" baseline="30000" dirty="0"/>
              <a:t>-4 </a:t>
            </a:r>
            <a:r>
              <a:rPr lang="en-US" dirty="0"/>
              <a:t>at extraction.</a:t>
            </a:r>
          </a:p>
          <a:p>
            <a:endParaRPr lang="en-US" dirty="0"/>
          </a:p>
          <a:p>
            <a:r>
              <a:rPr lang="en-US" dirty="0"/>
              <a:t>Quadrupolar component</a:t>
            </a:r>
            <a:r>
              <a:rPr lang="en-US" baseline="30000" dirty="0"/>
              <a:t>†</a:t>
            </a:r>
            <a:r>
              <a:rPr lang="en-US" dirty="0"/>
              <a:t> 0.5 × 10</a:t>
            </a:r>
            <a:r>
              <a:rPr lang="en-US" baseline="30000" dirty="0"/>
              <a:t>-4 </a:t>
            </a:r>
            <a:r>
              <a:rPr lang="en-US" dirty="0"/>
              <a:t>at injection, decays at extraction.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asymetric</a:t>
            </a:r>
            <a:r>
              <a:rPr lang="en-US" dirty="0"/>
              <a:t> magnetization in the yoke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1E620EF-2B11-16C9-5240-C4EA4AABE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 results</a:t>
            </a:r>
            <a:endParaRPr lang="en-GB" dirty="0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6827B808-2D1E-3AB1-6EA6-A3BBE6F59725}"/>
              </a:ext>
            </a:extLst>
          </p:cNvPr>
          <p:cNvSpPr txBox="1">
            <a:spLocks/>
          </p:cNvSpPr>
          <p:nvPr/>
        </p:nvSpPr>
        <p:spPr>
          <a:xfrm>
            <a:off x="442800" y="4623750"/>
            <a:ext cx="4705264" cy="341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30000" dirty="0"/>
              <a:t>* </a:t>
            </a:r>
            <a:r>
              <a:rPr lang="en-US" dirty="0"/>
              <a:t>b3 = B3/B1 at R = 10 mm</a:t>
            </a:r>
          </a:p>
          <a:p>
            <a:r>
              <a:rPr lang="en-US" baseline="30000" dirty="0"/>
              <a:t>†</a:t>
            </a:r>
            <a:r>
              <a:rPr lang="en-US" dirty="0"/>
              <a:t> b2 = B2/B1 at R = 10 mm</a:t>
            </a:r>
            <a:endParaRPr lang="en-GB" dirty="0"/>
          </a:p>
        </p:txBody>
      </p:sp>
      <p:sp>
        <p:nvSpPr>
          <p:cNvPr id="5" name="Textfeld 3">
            <a:extLst>
              <a:ext uri="{FF2B5EF4-FFF2-40B4-BE49-F238E27FC236}">
                <a16:creationId xmlns:a16="http://schemas.microsoft.com/office/drawing/2014/main" id="{2D3CDE81-F99D-A677-A3D8-3E8F26F6854E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F9F8C84D-DD3F-3B47-692B-E2D756838D3F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576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4013F-B861-69F7-B12C-6873E7C9A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2BFFD5-B592-DC61-0302-590EE9C133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92B544-F823-2B69-82E3-EC62B90690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362102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Summary of FSR magnet requirements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FSR dipole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Short dipole prototype magnetic measurement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/>
              <a:t>FSR quadrupole and </a:t>
            </a:r>
            <a:r>
              <a:rPr lang="en-GB" dirty="0" err="1"/>
              <a:t>sextupole</a:t>
            </a:r>
            <a:r>
              <a:rPr lang="en-GB" dirty="0"/>
              <a:t>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Cost analysis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Key tasks and activities for the magnet WP in the pre-TDR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Design directions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EEFA66-2CC8-9A60-A778-EA756B790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251FA6FE-4BC1-BBF7-EAAA-670A72DE5290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25C9D0CA-76BE-3D9E-1C56-07EA5879C72D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1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DE680-7DAD-7008-0E98-73196EC6D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369A406-AA91-A71F-095F-0B9036AAD5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625908"/>
              </p:ext>
            </p:extLst>
          </p:nvPr>
        </p:nvGraphicFramePr>
        <p:xfrm>
          <a:off x="396060" y="1203598"/>
          <a:ext cx="4248472" cy="3886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198797164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32908621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485831517"/>
                    </a:ext>
                  </a:extLst>
                </a:gridCol>
              </a:tblGrid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Parameter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Unit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106138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Max. strength, main arc ttbar ext.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Tm</a:t>
                      </a:r>
                      <a:r>
                        <a:rPr lang="en-US" sz="900" baseline="30000" dirty="0"/>
                        <a:t>-1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26.6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598287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Ult. strength, disp. sup. ttbar ext.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Tm</a:t>
                      </a:r>
                      <a:r>
                        <a:rPr lang="en-US" sz="900" baseline="30000" dirty="0"/>
                        <a:t>-1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28.7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3561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Aperture diameter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mm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65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800116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Magnetic length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1.3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347889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Outer envelope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mm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+mn-lt"/>
                          <a:ea typeface="Chilgok Gwon Anja" panose="02020603020101020101" pitchFamily="18" charset="-127"/>
                        </a:rPr>
                        <a:t>Ø584</a:t>
                      </a:r>
                      <a:endParaRPr lang="en-GB" sz="9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059558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Peak current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/>
                        <a:t>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939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98029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Additional MMF for disp. sup.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/>
                        <a:t>A·t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1350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619916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resistance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</a:t>
                      </a:r>
                      <a:r>
                        <a:rPr lang="el-GR" sz="900" dirty="0"/>
                        <a:t>Ω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11.4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344006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inductance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err="1"/>
                        <a:t>mH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13.3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162933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peak voltage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V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15.5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417425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Conductor (Copper)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mm</a:t>
                      </a:r>
                      <a:r>
                        <a:rPr lang="en-US" sz="900" baseline="30000" dirty="0"/>
                        <a:t>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14.3 × 18.25, Ø2.8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544640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Turns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298640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RMS current density, </a:t>
                      </a:r>
                      <a:r>
                        <a:rPr lang="en-US" sz="900" dirty="0" err="1"/>
                        <a:t>tt</a:t>
                      </a:r>
                      <a:r>
                        <a:rPr lang="en-US" sz="900" dirty="0"/>
                        <a:t> bar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/>
                        <a:t>Amm</a:t>
                      </a:r>
                      <a:r>
                        <a:rPr lang="en-US" sz="900" baseline="30000"/>
                        <a:t>-2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1.5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92717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active mass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/>
                        <a:t>kg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2070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101354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Coil active mass (Cu)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kg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368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92297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Yoke active mass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kg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1702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14492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77326C-D1CC-4BC2-A5FE-35C42E117F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FB19F4C-738E-2857-E2D8-9BE8DEBF1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 main arc quadrupole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26F111-A212-96F6-954F-825D14E99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353" y="1203598"/>
            <a:ext cx="4095686" cy="284388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4B62BFE-0F77-F462-10E5-E5A5A97078CC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feld 4">
            <a:extLst>
              <a:ext uri="{FF2B5EF4-FFF2-40B4-BE49-F238E27FC236}">
                <a16:creationId xmlns:a16="http://schemas.microsoft.com/office/drawing/2014/main" id="{2AE56D72-0611-48BD-936C-BF911903A32C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A0CF68F-9090-19E5-C8E5-22D91E536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456597"/>
              </p:ext>
            </p:extLst>
          </p:nvPr>
        </p:nvGraphicFramePr>
        <p:xfrm>
          <a:off x="5393782" y="4177321"/>
          <a:ext cx="3312368" cy="914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28203">
                  <a:extLst>
                    <a:ext uri="{9D8B030D-6E8A-4147-A177-3AD203B41FA5}">
                      <a16:colId xmlns:a16="http://schemas.microsoft.com/office/drawing/2014/main" val="2950142565"/>
                    </a:ext>
                  </a:extLst>
                </a:gridCol>
                <a:gridCol w="470596">
                  <a:extLst>
                    <a:ext uri="{9D8B030D-6E8A-4147-A177-3AD203B41FA5}">
                      <a16:colId xmlns:a16="http://schemas.microsoft.com/office/drawing/2014/main" val="1342377398"/>
                    </a:ext>
                  </a:extLst>
                </a:gridCol>
                <a:gridCol w="470596">
                  <a:extLst>
                    <a:ext uri="{9D8B030D-6E8A-4147-A177-3AD203B41FA5}">
                      <a16:colId xmlns:a16="http://schemas.microsoft.com/office/drawing/2014/main" val="1264310947"/>
                    </a:ext>
                  </a:extLst>
                </a:gridCol>
                <a:gridCol w="470596">
                  <a:extLst>
                    <a:ext uri="{9D8B030D-6E8A-4147-A177-3AD203B41FA5}">
                      <a16:colId xmlns:a16="http://schemas.microsoft.com/office/drawing/2014/main" val="1284319566"/>
                    </a:ext>
                  </a:extLst>
                </a:gridCol>
                <a:gridCol w="472377">
                  <a:extLst>
                    <a:ext uri="{9D8B030D-6E8A-4147-A177-3AD203B41FA5}">
                      <a16:colId xmlns:a16="http://schemas.microsoft.com/office/drawing/2014/main" val="3530411392"/>
                    </a:ext>
                  </a:extLst>
                </a:gridCol>
              </a:tblGrid>
              <a:tr h="131628"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Z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W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ZH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/>
                        <a:t>tt</a:t>
                      </a:r>
                      <a:r>
                        <a:rPr lang="en-US" sz="900" dirty="0"/>
                        <a:t> bar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176414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Duty cycle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0.23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0.40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535358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Loss per quad [kW]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0.21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0.52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1.63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88702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Loss in arc quads [kW]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350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560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1400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4400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213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689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33360-43E1-617B-E2C5-901D50C6D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9C9F4E5-84EF-E845-5547-5B88CBBAD1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21250"/>
              </p:ext>
            </p:extLst>
          </p:nvPr>
        </p:nvGraphicFramePr>
        <p:xfrm>
          <a:off x="396060" y="1203598"/>
          <a:ext cx="4248472" cy="36576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198797164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32908621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48583151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041179506"/>
                    </a:ext>
                  </a:extLst>
                </a:gridCol>
              </a:tblGrid>
              <a:tr h="131309">
                <a:tc rowSpan="2">
                  <a:txBody>
                    <a:bodyPr/>
                    <a:lstStyle/>
                    <a:p>
                      <a:r>
                        <a:rPr lang="en-US" sz="900" dirty="0"/>
                        <a:t>Parameter</a:t>
                      </a:r>
                      <a:endParaRPr lang="en-GB" sz="9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900" dirty="0"/>
                        <a:t>Unit</a:t>
                      </a:r>
                      <a:endParaRPr lang="en-GB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Value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106138"/>
                  </a:ext>
                </a:extLst>
              </a:tr>
              <a:tr h="131309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/>
                        <a:t>Defocus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/>
                        <a:t>Focus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043006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Max. strength, B</a:t>
                      </a:r>
                      <a:r>
                        <a:rPr lang="en-GB" sz="900" dirty="0"/>
                        <a:t>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Tm</a:t>
                      </a:r>
                      <a:r>
                        <a:rPr lang="en-US" sz="900" baseline="30000" dirty="0"/>
                        <a:t>-2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1219</a:t>
                      </a:r>
                      <a:endParaRPr lang="en-GB" sz="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1147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43598287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Aperture diameter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mm</a:t>
                      </a:r>
                      <a:endParaRPr lang="en-GB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Ø65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800116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Magnetic length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347889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Outer envelope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mm</a:t>
                      </a:r>
                      <a:endParaRPr lang="en-GB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+mn-lt"/>
                        </a:rPr>
                        <a:t>Ø305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059558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Peak current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/>
                        <a:t>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595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556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98029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resistance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</a:t>
                      </a:r>
                      <a:r>
                        <a:rPr lang="el-GR" sz="900" dirty="0"/>
                        <a:t>Ω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344006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inductance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err="1"/>
                        <a:t>mH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4.7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162933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peak voltage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V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417425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Conductor (Copper)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mm</a:t>
                      </a:r>
                      <a:r>
                        <a:rPr lang="en-US" sz="900" baseline="30000" dirty="0"/>
                        <a:t>2</a:t>
                      </a:r>
                      <a:endParaRPr lang="en-GB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8.4 × 8.4, Ø2.5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544640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Turns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298640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RMS current density, </a:t>
                      </a:r>
                      <a:r>
                        <a:rPr lang="en-US" sz="900" dirty="0" err="1"/>
                        <a:t>tt</a:t>
                      </a:r>
                      <a:r>
                        <a:rPr lang="en-US" sz="900" dirty="0"/>
                        <a:t> bar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/>
                        <a:t>Amm</a:t>
                      </a:r>
                      <a:r>
                        <a:rPr lang="en-US" sz="900" baseline="30000"/>
                        <a:t>-2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92717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active mass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kg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614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312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101354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Coil active mass (Cu)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/>
                        <a:t>kg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92297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Yoke active mass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kg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509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14492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76407F-FC1F-DB67-F30A-D62B55F2F9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28E878-C093-006B-AF6D-025BB61D9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 main arc </a:t>
            </a:r>
            <a:r>
              <a:rPr lang="en-US" dirty="0" err="1"/>
              <a:t>sextupole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C60D2B-46DD-E4C0-4CC8-EBF9FF55E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567" y="1203598"/>
            <a:ext cx="4065472" cy="229230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56EC59D-A79C-4C15-82B3-18D6DFBBAE80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9E27BFB-CE84-2C66-FDDA-D935D7B4A754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BBFE5B1-E43D-D7DF-187F-5516D2316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095328"/>
              </p:ext>
            </p:extLst>
          </p:nvPr>
        </p:nvGraphicFramePr>
        <p:xfrm>
          <a:off x="5201119" y="3711302"/>
          <a:ext cx="3312368" cy="1143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28203">
                  <a:extLst>
                    <a:ext uri="{9D8B030D-6E8A-4147-A177-3AD203B41FA5}">
                      <a16:colId xmlns:a16="http://schemas.microsoft.com/office/drawing/2014/main" val="2950142565"/>
                    </a:ext>
                  </a:extLst>
                </a:gridCol>
                <a:gridCol w="470596">
                  <a:extLst>
                    <a:ext uri="{9D8B030D-6E8A-4147-A177-3AD203B41FA5}">
                      <a16:colId xmlns:a16="http://schemas.microsoft.com/office/drawing/2014/main" val="1342377398"/>
                    </a:ext>
                  </a:extLst>
                </a:gridCol>
                <a:gridCol w="470596">
                  <a:extLst>
                    <a:ext uri="{9D8B030D-6E8A-4147-A177-3AD203B41FA5}">
                      <a16:colId xmlns:a16="http://schemas.microsoft.com/office/drawing/2014/main" val="1264310947"/>
                    </a:ext>
                  </a:extLst>
                </a:gridCol>
                <a:gridCol w="470596">
                  <a:extLst>
                    <a:ext uri="{9D8B030D-6E8A-4147-A177-3AD203B41FA5}">
                      <a16:colId xmlns:a16="http://schemas.microsoft.com/office/drawing/2014/main" val="1284319566"/>
                    </a:ext>
                  </a:extLst>
                </a:gridCol>
                <a:gridCol w="472377">
                  <a:extLst>
                    <a:ext uri="{9D8B030D-6E8A-4147-A177-3AD203B41FA5}">
                      <a16:colId xmlns:a16="http://schemas.microsoft.com/office/drawing/2014/main" val="3530411392"/>
                    </a:ext>
                  </a:extLst>
                </a:gridCol>
              </a:tblGrid>
              <a:tr h="131628"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Z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W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ZH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/>
                        <a:t>tt</a:t>
                      </a:r>
                      <a:r>
                        <a:rPr lang="en-US" sz="900" dirty="0"/>
                        <a:t> bar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176414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Duty cycle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0.23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0.40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991862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Loss per sext. F [kW]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0.17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0.42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1.34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88702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Loss per sext. D [kW]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0.23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0.37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0.92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2.90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29325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Loss arc sexts. [kW]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200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490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1600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037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4909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9E367-0017-C9EF-04AA-ACBDA8635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C92F5-1A19-2AB0-679E-91386A9BFD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EE3657-F660-B1CB-D6CA-8350261CB5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362102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Summary of FSR magnet requirements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FSR dipole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Short dipole prototype magnetic measurement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FSR quadrupole and 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sextupole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/>
              <a:t>Cost analysis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Key tasks and activities for the magnet WP in the pre-TDR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Design directions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5E57C01-11ED-356D-58D6-2BC4BD661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F8445A0B-E2E1-F6C8-F120-8F4AA75C33C5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0902AC15-F1E9-E024-3B23-377D05B649E7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327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366672-073E-7F1D-2911-A3BF4CA56E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598"/>
            <a:ext cx="4023000" cy="3088202"/>
          </a:xfrm>
        </p:spPr>
        <p:txBody>
          <a:bodyPr/>
          <a:lstStyle/>
          <a:p>
            <a:r>
              <a:rPr lang="en-GB" dirty="0"/>
              <a:t>Warwick manufacturing group experienced in manufacture of electromechanical devices (</a:t>
            </a:r>
            <a:r>
              <a:rPr lang="en-GB" dirty="0" err="1"/>
              <a:t>eMachines</a:t>
            </a:r>
            <a:r>
              <a:rPr lang="en-GB" dirty="0"/>
              <a:t>). Thanks to S. Bradley and D. Simkin.</a:t>
            </a:r>
          </a:p>
          <a:p>
            <a:endParaRPr lang="en-GB" dirty="0"/>
          </a:p>
          <a:p>
            <a:r>
              <a:rPr lang="en-GB" dirty="0"/>
              <a:t>Compared cost estimates using 3 approaches: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WMG should cost model (bottom-up using estimators and volume considerations)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Cost per unit mass using coefficients from experience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Fitting of 65 previous magnet contracts corrected for exchange rate and Producer Price Index</a:t>
            </a:r>
          </a:p>
          <a:p>
            <a:endParaRPr lang="en-GB" dirty="0"/>
          </a:p>
          <a:p>
            <a:r>
              <a:rPr lang="en-GB" dirty="0"/>
              <a:t>Benchmarked with a length scaling from LEP data</a:t>
            </a:r>
          </a:p>
          <a:p>
            <a:endParaRPr lang="en-GB" dirty="0"/>
          </a:p>
          <a:p>
            <a:r>
              <a:rPr lang="en-GB" b="1" dirty="0"/>
              <a:t>Improved cost estimation accuracy</a:t>
            </a:r>
          </a:p>
          <a:p>
            <a:endParaRPr lang="en-GB" dirty="0"/>
          </a:p>
          <a:p>
            <a:r>
              <a:rPr lang="en-GB" b="1" dirty="0"/>
              <a:t>Highlighted key cost drivers</a:t>
            </a:r>
            <a:r>
              <a:rPr lang="en-GB" dirty="0"/>
              <a:t> (BOM and BOP) to target for cost optimization in pre-TDR phase</a:t>
            </a:r>
          </a:p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3456F1-67DC-78D1-2B11-E9E007191D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2B80930-BA5F-ACC8-41E1-0E3CA2838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Should-cost-modelling of baseline designs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DCE588-065B-43B7-6DCD-EF94D87DBE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E67DB2-2501-AE39-AD1B-14D0AA6AB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736" y="1411567"/>
            <a:ext cx="3932285" cy="2543750"/>
          </a:xfrm>
          <a:prstGeom prst="rect">
            <a:avLst/>
          </a:prstGeom>
        </p:spPr>
      </p:pic>
      <p:sp>
        <p:nvSpPr>
          <p:cNvPr id="3" name="Textfeld 3">
            <a:extLst>
              <a:ext uri="{FF2B5EF4-FFF2-40B4-BE49-F238E27FC236}">
                <a16:creationId xmlns:a16="http://schemas.microsoft.com/office/drawing/2014/main" id="{579F56A8-ECD4-7C5B-6BFC-1D2B0A62D8A7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AC34E53-0FDA-807C-D7C7-F07160A3E2B9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928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98282-389C-7A95-2324-078CE6253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3D9C8-C649-B7D6-CB21-4090EF1DA4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F23944-86CC-D364-8694-1E957336A79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362102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Summary of FSR magnet requirements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FSR dipole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Short dipole prototype magnetic measurement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FSR quadrupole and 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sextupole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Cost analysis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/>
              <a:t>Key tasks and activities for the magnet WP in the pre-TDR</a:t>
            </a:r>
          </a:p>
          <a:p>
            <a:endParaRPr lang="en-GB" dirty="0"/>
          </a:p>
          <a:p>
            <a:r>
              <a:rPr lang="en-GB" dirty="0"/>
              <a:t>Design directions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4FF3A5-BD5A-08CD-D8C3-77C990D28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06B1AA87-A9DC-BC44-B867-1CB8D3B8E352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62B530EE-6D41-7CB2-C4D4-DBEDD515C8AB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7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CD78FE-0D54-9286-75EE-333D5F4AF7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745550"/>
            <a:ext cx="8263350" cy="3219750"/>
          </a:xfrm>
        </p:spPr>
        <p:txBody>
          <a:bodyPr/>
          <a:lstStyle/>
          <a:p>
            <a:r>
              <a:rPr lang="en-GB" dirty="0"/>
              <a:t>Task 1: Functional design and 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Technical feed-back to optics to inform updated booster design (to follow collider update)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Corrector design</a:t>
            </a:r>
          </a:p>
          <a:p>
            <a:endParaRPr lang="en-GB" dirty="0"/>
          </a:p>
          <a:p>
            <a:r>
              <a:rPr lang="en-GB" dirty="0"/>
              <a:t>Task 2: Models and prototypes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Dipole: updated measurement device for transient study. Change materials.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Quadrupole and </a:t>
            </a:r>
            <a:r>
              <a:rPr lang="en-GB" dirty="0" err="1"/>
              <a:t>sextupole</a:t>
            </a:r>
            <a:r>
              <a:rPr lang="en-GB" dirty="0"/>
              <a:t>: optimise design for manufacture and assembly, manufacturing demonstrators.</a:t>
            </a:r>
          </a:p>
          <a:p>
            <a:endParaRPr lang="en-GB" dirty="0"/>
          </a:p>
          <a:p>
            <a:r>
              <a:rPr lang="en-GB" dirty="0"/>
              <a:t>Task 3: Industrialisation strategy</a:t>
            </a:r>
          </a:p>
          <a:p>
            <a:r>
              <a:rPr lang="en-GB" dirty="0"/>
              <a:t>Task 4: Cost estimate</a:t>
            </a:r>
          </a:p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E8A70A-C417-05F0-86CC-7C3A380583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3C6C429-5EF3-A485-1D9F-9BDC56081B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w/ thanks to D. </a:t>
            </a:r>
            <a:r>
              <a:rPr lang="en-GB" dirty="0" err="1"/>
              <a:t>Schoerling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59BE1AB-6A0C-6BB4-EF98-25B099B54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pre-TDR Magnet WP key tasks</a:t>
            </a:r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629C26C0-7E89-EE54-B72A-A8C35CA69E45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A6B6C5E4-3999-E89C-C685-A3471925156A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952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D246B2-9559-9839-0120-869C5AED4E3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598"/>
            <a:ext cx="4023000" cy="3471408"/>
          </a:xfrm>
        </p:spPr>
        <p:txBody>
          <a:bodyPr/>
          <a:lstStyle/>
          <a:p>
            <a:r>
              <a:rPr lang="en-GB" dirty="0"/>
              <a:t>Increasing the length of the quadrupole, for the same integrated strength: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 ~30% lighter yoke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120 mm narrower cross section</a:t>
            </a:r>
          </a:p>
          <a:p>
            <a:endParaRPr lang="en-GB" dirty="0"/>
          </a:p>
          <a:p>
            <a:r>
              <a:rPr lang="en-GB" dirty="0"/>
              <a:t>Re-global optimisation recommends low current density: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Heavier coil and lower power loss.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J lower than typical due to the consideration of technical services.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Integration and stability not included; detailed holistic design refinement ongoing.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C84108-AC22-0DE3-FBF3-CD4CA7BD01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424AA3-B66C-AB5F-CA09-454725B96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pre-TDR option: longer quadrupole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A6FF5BA-09E2-2583-FD69-75DE032EA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3410"/>
              </p:ext>
            </p:extLst>
          </p:nvPr>
        </p:nvGraphicFramePr>
        <p:xfrm>
          <a:off x="5148064" y="1548180"/>
          <a:ext cx="3333521" cy="30175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198797164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32908621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485831517"/>
                    </a:ext>
                  </a:extLst>
                </a:gridCol>
                <a:gridCol w="597217">
                  <a:extLst>
                    <a:ext uri="{9D8B030D-6E8A-4147-A177-3AD203B41FA5}">
                      <a16:colId xmlns:a16="http://schemas.microsoft.com/office/drawing/2014/main" val="1901627468"/>
                    </a:ext>
                  </a:extLst>
                </a:gridCol>
              </a:tblGrid>
              <a:tr h="131309">
                <a:tc rowSpan="2">
                  <a:txBody>
                    <a:bodyPr/>
                    <a:lstStyle/>
                    <a:p>
                      <a:r>
                        <a:rPr lang="en-US" sz="900" dirty="0"/>
                        <a:t>Parameter</a:t>
                      </a:r>
                      <a:endParaRPr lang="en-GB" sz="9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900" dirty="0"/>
                        <a:t>Unit</a:t>
                      </a:r>
                      <a:endParaRPr lang="en-GB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Value</a:t>
                      </a:r>
                      <a:endParaRPr lang="en-GB" sz="900" dirty="0"/>
                    </a:p>
                  </a:txBody>
                  <a:tcPr>
                    <a:lnR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106138"/>
                  </a:ext>
                </a:extLst>
              </a:tr>
              <a:tr h="131309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FSR (v24)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Option (v24.1)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202970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Max. strength, main arc ttbar ext.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Tm</a:t>
                      </a:r>
                      <a:r>
                        <a:rPr lang="en-US" sz="900" baseline="30000" dirty="0"/>
                        <a:t>-1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26.6</a:t>
                      </a:r>
                      <a:endParaRPr lang="en-GB" sz="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23.2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43598287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Magnetic length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347889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Peak current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/>
                        <a:t>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939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690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98029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peak voltage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V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15.5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16.3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417425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GB" sz="900" dirty="0"/>
                        <a:t>Joule loss at ttbar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1634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1278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291846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GB" sz="900" dirty="0"/>
                        <a:t>Outer envelope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Ø584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Ø464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553079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Magnet active mass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kg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2070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1575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101354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Coil active mass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kg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368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431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922971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US" sz="900" dirty="0"/>
                        <a:t>Yoke active mass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kg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1702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1144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144926"/>
                  </a:ext>
                </a:extLst>
              </a:tr>
              <a:tr h="131309">
                <a:tc>
                  <a:txBody>
                    <a:bodyPr/>
                    <a:lstStyle/>
                    <a:p>
                      <a:r>
                        <a:rPr lang="en-GB" sz="900" dirty="0"/>
                        <a:t>RMS current density, </a:t>
                      </a:r>
                      <a:r>
                        <a:rPr lang="en-GB" sz="900" dirty="0" err="1"/>
                        <a:t>tt</a:t>
                      </a:r>
                      <a:r>
                        <a:rPr lang="en-GB" sz="900" dirty="0"/>
                        <a:t> 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Amm</a:t>
                      </a:r>
                      <a:r>
                        <a:rPr lang="en-US" sz="900" baseline="30000" dirty="0"/>
                        <a:t>-2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1.5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614916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87EE2463-FD03-BCAB-C2AE-D7B8B5971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3939902"/>
            <a:ext cx="1670400" cy="11007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19FBC32-C530-79D7-719A-B3E277544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84" y="3651870"/>
            <a:ext cx="2102400" cy="1396699"/>
          </a:xfrm>
          <a:prstGeom prst="rect">
            <a:avLst/>
          </a:prstGeom>
        </p:spPr>
      </p:pic>
      <p:sp>
        <p:nvSpPr>
          <p:cNvPr id="3" name="Textfeld 3">
            <a:extLst>
              <a:ext uri="{FF2B5EF4-FFF2-40B4-BE49-F238E27FC236}">
                <a16:creationId xmlns:a16="http://schemas.microsoft.com/office/drawing/2014/main" id="{5B6C26BF-8159-7C34-5BE1-3AE2EBB6DEB4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02C029C-E27C-C763-5248-56ADE10F2258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33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DB22F-ACAE-352B-A58A-FC5246DE02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645D9B-FD95-51AA-4587-B7C67E7960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362102"/>
          </a:xfrm>
        </p:spPr>
        <p:txBody>
          <a:bodyPr/>
          <a:lstStyle/>
          <a:p>
            <a:r>
              <a:rPr lang="en-GB" dirty="0"/>
              <a:t>Summary of FSR magnet requirements</a:t>
            </a:r>
          </a:p>
          <a:p>
            <a:endParaRPr lang="en-GB" dirty="0"/>
          </a:p>
          <a:p>
            <a:r>
              <a:rPr lang="en-GB" dirty="0"/>
              <a:t>FSR dipole design</a:t>
            </a:r>
          </a:p>
          <a:p>
            <a:endParaRPr lang="en-GB" dirty="0"/>
          </a:p>
          <a:p>
            <a:r>
              <a:rPr lang="en-GB" dirty="0"/>
              <a:t>Short dipole prototype magnetic measurement</a:t>
            </a:r>
          </a:p>
          <a:p>
            <a:endParaRPr lang="en-GB" dirty="0"/>
          </a:p>
          <a:p>
            <a:r>
              <a:rPr lang="en-GB" dirty="0"/>
              <a:t>FSR quadrupole and </a:t>
            </a:r>
            <a:r>
              <a:rPr lang="en-GB" dirty="0" err="1"/>
              <a:t>sextupole</a:t>
            </a:r>
            <a:r>
              <a:rPr lang="en-GB" dirty="0"/>
              <a:t> design</a:t>
            </a:r>
          </a:p>
          <a:p>
            <a:endParaRPr lang="en-GB" dirty="0"/>
          </a:p>
          <a:p>
            <a:r>
              <a:rPr lang="en-GB" dirty="0"/>
              <a:t>Cost analysis</a:t>
            </a:r>
          </a:p>
          <a:p>
            <a:endParaRPr lang="en-GB" dirty="0"/>
          </a:p>
          <a:p>
            <a:r>
              <a:rPr lang="en-GB" dirty="0"/>
              <a:t>Key tasks and activities for the magnet WP in the pre-TDR</a:t>
            </a:r>
          </a:p>
          <a:p>
            <a:endParaRPr lang="en-GB" dirty="0"/>
          </a:p>
          <a:p>
            <a:r>
              <a:rPr lang="en-GB" dirty="0"/>
              <a:t>Design directions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5CB052-5ED2-BA6F-78CB-423AA6FC8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11B93D42-4BCF-A1DB-B3D9-8A1CDEC7765A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00DFAFEA-A561-661A-14E8-1DADAD24D5EF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9577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53F4567-E30F-0ADC-3435-1733492CA7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882" y="2608798"/>
            <a:ext cx="3078267" cy="177966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6F5C59-3D74-DB8D-5731-B090D79DD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9F0601-5B23-7ED8-8441-4DE63690E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Simplified racetrack coils adapted to bobbin winding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D6719D-3688-87DB-5405-712A0F340C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Edge wound flat conductor adapted to automation with hairpin/busbar winding machines</a:t>
            </a:r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7B8CC42-48EB-9250-FEC1-F842D0356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pre-TDR option: updated (</a:t>
            </a:r>
            <a:r>
              <a:rPr lang="en-GB" dirty="0" err="1"/>
              <a:t>sextupole</a:t>
            </a:r>
            <a:r>
              <a:rPr lang="en-GB" dirty="0"/>
              <a:t>) coil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42FE15-85F9-4C67-9231-37C2F9B3C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6307" y="2752814"/>
            <a:ext cx="2684785" cy="1635646"/>
          </a:xfrm>
          <a:prstGeom prst="rect">
            <a:avLst/>
          </a:prstGeom>
        </p:spPr>
      </p:pic>
      <p:sp>
        <p:nvSpPr>
          <p:cNvPr id="3" name="Textfeld 3">
            <a:extLst>
              <a:ext uri="{FF2B5EF4-FFF2-40B4-BE49-F238E27FC236}">
                <a16:creationId xmlns:a16="http://schemas.microsoft.com/office/drawing/2014/main" id="{43111B44-9A82-5783-61EB-85ABAF3E4312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F4D196EA-7813-B6EB-349D-1FC042B8B02E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262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13F0883-8F53-4FBC-A720-5FA014D188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598"/>
            <a:ext cx="8263350" cy="3088202"/>
          </a:xfrm>
        </p:spPr>
        <p:txBody>
          <a:bodyPr/>
          <a:lstStyle/>
          <a:p>
            <a:r>
              <a:rPr lang="en-GB" dirty="0"/>
              <a:t>FSR main magnet designs meet key requirements</a:t>
            </a:r>
          </a:p>
          <a:p>
            <a:endParaRPr lang="en-GB" dirty="0"/>
          </a:p>
          <a:p>
            <a:r>
              <a:rPr lang="en-GB" dirty="0"/>
              <a:t>Demonstration of the feasibility of low-field cycled dipole, active development to further refine design</a:t>
            </a:r>
          </a:p>
          <a:p>
            <a:endParaRPr lang="en-GB" dirty="0"/>
          </a:p>
          <a:p>
            <a:r>
              <a:rPr lang="en-GB" dirty="0"/>
              <a:t>Detailed cost analysis tool has been created to inform pre-TDR developments</a:t>
            </a:r>
          </a:p>
          <a:p>
            <a:endParaRPr lang="en-GB" dirty="0"/>
          </a:p>
          <a:p>
            <a:r>
              <a:rPr lang="en-GB" dirty="0"/>
              <a:t>Pre-TDR phase will be focussed on specifying baseline, building prototypes, industrialisation and cost optimisation/analysis</a:t>
            </a:r>
          </a:p>
          <a:p>
            <a:endParaRPr lang="en-GB" dirty="0"/>
          </a:p>
          <a:p>
            <a:r>
              <a:rPr lang="en-GB" dirty="0"/>
              <a:t>Initial directions already under study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55F091-8FFB-41EB-A8C2-210BF31159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B1767F9-4B24-CB0C-02A3-D7E9AF5D5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2C7ED020-4ECC-0988-AF48-1D6FD46AE4C9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5E3DAD76-1C10-5B62-FD07-3B2D8DB069D6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009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831E97-C865-3AF4-F2D6-59BEC56716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47B6A2-2CCD-0EAA-B2E5-CC753437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requirements, FODO version 24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2E313298-8C1B-EB49-B50A-188365774BF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7795257"/>
                  </p:ext>
                </p:extLst>
              </p:nvPr>
            </p:nvGraphicFramePr>
            <p:xfrm>
              <a:off x="964189" y="1491630"/>
              <a:ext cx="7215622" cy="237744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3039374">
                      <a:extLst>
                        <a:ext uri="{9D8B030D-6E8A-4147-A177-3AD203B41FA5}">
                          <a16:colId xmlns:a16="http://schemas.microsoft.com/office/drawing/2014/main" val="1763949944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095671910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175009958"/>
                        </a:ext>
                      </a:extLst>
                    </a:gridCol>
                    <a:gridCol w="972000">
                      <a:extLst>
                        <a:ext uri="{9D8B030D-6E8A-4147-A177-3AD203B41FA5}">
                          <a16:colId xmlns:a16="http://schemas.microsoft.com/office/drawing/2014/main" val="3223649383"/>
                        </a:ext>
                      </a:extLst>
                    </a:gridCol>
                    <a:gridCol w="972000">
                      <a:extLst>
                        <a:ext uri="{9D8B030D-6E8A-4147-A177-3AD203B41FA5}">
                          <a16:colId xmlns:a16="http://schemas.microsoft.com/office/drawing/2014/main" val="3787422718"/>
                        </a:ext>
                      </a:extLst>
                    </a:gridCol>
                  </a:tblGrid>
                  <a:tr h="288000">
                    <a:tc rowSpan="2">
                      <a:txBody>
                        <a:bodyPr/>
                        <a:lstStyle/>
                        <a:p>
                          <a:pPr algn="ctr"/>
                          <a:endParaRPr lang="en-GB" b="1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Dipole</a:t>
                          </a:r>
                          <a:endParaRPr lang="en-GB" b="1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Quadrupole</a:t>
                          </a:r>
                          <a:endParaRPr lang="en-GB" b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err="1"/>
                            <a:t>Sextupole</a:t>
                          </a:r>
                          <a:endParaRPr lang="en-GB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0243852"/>
                      </a:ext>
                    </a:extLst>
                  </a:tr>
                  <a:tr h="288000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Focus</a:t>
                          </a:r>
                          <a:endParaRPr lang="en-GB" b="1" dirty="0"/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Defocus</a:t>
                          </a:r>
                          <a:endParaRPr lang="en-GB" b="1" dirty="0"/>
                        </a:p>
                      </a:txBody>
                      <a:tcPr anchor="ctr">
                        <a:lnL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7911687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Total number in lattice…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6146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3344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576</a:t>
                          </a:r>
                          <a:endParaRPr lang="en-GB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560</a:t>
                          </a:r>
                          <a:endParaRPr lang="en-GB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747492905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…of which in arcs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5536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2728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528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528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33146399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Aperture [mm]</a:t>
                          </a:r>
                          <a:endParaRPr lang="en-GB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49877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Length 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1.3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0.7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3120635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Max strength</a:t>
                          </a:r>
                          <a:r>
                            <a:rPr lang="en-US" baseline="30000" dirty="0"/>
                            <a:t>†</a:t>
                          </a:r>
                          <a:r>
                            <a:rPr lang="en-US" dirty="0"/>
                            <a:t>, arcs (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dirty="0"/>
                            <a:t> extraction)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58.9 </a:t>
                          </a:r>
                          <a:r>
                            <a:rPr lang="en-US" dirty="0" err="1"/>
                            <a:t>mT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r" defTabSz="685800" rtl="0" eaLnBrk="1" latinLnBrk="0" hangingPunct="1"/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26.6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1147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1219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9052077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Min strength</a:t>
                          </a:r>
                          <a:r>
                            <a:rPr lang="en-US" baseline="30000" dirty="0"/>
                            <a:t>†</a:t>
                          </a:r>
                          <a:r>
                            <a:rPr lang="en-US" dirty="0"/>
                            <a:t>, arc (injection, 20 GeV)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6.5 </a:t>
                          </a:r>
                          <a:r>
                            <a:rPr lang="en-US" dirty="0" err="1"/>
                            <a:t>mT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r" defTabSz="685800" rtl="0" eaLnBrk="1" latinLnBrk="0" hangingPunct="1"/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2.7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126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134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03355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2E313298-8C1B-EB49-B50A-188365774BF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7795257"/>
                  </p:ext>
                </p:extLst>
              </p:nvPr>
            </p:nvGraphicFramePr>
            <p:xfrm>
              <a:off x="964189" y="1491630"/>
              <a:ext cx="7215622" cy="237744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3039374">
                      <a:extLst>
                        <a:ext uri="{9D8B030D-6E8A-4147-A177-3AD203B41FA5}">
                          <a16:colId xmlns:a16="http://schemas.microsoft.com/office/drawing/2014/main" val="1763949944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095671910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175009958"/>
                        </a:ext>
                      </a:extLst>
                    </a:gridCol>
                    <a:gridCol w="972000">
                      <a:extLst>
                        <a:ext uri="{9D8B030D-6E8A-4147-A177-3AD203B41FA5}">
                          <a16:colId xmlns:a16="http://schemas.microsoft.com/office/drawing/2014/main" val="3223649383"/>
                        </a:ext>
                      </a:extLst>
                    </a:gridCol>
                    <a:gridCol w="972000">
                      <a:extLst>
                        <a:ext uri="{9D8B030D-6E8A-4147-A177-3AD203B41FA5}">
                          <a16:colId xmlns:a16="http://schemas.microsoft.com/office/drawing/2014/main" val="3787422718"/>
                        </a:ext>
                      </a:extLst>
                    </a:gridCol>
                  </a:tblGrid>
                  <a:tr h="297180">
                    <a:tc rowSpan="2">
                      <a:txBody>
                        <a:bodyPr/>
                        <a:lstStyle/>
                        <a:p>
                          <a:pPr algn="ctr"/>
                          <a:endParaRPr lang="en-GB" b="1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Dipole</a:t>
                          </a:r>
                          <a:endParaRPr lang="en-GB" b="1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Quadrupole</a:t>
                          </a:r>
                          <a:endParaRPr lang="en-GB" b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err="1"/>
                            <a:t>Sextupole</a:t>
                          </a:r>
                          <a:endParaRPr lang="en-GB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0243852"/>
                      </a:ext>
                    </a:extLst>
                  </a:tr>
                  <a:tr h="297180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Focus</a:t>
                          </a:r>
                          <a:endParaRPr lang="en-GB" b="1" dirty="0"/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Defocus</a:t>
                          </a:r>
                          <a:endParaRPr lang="en-GB" b="1" dirty="0"/>
                        </a:p>
                      </a:txBody>
                      <a:tcPr anchor="ctr">
                        <a:lnL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7911687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Total number in lattice…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6146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3344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576</a:t>
                          </a:r>
                          <a:endParaRPr lang="en-GB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560</a:t>
                          </a:r>
                          <a:endParaRPr lang="en-GB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747492905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…of which in arcs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5536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2728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528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528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33146399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Aperture [mm]</a:t>
                          </a:r>
                          <a:endParaRPr lang="en-GB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498774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Length 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1.3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0.7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3120635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600000" r="-137475" b="-120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58.9 </a:t>
                          </a:r>
                          <a:r>
                            <a:rPr lang="en-US" dirty="0" err="1"/>
                            <a:t>mT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r" defTabSz="685800" rtl="0" eaLnBrk="1" latinLnBrk="0" hangingPunct="1"/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26.6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1147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1219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9052077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Min strength</a:t>
                          </a:r>
                          <a:r>
                            <a:rPr lang="en-US" baseline="30000" dirty="0"/>
                            <a:t>†</a:t>
                          </a:r>
                          <a:r>
                            <a:rPr lang="en-US" dirty="0"/>
                            <a:t>, arc (injection, 20 GeV)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6.5 </a:t>
                          </a:r>
                          <a:r>
                            <a:rPr lang="en-US" dirty="0" err="1"/>
                            <a:t>mT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r" defTabSz="685800" rtl="0" eaLnBrk="1" latinLnBrk="0" hangingPunct="1"/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2.7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126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35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134 Tm</a:t>
                          </a:r>
                          <a:r>
                            <a:rPr lang="en-US" sz="1350" kern="1200" baseline="300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</a:t>
                          </a:r>
                          <a:endParaRPr lang="en-GB" sz="135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033553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feld 3">
            <a:extLst>
              <a:ext uri="{FF2B5EF4-FFF2-40B4-BE49-F238E27FC236}">
                <a16:creationId xmlns:a16="http://schemas.microsoft.com/office/drawing/2014/main" id="{2DAF7F91-079F-9F4E-F122-21E2EA4A868F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BD016EAD-5AAF-2316-0EB5-2A9C3DADCFB4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1B989E58-3C1C-FE9A-BE3D-2E8282D0BFF2}"/>
              </a:ext>
            </a:extLst>
          </p:cNvPr>
          <p:cNvSpPr txBox="1">
            <a:spLocks/>
          </p:cNvSpPr>
          <p:nvPr/>
        </p:nvSpPr>
        <p:spPr>
          <a:xfrm>
            <a:off x="442800" y="4623750"/>
            <a:ext cx="4705264" cy="341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30000" dirty="0"/>
              <a:t>* </a:t>
            </a:r>
            <a:r>
              <a:rPr lang="en-US" dirty="0"/>
              <a:t>The ratio of </a:t>
            </a:r>
            <a:r>
              <a:rPr lang="en-US" dirty="0" err="1"/>
              <a:t>min:max</a:t>
            </a:r>
            <a:r>
              <a:rPr lang="en-US" dirty="0"/>
              <a:t> quadrupole strength does not match the beam rigidity as there are multiple families.</a:t>
            </a:r>
          </a:p>
          <a:p>
            <a:r>
              <a:rPr lang="en-US" baseline="30000" dirty="0"/>
              <a:t>†</a:t>
            </a:r>
            <a:r>
              <a:rPr lang="en-US" dirty="0"/>
              <a:t> </a:t>
            </a:r>
            <a:r>
              <a:rPr lang="en-US" dirty="0" err="1"/>
              <a:t>Sextupole</a:t>
            </a:r>
            <a:r>
              <a:rPr lang="en-US" dirty="0"/>
              <a:t> strength given as B’’, B’’ = 2S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819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3CAA6-CD7A-4C36-5E1A-FC6B52BE8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09565-74CB-30C3-92B2-86EDDFC827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CCB54F1-E916-8985-3F6B-EFB19450F7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362102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Summary of FSR magnet requirements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/>
              <a:t>FSR dipole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Short dipole prototype magnetic measurement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FSR quadrupole and 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sextupole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Cost analysis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Key tasks and activities for the magnet WP in the pre-TDR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Design directions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C2D7BC-7DA8-3A1D-BD57-60789C601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2B7ED1A4-AE5A-7926-95B8-4F5F1A4973BA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3762F78D-8EBD-1383-36A7-3ECE35F0B9E4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212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EDC5AE-1FCA-4668-2CEE-FC21C2ACE6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0B3D7C8-A82C-9F9C-E473-34F1E3B7D3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598"/>
            <a:ext cx="4023000" cy="3560702"/>
          </a:xfrm>
        </p:spPr>
        <p:txBody>
          <a:bodyPr/>
          <a:lstStyle/>
          <a:p>
            <a:r>
              <a:rPr lang="en-US" dirty="0"/>
              <a:t>Closed topology (O or H) for shielding of background fields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Poles pieces (H) to optimize field quality</a:t>
            </a:r>
          </a:p>
          <a:p>
            <a:endParaRPr lang="en-US" dirty="0"/>
          </a:p>
          <a:p>
            <a:r>
              <a:rPr lang="en-US" dirty="0"/>
              <a:t>Low, 1.35 Amm</a:t>
            </a:r>
            <a:r>
              <a:rPr lang="en-US" baseline="30000" dirty="0"/>
              <a:t>-2</a:t>
            </a:r>
            <a:r>
              <a:rPr lang="en-US" dirty="0"/>
              <a:t>, RMS current density with Al busbars to optimize cost and allow end to end connection</a:t>
            </a:r>
          </a:p>
          <a:p>
            <a:endParaRPr lang="en-US" dirty="0"/>
          </a:p>
          <a:p>
            <a:r>
              <a:rPr lang="en-US" dirty="0"/>
              <a:t>Wide, 40 mm, back leg to reduce yoke magnetization and improve S.R. shielding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75C744B-29F1-8603-23AE-2BBCF489F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bending dipole</a:t>
            </a:r>
            <a:endParaRPr lang="en-GB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43DE897-3681-84A6-0A47-A8703175E1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7414"/>
              </p:ext>
            </p:extLst>
          </p:nvPr>
        </p:nvGraphicFramePr>
        <p:xfrm>
          <a:off x="899592" y="1923678"/>
          <a:ext cx="2880321" cy="10972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60107">
                  <a:extLst>
                    <a:ext uri="{9D8B030D-6E8A-4147-A177-3AD203B41FA5}">
                      <a16:colId xmlns:a16="http://schemas.microsoft.com/office/drawing/2014/main" val="1436663346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688618169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433985283"/>
                    </a:ext>
                  </a:extLst>
                </a:gridCol>
              </a:tblGrid>
              <a:tr h="176373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Topology</a:t>
                      </a:r>
                      <a:endParaRPr lang="en-GB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Shielding factor</a:t>
                      </a:r>
                      <a:endParaRPr lang="en-GB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629990"/>
                  </a:ext>
                </a:extLst>
              </a:tr>
              <a:tr h="17637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Horizontal</a:t>
                      </a:r>
                      <a:endParaRPr lang="en-GB" sz="1200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Vertical</a:t>
                      </a:r>
                      <a:endParaRPr lang="en-GB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9532425"/>
                  </a:ext>
                </a:extLst>
              </a:tr>
              <a:tr h="176373">
                <a:tc>
                  <a:txBody>
                    <a:bodyPr/>
                    <a:lstStyle/>
                    <a:p>
                      <a:r>
                        <a:rPr lang="en-US" sz="1200" dirty="0"/>
                        <a:t>O and 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400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65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87852095"/>
                  </a:ext>
                </a:extLst>
              </a:tr>
              <a:tr h="176373">
                <a:tc>
                  <a:txBody>
                    <a:bodyPr/>
                    <a:lstStyle/>
                    <a:p>
                      <a:r>
                        <a:rPr lang="en-US" sz="1200" dirty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569997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E6E8FFD3-07AC-E844-BC6D-8F7D31222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800" y="1564202"/>
            <a:ext cx="4594045" cy="2798671"/>
          </a:xfrm>
          <a:prstGeom prst="rect">
            <a:avLst/>
          </a:prstGeom>
        </p:spPr>
      </p:pic>
      <p:sp>
        <p:nvSpPr>
          <p:cNvPr id="3" name="Textfeld 3">
            <a:extLst>
              <a:ext uri="{FF2B5EF4-FFF2-40B4-BE49-F238E27FC236}">
                <a16:creationId xmlns:a16="http://schemas.microsoft.com/office/drawing/2014/main" id="{63C37A85-B877-DD17-C6F1-AF28A5E796E2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400C51B7-A799-0DED-024C-43340842FC23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95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FF9CC-A7C9-42A4-25D7-978330D35D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773D621-9554-8AE1-2F40-71C8769CBE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255197"/>
              </p:ext>
            </p:extLst>
          </p:nvPr>
        </p:nvGraphicFramePr>
        <p:xfrm>
          <a:off x="755576" y="1275606"/>
          <a:ext cx="3176132" cy="36576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721168">
                  <a:extLst>
                    <a:ext uri="{9D8B030D-6E8A-4147-A177-3AD203B41FA5}">
                      <a16:colId xmlns:a16="http://schemas.microsoft.com/office/drawing/2014/main" val="1987971645"/>
                    </a:ext>
                  </a:extLst>
                </a:gridCol>
                <a:gridCol w="590868">
                  <a:extLst>
                    <a:ext uri="{9D8B030D-6E8A-4147-A177-3AD203B41FA5}">
                      <a16:colId xmlns:a16="http://schemas.microsoft.com/office/drawing/2014/main" val="232908621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85831517"/>
                    </a:ext>
                  </a:extLst>
                </a:gridCol>
              </a:tblGrid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Parameter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Unit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Value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106138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Strength, 20 to 182.5 GeV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mT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6.5 to 58.9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598287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Aperture (H × V)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mm</a:t>
                      </a:r>
                      <a:r>
                        <a:rPr lang="en-US" sz="1000" baseline="30000" dirty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130 × 65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35611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Magnetic length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11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347889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Outer envelope (H × V)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mm</a:t>
                      </a:r>
                      <a:r>
                        <a:rPr lang="en-US" sz="1000" baseline="30000" dirty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246 × 165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0595581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Peak current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3065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980291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Magnet resistance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</a:t>
                      </a:r>
                      <a:r>
                        <a:rPr lang="el-GR" sz="1000" dirty="0"/>
                        <a:t>Ω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344006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Magnet inductance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µH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162933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Magnet peak voltage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2.2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417425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Conductor (</a:t>
                      </a:r>
                      <a:r>
                        <a:rPr lang="en-US" sz="1000" dirty="0" err="1"/>
                        <a:t>Aluminium</a:t>
                      </a:r>
                      <a:r>
                        <a:rPr lang="en-US" sz="1000" dirty="0"/>
                        <a:t>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mm</a:t>
                      </a:r>
                      <a:r>
                        <a:rPr lang="en-US" sz="1000" baseline="30000" dirty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12 × 79, Ø7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544640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Turns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298640"/>
                  </a:ext>
                </a:extLst>
              </a:tr>
              <a:tr h="216508">
                <a:tc>
                  <a:txBody>
                    <a:bodyPr/>
                    <a:lstStyle/>
                    <a:p>
                      <a:r>
                        <a:rPr lang="en-US" sz="1000" dirty="0"/>
                        <a:t>RMS current density, </a:t>
                      </a:r>
                      <a:r>
                        <a:rPr lang="en-US" sz="1000" dirty="0" err="1"/>
                        <a:t>tt</a:t>
                      </a:r>
                      <a:r>
                        <a:rPr lang="en-US" sz="1000" dirty="0"/>
                        <a:t> 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Amm</a:t>
                      </a:r>
                      <a:r>
                        <a:rPr lang="en-US" sz="1000" baseline="30000" dirty="0"/>
                        <a:t>-2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927171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Magnet active mass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2452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101354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Busbar active mass (Al)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922971"/>
                  </a:ext>
                </a:extLst>
              </a:tr>
              <a:tr h="133236">
                <a:tc>
                  <a:txBody>
                    <a:bodyPr/>
                    <a:lstStyle/>
                    <a:p>
                      <a:r>
                        <a:rPr lang="en-US" sz="1000" dirty="0"/>
                        <a:t>Yoke active mass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2398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14492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71EAD9-9ED3-0460-E29A-03D450E17D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A518E16-2D6A-6377-3F98-69CA65608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 main bending dipole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8DF7B54-8344-6261-7159-21390FCFF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734" y="1172414"/>
            <a:ext cx="4594045" cy="279867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B0F10CC-0FDC-4035-7008-EF20E28C5105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E057FF8-0A6D-8F32-6C79-0B498F71770E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2D9B519-D308-5D2E-4E10-49F53467ED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069399"/>
              </p:ext>
            </p:extLst>
          </p:nvPr>
        </p:nvGraphicFramePr>
        <p:xfrm>
          <a:off x="5109772" y="4018806"/>
          <a:ext cx="3278652" cy="914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28203">
                  <a:extLst>
                    <a:ext uri="{9D8B030D-6E8A-4147-A177-3AD203B41FA5}">
                      <a16:colId xmlns:a16="http://schemas.microsoft.com/office/drawing/2014/main" val="2950142565"/>
                    </a:ext>
                  </a:extLst>
                </a:gridCol>
                <a:gridCol w="436880">
                  <a:extLst>
                    <a:ext uri="{9D8B030D-6E8A-4147-A177-3AD203B41FA5}">
                      <a16:colId xmlns:a16="http://schemas.microsoft.com/office/drawing/2014/main" val="1342377398"/>
                    </a:ext>
                  </a:extLst>
                </a:gridCol>
                <a:gridCol w="470596">
                  <a:extLst>
                    <a:ext uri="{9D8B030D-6E8A-4147-A177-3AD203B41FA5}">
                      <a16:colId xmlns:a16="http://schemas.microsoft.com/office/drawing/2014/main" val="1264310947"/>
                    </a:ext>
                  </a:extLst>
                </a:gridCol>
                <a:gridCol w="470596">
                  <a:extLst>
                    <a:ext uri="{9D8B030D-6E8A-4147-A177-3AD203B41FA5}">
                      <a16:colId xmlns:a16="http://schemas.microsoft.com/office/drawing/2014/main" val="1284319566"/>
                    </a:ext>
                  </a:extLst>
                </a:gridCol>
                <a:gridCol w="472377">
                  <a:extLst>
                    <a:ext uri="{9D8B030D-6E8A-4147-A177-3AD203B41FA5}">
                      <a16:colId xmlns:a16="http://schemas.microsoft.com/office/drawing/2014/main" val="3530411392"/>
                    </a:ext>
                  </a:extLst>
                </a:gridCol>
              </a:tblGrid>
              <a:tr h="131628"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Z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W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ZH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/>
                        <a:t>tt</a:t>
                      </a:r>
                      <a:r>
                        <a:rPr lang="en-US" sz="900" dirty="0"/>
                        <a:t> bar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176414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Duty cycle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0.23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0.40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389601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Loss per dipole [kW]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0.08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0.14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0.34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1.07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88702"/>
                  </a:ext>
                </a:extLst>
              </a:tr>
              <a:tr h="131628">
                <a:tc>
                  <a:txBody>
                    <a:bodyPr/>
                    <a:lstStyle/>
                    <a:p>
                      <a:r>
                        <a:rPr lang="en-US" sz="900" dirty="0"/>
                        <a:t>Loss in arc dipoles [kW]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460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750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1900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5900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486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007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18089-83D2-D94A-73BA-1CD8A4560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D677BB-A995-9DAB-66AC-CE43B564C9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31A14B2-340F-8AB0-7FC6-A87EF7F7C6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362102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Summary of FSR magnet requirements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FSR dipole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/>
              <a:t>Short dipole prototype magnetic measurement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FSR quadrupole and 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sextupole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design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Cost analysis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Key tasks and activities for the magnet WP in the pre-TDR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Design directions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1CD2B7-4A04-9DE4-1ED2-F8B0D04D9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0B4972D2-BA30-6B16-75B5-083E71DAAAD8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2D86E7C2-F6B9-9D31-CFE3-BA92BB156D3F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437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507130-B153-BA42-12EB-4BAE1C3136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598"/>
            <a:ext cx="4023000" cy="3560702"/>
          </a:xfrm>
        </p:spPr>
        <p:txBody>
          <a:bodyPr/>
          <a:lstStyle/>
          <a:p>
            <a:r>
              <a:rPr lang="en-US" dirty="0"/>
              <a:t>Hysteresis effects pose a unique challenge in low field cycled dipoles</a:t>
            </a:r>
          </a:p>
          <a:p>
            <a:endParaRPr lang="en-US" dirty="0"/>
          </a:p>
          <a:p>
            <a:r>
              <a:rPr lang="en-US" dirty="0"/>
              <a:t>Field repeatability at injection magnet-to-magnet and cycle-to-cycle is strongly affected by material properties. Currently, 1 × 10</a:t>
            </a:r>
            <a:r>
              <a:rPr lang="en-US" baseline="30000" dirty="0"/>
              <a:t>-3</a:t>
            </a:r>
            <a:r>
              <a:rPr lang="en-US" dirty="0"/>
              <a:t> magnet-to-magnet relative field error is required.</a:t>
            </a:r>
          </a:p>
          <a:p>
            <a:endParaRPr lang="en-US" dirty="0"/>
          </a:p>
          <a:p>
            <a:r>
              <a:rPr lang="en-US" dirty="0"/>
              <a:t>Field quality across the cycle can also be impacted. Optics studies ongoing into field errors, no firm requirement</a:t>
            </a:r>
          </a:p>
          <a:p>
            <a:endParaRPr lang="en-US" dirty="0"/>
          </a:p>
          <a:p>
            <a:r>
              <a:rPr lang="en-US" dirty="0"/>
              <a:t>FCC-ee ttbar booster dipole cycle is more challenging than previously proposed low field cycled dipoles</a:t>
            </a:r>
          </a:p>
          <a:p>
            <a:endParaRPr lang="en-US" dirty="0"/>
          </a:p>
          <a:p>
            <a:r>
              <a:rPr lang="en-US" dirty="0"/>
              <a:t>Build and test short prototype magnet to test the proposed magnetic circuit using M270-50A (</a:t>
            </a:r>
            <a:r>
              <a:rPr lang="en-US" dirty="0" err="1"/>
              <a:t>Hc</a:t>
            </a:r>
            <a:r>
              <a:rPr lang="en-US" dirty="0"/>
              <a:t> = 66 A/m @ 1.5 T peak, 15 A/m @ 0.14 T peak)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FF6A7B-BFA8-4D9E-1F0E-E87DC4E01D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5387AC2-CBC7-DC9C-62FF-FB91D8F22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field and hysteresis</a:t>
            </a:r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D26BB57-BE7D-E3F6-A337-56347B50A2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004897"/>
              </p:ext>
            </p:extLst>
          </p:nvPr>
        </p:nvGraphicFramePr>
        <p:xfrm>
          <a:off x="4680801" y="1381866"/>
          <a:ext cx="4010973" cy="158417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36991">
                  <a:extLst>
                    <a:ext uri="{9D8B030D-6E8A-4147-A177-3AD203B41FA5}">
                      <a16:colId xmlns:a16="http://schemas.microsoft.com/office/drawing/2014/main" val="3751971982"/>
                    </a:ext>
                  </a:extLst>
                </a:gridCol>
                <a:gridCol w="1336991">
                  <a:extLst>
                    <a:ext uri="{9D8B030D-6E8A-4147-A177-3AD203B41FA5}">
                      <a16:colId xmlns:a16="http://schemas.microsoft.com/office/drawing/2014/main" val="3071134891"/>
                    </a:ext>
                  </a:extLst>
                </a:gridCol>
                <a:gridCol w="1336991">
                  <a:extLst>
                    <a:ext uri="{9D8B030D-6E8A-4147-A177-3AD203B41FA5}">
                      <a16:colId xmlns:a16="http://schemas.microsoft.com/office/drawing/2014/main" val="685458961"/>
                    </a:ext>
                  </a:extLst>
                </a:gridCol>
              </a:tblGrid>
              <a:tr h="465934">
                <a:tc>
                  <a:txBody>
                    <a:bodyPr/>
                    <a:lstStyle/>
                    <a:p>
                      <a:r>
                        <a:rPr lang="en-US" sz="1200" dirty="0"/>
                        <a:t>Machine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Minimum field [</a:t>
                      </a:r>
                      <a:r>
                        <a:rPr lang="en-US" sz="1200" dirty="0" err="1"/>
                        <a:t>mT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Field ratio peak/min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103372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r>
                        <a:rPr lang="en-US" sz="1200" dirty="0"/>
                        <a:t>FCC-ee booster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6.5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9.0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416057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r>
                        <a:rPr lang="en-US" sz="1200" dirty="0"/>
                        <a:t>CEPC booster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9.5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6.0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22076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r>
                        <a:rPr lang="en-US" sz="1200" dirty="0"/>
                        <a:t>LEP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21.5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6.3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123929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r>
                        <a:rPr lang="en-US" sz="1200" dirty="0" err="1"/>
                        <a:t>LHeC</a:t>
                      </a:r>
                      <a:r>
                        <a:rPr lang="en-US" sz="1200" dirty="0"/>
                        <a:t> ring-ring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12.7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6.0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985743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CB318155-14C6-C74A-6A2A-20FA88C67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3035347"/>
            <a:ext cx="2815158" cy="1929953"/>
          </a:xfrm>
          <a:prstGeom prst="rect">
            <a:avLst/>
          </a:prstGeom>
        </p:spPr>
      </p:pic>
      <p:sp>
        <p:nvSpPr>
          <p:cNvPr id="3" name="Textfeld 3">
            <a:extLst>
              <a:ext uri="{FF2B5EF4-FFF2-40B4-BE49-F238E27FC236}">
                <a16:creationId xmlns:a16="http://schemas.microsoft.com/office/drawing/2014/main" id="{7F836EF2-9A8B-1B73-FBC6-D0CB49555C00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E05B98E-E75A-732E-2E6D-7EA7EFFE4719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814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7D48A5-6151-BBDD-4E7E-92880DE4C3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8CA5C-52BD-9626-E40F-AA2EC8E24E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800" y="1404598"/>
            <a:ext cx="4345224" cy="212558"/>
          </a:xfrm>
        </p:spPr>
        <p:txBody>
          <a:bodyPr/>
          <a:lstStyle/>
          <a:p>
            <a:r>
              <a:rPr lang="en-US" dirty="0"/>
              <a:t>w/ thanks to Mariano </a:t>
            </a:r>
            <a:r>
              <a:rPr lang="en-US" dirty="0" err="1"/>
              <a:t>Pentella</a:t>
            </a:r>
            <a:r>
              <a:rPr lang="en-US" dirty="0"/>
              <a:t> and Carlo Petrone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1EF67-03C9-BA95-7441-8921D6D76C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Magnet degaussed</a:t>
            </a:r>
          </a:p>
          <a:p>
            <a:endParaRPr lang="en-US" dirty="0"/>
          </a:p>
          <a:p>
            <a:r>
              <a:rPr lang="en-US" dirty="0"/>
              <a:t>Pre-cycled injection to extraction field between zero and three times </a:t>
            </a:r>
          </a:p>
          <a:p>
            <a:endParaRPr lang="en-US" dirty="0"/>
          </a:p>
          <a:p>
            <a:r>
              <a:rPr lang="en-US" dirty="0"/>
              <a:t>Stepped through ttbar cycle with quasi-static measurements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F1250F7-A86C-564B-9B9C-E8DA83E3B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 results</a:t>
            </a:r>
            <a:endParaRPr lang="en-GB" dirty="0"/>
          </a:p>
        </p:txBody>
      </p:sp>
      <p:pic>
        <p:nvPicPr>
          <p:cNvPr id="15" name="Picture 14" descr="A graph showing a line&#10;&#10;AI-generated content may be incorrect.">
            <a:extLst>
              <a:ext uri="{FF2B5EF4-FFF2-40B4-BE49-F238E27FC236}">
                <a16:creationId xmlns:a16="http://schemas.microsoft.com/office/drawing/2014/main" id="{D908C154-B31C-EBF3-4A8C-8233C5F42F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291830"/>
            <a:ext cx="3172722" cy="10557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PicPr/>
          <p:nvPr/>
        </p:nvPicPr>
        <p:blipFill>
          <a:blip r:embed="rId3"/>
          <a:srcRect t="25928" r="12427" b="16962"/>
          <a:stretch/>
        </p:blipFill>
        <p:spPr>
          <a:xfrm>
            <a:off x="4637020" y="2067694"/>
            <a:ext cx="4123360" cy="1915522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sp>
        <p:nvSpPr>
          <p:cNvPr id="5" name="Textfeld 3">
            <a:extLst>
              <a:ext uri="{FF2B5EF4-FFF2-40B4-BE49-F238E27FC236}">
                <a16:creationId xmlns:a16="http://schemas.microsoft.com/office/drawing/2014/main" id="{0BC8F0A5-86F0-DDA1-F3FA-600C2DC739A5}"/>
              </a:ext>
            </a:extLst>
          </p:cNvPr>
          <p:cNvSpPr txBox="1"/>
          <p:nvPr/>
        </p:nvSpPr>
        <p:spPr>
          <a:xfrm>
            <a:off x="3452876" y="97423"/>
            <a:ext cx="47027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H. </a:t>
            </a:r>
            <a:r>
              <a:rPr lang="en-US" sz="900" dirty="0" err="1">
                <a:solidFill>
                  <a:schemeClr val="bg1"/>
                </a:solidFill>
              </a:rPr>
              <a:t>Deveci</a:t>
            </a:r>
            <a:r>
              <a:rPr lang="en-US" sz="900" dirty="0">
                <a:solidFill>
                  <a:schemeClr val="bg1"/>
                </a:solidFill>
              </a:rPr>
              <a:t> and L. von Freeden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06C9A127-7EDE-B5ED-477E-4C5C768CBBF4}"/>
              </a:ext>
            </a:extLst>
          </p:cNvPr>
          <p:cNvSpPr txBox="1"/>
          <p:nvPr/>
        </p:nvSpPr>
        <p:spPr>
          <a:xfrm>
            <a:off x="1007830" y="97423"/>
            <a:ext cx="27489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booster magnets — FCC week 2025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621463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782</TotalTime>
  <Words>1950</Words>
  <Application>Microsoft Office PowerPoint</Application>
  <PresentationFormat>On-screen Show (16:9)</PresentationFormat>
  <Paragraphs>574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Introslides</vt:lpstr>
      <vt:lpstr>Titleslides, Conclusion</vt:lpstr>
      <vt:lpstr>Content Slides - Deep Blue</vt:lpstr>
      <vt:lpstr>FCC-EE Booster magnets</vt:lpstr>
      <vt:lpstr>Outline</vt:lpstr>
      <vt:lpstr>Magnet requirements, FODO version 24 </vt:lpstr>
      <vt:lpstr>Outline</vt:lpstr>
      <vt:lpstr>Main bending dipole</vt:lpstr>
      <vt:lpstr>FSR main bending dipole</vt:lpstr>
      <vt:lpstr>Outline</vt:lpstr>
      <vt:lpstr>Low field and hysteresis</vt:lpstr>
      <vt:lpstr>Magnetic measurement results</vt:lpstr>
      <vt:lpstr>Magnetic measurement results</vt:lpstr>
      <vt:lpstr>Magnetic measurement results</vt:lpstr>
      <vt:lpstr>Outline</vt:lpstr>
      <vt:lpstr>FSR main arc quadrupole</vt:lpstr>
      <vt:lpstr>FSR main arc sextupole</vt:lpstr>
      <vt:lpstr>Outline</vt:lpstr>
      <vt:lpstr>Should-cost-modelling of baseline designs</vt:lpstr>
      <vt:lpstr>Outline</vt:lpstr>
      <vt:lpstr>pre-TDR Magnet WP key tasks</vt:lpstr>
      <vt:lpstr>pre-TDR option: longer quadrupole</vt:lpstr>
      <vt:lpstr>pre-TDR option: updated (sextupole) coil</vt:lpstr>
      <vt:lpstr>Conclusion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Luke Von Freeden</cp:lastModifiedBy>
  <cp:revision>38</cp:revision>
  <dcterms:created xsi:type="dcterms:W3CDTF">2020-10-27T09:23:42Z</dcterms:created>
  <dcterms:modified xsi:type="dcterms:W3CDTF">2025-05-20T14:38:55Z</dcterms:modified>
</cp:coreProperties>
</file>