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  <p:sldMasterId id="2147483671" r:id="rId2"/>
    <p:sldMasterId id="2147483650" r:id="rId3"/>
  </p:sldMasterIdLst>
  <p:notesMasterIdLst>
    <p:notesMasterId r:id="rId30"/>
  </p:notesMasterIdLst>
  <p:handoutMasterIdLst>
    <p:handoutMasterId r:id="rId31"/>
  </p:handoutMasterIdLst>
  <p:sldIdLst>
    <p:sldId id="306" r:id="rId4"/>
    <p:sldId id="320" r:id="rId5"/>
    <p:sldId id="289" r:id="rId6"/>
    <p:sldId id="256" r:id="rId7"/>
    <p:sldId id="321" r:id="rId8"/>
    <p:sldId id="259" r:id="rId9"/>
    <p:sldId id="317" r:id="rId10"/>
    <p:sldId id="322" r:id="rId11"/>
    <p:sldId id="265" r:id="rId12"/>
    <p:sldId id="278" r:id="rId13"/>
    <p:sldId id="279" r:id="rId14"/>
    <p:sldId id="280" r:id="rId15"/>
    <p:sldId id="283" r:id="rId16"/>
    <p:sldId id="282" r:id="rId17"/>
    <p:sldId id="277" r:id="rId18"/>
    <p:sldId id="301" r:id="rId19"/>
    <p:sldId id="308" r:id="rId20"/>
    <p:sldId id="309" r:id="rId21"/>
    <p:sldId id="312" r:id="rId22"/>
    <p:sldId id="311" r:id="rId23"/>
    <p:sldId id="296" r:id="rId24"/>
    <p:sldId id="294" r:id="rId25"/>
    <p:sldId id="293" r:id="rId26"/>
    <p:sldId id="314" r:id="rId27"/>
    <p:sldId id="319" r:id="rId28"/>
    <p:sldId id="274" r:id="rId29"/>
  </p:sldIdLst>
  <p:sldSz cx="9144000" cy="5143500" type="screen16x9"/>
  <p:notesSz cx="9144000" cy="6858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124A"/>
    <a:srgbClr val="DFDFDF"/>
    <a:srgbClr val="F6FDA3"/>
    <a:srgbClr val="D4BEF7"/>
    <a:srgbClr val="B8BAFA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37" autoAdjust="0"/>
    <p:restoredTop sz="94712" autoAdjust="0"/>
  </p:normalViewPr>
  <p:slideViewPr>
    <p:cSldViewPr>
      <p:cViewPr varScale="1">
        <p:scale>
          <a:sx n="98" d="100"/>
          <a:sy n="98" d="100"/>
        </p:scale>
        <p:origin x="632" y="60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5" d="100"/>
          <a:sy n="75" d="100"/>
        </p:scale>
        <p:origin x="1628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8081259-761A-7A47-65AC-91A2B06384B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899592" y="17316"/>
            <a:ext cx="2088232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dirty="0"/>
              <a:t>19-23 May 2025 / FCC week</a:t>
            </a:r>
          </a:p>
        </p:txBody>
      </p:sp>
      <p:sp>
        <p:nvSpPr>
          <p:cNvPr id="7" name="Header Placeholder 1">
            <a:extLst>
              <a:ext uri="{FF2B5EF4-FFF2-40B4-BE49-F238E27FC236}">
                <a16:creationId xmlns:a16="http://schemas.microsoft.com/office/drawing/2014/main" id="{C5B19365-7D3D-A7FA-D502-74280CF12D9B}"/>
              </a:ext>
            </a:extLst>
          </p:cNvPr>
          <p:cNvSpPr txBox="1">
            <a:spLocks/>
          </p:cNvSpPr>
          <p:nvPr/>
        </p:nvSpPr>
        <p:spPr>
          <a:xfrm>
            <a:off x="3257128" y="17316"/>
            <a:ext cx="3475112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de-DE"/>
            </a:defPPr>
            <a:lvl1pPr marL="0" algn="l" defTabSz="685727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Pierre Alexandre Thonet, Alexey Vorozhtsov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786715-2B28-2E57-ED80-E0633BF9765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8172400" y="17316"/>
            <a:ext cx="9716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88841F-FB07-4A74-B009-9999F46BF9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52053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AT"/>
              <a:t>fffffff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20.05.2025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AT"/>
              <a:t>fffffffffff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F4ADDD-97A0-4780-9E7E-0C38AAC5CD8D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1055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F4ADDD-97A0-4780-9E7E-0C38AAC5CD8D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173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  <p:sp>
        <p:nvSpPr>
          <p:cNvPr id="2" name="Textfeld 4">
            <a:extLst>
              <a:ext uri="{FF2B5EF4-FFF2-40B4-BE49-F238E27FC236}">
                <a16:creationId xmlns:a16="http://schemas.microsoft.com/office/drawing/2014/main" id="{A8C3A9E0-F167-9F8F-A865-B99FD37CCD1B}"/>
              </a:ext>
            </a:extLst>
          </p:cNvPr>
          <p:cNvSpPr txBox="1"/>
          <p:nvPr userDrawn="1"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19-23 May 2025 / FCC week</a:t>
            </a:r>
          </a:p>
        </p:txBody>
      </p:sp>
      <p:sp>
        <p:nvSpPr>
          <p:cNvPr id="3" name="Textfeld 3">
            <a:extLst>
              <a:ext uri="{FF2B5EF4-FFF2-40B4-BE49-F238E27FC236}">
                <a16:creationId xmlns:a16="http://schemas.microsoft.com/office/drawing/2014/main" id="{5C8CC144-A470-CC74-3161-6D2FC55A8330}"/>
              </a:ext>
            </a:extLst>
          </p:cNvPr>
          <p:cNvSpPr txBox="1"/>
          <p:nvPr userDrawn="1"/>
        </p:nvSpPr>
        <p:spPr>
          <a:xfrm>
            <a:off x="3275856" y="97423"/>
            <a:ext cx="2592288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Pierre Alexandre Thonet, Alexey Vorozhtsov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855F40B8-415A-6A3E-E37A-68C56001620B}"/>
              </a:ext>
            </a:extLst>
          </p:cNvPr>
          <p:cNvSpPr txBox="1"/>
          <p:nvPr userDrawn="1"/>
        </p:nvSpPr>
        <p:spPr>
          <a:xfrm>
            <a:off x="3275856" y="97423"/>
            <a:ext cx="2592288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Pierre Alexandre Thonet, Alexey Vorozhtsov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BA7AC5D-0AED-52E5-D109-CC1CEB15D2CB}"/>
              </a:ext>
            </a:extLst>
          </p:cNvPr>
          <p:cNvSpPr txBox="1"/>
          <p:nvPr userDrawn="1"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19-23 May 2025 / FCC week</a:t>
            </a:r>
          </a:p>
        </p:txBody>
      </p:sp>
    </p:spTree>
    <p:extLst>
      <p:ext uri="{BB962C8B-B14F-4D97-AF65-F5344CB8AC3E}">
        <p14:creationId xmlns:p14="http://schemas.microsoft.com/office/powerpoint/2010/main" val="13633150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BA8F3B1A-97E6-6F3A-2174-D766F3B1E2AD}"/>
              </a:ext>
            </a:extLst>
          </p:cNvPr>
          <p:cNvSpPr txBox="1"/>
          <p:nvPr userDrawn="1"/>
        </p:nvSpPr>
        <p:spPr>
          <a:xfrm>
            <a:off x="3275856" y="97423"/>
            <a:ext cx="2592288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Pierre Alexandre Thonet, Alexey Vorozhtsov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E0D882C-3501-C7C8-82E8-6044F3E91B3A}"/>
              </a:ext>
            </a:extLst>
          </p:cNvPr>
          <p:cNvSpPr txBox="1"/>
          <p:nvPr userDrawn="1"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19-23 May 2025 / FCC week</a:t>
            </a:r>
          </a:p>
        </p:txBody>
      </p:sp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  <p:sp>
        <p:nvSpPr>
          <p:cNvPr id="4" name="Textfeld 4">
            <a:extLst>
              <a:ext uri="{FF2B5EF4-FFF2-40B4-BE49-F238E27FC236}">
                <a16:creationId xmlns:a16="http://schemas.microsoft.com/office/drawing/2014/main" id="{2C2AFB3F-3476-55A7-A3E7-1B6CA453D873}"/>
              </a:ext>
            </a:extLst>
          </p:cNvPr>
          <p:cNvSpPr txBox="1"/>
          <p:nvPr userDrawn="1"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19-23 May 2025 / FCC week</a:t>
            </a:r>
          </a:p>
        </p:txBody>
      </p:sp>
      <p:sp>
        <p:nvSpPr>
          <p:cNvPr id="5" name="Textfeld 3">
            <a:extLst>
              <a:ext uri="{FF2B5EF4-FFF2-40B4-BE49-F238E27FC236}">
                <a16:creationId xmlns:a16="http://schemas.microsoft.com/office/drawing/2014/main" id="{4C97AB4D-36E5-7F58-59DD-75D92C4A7130}"/>
              </a:ext>
            </a:extLst>
          </p:cNvPr>
          <p:cNvSpPr txBox="1"/>
          <p:nvPr userDrawn="1"/>
        </p:nvSpPr>
        <p:spPr>
          <a:xfrm>
            <a:off x="3275856" y="97423"/>
            <a:ext cx="2592288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Pierre Alexandre Thonet, Alexey Vorozhtsov</a:t>
            </a:r>
          </a:p>
        </p:txBody>
      </p:sp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  <p:sp>
        <p:nvSpPr>
          <p:cNvPr id="3" name="Textfeld 3">
            <a:extLst>
              <a:ext uri="{FF2B5EF4-FFF2-40B4-BE49-F238E27FC236}">
                <a16:creationId xmlns:a16="http://schemas.microsoft.com/office/drawing/2014/main" id="{D216A013-D6C5-F26D-E77E-FCE1B1D37928}"/>
              </a:ext>
            </a:extLst>
          </p:cNvPr>
          <p:cNvSpPr txBox="1"/>
          <p:nvPr userDrawn="1"/>
        </p:nvSpPr>
        <p:spPr>
          <a:xfrm>
            <a:off x="3275856" y="97423"/>
            <a:ext cx="2592288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Pierre Alexandre Thonet, Alexey Vorozhtsov</a:t>
            </a:r>
          </a:p>
        </p:txBody>
      </p:sp>
      <p:sp>
        <p:nvSpPr>
          <p:cNvPr id="4" name="Textfeld 4">
            <a:extLst>
              <a:ext uri="{FF2B5EF4-FFF2-40B4-BE49-F238E27FC236}">
                <a16:creationId xmlns:a16="http://schemas.microsoft.com/office/drawing/2014/main" id="{DF5B165A-16EB-8781-5946-454263C94CBC}"/>
              </a:ext>
            </a:extLst>
          </p:cNvPr>
          <p:cNvSpPr txBox="1"/>
          <p:nvPr userDrawn="1"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19-23 May 2025 / FCC week</a:t>
            </a:r>
          </a:p>
        </p:txBody>
      </p:sp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A2E89-F77E-7987-87CE-E4A4F8364F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0A8E765-1145-4561-9291-4BB7117C9368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69C86-26A4-6D10-D100-D6E934A8F5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3CB0FDC6-3A6F-00B8-0F58-916E1E855A5A}"/>
              </a:ext>
            </a:extLst>
          </p:cNvPr>
          <p:cNvSpPr txBox="1"/>
          <p:nvPr userDrawn="1"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19-23 May 2025 / FCC week</a:t>
            </a:r>
          </a:p>
        </p:txBody>
      </p:sp>
      <p:sp>
        <p:nvSpPr>
          <p:cNvPr id="7" name="Textfeld 3">
            <a:extLst>
              <a:ext uri="{FF2B5EF4-FFF2-40B4-BE49-F238E27FC236}">
                <a16:creationId xmlns:a16="http://schemas.microsoft.com/office/drawing/2014/main" id="{1135AB23-5CFF-216D-3473-ACDD120663A2}"/>
              </a:ext>
            </a:extLst>
          </p:cNvPr>
          <p:cNvSpPr txBox="1"/>
          <p:nvPr userDrawn="1"/>
        </p:nvSpPr>
        <p:spPr>
          <a:xfrm>
            <a:off x="3275856" y="97423"/>
            <a:ext cx="2592288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Pierre Alexandre Thonet, Alexey Vorozhtsov</a:t>
            </a:r>
          </a:p>
        </p:txBody>
      </p:sp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72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70" r:id="rId12"/>
  </p:sldLayoutIdLst>
  <p:hf hdr="0" ft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FA1B8-DDCF-3FD4-987A-2D679A54BB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FCC-ee transfer lines magnets design status</a:t>
            </a:r>
          </a:p>
        </p:txBody>
      </p:sp>
    </p:spTree>
    <p:extLst>
      <p:ext uri="{BB962C8B-B14F-4D97-AF65-F5344CB8AC3E}">
        <p14:creationId xmlns:p14="http://schemas.microsoft.com/office/powerpoint/2010/main" val="584326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36D49B-96C4-0AC2-D29D-A790D8BE7E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AA2443-1638-9DC8-4F0F-B107F23CA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Dipole type B</a:t>
            </a:r>
          </a:p>
        </p:txBody>
      </p:sp>
      <p:sp>
        <p:nvSpPr>
          <p:cNvPr id="16" name="Foliennummernplatzhalter 1">
            <a:extLst>
              <a:ext uri="{FF2B5EF4-FFF2-40B4-BE49-F238E27FC236}">
                <a16:creationId xmlns:a16="http://schemas.microsoft.com/office/drawing/2014/main" id="{B93BBED2-0BFF-412A-0EF3-DEEBD39140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graphicFrame>
        <p:nvGraphicFramePr>
          <p:cNvPr id="43" name="Table 42">
            <a:extLst>
              <a:ext uri="{FF2B5EF4-FFF2-40B4-BE49-F238E27FC236}">
                <a16:creationId xmlns:a16="http://schemas.microsoft.com/office/drawing/2014/main" id="{27FA8095-3143-8D14-A979-7886FDDC4A11}"/>
              </a:ext>
            </a:extLst>
          </p:cNvPr>
          <p:cNvGraphicFramePr>
            <a:graphicFrameLocks noGrp="1"/>
          </p:cNvGraphicFramePr>
          <p:nvPr/>
        </p:nvGraphicFramePr>
        <p:xfrm>
          <a:off x="5748419" y="3070970"/>
          <a:ext cx="3286360" cy="1950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44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0782">
                  <a:extLst>
                    <a:ext uri="{9D8B030D-6E8A-4147-A177-3AD203B41FA5}">
                      <a16:colId xmlns:a16="http://schemas.microsoft.com/office/drawing/2014/main" val="3841288140"/>
                    </a:ext>
                  </a:extLst>
                </a:gridCol>
                <a:gridCol w="511362">
                  <a:extLst>
                    <a:ext uri="{9D8B030D-6E8A-4147-A177-3AD203B41FA5}">
                      <a16:colId xmlns:a16="http://schemas.microsoft.com/office/drawing/2014/main" val="1082647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>
                          <a:latin typeface="+mj-lt"/>
                        </a:rPr>
                        <a:t>Parameter</a:t>
                      </a:r>
                      <a:endParaRPr lang="en-GB" sz="1000" b="1" dirty="0"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latin typeface="+mj-lt"/>
                        </a:rPr>
                        <a:t>Value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latin typeface="+mj-lt"/>
                        </a:rPr>
                        <a:t>Unit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j-lt"/>
                        </a:rPr>
                        <a:t>Number of dipoles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564</a:t>
                      </a:r>
                      <a:endParaRPr lang="en-GB" sz="1000" baseline="30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-</a:t>
                      </a:r>
                      <a:endParaRPr lang="en-GB" sz="1000" baseline="300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j-lt"/>
                        </a:rPr>
                        <a:t>Aperture height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30</a:t>
                      </a:r>
                      <a:endParaRPr lang="en-GB" sz="1000" baseline="30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mm</a:t>
                      </a:r>
                      <a:endParaRPr lang="en-GB" sz="1000" baseline="300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30116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j-lt"/>
                        </a:rPr>
                        <a:t>Mechanical length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1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j-lt"/>
                        </a:rPr>
                        <a:t>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48450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j-lt"/>
                        </a:rPr>
                        <a:t>Central field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0.4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T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0891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Good Field Region H x V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j-lt"/>
                        </a:rPr>
                        <a:t>±20 × ±10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mm</a:t>
                      </a:r>
                      <a:r>
                        <a:rPr lang="en-US" sz="1000" baseline="30000" dirty="0">
                          <a:latin typeface="+mj-lt"/>
                        </a:rPr>
                        <a:t>2</a:t>
                      </a:r>
                      <a:endParaRPr lang="en-GB" sz="1000" baseline="300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12300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j-lt"/>
                        </a:rPr>
                        <a:t>Permanent magnet mass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22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kg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82812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j-lt"/>
                        </a:rPr>
                        <a:t>Dipole mass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165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kg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9" name="Textplatzhalter 3">
            <a:extLst>
              <a:ext uri="{FF2B5EF4-FFF2-40B4-BE49-F238E27FC236}">
                <a16:creationId xmlns:a16="http://schemas.microsoft.com/office/drawing/2014/main" id="{475A062E-0FD7-ECBE-05B5-009FBFC497C4}"/>
              </a:ext>
            </a:extLst>
          </p:cNvPr>
          <p:cNvSpPr txBox="1">
            <a:spLocks/>
          </p:cNvSpPr>
          <p:nvPr/>
        </p:nvSpPr>
        <p:spPr>
          <a:xfrm>
            <a:off x="437850" y="1159039"/>
            <a:ext cx="7585584" cy="2125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B</a:t>
            </a:r>
            <a:r>
              <a:rPr lang="en-US" sz="1600" baseline="-25000" dirty="0"/>
              <a:t>0</a:t>
            </a:r>
            <a:r>
              <a:rPr lang="en-US" sz="1600" dirty="0"/>
              <a:t>=0.4 T (P6-P8/P10)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3B0DF11-2AB6-AA38-44F8-32386D552B5E}"/>
              </a:ext>
            </a:extLst>
          </p:cNvPr>
          <p:cNvGrpSpPr/>
          <p:nvPr/>
        </p:nvGrpSpPr>
        <p:grpSpPr>
          <a:xfrm>
            <a:off x="179512" y="1418670"/>
            <a:ext cx="6848787" cy="3589248"/>
            <a:chOff x="146081" y="1412013"/>
            <a:chExt cx="6848787" cy="3589248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654D313C-ED46-8504-0DF1-40EC1FD153EA}"/>
                </a:ext>
              </a:extLst>
            </p:cNvPr>
            <p:cNvGrpSpPr/>
            <p:nvPr/>
          </p:nvGrpSpPr>
          <p:grpSpPr>
            <a:xfrm>
              <a:off x="146081" y="1412013"/>
              <a:ext cx="6848787" cy="3313634"/>
              <a:chOff x="171486" y="1140408"/>
              <a:chExt cx="6848787" cy="3313634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DB8C492F-0CC9-EB9E-B1A7-3A37CEF8F7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67544" y="1483888"/>
                <a:ext cx="2952288" cy="2238197"/>
              </a:xfrm>
              <a:prstGeom prst="rect">
                <a:avLst/>
              </a:prstGeom>
            </p:spPr>
          </p:pic>
          <p:sp>
            <p:nvSpPr>
              <p:cNvPr id="5" name="Textplatzhalter 5">
                <a:extLst>
                  <a:ext uri="{FF2B5EF4-FFF2-40B4-BE49-F238E27FC236}">
                    <a16:creationId xmlns:a16="http://schemas.microsoft.com/office/drawing/2014/main" id="{3F2B81F1-3DCA-1067-B5D2-8A080B7C906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559085" y="1635646"/>
                <a:ext cx="1800200" cy="2880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43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86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29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972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Yoke (low carbon steel)</a:t>
                </a:r>
              </a:p>
            </p:txBody>
          </p:sp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D8152579-6DD8-257B-A227-CFE10593FD5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578491" y="2006628"/>
                <a:ext cx="3441782" cy="2880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43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86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29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972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/>
                  <a:t>Permanent magnet </a:t>
                </a:r>
              </a:p>
              <a:p>
                <a:r>
                  <a:rPr lang="en-GB" dirty="0"/>
                  <a:t>(grade 30 MGOe, Sm</a:t>
                </a:r>
                <a:r>
                  <a:rPr lang="en-GB" baseline="-25000" dirty="0"/>
                  <a:t>2</a:t>
                </a:r>
                <a:r>
                  <a:rPr lang="en-GB" dirty="0"/>
                  <a:t>Co</a:t>
                </a:r>
                <a:r>
                  <a:rPr lang="en-GB" baseline="-25000" dirty="0"/>
                  <a:t>17</a:t>
                </a:r>
                <a:r>
                  <a:rPr lang="en-GB" dirty="0"/>
                  <a:t>)</a:t>
                </a:r>
                <a:endParaRPr lang="en-US" dirty="0"/>
              </a:p>
            </p:txBody>
          </p:sp>
          <p:sp>
            <p:nvSpPr>
              <p:cNvPr id="7" name="Textplatzhalter 5">
                <a:extLst>
                  <a:ext uri="{FF2B5EF4-FFF2-40B4-BE49-F238E27FC236}">
                    <a16:creationId xmlns:a16="http://schemas.microsoft.com/office/drawing/2014/main" id="{BA2066B7-5AA7-70C6-94F8-3A8E4B7A3B6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649010" y="2709972"/>
                <a:ext cx="1728192" cy="2880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43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86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29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972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Pole (low carbon steel)</a:t>
                </a:r>
              </a:p>
            </p:txBody>
          </p: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E96530FA-DC44-11CF-4691-161AE6747A0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88925" y="2142793"/>
                <a:ext cx="589565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EF7BB39E-1481-97E9-1082-9A7E93B58AE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596498" y="2914243"/>
                <a:ext cx="538910" cy="90986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DBC5BC42-B219-50BC-8329-3BDB9CB6185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405138" y="2807543"/>
                <a:ext cx="730270" cy="1247117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D09B2396-98A3-E9A1-8EA7-C6C54817925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145080" y="2713574"/>
                <a:ext cx="997477" cy="159382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" name="Textplatzhalter 5">
                <a:extLst>
                  <a:ext uri="{FF2B5EF4-FFF2-40B4-BE49-F238E27FC236}">
                    <a16:creationId xmlns:a16="http://schemas.microsoft.com/office/drawing/2014/main" id="{7BCDB921-71F5-D25C-4DEB-2A8B3BB26BE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90645" y="3704301"/>
                <a:ext cx="1864844" cy="2880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43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86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29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972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Spacer (aluminum)</a:t>
                </a:r>
              </a:p>
            </p:txBody>
          </p:sp>
          <p:sp>
            <p:nvSpPr>
              <p:cNvPr id="13" name="Textplatzhalter 5">
                <a:extLst>
                  <a:ext uri="{FF2B5EF4-FFF2-40B4-BE49-F238E27FC236}">
                    <a16:creationId xmlns:a16="http://schemas.microsoft.com/office/drawing/2014/main" id="{7CF289DF-1D0D-06A8-FFF5-E684D285451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90645" y="3903947"/>
                <a:ext cx="2232248" cy="2880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43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86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29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972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Adjustable spacer (aluminum)</a:t>
                </a:r>
              </a:p>
            </p:txBody>
          </p:sp>
          <p:sp>
            <p:nvSpPr>
              <p:cNvPr id="14" name="Textplatzhalter 5">
                <a:extLst>
                  <a:ext uri="{FF2B5EF4-FFF2-40B4-BE49-F238E27FC236}">
                    <a16:creationId xmlns:a16="http://schemas.microsoft.com/office/drawing/2014/main" id="{A05A9866-5082-2966-5A24-CD7CFDACAA9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95575" y="4166010"/>
                <a:ext cx="2376264" cy="2880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43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86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29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972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Movable shim (low carbon steel)</a:t>
                </a:r>
              </a:p>
            </p:txBody>
          </p: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4E953813-3321-F035-B61B-0BDACC57FB8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88925" y="2859782"/>
                <a:ext cx="648072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701BC350-C57B-58A9-2947-C9E9C83479D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88925" y="1779662"/>
                <a:ext cx="589565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2" name="Arrow: Right 21">
                <a:extLst>
                  <a:ext uri="{FF2B5EF4-FFF2-40B4-BE49-F238E27FC236}">
                    <a16:creationId xmlns:a16="http://schemas.microsoft.com/office/drawing/2014/main" id="{AD3E2C34-04F0-1557-A414-D2143EC3BC67}"/>
                  </a:ext>
                </a:extLst>
              </p:cNvPr>
              <p:cNvSpPr/>
              <p:nvPr/>
            </p:nvSpPr>
            <p:spPr>
              <a:xfrm rot="16200000">
                <a:off x="2491556" y="2073903"/>
                <a:ext cx="140189" cy="132270"/>
              </a:xfrm>
              <a:prstGeom prst="rightArrow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F233CF59-A138-BBC4-9699-5B7C11370A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6474" y="1381866"/>
                <a:ext cx="2868955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5" name="Textplatzhalter 5">
                <a:extLst>
                  <a:ext uri="{FF2B5EF4-FFF2-40B4-BE49-F238E27FC236}">
                    <a16:creationId xmlns:a16="http://schemas.microsoft.com/office/drawing/2014/main" id="{F043DB74-95D6-EF0B-845D-A70DEF283B9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06346" y="1140408"/>
                <a:ext cx="469210" cy="26239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43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86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29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972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000" dirty="0"/>
                  <a:t>200</a:t>
                </a: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66E837E4-813F-A253-FF63-94C90DA9C82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5536" y="1551549"/>
                <a:ext cx="0" cy="2100321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" name="Textplatzhalter 5">
                <a:extLst>
                  <a:ext uri="{FF2B5EF4-FFF2-40B4-BE49-F238E27FC236}">
                    <a16:creationId xmlns:a16="http://schemas.microsoft.com/office/drawing/2014/main" id="{B0493968-D057-6553-F259-AFA6CCCF747F}"/>
                  </a:ext>
                </a:extLst>
              </p:cNvPr>
              <p:cNvSpPr txBox="1">
                <a:spLocks/>
              </p:cNvSpPr>
              <p:nvPr/>
            </p:nvSpPr>
            <p:spPr>
              <a:xfrm rot="16200000">
                <a:off x="68081" y="2385304"/>
                <a:ext cx="469210" cy="26239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43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86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29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972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000" dirty="0"/>
                  <a:t>150</a:t>
                </a:r>
              </a:p>
            </p:txBody>
          </p:sp>
          <p:sp>
            <p:nvSpPr>
              <p:cNvPr id="29" name="Arrow: Right 28">
                <a:extLst>
                  <a:ext uri="{FF2B5EF4-FFF2-40B4-BE49-F238E27FC236}">
                    <a16:creationId xmlns:a16="http://schemas.microsoft.com/office/drawing/2014/main" id="{E9375486-00AB-F9B2-D855-AB3AF97C1C7F}"/>
                  </a:ext>
                </a:extLst>
              </p:cNvPr>
              <p:cNvSpPr/>
              <p:nvPr/>
            </p:nvSpPr>
            <p:spPr>
              <a:xfrm rot="16200000">
                <a:off x="2491556" y="2985110"/>
                <a:ext cx="140189" cy="132270"/>
              </a:xfrm>
              <a:prstGeom prst="rightArrow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060A3B84-AED1-1997-C1F6-61251310D27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35022" y="3121340"/>
                <a:ext cx="401975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7" name="Textplatzhalter 5">
                <a:extLst>
                  <a:ext uri="{FF2B5EF4-FFF2-40B4-BE49-F238E27FC236}">
                    <a16:creationId xmlns:a16="http://schemas.microsoft.com/office/drawing/2014/main" id="{F9E98E92-4928-DC1A-6A70-DE105DFC4D4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649010" y="2997107"/>
                <a:ext cx="2219134" cy="2880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43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86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29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972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Passive thermal compensation (Fe-Ni)</a:t>
                </a:r>
              </a:p>
            </p:txBody>
          </p:sp>
        </p:grpSp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918EA2CA-729E-30C2-C5E5-14CA986C5E87}"/>
                </a:ext>
              </a:extLst>
            </p:cNvPr>
            <p:cNvCxnSpPr>
              <a:cxnSpLocks/>
            </p:cNvCxnSpPr>
            <p:nvPr/>
          </p:nvCxnSpPr>
          <p:spPr>
            <a:xfrm>
              <a:off x="1907704" y="2974705"/>
              <a:ext cx="1301913" cy="687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platzhalter 5">
              <a:extLst>
                <a:ext uri="{FF2B5EF4-FFF2-40B4-BE49-F238E27FC236}">
                  <a16:creationId xmlns:a16="http://schemas.microsoft.com/office/drawing/2014/main" id="{CACF40D5-2E7F-6B5A-FC0F-C8EC8140B492}"/>
                </a:ext>
              </a:extLst>
            </p:cNvPr>
            <p:cNvSpPr txBox="1">
              <a:spLocks/>
            </p:cNvSpPr>
            <p:nvPr/>
          </p:nvSpPr>
          <p:spPr>
            <a:xfrm>
              <a:off x="2401706" y="2777032"/>
              <a:ext cx="469210" cy="2623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43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86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29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72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dirty="0"/>
                <a:t>90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BA0BC62D-3648-E959-6F37-EA5CD37BCB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12414" y="2655619"/>
              <a:ext cx="0" cy="43539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Textplatzhalter 5">
              <a:extLst>
                <a:ext uri="{FF2B5EF4-FFF2-40B4-BE49-F238E27FC236}">
                  <a16:creationId xmlns:a16="http://schemas.microsoft.com/office/drawing/2014/main" id="{C91D1AE0-0D3F-303D-A567-0CC74AE85FF7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3097467" y="2676206"/>
              <a:ext cx="469210" cy="2623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43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86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29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72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dirty="0"/>
                <a:t>30</a:t>
              </a:r>
            </a:p>
          </p:txBody>
        </p:sp>
        <p:sp>
          <p:nvSpPr>
            <p:cNvPr id="32" name="Arrow: Left-Right 31">
              <a:extLst>
                <a:ext uri="{FF2B5EF4-FFF2-40B4-BE49-F238E27FC236}">
                  <a16:creationId xmlns:a16="http://schemas.microsoft.com/office/drawing/2014/main" id="{F3DA3731-473B-5F50-3802-5102E101D6DB}"/>
                </a:ext>
              </a:extLst>
            </p:cNvPr>
            <p:cNvSpPr/>
            <p:nvPr/>
          </p:nvSpPr>
          <p:spPr>
            <a:xfrm>
              <a:off x="906650" y="2821412"/>
              <a:ext cx="272565" cy="137843"/>
            </a:xfrm>
            <a:prstGeom prst="leftRightArrow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rgbClr val="FFC000"/>
                  </a:solidFill>
                </a:ln>
              </a:endParaRP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4E254F07-904D-21E3-4F2D-9FA608DC1F4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8845" y="2481738"/>
              <a:ext cx="1543861" cy="239426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4" name="Textplatzhalter 5">
              <a:extLst>
                <a:ext uri="{FF2B5EF4-FFF2-40B4-BE49-F238E27FC236}">
                  <a16:creationId xmlns:a16="http://schemas.microsoft.com/office/drawing/2014/main" id="{B0D002D5-0EDD-0A89-2453-298A9BDDC35B}"/>
                </a:ext>
              </a:extLst>
            </p:cNvPr>
            <p:cNvSpPr txBox="1">
              <a:spLocks/>
            </p:cNvSpPr>
            <p:nvPr/>
          </p:nvSpPr>
          <p:spPr>
            <a:xfrm>
              <a:off x="2099424" y="4713229"/>
              <a:ext cx="2376264" cy="28803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43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86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29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72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Outer frame (aluminum)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73F3400-5A14-E7DE-D26C-E0C0EA87959D}"/>
              </a:ext>
            </a:extLst>
          </p:cNvPr>
          <p:cNvGrpSpPr/>
          <p:nvPr/>
        </p:nvGrpSpPr>
        <p:grpSpPr>
          <a:xfrm>
            <a:off x="6393891" y="586855"/>
            <a:ext cx="2801407" cy="2227207"/>
            <a:chOff x="5942333" y="553934"/>
            <a:chExt cx="2801407" cy="2227207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9745981-E301-163D-0323-4ECBEAD4E91C}"/>
                </a:ext>
              </a:extLst>
            </p:cNvPr>
            <p:cNvSpPr txBox="1"/>
            <p:nvPr/>
          </p:nvSpPr>
          <p:spPr>
            <a:xfrm>
              <a:off x="6188882" y="633016"/>
              <a:ext cx="5341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prstClr val="black"/>
                  </a:solidFill>
                </a:rPr>
                <a:t>Yoke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CF143D14-95D9-E969-E4A7-BBF933F59647}"/>
                </a:ext>
              </a:extLst>
            </p:cNvPr>
            <p:cNvGrpSpPr/>
            <p:nvPr/>
          </p:nvGrpSpPr>
          <p:grpSpPr>
            <a:xfrm rot="16200000">
              <a:off x="6229433" y="266834"/>
              <a:ext cx="2227207" cy="2801407"/>
              <a:chOff x="1850303" y="1578984"/>
              <a:chExt cx="2433665" cy="3057072"/>
            </a:xfrm>
          </p:grpSpPr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2CE94643-BA21-7616-E164-A10616814E2A}"/>
                  </a:ext>
                </a:extLst>
              </p:cNvPr>
              <p:cNvSpPr/>
              <p:nvPr/>
            </p:nvSpPr>
            <p:spPr>
              <a:xfrm>
                <a:off x="2798089" y="2641477"/>
                <a:ext cx="405761" cy="108011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31234671-4B1D-626C-E0F8-CD254A187DFB}"/>
                  </a:ext>
                </a:extLst>
              </p:cNvPr>
              <p:cNvSpPr/>
              <p:nvPr/>
            </p:nvSpPr>
            <p:spPr>
              <a:xfrm>
                <a:off x="3203848" y="2641476"/>
                <a:ext cx="648072" cy="108012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47D1DA7B-EE3E-EC46-7125-9C50ADBC8A42}"/>
                  </a:ext>
                </a:extLst>
              </p:cNvPr>
              <p:cNvSpPr/>
              <p:nvPr/>
            </p:nvSpPr>
            <p:spPr>
              <a:xfrm>
                <a:off x="3089055" y="3721596"/>
                <a:ext cx="878603" cy="288032"/>
              </a:xfrm>
              <a:prstGeom prst="rect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F2A4EB9D-17BC-DF5B-DA38-707A94AB2B56}"/>
                  </a:ext>
                </a:extLst>
              </p:cNvPr>
              <p:cNvSpPr/>
              <p:nvPr/>
            </p:nvSpPr>
            <p:spPr>
              <a:xfrm>
                <a:off x="3851920" y="2641477"/>
                <a:ext cx="432048" cy="1080116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A32F95A5-3ABE-1BE2-6735-12697CB6DB3E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3526755" y="2945488"/>
                <a:ext cx="3" cy="504053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662186DD-063A-FF64-39EA-14D48E5FBB32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 flipV="1">
                <a:off x="3526581" y="3631731"/>
                <a:ext cx="10015" cy="47777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BDF66D93-4C16-8526-0072-93006543B21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758218" y="2695481"/>
                <a:ext cx="540061" cy="0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4BA9DDF8-BF8C-31E8-EBF6-31428AA27124}"/>
                  </a:ext>
                </a:extLst>
              </p:cNvPr>
              <p:cNvSpPr txBox="1"/>
              <p:nvPr/>
            </p:nvSpPr>
            <p:spPr>
              <a:xfrm rot="5400000">
                <a:off x="2784694" y="2057899"/>
                <a:ext cx="535636" cy="3026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Pole</a:t>
                </a:r>
                <a:endParaRPr lang="en-GB" sz="1200" dirty="0"/>
              </a:p>
            </p:txBody>
          </p: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5962847A-ECA6-AE4D-145A-C2716D95406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3792511" y="2659643"/>
                <a:ext cx="470603" cy="982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>
                <a:extLst>
                  <a:ext uri="{FF2B5EF4-FFF2-40B4-BE49-F238E27FC236}">
                    <a16:creationId xmlns:a16="http://schemas.microsoft.com/office/drawing/2014/main" id="{9DC2C2C7-42D5-CBF9-E9FE-9FFBFD6B5E11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3254225" y="2676861"/>
                <a:ext cx="504058" cy="1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5E178F7F-C96C-E7B4-A93D-93ACAECC8CB7}"/>
                  </a:ext>
                </a:extLst>
              </p:cNvPr>
              <p:cNvSpPr txBox="1"/>
              <p:nvPr/>
            </p:nvSpPr>
            <p:spPr>
              <a:xfrm rot="5400000">
                <a:off x="3086773" y="1874483"/>
                <a:ext cx="893674" cy="3026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PM block</a:t>
                </a:r>
                <a:endParaRPr lang="en-GB" sz="1200" dirty="0"/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B007706A-A113-2669-42EB-F4C1B11592F1}"/>
                  </a:ext>
                </a:extLst>
              </p:cNvPr>
              <p:cNvSpPr txBox="1"/>
              <p:nvPr/>
            </p:nvSpPr>
            <p:spPr>
              <a:xfrm rot="5400000">
                <a:off x="1060664" y="2938388"/>
                <a:ext cx="2487307" cy="908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Fe-Ni shunt with 30 % Ni  </a:t>
                </a:r>
              </a:p>
              <a:p>
                <a:r>
                  <a:rPr lang="en-US" sz="1200" dirty="0"/>
                  <a:t>(with Curie temperature </a:t>
                </a:r>
              </a:p>
              <a:p>
                <a:r>
                  <a:rPr lang="en-US" sz="1200" dirty="0"/>
                  <a:t>slightly above room temperature)</a:t>
                </a:r>
                <a:endParaRPr lang="en-GB" sz="1200" dirty="0"/>
              </a:p>
            </p:txBody>
          </p:sp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1CC0F4D4-0CDE-D1E7-C377-258E8A978FB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 flipV="1">
                <a:off x="2972077" y="3641813"/>
                <a:ext cx="7270" cy="440321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9" name="Rectangle 78">
            <a:extLst>
              <a:ext uri="{FF2B5EF4-FFF2-40B4-BE49-F238E27FC236}">
                <a16:creationId xmlns:a16="http://schemas.microsoft.com/office/drawing/2014/main" id="{18432984-0918-1EAB-60AB-18304132CD70}"/>
              </a:ext>
            </a:extLst>
          </p:cNvPr>
          <p:cNvSpPr/>
          <p:nvPr/>
        </p:nvSpPr>
        <p:spPr>
          <a:xfrm>
            <a:off x="6444208" y="411510"/>
            <a:ext cx="2333949" cy="2416554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E2080243-735A-D66B-B4B9-E7B299078F86}"/>
              </a:ext>
            </a:extLst>
          </p:cNvPr>
          <p:cNvCxnSpPr>
            <a:cxnSpLocks/>
          </p:cNvCxnSpPr>
          <p:nvPr/>
        </p:nvCxnSpPr>
        <p:spPr>
          <a:xfrm flipV="1">
            <a:off x="5166148" y="2348205"/>
            <a:ext cx="1278060" cy="109755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1778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C3B49B-F412-BA9A-548C-D119816FBA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B3991D-1CD6-24C7-4906-004949325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Quadrupole types A and B</a:t>
            </a:r>
          </a:p>
        </p:txBody>
      </p:sp>
      <p:sp>
        <p:nvSpPr>
          <p:cNvPr id="16" name="Foliennummernplatzhalter 1">
            <a:extLst>
              <a:ext uri="{FF2B5EF4-FFF2-40B4-BE49-F238E27FC236}">
                <a16:creationId xmlns:a16="http://schemas.microsoft.com/office/drawing/2014/main" id="{49B9A9BF-B1F4-427C-E514-F322D08D38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graphicFrame>
        <p:nvGraphicFramePr>
          <p:cNvPr id="44" name="Table 43">
            <a:extLst>
              <a:ext uri="{FF2B5EF4-FFF2-40B4-BE49-F238E27FC236}">
                <a16:creationId xmlns:a16="http://schemas.microsoft.com/office/drawing/2014/main" id="{E88942A5-3845-0D39-4FD6-84C0C4500BB0}"/>
              </a:ext>
            </a:extLst>
          </p:cNvPr>
          <p:cNvGraphicFramePr>
            <a:graphicFrameLocks noGrp="1"/>
          </p:cNvGraphicFramePr>
          <p:nvPr/>
        </p:nvGraphicFramePr>
        <p:xfrm>
          <a:off x="5343351" y="2956624"/>
          <a:ext cx="3722463" cy="2103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342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0">
                  <a:extLst>
                    <a:ext uri="{9D8B030D-6E8A-4147-A177-3AD203B41FA5}">
                      <a16:colId xmlns:a16="http://schemas.microsoft.com/office/drawing/2014/main" val="3841288140"/>
                    </a:ext>
                  </a:extLst>
                </a:gridCol>
                <a:gridCol w="936106">
                  <a:extLst>
                    <a:ext uri="{9D8B030D-6E8A-4147-A177-3AD203B41FA5}">
                      <a16:colId xmlns:a16="http://schemas.microsoft.com/office/drawing/2014/main" val="3054935315"/>
                    </a:ext>
                  </a:extLst>
                </a:gridCol>
                <a:gridCol w="504054">
                  <a:extLst>
                    <a:ext uri="{9D8B030D-6E8A-4147-A177-3AD203B41FA5}">
                      <a16:colId xmlns:a16="http://schemas.microsoft.com/office/drawing/2014/main" val="1082647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>
                          <a:latin typeface="+mj-lt"/>
                        </a:rPr>
                        <a:t>Parameter</a:t>
                      </a:r>
                      <a:endParaRPr lang="en-GB" sz="1000" b="1" dirty="0"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latin typeface="+mj-lt"/>
                        </a:rPr>
                        <a:t>Type A (P1-P6)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latin typeface="+mj-lt"/>
                        </a:rPr>
                        <a:t>Type B </a:t>
                      </a:r>
                    </a:p>
                    <a:p>
                      <a:pPr algn="ctr"/>
                      <a:r>
                        <a:rPr lang="en-US" sz="1000" b="1" dirty="0">
                          <a:latin typeface="+mj-lt"/>
                        </a:rPr>
                        <a:t>(P6-P8/P10)</a:t>
                      </a:r>
                      <a:endParaRPr lang="en-GB" sz="1000" b="1" dirty="0"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latin typeface="+mj-lt"/>
                        </a:rPr>
                        <a:t>Unit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j-lt"/>
                        </a:rPr>
                        <a:t>Number of quadrupoles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324</a:t>
                      </a:r>
                      <a:endParaRPr lang="en-GB" sz="1000" baseline="30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176</a:t>
                      </a:r>
                      <a:endParaRPr lang="en-GB" sz="1000" kern="1200" baseline="300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-</a:t>
                      </a:r>
                      <a:endParaRPr lang="en-GB" sz="1000" baseline="300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j-lt"/>
                        </a:rPr>
                        <a:t>Aperture diameter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30</a:t>
                      </a:r>
                      <a:endParaRPr lang="en-GB" sz="1000" baseline="30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30</a:t>
                      </a:r>
                      <a:endParaRPr lang="en-GB" sz="1000" baseline="30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mm</a:t>
                      </a:r>
                      <a:endParaRPr lang="en-GB" sz="1000" baseline="300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827774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j-lt"/>
                        </a:rPr>
                        <a:t>Mechanical length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0.333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1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j-lt"/>
                        </a:rPr>
                        <a:t>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48450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j-lt"/>
                        </a:rPr>
                        <a:t>Gradient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15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15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T/m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0891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Good Field Region Ø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j-lt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j-lt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mm</a:t>
                      </a:r>
                      <a:endParaRPr lang="en-GB" sz="1000" baseline="300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12300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j-lt"/>
                        </a:rPr>
                        <a:t>Permanent magnet mass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3.5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10.5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kg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82812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j-lt"/>
                        </a:rPr>
                        <a:t>Quadrupole mass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23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69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kg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6" name="Textplatzhalter 3">
            <a:extLst>
              <a:ext uri="{FF2B5EF4-FFF2-40B4-BE49-F238E27FC236}">
                <a16:creationId xmlns:a16="http://schemas.microsoft.com/office/drawing/2014/main" id="{21430177-C84B-8537-971A-9E19FC8CCEAC}"/>
              </a:ext>
            </a:extLst>
          </p:cNvPr>
          <p:cNvSpPr txBox="1">
            <a:spLocks/>
          </p:cNvSpPr>
          <p:nvPr/>
        </p:nvSpPr>
        <p:spPr>
          <a:xfrm>
            <a:off x="437850" y="1125305"/>
            <a:ext cx="7585584" cy="2125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Same cross section, different length, G</a:t>
            </a:r>
            <a:r>
              <a:rPr lang="en-US" sz="1600" baseline="-25000" dirty="0"/>
              <a:t>0</a:t>
            </a:r>
            <a:r>
              <a:rPr lang="en-US" sz="1600" dirty="0"/>
              <a:t>=15 T/m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96310BA-27C6-5DE2-B166-438317ABDDC8}"/>
              </a:ext>
            </a:extLst>
          </p:cNvPr>
          <p:cNvGrpSpPr/>
          <p:nvPr/>
        </p:nvGrpSpPr>
        <p:grpSpPr>
          <a:xfrm>
            <a:off x="0" y="1381866"/>
            <a:ext cx="8656191" cy="2914055"/>
            <a:chOff x="16209" y="1447722"/>
            <a:chExt cx="8656191" cy="2914055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F8DDC96F-26AC-B04A-4DC5-01F417D44A41}"/>
                </a:ext>
              </a:extLst>
            </p:cNvPr>
            <p:cNvGrpSpPr/>
            <p:nvPr/>
          </p:nvGrpSpPr>
          <p:grpSpPr>
            <a:xfrm>
              <a:off x="16209" y="1447722"/>
              <a:ext cx="8656191" cy="2914055"/>
              <a:chOff x="89109" y="1272560"/>
              <a:chExt cx="8656191" cy="2914055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9016C090-DEA7-9F45-7701-2585697609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95536" y="1563638"/>
                <a:ext cx="2701275" cy="2622977"/>
              </a:xfrm>
              <a:prstGeom prst="rect">
                <a:avLst/>
              </a:prstGeom>
            </p:spPr>
          </p:pic>
          <p:sp>
            <p:nvSpPr>
              <p:cNvPr id="7" name="Textplatzhalter 5">
                <a:extLst>
                  <a:ext uri="{FF2B5EF4-FFF2-40B4-BE49-F238E27FC236}">
                    <a16:creationId xmlns:a16="http://schemas.microsoft.com/office/drawing/2014/main" id="{2A79949D-76BA-72FB-BFCD-C90E8B242AD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04000" y="1637073"/>
                <a:ext cx="2304104" cy="2880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43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86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29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972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Return yoke (low carbon steel)</a:t>
                </a:r>
              </a:p>
            </p:txBody>
          </p:sp>
          <p:sp>
            <p:nvSpPr>
              <p:cNvPr id="8" name="Textplatzhalter 5">
                <a:extLst>
                  <a:ext uri="{FF2B5EF4-FFF2-40B4-BE49-F238E27FC236}">
                    <a16:creationId xmlns:a16="http://schemas.microsoft.com/office/drawing/2014/main" id="{A7EBED39-4B7E-EADA-BE8C-A9BA297EAAC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168818" y="2427734"/>
                <a:ext cx="5576482" cy="2880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43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86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29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972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/>
                  <a:t>Permanent magnet (grade TC16 MGOe, temperature compensated Sm</a:t>
                </a:r>
                <a:r>
                  <a:rPr lang="en-GB" baseline="-25000" dirty="0"/>
                  <a:t>2</a:t>
                </a:r>
                <a:r>
                  <a:rPr lang="en-GB" dirty="0"/>
                  <a:t>Co</a:t>
                </a:r>
                <a:r>
                  <a:rPr lang="en-GB" baseline="-25000" dirty="0"/>
                  <a:t>17</a:t>
                </a:r>
                <a:r>
                  <a:rPr lang="en-GB" dirty="0"/>
                  <a:t>)</a:t>
                </a:r>
                <a:endParaRPr lang="en-US" dirty="0"/>
              </a:p>
            </p:txBody>
          </p:sp>
          <p:sp>
            <p:nvSpPr>
              <p:cNvPr id="9" name="Textplatzhalter 5">
                <a:extLst>
                  <a:ext uri="{FF2B5EF4-FFF2-40B4-BE49-F238E27FC236}">
                    <a16:creationId xmlns:a16="http://schemas.microsoft.com/office/drawing/2014/main" id="{49A3C6BE-65AD-F6C2-DAFC-D8002716D98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00212" y="3073799"/>
                <a:ext cx="1728192" cy="2880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43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86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29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972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Pole (low carbon steel)</a:t>
                </a:r>
              </a:p>
            </p:txBody>
          </p:sp>
          <p:sp>
            <p:nvSpPr>
              <p:cNvPr id="14" name="Textplatzhalter 5">
                <a:extLst>
                  <a:ext uri="{FF2B5EF4-FFF2-40B4-BE49-F238E27FC236}">
                    <a16:creationId xmlns:a16="http://schemas.microsoft.com/office/drawing/2014/main" id="{29A5F17C-625C-E961-6AC7-A4A7EE02E2C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00212" y="2787195"/>
                <a:ext cx="1864844" cy="2880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43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86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29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972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Frame (aluminum)</a:t>
                </a:r>
              </a:p>
            </p:txBody>
          </p:sp>
          <p:sp>
            <p:nvSpPr>
              <p:cNvPr id="17" name="Textplatzhalter 5">
                <a:extLst>
                  <a:ext uri="{FF2B5EF4-FFF2-40B4-BE49-F238E27FC236}">
                    <a16:creationId xmlns:a16="http://schemas.microsoft.com/office/drawing/2014/main" id="{2C2F591F-12D5-BF2E-7BA3-FD886456576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00212" y="3369544"/>
                <a:ext cx="2232248" cy="2880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43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86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29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972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Adjustable spacer (aluminum)</a:t>
                </a:r>
              </a:p>
            </p:txBody>
          </p:sp>
          <p:sp>
            <p:nvSpPr>
              <p:cNvPr id="21" name="Textplatzhalter 5">
                <a:extLst>
                  <a:ext uri="{FF2B5EF4-FFF2-40B4-BE49-F238E27FC236}">
                    <a16:creationId xmlns:a16="http://schemas.microsoft.com/office/drawing/2014/main" id="{3BAF3110-1250-4991-5E54-82C037B8E86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03812" y="2058064"/>
                <a:ext cx="2376264" cy="2880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43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86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29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972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Movable shim (low carbon steel)</a:t>
                </a:r>
              </a:p>
            </p:txBody>
          </p: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429A9A69-C048-7FD5-5D6C-94FE498B7C2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26096" y="2570165"/>
                <a:ext cx="974116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7EAAACD0-9D4F-9A2B-17C4-99AD9DF2AFB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98526" y="1779662"/>
                <a:ext cx="1205474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4" name="Arrow: Right 23">
                <a:extLst>
                  <a:ext uri="{FF2B5EF4-FFF2-40B4-BE49-F238E27FC236}">
                    <a16:creationId xmlns:a16="http://schemas.microsoft.com/office/drawing/2014/main" id="{F0FD6EC2-38A8-89D5-4582-676BBEA29F59}"/>
                  </a:ext>
                </a:extLst>
              </p:cNvPr>
              <p:cNvSpPr/>
              <p:nvPr/>
            </p:nvSpPr>
            <p:spPr>
              <a:xfrm rot="18582913">
                <a:off x="2131061" y="2375419"/>
                <a:ext cx="56790" cy="45719"/>
              </a:xfrm>
              <a:prstGeom prst="rightArrow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D1C508DE-F49D-849A-1B5D-9B7E895DB4B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8223" y="1482174"/>
                <a:ext cx="2429601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" name="Textplatzhalter 5">
                <a:extLst>
                  <a:ext uri="{FF2B5EF4-FFF2-40B4-BE49-F238E27FC236}">
                    <a16:creationId xmlns:a16="http://schemas.microsoft.com/office/drawing/2014/main" id="{8011D606-CC69-6423-9240-F774C2F939D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38418" y="1272560"/>
                <a:ext cx="469210" cy="26239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43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86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29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972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000" dirty="0"/>
                  <a:t>125</a:t>
                </a:r>
              </a:p>
            </p:txBody>
          </p: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8602A971-1C53-440E-1CBF-7DD298E5B39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3528" y="1630663"/>
                <a:ext cx="0" cy="2458207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Textplatzhalter 5">
                <a:extLst>
                  <a:ext uri="{FF2B5EF4-FFF2-40B4-BE49-F238E27FC236}">
                    <a16:creationId xmlns:a16="http://schemas.microsoft.com/office/drawing/2014/main" id="{C8896A98-B4E1-4F9E-6356-14CE2BB4AF7C}"/>
                  </a:ext>
                </a:extLst>
              </p:cNvPr>
              <p:cNvSpPr txBox="1">
                <a:spLocks/>
              </p:cNvSpPr>
              <p:nvPr/>
            </p:nvSpPr>
            <p:spPr>
              <a:xfrm rot="16200000">
                <a:off x="-14296" y="2645912"/>
                <a:ext cx="469210" cy="26239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43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86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29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972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000" dirty="0"/>
                  <a:t>125</a:t>
                </a:r>
              </a:p>
            </p:txBody>
          </p: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ACB20118-6264-6B39-DAF8-02D2C7215A9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061804" y="3506427"/>
                <a:ext cx="1142196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526C62C5-B5E4-34BD-1665-1854942D23B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434121" y="2211710"/>
                <a:ext cx="769879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A89274C0-B8B5-392A-A273-E0EB2A1A9F4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440614" y="2931790"/>
                <a:ext cx="763386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9061A046-66E1-D78E-9F6A-E33D15EDFA2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80778" y="3219822"/>
                <a:ext cx="1223222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7" name="Arrow: Right 46">
              <a:extLst>
                <a:ext uri="{FF2B5EF4-FFF2-40B4-BE49-F238E27FC236}">
                  <a16:creationId xmlns:a16="http://schemas.microsoft.com/office/drawing/2014/main" id="{939F1DE4-8213-DED0-1B3A-3F3782871290}"/>
                </a:ext>
              </a:extLst>
            </p:cNvPr>
            <p:cNvSpPr/>
            <p:nvPr/>
          </p:nvSpPr>
          <p:spPr>
            <a:xfrm rot="13299617">
              <a:off x="2077231" y="3453589"/>
              <a:ext cx="56790" cy="45719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Arrow: Right 47">
              <a:extLst>
                <a:ext uri="{FF2B5EF4-FFF2-40B4-BE49-F238E27FC236}">
                  <a16:creationId xmlns:a16="http://schemas.microsoft.com/office/drawing/2014/main" id="{84D06616-048C-98C6-303E-158065AF7347}"/>
                </a:ext>
              </a:extLst>
            </p:cNvPr>
            <p:cNvSpPr/>
            <p:nvPr/>
          </p:nvSpPr>
          <p:spPr>
            <a:xfrm rot="2448449">
              <a:off x="1159228" y="2587030"/>
              <a:ext cx="56790" cy="45719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Arrow: Right 48">
              <a:extLst>
                <a:ext uri="{FF2B5EF4-FFF2-40B4-BE49-F238E27FC236}">
                  <a16:creationId xmlns:a16="http://schemas.microsoft.com/office/drawing/2014/main" id="{FF2A983E-E60E-FEA4-E52A-BBC09F115744}"/>
                </a:ext>
              </a:extLst>
            </p:cNvPr>
            <p:cNvSpPr/>
            <p:nvPr/>
          </p:nvSpPr>
          <p:spPr>
            <a:xfrm rot="8123816">
              <a:off x="1195498" y="3477918"/>
              <a:ext cx="56790" cy="45719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Arrow: Left-Right 2">
              <a:extLst>
                <a:ext uri="{FF2B5EF4-FFF2-40B4-BE49-F238E27FC236}">
                  <a16:creationId xmlns:a16="http://schemas.microsoft.com/office/drawing/2014/main" id="{EECB451B-D81B-A75E-060A-CEF484B2DEA6}"/>
                </a:ext>
              </a:extLst>
            </p:cNvPr>
            <p:cNvSpPr/>
            <p:nvPr/>
          </p:nvSpPr>
          <p:spPr>
            <a:xfrm rot="2709032">
              <a:off x="2161678" y="3615217"/>
              <a:ext cx="197569" cy="102132"/>
            </a:xfrm>
            <a:prstGeom prst="leftRightArrow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rgbClr val="FFC000"/>
                  </a:solidFill>
                </a:ln>
              </a:endParaRPr>
            </a:p>
          </p:txBody>
        </p:sp>
        <p:sp>
          <p:nvSpPr>
            <p:cNvPr id="6" name="Arrow: Left-Right 5">
              <a:extLst>
                <a:ext uri="{FF2B5EF4-FFF2-40B4-BE49-F238E27FC236}">
                  <a16:creationId xmlns:a16="http://schemas.microsoft.com/office/drawing/2014/main" id="{49B6A281-1807-32C2-3CF8-6ABA79C67EDC}"/>
                </a:ext>
              </a:extLst>
            </p:cNvPr>
            <p:cNvSpPr/>
            <p:nvPr/>
          </p:nvSpPr>
          <p:spPr>
            <a:xfrm rot="8107138">
              <a:off x="2160442" y="2365852"/>
              <a:ext cx="197569" cy="102132"/>
            </a:xfrm>
            <a:prstGeom prst="leftRightArrow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rgbClr val="FFC000"/>
                  </a:solidFill>
                </a:ln>
              </a:endParaRPr>
            </a:p>
          </p:txBody>
        </p:sp>
        <p:sp>
          <p:nvSpPr>
            <p:cNvPr id="12" name="Arrow: Left-Right 11">
              <a:extLst>
                <a:ext uri="{FF2B5EF4-FFF2-40B4-BE49-F238E27FC236}">
                  <a16:creationId xmlns:a16="http://schemas.microsoft.com/office/drawing/2014/main" id="{710BC3E9-CBBB-FA6A-45FB-6F0075A0B89C}"/>
                </a:ext>
              </a:extLst>
            </p:cNvPr>
            <p:cNvSpPr/>
            <p:nvPr/>
          </p:nvSpPr>
          <p:spPr>
            <a:xfrm rot="8107138">
              <a:off x="909047" y="3599530"/>
              <a:ext cx="197569" cy="102132"/>
            </a:xfrm>
            <a:prstGeom prst="leftRightArrow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rgbClr val="FFC000"/>
                  </a:solidFill>
                </a:ln>
              </a:endParaRPr>
            </a:p>
          </p:txBody>
        </p:sp>
        <p:sp>
          <p:nvSpPr>
            <p:cNvPr id="15" name="Arrow: Left-Right 14">
              <a:extLst>
                <a:ext uri="{FF2B5EF4-FFF2-40B4-BE49-F238E27FC236}">
                  <a16:creationId xmlns:a16="http://schemas.microsoft.com/office/drawing/2014/main" id="{5FDDE31B-E5B2-7CE8-5B45-5A723410DBFB}"/>
                </a:ext>
              </a:extLst>
            </p:cNvPr>
            <p:cNvSpPr/>
            <p:nvPr/>
          </p:nvSpPr>
          <p:spPr>
            <a:xfrm rot="2709032">
              <a:off x="908887" y="2366010"/>
              <a:ext cx="197569" cy="102132"/>
            </a:xfrm>
            <a:prstGeom prst="leftRightArrow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rgbClr val="FFC000"/>
                  </a:solidFill>
                </a:ln>
              </a:endParaRP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4A7AC8C6-BB99-ADCB-804F-5B423DB969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07183" y="2849768"/>
              <a:ext cx="433529" cy="38365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Textplatzhalter 5">
              <a:extLst>
                <a:ext uri="{FF2B5EF4-FFF2-40B4-BE49-F238E27FC236}">
                  <a16:creationId xmlns:a16="http://schemas.microsoft.com/office/drawing/2014/main" id="{5E975069-99E6-24E9-9F48-30C0F15B42F5}"/>
                </a:ext>
              </a:extLst>
            </p:cNvPr>
            <p:cNvSpPr txBox="1">
              <a:spLocks/>
            </p:cNvSpPr>
            <p:nvPr/>
          </p:nvSpPr>
          <p:spPr>
            <a:xfrm rot="18977074">
              <a:off x="1386548" y="2816586"/>
              <a:ext cx="469210" cy="2623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43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86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29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72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dirty="0"/>
                <a:t>30</a:t>
              </a:r>
            </a:p>
          </p:txBody>
        </p:sp>
      </p:grpSp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9B51D977-49D3-C64F-ECC0-C1638EF18841}"/>
              </a:ext>
            </a:extLst>
          </p:cNvPr>
          <p:cNvSpPr txBox="1">
            <a:spLocks/>
          </p:cNvSpPr>
          <p:nvPr/>
        </p:nvSpPr>
        <p:spPr>
          <a:xfrm>
            <a:off x="5796136" y="667592"/>
            <a:ext cx="3230318" cy="90401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en-GB" sz="1400" dirty="0"/>
              <a:t>The gradient is adjusted by moving away some shims to change the reluctance of the magnetic circuit.</a:t>
            </a:r>
          </a:p>
        </p:txBody>
      </p:sp>
    </p:spTree>
    <p:extLst>
      <p:ext uri="{BB962C8B-B14F-4D97-AF65-F5344CB8AC3E}">
        <p14:creationId xmlns:p14="http://schemas.microsoft.com/office/powerpoint/2010/main" val="7443623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2D4554-3C81-DCDD-3695-2F1225A15B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9279FD-D360-1414-24F7-34DD07FC6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US" dirty="0"/>
              <a:t>2 D modelling: dipoles</a:t>
            </a:r>
          </a:p>
        </p:txBody>
      </p:sp>
      <p:sp>
        <p:nvSpPr>
          <p:cNvPr id="16" name="Foliennummernplatzhalter 1">
            <a:extLst>
              <a:ext uri="{FF2B5EF4-FFF2-40B4-BE49-F238E27FC236}">
                <a16:creationId xmlns:a16="http://schemas.microsoft.com/office/drawing/2014/main" id="{0361DEE5-B7FD-F711-AAD2-0D47A0FA37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6304D79-363E-6366-9F1D-64A22DEF5E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927117"/>
            <a:ext cx="1482134" cy="2608857"/>
          </a:xfrm>
          <a:prstGeom prst="rect">
            <a:avLst/>
          </a:prstGeom>
        </p:spPr>
      </p:pic>
      <p:sp>
        <p:nvSpPr>
          <p:cNvPr id="22" name="Textplatzhalter 3">
            <a:extLst>
              <a:ext uri="{FF2B5EF4-FFF2-40B4-BE49-F238E27FC236}">
                <a16:creationId xmlns:a16="http://schemas.microsoft.com/office/drawing/2014/main" id="{9C99C9F6-1A0E-6C94-140F-0BA9F79EE5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91680" y="1241335"/>
            <a:ext cx="1482134" cy="212558"/>
          </a:xfrm>
        </p:spPr>
        <p:txBody>
          <a:bodyPr/>
          <a:lstStyle/>
          <a:p>
            <a:r>
              <a:rPr lang="en-US" sz="1600" dirty="0"/>
              <a:t>Dipole type A</a:t>
            </a:r>
          </a:p>
        </p:txBody>
      </p:sp>
      <p:sp>
        <p:nvSpPr>
          <p:cNvPr id="23" name="Textplatzhalter 3">
            <a:extLst>
              <a:ext uri="{FF2B5EF4-FFF2-40B4-BE49-F238E27FC236}">
                <a16:creationId xmlns:a16="http://schemas.microsoft.com/office/drawing/2014/main" id="{5ABF8935-AE81-ADBE-1F65-2FEE20FB231E}"/>
              </a:ext>
            </a:extLst>
          </p:cNvPr>
          <p:cNvSpPr txBox="1">
            <a:spLocks/>
          </p:cNvSpPr>
          <p:nvPr/>
        </p:nvSpPr>
        <p:spPr>
          <a:xfrm>
            <a:off x="1691680" y="3231545"/>
            <a:ext cx="1482134" cy="2125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Dipole type B</a:t>
            </a: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1B70CEE3-2419-90F2-D355-6A3FA22D359B}"/>
              </a:ext>
            </a:extLst>
          </p:cNvPr>
          <p:cNvGraphicFramePr>
            <a:graphicFrameLocks noGrp="1"/>
          </p:cNvGraphicFramePr>
          <p:nvPr/>
        </p:nvGraphicFramePr>
        <p:xfrm>
          <a:off x="5748419" y="2067694"/>
          <a:ext cx="328636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15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3841288140"/>
                    </a:ext>
                  </a:extLst>
                </a:gridCol>
                <a:gridCol w="711057">
                  <a:extLst>
                    <a:ext uri="{9D8B030D-6E8A-4147-A177-3AD203B41FA5}">
                      <a16:colId xmlns:a16="http://schemas.microsoft.com/office/drawing/2014/main" val="1918857950"/>
                    </a:ext>
                  </a:extLst>
                </a:gridCol>
                <a:gridCol w="511362">
                  <a:extLst>
                    <a:ext uri="{9D8B030D-6E8A-4147-A177-3AD203B41FA5}">
                      <a16:colId xmlns:a16="http://schemas.microsoft.com/office/drawing/2014/main" val="1082647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>
                          <a:latin typeface="+mj-lt"/>
                        </a:rPr>
                        <a:t>Parameter</a:t>
                      </a:r>
                      <a:endParaRPr lang="en-GB" sz="1000" b="1" dirty="0"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latin typeface="+mj-lt"/>
                        </a:rPr>
                        <a:t>Type A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latin typeface="+mj-lt"/>
                        </a:rPr>
                        <a:t>Type B</a:t>
                      </a:r>
                      <a:endParaRPr lang="en-GB" sz="1000" b="1" dirty="0"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latin typeface="+mj-lt"/>
                        </a:rPr>
                        <a:t>Unit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j-lt"/>
                        </a:rPr>
                        <a:t>Field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0.15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0.4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T</a:t>
                      </a:r>
                      <a:endParaRPr lang="en-GB" sz="1000" baseline="300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j-lt"/>
                        </a:rPr>
                        <a:t>Field homogeneity in GFR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± 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j-lt"/>
                        </a:rPr>
                        <a:t>± 5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en-GB" sz="1000" kern="1200" baseline="30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-4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48450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j-lt"/>
                        </a:rPr>
                        <a:t>Tuning range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+6 / -30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± 6 / -15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0891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Expected field stability / temperature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j-lt"/>
                        </a:rPr>
                        <a:t>~0.004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~0.004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% /°C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1230057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0EB7ADCE-F703-E46D-06FB-381A43EA2FF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626"/>
          <a:stretch/>
        </p:blipFill>
        <p:spPr>
          <a:xfrm>
            <a:off x="1691680" y="3542077"/>
            <a:ext cx="3808376" cy="15276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6726087-EE08-ED7D-9783-5B04068B5A8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954"/>
          <a:stretch/>
        </p:blipFill>
        <p:spPr>
          <a:xfrm>
            <a:off x="1691680" y="1551867"/>
            <a:ext cx="3808376" cy="1509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6192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F65396-E30D-E276-8853-3344A1A43A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80C094-1CC0-5919-3639-80F4F2E56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US" dirty="0"/>
              <a:t>2 D modelling: quadrupole</a:t>
            </a:r>
          </a:p>
        </p:txBody>
      </p:sp>
      <p:sp>
        <p:nvSpPr>
          <p:cNvPr id="16" name="Foliennummernplatzhalter 1">
            <a:extLst>
              <a:ext uri="{FF2B5EF4-FFF2-40B4-BE49-F238E27FC236}">
                <a16:creationId xmlns:a16="http://schemas.microsoft.com/office/drawing/2014/main" id="{ED47EEBE-F5E8-1798-D52F-C240EB04D79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B11520A-911E-9640-FB99-666292F53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927117"/>
            <a:ext cx="1482134" cy="2608857"/>
          </a:xfrm>
          <a:prstGeom prst="rect">
            <a:avLst/>
          </a:prstGeom>
        </p:spPr>
      </p:pic>
      <p:sp>
        <p:nvSpPr>
          <p:cNvPr id="22" name="Textplatzhalter 3">
            <a:extLst>
              <a:ext uri="{FF2B5EF4-FFF2-40B4-BE49-F238E27FC236}">
                <a16:creationId xmlns:a16="http://schemas.microsoft.com/office/drawing/2014/main" id="{8578B9BC-CA3E-1316-A294-7902910FE7E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91680" y="1241335"/>
            <a:ext cx="3024336" cy="212558"/>
          </a:xfrm>
        </p:spPr>
        <p:txBody>
          <a:bodyPr/>
          <a:lstStyle/>
          <a:p>
            <a:r>
              <a:rPr lang="en-US" sz="1600" dirty="0"/>
              <a:t>Quadrupole types A and B</a:t>
            </a: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DC19C51E-4C44-A962-99E9-75A1FB199614}"/>
              </a:ext>
            </a:extLst>
          </p:cNvPr>
          <p:cNvGraphicFramePr>
            <a:graphicFrameLocks noGrp="1"/>
          </p:cNvGraphicFramePr>
          <p:nvPr/>
        </p:nvGraphicFramePr>
        <p:xfrm>
          <a:off x="6111023" y="2067694"/>
          <a:ext cx="2781458" cy="15841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85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3848">
                  <a:extLst>
                    <a:ext uri="{9D8B030D-6E8A-4147-A177-3AD203B41FA5}">
                      <a16:colId xmlns:a16="http://schemas.microsoft.com/office/drawing/2014/main" val="3841288140"/>
                    </a:ext>
                  </a:extLst>
                </a:gridCol>
                <a:gridCol w="552297">
                  <a:extLst>
                    <a:ext uri="{9D8B030D-6E8A-4147-A177-3AD203B41FA5}">
                      <a16:colId xmlns:a16="http://schemas.microsoft.com/office/drawing/2014/main" val="1082647003"/>
                    </a:ext>
                  </a:extLst>
                </a:gridCol>
              </a:tblGrid>
              <a:tr h="240899"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>
                          <a:latin typeface="+mj-lt"/>
                        </a:rPr>
                        <a:t>Parameter</a:t>
                      </a:r>
                      <a:endParaRPr lang="en-GB" sz="1000" b="1" dirty="0"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latin typeface="+mj-lt"/>
                        </a:rPr>
                        <a:t>V</a:t>
                      </a:r>
                      <a:r>
                        <a:rPr lang="en-GB" sz="1000" b="1" dirty="0" err="1">
                          <a:latin typeface="+mj-lt"/>
                        </a:rPr>
                        <a:t>alue</a:t>
                      </a:r>
                      <a:endParaRPr lang="en-GB" sz="1000" b="1" dirty="0"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latin typeface="+mj-lt"/>
                        </a:rPr>
                        <a:t>Unit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899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j-lt"/>
                        </a:rPr>
                        <a:t>Gradient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T/m</a:t>
                      </a:r>
                      <a:endParaRPr lang="en-GB" sz="1000" baseline="300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1462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j-lt"/>
                        </a:rPr>
                        <a:t>Gradient homogeneity in GFR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± 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en-GB" sz="1000" kern="1200" baseline="30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-4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4845050"/>
                  </a:ext>
                </a:extLst>
              </a:tr>
              <a:tr h="240899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j-lt"/>
                        </a:rPr>
                        <a:t>Tuning range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/ -30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0891002"/>
                  </a:ext>
                </a:extLst>
              </a:tr>
              <a:tr h="45641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Expected gradient stability / temperature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j-lt"/>
                        </a:rPr>
                        <a:t>~0.004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% /°C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1230057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E54CC7F2-FC68-8D7D-DEC8-05C810AB894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108" t="23136" r="11446"/>
          <a:stretch/>
        </p:blipFill>
        <p:spPr>
          <a:xfrm>
            <a:off x="1957436" y="1902054"/>
            <a:ext cx="3622676" cy="2543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6974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24515F-173A-029A-4DBC-DF7BA52588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C45CE8-4DCF-C6C2-3759-F2C06E1A9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Permanent magnet cost breakdown</a:t>
            </a:r>
          </a:p>
        </p:txBody>
      </p:sp>
      <p:sp>
        <p:nvSpPr>
          <p:cNvPr id="16" name="Foliennummernplatzhalter 1">
            <a:extLst>
              <a:ext uri="{FF2B5EF4-FFF2-40B4-BE49-F238E27FC236}">
                <a16:creationId xmlns:a16="http://schemas.microsoft.com/office/drawing/2014/main" id="{ECFB5E1A-D4A7-FDE6-CC10-AF39C7DEC3E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127A3B9-A0F6-50DE-04AC-CADD5972E561}"/>
              </a:ext>
            </a:extLst>
          </p:cNvPr>
          <p:cNvGraphicFramePr>
            <a:graphicFrameLocks noGrp="1"/>
          </p:cNvGraphicFramePr>
          <p:nvPr/>
        </p:nvGraphicFramePr>
        <p:xfrm>
          <a:off x="450436" y="1059582"/>
          <a:ext cx="8208911" cy="2541631"/>
        </p:xfrm>
        <a:graphic>
          <a:graphicData uri="http://schemas.openxmlformats.org/drawingml/2006/table">
            <a:tbl>
              <a:tblPr/>
              <a:tblGrid>
                <a:gridCol w="816832">
                  <a:extLst>
                    <a:ext uri="{9D8B030D-6E8A-4147-A177-3AD203B41FA5}">
                      <a16:colId xmlns:a16="http://schemas.microsoft.com/office/drawing/2014/main" val="885168113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4108201857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58771885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867920963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61198883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188865255"/>
                    </a:ext>
                  </a:extLst>
                </a:gridCol>
                <a:gridCol w="479311">
                  <a:extLst>
                    <a:ext uri="{9D8B030D-6E8A-4147-A177-3AD203B41FA5}">
                      <a16:colId xmlns:a16="http://schemas.microsoft.com/office/drawing/2014/main" val="4274398507"/>
                    </a:ext>
                  </a:extLst>
                </a:gridCol>
              </a:tblGrid>
              <a:tr h="39225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Category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Dipole</a:t>
                      </a:r>
                    </a:p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type 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Dipole </a:t>
                      </a:r>
                    </a:p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type 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Quadrupole type 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Quadrupole type 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Unit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6609698"/>
                  </a:ext>
                </a:extLst>
              </a:tr>
              <a:tr h="241983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Material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Low carbon steel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8521656"/>
                  </a:ext>
                </a:extLst>
              </a:tr>
              <a:tr h="241983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Aluminium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4916857"/>
                  </a:ext>
                </a:extLst>
              </a:tr>
              <a:tr h="220869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Permanent magnet blocks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1350444"/>
                  </a:ext>
                </a:extLst>
              </a:tr>
              <a:tr h="241983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Ancillaries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5917335"/>
                  </a:ext>
                </a:extLst>
              </a:tr>
              <a:tr h="241983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Labour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Machining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0090285"/>
                  </a:ext>
                </a:extLst>
              </a:tr>
              <a:tr h="241983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Surface treatment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5595935"/>
                  </a:ext>
                </a:extLst>
              </a:tr>
              <a:tr h="241983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Assembly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7642462"/>
                  </a:ext>
                </a:extLst>
              </a:tr>
              <a:tr h="234623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Magnetic measurements and tuning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0709126"/>
                  </a:ext>
                </a:extLst>
              </a:tr>
              <a:tr h="241983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4757378"/>
                  </a:ext>
                </a:extLst>
              </a:tr>
            </a:tbl>
          </a:graphicData>
        </a:graphic>
      </p:graphicFrame>
      <p:sp>
        <p:nvSpPr>
          <p:cNvPr id="3" name="Textplatzhalter 4">
            <a:extLst>
              <a:ext uri="{FF2B5EF4-FFF2-40B4-BE49-F238E27FC236}">
                <a16:creationId xmlns:a16="http://schemas.microsoft.com/office/drawing/2014/main" id="{340DEBB4-802C-58AE-1AFE-9971C6AD1C9D}"/>
              </a:ext>
            </a:extLst>
          </p:cNvPr>
          <p:cNvSpPr txBox="1">
            <a:spLocks/>
          </p:cNvSpPr>
          <p:nvPr/>
        </p:nvSpPr>
        <p:spPr>
          <a:xfrm>
            <a:off x="323528" y="3795886"/>
            <a:ext cx="8676456" cy="10662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400" dirty="0"/>
              <a:t>The budget is largely driven </a:t>
            </a:r>
            <a:r>
              <a:rPr lang="en-GB" sz="1400" noProof="0" dirty="0"/>
              <a:t>by labour </a:t>
            </a:r>
            <a:r>
              <a:rPr lang="en-US" sz="1400" dirty="0"/>
              <a:t>due to the relatively small size of the dipoles and quadrupoles.</a:t>
            </a: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400" dirty="0"/>
              <a:t>The permanent magnet material cost would represent ~20% of the overall budget.</a:t>
            </a: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400" dirty="0"/>
              <a:t>The required quantity of Sm</a:t>
            </a:r>
            <a:r>
              <a:rPr lang="en-US" sz="1400" baseline="-25000" dirty="0"/>
              <a:t>2</a:t>
            </a:r>
            <a:r>
              <a:rPr lang="en-US" sz="1400" dirty="0"/>
              <a:t>Co</a:t>
            </a:r>
            <a:r>
              <a:rPr lang="en-US" sz="1400" baseline="-25000" dirty="0"/>
              <a:t>17</a:t>
            </a:r>
            <a:r>
              <a:rPr lang="en-US" sz="1400" dirty="0"/>
              <a:t> permanent magnet material would be ~ 30 tons for the whole transfer line, which stays within production capabilities of several known companies.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400" dirty="0"/>
          </a:p>
          <a:p>
            <a:pPr marL="171450" indent="-171450">
              <a:buFont typeface="Wingdings" panose="05000000000000000000" pitchFamily="2" charset="2"/>
              <a:buChar char="v"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8043191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636A2B-D78A-3594-59D2-CCA1CD8BB4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ADC9BD7E-7142-A013-8745-0A60AA6A01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Conventional electromagnets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3CE93B5-5312-6FC9-EBC4-24DCA2B48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87494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15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602633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5CDF94-4998-6A9C-D9E8-DB0E6AAFCB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0509FB6-D6C6-9FA5-7661-74D60A6F2B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3528" y="905814"/>
            <a:ext cx="8089640" cy="2016224"/>
          </a:xfrm>
        </p:spPr>
        <p:txBody>
          <a:bodyPr/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400" dirty="0"/>
              <a:t>Electromagnets provide adjustable field strength and polarity</a:t>
            </a:r>
          </a:p>
          <a:p>
            <a:pPr marL="528750" lvl="1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US" sz="1400" dirty="0"/>
              <a:t>±100 % tuning range</a:t>
            </a:r>
          </a:p>
          <a:p>
            <a:pPr marL="528750" lvl="1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US" sz="1400" dirty="0"/>
              <a:t>common (electron–positron) beam line between P1 and P6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400" dirty="0"/>
              <a:t>Field strength is not sensitive to possible temperature variation in the tunnel</a:t>
            </a:r>
            <a:endParaRPr lang="en-GB" sz="1400" dirty="0"/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GB" sz="1400" dirty="0"/>
              <a:t>Well known manufacturing technology, price &amp; availability of raw materials (steel &amp; copper) are less sensitive to the market “perturbations” as compared to the permanent magnets</a:t>
            </a:r>
            <a:endParaRPr lang="en-US" sz="1400" baseline="300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F061EDF-13BF-9FDB-7824-FC524C3DB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673" y="497805"/>
            <a:ext cx="8263350" cy="461206"/>
          </a:xfrm>
        </p:spPr>
        <p:txBody>
          <a:bodyPr/>
          <a:lstStyle/>
          <a:p>
            <a:r>
              <a:rPr lang="en-US" sz="2000" b="1" dirty="0"/>
              <a:t>Motivations for conventional electromagnets </a:t>
            </a:r>
          </a:p>
        </p:txBody>
      </p: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83B16F1F-CA7C-7DEC-FE8F-30A0304314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C60DE060-18CA-3F9B-C575-2794ECCEAEB2}"/>
              </a:ext>
            </a:extLst>
          </p:cNvPr>
          <p:cNvSpPr txBox="1">
            <a:spLocks/>
          </p:cNvSpPr>
          <p:nvPr/>
        </p:nvSpPr>
        <p:spPr>
          <a:xfrm>
            <a:off x="333345" y="3003798"/>
            <a:ext cx="8089640" cy="20162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GB" sz="1400" dirty="0"/>
              <a:t>Conventional EM with as simple as possible coil and magnet core cross-sections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400" dirty="0"/>
              <a:t>Current density in the “cost effective” range 3.5 – 5.0 A / mm</a:t>
            </a:r>
            <a:r>
              <a:rPr lang="en-US" sz="1400" baseline="30000" dirty="0"/>
              <a:t>2 </a:t>
            </a:r>
            <a:r>
              <a:rPr lang="en-US" sz="1400" dirty="0"/>
              <a:t>for Cu-conductor, (Al – e.g. 1 turn, high current busbar → large </a:t>
            </a:r>
            <a:r>
              <a:rPr lang="en-GB" sz="1400" dirty="0"/>
              <a:t>dissipated power(heat) of the cabling in the tunnel)</a:t>
            </a:r>
            <a:endParaRPr lang="en-US" sz="1400" baseline="30000" dirty="0"/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400" dirty="0"/>
              <a:t>Cooling water temperature rise &lt; 10°C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400" dirty="0"/>
              <a:t>2D FE modeling for all magnets, including pole shimming study to ensure that the required field quality is provided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400" dirty="0"/>
              <a:t>Optimized cross-section &amp; engineering parameters as an input for the cost estimate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8785126F-B612-D545-7BD4-883CC9CDC5B4}"/>
              </a:ext>
            </a:extLst>
          </p:cNvPr>
          <p:cNvSpPr txBox="1">
            <a:spLocks/>
          </p:cNvSpPr>
          <p:nvPr/>
        </p:nvSpPr>
        <p:spPr>
          <a:xfrm>
            <a:off x="333345" y="2583227"/>
            <a:ext cx="8263350" cy="4612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/>
              <a:t>Design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10806581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C34FDD-F116-8648-F80F-950BA92274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698C50-F871-330D-3FDA-05BD46AD2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903" y="576418"/>
            <a:ext cx="8263350" cy="843204"/>
          </a:xfrm>
        </p:spPr>
        <p:txBody>
          <a:bodyPr/>
          <a:lstStyle/>
          <a:p>
            <a:r>
              <a:rPr lang="en-US" dirty="0"/>
              <a:t>Dipole type A</a:t>
            </a:r>
            <a:br>
              <a:rPr lang="en-US" dirty="0"/>
            </a:br>
            <a:r>
              <a:rPr lang="en-US" sz="1600" b="1" dirty="0">
                <a:latin typeface="+mn-lt"/>
              </a:rPr>
              <a:t>Bo=0.15 T (P1-P6)</a:t>
            </a:r>
            <a:br>
              <a:rPr lang="en-US" sz="1600" b="1" dirty="0">
                <a:latin typeface="+mn-lt"/>
              </a:rPr>
            </a:br>
            <a:br>
              <a:rPr lang="en-US" dirty="0"/>
            </a:br>
            <a:endParaRPr lang="en-US" sz="1400" b="1" dirty="0"/>
          </a:p>
        </p:txBody>
      </p:sp>
      <p:sp>
        <p:nvSpPr>
          <p:cNvPr id="16" name="Foliennummernplatzhalter 1">
            <a:extLst>
              <a:ext uri="{FF2B5EF4-FFF2-40B4-BE49-F238E27FC236}">
                <a16:creationId xmlns:a16="http://schemas.microsoft.com/office/drawing/2014/main" id="{BB7F8126-6D97-255F-1CD0-B5ECAA9E4E1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04541A-DA2E-96F3-2D88-B63BCA60EB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920" y="477331"/>
            <a:ext cx="4498857" cy="1884582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F274D95-9C27-0058-95EF-764F43A9FB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0452416"/>
              </p:ext>
            </p:extLst>
          </p:nvPr>
        </p:nvGraphicFramePr>
        <p:xfrm>
          <a:off x="571495" y="2449185"/>
          <a:ext cx="7712978" cy="24384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3230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70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993">
                  <a:extLst>
                    <a:ext uri="{9D8B030D-6E8A-4147-A177-3AD203B41FA5}">
                      <a16:colId xmlns:a16="http://schemas.microsoft.com/office/drawing/2014/main" val="2613580156"/>
                    </a:ext>
                  </a:extLst>
                </a:gridCol>
                <a:gridCol w="1620565">
                  <a:extLst>
                    <a:ext uri="{9D8B030D-6E8A-4147-A177-3AD203B41FA5}">
                      <a16:colId xmlns:a16="http://schemas.microsoft.com/office/drawing/2014/main" val="3928055646"/>
                    </a:ext>
                  </a:extLst>
                </a:gridCol>
                <a:gridCol w="1245324">
                  <a:extLst>
                    <a:ext uri="{9D8B030D-6E8A-4147-A177-3AD203B41FA5}">
                      <a16:colId xmlns:a16="http://schemas.microsoft.com/office/drawing/2014/main" val="384128814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Parameter</a:t>
                      </a:r>
                      <a:endParaRPr lang="en-GB" sz="1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bg2">
                        <a:lumMod val="6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H-type</a:t>
                      </a:r>
                      <a:endParaRPr lang="en-GB" sz="1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bg2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C-type</a:t>
                      </a:r>
                      <a:endParaRPr lang="en-GB" sz="13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C-type</a:t>
                      </a:r>
                    </a:p>
                  </a:txBody>
                  <a:tcPr anchor="ctr">
                    <a:solidFill>
                      <a:schemeClr val="bg2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Unit</a:t>
                      </a:r>
                    </a:p>
                  </a:txBody>
                  <a:tcPr anchor="ctr">
                    <a:solidFill>
                      <a:schemeClr val="bg2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Excitation current  / Current density 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307.7 / 4.3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1846 , 307.7, 4.3</a:t>
                      </a:r>
                      <a:endParaRPr lang="en-GB" sz="13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307.7 / 4.3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A, A, A/mm2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Conductor dimensions, No turns per pole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10×10 Ø6, nw=6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300" dirty="0"/>
                        <a:t>10×10 Ø6,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US" sz="1300" dirty="0"/>
                        <a:t>6 turns /coil</a:t>
                      </a:r>
                      <a:endParaRPr lang="en-GB" sz="13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10×10 Ø6, nw=6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+mn-lt"/>
                        </a:rPr>
                        <a:t>mm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48450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Magnet inductance / resistance@20°C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3.8 / 35.9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+mn-lt"/>
                        </a:rPr>
                        <a:t>3.8 / 35.9</a:t>
                      </a:r>
                      <a:endParaRPr lang="en-GB" sz="13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3.8 / 35.9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mH / m</a:t>
                      </a:r>
                      <a:r>
                        <a:rPr lang="el-GR" sz="1000" dirty="0">
                          <a:solidFill>
                            <a:schemeClr val="tx1"/>
                          </a:solidFill>
                          <a:latin typeface="+mn-lt"/>
                        </a:rPr>
                        <a:t>Ω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493302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Voltage L∙dI/dt, for t=1s (-Imax → Imax)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2.3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3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2.3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V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84672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Voltage DC(warm) @Imax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11.4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1</a:t>
                      </a:r>
                      <a:r>
                        <a:rPr lang="en-GB" sz="1300" dirty="0"/>
                        <a:t>1.4</a:t>
                      </a:r>
                      <a:endParaRPr lang="en-GB" sz="13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1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  <a:latin typeface="+mn-lt"/>
                        </a:rPr>
                        <a:t>1.4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V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82812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Power consumption DC @ Imax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3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  <a:latin typeface="+mn-lt"/>
                        </a:rPr>
                        <a:t>.5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3.5</a:t>
                      </a:r>
                      <a:endParaRPr lang="en-GB" sz="13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3.5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k</a:t>
                      </a:r>
                      <a:r>
                        <a:rPr kumimoji="0" lang="en-GB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W</a:t>
                      </a: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Cooling circuits per mag / Trise @ImaxDC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2 / 3.0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2 / 3.0</a:t>
                      </a:r>
                      <a:endParaRPr lang="en-GB" sz="13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2 / 3.0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 / °C</a:t>
                      </a: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Good Field Region H x V 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±20 with Sagitta × ±10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3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  <a:r>
                        <a:rPr kumimoji="0" lang="en-US" sz="1000" b="0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kumimoji="0" lang="en-GB" sz="10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433373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Magnet length / mass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6 / 776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6 / 878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3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m / kg</a:t>
                      </a: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655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64489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96AD3C-8D38-8928-1B4E-5B0236B314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D5E4C5-A734-01C9-FC54-1F90CD52D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903" y="576418"/>
            <a:ext cx="8263350" cy="843204"/>
          </a:xfrm>
        </p:spPr>
        <p:txBody>
          <a:bodyPr/>
          <a:lstStyle/>
          <a:p>
            <a:r>
              <a:rPr lang="en-US" dirty="0"/>
              <a:t>Dipole type B</a:t>
            </a:r>
            <a:br>
              <a:rPr lang="en-US" dirty="0"/>
            </a:br>
            <a:r>
              <a:rPr lang="en-US" sz="1600" b="1" dirty="0">
                <a:latin typeface="+mn-lt"/>
              </a:rPr>
              <a:t>Bo=0.40 T (P6-P8/P10)</a:t>
            </a:r>
            <a:br>
              <a:rPr lang="en-US" sz="1600" b="1" dirty="0">
                <a:latin typeface="+mn-lt"/>
              </a:rPr>
            </a:br>
            <a:br>
              <a:rPr lang="en-US" dirty="0"/>
            </a:br>
            <a:endParaRPr lang="en-US" sz="1400" b="1" dirty="0"/>
          </a:p>
        </p:txBody>
      </p:sp>
      <p:sp>
        <p:nvSpPr>
          <p:cNvPr id="16" name="Foliennummernplatzhalter 1">
            <a:extLst>
              <a:ext uri="{FF2B5EF4-FFF2-40B4-BE49-F238E27FC236}">
                <a16:creationId xmlns:a16="http://schemas.microsoft.com/office/drawing/2014/main" id="{8DB657D2-9B03-4227-9E88-014FC1361F7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0F0153-967B-D211-EE44-2371E3DEDA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074" y="403870"/>
            <a:ext cx="5476810" cy="1898024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B831627-B353-2F97-0B86-531C84E904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819310"/>
              </p:ext>
            </p:extLst>
          </p:nvPr>
        </p:nvGraphicFramePr>
        <p:xfrm>
          <a:off x="127347" y="2301894"/>
          <a:ext cx="8889305" cy="25908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1583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3264">
                  <a:extLst>
                    <a:ext uri="{9D8B030D-6E8A-4147-A177-3AD203B41FA5}">
                      <a16:colId xmlns:a16="http://schemas.microsoft.com/office/drawing/2014/main" val="4237642633"/>
                    </a:ext>
                  </a:extLst>
                </a:gridCol>
                <a:gridCol w="15459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4918">
                  <a:extLst>
                    <a:ext uri="{9D8B030D-6E8A-4147-A177-3AD203B41FA5}">
                      <a16:colId xmlns:a16="http://schemas.microsoft.com/office/drawing/2014/main" val="2613580156"/>
                    </a:ext>
                  </a:extLst>
                </a:gridCol>
                <a:gridCol w="1066799">
                  <a:extLst>
                    <a:ext uri="{9D8B030D-6E8A-4147-A177-3AD203B41FA5}">
                      <a16:colId xmlns:a16="http://schemas.microsoft.com/office/drawing/2014/main" val="384128814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Parameter</a:t>
                      </a:r>
                      <a:endParaRPr lang="en-GB" sz="1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H-type,</a:t>
                      </a:r>
                    </a:p>
                    <a:p>
                      <a:pPr algn="ctr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 1 pancake / coil</a:t>
                      </a:r>
                      <a:endParaRPr lang="en-GB" sz="1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H-type,</a:t>
                      </a:r>
                    </a:p>
                    <a:p>
                      <a:pPr algn="ctr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2 pancakes / coil</a:t>
                      </a:r>
                      <a:endParaRPr lang="en-GB" sz="1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C-type,</a:t>
                      </a:r>
                    </a:p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2 pancakes / coil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Unit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Excitation current  / Current density 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820.3, 3.81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410.2, 3.57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410.2, 3.57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A, A/mm</a:t>
                      </a:r>
                      <a:r>
                        <a:rPr lang="en-US" sz="1000" baseline="30000" dirty="0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  <a:endParaRPr lang="en-GB" sz="1000" baseline="30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Conductor dimensions, No turns per pole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16×16 Ø7 , nw=6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12×12 Ø6, nw=12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12×12 Ø6, nw=12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  <a:latin typeface="+mn-lt"/>
                        </a:rPr>
                        <a:t>mm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48450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Magnet inductance / resistance@20°C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4.4 / 11.8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18.4 / 44.3 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18.2 / 4.3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mH / m</a:t>
                      </a:r>
                      <a:r>
                        <a:rPr lang="el-GR" sz="1000" dirty="0">
                          <a:solidFill>
                            <a:schemeClr val="tx1"/>
                          </a:solidFill>
                          <a:latin typeface="+mn-lt"/>
                        </a:rPr>
                        <a:t>Ω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0891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Voltage L∙dI/dt, for t=1s (-Imax → Imax)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7.3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15.1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15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V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12300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Voltage DC(warm) @Imax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10.3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19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19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V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82812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Power consumption DC @Imax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8.4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7.8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7.8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</a:t>
                      </a: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Cooling circuits per mag / Trise @Imax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2 / 10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4 / 7.0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4 / 7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 / °C</a:t>
                      </a: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Good Field Region H x V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±28(with Sagitta) × ±10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300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3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  <a:r>
                        <a:rPr kumimoji="0" lang="en-US" sz="1000" b="0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kumimoji="0" lang="en-GB" sz="10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456711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Magnet length / mass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6 / 1617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6 / 1879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+mn-lt"/>
                        </a:rPr>
                        <a:t>6 / 2162</a:t>
                      </a:r>
                      <a:endParaRPr lang="en-GB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kg</a:t>
                      </a: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655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70648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8FED60-DB16-431D-F863-9662E74356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F767A3-2AB7-D87C-73FC-A7B46992F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576" y="555526"/>
            <a:ext cx="8263350" cy="843204"/>
          </a:xfrm>
        </p:spPr>
        <p:txBody>
          <a:bodyPr/>
          <a:lstStyle/>
          <a:p>
            <a:r>
              <a:rPr lang="en-US" dirty="0"/>
              <a:t>Quadrupole type A and B</a:t>
            </a:r>
            <a:br>
              <a:rPr lang="en-US" dirty="0"/>
            </a:br>
            <a:r>
              <a:rPr lang="en-US" sz="1600" b="1" dirty="0">
                <a:latin typeface="+mn-lt"/>
              </a:rPr>
              <a:t>Go=5 &amp; 15 T/m</a:t>
            </a:r>
            <a:br>
              <a:rPr lang="en-US" sz="1600" b="1" dirty="0">
                <a:latin typeface="+mn-lt"/>
              </a:rPr>
            </a:br>
            <a:br>
              <a:rPr lang="en-US" dirty="0"/>
            </a:br>
            <a:endParaRPr lang="en-US" sz="1400" b="1" dirty="0"/>
          </a:p>
        </p:txBody>
      </p:sp>
      <p:sp>
        <p:nvSpPr>
          <p:cNvPr id="16" name="Foliennummernplatzhalter 1">
            <a:extLst>
              <a:ext uri="{FF2B5EF4-FFF2-40B4-BE49-F238E27FC236}">
                <a16:creationId xmlns:a16="http://schemas.microsoft.com/office/drawing/2014/main" id="{33333005-D250-E4A7-229A-2121E6F9EB0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19</a:t>
            </a:fld>
            <a:endParaRPr lang="en-US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9FB5A8-26C4-EA5F-1A23-C8468ED93F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4065" y="489580"/>
            <a:ext cx="4080518" cy="2066548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41D6E6A-F237-9056-9348-F038F1C8D1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6654769"/>
              </p:ext>
            </p:extLst>
          </p:nvPr>
        </p:nvGraphicFramePr>
        <p:xfrm>
          <a:off x="457200" y="2563686"/>
          <a:ext cx="8229599" cy="2438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387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654776776"/>
                    </a:ext>
                  </a:extLst>
                </a:gridCol>
                <a:gridCol w="1066799">
                  <a:extLst>
                    <a:ext uri="{9D8B030D-6E8A-4147-A177-3AD203B41FA5}">
                      <a16:colId xmlns:a16="http://schemas.microsoft.com/office/drawing/2014/main" val="384128814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n-lt"/>
                        </a:rPr>
                        <a:t>Parameter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Type A(P1-P6)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Type B(P6-P8/P10)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n-lt"/>
                        </a:rPr>
                        <a:t>Unit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n-lt"/>
                        </a:rPr>
                        <a:t>Excitation current  / Current density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91.4 / 3.26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124.5 / 3.81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A, A/mm</a:t>
                      </a:r>
                      <a:r>
                        <a:rPr lang="en-US" sz="1000" baseline="30000" dirty="0">
                          <a:latin typeface="+mn-lt"/>
                        </a:rPr>
                        <a:t>2</a:t>
                      </a:r>
                      <a:endParaRPr lang="en-GB" sz="1000" baseline="300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n-lt"/>
                        </a:rPr>
                        <a:t>Conductor dimensions, No turns per pole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dirty="0">
                          <a:latin typeface="+mn-lt"/>
                        </a:rPr>
                        <a:t>6×6 Ø3, nw=5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+mn-lt"/>
                        </a:rPr>
                        <a:t>6×6 Ø3, nw=11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n-lt"/>
                        </a:rPr>
                        <a:t>mm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48450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n-lt"/>
                        </a:rPr>
                        <a:t>Magnet inductance / resistance@20°C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0.9 / 28.2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4.9 / 62.1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+mn-lt"/>
                        </a:rPr>
                        <a:t>mH / m</a:t>
                      </a:r>
                      <a:r>
                        <a:rPr lang="el-GR" sz="1000" dirty="0">
                          <a:latin typeface="+mn-lt"/>
                        </a:rPr>
                        <a:t>Ω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52774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n-lt"/>
                        </a:rPr>
                        <a:t>Voltage L∙dI/dt, for t=1s (-Imax → Imax)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0.2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1.2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V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35049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n-lt"/>
                        </a:rPr>
                        <a:t>Voltage DC(warm) @Imax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2.7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8.0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V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82812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n-lt"/>
                        </a:rPr>
                        <a:t>Power consumption DC @Imax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0.2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1.0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</a:t>
                      </a: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n-lt"/>
                        </a:rPr>
                        <a:t>Cooling circuits per mag / Trise @Imax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2 / 2.0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4 / 5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 / °C</a:t>
                      </a: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n-lt"/>
                        </a:rPr>
                        <a:t>Good Field Region Ø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20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93488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n-lt"/>
                        </a:rPr>
                        <a:t>Magnet length / mass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1 / 68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 / 137</a:t>
                      </a: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 / kg</a:t>
                      </a: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655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3652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96DA15-903A-7793-DAD2-F13F6996CC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0C09357-89AC-8366-E177-283B69CB6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874" y="472843"/>
            <a:ext cx="8263350" cy="481782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F4B20567-9060-3033-1F9C-D079C0164C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8158" y="1203598"/>
            <a:ext cx="8161648" cy="3384376"/>
          </a:xfrm>
        </p:spPr>
        <p:txBody>
          <a:bodyPr/>
          <a:lstStyle/>
          <a:p>
            <a:r>
              <a:rPr lang="en-GB" sz="1800" dirty="0"/>
              <a:t>FCC-ee transfer lines magnet specifications</a:t>
            </a:r>
            <a:endParaRPr lang="en-US" sz="1800" dirty="0"/>
          </a:p>
          <a:p>
            <a:r>
              <a:rPr lang="en-US" sz="1800" dirty="0"/>
              <a:t>Magnets based on permanent magnet technology</a:t>
            </a:r>
          </a:p>
          <a:p>
            <a:pPr lvl="1">
              <a:lnSpc>
                <a:spcPct val="130000"/>
              </a:lnSpc>
            </a:pPr>
            <a:r>
              <a:rPr lang="en-US" sz="1600" dirty="0"/>
              <a:t>Magnets design description	</a:t>
            </a:r>
          </a:p>
          <a:p>
            <a:pPr lvl="1">
              <a:lnSpc>
                <a:spcPct val="130000"/>
              </a:lnSpc>
            </a:pPr>
            <a:r>
              <a:rPr lang="en-US" sz="1600" dirty="0"/>
              <a:t>2D modelling results</a:t>
            </a:r>
          </a:p>
          <a:p>
            <a:pPr lvl="1">
              <a:lnSpc>
                <a:spcPct val="130000"/>
              </a:lnSpc>
            </a:pPr>
            <a:r>
              <a:rPr lang="en-US" sz="1600" dirty="0"/>
              <a:t>Cost estimate</a:t>
            </a:r>
            <a:r>
              <a:rPr lang="en-US" dirty="0"/>
              <a:t>	</a:t>
            </a:r>
          </a:p>
          <a:p>
            <a:r>
              <a:rPr lang="en-US" sz="1800" dirty="0"/>
              <a:t>Conventional electromagnets</a:t>
            </a:r>
          </a:p>
          <a:p>
            <a:pPr lvl="1">
              <a:lnSpc>
                <a:spcPct val="130000"/>
              </a:lnSpc>
            </a:pPr>
            <a:r>
              <a:rPr lang="en-US" sz="1600" dirty="0"/>
              <a:t>Magnets design description	</a:t>
            </a:r>
          </a:p>
          <a:p>
            <a:pPr lvl="1">
              <a:lnSpc>
                <a:spcPct val="130000"/>
              </a:lnSpc>
            </a:pPr>
            <a:r>
              <a:rPr lang="en-US" sz="1600" dirty="0"/>
              <a:t>2D modelling results</a:t>
            </a:r>
          </a:p>
          <a:p>
            <a:pPr lvl="1">
              <a:lnSpc>
                <a:spcPct val="130000"/>
              </a:lnSpc>
            </a:pPr>
            <a:r>
              <a:rPr lang="en-US" sz="1600" dirty="0"/>
              <a:t>Cost estimate </a:t>
            </a:r>
            <a:r>
              <a:rPr lang="en-US" dirty="0"/>
              <a:t>	</a:t>
            </a:r>
          </a:p>
          <a:p>
            <a:r>
              <a:rPr lang="en-US" sz="1800" dirty="0"/>
              <a:t>Comparison and Conclusion	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9289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F4EAE7-C2A5-15DE-E768-FEA9895D12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342475-EC56-2BE8-DD1E-E139196C9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325" y="386683"/>
            <a:ext cx="8263350" cy="843204"/>
          </a:xfrm>
        </p:spPr>
        <p:txBody>
          <a:bodyPr/>
          <a:lstStyle/>
          <a:p>
            <a:r>
              <a:rPr lang="en-US" dirty="0"/>
              <a:t>Dipole type A</a:t>
            </a:r>
            <a:br>
              <a:rPr lang="en-US" dirty="0"/>
            </a:br>
            <a:r>
              <a:rPr lang="en-US" sz="1600" b="1" dirty="0">
                <a:latin typeface="+mn-lt"/>
              </a:rPr>
              <a:t>2D modelling</a:t>
            </a:r>
            <a:br>
              <a:rPr lang="en-US" dirty="0"/>
            </a:br>
            <a:endParaRPr lang="en-US" sz="1400" b="1" dirty="0"/>
          </a:p>
        </p:txBody>
      </p:sp>
      <p:sp>
        <p:nvSpPr>
          <p:cNvPr id="16" name="Foliennummernplatzhalter 1">
            <a:extLst>
              <a:ext uri="{FF2B5EF4-FFF2-40B4-BE49-F238E27FC236}">
                <a16:creationId xmlns:a16="http://schemas.microsoft.com/office/drawing/2014/main" id="{4E649DFC-B340-ACE5-4971-CD1FB9726F9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20</a:t>
            </a:fld>
            <a:endParaRPr lang="en-US" noProof="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2DBB11F-62E3-44FD-9A8B-7AE7D537DF73}"/>
              </a:ext>
            </a:extLst>
          </p:cNvPr>
          <p:cNvGrpSpPr>
            <a:grpSpLocks noChangeAspect="1"/>
          </p:cNvGrpSpPr>
          <p:nvPr/>
        </p:nvGrpSpPr>
        <p:grpSpPr>
          <a:xfrm>
            <a:off x="634746" y="1351618"/>
            <a:ext cx="3100547" cy="1645920"/>
            <a:chOff x="146402" y="975191"/>
            <a:chExt cx="4393514" cy="233228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C05C91A-47D8-8B0B-80E2-7096B16ADA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r="11011"/>
            <a:stretch/>
          </p:blipFill>
          <p:spPr>
            <a:xfrm>
              <a:off x="146402" y="975191"/>
              <a:ext cx="4393514" cy="2332286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A251A40-0680-6B3C-5F64-77BD5FCE2941}"/>
                </a:ext>
              </a:extLst>
            </p:cNvPr>
            <p:cNvSpPr txBox="1"/>
            <p:nvPr/>
          </p:nvSpPr>
          <p:spPr>
            <a:xfrm>
              <a:off x="762000" y="1064246"/>
              <a:ext cx="81304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DIH-A</a:t>
              </a:r>
              <a:endParaRPr lang="en-GB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5CA08DD-2061-551D-EAA7-18A40C253646}"/>
              </a:ext>
            </a:extLst>
          </p:cNvPr>
          <p:cNvGrpSpPr>
            <a:grpSpLocks noChangeAspect="1"/>
          </p:cNvGrpSpPr>
          <p:nvPr/>
        </p:nvGrpSpPr>
        <p:grpSpPr>
          <a:xfrm>
            <a:off x="4860032" y="1357629"/>
            <a:ext cx="3114279" cy="1645920"/>
            <a:chOff x="4771247" y="975191"/>
            <a:chExt cx="4360023" cy="230430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9E6F69E-77CE-CCD9-D01E-5D221EED33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-1" r="10618"/>
            <a:stretch/>
          </p:blipFill>
          <p:spPr>
            <a:xfrm>
              <a:off x="4771247" y="975191"/>
              <a:ext cx="4360023" cy="230430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9EF55EB-C743-B335-F15C-32FC00267478}"/>
                </a:ext>
              </a:extLst>
            </p:cNvPr>
            <p:cNvSpPr txBox="1"/>
            <p:nvPr/>
          </p:nvSpPr>
          <p:spPr>
            <a:xfrm>
              <a:off x="4878610" y="1064246"/>
              <a:ext cx="81304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DIC-A</a:t>
              </a:r>
              <a:endParaRPr lang="en-GB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23AB655B-A446-6E5A-32C6-1430797BEEFA}"/>
              </a:ext>
            </a:extLst>
          </p:cNvPr>
          <p:cNvSpPr txBox="1"/>
          <p:nvPr/>
        </p:nvSpPr>
        <p:spPr>
          <a:xfrm>
            <a:off x="2339752" y="2997538"/>
            <a:ext cx="554523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Field homogeneity @ GFR = ±20 (Hor.) × ±10 (Vert.)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CCCB193-BF99-2BBE-C1EF-AFA5417C231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" r="10270"/>
          <a:stretch/>
        </p:blipFill>
        <p:spPr>
          <a:xfrm>
            <a:off x="634746" y="3259034"/>
            <a:ext cx="3283190" cy="17295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F3EF564-75AC-A4B2-FFFA-4AFE1E6C639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" r="10270"/>
          <a:stretch/>
        </p:blipFill>
        <p:spPr>
          <a:xfrm>
            <a:off x="4691121" y="3259034"/>
            <a:ext cx="3283190" cy="172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6392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29E2F2E2-9F47-4A81-9E53-E1ED507FFF6B}" type="slidenum">
              <a:rPr lang="fr-FR" smtClean="0"/>
              <a:pPr/>
              <a:t>21</a:t>
            </a:fld>
            <a:endParaRPr lang="fr-FR" sz="9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698131-A834-6FDB-C76D-99B1305EAF31}"/>
              </a:ext>
            </a:extLst>
          </p:cNvPr>
          <p:cNvSpPr txBox="1"/>
          <p:nvPr/>
        </p:nvSpPr>
        <p:spPr>
          <a:xfrm>
            <a:off x="2411760" y="2939652"/>
            <a:ext cx="3227165" cy="24820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13" dirty="0"/>
              <a:t>Field homogeneity @ GFR = ±28 (Hor.) × ±10 (Vert.)</a:t>
            </a:r>
            <a:endParaRPr lang="en-GB" sz="1013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87A4D92-6286-916B-28BB-08325B11C803}"/>
              </a:ext>
            </a:extLst>
          </p:cNvPr>
          <p:cNvGrpSpPr>
            <a:grpSpLocks noChangeAspect="1"/>
          </p:cNvGrpSpPr>
          <p:nvPr/>
        </p:nvGrpSpPr>
        <p:grpSpPr>
          <a:xfrm>
            <a:off x="946209" y="1197178"/>
            <a:ext cx="3086100" cy="1749215"/>
            <a:chOff x="32084" y="911051"/>
            <a:chExt cx="4572000" cy="2591429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30A06F84-868F-5E63-4D25-9F5C7AFBFC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2" r="16656"/>
            <a:stretch/>
          </p:blipFill>
          <p:spPr>
            <a:xfrm>
              <a:off x="32084" y="911051"/>
              <a:ext cx="4572000" cy="2591429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0A4EAA-7898-7346-CB2C-891206063A77}"/>
                </a:ext>
              </a:extLst>
            </p:cNvPr>
            <p:cNvSpPr txBox="1"/>
            <p:nvPr/>
          </p:nvSpPr>
          <p:spPr>
            <a:xfrm>
              <a:off x="838200" y="988478"/>
              <a:ext cx="720711" cy="33094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13" dirty="0"/>
                <a:t>DIH-B</a:t>
              </a:r>
              <a:endParaRPr lang="en-GB" sz="1013" dirty="0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5825B26-1C98-B552-EB34-326CC8C3D070}"/>
              </a:ext>
            </a:extLst>
          </p:cNvPr>
          <p:cNvGrpSpPr>
            <a:grpSpLocks noChangeAspect="1"/>
          </p:cNvGrpSpPr>
          <p:nvPr/>
        </p:nvGrpSpPr>
        <p:grpSpPr>
          <a:xfrm>
            <a:off x="4860032" y="1229888"/>
            <a:ext cx="2867400" cy="1749215"/>
            <a:chOff x="4653789" y="911051"/>
            <a:chExt cx="4248000" cy="259142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36DB188-E6EB-CEAB-A89B-F9FCF3A4B2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-3" r="22565"/>
            <a:stretch/>
          </p:blipFill>
          <p:spPr>
            <a:xfrm>
              <a:off x="4653789" y="911051"/>
              <a:ext cx="4248000" cy="2591429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C67E691-E0EB-D5CC-4E3C-B2AF4C95F7D9}"/>
                </a:ext>
              </a:extLst>
            </p:cNvPr>
            <p:cNvSpPr txBox="1"/>
            <p:nvPr/>
          </p:nvSpPr>
          <p:spPr>
            <a:xfrm>
              <a:off x="5003678" y="942818"/>
              <a:ext cx="720711" cy="33094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13" dirty="0"/>
                <a:t>DIC-B</a:t>
              </a:r>
              <a:endParaRPr lang="en-GB" sz="1013" dirty="0"/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35A55794-9702-0EDB-76A7-64BCC8AA8C7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13372"/>
          <a:stretch/>
        </p:blipFill>
        <p:spPr>
          <a:xfrm>
            <a:off x="946209" y="3211151"/>
            <a:ext cx="3326515" cy="1814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347D351-A74C-E27F-6438-44B057E21FE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14160"/>
          <a:stretch/>
        </p:blipFill>
        <p:spPr>
          <a:xfrm>
            <a:off x="4596063" y="3219822"/>
            <a:ext cx="3296256" cy="1814000"/>
          </a:xfrm>
          <a:prstGeom prst="rect">
            <a:avLst/>
          </a:prstGeom>
        </p:spPr>
      </p:pic>
      <p:sp>
        <p:nvSpPr>
          <p:cNvPr id="8" name="Titel 1">
            <a:extLst>
              <a:ext uri="{FF2B5EF4-FFF2-40B4-BE49-F238E27FC236}">
                <a16:creationId xmlns:a16="http://schemas.microsoft.com/office/drawing/2014/main" id="{0C52EB05-BFB3-8CD8-7582-8789D6DDA887}"/>
              </a:ext>
            </a:extLst>
          </p:cNvPr>
          <p:cNvSpPr txBox="1">
            <a:spLocks/>
          </p:cNvSpPr>
          <p:nvPr/>
        </p:nvSpPr>
        <p:spPr>
          <a:xfrm>
            <a:off x="440325" y="386683"/>
            <a:ext cx="8263350" cy="84320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Dipole type B</a:t>
            </a:r>
            <a:br>
              <a:rPr lang="en-US" dirty="0"/>
            </a:br>
            <a:r>
              <a:rPr lang="en-US" sz="1600" b="1" dirty="0">
                <a:latin typeface="+mn-lt"/>
              </a:rPr>
              <a:t>2D modelling</a:t>
            </a:r>
            <a:br>
              <a:rPr lang="en-US" dirty="0"/>
            </a:br>
            <a:endParaRPr lang="en-US" sz="1400" b="1" dirty="0"/>
          </a:p>
        </p:txBody>
      </p:sp>
      <p:sp>
        <p:nvSpPr>
          <p:cNvPr id="5" name="Foliennummernplatzhalter 7">
            <a:extLst>
              <a:ext uri="{FF2B5EF4-FFF2-40B4-BE49-F238E27FC236}">
                <a16:creationId xmlns:a16="http://schemas.microsoft.com/office/drawing/2014/main" id="{0658D979-DEB8-FEA0-D9EA-481830E0B009}"/>
              </a:ext>
            </a:extLst>
          </p:cNvPr>
          <p:cNvSpPr txBox="1">
            <a:spLocks/>
          </p:cNvSpPr>
          <p:nvPr/>
        </p:nvSpPr>
        <p:spPr>
          <a:xfrm>
            <a:off x="8532440" y="87495"/>
            <a:ext cx="502339" cy="279634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800" smtClean="0">
                <a:solidFill>
                  <a:schemeClr val="bg1"/>
                </a:solidFill>
              </a:rPr>
              <a:pPr/>
              <a:t>21</a:t>
            </a:fld>
            <a:endParaRPr lang="de-AT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6296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29E2F2E2-9F47-4A81-9E53-E1ED507FFF6B}" type="slidenum">
              <a:rPr lang="fr-FR" smtClean="0"/>
              <a:pPr/>
              <a:t>22</a:t>
            </a:fld>
            <a:endParaRPr lang="fr-FR" sz="9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1AB1729-B4BD-DF1C-81E3-BEE80D546B7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2" r="14950"/>
          <a:stretch/>
        </p:blipFill>
        <p:spPr>
          <a:xfrm>
            <a:off x="990019" y="3218602"/>
            <a:ext cx="3339635" cy="1854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D1C79F9-A230-060D-682C-4DC0E11456D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2" r="26220"/>
          <a:stretch/>
        </p:blipFill>
        <p:spPr>
          <a:xfrm>
            <a:off x="4690498" y="3244124"/>
            <a:ext cx="3339163" cy="1855072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487A12F9-0592-BAC2-73BD-F228394F12CD}"/>
              </a:ext>
            </a:extLst>
          </p:cNvPr>
          <p:cNvGrpSpPr/>
          <p:nvPr/>
        </p:nvGrpSpPr>
        <p:grpSpPr>
          <a:xfrm>
            <a:off x="1008654" y="1156393"/>
            <a:ext cx="3321000" cy="1814000"/>
            <a:chOff x="0" y="995676"/>
            <a:chExt cx="4428000" cy="241866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1CE0A15-FA77-8B69-6D2E-BCCB500E8A6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-1" r="13517"/>
            <a:stretch/>
          </p:blipFill>
          <p:spPr>
            <a:xfrm>
              <a:off x="0" y="995676"/>
              <a:ext cx="4428000" cy="2418667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0A4EAA-7898-7346-CB2C-891206063A77}"/>
                </a:ext>
              </a:extLst>
            </p:cNvPr>
            <p:cNvSpPr txBox="1"/>
            <p:nvPr/>
          </p:nvSpPr>
          <p:spPr>
            <a:xfrm>
              <a:off x="737293" y="1147301"/>
              <a:ext cx="1041311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13" dirty="0"/>
                <a:t>QA, 5 T/m</a:t>
              </a:r>
              <a:endParaRPr lang="en-GB" sz="1013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3C57B9B-FD2C-0A47-0464-238F0519810A}"/>
              </a:ext>
            </a:extLst>
          </p:cNvPr>
          <p:cNvGrpSpPr/>
          <p:nvPr/>
        </p:nvGrpSpPr>
        <p:grpSpPr>
          <a:xfrm>
            <a:off x="4690498" y="1130871"/>
            <a:ext cx="3417178" cy="1814000"/>
            <a:chOff x="4467446" y="1014344"/>
            <a:chExt cx="4556237" cy="2418667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97B8425-F17A-F335-8B3D-D72B9C1B013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r="11011"/>
            <a:stretch/>
          </p:blipFill>
          <p:spPr>
            <a:xfrm>
              <a:off x="4467446" y="1014344"/>
              <a:ext cx="4556237" cy="2418667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C67E691-E0EB-D5CC-4E3C-B2AF4C95F7D9}"/>
                </a:ext>
              </a:extLst>
            </p:cNvPr>
            <p:cNvSpPr txBox="1"/>
            <p:nvPr/>
          </p:nvSpPr>
          <p:spPr>
            <a:xfrm>
              <a:off x="5165290" y="1147301"/>
              <a:ext cx="1137492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13" dirty="0"/>
                <a:t>QB, 15 T/m</a:t>
              </a:r>
              <a:endParaRPr lang="en-GB" sz="1013" dirty="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36698131-A834-6FDB-C76D-99B1305EAF31}"/>
              </a:ext>
            </a:extLst>
          </p:cNvPr>
          <p:cNvSpPr txBox="1"/>
          <p:nvPr/>
        </p:nvSpPr>
        <p:spPr>
          <a:xfrm>
            <a:off x="2342607" y="2970393"/>
            <a:ext cx="3797835" cy="24820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13" dirty="0"/>
              <a:t>Field homogeneity @r=10 mm (good field region=2/3 aperture)</a:t>
            </a:r>
            <a:endParaRPr lang="en-GB" sz="1013" dirty="0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7AD0FF63-8FF4-59EE-2175-A484390A3539}"/>
              </a:ext>
            </a:extLst>
          </p:cNvPr>
          <p:cNvSpPr txBox="1">
            <a:spLocks/>
          </p:cNvSpPr>
          <p:nvPr/>
        </p:nvSpPr>
        <p:spPr>
          <a:xfrm>
            <a:off x="440325" y="386683"/>
            <a:ext cx="8263350" cy="84320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Quadrupole QA and QB</a:t>
            </a:r>
            <a:br>
              <a:rPr lang="en-US" dirty="0"/>
            </a:br>
            <a:r>
              <a:rPr lang="en-US" sz="1600" b="1" dirty="0">
                <a:latin typeface="+mn-lt"/>
              </a:rPr>
              <a:t>2D modelling</a:t>
            </a:r>
            <a:br>
              <a:rPr lang="en-US" dirty="0"/>
            </a:br>
            <a:endParaRPr lang="en-US" sz="1400" b="1" dirty="0"/>
          </a:p>
        </p:txBody>
      </p:sp>
      <p:sp>
        <p:nvSpPr>
          <p:cNvPr id="5" name="Foliennummernplatzhalter 7">
            <a:extLst>
              <a:ext uri="{FF2B5EF4-FFF2-40B4-BE49-F238E27FC236}">
                <a16:creationId xmlns:a16="http://schemas.microsoft.com/office/drawing/2014/main" id="{34BD524D-1677-AA46-A1A8-479AE892DFE2}"/>
              </a:ext>
            </a:extLst>
          </p:cNvPr>
          <p:cNvSpPr txBox="1">
            <a:spLocks/>
          </p:cNvSpPr>
          <p:nvPr/>
        </p:nvSpPr>
        <p:spPr>
          <a:xfrm>
            <a:off x="8686800" y="87495"/>
            <a:ext cx="347979" cy="107992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800" smtClean="0">
                <a:solidFill>
                  <a:schemeClr val="bg1"/>
                </a:solidFill>
              </a:rPr>
              <a:pPr/>
              <a:t>22</a:t>
            </a:fld>
            <a:endParaRPr lang="de-AT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9358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29E2F2E2-9F47-4A81-9E53-E1ED507FFF6B}" type="slidenum">
              <a:rPr lang="fr-FR" smtClean="0"/>
              <a:pPr/>
              <a:t>23</a:t>
            </a:fld>
            <a:endParaRPr lang="fr-FR" sz="900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3362636-0A50-490B-51EC-6C5A1B7CD4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994186"/>
              </p:ext>
            </p:extLst>
          </p:nvPr>
        </p:nvGraphicFramePr>
        <p:xfrm>
          <a:off x="362107" y="1245738"/>
          <a:ext cx="8419786" cy="2090420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1725795">
                  <a:extLst>
                    <a:ext uri="{9D8B030D-6E8A-4147-A177-3AD203B41FA5}">
                      <a16:colId xmlns:a16="http://schemas.microsoft.com/office/drawing/2014/main" val="2869023743"/>
                    </a:ext>
                  </a:extLst>
                </a:gridCol>
                <a:gridCol w="836749">
                  <a:extLst>
                    <a:ext uri="{9D8B030D-6E8A-4147-A177-3AD203B41FA5}">
                      <a16:colId xmlns:a16="http://schemas.microsoft.com/office/drawing/2014/main" val="2416325945"/>
                    </a:ext>
                  </a:extLst>
                </a:gridCol>
                <a:gridCol w="836749">
                  <a:extLst>
                    <a:ext uri="{9D8B030D-6E8A-4147-A177-3AD203B41FA5}">
                      <a16:colId xmlns:a16="http://schemas.microsoft.com/office/drawing/2014/main" val="31809404"/>
                    </a:ext>
                  </a:extLst>
                </a:gridCol>
                <a:gridCol w="958429">
                  <a:extLst>
                    <a:ext uri="{9D8B030D-6E8A-4147-A177-3AD203B41FA5}">
                      <a16:colId xmlns:a16="http://schemas.microsoft.com/office/drawing/2014/main" val="2021131651"/>
                    </a:ext>
                  </a:extLst>
                </a:gridCol>
                <a:gridCol w="1015516">
                  <a:extLst>
                    <a:ext uri="{9D8B030D-6E8A-4147-A177-3AD203B41FA5}">
                      <a16:colId xmlns:a16="http://schemas.microsoft.com/office/drawing/2014/main" val="61590014"/>
                    </a:ext>
                  </a:extLst>
                </a:gridCol>
                <a:gridCol w="536301">
                  <a:extLst>
                    <a:ext uri="{9D8B030D-6E8A-4147-A177-3AD203B41FA5}">
                      <a16:colId xmlns:a16="http://schemas.microsoft.com/office/drawing/2014/main" val="900473188"/>
                    </a:ext>
                  </a:extLst>
                </a:gridCol>
                <a:gridCol w="836749">
                  <a:extLst>
                    <a:ext uri="{9D8B030D-6E8A-4147-A177-3AD203B41FA5}">
                      <a16:colId xmlns:a16="http://schemas.microsoft.com/office/drawing/2014/main" val="728437856"/>
                    </a:ext>
                  </a:extLst>
                </a:gridCol>
                <a:gridCol w="836749">
                  <a:extLst>
                    <a:ext uri="{9D8B030D-6E8A-4147-A177-3AD203B41FA5}">
                      <a16:colId xmlns:a16="http://schemas.microsoft.com/office/drawing/2014/main" val="3091144241"/>
                    </a:ext>
                  </a:extLst>
                </a:gridCol>
                <a:gridCol w="836749">
                  <a:extLst>
                    <a:ext uri="{9D8B030D-6E8A-4147-A177-3AD203B41FA5}">
                      <a16:colId xmlns:a16="http://schemas.microsoft.com/office/drawing/2014/main" val="26604205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F124A"/>
                          </a:solidFill>
                          <a:effectLst/>
                          <a:latin typeface="Arial" panose="020B0604020202020204" pitchFamily="34" charset="0"/>
                        </a:rPr>
                        <a:t>DIPOLE TYPE A</a:t>
                      </a:r>
                      <a:endParaRPr lang="en-GB" sz="1200" b="1" i="0" u="none" strike="noStrike" dirty="0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GB" sz="1200" b="1" i="0" u="none" strike="noStrike" dirty="0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F124A"/>
                          </a:solidFill>
                          <a:effectLst/>
                          <a:latin typeface="Arial" panose="020B0604020202020204" pitchFamily="34" charset="0"/>
                        </a:rPr>
                        <a:t>DIPOLE TYPE B</a:t>
                      </a:r>
                      <a:endParaRPr lang="en-GB" sz="1200" b="1" i="0" u="none" strike="noStrike" dirty="0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GB" sz="1200" b="1" i="0" u="none" strike="noStrike" dirty="0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GB" sz="1200" b="1" i="0" u="none" strike="noStrike" dirty="0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F124A"/>
                          </a:solidFill>
                          <a:effectLst/>
                          <a:latin typeface="Arial" panose="020B0604020202020204" pitchFamily="34" charset="0"/>
                        </a:rPr>
                        <a:t>QUADRUPOLES</a:t>
                      </a:r>
                      <a:endParaRPr lang="en-GB" sz="1200" b="1" i="0" u="none" strike="noStrike" dirty="0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GB" sz="1200" b="1" i="0" u="none" strike="noStrike" dirty="0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1200" b="1" i="0" u="none" strike="noStrike" dirty="0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97389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0F124A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lang="en-GB" sz="1100" b="1" i="0" u="none" strike="noStrike" dirty="0">
                          <a:solidFill>
                            <a:srgbClr val="0F124A"/>
                          </a:solidFill>
                          <a:effectLst/>
                          <a:latin typeface="+mn-lt"/>
                        </a:rPr>
                        <a:t>-yoke</a:t>
                      </a:r>
                    </a:p>
                  </a:txBody>
                  <a:tcPr marL="6350" marR="6350" marT="6350" marB="0" anchor="ctr"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 dirty="0">
                          <a:effectLst/>
                          <a:latin typeface="+mn-lt"/>
                        </a:rPr>
                        <a:t>C-yoke</a:t>
                      </a:r>
                      <a:endParaRPr lang="en-GB" sz="1100" b="1" i="0" u="none" strike="noStrike" dirty="0">
                        <a:solidFill>
                          <a:srgbClr val="0F124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 dirty="0">
                          <a:effectLst/>
                          <a:latin typeface="+mn-lt"/>
                        </a:rPr>
                        <a:t>H-yoke</a:t>
                      </a:r>
                      <a:br>
                        <a:rPr lang="en-GB" sz="1100" b="1" i="0" u="none" strike="noStrike" dirty="0">
                          <a:effectLst/>
                          <a:latin typeface="+mn-lt"/>
                        </a:rPr>
                      </a:br>
                      <a:r>
                        <a:rPr lang="en-GB" sz="1100" b="1" i="0" u="none" strike="noStrike" dirty="0">
                          <a:effectLst/>
                          <a:latin typeface="+mn-lt"/>
                        </a:rPr>
                        <a:t>(1 pancake)</a:t>
                      </a:r>
                      <a:endParaRPr lang="en-GB" sz="1100" b="1" i="0" u="none" strike="noStrike" dirty="0">
                        <a:solidFill>
                          <a:srgbClr val="0F124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 dirty="0">
                          <a:effectLst/>
                          <a:latin typeface="+mn-lt"/>
                        </a:rPr>
                        <a:t>H-yoke </a:t>
                      </a:r>
                      <a:br>
                        <a:rPr lang="en-GB" sz="1100" b="1" i="0" u="none" strike="noStrike" dirty="0">
                          <a:effectLst/>
                          <a:latin typeface="+mn-lt"/>
                        </a:rPr>
                      </a:br>
                      <a:r>
                        <a:rPr lang="en-GB" sz="1100" b="1" i="0" u="none" strike="noStrike" dirty="0">
                          <a:effectLst/>
                          <a:latin typeface="+mn-lt"/>
                        </a:rPr>
                        <a:t>(2 pancakes)</a:t>
                      </a:r>
                      <a:endParaRPr lang="en-GB" sz="1100" b="1" i="0" u="none" strike="noStrike" dirty="0">
                        <a:solidFill>
                          <a:srgbClr val="0F124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 dirty="0">
                          <a:effectLst/>
                          <a:latin typeface="+mn-lt"/>
                        </a:rPr>
                        <a:t>C-yoke</a:t>
                      </a:r>
                      <a:endParaRPr lang="en-GB" sz="1100" b="1" i="0" u="none" strike="noStrike" dirty="0">
                        <a:solidFill>
                          <a:srgbClr val="0F124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 dirty="0">
                          <a:effectLst/>
                          <a:latin typeface="+mn-lt"/>
                        </a:rPr>
                        <a:t>type A</a:t>
                      </a:r>
                      <a:endParaRPr lang="en-GB" sz="1100" b="1" i="0" u="none" strike="noStrike" dirty="0">
                        <a:solidFill>
                          <a:srgbClr val="0F124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 dirty="0">
                          <a:effectLst/>
                          <a:latin typeface="+mn-lt"/>
                        </a:rPr>
                        <a:t>type B</a:t>
                      </a:r>
                      <a:endParaRPr lang="en-GB" sz="1100" b="1" i="0" u="none" strike="noStrike" dirty="0">
                        <a:solidFill>
                          <a:srgbClr val="0F124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bg2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 i="0" u="none" strike="noStrike" dirty="0">
                          <a:effectLst/>
                          <a:latin typeface="+mn-lt"/>
                        </a:rPr>
                        <a:t> unit</a:t>
                      </a:r>
                      <a:endParaRPr lang="en-GB" sz="1100" b="1" i="0" u="none" strike="noStrike" dirty="0">
                        <a:solidFill>
                          <a:srgbClr val="0F124A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bg2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8948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dirty="0">
                          <a:effectLst/>
                        </a:rPr>
                        <a:t>Steel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5.7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4.6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5.5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5.0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4.3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1.1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1.6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1930178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 dirty="0">
                          <a:effectLst/>
                        </a:rPr>
                        <a:t>Copper OF</a:t>
                      </a:r>
                      <a:endParaRPr lang="en-GB" sz="1100" b="0" i="0" u="none" strike="noStrike" dirty="0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2.8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3.1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5.0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4.4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4.6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0.6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1.0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432549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>
                          <a:effectLst/>
                        </a:rPr>
                        <a:t>Yoke manufacturing</a:t>
                      </a:r>
                      <a:endParaRPr lang="en-GB" sz="1100" b="0" i="0" u="none" strike="noStrike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31.5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26.0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25.8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23.2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18.9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17.5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21.8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730312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>
                          <a:effectLst/>
                        </a:rPr>
                        <a:t>Coil manufacturing</a:t>
                      </a:r>
                      <a:endParaRPr lang="en-GB" sz="1100" b="0" i="0" u="none" strike="noStrike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46.2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50.4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52.7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57.6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61.1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72.4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66.8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2528273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>
                          <a:effectLst/>
                        </a:rPr>
                        <a:t>Magnet assembly</a:t>
                      </a:r>
                      <a:endParaRPr lang="en-GB" sz="1100" b="0" i="0" u="none" strike="noStrike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11.3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13.1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9.6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8.5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9.6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4.7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5.7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838938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>
                          <a:effectLst/>
                        </a:rPr>
                        <a:t>TESTs + Measurements</a:t>
                      </a:r>
                      <a:endParaRPr lang="en-GB" sz="1100" b="0" i="0" u="none" strike="noStrike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2.7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2.9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1.6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1.3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1.4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3.7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3.3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5758635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u="none" strike="noStrike">
                          <a:effectLst/>
                        </a:rPr>
                        <a:t>Total</a:t>
                      </a:r>
                      <a:endParaRPr lang="en-GB" sz="1100" b="0" i="0" u="none" strike="noStrike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100.0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100.0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100.0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100.0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100.0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100.0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100.0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578848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dirty="0">
                          <a:effectLst/>
                        </a:rPr>
                        <a:t>Total cost dipole Normalised to C-yoke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1.1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1.0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0.9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1.1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1.0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435310361"/>
                  </a:ext>
                </a:extLst>
              </a:tr>
            </a:tbl>
          </a:graphicData>
        </a:graphic>
      </p:graphicFrame>
      <p:sp>
        <p:nvSpPr>
          <p:cNvPr id="6" name="Titel 1">
            <a:extLst>
              <a:ext uri="{FF2B5EF4-FFF2-40B4-BE49-F238E27FC236}">
                <a16:creationId xmlns:a16="http://schemas.microsoft.com/office/drawing/2014/main" id="{5C9A9D5E-E78A-643B-BC6B-C5A767824118}"/>
              </a:ext>
            </a:extLst>
          </p:cNvPr>
          <p:cNvSpPr txBox="1">
            <a:spLocks/>
          </p:cNvSpPr>
          <p:nvPr/>
        </p:nvSpPr>
        <p:spPr>
          <a:xfrm>
            <a:off x="267015" y="375866"/>
            <a:ext cx="8263350" cy="84320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Cost estimate</a:t>
            </a:r>
            <a:br>
              <a:rPr lang="en-US" dirty="0"/>
            </a:br>
            <a:r>
              <a:rPr lang="en-US" sz="1600" b="1" dirty="0">
                <a:latin typeface="+mn-lt"/>
              </a:rPr>
              <a:t>only capital costs</a:t>
            </a:r>
            <a:br>
              <a:rPr lang="en-US" dirty="0"/>
            </a:br>
            <a:endParaRPr lang="en-US" sz="1400" b="1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D31E2B8-2611-6AF9-102E-515674CAFC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249390"/>
              </p:ext>
            </p:extLst>
          </p:nvPr>
        </p:nvGraphicFramePr>
        <p:xfrm>
          <a:off x="362107" y="3612349"/>
          <a:ext cx="8336348" cy="1173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47636">
                  <a:extLst>
                    <a:ext uri="{9D8B030D-6E8A-4147-A177-3AD203B41FA5}">
                      <a16:colId xmlns:a16="http://schemas.microsoft.com/office/drawing/2014/main" val="547113375"/>
                    </a:ext>
                  </a:extLst>
                </a:gridCol>
                <a:gridCol w="723589">
                  <a:extLst>
                    <a:ext uri="{9D8B030D-6E8A-4147-A177-3AD203B41FA5}">
                      <a16:colId xmlns:a16="http://schemas.microsoft.com/office/drawing/2014/main" val="1604491686"/>
                    </a:ext>
                  </a:extLst>
                </a:gridCol>
                <a:gridCol w="590283">
                  <a:extLst>
                    <a:ext uri="{9D8B030D-6E8A-4147-A177-3AD203B41FA5}">
                      <a16:colId xmlns:a16="http://schemas.microsoft.com/office/drawing/2014/main" val="717714157"/>
                    </a:ext>
                  </a:extLst>
                </a:gridCol>
                <a:gridCol w="856895">
                  <a:extLst>
                    <a:ext uri="{9D8B030D-6E8A-4147-A177-3AD203B41FA5}">
                      <a16:colId xmlns:a16="http://schemas.microsoft.com/office/drawing/2014/main" val="244045401"/>
                    </a:ext>
                  </a:extLst>
                </a:gridCol>
                <a:gridCol w="871297">
                  <a:extLst>
                    <a:ext uri="{9D8B030D-6E8A-4147-A177-3AD203B41FA5}">
                      <a16:colId xmlns:a16="http://schemas.microsoft.com/office/drawing/2014/main" val="101784161"/>
                    </a:ext>
                  </a:extLst>
                </a:gridCol>
                <a:gridCol w="575881">
                  <a:extLst>
                    <a:ext uri="{9D8B030D-6E8A-4147-A177-3AD203B41FA5}">
                      <a16:colId xmlns:a16="http://schemas.microsoft.com/office/drawing/2014/main" val="2505094076"/>
                    </a:ext>
                  </a:extLst>
                </a:gridCol>
                <a:gridCol w="723589">
                  <a:extLst>
                    <a:ext uri="{9D8B030D-6E8A-4147-A177-3AD203B41FA5}">
                      <a16:colId xmlns:a16="http://schemas.microsoft.com/office/drawing/2014/main" val="587834262"/>
                    </a:ext>
                  </a:extLst>
                </a:gridCol>
                <a:gridCol w="723589">
                  <a:extLst>
                    <a:ext uri="{9D8B030D-6E8A-4147-A177-3AD203B41FA5}">
                      <a16:colId xmlns:a16="http://schemas.microsoft.com/office/drawing/2014/main" val="3606416842"/>
                    </a:ext>
                  </a:extLst>
                </a:gridCol>
                <a:gridCol w="723589">
                  <a:extLst>
                    <a:ext uri="{9D8B030D-6E8A-4147-A177-3AD203B41FA5}">
                      <a16:colId xmlns:a16="http://schemas.microsoft.com/office/drawing/2014/main" val="4274486908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dirty="0">
                          <a:effectLst/>
                        </a:rPr>
                        <a:t>Learning curve, rate=98%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F124A"/>
                          </a:solidFill>
                          <a:effectLst/>
                          <a:latin typeface="Arial" panose="020B0604020202020204" pitchFamily="34" charset="0"/>
                        </a:rPr>
                        <a:t>Dipole Type A</a:t>
                      </a:r>
                      <a:endParaRPr lang="en-GB" sz="1100" b="0" i="0" u="none" strike="noStrike" dirty="0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GB" sz="1100" b="0" i="0" u="none" strike="noStrike" dirty="0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F124A"/>
                          </a:solidFill>
                          <a:effectLst/>
                          <a:latin typeface="Arial" panose="020B0604020202020204" pitchFamily="34" charset="0"/>
                        </a:rPr>
                        <a:t>Dipole Type B</a:t>
                      </a:r>
                      <a:endParaRPr lang="en-GB" sz="1100" b="0" i="0" u="none" strike="noStrike" dirty="0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GB" sz="1100" b="0" i="0" u="none" strike="noStrike" dirty="0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GB" sz="1100" b="0" i="0" u="none" strike="noStrike" dirty="0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F124A"/>
                          </a:solidFill>
                          <a:effectLst/>
                          <a:latin typeface="Arial" panose="020B0604020202020204" pitchFamily="34" charset="0"/>
                        </a:rPr>
                        <a:t>Quadrupoles</a:t>
                      </a:r>
                      <a:endParaRPr lang="en-GB" sz="1100" b="0" i="0" u="none" strike="noStrike" dirty="0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GB" sz="1100" b="0" i="0" u="none" strike="noStrike" dirty="0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100" u="none" strike="noStrike" dirty="0">
                          <a:effectLst/>
                        </a:rPr>
                        <a:t> unit</a:t>
                      </a:r>
                      <a:endParaRPr lang="en-GB" sz="1100" b="0" i="0" u="none" strike="noStrike" dirty="0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8035073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u="none" strike="noStrike" dirty="0">
                          <a:effectLst/>
                        </a:rPr>
                        <a:t>H-yoke</a:t>
                      </a:r>
                      <a:endParaRPr lang="en-GB" sz="1100" b="1" i="0" u="none" strike="noStrike" dirty="0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u="none" strike="noStrike" dirty="0">
                          <a:effectLst/>
                        </a:rPr>
                        <a:t>C-yoke</a:t>
                      </a:r>
                      <a:endParaRPr lang="en-GB" sz="1100" b="0" i="0" u="none" strike="noStrike" dirty="0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u="none" strike="noStrike" dirty="0">
                          <a:effectLst/>
                        </a:rPr>
                        <a:t>H-yoke</a:t>
                      </a:r>
                    </a:p>
                    <a:p>
                      <a:pPr algn="ctr" rtl="0" fontAlgn="ctr"/>
                      <a:r>
                        <a:rPr lang="en-GB" sz="1100" u="none" strike="noStrike" dirty="0">
                          <a:effectLst/>
                        </a:rPr>
                        <a:t>(1 pancake)</a:t>
                      </a:r>
                      <a:endParaRPr lang="en-GB" sz="1100" b="0" i="0" u="none" strike="noStrike" dirty="0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u="none" strike="noStrike" dirty="0">
                          <a:effectLst/>
                        </a:rPr>
                        <a:t>H-yoke</a:t>
                      </a:r>
                    </a:p>
                    <a:p>
                      <a:pPr algn="ctr" rtl="0" fontAlgn="ctr"/>
                      <a:r>
                        <a:rPr lang="en-GB" sz="1100" u="none" strike="noStrike" dirty="0">
                          <a:effectLst/>
                        </a:rPr>
                        <a:t>(2 pancakes)</a:t>
                      </a:r>
                      <a:endParaRPr lang="en-GB" sz="1100" b="0" i="0" u="none" strike="noStrike" dirty="0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u="none" strike="noStrike" dirty="0">
                          <a:effectLst/>
                        </a:rPr>
                        <a:t>C-yoke</a:t>
                      </a:r>
                      <a:endParaRPr lang="en-GB" sz="1100" b="0" i="0" u="none" strike="noStrike" dirty="0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u="none" strike="noStrike">
                          <a:effectLst/>
                        </a:rPr>
                        <a:t>type A</a:t>
                      </a:r>
                      <a:endParaRPr lang="en-GB" sz="1100" b="0" i="0" u="none" strike="noStrike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u="none" strike="noStrike">
                          <a:effectLst/>
                        </a:rPr>
                        <a:t>type B</a:t>
                      </a:r>
                      <a:endParaRPr lang="en-GB" sz="1100" b="0" i="0" u="none" strike="noStrike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118321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Manufacturing cost 1st magnet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100.0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100.0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100.0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100.0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100.0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100.0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100.0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609970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Manufacturing cost last magnet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85.8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85.8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87.6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87.6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87.6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86.2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87.8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784381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Manufacturing cost AVERAGE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88.3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88.3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90.1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90.1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90.1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88.7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90.3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2649226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TOTAL /1 MAGNET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0.92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0.92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0.93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0.92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0.92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0.93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0.94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%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27092374"/>
                  </a:ext>
                </a:extLst>
              </a:tr>
            </a:tbl>
          </a:graphicData>
        </a:graphic>
      </p:graphicFrame>
      <p:sp>
        <p:nvSpPr>
          <p:cNvPr id="2" name="Foliennummernplatzhalter 7">
            <a:extLst>
              <a:ext uri="{FF2B5EF4-FFF2-40B4-BE49-F238E27FC236}">
                <a16:creationId xmlns:a16="http://schemas.microsoft.com/office/drawing/2014/main" id="{454B8785-3A9D-9833-87B5-9793C2F256F9}"/>
              </a:ext>
            </a:extLst>
          </p:cNvPr>
          <p:cNvSpPr txBox="1">
            <a:spLocks/>
          </p:cNvSpPr>
          <p:nvPr/>
        </p:nvSpPr>
        <p:spPr>
          <a:xfrm>
            <a:off x="8686800" y="87494"/>
            <a:ext cx="347979" cy="18000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800" smtClean="0">
                <a:solidFill>
                  <a:schemeClr val="bg1"/>
                </a:solidFill>
              </a:rPr>
              <a:pPr/>
              <a:t>23</a:t>
            </a:fld>
            <a:endParaRPr lang="de-AT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4296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BBDE0D-E4D6-D1F3-66D3-6CB6364662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24</a:t>
            </a:fld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6933EA-6D50-0DD6-3E35-B3E66F2A7A8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49569" y="931718"/>
            <a:ext cx="8763945" cy="4016296"/>
          </a:xfrm>
        </p:spPr>
        <p:txBody>
          <a:bodyPr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1400" dirty="0"/>
              <a:t>Feasibility: Both technologies Permanent Magnets (PM) and Electromagnets (EM) are technically feasible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1400" dirty="0"/>
              <a:t>Capital costs: in total the EM option is by factor ~1.5 more expensive than the PM </a:t>
            </a:r>
          </a:p>
          <a:p>
            <a:pPr marL="511650" lvl="1" indent="-171450" defTabSz="3600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300" i="1" dirty="0"/>
              <a:t>Main contributions to the price increase are from: (magnets, power and signal cables, power converters and cooling)</a:t>
            </a:r>
          </a:p>
          <a:p>
            <a:pPr marL="511650" lvl="1" indent="-171450" defTabSz="3600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300" i="1" dirty="0"/>
              <a:t>PM more expensive for the Vacuum system: two transfer lines in parallel required for the initial 4 km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1400" dirty="0"/>
              <a:t>Running costs:</a:t>
            </a:r>
          </a:p>
          <a:p>
            <a:pPr marL="625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300" i="1" dirty="0"/>
              <a:t>The PM would require about a factor 10 less power (only for corrector magnets and ventilation)</a:t>
            </a:r>
          </a:p>
          <a:p>
            <a:pPr marL="625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300" i="1" dirty="0"/>
              <a:t>However, the EM power consumption is also low 2.0 MW (100% duty cycle): &lt;10% to overall injector complex (In fact even less duty cycle 5-75%)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1400" dirty="0"/>
              <a:t>Tunability:</a:t>
            </a:r>
          </a:p>
          <a:p>
            <a:pPr marL="511650" lvl="1" indent="-171450" defTabSz="3600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300" i="1" dirty="0"/>
              <a:t>PM: from 20 to 35% by mechanical shunt, only possible with pre-characterized field values (shim position), would take several weeks to adjust shunts for all magnets</a:t>
            </a:r>
          </a:p>
          <a:p>
            <a:pPr marL="511650" lvl="1" indent="-171450" defTabSz="3600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300" i="1" dirty="0"/>
              <a:t>EM: ±100% by power converter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D9690AB-9EBB-B22A-6830-E9BACAA45D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483518"/>
            <a:ext cx="8263350" cy="804066"/>
          </a:xfrm>
        </p:spPr>
        <p:txBody>
          <a:bodyPr/>
          <a:lstStyle/>
          <a:p>
            <a:r>
              <a:rPr lang="en-US" dirty="0"/>
              <a:t>PM vs EM comparison</a:t>
            </a:r>
          </a:p>
        </p:txBody>
      </p:sp>
    </p:spTree>
    <p:extLst>
      <p:ext uri="{BB962C8B-B14F-4D97-AF65-F5344CB8AC3E}">
        <p14:creationId xmlns:p14="http://schemas.microsoft.com/office/powerpoint/2010/main" val="28628164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4ADDE8-3E8D-E605-64AC-A78E547089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E4EC57-E3D6-3118-C647-3946F4CB97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25</a:t>
            </a:fld>
            <a:endParaRPr lang="en-US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3FB0AD1-5E76-0427-C9AE-9C9231A13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483518"/>
            <a:ext cx="8263350" cy="804066"/>
          </a:xfrm>
        </p:spPr>
        <p:txBody>
          <a:bodyPr/>
          <a:lstStyle/>
          <a:p>
            <a:r>
              <a:rPr lang="en-US" dirty="0"/>
              <a:t>Conclusion on baseline choice</a:t>
            </a:r>
            <a:br>
              <a:rPr lang="en-US" dirty="0"/>
            </a:br>
            <a:r>
              <a:rPr lang="en-US" sz="1800" b="1" dirty="0"/>
              <a:t>Feasibility Study Report - 2025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D33758E-C22B-9322-3E61-9AC776B6D86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3528" y="1287584"/>
            <a:ext cx="8263350" cy="3528392"/>
          </a:xfrm>
        </p:spPr>
        <p:txBody>
          <a:bodyPr/>
          <a:lstStyle/>
          <a:p>
            <a:pPr algn="just"/>
            <a:r>
              <a:rPr lang="en-GB" b="1" i="1" u="sng" dirty="0"/>
              <a:t>Operational flexibility is the main aspect to consider when choosing between magnet technologies: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1400" dirty="0"/>
              <a:t>If the are beam stability issues in the booster, a transfer energy increase can be beneficial.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1400" dirty="0"/>
              <a:t>If the booster could accept a lower energy beam at injection, reducing the transfer energy reduces the power consumption of the whole injector complex which is driven by the HE-linac.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1400" dirty="0"/>
              <a:t>Another argument for operational flexibility is the duty cycle of the injector complex, which varies between 5 and 75% depending on the operation mode. In particular, in the low-duty modes, the injector beam can be used for experiments beyond FCC physics and shot-to-shot variability of beam parameters, including the transfer energy, open the door to a very diverse physics program.</a:t>
            </a:r>
          </a:p>
          <a:p>
            <a:pPr algn="just"/>
            <a:r>
              <a:rPr lang="en-GB" b="1" i="1" dirty="0"/>
              <a:t>Conclusion &amp; next steps: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dirty="0"/>
              <a:t>At this stage, electromagnets have been chosen as the baseline technology due to the higher operational flexibility for the FCC and any science programme beyond the FCC.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dirty="0"/>
              <a:t>EM design of the corrector magnets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dirty="0"/>
              <a:t>Design optimization considering the manufacturing cost</a:t>
            </a:r>
          </a:p>
        </p:txBody>
      </p:sp>
    </p:spTree>
    <p:extLst>
      <p:ext uri="{BB962C8B-B14F-4D97-AF65-F5344CB8AC3E}">
        <p14:creationId xmlns:p14="http://schemas.microsoft.com/office/powerpoint/2010/main" val="26464261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F55781-86B2-703B-031F-7827906B5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26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119687" y="483518"/>
            <a:ext cx="6858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0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Requirements </a:t>
            </a:r>
          </a:p>
          <a:p>
            <a:pPr algn="ctr"/>
            <a:endParaRPr lang="fr-FR" sz="2400" b="1" dirty="0">
              <a:latin typeface="Calibri" pitchFamily="34" charset="0"/>
            </a:endParaRP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29E2F2E2-9F47-4A81-9E53-E1ED507FFF6B}" type="slidenum">
              <a:rPr lang="fr-FR" smtClean="0"/>
              <a:pPr/>
              <a:t>3</a:t>
            </a:fld>
            <a:endParaRPr lang="fr-FR" sz="900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0979437-9E6B-44B0-BF56-6FFBEBE7DC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0460361"/>
              </p:ext>
            </p:extLst>
          </p:nvPr>
        </p:nvGraphicFramePr>
        <p:xfrm>
          <a:off x="821732" y="3523753"/>
          <a:ext cx="7500536" cy="12573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883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968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9363">
                  <a:extLst>
                    <a:ext uri="{9D8B030D-6E8A-4147-A177-3AD203B41FA5}">
                      <a16:colId xmlns:a16="http://schemas.microsoft.com/office/drawing/2014/main" val="2613580156"/>
                    </a:ext>
                  </a:extLst>
                </a:gridCol>
                <a:gridCol w="815974">
                  <a:extLst>
                    <a:ext uri="{9D8B030D-6E8A-4147-A177-3AD203B41FA5}">
                      <a16:colId xmlns:a16="http://schemas.microsoft.com/office/drawing/2014/main" val="384128814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+mn-lt"/>
                        </a:rPr>
                        <a:t>Magnet type</a:t>
                      </a:r>
                      <a:endParaRPr lang="en-GB" sz="1200" b="1" dirty="0">
                        <a:latin typeface="+mn-lt"/>
                      </a:endParaRPr>
                    </a:p>
                  </a:txBody>
                  <a:tcPr marL="68580" marR="68580" marT="34290" marB="3429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+mn-lt"/>
                        </a:rPr>
                        <a:t>Position &amp; Quantity</a:t>
                      </a:r>
                      <a:endParaRPr lang="en-GB" sz="1200" b="1" dirty="0">
                        <a:latin typeface="+mn-lt"/>
                      </a:endParaRPr>
                    </a:p>
                  </a:txBody>
                  <a:tcPr marL="68580" marR="68580" marT="34290" marB="3429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>
                          <a:latin typeface="+mn-lt"/>
                        </a:rPr>
                        <a:t>Strength</a:t>
                      </a:r>
                    </a:p>
                  </a:txBody>
                  <a:tcPr marL="68580" marR="68580" marT="34290" marB="3429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+mn-lt"/>
                        </a:rPr>
                        <a:t>Unit</a:t>
                      </a:r>
                    </a:p>
                  </a:txBody>
                  <a:tcPr marL="68580" marR="68580" marT="34290" marB="3429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 i="1" dirty="0">
                          <a:solidFill>
                            <a:srgbClr val="0F124A"/>
                          </a:solidFill>
                          <a:latin typeface="+mn-lt"/>
                        </a:rPr>
                        <a:t>Dipole Type A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rgbClr val="0F124A"/>
                          </a:solidFill>
                          <a:latin typeface="+mn-lt"/>
                        </a:rPr>
                        <a:t>P1-P6 ,192 units × 6 m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solidFill>
                            <a:srgbClr val="0F124A"/>
                          </a:solidFill>
                          <a:latin typeface="+mn-lt"/>
                        </a:rPr>
                        <a:t>0.15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rgbClr val="0F124A"/>
                          </a:solidFill>
                          <a:latin typeface="+mn-lt"/>
                        </a:rPr>
                        <a:t>T</a:t>
                      </a:r>
                      <a:endParaRPr lang="en-GB" sz="1200" dirty="0">
                        <a:solidFill>
                          <a:srgbClr val="0F124A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 i="1" dirty="0">
                          <a:solidFill>
                            <a:srgbClr val="0F124A"/>
                          </a:solidFill>
                          <a:latin typeface="+mn-lt"/>
                        </a:rPr>
                        <a:t>Dipole Type B</a:t>
                      </a:r>
                      <a:endParaRPr lang="en-GB" sz="1200" i="1" dirty="0">
                        <a:solidFill>
                          <a:srgbClr val="0F124A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rgbClr val="0F124A"/>
                          </a:solidFill>
                          <a:latin typeface="+mn-lt"/>
                        </a:rPr>
                        <a:t>P6-P8/P10, 47 units × 2 lines × 6 m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rgbClr val="0F124A"/>
                          </a:solidFill>
                          <a:latin typeface="+mn-lt"/>
                        </a:rPr>
                        <a:t>0</a:t>
                      </a:r>
                      <a:r>
                        <a:rPr lang="en-GB" sz="1200" dirty="0">
                          <a:solidFill>
                            <a:srgbClr val="0F124A"/>
                          </a:solidFill>
                          <a:latin typeface="+mn-lt"/>
                        </a:rPr>
                        <a:t>.4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rgbClr val="0F124A"/>
                          </a:solidFill>
                          <a:latin typeface="+mn-lt"/>
                        </a:rPr>
                        <a:t>T</a:t>
                      </a:r>
                      <a:endParaRPr lang="en-GB" sz="1200" dirty="0">
                        <a:solidFill>
                          <a:srgbClr val="0F124A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7282812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 i="1" dirty="0">
                          <a:solidFill>
                            <a:srgbClr val="0F124A"/>
                          </a:solidFill>
                          <a:latin typeface="+mn-lt"/>
                        </a:rPr>
                        <a:t>Quadrupole Type A</a:t>
                      </a:r>
                      <a:endParaRPr lang="en-GB" sz="1200" i="1" dirty="0">
                        <a:solidFill>
                          <a:srgbClr val="0F124A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F124A"/>
                          </a:solidFill>
                          <a:latin typeface="+mn-lt"/>
                        </a:rPr>
                        <a:t>P1-P6 ,162 units × 1 m</a:t>
                      </a:r>
                      <a:endParaRPr lang="en-GB" sz="1200" dirty="0">
                        <a:solidFill>
                          <a:srgbClr val="0F124A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rgbClr val="0F124A"/>
                          </a:solidFill>
                          <a:latin typeface="+mn-lt"/>
                        </a:rPr>
                        <a:t>5</a:t>
                      </a:r>
                      <a:endParaRPr lang="en-GB" sz="1200" dirty="0">
                        <a:solidFill>
                          <a:srgbClr val="0F124A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F124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T/m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F124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405615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 i="1" dirty="0">
                          <a:solidFill>
                            <a:srgbClr val="0F124A"/>
                          </a:solidFill>
                          <a:latin typeface="+mn-lt"/>
                        </a:rPr>
                        <a:t>Quadrupole Type B</a:t>
                      </a:r>
                      <a:endParaRPr lang="en-GB" sz="1200" i="1" dirty="0">
                        <a:solidFill>
                          <a:srgbClr val="0F124A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F124A"/>
                          </a:solidFill>
                          <a:latin typeface="+mn-lt"/>
                        </a:rPr>
                        <a:t>P6-P8/P10, 88 units × 2 lines × 1 m</a:t>
                      </a:r>
                      <a:endParaRPr lang="en-GB" sz="1200" dirty="0">
                        <a:solidFill>
                          <a:srgbClr val="0F124A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rgbClr val="0F124A"/>
                          </a:solidFill>
                          <a:latin typeface="+mn-lt"/>
                        </a:rPr>
                        <a:t>15</a:t>
                      </a:r>
                      <a:endParaRPr lang="en-GB" sz="1200" dirty="0">
                        <a:solidFill>
                          <a:srgbClr val="0F124A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F124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kumimoji="0" lang="en-GB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F124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/m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EB0D533-2A54-354E-F342-ACB499063014}"/>
              </a:ext>
            </a:extLst>
          </p:cNvPr>
          <p:cNvSpPr txBox="1"/>
          <p:nvPr/>
        </p:nvSpPr>
        <p:spPr>
          <a:xfrm>
            <a:off x="0" y="819253"/>
            <a:ext cx="473701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i="1" u="sng" dirty="0"/>
              <a:t>Reference: </a:t>
            </a:r>
            <a:r>
              <a:rPr lang="en-GB" sz="1100" i="1" u="sng" dirty="0"/>
              <a:t>Future Circular Collider Feasibility Study Report, March 2025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3F5220-58B9-A561-4359-2FC2B2E265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53" y="1004156"/>
            <a:ext cx="4807197" cy="1974951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AFA40D5A-533E-C02A-A56A-4FDF110079BC}"/>
              </a:ext>
            </a:extLst>
          </p:cNvPr>
          <p:cNvGrpSpPr/>
          <p:nvPr/>
        </p:nvGrpSpPr>
        <p:grpSpPr>
          <a:xfrm>
            <a:off x="4830350" y="764802"/>
            <a:ext cx="4271615" cy="2193521"/>
            <a:chOff x="4830350" y="764802"/>
            <a:chExt cx="4271615" cy="219352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4A386D7-FA5E-20AE-FE31-1D601F73B4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6910" t="3424" r="6036" b="4282"/>
            <a:stretch/>
          </p:blipFill>
          <p:spPr>
            <a:xfrm>
              <a:off x="4830350" y="764802"/>
              <a:ext cx="4271615" cy="2193521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09EF77FB-F5D9-E9C2-32DA-FF6C025AE2D9}"/>
                </a:ext>
              </a:extLst>
            </p:cNvPr>
            <p:cNvSpPr txBox="1"/>
            <p:nvPr/>
          </p:nvSpPr>
          <p:spPr>
            <a:xfrm>
              <a:off x="5978317" y="1009353"/>
              <a:ext cx="3002745" cy="14847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3700"/>
                </a:lnSpc>
              </a:pPr>
              <a:r>
                <a:rPr lang="en-US" sz="1600" i="1" dirty="0">
                  <a:solidFill>
                    <a:srgbClr val="0F124A"/>
                  </a:solidFill>
                  <a:latin typeface="+mn-lt"/>
                </a:rPr>
                <a:t>Common line (P1-P6) – 4.0 km</a:t>
              </a:r>
            </a:p>
            <a:p>
              <a:pPr>
                <a:lnSpc>
                  <a:spcPts val="3700"/>
                </a:lnSpc>
              </a:pPr>
              <a:r>
                <a:rPr lang="en-US" sz="1600" i="1" dirty="0">
                  <a:solidFill>
                    <a:srgbClr val="0F124A"/>
                  </a:solidFill>
                </a:rPr>
                <a:t>Total TL – 5.56 km</a:t>
              </a:r>
              <a:endParaRPr lang="en-US" sz="1600" i="1" dirty="0">
                <a:solidFill>
                  <a:srgbClr val="0F124A"/>
                </a:solidFill>
                <a:latin typeface="+mn-lt"/>
              </a:endParaRPr>
            </a:p>
            <a:p>
              <a:pPr algn="l">
                <a:lnSpc>
                  <a:spcPts val="3700"/>
                </a:lnSpc>
              </a:pPr>
              <a:endParaRPr lang="en-GB" sz="3000" dirty="0"/>
            </a:p>
          </p:txBody>
        </p:sp>
      </p:grpSp>
      <p:sp>
        <p:nvSpPr>
          <p:cNvPr id="9" name="Foliennummernplatzhalter 7">
            <a:extLst>
              <a:ext uri="{FF2B5EF4-FFF2-40B4-BE49-F238E27FC236}">
                <a16:creationId xmlns:a16="http://schemas.microsoft.com/office/drawing/2014/main" id="{6CE212E6-C3C2-0725-3D9A-7378A90C5316}"/>
              </a:ext>
            </a:extLst>
          </p:cNvPr>
          <p:cNvSpPr txBox="1">
            <a:spLocks/>
          </p:cNvSpPr>
          <p:nvPr/>
        </p:nvSpPr>
        <p:spPr>
          <a:xfrm>
            <a:off x="8812486" y="105455"/>
            <a:ext cx="289479" cy="195079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de-AT" sz="800" smtClean="0">
                <a:solidFill>
                  <a:schemeClr val="bg1"/>
                </a:solidFill>
              </a:rPr>
              <a:pPr/>
              <a:t>3</a:t>
            </a:fld>
            <a:endParaRPr lang="de-AT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085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Magnets based on permanent magnet technology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A65A794-1675-4AFB-B2F6-BBBC54F8E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87494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4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60757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AA14C9-8348-4CEE-E75E-2258932617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AA29834-536C-4CD2-9A33-5771DBD4A9A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7850" y="1029216"/>
            <a:ext cx="8706150" cy="2334621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sz="1400" dirty="0"/>
              <a:t>Permanent magnets are largely used in accelerators, especially in storage rings, transfer lines, linacs, experimental areas or undulators, as for example: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400" dirty="0"/>
              <a:t>Dipoles for the EBS (ESRF)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400" dirty="0"/>
              <a:t>Dipoles and quadrupoles for the Swiss light source (PSI)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400" dirty="0"/>
              <a:t>Combined function magnets for CBETA (Cornell-BNL)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400" dirty="0"/>
              <a:t>Dipoles and quadrupoles for the Recycler ring (Fermilab)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400" dirty="0"/>
              <a:t>Quadrupoles for the Linac 4 (CERN)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400" dirty="0"/>
              <a:t>Dipoles for FASER (CERN)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03606FE-45F3-EAF2-26AA-3F653AF82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61206"/>
          </a:xfrm>
        </p:spPr>
        <p:txBody>
          <a:bodyPr/>
          <a:lstStyle/>
          <a:p>
            <a:r>
              <a:rPr lang="en-US" dirty="0"/>
              <a:t>Use of permanent magnets in accelerators</a:t>
            </a:r>
          </a:p>
        </p:txBody>
      </p: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5B664D5D-BC16-9D94-0E90-5C9E3898D1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79011A-3783-6CA9-CAAD-1707321C66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84" y="3478042"/>
            <a:ext cx="2232248" cy="15507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844F999-6765-9A74-C6C2-BB44569F14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5962" y="3463345"/>
            <a:ext cx="2236634" cy="158016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4464397-A757-70EA-7215-91A356876E3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855" t="2380"/>
          <a:stretch/>
        </p:blipFill>
        <p:spPr>
          <a:xfrm>
            <a:off x="2408140" y="3487349"/>
            <a:ext cx="1795814" cy="155077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957260F-943D-14CC-98A9-5974AE02ACA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3992"/>
          <a:stretch/>
        </p:blipFill>
        <p:spPr>
          <a:xfrm>
            <a:off x="6584604" y="3436138"/>
            <a:ext cx="2464106" cy="1592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896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70D1DD8-EDAD-459A-845F-432546A7D4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7850" y="1159039"/>
            <a:ext cx="7585584" cy="212558"/>
          </a:xfrm>
        </p:spPr>
        <p:txBody>
          <a:bodyPr/>
          <a:lstStyle/>
          <a:p>
            <a:r>
              <a:rPr lang="en-US" sz="1600" dirty="0"/>
              <a:t>Advantages of permanent magnet over electromagnet designs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95D39DB-C37E-4734-B1D9-42602654B31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3801" y="1491631"/>
            <a:ext cx="8089640" cy="1800200"/>
          </a:xfrm>
        </p:spPr>
        <p:txBody>
          <a:bodyPr/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400" dirty="0"/>
              <a:t>Cost efficient solution</a:t>
            </a:r>
          </a:p>
          <a:p>
            <a:pPr marL="528750" lvl="1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US" sz="1400" dirty="0"/>
              <a:t>N</a:t>
            </a:r>
            <a:r>
              <a:rPr lang="en-GB" sz="1400" dirty="0"/>
              <a:t>o additional infrastructure required such as power convertors, cabling, water networks</a:t>
            </a:r>
          </a:p>
          <a:p>
            <a:pPr marL="528750" lvl="1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No running cost</a:t>
            </a:r>
          </a:p>
          <a:p>
            <a:pPr marL="528750" lvl="1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For low field magnets the required quantity of permanent magnet material stays low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GB" sz="1400" dirty="0"/>
              <a:t>Fast process to assemble the magnets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GB" sz="1400" dirty="0"/>
              <a:t>No additional heat load to evacuate from the transfer line tunnel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GB" sz="1400" dirty="0"/>
              <a:t>Compact devices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GB" sz="1400" dirty="0"/>
              <a:t>Reliability, interesting for large number of magnets (no hydraulic or electric failures)</a:t>
            </a:r>
          </a:p>
          <a:p>
            <a:pPr marL="171450" indent="-171450">
              <a:buFont typeface="Wingdings" panose="05000000000000000000" pitchFamily="2" charset="2"/>
              <a:buChar char="v"/>
            </a:pPr>
            <a:endParaRPr lang="en-US" sz="1400" dirty="0"/>
          </a:p>
          <a:p>
            <a:pPr marL="171450" indent="-171450">
              <a:buFont typeface="Wingdings" panose="05000000000000000000" pitchFamily="2" charset="2"/>
              <a:buChar char="v"/>
            </a:pPr>
            <a:endParaRPr lang="en-US" sz="1400" baseline="300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578E5F9-9555-4E9F-B71C-6DDC6B550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61206"/>
          </a:xfrm>
        </p:spPr>
        <p:txBody>
          <a:bodyPr/>
          <a:lstStyle/>
          <a:p>
            <a:r>
              <a:rPr lang="en-US" dirty="0"/>
              <a:t>Motivations for permanent magnets </a:t>
            </a:r>
          </a:p>
        </p:txBody>
      </p: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4259680E-E0DE-2740-870E-D77D26CAA37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B329429D-8837-75F0-3EA3-6267CF718CB3}"/>
              </a:ext>
            </a:extLst>
          </p:cNvPr>
          <p:cNvSpPr txBox="1">
            <a:spLocks/>
          </p:cNvSpPr>
          <p:nvPr/>
        </p:nvSpPr>
        <p:spPr>
          <a:xfrm>
            <a:off x="437850" y="3993552"/>
            <a:ext cx="7585584" cy="2125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Limitations</a:t>
            </a:r>
          </a:p>
        </p:txBody>
      </p:sp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DB3699D6-D837-7DE3-985B-A9C8F4BA4AAE}"/>
              </a:ext>
            </a:extLst>
          </p:cNvPr>
          <p:cNvSpPr txBox="1">
            <a:spLocks/>
          </p:cNvSpPr>
          <p:nvPr/>
        </p:nvSpPr>
        <p:spPr>
          <a:xfrm>
            <a:off x="437850" y="4296476"/>
            <a:ext cx="8089640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400" dirty="0"/>
              <a:t>Need 2 independent beam lines between points 1 and 6 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GB" sz="1400" dirty="0"/>
              <a:t>Fixed field (no flexibility for injection energy)</a:t>
            </a:r>
          </a:p>
        </p:txBody>
      </p:sp>
    </p:spTree>
    <p:extLst>
      <p:ext uri="{BB962C8B-B14F-4D97-AF65-F5344CB8AC3E}">
        <p14:creationId xmlns:p14="http://schemas.microsoft.com/office/powerpoint/2010/main" val="3395752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3F246B-B43C-4B10-956A-6C8C2C39C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980C304-C46A-C62F-62F3-02A005799EC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5536" y="1039006"/>
            <a:ext cx="8064896" cy="3981016"/>
          </a:xfrm>
        </p:spPr>
        <p:txBody>
          <a:bodyPr/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400" noProof="0" dirty="0"/>
              <a:t>Iron </a:t>
            </a:r>
            <a:r>
              <a:rPr lang="en-GB" sz="1400" dirty="0"/>
              <a:t>dominated designs (in opposition to Halbach designs)</a:t>
            </a:r>
          </a:p>
          <a:p>
            <a:pPr marL="528750" lvl="1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Simplify the permanent magnet blocks shape</a:t>
            </a:r>
          </a:p>
          <a:p>
            <a:pPr marL="528750" lvl="1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Lower the incidence of permanent magnet irregularities on field quality</a:t>
            </a:r>
          </a:p>
          <a:p>
            <a:pPr marL="528750" lvl="1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Optimize magnet assembly and tunning process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GB" sz="1400" dirty="0"/>
              <a:t>Maximum of 1-m long sections for both dipoles and quadrupoles </a:t>
            </a:r>
          </a:p>
          <a:p>
            <a:pPr marL="528750" lvl="1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Stay within reasonable and largely available machining capabilities</a:t>
            </a:r>
          </a:p>
          <a:p>
            <a:pPr marL="528750" lvl="1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Simplify permanent magnet blocks insertion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GB" sz="1400" dirty="0"/>
              <a:t>Compensation for temperature dependence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GB" sz="1400" dirty="0"/>
              <a:t>Cost effective design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GB" sz="1400" dirty="0"/>
              <a:t>Series production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GB" sz="1400" dirty="0"/>
              <a:t>Tuning possibility </a:t>
            </a:r>
          </a:p>
          <a:p>
            <a:pPr marL="528750" lvl="1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Adjustment of field/gradient integral at magnetic measurement stage</a:t>
            </a:r>
          </a:p>
          <a:p>
            <a:pPr marL="528750" lvl="1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GB" sz="1400" dirty="0"/>
              <a:t>Hybrid designs, with permanent magnets and some mechanism to provide remote tunability (coils or movable parts) </a:t>
            </a:r>
            <a:r>
              <a:rPr lang="en-GB" sz="1400" u="sng" dirty="0"/>
              <a:t>are not considered</a:t>
            </a:r>
            <a:r>
              <a:rPr lang="en-GB" sz="1400" dirty="0"/>
              <a:t>, mainly due to cost and complexity increase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endParaRPr lang="en-US" sz="1400" dirty="0"/>
          </a:p>
          <a:p>
            <a:pPr>
              <a:lnSpc>
                <a:spcPct val="130000"/>
              </a:lnSpc>
            </a:pP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39C0090-84F3-931A-A013-60CDAB94E9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61206"/>
          </a:xfrm>
        </p:spPr>
        <p:txBody>
          <a:bodyPr/>
          <a:lstStyle/>
          <a:p>
            <a:r>
              <a:rPr lang="en-US" dirty="0"/>
              <a:t>Design baseline</a:t>
            </a:r>
          </a:p>
        </p:txBody>
      </p: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DBCD1C77-2D21-8E5D-6C17-D3CFC3256D5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235942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6C3B94-68E2-8492-19CD-33C2A080AE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8847D74-9C65-2507-F916-4B4F75F291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7681" y="1491629"/>
            <a:ext cx="8516807" cy="3554447"/>
          </a:xfrm>
        </p:spPr>
        <p:txBody>
          <a:bodyPr/>
          <a:lstStyle/>
          <a:p>
            <a:pPr algn="just">
              <a:lnSpc>
                <a:spcPct val="130000"/>
              </a:lnSpc>
            </a:pPr>
            <a:r>
              <a:rPr lang="en-GB" sz="1400" dirty="0"/>
              <a:t>Neodymium (NdFeB) magnets have higher magnetic characteristics and are normally cheaper than Samarium Cobalt (</a:t>
            </a:r>
            <a:r>
              <a:rPr lang="en-GB" sz="1400" dirty="0" err="1"/>
              <a:t>SmCo</a:t>
            </a:r>
            <a:r>
              <a:rPr lang="en-GB" sz="1400" dirty="0"/>
              <a:t>) but for accelerator magnets </a:t>
            </a:r>
            <a:r>
              <a:rPr lang="en-GB" sz="1400" dirty="0" err="1"/>
              <a:t>SmCo</a:t>
            </a:r>
            <a:r>
              <a:rPr lang="en-GB" sz="1400" dirty="0"/>
              <a:t> presents some advantages:</a:t>
            </a: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GB" sz="1400" dirty="0"/>
              <a:t>Grades with high remanent field (Br≥1.1 T) and coercivity </a:t>
            </a:r>
            <a:r>
              <a:rPr lang="en-GB" sz="1400" dirty="0" err="1"/>
              <a:t>Hcb</a:t>
            </a:r>
            <a:r>
              <a:rPr lang="en-GB" sz="1400" dirty="0"/>
              <a:t> ≥820 kA/m (however lower than NdFeB)</a:t>
            </a: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GB" sz="1400" dirty="0"/>
              <a:t>Large range of energy product (from 5 to 34 </a:t>
            </a:r>
            <a:r>
              <a:rPr lang="en-GB" sz="1400" dirty="0" err="1"/>
              <a:t>MGOe</a:t>
            </a:r>
            <a:r>
              <a:rPr lang="en-GB" sz="1400" dirty="0"/>
              <a:t>)</a:t>
            </a:r>
          </a:p>
          <a:p>
            <a:pPr algn="just">
              <a:lnSpc>
                <a:spcPct val="130000"/>
              </a:lnSpc>
            </a:pPr>
            <a:r>
              <a:rPr lang="en-GB" sz="1400" dirty="0"/>
              <a:t>	</a:t>
            </a:r>
            <a:r>
              <a:rPr lang="en-GB" sz="1400" dirty="0">
                <a:solidFill>
                  <a:srgbClr val="00B050"/>
                </a:solidFill>
              </a:rPr>
              <a:t>=&gt; Interesting for FCC-ee TL as for some of the magnets the field/gradient is relatively low</a:t>
            </a: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GB" sz="1400" dirty="0"/>
              <a:t>Good radiation resistance</a:t>
            </a: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GB" sz="1400" dirty="0"/>
              <a:t>Can work at high temperature</a:t>
            </a: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GB" sz="1400" dirty="0"/>
              <a:t>Acceptable corrosion stability even without protective coating</a:t>
            </a: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GB" sz="1400" dirty="0"/>
              <a:t>High intrinsic coercivity </a:t>
            </a:r>
            <a:r>
              <a:rPr lang="en-GB" sz="1400" dirty="0" err="1"/>
              <a:t>Hcj</a:t>
            </a:r>
            <a:r>
              <a:rPr lang="en-GB" sz="1400" dirty="0"/>
              <a:t> ≥1990 kA/m to prevent from any risk of demagnetization</a:t>
            </a:r>
          </a:p>
          <a:p>
            <a:pPr algn="just">
              <a:lnSpc>
                <a:spcPct val="130000"/>
              </a:lnSpc>
            </a:pPr>
            <a:r>
              <a:rPr lang="en-GB" sz="1400" dirty="0"/>
              <a:t>	</a:t>
            </a:r>
            <a:r>
              <a:rPr lang="en-GB" sz="1400" dirty="0">
                <a:solidFill>
                  <a:srgbClr val="00B050"/>
                </a:solidFill>
              </a:rPr>
              <a:t>=&gt; Interesting for FCC-ee TL as magnet blocks are thin</a:t>
            </a: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GB" sz="1400" dirty="0"/>
              <a:t>Small temperature coefficient: -0.035%/°C</a:t>
            </a:r>
          </a:p>
          <a:p>
            <a:pPr algn="just">
              <a:lnSpc>
                <a:spcPct val="130000"/>
              </a:lnSpc>
            </a:pPr>
            <a:r>
              <a:rPr lang="en-GB" sz="1400" dirty="0"/>
              <a:t>	</a:t>
            </a:r>
            <a:r>
              <a:rPr lang="en-GB" sz="1400" dirty="0">
                <a:solidFill>
                  <a:srgbClr val="00B050"/>
                </a:solidFill>
              </a:rPr>
              <a:t>=&gt; Interesting for FCC-ee TL for field stability</a:t>
            </a:r>
          </a:p>
          <a:p>
            <a:pPr algn="just"/>
            <a:endParaRPr lang="en-US" sz="1400" dirty="0"/>
          </a:p>
          <a:p>
            <a:pPr marL="171450" indent="-171450" algn="just">
              <a:buFont typeface="Wingdings" panose="05000000000000000000" pitchFamily="2" charset="2"/>
              <a:buChar char="v"/>
            </a:pPr>
            <a:endParaRPr lang="en-US" sz="1400" baseline="300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669760E-6CDD-09E2-7C10-C7797C6BE0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61206"/>
          </a:xfrm>
        </p:spPr>
        <p:txBody>
          <a:bodyPr/>
          <a:lstStyle/>
          <a:p>
            <a:r>
              <a:rPr lang="en-US" dirty="0"/>
              <a:t>Design baseline</a:t>
            </a:r>
          </a:p>
        </p:txBody>
      </p: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92C99284-7E6D-2E2E-1F60-CB016C03AD7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3" name="Textplatzhalter 3">
            <a:extLst>
              <a:ext uri="{FF2B5EF4-FFF2-40B4-BE49-F238E27FC236}">
                <a16:creationId xmlns:a16="http://schemas.microsoft.com/office/drawing/2014/main" id="{E8D82CAF-08D9-6EBC-4202-B4794821CC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7850" y="1159039"/>
            <a:ext cx="7585584" cy="212558"/>
          </a:xfrm>
        </p:spPr>
        <p:txBody>
          <a:bodyPr/>
          <a:lstStyle/>
          <a:p>
            <a:r>
              <a:rPr lang="en-US" sz="1600" dirty="0"/>
              <a:t>Choice of the permanent magnet material: Samarium Cobalt Sm</a:t>
            </a:r>
            <a:r>
              <a:rPr lang="en-US" sz="1600" baseline="-25000" dirty="0"/>
              <a:t>2</a:t>
            </a:r>
            <a:r>
              <a:rPr lang="en-US" sz="1600" dirty="0"/>
              <a:t>Co</a:t>
            </a:r>
            <a:r>
              <a:rPr lang="en-US" sz="1600" baseline="-25000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262445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78E5F9-9555-4E9F-B71C-6DDC6B550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903" y="576418"/>
            <a:ext cx="8263350" cy="804066"/>
          </a:xfrm>
        </p:spPr>
        <p:txBody>
          <a:bodyPr/>
          <a:lstStyle/>
          <a:p>
            <a:r>
              <a:rPr lang="en-US" dirty="0"/>
              <a:t>Dipole type A</a:t>
            </a:r>
          </a:p>
        </p:txBody>
      </p:sp>
      <p:sp>
        <p:nvSpPr>
          <p:cNvPr id="16" name="Foliennummernplatzhalter 1">
            <a:extLst>
              <a:ext uri="{FF2B5EF4-FFF2-40B4-BE49-F238E27FC236}">
                <a16:creationId xmlns:a16="http://schemas.microsoft.com/office/drawing/2014/main" id="{4AB9C90A-F58F-D248-A269-E4C0242D06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graphicFrame>
        <p:nvGraphicFramePr>
          <p:cNvPr id="70" name="Table 69">
            <a:extLst>
              <a:ext uri="{FF2B5EF4-FFF2-40B4-BE49-F238E27FC236}">
                <a16:creationId xmlns:a16="http://schemas.microsoft.com/office/drawing/2014/main" id="{536419B5-F08A-1EC9-56A2-8E9D9A039575}"/>
              </a:ext>
            </a:extLst>
          </p:cNvPr>
          <p:cNvGraphicFramePr>
            <a:graphicFrameLocks noGrp="1"/>
          </p:cNvGraphicFramePr>
          <p:nvPr/>
        </p:nvGraphicFramePr>
        <p:xfrm>
          <a:off x="5740094" y="3088622"/>
          <a:ext cx="3286360" cy="1950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44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0782">
                  <a:extLst>
                    <a:ext uri="{9D8B030D-6E8A-4147-A177-3AD203B41FA5}">
                      <a16:colId xmlns:a16="http://schemas.microsoft.com/office/drawing/2014/main" val="3841288140"/>
                    </a:ext>
                  </a:extLst>
                </a:gridCol>
                <a:gridCol w="511362">
                  <a:extLst>
                    <a:ext uri="{9D8B030D-6E8A-4147-A177-3AD203B41FA5}">
                      <a16:colId xmlns:a16="http://schemas.microsoft.com/office/drawing/2014/main" val="1082647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>
                          <a:latin typeface="+mj-lt"/>
                        </a:rPr>
                        <a:t>Parameter</a:t>
                      </a:r>
                      <a:endParaRPr lang="en-GB" sz="1000" b="1" dirty="0"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latin typeface="+mj-lt"/>
                        </a:rPr>
                        <a:t>Value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latin typeface="+mj-lt"/>
                        </a:rPr>
                        <a:t>Unit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j-lt"/>
                        </a:rPr>
                        <a:t>Number of dipoles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2304</a:t>
                      </a:r>
                      <a:endParaRPr lang="en-GB" sz="1000" baseline="30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-</a:t>
                      </a:r>
                      <a:endParaRPr lang="en-GB" sz="1000" baseline="300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j-lt"/>
                        </a:rPr>
                        <a:t>Aperture height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30</a:t>
                      </a:r>
                      <a:endParaRPr lang="en-GB" sz="1000" baseline="30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mm</a:t>
                      </a:r>
                      <a:endParaRPr lang="en-GB" sz="1000" baseline="300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18455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j-lt"/>
                        </a:rPr>
                        <a:t>Mechanical length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1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j-lt"/>
                        </a:rPr>
                        <a:t>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48450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j-lt"/>
                        </a:rPr>
                        <a:t>Central field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0.15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T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0891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Good Field Region H x V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j-lt"/>
                        </a:rPr>
                        <a:t>±20 × ±10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mm</a:t>
                      </a:r>
                      <a:r>
                        <a:rPr lang="en-US" sz="1000" baseline="30000" dirty="0">
                          <a:latin typeface="+mj-lt"/>
                        </a:rPr>
                        <a:t>2</a:t>
                      </a:r>
                      <a:endParaRPr lang="en-GB" sz="1000" baseline="300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12300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j-lt"/>
                        </a:rPr>
                        <a:t>Permanent magnet mass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7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kg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82812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latin typeface="+mj-lt"/>
                        </a:rPr>
                        <a:t>Dipole mass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72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j-lt"/>
                        </a:rPr>
                        <a:t>kg</a:t>
                      </a:r>
                      <a:endParaRPr lang="en-GB" sz="10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5" name="Textplatzhalter 3">
            <a:extLst>
              <a:ext uri="{FF2B5EF4-FFF2-40B4-BE49-F238E27FC236}">
                <a16:creationId xmlns:a16="http://schemas.microsoft.com/office/drawing/2014/main" id="{295397B5-D918-1F3B-8326-6E4399DFD0F7}"/>
              </a:ext>
            </a:extLst>
          </p:cNvPr>
          <p:cNvSpPr txBox="1">
            <a:spLocks/>
          </p:cNvSpPr>
          <p:nvPr/>
        </p:nvSpPr>
        <p:spPr>
          <a:xfrm>
            <a:off x="437850" y="1159039"/>
            <a:ext cx="7585584" cy="2125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B</a:t>
            </a:r>
            <a:r>
              <a:rPr lang="en-US" sz="1600" baseline="-25000" dirty="0"/>
              <a:t>0</a:t>
            </a:r>
            <a:r>
              <a:rPr lang="en-US" sz="1600" dirty="0"/>
              <a:t>=0.15 T (P1-P6)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C402AA1-1E3A-9F22-F2D2-982EE8AF363E}"/>
              </a:ext>
            </a:extLst>
          </p:cNvPr>
          <p:cNvGrpSpPr/>
          <p:nvPr/>
        </p:nvGrpSpPr>
        <p:grpSpPr>
          <a:xfrm>
            <a:off x="35496" y="1575685"/>
            <a:ext cx="7681827" cy="3236330"/>
            <a:chOff x="25172" y="1572094"/>
            <a:chExt cx="7681827" cy="3236330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53290B0A-6F0F-2405-B254-20BEF48CC891}"/>
                </a:ext>
              </a:extLst>
            </p:cNvPr>
            <p:cNvGrpSpPr/>
            <p:nvPr/>
          </p:nvGrpSpPr>
          <p:grpSpPr>
            <a:xfrm>
              <a:off x="25172" y="1572094"/>
              <a:ext cx="7681827" cy="2957280"/>
              <a:chOff x="172206" y="1486678"/>
              <a:chExt cx="7681827" cy="2957280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A02AF577-597F-B690-0DE3-E7DE9CC114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13544" y="1813286"/>
                <a:ext cx="3027074" cy="1739485"/>
              </a:xfrm>
              <a:prstGeom prst="rect">
                <a:avLst/>
              </a:prstGeom>
            </p:spPr>
          </p:pic>
          <p:sp>
            <p:nvSpPr>
              <p:cNvPr id="26" name="Textplatzhalter 5">
                <a:extLst>
                  <a:ext uri="{FF2B5EF4-FFF2-40B4-BE49-F238E27FC236}">
                    <a16:creationId xmlns:a16="http://schemas.microsoft.com/office/drawing/2014/main" id="{163B436B-3D2F-E813-6B17-5CDCB060F26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818934" y="1842924"/>
                <a:ext cx="1800200" cy="2880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43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86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29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972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Yoke (low carbon steel)</a:t>
                </a:r>
              </a:p>
            </p:txBody>
          </p:sp>
          <p:sp>
            <p:nvSpPr>
              <p:cNvPr id="27" name="Textplatzhalter 5">
                <a:extLst>
                  <a:ext uri="{FF2B5EF4-FFF2-40B4-BE49-F238E27FC236}">
                    <a16:creationId xmlns:a16="http://schemas.microsoft.com/office/drawing/2014/main" id="{0D78E555-7909-43FB-A48D-690267962D0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818934" y="2051615"/>
                <a:ext cx="4035099" cy="2880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43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86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29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972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/>
                  <a:t>Permanent magnet (grade TC16 MGOe,</a:t>
                </a:r>
              </a:p>
              <a:p>
                <a:r>
                  <a:rPr lang="en-GB" dirty="0"/>
                  <a:t>temperature compensated Sm</a:t>
                </a:r>
                <a:r>
                  <a:rPr lang="en-GB" baseline="-25000" dirty="0"/>
                  <a:t>2</a:t>
                </a:r>
                <a:r>
                  <a:rPr lang="en-GB" dirty="0"/>
                  <a:t>Co</a:t>
                </a:r>
                <a:r>
                  <a:rPr lang="en-GB" baseline="-25000" dirty="0"/>
                  <a:t>17</a:t>
                </a:r>
                <a:r>
                  <a:rPr lang="en-GB" dirty="0"/>
                  <a:t>)</a:t>
                </a:r>
                <a:endParaRPr lang="en-US" dirty="0"/>
              </a:p>
            </p:txBody>
          </p:sp>
          <p:sp>
            <p:nvSpPr>
              <p:cNvPr id="29" name="Textplatzhalter 5">
                <a:extLst>
                  <a:ext uri="{FF2B5EF4-FFF2-40B4-BE49-F238E27FC236}">
                    <a16:creationId xmlns:a16="http://schemas.microsoft.com/office/drawing/2014/main" id="{404CF414-A345-4033-34CB-F4BF9C4CF77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635896" y="2908663"/>
                <a:ext cx="1728192" cy="2880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43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86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29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972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Pole (low carbon steel)</a:t>
                </a:r>
              </a:p>
            </p:txBody>
          </p: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BCF3FC2D-CB3D-2CF1-3F2D-0AA962C89BF7}"/>
                  </a:ext>
                </a:extLst>
              </p:cNvPr>
              <p:cNvCxnSpPr>
                <a:cxnSpLocks/>
                <a:stCxn id="27" idx="1"/>
              </p:cNvCxnSpPr>
              <p:nvPr/>
            </p:nvCxnSpPr>
            <p:spPr>
              <a:xfrm flipH="1">
                <a:off x="3046331" y="2195631"/>
                <a:ext cx="772603" cy="2075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4E85768E-2BD5-F8EF-0F83-1F920D711EE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363981" y="2984495"/>
                <a:ext cx="687739" cy="81139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A1A475F0-5D96-F05A-675D-87AB073CA56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183735" y="2948354"/>
                <a:ext cx="867985" cy="110116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03EA8AD3-6C23-C233-A711-629283122AC9}"/>
                  </a:ext>
                </a:extLst>
              </p:cNvPr>
              <p:cNvCxnSpPr>
                <a:cxnSpLocks/>
                <a:stCxn id="61" idx="1"/>
              </p:cNvCxnSpPr>
              <p:nvPr/>
            </p:nvCxnSpPr>
            <p:spPr>
              <a:xfrm flipH="1" flipV="1">
                <a:off x="969285" y="2948354"/>
                <a:ext cx="1082435" cy="135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9" name="Textplatzhalter 5">
                <a:extLst>
                  <a:ext uri="{FF2B5EF4-FFF2-40B4-BE49-F238E27FC236}">
                    <a16:creationId xmlns:a16="http://schemas.microsoft.com/office/drawing/2014/main" id="{E5FCEB47-525A-189D-31C1-FA4DDA5C6F4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59084" y="3657128"/>
                <a:ext cx="1864844" cy="2880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43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86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29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972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Spacer (aluminum)</a:t>
                </a:r>
              </a:p>
            </p:txBody>
          </p:sp>
          <p:sp>
            <p:nvSpPr>
              <p:cNvPr id="60" name="Textplatzhalter 5">
                <a:extLst>
                  <a:ext uri="{FF2B5EF4-FFF2-40B4-BE49-F238E27FC236}">
                    <a16:creationId xmlns:a16="http://schemas.microsoft.com/office/drawing/2014/main" id="{D7B74794-71AE-FFC4-FEAE-3674A40AA68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51720" y="3894252"/>
                <a:ext cx="2232248" cy="2880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43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86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29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972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Adjustable spacer (aluminum)</a:t>
                </a:r>
              </a:p>
            </p:txBody>
          </p:sp>
          <p:sp>
            <p:nvSpPr>
              <p:cNvPr id="61" name="Textplatzhalter 5">
                <a:extLst>
                  <a:ext uri="{FF2B5EF4-FFF2-40B4-BE49-F238E27FC236}">
                    <a16:creationId xmlns:a16="http://schemas.microsoft.com/office/drawing/2014/main" id="{CC167F23-09B9-DB3C-B21F-E3B41EAE581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51720" y="4155926"/>
                <a:ext cx="2376264" cy="2880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43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86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29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972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Movable shim (low carbon steel)</a:t>
                </a:r>
              </a:p>
            </p:txBody>
          </p:sp>
          <p:cxnSp>
            <p:nvCxnSpPr>
              <p:cNvPr id="63" name="Straight Arrow Connector 62">
                <a:extLst>
                  <a:ext uri="{FF2B5EF4-FFF2-40B4-BE49-F238E27FC236}">
                    <a16:creationId xmlns:a16="http://schemas.microsoft.com/office/drawing/2014/main" id="{DCF01D2C-B03C-4C56-1E45-EC3A41A923D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87824" y="3052679"/>
                <a:ext cx="648072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75F339AE-C29E-1862-66C5-6F3A041A74CC}"/>
                  </a:ext>
                </a:extLst>
              </p:cNvPr>
              <p:cNvCxnSpPr>
                <a:cxnSpLocks/>
                <a:stCxn id="26" idx="1"/>
              </p:cNvCxnSpPr>
              <p:nvPr/>
            </p:nvCxnSpPr>
            <p:spPr>
              <a:xfrm flipH="1">
                <a:off x="3046331" y="1986940"/>
                <a:ext cx="772603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8" name="Arrow: Right 67">
                <a:extLst>
                  <a:ext uri="{FF2B5EF4-FFF2-40B4-BE49-F238E27FC236}">
                    <a16:creationId xmlns:a16="http://schemas.microsoft.com/office/drawing/2014/main" id="{E29DD58C-C641-F7A8-CFCF-CBF9D1DD84DE}"/>
                  </a:ext>
                </a:extLst>
              </p:cNvPr>
              <p:cNvSpPr/>
              <p:nvPr/>
            </p:nvSpPr>
            <p:spPr>
              <a:xfrm rot="16200000">
                <a:off x="2550241" y="2176737"/>
                <a:ext cx="56790" cy="45719"/>
              </a:xfrm>
              <a:prstGeom prst="rightArrow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" name="Arrow: Right 68">
                <a:extLst>
                  <a:ext uri="{FF2B5EF4-FFF2-40B4-BE49-F238E27FC236}">
                    <a16:creationId xmlns:a16="http://schemas.microsoft.com/office/drawing/2014/main" id="{A12E51E6-8027-1449-81EA-420AB0054109}"/>
                  </a:ext>
                </a:extLst>
              </p:cNvPr>
              <p:cNvSpPr/>
              <p:nvPr/>
            </p:nvSpPr>
            <p:spPr>
              <a:xfrm rot="16200000">
                <a:off x="2548743" y="3134487"/>
                <a:ext cx="56790" cy="45719"/>
              </a:xfrm>
              <a:prstGeom prst="rightArrow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1" name="Straight Arrow Connector 70">
                <a:extLst>
                  <a:ext uri="{FF2B5EF4-FFF2-40B4-BE49-F238E27FC236}">
                    <a16:creationId xmlns:a16="http://schemas.microsoft.com/office/drawing/2014/main" id="{D64BEBCA-7F64-BE4C-BB14-E38357B2BC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2603" y="1707654"/>
                <a:ext cx="2868955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5" name="Textplatzhalter 5">
                <a:extLst>
                  <a:ext uri="{FF2B5EF4-FFF2-40B4-BE49-F238E27FC236}">
                    <a16:creationId xmlns:a16="http://schemas.microsoft.com/office/drawing/2014/main" id="{A26AD11C-3C99-43B9-5AF4-4F07AE9B1CC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07850" y="1486678"/>
                <a:ext cx="469210" cy="26239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43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86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29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972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000" dirty="0"/>
                  <a:t>165</a:t>
                </a:r>
              </a:p>
            </p:txBody>
          </p: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4FBB4090-3EE9-A446-CA49-F6EE5756404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5536" y="1905156"/>
                <a:ext cx="0" cy="1555743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9" name="Textplatzhalter 5">
                <a:extLst>
                  <a:ext uri="{FF2B5EF4-FFF2-40B4-BE49-F238E27FC236}">
                    <a16:creationId xmlns:a16="http://schemas.microsoft.com/office/drawing/2014/main" id="{31B13D01-5267-5D05-C3A9-ED42FCEFFD90}"/>
                  </a:ext>
                </a:extLst>
              </p:cNvPr>
              <p:cNvSpPr txBox="1">
                <a:spLocks/>
              </p:cNvSpPr>
              <p:nvPr/>
            </p:nvSpPr>
            <p:spPr>
              <a:xfrm rot="16200000">
                <a:off x="68801" y="2473702"/>
                <a:ext cx="469210" cy="26239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43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86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29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972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000" dirty="0"/>
                  <a:t>90</a:t>
                </a:r>
              </a:p>
            </p:txBody>
          </p:sp>
        </p:grpSp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6546C8C6-D269-0AD0-DACD-98B1D3CEB796}"/>
                </a:ext>
              </a:extLst>
            </p:cNvPr>
            <p:cNvCxnSpPr>
              <a:cxnSpLocks/>
            </p:cNvCxnSpPr>
            <p:nvPr/>
          </p:nvCxnSpPr>
          <p:spPr>
            <a:xfrm>
              <a:off x="1662234" y="2924923"/>
              <a:ext cx="1535739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" name="Textplatzhalter 5">
              <a:extLst>
                <a:ext uri="{FF2B5EF4-FFF2-40B4-BE49-F238E27FC236}">
                  <a16:creationId xmlns:a16="http://schemas.microsoft.com/office/drawing/2014/main" id="{C088934A-2F58-D600-83DF-E7918E0A94EE}"/>
                </a:ext>
              </a:extLst>
            </p:cNvPr>
            <p:cNvSpPr txBox="1">
              <a:spLocks/>
            </p:cNvSpPr>
            <p:nvPr/>
          </p:nvSpPr>
          <p:spPr>
            <a:xfrm>
              <a:off x="2267744" y="2708651"/>
              <a:ext cx="469210" cy="2623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43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86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29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72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dirty="0"/>
                <a:t>90</a:t>
              </a:r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C280DA10-BD50-4BB5-D9D8-64119F6703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83521" y="2534820"/>
              <a:ext cx="0" cy="46724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Textplatzhalter 5">
              <a:extLst>
                <a:ext uri="{FF2B5EF4-FFF2-40B4-BE49-F238E27FC236}">
                  <a16:creationId xmlns:a16="http://schemas.microsoft.com/office/drawing/2014/main" id="{D49256DB-20A7-3A65-F1A3-21877CAB2187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3075419" y="2572397"/>
              <a:ext cx="469210" cy="2623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43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86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29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72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dirty="0"/>
                <a:t>30</a:t>
              </a:r>
            </a:p>
          </p:txBody>
        </p:sp>
        <p:sp>
          <p:nvSpPr>
            <p:cNvPr id="11" name="Arrow: Left-Right 10">
              <a:extLst>
                <a:ext uri="{FF2B5EF4-FFF2-40B4-BE49-F238E27FC236}">
                  <a16:creationId xmlns:a16="http://schemas.microsoft.com/office/drawing/2014/main" id="{F3E41FD9-0370-91AF-6175-FA901754DCFD}"/>
                </a:ext>
              </a:extLst>
            </p:cNvPr>
            <p:cNvSpPr/>
            <p:nvPr/>
          </p:nvSpPr>
          <p:spPr>
            <a:xfrm>
              <a:off x="736570" y="2741397"/>
              <a:ext cx="197569" cy="102132"/>
            </a:xfrm>
            <a:prstGeom prst="leftRightArrow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rgbClr val="FFC000"/>
                  </a:solidFill>
                </a:ln>
              </a:endParaRP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D5F9F498-1867-49E7-58A0-8A11347438B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4588" y="3229020"/>
              <a:ext cx="1155458" cy="14353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platzhalter 5">
              <a:extLst>
                <a:ext uri="{FF2B5EF4-FFF2-40B4-BE49-F238E27FC236}">
                  <a16:creationId xmlns:a16="http://schemas.microsoft.com/office/drawing/2014/main" id="{02CFB590-138E-A1F5-BDB5-EC1F7B01D929}"/>
                </a:ext>
              </a:extLst>
            </p:cNvPr>
            <p:cNvSpPr txBox="1">
              <a:spLocks/>
            </p:cNvSpPr>
            <p:nvPr/>
          </p:nvSpPr>
          <p:spPr>
            <a:xfrm>
              <a:off x="1904686" y="4520392"/>
              <a:ext cx="2376264" cy="28803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43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86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29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72000" indent="-243000" algn="l" defTabSz="685800" rtl="0" eaLnBrk="1" latinLnBrk="0" hangingPunct="1">
                <a:lnSpc>
                  <a:spcPts val="1388"/>
                </a:lnSpc>
                <a:spcBef>
                  <a:spcPts val="0"/>
                </a:spcBef>
                <a:buSzPct val="100000"/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Outer frame (aluminum)</a:t>
              </a:r>
            </a:p>
          </p:txBody>
        </p:sp>
      </p:grp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C76C5E74-363A-DA44-8715-A51CC86E3DD8}"/>
              </a:ext>
            </a:extLst>
          </p:cNvPr>
          <p:cNvSpPr txBox="1">
            <a:spLocks/>
          </p:cNvSpPr>
          <p:nvPr/>
        </p:nvSpPr>
        <p:spPr>
          <a:xfrm>
            <a:off x="5139286" y="667592"/>
            <a:ext cx="3887168" cy="90401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en-GB" sz="1400" dirty="0"/>
              <a:t>The field is adjusted in the aperture by moving away a shim to locally reduce the section of the yoke and bring it close to saturation.</a:t>
            </a:r>
          </a:p>
        </p:txBody>
      </p:sp>
    </p:spTree>
    <p:extLst>
      <p:ext uri="{BB962C8B-B14F-4D97-AF65-F5344CB8AC3E}">
        <p14:creationId xmlns:p14="http://schemas.microsoft.com/office/powerpoint/2010/main" val="868222473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3146</TotalTime>
  <Words>2582</Words>
  <Application>Microsoft Office PowerPoint</Application>
  <PresentationFormat>On-screen Show (16:9)</PresentationFormat>
  <Paragraphs>670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Aptos</vt:lpstr>
      <vt:lpstr>Aptos Narrow</vt:lpstr>
      <vt:lpstr>Arial</vt:lpstr>
      <vt:lpstr>Calibri</vt:lpstr>
      <vt:lpstr>Wingdings</vt:lpstr>
      <vt:lpstr>Introslides</vt:lpstr>
      <vt:lpstr>Titleslides, Conclusion</vt:lpstr>
      <vt:lpstr>Content Slides - Deep Blue</vt:lpstr>
      <vt:lpstr>FCC-ee transfer lines magnets design status</vt:lpstr>
      <vt:lpstr>Outline</vt:lpstr>
      <vt:lpstr>PowerPoint Presentation</vt:lpstr>
      <vt:lpstr>Magnets based on permanent magnet technology</vt:lpstr>
      <vt:lpstr>Use of permanent magnets in accelerators</vt:lpstr>
      <vt:lpstr>Motivations for permanent magnets </vt:lpstr>
      <vt:lpstr>Design baseline</vt:lpstr>
      <vt:lpstr>Design baseline</vt:lpstr>
      <vt:lpstr>Dipole type A</vt:lpstr>
      <vt:lpstr>Dipole type B</vt:lpstr>
      <vt:lpstr>Quadrupole types A and B</vt:lpstr>
      <vt:lpstr>2 D modelling: dipoles</vt:lpstr>
      <vt:lpstr>2 D modelling: quadrupole</vt:lpstr>
      <vt:lpstr>Permanent magnet cost breakdown</vt:lpstr>
      <vt:lpstr>Conventional electromagnets</vt:lpstr>
      <vt:lpstr>Motivations for conventional electromagnets </vt:lpstr>
      <vt:lpstr>Dipole type A Bo=0.15 T (P1-P6)  </vt:lpstr>
      <vt:lpstr>Dipole type B Bo=0.40 T (P6-P8/P10)  </vt:lpstr>
      <vt:lpstr>Quadrupole type A and B Go=5 &amp; 15 T/m  </vt:lpstr>
      <vt:lpstr>Dipole type A 2D modelling </vt:lpstr>
      <vt:lpstr>PowerPoint Presentation</vt:lpstr>
      <vt:lpstr>PowerPoint Presentation</vt:lpstr>
      <vt:lpstr>PowerPoint Presentation</vt:lpstr>
      <vt:lpstr>PM vs EM comparison</vt:lpstr>
      <vt:lpstr>Conclusion on baseline choice Feasibility Study Report - 2025</vt:lpstr>
      <vt:lpstr>Thank you  for your attention.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Alexey Vorozhtsov</cp:lastModifiedBy>
  <cp:revision>287</cp:revision>
  <dcterms:created xsi:type="dcterms:W3CDTF">2020-10-27T09:23:42Z</dcterms:created>
  <dcterms:modified xsi:type="dcterms:W3CDTF">2025-05-20T21:43:20Z</dcterms:modified>
</cp:coreProperties>
</file>