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8" r:id="rId2"/>
    <p:sldId id="281" r:id="rId3"/>
    <p:sldId id="268" r:id="rId4"/>
    <p:sldId id="263" r:id="rId5"/>
    <p:sldId id="269" r:id="rId6"/>
    <p:sldId id="260" r:id="rId7"/>
    <p:sldId id="279" r:id="rId8"/>
    <p:sldId id="280" r:id="rId9"/>
    <p:sldId id="261" r:id="rId10"/>
    <p:sldId id="262" r:id="rId11"/>
    <p:sldId id="264" r:id="rId12"/>
    <p:sldId id="270" r:id="rId13"/>
    <p:sldId id="259" r:id="rId14"/>
    <p:sldId id="265" r:id="rId15"/>
    <p:sldId id="272" r:id="rId16"/>
    <p:sldId id="282" r:id="rId17"/>
    <p:sldId id="271" r:id="rId18"/>
    <p:sldId id="273" r:id="rId19"/>
    <p:sldId id="274" r:id="rId20"/>
    <p:sldId id="266" r:id="rId21"/>
    <p:sldId id="267" r:id="rId22"/>
    <p:sldId id="275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010C7-CA72-4C15-8BAA-3AC06557D4A7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D8F2B-00CE-4A63-A033-6F963C0443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63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D8F2B-00CE-4A63-A033-6F963C0443C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85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D8F2B-00CE-4A63-A033-6F963C0443C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58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D8F2B-00CE-4A63-A033-6F963C0443C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4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C502C-DD36-44F6-0C4E-962A5317A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68DB13-161B-D717-64A3-44DE5590B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0BDC1-0A1C-7341-F7B0-389938538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319D-BEF4-43E2-A6E5-0B4291EAD549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9F6EE-094B-147A-A484-A34291B3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20265-CC20-6CE9-387D-F5FEF097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049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BAA1C-AF24-8780-B83F-B4C73F4C3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16C297-4A39-DBE2-9532-34AF500668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49C09-6705-A931-3E22-F8C7310F7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FFEA-D16A-4814-80B6-879098350BBA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66B6F-2B55-9977-AD5E-5810D2F33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ED9E2-F5DC-5C7E-EAE1-A26CF566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38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DBE2FA-7E1B-7442-10D6-8C04EF742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5F675-63B6-9038-0706-BB9544549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7194F-E065-F45D-8BFC-743FD4956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97AD9-F16F-416A-8CA8-AD9623CA9265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A1473-B595-B9E1-9895-785702AFC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B24F1-CD01-3EEF-0EA5-1C0065FB8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8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BEA1-EC55-7AB9-393D-0A0E51A0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63F21-BBF6-53DF-812D-CD102F747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27C35-A453-B6D1-42BB-6042BB71C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F563-332F-4430-A564-B89165872B20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6290B-74CC-7C9F-1C99-73DDFF563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EBCB2-2C8C-513D-6405-307D82610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3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B8F76-7806-55AC-121A-6EB262C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0CCCB-C5B4-C691-6CC3-13359BC95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8E988-61DC-DC27-D141-692D3752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2EF4-7970-40DC-A3F6-59301419F97D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45C81-000B-56FC-7007-C7617E3C0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E8B54-5476-5C31-FF47-35A5A52D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27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6989-79DE-D2E7-5EEB-2C1C7C2B7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5C815-8663-0E69-89A8-D5ABEE447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F1C61-CEFC-4623-4407-E7BA4BC2B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8BF6D-F27C-9315-056C-5CA3B6D95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CB54-0DF0-499B-A55F-6BF2D470F3C8}" type="datetime1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F87E7-3D59-00B8-0107-716D0D15D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DF7506-45A7-3C18-CDF1-A7C9BF72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36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C80DD-FE00-33FD-EE24-D7FA0E6F0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F2E4E-462C-EB61-D112-3768516EE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A5931-4B66-790A-7C5E-042B3940E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7D10C6-8C3F-D6AF-3623-B825091AE4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3C2DC7-0CC9-BDF6-7311-CBEAA2EAD9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E8434-7740-3501-21BD-E45CB4960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ACE33-5FF8-4254-8DBD-5D40A1B110CD}" type="datetime1">
              <a:rPr lang="en-GB" smtClean="0"/>
              <a:t>21/05/2025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08123-CCFF-BBCD-C64F-35D9D72F5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9717FE-E628-1B73-92D5-2B132D09E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5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D187E-1202-B6F7-7849-C6CF5CDD6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240F1-A2B6-ECA3-64E5-D199B98A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0249-8B86-4BC7-9B60-9B38F02E31D1}" type="datetime1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FE1F5-C266-7E7A-7A1A-BC0ED7CD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6C82F-01FD-60EE-27A4-C8040B3BE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62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5952C-3C1F-AE81-E6F0-58FC1954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C42A-E778-4CA0-84A5-C8CD4095AF53}" type="datetime1">
              <a:rPr lang="en-GB" smtClean="0"/>
              <a:t>21/05/2025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39A8E-DFEF-7604-2504-D504F065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1392C-C163-8C67-2155-4468063D0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4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47B36-2DA3-731E-7E24-24963AFD7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54729-332E-5869-EBFF-82B984294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4A1E0-5904-5C1C-3A6E-17A8391C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9A4FD2-33AC-B45B-66C0-356821F89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2AF0-4940-4E04-A293-0C8543511B0E}" type="datetime1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23F89C-425D-9B05-8254-1245BDC2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D0600-BDD5-028E-6B34-DB7B6835C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81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618F1-B9BC-296B-0D89-D23E08F18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AB294F-717C-98F1-6989-597009236F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5DDAE-9A3B-0557-EE08-A71E52656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0EAB6-7A31-53AD-F228-361BED70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A0A9-18EF-41B1-87E0-F11560149A1B}" type="datetime1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F142C-8C5E-55C4-5AB5-BA79372B5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568C3-2A56-FCCE-6898-A24C42FD0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19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C1F0A8-A413-2E9D-AD65-33089057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8035D-35FC-BC47-2A95-EEACC699D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FB182-7FAE-D2FF-2D77-001F645034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27C88B-4BFC-41C5-83FF-D8667E43CB5B}" type="datetime1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B1525-7525-BBB8-E05F-6497E041E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EEA34-B2F5-8805-4B2F-4A0931D6B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BE8CC3-9C28-4048-9A49-9462EE2F9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1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em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D7B0D3F-CE73-FEF8-AF0D-C606E61D181A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8DCDBD6-874D-E0E6-451F-3B6D07DBF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12" t="43739" b="1981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pic>
          <p:nvPicPr>
            <p:cNvPr id="8" name="Picture 7" descr="A building with a green dome&#10;&#10;AI-generated content may be incorrect.">
              <a:extLst>
                <a:ext uri="{FF2B5EF4-FFF2-40B4-BE49-F238E27FC236}">
                  <a16:creationId xmlns:a16="http://schemas.microsoft.com/office/drawing/2014/main" id="{E156EE95-7B3D-C5F7-EFD1-4E0D9F0A5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54" r="61194" b="32845"/>
            <a:stretch/>
          </p:blipFill>
          <p:spPr>
            <a:xfrm>
              <a:off x="0" y="0"/>
              <a:ext cx="4676079" cy="4047892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5690DEA6-6D9A-C9EF-1911-EF6B2ECD42D6}"/>
              </a:ext>
            </a:extLst>
          </p:cNvPr>
          <p:cNvSpPr txBox="1">
            <a:spLocks/>
          </p:cNvSpPr>
          <p:nvPr/>
        </p:nvSpPr>
        <p:spPr>
          <a:xfrm>
            <a:off x="1962615" y="-166849"/>
            <a:ext cx="9144000" cy="1714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Progress towards HTS HFM </a:t>
            </a:r>
          </a:p>
          <a:p>
            <a:pPr algn="ctr"/>
            <a:r>
              <a:rPr lang="en-GB" b="1" dirty="0"/>
              <a:t>Magnet and Conductor Strategy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F07BB04-B7D6-B4F1-ED29-1325AE940A51}"/>
              </a:ext>
            </a:extLst>
          </p:cNvPr>
          <p:cNvSpPr txBox="1">
            <a:spLocks/>
          </p:cNvSpPr>
          <p:nvPr/>
        </p:nvSpPr>
        <p:spPr>
          <a:xfrm>
            <a:off x="2958438" y="1547768"/>
            <a:ext cx="6275119" cy="578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Amalia Ballarino, CERN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4CE452-D94F-C7A5-5121-9599613D20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290" t="-1" r="21609" b="2521"/>
          <a:stretch/>
        </p:blipFill>
        <p:spPr>
          <a:xfrm>
            <a:off x="2" y="-14822"/>
            <a:ext cx="1616228" cy="1482935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7244125A-53CD-5688-5008-0E4766B49B8C}"/>
              </a:ext>
            </a:extLst>
          </p:cNvPr>
          <p:cNvSpPr txBox="1">
            <a:spLocks/>
          </p:cNvSpPr>
          <p:nvPr/>
        </p:nvSpPr>
        <p:spPr>
          <a:xfrm>
            <a:off x="6252115" y="3112291"/>
            <a:ext cx="6275119" cy="578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Hofburg, Vienna</a:t>
            </a:r>
            <a:endParaRPr lang="en-GB" dirty="0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29C591C6-496F-F09C-29EB-810FD71DA32B}"/>
              </a:ext>
            </a:extLst>
          </p:cNvPr>
          <p:cNvSpPr txBox="1">
            <a:spLocks/>
          </p:cNvSpPr>
          <p:nvPr/>
        </p:nvSpPr>
        <p:spPr>
          <a:xfrm>
            <a:off x="-223725" y="3085438"/>
            <a:ext cx="5565159" cy="5397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22/05/2025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015D68-E724-692E-EEE3-22BC069BA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9DE701-685C-09DE-C549-BCDB68FDD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8CC3-9C28-4048-9A49-9462EE2F939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313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203F3CD-CD23-AE04-120C-1668A51E4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07337"/>
            <a:ext cx="11907644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Topics on Accelerator Magnets Being Addressed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8AC9B5-C25D-FC44-0094-EE1C984A8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1688"/>
            <a:ext cx="12416883" cy="4711294"/>
          </a:xfrm>
        </p:spPr>
        <p:txBody>
          <a:bodyPr>
            <a:normAutofit/>
          </a:bodyPr>
          <a:lstStyle/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SPIN</a:t>
            </a:r>
            <a:r>
              <a:rPr lang="en-US" dirty="0"/>
              <a:t>: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a laboratory on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iron-based superconductors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KIT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a laboratory on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REBCO tape</a:t>
            </a:r>
            <a:endParaRPr lang="en-US" dirty="0"/>
          </a:p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TU Wien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pinning (irradiation) </a:t>
            </a:r>
            <a:r>
              <a:rPr lang="en-US" dirty="0"/>
              <a:t>and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quench protection </a:t>
            </a:r>
            <a:r>
              <a:rPr lang="en-US" dirty="0"/>
              <a:t>studies 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University of Southampton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AC losses </a:t>
            </a:r>
            <a:r>
              <a:rPr lang="en-US" dirty="0"/>
              <a:t>and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small coils (solenoid)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University of Twente</a:t>
            </a:r>
            <a:r>
              <a:rPr lang="en-US" b="1" dirty="0"/>
              <a:t>: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BSCCO 2212 cable qualification (and AC losses)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CEA</a:t>
            </a:r>
            <a:r>
              <a:rPr lang="en-US" dirty="0"/>
              <a:t>: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Metal Insulated Coils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PSI/Chart</a:t>
            </a:r>
            <a:r>
              <a:rPr lang="en-US" dirty="0"/>
              <a:t>:</a:t>
            </a:r>
            <a:r>
              <a:rPr lang="en-US" b="1" dirty="0"/>
              <a:t> 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Modelling of AC losses and electrically insulated coils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Electrically Insulated Coils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REBCO cables (other than stacks)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INFN</a:t>
            </a:r>
            <a:r>
              <a:rPr lang="en-US" dirty="0"/>
              <a:t>: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REBCO coils</a:t>
            </a:r>
          </a:p>
          <a:p>
            <a:endParaRPr lang="en-GB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76DDF5-2EC2-2BEE-C3A1-B1866C2E0B5E}"/>
              </a:ext>
            </a:extLst>
          </p:cNvPr>
          <p:cNvSpPr/>
          <p:nvPr/>
        </p:nvSpPr>
        <p:spPr>
          <a:xfrm>
            <a:off x="72483" y="2026923"/>
            <a:ext cx="12047034" cy="3902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2C6BA6-1038-FD4C-CF79-B39B2B276851}"/>
              </a:ext>
            </a:extLst>
          </p:cNvPr>
          <p:cNvSpPr/>
          <p:nvPr/>
        </p:nvSpPr>
        <p:spPr>
          <a:xfrm>
            <a:off x="72483" y="2463703"/>
            <a:ext cx="12047034" cy="46682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A5BB06-5E69-7624-3224-99F2BE1B52A3}"/>
              </a:ext>
            </a:extLst>
          </p:cNvPr>
          <p:cNvSpPr/>
          <p:nvPr/>
        </p:nvSpPr>
        <p:spPr>
          <a:xfrm>
            <a:off x="3685730" y="971853"/>
            <a:ext cx="4820540" cy="415347"/>
          </a:xfrm>
          <a:prstGeom prst="rect">
            <a:avLst/>
          </a:prstGeom>
          <a:solidFill>
            <a:srgbClr val="FFFF00">
              <a:alpha val="14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138A2F-41BD-99B4-676B-A473C6318A06}"/>
              </a:ext>
            </a:extLst>
          </p:cNvPr>
          <p:cNvSpPr/>
          <p:nvPr/>
        </p:nvSpPr>
        <p:spPr>
          <a:xfrm>
            <a:off x="6593088" y="4556950"/>
            <a:ext cx="2372492" cy="390293"/>
          </a:xfrm>
          <a:prstGeom prst="rect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CB0B76-615B-6C14-A7E4-42DA22347D0C}"/>
              </a:ext>
            </a:extLst>
          </p:cNvPr>
          <p:cNvSpPr/>
          <p:nvPr/>
        </p:nvSpPr>
        <p:spPr>
          <a:xfrm>
            <a:off x="3423424" y="1467763"/>
            <a:ext cx="2051825" cy="377235"/>
          </a:xfrm>
          <a:prstGeom prst="rect">
            <a:avLst/>
          </a:prstGeom>
          <a:solidFill>
            <a:srgbClr val="FFFF00">
              <a:alpha val="14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1BBC27B-C677-B992-FB5D-351B8948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3898" y="655565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2F8E5B99-3443-AA25-348E-A4813E30E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5650" y="6555654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10</a:t>
            </a:fld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AF0754A-0590-7C02-5B19-603ABDD0F9C0}"/>
              </a:ext>
            </a:extLst>
          </p:cNvPr>
          <p:cNvGrpSpPr/>
          <p:nvPr/>
        </p:nvGrpSpPr>
        <p:grpSpPr>
          <a:xfrm>
            <a:off x="1226609" y="3510138"/>
            <a:ext cx="9854519" cy="1880192"/>
            <a:chOff x="1196340" y="3479273"/>
            <a:chExt cx="9854519" cy="18801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030CBD9-BC1D-876C-55E4-8BD57ACD4B7A}"/>
                </a:ext>
              </a:extLst>
            </p:cNvPr>
            <p:cNvSpPr/>
            <p:nvPr/>
          </p:nvSpPr>
          <p:spPr>
            <a:xfrm>
              <a:off x="6593088" y="4014057"/>
              <a:ext cx="4457771" cy="432135"/>
            </a:xfrm>
            <a:prstGeom prst="rect">
              <a:avLst/>
            </a:prstGeom>
            <a:solidFill>
              <a:srgbClr val="00B050">
                <a:alpha val="1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7386D9-1330-D87E-1F31-03CC10B32B46}"/>
                </a:ext>
              </a:extLst>
            </p:cNvPr>
            <p:cNvSpPr/>
            <p:nvPr/>
          </p:nvSpPr>
          <p:spPr>
            <a:xfrm>
              <a:off x="1508132" y="4553920"/>
              <a:ext cx="4293688" cy="340155"/>
            </a:xfrm>
            <a:prstGeom prst="rect">
              <a:avLst/>
            </a:prstGeom>
            <a:solidFill>
              <a:srgbClr val="00B050">
                <a:alpha val="1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10B4EE9-362C-7017-E8A5-84FD67463FEC}"/>
                </a:ext>
              </a:extLst>
            </p:cNvPr>
            <p:cNvSpPr/>
            <p:nvPr/>
          </p:nvSpPr>
          <p:spPr>
            <a:xfrm>
              <a:off x="1196340" y="3479273"/>
              <a:ext cx="3709024" cy="321994"/>
            </a:xfrm>
            <a:prstGeom prst="rect">
              <a:avLst/>
            </a:prstGeom>
            <a:solidFill>
              <a:srgbClr val="00B050">
                <a:alpha val="1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972E5F-B3BD-9699-79C1-EF9733DD75AF}"/>
                </a:ext>
              </a:extLst>
            </p:cNvPr>
            <p:cNvSpPr/>
            <p:nvPr/>
          </p:nvSpPr>
          <p:spPr>
            <a:xfrm>
              <a:off x="1370599" y="5047559"/>
              <a:ext cx="2112805" cy="311906"/>
            </a:xfrm>
            <a:prstGeom prst="rect">
              <a:avLst/>
            </a:prstGeom>
            <a:solidFill>
              <a:srgbClr val="00B050">
                <a:alpha val="1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BEEAA64-CE94-74F5-0E75-3A1A4A8052D8}"/>
              </a:ext>
            </a:extLst>
          </p:cNvPr>
          <p:cNvGrpSpPr/>
          <p:nvPr/>
        </p:nvGrpSpPr>
        <p:grpSpPr>
          <a:xfrm>
            <a:off x="4244340" y="2484479"/>
            <a:ext cx="7174510" cy="1961713"/>
            <a:chOff x="4244340" y="2484479"/>
            <a:chExt cx="7174510" cy="19617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29F2F3-ED45-DA0A-8132-FDAC9BDC5FBB}"/>
                </a:ext>
              </a:extLst>
            </p:cNvPr>
            <p:cNvSpPr/>
            <p:nvPr/>
          </p:nvSpPr>
          <p:spPr>
            <a:xfrm>
              <a:off x="9772372" y="3013360"/>
              <a:ext cx="1646478" cy="390294"/>
            </a:xfrm>
            <a:prstGeom prst="rect">
              <a:avLst/>
            </a:prstGeom>
            <a:solidFill>
              <a:srgbClr val="0070C0">
                <a:alpha val="14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F8A7C86-2CC6-2592-37C6-042686FFBBD3}"/>
                </a:ext>
              </a:extLst>
            </p:cNvPr>
            <p:cNvSpPr/>
            <p:nvPr/>
          </p:nvSpPr>
          <p:spPr>
            <a:xfrm>
              <a:off x="4244340" y="4014057"/>
              <a:ext cx="1676958" cy="432135"/>
            </a:xfrm>
            <a:prstGeom prst="rect">
              <a:avLst/>
            </a:prstGeom>
            <a:solidFill>
              <a:srgbClr val="0070C0">
                <a:alpha val="14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D801C25-021E-3ED4-482A-F2BED7E70742}"/>
                </a:ext>
              </a:extLst>
            </p:cNvPr>
            <p:cNvSpPr/>
            <p:nvPr/>
          </p:nvSpPr>
          <p:spPr>
            <a:xfrm>
              <a:off x="4798183" y="2484479"/>
              <a:ext cx="1676958" cy="432135"/>
            </a:xfrm>
            <a:prstGeom prst="rect">
              <a:avLst/>
            </a:prstGeom>
            <a:solidFill>
              <a:srgbClr val="0070C0">
                <a:alpha val="14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5991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5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B6B08C-2F82-986D-4C19-D4C3BC406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232" y="3817667"/>
            <a:ext cx="4014768" cy="279762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0805432-B37E-318B-51E0-AB6FB1741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314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Iron Based Superconductors – SPIN (1/3)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0185083-B2EA-84A8-4951-5A2AFCE31D3D}"/>
              </a:ext>
            </a:extLst>
          </p:cNvPr>
          <p:cNvSpPr txBox="1">
            <a:spLocks/>
          </p:cNvSpPr>
          <p:nvPr/>
        </p:nvSpPr>
        <p:spPr>
          <a:xfrm>
            <a:off x="0" y="865045"/>
            <a:ext cx="8321574" cy="5127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41288">
              <a:lnSpc>
                <a:spcPts val="2600"/>
              </a:lnSpc>
            </a:pPr>
            <a:r>
              <a:rPr lang="en-GB" sz="2600" b="1" dirty="0"/>
              <a:t> 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IBS Laboratory at SPIN</a:t>
            </a:r>
            <a:r>
              <a:rPr lang="en-GB" sz="2600" dirty="0"/>
              <a:t>, Genova, to investigate potentials of IBS for high field magnets (A. Malagoli et al)</a:t>
            </a:r>
          </a:p>
          <a:p>
            <a:pPr marL="177800" indent="-141288">
              <a:lnSpc>
                <a:spcPts val="2600"/>
              </a:lnSpc>
              <a:buClr>
                <a:schemeClr val="tx1"/>
              </a:buClr>
            </a:pPr>
            <a:r>
              <a:rPr lang="en-GB" sz="2600" dirty="0"/>
              <a:t> 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Ba-122</a:t>
            </a:r>
          </a:p>
          <a:p>
            <a:pPr marL="635000" lvl="1" indent="-141288">
              <a:lnSpc>
                <a:spcPts val="2600"/>
              </a:lnSpc>
            </a:pPr>
            <a:r>
              <a:rPr lang="en-GB" sz="2600" dirty="0"/>
              <a:t>Multi-filamentary </a:t>
            </a:r>
            <a:r>
              <a:rPr lang="en-GB" sz="2600" b="1" dirty="0">
                <a:solidFill>
                  <a:schemeClr val="bg1">
                    <a:lumMod val="50000"/>
                  </a:schemeClr>
                </a:solidFill>
              </a:rPr>
              <a:t>Powder In Tube </a:t>
            </a:r>
            <a:r>
              <a:rPr lang="en-GB" sz="2600" dirty="0"/>
              <a:t>(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PIT</a:t>
            </a:r>
            <a:r>
              <a:rPr lang="en-GB" sz="2600" dirty="0"/>
              <a:t>) </a:t>
            </a:r>
            <a:r>
              <a:rPr lang="en-GB" sz="2600" b="1" dirty="0">
                <a:solidFill>
                  <a:schemeClr val="bg1">
                    <a:lumMod val="50000"/>
                  </a:schemeClr>
                </a:solidFill>
              </a:rPr>
              <a:t>Ba-122</a:t>
            </a:r>
            <a:r>
              <a:rPr lang="en-GB" sz="2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600" b="1" dirty="0">
                <a:solidFill>
                  <a:srgbClr val="FF0000"/>
                </a:solidFill>
              </a:rPr>
              <a:t>round wire </a:t>
            </a:r>
          </a:p>
          <a:p>
            <a:pPr marL="635000" lvl="1" indent="-141288">
              <a:lnSpc>
                <a:spcPts val="2600"/>
              </a:lnSpc>
            </a:pPr>
            <a:r>
              <a:rPr lang="en-GB" sz="2600" dirty="0"/>
              <a:t> Investigation of wire layouts enabling </a:t>
            </a:r>
            <a:r>
              <a:rPr lang="en-GB" sz="2600" b="1" dirty="0">
                <a:solidFill>
                  <a:srgbClr val="FF0000"/>
                </a:solidFill>
              </a:rPr>
              <a:t>React &amp; Wind</a:t>
            </a:r>
            <a:r>
              <a:rPr lang="en-GB" sz="26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600" dirty="0"/>
              <a:t>technology</a:t>
            </a:r>
          </a:p>
          <a:p>
            <a:pPr marL="688975" lvl="1" indent="-231775">
              <a:lnSpc>
                <a:spcPts val="2600"/>
              </a:lnSpc>
              <a:buClr>
                <a:schemeClr val="tx1"/>
              </a:buClr>
            </a:pP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Target </a:t>
            </a:r>
            <a:r>
              <a:rPr lang="en-GB" sz="26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Jc</a:t>
            </a:r>
            <a:r>
              <a:rPr lang="en-GB" sz="2600" dirty="0"/>
              <a:t>: 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</a:t>
            </a:r>
            <a:r>
              <a:rPr lang="en-GB" sz="2600" b="1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A/cm</a:t>
            </a:r>
            <a:r>
              <a:rPr lang="en-GB" sz="2600" b="1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@ 4.5 K and 16 T</a:t>
            </a:r>
            <a:r>
              <a:rPr lang="en-GB" sz="2600" dirty="0"/>
              <a:t>,</a:t>
            </a:r>
            <a:r>
              <a:rPr lang="en-GB" sz="2600" b="1" dirty="0"/>
              <a:t> 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</a:t>
            </a:r>
            <a:r>
              <a:rPr lang="en-GB" sz="2600" b="1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A/cm</a:t>
            </a:r>
            <a:r>
              <a:rPr lang="en-GB" sz="2600" b="1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@ 20 K and 10 T</a:t>
            </a:r>
          </a:p>
          <a:p>
            <a:pPr marL="688975" lvl="1" indent="-231775">
              <a:lnSpc>
                <a:spcPts val="2600"/>
              </a:lnSpc>
            </a:pPr>
            <a:r>
              <a:rPr lang="en-GB" sz="2600" dirty="0"/>
              <a:t>Development of </a:t>
            </a:r>
            <a:r>
              <a:rPr lang="en-GB" sz="2600" b="1" dirty="0"/>
              <a:t>powder</a:t>
            </a:r>
            <a:r>
              <a:rPr lang="en-GB" sz="2600" dirty="0"/>
              <a:t>, development of optimized </a:t>
            </a:r>
            <a:r>
              <a:rPr lang="en-GB" sz="2600" b="1" dirty="0"/>
              <a:t>wire layouts and composition</a:t>
            </a:r>
            <a:r>
              <a:rPr lang="en-GB" sz="2600" dirty="0"/>
              <a:t>, production and qualification of multi-filamentary </a:t>
            </a:r>
            <a:r>
              <a:rPr lang="en-GB" sz="2600" b="1" dirty="0"/>
              <a:t>tape and wire </a:t>
            </a:r>
            <a:r>
              <a:rPr lang="en-GB" sz="2600" dirty="0"/>
              <a:t>(with unit lengths </a:t>
            </a:r>
            <a:r>
              <a:rPr lang="en-GB" sz="2600" dirty="0">
                <a:sym typeface="Symbol" panose="05050102010706020507" pitchFamily="18" charset="2"/>
              </a:rPr>
              <a:t> 100 m)</a:t>
            </a:r>
          </a:p>
          <a:p>
            <a:pPr marL="688975" lvl="1" indent="-231775">
              <a:lnSpc>
                <a:spcPts val="2600"/>
              </a:lnSpc>
            </a:pPr>
            <a:r>
              <a:rPr lang="en-GB" sz="2600" b="1" dirty="0">
                <a:sym typeface="Symbol" panose="05050102010706020507" pitchFamily="18" charset="2"/>
              </a:rPr>
              <a:t>Challenge</a:t>
            </a:r>
            <a:r>
              <a:rPr lang="en-GB" sz="2600" dirty="0">
                <a:sym typeface="Symbol" panose="05050102010706020507" pitchFamily="18" charset="2"/>
              </a:rPr>
              <a:t>: </a:t>
            </a:r>
            <a:r>
              <a:rPr lang="en-GB" sz="2600" dirty="0" err="1">
                <a:sym typeface="Symbol" panose="05050102010706020507" pitchFamily="18" charset="2"/>
              </a:rPr>
              <a:t>Jc</a:t>
            </a:r>
            <a:r>
              <a:rPr lang="en-GB" sz="2600" dirty="0">
                <a:sym typeface="Symbol" panose="05050102010706020507" pitchFamily="18" charset="2"/>
              </a:rPr>
              <a:t> across grain boundaries (inter-grain connectivity)</a:t>
            </a:r>
            <a:endParaRPr lang="en-GB" sz="2600" dirty="0"/>
          </a:p>
          <a:p>
            <a:pPr marL="268288" indent="-231775"/>
            <a:endParaRPr lang="en-GB" dirty="0"/>
          </a:p>
          <a:p>
            <a:pPr marL="268288" indent="-231775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5F900CA-B47A-2767-1C94-94766A1C46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615"/>
          <a:stretch/>
        </p:blipFill>
        <p:spPr>
          <a:xfrm>
            <a:off x="9159774" y="865045"/>
            <a:ext cx="2507967" cy="279762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E9FC1F-2A5D-68B6-D17D-EA250146F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5936" y="6548382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D27EF5-262E-2638-0485-9A0D6F87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3264" y="6548381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31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47D4DD7-4FC5-B5DD-08E2-53EB50E1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439" y="-31932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Iron Based Superconductors – SPIN (2/3)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magine 21">
            <a:extLst>
              <a:ext uri="{FF2B5EF4-FFF2-40B4-BE49-F238E27FC236}">
                <a16:creationId xmlns:a16="http://schemas.microsoft.com/office/drawing/2014/main" id="{A909EBFC-6C93-6605-E0C9-00A77F5DDA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34" t="13677" r="29825" b="24084"/>
          <a:stretch/>
        </p:blipFill>
        <p:spPr>
          <a:xfrm>
            <a:off x="9564232" y="2458170"/>
            <a:ext cx="1904678" cy="1449771"/>
          </a:xfrm>
          <a:prstGeom prst="rect">
            <a:avLst/>
          </a:prstGeom>
        </p:spPr>
      </p:pic>
      <p:sp>
        <p:nvSpPr>
          <p:cNvPr id="7" name="CasellaDiTesto 23">
            <a:extLst>
              <a:ext uri="{FF2B5EF4-FFF2-40B4-BE49-F238E27FC236}">
                <a16:creationId xmlns:a16="http://schemas.microsoft.com/office/drawing/2014/main" id="{2428451F-B92C-C13B-D1F5-6F26867E9CA9}"/>
              </a:ext>
            </a:extLst>
          </p:cNvPr>
          <p:cNvSpPr txBox="1"/>
          <p:nvPr/>
        </p:nvSpPr>
        <p:spPr>
          <a:xfrm>
            <a:off x="8841144" y="5889292"/>
            <a:ext cx="3350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Innovative multi-filamentary architecture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974BAA-D099-EB4C-F1B7-3D9B8B0B5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5878" y="4102590"/>
            <a:ext cx="1946161" cy="175237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D12FBDA-42B5-1D3C-2F4D-210B93190951}"/>
              </a:ext>
            </a:extLst>
          </p:cNvPr>
          <p:cNvGrpSpPr/>
          <p:nvPr/>
        </p:nvGrpSpPr>
        <p:grpSpPr>
          <a:xfrm>
            <a:off x="5695198" y="4602767"/>
            <a:ext cx="2591784" cy="2033095"/>
            <a:chOff x="5373178" y="4691759"/>
            <a:chExt cx="2591784" cy="203309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EF202DD-F2AB-1396-C539-58B13B40D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258" b="-2258"/>
            <a:stretch/>
          </p:blipFill>
          <p:spPr>
            <a:xfrm>
              <a:off x="5373178" y="4691759"/>
              <a:ext cx="2591784" cy="157851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EF19B6-0828-7B5D-D0A1-6ECF95FE1B81}"/>
                </a:ext>
              </a:extLst>
            </p:cNvPr>
            <p:cNvSpPr txBox="1"/>
            <p:nvPr/>
          </p:nvSpPr>
          <p:spPr>
            <a:xfrm>
              <a:off x="5515894" y="6355522"/>
              <a:ext cx="2449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 m multi-filamentary</a:t>
              </a:r>
              <a:endParaRPr lang="en-GB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BC700A-870F-59B2-A944-81D4F1503974}"/>
              </a:ext>
            </a:extLst>
          </p:cNvPr>
          <p:cNvSpPr txBox="1"/>
          <p:nvPr/>
        </p:nvSpPr>
        <p:spPr>
          <a:xfrm>
            <a:off x="6019" y="607809"/>
            <a:ext cx="930761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Powder  developed</a:t>
            </a:r>
            <a:r>
              <a:rPr lang="en-US" sz="2400" dirty="0"/>
              <a:t> (see</a:t>
            </a:r>
            <a:r>
              <a:rPr lang="en-US" sz="2400" b="1" dirty="0"/>
              <a:t> poster of E. </a:t>
            </a:r>
            <a:r>
              <a:rPr lang="en-US" sz="2400" b="1" dirty="0" err="1"/>
              <a:t>Bellingeri</a:t>
            </a:r>
            <a:r>
              <a:rPr lang="en-US" sz="2400" b="1" dirty="0"/>
              <a:t> </a:t>
            </a:r>
            <a:r>
              <a:rPr lang="en-US" sz="2400" dirty="0"/>
              <a:t>“</a:t>
            </a:r>
            <a:r>
              <a:rPr lang="en-GB" sz="2400" dirty="0"/>
              <a:t>Impact of powder granulometry”, </a:t>
            </a:r>
            <a:r>
              <a:rPr lang="en-US" sz="2400" dirty="0"/>
              <a:t>today). Required both quality and quantity (today </a:t>
            </a:r>
            <a:r>
              <a:rPr lang="en-US" sz="2400" dirty="0">
                <a:sym typeface="Symbol" panose="05050102010706020507" pitchFamily="18" charset="2"/>
              </a:rPr>
              <a:t> 50 g/week). </a:t>
            </a:r>
            <a:r>
              <a:rPr lang="en-US" sz="2400" b="1" dirty="0">
                <a:sym typeface="Symbol" panose="05050102010706020507" pitchFamily="18" charset="2"/>
              </a:rPr>
              <a:t>K doping </a:t>
            </a:r>
            <a:r>
              <a:rPr lang="en-US" sz="2400" dirty="0">
                <a:sym typeface="Symbol" panose="05050102010706020507" pitchFamily="18" charset="2"/>
              </a:rPr>
              <a:t>(</a:t>
            </a:r>
            <a:r>
              <a:rPr lang="en-US" sz="2400" b="1" dirty="0">
                <a:sym typeface="Symbol" panose="05050102010706020507" pitchFamily="18" charset="2"/>
              </a:rPr>
              <a:t>K-Ba 122</a:t>
            </a:r>
            <a:r>
              <a:rPr lang="en-US" sz="2400" dirty="0">
                <a:sym typeface="Symbol" panose="05050102010706020507" pitchFamily="18" charset="2"/>
              </a:rPr>
              <a:t>) and study of effect of excess of K doping on grain size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First multi-filamentary tapes and wires produced. Study of different </a:t>
            </a:r>
            <a:r>
              <a:rPr lang="en-GB" sz="2400" b="1" dirty="0"/>
              <a:t>sheath architectures</a:t>
            </a:r>
            <a:r>
              <a:rPr lang="en-GB" sz="2400" dirty="0"/>
              <a:t>, with Ag and Nb identified as good options as chemical barriers </a:t>
            </a:r>
          </a:p>
          <a:p>
            <a:pPr marL="446088" lvl="1" indent="-357188">
              <a:buFont typeface="Arial" panose="020B0604020202020204" pitchFamily="34" charset="0"/>
              <a:buChar char="•"/>
            </a:pPr>
            <a:r>
              <a:rPr lang="en-GB" sz="2400" dirty="0"/>
              <a:t>Working on </a:t>
            </a:r>
            <a:r>
              <a:rPr lang="en-GB" sz="2400" b="1" dirty="0"/>
              <a:t>multi-filamentary </a:t>
            </a:r>
            <a:r>
              <a:rPr lang="en-GB" sz="2400" dirty="0"/>
              <a:t>wire</a:t>
            </a:r>
            <a:r>
              <a:rPr lang="en-GB" sz="2400" b="1" dirty="0"/>
              <a:t> architecture </a:t>
            </a:r>
            <a:r>
              <a:rPr lang="en-GB" sz="2400" dirty="0"/>
              <a:t>on-going. New architectures being studied for better grain alignment and reduction of grain boundary misorientation - to improve </a:t>
            </a:r>
            <a:r>
              <a:rPr lang="en-GB" sz="2400" dirty="0" err="1"/>
              <a:t>intergrain</a:t>
            </a:r>
            <a:r>
              <a:rPr lang="en-GB" sz="2400" dirty="0"/>
              <a:t> connectivity</a:t>
            </a:r>
          </a:p>
          <a:p>
            <a:pPr lvl="1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404DC3-4274-942D-A797-36B00C7D99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3637" y="1048866"/>
            <a:ext cx="2614354" cy="10159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0F2C50-59D0-AF8A-4F60-AFA0D57639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281" y="4602767"/>
            <a:ext cx="4891755" cy="225523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570A6B-AA0B-B6A5-796B-E71B0373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1332" y="6596600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048F82-7C2B-B858-D7FB-E8BD1F08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3010" y="6569841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520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0A7F8-CE8B-5471-A3EB-3DDD781FD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4671"/>
            <a:ext cx="12309088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Ba-122 multi-filamentary wire/tape at SPIN (3/3)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EC6898-87CC-0D54-471C-402D34E672AC}"/>
              </a:ext>
            </a:extLst>
          </p:cNvPr>
          <p:cNvGrpSpPr/>
          <p:nvPr/>
        </p:nvGrpSpPr>
        <p:grpSpPr>
          <a:xfrm>
            <a:off x="1784194" y="1024120"/>
            <a:ext cx="7484603" cy="5315769"/>
            <a:chOff x="3401122" y="1119454"/>
            <a:chExt cx="7484603" cy="531576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071FEE-9CDE-FD1F-FF79-40B3A458B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1122" y="1119454"/>
              <a:ext cx="7484603" cy="531576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939C1C-33C2-A09F-13C9-5179BF446F91}"/>
                </a:ext>
              </a:extLst>
            </p:cNvPr>
            <p:cNvSpPr txBox="1"/>
            <p:nvPr/>
          </p:nvSpPr>
          <p:spPr>
            <a:xfrm>
              <a:off x="7883912" y="3090531"/>
              <a:ext cx="10901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</a:rPr>
                <a:t>Target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6D81B01-37AB-20D6-44CA-B3C91D919550}"/>
              </a:ext>
            </a:extLst>
          </p:cNvPr>
          <p:cNvSpPr/>
          <p:nvPr/>
        </p:nvSpPr>
        <p:spPr>
          <a:xfrm>
            <a:off x="3839010" y="3251257"/>
            <a:ext cx="2475833" cy="1018267"/>
          </a:xfrm>
          <a:prstGeom prst="ellipse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2350FA-2BB2-BEB7-1B8F-F66A06386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9471" y="652117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44CFF-6665-61C0-9214-13AD7524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449" y="6521174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6B028C-6BA2-5F6C-2B12-993CD0A3255D}"/>
              </a:ext>
            </a:extLst>
          </p:cNvPr>
          <p:cNvSpPr txBox="1"/>
          <p:nvPr/>
        </p:nvSpPr>
        <p:spPr>
          <a:xfrm>
            <a:off x="4045266" y="3666367"/>
            <a:ext cx="2063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Mono-filamentary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00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E47074F-F450-E2F1-7954-62A413557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420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Tape – KIT (1/2)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Grafik 12">
            <a:extLst>
              <a:ext uri="{FF2B5EF4-FFF2-40B4-BE49-F238E27FC236}">
                <a16:creationId xmlns:a16="http://schemas.microsoft.com/office/drawing/2014/main" id="{DAB00D5C-9D9D-DFF1-062C-856F440DF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94" y="116158"/>
            <a:ext cx="2079007" cy="11143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72EDC3-92E9-8EDF-1CE1-5FEE402F6354}"/>
              </a:ext>
            </a:extLst>
          </p:cNvPr>
          <p:cNvSpPr txBox="1"/>
          <p:nvPr/>
        </p:nvSpPr>
        <p:spPr>
          <a:xfrm>
            <a:off x="2639640" y="529296"/>
            <a:ext cx="8632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IT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ERN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ollaboration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oated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onductors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FC19D7-599F-3134-207E-3B0B24149A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4" r="4174"/>
          <a:stretch/>
        </p:blipFill>
        <p:spPr>
          <a:xfrm>
            <a:off x="6232765" y="1001362"/>
            <a:ext cx="4907535" cy="3093185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2680145-AC05-DEF9-E9B5-0DAB9DD75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7784" y="1375052"/>
            <a:ext cx="5787483" cy="562751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800"/>
              </a:spcAft>
              <a:buSzPct val="120000"/>
            </a:pPr>
            <a:r>
              <a:rPr lang="de-DE" dirty="0">
                <a:latin typeface="+mn-lt"/>
              </a:rPr>
              <a:t> 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Laboratory </a:t>
            </a:r>
            <a:r>
              <a:rPr lang="en-GB" dirty="0">
                <a:latin typeface="+mn-lt"/>
              </a:rPr>
              <a:t>bridging the gap between basic materials research and large-scale production in industry (B. Holzapfel, N. Bagrets, et al)</a:t>
            </a:r>
            <a:endParaRPr lang="de-DE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800"/>
              </a:spcAft>
              <a:buSzPct val="120000"/>
            </a:pPr>
            <a:r>
              <a:rPr lang="de-DE" dirty="0">
                <a:latin typeface="+mn-lt"/>
              </a:rPr>
              <a:t>Transfer </a:t>
            </a:r>
            <a:r>
              <a:rPr lang="de-DE" dirty="0" err="1">
                <a:latin typeface="+mn-lt"/>
              </a:rPr>
              <a:t>to</a:t>
            </a:r>
            <a:r>
              <a:rPr lang="de-DE" dirty="0">
                <a:latin typeface="+mn-lt"/>
              </a:rPr>
              <a:t> KIT </a:t>
            </a:r>
            <a:r>
              <a:rPr lang="de-DE" dirty="0" err="1">
                <a:latin typeface="+mn-lt"/>
              </a:rPr>
              <a:t>of</a:t>
            </a:r>
            <a:r>
              <a:rPr lang="de-DE" dirty="0">
                <a:latin typeface="+mn-lt"/>
              </a:rPr>
              <a:t> BRUKER HTS </a:t>
            </a:r>
            <a:r>
              <a:rPr lang="de-DE" b="1" dirty="0">
                <a:latin typeface="+mn-lt"/>
              </a:rPr>
              <a:t>R&amp;D-line</a:t>
            </a:r>
            <a:r>
              <a:rPr lang="de-DE" dirty="0">
                <a:latin typeface="+mn-lt"/>
              </a:rPr>
              <a:t>. </a:t>
            </a:r>
            <a:r>
              <a:rPr lang="de-DE" b="1" dirty="0">
                <a:latin typeface="+mn-lt"/>
              </a:rPr>
              <a:t>Operational at KIT </a:t>
            </a:r>
            <a:r>
              <a:rPr lang="de-DE" b="1" dirty="0" err="1">
                <a:latin typeface="+mn-lt"/>
              </a:rPr>
              <a:t>since</a:t>
            </a:r>
            <a:r>
              <a:rPr lang="de-DE" b="1" dirty="0">
                <a:latin typeface="+mn-lt"/>
              </a:rPr>
              <a:t> March 2024</a:t>
            </a:r>
          </a:p>
          <a:p>
            <a:pPr>
              <a:spcBef>
                <a:spcPts val="0"/>
              </a:spcBef>
              <a:spcAft>
                <a:spcPts val="800"/>
              </a:spcAft>
              <a:buSzPct val="120000"/>
            </a:pPr>
            <a:r>
              <a:rPr lang="de-DE" b="1" dirty="0">
                <a:latin typeface="+mn-lt"/>
              </a:rPr>
              <a:t> 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IBAD/PLD 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CC</a:t>
            </a:r>
            <a:r>
              <a:rPr lang="de-DE" dirty="0">
                <a:latin typeface="+mn-lt"/>
              </a:rPr>
              <a:t>. IBAD  MgO </a:t>
            </a:r>
            <a:r>
              <a:rPr lang="de-DE" dirty="0" err="1">
                <a:latin typeface="+mn-lt"/>
              </a:rPr>
              <a:t>tapes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procured</a:t>
            </a:r>
            <a:r>
              <a:rPr lang="de-DE" dirty="0">
                <a:latin typeface="+mn-lt"/>
              </a:rPr>
              <a:t>. At KC</a:t>
            </a:r>
            <a:r>
              <a:rPr lang="de-DE" baseline="30000" dirty="0">
                <a:latin typeface="+mn-lt"/>
              </a:rPr>
              <a:t>4</a:t>
            </a:r>
            <a:r>
              <a:rPr lang="de-DE" dirty="0">
                <a:latin typeface="+mn-lt"/>
              </a:rPr>
              <a:t>: PLD </a:t>
            </a:r>
            <a:r>
              <a:rPr lang="de-DE" dirty="0" err="1">
                <a:latin typeface="+mn-lt"/>
              </a:rPr>
              <a:t>buffer</a:t>
            </a:r>
            <a:r>
              <a:rPr lang="de-DE" dirty="0">
                <a:latin typeface="+mn-lt"/>
              </a:rPr>
              <a:t> and REBCO </a:t>
            </a:r>
            <a:r>
              <a:rPr lang="de-DE" dirty="0" err="1">
                <a:latin typeface="+mn-lt"/>
              </a:rPr>
              <a:t>deposition</a:t>
            </a:r>
            <a:r>
              <a:rPr lang="de-DE" dirty="0">
                <a:latin typeface="+mn-lt"/>
              </a:rPr>
              <a:t>, Ag </a:t>
            </a:r>
            <a:r>
              <a:rPr lang="de-DE" dirty="0" err="1">
                <a:latin typeface="+mn-lt"/>
              </a:rPr>
              <a:t>coating</a:t>
            </a:r>
            <a:r>
              <a:rPr lang="de-DE" dirty="0">
                <a:latin typeface="+mn-lt"/>
              </a:rPr>
              <a:t>, O</a:t>
            </a:r>
            <a:r>
              <a:rPr lang="de-DE" baseline="-25000" dirty="0">
                <a:latin typeface="+mn-lt"/>
              </a:rPr>
              <a:t>2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loading</a:t>
            </a:r>
            <a:r>
              <a:rPr lang="de-DE" dirty="0">
                <a:latin typeface="+mn-lt"/>
              </a:rPr>
              <a:t>, </a:t>
            </a:r>
            <a:r>
              <a:rPr lang="de-DE" dirty="0" err="1">
                <a:latin typeface="+mn-lt"/>
              </a:rPr>
              <a:t>Cu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plating</a:t>
            </a:r>
            <a:r>
              <a:rPr lang="de-DE" dirty="0">
                <a:latin typeface="+mn-lt"/>
              </a:rPr>
              <a:t> </a:t>
            </a:r>
          </a:p>
          <a:p>
            <a:pPr defTabSz="268288">
              <a:spcBef>
                <a:spcPts val="0"/>
              </a:spcBef>
              <a:buSzPct val="120000"/>
            </a:pPr>
            <a:r>
              <a:rPr lang="de-DE" dirty="0">
                <a:latin typeface="+mn-lt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+mn-lt"/>
              </a:rPr>
              <a:t>Tailored</a:t>
            </a:r>
            <a:r>
              <a:rPr lang="de-DE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+mn-lt"/>
              </a:rPr>
              <a:t>developments</a:t>
            </a:r>
            <a:r>
              <a:rPr lang="de-DE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de-DE" dirty="0" err="1">
                <a:latin typeface="+mn-lt"/>
              </a:rPr>
              <a:t>Present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focus</a:t>
            </a:r>
            <a:r>
              <a:rPr lang="de-DE" dirty="0">
                <a:latin typeface="+mn-lt"/>
              </a:rPr>
              <a:t>:</a:t>
            </a:r>
            <a:endParaRPr lang="de-DE" dirty="0"/>
          </a:p>
          <a:p>
            <a:pPr lvl="1">
              <a:spcBef>
                <a:spcPts val="1000"/>
              </a:spcBef>
              <a:buSzPct val="120000"/>
            </a:pPr>
            <a:r>
              <a:rPr lang="de-DE" sz="2800" dirty="0"/>
              <a:t>U</a:t>
            </a:r>
            <a:r>
              <a:rPr lang="de-DE" sz="2800" dirty="0">
                <a:latin typeface="+mn-lt"/>
              </a:rPr>
              <a:t>nderstanding and </a:t>
            </a:r>
            <a:r>
              <a:rPr lang="de-DE" sz="2800" dirty="0" err="1">
                <a:latin typeface="+mn-lt"/>
              </a:rPr>
              <a:t>improving</a:t>
            </a:r>
            <a:r>
              <a:rPr lang="de-DE" sz="2800" dirty="0">
                <a:latin typeface="+mn-lt"/>
              </a:rPr>
              <a:t> </a:t>
            </a:r>
            <a:r>
              <a:rPr lang="de-DE" sz="2800" b="1" dirty="0">
                <a:solidFill>
                  <a:srgbClr val="FF0000"/>
                </a:solidFill>
                <a:latin typeface="+mn-lt"/>
              </a:rPr>
              <a:t>internal </a:t>
            </a:r>
            <a:r>
              <a:rPr lang="de-DE" sz="2800" b="1" dirty="0" err="1">
                <a:solidFill>
                  <a:srgbClr val="FF0000"/>
                </a:solidFill>
                <a:latin typeface="+mn-lt"/>
              </a:rPr>
              <a:t>resistance</a:t>
            </a:r>
            <a:r>
              <a:rPr lang="de-DE" sz="28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 </a:t>
            </a:r>
            <a:r>
              <a:rPr lang="de-DE" sz="28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between</a:t>
            </a: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28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layers</a:t>
            </a: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28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of</a:t>
            </a: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 tape</a:t>
            </a:r>
            <a:r>
              <a:rPr lang="de-DE" dirty="0">
                <a:latin typeface="+mn-lt"/>
              </a:rPr>
              <a:t>;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de-DE" sz="2800" dirty="0" err="1"/>
              <a:t>Implementing</a:t>
            </a:r>
            <a:r>
              <a:rPr lang="de-DE" sz="2800" dirty="0"/>
              <a:t> </a:t>
            </a:r>
            <a:r>
              <a:rPr lang="de-DE" sz="2800" b="1" dirty="0">
                <a:solidFill>
                  <a:srgbClr val="FF0000"/>
                </a:solidFill>
              </a:rPr>
              <a:t>REBCO on </a:t>
            </a:r>
            <a:r>
              <a:rPr lang="de-DE" sz="2800" b="1" dirty="0" err="1">
                <a:solidFill>
                  <a:srgbClr val="FF0000"/>
                </a:solidFill>
              </a:rPr>
              <a:t>both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sides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of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the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 err="1">
                <a:solidFill>
                  <a:srgbClr val="FF0000"/>
                </a:solidFill>
              </a:rPr>
              <a:t>tapes</a:t>
            </a:r>
            <a:r>
              <a:rPr lang="de-DE" sz="2800" dirty="0"/>
              <a:t>;</a:t>
            </a:r>
          </a:p>
          <a:p>
            <a:pPr lvl="1">
              <a:spcBef>
                <a:spcPts val="1000"/>
              </a:spcBef>
              <a:buSzPct val="120000"/>
            </a:pPr>
            <a:r>
              <a:rPr lang="de-DE" sz="2800" dirty="0" err="1">
                <a:latin typeface="+mn-lt"/>
              </a:rPr>
              <a:t>Implementing</a:t>
            </a:r>
            <a:r>
              <a:rPr lang="de-DE" sz="2800" dirty="0">
                <a:latin typeface="+mn-lt"/>
              </a:rPr>
              <a:t> </a:t>
            </a:r>
            <a:r>
              <a:rPr lang="de-DE" sz="2800" b="1" dirty="0" err="1">
                <a:solidFill>
                  <a:srgbClr val="FF0000"/>
                </a:solidFill>
                <a:latin typeface="+mn-lt"/>
              </a:rPr>
              <a:t>filamentization</a:t>
            </a:r>
            <a:r>
              <a:rPr lang="de-DE" sz="2800" b="1" dirty="0">
                <a:solidFill>
                  <a:srgbClr val="FF0000"/>
                </a:solidFill>
                <a:latin typeface="+mn-lt"/>
              </a:rPr>
              <a:t> in REBCO </a:t>
            </a:r>
            <a:r>
              <a:rPr lang="de-DE" sz="2800" b="1" dirty="0" err="1">
                <a:solidFill>
                  <a:srgbClr val="FF0000"/>
                </a:solidFill>
                <a:latin typeface="+mn-lt"/>
              </a:rPr>
              <a:t>layer</a:t>
            </a:r>
            <a:endParaRPr lang="de-DE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4385EA-D29C-F882-B694-7D67276CF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699" y="4206559"/>
            <a:ext cx="6545261" cy="25527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1D2B600-B25A-8754-0C8D-53B85DCDE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9553" y="4252090"/>
            <a:ext cx="2192279" cy="1230857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38745AC-14DB-2F73-F834-3A75241F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7DF9C16-2C3A-9EC8-CFE8-D6D69230C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6588" y="6576773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74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BB7190C-D4C6-0EC1-7C29-0454774B06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564"/>
          <a:stretch/>
        </p:blipFill>
        <p:spPr>
          <a:xfrm>
            <a:off x="560632" y="4123525"/>
            <a:ext cx="5756407" cy="19937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727D1B-B653-F8A6-8AE9-EB45BEB4A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183" y="1586463"/>
            <a:ext cx="3511485" cy="467700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6ACA4E0-2497-2663-F097-AB19CC8D7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420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Tape – KIT (2/2)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Grafik 12">
            <a:extLst>
              <a:ext uri="{FF2B5EF4-FFF2-40B4-BE49-F238E27FC236}">
                <a16:creationId xmlns:a16="http://schemas.microsoft.com/office/drawing/2014/main" id="{B62D4AC0-3AB1-0B7F-59F2-06C033E6A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94" y="116158"/>
            <a:ext cx="2079007" cy="11143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122B41-7238-0765-1F98-B86CBF90909F}"/>
              </a:ext>
            </a:extLst>
          </p:cNvPr>
          <p:cNvSpPr txBox="1"/>
          <p:nvPr/>
        </p:nvSpPr>
        <p:spPr>
          <a:xfrm>
            <a:off x="2639640" y="529296"/>
            <a:ext cx="8632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IT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ERN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ollaboration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on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oated</a:t>
            </a:r>
            <a:r>
              <a:rPr lang="en-US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onductors</a:t>
            </a: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257254-BA23-D78F-4631-A9774AD6026F}"/>
              </a:ext>
            </a:extLst>
          </p:cNvPr>
          <p:cNvSpPr txBox="1"/>
          <p:nvPr/>
        </p:nvSpPr>
        <p:spPr>
          <a:xfrm>
            <a:off x="233079" y="6093148"/>
            <a:ext cx="711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Wide (30 mm - 40 mm) tape development. Activity for HIGHEST-I.FAST</a:t>
            </a:r>
          </a:p>
          <a:p>
            <a:r>
              <a:rPr lang="en-US" dirty="0"/>
              <a:t>(High-Gradient RF Applications, S. Calatroni)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A4E57BD-CE0D-AB06-6D5B-EFE7C42ABAB1}"/>
              </a:ext>
            </a:extLst>
          </p:cNvPr>
          <p:cNvGrpSpPr/>
          <p:nvPr/>
        </p:nvGrpSpPr>
        <p:grpSpPr>
          <a:xfrm>
            <a:off x="3053837" y="1308057"/>
            <a:ext cx="3408232" cy="2887047"/>
            <a:chOff x="549954" y="1240241"/>
            <a:chExt cx="3408232" cy="288704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0A9A4B8-E9AD-FDEC-B03B-4DA1A7CC5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9954" y="1416903"/>
              <a:ext cx="3408232" cy="27103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328B905-5921-5794-502E-80EAFBFEF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8588" y="1240241"/>
              <a:ext cx="1410964" cy="218843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9D5CB73-CBB8-8D43-2E28-78EE9784D690}"/>
              </a:ext>
            </a:extLst>
          </p:cNvPr>
          <p:cNvSpPr txBox="1"/>
          <p:nvPr/>
        </p:nvSpPr>
        <p:spPr>
          <a:xfrm>
            <a:off x="560632" y="2039352"/>
            <a:ext cx="20790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More than 50 m of tape delivered</a:t>
            </a:r>
          </a:p>
          <a:p>
            <a:r>
              <a:rPr lang="en-US" sz="2200" dirty="0"/>
              <a:t>to CERN for qualification </a:t>
            </a:r>
            <a:endParaRPr lang="en-GB" sz="22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8846FA-D996-A17D-5A36-9F00EABE1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743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50C4D1B-EA1E-09B2-C785-C7394635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3293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1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9619B5-C316-052D-9850-41EEDD699FF5}"/>
              </a:ext>
            </a:extLst>
          </p:cNvPr>
          <p:cNvSpPr txBox="1"/>
          <p:nvPr/>
        </p:nvSpPr>
        <p:spPr>
          <a:xfrm>
            <a:off x="467427" y="977003"/>
            <a:ext cx="6352883" cy="4544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Change of 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critical current between 4.2 K and  30 K: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 balance between cooling costs and conductor performance.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Full angle dependence: </a:t>
            </a:r>
            <a:r>
              <a:rPr lang="en-US" sz="2200" b="1" dirty="0" err="1">
                <a:latin typeface="+mj-lt"/>
                <a:cs typeface="Calibri" panose="020F0502020204030204" pitchFamily="34" charset="0"/>
              </a:rPr>
              <a:t>I</a:t>
            </a:r>
            <a:r>
              <a:rPr lang="en-US" sz="2200" b="1" baseline="-25000" dirty="0" err="1">
                <a:latin typeface="+mj-lt"/>
                <a:cs typeface="Calibri" panose="020F0502020204030204" pitchFamily="34" charset="0"/>
              </a:rPr>
              <a:t>c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(B, T, </a:t>
            </a:r>
            <a:r>
              <a:rPr lang="en-US" sz="2200" b="1" dirty="0">
                <a:solidFill>
                  <a:srgbClr val="FF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q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)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.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Benchmarking with 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fast neutron irradiation 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experiments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2200" b="1" dirty="0" err="1">
                <a:latin typeface="+mj-lt"/>
                <a:cs typeface="Calibri" panose="020F0502020204030204" pitchFamily="34" charset="0"/>
              </a:rPr>
              <a:t>I</a:t>
            </a:r>
            <a:r>
              <a:rPr lang="en-US" sz="2200" b="1" baseline="-25000" dirty="0" err="1">
                <a:latin typeface="+mj-lt"/>
                <a:cs typeface="Calibri" panose="020F0502020204030204" pitchFamily="34" charset="0"/>
              </a:rPr>
              <a:t>c</a:t>
            </a:r>
            <a:r>
              <a:rPr lang="en-US" sz="2200" b="1" dirty="0">
                <a:latin typeface="+mj-lt"/>
                <a:cs typeface="Calibri" panose="020F0502020204030204" pitchFamily="34" charset="0"/>
              </a:rPr>
              <a:t> not optimized in state-of-the-art conductors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 marL="285750" indent="-228600" algn="just">
              <a:lnSpc>
                <a:spcPct val="90000"/>
              </a:lnSpc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Calibri" panose="020F0502020204030204" pitchFamily="34" charset="0"/>
              </a:rPr>
              <a:t>Better understanding of hot-spot formation at over-currents</a:t>
            </a:r>
            <a:r>
              <a:rPr lang="en-US" sz="2200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marL="742950" lvl="1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Local measurement of electric field</a:t>
            </a:r>
          </a:p>
          <a:p>
            <a:pPr marL="742950" lvl="1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Local measurement of current density</a:t>
            </a:r>
          </a:p>
          <a:p>
            <a:pPr marL="857250" lvl="1" indent="-342900" algn="just">
              <a:lnSpc>
                <a:spcPct val="90000"/>
              </a:lnSpc>
              <a:spcAft>
                <a:spcPts val="600"/>
              </a:spcAft>
              <a:buFontTx/>
              <a:buChar char="→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Local dissipation</a:t>
            </a:r>
          </a:p>
          <a:p>
            <a:pPr marL="400050" indent="-3429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Calibri" panose="020F0502020204030204" pitchFamily="34" charset="0"/>
              </a:rPr>
              <a:t>Spatial resolution: 100 µm</a:t>
            </a:r>
            <a:endParaRPr lang="en-US" sz="22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2AC94A4-9F93-FD88-BD7D-CB1A3890392D}"/>
              </a:ext>
            </a:extLst>
          </p:cNvPr>
          <p:cNvSpPr txBox="1">
            <a:spLocks/>
          </p:cNvSpPr>
          <p:nvPr/>
        </p:nvSpPr>
        <p:spPr>
          <a:xfrm>
            <a:off x="807694" y="-2059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TU Wien – Pinning and hot-spot formation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uppieren 8">
            <a:extLst>
              <a:ext uri="{FF2B5EF4-FFF2-40B4-BE49-F238E27FC236}">
                <a16:creationId xmlns:a16="http://schemas.microsoft.com/office/drawing/2014/main" id="{F0EFEB24-C555-9562-D08B-5112FE6FC372}"/>
              </a:ext>
            </a:extLst>
          </p:cNvPr>
          <p:cNvGrpSpPr/>
          <p:nvPr/>
        </p:nvGrpSpPr>
        <p:grpSpPr>
          <a:xfrm>
            <a:off x="6931405" y="1259134"/>
            <a:ext cx="4502983" cy="2209676"/>
            <a:chOff x="6639938" y="1035014"/>
            <a:chExt cx="5085919" cy="2886745"/>
          </a:xfrm>
        </p:grpSpPr>
        <p:pic>
          <p:nvPicPr>
            <p:cNvPr id="8" name="Grafik 2">
              <a:extLst>
                <a:ext uri="{FF2B5EF4-FFF2-40B4-BE49-F238E27FC236}">
                  <a16:creationId xmlns:a16="http://schemas.microsoft.com/office/drawing/2014/main" id="{812FD443-8389-1322-3492-3D48B51D4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9938" y="1035014"/>
              <a:ext cx="5085919" cy="2886745"/>
            </a:xfrm>
            <a:prstGeom prst="rect">
              <a:avLst/>
            </a:prstGeom>
          </p:spPr>
        </p:pic>
        <p:sp>
          <p:nvSpPr>
            <p:cNvPr id="9" name="Ellipse 3">
              <a:extLst>
                <a:ext uri="{FF2B5EF4-FFF2-40B4-BE49-F238E27FC236}">
                  <a16:creationId xmlns:a16="http://schemas.microsoft.com/office/drawing/2014/main" id="{DC26A67C-7634-C53D-600A-879BE32D5435}"/>
                </a:ext>
              </a:extLst>
            </p:cNvPr>
            <p:cNvSpPr/>
            <p:nvPr/>
          </p:nvSpPr>
          <p:spPr>
            <a:xfrm>
              <a:off x="7965440" y="1157839"/>
              <a:ext cx="558800" cy="99608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pic>
        <p:nvPicPr>
          <p:cNvPr id="10" name="Grafik 10">
            <a:extLst>
              <a:ext uri="{FF2B5EF4-FFF2-40B4-BE49-F238E27FC236}">
                <a16:creationId xmlns:a16="http://schemas.microsoft.com/office/drawing/2014/main" id="{4056E5C8-19FE-AC06-35A6-9977F126A0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708" b="50843"/>
          <a:stretch/>
        </p:blipFill>
        <p:spPr>
          <a:xfrm>
            <a:off x="3946577" y="5880997"/>
            <a:ext cx="4430589" cy="815261"/>
          </a:xfrm>
          <a:prstGeom prst="rect">
            <a:avLst/>
          </a:prstGeom>
        </p:spPr>
      </p:pic>
      <p:sp>
        <p:nvSpPr>
          <p:cNvPr id="11" name="Textfeld 11">
            <a:extLst>
              <a:ext uri="{FF2B5EF4-FFF2-40B4-BE49-F238E27FC236}">
                <a16:creationId xmlns:a16="http://schemas.microsoft.com/office/drawing/2014/main" id="{5FAFC8EE-8BF0-EF2F-2D56-3023C12BBBC1}"/>
              </a:ext>
            </a:extLst>
          </p:cNvPr>
          <p:cNvSpPr txBox="1"/>
          <p:nvPr/>
        </p:nvSpPr>
        <p:spPr>
          <a:xfrm>
            <a:off x="7422098" y="894541"/>
            <a:ext cx="390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Increase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50-100%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irradiation</a:t>
            </a:r>
            <a:endParaRPr lang="de-AT" dirty="0"/>
          </a:p>
        </p:txBody>
      </p:sp>
      <p:sp>
        <p:nvSpPr>
          <p:cNvPr id="12" name="Textfeld 12">
            <a:extLst>
              <a:ext uri="{FF2B5EF4-FFF2-40B4-BE49-F238E27FC236}">
                <a16:creationId xmlns:a16="http://schemas.microsoft.com/office/drawing/2014/main" id="{98E38165-8EE9-416F-EE5B-C01120DF5889}"/>
              </a:ext>
            </a:extLst>
          </p:cNvPr>
          <p:cNvSpPr txBox="1"/>
          <p:nvPr/>
        </p:nvSpPr>
        <p:spPr>
          <a:xfrm>
            <a:off x="224325" y="5880997"/>
            <a:ext cx="3900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Bubble </a:t>
            </a:r>
            <a:r>
              <a:rPr lang="de-DE" sz="2000" dirty="0" err="1"/>
              <a:t>formation</a:t>
            </a:r>
            <a:r>
              <a:rPr lang="de-DE" sz="2000" dirty="0"/>
              <a:t> in liquid </a:t>
            </a:r>
            <a:r>
              <a:rPr lang="de-DE" sz="2000" dirty="0" err="1"/>
              <a:t>nitrogen</a:t>
            </a:r>
            <a:r>
              <a:rPr lang="de-DE" sz="2000" dirty="0"/>
              <a:t> </a:t>
            </a:r>
          </a:p>
          <a:p>
            <a:r>
              <a:rPr lang="de-DE" sz="2000" dirty="0"/>
              <a:t>(</a:t>
            </a:r>
            <a:r>
              <a:rPr lang="de-DE" sz="2000" dirty="0" err="1"/>
              <a:t>Previous</a:t>
            </a:r>
            <a:r>
              <a:rPr lang="de-DE" sz="2000" dirty="0"/>
              <a:t> </a:t>
            </a:r>
            <a:r>
              <a:rPr lang="de-DE" sz="2000" dirty="0" err="1"/>
              <a:t>work</a:t>
            </a:r>
            <a:r>
              <a:rPr lang="de-DE" sz="2000" dirty="0"/>
              <a:t> at Grenoble)</a:t>
            </a:r>
            <a:endParaRPr lang="de-AT" sz="2000" dirty="0"/>
          </a:p>
        </p:txBody>
      </p:sp>
      <p:pic>
        <p:nvPicPr>
          <p:cNvPr id="13" name="Grafik 13">
            <a:extLst>
              <a:ext uri="{FF2B5EF4-FFF2-40B4-BE49-F238E27FC236}">
                <a16:creationId xmlns:a16="http://schemas.microsoft.com/office/drawing/2014/main" id="{3A833105-EEFA-5C87-82FA-63085C65F4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8020" y="3935845"/>
            <a:ext cx="4151398" cy="2767599"/>
          </a:xfrm>
          <a:prstGeom prst="rect">
            <a:avLst/>
          </a:prstGeom>
          <a:noFill/>
        </p:spPr>
      </p:pic>
      <p:sp>
        <p:nvSpPr>
          <p:cNvPr id="14" name="Textfeld 17">
            <a:extLst>
              <a:ext uri="{FF2B5EF4-FFF2-40B4-BE49-F238E27FC236}">
                <a16:creationId xmlns:a16="http://schemas.microsoft.com/office/drawing/2014/main" id="{38C93BDD-24DC-1DF3-209F-1A017BECFC05}"/>
              </a:ext>
            </a:extLst>
          </p:cNvPr>
          <p:cNvSpPr txBox="1"/>
          <p:nvPr/>
        </p:nvSpPr>
        <p:spPr>
          <a:xfrm>
            <a:off x="8191834" y="3677790"/>
            <a:ext cx="324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electric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defect</a:t>
            </a:r>
            <a:endParaRPr lang="de-AT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4A81FEA-DF5C-EBBD-58CF-AC477A728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C2E71BB-2B83-9A7A-A844-5907420A8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5921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119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E33797F-3675-F19C-CCF6-65AAFC754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20" y="-2407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Tape – CERN (1/2)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87A8A8-5924-24F0-25B8-13A1C039E6F1}"/>
              </a:ext>
            </a:extLst>
          </p:cNvPr>
          <p:cNvSpPr txBox="1"/>
          <p:nvPr/>
        </p:nvSpPr>
        <p:spPr>
          <a:xfrm>
            <a:off x="225561" y="611541"/>
            <a:ext cx="12160390" cy="1172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28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Procured </a:t>
            </a:r>
            <a:r>
              <a:rPr lang="en-US" sz="2600" b="1" dirty="0"/>
              <a:t>33 km </a:t>
            </a:r>
            <a:r>
              <a:rPr lang="en-US" sz="2600" dirty="0"/>
              <a:t>of tape from different manufacturers (2, 4 and12 mm width)</a:t>
            </a:r>
          </a:p>
          <a:p>
            <a:pPr marL="457200" indent="-4572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Unit lengths of </a:t>
            </a:r>
            <a:r>
              <a:rPr lang="en-US" sz="2600" b="1" dirty="0"/>
              <a:t>up to 850 m </a:t>
            </a:r>
            <a:r>
              <a:rPr lang="en-US" sz="2600" dirty="0"/>
              <a:t>(for a 4 mm wide tape)</a:t>
            </a:r>
          </a:p>
          <a:p>
            <a:pPr marL="457200" indent="-4572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Defining and performing </a:t>
            </a:r>
            <a:r>
              <a:rPr lang="en-US" sz="2600" b="1" dirty="0"/>
              <a:t>QC measurements </a:t>
            </a:r>
          </a:p>
        </p:txBody>
      </p:sp>
      <p:pic>
        <p:nvPicPr>
          <p:cNvPr id="6" name="Picture 5" descr="A machine in a room&#10;&#10;Description automatically generated">
            <a:extLst>
              <a:ext uri="{FF2B5EF4-FFF2-40B4-BE49-F238E27FC236}">
                <a16:creationId xmlns:a16="http://schemas.microsoft.com/office/drawing/2014/main" id="{9F09CBE6-6AB5-372B-2204-A9AC579FC9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2" t="27080" r="12286"/>
          <a:stretch/>
        </p:blipFill>
        <p:spPr>
          <a:xfrm>
            <a:off x="225561" y="2641520"/>
            <a:ext cx="4068763" cy="2571820"/>
          </a:xfrm>
          <a:prstGeom prst="rect">
            <a:avLst/>
          </a:prstGeom>
        </p:spPr>
      </p:pic>
      <p:pic>
        <p:nvPicPr>
          <p:cNvPr id="7" name="Picture 6" descr="A brown tape with black text&#10;&#10;Description automatically generated">
            <a:extLst>
              <a:ext uri="{FF2B5EF4-FFF2-40B4-BE49-F238E27FC236}">
                <a16:creationId xmlns:a16="http://schemas.microsoft.com/office/drawing/2014/main" id="{FB39E5DF-0C50-5153-C749-7CBAAACE33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27" t="42446" r="20511" b="47299"/>
          <a:stretch/>
        </p:blipFill>
        <p:spPr>
          <a:xfrm rot="10800000">
            <a:off x="225563" y="5248629"/>
            <a:ext cx="4068762" cy="7602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DB7A28-4529-0670-B2E8-432BCE1032AB}"/>
              </a:ext>
            </a:extLst>
          </p:cNvPr>
          <p:cNvSpPr txBox="1"/>
          <p:nvPr/>
        </p:nvSpPr>
        <p:spPr>
          <a:xfrm>
            <a:off x="0" y="6094387"/>
            <a:ext cx="4068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Tape marking </a:t>
            </a:r>
            <a:r>
              <a:rPr lang="en-US" sz="1400" dirty="0"/>
              <a:t>and width/thickness measurement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9F1822-CD1E-C5E4-4D00-D1780B5EE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48" y="2600233"/>
            <a:ext cx="3554276" cy="2773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340EA9-3F97-E91A-E0C6-BE2E89FAA1C0}"/>
              </a:ext>
            </a:extLst>
          </p:cNvPr>
          <p:cNvSpPr txBox="1"/>
          <p:nvPr/>
        </p:nvSpPr>
        <p:spPr>
          <a:xfrm>
            <a:off x="198807" y="1891449"/>
            <a:ext cx="4478006" cy="708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TAPESTAR™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(reel-to reel critical current measurement)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2500DB-58DE-E6D2-9B76-69C292433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4428" y="1783657"/>
            <a:ext cx="3293768" cy="481887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99EAB34-2F86-74F8-EDA2-3E94D92AD6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2004" y="1708880"/>
            <a:ext cx="4479036" cy="29001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E195D2-78DB-435B-0901-0288651FCC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4942"/>
          <a:stretch/>
        </p:blipFill>
        <p:spPr>
          <a:xfrm>
            <a:off x="4532268" y="3653296"/>
            <a:ext cx="4140403" cy="10438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7A67F4B-96A6-7D21-62D3-548B3F4CE0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2656" y="4784445"/>
            <a:ext cx="2743438" cy="207282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46DB2E-6EC8-F63F-5AED-175005F19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46CD796-4D44-F542-97EC-9C06A1B33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2671" y="6547353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396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EBABF58-9EC4-76C3-58CD-54E7BCEF9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20" y="-2407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Tape – CERN (2/2)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12123-3D9A-AC32-8C50-0A7C64E04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845" y="1571960"/>
            <a:ext cx="3861248" cy="13585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725C73-362F-EF52-C26A-194B89AF5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379" b="18558"/>
          <a:stretch/>
        </p:blipFill>
        <p:spPr>
          <a:xfrm>
            <a:off x="1185756" y="1291301"/>
            <a:ext cx="3939767" cy="5456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C5A155-2BEB-9AD5-A61C-1341697A3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60" y="1977615"/>
            <a:ext cx="5028043" cy="7054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3CD4C1-1B07-7515-CD9A-CDD2D487CC18}"/>
              </a:ext>
            </a:extLst>
          </p:cNvPr>
          <p:cNvSpPr txBox="1"/>
          <p:nvPr/>
        </p:nvSpPr>
        <p:spPr>
          <a:xfrm>
            <a:off x="563560" y="719792"/>
            <a:ext cx="612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Scaling law – covering also the low field region </a:t>
            </a:r>
            <a:endParaRPr lang="en-GB" sz="2200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596C70-701F-2026-3E89-13A241D93609}"/>
              </a:ext>
            </a:extLst>
          </p:cNvPr>
          <p:cNvGrpSpPr/>
          <p:nvPr/>
        </p:nvGrpSpPr>
        <p:grpSpPr>
          <a:xfrm>
            <a:off x="6052280" y="2989045"/>
            <a:ext cx="4765288" cy="3810581"/>
            <a:chOff x="6096000" y="2781132"/>
            <a:chExt cx="4765288" cy="38105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7E798A-3CEB-4D3E-FEC8-BD5DC21C3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0" y="3073041"/>
              <a:ext cx="4765288" cy="351867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CC8BE0-D5C2-F0CB-7C26-4CF9FD9E2A9D}"/>
                </a:ext>
              </a:extLst>
            </p:cNvPr>
            <p:cNvSpPr txBox="1"/>
            <p:nvPr/>
          </p:nvSpPr>
          <p:spPr>
            <a:xfrm>
              <a:off x="7348654" y="2781132"/>
              <a:ext cx="27830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Temperature dependence </a:t>
              </a:r>
              <a:endParaRPr lang="en-GB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D64371-6A33-B418-ED34-82DB5DF45122}"/>
              </a:ext>
            </a:extLst>
          </p:cNvPr>
          <p:cNvGrpSpPr/>
          <p:nvPr/>
        </p:nvGrpSpPr>
        <p:grpSpPr>
          <a:xfrm>
            <a:off x="381019" y="2956511"/>
            <a:ext cx="5210584" cy="3744504"/>
            <a:chOff x="381019" y="2823702"/>
            <a:chExt cx="5210584" cy="37445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DD1C5D4-580C-9A81-67F8-EF0165675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1019" y="3073041"/>
              <a:ext cx="5210584" cy="349516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1C509A-14BE-83A6-DB76-A04CA0CD6E9E}"/>
                </a:ext>
              </a:extLst>
            </p:cNvPr>
            <p:cNvSpPr txBox="1"/>
            <p:nvPr/>
          </p:nvSpPr>
          <p:spPr>
            <a:xfrm>
              <a:off x="2060276" y="2823702"/>
              <a:ext cx="1974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Pinning in REBCO </a:t>
              </a:r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DBE327D-26C9-4F68-7C76-F7AE992E9779}"/>
              </a:ext>
            </a:extLst>
          </p:cNvPr>
          <p:cNvSpPr txBox="1"/>
          <p:nvPr/>
        </p:nvSpPr>
        <p:spPr>
          <a:xfrm>
            <a:off x="7033025" y="862821"/>
            <a:ext cx="4097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Succi, PhD thesis, SOTON and CERN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D5BE4FC-B7EA-36D2-005A-97BEB528F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EA55966-6408-349C-C789-6815C1E3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1858" y="6538912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30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E15751-B925-9703-3930-AAE062D18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20" y="-2407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Cables – CERN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C734CE-980C-7F06-750D-153C701EF9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410"/>
          <a:stretch/>
        </p:blipFill>
        <p:spPr bwMode="auto">
          <a:xfrm>
            <a:off x="1171037" y="3814679"/>
            <a:ext cx="9058481" cy="25223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125A7F-9AB8-2FFD-6FD0-631ADE8DB6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5442" y="1025009"/>
            <a:ext cx="3780000" cy="28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EC7D36-01E6-9756-C8F7-E6750EE27B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92263" y="1038165"/>
            <a:ext cx="3760266" cy="282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530FE4-E6BE-1360-6624-A6324E6FC6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0"/>
          <a:stretch/>
        </p:blipFill>
        <p:spPr bwMode="auto">
          <a:xfrm>
            <a:off x="1131969" y="1323117"/>
            <a:ext cx="1303580" cy="1180055"/>
          </a:xfrm>
          <a:prstGeom prst="rect">
            <a:avLst/>
          </a:prstGeom>
          <a:noFill/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C8A2B72-433A-0E79-F5EB-B1F91E17C2A7}"/>
              </a:ext>
            </a:extLst>
          </p:cNvPr>
          <p:cNvSpPr txBox="1">
            <a:spLocks/>
          </p:cNvSpPr>
          <p:nvPr/>
        </p:nvSpPr>
        <p:spPr>
          <a:xfrm>
            <a:off x="2990405" y="2570685"/>
            <a:ext cx="2990074" cy="1057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  <a:t>No cabling degradation</a:t>
            </a:r>
            <a:endParaRPr lang="en-US" sz="18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7C4BEE-FE8F-0E8F-4BCA-419AA6A18CC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87"/>
          <a:stretch/>
        </p:blipFill>
        <p:spPr bwMode="auto">
          <a:xfrm>
            <a:off x="1171037" y="2450454"/>
            <a:ext cx="1012325" cy="1057613"/>
          </a:xfrm>
          <a:prstGeom prst="rect">
            <a:avLst/>
          </a:prstGeom>
          <a:noFill/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7F07BF-DD65-DD2A-95C7-9531F14A13DE}"/>
              </a:ext>
            </a:extLst>
          </p:cNvPr>
          <p:cNvSpPr txBox="1">
            <a:spLocks/>
          </p:cNvSpPr>
          <p:nvPr/>
        </p:nvSpPr>
        <p:spPr>
          <a:xfrm>
            <a:off x="7006496" y="2557303"/>
            <a:ext cx="2990074" cy="120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  <a:t>No bending degradation</a:t>
            </a:r>
            <a:b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</a:br>
            <a:b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</a:br>
            <a:endParaRPr lang="en-US" sz="18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14FAC2-7B36-9C1D-509B-9E5C8AE99213}"/>
              </a:ext>
            </a:extLst>
          </p:cNvPr>
          <p:cNvSpPr txBox="1"/>
          <p:nvPr/>
        </p:nvSpPr>
        <p:spPr>
          <a:xfrm>
            <a:off x="4669864" y="6041236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Cabling Machine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C05D00-EFFA-A6B8-D7FD-F451E5034E95}"/>
              </a:ext>
            </a:extLst>
          </p:cNvPr>
          <p:cNvSpPr txBox="1"/>
          <p:nvPr/>
        </p:nvSpPr>
        <p:spPr>
          <a:xfrm>
            <a:off x="4669864" y="622403"/>
            <a:ext cx="27414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</a:rPr>
              <a:t>REBCO in HL-LHC 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CBF6C2-50CA-36EC-CEC2-BB04DF037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F321C6-CD21-1932-5FF3-584360B73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4970" y="6538912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76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95057-8A20-E90D-9EB4-00CC5D06C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571" y="13572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CERN</a:t>
            </a:r>
            <a:r>
              <a:rPr lang="en-US" dirty="0"/>
              <a:t>: A. Ballarino, C. Barth,  A. Baskys, D. Perini</a:t>
            </a:r>
          </a:p>
          <a:p>
            <a:pPr marL="0" indent="0">
              <a:buNone/>
            </a:pPr>
            <a:r>
              <a:rPr lang="en-US" b="1" dirty="0"/>
              <a:t>CEA</a:t>
            </a:r>
            <a:r>
              <a:rPr lang="en-US" dirty="0"/>
              <a:t>: T. </a:t>
            </a:r>
            <a:r>
              <a:rPr lang="en-US" dirty="0" err="1"/>
              <a:t>Lecrevisse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PSI</a:t>
            </a:r>
            <a:r>
              <a:rPr lang="en-US" dirty="0"/>
              <a:t>: B. Auchmann</a:t>
            </a:r>
          </a:p>
          <a:p>
            <a:pPr marL="0" indent="0">
              <a:buNone/>
            </a:pPr>
            <a:r>
              <a:rPr lang="en-US" b="1" dirty="0"/>
              <a:t>KIT</a:t>
            </a:r>
            <a:r>
              <a:rPr lang="en-US" dirty="0"/>
              <a:t>: </a:t>
            </a:r>
            <a:r>
              <a:rPr lang="en-GB" dirty="0">
                <a:latin typeface="+mn-lt"/>
              </a:rPr>
              <a:t>B. Holzapfel, N. Bagrets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SPIN</a:t>
            </a:r>
            <a:r>
              <a:rPr lang="en-US" dirty="0"/>
              <a:t>: A. Malagoli</a:t>
            </a:r>
          </a:p>
          <a:p>
            <a:pPr marL="0" indent="0">
              <a:buNone/>
            </a:pPr>
            <a:r>
              <a:rPr lang="en-US" b="1" dirty="0"/>
              <a:t>INFN</a:t>
            </a:r>
            <a:r>
              <a:rPr lang="en-US" dirty="0"/>
              <a:t>: L. Rossi, M. Statera</a:t>
            </a:r>
          </a:p>
          <a:p>
            <a:pPr marL="0" indent="0">
              <a:buNone/>
            </a:pPr>
            <a:r>
              <a:rPr lang="en-US" b="1" dirty="0"/>
              <a:t>Univ. of Southampton</a:t>
            </a:r>
            <a:r>
              <a:rPr lang="en-US" dirty="0"/>
              <a:t>: Y. Yang</a:t>
            </a:r>
          </a:p>
          <a:p>
            <a:pPr marL="0" indent="0">
              <a:buNone/>
            </a:pPr>
            <a:r>
              <a:rPr lang="en-US" b="1" dirty="0"/>
              <a:t>Univ. of Vienna</a:t>
            </a:r>
            <a:r>
              <a:rPr lang="en-US" dirty="0"/>
              <a:t>: M. Eisterer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229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FF361ED-9739-0EFF-7050-C11E0737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20" y="-38569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– From Racetracks to Common Coil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A7AC78-9121-9BA0-843E-8AD84106A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286" y="1763936"/>
            <a:ext cx="9144000" cy="48437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254BDC-FD66-EF49-2357-924FA73E947A}"/>
              </a:ext>
            </a:extLst>
          </p:cNvPr>
          <p:cNvSpPr txBox="1"/>
          <p:nvPr/>
        </p:nvSpPr>
        <p:spPr>
          <a:xfrm>
            <a:off x="5575003" y="3862654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</a:t>
            </a:r>
            <a:r>
              <a:rPr lang="en-US" baseline="-25000" dirty="0">
                <a:sym typeface="Symbol" panose="05050102010706020507" pitchFamily="18" charset="2"/>
              </a:rPr>
              <a:t>BORE</a:t>
            </a:r>
            <a:endParaRPr lang="en-US" baseline="-25000" dirty="0"/>
          </a:p>
          <a:p>
            <a:r>
              <a:rPr lang="en-US" dirty="0"/>
              <a:t>20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14B0A3-5079-F647-7DBB-8D3E32F7CF88}"/>
              </a:ext>
            </a:extLst>
          </p:cNvPr>
          <p:cNvSpPr txBox="1"/>
          <p:nvPr/>
        </p:nvSpPr>
        <p:spPr>
          <a:xfrm>
            <a:off x="9738295" y="3735219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</a:t>
            </a:r>
            <a:r>
              <a:rPr lang="en-US" baseline="-25000" dirty="0">
                <a:sym typeface="Symbol" panose="05050102010706020507" pitchFamily="18" charset="2"/>
              </a:rPr>
              <a:t>BORE</a:t>
            </a:r>
            <a:endParaRPr lang="en-US" baseline="-25000" dirty="0"/>
          </a:p>
          <a:p>
            <a:r>
              <a:rPr lang="en-US" dirty="0"/>
              <a:t>50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C33EE1-AC77-5A86-965C-8A1FF2FE0860}"/>
              </a:ext>
            </a:extLst>
          </p:cNvPr>
          <p:cNvSpPr txBox="1"/>
          <p:nvPr/>
        </p:nvSpPr>
        <p:spPr>
          <a:xfrm>
            <a:off x="3720000" y="1505189"/>
            <a:ext cx="4752000" cy="324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Qualification also at T &gt; 4.2 K (10 K – 20 K)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5C276F-BFA8-4F1A-E14A-83EA42E0F494}"/>
              </a:ext>
            </a:extLst>
          </p:cNvPr>
          <p:cNvSpPr txBox="1"/>
          <p:nvPr/>
        </p:nvSpPr>
        <p:spPr>
          <a:xfrm>
            <a:off x="4658418" y="528667"/>
            <a:ext cx="407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- Multi-racetrack and Common Coil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FDB3A0-3A12-6ACA-BC02-136A4D16AA78}"/>
              </a:ext>
            </a:extLst>
          </p:cNvPr>
          <p:cNvSpPr txBox="1"/>
          <p:nvPr/>
        </p:nvSpPr>
        <p:spPr>
          <a:xfrm>
            <a:off x="8261769" y="526467"/>
            <a:ext cx="2197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- Common Coil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E14CF3-80FF-3577-E4D4-4C556638E290}"/>
              </a:ext>
            </a:extLst>
          </p:cNvPr>
          <p:cNvSpPr txBox="1"/>
          <p:nvPr/>
        </p:nvSpPr>
        <p:spPr>
          <a:xfrm>
            <a:off x="5790968" y="5294918"/>
            <a:ext cx="180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aperture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D368B-BCE3-A3D8-E6A4-8D3F457F33C9}"/>
              </a:ext>
            </a:extLst>
          </p:cNvPr>
          <p:cNvSpPr txBox="1"/>
          <p:nvPr/>
        </p:nvSpPr>
        <p:spPr>
          <a:xfrm>
            <a:off x="8165420" y="5168145"/>
            <a:ext cx="180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aperture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89898-5362-DEBF-61EA-A5D4A87434E7}"/>
              </a:ext>
            </a:extLst>
          </p:cNvPr>
          <p:cNvGrpSpPr/>
          <p:nvPr/>
        </p:nvGrpSpPr>
        <p:grpSpPr>
          <a:xfrm>
            <a:off x="390293" y="527226"/>
            <a:ext cx="5264443" cy="6189769"/>
            <a:chOff x="390293" y="527226"/>
            <a:chExt cx="5264443" cy="618976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3498D61-530B-11BD-6E25-626758B2AED9}"/>
                </a:ext>
              </a:extLst>
            </p:cNvPr>
            <p:cNvGrpSpPr/>
            <p:nvPr/>
          </p:nvGrpSpPr>
          <p:grpSpPr>
            <a:xfrm>
              <a:off x="390293" y="527226"/>
              <a:ext cx="5264443" cy="6189769"/>
              <a:chOff x="390293" y="527226"/>
              <a:chExt cx="5264443" cy="6189769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3951986-5739-9468-1B04-C4808C578159}"/>
                  </a:ext>
                </a:extLst>
              </p:cNvPr>
              <p:cNvSpPr/>
              <p:nvPr/>
            </p:nvSpPr>
            <p:spPr>
              <a:xfrm>
                <a:off x="1671894" y="944550"/>
                <a:ext cx="3757961" cy="5772445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FC713E-58AA-69AE-1080-F03DBC920855}"/>
                  </a:ext>
                </a:extLst>
              </p:cNvPr>
              <p:cNvSpPr txBox="1"/>
              <p:nvPr/>
            </p:nvSpPr>
            <p:spPr>
              <a:xfrm>
                <a:off x="1785263" y="2242870"/>
                <a:ext cx="38694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Stack cable</a:t>
                </a:r>
                <a:r>
                  <a:rPr lang="en-US" dirty="0"/>
                  <a:t>. Program used also for validating</a:t>
                </a:r>
                <a:r>
                  <a:rPr lang="en-US" b="1" dirty="0"/>
                  <a:t> </a:t>
                </a:r>
                <a:r>
                  <a:rPr lang="en-US" dirty="0"/>
                  <a:t>other</a:t>
                </a:r>
                <a:r>
                  <a:rPr lang="en-US" b="1" dirty="0"/>
                  <a:t> cable geometries</a:t>
                </a:r>
                <a:endParaRPr lang="en-GB" b="1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4F9B98-8BDF-2DC0-B495-EF89A21EF27C}"/>
                  </a:ext>
                </a:extLst>
              </p:cNvPr>
              <p:cNvSpPr txBox="1"/>
              <p:nvPr/>
            </p:nvSpPr>
            <p:spPr>
              <a:xfrm>
                <a:off x="390293" y="527226"/>
                <a:ext cx="46054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Single-layer and double-layer  racetracks</a:t>
                </a:r>
                <a:endParaRPr lang="en-GB" b="1" dirty="0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11FC1BA-0C99-2F91-1836-E67FA0358023}"/>
                </a:ext>
              </a:extLst>
            </p:cNvPr>
            <p:cNvSpPr txBox="1"/>
            <p:nvPr/>
          </p:nvSpPr>
          <p:spPr>
            <a:xfrm>
              <a:off x="2970578" y="937285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Phase 1 </a:t>
              </a:r>
              <a:endParaRPr lang="en-GB" sz="24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A33F20-BE6E-BCA2-6F36-8F334C123371}"/>
              </a:ext>
            </a:extLst>
          </p:cNvPr>
          <p:cNvGrpSpPr/>
          <p:nvPr/>
        </p:nvGrpSpPr>
        <p:grpSpPr>
          <a:xfrm>
            <a:off x="5541366" y="939528"/>
            <a:ext cx="2154753" cy="5777466"/>
            <a:chOff x="5541366" y="939528"/>
            <a:chExt cx="2154753" cy="577746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75062AD-470E-0B71-BE52-9074803293A4}"/>
                </a:ext>
              </a:extLst>
            </p:cNvPr>
            <p:cNvSpPr/>
            <p:nvPr/>
          </p:nvSpPr>
          <p:spPr>
            <a:xfrm>
              <a:off x="5541366" y="944550"/>
              <a:ext cx="2154753" cy="5772444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1166B6-8A04-4C0A-BEFC-42A758A0B5ED}"/>
                </a:ext>
              </a:extLst>
            </p:cNvPr>
            <p:cNvSpPr txBox="1"/>
            <p:nvPr/>
          </p:nvSpPr>
          <p:spPr>
            <a:xfrm>
              <a:off x="6074885" y="939528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Phase 2 </a:t>
              </a:r>
              <a:endParaRPr lang="en-GB" sz="24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10AE9A-29F1-4DE2-2C37-7E346A500276}"/>
              </a:ext>
            </a:extLst>
          </p:cNvPr>
          <p:cNvGrpSpPr/>
          <p:nvPr/>
        </p:nvGrpSpPr>
        <p:grpSpPr>
          <a:xfrm>
            <a:off x="7798235" y="937285"/>
            <a:ext cx="2805603" cy="5772445"/>
            <a:chOff x="7798235" y="937285"/>
            <a:chExt cx="2805603" cy="577244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1D2956-6A75-AD75-446D-0CAE448E0EA6}"/>
                </a:ext>
              </a:extLst>
            </p:cNvPr>
            <p:cNvSpPr/>
            <p:nvPr/>
          </p:nvSpPr>
          <p:spPr>
            <a:xfrm>
              <a:off x="7798235" y="937285"/>
              <a:ext cx="2805603" cy="5772445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31561C-0532-D328-93D6-BE18BC1613D5}"/>
                </a:ext>
              </a:extLst>
            </p:cNvPr>
            <p:cNvSpPr txBox="1"/>
            <p:nvPr/>
          </p:nvSpPr>
          <p:spPr>
            <a:xfrm>
              <a:off x="8530617" y="945556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Phase 3 </a:t>
              </a:r>
              <a:endParaRPr lang="en-GB" sz="2400" dirty="0"/>
            </a:p>
          </p:txBody>
        </p:sp>
      </p:grp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07B92173-FE60-FD75-6147-94AE2F045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F37E70AB-FAD6-36CF-50E2-84F0F1B9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2899" y="6555340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60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838E02A-21E9-EEEE-AD55-348AC4ED6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69" y="-36376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Coils – Recent Achievements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Content Placeholder 6" descr="A close up of a circuit board&#10;&#10;Description automatically generated">
            <a:extLst>
              <a:ext uri="{FF2B5EF4-FFF2-40B4-BE49-F238E27FC236}">
                <a16:creationId xmlns:a16="http://schemas.microsoft.com/office/drawing/2014/main" id="{A54E9696-126C-E68F-95BD-6DB38CB246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24" t="11896" r="33320" b="10603"/>
          <a:stretch/>
        </p:blipFill>
        <p:spPr>
          <a:xfrm rot="16200000">
            <a:off x="8641042" y="-133836"/>
            <a:ext cx="1269377" cy="3060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A5AD64-C371-3D6E-512F-600F4798DC2F}"/>
              </a:ext>
            </a:extLst>
          </p:cNvPr>
          <p:cNvSpPr txBox="1"/>
          <p:nvPr/>
        </p:nvSpPr>
        <p:spPr>
          <a:xfrm>
            <a:off x="8412004" y="195864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racetrack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75496E-16BD-08AF-9A72-340F3DE57C95}"/>
              </a:ext>
            </a:extLst>
          </p:cNvPr>
          <p:cNvSpPr txBox="1"/>
          <p:nvPr/>
        </p:nvSpPr>
        <p:spPr>
          <a:xfrm>
            <a:off x="8356248" y="420361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racetrack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837632-8525-2473-AE84-20AB8B1F6499}"/>
              </a:ext>
            </a:extLst>
          </p:cNvPr>
          <p:cNvSpPr txBox="1"/>
          <p:nvPr/>
        </p:nvSpPr>
        <p:spPr>
          <a:xfrm>
            <a:off x="311965" y="659248"/>
            <a:ext cx="7177871" cy="4378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2800"/>
              </a:lnSpc>
              <a:spcBef>
                <a:spcPts val="1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Produced </a:t>
            </a:r>
            <a:r>
              <a:rPr lang="en-US" sz="2600" b="1" dirty="0"/>
              <a:t>several single-layer</a:t>
            </a:r>
            <a:r>
              <a:rPr lang="en-US" sz="2600" dirty="0"/>
              <a:t> and </a:t>
            </a:r>
            <a:r>
              <a:rPr lang="en-US" sz="2600" b="1" dirty="0"/>
              <a:t>double-layer racetracks</a:t>
            </a:r>
            <a:r>
              <a:rPr lang="en-US" sz="2600" dirty="0"/>
              <a:t> and </a:t>
            </a:r>
            <a:r>
              <a:rPr lang="en-US" sz="2600" b="1" dirty="0"/>
              <a:t>qualified them</a:t>
            </a:r>
            <a:r>
              <a:rPr lang="en-US" sz="2600" dirty="0"/>
              <a:t> in </a:t>
            </a:r>
            <a:r>
              <a:rPr lang="en-US" sz="2600" b="1" dirty="0"/>
              <a:t>liquid nitrogen</a:t>
            </a:r>
            <a:r>
              <a:rPr lang="en-US" sz="2600" dirty="0"/>
              <a:t> and one in </a:t>
            </a:r>
            <a:r>
              <a:rPr lang="en-US" sz="2600" b="1" dirty="0"/>
              <a:t>liquid helium. </a:t>
            </a:r>
            <a:r>
              <a:rPr lang="en-US" sz="2600" dirty="0"/>
              <a:t>In-house made winding machine</a:t>
            </a:r>
          </a:p>
          <a:p>
            <a:pPr marL="457200" indent="-4572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dirty="0"/>
              <a:t>The cable is a stack of tapes </a:t>
            </a:r>
            <a:r>
              <a:rPr lang="en-US" sz="2600" b="1" dirty="0">
                <a:solidFill>
                  <a:srgbClr val="0070C0"/>
                </a:solidFill>
              </a:rPr>
              <a:t>electrically insulated</a:t>
            </a:r>
            <a:r>
              <a:rPr lang="en-US" sz="2600" dirty="0"/>
              <a:t>: 4 REBCO tapes, 2 copper tapes, Kapton® electrical insulation</a:t>
            </a:r>
          </a:p>
          <a:p>
            <a:pPr marL="457200" indent="-4572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2600" b="1" dirty="0"/>
              <a:t>Measured</a:t>
            </a:r>
            <a:r>
              <a:rPr lang="en-US" sz="2600" dirty="0"/>
              <a:t> </a:t>
            </a:r>
            <a:r>
              <a:rPr lang="en-US" sz="2600" b="1" dirty="0">
                <a:solidFill>
                  <a:srgbClr val="0070C0"/>
                </a:solidFill>
              </a:rPr>
              <a:t>double racetrack </a:t>
            </a:r>
            <a:r>
              <a:rPr lang="en-US" sz="2600" dirty="0"/>
              <a:t>at</a:t>
            </a:r>
            <a:r>
              <a:rPr lang="en-US" sz="2600" b="1" dirty="0">
                <a:solidFill>
                  <a:srgbClr val="0070C0"/>
                </a:solidFill>
              </a:rPr>
              <a:t> 4.2 K </a:t>
            </a:r>
            <a:r>
              <a:rPr lang="en-US" sz="2600" dirty="0"/>
              <a:t>. Reached the design field: </a:t>
            </a:r>
            <a:r>
              <a:rPr lang="en-US" sz="2600" b="1" dirty="0">
                <a:solidFill>
                  <a:srgbClr val="0070C0"/>
                </a:solidFill>
              </a:rPr>
              <a:t>2.72 T</a:t>
            </a:r>
            <a:r>
              <a:rPr lang="en-US" sz="2600" b="1" dirty="0"/>
              <a:t> </a:t>
            </a:r>
            <a:r>
              <a:rPr lang="en-US" sz="2600" dirty="0"/>
              <a:t>in the central hole (</a:t>
            </a:r>
            <a:r>
              <a:rPr lang="en-US" sz="2600" b="1" dirty="0">
                <a:solidFill>
                  <a:srgbClr val="0070C0"/>
                </a:solidFill>
              </a:rPr>
              <a:t>5.2 T</a:t>
            </a:r>
            <a:r>
              <a:rPr lang="en-US" sz="2600" dirty="0"/>
              <a:t> peak field in the conductor) </a:t>
            </a:r>
          </a:p>
          <a:p>
            <a:pPr marL="457200" indent="-457200">
              <a:lnSpc>
                <a:spcPts val="28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endParaRPr lang="en-US" sz="2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E05151-ACA4-F2DC-3649-33790C52E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632029" y="1200739"/>
            <a:ext cx="1941497" cy="371473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E964F2-F986-D273-A7B4-0B2365A726A2}"/>
              </a:ext>
            </a:extLst>
          </p:cNvPr>
          <p:cNvCxnSpPr>
            <a:cxnSpLocks/>
          </p:cNvCxnSpPr>
          <p:nvPr/>
        </p:nvCxnSpPr>
        <p:spPr>
          <a:xfrm>
            <a:off x="8932127" y="4939990"/>
            <a:ext cx="1182029" cy="3456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5A9D807-11F1-BE2D-90BC-EA4665863DD2}"/>
              </a:ext>
            </a:extLst>
          </p:cNvPr>
          <p:cNvSpPr txBox="1"/>
          <p:nvPr/>
        </p:nvSpPr>
        <p:spPr>
          <a:xfrm rot="952364">
            <a:off x="9247590" y="4821085"/>
            <a:ext cx="91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380 mm</a:t>
            </a:r>
            <a:endParaRPr lang="en-GB" sz="1600" b="1" dirty="0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3EEF60-B108-213C-C8A9-61B004FE7841}"/>
              </a:ext>
            </a:extLst>
          </p:cNvPr>
          <p:cNvGrpSpPr/>
          <p:nvPr/>
        </p:nvGrpSpPr>
        <p:grpSpPr>
          <a:xfrm>
            <a:off x="469590" y="4466452"/>
            <a:ext cx="3615897" cy="2408663"/>
            <a:chOff x="469590" y="4466452"/>
            <a:chExt cx="3615897" cy="24086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43AF093-940C-3811-6E3D-17FA754BD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590" y="4466452"/>
              <a:ext cx="3615897" cy="240866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E6035DD-9569-A47E-E1F0-52F254E460C9}"/>
                </a:ext>
              </a:extLst>
            </p:cNvPr>
            <p:cNvSpPr txBox="1"/>
            <p:nvPr/>
          </p:nvSpPr>
          <p:spPr>
            <a:xfrm>
              <a:off x="1137932" y="4539538"/>
              <a:ext cx="1139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 Baskys</a:t>
              </a:r>
              <a:endParaRPr lang="en-GB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911C286F-C2FB-0BE5-AD12-E355B9277D42}"/>
              </a:ext>
            </a:extLst>
          </p:cNvPr>
          <p:cNvSpPr/>
          <p:nvPr/>
        </p:nvSpPr>
        <p:spPr>
          <a:xfrm>
            <a:off x="3373244" y="4804100"/>
            <a:ext cx="167268" cy="169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DEA28-4B1C-70C6-3E49-EFECA5AD722C}"/>
              </a:ext>
            </a:extLst>
          </p:cNvPr>
          <p:cNvSpPr txBox="1"/>
          <p:nvPr/>
        </p:nvSpPr>
        <p:spPr>
          <a:xfrm>
            <a:off x="1129982" y="4990362"/>
            <a:ext cx="1495922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dirty="0"/>
              <a:t>2.72 T @ 2 kA</a:t>
            </a:r>
          </a:p>
          <a:p>
            <a:r>
              <a:rPr lang="en-US" dirty="0"/>
              <a:t>4.2 K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A8525B-36FF-4746-BA0D-29DAFDDA6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8371" y="4457376"/>
            <a:ext cx="3383362" cy="23671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3771816-E025-EED8-021E-CDF9E6B87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977216" y="4058155"/>
            <a:ext cx="2798307" cy="27617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6BF84E-3FC3-656B-41A6-0048714CF5B3}"/>
              </a:ext>
            </a:extLst>
          </p:cNvPr>
          <p:cNvSpPr txBox="1"/>
          <p:nvPr/>
        </p:nvSpPr>
        <p:spPr>
          <a:xfrm>
            <a:off x="8268559" y="4533062"/>
            <a:ext cx="1139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A. Baskys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4A5FA3-B523-0E4A-4AA1-8D6A33FE6850}"/>
              </a:ext>
            </a:extLst>
          </p:cNvPr>
          <p:cNvSpPr txBox="1"/>
          <p:nvPr/>
        </p:nvSpPr>
        <p:spPr>
          <a:xfrm>
            <a:off x="77494" y="247321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1 </a:t>
            </a:r>
            <a:endParaRPr lang="en-GB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AF01D1-EBFB-51D9-C131-182EE4237460}"/>
              </a:ext>
            </a:extLst>
          </p:cNvPr>
          <p:cNvSpPr txBox="1"/>
          <p:nvPr/>
        </p:nvSpPr>
        <p:spPr>
          <a:xfrm>
            <a:off x="4745879" y="5101683"/>
            <a:ext cx="2300181" cy="548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dirty="0"/>
              <a:t>1 Thermal cycle</a:t>
            </a:r>
          </a:p>
          <a:p>
            <a:r>
              <a:rPr lang="en-US" dirty="0"/>
              <a:t>No training quenches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7663E5-FD8A-EB4B-0CF3-D1D889D22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05FDB2B-CA3A-DB36-660A-CC80B7197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9070" y="6539067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093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A4BC4CD-1171-A73D-82B7-44EBDA384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019" y="3528460"/>
            <a:ext cx="2532810" cy="275466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E6F1F-FDCE-C3B6-90BB-08261133E10F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310083" y="1140638"/>
            <a:ext cx="7514065" cy="2315059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Assembled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three double racetracks</a:t>
            </a:r>
            <a:r>
              <a:rPr lang="en-US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/>
              <a:t>in a mechanical structure</a:t>
            </a:r>
            <a:r>
              <a:rPr lang="en-US" dirty="0"/>
              <a:t>. </a:t>
            </a:r>
            <a:r>
              <a:rPr lang="en-GB" dirty="0"/>
              <a:t>Design field: </a:t>
            </a:r>
            <a:r>
              <a:rPr lang="en-GB" b="1" dirty="0">
                <a:solidFill>
                  <a:srgbClr val="0070C0"/>
                </a:solidFill>
              </a:rPr>
              <a:t>5.4 T </a:t>
            </a:r>
            <a:r>
              <a:rPr lang="en-GB" dirty="0"/>
              <a:t>at 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4.2 K</a:t>
            </a:r>
            <a:r>
              <a:rPr lang="en-GB" dirty="0"/>
              <a:t> in the central hole (</a:t>
            </a:r>
            <a:r>
              <a:rPr lang="en-GB" b="1" dirty="0">
                <a:solidFill>
                  <a:srgbClr val="0070C0"/>
                </a:solidFill>
              </a:rPr>
              <a:t>8.8 T </a:t>
            </a:r>
            <a:r>
              <a:rPr lang="en-GB" dirty="0"/>
              <a:t>peak field in the conductor). Measured </a:t>
            </a:r>
            <a:r>
              <a:rPr lang="en-GB" b="1" dirty="0"/>
              <a:t>in liquid nitrogen</a:t>
            </a:r>
            <a:r>
              <a:rPr lang="en-GB" dirty="0"/>
              <a:t>: </a:t>
            </a:r>
            <a:r>
              <a:rPr lang="en-GB" b="1" dirty="0"/>
              <a:t>1.12 T in the central hole. </a:t>
            </a:r>
            <a:r>
              <a:rPr lang="en-GB" dirty="0"/>
              <a:t>Measurements in liquid helium in the following weeks</a:t>
            </a:r>
            <a:endParaRPr lang="en-US" dirty="0"/>
          </a:p>
          <a:p>
            <a:r>
              <a:rPr lang="en-GB" dirty="0"/>
              <a:t>Common coil dipole, </a:t>
            </a:r>
            <a:r>
              <a:rPr lang="en-GB" b="1" dirty="0"/>
              <a:t>20 mm bore</a:t>
            </a:r>
            <a:r>
              <a:rPr lang="en-GB" dirty="0"/>
              <a:t>, by end 2025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331C2DA-B9D4-EA3B-7249-B694EF92A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20" y="-2407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Coils – Recent Achievements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F50782-F5D6-F8AB-382E-9E3E30921C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29"/>
          <a:stretch/>
        </p:blipFill>
        <p:spPr>
          <a:xfrm>
            <a:off x="8058323" y="1253331"/>
            <a:ext cx="3071834" cy="19414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446DF8-5F4D-400E-910F-B14EB80D4C30}"/>
              </a:ext>
            </a:extLst>
          </p:cNvPr>
          <p:cNvSpPr txBox="1"/>
          <p:nvPr/>
        </p:nvSpPr>
        <p:spPr>
          <a:xfrm>
            <a:off x="8441465" y="799753"/>
            <a:ext cx="257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Three double racetracks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60E8F2-838F-1623-94F9-0BF5554B53E2}"/>
              </a:ext>
            </a:extLst>
          </p:cNvPr>
          <p:cNvSpPr txBox="1"/>
          <p:nvPr/>
        </p:nvSpPr>
        <p:spPr>
          <a:xfrm>
            <a:off x="24779" y="623174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2 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E37E36-EA68-3C2D-0663-F1EED94623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5543"/>
          <a:stretch/>
        </p:blipFill>
        <p:spPr>
          <a:xfrm>
            <a:off x="5608955" y="3519234"/>
            <a:ext cx="1761897" cy="27546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BE7F80-B7A9-080F-767E-BB85AF2E92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4259"/>
            <a:ext cx="3328704" cy="27556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BD4646-8DBB-DB1D-1588-7CE00282B00B}"/>
              </a:ext>
            </a:extLst>
          </p:cNvPr>
          <p:cNvSpPr txBox="1"/>
          <p:nvPr/>
        </p:nvSpPr>
        <p:spPr>
          <a:xfrm>
            <a:off x="7644310" y="3629253"/>
            <a:ext cx="4410157" cy="1569660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2+2 Double racetracks</a:t>
            </a:r>
          </a:p>
          <a:p>
            <a:r>
              <a:rPr lang="en-US" sz="2400" b="1" dirty="0"/>
              <a:t>4 mm wide tape</a:t>
            </a:r>
          </a:p>
          <a:p>
            <a:r>
              <a:rPr lang="en-US" sz="2400" b="1" dirty="0">
                <a:sym typeface="Symbol" panose="05050102010706020507" pitchFamily="18" charset="2"/>
              </a:rPr>
              <a:t> 5 T @ 4.2 K </a:t>
            </a:r>
            <a:r>
              <a:rPr lang="en-US" sz="2400" dirty="0">
                <a:sym typeface="Symbol" panose="05050102010706020507" pitchFamily="18" charset="2"/>
              </a:rPr>
              <a:t>in the center of each bore ( = 20 mm)</a:t>
            </a:r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C139E7-BF6E-B91F-D95B-9DE308159922}"/>
              </a:ext>
            </a:extLst>
          </p:cNvPr>
          <p:cNvSpPr txBox="1"/>
          <p:nvPr/>
        </p:nvSpPr>
        <p:spPr>
          <a:xfrm>
            <a:off x="7661191" y="5366303"/>
            <a:ext cx="4410156" cy="830997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ym typeface="Symbol" panose="05050102010706020507" pitchFamily="18" charset="2"/>
              </a:rPr>
              <a:t> 9 T @ 4.2 K </a:t>
            </a:r>
            <a:r>
              <a:rPr lang="en-US" sz="2400" dirty="0">
                <a:sym typeface="Symbol" panose="05050102010706020507" pitchFamily="18" charset="2"/>
              </a:rPr>
              <a:t>in the center if </a:t>
            </a:r>
            <a:r>
              <a:rPr lang="en-US" sz="2400" b="1" dirty="0">
                <a:sym typeface="Symbol" panose="05050102010706020507" pitchFamily="18" charset="2"/>
              </a:rPr>
              <a:t>six double racetracks</a:t>
            </a:r>
            <a:r>
              <a:rPr lang="en-US" sz="2400" dirty="0">
                <a:sym typeface="Symbol" panose="05050102010706020507" pitchFamily="18" charset="2"/>
              </a:rPr>
              <a:t> in series</a:t>
            </a:r>
            <a:endParaRPr lang="en-GB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177BBE-6284-0A64-B320-178B7AE65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559312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AA45F01-4A26-41FE-C647-5AE9491F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8632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10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BB67499-3914-1D2B-53E7-5E78B0F6E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889" y="-27666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CERN – Larger aperture, higher fields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C55BD0-EB0C-7E65-2AE7-BA010E5E9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8365" y="1466025"/>
            <a:ext cx="3092647" cy="25744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2845DC-4AAF-5BAD-AB99-3B801E6AEFD5}"/>
              </a:ext>
            </a:extLst>
          </p:cNvPr>
          <p:cNvSpPr txBox="1"/>
          <p:nvPr/>
        </p:nvSpPr>
        <p:spPr>
          <a:xfrm>
            <a:off x="5517421" y="4162065"/>
            <a:ext cx="2082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 T –  50 mm bore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38FDFF-10CB-9C18-7161-B18B41F28BB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19"/>
          <a:stretch/>
        </p:blipFill>
        <p:spPr>
          <a:xfrm>
            <a:off x="8576710" y="1466025"/>
            <a:ext cx="3522364" cy="24116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732B0B-54F3-A1FB-B2F7-37CD09E8C633}"/>
              </a:ext>
            </a:extLst>
          </p:cNvPr>
          <p:cNvSpPr txBox="1"/>
          <p:nvPr/>
        </p:nvSpPr>
        <p:spPr>
          <a:xfrm>
            <a:off x="8675681" y="4653949"/>
            <a:ext cx="3324422" cy="830997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Magnet assembly line</a:t>
            </a:r>
          </a:p>
          <a:p>
            <a:r>
              <a:rPr lang="en-GB" sz="2400" dirty="0"/>
              <a:t>under commissioning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193A90-A840-215A-2152-8123D85EB57C}"/>
              </a:ext>
            </a:extLst>
          </p:cNvPr>
          <p:cNvSpPr txBox="1"/>
          <p:nvPr/>
        </p:nvSpPr>
        <p:spPr>
          <a:xfrm>
            <a:off x="5149861" y="4652995"/>
            <a:ext cx="3324423" cy="193899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2+2 Double racetracks</a:t>
            </a:r>
          </a:p>
          <a:p>
            <a:r>
              <a:rPr lang="en-US" sz="2400" b="1" dirty="0"/>
              <a:t>12 mm wide tape</a:t>
            </a:r>
          </a:p>
          <a:p>
            <a:r>
              <a:rPr lang="en-US" sz="2400" b="1" dirty="0">
                <a:sym typeface="Symbol" panose="05050102010706020507" pitchFamily="18" charset="2"/>
              </a:rPr>
              <a:t> 14 T @ 4.2 K </a:t>
            </a:r>
            <a:r>
              <a:rPr lang="en-US" sz="2400" dirty="0">
                <a:sym typeface="Symbol" panose="05050102010706020507" pitchFamily="18" charset="2"/>
              </a:rPr>
              <a:t>in the center of each bore ( = 50 mm)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DAD290-263C-6244-7783-90F3744F6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92" y="1018577"/>
            <a:ext cx="3678502" cy="39617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7838CA-08D0-A711-FD2E-E12C9E6F4480}"/>
              </a:ext>
            </a:extLst>
          </p:cNvPr>
          <p:cNvSpPr txBox="1"/>
          <p:nvPr/>
        </p:nvSpPr>
        <p:spPr>
          <a:xfrm>
            <a:off x="212546" y="55691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3 </a:t>
            </a:r>
            <a:endParaRPr lang="en-GB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32A8CA-607C-20F2-1D4A-8C2502262B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69448"/>
            <a:ext cx="4959821" cy="11726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FF84BA-2DAB-F7F7-5EF4-75F89A27FF18}"/>
              </a:ext>
            </a:extLst>
          </p:cNvPr>
          <p:cNvSpPr txBox="1"/>
          <p:nvPr/>
        </p:nvSpPr>
        <p:spPr>
          <a:xfrm>
            <a:off x="1977047" y="6190818"/>
            <a:ext cx="100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Perini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5B37B3F-EB13-72D5-7DF6-04C800AE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634890" y="6591987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DD8082A-1263-82AB-A14A-43684280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6710" y="6560150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156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C9C34-3B98-7562-96BD-9CF946A8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786" y="-29587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HFM HTS Activities 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C3A0D5-12CE-9C6F-D0FB-941F4A02D4F3}"/>
              </a:ext>
            </a:extLst>
          </p:cNvPr>
          <p:cNvSpPr txBox="1"/>
          <p:nvPr/>
        </p:nvSpPr>
        <p:spPr>
          <a:xfrm>
            <a:off x="123805" y="6133817"/>
            <a:ext cx="11869944" cy="430887"/>
          </a:xfrm>
          <a:prstGeom prst="rect">
            <a:avLst/>
          </a:prstGeom>
          <a:noFill/>
          <a:ln w="22225"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effectLst/>
                <a:latin typeface="Roboto" panose="02000000000000000000" pitchFamily="2" charset="0"/>
              </a:rPr>
              <a:t> </a:t>
            </a:r>
            <a:r>
              <a:rPr lang="en-GB" sz="2200" b="0" i="0" dirty="0">
                <a:effectLst/>
                <a:latin typeface="+mj-lt"/>
              </a:rPr>
              <a:t>See this afternoon presentations by </a:t>
            </a:r>
            <a:r>
              <a:rPr lang="en-GB" sz="2200" dirty="0">
                <a:latin typeface="+mj-lt"/>
              </a:rPr>
              <a:t>E.</a:t>
            </a:r>
            <a:r>
              <a:rPr lang="en-GB" sz="2200" b="0" i="0" dirty="0">
                <a:effectLst/>
                <a:latin typeface="+mj-lt"/>
              </a:rPr>
              <a:t> </a:t>
            </a:r>
            <a:r>
              <a:rPr lang="en-GB" sz="2200" b="0" i="0" dirty="0" err="1">
                <a:effectLst/>
                <a:latin typeface="+mj-lt"/>
              </a:rPr>
              <a:t>Rochepault</a:t>
            </a:r>
            <a:r>
              <a:rPr lang="en-GB" sz="2200" dirty="0">
                <a:latin typeface="+mj-lt"/>
              </a:rPr>
              <a:t> (</a:t>
            </a:r>
            <a:r>
              <a:rPr lang="en-GB" sz="2200" b="1" dirty="0">
                <a:latin typeface="+mj-lt"/>
              </a:rPr>
              <a:t>CEA</a:t>
            </a:r>
            <a:r>
              <a:rPr lang="en-GB" sz="2200" dirty="0">
                <a:latin typeface="+mj-lt"/>
              </a:rPr>
              <a:t>), B. Auchmann (</a:t>
            </a:r>
            <a:r>
              <a:rPr lang="en-GB" sz="2200" b="1" dirty="0">
                <a:latin typeface="+mj-lt"/>
              </a:rPr>
              <a:t>PSI</a:t>
            </a:r>
            <a:r>
              <a:rPr lang="en-GB" sz="2200" dirty="0">
                <a:latin typeface="+mj-lt"/>
              </a:rPr>
              <a:t>), A. </a:t>
            </a:r>
            <a:r>
              <a:rPr lang="en-GB" sz="2200" dirty="0" err="1">
                <a:latin typeface="+mj-lt"/>
              </a:rPr>
              <a:t>Pampaloni</a:t>
            </a:r>
            <a:r>
              <a:rPr lang="en-GB" sz="2200" dirty="0">
                <a:latin typeface="+mj-lt"/>
              </a:rPr>
              <a:t> (</a:t>
            </a:r>
            <a:r>
              <a:rPr lang="en-GB" sz="2200" b="1" dirty="0">
                <a:latin typeface="+mj-lt"/>
              </a:rPr>
              <a:t>INFN</a:t>
            </a:r>
            <a:r>
              <a:rPr lang="en-GB" sz="2200" dirty="0">
                <a:latin typeface="+mj-lt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AE6C7-5A06-AE26-FF18-ECD0FF11E172}"/>
              </a:ext>
            </a:extLst>
          </p:cNvPr>
          <p:cNvSpPr txBox="1"/>
          <p:nvPr/>
        </p:nvSpPr>
        <p:spPr>
          <a:xfrm>
            <a:off x="177411" y="845592"/>
            <a:ext cx="5557027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lnSpc>
                <a:spcPts val="24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Single and double racetracks wound with </a:t>
            </a:r>
            <a:r>
              <a:rPr lang="en-US" sz="2400" b="1" dirty="0"/>
              <a:t>single REBCO tape </a:t>
            </a:r>
            <a:r>
              <a:rPr lang="en-US" sz="2400" dirty="0"/>
              <a:t>(4 mm width). Tape procured by CERN.  Racetrack</a:t>
            </a:r>
            <a:r>
              <a:rPr lang="en-US" sz="2400" b="1" dirty="0"/>
              <a:t> length</a:t>
            </a:r>
            <a:r>
              <a:rPr lang="en-US" sz="2400" dirty="0"/>
              <a:t>: 140 mm and 600 mm </a:t>
            </a:r>
          </a:p>
          <a:p>
            <a:pPr marL="177800" indent="-177800">
              <a:lnSpc>
                <a:spcPts val="24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Metal Insulation to ease protection: </a:t>
            </a:r>
            <a:r>
              <a:rPr lang="en-GB" sz="2400" dirty="0"/>
              <a:t>co-winding of  REBCO tape with 30 µm thick </a:t>
            </a:r>
            <a:r>
              <a:rPr lang="en-GB" sz="2400" dirty="0" err="1"/>
              <a:t>Durnomag</a:t>
            </a:r>
            <a:r>
              <a:rPr lang="en-GB" sz="2400" dirty="0"/>
              <a:t>® tape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err="1"/>
              <a:t>Iop</a:t>
            </a:r>
            <a:r>
              <a:rPr lang="en-GB" sz="2400" dirty="0"/>
              <a:t> = 670 A @ 4.2 K (</a:t>
            </a:r>
            <a:r>
              <a:rPr lang="en-GB" sz="2400" dirty="0">
                <a:sym typeface="Symbol" panose="05050102010706020507" pitchFamily="18" charset="2"/>
              </a:rPr>
              <a:t> 1600 A/mm</a:t>
            </a:r>
            <a:r>
              <a:rPr lang="en-GB" sz="2400" baseline="30000" dirty="0">
                <a:sym typeface="Symbol" panose="05050102010706020507" pitchFamily="18" charset="2"/>
              </a:rPr>
              <a:t>2</a:t>
            </a:r>
            <a:r>
              <a:rPr lang="en-GB" sz="2400" dirty="0">
                <a:sym typeface="Symbol" panose="05050102010706020507" pitchFamily="18" charset="2"/>
              </a:rPr>
              <a:t>)</a:t>
            </a:r>
            <a:endParaRPr lang="en-GB" sz="2400" dirty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2400" dirty="0" err="1"/>
              <a:t>B</a:t>
            </a:r>
            <a:r>
              <a:rPr lang="en-GB" sz="2400" baseline="-25000" dirty="0" err="1"/>
              <a:t>center</a:t>
            </a:r>
            <a:r>
              <a:rPr lang="en-GB" sz="2400" dirty="0"/>
              <a:t>= 3.6 T,  </a:t>
            </a:r>
            <a:r>
              <a:rPr lang="en-GB" sz="2400" dirty="0" err="1"/>
              <a:t>B</a:t>
            </a:r>
            <a:r>
              <a:rPr lang="en-GB" sz="2400" baseline="-25000" dirty="0" err="1"/>
              <a:t>peak</a:t>
            </a:r>
            <a:r>
              <a:rPr lang="en-GB" sz="2400" dirty="0"/>
              <a:t>=8.2 T @ 4.2 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BF873A-AD7C-6496-BA66-DDF8A992AC9A}"/>
              </a:ext>
            </a:extLst>
          </p:cNvPr>
          <p:cNvGrpSpPr/>
          <p:nvPr/>
        </p:nvGrpSpPr>
        <p:grpSpPr>
          <a:xfrm>
            <a:off x="198251" y="4179794"/>
            <a:ext cx="5358848" cy="2005758"/>
            <a:chOff x="256512" y="4373077"/>
            <a:chExt cx="5358848" cy="200575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1161EA-6226-5B01-ADFD-092CFD486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512" y="4373077"/>
              <a:ext cx="5358848" cy="200575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459632-6E62-3FB4-7147-A4F83D8CB849}"/>
                </a:ext>
              </a:extLst>
            </p:cNvPr>
            <p:cNvSpPr txBox="1"/>
            <p:nvPr/>
          </p:nvSpPr>
          <p:spPr>
            <a:xfrm>
              <a:off x="708683" y="4522272"/>
              <a:ext cx="995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140 mm</a:t>
              </a: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3386038-871A-6A4D-858D-EF64CF667EF1}"/>
                </a:ext>
              </a:extLst>
            </p:cNvPr>
            <p:cNvSpPr txBox="1"/>
            <p:nvPr/>
          </p:nvSpPr>
          <p:spPr>
            <a:xfrm>
              <a:off x="4329112" y="5076435"/>
              <a:ext cx="995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600 mm</a:t>
              </a:r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21A3D1A-AD16-88CB-A6E1-34DBC71C9871}"/>
              </a:ext>
            </a:extLst>
          </p:cNvPr>
          <p:cNvSpPr txBox="1"/>
          <p:nvPr/>
        </p:nvSpPr>
        <p:spPr>
          <a:xfrm>
            <a:off x="2019510" y="436498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CEA</a:t>
            </a:r>
            <a:endParaRPr lang="en-GB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8FCC46-B08B-F25F-1840-F86D2A997E8C}"/>
              </a:ext>
            </a:extLst>
          </p:cNvPr>
          <p:cNvSpPr txBox="1"/>
          <p:nvPr/>
        </p:nvSpPr>
        <p:spPr>
          <a:xfrm>
            <a:off x="8406084" y="506467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PSI</a:t>
            </a:r>
            <a:endParaRPr lang="en-GB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B634C14-A22B-F3F8-C570-8F77FBBC0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7099" y="845592"/>
            <a:ext cx="6599662" cy="2943209"/>
          </a:xfrm>
        </p:spPr>
        <p:txBody>
          <a:bodyPr>
            <a:normAutofit/>
          </a:bodyPr>
          <a:lstStyle/>
          <a:p>
            <a:r>
              <a:rPr lang="en-US" sz="2400" dirty="0"/>
              <a:t>Modelling (with </a:t>
            </a:r>
            <a:r>
              <a:rPr lang="en-US" sz="2400" dirty="0" err="1"/>
              <a:t>LittleBeast</a:t>
            </a:r>
            <a:r>
              <a:rPr lang="en-US" sz="2400" dirty="0"/>
              <a:t>) and measurement (at University of Twente) of  </a:t>
            </a:r>
            <a:r>
              <a:rPr lang="en-US" sz="2400" b="1" dirty="0"/>
              <a:t>AC losses</a:t>
            </a:r>
            <a:r>
              <a:rPr lang="en-US" sz="2400" dirty="0"/>
              <a:t> of REBCO coils</a:t>
            </a:r>
          </a:p>
          <a:p>
            <a:pPr marL="268288" lvl="1" indent="-268288"/>
            <a:r>
              <a:rPr lang="en-US" b="1" dirty="0"/>
              <a:t>Electrically insulated stacks of two soldered REBCO tape</a:t>
            </a:r>
            <a:r>
              <a:rPr lang="en-US" dirty="0"/>
              <a:t>. Soldering during winding to ease quench protection</a:t>
            </a:r>
          </a:p>
          <a:p>
            <a:pPr marL="268288" lvl="1" indent="-268288"/>
            <a:r>
              <a:rPr lang="en-US" dirty="0"/>
              <a:t>Study of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Block Coil dipole - </a:t>
            </a:r>
            <a:r>
              <a:rPr lang="en-US" dirty="0"/>
              <a:t>scaling with temperature (5 K – 30 K) </a:t>
            </a:r>
          </a:p>
          <a:p>
            <a:pPr lvl="1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9A0582-9A6D-65AF-A81A-482244A19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344" y="3763201"/>
            <a:ext cx="3737172" cy="233497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B894C-0D34-0308-06ED-F784C424A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662319" y="6563122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A872803-E2C2-FC9E-D61B-556E86C0C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146" y="6563121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21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299DC33-5E56-7BEC-7394-77D730CF1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3" y="1253331"/>
            <a:ext cx="1104088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 Europe work on </a:t>
            </a:r>
            <a:r>
              <a:rPr lang="en-US" b="1" dirty="0"/>
              <a:t>HTS high field accelerator magnets </a:t>
            </a:r>
            <a:r>
              <a:rPr lang="en-US" dirty="0"/>
              <a:t>is on </a:t>
            </a:r>
            <a:r>
              <a:rPr lang="en-US" b="1" dirty="0"/>
              <a:t>REBCO. </a:t>
            </a:r>
            <a:r>
              <a:rPr lang="en-US" dirty="0"/>
              <a:t>There is </a:t>
            </a:r>
            <a:r>
              <a:rPr lang="en-US" b="1" dirty="0"/>
              <a:t>development of IBS Ba-122 wire </a:t>
            </a:r>
            <a:r>
              <a:rPr lang="en-US" dirty="0"/>
              <a:t>and interesting results have already been achieved </a:t>
            </a:r>
          </a:p>
          <a:p>
            <a:r>
              <a:rPr lang="en-GB" b="1" dirty="0"/>
              <a:t>REBCO is an enabling material </a:t>
            </a:r>
            <a:r>
              <a:rPr lang="en-GB" dirty="0"/>
              <a:t>(B &gt; </a:t>
            </a:r>
            <a:r>
              <a:rPr lang="en-GB" dirty="0">
                <a:sym typeface="Symbol" panose="05050102010706020507" pitchFamily="18" charset="2"/>
              </a:rPr>
              <a:t> 15 T and/or T &gt;  5 K)</a:t>
            </a:r>
            <a:r>
              <a:rPr lang="en-GB" dirty="0"/>
              <a:t>. However,  </a:t>
            </a:r>
            <a:r>
              <a:rPr lang="en-GB" b="1" dirty="0"/>
              <a:t>focused R&amp;D and innovation efforts </a:t>
            </a:r>
            <a:r>
              <a:rPr lang="en-GB" dirty="0"/>
              <a:t>are required to establish the technology and </a:t>
            </a:r>
            <a:r>
              <a:rPr lang="en-GB" b="1" dirty="0"/>
              <a:t>fill the gap between HTS and LTS</a:t>
            </a:r>
            <a:r>
              <a:rPr lang="en-GB" dirty="0"/>
              <a:t>. Accelerator technology has specific and challenging requirements that ask for dedicated R&amp;D  </a:t>
            </a:r>
          </a:p>
          <a:p>
            <a:r>
              <a:rPr lang="en-GB" dirty="0"/>
              <a:t>Ongoing activities address identified challenges via a </a:t>
            </a:r>
            <a:r>
              <a:rPr lang="en-GB" b="1" dirty="0"/>
              <a:t>coordinated effort </a:t>
            </a:r>
            <a:r>
              <a:rPr lang="en-GB" dirty="0"/>
              <a:t>between laboratories and academia</a:t>
            </a:r>
          </a:p>
          <a:p>
            <a:r>
              <a:rPr lang="en-GB" dirty="0"/>
              <a:t>Small </a:t>
            </a:r>
            <a:r>
              <a:rPr lang="en-GB" b="1" dirty="0"/>
              <a:t>5 T -10 T REBCO coils </a:t>
            </a:r>
            <a:r>
              <a:rPr lang="en-GB" dirty="0"/>
              <a:t>are the present focus. This is a required intermediate step toward higher fields and accelerator quality magnets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1A7D688-5915-F28C-F6E3-E790A015F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613" y="-7223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Conclusions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6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3E74B-7188-076D-2D0B-92F76EBD8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86" y="-10752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HTS HFM Strategy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8756F-7E27-95E3-B74D-6F98BF7F9CC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47547" y="1211186"/>
            <a:ext cx="10515600" cy="4597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2000"/>
              </a:spcAft>
              <a:buFont typeface="Wingdings" panose="05000000000000000000" pitchFamily="2" charset="2"/>
              <a:buChar char="q"/>
            </a:pPr>
            <a:r>
              <a:rPr lang="en-GB" sz="2400" b="1" dirty="0"/>
              <a:t>LDG Roadmap</a:t>
            </a:r>
            <a:r>
              <a:rPr lang="en-GB" sz="2400" dirty="0"/>
              <a:t>: “</a:t>
            </a:r>
            <a:r>
              <a:rPr lang="en-GB" sz="2600" dirty="0"/>
              <a:t>demonstrate the suitability of </a:t>
            </a:r>
            <a:r>
              <a:rPr lang="en-GB" sz="2600" dirty="0">
                <a:solidFill>
                  <a:schemeClr val="accent1"/>
                </a:solidFill>
              </a:rPr>
              <a:t>High-temperature superconductor (HTS) </a:t>
            </a:r>
            <a:r>
              <a:rPr lang="en-GB" sz="2600" dirty="0"/>
              <a:t>for </a:t>
            </a:r>
            <a:r>
              <a:rPr lang="en-GB" sz="2600" b="1" dirty="0"/>
              <a:t>accelerator magnet </a:t>
            </a:r>
            <a:r>
              <a:rPr lang="en-GB" sz="2600" dirty="0"/>
              <a:t>applications, providing a proof-of-principle of HTS magnet </a:t>
            </a:r>
            <a:r>
              <a:rPr lang="en-GB" sz="2600" dirty="0">
                <a:solidFill>
                  <a:schemeClr val="accent1"/>
                </a:solidFill>
              </a:rPr>
              <a:t>technology beyond the range of Nb</a:t>
            </a:r>
            <a:r>
              <a:rPr lang="en-GB" sz="2600" baseline="-25000" dirty="0">
                <a:solidFill>
                  <a:schemeClr val="accent1"/>
                </a:solidFill>
              </a:rPr>
              <a:t>3</a:t>
            </a:r>
            <a:r>
              <a:rPr lang="en-GB" sz="2600" dirty="0">
                <a:solidFill>
                  <a:schemeClr val="accent1"/>
                </a:solidFill>
              </a:rPr>
              <a:t>Sn</a:t>
            </a:r>
            <a:r>
              <a:rPr lang="en-GB" sz="2600" dirty="0"/>
              <a:t>, with a </a:t>
            </a:r>
            <a:r>
              <a:rPr lang="en-GB" sz="2600" b="1" dirty="0"/>
              <a:t>target in excess of 20 T</a:t>
            </a:r>
            <a:r>
              <a:rPr lang="en-GB" sz="2400" dirty="0"/>
              <a:t>”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400" b="1" dirty="0"/>
              <a:t>HTS Conductor</a:t>
            </a: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GB" sz="2200" dirty="0"/>
              <a:t>Iron Based Superconductor (Ba-122)</a:t>
            </a:r>
          </a:p>
          <a:p>
            <a:pPr marL="800100" lvl="1" indent="-342900" algn="just">
              <a:spcAft>
                <a:spcPts val="2000"/>
              </a:spcAft>
              <a:buFont typeface="Wingdings" panose="05000000000000000000" pitchFamily="2" charset="2"/>
              <a:buChar char="q"/>
            </a:pPr>
            <a:r>
              <a:rPr lang="en-GB" sz="2200" dirty="0"/>
              <a:t>REBCO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400" b="1" dirty="0"/>
              <a:t>HTS Magnets</a:t>
            </a:r>
          </a:p>
          <a:p>
            <a:pPr marL="800100" lvl="1" indent="-342900" algn="just">
              <a:spcAft>
                <a:spcPts val="2000"/>
              </a:spcAft>
              <a:buFont typeface="Wingdings" panose="05000000000000000000" pitchFamily="2" charset="2"/>
              <a:buChar char="q"/>
            </a:pPr>
            <a:r>
              <a:rPr lang="en-GB" sz="2200" dirty="0"/>
              <a:t>REBCO Coils</a:t>
            </a:r>
            <a:endParaRPr lang="en-US" sz="2200" dirty="0"/>
          </a:p>
          <a:p>
            <a:endParaRPr lang="en-US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6D8053-346D-E857-9D10-09CC8A286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793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02E63-BFB4-36BF-1D85-9CCF95A4D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79374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816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84DB1-4C88-99B4-4BE7-D8B516CE9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809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Iron Based Superconductors – Why ?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DB9FF9-CDD5-A27C-2702-242523F8C41F}"/>
              </a:ext>
            </a:extLst>
          </p:cNvPr>
          <p:cNvSpPr txBox="1"/>
          <p:nvPr/>
        </p:nvSpPr>
        <p:spPr>
          <a:xfrm>
            <a:off x="267709" y="966129"/>
            <a:ext cx="5281751" cy="5838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0"/>
              </a:spcAft>
            </a:pPr>
            <a:r>
              <a:rPr lang="en-US" sz="2400" b="1" dirty="0" err="1"/>
              <a:t>SppC</a:t>
            </a:r>
            <a:r>
              <a:rPr lang="en-US" sz="2400" b="1" dirty="0"/>
              <a:t> in</a:t>
            </a:r>
            <a:r>
              <a:rPr lang="en-US" sz="2400" dirty="0"/>
              <a:t> China: </a:t>
            </a:r>
            <a:r>
              <a:rPr lang="en-US" sz="2400" b="1" dirty="0">
                <a:solidFill>
                  <a:srgbClr val="C00000"/>
                </a:solidFill>
              </a:rPr>
              <a:t>IBS Ba-122 </a:t>
            </a:r>
            <a:r>
              <a:rPr lang="en-US" sz="2400" dirty="0"/>
              <a:t>baseline </a:t>
            </a:r>
            <a:r>
              <a:rPr lang="en-US" sz="2400" b="1" dirty="0"/>
              <a:t>for 20 T – 24 T magnets</a:t>
            </a:r>
            <a:r>
              <a:rPr lang="en-US" sz="2400" dirty="0"/>
              <a:t> (125 – 150 TeV) – with Nb</a:t>
            </a:r>
            <a:r>
              <a:rPr lang="en-US" sz="2400" baseline="-25000" dirty="0"/>
              <a:t>3</a:t>
            </a:r>
            <a:r>
              <a:rPr lang="en-US" sz="2400" dirty="0"/>
              <a:t>Sn + REBCO as option</a:t>
            </a:r>
          </a:p>
          <a:p>
            <a:pPr>
              <a:lnSpc>
                <a:spcPts val="2000"/>
              </a:lnSpc>
            </a:pPr>
            <a:r>
              <a:rPr lang="en-GB" sz="2400" b="1" i="0" u="none" strike="noStrike" kern="1200" baseline="0" dirty="0">
                <a:solidFill>
                  <a:srgbClr val="000000"/>
                </a:solidFill>
                <a:latin typeface="Aptos" panose="020B0004020202020204" pitchFamily="34" charset="0"/>
              </a:rPr>
              <a:t>Bc2 </a:t>
            </a:r>
            <a:r>
              <a:rPr lang="en-GB" sz="2400" b="1" i="0" u="none" strike="noStrike" kern="1200" baseline="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70 T @ 20 K</a:t>
            </a:r>
            <a:endParaRPr lang="en-GB" sz="2400" b="0" i="0" u="none" strike="noStrike" kern="1200" baseline="0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  <a:spcAft>
                <a:spcPts val="2000"/>
              </a:spcAft>
            </a:pPr>
            <a:r>
              <a:rPr lang="en-GB" sz="2400" b="1" i="0" u="none" strike="noStrike" kern="1200" baseline="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Tc  38 K</a:t>
            </a:r>
          </a:p>
          <a:p>
            <a:pPr>
              <a:lnSpc>
                <a:spcPts val="2000"/>
              </a:lnSpc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Low Anisotropy</a:t>
            </a:r>
          </a:p>
          <a:p>
            <a:pPr>
              <a:lnSpc>
                <a:spcPts val="2000"/>
              </a:lnSpc>
            </a:pPr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Improved grain connectivity</a:t>
            </a:r>
          </a:p>
          <a:p>
            <a:pPr>
              <a:lnSpc>
                <a:spcPts val="2000"/>
              </a:lnSpc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Powder In Tube </a:t>
            </a:r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(PIT) technology for tapes and wires (used for Nb</a:t>
            </a:r>
            <a:r>
              <a:rPr lang="en-GB" sz="2400" baseline="-2500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3</a:t>
            </a:r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Sn, MgB</a:t>
            </a:r>
            <a:r>
              <a:rPr lang="en-GB" sz="2400" baseline="-2500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2</a:t>
            </a:r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, BSCCO 2212 and BSCCO 2223)</a:t>
            </a:r>
          </a:p>
          <a:p>
            <a:pPr>
              <a:lnSpc>
                <a:spcPts val="2000"/>
              </a:lnSpc>
            </a:pPr>
            <a:endParaRPr lang="en-GB" sz="2400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  <a:sym typeface="Symbol" panose="05050102010706020507" pitchFamily="18" charset="2"/>
              </a:rPr>
              <a:t>Potentially low cost</a:t>
            </a:r>
          </a:p>
          <a:p>
            <a:pPr>
              <a:lnSpc>
                <a:spcPts val="2000"/>
              </a:lnSpc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  <a:sym typeface="Symbol" panose="05050102010706020507" pitchFamily="18" charset="2"/>
            </a:endParaRPr>
          </a:p>
          <a:p>
            <a:pPr>
              <a:lnSpc>
                <a:spcPts val="2000"/>
              </a:lnSpc>
            </a:pPr>
            <a:endParaRPr lang="en-GB" sz="2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ED88A6-67DE-0CC3-C5BE-BD8A9B536E55}"/>
              </a:ext>
            </a:extLst>
          </p:cNvPr>
          <p:cNvGrpSpPr/>
          <p:nvPr/>
        </p:nvGrpSpPr>
        <p:grpSpPr>
          <a:xfrm>
            <a:off x="267709" y="2208384"/>
            <a:ext cx="4591575" cy="991991"/>
            <a:chOff x="267709" y="2320959"/>
            <a:chExt cx="4591575" cy="99199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7FF6E6-AD08-69A3-9C45-183F7F748669}"/>
                </a:ext>
              </a:extLst>
            </p:cNvPr>
            <p:cNvSpPr/>
            <p:nvPr/>
          </p:nvSpPr>
          <p:spPr>
            <a:xfrm>
              <a:off x="267709" y="2643875"/>
              <a:ext cx="4298490" cy="669075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9C43E0-8113-C878-3942-BD2BBBF1FBD2}"/>
                </a:ext>
              </a:extLst>
            </p:cNvPr>
            <p:cNvSpPr txBox="1"/>
            <p:nvPr/>
          </p:nvSpPr>
          <p:spPr>
            <a:xfrm>
              <a:off x="2846745" y="2320959"/>
              <a:ext cx="2012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Better than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  <a:endParaRPr lang="en-GB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ECFF07-A4CD-B54E-6C04-BBB35C2D22FB}"/>
              </a:ext>
            </a:extLst>
          </p:cNvPr>
          <p:cNvGrpSpPr/>
          <p:nvPr/>
        </p:nvGrpSpPr>
        <p:grpSpPr>
          <a:xfrm>
            <a:off x="267709" y="3404457"/>
            <a:ext cx="4591575" cy="1007599"/>
            <a:chOff x="267709" y="3355356"/>
            <a:chExt cx="4591575" cy="100759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48FA6B-8D1E-08EF-4C0E-B97EE073D592}"/>
                </a:ext>
              </a:extLst>
            </p:cNvPr>
            <p:cNvSpPr/>
            <p:nvPr/>
          </p:nvSpPr>
          <p:spPr>
            <a:xfrm>
              <a:off x="267709" y="3693880"/>
              <a:ext cx="4298490" cy="669075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00EE1B-B236-F881-04E2-3364EA206FB7}"/>
                </a:ext>
              </a:extLst>
            </p:cNvPr>
            <p:cNvSpPr txBox="1"/>
            <p:nvPr/>
          </p:nvSpPr>
          <p:spPr>
            <a:xfrm>
              <a:off x="2213752" y="3355356"/>
              <a:ext cx="2645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Better than HTS - REBCO</a:t>
              </a:r>
              <a:endParaRPr lang="en-GB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B98CDA8-991F-2E0E-0E1F-028DB07C6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847" y="1351854"/>
            <a:ext cx="5175953" cy="45236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E12AFB1-4897-BD4D-CF9E-11B4247E4DD7}"/>
              </a:ext>
            </a:extLst>
          </p:cNvPr>
          <p:cNvSpPr/>
          <p:nvPr/>
        </p:nvSpPr>
        <p:spPr>
          <a:xfrm>
            <a:off x="7896044" y="1895868"/>
            <a:ext cx="712697" cy="445888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CAF2E1-9E40-6CAC-4BB8-536058DA82DF}"/>
              </a:ext>
            </a:extLst>
          </p:cNvPr>
          <p:cNvSpPr/>
          <p:nvPr/>
        </p:nvSpPr>
        <p:spPr>
          <a:xfrm>
            <a:off x="7081971" y="1918170"/>
            <a:ext cx="712697" cy="445888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8EFB8A-8282-4B2B-301C-65D70EAA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84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3CE9FD5-4116-E6B7-1CEF-CBFADFE1C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67844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041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6D5C7E-81BC-5D88-FBE4-3415624CB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833" y="902037"/>
            <a:ext cx="7433226" cy="505392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AB91599-EED0-BF1A-4FD7-525EBD14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055" y="-20490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Ba-122 Iron Based Superconductor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30564C-4FD1-6161-1E19-08D7081B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7479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1E74A-9719-0386-6330-A386C9B1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5204" y="6582083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56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A6233-575F-0BB0-58DF-1C0B28B8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318" y="-29115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REBCO – Why ?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BE65AF-BA67-58E7-C0C7-F79E5E91E8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1" r="3219" b="6687"/>
          <a:stretch/>
        </p:blipFill>
        <p:spPr>
          <a:xfrm>
            <a:off x="1648670" y="656094"/>
            <a:ext cx="7989117" cy="52558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F5C3EA-9D09-2A3F-87D4-E7B54EAA0414}"/>
              </a:ext>
            </a:extLst>
          </p:cNvPr>
          <p:cNvSpPr txBox="1"/>
          <p:nvPr/>
        </p:nvSpPr>
        <p:spPr>
          <a:xfrm>
            <a:off x="1098495" y="5857537"/>
            <a:ext cx="103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REBCO Performance refers to conductor recently procured by CERN in unit lengths </a:t>
            </a:r>
            <a:r>
              <a:rPr lang="en-US" sz="2000" dirty="0">
                <a:sym typeface="Symbol" panose="05050102010706020507" pitchFamily="18" charset="2"/>
              </a:rPr>
              <a:t>&gt; 200 m</a:t>
            </a:r>
            <a:r>
              <a:rPr lang="en-US" sz="2000" dirty="0"/>
              <a:t>  </a:t>
            </a:r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E46846-7121-0D65-3CC2-C347B99FE836}"/>
              </a:ext>
            </a:extLst>
          </p:cNvPr>
          <p:cNvSpPr txBox="1"/>
          <p:nvPr/>
        </p:nvSpPr>
        <p:spPr>
          <a:xfrm>
            <a:off x="3330580" y="6185544"/>
            <a:ext cx="6153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Cost (E/m) reduced by a factor </a:t>
            </a:r>
            <a:r>
              <a:rPr lang="en-US" sz="2000" dirty="0">
                <a:sym typeface="Symbol" panose="05050102010706020507" pitchFamily="18" charset="2"/>
              </a:rPr>
              <a:t> 3 in the last two years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F857D-B32E-4B12-6FA3-F941EE76A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565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5B1DC3-6EBD-2EA4-3326-F281FE56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2540" y="6564671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6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41F0CF-6FEB-0F67-283B-9696C6D8A2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97"/>
          <a:stretch/>
        </p:blipFill>
        <p:spPr>
          <a:xfrm>
            <a:off x="612709" y="728952"/>
            <a:ext cx="10770108" cy="57694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01691C5-4DD4-EA69-07D3-E334A8092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63" y="-374069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SST - Shanghai Superconductor Technology  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E8DE2D-8675-342A-F3B2-7B861035EDDB}"/>
              </a:ext>
            </a:extLst>
          </p:cNvPr>
          <p:cNvSpPr txBox="1"/>
          <p:nvPr/>
        </p:nvSpPr>
        <p:spPr>
          <a:xfrm>
            <a:off x="9511990" y="6488668"/>
            <a:ext cx="223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Bai Song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559290-C783-F8EF-B06D-F5B0D597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0363" y="6551383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</p:spTree>
    <p:extLst>
      <p:ext uri="{BB962C8B-B14F-4D97-AF65-F5344CB8AC3E}">
        <p14:creationId xmlns:p14="http://schemas.microsoft.com/office/powerpoint/2010/main" val="26469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9D1D7B-74C2-D7AC-9FF1-9804980F6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0243" y="-256695"/>
            <a:ext cx="12812485" cy="1325563"/>
          </a:xfrm>
        </p:spPr>
        <p:txBody>
          <a:bodyPr/>
          <a:lstStyle/>
          <a:p>
            <a:pPr algn="ctr"/>
            <a:r>
              <a:rPr lang="en-US" b="1" dirty="0"/>
              <a:t>REBCO Production plan</a:t>
            </a:r>
            <a:endParaRPr lang="en-GB" b="1" dirty="0"/>
          </a:p>
        </p:txBody>
      </p:sp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EF71CED5-98F8-F686-7BF3-672F819A63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09" t="33011" r="12527" b="16524"/>
          <a:stretch/>
        </p:blipFill>
        <p:spPr>
          <a:xfrm>
            <a:off x="9943690" y="284403"/>
            <a:ext cx="1703094" cy="619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855019-9E91-B4D7-0364-E7F6628EEBE2}"/>
              </a:ext>
            </a:extLst>
          </p:cNvPr>
          <p:cNvSpPr txBox="1"/>
          <p:nvPr/>
        </p:nvSpPr>
        <p:spPr>
          <a:xfrm>
            <a:off x="8935146" y="6488668"/>
            <a:ext cx="325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Alexander Molodyk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437ED2-D85C-1EC3-4CFE-A49FEE62C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240" y="1318486"/>
            <a:ext cx="8964168" cy="3445764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CFC7905-6FF8-FBFE-8968-35225D5C5A3F}"/>
              </a:ext>
            </a:extLst>
          </p:cNvPr>
          <p:cNvSpPr txBox="1">
            <a:spLocks/>
          </p:cNvSpPr>
          <p:nvPr/>
        </p:nvSpPr>
        <p:spPr bwMode="auto">
          <a:xfrm>
            <a:off x="1257952" y="4929408"/>
            <a:ext cx="9127456" cy="81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6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lvl="0" algn="ctr" defTabSz="914400">
              <a:spcAft>
                <a:spcPts val="1200"/>
              </a:spcAft>
              <a:defRPr/>
            </a:pPr>
            <a:r>
              <a:rPr kumimoji="0" lang="en-US" altLang="ru-RU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Much more aggressive growth scenarios are possible,  depending </a:t>
            </a:r>
            <a:r>
              <a:rPr lang="en-US" altLang="ru-RU" sz="2400" b="0" kern="0" dirty="0">
                <a:solidFill>
                  <a:schemeClr val="tx1"/>
                </a:solidFill>
                <a:latin typeface="+mn-lt"/>
              </a:rPr>
              <a:t>on market situation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C1D1B3-D5E6-45B5-B530-423C77540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547913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</p:spTree>
    <p:extLst>
      <p:ext uri="{BB962C8B-B14F-4D97-AF65-F5344CB8AC3E}">
        <p14:creationId xmlns:p14="http://schemas.microsoft.com/office/powerpoint/2010/main" val="2979603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98A186B-1F44-5952-0C81-E3B4A99D3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33" y="-17334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HFM HTS – A European Effort</a:t>
            </a:r>
            <a:endParaRPr lang="en-GB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F9B81D-69A3-D967-32B9-EA848E0A0C64}"/>
              </a:ext>
            </a:extLst>
          </p:cNvPr>
          <p:cNvGrpSpPr/>
          <p:nvPr/>
        </p:nvGrpSpPr>
        <p:grpSpPr>
          <a:xfrm>
            <a:off x="174700" y="701123"/>
            <a:ext cx="11842595" cy="1719161"/>
            <a:chOff x="174701" y="1147450"/>
            <a:chExt cx="11842595" cy="17191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565823-A7F1-B1F3-2244-408617384047}"/>
                </a:ext>
              </a:extLst>
            </p:cNvPr>
            <p:cNvGrpSpPr/>
            <p:nvPr/>
          </p:nvGrpSpPr>
          <p:grpSpPr>
            <a:xfrm>
              <a:off x="272861" y="1147450"/>
              <a:ext cx="8771110" cy="1719161"/>
              <a:chOff x="507074" y="1003357"/>
              <a:chExt cx="8771110" cy="171916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417E803-3455-B09B-49D0-BBAB0CDC8B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59023" y="1003357"/>
                <a:ext cx="1719161" cy="1719161"/>
              </a:xfrm>
              <a:prstGeom prst="rect">
                <a:avLst/>
              </a:prstGeom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33F0D867-BE92-A115-7827-8BDC8317F2ED}"/>
                  </a:ext>
                </a:extLst>
              </p:cNvPr>
              <p:cNvGrpSpPr/>
              <p:nvPr/>
            </p:nvGrpSpPr>
            <p:grpSpPr>
              <a:xfrm>
                <a:off x="4384361" y="1381959"/>
                <a:ext cx="3133704" cy="1037461"/>
                <a:chOff x="6565053" y="441991"/>
                <a:chExt cx="3301873" cy="1283599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35056DFD-826F-4A3D-943A-AD1B9F50E7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565053" y="441991"/>
                  <a:ext cx="1280271" cy="1280273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97B87F71-4AB5-73F4-E165-1B402F70E9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44357" y="474698"/>
                  <a:ext cx="2022569" cy="1250892"/>
                </a:xfrm>
                <a:prstGeom prst="rect">
                  <a:avLst/>
                </a:prstGeom>
              </p:spPr>
            </p:pic>
          </p:grp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A3DB63E-FAB3-37F9-C128-66A4B7438D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6076" y="1425584"/>
                <a:ext cx="2097634" cy="998068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31F8979-67DA-8ECE-CB72-3E3EF5712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15475" t="13600" r="16192" b="13097"/>
              <a:stretch/>
            </p:blipFill>
            <p:spPr>
              <a:xfrm>
                <a:off x="507074" y="1272360"/>
                <a:ext cx="1222346" cy="1311238"/>
              </a:xfrm>
              <a:prstGeom prst="rect">
                <a:avLst/>
              </a:prstGeom>
            </p:spPr>
          </p:pic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41D8778-DA2D-A231-C2A5-07F1EC161E46}"/>
                </a:ext>
              </a:extLst>
            </p:cNvPr>
            <p:cNvSpPr/>
            <p:nvPr/>
          </p:nvSpPr>
          <p:spPr>
            <a:xfrm>
              <a:off x="174701" y="1332143"/>
              <a:ext cx="11842595" cy="1512463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503016-C83C-52AE-7D6F-18413FFD6D7D}"/>
              </a:ext>
            </a:extLst>
          </p:cNvPr>
          <p:cNvGrpSpPr/>
          <p:nvPr/>
        </p:nvGrpSpPr>
        <p:grpSpPr>
          <a:xfrm>
            <a:off x="26112" y="5111732"/>
            <a:ext cx="6198142" cy="1174601"/>
            <a:chOff x="204440" y="5124290"/>
            <a:chExt cx="6198142" cy="117460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102BD79-E1DE-9AE3-4E12-55CAFE04E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4440" y="5186306"/>
              <a:ext cx="1990970" cy="98146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F61A7B3-BD91-3513-3EF9-CE6A59A84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73681" y="5306732"/>
              <a:ext cx="2749663" cy="7889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73FA3F9-5911-087C-7DC1-7807DBF0E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5475" t="13600" r="16192" b="13097"/>
            <a:stretch/>
          </p:blipFill>
          <p:spPr>
            <a:xfrm>
              <a:off x="5307610" y="5124290"/>
              <a:ext cx="1094972" cy="1174601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2B6C52-8881-84F9-44B0-AA13C0FEDEE5}"/>
              </a:ext>
            </a:extLst>
          </p:cNvPr>
          <p:cNvGrpSpPr/>
          <p:nvPr/>
        </p:nvGrpSpPr>
        <p:grpSpPr>
          <a:xfrm>
            <a:off x="191501" y="2761743"/>
            <a:ext cx="11842595" cy="1647733"/>
            <a:chOff x="204439" y="3328134"/>
            <a:chExt cx="11842595" cy="164773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527864A-12A6-8647-2A00-BD916EE6E74E}"/>
                </a:ext>
              </a:extLst>
            </p:cNvPr>
            <p:cNvGrpSpPr/>
            <p:nvPr/>
          </p:nvGrpSpPr>
          <p:grpSpPr>
            <a:xfrm>
              <a:off x="483477" y="3328134"/>
              <a:ext cx="5642259" cy="1647733"/>
              <a:chOff x="453740" y="3068791"/>
              <a:chExt cx="5642259" cy="164773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1A73692-074E-05EA-C798-A7FF45767F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b="53680"/>
              <a:stretch/>
            </p:blipFill>
            <p:spPr>
              <a:xfrm>
                <a:off x="2240592" y="3351392"/>
                <a:ext cx="2208821" cy="1023123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35BE2326-1F1E-2557-9771-F6AA8D327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3740" y="3068791"/>
                <a:ext cx="1647733" cy="164773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65AC892C-FCC8-7777-4BE9-462646D391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15475" t="13600" r="16192" b="13097"/>
              <a:stretch/>
            </p:blipFill>
            <p:spPr>
              <a:xfrm>
                <a:off x="4703632" y="3179056"/>
                <a:ext cx="1392367" cy="1493624"/>
              </a:xfrm>
              <a:prstGeom prst="rect">
                <a:avLst/>
              </a:prstGeom>
            </p:spPr>
          </p:pic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3833C0-B2E3-24EF-A815-6103434DA3C5}"/>
                </a:ext>
              </a:extLst>
            </p:cNvPr>
            <p:cNvSpPr/>
            <p:nvPr/>
          </p:nvSpPr>
          <p:spPr>
            <a:xfrm>
              <a:off x="204439" y="3438399"/>
              <a:ext cx="11842595" cy="1537468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10625EB-0720-3F0D-EF2F-C8113FA54FCB}"/>
              </a:ext>
            </a:extLst>
          </p:cNvPr>
          <p:cNvSpPr/>
          <p:nvPr/>
        </p:nvSpPr>
        <p:spPr>
          <a:xfrm>
            <a:off x="174700" y="4949404"/>
            <a:ext cx="11842595" cy="149926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DEADF-7D88-59ED-C30E-46E13A7682DF}"/>
              </a:ext>
            </a:extLst>
          </p:cNvPr>
          <p:cNvSpPr txBox="1"/>
          <p:nvPr/>
        </p:nvSpPr>
        <p:spPr>
          <a:xfrm>
            <a:off x="133742" y="419484"/>
            <a:ext cx="1585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Magnets</a:t>
            </a:r>
            <a:endParaRPr lang="en-GB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673254-4D68-FEEA-9930-06C8FAA70CC5}"/>
              </a:ext>
            </a:extLst>
          </p:cNvPr>
          <p:cNvSpPr txBox="1"/>
          <p:nvPr/>
        </p:nvSpPr>
        <p:spPr>
          <a:xfrm>
            <a:off x="133742" y="2398279"/>
            <a:ext cx="345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Superconductors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7B2683-1F61-1DD4-4B3C-23A31B9580B9}"/>
              </a:ext>
            </a:extLst>
          </p:cNvPr>
          <p:cNvSpPr txBox="1"/>
          <p:nvPr/>
        </p:nvSpPr>
        <p:spPr>
          <a:xfrm>
            <a:off x="93163" y="4511330"/>
            <a:ext cx="7201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Measurement of Superconductors/Studies</a:t>
            </a:r>
            <a:endParaRPr lang="en-GB" sz="2800" b="1" dirty="0">
              <a:solidFill>
                <a:srgbClr val="00B05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01C10D4-7603-71A8-0377-128CEDB00B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83055" y="1190590"/>
            <a:ext cx="2800307" cy="80346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B6C65DB-64A7-9982-5668-05AC59C52253}"/>
              </a:ext>
            </a:extLst>
          </p:cNvPr>
          <p:cNvSpPr txBox="1"/>
          <p:nvPr/>
        </p:nvSpPr>
        <p:spPr>
          <a:xfrm>
            <a:off x="9750008" y="239458"/>
            <a:ext cx="2102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9 Contributors</a:t>
            </a:r>
            <a:endParaRPr lang="en-GB" sz="24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C38715B-C065-2727-53A2-47AB650F55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40689" y="5101340"/>
            <a:ext cx="2465116" cy="11746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0E9A7D4-6015-6B33-8E3E-9499F24718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2528" y="5191773"/>
            <a:ext cx="2566638" cy="99373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35D23E-8F7A-5102-EEBC-CD86AD90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4771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A6594770-0AD8-D48D-50AF-3685CE9AE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6356" y="6575344"/>
            <a:ext cx="2743200" cy="365125"/>
          </a:xfrm>
        </p:spPr>
        <p:txBody>
          <a:bodyPr/>
          <a:lstStyle/>
          <a:p>
            <a:fld id="{06BE8CC3-9C28-4048-9A49-9462EE2F939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841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1711</Words>
  <Application>Microsoft Office PowerPoint</Application>
  <PresentationFormat>Widescreen</PresentationFormat>
  <Paragraphs>232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Roboto</vt:lpstr>
      <vt:lpstr>Symbol</vt:lpstr>
      <vt:lpstr>Wingdings</vt:lpstr>
      <vt:lpstr>Office Theme</vt:lpstr>
      <vt:lpstr>PowerPoint Presentation</vt:lpstr>
      <vt:lpstr>PowerPoint Presentation</vt:lpstr>
      <vt:lpstr>HTS HFM Strategy</vt:lpstr>
      <vt:lpstr>Iron Based Superconductors – Why ?</vt:lpstr>
      <vt:lpstr>Ba-122 Iron Based Superconductor</vt:lpstr>
      <vt:lpstr>REBCO – Why ?</vt:lpstr>
      <vt:lpstr>SST - Shanghai Superconductor Technology  </vt:lpstr>
      <vt:lpstr>REBCO Production plan</vt:lpstr>
      <vt:lpstr>HFM HTS – A European Effort</vt:lpstr>
      <vt:lpstr>Topics on Accelerator Magnets Being Addressed</vt:lpstr>
      <vt:lpstr>Iron Based Superconductors – SPIN (1/3)</vt:lpstr>
      <vt:lpstr>Iron Based Superconductors – SPIN (2/3)</vt:lpstr>
      <vt:lpstr>Ba-122 multi-filamentary wire/tape at SPIN (3/3)</vt:lpstr>
      <vt:lpstr>REBCO Tape – KIT (1/2)</vt:lpstr>
      <vt:lpstr>REBCO Tape – KIT (2/2)</vt:lpstr>
      <vt:lpstr>PowerPoint Presentation</vt:lpstr>
      <vt:lpstr>REBCO Tape – CERN (1/2)</vt:lpstr>
      <vt:lpstr>REBCO Tape – CERN (2/2)</vt:lpstr>
      <vt:lpstr>REBCO Cables – CERN</vt:lpstr>
      <vt:lpstr>CERN – From Racetracks to Common Coil</vt:lpstr>
      <vt:lpstr>CERN Coils – Recent Achievements</vt:lpstr>
      <vt:lpstr>CERN Coils – Recent Achievements</vt:lpstr>
      <vt:lpstr>CERN – Larger aperture, higher fields</vt:lpstr>
      <vt:lpstr>HFM HTS Activities 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Amalia Ballarino</dc:creator>
  <cp:lastModifiedBy>Amalia Ballarino</cp:lastModifiedBy>
  <cp:revision>184</cp:revision>
  <dcterms:created xsi:type="dcterms:W3CDTF">2025-05-09T14:10:45Z</dcterms:created>
  <dcterms:modified xsi:type="dcterms:W3CDTF">2025-05-21T15:12:47Z</dcterms:modified>
</cp:coreProperties>
</file>