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sldIdLst>
    <p:sldId id="256" r:id="rId4"/>
    <p:sldId id="301" r:id="rId5"/>
    <p:sldId id="315" r:id="rId6"/>
    <p:sldId id="316" r:id="rId7"/>
    <p:sldId id="323" r:id="rId8"/>
    <p:sldId id="317" r:id="rId9"/>
    <p:sldId id="318" r:id="rId10"/>
    <p:sldId id="327" r:id="rId11"/>
    <p:sldId id="324" r:id="rId12"/>
    <p:sldId id="328" r:id="rId13"/>
    <p:sldId id="326" r:id="rId14"/>
    <p:sldId id="320" r:id="rId15"/>
    <p:sldId id="322" r:id="rId16"/>
    <p:sldId id="330" r:id="rId17"/>
    <p:sldId id="321" r:id="rId1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301"/>
            <p14:sldId id="315"/>
            <p14:sldId id="316"/>
            <p14:sldId id="323"/>
            <p14:sldId id="317"/>
            <p14:sldId id="318"/>
            <p14:sldId id="327"/>
            <p14:sldId id="324"/>
            <p14:sldId id="328"/>
            <p14:sldId id="326"/>
            <p14:sldId id="320"/>
            <p14:sldId id="322"/>
            <p14:sldId id="330"/>
            <p14:sldId id="321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DA3"/>
    <a:srgbClr val="0F124A"/>
    <a:srgbClr val="DFDFDF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340" autoAdjust="0"/>
  </p:normalViewPr>
  <p:slideViewPr>
    <p:cSldViewPr>
      <p:cViewPr>
        <p:scale>
          <a:sx n="100" d="100"/>
          <a:sy n="100" d="100"/>
        </p:scale>
        <p:origin x="324" y="4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Booster dipole - single</a:t>
            </a:r>
            <a:r>
              <a:rPr lang="en-US" baseline="0"/>
              <a:t> production line</a:t>
            </a:r>
            <a:endParaRPr lang="pl-PL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'Booster dipole'!$C$1</c:f>
              <c:strCache>
                <c:ptCount val="1"/>
                <c:pt idx="0">
                  <c:v>Processing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'Booster dipole'!$A$2:$B$16</c:f>
              <c:multiLvlStrCache>
                <c:ptCount val="15"/>
                <c:lvl>
                  <c:pt idx="0">
                    <c:v>SP010</c:v>
                  </c:pt>
                  <c:pt idx="1">
                    <c:v>SP020</c:v>
                  </c:pt>
                  <c:pt idx="2">
                    <c:v>SP030</c:v>
                  </c:pt>
                  <c:pt idx="3">
                    <c:v>SP040</c:v>
                  </c:pt>
                  <c:pt idx="4">
                    <c:v>SP050</c:v>
                  </c:pt>
                  <c:pt idx="5">
                    <c:v>SP010</c:v>
                  </c:pt>
                  <c:pt idx="6">
                    <c:v>SP020</c:v>
                  </c:pt>
                  <c:pt idx="7">
                    <c:v>SP030</c:v>
                  </c:pt>
                  <c:pt idx="8">
                    <c:v>SP010</c:v>
                  </c:pt>
                  <c:pt idx="9">
                    <c:v>SP020</c:v>
                  </c:pt>
                  <c:pt idx="10">
                    <c:v>SP030</c:v>
                  </c:pt>
                  <c:pt idx="11">
                    <c:v>SP040</c:v>
                  </c:pt>
                  <c:pt idx="12">
                    <c:v>SP050</c:v>
                  </c:pt>
                  <c:pt idx="13">
                    <c:v>SP060</c:v>
                  </c:pt>
                  <c:pt idx="14">
                    <c:v>SP070</c:v>
                  </c:pt>
                </c:lvl>
                <c:lvl>
                  <c:pt idx="0">
                    <c:v>Yoke</c:v>
                  </c:pt>
                  <c:pt idx="5">
                    <c:v>Busbar</c:v>
                  </c:pt>
                  <c:pt idx="8">
                    <c:v>Dipole Assembly</c:v>
                  </c:pt>
                </c:lvl>
              </c:multiLvlStrCache>
            </c:multiLvlStrRef>
          </c:cat>
          <c:val>
            <c:numRef>
              <c:f>'Booster dipole'!$C$2:$C$16</c:f>
              <c:numCache>
                <c:formatCode>General</c:formatCode>
                <c:ptCount val="15"/>
                <c:pt idx="0">
                  <c:v>30</c:v>
                </c:pt>
                <c:pt idx="1">
                  <c:v>1500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  <c:pt idx="5">
                  <c:v>40</c:v>
                </c:pt>
                <c:pt idx="6">
                  <c:v>180</c:v>
                </c:pt>
                <c:pt idx="7">
                  <c:v>60</c:v>
                </c:pt>
                <c:pt idx="8">
                  <c:v>480</c:v>
                </c:pt>
                <c:pt idx="9">
                  <c:v>30</c:v>
                </c:pt>
                <c:pt idx="10">
                  <c:v>60</c:v>
                </c:pt>
                <c:pt idx="11">
                  <c:v>30</c:v>
                </c:pt>
                <c:pt idx="12">
                  <c:v>30</c:v>
                </c:pt>
                <c:pt idx="13">
                  <c:v>10</c:v>
                </c:pt>
                <c:pt idx="1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91-4DB0-B5B0-A07985190E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58489391"/>
        <c:axId val="1858480271"/>
      </c:barChart>
      <c:lineChart>
        <c:grouping val="standard"/>
        <c:varyColors val="0"/>
        <c:ser>
          <c:idx val="1"/>
          <c:order val="1"/>
          <c:tx>
            <c:strRef>
              <c:f>'Booster dipole'!$D$1</c:f>
              <c:strCache>
                <c:ptCount val="1"/>
                <c:pt idx="0">
                  <c:v>Takt time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multiLvlStrRef>
              <c:f>'Booster dipole'!$A$2:$B$16</c:f>
              <c:multiLvlStrCache>
                <c:ptCount val="15"/>
                <c:lvl>
                  <c:pt idx="0">
                    <c:v>SP010</c:v>
                  </c:pt>
                  <c:pt idx="1">
                    <c:v>SP020</c:v>
                  </c:pt>
                  <c:pt idx="2">
                    <c:v>SP030</c:v>
                  </c:pt>
                  <c:pt idx="3">
                    <c:v>SP040</c:v>
                  </c:pt>
                  <c:pt idx="4">
                    <c:v>SP050</c:v>
                  </c:pt>
                  <c:pt idx="5">
                    <c:v>SP010</c:v>
                  </c:pt>
                  <c:pt idx="6">
                    <c:v>SP020</c:v>
                  </c:pt>
                  <c:pt idx="7">
                    <c:v>SP030</c:v>
                  </c:pt>
                  <c:pt idx="8">
                    <c:v>SP010</c:v>
                  </c:pt>
                  <c:pt idx="9">
                    <c:v>SP020</c:v>
                  </c:pt>
                  <c:pt idx="10">
                    <c:v>SP030</c:v>
                  </c:pt>
                  <c:pt idx="11">
                    <c:v>SP040</c:v>
                  </c:pt>
                  <c:pt idx="12">
                    <c:v>SP050</c:v>
                  </c:pt>
                  <c:pt idx="13">
                    <c:v>SP060</c:v>
                  </c:pt>
                  <c:pt idx="14">
                    <c:v>SP070</c:v>
                  </c:pt>
                </c:lvl>
                <c:lvl>
                  <c:pt idx="0">
                    <c:v>Yoke</c:v>
                  </c:pt>
                  <c:pt idx="5">
                    <c:v>Busbar</c:v>
                  </c:pt>
                  <c:pt idx="8">
                    <c:v>Dipole Assembly</c:v>
                  </c:pt>
                </c:lvl>
              </c:multiLvlStrCache>
            </c:multiLvlStrRef>
          </c:cat>
          <c:val>
            <c:numRef>
              <c:f>'Booster dipole'!$D$2:$D$16</c:f>
              <c:numCache>
                <c:formatCode>General</c:formatCode>
                <c:ptCount val="15"/>
                <c:pt idx="0">
                  <c:v>335.98445595854923</c:v>
                </c:pt>
                <c:pt idx="1">
                  <c:v>335.98445595854923</c:v>
                </c:pt>
                <c:pt idx="2">
                  <c:v>335.98445595854923</c:v>
                </c:pt>
                <c:pt idx="3">
                  <c:v>335.98445595854923</c:v>
                </c:pt>
                <c:pt idx="4">
                  <c:v>335.98445595854923</c:v>
                </c:pt>
                <c:pt idx="5">
                  <c:v>335.98445595854923</c:v>
                </c:pt>
                <c:pt idx="6">
                  <c:v>335.98445595854923</c:v>
                </c:pt>
                <c:pt idx="7">
                  <c:v>335.98445595854923</c:v>
                </c:pt>
                <c:pt idx="8">
                  <c:v>335.98445595854923</c:v>
                </c:pt>
                <c:pt idx="9">
                  <c:v>335.98445595854923</c:v>
                </c:pt>
                <c:pt idx="10">
                  <c:v>335.98445595854923</c:v>
                </c:pt>
                <c:pt idx="11">
                  <c:v>335.98445595854923</c:v>
                </c:pt>
                <c:pt idx="12">
                  <c:v>335.98445595854923</c:v>
                </c:pt>
                <c:pt idx="13">
                  <c:v>335.98445595854923</c:v>
                </c:pt>
                <c:pt idx="14">
                  <c:v>335.98445595854923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591-4DB0-B5B0-A07985190E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8489391"/>
        <c:axId val="1858480271"/>
      </c:lineChart>
      <c:catAx>
        <c:axId val="1858489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58480271"/>
        <c:crosses val="autoZero"/>
        <c:auto val="1"/>
        <c:lblAlgn val="ctr"/>
        <c:lblOffset val="100"/>
        <c:noMultiLvlLbl val="0"/>
      </c:catAx>
      <c:valAx>
        <c:axId val="1858480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Duration (min)</a:t>
                </a:r>
                <a:endParaRPr lang="pl-PL"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58489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>
          <a:ln>
            <a:noFill/>
          </a:ln>
        </a:defRPr>
      </a:pPr>
      <a:endParaRPr lang="en-CH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Booster</a:t>
            </a:r>
            <a:r>
              <a:rPr lang="en-US" baseline="0"/>
              <a:t> dipole - parallelized stations</a:t>
            </a:r>
            <a:endParaRPr lang="pl-PL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'Booster dipole'!$C$19</c:f>
              <c:strCache>
                <c:ptCount val="1"/>
                <c:pt idx="0">
                  <c:v>Processing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'Booster dipole'!$A$20:$B$34</c:f>
              <c:multiLvlStrCache>
                <c:ptCount val="15"/>
                <c:lvl>
                  <c:pt idx="0">
                    <c:v>SP010</c:v>
                  </c:pt>
                  <c:pt idx="1">
                    <c:v>SP020</c:v>
                  </c:pt>
                  <c:pt idx="2">
                    <c:v>SP030</c:v>
                  </c:pt>
                  <c:pt idx="3">
                    <c:v>SP040</c:v>
                  </c:pt>
                  <c:pt idx="4">
                    <c:v>SP050</c:v>
                  </c:pt>
                  <c:pt idx="5">
                    <c:v>SP010</c:v>
                  </c:pt>
                  <c:pt idx="6">
                    <c:v>SP020</c:v>
                  </c:pt>
                  <c:pt idx="7">
                    <c:v>SP030</c:v>
                  </c:pt>
                  <c:pt idx="8">
                    <c:v>SP010</c:v>
                  </c:pt>
                  <c:pt idx="9">
                    <c:v>SP020</c:v>
                  </c:pt>
                  <c:pt idx="10">
                    <c:v>SP030</c:v>
                  </c:pt>
                  <c:pt idx="11">
                    <c:v>SP040</c:v>
                  </c:pt>
                  <c:pt idx="12">
                    <c:v>SP050</c:v>
                  </c:pt>
                  <c:pt idx="13">
                    <c:v>SP060</c:v>
                  </c:pt>
                  <c:pt idx="14">
                    <c:v>SP070</c:v>
                  </c:pt>
                </c:lvl>
                <c:lvl>
                  <c:pt idx="0">
                    <c:v>Yoke</c:v>
                  </c:pt>
                  <c:pt idx="5">
                    <c:v>Busbar</c:v>
                  </c:pt>
                  <c:pt idx="8">
                    <c:v>Dipole Assembly</c:v>
                  </c:pt>
                </c:lvl>
              </c:multiLvlStrCache>
            </c:multiLvlStrRef>
          </c:cat>
          <c:val>
            <c:numRef>
              <c:f>'Booster dipole'!$C$20:$C$34</c:f>
              <c:numCache>
                <c:formatCode>General</c:formatCode>
                <c:ptCount val="15"/>
                <c:pt idx="0">
                  <c:v>30</c:v>
                </c:pt>
                <c:pt idx="1">
                  <c:v>300</c:v>
                </c:pt>
                <c:pt idx="2">
                  <c:v>333.33333333333331</c:v>
                </c:pt>
                <c:pt idx="3">
                  <c:v>333.33333333333331</c:v>
                </c:pt>
                <c:pt idx="4">
                  <c:v>333.33333333333331</c:v>
                </c:pt>
                <c:pt idx="5">
                  <c:v>40</c:v>
                </c:pt>
                <c:pt idx="6">
                  <c:v>180</c:v>
                </c:pt>
                <c:pt idx="7">
                  <c:v>60</c:v>
                </c:pt>
                <c:pt idx="8">
                  <c:v>240</c:v>
                </c:pt>
                <c:pt idx="9">
                  <c:v>30</c:v>
                </c:pt>
                <c:pt idx="10">
                  <c:v>60</c:v>
                </c:pt>
                <c:pt idx="11">
                  <c:v>30</c:v>
                </c:pt>
                <c:pt idx="12">
                  <c:v>30</c:v>
                </c:pt>
                <c:pt idx="13">
                  <c:v>10</c:v>
                </c:pt>
                <c:pt idx="1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07-4409-9100-BCA6AC209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86096543"/>
        <c:axId val="2086101823"/>
      </c:barChart>
      <c:lineChart>
        <c:grouping val="standard"/>
        <c:varyColors val="0"/>
        <c:ser>
          <c:idx val="1"/>
          <c:order val="1"/>
          <c:tx>
            <c:strRef>
              <c:f>'Booster dipole'!$D$19</c:f>
              <c:strCache>
                <c:ptCount val="1"/>
                <c:pt idx="0">
                  <c:v>Takt time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multiLvlStrRef>
              <c:f>'Booster dipole'!$A$20:$B$34</c:f>
              <c:multiLvlStrCache>
                <c:ptCount val="15"/>
                <c:lvl>
                  <c:pt idx="0">
                    <c:v>SP010</c:v>
                  </c:pt>
                  <c:pt idx="1">
                    <c:v>SP020</c:v>
                  </c:pt>
                  <c:pt idx="2">
                    <c:v>SP030</c:v>
                  </c:pt>
                  <c:pt idx="3">
                    <c:v>SP040</c:v>
                  </c:pt>
                  <c:pt idx="4">
                    <c:v>SP050</c:v>
                  </c:pt>
                  <c:pt idx="5">
                    <c:v>SP010</c:v>
                  </c:pt>
                  <c:pt idx="6">
                    <c:v>SP020</c:v>
                  </c:pt>
                  <c:pt idx="7">
                    <c:v>SP030</c:v>
                  </c:pt>
                  <c:pt idx="8">
                    <c:v>SP010</c:v>
                  </c:pt>
                  <c:pt idx="9">
                    <c:v>SP020</c:v>
                  </c:pt>
                  <c:pt idx="10">
                    <c:v>SP030</c:v>
                  </c:pt>
                  <c:pt idx="11">
                    <c:v>SP040</c:v>
                  </c:pt>
                  <c:pt idx="12">
                    <c:v>SP050</c:v>
                  </c:pt>
                  <c:pt idx="13">
                    <c:v>SP060</c:v>
                  </c:pt>
                  <c:pt idx="14">
                    <c:v>SP070</c:v>
                  </c:pt>
                </c:lvl>
                <c:lvl>
                  <c:pt idx="0">
                    <c:v>Yoke</c:v>
                  </c:pt>
                  <c:pt idx="5">
                    <c:v>Busbar</c:v>
                  </c:pt>
                  <c:pt idx="8">
                    <c:v>Dipole Assembly</c:v>
                  </c:pt>
                </c:lvl>
              </c:multiLvlStrCache>
            </c:multiLvlStrRef>
          </c:cat>
          <c:val>
            <c:numRef>
              <c:f>'Booster dipole'!$D$20:$D$34</c:f>
              <c:numCache>
                <c:formatCode>General</c:formatCode>
                <c:ptCount val="15"/>
                <c:pt idx="0">
                  <c:v>335.98445595854923</c:v>
                </c:pt>
                <c:pt idx="1">
                  <c:v>335.98445595854923</c:v>
                </c:pt>
                <c:pt idx="2">
                  <c:v>335.98445595854923</c:v>
                </c:pt>
                <c:pt idx="3">
                  <c:v>335.98445595854923</c:v>
                </c:pt>
                <c:pt idx="4">
                  <c:v>335.98445595854923</c:v>
                </c:pt>
                <c:pt idx="5">
                  <c:v>335.98445595854923</c:v>
                </c:pt>
                <c:pt idx="6">
                  <c:v>335.98445595854923</c:v>
                </c:pt>
                <c:pt idx="7">
                  <c:v>335.98445595854923</c:v>
                </c:pt>
                <c:pt idx="8">
                  <c:v>335.98445595854923</c:v>
                </c:pt>
                <c:pt idx="9">
                  <c:v>335.98445595854923</c:v>
                </c:pt>
                <c:pt idx="10">
                  <c:v>335.98445595854923</c:v>
                </c:pt>
                <c:pt idx="11">
                  <c:v>335.98445595854923</c:v>
                </c:pt>
                <c:pt idx="12">
                  <c:v>335.98445595854923</c:v>
                </c:pt>
                <c:pt idx="13">
                  <c:v>335.98445595854923</c:v>
                </c:pt>
                <c:pt idx="14">
                  <c:v>335.98445595854923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807-4409-9100-BCA6AC209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6096543"/>
        <c:axId val="2086101823"/>
      </c:lineChart>
      <c:scatterChart>
        <c:scatterStyle val="smoothMarker"/>
        <c:varyColors val="0"/>
        <c:ser>
          <c:idx val="2"/>
          <c:order val="2"/>
          <c:tx>
            <c:strRef>
              <c:f>'Booster dipole'!$E$19</c:f>
              <c:strCache>
                <c:ptCount val="1"/>
                <c:pt idx="0">
                  <c:v>Parralel processing stations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multiLvlStrRef>
              <c:f>'Booster dipole'!$A$20:$B$34</c:f>
              <c:multiLvlStrCache>
                <c:ptCount val="15"/>
                <c:lvl>
                  <c:pt idx="0">
                    <c:v>SP010</c:v>
                  </c:pt>
                  <c:pt idx="1">
                    <c:v>SP020</c:v>
                  </c:pt>
                  <c:pt idx="2">
                    <c:v>SP030</c:v>
                  </c:pt>
                  <c:pt idx="3">
                    <c:v>SP040</c:v>
                  </c:pt>
                  <c:pt idx="4">
                    <c:v>SP050</c:v>
                  </c:pt>
                  <c:pt idx="5">
                    <c:v>SP010</c:v>
                  </c:pt>
                  <c:pt idx="6">
                    <c:v>SP020</c:v>
                  </c:pt>
                  <c:pt idx="7">
                    <c:v>SP030</c:v>
                  </c:pt>
                  <c:pt idx="8">
                    <c:v>SP010</c:v>
                  </c:pt>
                  <c:pt idx="9">
                    <c:v>SP020</c:v>
                  </c:pt>
                  <c:pt idx="10">
                    <c:v>SP030</c:v>
                  </c:pt>
                  <c:pt idx="11">
                    <c:v>SP040</c:v>
                  </c:pt>
                  <c:pt idx="12">
                    <c:v>SP050</c:v>
                  </c:pt>
                  <c:pt idx="13">
                    <c:v>SP060</c:v>
                  </c:pt>
                  <c:pt idx="14">
                    <c:v>SP070</c:v>
                  </c:pt>
                </c:lvl>
                <c:lvl>
                  <c:pt idx="0">
                    <c:v>Yoke</c:v>
                  </c:pt>
                  <c:pt idx="5">
                    <c:v>Busbar</c:v>
                  </c:pt>
                  <c:pt idx="8">
                    <c:v>Dipole Assembly</c:v>
                  </c:pt>
                </c:lvl>
              </c:multiLvlStrCache>
            </c:multiLvlStrRef>
          </c:xVal>
          <c:yVal>
            <c:numRef>
              <c:f>'Booster dipole'!$E$20:$E$34</c:f>
              <c:numCache>
                <c:formatCode>General</c:formatCode>
                <c:ptCount val="15"/>
                <c:pt idx="0">
                  <c:v>1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807-4409-9100-BCA6AC209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6102783"/>
        <c:axId val="2086097983"/>
      </c:scatterChart>
      <c:catAx>
        <c:axId val="2086096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6101823"/>
        <c:crosses val="autoZero"/>
        <c:auto val="1"/>
        <c:lblAlgn val="ctr"/>
        <c:lblOffset val="100"/>
        <c:noMultiLvlLbl val="0"/>
      </c:catAx>
      <c:valAx>
        <c:axId val="20861018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</a:t>
                </a:r>
                <a:r>
                  <a:rPr lang="en-US" baseline="0"/>
                  <a:t> (min)</a:t>
                </a:r>
                <a:endParaRPr lang="pl-PL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6096543"/>
        <c:crosses val="autoZero"/>
        <c:crossBetween val="between"/>
      </c:valAx>
      <c:valAx>
        <c:axId val="2086097983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stations</a:t>
                </a:r>
                <a:endParaRPr lang="pl-PL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l-PL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6102783"/>
        <c:crosses val="max"/>
        <c:crossBetween val="midCat"/>
      </c:valAx>
      <c:valAx>
        <c:axId val="2086102783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08609798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13.05.2025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8742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E3479-F0EF-EA83-6EDC-11F4B06AD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2C86AE-64CD-67CD-AE63-CAEDD02DF7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0CB6C7-D4D3-9B88-F14D-449718CFC8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9D139C-1DCA-C176-330F-A8F3604F04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69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3DBB1-D6BD-A147-63C6-8CD82F12E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2A9A11-F6B9-475D-E2B6-1B1FE10404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B2E72C-56F3-7EF2-B4D5-24F99F8B15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29DC9-C998-B2F0-9DB3-033B42F946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858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58879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1125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1782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CH" sz="800" dirty="0">
                <a:latin typeface="Arial" panose="020B0604020202020204" pitchFamily="34" charset="0"/>
              </a:rPr>
              <a:t>Optimizes production processes and logistics</a:t>
            </a: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CH" sz="800" dirty="0">
                <a:latin typeface="Arial" panose="020B0604020202020204" pitchFamily="34" charset="0"/>
              </a:rPr>
              <a:t>Plans material movement, workforce, and equipment</a:t>
            </a: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CH" sz="800" dirty="0">
                <a:latin typeface="Arial" panose="020B0604020202020204" pitchFamily="34" charset="0"/>
              </a:rPr>
              <a:t>Identifies bottlenecks and evaluates scenarios</a:t>
            </a: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CH" sz="800" dirty="0">
                <a:latin typeface="Arial" panose="020B0604020202020204" pitchFamily="34" charset="0"/>
              </a:rPr>
              <a:t>3D visualization for facility layouts and component transport</a:t>
            </a: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CH" sz="800" dirty="0">
                <a:latin typeface="Arial" panose="020B0604020202020204" pitchFamily="34" charset="0"/>
              </a:rPr>
              <a:t>Integrates real-time data for adjustments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856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6ED0A-B323-9A7F-EB49-D062F0E880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F07788-DB64-465E-600E-29B95E6DF3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565F4-D6CF-DC37-FD71-A3B67D8ED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79C664-FAD7-3EF2-F3BC-9FC656D0CD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5614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83754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6023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85C16-5D5E-C450-5DA1-50F73685F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B52AB5-1C3A-05CA-008A-91B0E56746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1E2C44-B906-A7FF-965A-21C59BBCA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9CAD7C-8777-B3AA-8DE1-7592A2F684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7975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769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592338DD-4BA2-11D4-B00A-BE2F86A8E1CD}"/>
              </a:ext>
            </a:extLst>
          </p:cNvPr>
          <p:cNvSpPr txBox="1"/>
          <p:nvPr userDrawn="1"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22/05/2025 FCC Week 2025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5658D1CC-6E7E-871D-C1AF-AB564E683AC9}"/>
              </a:ext>
            </a:extLst>
          </p:cNvPr>
          <p:cNvSpPr txBox="1"/>
          <p:nvPr userDrawn="1"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Miłosz Artur Zieliński</a:t>
            </a: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Optimizing Magnet Production Plan: Insights from Simulations</a:t>
            </a: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Milosz Artur Zielinski 22/05/2025</a:t>
            </a:r>
          </a:p>
          <a:p>
            <a:r>
              <a:rPr lang="de-AT" dirty="0"/>
              <a:t>Many </a:t>
            </a:r>
            <a:r>
              <a:rPr lang="de-AT" dirty="0" err="1"/>
              <a:t>thanks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the </a:t>
            </a:r>
            <a:r>
              <a:rPr lang="de-AT" dirty="0" err="1"/>
              <a:t>members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the Normal </a:t>
            </a:r>
            <a:r>
              <a:rPr lang="de-AT" dirty="0" err="1"/>
              <a:t>Conducting</a:t>
            </a:r>
            <a:r>
              <a:rPr lang="de-AT" dirty="0"/>
              <a:t> Magnets </a:t>
            </a:r>
            <a:r>
              <a:rPr lang="de-AT" dirty="0" err="1"/>
              <a:t>section</a:t>
            </a:r>
            <a:r>
              <a:rPr lang="de-AT" dirty="0"/>
              <a:t>, Damien Lafarge (CERN), Benedikt Müller (Fraunhofer IML), and Felix Blum (</a:t>
            </a:r>
            <a:r>
              <a:rPr lang="de-AT" dirty="0" err="1"/>
              <a:t>Simplan</a:t>
            </a:r>
            <a:r>
              <a:rPr lang="de-AT" dirty="0"/>
              <a:t>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22/05/2025 FCC Week 2025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Miłosz Artur Zieliński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FE7CE4-F66C-82A6-6C34-F8D4EA2478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104517-FD9E-728E-E850-6ACC1D2F92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3" name="Picture 12" descr="A graph of a number of people&#10;&#10;AI-generated content may be incorrect.">
            <a:extLst>
              <a:ext uri="{FF2B5EF4-FFF2-40B4-BE49-F238E27FC236}">
                <a16:creationId xmlns:a16="http://schemas.microsoft.com/office/drawing/2014/main" id="{5A1887BE-7621-0B61-9036-7C8DD896D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11" y="650700"/>
            <a:ext cx="8014112" cy="4451579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BE7CEA8-BE53-891A-2F57-4D5A217E4111}"/>
              </a:ext>
            </a:extLst>
          </p:cNvPr>
          <p:cNvSpPr txBox="1">
            <a:spLocks/>
          </p:cNvSpPr>
          <p:nvPr/>
        </p:nvSpPr>
        <p:spPr>
          <a:xfrm>
            <a:off x="443035" y="438142"/>
            <a:ext cx="4561014" cy="26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CH" dirty="0">
                <a:latin typeface="Arial" panose="020B0604020202020204" pitchFamily="34" charset="0"/>
              </a:rPr>
              <a:t>Utilization of processing stations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04973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72C8802-A2F9-CEDB-EA3C-D63DCE630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759" y="356217"/>
            <a:ext cx="7828689" cy="478728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818E1B-7830-DFC6-E590-2B696D608C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9105AE1-6A54-388D-26A2-EB99B5CFD351}"/>
              </a:ext>
            </a:extLst>
          </p:cNvPr>
          <p:cNvCxnSpPr>
            <a:cxnSpLocks/>
          </p:cNvCxnSpPr>
          <p:nvPr/>
        </p:nvCxnSpPr>
        <p:spPr>
          <a:xfrm>
            <a:off x="4788024" y="1549440"/>
            <a:ext cx="606431" cy="14198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DEC5A2C-F8FF-68A3-912F-07A24F90040A}"/>
              </a:ext>
            </a:extLst>
          </p:cNvPr>
          <p:cNvCxnSpPr>
            <a:cxnSpLocks/>
          </p:cNvCxnSpPr>
          <p:nvPr/>
        </p:nvCxnSpPr>
        <p:spPr>
          <a:xfrm flipV="1">
            <a:off x="5394455" y="1563638"/>
            <a:ext cx="0" cy="1403522"/>
          </a:xfrm>
          <a:prstGeom prst="line">
            <a:avLst/>
          </a:prstGeom>
          <a:ln w="9525" cap="flat" cmpd="sng" algn="ctr">
            <a:solidFill>
              <a:schemeClr val="bg2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C544F58-43A9-0446-82AA-CEB1274A2B61}"/>
              </a:ext>
            </a:extLst>
          </p:cNvPr>
          <p:cNvSpPr txBox="1"/>
          <p:nvPr/>
        </p:nvSpPr>
        <p:spPr>
          <a:xfrm>
            <a:off x="3230004" y="3867894"/>
            <a:ext cx="1011119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highlight>
                  <a:srgbClr val="F6FDA3"/>
                </a:highlight>
              </a:rPr>
              <a:t>Small series</a:t>
            </a:r>
            <a:endParaRPr lang="en-CH" sz="1100" dirty="0">
              <a:highlight>
                <a:srgbClr val="F6FDA3"/>
              </a:highlight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C6F0E9-8270-A11B-9D2E-C451FEDE3EDE}"/>
              </a:ext>
            </a:extLst>
          </p:cNvPr>
          <p:cNvSpPr txBox="1"/>
          <p:nvPr/>
        </p:nvSpPr>
        <p:spPr>
          <a:xfrm>
            <a:off x="4788024" y="1125652"/>
            <a:ext cx="12235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1</a:t>
            </a:r>
            <a:r>
              <a:rPr lang="en-US" sz="1100" baseline="30000" dirty="0"/>
              <a:t>st</a:t>
            </a:r>
            <a:r>
              <a:rPr lang="en-US" sz="1100" dirty="0"/>
              <a:t> install.</a:t>
            </a:r>
            <a:br>
              <a:rPr lang="en-US" sz="1100" dirty="0"/>
            </a:br>
            <a:r>
              <a:rPr lang="en-US" sz="1100" dirty="0"/>
              <a:t> phase</a:t>
            </a:r>
            <a:endParaRPr lang="en-CH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E19EDB-D969-62C1-174A-C895B2078532}"/>
              </a:ext>
            </a:extLst>
          </p:cNvPr>
          <p:cNvSpPr txBox="1"/>
          <p:nvPr/>
        </p:nvSpPr>
        <p:spPr>
          <a:xfrm>
            <a:off x="2171935" y="3867894"/>
            <a:ext cx="936104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highlight>
                  <a:srgbClr val="F6FDA3"/>
                </a:highlight>
              </a:rPr>
              <a:t>Pre-series</a:t>
            </a:r>
            <a:endParaRPr lang="en-CH" sz="1100" dirty="0">
              <a:highlight>
                <a:srgbClr val="F6FDA3"/>
              </a:highlight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2BAAF6-C49D-D949-3A9D-BBABD6369F2A}"/>
              </a:ext>
            </a:extLst>
          </p:cNvPr>
          <p:cNvSpPr txBox="1"/>
          <p:nvPr/>
        </p:nvSpPr>
        <p:spPr>
          <a:xfrm>
            <a:off x="4406167" y="3867894"/>
            <a:ext cx="2730280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highlight>
                  <a:srgbClr val="F6FDA3"/>
                </a:highlight>
              </a:rPr>
              <a:t>Mass production</a:t>
            </a:r>
            <a:endParaRPr lang="en-CH" sz="1100" dirty="0">
              <a:highlight>
                <a:srgbClr val="F6FDA3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DC95F3-C355-015E-9A48-85E656FA4B6A}"/>
              </a:ext>
            </a:extLst>
          </p:cNvPr>
          <p:cNvSpPr txBox="1"/>
          <p:nvPr/>
        </p:nvSpPr>
        <p:spPr>
          <a:xfrm>
            <a:off x="1153309" y="4089750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highlight>
                  <a:srgbClr val="F6FDA3"/>
                </a:highlight>
              </a:rPr>
              <a:t>First Article Inspections</a:t>
            </a:r>
            <a:endParaRPr lang="en-CH" sz="1100" dirty="0">
              <a:highlight>
                <a:srgbClr val="F6FDA3"/>
              </a:highlight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4054D4-017F-0CC9-63B4-3B02C4DB2CD0}"/>
              </a:ext>
            </a:extLst>
          </p:cNvPr>
          <p:cNvCxnSpPr>
            <a:cxnSpLocks/>
          </p:cNvCxnSpPr>
          <p:nvPr/>
        </p:nvCxnSpPr>
        <p:spPr>
          <a:xfrm>
            <a:off x="5508104" y="2499742"/>
            <a:ext cx="606431" cy="14198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8C87092-F699-70FB-A77F-746D69424788}"/>
              </a:ext>
            </a:extLst>
          </p:cNvPr>
          <p:cNvCxnSpPr>
            <a:cxnSpLocks/>
          </p:cNvCxnSpPr>
          <p:nvPr/>
        </p:nvCxnSpPr>
        <p:spPr>
          <a:xfrm flipV="1">
            <a:off x="6114535" y="2513940"/>
            <a:ext cx="0" cy="1403522"/>
          </a:xfrm>
          <a:prstGeom prst="line">
            <a:avLst/>
          </a:prstGeom>
          <a:ln w="9525" cap="flat" cmpd="sng" algn="ctr">
            <a:solidFill>
              <a:schemeClr val="bg2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0C7248F-362F-2088-7883-C5BF911BC65F}"/>
              </a:ext>
            </a:extLst>
          </p:cNvPr>
          <p:cNvCxnSpPr>
            <a:cxnSpLocks/>
          </p:cNvCxnSpPr>
          <p:nvPr/>
        </p:nvCxnSpPr>
        <p:spPr>
          <a:xfrm>
            <a:off x="6874355" y="1290120"/>
            <a:ext cx="606431" cy="14198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98F9E09-BAC5-1116-B725-46DC1D5A5439}"/>
              </a:ext>
            </a:extLst>
          </p:cNvPr>
          <p:cNvCxnSpPr>
            <a:cxnSpLocks/>
          </p:cNvCxnSpPr>
          <p:nvPr/>
        </p:nvCxnSpPr>
        <p:spPr>
          <a:xfrm flipV="1">
            <a:off x="7466272" y="1326089"/>
            <a:ext cx="0" cy="1403522"/>
          </a:xfrm>
          <a:prstGeom prst="line">
            <a:avLst/>
          </a:prstGeom>
          <a:ln w="9525" cap="flat" cmpd="sng" algn="ctr">
            <a:solidFill>
              <a:schemeClr val="bg2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F452635-8987-CC46-C8A6-CCD4ACA1D830}"/>
              </a:ext>
            </a:extLst>
          </p:cNvPr>
          <p:cNvCxnSpPr>
            <a:cxnSpLocks/>
          </p:cNvCxnSpPr>
          <p:nvPr/>
        </p:nvCxnSpPr>
        <p:spPr>
          <a:xfrm>
            <a:off x="7596336" y="2261947"/>
            <a:ext cx="606431" cy="14198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B282A9C-1621-71B6-5F75-0E1EA01145DD}"/>
              </a:ext>
            </a:extLst>
          </p:cNvPr>
          <p:cNvCxnSpPr>
            <a:cxnSpLocks/>
          </p:cNvCxnSpPr>
          <p:nvPr/>
        </p:nvCxnSpPr>
        <p:spPr>
          <a:xfrm flipV="1">
            <a:off x="8180996" y="2283402"/>
            <a:ext cx="0" cy="2304572"/>
          </a:xfrm>
          <a:prstGeom prst="line">
            <a:avLst/>
          </a:prstGeom>
          <a:ln w="9525" cap="flat" cmpd="sng" algn="ctr">
            <a:solidFill>
              <a:schemeClr val="bg2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258D264-857A-A8CF-F01A-67B472D99119}"/>
              </a:ext>
            </a:extLst>
          </p:cNvPr>
          <p:cNvSpPr txBox="1"/>
          <p:nvPr/>
        </p:nvSpPr>
        <p:spPr>
          <a:xfrm>
            <a:off x="6854488" y="858573"/>
            <a:ext cx="12235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3</a:t>
            </a:r>
            <a:r>
              <a:rPr lang="en-US" sz="1100" baseline="30000" dirty="0"/>
              <a:t>rd</a:t>
            </a:r>
            <a:r>
              <a:rPr lang="en-US" sz="1100" dirty="0"/>
              <a:t> install.</a:t>
            </a:r>
            <a:br>
              <a:rPr lang="en-US" sz="1100" dirty="0"/>
            </a:br>
            <a:r>
              <a:rPr lang="en-US" sz="1100" dirty="0"/>
              <a:t> phase</a:t>
            </a:r>
            <a:endParaRPr lang="en-CH" sz="11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55EB60-40B4-AFFA-6947-0B49AA4241B2}"/>
              </a:ext>
            </a:extLst>
          </p:cNvPr>
          <p:cNvSpPr txBox="1"/>
          <p:nvPr/>
        </p:nvSpPr>
        <p:spPr>
          <a:xfrm>
            <a:off x="5508104" y="2053602"/>
            <a:ext cx="12235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2</a:t>
            </a:r>
            <a:r>
              <a:rPr lang="en-US" sz="1100" baseline="30000" dirty="0"/>
              <a:t>nd</a:t>
            </a:r>
            <a:r>
              <a:rPr lang="en-US" sz="1100" dirty="0"/>
              <a:t> install.</a:t>
            </a:r>
            <a:br>
              <a:rPr lang="en-US" sz="1100" dirty="0"/>
            </a:br>
            <a:r>
              <a:rPr lang="en-US" sz="1100" dirty="0"/>
              <a:t> phase</a:t>
            </a:r>
            <a:endParaRPr lang="en-CH" sz="11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BAA3E77-3C93-2D6A-97E4-08C5CCB85044}"/>
              </a:ext>
            </a:extLst>
          </p:cNvPr>
          <p:cNvSpPr txBox="1"/>
          <p:nvPr/>
        </p:nvSpPr>
        <p:spPr>
          <a:xfrm>
            <a:off x="7566593" y="1838159"/>
            <a:ext cx="12235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4</a:t>
            </a:r>
            <a:r>
              <a:rPr lang="en-US" sz="1100" baseline="30000" dirty="0"/>
              <a:t>th</a:t>
            </a:r>
            <a:r>
              <a:rPr lang="en-US" sz="1100" dirty="0"/>
              <a:t> install.</a:t>
            </a:r>
            <a:br>
              <a:rPr lang="en-US" sz="1100" dirty="0"/>
            </a:br>
            <a:r>
              <a:rPr lang="en-US" sz="1100" dirty="0"/>
              <a:t> phase</a:t>
            </a:r>
            <a:endParaRPr lang="en-CH" sz="1100" dirty="0"/>
          </a:p>
        </p:txBody>
      </p:sp>
    </p:spTree>
    <p:extLst>
      <p:ext uri="{BB962C8B-B14F-4D97-AF65-F5344CB8AC3E}">
        <p14:creationId xmlns:p14="http://schemas.microsoft.com/office/powerpoint/2010/main" val="321428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1B558-2A70-751F-CB79-13003F575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9AE7DA-3EAD-3B63-573A-7EC63B270E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F397BF-13ED-886A-FE76-CEE33B6654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4" y="438142"/>
            <a:ext cx="5425109" cy="212558"/>
          </a:xfrm>
        </p:spPr>
        <p:txBody>
          <a:bodyPr/>
          <a:lstStyle/>
          <a:p>
            <a:r>
              <a:rPr lang="en-GB" altLang="en-CH" sz="1400" dirty="0">
                <a:latin typeface="Arial" panose="020B0604020202020204" pitchFamily="34" charset="0"/>
              </a:rPr>
              <a:t>Outcomes</a:t>
            </a:r>
          </a:p>
          <a:p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C2C337-5571-0A22-5C0F-EDA3EC73E1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dirty="0"/>
              <a:t>Validated simulation model for magnet production and logistics</a:t>
            </a:r>
          </a:p>
          <a:p>
            <a:pPr marL="342900" indent="-342900">
              <a:buAutoNum type="arabicPeriod"/>
            </a:pPr>
            <a:r>
              <a:rPr lang="en-US" dirty="0"/>
              <a:t>Tool at CERN to handle complex operations </a:t>
            </a:r>
          </a:p>
          <a:p>
            <a:pPr marL="342900" indent="-342900">
              <a:buAutoNum type="arabicPeriod"/>
            </a:pPr>
            <a:r>
              <a:rPr lang="en-GB" dirty="0"/>
              <a:t>First production strategy defined</a:t>
            </a:r>
            <a:endParaRPr lang="en-US" dirty="0"/>
          </a:p>
          <a:p>
            <a:pPr marL="342900" indent="-342900">
              <a:buAutoNum type="arabicPeriod"/>
            </a:pPr>
            <a:r>
              <a:rPr lang="en-GB" dirty="0"/>
              <a:t>Storage requirement analysis: estimated cost ~10 million CHF</a:t>
            </a:r>
            <a:endParaRPr lang="en-US" dirty="0"/>
          </a:p>
          <a:p>
            <a:pPr marL="342900" indent="-342900">
              <a:buAutoNum type="arabicPeriod"/>
            </a:pPr>
            <a:r>
              <a:rPr lang="en-GB" dirty="0"/>
              <a:t>Demonstrated impact of installation schedule on storage cost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3326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01" end="2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F7FDA-A27D-93DC-8EC5-4922827EA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7D97AF-F942-8917-6B0F-45009492A1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D0D6B-8B8A-FF10-AB6B-2D76348747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5" y="438142"/>
            <a:ext cx="4023000" cy="212558"/>
          </a:xfrm>
        </p:spPr>
        <p:txBody>
          <a:bodyPr/>
          <a:lstStyle/>
          <a:p>
            <a:r>
              <a:rPr lang="en-GB" altLang="en-CH" sz="1400" dirty="0">
                <a:latin typeface="Arial" panose="020B0604020202020204" pitchFamily="34" charset="0"/>
              </a:rPr>
              <a:t>Further works</a:t>
            </a:r>
            <a:br>
              <a:rPr lang="en-GB" altLang="en-CH" sz="1400" dirty="0">
                <a:latin typeface="Arial" panose="020B0604020202020204" pitchFamily="34" charset="0"/>
              </a:rPr>
            </a:br>
            <a:endParaRPr lang="en-GB" altLang="en-CH" sz="1400" dirty="0">
              <a:latin typeface="Arial" panose="020B0604020202020204" pitchFamily="34" charset="0"/>
            </a:endParaRPr>
          </a:p>
          <a:p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319B5-C85D-4275-3D23-764D15522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pl-PL" dirty="0"/>
              <a:t>Integrate production and installation models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transport durations based on contracting strategy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Include contingency parameters and perform risk analysis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Integration of auxiliary magnet equipment in the production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Model sourcing lead times and supplier availability for raw materials</a:t>
            </a:r>
            <a:endParaRPr lang="en-CH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Add facility usage costs to existing cost model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Identify optimal balance between production throughput and storage costs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2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95E63-EA06-ACA2-73E7-9592B7021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7AA014E-0175-B6A8-C2E2-3F2E30C5B2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875C2DC7-BB86-F6DF-DFAF-F5E743D4DD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GB" dirty="0"/>
              <a:t>Optimizing Magnet Production Plan: Insights from Simulations</a:t>
            </a:r>
            <a:br>
              <a:rPr lang="en-US" dirty="0"/>
            </a:br>
            <a:r>
              <a:rPr lang="en-US" dirty="0"/>
              <a:t>Milosz Artur Zielinski 22/05/2025</a:t>
            </a:r>
          </a:p>
          <a:p>
            <a:r>
              <a:rPr lang="de-AT" dirty="0"/>
              <a:t>Many </a:t>
            </a:r>
            <a:r>
              <a:rPr lang="de-AT" dirty="0" err="1"/>
              <a:t>thanks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the </a:t>
            </a:r>
            <a:r>
              <a:rPr lang="de-AT" dirty="0" err="1"/>
              <a:t>members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the Normal </a:t>
            </a:r>
            <a:r>
              <a:rPr lang="de-AT" dirty="0" err="1"/>
              <a:t>Conducting</a:t>
            </a:r>
            <a:r>
              <a:rPr lang="de-AT" dirty="0"/>
              <a:t> Magnets </a:t>
            </a:r>
            <a:r>
              <a:rPr lang="de-AT" dirty="0" err="1"/>
              <a:t>section</a:t>
            </a:r>
            <a:r>
              <a:rPr lang="de-AT" dirty="0"/>
              <a:t>, Damien Lafarge (CERN), Benedikt Müller (Fraunhofer IML), and Felix Blum (</a:t>
            </a:r>
            <a:r>
              <a:rPr lang="de-AT" dirty="0" err="1"/>
              <a:t>Simplan</a:t>
            </a:r>
            <a:r>
              <a:rPr lang="de-AT" dirty="0"/>
              <a:t>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13DDBB2-714B-5657-B5B7-569B77109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08354F1-F0EF-9406-BDB6-C01E2B4111DE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22/05/2025 FCC Week 2025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A4724E-01F1-0731-F095-0E0D6A588C80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Miłosz Artur Zieliński</a:t>
            </a:r>
          </a:p>
        </p:txBody>
      </p:sp>
    </p:spTree>
    <p:extLst>
      <p:ext uri="{BB962C8B-B14F-4D97-AF65-F5344CB8AC3E}">
        <p14:creationId xmlns:p14="http://schemas.microsoft.com/office/powerpoint/2010/main" val="3725855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A63B4-8079-4412-CAB9-3136BD0D6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F19A02-9611-3E44-7D69-0F46CF147E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790199-56DF-8617-D625-01EDD79440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5" y="438142"/>
            <a:ext cx="4023000" cy="212558"/>
          </a:xfrm>
        </p:spPr>
        <p:txBody>
          <a:bodyPr/>
          <a:lstStyle/>
          <a:p>
            <a:r>
              <a:rPr lang="en-GB" altLang="en-CH" sz="1400" dirty="0">
                <a:latin typeface="Arial" panose="020B0604020202020204" pitchFamily="34" charset="0"/>
              </a:rPr>
              <a:t>Further topics</a:t>
            </a:r>
          </a:p>
          <a:p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331DB-0A70-CCA6-6E96-889E56AC9D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Requiring Just-in-time delivery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Balancing contracts between countries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Division of contracts to reduce risks and encourage continuous improvement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2563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7A6F88-E88F-6486-4F55-E05F4BA6F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70C664-EF9C-10A8-3AA1-B6B01102A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337766"/>
          </a:xfrm>
        </p:spPr>
        <p:txBody>
          <a:bodyPr/>
          <a:lstStyle/>
          <a:p>
            <a:pPr lvl="0" defTabSz="685727">
              <a:lnSpc>
                <a:spcPct val="100000"/>
              </a:lnSpc>
              <a:spcBef>
                <a:spcPts val="0"/>
              </a:spcBef>
            </a:pPr>
            <a:r>
              <a:rPr lang="en-US" altLang="en-CH" sz="1350" b="1" dirty="0">
                <a:solidFill>
                  <a:srgbClr val="0F124A"/>
                </a:solidFill>
                <a:latin typeface="Arial" panose="020B0604020202020204" pitchFamily="34" charset="0"/>
                <a:ea typeface="+mn-ea"/>
                <a:cs typeface="+mn-cs"/>
              </a:rPr>
              <a:t>Agenda</a:t>
            </a:r>
            <a:br>
              <a:rPr lang="en-US" altLang="en-CH" sz="1350" b="1" dirty="0">
                <a:solidFill>
                  <a:srgbClr val="0F124A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CH" sz="2400" b="1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A527BF23-CF23-7605-CB79-8E07B054A092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 bwMode="auto">
          <a:xfrm>
            <a:off x="395536" y="1444258"/>
            <a:ext cx="5024068" cy="2683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CH" sz="1400" dirty="0">
                <a:latin typeface="Arial" panose="020B0604020202020204" pitchFamily="34" charset="0"/>
              </a:rPr>
              <a:t>Equipment to be produced</a:t>
            </a:r>
            <a:endParaRPr kumimoji="0" lang="en-US" altLang="en-CH" sz="14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CH" sz="1400" dirty="0">
                <a:latin typeface="Arial" panose="020B0604020202020204" pitchFamily="34" charset="0"/>
              </a:rPr>
              <a:t>Details of the production process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CH" sz="1400" dirty="0">
                <a:latin typeface="Arial" panose="020B0604020202020204" pitchFamily="34" charset="0"/>
              </a:rPr>
              <a:t>Simulation tool used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Production Model in Plant Simulation</a:t>
            </a:r>
          </a:p>
          <a:p>
            <a:pPr marL="342900" lvl="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altLang="en-CH" sz="1400" dirty="0">
                <a:latin typeface="Arial" panose="020B0604020202020204" pitchFamily="34" charset="0"/>
              </a:rPr>
              <a:t>Estimating number of processing stations and buffer size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CH" sz="1400" dirty="0">
                <a:latin typeface="Arial" panose="020B0604020202020204" pitchFamily="34" charset="0"/>
              </a:rPr>
              <a:t>Study outcomes</a:t>
            </a:r>
            <a:endParaRPr kumimoji="0" lang="en-US" altLang="en-CH" sz="14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lvl="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400" dirty="0"/>
              <a:t>Next steps and further developments</a:t>
            </a:r>
            <a:br>
              <a:rPr kumimoji="0" lang="en-US" altLang="en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CH" altLang="en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324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1FCD78-2C9B-506E-C831-3E27BF7E4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FFDDA8-F376-86E1-D731-B1D4C44853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FEF8D5-3D05-E7F1-903B-90BD74B168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2545E79-F8C6-0B25-2B00-5A7226C23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BD5CA7A-0D58-ED0A-7F68-3176006FA8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 descr="A machine with a few objects&#10;&#10;AI-generated content may be incorrect.">
            <a:extLst>
              <a:ext uri="{FF2B5EF4-FFF2-40B4-BE49-F238E27FC236}">
                <a16:creationId xmlns:a16="http://schemas.microsoft.com/office/drawing/2014/main" id="{BDCB7B80-AB5C-AA42-E557-9FDAC72BD2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" y="304160"/>
            <a:ext cx="9142860" cy="4898438"/>
          </a:xfrm>
          <a:prstGeom prst="rect">
            <a:avLst/>
          </a:prstGeom>
          <a:effectLst/>
        </p:spPr>
      </p:pic>
      <p:pic>
        <p:nvPicPr>
          <p:cNvPr id="11" name="Picture 10" descr="A table with numbers and words&#10;&#10;AI-generated content may be incorrect.">
            <a:extLst>
              <a:ext uri="{FF2B5EF4-FFF2-40B4-BE49-F238E27FC236}">
                <a16:creationId xmlns:a16="http://schemas.microsoft.com/office/drawing/2014/main" id="{C5836D8A-0D5D-D993-A2E9-1CC1A186F4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760795"/>
            <a:ext cx="2554636" cy="2423452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6398D92-2719-B6A4-2A7F-6ABE28D9B492}"/>
              </a:ext>
            </a:extLst>
          </p:cNvPr>
          <p:cNvSpPr txBox="1">
            <a:spLocks/>
          </p:cNvSpPr>
          <p:nvPr/>
        </p:nvSpPr>
        <p:spPr>
          <a:xfrm>
            <a:off x="443035" y="438142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CH" dirty="0">
                <a:latin typeface="Arial" panose="020B0604020202020204" pitchFamily="34" charset="0"/>
              </a:rPr>
              <a:t>Equipment to be produced</a:t>
            </a:r>
            <a:endParaRPr lang="en-US" altLang="en-CH" b="0" dirty="0">
              <a:latin typeface="Arial" panose="020B0604020202020204" pitchFamily="34" charset="0"/>
            </a:endParaRPr>
          </a:p>
          <a:p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6171A4-D897-4056-7A23-BA65CCBD1AD2}"/>
              </a:ext>
            </a:extLst>
          </p:cNvPr>
          <p:cNvSpPr txBox="1"/>
          <p:nvPr/>
        </p:nvSpPr>
        <p:spPr>
          <a:xfrm>
            <a:off x="3458679" y="491544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Courtesy of E</a:t>
            </a:r>
            <a:r>
              <a:rPr lang="en-CH" sz="900" i="1" dirty="0" err="1"/>
              <a:t>meric</a:t>
            </a:r>
            <a:r>
              <a:rPr lang="en-CH" sz="900" i="1" dirty="0"/>
              <a:t> </a:t>
            </a:r>
            <a:r>
              <a:rPr lang="en-US" sz="900" i="1" dirty="0"/>
              <a:t>B</a:t>
            </a:r>
            <a:r>
              <a:rPr lang="en-CH" sz="900" i="1" dirty="0" err="1"/>
              <a:t>ernard</a:t>
            </a:r>
            <a:endParaRPr lang="en-CH" sz="900" i="1" dirty="0"/>
          </a:p>
          <a:p>
            <a:pPr algn="l"/>
            <a:endParaRPr lang="en-CH" sz="900" i="1" dirty="0"/>
          </a:p>
        </p:txBody>
      </p:sp>
    </p:spTree>
    <p:extLst>
      <p:ext uri="{BB962C8B-B14F-4D97-AF65-F5344CB8AC3E}">
        <p14:creationId xmlns:p14="http://schemas.microsoft.com/office/powerpoint/2010/main" val="394778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9BB60-5A07-47E7-2FAA-7B85DA946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8548E8-8037-795F-CDDE-58D45C341E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9" name="Picture 8" descr="A diagram of a program&#10;&#10;AI-generated content may be incorrect.">
            <a:extLst>
              <a:ext uri="{FF2B5EF4-FFF2-40B4-BE49-F238E27FC236}">
                <a16:creationId xmlns:a16="http://schemas.microsoft.com/office/drawing/2014/main" id="{12AF324D-7FC6-9850-A9A9-B330417E8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34693"/>
            <a:ext cx="7740352" cy="4384842"/>
          </a:xfrm>
          <a:prstGeom prst="rect">
            <a:avLst/>
          </a:prstGeom>
        </p:spPr>
      </p:pic>
      <p:pic>
        <p:nvPicPr>
          <p:cNvPr id="14" name="Picture 13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30D1C742-096B-9DBF-9BBA-E711DACD8C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661" y="2139702"/>
            <a:ext cx="4010678" cy="1937086"/>
          </a:xfrm>
          <a:prstGeom prst="rect">
            <a:avLst/>
          </a:prstGeom>
          <a:ln w="63500"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EAB3D32-CE93-D3C5-053D-51872B62B220}"/>
              </a:ext>
            </a:extLst>
          </p:cNvPr>
          <p:cNvSpPr/>
          <p:nvPr/>
        </p:nvSpPr>
        <p:spPr>
          <a:xfrm>
            <a:off x="3168923" y="3824238"/>
            <a:ext cx="1043037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8164182-C8F7-FDFE-430F-733E19E5B6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4" y="438142"/>
            <a:ext cx="4847807" cy="212558"/>
          </a:xfrm>
        </p:spPr>
        <p:txBody>
          <a:bodyPr/>
          <a:lstStyle/>
          <a:p>
            <a:r>
              <a:rPr lang="en-GB" altLang="en-CH" dirty="0">
                <a:latin typeface="Arial" panose="020B0604020202020204" pitchFamily="34" charset="0"/>
              </a:rPr>
              <a:t>P</a:t>
            </a:r>
            <a:r>
              <a:rPr lang="en-GB" altLang="en-CH" sz="1400" dirty="0">
                <a:latin typeface="Arial" panose="020B0604020202020204" pitchFamily="34" charset="0"/>
              </a:rPr>
              <a:t>roduction process details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5037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266B51-9B97-87D6-27C6-D97F969935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5F264257-6B08-9D5E-69F9-62B5F94417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" b="28064"/>
          <a:stretch/>
        </p:blipFill>
        <p:spPr bwMode="auto">
          <a:xfrm>
            <a:off x="1959135" y="4216490"/>
            <a:ext cx="6645313" cy="71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380567C1-4851-E07E-C7E0-93835A7A61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" t="5179" r="-23" b="10076"/>
          <a:stretch/>
        </p:blipFill>
        <p:spPr bwMode="auto">
          <a:xfrm>
            <a:off x="1860093" y="3583715"/>
            <a:ext cx="6861495" cy="66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4BBD18-7BCE-F73F-8E33-0BB8468026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4" y="438142"/>
            <a:ext cx="4847807" cy="212558"/>
          </a:xfrm>
        </p:spPr>
        <p:txBody>
          <a:bodyPr/>
          <a:lstStyle/>
          <a:p>
            <a:r>
              <a:rPr lang="en-GB" altLang="en-CH" dirty="0">
                <a:latin typeface="Arial" panose="020B0604020202020204" pitchFamily="34" charset="0"/>
              </a:rPr>
              <a:t>P</a:t>
            </a:r>
            <a:r>
              <a:rPr lang="en-GB" altLang="en-CH" sz="1400" dirty="0">
                <a:latin typeface="Arial" panose="020B0604020202020204" pitchFamily="34" charset="0"/>
              </a:rPr>
              <a:t>roduction process details</a:t>
            </a:r>
          </a:p>
          <a:p>
            <a:endParaRPr lang="en-CH" dirty="0"/>
          </a:p>
        </p:txBody>
      </p:sp>
      <p:pic>
        <p:nvPicPr>
          <p:cNvPr id="13" name="Picture 12" descr="A diagram of a computer&#10;&#10;AI-generated content may be incorrect.">
            <a:extLst>
              <a:ext uri="{FF2B5EF4-FFF2-40B4-BE49-F238E27FC236}">
                <a16:creationId xmlns:a16="http://schemas.microsoft.com/office/drawing/2014/main" id="{3D4FC5A6-8DF0-D1FD-E10D-7F1AD87591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60476"/>
            <a:ext cx="5308551" cy="28498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E8FF1D-9913-D35B-8AA9-4F226B990243}"/>
              </a:ext>
            </a:extLst>
          </p:cNvPr>
          <p:cNvSpPr txBox="1"/>
          <p:nvPr/>
        </p:nvSpPr>
        <p:spPr>
          <a:xfrm>
            <a:off x="4427984" y="4933206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i="1" dirty="0"/>
              <a:t>Courtesy of Sarah Fleury</a:t>
            </a:r>
            <a:endParaRPr lang="en-CH" sz="9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75860F-A525-9D09-BE5A-803FD8F40609}"/>
              </a:ext>
            </a:extLst>
          </p:cNvPr>
          <p:cNvSpPr/>
          <p:nvPr/>
        </p:nvSpPr>
        <p:spPr>
          <a:xfrm>
            <a:off x="5269848" y="2000450"/>
            <a:ext cx="21602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79814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CF2C7-2B76-7724-79D3-C264E97EC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CD9FEB-659F-2D71-7EC8-EC7446F115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A6441-F02F-F06F-22C4-EE6A13ED48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5" y="438142"/>
            <a:ext cx="4023000" cy="212558"/>
          </a:xfrm>
        </p:spPr>
        <p:txBody>
          <a:bodyPr/>
          <a:lstStyle/>
          <a:p>
            <a:r>
              <a:rPr lang="en-GB" altLang="en-CH" sz="1400" dirty="0">
                <a:latin typeface="Arial" panose="020B0604020202020204" pitchFamily="34" charset="0"/>
              </a:rPr>
              <a:t>Simulation tool </a:t>
            </a:r>
          </a:p>
          <a:p>
            <a:endParaRPr lang="en-CH" dirty="0"/>
          </a:p>
        </p:txBody>
      </p:sp>
      <p:pic>
        <p:nvPicPr>
          <p:cNvPr id="8" name="Picture 7" descr="A cover of a document&#10;&#10;AI-generated content may be incorrect.">
            <a:extLst>
              <a:ext uri="{FF2B5EF4-FFF2-40B4-BE49-F238E27FC236}">
                <a16:creationId xmlns:a16="http://schemas.microsoft.com/office/drawing/2014/main" id="{EA2144AE-70C4-C73D-C5C7-F9126C915E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0" y="771550"/>
            <a:ext cx="2572318" cy="360040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9" name="Screen Recording 8">
            <a:hlinkClick r:id="" action="ppaction://media"/>
            <a:extLst>
              <a:ext uri="{FF2B5EF4-FFF2-40B4-BE49-F238E27FC236}">
                <a16:creationId xmlns:a16="http://schemas.microsoft.com/office/drawing/2014/main" id="{4A20AF1F-DEF5-6B0E-ED28-0DEDA9B9822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347832" y="771551"/>
            <a:ext cx="5328624" cy="360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4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A18CE-FF05-19AD-2896-F2250899F7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A34EBB5-F1ED-5753-5FD9-85BAEA419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 b="5004"/>
          <a:stretch/>
        </p:blipFill>
        <p:spPr>
          <a:xfrm>
            <a:off x="1610051" y="828395"/>
            <a:ext cx="5986285" cy="392439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9C8B22-C64D-99E9-F2A5-A5C93CE18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1640" y="828395"/>
            <a:ext cx="6613432" cy="39244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C3D2F8D-ED1A-4128-0966-46B81437D8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5"/>
          <a:stretch/>
        </p:blipFill>
        <p:spPr>
          <a:xfrm>
            <a:off x="-1" y="828395"/>
            <a:ext cx="9144001" cy="39243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602E-0AF4-6519-4A20-105C09C110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BED77-7621-93E0-0747-463E6FC6E1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5" y="438142"/>
            <a:ext cx="4023000" cy="212558"/>
          </a:xfrm>
        </p:spPr>
        <p:txBody>
          <a:bodyPr/>
          <a:lstStyle/>
          <a:p>
            <a:r>
              <a:rPr lang="en-GB" altLang="en-CH" sz="1400" dirty="0">
                <a:latin typeface="Arial" panose="020B0604020202020204" pitchFamily="34" charset="0"/>
              </a:rPr>
              <a:t>Production Model in Plant Simulation</a:t>
            </a:r>
          </a:p>
          <a:p>
            <a:endParaRPr lang="en-CH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ABED89A-0521-2AEF-EE6D-0CE2E63A3C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" y="828394"/>
            <a:ext cx="9144001" cy="408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1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03F3DEC-0AF1-E6B6-7C04-5AD58D27B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66" y="555526"/>
            <a:ext cx="8064667" cy="446449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54DD4B-0441-BF5C-FA3B-4EA79E32F7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799067-AE57-A7FF-660B-78AFE7786786}"/>
              </a:ext>
            </a:extLst>
          </p:cNvPr>
          <p:cNvSpPr txBox="1"/>
          <p:nvPr/>
        </p:nvSpPr>
        <p:spPr>
          <a:xfrm>
            <a:off x="3995936" y="3363838"/>
            <a:ext cx="424847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Production duration (baseline scenario): 1441 days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86696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C7240A-C9CD-A089-87E0-E8FB0D8B76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C30B209-6569-3A77-6C4F-2A8E3F2ED9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5" y="438142"/>
            <a:ext cx="4561014" cy="261400"/>
          </a:xfrm>
        </p:spPr>
        <p:txBody>
          <a:bodyPr/>
          <a:lstStyle/>
          <a:p>
            <a:r>
              <a:rPr lang="en-GB" altLang="en-CH" dirty="0">
                <a:latin typeface="Arial" panose="020B0604020202020204" pitchFamily="34" charset="0"/>
              </a:rPr>
              <a:t>Determining number of processing stations</a:t>
            </a:r>
            <a:endParaRPr lang="en-GB" altLang="en-CH" sz="1400" dirty="0">
              <a:latin typeface="Arial" panose="020B0604020202020204" pitchFamily="34" charset="0"/>
            </a:endParaRPr>
          </a:p>
          <a:p>
            <a:endParaRPr lang="en-CH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BD0BAED3-FF9A-8F15-EE4D-4CE9DCE069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501675"/>
              </p:ext>
            </p:extLst>
          </p:nvPr>
        </p:nvGraphicFramePr>
        <p:xfrm>
          <a:off x="158252" y="2253548"/>
          <a:ext cx="4433060" cy="2522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941F6E94-33AE-0369-40E3-2C4793CE62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323886"/>
              </p:ext>
            </p:extLst>
          </p:nvPr>
        </p:nvGraphicFramePr>
        <p:xfrm>
          <a:off x="4807336" y="2253547"/>
          <a:ext cx="4157152" cy="252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0AA3C52-72B5-4338-288A-6379AAC63F54}"/>
                  </a:ext>
                </a:extLst>
              </p:cNvPr>
              <p:cNvSpPr txBox="1"/>
              <p:nvPr/>
            </p:nvSpPr>
            <p:spPr>
              <a:xfrm>
                <a:off x="443035" y="1218435"/>
                <a:ext cx="3556871" cy="474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𝑇𝑎𝑘𝑡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𝑡𝑖𝑚𝑒</m:t>
                      </m:r>
                      <m:r>
                        <a:rPr lang="pt-BR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𝑎𝑣𝑎𝑙𝑖𝑏𝑙𝑒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𝑝𝑟𝑜𝑑𝑢𝑐𝑡𝑖𝑜𝑛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𝑑𝑒𝑚𝑎𝑛𝑑</m:t>
                          </m:r>
                        </m:den>
                      </m:f>
                    </m:oMath>
                  </m:oMathPara>
                </a14:m>
                <a:endParaRPr lang="en-CH" sz="1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0AA3C52-72B5-4338-288A-6379AAC63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035" y="1218435"/>
                <a:ext cx="3556871" cy="4744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78023C-BF57-33BA-C06A-2FE5992C6973}"/>
                  </a:ext>
                </a:extLst>
              </p:cNvPr>
              <p:cNvSpPr txBox="1"/>
              <p:nvPr/>
            </p:nvSpPr>
            <p:spPr>
              <a:xfrm>
                <a:off x="4716016" y="1228303"/>
                <a:ext cx="3150350" cy="474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1441 (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𝑑𝑎𝑦𝑠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6176 (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𝑏𝑜𝑜𝑠𝑡𝑒𝑟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𝑑𝑖𝑝𝑜𝑙𝑒𝑠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pt-BR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336 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𝑚𝑖𝑛𝑢𝑡𝑒𝑠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H" sz="1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78023C-BF57-33BA-C06A-2FE5992C69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1228303"/>
                <a:ext cx="3150350" cy="4744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094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Graphic spid="24" grpId="0">
        <p:bldAsOne/>
      </p:bldGraphic>
      <p:bldP spid="28" grpId="0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Weekly updates MZ 02</Template>
  <TotalTime>67724</TotalTime>
  <Words>415</Words>
  <Application>Microsoft Office PowerPoint</Application>
  <PresentationFormat>On-screen Show (16:9)</PresentationFormat>
  <Paragraphs>94</Paragraphs>
  <Slides>15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Optimizing Magnet Production Plan: Insights from Simulations</vt:lpstr>
      <vt:lpstr>Agenda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Milosz Artur Zielinski</dc:creator>
  <cp:lastModifiedBy>Milosz Artur Zielinski</cp:lastModifiedBy>
  <cp:revision>33</cp:revision>
  <dcterms:created xsi:type="dcterms:W3CDTF">2024-05-24T07:25:18Z</dcterms:created>
  <dcterms:modified xsi:type="dcterms:W3CDTF">2025-05-19T10:02:57Z</dcterms:modified>
</cp:coreProperties>
</file>