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314" r:id="rId3"/>
    <p:sldId id="339" r:id="rId4"/>
    <p:sldId id="353" r:id="rId5"/>
    <p:sldId id="354" r:id="rId6"/>
    <p:sldId id="344" r:id="rId7"/>
    <p:sldId id="346" r:id="rId8"/>
    <p:sldId id="343" r:id="rId9"/>
    <p:sldId id="345" r:id="rId10"/>
    <p:sldId id="347" r:id="rId11"/>
    <p:sldId id="349" r:id="rId12"/>
    <p:sldId id="348" r:id="rId13"/>
    <p:sldId id="350" r:id="rId14"/>
    <p:sldId id="352" r:id="rId15"/>
    <p:sldId id="351" r:id="rId16"/>
  </p:sldIdLst>
  <p:sldSz cx="9144000" cy="6858000" type="screen4x3"/>
  <p:notesSz cx="9601200" cy="7315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0" autoAdjust="0"/>
    <p:restoredTop sz="94658" autoAdjust="0"/>
  </p:normalViewPr>
  <p:slideViewPr>
    <p:cSldViewPr snapToGrid="0" snapToObjects="1">
      <p:cViewPr varScale="1">
        <p:scale>
          <a:sx n="120" d="100"/>
          <a:sy n="120" d="100"/>
        </p:scale>
        <p:origin x="1944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6726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160520" cy="365760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438459" y="1"/>
            <a:ext cx="4160520" cy="365760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DB3F54CB-4699-1F44-8FD4-D2678668C1E5}" type="datetimeFigureOut">
              <a:rPr lang="en-US" smtClean="0"/>
              <a:pPr/>
              <a:t>6/4/25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948171"/>
            <a:ext cx="4160520" cy="365760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438459" y="6948171"/>
            <a:ext cx="4160520" cy="365760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3C4D0B6B-3DFE-CB4C-9989-E5FEA68571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8776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160520" cy="365760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438459" y="1"/>
            <a:ext cx="4160520" cy="365760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42BE97E5-5BFE-D740-9B8F-9D8536091658}" type="datetimeFigureOut">
              <a:rPr lang="en-US" smtClean="0"/>
              <a:pPr/>
              <a:t>6/4/25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73388" y="549275"/>
            <a:ext cx="3654425" cy="27416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60121" y="3474720"/>
            <a:ext cx="7680960" cy="3291840"/>
          </a:xfrm>
          <a:prstGeom prst="rect">
            <a:avLst/>
          </a:prstGeom>
        </p:spPr>
        <p:txBody>
          <a:bodyPr vert="horz" lIns="99075" tIns="49538" rIns="99075" bIns="4953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948171"/>
            <a:ext cx="4160520" cy="365760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438459" y="6948171"/>
            <a:ext cx="4160520" cy="365760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3C4D0C66-92A2-1C44-808B-9B2A30B020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7585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32421-80D8-C64D-95DA-45A72641ED27}" type="datetime1">
              <a:rPr lang="en-US" smtClean="0"/>
              <a:pPr/>
              <a:t>6/4/25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3D9C5-67C2-D44C-8446-D60BAA7BBA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839DC-CE44-AB4C-B3A4-0892B2800B77}" type="datetime1">
              <a:rPr lang="en-US" smtClean="0"/>
              <a:pPr/>
              <a:t>6/4/25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3D9C5-67C2-D44C-8446-D60BAA7BBA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227E6-3A2F-1B44-87CB-FCBCF57E2452}" type="datetime1">
              <a:rPr lang="en-US" smtClean="0"/>
              <a:pPr/>
              <a:t>6/4/25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3D9C5-67C2-D44C-8446-D60BAA7BBA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B6A91-28B3-B94C-B53D-9CDA3C5D6392}" type="datetime1">
              <a:rPr lang="en-US" smtClean="0"/>
              <a:pPr/>
              <a:t>6/4/25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3D9C5-67C2-D44C-8446-D60BAA7BBA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C99AE-666C-7B4D-8C7A-7B9F66879706}" type="datetime1">
              <a:rPr lang="en-US" smtClean="0"/>
              <a:pPr/>
              <a:t>6/4/25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3D9C5-67C2-D44C-8446-D60BAA7BBA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4E920-B5B8-8B43-A5C1-C03294C9144C}" type="datetime1">
              <a:rPr lang="en-US" smtClean="0"/>
              <a:pPr/>
              <a:t>6/4/25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3D9C5-67C2-D44C-8446-D60BAA7BBA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707D6-F5AC-0149-83EE-46E700EFE35A}" type="datetime1">
              <a:rPr lang="en-US" smtClean="0"/>
              <a:pPr/>
              <a:t>6/4/25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3D9C5-67C2-D44C-8446-D60BAA7BBA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D850B-CBF1-6E45-9A73-54E7CEBCC854}" type="datetime1">
              <a:rPr lang="en-US" smtClean="0"/>
              <a:pPr/>
              <a:t>6/4/25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3D9C5-67C2-D44C-8446-D60BAA7BBA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36A45-B8B6-9F4C-95FD-736B19B667BC}" type="datetime1">
              <a:rPr lang="en-US" smtClean="0"/>
              <a:pPr/>
              <a:t>6/4/25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3D9C5-67C2-D44C-8446-D60BAA7BBA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6F856-B9F8-2A4F-94C9-1BD5BEB51133}" type="datetime1">
              <a:rPr lang="en-US" smtClean="0"/>
              <a:pPr/>
              <a:t>6/4/25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3D9C5-67C2-D44C-8446-D60BAA7BBA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F59C-4CE4-074B-8596-DCE0E08F5126}" type="datetime1">
              <a:rPr lang="en-US" smtClean="0"/>
              <a:pPr/>
              <a:t>6/4/25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3D9C5-67C2-D44C-8446-D60BAA7BBA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86C115-4D99-9A4D-80DC-5CB336152AFE}" type="datetime1">
              <a:rPr lang="en-US" smtClean="0"/>
              <a:pPr/>
              <a:t>6/4/25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3D9C5-67C2-D44C-8446-D60BAA7BBA6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ollama.com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cli.github.com/packages/rpm/gh-cli.repo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aider.chat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gitlab.cern.ch/atlas/athena/-/merge_requests/80492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56506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AI </a:t>
            </a:r>
            <a:r>
              <a:rPr lang="en-US" dirty="0"/>
              <a:t>Assistants in </a:t>
            </a:r>
            <a:r>
              <a:rPr lang="en-US" b="1" dirty="0">
                <a:solidFill>
                  <a:srgbClr val="FF0000"/>
                </a:solidFill>
              </a:rPr>
              <a:t>Terminal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78541" y="3429000"/>
            <a:ext cx="7180730" cy="1894337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Shuwei Ye</a:t>
            </a:r>
          </a:p>
          <a:p>
            <a:endParaRPr lang="en-US" dirty="0"/>
          </a:p>
          <a:p>
            <a:r>
              <a:rPr lang="en-US" dirty="0"/>
              <a:t>HSF Seminar</a:t>
            </a:r>
          </a:p>
          <a:p>
            <a:r>
              <a:rPr lang="en-US" dirty="0"/>
              <a:t>June 4, 2025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563508-EE3C-34D9-81AC-37C7599351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C30FF7-FAFD-DD1C-0F0D-BABB94919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632477"/>
          </a:xfrm>
        </p:spPr>
        <p:txBody>
          <a:bodyPr>
            <a:normAutofit/>
          </a:bodyPr>
          <a:lstStyle/>
          <a:p>
            <a:pPr marL="457200">
              <a:lnSpc>
                <a:spcPts val="3000"/>
              </a:lnSpc>
              <a:spcBef>
                <a:spcPts val="1200"/>
              </a:spcBef>
              <a:buClr>
                <a:srgbClr val="FF0000"/>
              </a:buClr>
              <a:buSzPct val="80000"/>
            </a:pPr>
            <a:r>
              <a:rPr lang="en-US" dirty="0"/>
              <a:t>Examples of </a:t>
            </a:r>
            <a:r>
              <a:rPr lang="en-US" dirty="0">
                <a:solidFill>
                  <a:srgbClr val="0000FF"/>
                </a:solidFill>
              </a:rPr>
              <a:t>Aider</a:t>
            </a:r>
            <a:r>
              <a:rPr lang="en-US" dirty="0"/>
              <a:t> </a:t>
            </a:r>
            <a:r>
              <a:rPr lang="en-US" sz="4400" dirty="0"/>
              <a:t>Commands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B1668-075F-683B-D7C3-EA09E24959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565" y="1055078"/>
            <a:ext cx="7826188" cy="5301272"/>
          </a:xfrm>
          <a:ln>
            <a:solidFill>
              <a:srgbClr val="FF6600"/>
            </a:solidFill>
          </a:ln>
        </p:spPr>
        <p:txBody>
          <a:bodyPr>
            <a:normAutofit/>
          </a:bodyPr>
          <a:lstStyle/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r>
              <a:rPr lang="en-US" sz="2400" dirty="0"/>
              <a:t>Commands inside </a:t>
            </a:r>
            <a:r>
              <a:rPr lang="en-US" sz="2400" b="1" dirty="0">
                <a:solidFill>
                  <a:srgbClr val="0000FF"/>
                </a:solidFill>
              </a:rPr>
              <a:t>aider</a:t>
            </a:r>
            <a:endParaRPr lang="en-US" sz="2400" b="1" dirty="0"/>
          </a:p>
          <a:p>
            <a:pPr>
              <a:lnSpc>
                <a:spcPts val="3080"/>
              </a:lnSpc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400" b="1" dirty="0"/>
              <a:t>/ask    </a:t>
            </a:r>
            <a:r>
              <a:rPr lang="en-US" sz="2400" dirty="0"/>
              <a:t>#Ask question with editing files</a:t>
            </a:r>
          </a:p>
          <a:p>
            <a:pPr>
              <a:lnSpc>
                <a:spcPts val="3080"/>
              </a:lnSpc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400" b="1" dirty="0"/>
              <a:t>/clear  </a:t>
            </a:r>
            <a:r>
              <a:rPr lang="en-US" sz="2400" dirty="0"/>
              <a:t>#Clear the chat history</a:t>
            </a:r>
          </a:p>
          <a:p>
            <a:pPr>
              <a:lnSpc>
                <a:spcPts val="3080"/>
              </a:lnSpc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400" b="1" dirty="0"/>
              <a:t>/chat-mode ask  </a:t>
            </a:r>
            <a:r>
              <a:rPr lang="en-US" sz="2400" dirty="0"/>
              <a:t>#Switch to ask chat mode</a:t>
            </a:r>
          </a:p>
          <a:p>
            <a:pPr>
              <a:lnSpc>
                <a:spcPts val="3080"/>
              </a:lnSpc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400" b="1" dirty="0"/>
              <a:t>/copy   </a:t>
            </a:r>
            <a:r>
              <a:rPr lang="en-US" sz="2400" dirty="0"/>
              <a:t>#Copy the last assistant message to the clipboard</a:t>
            </a:r>
          </a:p>
          <a:p>
            <a:pPr>
              <a:lnSpc>
                <a:spcPts val="3080"/>
              </a:lnSpc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400" b="1" dirty="0"/>
              <a:t>/run     </a:t>
            </a:r>
            <a:r>
              <a:rPr lang="en-US" sz="2400" dirty="0"/>
              <a:t>#Run a shell </a:t>
            </a:r>
            <a:r>
              <a:rPr lang="en-US" sz="2400" dirty="0" err="1"/>
              <a:t>cmd</a:t>
            </a:r>
            <a:r>
              <a:rPr lang="en-US" sz="2400" dirty="0"/>
              <a:t> &amp; add the output to the chat</a:t>
            </a:r>
          </a:p>
          <a:p>
            <a:pPr>
              <a:lnSpc>
                <a:spcPts val="3080"/>
              </a:lnSpc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400" b="1" dirty="0"/>
              <a:t>/test    </a:t>
            </a:r>
            <a:r>
              <a:rPr lang="en-US" sz="2400" dirty="0"/>
              <a:t>#Run a shell </a:t>
            </a:r>
            <a:r>
              <a:rPr lang="en-US" sz="2400" dirty="0" err="1"/>
              <a:t>cmd</a:t>
            </a:r>
            <a:r>
              <a:rPr lang="en-US" sz="2400" dirty="0"/>
              <a:t> &amp; add the output to the chat on non-zero exit code</a:t>
            </a:r>
          </a:p>
          <a:p>
            <a:pPr>
              <a:lnSpc>
                <a:spcPts val="3080"/>
              </a:lnSpc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/</a:t>
            </a:r>
            <a:r>
              <a:rPr lang="en-US" sz="2400" b="1" dirty="0"/>
              <a:t>exit</a:t>
            </a:r>
            <a:r>
              <a:rPr lang="en-US" sz="2400" dirty="0"/>
              <a:t>     #Exit the application</a:t>
            </a:r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2400" b="1" dirty="0"/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r>
              <a:rPr lang="en-US" sz="2400" dirty="0"/>
              <a:t>Run </a:t>
            </a:r>
            <a:r>
              <a:rPr lang="en-US" sz="2400" b="1" dirty="0"/>
              <a:t>/help </a:t>
            </a:r>
            <a:r>
              <a:rPr lang="en-US" sz="2400" dirty="0"/>
              <a:t>for more commands.</a:t>
            </a:r>
          </a:p>
          <a:p>
            <a:pPr>
              <a:lnSpc>
                <a:spcPts val="3080"/>
              </a:lnSpc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sz="2400" b="1" dirty="0"/>
          </a:p>
          <a:p>
            <a:pPr>
              <a:lnSpc>
                <a:spcPts val="3080"/>
              </a:lnSpc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sz="2400" b="1" dirty="0"/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2400" b="1" dirty="0"/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1400" b="1" dirty="0"/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1400" b="1" dirty="0"/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2400" b="1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FAD4085-BA41-F660-742C-AADD98579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3D9C5-67C2-D44C-8446-D60BAA7BBA6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9110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182F42-389B-DF11-417C-7292FA7513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065843-D0BF-2AD5-A8D1-933B692DB9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632477"/>
          </a:xfrm>
        </p:spPr>
        <p:txBody>
          <a:bodyPr>
            <a:normAutofit/>
          </a:bodyPr>
          <a:lstStyle/>
          <a:p>
            <a:pPr marL="457200">
              <a:lnSpc>
                <a:spcPts val="3000"/>
              </a:lnSpc>
              <a:spcBef>
                <a:spcPts val="1200"/>
              </a:spcBef>
              <a:buClr>
                <a:srgbClr val="FF0000"/>
              </a:buClr>
              <a:buSzPct val="80000"/>
            </a:pPr>
            <a:r>
              <a:rPr lang="en-US" dirty="0"/>
              <a:t>Aider </a:t>
            </a:r>
            <a:r>
              <a:rPr lang="en-US" sz="4400" dirty="0"/>
              <a:t>Chat History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3C36BF-E637-5D35-0D14-CE73DA0728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565" y="907116"/>
            <a:ext cx="7826188" cy="5449234"/>
          </a:xfrm>
          <a:ln>
            <a:solidFill>
              <a:srgbClr val="FF6600"/>
            </a:solidFill>
          </a:ln>
        </p:spPr>
        <p:txBody>
          <a:bodyPr>
            <a:normAutofit/>
          </a:bodyPr>
          <a:lstStyle/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r>
              <a:rPr lang="en-US" sz="2400" dirty="0"/>
              <a:t>The</a:t>
            </a:r>
            <a:r>
              <a:rPr lang="en-US" sz="2400" b="1" dirty="0">
                <a:solidFill>
                  <a:srgbClr val="0000FF"/>
                </a:solidFill>
              </a:rPr>
              <a:t> Aider</a:t>
            </a:r>
            <a:r>
              <a:rPr lang="en-US" sz="2400" dirty="0"/>
              <a:t> </a:t>
            </a:r>
            <a:r>
              <a:rPr lang="en-US" sz="2400" b="1" dirty="0">
                <a:solidFill>
                  <a:srgbClr val="0070C0"/>
                </a:solidFill>
              </a:rPr>
              <a:t>chat history </a:t>
            </a:r>
            <a:r>
              <a:rPr lang="en-US" sz="2400" dirty="0"/>
              <a:t>can be found in CWD</a:t>
            </a:r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2400" b="1" dirty="0"/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2400" b="1" dirty="0"/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2400" b="1" dirty="0"/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2400" b="1" dirty="0"/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2400" b="1" dirty="0"/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1400" b="1" dirty="0"/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1400" b="1" dirty="0"/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2400" b="1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E0AF319-DCEF-E6F7-EFE5-6D770B00F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3D9C5-67C2-D44C-8446-D60BAA7BBA6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2B3E7BB-8589-2259-0674-3F48A14B6120}"/>
              </a:ext>
            </a:extLst>
          </p:cNvPr>
          <p:cNvSpPr txBox="1"/>
          <p:nvPr/>
        </p:nvSpPr>
        <p:spPr>
          <a:xfrm>
            <a:off x="1004226" y="1527930"/>
            <a:ext cx="6841862" cy="100027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US" dirty="0"/>
              <a:t>$ ls -1 .aider.*history*</a:t>
            </a:r>
          </a:p>
          <a:p>
            <a:pPr>
              <a:spcAft>
                <a:spcPts val="300"/>
              </a:spcAft>
            </a:pPr>
            <a:r>
              <a:rPr lang="en-US" b="1" dirty="0"/>
              <a:t>.</a:t>
            </a:r>
            <a:r>
              <a:rPr lang="en-US" b="1" dirty="0" err="1"/>
              <a:t>aider.chat.history.md</a:t>
            </a:r>
            <a:endParaRPr lang="en-US" b="1" dirty="0"/>
          </a:p>
          <a:p>
            <a:pPr>
              <a:spcAft>
                <a:spcPts val="300"/>
              </a:spcAft>
            </a:pPr>
            <a:r>
              <a:rPr lang="en-US" b="1" dirty="0"/>
              <a:t>.</a:t>
            </a:r>
            <a:r>
              <a:rPr lang="en-US" b="1" dirty="0" err="1"/>
              <a:t>aider.input.history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852737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5F0A7D-8EE7-61DC-3E8F-1BE4DD82B8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B9AFF2-8C5D-9413-D848-F771CDC13E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632477"/>
          </a:xfrm>
        </p:spPr>
        <p:txBody>
          <a:bodyPr>
            <a:normAutofit/>
          </a:bodyPr>
          <a:lstStyle/>
          <a:p>
            <a:pPr marL="457200">
              <a:lnSpc>
                <a:spcPts val="3000"/>
              </a:lnSpc>
              <a:spcBef>
                <a:spcPts val="1200"/>
              </a:spcBef>
              <a:buClr>
                <a:srgbClr val="FF0000"/>
              </a:buClr>
              <a:buSzPct val="80000"/>
            </a:pPr>
            <a:r>
              <a:rPr lang="en-US" sz="4400" dirty="0"/>
              <a:t>Using Local </a:t>
            </a:r>
            <a:r>
              <a:rPr lang="en-US" sz="4400" dirty="0" err="1"/>
              <a:t>ollama</a:t>
            </a:r>
            <a:r>
              <a:rPr lang="en-US" sz="4400" dirty="0"/>
              <a:t>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CA24B7-8F7D-0DEC-9F48-E2AC8AF248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565" y="907116"/>
            <a:ext cx="7826188" cy="5449234"/>
          </a:xfrm>
          <a:ln>
            <a:solidFill>
              <a:srgbClr val="FF6600"/>
            </a:solidFill>
          </a:ln>
        </p:spPr>
        <p:txBody>
          <a:bodyPr>
            <a:normAutofit/>
          </a:bodyPr>
          <a:lstStyle/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r>
              <a:rPr lang="en-US" sz="2400" b="1" dirty="0">
                <a:solidFill>
                  <a:srgbClr val="0000FF"/>
                </a:solidFill>
              </a:rPr>
              <a:t>Aider</a:t>
            </a:r>
            <a:r>
              <a:rPr lang="en-US" sz="2400" dirty="0"/>
              <a:t> can also use </a:t>
            </a:r>
            <a:r>
              <a:rPr lang="en-US" sz="2400" b="1" dirty="0"/>
              <a:t>local LLM models</a:t>
            </a:r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2400" b="1" dirty="0"/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r>
              <a:rPr lang="en-US" sz="2400" dirty="0"/>
              <a:t>To use </a:t>
            </a:r>
            <a:r>
              <a:rPr lang="en-US" sz="2400" b="1" dirty="0"/>
              <a:t>local models </a:t>
            </a:r>
            <a:r>
              <a:rPr lang="en-US" sz="2400" dirty="0"/>
              <a:t>through</a:t>
            </a:r>
            <a:r>
              <a:rPr lang="en-US" sz="2400" b="1" dirty="0"/>
              <a:t> </a:t>
            </a:r>
            <a:r>
              <a:rPr lang="en-US" sz="2400" b="1" dirty="0" err="1">
                <a:solidFill>
                  <a:srgbClr val="0000FF"/>
                </a:solidFill>
              </a:rPr>
              <a:t>ollama</a:t>
            </a:r>
            <a:r>
              <a:rPr lang="en-US" sz="2400" b="1" dirty="0"/>
              <a:t>:</a:t>
            </a:r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r>
              <a:rPr lang="en-US" sz="2400" dirty="0"/>
              <a:t>$ </a:t>
            </a:r>
            <a:r>
              <a:rPr lang="en-US" sz="2400" dirty="0" err="1"/>
              <a:t>ollama</a:t>
            </a:r>
            <a:r>
              <a:rPr lang="en-US" sz="2400" dirty="0"/>
              <a:t> list</a:t>
            </a:r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r>
              <a:rPr lang="en-US" sz="2400" dirty="0"/>
              <a:t>$ aider --</a:t>
            </a:r>
            <a:r>
              <a:rPr lang="en-US" sz="2400" dirty="0" err="1"/>
              <a:t>openai</a:t>
            </a:r>
            <a:r>
              <a:rPr lang="en-US" sz="2400" dirty="0"/>
              <a:t>-</a:t>
            </a:r>
            <a:r>
              <a:rPr lang="en-US" sz="2400" dirty="0" err="1"/>
              <a:t>api</a:t>
            </a:r>
            <a:r>
              <a:rPr lang="en-US" sz="2400" dirty="0"/>
              <a:t>-base </a:t>
            </a:r>
            <a:r>
              <a:rPr lang="en-US" sz="2400" b="1" dirty="0">
                <a:solidFill>
                  <a:srgbClr val="C00000"/>
                </a:solidFill>
              </a:rPr>
              <a:t>http://localhost:11434/v1 </a:t>
            </a:r>
            <a:r>
              <a:rPr lang="en-US" sz="2400" dirty="0"/>
              <a:t>\</a:t>
            </a:r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r>
              <a:rPr lang="en-US" sz="2400" dirty="0"/>
              <a:t>          --</a:t>
            </a:r>
            <a:r>
              <a:rPr lang="en-US" sz="2400" dirty="0" err="1"/>
              <a:t>openai</a:t>
            </a:r>
            <a:r>
              <a:rPr lang="en-US" sz="2400" dirty="0"/>
              <a:t>-</a:t>
            </a:r>
            <a:r>
              <a:rPr lang="en-US" sz="2400" dirty="0" err="1"/>
              <a:t>api</a:t>
            </a:r>
            <a:r>
              <a:rPr lang="en-US" sz="2400" dirty="0"/>
              <a:t>-key any --model </a:t>
            </a:r>
            <a:r>
              <a:rPr lang="en-US" sz="2400" dirty="0" err="1"/>
              <a:t>ollama</a:t>
            </a:r>
            <a:r>
              <a:rPr lang="en-US" sz="2400" dirty="0"/>
              <a:t>/gemma3:4b</a:t>
            </a:r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2400" b="1" dirty="0"/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2400" b="1" dirty="0"/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2400" b="1" dirty="0"/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2400" b="1" dirty="0"/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2400" b="1" dirty="0"/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1400" b="1" dirty="0"/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1400" b="1" dirty="0"/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2400" b="1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A42BDE5-46C0-B848-32AF-3D0D71577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3D9C5-67C2-D44C-8446-D60BAA7BBA6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78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19E642E-06B0-82BB-2002-76ACCD72FE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1D25AD-EC7C-56DB-69E3-FC3B43BA9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369" y="238539"/>
            <a:ext cx="8263890" cy="1434415"/>
          </a:xfrm>
        </p:spPr>
        <p:txBody>
          <a:bodyPr anchor="b">
            <a:normAutofit/>
          </a:bodyPr>
          <a:lstStyle/>
          <a:p>
            <a:pPr marL="457200">
              <a:spcBef>
                <a:spcPts val="1200"/>
              </a:spcBef>
              <a:buClr>
                <a:srgbClr val="FF0000"/>
              </a:buClr>
              <a:buSzPct val="80000"/>
            </a:pPr>
            <a:r>
              <a:rPr lang="en-US" sz="4700" b="1" dirty="0" err="1">
                <a:solidFill>
                  <a:srgbClr val="0000FF"/>
                </a:solidFill>
              </a:rPr>
              <a:t>Ollama</a:t>
            </a:r>
            <a:r>
              <a:rPr lang="en-US" sz="4700" dirty="0"/>
              <a:t>: </a:t>
            </a:r>
            <a:r>
              <a:rPr lang="en-US" sz="4700" b="1" dirty="0"/>
              <a:t>Local</a:t>
            </a:r>
            <a:r>
              <a:rPr lang="en-US" sz="4700" dirty="0"/>
              <a:t> AI Models</a:t>
            </a:r>
          </a:p>
        </p:txBody>
      </p:sp>
      <p:sp>
        <p:nvSpPr>
          <p:cNvPr id="24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9369" y="1681544"/>
            <a:ext cx="8229600" cy="18288"/>
          </a:xfrm>
          <a:custGeom>
            <a:avLst/>
            <a:gdLst>
              <a:gd name="connsiteX0" fmla="*/ 0 w 8229600"/>
              <a:gd name="connsiteY0" fmla="*/ 0 h 18288"/>
              <a:gd name="connsiteX1" fmla="*/ 521208 w 8229600"/>
              <a:gd name="connsiteY1" fmla="*/ 0 h 18288"/>
              <a:gd name="connsiteX2" fmla="*/ 1371600 w 8229600"/>
              <a:gd name="connsiteY2" fmla="*/ 0 h 18288"/>
              <a:gd name="connsiteX3" fmla="*/ 2221992 w 8229600"/>
              <a:gd name="connsiteY3" fmla="*/ 0 h 18288"/>
              <a:gd name="connsiteX4" fmla="*/ 3072384 w 8229600"/>
              <a:gd name="connsiteY4" fmla="*/ 0 h 18288"/>
              <a:gd name="connsiteX5" fmla="*/ 3511296 w 8229600"/>
              <a:gd name="connsiteY5" fmla="*/ 0 h 18288"/>
              <a:gd name="connsiteX6" fmla="*/ 4114800 w 8229600"/>
              <a:gd name="connsiteY6" fmla="*/ 0 h 18288"/>
              <a:gd name="connsiteX7" fmla="*/ 4553712 w 8229600"/>
              <a:gd name="connsiteY7" fmla="*/ 0 h 18288"/>
              <a:gd name="connsiteX8" fmla="*/ 5239512 w 8229600"/>
              <a:gd name="connsiteY8" fmla="*/ 0 h 18288"/>
              <a:gd name="connsiteX9" fmla="*/ 5843016 w 8229600"/>
              <a:gd name="connsiteY9" fmla="*/ 0 h 18288"/>
              <a:gd name="connsiteX10" fmla="*/ 6611112 w 8229600"/>
              <a:gd name="connsiteY10" fmla="*/ 0 h 18288"/>
              <a:gd name="connsiteX11" fmla="*/ 7461504 w 8229600"/>
              <a:gd name="connsiteY11" fmla="*/ 0 h 18288"/>
              <a:gd name="connsiteX12" fmla="*/ 8229600 w 8229600"/>
              <a:gd name="connsiteY12" fmla="*/ 0 h 18288"/>
              <a:gd name="connsiteX13" fmla="*/ 8229600 w 8229600"/>
              <a:gd name="connsiteY13" fmla="*/ 18288 h 18288"/>
              <a:gd name="connsiteX14" fmla="*/ 7461504 w 8229600"/>
              <a:gd name="connsiteY14" fmla="*/ 18288 h 18288"/>
              <a:gd name="connsiteX15" fmla="*/ 6940296 w 8229600"/>
              <a:gd name="connsiteY15" fmla="*/ 18288 h 18288"/>
              <a:gd name="connsiteX16" fmla="*/ 6419088 w 8229600"/>
              <a:gd name="connsiteY16" fmla="*/ 18288 h 18288"/>
              <a:gd name="connsiteX17" fmla="*/ 5650992 w 8229600"/>
              <a:gd name="connsiteY17" fmla="*/ 18288 h 18288"/>
              <a:gd name="connsiteX18" fmla="*/ 5129784 w 8229600"/>
              <a:gd name="connsiteY18" fmla="*/ 18288 h 18288"/>
              <a:gd name="connsiteX19" fmla="*/ 4690872 w 8229600"/>
              <a:gd name="connsiteY19" fmla="*/ 18288 h 18288"/>
              <a:gd name="connsiteX20" fmla="*/ 4087368 w 8229600"/>
              <a:gd name="connsiteY20" fmla="*/ 18288 h 18288"/>
              <a:gd name="connsiteX21" fmla="*/ 3401568 w 8229600"/>
              <a:gd name="connsiteY21" fmla="*/ 18288 h 18288"/>
              <a:gd name="connsiteX22" fmla="*/ 2798064 w 8229600"/>
              <a:gd name="connsiteY22" fmla="*/ 18288 h 18288"/>
              <a:gd name="connsiteX23" fmla="*/ 2276856 w 8229600"/>
              <a:gd name="connsiteY23" fmla="*/ 18288 h 18288"/>
              <a:gd name="connsiteX24" fmla="*/ 1426464 w 8229600"/>
              <a:gd name="connsiteY24" fmla="*/ 18288 h 18288"/>
              <a:gd name="connsiteX25" fmla="*/ 740664 w 8229600"/>
              <a:gd name="connsiteY25" fmla="*/ 18288 h 18288"/>
              <a:gd name="connsiteX26" fmla="*/ 0 w 8229600"/>
              <a:gd name="connsiteY26" fmla="*/ 18288 h 18288"/>
              <a:gd name="connsiteX27" fmla="*/ 0 w 8229600"/>
              <a:gd name="connsiteY2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8229600" h="18288" fill="none" extrusionOk="0">
                <a:moveTo>
                  <a:pt x="0" y="0"/>
                </a:moveTo>
                <a:cubicBezTo>
                  <a:pt x="227594" y="-4267"/>
                  <a:pt x="329693" y="13251"/>
                  <a:pt x="521208" y="0"/>
                </a:cubicBezTo>
                <a:cubicBezTo>
                  <a:pt x="712723" y="-13251"/>
                  <a:pt x="1137373" y="-13618"/>
                  <a:pt x="1371600" y="0"/>
                </a:cubicBezTo>
                <a:cubicBezTo>
                  <a:pt x="1605827" y="13618"/>
                  <a:pt x="1975382" y="-27374"/>
                  <a:pt x="2221992" y="0"/>
                </a:cubicBezTo>
                <a:cubicBezTo>
                  <a:pt x="2468602" y="27374"/>
                  <a:pt x="2863316" y="-20517"/>
                  <a:pt x="3072384" y="0"/>
                </a:cubicBezTo>
                <a:cubicBezTo>
                  <a:pt x="3281452" y="20517"/>
                  <a:pt x="3331438" y="10793"/>
                  <a:pt x="3511296" y="0"/>
                </a:cubicBezTo>
                <a:cubicBezTo>
                  <a:pt x="3691154" y="-10793"/>
                  <a:pt x="3906405" y="-29737"/>
                  <a:pt x="4114800" y="0"/>
                </a:cubicBezTo>
                <a:cubicBezTo>
                  <a:pt x="4323195" y="29737"/>
                  <a:pt x="4428852" y="-2234"/>
                  <a:pt x="4553712" y="0"/>
                </a:cubicBezTo>
                <a:cubicBezTo>
                  <a:pt x="4678572" y="2234"/>
                  <a:pt x="5065629" y="29368"/>
                  <a:pt x="5239512" y="0"/>
                </a:cubicBezTo>
                <a:cubicBezTo>
                  <a:pt x="5413395" y="-29368"/>
                  <a:pt x="5703888" y="11839"/>
                  <a:pt x="5843016" y="0"/>
                </a:cubicBezTo>
                <a:cubicBezTo>
                  <a:pt x="5982144" y="-11839"/>
                  <a:pt x="6260765" y="24719"/>
                  <a:pt x="6611112" y="0"/>
                </a:cubicBezTo>
                <a:cubicBezTo>
                  <a:pt x="6961459" y="-24719"/>
                  <a:pt x="7228293" y="32959"/>
                  <a:pt x="7461504" y="0"/>
                </a:cubicBezTo>
                <a:cubicBezTo>
                  <a:pt x="7694715" y="-32959"/>
                  <a:pt x="7990029" y="-3422"/>
                  <a:pt x="8229600" y="0"/>
                </a:cubicBezTo>
                <a:cubicBezTo>
                  <a:pt x="8228940" y="5812"/>
                  <a:pt x="8229447" y="9773"/>
                  <a:pt x="8229600" y="18288"/>
                </a:cubicBezTo>
                <a:cubicBezTo>
                  <a:pt x="7940706" y="-9293"/>
                  <a:pt x="7792584" y="-16009"/>
                  <a:pt x="7461504" y="18288"/>
                </a:cubicBezTo>
                <a:cubicBezTo>
                  <a:pt x="7130424" y="52585"/>
                  <a:pt x="7080072" y="43845"/>
                  <a:pt x="6940296" y="18288"/>
                </a:cubicBezTo>
                <a:cubicBezTo>
                  <a:pt x="6800520" y="-7269"/>
                  <a:pt x="6672872" y="26671"/>
                  <a:pt x="6419088" y="18288"/>
                </a:cubicBezTo>
                <a:cubicBezTo>
                  <a:pt x="6165304" y="9905"/>
                  <a:pt x="5869721" y="4987"/>
                  <a:pt x="5650992" y="18288"/>
                </a:cubicBezTo>
                <a:cubicBezTo>
                  <a:pt x="5432263" y="31589"/>
                  <a:pt x="5308310" y="3023"/>
                  <a:pt x="5129784" y="18288"/>
                </a:cubicBezTo>
                <a:cubicBezTo>
                  <a:pt x="4951258" y="33553"/>
                  <a:pt x="4799696" y="15357"/>
                  <a:pt x="4690872" y="18288"/>
                </a:cubicBezTo>
                <a:cubicBezTo>
                  <a:pt x="4582048" y="21219"/>
                  <a:pt x="4311124" y="-7836"/>
                  <a:pt x="4087368" y="18288"/>
                </a:cubicBezTo>
                <a:cubicBezTo>
                  <a:pt x="3863612" y="44412"/>
                  <a:pt x="3730288" y="13374"/>
                  <a:pt x="3401568" y="18288"/>
                </a:cubicBezTo>
                <a:cubicBezTo>
                  <a:pt x="3072848" y="23202"/>
                  <a:pt x="3020684" y="32425"/>
                  <a:pt x="2798064" y="18288"/>
                </a:cubicBezTo>
                <a:cubicBezTo>
                  <a:pt x="2575444" y="4151"/>
                  <a:pt x="2440915" y="-7352"/>
                  <a:pt x="2276856" y="18288"/>
                </a:cubicBezTo>
                <a:cubicBezTo>
                  <a:pt x="2112797" y="43928"/>
                  <a:pt x="1726502" y="-9560"/>
                  <a:pt x="1426464" y="18288"/>
                </a:cubicBezTo>
                <a:cubicBezTo>
                  <a:pt x="1126426" y="46136"/>
                  <a:pt x="992925" y="21016"/>
                  <a:pt x="740664" y="18288"/>
                </a:cubicBezTo>
                <a:cubicBezTo>
                  <a:pt x="488403" y="15560"/>
                  <a:pt x="195650" y="-16061"/>
                  <a:pt x="0" y="18288"/>
                </a:cubicBezTo>
                <a:cubicBezTo>
                  <a:pt x="348" y="9455"/>
                  <a:pt x="654" y="3983"/>
                  <a:pt x="0" y="0"/>
                </a:cubicBezTo>
                <a:close/>
              </a:path>
              <a:path w="8229600" h="18288" stroke="0" extrusionOk="0">
                <a:moveTo>
                  <a:pt x="0" y="0"/>
                </a:moveTo>
                <a:cubicBezTo>
                  <a:pt x="259263" y="-9445"/>
                  <a:pt x="404731" y="4427"/>
                  <a:pt x="521208" y="0"/>
                </a:cubicBezTo>
                <a:cubicBezTo>
                  <a:pt x="637685" y="-4427"/>
                  <a:pt x="839187" y="564"/>
                  <a:pt x="960120" y="0"/>
                </a:cubicBezTo>
                <a:cubicBezTo>
                  <a:pt x="1081053" y="-564"/>
                  <a:pt x="1313469" y="-16481"/>
                  <a:pt x="1481328" y="0"/>
                </a:cubicBezTo>
                <a:cubicBezTo>
                  <a:pt x="1649187" y="16481"/>
                  <a:pt x="1885247" y="26161"/>
                  <a:pt x="2167128" y="0"/>
                </a:cubicBezTo>
                <a:cubicBezTo>
                  <a:pt x="2449009" y="-26161"/>
                  <a:pt x="2761875" y="-22202"/>
                  <a:pt x="2935224" y="0"/>
                </a:cubicBezTo>
                <a:cubicBezTo>
                  <a:pt x="3108573" y="22202"/>
                  <a:pt x="3540687" y="-2863"/>
                  <a:pt x="3785616" y="0"/>
                </a:cubicBezTo>
                <a:cubicBezTo>
                  <a:pt x="4030545" y="2863"/>
                  <a:pt x="4280774" y="-12442"/>
                  <a:pt x="4636008" y="0"/>
                </a:cubicBezTo>
                <a:cubicBezTo>
                  <a:pt x="4991242" y="12442"/>
                  <a:pt x="5025483" y="16914"/>
                  <a:pt x="5239512" y="0"/>
                </a:cubicBezTo>
                <a:cubicBezTo>
                  <a:pt x="5453541" y="-16914"/>
                  <a:pt x="5754008" y="16592"/>
                  <a:pt x="6007608" y="0"/>
                </a:cubicBezTo>
                <a:cubicBezTo>
                  <a:pt x="6261208" y="-16592"/>
                  <a:pt x="6407957" y="-11909"/>
                  <a:pt x="6693408" y="0"/>
                </a:cubicBezTo>
                <a:cubicBezTo>
                  <a:pt x="6978859" y="11909"/>
                  <a:pt x="7015437" y="-20890"/>
                  <a:pt x="7296912" y="0"/>
                </a:cubicBezTo>
                <a:cubicBezTo>
                  <a:pt x="7578387" y="20890"/>
                  <a:pt x="7859622" y="46406"/>
                  <a:pt x="8229600" y="0"/>
                </a:cubicBezTo>
                <a:cubicBezTo>
                  <a:pt x="8230508" y="6337"/>
                  <a:pt x="8228722" y="11778"/>
                  <a:pt x="8229600" y="18288"/>
                </a:cubicBezTo>
                <a:cubicBezTo>
                  <a:pt x="8075287" y="35054"/>
                  <a:pt x="7821366" y="21850"/>
                  <a:pt x="7626096" y="18288"/>
                </a:cubicBezTo>
                <a:cubicBezTo>
                  <a:pt x="7430826" y="14726"/>
                  <a:pt x="7320004" y="-9669"/>
                  <a:pt x="7022592" y="18288"/>
                </a:cubicBezTo>
                <a:cubicBezTo>
                  <a:pt x="6725180" y="46245"/>
                  <a:pt x="6348804" y="-14025"/>
                  <a:pt x="6172200" y="18288"/>
                </a:cubicBezTo>
                <a:cubicBezTo>
                  <a:pt x="5995596" y="50601"/>
                  <a:pt x="5788102" y="22890"/>
                  <a:pt x="5650992" y="18288"/>
                </a:cubicBezTo>
                <a:cubicBezTo>
                  <a:pt x="5513882" y="13686"/>
                  <a:pt x="5198399" y="29121"/>
                  <a:pt x="4882896" y="18288"/>
                </a:cubicBezTo>
                <a:cubicBezTo>
                  <a:pt x="4567393" y="7455"/>
                  <a:pt x="4557008" y="26965"/>
                  <a:pt x="4443984" y="18288"/>
                </a:cubicBezTo>
                <a:cubicBezTo>
                  <a:pt x="4330960" y="9611"/>
                  <a:pt x="4061674" y="28891"/>
                  <a:pt x="3758184" y="18288"/>
                </a:cubicBezTo>
                <a:cubicBezTo>
                  <a:pt x="3454694" y="7685"/>
                  <a:pt x="3380392" y="19119"/>
                  <a:pt x="3236976" y="18288"/>
                </a:cubicBezTo>
                <a:cubicBezTo>
                  <a:pt x="3093560" y="17457"/>
                  <a:pt x="2632116" y="37607"/>
                  <a:pt x="2386584" y="18288"/>
                </a:cubicBezTo>
                <a:cubicBezTo>
                  <a:pt x="2141052" y="-1031"/>
                  <a:pt x="2110884" y="28777"/>
                  <a:pt x="1947672" y="18288"/>
                </a:cubicBezTo>
                <a:cubicBezTo>
                  <a:pt x="1784460" y="7799"/>
                  <a:pt x="1535467" y="461"/>
                  <a:pt x="1261872" y="18288"/>
                </a:cubicBezTo>
                <a:cubicBezTo>
                  <a:pt x="988277" y="36115"/>
                  <a:pt x="1021096" y="10375"/>
                  <a:pt x="822960" y="18288"/>
                </a:cubicBezTo>
                <a:cubicBezTo>
                  <a:pt x="624824" y="26201"/>
                  <a:pt x="298309" y="1283"/>
                  <a:pt x="0" y="18288"/>
                </a:cubicBezTo>
                <a:cubicBezTo>
                  <a:pt x="-633" y="12278"/>
                  <a:pt x="-757" y="5867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FD482B-57CA-31D1-826E-AADCB3529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369" y="2071316"/>
            <a:ext cx="5035164" cy="4119172"/>
          </a:xfrm>
        </p:spPr>
        <p:txBody>
          <a:bodyPr anchor="t">
            <a:normAutofit/>
          </a:bodyPr>
          <a:lstStyle/>
          <a:p>
            <a:pPr marL="0" indent="0">
              <a:buClr>
                <a:srgbClr val="FF0000"/>
              </a:buClr>
              <a:buNone/>
            </a:pPr>
            <a:r>
              <a:rPr lang="en-US" sz="1900" b="1" dirty="0"/>
              <a:t>Local AI </a:t>
            </a:r>
            <a:r>
              <a:rPr lang="en-US" sz="1900" dirty="0"/>
              <a:t>models can run via </a:t>
            </a:r>
            <a:r>
              <a:rPr lang="en-US" sz="1900" b="1" dirty="0" err="1"/>
              <a:t>ollama</a:t>
            </a:r>
            <a:endParaRPr lang="en-US" sz="1900" b="1" dirty="0"/>
          </a:p>
          <a:p>
            <a:pPr marL="0" indent="0">
              <a:buClr>
                <a:srgbClr val="FF0000"/>
              </a:buClr>
              <a:buNone/>
            </a:pPr>
            <a:endParaRPr lang="en-US" sz="1900" b="1" dirty="0"/>
          </a:p>
          <a:p>
            <a:pPr marL="0" indent="0">
              <a:buClr>
                <a:srgbClr val="FF0000"/>
              </a:buClr>
              <a:buNone/>
            </a:pPr>
            <a:r>
              <a:rPr lang="en-US" sz="1900" dirty="0"/>
              <a:t>Download from</a:t>
            </a:r>
          </a:p>
          <a:p>
            <a:pPr marL="0" indent="0">
              <a:buClr>
                <a:srgbClr val="FF0000"/>
              </a:buClr>
              <a:buNone/>
            </a:pPr>
            <a:r>
              <a:rPr lang="en-US" sz="1900" b="1" dirty="0">
                <a:hlinkClick r:id="rId2"/>
              </a:rPr>
              <a:t>https://ollama.com/</a:t>
            </a:r>
            <a:endParaRPr lang="en-US" sz="1900" b="1" dirty="0"/>
          </a:p>
          <a:p>
            <a:pPr marL="0" indent="0">
              <a:buClr>
                <a:srgbClr val="FF0000"/>
              </a:buClr>
              <a:buNone/>
            </a:pPr>
            <a:endParaRPr lang="en-US" sz="1900" b="1" dirty="0"/>
          </a:p>
          <a:p>
            <a:pPr marL="0" indent="0">
              <a:buClr>
                <a:srgbClr val="FF0000"/>
              </a:buClr>
              <a:buNone/>
            </a:pPr>
            <a:r>
              <a:rPr lang="en-US" sz="1900" dirty="0"/>
              <a:t>Search/full the models from:</a:t>
            </a:r>
          </a:p>
          <a:p>
            <a:pPr marL="0" indent="0">
              <a:buClr>
                <a:srgbClr val="FF0000"/>
              </a:buClr>
              <a:buNone/>
            </a:pPr>
            <a:r>
              <a:rPr lang="en-US" sz="1900" b="1" dirty="0">
                <a:solidFill>
                  <a:srgbClr val="0000FF"/>
                </a:solidFill>
              </a:rPr>
              <a:t>https://</a:t>
            </a:r>
            <a:r>
              <a:rPr lang="en-US" sz="1900" b="1" dirty="0" err="1">
                <a:solidFill>
                  <a:srgbClr val="0000FF"/>
                </a:solidFill>
              </a:rPr>
              <a:t>ollama.com</a:t>
            </a:r>
            <a:r>
              <a:rPr lang="en-US" sz="1900" b="1" dirty="0">
                <a:solidFill>
                  <a:srgbClr val="0000FF"/>
                </a:solidFill>
              </a:rPr>
              <a:t>/library</a:t>
            </a:r>
          </a:p>
          <a:p>
            <a:pPr marL="0" indent="0">
              <a:buClr>
                <a:srgbClr val="FF0000"/>
              </a:buClr>
              <a:buNone/>
            </a:pPr>
            <a:endParaRPr lang="en-US" sz="1900" b="1" dirty="0"/>
          </a:p>
          <a:p>
            <a:pPr marL="0" indent="0">
              <a:buClr>
                <a:srgbClr val="FF0000"/>
              </a:buClr>
              <a:buNone/>
            </a:pPr>
            <a:endParaRPr lang="en-US" sz="1900" b="1" dirty="0"/>
          </a:p>
          <a:p>
            <a:pPr marL="0" indent="0">
              <a:buClr>
                <a:srgbClr val="FF0000"/>
              </a:buClr>
              <a:buNone/>
            </a:pPr>
            <a:endParaRPr lang="en-US" sz="1900" b="1" dirty="0"/>
          </a:p>
          <a:p>
            <a:pPr marL="0" indent="0">
              <a:buClr>
                <a:srgbClr val="FF0000"/>
              </a:buClr>
              <a:buNone/>
            </a:pPr>
            <a:endParaRPr lang="en-US" sz="1900" b="1" dirty="0"/>
          </a:p>
          <a:p>
            <a:pPr marL="0" indent="0">
              <a:buClr>
                <a:srgbClr val="FF0000"/>
              </a:buClr>
              <a:buNone/>
            </a:pPr>
            <a:endParaRPr lang="en-US" sz="1900" b="1" dirty="0"/>
          </a:p>
          <a:p>
            <a:pPr marL="0" indent="0">
              <a:buClr>
                <a:srgbClr val="FF0000"/>
              </a:buClr>
              <a:buNone/>
            </a:pPr>
            <a:endParaRPr lang="en-US" sz="1900" b="1" dirty="0"/>
          </a:p>
          <a:p>
            <a:pPr marL="0" indent="0">
              <a:buClr>
                <a:srgbClr val="FF0000"/>
              </a:buClr>
              <a:buNone/>
            </a:pPr>
            <a:endParaRPr lang="en-US" sz="1900" b="1" dirty="0"/>
          </a:p>
          <a:p>
            <a:pPr marL="0" indent="0">
              <a:buClr>
                <a:srgbClr val="FF0000"/>
              </a:buClr>
              <a:buNone/>
            </a:pPr>
            <a:endParaRPr lang="en-US" sz="1900" b="1" dirty="0"/>
          </a:p>
          <a:p>
            <a:pPr marL="0" indent="0">
              <a:spcBef>
                <a:spcPts val="0"/>
              </a:spcBef>
              <a:buClr>
                <a:srgbClr val="FF0000"/>
              </a:buClr>
              <a:buNone/>
            </a:pPr>
            <a:endParaRPr lang="en-US" sz="1900" dirty="0"/>
          </a:p>
          <a:p>
            <a:pPr marL="0" indent="0">
              <a:spcBef>
                <a:spcPts val="0"/>
              </a:spcBef>
              <a:buClr>
                <a:srgbClr val="FF0000"/>
              </a:buClr>
              <a:buNone/>
            </a:pPr>
            <a:endParaRPr lang="en-US" sz="1900" dirty="0"/>
          </a:p>
          <a:p>
            <a:pPr marL="0" indent="0">
              <a:spcBef>
                <a:spcPts val="0"/>
              </a:spcBef>
              <a:buClr>
                <a:srgbClr val="FF0000"/>
              </a:buClr>
              <a:buNone/>
            </a:pPr>
            <a:endParaRPr lang="en-US" sz="1900" dirty="0"/>
          </a:p>
          <a:p>
            <a:pPr marL="0" indent="0">
              <a:spcBef>
                <a:spcPts val="0"/>
              </a:spcBef>
              <a:buClr>
                <a:srgbClr val="FF0000"/>
              </a:buClr>
              <a:buNone/>
            </a:pPr>
            <a:endParaRPr lang="en-US" sz="1900" dirty="0"/>
          </a:p>
          <a:p>
            <a:pPr marL="0" indent="0">
              <a:spcBef>
                <a:spcPts val="0"/>
              </a:spcBef>
              <a:buClr>
                <a:srgbClr val="FF0000"/>
              </a:buClr>
              <a:buNone/>
            </a:pPr>
            <a:endParaRPr lang="en-US" sz="1900" dirty="0"/>
          </a:p>
          <a:p>
            <a:pPr marL="0" indent="0">
              <a:spcBef>
                <a:spcPts val="0"/>
              </a:spcBef>
              <a:buClr>
                <a:srgbClr val="FF0000"/>
              </a:buClr>
              <a:buNone/>
            </a:pPr>
            <a:endParaRPr lang="en-US" sz="1900" dirty="0"/>
          </a:p>
        </p:txBody>
      </p:sp>
      <p:pic>
        <p:nvPicPr>
          <p:cNvPr id="4" name="Picture 6" descr="Ollama Logo PNG Vector (SVG) Free Download">
            <a:extLst>
              <a:ext uri="{FF2B5EF4-FFF2-40B4-BE49-F238E27FC236}">
                <a16:creationId xmlns:a16="http://schemas.microsoft.com/office/drawing/2014/main" id="{50776B9A-DBF4-5D49-EDCB-AF71351689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34" r="14012"/>
          <a:stretch>
            <a:fillRect/>
          </a:stretch>
        </p:blipFill>
        <p:spPr bwMode="auto">
          <a:xfrm>
            <a:off x="5756743" y="2093976"/>
            <a:ext cx="2955798" cy="409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322E300-751A-530B-0322-89B3737AA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0CE3D9C5-67C2-D44C-8446-D60BAA7BBA6E}" type="slidenum">
              <a:rPr lang="en-US" smtClean="0"/>
              <a:pPr>
                <a:spcAft>
                  <a:spcPts val="600"/>
                </a:spcAft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2535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33E84D-ABD4-2FB7-C735-C5431250B2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AA859-963E-0F61-1799-C8545401E0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632477"/>
          </a:xfrm>
        </p:spPr>
        <p:txBody>
          <a:bodyPr>
            <a:normAutofit/>
          </a:bodyPr>
          <a:lstStyle/>
          <a:p>
            <a:pPr marL="457200">
              <a:lnSpc>
                <a:spcPts val="3000"/>
              </a:lnSpc>
              <a:spcBef>
                <a:spcPts val="1200"/>
              </a:spcBef>
              <a:buClr>
                <a:srgbClr val="FF0000"/>
              </a:buClr>
              <a:buSzPct val="80000"/>
            </a:pPr>
            <a:r>
              <a:rPr lang="en-US" sz="4400" b="1" dirty="0">
                <a:solidFill>
                  <a:srgbClr val="0000FF"/>
                </a:solidFill>
              </a:rPr>
              <a:t>Warp: </a:t>
            </a:r>
            <a:r>
              <a:rPr lang="en-US" sz="4400" b="1" dirty="0"/>
              <a:t>Intelligent Terminal</a:t>
            </a:r>
            <a:endParaRPr lang="en-US" sz="4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DA660E-0D80-70E4-4B97-784B944238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565" y="907116"/>
            <a:ext cx="7826188" cy="5449234"/>
          </a:xfrm>
          <a:ln>
            <a:solidFill>
              <a:srgbClr val="FF6600"/>
            </a:solidFill>
          </a:ln>
        </p:spPr>
        <p:txBody>
          <a:bodyPr>
            <a:normAutofit/>
          </a:bodyPr>
          <a:lstStyle/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r>
              <a:rPr lang="en-US" sz="2400" b="1" dirty="0">
                <a:solidFill>
                  <a:srgbClr val="0000FF"/>
                </a:solidFill>
              </a:rPr>
              <a:t>Warp: </a:t>
            </a:r>
            <a:r>
              <a:rPr lang="en-US" sz="2400" b="1" dirty="0">
                <a:solidFill>
                  <a:srgbClr val="FF0000"/>
                </a:solidFill>
              </a:rPr>
              <a:t>AI</a:t>
            </a:r>
            <a:r>
              <a:rPr lang="en-US" sz="2400" dirty="0"/>
              <a:t>-Powered </a:t>
            </a:r>
            <a:r>
              <a:rPr lang="en-US" sz="2400" b="1" dirty="0">
                <a:solidFill>
                  <a:srgbClr val="0000FF"/>
                </a:solidFill>
              </a:rPr>
              <a:t>Terminal</a:t>
            </a:r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r>
              <a:rPr lang="en-US" sz="2400" b="1" dirty="0">
                <a:solidFill>
                  <a:srgbClr val="0000FF"/>
                </a:solidFill>
              </a:rPr>
              <a:t>            https://</a:t>
            </a:r>
            <a:r>
              <a:rPr lang="en-US" sz="2400" b="1" dirty="0" err="1">
                <a:solidFill>
                  <a:srgbClr val="0000FF"/>
                </a:solidFill>
              </a:rPr>
              <a:t>www.warp.dev</a:t>
            </a:r>
            <a:r>
              <a:rPr lang="en-US" sz="2400" b="1" dirty="0">
                <a:solidFill>
                  <a:srgbClr val="0000FF"/>
                </a:solidFill>
              </a:rPr>
              <a:t>/</a:t>
            </a:r>
          </a:p>
          <a:p>
            <a:pPr marL="0" indent="0">
              <a:lnSpc>
                <a:spcPts val="3880"/>
              </a:lnSpc>
              <a:spcBef>
                <a:spcPts val="600"/>
              </a:spcBef>
              <a:buClr>
                <a:srgbClr val="FF0000"/>
              </a:buClr>
              <a:buNone/>
            </a:pPr>
            <a:r>
              <a:rPr lang="en-US" sz="2400" dirty="0"/>
              <a:t>Available for </a:t>
            </a:r>
            <a:r>
              <a:rPr lang="en-US" sz="2400" b="1" dirty="0"/>
              <a:t>Windows</a:t>
            </a:r>
            <a:r>
              <a:rPr lang="en-US" sz="2400" dirty="0"/>
              <a:t>, </a:t>
            </a:r>
            <a:r>
              <a:rPr lang="en-US" sz="2400" b="1" dirty="0"/>
              <a:t>Mac</a:t>
            </a:r>
            <a:r>
              <a:rPr lang="en-US" sz="2400" dirty="0"/>
              <a:t>, and </a:t>
            </a:r>
            <a:r>
              <a:rPr lang="en-US" sz="2400" b="1" dirty="0"/>
              <a:t>Linux</a:t>
            </a:r>
            <a:br>
              <a:rPr lang="en-US" sz="2400" b="1" dirty="0"/>
            </a:br>
            <a:r>
              <a:rPr lang="en-US" sz="2400" dirty="0"/>
              <a:t>The </a:t>
            </a:r>
            <a:r>
              <a:rPr lang="en-US" sz="2400" b="1" dirty="0">
                <a:solidFill>
                  <a:srgbClr val="0000FF"/>
                </a:solidFill>
              </a:rPr>
              <a:t>built-in AI </a:t>
            </a:r>
            <a:r>
              <a:rPr lang="en-US" sz="2400" dirty="0"/>
              <a:t>is also available on </a:t>
            </a:r>
            <a:r>
              <a:rPr lang="en-US" sz="2400" b="1" dirty="0">
                <a:solidFill>
                  <a:srgbClr val="0000FF"/>
                </a:solidFill>
              </a:rPr>
              <a:t>remote ssh machines</a:t>
            </a:r>
          </a:p>
          <a:p>
            <a:pPr marL="0" indent="0">
              <a:lnSpc>
                <a:spcPts val="3880"/>
              </a:lnSpc>
              <a:spcBef>
                <a:spcPts val="600"/>
              </a:spcBef>
              <a:buClr>
                <a:srgbClr val="FF0000"/>
              </a:buClr>
              <a:buNone/>
            </a:pPr>
            <a:r>
              <a:rPr lang="en-US" sz="2400" b="1" dirty="0">
                <a:solidFill>
                  <a:srgbClr val="0000FF"/>
                </a:solidFill>
              </a:rPr>
              <a:t>Free </a:t>
            </a:r>
            <a:r>
              <a:rPr lang="en-US" sz="2400" dirty="0"/>
              <a:t>plan: </a:t>
            </a:r>
            <a:r>
              <a:rPr lang="en-US" sz="2400" b="1" dirty="0">
                <a:solidFill>
                  <a:srgbClr val="0000FF"/>
                </a:solidFill>
              </a:rPr>
              <a:t>Up to 150 requests / month</a:t>
            </a:r>
            <a:endParaRPr lang="en-US" sz="2400" b="1" dirty="0"/>
          </a:p>
          <a:p>
            <a:pPr marL="0" indent="0">
              <a:lnSpc>
                <a:spcPts val="308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b="1" dirty="0"/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2400" b="1" dirty="0"/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2400" b="1" dirty="0"/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1400" b="1" dirty="0"/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1400" b="1" dirty="0"/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2400" b="1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5C60418-6FA4-59D2-EE88-59F14D9E7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3D9C5-67C2-D44C-8446-D60BAA7BBA6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737DD69-BEC6-F9C3-396F-6FC92541B2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2961" y="567217"/>
            <a:ext cx="2171700" cy="18923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BB10202-985D-7412-1DE8-F7EC31BB87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1815" y="3407875"/>
            <a:ext cx="5592725" cy="2902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7680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B585E8-D939-EC69-26D3-70F2F1B0A9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B25CAB-F02A-ABD6-5F93-8270567F3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632477"/>
          </a:xfrm>
        </p:spPr>
        <p:txBody>
          <a:bodyPr>
            <a:normAutofit/>
          </a:bodyPr>
          <a:lstStyle/>
          <a:p>
            <a:pPr marL="457200">
              <a:lnSpc>
                <a:spcPts val="3000"/>
              </a:lnSpc>
              <a:spcBef>
                <a:spcPts val="1200"/>
              </a:spcBef>
              <a:buClr>
                <a:srgbClr val="FF0000"/>
              </a:buClr>
              <a:buSzPct val="80000"/>
            </a:pPr>
            <a:r>
              <a:rPr lang="en-US" sz="4400" b="1" dirty="0">
                <a:solidFill>
                  <a:srgbClr val="0000FF"/>
                </a:solidFill>
              </a:rPr>
              <a:t>GitHub Copilot </a:t>
            </a:r>
            <a:r>
              <a:rPr lang="en-US" dirty="0"/>
              <a:t>in </a:t>
            </a:r>
            <a:r>
              <a:rPr lang="en-US" dirty="0">
                <a:solidFill>
                  <a:srgbClr val="0000FF"/>
                </a:solidFill>
              </a:rPr>
              <a:t>Terminal</a:t>
            </a:r>
            <a:endParaRPr lang="en-US" sz="4400" dirty="0">
              <a:solidFill>
                <a:srgbClr val="0000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0C588F-4D29-D234-904B-6A39BA35B4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565" y="907116"/>
            <a:ext cx="7826188" cy="5449234"/>
          </a:xfrm>
          <a:ln>
            <a:solidFill>
              <a:srgbClr val="FF6600"/>
            </a:solidFill>
          </a:ln>
        </p:spPr>
        <p:txBody>
          <a:bodyPr>
            <a:normAutofit/>
          </a:bodyPr>
          <a:lstStyle/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r>
              <a:rPr lang="en-US" sz="2400" b="1" dirty="0">
                <a:solidFill>
                  <a:srgbClr val="0000FF"/>
                </a:solidFill>
              </a:rPr>
              <a:t>GitHub Copilot CLI </a:t>
            </a:r>
            <a:r>
              <a:rPr lang="en-US" sz="2400" dirty="0"/>
              <a:t>can be installed</a:t>
            </a:r>
          </a:p>
          <a:p>
            <a:pPr>
              <a:lnSpc>
                <a:spcPts val="308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400" b="1" dirty="0">
                <a:solidFill>
                  <a:srgbClr val="0000FF"/>
                </a:solidFill>
              </a:rPr>
              <a:t>Mac:</a:t>
            </a:r>
          </a:p>
          <a:p>
            <a:pPr>
              <a:lnSpc>
                <a:spcPts val="308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400" b="1" dirty="0">
                <a:solidFill>
                  <a:srgbClr val="0000FF"/>
                </a:solidFill>
              </a:rPr>
              <a:t>Linux:</a:t>
            </a:r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2400" b="1" dirty="0">
              <a:solidFill>
                <a:srgbClr val="0000FF"/>
              </a:solidFill>
            </a:endParaRPr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2400" b="1" dirty="0">
              <a:solidFill>
                <a:srgbClr val="0000FF"/>
              </a:solidFill>
            </a:endParaRPr>
          </a:p>
          <a:p>
            <a:pPr marL="0" indent="0">
              <a:lnSpc>
                <a:spcPts val="3080"/>
              </a:lnSpc>
              <a:spcBef>
                <a:spcPts val="0"/>
              </a:spcBef>
              <a:buClr>
                <a:srgbClr val="FF0000"/>
              </a:buClr>
              <a:buNone/>
            </a:pPr>
            <a:r>
              <a:rPr lang="en-US" sz="2400" dirty="0"/>
              <a:t>Then run:</a:t>
            </a:r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2400" b="1" dirty="0">
              <a:solidFill>
                <a:srgbClr val="0000FF"/>
              </a:solidFill>
            </a:endParaRPr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2400" b="1" dirty="0"/>
          </a:p>
          <a:p>
            <a:pPr marL="0" indent="0">
              <a:lnSpc>
                <a:spcPts val="3080"/>
              </a:lnSpc>
              <a:spcBef>
                <a:spcPts val="0"/>
              </a:spcBef>
              <a:buClr>
                <a:srgbClr val="FF0000"/>
              </a:buClr>
              <a:buNone/>
            </a:pPr>
            <a:r>
              <a:rPr lang="en-US" sz="2400" dirty="0"/>
              <a:t>Usage examples:</a:t>
            </a:r>
          </a:p>
          <a:p>
            <a:pPr marL="0" indent="0">
              <a:lnSpc>
                <a:spcPts val="308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b="1" dirty="0"/>
          </a:p>
          <a:p>
            <a:pPr marL="0" indent="0">
              <a:lnSpc>
                <a:spcPts val="308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b="1" dirty="0"/>
          </a:p>
          <a:p>
            <a:pPr marL="0" indent="0">
              <a:lnSpc>
                <a:spcPts val="3080"/>
              </a:lnSpc>
              <a:spcBef>
                <a:spcPts val="0"/>
              </a:spcBef>
              <a:buClr>
                <a:srgbClr val="FF0000"/>
              </a:buClr>
              <a:buNone/>
            </a:pPr>
            <a:r>
              <a:rPr lang="en-US" sz="2400" dirty="0"/>
              <a:t>For usage help, run </a:t>
            </a:r>
            <a:r>
              <a:rPr lang="en-US" sz="2400" b="1" dirty="0"/>
              <a:t>“</a:t>
            </a:r>
            <a:r>
              <a:rPr lang="en-US" sz="2400" b="1" dirty="0" err="1">
                <a:solidFill>
                  <a:srgbClr val="0000FF"/>
                </a:solidFill>
              </a:rPr>
              <a:t>gh</a:t>
            </a:r>
            <a:r>
              <a:rPr lang="en-US" sz="2400" b="1" dirty="0">
                <a:solidFill>
                  <a:srgbClr val="0000FF"/>
                </a:solidFill>
              </a:rPr>
              <a:t> copilot --help</a:t>
            </a:r>
            <a:r>
              <a:rPr lang="en-US" sz="2400" b="1" dirty="0"/>
              <a:t>”</a:t>
            </a:r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2400" b="1" dirty="0"/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2400" b="1" dirty="0"/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1400" b="1" dirty="0"/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1400" b="1" dirty="0"/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2400" b="1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DD1CADA-952F-17EE-6BF6-4F9D0BC1D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3D9C5-67C2-D44C-8446-D60BAA7BBA6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8F2F3A-F029-BEB2-6872-31F706A3692D}"/>
              </a:ext>
            </a:extLst>
          </p:cNvPr>
          <p:cNvSpPr txBox="1"/>
          <p:nvPr/>
        </p:nvSpPr>
        <p:spPr>
          <a:xfrm>
            <a:off x="2052839" y="3465509"/>
            <a:ext cx="3842206" cy="848950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ts val="3080"/>
              </a:lnSpc>
              <a:buClr>
                <a:srgbClr val="FF0000"/>
              </a:buClr>
            </a:pPr>
            <a:r>
              <a:rPr lang="en-US" dirty="0"/>
              <a:t>$ </a:t>
            </a:r>
            <a:r>
              <a:rPr lang="en-US" dirty="0" err="1"/>
              <a:t>gh</a:t>
            </a:r>
            <a:r>
              <a:rPr lang="en-US" dirty="0"/>
              <a:t> auth login</a:t>
            </a:r>
          </a:p>
          <a:p>
            <a:pPr>
              <a:lnSpc>
                <a:spcPts val="3080"/>
              </a:lnSpc>
              <a:buClr>
                <a:srgbClr val="FF0000"/>
              </a:buClr>
            </a:pPr>
            <a:r>
              <a:rPr lang="en-US" dirty="0"/>
              <a:t>$ </a:t>
            </a:r>
            <a:r>
              <a:rPr lang="en-US" dirty="0" err="1"/>
              <a:t>gh</a:t>
            </a:r>
            <a:r>
              <a:rPr lang="en-US" dirty="0"/>
              <a:t> extension install </a:t>
            </a:r>
            <a:r>
              <a:rPr lang="en-US" dirty="0" err="1"/>
              <a:t>github</a:t>
            </a:r>
            <a:r>
              <a:rPr lang="en-US" dirty="0"/>
              <a:t>/</a:t>
            </a:r>
            <a:r>
              <a:rPr lang="en-US" dirty="0" err="1"/>
              <a:t>gh</a:t>
            </a:r>
            <a:r>
              <a:rPr lang="en-US" dirty="0"/>
              <a:t>-copilot</a:t>
            </a:r>
            <a:endParaRPr lang="en-US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381C702-7EAA-E562-37D3-98F8A00AE5A0}"/>
              </a:ext>
            </a:extLst>
          </p:cNvPr>
          <p:cNvSpPr txBox="1"/>
          <p:nvPr/>
        </p:nvSpPr>
        <p:spPr>
          <a:xfrm>
            <a:off x="1882718" y="1493542"/>
            <a:ext cx="1583575" cy="369332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brew install </a:t>
            </a:r>
            <a:r>
              <a:rPr lang="en-US" dirty="0" err="1"/>
              <a:t>gh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9FF990E-3934-D8A5-9950-584FA78B043F}"/>
              </a:ext>
            </a:extLst>
          </p:cNvPr>
          <p:cNvSpPr txBox="1"/>
          <p:nvPr/>
        </p:nvSpPr>
        <p:spPr>
          <a:xfrm>
            <a:off x="1882718" y="2125373"/>
            <a:ext cx="6107378" cy="923330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$ </a:t>
            </a:r>
            <a:r>
              <a:rPr lang="en-US" dirty="0" err="1"/>
              <a:t>sudo</a:t>
            </a:r>
            <a:r>
              <a:rPr lang="en-US" dirty="0"/>
              <a:t> </a:t>
            </a:r>
            <a:r>
              <a:rPr lang="en-US" dirty="0" err="1"/>
              <a:t>dnf</a:t>
            </a:r>
            <a:r>
              <a:rPr lang="en-US" dirty="0"/>
              <a:t> config-manager \</a:t>
            </a:r>
            <a:br>
              <a:rPr lang="en-US" dirty="0"/>
            </a:br>
            <a:r>
              <a:rPr lang="en-US" dirty="0"/>
              <a:t>      --add-repo </a:t>
            </a:r>
            <a:r>
              <a:rPr lang="en-US" dirty="0">
                <a:hlinkClick r:id="rId2"/>
              </a:rPr>
              <a:t>https://cli.github.com/packages/rpm/gh-cli.repo</a:t>
            </a:r>
            <a:endParaRPr lang="en-US" dirty="0"/>
          </a:p>
          <a:p>
            <a:r>
              <a:rPr lang="en-US" dirty="0"/>
              <a:t>$ </a:t>
            </a:r>
            <a:r>
              <a:rPr lang="en-US" dirty="0" err="1"/>
              <a:t>sudo</a:t>
            </a:r>
            <a:r>
              <a:rPr lang="en-US" dirty="0"/>
              <a:t> </a:t>
            </a:r>
            <a:r>
              <a:rPr lang="en-US" dirty="0" err="1"/>
              <a:t>dnf</a:t>
            </a:r>
            <a:r>
              <a:rPr lang="en-US" dirty="0"/>
              <a:t> install -y </a:t>
            </a:r>
            <a:r>
              <a:rPr lang="en-US" dirty="0" err="1"/>
              <a:t>gh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6807017-3004-BBEF-CB10-35D15F0E10DE}"/>
              </a:ext>
            </a:extLst>
          </p:cNvPr>
          <p:cNvSpPr txBox="1"/>
          <p:nvPr/>
        </p:nvSpPr>
        <p:spPr>
          <a:xfrm>
            <a:off x="2938886" y="4624757"/>
            <a:ext cx="4348626" cy="848950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ts val="3080"/>
              </a:lnSpc>
              <a:buClr>
                <a:srgbClr val="FF0000"/>
              </a:buClr>
            </a:pPr>
            <a:r>
              <a:rPr lang="en-US" dirty="0"/>
              <a:t>$ </a:t>
            </a:r>
            <a:r>
              <a:rPr lang="en-US" dirty="0" err="1"/>
              <a:t>gh</a:t>
            </a:r>
            <a:r>
              <a:rPr lang="en-US" dirty="0"/>
              <a:t> copilot suggest "Install git"</a:t>
            </a:r>
          </a:p>
          <a:p>
            <a:pPr>
              <a:lnSpc>
                <a:spcPts val="3080"/>
              </a:lnSpc>
              <a:buClr>
                <a:srgbClr val="FF0000"/>
              </a:buClr>
            </a:pPr>
            <a:r>
              <a:rPr lang="en-US" dirty="0"/>
              <a:t>$ </a:t>
            </a:r>
            <a:r>
              <a:rPr lang="en-US" dirty="0" err="1"/>
              <a:t>gh</a:t>
            </a:r>
            <a:r>
              <a:rPr lang="en-US" dirty="0"/>
              <a:t> copilot explain "traceroute </a:t>
            </a:r>
            <a:r>
              <a:rPr lang="en-US" dirty="0" err="1"/>
              <a:t>github.com</a:t>
            </a:r>
            <a:r>
              <a:rPr lang="en-US" dirty="0"/>
              <a:t>"</a:t>
            </a:r>
            <a:endParaRPr lang="en-US" b="1" dirty="0"/>
          </a:p>
        </p:txBody>
      </p:sp>
      <p:pic>
        <p:nvPicPr>
          <p:cNvPr id="11" name="Picture 8" descr="GitHub Copilot for VSCode Might Make Coding Easier - Podfeet ...">
            <a:extLst>
              <a:ext uri="{FF2B5EF4-FFF2-40B4-BE49-F238E27FC236}">
                <a16:creationId xmlns:a16="http://schemas.microsoft.com/office/drawing/2014/main" id="{EC82D67D-3ABF-EA33-8F6C-3AADA009D9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977365"/>
            <a:ext cx="1663889" cy="1124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3955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632477"/>
          </a:xfrm>
        </p:spPr>
        <p:txBody>
          <a:bodyPr>
            <a:normAutofit fontScale="90000"/>
          </a:bodyPr>
          <a:lstStyle/>
          <a:p>
            <a:r>
              <a:rPr lang="en-US" sz="4400" dirty="0">
                <a:solidFill>
                  <a:srgbClr val="0000FF"/>
                </a:solidFill>
              </a:rPr>
              <a:t>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8565" y="1138518"/>
            <a:ext cx="7826188" cy="5217831"/>
          </a:xfrm>
          <a:ln>
            <a:solidFill>
              <a:srgbClr val="FF6600"/>
            </a:solidFill>
          </a:ln>
        </p:spPr>
        <p:txBody>
          <a:bodyPr>
            <a:normAutofit/>
          </a:bodyPr>
          <a:lstStyle/>
          <a:p>
            <a:pPr>
              <a:lnSpc>
                <a:spcPts val="3480"/>
              </a:lnSpc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2400" b="1" dirty="0">
                <a:solidFill>
                  <a:srgbClr val="0000FF"/>
                </a:solidFill>
              </a:rPr>
              <a:t>Aider </a:t>
            </a:r>
          </a:p>
          <a:p>
            <a:pPr>
              <a:lnSpc>
                <a:spcPts val="3480"/>
              </a:lnSpc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2400" b="1" dirty="0" err="1">
                <a:solidFill>
                  <a:srgbClr val="0000FF"/>
                </a:solidFill>
              </a:rPr>
              <a:t>Ollama</a:t>
            </a:r>
            <a:endParaRPr lang="en-US" sz="2400" b="1" dirty="0">
              <a:solidFill>
                <a:srgbClr val="0000FF"/>
              </a:solidFill>
            </a:endParaRPr>
          </a:p>
          <a:p>
            <a:pPr>
              <a:lnSpc>
                <a:spcPts val="3480"/>
              </a:lnSpc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2400" b="1" dirty="0">
                <a:solidFill>
                  <a:srgbClr val="0000FF"/>
                </a:solidFill>
              </a:rPr>
              <a:t>Warp</a:t>
            </a:r>
            <a:r>
              <a:rPr lang="en-US" sz="2400" dirty="0"/>
              <a:t> Terminal</a:t>
            </a:r>
          </a:p>
          <a:p>
            <a:pPr>
              <a:lnSpc>
                <a:spcPts val="3480"/>
              </a:lnSpc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2400" b="1" dirty="0">
                <a:solidFill>
                  <a:srgbClr val="0000FF"/>
                </a:solidFill>
              </a:rPr>
              <a:t>GitHub Copilot </a:t>
            </a:r>
            <a:r>
              <a:rPr lang="en-US" sz="2400" dirty="0"/>
              <a:t>CLI</a:t>
            </a:r>
          </a:p>
          <a:p>
            <a:pPr marL="0" indent="0">
              <a:lnSpc>
                <a:spcPts val="3480"/>
              </a:lnSpc>
              <a:buClr>
                <a:srgbClr val="FF0000"/>
              </a:buClr>
              <a:buNone/>
            </a:pPr>
            <a:endParaRPr lang="en-US" sz="24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3D9C5-67C2-D44C-8446-D60BAA7BBA6E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026" name="Picture 2" descr="Usage | aider">
            <a:extLst>
              <a:ext uri="{FF2B5EF4-FFF2-40B4-BE49-F238E27FC236}">
                <a16:creationId xmlns:a16="http://schemas.microsoft.com/office/drawing/2014/main" id="{C898320F-97C1-8544-A954-B1D72A64BD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9761" y="1291856"/>
            <a:ext cx="28575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Warp Terminal Logo PNG Vector - BrandLogo">
            <a:extLst>
              <a:ext uri="{FF2B5EF4-FFF2-40B4-BE49-F238E27FC236}">
                <a16:creationId xmlns:a16="http://schemas.microsoft.com/office/drawing/2014/main" id="{1E290D40-F117-658B-4B8A-1DFD989DD5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9229" y="4211674"/>
            <a:ext cx="2171700" cy="187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Ollama Logo PNG Vector (SVG) Free Download">
            <a:extLst>
              <a:ext uri="{FF2B5EF4-FFF2-40B4-BE49-F238E27FC236}">
                <a16:creationId xmlns:a16="http://schemas.microsoft.com/office/drawing/2014/main" id="{49429368-97C3-94F2-688E-B9F16D9D2F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3344" y="4211674"/>
            <a:ext cx="1879600" cy="187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GitHub Copilot for VSCode Might Make Coding Easier - Podfeet ...">
            <a:extLst>
              <a:ext uri="{FF2B5EF4-FFF2-40B4-BE49-F238E27FC236}">
                <a16:creationId xmlns:a16="http://schemas.microsoft.com/office/drawing/2014/main" id="{706DED52-0511-A90A-D79B-97FD3D86A5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44" y="4185092"/>
            <a:ext cx="2781300" cy="187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104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632477"/>
          </a:xfrm>
        </p:spPr>
        <p:txBody>
          <a:bodyPr>
            <a:normAutofit/>
          </a:bodyPr>
          <a:lstStyle/>
          <a:p>
            <a:pPr marL="457200">
              <a:lnSpc>
                <a:spcPts val="3000"/>
              </a:lnSpc>
              <a:spcBef>
                <a:spcPts val="1200"/>
              </a:spcBef>
              <a:buClr>
                <a:srgbClr val="FF0000"/>
              </a:buClr>
              <a:buSzPct val="80000"/>
            </a:pPr>
            <a:r>
              <a:rPr lang="en-US" sz="4400" dirty="0"/>
              <a:t>What is </a:t>
            </a:r>
            <a:r>
              <a:rPr lang="en-US" sz="4400" dirty="0">
                <a:solidFill>
                  <a:srgbClr val="0000FF"/>
                </a:solidFill>
              </a:rPr>
              <a:t>Aider</a:t>
            </a:r>
            <a:r>
              <a:rPr lang="en-US" sz="4400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8565" y="1055078"/>
            <a:ext cx="7826188" cy="5301272"/>
          </a:xfrm>
          <a:ln>
            <a:solidFill>
              <a:srgbClr val="FF6600"/>
            </a:solidFill>
          </a:ln>
        </p:spPr>
        <p:txBody>
          <a:bodyPr>
            <a:normAutofit/>
          </a:bodyPr>
          <a:lstStyle/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r>
              <a:rPr lang="en-US" sz="2400" b="1" dirty="0">
                <a:solidFill>
                  <a:srgbClr val="0000FF"/>
                </a:solidFill>
              </a:rPr>
              <a:t>Aider</a:t>
            </a:r>
            <a:r>
              <a:rPr lang="en-US" sz="2400" dirty="0"/>
              <a:t> is </a:t>
            </a:r>
            <a:r>
              <a:rPr lang="en-US" sz="2400" b="1" dirty="0">
                <a:solidFill>
                  <a:srgbClr val="FF0000"/>
                </a:solidFill>
              </a:rPr>
              <a:t>AI</a:t>
            </a:r>
            <a:r>
              <a:rPr lang="en-US" sz="2400" dirty="0"/>
              <a:t> pair programming in your </a:t>
            </a:r>
            <a:r>
              <a:rPr lang="en-US" sz="2400" b="1" dirty="0">
                <a:solidFill>
                  <a:srgbClr val="FF0000"/>
                </a:solidFill>
              </a:rPr>
              <a:t>terminal</a:t>
            </a:r>
            <a:r>
              <a:rPr lang="en-US" sz="2400" dirty="0"/>
              <a:t>:</a:t>
            </a:r>
          </a:p>
          <a:p>
            <a:pPr>
              <a:lnSpc>
                <a:spcPts val="3080"/>
              </a:lnSpc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b="1" dirty="0"/>
              <a:t>Powerful AI Coding</a:t>
            </a:r>
          </a:p>
          <a:p>
            <a:pPr>
              <a:lnSpc>
                <a:spcPts val="3080"/>
              </a:lnSpc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b="1" dirty="0"/>
              <a:t>Chat questions</a:t>
            </a:r>
          </a:p>
          <a:p>
            <a:pPr>
              <a:lnSpc>
                <a:spcPts val="3080"/>
              </a:lnSpc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b="1" dirty="0"/>
              <a:t>File editing</a:t>
            </a:r>
          </a:p>
          <a:p>
            <a:pPr>
              <a:lnSpc>
                <a:spcPts val="3080"/>
              </a:lnSpc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b="1" dirty="0"/>
              <a:t>Git Integration</a:t>
            </a:r>
          </a:p>
          <a:p>
            <a:pPr>
              <a:lnSpc>
                <a:spcPts val="3080"/>
              </a:lnSpc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b="1" dirty="0"/>
              <a:t>Linting &amp; Testing</a:t>
            </a:r>
          </a:p>
          <a:p>
            <a:pPr>
              <a:lnSpc>
                <a:spcPts val="3080"/>
              </a:lnSpc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b="1" dirty="0"/>
              <a:t>More …</a:t>
            </a:r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r>
              <a:rPr lang="en-US" sz="2400" b="1" dirty="0">
                <a:solidFill>
                  <a:srgbClr val="0000FF"/>
                </a:solidFill>
              </a:rPr>
              <a:t>Aider</a:t>
            </a:r>
            <a:r>
              <a:rPr lang="en-US" sz="2400" dirty="0"/>
              <a:t> is also available in </a:t>
            </a:r>
            <a:r>
              <a:rPr lang="en-US" sz="2400" b="1" dirty="0" err="1"/>
              <a:t>VSCode</a:t>
            </a:r>
            <a:r>
              <a:rPr lang="en-US" sz="2400" dirty="0"/>
              <a:t>, </a:t>
            </a:r>
            <a:r>
              <a:rPr lang="en-US" sz="2400" b="1" dirty="0"/>
              <a:t>JetBrains</a:t>
            </a:r>
            <a:r>
              <a:rPr lang="en-US" sz="2400" dirty="0"/>
              <a:t>, </a:t>
            </a:r>
            <a:r>
              <a:rPr lang="en-US" sz="2400" b="1" dirty="0" err="1"/>
              <a:t>NVim</a:t>
            </a:r>
            <a:r>
              <a:rPr lang="en-US" sz="2400" dirty="0"/>
              <a:t>, </a:t>
            </a:r>
            <a:r>
              <a:rPr lang="en-US" sz="2400" dirty="0" err="1"/>
              <a:t>etc</a:t>
            </a: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r>
              <a:rPr lang="en-US" sz="2400" dirty="0"/>
              <a:t>Visit </a:t>
            </a:r>
            <a:r>
              <a:rPr lang="en-US" sz="2400" dirty="0">
                <a:hlinkClick r:id="rId2"/>
              </a:rPr>
              <a:t>https://aider.chat/</a:t>
            </a:r>
            <a:r>
              <a:rPr lang="en-US" sz="2400" dirty="0"/>
              <a:t> for more details</a:t>
            </a:r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3D9C5-67C2-D44C-8446-D60BAA7BBA6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656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BB7415-F31E-F0E7-B134-EC058AEF19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C0A63F-5DF4-CC22-ADA3-62CECBDEF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632477"/>
          </a:xfrm>
        </p:spPr>
        <p:txBody>
          <a:bodyPr>
            <a:normAutofit/>
          </a:bodyPr>
          <a:lstStyle/>
          <a:p>
            <a:pPr marL="457200">
              <a:lnSpc>
                <a:spcPts val="3000"/>
              </a:lnSpc>
              <a:spcBef>
                <a:spcPts val="1200"/>
              </a:spcBef>
              <a:buClr>
                <a:srgbClr val="FF0000"/>
              </a:buClr>
              <a:buSzPct val="80000"/>
            </a:pPr>
            <a:r>
              <a:rPr lang="en-US" sz="4400" dirty="0"/>
              <a:t>Compar</a:t>
            </a:r>
            <a:r>
              <a:rPr lang="en-US" dirty="0"/>
              <a:t>ison: </a:t>
            </a:r>
            <a:r>
              <a:rPr lang="en-US" b="1" dirty="0">
                <a:solidFill>
                  <a:srgbClr val="0000FF"/>
                </a:solidFill>
              </a:rPr>
              <a:t>aider</a:t>
            </a:r>
            <a:r>
              <a:rPr lang="en-US" dirty="0"/>
              <a:t> vs </a:t>
            </a:r>
            <a:r>
              <a:rPr lang="en-US" b="1" dirty="0">
                <a:solidFill>
                  <a:srgbClr val="0000FF"/>
                </a:solidFill>
              </a:rPr>
              <a:t>ChatGPT</a:t>
            </a:r>
            <a:endParaRPr lang="en-US" sz="4400" b="1" dirty="0">
              <a:solidFill>
                <a:srgbClr val="0000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5D7E5D-1777-C8DE-A097-3B22246A89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565" y="1055078"/>
            <a:ext cx="7826188" cy="5301272"/>
          </a:xfrm>
          <a:ln>
            <a:solidFill>
              <a:srgbClr val="FF6600"/>
            </a:solidFill>
          </a:ln>
        </p:spPr>
        <p:txBody>
          <a:bodyPr>
            <a:normAutofit/>
          </a:bodyPr>
          <a:lstStyle/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r>
              <a:rPr lang="en-US" sz="2400" dirty="0"/>
              <a:t>Why </a:t>
            </a:r>
            <a:r>
              <a:rPr lang="en-US" sz="2400" b="1" dirty="0">
                <a:solidFill>
                  <a:srgbClr val="0000FF"/>
                </a:solidFill>
              </a:rPr>
              <a:t>aider</a:t>
            </a:r>
            <a:r>
              <a:rPr lang="en-US" sz="2400" dirty="0"/>
              <a:t> in </a:t>
            </a:r>
            <a:r>
              <a:rPr lang="en-US" sz="2400" b="1" dirty="0"/>
              <a:t>terminal</a:t>
            </a:r>
            <a:r>
              <a:rPr lang="en-US" sz="2400" dirty="0"/>
              <a:t>?</a:t>
            </a:r>
          </a:p>
          <a:p>
            <a:pPr>
              <a:lnSpc>
                <a:spcPts val="3080"/>
              </a:lnSpc>
              <a:spcBef>
                <a:spcPts val="1176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b="1" dirty="0"/>
              <a:t>Workflow Efficiency: </a:t>
            </a:r>
            <a:r>
              <a:rPr lang="en-US" sz="2400" dirty="0"/>
              <a:t>No need to copy/paste code b/w terminal and browser; edits are applied directly to files</a:t>
            </a:r>
            <a:endParaRPr lang="en-US" sz="2400" b="1" dirty="0"/>
          </a:p>
          <a:p>
            <a:pPr>
              <a:lnSpc>
                <a:spcPts val="3080"/>
              </a:lnSpc>
              <a:spcBef>
                <a:spcPts val="1176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b="1" dirty="0"/>
              <a:t>Command Execution: </a:t>
            </a:r>
            <a:r>
              <a:rPr lang="en-US" sz="2400" dirty="0"/>
              <a:t>Can capture </a:t>
            </a:r>
            <a:r>
              <a:rPr lang="en-US" sz="2400" dirty="0" err="1"/>
              <a:t>stdout</a:t>
            </a:r>
            <a:r>
              <a:rPr lang="en-US" sz="2400" dirty="0"/>
              <a:t>/stderr directly and run suggested commands in the terminal env</a:t>
            </a:r>
            <a:endParaRPr lang="en-US" sz="2400" b="1" dirty="0"/>
          </a:p>
          <a:p>
            <a:pPr>
              <a:lnSpc>
                <a:spcPts val="3080"/>
              </a:lnSpc>
              <a:spcBef>
                <a:spcPts val="1176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b="1" dirty="0"/>
              <a:t>Integration with Codebase: </a:t>
            </a:r>
            <a:r>
              <a:rPr lang="en-US" sz="2400" dirty="0"/>
              <a:t>Seamlessly works with local Git repos and files; maps entire codebase for context</a:t>
            </a:r>
          </a:p>
          <a:p>
            <a:pPr>
              <a:lnSpc>
                <a:spcPts val="3080"/>
              </a:lnSpc>
              <a:spcBef>
                <a:spcPts val="1176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b="1" dirty="0"/>
              <a:t>Other useful features in </a:t>
            </a:r>
            <a:r>
              <a:rPr lang="en-US" sz="2400" b="1" dirty="0">
                <a:solidFill>
                  <a:srgbClr val="0000FF"/>
                </a:solidFill>
              </a:rPr>
              <a:t>aider</a:t>
            </a:r>
            <a:r>
              <a:rPr lang="en-US" sz="2400" b="1" dirty="0"/>
              <a:t>, option </a:t>
            </a:r>
            <a:r>
              <a:rPr lang="en-US" sz="2400" b="1" dirty="0">
                <a:solidFill>
                  <a:srgbClr val="0000FF"/>
                </a:solidFill>
              </a:rPr>
              <a:t>--watch-files</a:t>
            </a:r>
            <a:br>
              <a:rPr lang="en-US" sz="2400" b="1" dirty="0">
                <a:solidFill>
                  <a:srgbClr val="0000FF"/>
                </a:solidFill>
              </a:rPr>
            </a:br>
            <a:r>
              <a:rPr lang="en-US" sz="2400" dirty="0"/>
              <a:t>https://</a:t>
            </a:r>
            <a:r>
              <a:rPr lang="en-US" sz="2400" dirty="0" err="1"/>
              <a:t>aider.chat</a:t>
            </a:r>
            <a:r>
              <a:rPr lang="en-US" sz="2400" dirty="0"/>
              <a:t>/docs/usage/</a:t>
            </a:r>
            <a:r>
              <a:rPr lang="en-US" sz="2400" dirty="0" err="1"/>
              <a:t>watch.html</a:t>
            </a: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EC670E-3883-08FB-6572-2464B52C6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3D9C5-67C2-D44C-8446-D60BAA7BBA6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606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C6B95E-7D46-9A20-1CD0-EBBDB82126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E01DB-E220-BBD7-D89D-B02E062DAF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632477"/>
          </a:xfrm>
        </p:spPr>
        <p:txBody>
          <a:bodyPr>
            <a:normAutofit/>
          </a:bodyPr>
          <a:lstStyle/>
          <a:p>
            <a:pPr marL="457200">
              <a:lnSpc>
                <a:spcPts val="3000"/>
              </a:lnSpc>
              <a:spcBef>
                <a:spcPts val="1200"/>
              </a:spcBef>
              <a:buClr>
                <a:srgbClr val="FF0000"/>
              </a:buClr>
              <a:buSzPct val="80000"/>
            </a:pPr>
            <a:r>
              <a:rPr lang="en-US" sz="4400" b="1" dirty="0">
                <a:solidFill>
                  <a:srgbClr val="0000FF"/>
                </a:solidFill>
              </a:rPr>
              <a:t>User Feedback</a:t>
            </a:r>
            <a:endParaRPr lang="en-US" sz="4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EB4C09-5484-9102-E095-02835A33E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565" y="907116"/>
            <a:ext cx="7826188" cy="5449234"/>
          </a:xfrm>
          <a:ln>
            <a:solidFill>
              <a:srgbClr val="FF660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Frank shared via email:</a:t>
            </a:r>
            <a:endParaRPr lang="en-US" sz="2400" dirty="0"/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1400" b="1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D8ED0CD-0B09-6BC7-9ACB-9D28FB0EA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3D9C5-67C2-D44C-8446-D60BAA7BBA6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712D2FE-614E-48E3-57E3-12D0E1C3817F}"/>
              </a:ext>
            </a:extLst>
          </p:cNvPr>
          <p:cNvSpPr txBox="1"/>
          <p:nvPr/>
        </p:nvSpPr>
        <p:spPr>
          <a:xfrm>
            <a:off x="826212" y="1450728"/>
            <a:ext cx="7240772" cy="2585323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 cap="rnd">
            <a:solidFill>
              <a:srgbClr val="C00000"/>
            </a:solidFill>
          </a:ln>
          <a:effectLst>
            <a:innerShdw blurRad="114300">
              <a:prstClr val="black"/>
            </a:innerShdw>
            <a:softEdge rad="12700"/>
          </a:effectLst>
        </p:spPr>
        <p:txBody>
          <a:bodyPr wrap="square" rtlCol="0">
            <a:spAutoFit/>
          </a:bodyPr>
          <a:lstStyle/>
          <a:p>
            <a:r>
              <a:rPr lang="en-US" dirty="0"/>
              <a:t>Hi Shuwei,</a:t>
            </a:r>
            <a:br>
              <a:rPr lang="en-US" dirty="0"/>
            </a:br>
            <a:br>
              <a:rPr lang="en-US" dirty="0"/>
            </a:br>
            <a:r>
              <a:rPr lang="en-US" dirty="0"/>
              <a:t>thanks for the Aider talk today. Super useful. I tried it for the first time this morning and already made good use of it for some Gaudi migrations, e.g.:</a:t>
            </a:r>
            <a:br>
              <a:rPr lang="en-US" dirty="0"/>
            </a:br>
            <a:br>
              <a:rPr lang="en-US" dirty="0"/>
            </a:br>
            <a:r>
              <a:rPr lang="en-US" dirty="0">
                <a:hlinkClick r:id="rId2"/>
              </a:rPr>
              <a:t>https://gitlab.cern.ch/atlas/athena/-/merge_requests/80492</a:t>
            </a:r>
            <a:br>
              <a:rPr lang="en-US" dirty="0"/>
            </a:br>
            <a:r>
              <a:rPr lang="en-US" dirty="0"/>
              <a:t>Definitely saved me lots of typing.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-Frank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C34B084-C3FA-1A57-6158-29885254B7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521" y="4189900"/>
            <a:ext cx="7094160" cy="2046993"/>
          </a:xfrm>
          <a:prstGeom prst="rect">
            <a:avLst/>
          </a:prstGeom>
        </p:spPr>
      </p:pic>
      <p:sp>
        <p:nvSpPr>
          <p:cNvPr id="13" name="Down Arrow 12">
            <a:extLst>
              <a:ext uri="{FF2B5EF4-FFF2-40B4-BE49-F238E27FC236}">
                <a16:creationId xmlns:a16="http://schemas.microsoft.com/office/drawing/2014/main" id="{2F5C83C4-E41A-43B8-4EB5-FAE259908F4C}"/>
              </a:ext>
            </a:extLst>
          </p:cNvPr>
          <p:cNvSpPr/>
          <p:nvPr/>
        </p:nvSpPr>
        <p:spPr>
          <a:xfrm>
            <a:off x="5199321" y="3211032"/>
            <a:ext cx="489098" cy="107388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713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E114DE-454B-0DCD-75E4-2B05B4873E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8E8D0-2CBE-31D9-8638-D78078E0B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632477"/>
          </a:xfrm>
        </p:spPr>
        <p:txBody>
          <a:bodyPr>
            <a:normAutofit/>
          </a:bodyPr>
          <a:lstStyle/>
          <a:p>
            <a:pPr marL="457200">
              <a:lnSpc>
                <a:spcPts val="3000"/>
              </a:lnSpc>
              <a:spcBef>
                <a:spcPts val="1200"/>
              </a:spcBef>
              <a:buClr>
                <a:srgbClr val="FF0000"/>
              </a:buClr>
              <a:buSzPct val="80000"/>
            </a:pPr>
            <a:r>
              <a:rPr lang="en-US" dirty="0"/>
              <a:t>Aider </a:t>
            </a:r>
            <a:r>
              <a:rPr lang="en-US" sz="4400" dirty="0"/>
              <a:t>Installation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1B41B-A37D-1F94-4AA5-997B0A18B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565" y="1055078"/>
            <a:ext cx="7826188" cy="5301272"/>
          </a:xfrm>
          <a:ln>
            <a:solidFill>
              <a:srgbClr val="FF6600"/>
            </a:solidFill>
          </a:ln>
        </p:spPr>
        <p:txBody>
          <a:bodyPr>
            <a:normAutofit/>
          </a:bodyPr>
          <a:lstStyle/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r>
              <a:rPr lang="en-US" sz="2400" dirty="0"/>
              <a:t>If </a:t>
            </a:r>
            <a:r>
              <a:rPr lang="en-US" sz="2400" b="1" dirty="0" err="1">
                <a:solidFill>
                  <a:srgbClr val="0000FF"/>
                </a:solidFill>
              </a:rPr>
              <a:t>uv</a:t>
            </a:r>
            <a:r>
              <a:rPr lang="en-US" sz="2400" dirty="0"/>
              <a:t> is available, just run:</a:t>
            </a:r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r>
              <a:rPr lang="en-US" sz="2400" b="1" dirty="0"/>
              <a:t>  </a:t>
            </a:r>
            <a:r>
              <a:rPr lang="en-US" sz="2400" b="1" dirty="0" err="1"/>
              <a:t>uv</a:t>
            </a:r>
            <a:r>
              <a:rPr lang="en-US" sz="2400" b="1" dirty="0"/>
              <a:t> tool install --force --python python3.12 aider-chat</a:t>
            </a:r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2400" b="1" dirty="0"/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r>
              <a:rPr lang="en-US" sz="2400" dirty="0"/>
              <a:t>Otherwise, use </a:t>
            </a:r>
            <a:r>
              <a:rPr lang="en-US" sz="2400" b="1" dirty="0">
                <a:solidFill>
                  <a:srgbClr val="0000FF"/>
                </a:solidFill>
              </a:rPr>
              <a:t>pip</a:t>
            </a:r>
            <a:r>
              <a:rPr lang="en-US" sz="2400" dirty="0"/>
              <a:t> to install:</a:t>
            </a:r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r>
              <a:rPr lang="en-US" sz="2400" b="1" dirty="0"/>
              <a:t>  pip install aider-install &amp;&amp; aider-install</a:t>
            </a:r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1400" b="1" dirty="0"/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2400" b="1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BE4A5CA-21DC-F2A2-F53F-72C60211C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3D9C5-67C2-D44C-8446-D60BAA7BBA6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5963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CFBA08-56EC-C465-2FF6-7D5B1DFC20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AE26A0-AC01-A358-F182-07981C7FE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632477"/>
          </a:xfrm>
        </p:spPr>
        <p:txBody>
          <a:bodyPr>
            <a:normAutofit/>
          </a:bodyPr>
          <a:lstStyle/>
          <a:p>
            <a:pPr marL="457200">
              <a:lnSpc>
                <a:spcPts val="3000"/>
              </a:lnSpc>
              <a:spcBef>
                <a:spcPts val="1200"/>
              </a:spcBef>
              <a:buClr>
                <a:srgbClr val="FF0000"/>
              </a:buClr>
              <a:buSzPct val="80000"/>
            </a:pPr>
            <a:r>
              <a:rPr lang="en-US" dirty="0"/>
              <a:t>Aider </a:t>
            </a:r>
            <a:r>
              <a:rPr lang="en-US" sz="4400" dirty="0"/>
              <a:t>Setup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C2D897-D126-A0C4-553B-CA1B9B098D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565" y="907116"/>
            <a:ext cx="7826188" cy="5449234"/>
          </a:xfrm>
          <a:ln>
            <a:solidFill>
              <a:srgbClr val="FF6600"/>
            </a:solidFill>
          </a:ln>
        </p:spPr>
        <p:txBody>
          <a:bodyPr>
            <a:normAutofit fontScale="85000" lnSpcReduction="20000"/>
          </a:bodyPr>
          <a:lstStyle/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r>
              <a:rPr lang="en-US" sz="2400" b="1" dirty="0">
                <a:solidFill>
                  <a:srgbClr val="0000FF"/>
                </a:solidFill>
              </a:rPr>
              <a:t>API keys </a:t>
            </a:r>
            <a:r>
              <a:rPr lang="en-US" sz="2400" dirty="0"/>
              <a:t>are defined via </a:t>
            </a:r>
            <a:r>
              <a:rPr lang="en-US" sz="2400" b="1" dirty="0">
                <a:solidFill>
                  <a:srgbClr val="0000FF"/>
                </a:solidFill>
              </a:rPr>
              <a:t>env variables</a:t>
            </a:r>
            <a:r>
              <a:rPr lang="en-US" sz="2400" dirty="0"/>
              <a:t>, </a:t>
            </a:r>
            <a:br>
              <a:rPr lang="en-US" sz="2400" b="1" dirty="0">
                <a:solidFill>
                  <a:srgbClr val="0000FF"/>
                </a:solidFill>
              </a:rPr>
            </a:br>
            <a:r>
              <a:rPr lang="en-US" sz="2400" b="1" dirty="0">
                <a:solidFill>
                  <a:srgbClr val="0000FF"/>
                </a:solidFill>
              </a:rPr>
              <a:t>or </a:t>
            </a:r>
            <a:r>
              <a:rPr lang="en-US" sz="2400" dirty="0"/>
              <a:t>through</a:t>
            </a:r>
            <a:r>
              <a:rPr lang="en-US" sz="2400" b="1" dirty="0">
                <a:solidFill>
                  <a:srgbClr val="0000FF"/>
                </a:solidFill>
              </a:rPr>
              <a:t> </a:t>
            </a:r>
            <a:r>
              <a:rPr lang="en-US" sz="2400" dirty="0">
                <a:solidFill>
                  <a:srgbClr val="0000FF"/>
                </a:solidFill>
              </a:rPr>
              <a:t>configuration</a:t>
            </a:r>
            <a:r>
              <a:rPr lang="en-US" sz="2400" dirty="0"/>
              <a:t> file:  </a:t>
            </a:r>
            <a:r>
              <a:rPr lang="en-US" sz="2400" b="1" dirty="0"/>
              <a:t>~/.</a:t>
            </a:r>
            <a:r>
              <a:rPr lang="en-US" sz="2400" b="1" dirty="0" err="1"/>
              <a:t>aider.conf.yml</a:t>
            </a:r>
            <a:endParaRPr lang="en-US" sz="2400" b="1" dirty="0"/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2400" b="1" dirty="0"/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2400" b="1" dirty="0"/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2400" b="1" dirty="0"/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2400" b="1" dirty="0"/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2400" b="1" dirty="0"/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2400" b="1" dirty="0"/>
          </a:p>
          <a:p>
            <a:pPr marL="0" indent="0">
              <a:lnSpc>
                <a:spcPts val="3080"/>
              </a:lnSpc>
              <a:spcBef>
                <a:spcPts val="0"/>
              </a:spcBef>
              <a:buClr>
                <a:srgbClr val="FF0000"/>
              </a:buClr>
              <a:buNone/>
            </a:pPr>
            <a:r>
              <a:rPr lang="en-US" sz="2400" b="1" dirty="0"/>
              <a:t>Free API Keys</a:t>
            </a:r>
          </a:p>
          <a:p>
            <a:pPr marL="457200" indent="-233363">
              <a:lnSpc>
                <a:spcPct val="120000"/>
              </a:lnSpc>
              <a:buClr>
                <a:srgbClr val="FF0000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00FF"/>
                </a:solidFill>
              </a:rPr>
              <a:t>Gemini models</a:t>
            </a:r>
            <a:r>
              <a:rPr lang="en-US" sz="2400" b="1" dirty="0"/>
              <a:t>: https://</a:t>
            </a:r>
            <a:r>
              <a:rPr lang="en-US" sz="2400" b="1" dirty="0" err="1"/>
              <a:t>aistudio.google.com</a:t>
            </a:r>
            <a:r>
              <a:rPr lang="en-US" sz="2400" b="1" dirty="0"/>
              <a:t>/</a:t>
            </a:r>
            <a:br>
              <a:rPr lang="en-US" sz="2400" b="1" dirty="0"/>
            </a:br>
            <a:r>
              <a:rPr lang="en-US" sz="2400" b="1" dirty="0"/>
              <a:t>Check rate limits: https://</a:t>
            </a:r>
            <a:r>
              <a:rPr lang="en-US" sz="2400" b="1" dirty="0" err="1"/>
              <a:t>ai.google.dev</a:t>
            </a:r>
            <a:r>
              <a:rPr lang="en-US" sz="2400" b="1" dirty="0"/>
              <a:t>/</a:t>
            </a:r>
            <a:r>
              <a:rPr lang="en-US" sz="2400" b="1" dirty="0" err="1"/>
              <a:t>gemini-api</a:t>
            </a:r>
            <a:r>
              <a:rPr lang="en-US" sz="2400" b="1" dirty="0"/>
              <a:t>/docs/rate-limits</a:t>
            </a:r>
          </a:p>
          <a:p>
            <a:pPr marL="457200" indent="-233363">
              <a:lnSpc>
                <a:spcPct val="120000"/>
              </a:lnSpc>
              <a:buClr>
                <a:srgbClr val="FF0000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sz="2400" b="1" dirty="0" err="1">
                <a:solidFill>
                  <a:srgbClr val="0000FF"/>
                </a:solidFill>
              </a:rPr>
              <a:t>OpenRouter</a:t>
            </a:r>
            <a:r>
              <a:rPr lang="en-US" sz="2400" b="1" dirty="0"/>
              <a:t>: https://</a:t>
            </a:r>
            <a:r>
              <a:rPr lang="en-US" sz="2400" b="1" dirty="0" err="1"/>
              <a:t>openrouter.ai</a:t>
            </a:r>
            <a:r>
              <a:rPr lang="en-US" sz="2400" b="1" dirty="0"/>
              <a:t>/</a:t>
            </a:r>
          </a:p>
          <a:p>
            <a:pPr marL="457200" indent="-233363">
              <a:lnSpc>
                <a:spcPct val="120000"/>
              </a:lnSpc>
              <a:buClr>
                <a:srgbClr val="FF0000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00FF"/>
                </a:solidFill>
              </a:rPr>
              <a:t>Local LLM Models</a:t>
            </a:r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1400" b="1" dirty="0"/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1400" b="1" dirty="0"/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2400" b="1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476F159-B0A2-8D78-3A83-C7F75FA82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3D9C5-67C2-D44C-8446-D60BAA7BBA6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2066D7-7454-0DE3-24C1-95C92AC0AEA6}"/>
              </a:ext>
            </a:extLst>
          </p:cNvPr>
          <p:cNvSpPr txBox="1"/>
          <p:nvPr/>
        </p:nvSpPr>
        <p:spPr>
          <a:xfrm>
            <a:off x="1014858" y="1953233"/>
            <a:ext cx="6841862" cy="234679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US" dirty="0"/>
              <a:t>$ cat ~/.</a:t>
            </a:r>
            <a:r>
              <a:rPr lang="en-US" dirty="0" err="1"/>
              <a:t>aider.conf.yml</a:t>
            </a:r>
            <a:endParaRPr lang="en-US" dirty="0"/>
          </a:p>
          <a:p>
            <a:r>
              <a:rPr lang="en-US" dirty="0"/>
              <a:t># Specify the default model to use</a:t>
            </a:r>
          </a:p>
          <a:p>
            <a:r>
              <a:rPr lang="en-US" dirty="0"/>
              <a:t>model: </a:t>
            </a:r>
            <a:r>
              <a:rPr lang="en-US" dirty="0" err="1"/>
              <a:t>gemini</a:t>
            </a:r>
            <a:r>
              <a:rPr lang="en-US" dirty="0"/>
              <a:t>/gemini-2.5-flash-preview-05-20</a:t>
            </a:r>
          </a:p>
          <a:p>
            <a:endParaRPr lang="en-US" dirty="0"/>
          </a:p>
          <a:p>
            <a:r>
              <a:rPr lang="en-US" dirty="0"/>
              <a:t># Chat API key, without enclosing quotation mark</a:t>
            </a:r>
          </a:p>
          <a:p>
            <a:r>
              <a:rPr lang="en-US" dirty="0" err="1"/>
              <a:t>api</a:t>
            </a:r>
            <a:r>
              <a:rPr lang="en-US" dirty="0"/>
              <a:t>-key:</a:t>
            </a:r>
          </a:p>
          <a:p>
            <a:r>
              <a:rPr lang="en-US" dirty="0"/>
              <a:t>  -  </a:t>
            </a:r>
            <a:r>
              <a:rPr lang="en-US" dirty="0" err="1"/>
              <a:t>gemini</a:t>
            </a:r>
            <a:r>
              <a:rPr lang="en-US" dirty="0"/>
              <a:t>=…</a:t>
            </a:r>
          </a:p>
          <a:p>
            <a:r>
              <a:rPr lang="en-US" dirty="0"/>
              <a:t>  -  </a:t>
            </a:r>
            <a:r>
              <a:rPr lang="en-US" dirty="0" err="1"/>
              <a:t>openrouter</a:t>
            </a:r>
            <a:r>
              <a:rPr lang="en-US" dirty="0"/>
              <a:t>=…</a:t>
            </a:r>
          </a:p>
        </p:txBody>
      </p:sp>
    </p:spTree>
    <p:extLst>
      <p:ext uri="{BB962C8B-B14F-4D97-AF65-F5344CB8AC3E}">
        <p14:creationId xmlns:p14="http://schemas.microsoft.com/office/powerpoint/2010/main" val="34929975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EC3EE5-B6B9-3E64-64EF-CE3F6FCA09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5AB50-108E-E714-2124-CD8D89298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632477"/>
          </a:xfrm>
        </p:spPr>
        <p:txBody>
          <a:bodyPr>
            <a:normAutofit/>
          </a:bodyPr>
          <a:lstStyle/>
          <a:p>
            <a:pPr marL="457200">
              <a:lnSpc>
                <a:spcPts val="3000"/>
              </a:lnSpc>
              <a:spcBef>
                <a:spcPts val="1200"/>
              </a:spcBef>
              <a:buClr>
                <a:srgbClr val="FF0000"/>
              </a:buClr>
              <a:buSzPct val="80000"/>
            </a:pPr>
            <a:r>
              <a:rPr lang="en-US" dirty="0"/>
              <a:t>Aider </a:t>
            </a:r>
            <a:r>
              <a:rPr lang="en-US" sz="4400" dirty="0"/>
              <a:t>Demo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B0D152-473F-767B-C5BE-7C20F59A8B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565" y="1055078"/>
            <a:ext cx="7826188" cy="5301272"/>
          </a:xfrm>
          <a:ln>
            <a:solidFill>
              <a:srgbClr val="FF6600"/>
            </a:solidFill>
          </a:ln>
        </p:spPr>
        <p:txBody>
          <a:bodyPr>
            <a:normAutofit/>
          </a:bodyPr>
          <a:lstStyle/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r>
              <a:rPr lang="en-US" sz="2400" dirty="0"/>
              <a:t>How to use </a:t>
            </a:r>
            <a:r>
              <a:rPr lang="en-US" sz="2400" b="1" dirty="0">
                <a:solidFill>
                  <a:srgbClr val="0000FF"/>
                </a:solidFill>
              </a:rPr>
              <a:t>aider</a:t>
            </a:r>
            <a:r>
              <a:rPr lang="en-US" sz="2400" dirty="0"/>
              <a:t> on command line (focus on shell commands, not on AI coding)</a:t>
            </a:r>
            <a:endParaRPr lang="en-US" sz="2400" b="1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0318B82-765F-FDD1-ECBD-4E78D28A3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3D9C5-67C2-D44C-8446-D60BAA7BBA6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4246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EBE24A-D000-7792-0E08-C9AC50FD81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8E56E4-8D57-F89E-5772-0170724694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632477"/>
          </a:xfrm>
        </p:spPr>
        <p:txBody>
          <a:bodyPr>
            <a:normAutofit/>
          </a:bodyPr>
          <a:lstStyle/>
          <a:p>
            <a:pPr marL="457200">
              <a:lnSpc>
                <a:spcPts val="3000"/>
              </a:lnSpc>
              <a:spcBef>
                <a:spcPts val="1200"/>
              </a:spcBef>
              <a:buClr>
                <a:srgbClr val="FF0000"/>
              </a:buClr>
              <a:buSzPct val="80000"/>
            </a:pPr>
            <a:r>
              <a:rPr lang="en-US" dirty="0"/>
              <a:t>Examples of </a:t>
            </a:r>
            <a:r>
              <a:rPr lang="en-US" dirty="0">
                <a:solidFill>
                  <a:srgbClr val="0000FF"/>
                </a:solidFill>
              </a:rPr>
              <a:t>Aider</a:t>
            </a:r>
            <a:r>
              <a:rPr lang="en-US" dirty="0"/>
              <a:t> Runs</a:t>
            </a:r>
            <a:endParaRPr lang="en-US" sz="4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A14B8-FE75-8C0F-3235-19EE9BB265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565" y="1055078"/>
            <a:ext cx="7826188" cy="5301272"/>
          </a:xfrm>
          <a:ln>
            <a:solidFill>
              <a:srgbClr val="FF6600"/>
            </a:solidFill>
          </a:ln>
        </p:spPr>
        <p:txBody>
          <a:bodyPr>
            <a:normAutofit/>
          </a:bodyPr>
          <a:lstStyle/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r>
              <a:rPr lang="en-US" sz="2400" dirty="0"/>
              <a:t>Examples on command line</a:t>
            </a:r>
          </a:p>
          <a:p>
            <a:pPr>
              <a:lnSpc>
                <a:spcPts val="3080"/>
              </a:lnSpc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en-US" sz="2400" b="1" dirty="0"/>
              <a:t>aider --help</a:t>
            </a:r>
          </a:p>
          <a:p>
            <a:pPr>
              <a:lnSpc>
                <a:spcPts val="3080"/>
              </a:lnSpc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en-US" sz="2400" b="1" dirty="0"/>
              <a:t>aider --no-git --list-models=</a:t>
            </a:r>
            <a:r>
              <a:rPr lang="en-US" sz="2400" b="1" dirty="0" err="1"/>
              <a:t>gemini</a:t>
            </a:r>
            <a:r>
              <a:rPr lang="en-US" sz="2400" b="1" dirty="0"/>
              <a:t>/</a:t>
            </a:r>
          </a:p>
          <a:p>
            <a:pPr>
              <a:lnSpc>
                <a:spcPts val="3080"/>
              </a:lnSpc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en-US" sz="2400" b="1" dirty="0"/>
              <a:t>aider --no-git --list-models=</a:t>
            </a:r>
            <a:r>
              <a:rPr lang="en-US" sz="2400" b="1" dirty="0" err="1"/>
              <a:t>openrouter</a:t>
            </a:r>
            <a:r>
              <a:rPr lang="en-US" sz="2400" b="1" dirty="0"/>
              <a:t>/ | grep -</a:t>
            </a:r>
            <a:r>
              <a:rPr lang="en-US" sz="2400" b="1" dirty="0" err="1"/>
              <a:t>i</a:t>
            </a:r>
            <a:r>
              <a:rPr lang="en-US" sz="2400" b="1" dirty="0"/>
              <a:t> free</a:t>
            </a:r>
          </a:p>
          <a:p>
            <a:pPr>
              <a:lnSpc>
                <a:spcPts val="3080"/>
              </a:lnSpc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en-US" sz="2400" b="1" dirty="0"/>
              <a:t>aider --model=gemini-2.5</a:t>
            </a:r>
          </a:p>
          <a:p>
            <a:pPr>
              <a:lnSpc>
                <a:spcPts val="3080"/>
              </a:lnSpc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en-US" sz="2400" b="1" dirty="0"/>
              <a:t>aider --commit</a:t>
            </a:r>
            <a:br>
              <a:rPr lang="en-US" sz="2400" b="1" dirty="0"/>
            </a:br>
            <a:r>
              <a:rPr lang="en-US" sz="2400" dirty="0"/>
              <a:t># </a:t>
            </a:r>
            <a:r>
              <a:rPr lang="en-US" sz="2000" dirty="0"/>
              <a:t>Commit all pending changes with a suitable commit message</a:t>
            </a:r>
          </a:p>
          <a:p>
            <a:pPr>
              <a:lnSpc>
                <a:spcPts val="3080"/>
              </a:lnSpc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en-US" sz="2400" b="1" dirty="0"/>
              <a:t>aider</a:t>
            </a:r>
          </a:p>
          <a:p>
            <a:pPr>
              <a:lnSpc>
                <a:spcPts val="3080"/>
              </a:lnSpc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en-US" sz="2400" b="1" dirty="0"/>
              <a:t>aider --no-git</a:t>
            </a:r>
          </a:p>
          <a:p>
            <a:pPr>
              <a:lnSpc>
                <a:spcPts val="3080"/>
              </a:lnSpc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en-US" sz="2400" b="1" dirty="0"/>
              <a:t>aider file</a:t>
            </a:r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2400" b="1" dirty="0"/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1400" b="1" dirty="0"/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1400" b="1" dirty="0"/>
          </a:p>
          <a:p>
            <a:pPr marL="0" indent="0">
              <a:lnSpc>
                <a:spcPts val="3080"/>
              </a:lnSpc>
              <a:buClr>
                <a:srgbClr val="FF0000"/>
              </a:buClr>
              <a:buNone/>
            </a:pPr>
            <a:endParaRPr lang="en-US" sz="2400" b="1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en-US" sz="24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7A7321B-3F9F-319B-CF93-3A90F21E3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3D9C5-67C2-D44C-8446-D60BAA7BBA6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99139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124375</TotalTime>
  <Words>803</Words>
  <Application>Microsoft Macintosh PowerPoint</Application>
  <PresentationFormat>On-screen Show (4:3)</PresentationFormat>
  <Paragraphs>233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Courier New</vt:lpstr>
      <vt:lpstr>Wingdings</vt:lpstr>
      <vt:lpstr>Office Theme</vt:lpstr>
      <vt:lpstr>AI Assistants in Terminal</vt:lpstr>
      <vt:lpstr>Contents</vt:lpstr>
      <vt:lpstr>What is Aider?</vt:lpstr>
      <vt:lpstr>Comparison: aider vs ChatGPT</vt:lpstr>
      <vt:lpstr>User Feedback</vt:lpstr>
      <vt:lpstr>Aider Installation</vt:lpstr>
      <vt:lpstr>Aider Setup</vt:lpstr>
      <vt:lpstr>Aider Demo</vt:lpstr>
      <vt:lpstr>Examples of Aider Runs</vt:lpstr>
      <vt:lpstr>Examples of Aider Commands</vt:lpstr>
      <vt:lpstr>Aider Chat History</vt:lpstr>
      <vt:lpstr>Using Local ollama Models</vt:lpstr>
      <vt:lpstr>Ollama: Local AI Models</vt:lpstr>
      <vt:lpstr>Warp: Intelligent Terminal</vt:lpstr>
      <vt:lpstr>GitHub Copilot in Terminal</vt:lpstr>
    </vt:vector>
  </TitlesOfParts>
  <Company>BNL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Progress Report</dc:title>
  <dc:creator>Shuwei YE</dc:creator>
  <cp:lastModifiedBy>Ye, Shuwei</cp:lastModifiedBy>
  <cp:revision>139</cp:revision>
  <cp:lastPrinted>2025-04-09T14:34:30Z</cp:lastPrinted>
  <dcterms:created xsi:type="dcterms:W3CDTF">2018-06-25T18:30:20Z</dcterms:created>
  <dcterms:modified xsi:type="dcterms:W3CDTF">2025-06-04T19:48:57Z</dcterms:modified>
</cp:coreProperties>
</file>