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345" r:id="rId5"/>
    <p:sldId id="488" r:id="rId6"/>
    <p:sldId id="498" r:id="rId7"/>
    <p:sldId id="499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7" autoAdjust="0"/>
    <p:restoredTop sz="94414" autoAdjust="0"/>
  </p:normalViewPr>
  <p:slideViewPr>
    <p:cSldViewPr snapToObjects="1" showGuides="1">
      <p:cViewPr varScale="1">
        <p:scale>
          <a:sx n="118" d="100"/>
          <a:sy n="118" d="100"/>
        </p:scale>
        <p:origin x="144" y="10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086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MD15146: Rematched IR7 optics for improved cleaning and performance – high intensity part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4437112"/>
            <a:ext cx="7096024" cy="1354088"/>
          </a:xfrm>
        </p:spPr>
        <p:txBody>
          <a:bodyPr>
            <a:normAutofit/>
          </a:bodyPr>
          <a:lstStyle/>
          <a:p>
            <a:r>
              <a:rPr lang="en-GB"/>
              <a:t>B. Lindström, L. Bertolozzi, R. Bruce, X. Buffat, R. de Maria, </a:t>
            </a:r>
            <a:br>
              <a:rPr lang="en-GB"/>
            </a:br>
            <a:r>
              <a:rPr lang="en-GB"/>
              <a:t>D. Mirarchi, N. Mounet, S. Redaelli</a:t>
            </a:r>
          </a:p>
          <a:p>
            <a:endParaRPr lang="en-GB"/>
          </a:p>
          <a:p>
            <a:r>
              <a:rPr lang="en-GB"/>
              <a:t>Acknowledgements: OP, LNO, CEI, RF, BI, MPE, STI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771800" y="5899150"/>
            <a:ext cx="5079800" cy="349250"/>
          </a:xfrm>
        </p:spPr>
        <p:txBody>
          <a:bodyPr/>
          <a:lstStyle/>
          <a:p>
            <a:r>
              <a:rPr lang="en-GB"/>
              <a:t>28</a:t>
            </a:r>
            <a:r>
              <a:rPr lang="en-GB" baseline="30000"/>
              <a:t>th</a:t>
            </a:r>
            <a:r>
              <a:rPr lang="en-GB"/>
              <a:t> May 2025 – rMPP meeting on MD block 1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57B789-BB55-3FB6-2E71-A5ABD0528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5830" y="5946775"/>
            <a:ext cx="1182959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98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7DCB8-6E8E-0241-8BF1-9DEDC6D98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/>
              <a:t>Introduction</a:t>
            </a:r>
            <a:endParaRPr lang="en-US" sz="2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C98D9-698A-DC54-02CE-FB2324DAF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2056"/>
            <a:ext cx="7272368" cy="2765106"/>
          </a:xfrm>
        </p:spPr>
        <p:txBody>
          <a:bodyPr>
            <a:normAutofit/>
          </a:bodyPr>
          <a:lstStyle/>
          <a:p>
            <a:r>
              <a:rPr lang="sv-SE" sz="1800"/>
              <a:t>HL-LHC beam intensity and brightness:</a:t>
            </a:r>
          </a:p>
          <a:p>
            <a:pPr lvl="1"/>
            <a:r>
              <a:rPr lang="sv-SE" sz="1400"/>
              <a:t>Beam losses in IR7 DS could cause quenches</a:t>
            </a:r>
          </a:p>
          <a:p>
            <a:pPr lvl="1"/>
            <a:r>
              <a:rPr lang="sv-SE" sz="1400"/>
              <a:t>Impedance can cause instabilities</a:t>
            </a:r>
          </a:p>
          <a:p>
            <a:r>
              <a:rPr lang="en-US" sz="1800"/>
              <a:t>Very successful MD last year:</a:t>
            </a:r>
          </a:p>
          <a:p>
            <a:pPr lvl="1"/>
            <a:r>
              <a:rPr lang="en-US" sz="1400"/>
              <a:t>Up to 61 % reduction of DS losses</a:t>
            </a:r>
          </a:p>
          <a:p>
            <a:pPr lvl="1"/>
            <a:r>
              <a:rPr lang="en-US" sz="1400"/>
              <a:t>Up to 33 % reduction of impedance</a:t>
            </a:r>
          </a:p>
          <a:p>
            <a:r>
              <a:rPr lang="en-US" sz="1800"/>
              <a:t>Optics require combined ramp and desqueeze</a:t>
            </a:r>
          </a:p>
          <a:p>
            <a:pPr lvl="1"/>
            <a:r>
              <a:rPr lang="en-US" sz="1400"/>
              <a:t>Must test with high-intensity beams to ensure </a:t>
            </a:r>
            <a:br>
              <a:rPr lang="en-US" sz="1400"/>
            </a:br>
            <a:r>
              <a:rPr lang="en-US" sz="1400"/>
              <a:t>no issues with beam lifetime or loss spikes in IR7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C3EBD-8B7D-6352-C46D-4E9AFCACC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75209-E709-D95A-0D48-010C24327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E08BD7-EB23-A4A5-5FB4-8988C67E55C7}"/>
              </a:ext>
            </a:extLst>
          </p:cNvPr>
          <p:cNvSpPr txBox="1"/>
          <p:nvPr/>
        </p:nvSpPr>
        <p:spPr>
          <a:xfrm>
            <a:off x="5853062" y="6562461"/>
            <a:ext cx="2678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/>
              <a:t>contact person: B. Lindström</a:t>
            </a:r>
            <a:endParaRPr lang="en-US" sz="1400" b="1"/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ED4382A-F35D-6CF3-2303-580C03168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13154"/>
            <a:ext cx="4572008" cy="23623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79B95E-6F2A-BF19-FFE3-1EB85E2BB74A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577909C-38F8-5B3F-7E20-239DFCC79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8" y="3913154"/>
            <a:ext cx="4572010" cy="23623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330D6F-FB32-24F1-D9AB-12C7886C4107}"/>
              </a:ext>
            </a:extLst>
          </p:cNvPr>
          <p:cNvSpPr txBox="1"/>
          <p:nvPr/>
        </p:nvSpPr>
        <p:spPr>
          <a:xfrm>
            <a:off x="5488412" y="39843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meas.</a:t>
            </a:r>
            <a:endParaRPr lang="en-US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D425EA-2B4A-5047-00FE-CAB5CAFE620D}"/>
              </a:ext>
            </a:extLst>
          </p:cNvPr>
          <p:cNvSpPr txBox="1"/>
          <p:nvPr/>
        </p:nvSpPr>
        <p:spPr>
          <a:xfrm>
            <a:off x="3159229" y="6271445"/>
            <a:ext cx="369043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 b="1"/>
              <a:t>Ideally MD1 due to contract of participant</a:t>
            </a:r>
            <a:endParaRPr lang="en-US" sz="1400" b="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A68554-5498-297E-E5B6-A3B38B75B34D}"/>
              </a:ext>
            </a:extLst>
          </p:cNvPr>
          <p:cNvSpPr txBox="1"/>
          <p:nvPr/>
        </p:nvSpPr>
        <p:spPr>
          <a:xfrm>
            <a:off x="37109" y="3507691"/>
            <a:ext cx="558109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 b="1"/>
              <a:t>New</a:t>
            </a:r>
            <a:r>
              <a:rPr lang="sv-SE" sz="1400"/>
              <a:t> ramp compared to last year compatible with 2025 physics cycle</a:t>
            </a:r>
            <a:endParaRPr lang="en-US" sz="1400" b="1"/>
          </a:p>
        </p:txBody>
      </p:sp>
    </p:spTree>
    <p:extLst>
      <p:ext uri="{BB962C8B-B14F-4D97-AF65-F5344CB8AC3E}">
        <p14:creationId xmlns:p14="http://schemas.microsoft.com/office/powerpoint/2010/main" val="426598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BA49E-06DB-0C2B-2457-46FB3C857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55E71-4639-E09E-650B-55E90BD62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/>
              <a:t>20h for 7 fills</a:t>
            </a:r>
            <a:endParaRPr lang="en-US" sz="2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91C29-AF9E-CC62-2A44-D4DCC556E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04" y="982055"/>
            <a:ext cx="8161083" cy="5289389"/>
          </a:xfrm>
        </p:spPr>
        <p:txBody>
          <a:bodyPr>
            <a:normAutofit/>
          </a:bodyPr>
          <a:lstStyle/>
          <a:p>
            <a:r>
              <a:rPr lang="sv-SE" sz="1800"/>
              <a:t>MD block 1:</a:t>
            </a:r>
          </a:p>
          <a:p>
            <a:pPr lvl="1"/>
            <a:r>
              <a:rPr lang="sv-SE" sz="1400"/>
              <a:t>1 (4h): 3 pilots, optics measurement throughout ramp and at FT</a:t>
            </a:r>
            <a:br>
              <a:rPr lang="sv-SE" sz="1400"/>
            </a:br>
            <a:r>
              <a:rPr lang="sv-SE" sz="1400"/>
              <a:t>-- coarse collimator settings for optics measurements, stay at FT</a:t>
            </a:r>
          </a:p>
          <a:p>
            <a:pPr lvl="1"/>
            <a:r>
              <a:rPr lang="sv-SE" sz="1400"/>
              <a:t>2 (2h): 3 pilots to validate corrections (if needed)</a:t>
            </a:r>
          </a:p>
          <a:p>
            <a:pPr lvl="1"/>
            <a:r>
              <a:rPr lang="sv-SE" sz="1400"/>
              <a:t>3 (3h): Collimator alignment check and loss maps</a:t>
            </a:r>
            <a:br>
              <a:rPr lang="sv-SE" sz="1400"/>
            </a:br>
            <a:r>
              <a:rPr lang="sv-SE" sz="1400"/>
              <a:t>-- two nominal (1.3e11, 0.8e11) and ~8 pilots per beam</a:t>
            </a:r>
            <a:br>
              <a:rPr lang="sv-SE" sz="1400"/>
            </a:br>
            <a:r>
              <a:rPr lang="sv-SE" sz="1400"/>
              <a:t>-- impedance measurement</a:t>
            </a:r>
            <a:br>
              <a:rPr lang="sv-SE" sz="1400"/>
            </a:br>
            <a:r>
              <a:rPr lang="sv-SE" sz="1400"/>
              <a:t>-- Betatron (H/V), off-momentum (dp+/dp-) and ASD</a:t>
            </a:r>
          </a:p>
          <a:p>
            <a:pPr lvl="1"/>
            <a:r>
              <a:rPr lang="sv-SE" sz="1400"/>
              <a:t>Standard collimator setup interlock masks</a:t>
            </a:r>
          </a:p>
          <a:p>
            <a:r>
              <a:rPr lang="sv-SE" sz="1800"/>
              <a:t>Preparations for next MD block:</a:t>
            </a:r>
          </a:p>
          <a:p>
            <a:pPr lvl="1"/>
            <a:r>
              <a:rPr lang="sv-SE" sz="1400"/>
              <a:t>Orbit feed-forward correction</a:t>
            </a:r>
          </a:p>
          <a:p>
            <a:pPr lvl="1"/>
            <a:r>
              <a:rPr lang="sv-SE" sz="1400"/>
              <a:t>Cross-check BLM thresholds in IR7</a:t>
            </a:r>
          </a:p>
          <a:p>
            <a:r>
              <a:rPr lang="sv-SE" sz="1800"/>
              <a:t>MD block 2:</a:t>
            </a:r>
          </a:p>
          <a:p>
            <a:pPr lvl="1"/>
            <a:r>
              <a:rPr lang="sv-SE" sz="1400"/>
              <a:t>4 (2h): repetition of fill 3, nominal collimator ramp functions, no collimator alignment</a:t>
            </a:r>
          </a:p>
          <a:p>
            <a:pPr lvl="1"/>
            <a:r>
              <a:rPr lang="sv-SE" sz="1400"/>
              <a:t>5 (2h): 12 nominal bunches, nominal collimator ramp functions, dump directly at FT</a:t>
            </a:r>
          </a:p>
          <a:p>
            <a:pPr lvl="1"/>
            <a:r>
              <a:rPr lang="sv-SE" sz="1400"/>
              <a:t>6 (2h): 75 nominal bunches, nominal collimator ramp functions, dump directly at FT</a:t>
            </a:r>
          </a:p>
          <a:p>
            <a:pPr marL="457200" lvl="1" indent="0">
              <a:buNone/>
            </a:pPr>
            <a:r>
              <a:rPr lang="sv-SE" sz="1400" b="1"/>
              <a:t>MP checklist before proceeding (next slide)</a:t>
            </a:r>
          </a:p>
          <a:p>
            <a:pPr lvl="1"/>
            <a:r>
              <a:rPr lang="sv-SE" sz="1400"/>
              <a:t>7 (2h): 400 nominal bunches, nominal collimator ramp functions, dump directly at FT</a:t>
            </a:r>
          </a:p>
          <a:p>
            <a:pPr lvl="1"/>
            <a:r>
              <a:rPr lang="sv-SE" sz="1400"/>
              <a:t>In fills with trains, add a few pilots for lossmaps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9AB99D-B285-A954-9E9C-23CE6219E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F86A32-9154-9952-185B-FDAB19A13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611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A0133-91C8-4FCC-DBC3-EF5188EC4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MP checklist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6EB3A-2F84-5B35-9712-04F2A48DC9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First check after loss maps before proceeding with &gt; 3e11 protons</a:t>
            </a:r>
          </a:p>
          <a:p>
            <a:r>
              <a:rPr lang="sv-SE" sz="2000"/>
              <a:t>Second check after 75b, before proceeding with 400b</a:t>
            </a:r>
          </a:p>
          <a:p>
            <a:pPr lvl="1"/>
            <a:r>
              <a:rPr lang="sv-SE" sz="1600"/>
              <a:t>Steady state losses</a:t>
            </a:r>
          </a:p>
          <a:p>
            <a:pPr lvl="1"/>
            <a:r>
              <a:rPr lang="sv-SE" sz="1600"/>
              <a:t>Losses during ramp</a:t>
            </a:r>
          </a:p>
          <a:p>
            <a:pPr lvl="1"/>
            <a:r>
              <a:rPr lang="sv-SE" sz="1600"/>
              <a:t>Collimator ramp functions</a:t>
            </a:r>
          </a:p>
          <a:p>
            <a:pPr lvl="1"/>
            <a:r>
              <a:rPr lang="sv-SE" sz="1600"/>
              <a:t>Beam orbit</a:t>
            </a:r>
          </a:p>
          <a:p>
            <a:pPr lvl="1"/>
            <a:r>
              <a:rPr lang="sv-SE" sz="1600"/>
              <a:t>Heating of collimators</a:t>
            </a:r>
            <a:endParaRPr lang="en-US" sz="16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449A1-FFE6-BE02-E7A0-FAC6AD1D9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92C6D8-3946-2E90-42F7-DCFF70013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6271445"/>
            <a:ext cx="936104" cy="47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905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8946e33d-fd2f-4ae4-8ee9-d90c129cdf9e"/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34295</TotalTime>
  <Words>409</Words>
  <Application>Microsoft Office PowerPoint</Application>
  <PresentationFormat>On-screen Show (4:3)</PresentationFormat>
  <Paragraphs>47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MD15146: Rematched IR7 optics for improved cleaning and performance – high intensity part</vt:lpstr>
      <vt:lpstr>Introduction</vt:lpstr>
      <vt:lpstr>20h for 7 fills</vt:lpstr>
      <vt:lpstr>MP checklist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979</cp:revision>
  <dcterms:created xsi:type="dcterms:W3CDTF">2016-02-12T10:02:27Z</dcterms:created>
  <dcterms:modified xsi:type="dcterms:W3CDTF">2025-05-28T07:46:55Z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