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75" r:id="rId3"/>
    <p:sldId id="274" r:id="rId4"/>
    <p:sldId id="277" r:id="rId5"/>
    <p:sldId id="281" r:id="rId6"/>
    <p:sldId id="282" r:id="rId7"/>
    <p:sldId id="284" r:id="rId8"/>
    <p:sldId id="278" r:id="rId9"/>
    <p:sldId id="271" r:id="rId10"/>
    <p:sldId id="283" r:id="rId11"/>
    <p:sldId id="279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7D6864-452A-9CD4-4972-7BB831E250D2}" name="Bozeat, Brandon" initials="BB" userId="S::bbozeat@bnl.gov::0d038801-aa41-4200-a248-540ac103660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64CF3A-ED53-2CAA-5E62-D3617518EF60}" v="66" dt="2025-05-18T21:34:44.4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94"/>
  </p:normalViewPr>
  <p:slideViewPr>
    <p:cSldViewPr snapToGrid="0" snapToObjects="1">
      <p:cViewPr varScale="1">
        <p:scale>
          <a:sx n="155" d="100"/>
          <a:sy n="155" d="100"/>
        </p:scale>
        <p:origin x="3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85326"/>
            <a:ext cx="10334625" cy="1803939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50602"/>
            <a:ext cx="10334625" cy="1838663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DUNE CRU Cold Test Nitrogen Delivery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20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Brandon Bozeat, Russell Feder, Pratik Patel, Roberto Than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BD2C543-AE10-102B-FE46-666C0CC92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Heaters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1A3D7-406E-7338-39E7-A61307E83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826BFF-93FB-6ED7-17F9-C272C7918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32" y="1736077"/>
            <a:ext cx="2196220" cy="2137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C36A1C-825A-364E-AC73-322015940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679" y="1222697"/>
            <a:ext cx="3121039" cy="27068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D11254-95AD-24BB-B1EA-8992CAA9F903}"/>
              </a:ext>
            </a:extLst>
          </p:cNvPr>
          <p:cNvSpPr txBox="1"/>
          <p:nvPr/>
        </p:nvSpPr>
        <p:spPr>
          <a:xfrm>
            <a:off x="850645" y="3919232"/>
            <a:ext cx="383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Kelvin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Elements lay at bottom of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Cables connect to junction 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480 VAC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0.50 Watts/cm</a:t>
            </a:r>
            <a:r>
              <a:rPr lang="en-US" baseline="30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87CC91-9833-4080-4A24-E33904187CA2}"/>
              </a:ext>
            </a:extLst>
          </p:cNvPr>
          <p:cNvSpPr txBox="1"/>
          <p:nvPr/>
        </p:nvSpPr>
        <p:spPr>
          <a:xfrm>
            <a:off x="6423454" y="3919232"/>
            <a:ext cx="383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Chromalox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Flanged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208V 3 Phase 3 Wire (Delta)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25.0 W/in</a:t>
            </a:r>
            <a:r>
              <a:rPr lang="en-US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28696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ABE2-2BDA-D799-2D8E-1E5E78D9A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Alternative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C439F-F91B-9005-4763-9D17432F4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/>
              <a:t>Alternative setups were considered, including: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Two single cold boxes with a pump</a:t>
            </a:r>
          </a:p>
          <a:p>
            <a:pPr marL="914400" lvl="1" indent="-457200"/>
            <a:r>
              <a:rPr lang="en-US" sz="1600" dirty="0"/>
              <a:t>Single shared pump recycles LN2 between cold boxes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Two single cold boxes with heaters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r>
              <a:rPr lang="en-US" sz="1200" dirty="0"/>
              <a:t>Notes: Cost per test site. Excludes cost to build cold box(es).</a:t>
            </a:r>
          </a:p>
          <a:p>
            <a:pPr marL="0" indent="0"/>
            <a:r>
              <a:rPr lang="en-US" sz="1200" dirty="0"/>
              <a:t>Other considerations: pacing of testing and assembly, space constraints,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14FA4-9682-81D0-97E4-C658CCDF04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sz="1000" dirty="0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42A4BACC-3CB9-88D3-1B70-5EB67E4389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563558"/>
              </p:ext>
            </p:extLst>
          </p:nvPr>
        </p:nvGraphicFramePr>
        <p:xfrm>
          <a:off x="571500" y="3462837"/>
          <a:ext cx="10584996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1076">
                  <a:extLst>
                    <a:ext uri="{9D8B030D-6E8A-4147-A177-3AD203B41FA5}">
                      <a16:colId xmlns:a16="http://schemas.microsoft.com/office/drawing/2014/main" val="3954023574"/>
                    </a:ext>
                  </a:extLst>
                </a:gridCol>
                <a:gridCol w="1530667">
                  <a:extLst>
                    <a:ext uri="{9D8B030D-6E8A-4147-A177-3AD203B41FA5}">
                      <a16:colId xmlns:a16="http://schemas.microsoft.com/office/drawing/2014/main" val="2927192271"/>
                    </a:ext>
                  </a:extLst>
                </a:gridCol>
                <a:gridCol w="1419035">
                  <a:extLst>
                    <a:ext uri="{9D8B030D-6E8A-4147-A177-3AD203B41FA5}">
                      <a16:colId xmlns:a16="http://schemas.microsoft.com/office/drawing/2014/main" val="1567876475"/>
                    </a:ext>
                  </a:extLst>
                </a:gridCol>
                <a:gridCol w="4614218">
                  <a:extLst>
                    <a:ext uri="{9D8B030D-6E8A-4147-A177-3AD203B41FA5}">
                      <a16:colId xmlns:a16="http://schemas.microsoft.com/office/drawing/2014/main" val="29470230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Setup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LN2/month (</a:t>
                      </a:r>
                      <a:r>
                        <a:rPr lang="en-US" sz="1400" dirty="0" err="1"/>
                        <a:t>kL</a:t>
                      </a:r>
                      <a:r>
                        <a:rPr lang="en-US" sz="14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 Cost ($)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Notes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861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Dual cold box, with heaters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288,350.00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Baseline (see prev. slide)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498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Two single cold boxes, with heaters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290,730.00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10kW heaters per box; slightly more piping; slightly less LN2 consumed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598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Two single cold boxes, with pump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290,470.00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Lower LN2 consumption; increased cost for pump, motor, instrumentation; added VJ piping/valving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573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032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56407-92CA-DA60-60AA-F29D030E9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LN2 Pumps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75AD8-E339-BE59-5002-4F5AC108C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10951176" cy="4207185"/>
          </a:xfrm>
        </p:spPr>
        <p:txBody>
          <a:bodyPr>
            <a:normAutofit/>
          </a:bodyPr>
          <a:lstStyle/>
          <a:p>
            <a:r>
              <a:rPr lang="en-US" sz="2000" dirty="0"/>
              <a:t>Pumps may reduce LN2 consumption by recycling</a:t>
            </a:r>
          </a:p>
          <a:p>
            <a:endParaRPr lang="en-US" sz="2000" dirty="0"/>
          </a:p>
          <a:p>
            <a:r>
              <a:rPr lang="en-US" sz="2000" dirty="0"/>
              <a:t>Cost to implement is ≥ heaters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Nikkiso-ACD ~$20k - $45k excluding controls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Barber Nichols ~$50k excluding controls</a:t>
            </a:r>
          </a:p>
          <a:p>
            <a:pPr marL="0" indent="0"/>
            <a:endParaRPr lang="en-US" sz="2000" dirty="0"/>
          </a:p>
          <a:p>
            <a:r>
              <a:rPr lang="en-US" sz="2000" dirty="0"/>
              <a:t>Technical barriers: cold box setup requires low flow and has very low NPSH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Available pumps require higher inlet pressures than available at bottom of cold 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Most pumps minimum speed is too fast for the controlled cool down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0AB80-B8BD-BE8B-644F-ABE2FAD85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6683-5FAF-FFC1-3D4A-A49E9C3BD1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88" t="36221" r="58329" b="6736"/>
          <a:stretch/>
        </p:blipFill>
        <p:spPr>
          <a:xfrm>
            <a:off x="7846007" y="255580"/>
            <a:ext cx="2291684" cy="16902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276B61-F56E-5315-2453-4167F4048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699" y="2434106"/>
            <a:ext cx="2291684" cy="136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7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300B80-A737-7DF3-A2A2-B263283C8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67D59DE-468B-D62C-151B-F3EF58C8A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N2 Delivery System Overview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LN2 Usage Estimates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Budgetary Estimates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Pending Topics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3A75E-98EA-227D-5B05-CD7F983D4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7633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15CE63-1019-9E82-B779-EF0619BF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System Overview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C2E84E-791C-61C9-236D-866B802302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Nitrogen Delivery System provides liquid and gas nitrogen to the CRU cold box</a:t>
            </a:r>
          </a:p>
          <a:p>
            <a:pPr lvl="1"/>
            <a:r>
              <a:rPr lang="en-US" sz="1600" dirty="0"/>
              <a:t>Liquid is supplied through vacuum-jacketed piping and valves</a:t>
            </a:r>
          </a:p>
          <a:p>
            <a:pPr lvl="1"/>
            <a:r>
              <a:rPr lang="en-US" sz="1600" dirty="0"/>
              <a:t>Gas nitrogen is provided using an ambient vaporizer and heater to bring the gas temperature above the dew point</a:t>
            </a:r>
          </a:p>
          <a:p>
            <a:r>
              <a:rPr lang="en-US" sz="2000" dirty="0"/>
              <a:t>A vent path is always open to prevent pressurizing the cold box</a:t>
            </a:r>
          </a:p>
          <a:p>
            <a:r>
              <a:rPr lang="en-US" sz="2000" dirty="0"/>
              <a:t>Pressure relief valves are implemented where trapped volumes may occur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1" name="Content Placeholder 10" descr="Diagram, schematic&#10;&#10;AI-generated content may be incorrect.">
            <a:extLst>
              <a:ext uri="{FF2B5EF4-FFF2-40B4-BE49-F238E27FC236}">
                <a16:creationId xmlns:a16="http://schemas.microsoft.com/office/drawing/2014/main" id="{302FA752-70C2-F3FC-B344-CAC0D39BF5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53100" y="1475749"/>
            <a:ext cx="6061314" cy="470121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DCA02-B97A-EE01-A0E9-D7FA0C99D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78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CD433-CD7C-48F2-1605-112D712E7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737646-B2E8-2903-8C59-52024608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System Overview </a:t>
            </a:r>
            <a:r>
              <a:rPr lang="en-US" sz="4000" i="1" dirty="0"/>
              <a:t>continued</a:t>
            </a:r>
            <a:endParaRPr lang="en-US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1D1C93-96EA-53FD-8A3E-37C09650A87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LN2 tank to provide ~7,000 Liters per week (estimates in later slides)</a:t>
            </a:r>
          </a:p>
          <a:p>
            <a:r>
              <a:rPr lang="en-US" sz="2000" dirty="0"/>
              <a:t>Supply valves provide operator control over liquid and gas supplies to the cold box</a:t>
            </a:r>
          </a:p>
          <a:p>
            <a:r>
              <a:rPr lang="en-US" sz="2000" dirty="0"/>
              <a:t>Solenoid valve can be used for automatic shutoff if warm-up left unattended </a:t>
            </a:r>
          </a:p>
          <a:p>
            <a:r>
              <a:rPr lang="en-US" sz="2000" dirty="0"/>
              <a:t>Flowmeter allows operator to set correct warm-up rate </a:t>
            </a:r>
          </a:p>
          <a:p>
            <a:r>
              <a:rPr lang="en-US" sz="2000" dirty="0"/>
              <a:t>Flanged, threaded, bayonet connections will be utilized for ease of assembly</a:t>
            </a:r>
          </a:p>
        </p:txBody>
      </p:sp>
      <p:pic>
        <p:nvPicPr>
          <p:cNvPr id="11" name="Content Placeholder 10" descr="Diagram, schematic&#10;&#10;AI-generated content may be incorrect.">
            <a:extLst>
              <a:ext uri="{FF2B5EF4-FFF2-40B4-BE49-F238E27FC236}">
                <a16:creationId xmlns:a16="http://schemas.microsoft.com/office/drawing/2014/main" id="{A3DE356B-A631-8FC4-4957-EA853D44DF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53100" y="1475749"/>
            <a:ext cx="6061314" cy="470121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75EE9-CE2C-F78C-C4DF-6A32570F7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9269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06DEF-3B01-F7CC-51CD-A216F099E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LN2 Estimates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C09A1-40F5-F9D6-7E68-41B8CC59A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/>
              <a:t>LN2 consumption is estimated for each step of the CRU test process: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Purge</a:t>
            </a:r>
            <a:r>
              <a:rPr lang="en-US" sz="2000" dirty="0"/>
              <a:t>: A small flow of GN2 overnight removes water vapor from cold box.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Cool Down</a:t>
            </a:r>
            <a:r>
              <a:rPr lang="en-US" sz="2000" dirty="0"/>
              <a:t>: LN2 is supplied to cool the stainless steel tank, while the vapor generated pre-cools the CRU mass. Then, the liquid supply completes cool down of CRU mass.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Fill-up</a:t>
            </a:r>
            <a:r>
              <a:rPr lang="en-US" sz="2000" dirty="0"/>
              <a:t>: Continue supplying LN2 to submerge both units.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Cold Test</a:t>
            </a:r>
            <a:r>
              <a:rPr lang="en-US" sz="2000" dirty="0"/>
              <a:t>: Level is maintained for 4 hours with minimal losses due to heat loads.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Boil-off</a:t>
            </a:r>
            <a:r>
              <a:rPr lang="en-US" sz="2000" dirty="0"/>
              <a:t>: After testing, heaters are powered up to remove liquid from the cold box.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Warm-up</a:t>
            </a:r>
            <a:r>
              <a:rPr lang="en-US" sz="2000" dirty="0"/>
              <a:t>: Once liquid is fully vaporized, heaters are turned off and warm GN2 is used to warm the cold box and test mass to room temperature.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519989-944C-A334-974E-6DAAAAC47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4876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43126-61CC-3E82-0B2B-7CD4F0F71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LN2 Estimates </a:t>
            </a:r>
            <a:r>
              <a:rPr lang="en-US" sz="4000" i="1" dirty="0"/>
              <a:t>continued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5EF7F-0301-BD4A-64AD-34AA020A5F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29A5A049-D3FB-EC17-8FF0-32294B5725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737191"/>
              </p:ext>
            </p:extLst>
          </p:nvPr>
        </p:nvGraphicFramePr>
        <p:xfrm>
          <a:off x="571500" y="1690688"/>
          <a:ext cx="1104899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318">
                  <a:extLst>
                    <a:ext uri="{9D8B030D-6E8A-4147-A177-3AD203B41FA5}">
                      <a16:colId xmlns:a16="http://schemas.microsoft.com/office/drawing/2014/main" val="3954023574"/>
                    </a:ext>
                  </a:extLst>
                </a:gridCol>
                <a:gridCol w="1262418">
                  <a:extLst>
                    <a:ext uri="{9D8B030D-6E8A-4147-A177-3AD203B41FA5}">
                      <a16:colId xmlns:a16="http://schemas.microsoft.com/office/drawing/2014/main" val="1567876475"/>
                    </a:ext>
                  </a:extLst>
                </a:gridCol>
                <a:gridCol w="1262418">
                  <a:extLst>
                    <a:ext uri="{9D8B030D-6E8A-4147-A177-3AD203B41FA5}">
                      <a16:colId xmlns:a16="http://schemas.microsoft.com/office/drawing/2014/main" val="4193512451"/>
                    </a:ext>
                  </a:extLst>
                </a:gridCol>
                <a:gridCol w="6918844">
                  <a:extLst>
                    <a:ext uri="{9D8B030D-6E8A-4147-A177-3AD203B41FA5}">
                      <a16:colId xmlns:a16="http://schemas.microsoft.com/office/drawing/2014/main" val="29470230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Test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Time [hours]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LN2 Use [liters]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Notes &amp; Assumptions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861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Purge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3 g/s (~5 SCFM) for 12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498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Cool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1-hour </a:t>
                      </a:r>
                      <a:r>
                        <a:rPr lang="en-US" sz="1600" i="1" dirty="0"/>
                        <a:t>minimum</a:t>
                      </a:r>
                      <a:r>
                        <a:rPr lang="en-US" sz="1600" dirty="0"/>
                        <a:t> cooling time. CRU test assembly reaches ~140K once tank is cold and takes on liquid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598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Fill-up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Assume ~0.5 L/s (7.5 gpm); fill to 59% depth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57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Cold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Assume ~1.3 kW heat load (static + electronics)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039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Boil-off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15kW heater power applied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643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Warm-up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Flow 50 g/s (~90 SCFM) 295K gas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013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40.4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7192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/>
                        <a:t>(1900 gallons)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94068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0A1EB9C-DA53-4883-80C4-E9115D25CA1F}"/>
              </a:ext>
            </a:extLst>
          </p:cNvPr>
          <p:cNvSpPr txBox="1"/>
          <p:nvPr/>
        </p:nvSpPr>
        <p:spPr>
          <a:xfrm>
            <a:off x="571500" y="5465928"/>
            <a:ext cx="11048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Notes: </a:t>
            </a:r>
          </a:p>
          <a:p>
            <a:r>
              <a:rPr lang="en-US" sz="1400" dirty="0"/>
              <a:t>Does not include time for setup, warm testing, removal, etc.</a:t>
            </a:r>
          </a:p>
          <a:p>
            <a:r>
              <a:rPr lang="en-US" sz="1400" dirty="0"/>
              <a:t>Does not include losses for cooling down transfer lines.</a:t>
            </a:r>
          </a:p>
        </p:txBody>
      </p:sp>
    </p:spTree>
    <p:extLst>
      <p:ext uri="{BB962C8B-B14F-4D97-AF65-F5344CB8AC3E}">
        <p14:creationId xmlns:p14="http://schemas.microsoft.com/office/powerpoint/2010/main" val="4205139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989C3-59D2-FAEC-3A2E-F04D180E3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CAB08-C0F6-342F-1FE8-BF4E5047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4000" dirty="0"/>
              <a:t>Cost Estimates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70FA3-ABDD-9A89-FFCD-B63F706038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id="{A24868B7-9C15-2CF3-D23D-14741FAC9F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593418"/>
              </p:ext>
            </p:extLst>
          </p:nvPr>
        </p:nvGraphicFramePr>
        <p:xfrm>
          <a:off x="571499" y="1447544"/>
          <a:ext cx="10366269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0385">
                  <a:extLst>
                    <a:ext uri="{9D8B030D-6E8A-4147-A177-3AD203B41FA5}">
                      <a16:colId xmlns:a16="http://schemas.microsoft.com/office/drawing/2014/main" val="3954023574"/>
                    </a:ext>
                  </a:extLst>
                </a:gridCol>
                <a:gridCol w="1132205">
                  <a:extLst>
                    <a:ext uri="{9D8B030D-6E8A-4147-A177-3AD203B41FA5}">
                      <a16:colId xmlns:a16="http://schemas.microsoft.com/office/drawing/2014/main" val="1567876475"/>
                    </a:ext>
                  </a:extLst>
                </a:gridCol>
                <a:gridCol w="581343">
                  <a:extLst>
                    <a:ext uri="{9D8B030D-6E8A-4147-A177-3AD203B41FA5}">
                      <a16:colId xmlns:a16="http://schemas.microsoft.com/office/drawing/2014/main" val="2067084079"/>
                    </a:ext>
                  </a:extLst>
                </a:gridCol>
                <a:gridCol w="492751">
                  <a:extLst>
                    <a:ext uri="{9D8B030D-6E8A-4147-A177-3AD203B41FA5}">
                      <a16:colId xmlns:a16="http://schemas.microsoft.com/office/drawing/2014/main" val="2529077578"/>
                    </a:ext>
                  </a:extLst>
                </a:gridCol>
                <a:gridCol w="1189165">
                  <a:extLst>
                    <a:ext uri="{9D8B030D-6E8A-4147-A177-3AD203B41FA5}">
                      <a16:colId xmlns:a16="http://schemas.microsoft.com/office/drawing/2014/main" val="4193512451"/>
                    </a:ext>
                  </a:extLst>
                </a:gridCol>
                <a:gridCol w="4200420">
                  <a:extLst>
                    <a:ext uri="{9D8B030D-6E8A-4147-A177-3AD203B41FA5}">
                      <a16:colId xmlns:a16="http://schemas.microsoft.com/office/drawing/2014/main" val="294702306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Unit Cost ($)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Total Cost ($)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Note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286174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LN2 Bulk Storage Tank (monthly rental)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1,985.00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month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119,100.00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5-year contract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263649814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LN2 Deliveries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liter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360000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75,600.00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Estimated 30kL/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 12mo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195659809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LN2 sub-total</a:t>
                      </a:r>
                    </a:p>
                  </a:txBody>
                  <a:tcPr marL="857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194,700.00</a:t>
                      </a:r>
                    </a:p>
                  </a:txBody>
                  <a:tcPr marL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4788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Ambient Vaporizer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3,600.00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3,600.00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Price from recent BNL project (8500 SCFH)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75857337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Relief Valves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REGO 19434 PRV or similar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198903953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Solenoid Valve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McMaster 3/4" solenoid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234664355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Inline Heater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based on McMaster 1/2" NPT 2.5kW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0170132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Flowmeter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IFM inline thermal flowmeter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10394068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Warm valves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~Average for globe valves 1/2"-1" NPT, McMaster-Carr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29175028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Vacuum-jacketed valves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3,700.00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7,400.00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Quote from PHPK 3/4" x 2" VJ globe valve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18269171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Vacuum-jacketed piping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Budgetary estimate from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Technifab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08137166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Small warm piping (&lt;=1") for purge line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1,500.00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3/4" 304 SST sch 40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1015617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Large warm pipig (~2-3") for vent line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2-1/2" 304 SST sch 40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02079875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Small pipe fittings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elbows, tees, etc.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285250745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Large pipe fittings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elbows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369380913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Heater (per 5kW) with integrated RTD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9,300.00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each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Budgetary quote from Kelvin. Note: Chromalox alternate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16971739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Heater controller, circuit breaker, etc.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group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15,000.00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Estimate from BNL project experience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120889239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Misc. pipe supports &amp; fittings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lvl="0"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group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1,800.00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pipe clamps, strut, etc. </a:t>
                      </a:r>
                    </a:p>
                  </a:txBody>
                  <a:tcPr marR="9525" marT="9525" marB="0" anchor="ctr"/>
                </a:tc>
                <a:extLst>
                  <a:ext uri="{0D108BD9-81ED-4DB2-BD59-A6C34878D82A}">
                    <a16:rowId xmlns:a16="http://schemas.microsoft.com/office/drawing/2014/main" val="26194952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Parts sub-total</a:t>
                      </a:r>
                    </a:p>
                  </a:txBody>
                  <a:tcPr marL="857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93,650.00</a:t>
                      </a:r>
                    </a:p>
                  </a:txBody>
                  <a:tcPr marL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74051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857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 fontAlgn="ctr"/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288,350.00 </a:t>
                      </a:r>
                    </a:p>
                  </a:txBody>
                  <a:tcPr marL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8039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CBC0CF-B9C8-7143-CBD7-3C2E7F77505D}"/>
              </a:ext>
            </a:extLst>
          </p:cNvPr>
          <p:cNvSpPr txBox="1"/>
          <p:nvPr/>
        </p:nvSpPr>
        <p:spPr>
          <a:xfrm>
            <a:off x="571499" y="6354375"/>
            <a:ext cx="10366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Notes: ROM cost of materials and nitrogen only, no labor. For dual CRU cold box. Cost is per test site. Excludes cost of cold box itself. </a:t>
            </a:r>
          </a:p>
        </p:txBody>
      </p:sp>
    </p:spTree>
    <p:extLst>
      <p:ext uri="{BB962C8B-B14F-4D97-AF65-F5344CB8AC3E}">
        <p14:creationId xmlns:p14="http://schemas.microsoft.com/office/powerpoint/2010/main" val="77939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77CD3-01CB-17C0-0B94-7204F5E44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Pending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D7FCA-0F4B-4EE0-A819-17B47337B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ODH analysis and monitoring system requirements, design, cost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Facility-specific layouts of piping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Interface plan between delivery system and cold box proper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Level, temperature, and other instrumentation plans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5E349-69E8-A86A-77EC-EB261FD90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10867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6F4E-DA7B-AB45-3CA3-A998A0F70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Backup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38E92-6357-512C-5E88-B1BC63C4A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28F1B3-0FC5-D7E7-9ED1-CEFBFDE2E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48739759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5" id="{02B1611D-C42F-0A41-BAED-D3B41970EBE3}" vid="{7E203859-C242-EE45-BB6D-C700A593D7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bnl-ppt-template-widescreen</Template>
  <TotalTime>2034</TotalTime>
  <Words>1037</Words>
  <Application>Microsoft Office PowerPoint</Application>
  <PresentationFormat>Widescreen</PresentationFormat>
  <Paragraphs>245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BNL</vt:lpstr>
      <vt:lpstr>DUNE CRU Cold Test Nitrogen Delivery System</vt:lpstr>
      <vt:lpstr>Outline</vt:lpstr>
      <vt:lpstr>System Overview</vt:lpstr>
      <vt:lpstr>System Overview continued</vt:lpstr>
      <vt:lpstr>LN2 Estimates</vt:lpstr>
      <vt:lpstr>LN2 Estimates continued</vt:lpstr>
      <vt:lpstr>Cost Estimates</vt:lpstr>
      <vt:lpstr>Pending Topics</vt:lpstr>
      <vt:lpstr>Backup </vt:lpstr>
      <vt:lpstr>Heaters</vt:lpstr>
      <vt:lpstr>Alternative Concepts</vt:lpstr>
      <vt:lpstr>LN2 Pumps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Bozeat, Brandon</dc:creator>
  <cp:keywords/>
  <dc:description/>
  <cp:lastModifiedBy>Bozeat, Brandon</cp:lastModifiedBy>
  <cp:revision>39</cp:revision>
  <dcterms:created xsi:type="dcterms:W3CDTF">2025-04-17T19:56:09Z</dcterms:created>
  <dcterms:modified xsi:type="dcterms:W3CDTF">2025-05-19T17:54:45Z</dcterms:modified>
  <cp:category/>
</cp:coreProperties>
</file>