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dcd2aa05c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dcd2aa05c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dcd2aa05c_1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5dcd2aa05c_1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53b92c2a68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53b92c2a68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3b92c2a68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53b92c2a68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dcd2aa05c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5dcd2aa05c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dcd2aa05c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dcd2aa05c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dcd2aa05c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dcd2aa05c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dcd2aa05c_1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5dcd2aa05c_1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dcd2aa05c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5dcd2aa05c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5dcd2aa05c_1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5dcd2aa05c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 27 Super Locked-In Status Report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Dongha Simon Lim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9. HHH(H) X(X)</a:t>
            </a:r>
            <a:endParaRPr/>
          </a:p>
        </p:txBody>
      </p:sp>
      <p:sp>
        <p:nvSpPr>
          <p:cNvPr id="123" name="Google Shape;12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4" name="Google Shape;124;p22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200" y="1235150"/>
            <a:ext cx="4216026" cy="314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2" title="downloa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9" y="1207438"/>
            <a:ext cx="4255042" cy="31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Things to do	</a:t>
            </a:r>
            <a:endParaRPr/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8. With VBF’s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5. From another source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Make tables</a:t>
            </a:r>
            <a:endParaRPr/>
          </a:p>
        </p:txBody>
      </p:sp>
      <p:sp>
        <p:nvSpPr>
          <p:cNvPr id="132" name="Google Shape;13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Last time…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465250" y="1017725"/>
            <a:ext cx="8065800" cy="33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on: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 fbar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 V (including H)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W production below sqrt(s) = 2 m_W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t production below sqrt(s) = 2 m_t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 production below 240 GeV with VBF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VVV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4 jets and 4 nu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VBF e+e- X and e+e- XX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Plus an updated table, graph of up to 3TeV with e+e-, 3-10 TeV for mu+mu-</a:t>
            </a:r>
            <a:endParaRPr/>
          </a:p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8" name="Google Shape;68;p15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65952" y="287875"/>
            <a:ext cx="5412100" cy="418002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2743950" y="4467900"/>
            <a:ext cx="3656100" cy="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Example Plot </a:t>
            </a:r>
            <a:r>
              <a:rPr lang="en" sz="1800">
                <a:solidFill>
                  <a:schemeClr val="dk2"/>
                </a:solidFill>
              </a:rPr>
              <a:t>from the past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5" name="Google Shape;75;p16" title="ff_0.5-10TeV.jpg"/>
          <p:cNvPicPr preferRelativeResize="0"/>
          <p:nvPr/>
        </p:nvPicPr>
        <p:blipFill rotWithShape="1">
          <a:blip r:embed="rId3">
            <a:alphaModFix/>
          </a:blip>
          <a:srcRect b="0" l="0" r="7638" t="7450"/>
          <a:stretch/>
        </p:blipFill>
        <p:spPr>
          <a:xfrm>
            <a:off x="4449162" y="995575"/>
            <a:ext cx="4572000" cy="36649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 title="ff_500GeV.jpg"/>
          <p:cNvPicPr preferRelativeResize="0"/>
          <p:nvPr/>
        </p:nvPicPr>
        <p:blipFill rotWithShape="1">
          <a:blip r:embed="rId4">
            <a:alphaModFix/>
          </a:blip>
          <a:srcRect b="0" l="0" r="6358" t="9420"/>
          <a:stretch/>
        </p:blipFill>
        <p:spPr>
          <a:xfrm>
            <a:off x="28813" y="1059150"/>
            <a:ext cx="4572000" cy="353778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 txBox="1"/>
          <p:nvPr/>
        </p:nvSpPr>
        <p:spPr>
          <a:xfrm>
            <a:off x="671725" y="431825"/>
            <a:ext cx="3109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1. f fbar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2. </a:t>
            </a:r>
            <a:r>
              <a:rPr lang="en" sz="1800">
                <a:solidFill>
                  <a:schemeClr val="dk2"/>
                </a:solidFill>
              </a:rPr>
              <a:t>V V (including H)</a:t>
            </a:r>
            <a:endParaRPr/>
          </a:p>
        </p:txBody>
      </p:sp>
      <p:sp>
        <p:nvSpPr>
          <p:cNvPr id="83" name="Google Shape;8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4" name="Google Shape;84;p17" title="VV_0.5-10TeV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7775" y="901725"/>
            <a:ext cx="4776221" cy="3820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 title="VV_500GeV.jpg"/>
          <p:cNvPicPr preferRelativeResize="0"/>
          <p:nvPr/>
        </p:nvPicPr>
        <p:blipFill rotWithShape="1">
          <a:blip r:embed="rId4">
            <a:alphaModFix/>
          </a:blip>
          <a:srcRect b="0" l="-1914" r="7584" t="0"/>
          <a:stretch/>
        </p:blipFill>
        <p:spPr>
          <a:xfrm>
            <a:off x="135900" y="901713"/>
            <a:ext cx="4231876" cy="3589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3. </a:t>
            </a:r>
            <a:r>
              <a:rPr lang="en" sz="1800">
                <a:solidFill>
                  <a:schemeClr val="dk2"/>
                </a:solidFill>
              </a:rPr>
              <a:t>W production below sqrt(s) = 2 m_W</a:t>
            </a:r>
            <a:endParaRPr/>
          </a:p>
        </p:txBody>
      </p:sp>
      <p:sp>
        <p:nvSpPr>
          <p:cNvPr id="91" name="Google Shape;9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2" name="Google Shape;92;p18" title="WXX_2mw_with_qq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3888" y="959000"/>
            <a:ext cx="4776221" cy="3820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4. t</a:t>
            </a:r>
            <a:r>
              <a:rPr lang="en" sz="1800">
                <a:solidFill>
                  <a:schemeClr val="dk2"/>
                </a:solidFill>
              </a:rPr>
              <a:t> production below sqrt(s) = 2 m_t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9" name="Google Shape;99;p19" title="tXX_2mt_with_qq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9248" y="834850"/>
            <a:ext cx="5385802" cy="430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6. </a:t>
            </a:r>
            <a:r>
              <a:rPr lang="en" sz="1800">
                <a:solidFill>
                  <a:schemeClr val="dk2"/>
                </a:solidFill>
              </a:rPr>
              <a:t>VVV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7" name="Google Shape;107;p20" title="VVV_500GeV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" y="1037400"/>
            <a:ext cx="4558151" cy="3646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 title="VVV_0.5-10TeV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8150" y="1060812"/>
            <a:ext cx="4449150" cy="3559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7. 4j and 4 nu</a:t>
            </a:r>
            <a:endParaRPr/>
          </a:p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6" name="Google Shape;116;p21" title="jjjj_500GeV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00" y="1017730"/>
            <a:ext cx="4385401" cy="35083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1" title="jjjj_0.5-10TeV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37425" y="948625"/>
            <a:ext cx="4558151" cy="3646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