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1"/>
  </p:notesMasterIdLst>
  <p:sldIdLst>
    <p:sldId id="257" r:id="rId3"/>
    <p:sldId id="285" r:id="rId4"/>
    <p:sldId id="286" r:id="rId5"/>
    <p:sldId id="287" r:id="rId6"/>
    <p:sldId id="293" r:id="rId7"/>
    <p:sldId id="289" r:id="rId8"/>
    <p:sldId id="292" r:id="rId9"/>
    <p:sldId id="29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6"/>
    <p:restoredTop sz="94694"/>
  </p:normalViewPr>
  <p:slideViewPr>
    <p:cSldViewPr snapToGrid="0">
      <p:cViewPr>
        <p:scale>
          <a:sx n="118" d="100"/>
          <a:sy n="118" d="100"/>
        </p:scale>
        <p:origin x="36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6T10:00:02.100"/>
    </inkml:context>
    <inkml:brush xml:id="br0">
      <inkml:brushProperty name="width" value="0.1" units="cm"/>
      <inkml:brushProperty name="height" value="0.1" units="cm"/>
      <inkml:brushProperty name="color" value="#008C3A"/>
    </inkml:brush>
  </inkml:definitions>
  <inkml:trace contextRef="#ctx0" brushRef="#br0">1 4286 24575,'15'0'0,"0"0"0,-3 0 0,-1 0 0,-2 0 0,0 0 0,-2 0 0,1 0 0,-1 0 0,1 0 0,0 0 0,0 0 0,0 0 0,1 0 0,0 0 0,-1 0 0,1 0 0,0 0 0,0 0 0,0 0 0,0 0 0,0 0 0,-1 0 0,0 0 0,0 0 0,1 0 0,0 0 0,0 0 0,1 0 0,0 0 0,0 0 0,0 0 0,-1 0 0,1 0 0,0 0 0,0 0 0,0 0 0,0 0 0,0 0 0,0 0 0,-1 0 0,1 0 0,0 0 0,-1 0 0,0 0 0,0 0 0,-1 0 0,0 0 0,2 0 0,-1 0 0,1 0 0,0 0 0,0 0 0,0 0 0,-1 0 0,1 0 0,0 0 0,0 0 0,0 0 0,0 0 0,0 0 0,0 0 0,0 0 0,0 0 0,-1 0 0,1 0 0,0 0 0,-2 0 0,1 0 0,-1 0 0,0 0 0,4 0 0,2 0 0,0-2 0,0 0 0,-3-1 0,2-2 0,1 2 0,1-3 0,-2 0 0,-2 3 0,0-1 0,2 1 0,2-2 0,-1 0 0,0 2 0,-4-2 0,0 2 0,-1 1 0,1-3 0,-1 3 0,-1-3 0,0 1 0,1 1 0,1-1 0,-1 2 0,1-3 0,0 0 0,0 2 0,0-2 0,0 2 0,3-2 0,1-1 0,0 0 0,0 0 0,0 1 0,1-1 0,-1-1 0,0-1 0,-4 3 0,0-2 0,0 2 0,-1 0 0,1-2 0,-1 1 0,-1 0 0,0 0 0,1 0 0,0-3 0,3 1 0,2 1 0,0-1 0,0 1 0,-3-3 0,0 2 0,-1 1 0,0-1 0,0 0 0,0-1 0,0 1 0,0 0 0,0 1 0,0-1 0,-1-2 0,1 0 0,0 0 0,-1 1 0,2-5 0,-2 1 0,1 0 0,-1 1 0,0 0 0,2-2 0,0-3 0,3-1 0,1-1 0,0 0 0,-1 1 0,-2 0 0,-1 3 0,0-3 0,0 3 0,1 0 0,-2 1 0,0 3 0,-2 1 0,0 0 0,-1 0 0,-2 0 0,2 0 0,-2 1 0,-1 0 0,1 0 0,0 1 0,2-4 0,1-1 0,-2-1 0,2 0 0,0 0 0,-1-1 0,1 1 0,0-3 0,-1 2 0,1 0 0,1-3 0,0 0 0,1-1 0,-1-3 0,1-1 0,-2 0 0,1-4 0,1 1 0,-3 3 0,3 1 0,-4 0 0,-1 2 0,1 0 0,-1 1 0,1 0 0,0 0 0,0-3 0,0 0 0,0-1 0,1-3 0,-1-1 0,-1 4 0,0 0 0,-1 0 0,0 3 0,2-3 0,-2 1 0,0 2 0,-1-3 0,-1 5 0,1 3 0,-1-3 0,0 4 0,1-3 0,0 1 0,0 2 0,-1-1 0,0 0 0,1-5 0,3-2 0,0-4 0,0 0 0,0-5 0,1-2 0,2-4 0,-1-6 0,3 3 0,0-4 0,-2-1 0,1 4 0,1-4 0,-2 6 0,2 5 0,-4 5 0,-3 7 0,1 1 0,-1 2 0,0 0 0,-2 3 0,0 3 0,0-2 0,0 0 0,1-2 0,-3-1 0,0 2 0,3-2 0,0 3 0,1-3 0,-2 0 0,-1 2 0,-1-1 0,0 1 0,0-2 0,0-4 0,2 2 0,1-2 0,0 0 0,-1-1 0,-2-3 0,0 3 0,1 4 0,2 0 0,1 0 0,-1-5 0,-2-2 0,2 0 0,0-1 0,1 0 0,-1 2 0,-3 3 0,0 0 0,0 0 0,0 0 0,0 0 0,2 3 0,1 0 0,0 1 0,-1-1 0,-2 0 0,2 4 0,1-2 0,-1 3 0,0-1 0,-2 2 0,0 2 0,0-1 0,2-1 0,0 1 0,1 0 0,-1 2 0,-2-3 0,1 0 0,-1-1 0,0 2 0,0 2 0,0 0 0,0-1 0,0 1 0,0 0 0,2 0 0,0 0 0,1 0 0,-1 0 0,-2 0 0,0 0 0,2 0 0,1 1 0,0 0 0,-1 0 0,-2 1 0,0-1 0,1-1 0,2 1 0,-1-1 0,2-1 0,-1 2 0,-1-1 0,0 0 0,0 1 0,1-1 0,-1 0 0,0-1 0,1 1 0,-1 0 0,1-4 0,1 0 0,-1-1 0,0 2 0,-1 4 0,-1 0 0,1 1 0,0-1 0,2-2 0,0-2 0,1-1 0,1 0 0,-3 3 0,1 1 0,-1 0 0,-1 0 0,2 0 0,-1 1 0,1-1 0,1 0 0,-3 0 0,2 3 0,-1 0 0,0 0 0,1 0 0,-2-2 0,3 3 0,-1 0 0,0 0 0,0 0 0,1-1 0,-1 0 0,1 3 0,0 0 0,0 0 0,2-1 0,-1 1 0,1 0 0,-1-3 0,0 2 0,-2 0 0,2 1 0,-2 0 0,0-1 0,2 0 0,1 1 0,-1 0 0,1-3 0,-1 2 0,1-1 0,1 0 0,1-1 0,-1-1 0,0 2 0,0-1 0,0 1 0,-1 0 0,-2 0 0,-1 0 0,1 1 0,2 0 0,-2-2 0,2 1 0,0-1 0,0 0 0,3-1 0,-1-1 0,0 2 0,0 1 0,0 1 0,0 1 0,-1-2 0,0 1 0,0-1 0,0 2 0,-2 0 0,1 0 0,0 0 0,0-1 0,1 0 0,-1 0 0,0 0 0,1 0 0,1 1 0,-1 0 0,-1 1 0,1 0 0,-3-1 0,3 1 0,-1 0 0,0-2 0,3 3 0,-1-3 0,1 1 0,-2 1 0,-2 0 0,0 1 0,0-1 0,2 1 0,1 0 0,0-1 0,1 0 0,0 1 0,0 1 0,-1 1 0,1-2 0,-1-1 0,1 0 0,-1 1 0,0 0 0,0-1 0,0 0 0,0 1 0,0 2 0,-1 0 0,0 0 0,-2-1 0,0-2 0,1 1 0,0-1 0,2 3 0,0-1 0,0 1 0,0 0 0,0 0 0,1 0 0,-1 0 0,0 0 0,0 0 0,0 0 0,-1 0 0,0 0 0,0 0 0,1 0 0,0 0 0,0 0 0,1 0 0,0 0 0,0 0 0,0 0 0,0 0 0,0 0 0,0 0 0,-1 0 0,1 0 0,-1 0 0,0 0 0,0 0 0,0 0 0,-1 0 0,0 0 0,0 0 0,0 0 0,1 0 0,0 0 0,0 0 0,0 0 0,0 0 0,0 0 0,1 0 0,-1 0 0,1 0 0,-1 0 0,1 0 0,-1 0 0,0 0 0,1 0 0,-2 0 0,1 0 0,-1 0 0,0 1 0,1 2 0,0-1 0,1 0 0,-1-1 0,1 1 0,-1 0 0,1 1 0,0-1 0,-3 0 0,0 1 0,1 0 0,-1-1 0,3-2 0,0 2 0,-1 1 0,0-1 0,-1 2 0,0-2 0,0 1 0,1-1 0,1 0 0,0 1 0,0 1 0,-1 0 0,1-1 0,-1 1 0,1-2 0,0 3 0,0 2 0,0-2 0,-1 2 0,1 0 0,0-1 0,0 1 0,0-2 0,0 0 0,-1 0 0,1-1 0,-1 1 0,-1-1 0,0 2 0,1 0 0,0 1 0,-2-1 0,-1-1 0,-2 0 0,0 0 0,0 0 0,0 1 0,2 1 0,-2 1 0,2 1 0,-1-2 0,-1 1 0,0 0 0,0 1 0,1 0 0,0 0 0,-1 1 0,1 0 0,0 0 0,0-1 0,-1 1 0,1-1 0,0 1 0,0 0 0,0 0 0,-2 0 0,-1 0 0,0 0 0,1 0 0,0 0 0,1-1 0,-2 0 0,2 0 0,-1-1 0,1 0 0,1 0 0,-2 2 0,0-1 0,-1 1 0,1 0 0,1 0 0,1 0 0,-2 0 0,1 0 0,-1 0 0,-1 0 0,2-1 0,-1 1 0,0 0 0,1 0 0,-1 0 0,-1 0 0,2-1 0,-1 1 0,0 0 0,1-1 0,-1 0 0,-1-1 0,2 3 0,-1 4 0,2 3 0,1 2 0,-1-1 0,2 0 0,-1 0 0,1-1 0,-2 1 0,-2-4 0,3 3 0,0-3 0,-3 0 0,1-1 0,-4-4 0,2 0 0,1 0 0,-1 0 0,3 3 0,-1 1 0,-1 1 0,0-3 0,-1-4 0,0 1 0,1-1 0,-1 2 0,-2 0 0,2 0 0,1 2 0,-1 3 0,0-1 0,1 0 0,-1-1 0,1 2 0,-1 0 0,1 2 0,1-2 0,-1 0 0,0 2 0,-3-2 0,3 3 0,1 0 0,-1 0 0,0 0 0,-1-3 0,1 3 0,0 1 0,0 1 0,0 2 0,1 0 0,-1 5 0,0 4 0,1 2 0,-1-1 0,1 1 0,-1 1 0,0 0 0,1-2 0,-1 2 0,3 0 0,-2 0 0,0-5 0,-1-6 0,0-1 0,0 1 0,1-1 0,-1 0 0,0 0 0,0-2 0,1 0 0,1-1 0,-2 0 0,0 3 0,2 1 0,-2-1 0,0-2 0,-1-1 0,-1 3 0,-1-3 0,0 3 0,0 0 0,0-2 0,3 2 0,0 0 0,1-2 0,-1 2 0,-3-4 0,0 1 0,0-1 0,3 0 0,1 0 0,-1-3 0,0 1 0,-3-4 0,2 3 0,1 0 0,0 2 0,0 1 0,-2 1 0,0-1 0,-1-2 0,2 1 0,2-1 0,-1 2 0,0 0 0,-3-3 0,1 2 0,-1-2 0,0 0 0,2-1 0,0 0 0,1 0 0,-1 0 0,1 3 0,1-4 0,-1 0 0,0 1 0,-1-2 0,0 2 0,0 2 0,0-1 0,1 0 0,-1-1 0,1 0 0,-1 1 0,-1-1 0,1 0 0,0-3 0,1-1 0,-1 4 0,-2 0 0,0 1 0,0-2 0,0-2 0,0-2 0,3 1 0,-1 0 0,1-1 0,-1 0 0,-2 0 0,0-1 0,0 1 0,0 0 0,2 1 0,0 2 0,0 2 0,1 1 0,-3-2 0,0-2 0,0-1 0,0 0 0,2 0 0,1 0 0,-1 0 0,0 4 0,-1 0 0,1 1 0,0-2 0,1-3 0,1 0 0,-1 0 0,0-1 0,-1 0 0,-2-1 0,1 1 0,2-1 0,1 2 0,0-1 0,0 1 0,0-1 0,-1 0 0,0 1 0,1-3 0,-1 0 0,1 0 0,1 0 0,0 3 0,0-1 0,-2 0 0,1 0 0,-1-1 0,1 0 0,0 0 0,-1 0 0,1 1 0,1-3 0,-1 1 0,0-1 0,3-1 0,-3 2 0,2-1 0,0-1 0,0 0 0,1-4 0,-1 1 0,0 0 0,-1 1 0,1-1 0,2-1 0,0-1 0,0 0 0,0 0 0,0 0 0,0 0 0,-1 0 0,-1-2 0,-2-2 0,-1 0 0,0-3 0,-1 1 0,2 1 0,-1-2 0,0-1 0,1 3 0,-1-2 0,1 0 0,2-1 0,-1-1 0,1 1 0,-2-2 0,0 2 0,1-1 0,-1 1 0,0 1 0,-1 0 0,0 0 0,0 0 0,-1 0 0,-2-3 0,1 1 0,1 1 0,0 1 0,1-1 0,-1 1 0,-2-3 0,2 0 0,1 0 0,-1 0 0,1 1 0,-3-1 0,0 1 0,0-1 0,0 0 0,0 1 0,0-2 0,1-1 0,1-1 0,1-4 0,-1 3 0,-1-4 0,-1-3 0,0-2 0,0 0 0,0 0 0,0 1 0,0-1 0,2-4 0,2 0 0,-1 0 0,0 0 0,-2 0 0,-1 4 0,0 0 0,0 1 0,0 3 0,0-3 0,0 5 0,0 2 0,0-1 0,1 3 0,1-3 0,1 2 0,-1-4 0,-1 0 0,-1-1 0,0 1 0,0-1 0,2 0 0,0 0 0,1 1 0,-1 2 0,-2 2 0,0 0 0,0-1 0,0 0 0,0 2 0,0 3 0,0 0 0,0 0 0,0 0 0,0 1 0,0-2 0,0-1 0,0-1 0,0 0 0,0 2 0,0 0 0,0 1 0,0-3 0,0-1 0,0-1 0,0 1 0,0 0 0,0-1 0,0 1 0,0-3 0,0 2 0,2 0 0,1-2 0,0 2 0,-1-3 0,-2 0 0,0 4 0,0-1 0,0 3 0,0 0 0,0-4 0,0 1 0,0 0 0,2 1 0,0 0 0,0-1 0,1-3 0,-3 0 0,0 3 0,3-3 0,0 3 0,1 1 0,-1-4 0,-1 3 0,1 0 0,-1-2 0,1 2 0,-3 1 0,0 0 0,2 1 0,2-2 0,0 2 0,0 1 0,-2 1 0,1-2 0,-1-1 0,0 1 0,0 2 0,1 0 0,-1 1 0,-1-3 0,-1-2 0,0 1 0,2 0 0,0 4 0,1 0 0,-1 0 0,-2 0 0,3 0 0,-1-4 0,1 0 0,-1 0 0,-2 2 0,0 4 0,1 0 0,1-1 0,1 0 0,-2-1 0,2-2 0,0-2 0,1 0 0,-1 0 0,-2 3 0,-1-3 0,0 0 0,0-1 0,2 1 0,0 4 0,1-1 0,-1 1 0,-2 0 0,0-4 0,0 0 0,0 0 0,2 0 0,1 4 0,0 2 0,-1-1 0,-2 0 0,0 1 0,2-5 0,1-1 0,1-3 0,-1 1 0,-1 2 0,1 1 0,-1 4 0,1-5 0,-1 0 0,1-1 0,-1 1 0,0 0 0,1-1 0,-1 1 0,1 0 0,-1 4 0,-2 1 0,2-1 0,1 1 0,0 0 0,-1 1 0,-1 0 0,1-2 0,1 0 0,-1 0 0,-1 0 0,1 0 0,0 0 0,1 0 0,-1 0 0,0 0 0,1 0 0,-1 1 0,1-1 0,-1 1 0,1-1 0,-1 0 0,0 0 0,0 0 0,1 1 0,0 0 0,-1 0 0,-1 1 0,2 0 0,-1-1 0,0-1 0,-1 1 0,-1-1 0,2 0 0,0 0 0,1 0 0,-1 0 0,0 0 0,1 0 0,0 0 0,2-4 0,-1 0 0,-1-1 0,0 2 0,-1 3 0,1-4 0,0 0 0,1 0 0,-1 1 0,-1 5 0,2-4 0,0 0 0,-1-2 0,2 0 0,-2 3 0,0 0 0,1 1 0,-1 0 0,0 1 0,-1-1 0,0 2 0,1 1 0,-1 0 0,2 0 0,-1-2 0,-1 0 0,0 1 0,-1 1 0,1 1 0,2 1 0,1-2 0,-1-2 0,0 0 0,0 2 0,1 1 0,-1-1 0,2 0 0,-1-1 0,1 1 0,-1 1 0,0 2 0,-1 0 0,1-1 0,1 1 0,-1-2 0,1 2 0,-1-1 0,2 1 0,-1-1 0,0 0 0,0 1 0,1-2 0,0-1 0,1 1 0,-2 1 0,-1 1 0,1 0 0,-1 0 0,3-1 0,0 1 0,-2-1 0,0 1 0,1 2 0,-1-2 0,3 2 0,-3-3 0,0 1 0,-1 1 0,0-1 0,1 2 0,-1-1 0,0-1 0,1 1 0,0 0 0,1-1 0,1 1 0,-1-2 0,0 0 0,-1 0 0,1 1 0,1 1 0,-1-1 0,-2 1 0,0 1 0,0-2 0,1 1 0,0 1 0,1-2 0,2 1 0,-1 1 0,1 0 0,0 2 0,0-2 0,0-1 0,0 1 0,0 0 0,0 2 0,-1-1 0,0-1 0,0 0 0,0 0 0,1 1 0,0-1 0,0 0 0,1-1 0,0 1 0,0 1 0,0 1 0,-1-2 0,1-1 0,0 1 0,0-1 0,0 3 0,0 0 0,-1 0 0,1 0 0,-1 0 0,0 0 0,-1 0 0,0 0 0,0 0 0,0 0 0,1 0 0,0 0 0,1 0 0,-1 0 0,0 0 0,1 0 0,-1 0 0,1 0 0,0 0 0,-1 0 0,1 0 0,0 0 0,-1 0 0,1 0 0,-1 0 0,1 0 0,-1 0 0,-1 0 0,0 0 0,1 0 0,0 0 0,0 0 0,1 0 0,-1 0 0,0 0 0,0 0 0,0 0 0,0 0 0,0 0 0,0 0 0,0 0 0,1 0 0,-1 0 0,0 0 0,0 0 0,-1 0 0,0 0 0,1 0 0,0 0 0,0 0 0,0 0 0,0 0 0,0 0 0,-1 0 0,1 0 0,-1 0 0,0 0 0,0 0 0,0 0 0,0 0 0,-2 1 0,1 1 0,-1 1 0,0 1 0,0-1 0,1 0 0,1-1 0,1 0 0,0 1 0,0 0 0,1-1 0,-3 0 0,0 1 0,0-1 0,-1 2 0,1-1 0,0-1 0,-1 1 0,3-1 0,-1 2 0,0 0 0,0 0 0,1 0 0,0-1 0,0-1 0,-1 1 0,-1-1 0,0 1 0,0 1 0,2 0 0,0 1 0,0 0 0,-1-1 0,0 0 0,-1 0 0,1-1 0,0 3 0,0-1 0,-1 1 0,0-1 0,-1-2 0,1 1 0,2 0 0,0 2 0,-1 0 0,-1 0 0,0-2 0,-3 0 0,0 1 0,2-1 0,0 1 0,2 1 0,1 0 0,-2 0 0,-1 0 0,1-2 0,-1 3 0,1-2 0,-2 0 0,0 0 0,0 0 0,0 2 0,2 0 0,-2 3 0,2-3 0,-2 0 0,-2-1 0,2 0 0,-1 2 0,0 1 0,1 0 0,0 1 0,0 0 0,0 0 0,0-1 0,0 1 0,-1-1 0,1 1 0,0-1 0,0 1 0,0 0 0,0 0 0,0 0 0,-1 0 0,1 0 0,0-1 0,-2 1 0,1 0 0,0-2 0,0 1 0,1-1 0,-1 0 0,-1 2 0,1-1 0,1 1 0,0 0 0,0 0 0,-2 0 0,1 0 0,-1 0 0,2 0 0,0 0 0,-2 0 0,1 0 0,-1 0 0,0 0 0,1 0 0,-1-1 0,-1 1 0,0 0 0,1-1 0,-1 5 0,1-1 0,0 0 0,0 2 0,1-3 0,0 2 0,-1 3 0,1-2 0,-1 0 0,0-1 0,1-4 0,-1 1 0,3 2 0,-1 1 0,-1 0 0,-1 0 0,0-4 0,0 0 0,-1-1 0,2 1 0,-1-1 0,0 1 0,1 0 0,-1-2 0,1 1 0,0-1 0,-2 0 0,-1 1 0,0 0 0,-1 1 0,0-1 0,0 1 0,2-1 0,0 1 0,1 0 0,-1 0 0,-2 0 0,2-1 0,1 1 0,0-1 0,-1 0 0,-2 0 0,1-2 0,1-1 0,0-1 0,1 2 0,-3 1 0,2 2 0,1-1 0,-1 1 0,0-1 0,-2 1 0,2 0 0,0 0 0,1 0 0,1-1 0,-1 1 0,0 0 0,1 0 0,-1 0 0,-1 0 0,2 0 0,-1-1 0,0 1 0,-1 0 0,-1-2 0,1 1 0,0-1 0,2 0 0,-1 2 0,0 2 0,0 2 0,-1 0 0,1 0 0,-1 0 0,2 1 0,-1-1 0,3 3 0,-1-2 0,2 4 0,0-1 0,-4 0 0,3 1 0,-4-1 0,4 4 0,3 1 0,-2-1 0,-1 0 0,0 0 0,-2-4 0,2 1 0,-1-3 0,-1 0 0,1 4 0,-1-1 0,2 0 0,-1-1 0,0-3 0,0 3 0,-2 0 0,1-3 0,-1 0 0,0-1 0,-1 0 0,-1 1 0,1-1 0,0-4 0,1 3 0,-1 2 0,0-1 0,1 3 0,0-3 0,-1 2 0,-1-1 0,1-2 0,1 2 0,1 2 0,0 2 0,2 2 0,0-2 0,-2-3 0,2 1 0,-2-1 0,0-1 0,2 2 0,-3-2 0,1 3 0,1 1 0,-2-1 0,2 1 0,0-1 0,-2 1 0,2-1 0,-2 0 0,1-4 0,-1-1 0,-1-2 0,0 1 0,2 0 0,1 4 0,-1-1 0,0 0 0,1-1 0,-2-3 0,0-1 0,1 0 0,-1 0 0,0 0 0,-1 0 0,0 0 0,1 0 0,0 0 0,1 0 0,-1-1 0,0 1 0,-1 4 0,0 0 0,0 0 0,1 3 0,1-1 0,2 6 0,1 2 0,2-1 0,-2 3 0,-1-2 0,0 2 0,1 0 0,-1-2 0,-2-2 0,2-2 0,-3-4 0,0-2 0,1-3 0,-1-1 0,-1 1 0,1-1 0,-1 0 0,1 0 0,-1 0 0,2-1 0,-2 0 0,1 0 0,-2-2 0,1 0 0,0-1 0,0 0 0,2 1 0,-1 3 0,0-1 0,1 1 0,-1 0 0,2 0 0,-1 0 0,2 3 0,2 5 0,0 4 0,0 1 0,1-1 0,-2 0 0,2 5 0,1 1 0,0-1 0,0 5 0,-2-6 0,-1-1 0,1-1 0,0-5 0,0 2 0,-1 1 0,-2-3 0,1-3 0,-1 2 0,1-3 0,0 0 0,0-1 0,-3-4 0,1 1 0,-1 2 0,2 1 0,0 1 0,0-1 0,0-4 0,0 0 0,-1 0 0,1 0 0,0-1 0,0 1 0,0 0 0,-2-2 0,3 1 0,-1-1 0,1 0 0,1 2 0,-1-1 0,1 1 0,0 0 0,-2 0 0,2 0 0,1 0 0,-3 0 0,2 0 0,0 0 0,1 0 0,2 0 0,-2 0 0,-1 0 0,0 0 0,1-3 0,1 0 0,1 0 0,0 1 0,-2-1 0,1 0 0,-1-2 0,1 0 0,0 2 0,1-1 0,0 0 0,3 2 0,1-1 0,0 2 0,3-1 0,-2 0 0,0-3 0,2 1 0,-2 0 0,-1-2 0,0 1 0,-3-2 0,-1-1 0,0 0 0,-1-1 0,1-1 0,0 0 0,-1 0 0,0 0 0,-1 1 0,0 1 0,1 1 0,0-1 0,1-2 0,0 1 0,0-1 0,-1 0 0,1 0 0,0 2 0,-1 0 0,1 1 0,0-1 0,-1-2 0,1 0 0,-1 0 0,1 0 0,-1 0 0,0 2 0,0 1 0,-1-1 0,1 1 0,-1-3 0,2 0 0,-1 0 0,1 0 0,0 0 0,0 0 0,0 0 0,0 0 0,-1 0 0,1 0 0,-1 0 0,1 0 0,-1 0 0,1 0 0,-1 0 0,0 0 0,-2 0 0,1 0 0,0 0 0,0 0 0,1 0 0,0 0 0,0 0 0,-1 0 0,1 0 0,0 0 0,1 0 0,-1 0 0,1 0 0,-1 0 0,1 0 0,-1 0 0,1 0 0,-2 0 0,-2-2 0,0 0 0,-1-1 0,2-1 0,1 1 0,1 1 0,-1 0 0,1 1 0,-2-1 0,0 0 0,0-1 0,1-1 0,1 1 0,0 1 0,-1 0 0,0 2 0,0-1 0,0-1 0,0 0 0,1-2 0,0 2 0,0-1 0,-1 1 0,1 0 0,0 0 0,0 0 0,-1 0 0,1 0 0,-1 0 0,0 0 0,-1 0 0,1 0 0,0 0 0,0-1 0,1 1 0,-1 1 0,-2-1 0,1 0 0,-1 0 0,-3 0 0,0 2 0,-3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93FFB6-5A00-7542-BCFF-923F6CF28804}" type="datetimeFigureOut">
              <a:rPr lang="en-US" smtClean="0"/>
              <a:t>5/26/25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B3FC4-61F0-1344-8230-F74C22563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572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1CE30-2927-2C2A-105E-92C2919739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C29365-972E-3D90-0576-464C7C3DBA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391A8-B182-F9F1-690C-519AF1311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904FA-ADAE-284A-B2BB-86D0C3D99FE8}" type="datetime1">
              <a:rPr lang="en-US" smtClean="0"/>
              <a:t>5/26/25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72CF5-1F9A-9AEA-F5A0-FB7E71C08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8DD7B-FC87-821D-715E-64F06C4C1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2D87F-2C5F-4649-BAB6-DE3E94B39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247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F8886-D2DE-27D7-5B37-A686858EA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43F195-A4CE-0436-2A75-4C92CBC915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1C51B-6B65-39DA-1158-2D290C4CA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2ED9F-FAD0-514C-89EC-6F24356C0C5D}" type="datetime1">
              <a:rPr lang="en-US" smtClean="0"/>
              <a:t>5/26/25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65C05-A705-4525-B68A-191659CB2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C2530D-94D0-B275-1643-7831C70C6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2D87F-2C5F-4649-BAB6-DE3E94B39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79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A2A5C1-95C3-FC89-794D-713BC8513B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9FB031-2D87-1AE1-2532-8893948DC6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D72C1E-8ECB-B349-3894-15AEA5F2F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870BC-42B6-EE48-9990-A7AF3DC0C0B6}" type="datetime1">
              <a:rPr lang="en-US" smtClean="0"/>
              <a:t>5/26/25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A5764-F99F-488D-85F1-8113D080E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7C3A3-FBBE-483D-CC05-F60210BFE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2D87F-2C5F-4649-BAB6-DE3E94B39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65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12B33-4A96-6660-2D5A-C1A0464FAB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BA6C5B-5800-9530-C4B5-6D27AD929A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CC6C3-B110-6671-4CE6-9158A99F3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42B91-90AE-A545-90B2-99E759755865}" type="datetime1">
              <a:rPr lang="en-US" smtClean="0"/>
              <a:t>5/26/25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0A9D47-B2F3-BB40-22CA-0C9774654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206FBE-3B2D-6FAB-2AD8-88FFBFEE6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798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FA655B1-67E7-25D1-A34F-D9E8B910640B}"/>
              </a:ext>
            </a:extLst>
          </p:cNvPr>
          <p:cNvSpPr/>
          <p:nvPr userDrawn="1"/>
        </p:nvSpPr>
        <p:spPr>
          <a:xfrm>
            <a:off x="0" y="0"/>
            <a:ext cx="12192000" cy="1073149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C2631B-9DFF-62CE-5080-E4D6BC0B1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07314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7AF67-5C67-3198-D0F4-E4D625410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603BA2-EAA0-6D12-5286-090F215DE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3162-AC33-6742-8F19-286C86D5476D}" type="datetime1">
              <a:rPr lang="en-US" smtClean="0"/>
              <a:t>5/26/25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562AD1-4191-0E7D-C5E6-21C2C96F0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47DA0-D664-AC69-F7D8-D40C80A5C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755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421C0-FAA7-BCDF-CDD5-76FE03630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1039AC-479A-0CF9-32F1-5145117B67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358F5-DB08-AD24-140D-7BE514889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8B3D7-9E64-6B4C-ACA8-EA1EF597C37C}" type="datetime1">
              <a:rPr lang="en-US" smtClean="0"/>
              <a:t>5/26/25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87677-FB6E-7640-1D2D-06C9D80EA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EC424-233D-FA53-E4B9-DBD8E646B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992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32858-34DF-B6B4-8A9D-97FE53C3D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D9809-B73B-059F-A713-96EF390BBA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00C753-EE85-2B13-AC9C-1548E028BA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B0F15-448D-EFCD-E814-1F4B98707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5BEA-DF72-6040-97C9-2BAB59B9DCEE}" type="datetime1">
              <a:rPr lang="en-US" smtClean="0"/>
              <a:t>5/26/25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930E10-D30F-6609-4535-0E6AC0BE5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DBB196-23B2-5DBA-AD44-F69F92B3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964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BE0AD-44F8-219F-B0AB-4BE5082FA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3970D3-1E2D-EA58-6A85-273F9C665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C715B5-B309-80DC-CE7E-661FE43D47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3BB765-3163-68FD-B3D9-8DD4912C0E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86AF7E-682B-6D22-C0F1-B754C49220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168972-D601-4B07-5D7F-C0B47FC8F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F71D-C9C3-2042-BF84-2223CEF21178}" type="datetime1">
              <a:rPr lang="en-US" smtClean="0"/>
              <a:t>5/26/25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E8E737-95CF-2EBD-ACE4-6EC677527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5D8715-5903-8312-A7A8-D0021D615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672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9998D-22F2-B153-0D9F-09EE41150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2C00C0-B93E-3E26-45DE-66A34B3C2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6F653-ADF2-6247-A508-22AADEBF55E5}" type="datetime1">
              <a:rPr lang="en-US" smtClean="0"/>
              <a:t>5/26/25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AA187C-B3B4-1190-B72B-E5E71C6A9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8BBF7B-4823-F766-C62E-0DE6A62E4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842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EB3E75D-0B42-C115-4957-569A3F222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CAA8B-AF18-3349-9991-C18354BCF860}" type="datetime1">
              <a:rPr lang="en-US" smtClean="0"/>
              <a:t>5/26/25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703766-0478-5553-7EA3-C6B63250E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1156AA-B474-61FA-0F88-F66CE557A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0948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D6AAD-E878-169A-5B59-193528E6A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1AE4D5-34D6-1152-03AB-8C32B0FB9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E6C1B5-0CC2-BD53-1BD0-CF4462E559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CF2B4A-B6A8-A1E7-3768-C5A220FAE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44A3B-C6CC-0C4D-A788-8E9E261B5D78}" type="datetime1">
              <a:rPr lang="en-US" smtClean="0"/>
              <a:t>5/26/25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784F2D-15D4-5935-C8D2-430EC9F2A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7E81CC-E26C-76C9-5D90-C73BCB0C1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64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9E64F-60B5-8CEF-F88B-73C998FA2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93D48-FC70-7C35-5D80-F528D35B62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B827E6-A83C-B939-E72F-07B49AC68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CB92A-AA53-934C-B670-D6D5501DED05}" type="datetime1">
              <a:rPr lang="en-US" smtClean="0"/>
              <a:t>5/26/25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161F7-8481-E443-3918-6CD4BA091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026548-506B-24C8-25EF-E7C0B0D8C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2D87F-2C5F-4649-BAB6-DE3E94B39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3460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685E5-63A5-2979-2510-ACD40628E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B3A90B-61C3-D1A1-DF96-2085F2905E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76CF06-0BBD-DDAD-C6B0-2CAC97D5B4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24CDBD-A3FC-E1F7-C037-2E9D87501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7F0D3-9DDB-204B-B5E3-E0AD64C6CD1A}" type="datetime1">
              <a:rPr lang="en-US" smtClean="0"/>
              <a:t>5/26/25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EFAD81-21F2-E9E3-D98A-B819BBD14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6D99BC-41D3-470D-5EC2-56E83D9E3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5624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25BDC-586B-2CC0-B629-659E724AA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C6689A-9E53-17EC-B9CD-3272E77AAE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261A78-8446-1032-A443-71FF4851F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0C932-519A-7E44-B85D-2FE1650D71D2}" type="datetime1">
              <a:rPr lang="en-US" smtClean="0"/>
              <a:t>5/26/25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BCF54-A204-416C-C59A-C1AC03E9A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D7A25C-0E66-8BB9-D201-5378D3402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2703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07273B-1011-83B9-D0A7-39A29DC868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73D518-FC84-F05C-9A37-01EE0CE959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1281A-3261-96DB-90E3-7D3A1575E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B953E-3A7E-964F-A1DC-5E8F7772452F}" type="datetime1">
              <a:rPr lang="en-US" smtClean="0"/>
              <a:t>5/26/25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874D4E-45A2-246A-8832-2A6BC5801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4F6AC-D99D-A8F6-0A54-F866AC3E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490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CD673-6EEC-4A79-217B-06176835F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6DBC-8A95-524A-C2D9-53BE399C1D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64190-A275-76DE-9626-836EED3EE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62D9B-2E07-EC47-A99A-980EE49614C6}" type="datetime1">
              <a:rPr lang="en-US" smtClean="0"/>
              <a:t>5/26/25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632F7E-245E-BCB3-F36F-D7CC96DC3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F94BF-11F6-39AA-8525-FE3D941DF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2D87F-2C5F-4649-BAB6-DE3E94B39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328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7FCED-B8C4-1631-BE29-2B8542D8B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B697E9-E111-FE3F-2BB5-9E9A078A50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FA9268-B5BB-EBC5-07D2-8E50AA1F5C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25298-DD27-FF1E-69E6-FC49239D6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448F-3864-ED49-9284-C9CA7737E9D8}" type="datetime1">
              <a:rPr lang="en-US" smtClean="0"/>
              <a:t>5/26/25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E533CF-7F5F-3CD5-0A7F-0D2CFA63C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7B66EF-8F4D-DD52-F9C0-4F94EFCB3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2D87F-2C5F-4649-BAB6-DE3E94B39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050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CC504-B48E-50F4-B7E5-6A2EBDC0D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6FA43D-78AD-141F-7465-DB7CB07F58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421F67-843B-3380-8576-6CCC653BF1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9022CD-ABD9-764A-333F-8C0BF625F5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D4ABB9-2BE4-21EE-9E88-84CF3F3489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52C322-B5DE-4DCE-9EBF-1398CA089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1BD7D-E566-834F-9842-42B849A06F7D}" type="datetime1">
              <a:rPr lang="en-US" smtClean="0"/>
              <a:t>5/26/25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D3565E-C1A0-C9D0-4AB4-8D7E18C4B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E4F01E-FA69-D53B-6031-7339E1ADD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2D87F-2C5F-4649-BAB6-DE3E94B39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21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E9BA7-F0B2-706A-67EA-CAB2DD9F9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2412AD-5CED-CE37-4B5E-7A4A8A755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F4AF8-CB03-574C-B998-80763620F6B5}" type="datetime1">
              <a:rPr lang="en-US" smtClean="0"/>
              <a:t>5/26/25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597C53-133D-F83B-4092-694E21D3C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2FC44E-CDEB-BC16-D5A5-4D4DEF8D8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2D87F-2C5F-4649-BAB6-DE3E94B39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19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E2BC04-90DD-CAF3-CE7A-C4D7B1BF9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01FA7-163E-0249-8047-7FEFCDA17A44}" type="datetime1">
              <a:rPr lang="en-US" smtClean="0"/>
              <a:t>5/26/25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574F92-4128-64D7-86BE-4264145B6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B53952-B9C4-5E9F-681F-8B9C37334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2D87F-2C5F-4649-BAB6-DE3E94B39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68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86AC4-35AF-A6E3-6230-A7CE5F7AB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FF5858-096D-93AE-B39F-F72DE6B60F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7A7BA5-1754-C149-0303-671CE4C11F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96288C-A893-1361-342D-1934A0C84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BCB0-E958-804C-9D41-61C4261CDD25}" type="datetime1">
              <a:rPr lang="en-US" smtClean="0"/>
              <a:t>5/26/25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FECDA5-5119-3CEA-C5C1-F2635D068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2B8627-8B75-5AF1-F592-FB50812E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2D87F-2C5F-4649-BAB6-DE3E94B39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393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E4675-20D6-0579-F13B-9C1718F80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E32266-AB54-957C-FF5E-62D23F7C25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48A6EA-30A0-4558-5339-E355FCCF0E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8A5CCF-D59C-E373-FFC1-36E0C66BA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709BF-8C89-DE4C-8636-9CC10FD020A4}" type="datetime1">
              <a:rPr lang="en-US" smtClean="0"/>
              <a:t>5/26/25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483546-ECCF-C5B5-FB97-6569F7EF7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579A21-290F-C46A-7A7F-35803DAEF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2D87F-2C5F-4649-BAB6-DE3E94B39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6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BDB293-E06A-8B80-8603-AC1B606DC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E618B8-9814-7218-27F3-03443C1736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AD1B2-D11A-9868-40DF-9BFC76948D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74951D-CAD8-ED4D-8778-BA38537ED81A}" type="datetime1">
              <a:rPr lang="en-US" smtClean="0"/>
              <a:t>5/26/25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CA431-FCFA-5605-252F-B729DD892E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A95E0-2FB0-AD79-6F4A-08EB79B6E1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62D87F-2C5F-4649-BAB6-DE3E94B39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9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2217D2-EE84-11BC-EB76-FE6F5958F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68DA61-F3FF-1646-5711-6B21CCB62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38F765-CAA2-9034-6D8A-A75DA7FA2D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4128E2-4126-A14B-B4E5-FC232982EAD0}" type="datetime1">
              <a:rPr lang="en-US" smtClean="0"/>
              <a:t>5/26/25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AD76BF-2349-023A-7EFA-22A3D429E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7225F7-14EC-6170-BCE5-531031BD10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E90535-00C4-E940-A3C4-5210243666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00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gitlab.cern.ch/cms-analysis/exo/exo-23-003/datacards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0.png"/><Relationship Id="rId5" Type="http://schemas.openxmlformats.org/officeDocument/2006/relationships/customXml" Target="../ink/ink1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B9AB7-585D-6D74-7834-6DD8301FBE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EXO-24-030: WH SUEP </a:t>
            </a:r>
            <a:br>
              <a:rPr lang="en-US" dirty="0"/>
            </a:br>
            <a:r>
              <a:rPr lang="en-US" dirty="0"/>
              <a:t>Reinterpretation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EB5DB0-0C4D-4710-9D3B-643E8B7340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05/27/2025</a:t>
            </a:r>
          </a:p>
          <a:p>
            <a:r>
              <a:rPr lang="en-US" dirty="0"/>
              <a:t>Zeynep </a:t>
            </a:r>
            <a:r>
              <a:rPr lang="en-US" dirty="0" err="1"/>
              <a:t>Demiragli</a:t>
            </a:r>
            <a:r>
              <a:rPr lang="en-US" dirty="0"/>
              <a:t>, Carlos </a:t>
            </a:r>
            <a:r>
              <a:rPr lang="en-US" dirty="0" err="1"/>
              <a:t>Erice</a:t>
            </a:r>
            <a:r>
              <a:rPr lang="en-US" dirty="0"/>
              <a:t> Cid, Gianfranco de Castro, </a:t>
            </a:r>
            <a:r>
              <a:rPr lang="en-US" u="sng" dirty="0"/>
              <a:t>Ryleigh </a:t>
            </a:r>
            <a:r>
              <a:rPr lang="en-US" u="sng" dirty="0" err="1"/>
              <a:t>Resendiz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A close-up of a logo&#10;&#10;Description automatically generated">
            <a:extLst>
              <a:ext uri="{FF2B5EF4-FFF2-40B4-BE49-F238E27FC236}">
                <a16:creationId xmlns:a16="http://schemas.microsoft.com/office/drawing/2014/main" id="{7457132E-DE1E-BE0C-93D4-B4B917E385F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83"/>
          <a:stretch/>
        </p:blipFill>
        <p:spPr>
          <a:xfrm>
            <a:off x="0" y="0"/>
            <a:ext cx="1393371" cy="1383845"/>
          </a:xfrm>
          <a:prstGeom prst="rect">
            <a:avLst/>
          </a:prstGeom>
        </p:spPr>
      </p:pic>
      <p:pic>
        <p:nvPicPr>
          <p:cNvPr id="5" name="Picture 2" descr="Boston University Logo, symbol, meaning, history, PNG, brand">
            <a:extLst>
              <a:ext uri="{FF2B5EF4-FFF2-40B4-BE49-F238E27FC236}">
                <a16:creationId xmlns:a16="http://schemas.microsoft.com/office/drawing/2014/main" id="{F70F6678-ABC8-AA87-2E76-6E7037C150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"/>
          <a:stretch/>
        </p:blipFill>
        <p:spPr bwMode="auto">
          <a:xfrm>
            <a:off x="9273822" y="-171104"/>
            <a:ext cx="2940403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MadAnalysis · GitHub">
            <a:extLst>
              <a:ext uri="{FF2B5EF4-FFF2-40B4-BE49-F238E27FC236}">
                <a16:creationId xmlns:a16="http://schemas.microsoft.com/office/drawing/2014/main" id="{63E45D2D-7813-AE95-A20A-8B532DF26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811" y="0"/>
            <a:ext cx="1383845" cy="138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Process and analysis">
            <a:extLst>
              <a:ext uri="{FF2B5EF4-FFF2-40B4-BE49-F238E27FC236}">
                <a16:creationId xmlns:a16="http://schemas.microsoft.com/office/drawing/2014/main" id="{30F7E05D-85D6-43DC-7A74-04D0ABE1F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164" y="8874"/>
            <a:ext cx="3356896" cy="138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Delphes · GitHub">
            <a:extLst>
              <a:ext uri="{FF2B5EF4-FFF2-40B4-BE49-F238E27FC236}">
                <a16:creationId xmlns:a16="http://schemas.microsoft.com/office/drawing/2014/main" id="{046724FB-8BA0-354E-D7E0-017F2785E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656" y="-1"/>
            <a:ext cx="1383845" cy="1383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whale with containers on it&#10;&#10;AI-generated content may be incorrect.">
            <a:extLst>
              <a:ext uri="{FF2B5EF4-FFF2-40B4-BE49-F238E27FC236}">
                <a16:creationId xmlns:a16="http://schemas.microsoft.com/office/drawing/2014/main" id="{61EB2B4E-4865-50DD-8D01-C31BC8DAB6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49144" y="0"/>
            <a:ext cx="1748013" cy="1383844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317BC55-9DB8-9FF5-71D4-BF3D4F2AF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48C44-FE4A-C246-A7BC-18F48182CB6B}" type="datetime1">
              <a:rPr lang="en-US" smtClean="0"/>
              <a:t>5/26/25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89EEBE7-0BD2-4729-0A1E-E4EFFBF31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C6DEF1E-8C7B-4D60-243B-E37FBC9B8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4A8A6-BC6B-2C4D-AE04-305AF3C3981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471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14999-BEB1-6158-30CA-D23B46620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Miscellaneous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EB93A-8891-7C45-5591-63FAE8EED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53940"/>
            <a:ext cx="12305841" cy="5202410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CMS Week EXO General talk approved!!!!!!!!!!!!!!!!!!!!!!!!!</a:t>
            </a:r>
          </a:p>
          <a:p>
            <a:pPr lvl="1"/>
            <a:r>
              <a:rPr lang="en-US" sz="1200" dirty="0">
                <a:solidFill>
                  <a:schemeClr val="tx2"/>
                </a:solidFill>
              </a:rPr>
              <a:t>Gianfranco will be giving a plenary talk as well</a:t>
            </a:r>
          </a:p>
          <a:p>
            <a:pPr lvl="1"/>
            <a:r>
              <a:rPr lang="en-US" sz="1200" dirty="0">
                <a:solidFill>
                  <a:schemeClr val="tx2"/>
                </a:solidFill>
              </a:rPr>
              <a:t>Draft slides and practice talks</a:t>
            </a:r>
          </a:p>
          <a:p>
            <a:pPr lvl="1"/>
            <a:r>
              <a:rPr lang="en-US" sz="1200" dirty="0">
                <a:solidFill>
                  <a:schemeClr val="tx2"/>
                </a:solidFill>
              </a:rPr>
              <a:t>High visibility for our analyses before we publish </a:t>
            </a:r>
            <a:r>
              <a:rPr lang="en-US" sz="1200" dirty="0">
                <a:solidFill>
                  <a:schemeClr val="tx2"/>
                </a:solidFill>
                <a:sym typeface="Wingdings" pitchFamily="2" charset="2"/>
              </a:rPr>
              <a:t></a:t>
            </a:r>
            <a:endParaRPr lang="en-US" sz="1200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Thought we were done tuning WH and ZH in </a:t>
            </a:r>
            <a:r>
              <a:rPr lang="en-US" sz="1600" dirty="0" err="1">
                <a:solidFill>
                  <a:schemeClr val="tx2"/>
                </a:solidFill>
              </a:rPr>
              <a:t>Delphes</a:t>
            </a:r>
            <a:r>
              <a:rPr lang="en-US" sz="1600" dirty="0">
                <a:solidFill>
                  <a:schemeClr val="tx2"/>
                </a:solidFill>
              </a:rPr>
              <a:t>…</a:t>
            </a:r>
          </a:p>
          <a:p>
            <a:pPr lvl="1"/>
            <a:r>
              <a:rPr lang="en-US" sz="1200" dirty="0">
                <a:solidFill>
                  <a:srgbClr val="FF0000"/>
                </a:solidFill>
              </a:rPr>
              <a:t>Request to stop tuning was denied</a:t>
            </a:r>
          </a:p>
          <a:p>
            <a:pPr lvl="1"/>
            <a:r>
              <a:rPr lang="en-US" sz="1200" dirty="0">
                <a:solidFill>
                  <a:schemeClr val="tx2"/>
                </a:solidFill>
              </a:rPr>
              <a:t>More to come in later slides</a:t>
            </a:r>
            <a:endParaRPr lang="en-US" sz="1100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CAT meeting went well!</a:t>
            </a:r>
          </a:p>
          <a:p>
            <a:pPr lvl="1"/>
            <a:r>
              <a:rPr lang="en-US" sz="1200" dirty="0">
                <a:solidFill>
                  <a:schemeClr val="tx2"/>
                </a:solidFill>
              </a:rPr>
              <a:t>Met my summer advisor</a:t>
            </a:r>
          </a:p>
          <a:p>
            <a:pPr lvl="1"/>
            <a:r>
              <a:rPr lang="en-US" sz="1200" dirty="0">
                <a:solidFill>
                  <a:schemeClr val="tx2"/>
                </a:solidFill>
              </a:rPr>
              <a:t>Request for formal documentation → CAT or LHC WG Yellow paper</a:t>
            </a:r>
          </a:p>
          <a:p>
            <a:pPr lvl="2"/>
            <a:r>
              <a:rPr lang="en-US" sz="900" dirty="0">
                <a:solidFill>
                  <a:schemeClr val="tx2"/>
                </a:solidFill>
              </a:rPr>
              <a:t>direction TBD</a:t>
            </a:r>
          </a:p>
          <a:p>
            <a:pPr lvl="1"/>
            <a:r>
              <a:rPr lang="en-US" sz="1200" dirty="0">
                <a:solidFill>
                  <a:schemeClr val="tx2"/>
                </a:solidFill>
              </a:rPr>
              <a:t>Suggested we make our own docker image for software installation</a:t>
            </a:r>
            <a:endParaRPr lang="en-US" sz="900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Still patching ZH </a:t>
            </a:r>
            <a:r>
              <a:rPr lang="en-US" sz="1600" dirty="0" err="1">
                <a:solidFill>
                  <a:schemeClr val="tx2"/>
                </a:solidFill>
              </a:rPr>
              <a:t>datacard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instructions</a:t>
            </a:r>
            <a:endParaRPr lang="en-US" sz="1600" dirty="0">
              <a:solidFill>
                <a:schemeClr val="tx2"/>
              </a:solidFill>
            </a:endParaRPr>
          </a:p>
          <a:p>
            <a:pPr lvl="1"/>
            <a:r>
              <a:rPr lang="en-US" sz="1400" dirty="0">
                <a:solidFill>
                  <a:schemeClr val="tx2"/>
                </a:solidFill>
              </a:rPr>
              <a:t>Found a solution to the install </a:t>
            </a:r>
            <a:r>
              <a:rPr lang="en-US" sz="1400" dirty="0" err="1">
                <a:solidFill>
                  <a:schemeClr val="tx2"/>
                </a:solidFill>
              </a:rPr>
              <a:t>delphes</a:t>
            </a:r>
            <a:r>
              <a:rPr lang="en-US" sz="1400" dirty="0">
                <a:solidFill>
                  <a:schemeClr val="tx2"/>
                </a:solidFill>
              </a:rPr>
              <a:t> issue</a:t>
            </a:r>
          </a:p>
          <a:p>
            <a:pPr marL="342900" indent="-342900">
              <a:buFont typeface="+mj-lt"/>
              <a:buAutoNum type="arabicPeriod"/>
            </a:pPr>
            <a:endParaRPr lang="en-US" sz="1700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700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700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700" dirty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700" dirty="0">
                <a:solidFill>
                  <a:schemeClr val="tx2"/>
                </a:solidFill>
              </a:rPr>
              <a:t>Summer project</a:t>
            </a:r>
          </a:p>
          <a:p>
            <a:pPr lvl="1"/>
            <a:r>
              <a:rPr lang="en-US" sz="1300" dirty="0">
                <a:solidFill>
                  <a:schemeClr val="tx2"/>
                </a:solidFill>
              </a:rPr>
              <a:t>Tuning </a:t>
            </a:r>
            <a:r>
              <a:rPr lang="en-US" sz="1300" dirty="0" err="1">
                <a:solidFill>
                  <a:schemeClr val="tx2"/>
                </a:solidFill>
              </a:rPr>
              <a:t>Delphes</a:t>
            </a:r>
            <a:r>
              <a:rPr lang="en-US" sz="1300" dirty="0">
                <a:solidFill>
                  <a:schemeClr val="tx2"/>
                </a:solidFill>
              </a:rPr>
              <a:t> for Run 2</a:t>
            </a:r>
          </a:p>
          <a:p>
            <a:pPr lvl="1"/>
            <a:r>
              <a:rPr lang="en-US" sz="1300" dirty="0">
                <a:solidFill>
                  <a:schemeClr val="tx2"/>
                </a:solidFill>
              </a:rPr>
              <a:t>Porting Combine into MadAnalysis5 (helping with anything in my wheelhouse)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700" dirty="0">
                <a:solidFill>
                  <a:schemeClr val="tx2"/>
                </a:solidFill>
              </a:rPr>
              <a:t>Set up my website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93237-F5D3-51AF-16FF-A7E293F66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5C0C03-0716-574A-B205-2B6A55C9BA7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5/26/25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15E79C-0D5C-A3D5-C37B-90535772A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ED84B0-23DF-1E86-329F-9C70F0A56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E90535-00C4-E940-A3C4-52102436664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9" name="Picture 8" descr="A screenshot of a chat&#10;&#10;AI-generated content may be incorrect.">
            <a:extLst>
              <a:ext uri="{FF2B5EF4-FFF2-40B4-BE49-F238E27FC236}">
                <a16:creationId xmlns:a16="http://schemas.microsoft.com/office/drawing/2014/main" id="{B079836B-E97E-05CD-3164-129FC658F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107235"/>
            <a:ext cx="4611454" cy="992720"/>
          </a:xfrm>
          <a:prstGeom prst="rect">
            <a:avLst/>
          </a:prstGeom>
        </p:spPr>
      </p:pic>
      <p:pic>
        <p:nvPicPr>
          <p:cNvPr id="15" name="Picture 14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C2E1D382-9A05-1A55-154E-2C9FED3E0A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8437" y="3728067"/>
            <a:ext cx="2227173" cy="298377"/>
          </a:xfrm>
          <a:prstGeom prst="rect">
            <a:avLst/>
          </a:prstGeom>
        </p:spPr>
      </p:pic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A884261-B5AB-8035-5527-39ED54B4E5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96392" y="3592533"/>
            <a:ext cx="4970271" cy="2477381"/>
          </a:xfrm>
          <a:prstGeom prst="rect">
            <a:avLst/>
          </a:prstGeom>
        </p:spPr>
      </p:pic>
      <p:pic>
        <p:nvPicPr>
          <p:cNvPr id="4098" name="Picture 2" descr="Mouse Face Emoji (U+1F42D)">
            <a:extLst>
              <a:ext uri="{FF2B5EF4-FFF2-40B4-BE49-F238E27FC236}">
                <a16:creationId xmlns:a16="http://schemas.microsoft.com/office/drawing/2014/main" id="{0A76F85B-0A9D-453E-197D-F7A1EE20D4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476" y="5981792"/>
            <a:ext cx="198016" cy="19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410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98DA5-1D6B-41AF-C2E8-9292B6B7B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Cleaning things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ECE59-2093-9314-D1C2-439A96C776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65195"/>
            <a:ext cx="10515600" cy="4351338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tx2"/>
                </a:solidFill>
              </a:rPr>
              <a:t>Background and system systematics?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Tracking efficiency</a:t>
            </a:r>
          </a:p>
          <a:p>
            <a:r>
              <a:rPr lang="en-US" sz="1800" dirty="0">
                <a:solidFill>
                  <a:schemeClr val="tx2"/>
                </a:solidFill>
              </a:rPr>
              <a:t>ZH uses what we call a ‘choppiness’ algorithm to make their fit more robust to statistical fluctuations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Expect drastic differences in UL agreement at low-stat points</a:t>
            </a:r>
          </a:p>
          <a:p>
            <a:pPr lvl="1"/>
            <a:r>
              <a:rPr lang="en-US" sz="1600" dirty="0">
                <a:solidFill>
                  <a:schemeClr val="tx2"/>
                </a:solidFill>
              </a:rPr>
              <a:t>WH does not do this, which is why we are hypersensitive to points with low stats (</a:t>
            </a:r>
            <a:r>
              <a:rPr lang="en-US" sz="1600" dirty="0" err="1">
                <a:solidFill>
                  <a:schemeClr val="tx2"/>
                </a:solidFill>
              </a:rPr>
              <a:t>ev</a:t>
            </a:r>
            <a:r>
              <a:rPr lang="en-US" sz="1600" dirty="0">
                <a:solidFill>
                  <a:schemeClr val="tx2"/>
                </a:solidFill>
              </a:rPr>
              <a:t>. 0-5)</a:t>
            </a:r>
          </a:p>
          <a:p>
            <a:r>
              <a:rPr lang="en-US" sz="1800" dirty="0">
                <a:solidFill>
                  <a:schemeClr val="tx2"/>
                </a:solidFill>
              </a:rPr>
              <a:t>We added a 10% </a:t>
            </a:r>
            <a:r>
              <a:rPr lang="en-US" sz="1800" dirty="0" err="1">
                <a:solidFill>
                  <a:schemeClr val="tx2"/>
                </a:solidFill>
              </a:rPr>
              <a:t>lnN</a:t>
            </a:r>
            <a:r>
              <a:rPr lang="en-US" sz="1800" dirty="0">
                <a:solidFill>
                  <a:schemeClr val="tx2"/>
                </a:solidFill>
              </a:rPr>
              <a:t> bin-decorrelation systematic to improve agreement</a:t>
            </a:r>
          </a:p>
          <a:p>
            <a:pPr lvl="1"/>
            <a:r>
              <a:rPr lang="en-US" sz="1400" dirty="0">
                <a:solidFill>
                  <a:schemeClr val="tx2"/>
                </a:solidFill>
              </a:rPr>
              <a:t>Instead of </a:t>
            </a:r>
            <a:r>
              <a:rPr lang="en-US" sz="1400" dirty="0" err="1">
                <a:solidFill>
                  <a:schemeClr val="tx2"/>
                </a:solidFill>
              </a:rPr>
              <a:t>guestimating</a:t>
            </a:r>
            <a:r>
              <a:rPr lang="en-US" sz="1400" dirty="0">
                <a:solidFill>
                  <a:schemeClr val="tx2"/>
                </a:solidFill>
              </a:rPr>
              <a:t> this value we will be doing something a bit more methodical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B2E50E-C33A-20C3-D9A2-E0F7B15A1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F457-C7F0-5A42-8A0D-744E616BE8BD}" type="datetime1">
              <a:rPr lang="en-US" smtClean="0"/>
              <a:t>5/26/25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6B5B1-EAE5-71DA-A948-E78AF3B2F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9C517-D857-096A-BBA0-E49131338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847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DAEEA-A3EF-774C-EF08-7C5A981AB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Bias in high n-tracks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39B49-44AB-2320-566A-972E8006D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92252-FCDD-7948-A99B-7CC6C48264E2}" type="datetime1">
              <a:rPr lang="en-US" smtClean="0"/>
              <a:t>5/27/25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1C9C1-6146-652F-2A37-46E35E7C3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F8249-56E0-6A79-E5D1-FE79AE337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4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ABC9E50-BBEC-C283-FE15-644BEDE33E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68" y="3929640"/>
            <a:ext cx="3070223" cy="230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387D551D-65B7-3347-FACF-21B31F6738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051" y="3929640"/>
            <a:ext cx="3070224" cy="230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C67E74D-0360-1FB8-0B48-42F2D5DF59B1}"/>
              </a:ext>
            </a:extLst>
          </p:cNvPr>
          <p:cNvSpPr txBox="1"/>
          <p:nvPr/>
        </p:nvSpPr>
        <p:spPr>
          <a:xfrm>
            <a:off x="818387" y="1165396"/>
            <a:ext cx="2498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Generic </a:t>
            </a:r>
            <a:r>
              <a:rPr lang="en-US" dirty="0" err="1">
                <a:solidFill>
                  <a:schemeClr val="tx2"/>
                </a:solidFill>
              </a:rPr>
              <a:t>mD</a:t>
            </a:r>
            <a:r>
              <a:rPr lang="en-US" dirty="0">
                <a:solidFill>
                  <a:schemeClr val="tx2"/>
                </a:solidFill>
              </a:rPr>
              <a:t> = T = 2 GeV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16B5A8-0F65-0E94-7D0A-3F3D4D44F09F}"/>
              </a:ext>
            </a:extLst>
          </p:cNvPr>
          <p:cNvSpPr txBox="1"/>
          <p:nvPr/>
        </p:nvSpPr>
        <p:spPr>
          <a:xfrm>
            <a:off x="4625198" y="1165396"/>
            <a:ext cx="2631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Hadronic </a:t>
            </a:r>
            <a:r>
              <a:rPr lang="en-US" dirty="0" err="1">
                <a:solidFill>
                  <a:schemeClr val="tx2"/>
                </a:solidFill>
              </a:rPr>
              <a:t>mD</a:t>
            </a:r>
            <a:r>
              <a:rPr lang="en-US" dirty="0">
                <a:solidFill>
                  <a:schemeClr val="tx2"/>
                </a:solidFill>
              </a:rPr>
              <a:t> = T = 2 GeV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FFA2B5-F03B-0BA2-E94F-69CA5F978EE6}"/>
              </a:ext>
            </a:extLst>
          </p:cNvPr>
          <p:cNvSpPr txBox="1"/>
          <p:nvPr/>
        </p:nvSpPr>
        <p:spPr>
          <a:xfrm>
            <a:off x="8755636" y="1165396"/>
            <a:ext cx="2629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Leptonic  </a:t>
            </a:r>
            <a:r>
              <a:rPr lang="en-US" dirty="0" err="1">
                <a:solidFill>
                  <a:schemeClr val="tx2"/>
                </a:solidFill>
              </a:rPr>
              <a:t>mD</a:t>
            </a:r>
            <a:r>
              <a:rPr lang="en-US" dirty="0">
                <a:solidFill>
                  <a:schemeClr val="tx2"/>
                </a:solidFill>
              </a:rPr>
              <a:t> = T = 2 GeV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96BF87E-66E0-6578-8182-5F1E7E277A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68" y="1596783"/>
            <a:ext cx="3070225" cy="2302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3236670A-6382-A4B5-83BE-D82DB147F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051" y="1596783"/>
            <a:ext cx="3070224" cy="230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E821B81E-4A1F-45F6-7818-197D024E4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736" y="1658770"/>
            <a:ext cx="3070224" cy="230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C2011FA2-42EF-8438-F764-64E5F45EF3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734" y="3929640"/>
            <a:ext cx="3070224" cy="2302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186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C58F233-A3ED-EBC0-019E-9C4042897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839" y="2051573"/>
            <a:ext cx="3991622" cy="33263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BF293F-0F26-64C7-4632-B674F2349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 correlations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DBEDD-3503-2947-98FE-D3E379C8FC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060" y="2019371"/>
            <a:ext cx="4114801" cy="3326352"/>
          </a:xfrm>
          <a:ln w="19050">
            <a:solidFill>
              <a:schemeClr val="tx2"/>
            </a:solidFill>
          </a:ln>
        </p:spPr>
        <p:txBody>
          <a:bodyPr tIns="91440">
            <a:norm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Sanity checks: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200" dirty="0">
                <a:solidFill>
                  <a:schemeClr val="tx2"/>
                </a:solidFill>
              </a:rPr>
              <a:t>ak4pt and ak15pt have a strong corr. (0.67)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200" dirty="0">
                <a:solidFill>
                  <a:schemeClr val="tx2"/>
                </a:solidFill>
              </a:rPr>
              <a:t>boosted sphericity is highly decorrelated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200" dirty="0">
                <a:solidFill>
                  <a:schemeClr val="tx2"/>
                </a:solidFill>
              </a:rPr>
              <a:t> Strong correlation between jet </a:t>
            </a:r>
            <a:r>
              <a:rPr lang="en-US" sz="1200" dirty="0" err="1">
                <a:solidFill>
                  <a:schemeClr val="tx2"/>
                </a:solidFill>
              </a:rPr>
              <a:t>pT</a:t>
            </a:r>
            <a:r>
              <a:rPr lang="en-US" sz="1200" dirty="0">
                <a:solidFill>
                  <a:schemeClr val="tx2"/>
                </a:solidFill>
              </a:rPr>
              <a:t> kins</a:t>
            </a:r>
          </a:p>
          <a:p>
            <a:r>
              <a:rPr lang="en-US" sz="1600" dirty="0" err="1">
                <a:solidFill>
                  <a:schemeClr val="tx2"/>
                </a:solidFill>
              </a:rPr>
              <a:t>wPt</a:t>
            </a:r>
            <a:r>
              <a:rPr lang="en-US" sz="1600" dirty="0">
                <a:solidFill>
                  <a:schemeClr val="tx2"/>
                </a:solidFill>
              </a:rPr>
              <a:t> and ak15pT</a:t>
            </a:r>
          </a:p>
          <a:p>
            <a:pPr lvl="1"/>
            <a:r>
              <a:rPr lang="en-US" sz="1200" dirty="0">
                <a:solidFill>
                  <a:schemeClr val="tx2"/>
                </a:solidFill>
              </a:rPr>
              <a:t>corr. decreases by temp</a:t>
            </a:r>
          </a:p>
          <a:p>
            <a:pPr lvl="1"/>
            <a:r>
              <a:rPr lang="en-US" sz="1200" dirty="0">
                <a:solidFill>
                  <a:schemeClr val="tx2"/>
                </a:solidFill>
              </a:rPr>
              <a:t>high corr. because the W decay produces the </a:t>
            </a:r>
            <a:r>
              <a:rPr lang="en-US" sz="1200" dirty="0" err="1">
                <a:solidFill>
                  <a:schemeClr val="tx2"/>
                </a:solidFill>
              </a:rPr>
              <a:t>suep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No alarming giveaway to the bias in high </a:t>
            </a:r>
            <a:r>
              <a:rPr lang="en-US" sz="1600" dirty="0" err="1">
                <a:solidFill>
                  <a:schemeClr val="tx2"/>
                </a:solidFill>
              </a:rPr>
              <a:t>ntracks</a:t>
            </a:r>
            <a:endParaRPr lang="en-US" sz="1600" dirty="0">
              <a:solidFill>
                <a:schemeClr val="tx2"/>
              </a:solidFill>
            </a:endParaRPr>
          </a:p>
          <a:p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2098B9-0AE1-BE86-F068-A7FD701B2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0299B-FD50-E841-A4BB-30C2F081475B}" type="datetime1">
              <a:rPr lang="en-US" smtClean="0"/>
              <a:t>5/26/25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D0DD0-2C15-7AA0-F6C8-1360FE0BB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DA130-BB27-2BD8-4A0A-A8B3CD32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5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3C88160-2414-7DF5-0EAA-0435103E5B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378" y="2051573"/>
            <a:ext cx="3991622" cy="332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969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07E26-D509-F290-FE5F-842DA4E00F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Upper Limits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15">
                <a:extLst>
                  <a:ext uri="{FF2B5EF4-FFF2-40B4-BE49-F238E27FC236}">
                    <a16:creationId xmlns:a16="http://schemas.microsoft.com/office/drawing/2014/main" id="{11EA7216-AAA4-D38E-8ED4-AFF2FDE1F1E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3779" y="1162432"/>
                <a:ext cx="5657222" cy="5047448"/>
              </a:xfrm>
              <a:ln w="19050">
                <a:solidFill>
                  <a:schemeClr val="tx2"/>
                </a:solidFill>
              </a:ln>
            </p:spPr>
            <p:txBody>
              <a:bodyPr tIns="182880" numCol="1" anchor="t" anchorCtr="0">
                <a:normAutofit/>
              </a:bodyPr>
              <a:lstStyle/>
              <a:p>
                <a:r>
                  <a:rPr lang="en-US" sz="1800" dirty="0">
                    <a:solidFill>
                      <a:schemeClr val="tx2"/>
                    </a:solidFill>
                  </a:rPr>
                  <a:t>Performance metric</a:t>
                </a: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US" sz="1400" dirty="0">
                    <a:solidFill>
                      <a:schemeClr val="tx2"/>
                    </a:solidFill>
                  </a:rPr>
                  <a:t>Approximate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1400" dirty="0">
                    <a:solidFill>
                      <a:schemeClr val="tx2"/>
                    </a:solidFill>
                  </a:rPr>
                  <a:t> using the up/down variations</a:t>
                </a:r>
              </a:p>
              <a:p>
                <a:pPr marL="914400" lvl="2" indent="0">
                  <a:buNone/>
                </a:pPr>
                <a:r>
                  <a:rPr lang="en-US" sz="1000" b="0" dirty="0">
                    <a:solidFill>
                      <a:schemeClr val="tx2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14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𝐸𝑥𝑝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84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𝐸𝑥𝑝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16</m:t>
                            </m:r>
                          </m:sub>
                        </m:sSub>
                      </m:num>
                      <m:den>
                        <m:r>
                          <a:rPr lang="en-US" sz="14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1000" i="1" dirty="0">
                  <a:solidFill>
                    <a:schemeClr val="tx2"/>
                  </a:solidFill>
                </a:endParaRPr>
              </a:p>
              <a:p>
                <a:pPr marL="800100" lvl="1" indent="-342900">
                  <a:buFont typeface="+mj-lt"/>
                  <a:buAutoNum type="arabicPeriod"/>
                </a:pPr>
                <a:r>
                  <a:rPr lang="en-US" sz="1400" dirty="0">
                    <a:solidFill>
                      <a:schemeClr val="tx2"/>
                    </a:solidFill>
                  </a:rPr>
                  <a:t>Quote UL difference by accounting for stat. fluctuations</a:t>
                </a:r>
              </a:p>
              <a:p>
                <a:pPr marL="457200" lvl="1" indent="0">
                  <a:buNone/>
                </a:pPr>
                <a:r>
                  <a:rPr lang="en-US" sz="1400" i="1" dirty="0">
                    <a:solidFill>
                      <a:schemeClr val="tx2"/>
                    </a:solidFill>
                  </a:rPr>
                  <a:t>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4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US" sz="14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4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𝑂𝑏𝑠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𝐷𝑒𝑙𝑝h𝑒𝑠</m:t>
                                </m:r>
                              </m:sub>
                            </m:sSub>
                            <m:r>
                              <a:rPr lang="en-US" sz="1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4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𝑂𝑏𝑠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𝐶𝑀𝑆𝑆𝑊</m:t>
                                </m:r>
                              </m:sub>
                            </m:sSub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US" sz="14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sz="140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𝐶𝑀𝑆𝑆𝑊</m:t>
                                </m:r>
                              </m:sub>
                              <m:sup>
                                <m:r>
                                  <a:rPr lang="en-US" sz="14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1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en-US" sz="14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𝐷𝑒𝑙𝑝h𝑒𝑠</m:t>
                                </m:r>
                              </m:sub>
                              <m:sup>
                                <m:r>
                                  <a:rPr lang="en-US" sz="1400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14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rad>
                      </m:den>
                    </m:f>
                  </m:oMath>
                </a14:m>
                <a:endParaRPr lang="en-US" sz="1400" i="1" dirty="0">
                  <a:solidFill>
                    <a:schemeClr val="tx2"/>
                  </a:solidFill>
                </a:endParaRPr>
              </a:p>
              <a:p>
                <a:r>
                  <a:rPr lang="en-US" sz="1800" dirty="0">
                    <a:solidFill>
                      <a:schemeClr val="tx2"/>
                    </a:solidFill>
                  </a:rPr>
                  <a:t>CMSSW: All signal and background systematics</a:t>
                </a:r>
              </a:p>
              <a:p>
                <a:pPr lvl="1"/>
                <a:r>
                  <a:rPr lang="en-US" sz="1400" dirty="0">
                    <a:solidFill>
                      <a:schemeClr val="tx2"/>
                    </a:solidFill>
                  </a:rPr>
                  <a:t>results in parenthesis have no systematics </a:t>
                </a:r>
              </a:p>
              <a:p>
                <a:r>
                  <a:rPr lang="en-US" sz="1800" dirty="0" err="1">
                    <a:solidFill>
                      <a:schemeClr val="tx2"/>
                    </a:solidFill>
                  </a:rPr>
                  <a:t>Delphes</a:t>
                </a:r>
                <a:r>
                  <a:rPr lang="en-US" sz="1800" dirty="0">
                    <a:solidFill>
                      <a:schemeClr val="tx2"/>
                    </a:solidFill>
                  </a:rPr>
                  <a:t>: Uncertainties on signal and background systematics</a:t>
                </a:r>
              </a:p>
              <a:p>
                <a:pPr lvl="1"/>
                <a:r>
                  <a:rPr lang="en-US" sz="1400" dirty="0">
                    <a:solidFill>
                      <a:schemeClr val="tx2"/>
                    </a:solidFill>
                  </a:rPr>
                  <a:t>no systematics applied</a:t>
                </a:r>
              </a:p>
              <a:p>
                <a:r>
                  <a:rPr lang="en-US" sz="1800" dirty="0">
                    <a:solidFill>
                      <a:schemeClr val="tx2"/>
                    </a:solidFill>
                  </a:rPr>
                  <a:t>ULs are now within the 20% agreement</a:t>
                </a:r>
              </a:p>
              <a:p>
                <a:pPr lvl="1"/>
                <a:r>
                  <a:rPr lang="en-US" sz="1400" dirty="0">
                    <a:solidFill>
                      <a:schemeClr val="tx2"/>
                    </a:solidFill>
                  </a:rPr>
                  <a:t>now mimics agreement seen in ZH</a:t>
                </a:r>
              </a:p>
              <a:p>
                <a:pPr lvl="1"/>
                <a:r>
                  <a:rPr lang="en-US" sz="1400" dirty="0">
                    <a:solidFill>
                      <a:schemeClr val="tx2"/>
                    </a:solidFill>
                  </a:rPr>
                  <a:t>previously 30/40</a:t>
                </a:r>
              </a:p>
            </p:txBody>
          </p:sp>
        </mc:Choice>
        <mc:Fallback xmlns="">
          <p:sp>
            <p:nvSpPr>
              <p:cNvPr id="16" name="Content Placeholder 15">
                <a:extLst>
                  <a:ext uri="{FF2B5EF4-FFF2-40B4-BE49-F238E27FC236}">
                    <a16:creationId xmlns:a16="http://schemas.microsoft.com/office/drawing/2014/main" id="{11EA7216-AAA4-D38E-8ED4-AFF2FDE1F1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3779" y="1162432"/>
                <a:ext cx="5657222" cy="5047448"/>
              </a:xfrm>
              <a:blipFill>
                <a:blip r:embed="rId2"/>
                <a:stretch>
                  <a:fillRect l="-671"/>
                </a:stretch>
              </a:blipFill>
              <a:ln w="19050"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381955-F5E5-109D-3A31-AF1ABEBB5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3E546-79BB-AE47-A0F7-F57E72281442}" type="datetime1">
              <a:rPr lang="en-US" smtClean="0"/>
              <a:t>5/26/25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5CC08-AC6C-69B0-2172-EDBEA6498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6C53C-9B4C-AFEC-60D3-8196EC580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6</a:t>
            </a:fld>
            <a:endParaRPr lang="en-US"/>
          </a:p>
        </p:txBody>
      </p:sp>
      <p:pic>
        <p:nvPicPr>
          <p:cNvPr id="15" name="Picture 14" descr="A group of white squares with black text&#10;&#10;AI-generated content may be incorrect.">
            <a:extLst>
              <a:ext uri="{FF2B5EF4-FFF2-40B4-BE49-F238E27FC236}">
                <a16:creationId xmlns:a16="http://schemas.microsoft.com/office/drawing/2014/main" id="{19F54212-B963-F33E-CCD2-E20B441F5A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465" y="1795300"/>
            <a:ext cx="4800269" cy="3621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169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8C9D0-8D9C-1C68-3577-C5E7F6E41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Investigations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660762-1739-0BBF-358A-D020CE9169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253331"/>
                <a:ext cx="10515600" cy="4351338"/>
              </a:xfrm>
            </p:spPr>
            <p:txBody>
              <a:bodyPr>
                <a:normAutofit/>
              </a:bodyPr>
              <a:lstStyle/>
              <a:p>
                <a:r>
                  <a:rPr lang="en-US" sz="1600" dirty="0">
                    <a:solidFill>
                      <a:schemeClr val="tx2"/>
                    </a:solidFill>
                  </a:rPr>
                  <a:t>Is MET mismodeling really the issue??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sup>
                    </m:sSubSup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Sup>
                          <m:sSubSupPr>
                            <m:ctrlP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p>
                        </m:sSubSup>
                        <m:sSubSup>
                          <m:sSubSupPr>
                            <m:ctrlPr>
                              <a:rPr lang="en-US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6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  <m:sup>
                            <m: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𝑀𝐸𝑇</m:t>
                            </m:r>
                          </m:sup>
                        </m:sSubSup>
                        <m:r>
                          <m:rPr>
                            <m:lit/>
                          </m:r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func>
                          <m:funcPr>
                            <m:ctrlP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m:rPr>
                                <m:lit/>
                              </m:rP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  <m:r>
                              <m:rPr>
                                <m:lit/>
                              </m:rP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))</m:t>
                            </m:r>
                          </m:e>
                        </m:func>
                      </m:e>
                    </m:rad>
                  </m:oMath>
                </a14:m>
                <a:endParaRPr lang="en-US" sz="1600" dirty="0">
                  <a:solidFill>
                    <a:schemeClr val="tx2"/>
                  </a:solidFill>
                </a:endParaRPr>
              </a:p>
              <a:p>
                <a:r>
                  <a:rPr lang="en-US" sz="1600" dirty="0">
                    <a:solidFill>
                      <a:schemeClr val="tx2"/>
                    </a:solidFill>
                  </a:rPr>
                  <a:t>will hopefully tune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(MET, </a:t>
                </a:r>
                <a:r>
                  <a:rPr lang="en-US" sz="1600" dirty="0" err="1">
                    <a:solidFill>
                      <a:schemeClr val="tx2"/>
                    </a:solidFill>
                  </a:rPr>
                  <a:t>lep</a:t>
                </a:r>
                <a:r>
                  <a:rPr lang="en-US" sz="1600" dirty="0">
                    <a:solidFill>
                      <a:schemeClr val="tx2"/>
                    </a:solidFill>
                  </a:rPr>
                  <a:t>) instead</a:t>
                </a:r>
              </a:p>
              <a:p>
                <a:endParaRPr lang="en-US" sz="16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660762-1739-0BBF-358A-D020CE9169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53331"/>
                <a:ext cx="10515600" cy="4351338"/>
              </a:xfrm>
              <a:blipFill>
                <a:blip r:embed="rId2"/>
                <a:stretch>
                  <a:fillRect l="-241" t="-8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CEF4F-F71B-C2AD-6836-41092B68F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83DAB-BBAA-6F46-879B-BAE4E8A89BD2}" type="datetime1">
              <a:rPr lang="en-US" smtClean="0"/>
              <a:t>5/26/25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96F6A8-509D-83CC-F369-557A64E0D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57B63A-51B6-BCE3-6FE7-D3B99E5F7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7</a:t>
            </a:fld>
            <a:endParaRPr lang="en-US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020C6496-2A2E-78F3-48B2-2FDCFA1A5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12" y="2758472"/>
            <a:ext cx="3897688" cy="334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16424932-4DEB-023A-5086-C737F1770DBC}"/>
              </a:ext>
            </a:extLst>
          </p:cNvPr>
          <p:cNvGrpSpPr/>
          <p:nvPr/>
        </p:nvGrpSpPr>
        <p:grpSpPr>
          <a:xfrm>
            <a:off x="4123592" y="2758472"/>
            <a:ext cx="3897688" cy="3340876"/>
            <a:chOff x="3660502" y="3210649"/>
            <a:chExt cx="3490518" cy="2991873"/>
          </a:xfrm>
        </p:grpSpPr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F5AD8600-AD36-CF21-F281-0069171FE8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0502" y="3210649"/>
              <a:ext cx="3490518" cy="29918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CC4482F3-E814-D7ED-AED3-08BB5C9CEE40}"/>
                    </a:ext>
                  </a:extLst>
                </p14:cNvPr>
                <p14:cNvContentPartPr/>
                <p14:nvPr/>
              </p14:nvContentPartPr>
              <p14:xfrm>
                <a:off x="4066481" y="3707351"/>
                <a:ext cx="2936520" cy="138204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CC4482F3-E814-D7ED-AED3-08BB5C9CEE40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050683" y="3691551"/>
                  <a:ext cx="2968439" cy="1413963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1032" name="Picture 8">
            <a:extLst>
              <a:ext uri="{FF2B5EF4-FFF2-40B4-BE49-F238E27FC236}">
                <a16:creationId xmlns:a16="http://schemas.microsoft.com/office/drawing/2014/main" id="{13DC4ED2-423D-3470-F1E5-C22E3479B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280" y="2758472"/>
            <a:ext cx="3897688" cy="334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080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33373-9425-5BB0-64C4-BF14184F5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7838F-10B9-071B-E808-9C45CB9E4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1"/>
            <a:ext cx="10515600" cy="4351338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Lingering? Play time?</a:t>
            </a:r>
          </a:p>
          <a:p>
            <a:r>
              <a:rPr lang="en-US" sz="2000" dirty="0">
                <a:solidFill>
                  <a:schemeClr val="tx2"/>
                </a:solidFill>
              </a:rPr>
              <a:t>VH combination reinterpretation efforts have begun</a:t>
            </a:r>
          </a:p>
          <a:p>
            <a:r>
              <a:rPr lang="en-US" sz="2000" dirty="0">
                <a:solidFill>
                  <a:schemeClr val="tx2"/>
                </a:solidFill>
              </a:rPr>
              <a:t>Writing a reinterpretation-specific AN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18196F-E615-C2CA-BF1B-5F5ACCE0C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834B-CA5B-224B-B839-8BD45B9D88B3}" type="datetime1">
              <a:rPr lang="en-US" smtClean="0"/>
              <a:t>5/26/25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BBA59-9F93-12F4-F429-2E2816636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WH SUEP, Ryleigh Resendiz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B08971-CEFB-2A36-F445-2799815B7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90535-00C4-E940-A3C4-521024366648}" type="slidenum">
              <a:rPr lang="en-US" smtClean="0"/>
              <a:t>8</a:t>
            </a:fld>
            <a:endParaRPr lang="en-US"/>
          </a:p>
        </p:txBody>
      </p:sp>
      <p:pic>
        <p:nvPicPr>
          <p:cNvPr id="3074" name="Picture 2" descr="Woman Standing: Medium Skin Tone Emoji 🧍🏽‍♀️">
            <a:extLst>
              <a:ext uri="{FF2B5EF4-FFF2-40B4-BE49-F238E27FC236}">
                <a16:creationId xmlns:a16="http://schemas.microsoft.com/office/drawing/2014/main" id="{D127C675-F719-1346-332A-EE748EC054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157" y="2385652"/>
            <a:ext cx="3219017" cy="321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270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7274</TotalTime>
  <Words>475</Words>
  <Application>Microsoft Macintosh PowerPoint</Application>
  <PresentationFormat>Widescreen</PresentationFormat>
  <Paragraphs>92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</vt:lpstr>
      <vt:lpstr>Aptos Display</vt:lpstr>
      <vt:lpstr>Arial</vt:lpstr>
      <vt:lpstr>Cambria Math</vt:lpstr>
      <vt:lpstr>Wingdings</vt:lpstr>
      <vt:lpstr>Office Theme</vt:lpstr>
      <vt:lpstr>1_Office Theme</vt:lpstr>
      <vt:lpstr>EXO-24-030: WH SUEP  Reinterpretation</vt:lpstr>
      <vt:lpstr>Miscellaneous Updates</vt:lpstr>
      <vt:lpstr>Cleaning things up</vt:lpstr>
      <vt:lpstr>Fit Bias in high n-tracks</vt:lpstr>
      <vt:lpstr>Variable correlations</vt:lpstr>
      <vt:lpstr>Upper Limits</vt:lpstr>
      <vt:lpstr>Further Investigations</vt:lpstr>
      <vt:lpstr>Looking forward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Ryleigh Resendiz</dc:creator>
  <cp:lastModifiedBy>Ryleigh Resendiz</cp:lastModifiedBy>
  <cp:revision>46</cp:revision>
  <dcterms:created xsi:type="dcterms:W3CDTF">2025-05-14T15:15:51Z</dcterms:created>
  <dcterms:modified xsi:type="dcterms:W3CDTF">2025-05-27T12:34:11Z</dcterms:modified>
</cp:coreProperties>
</file>