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016" r:id="rId3"/>
    <p:sldId id="1997" r:id="rId4"/>
    <p:sldId id="1998" r:id="rId5"/>
    <p:sldId id="2006" r:id="rId6"/>
    <p:sldId id="2012" r:id="rId7"/>
    <p:sldId id="1986" r:id="rId8"/>
    <p:sldId id="1999" r:id="rId9"/>
    <p:sldId id="2010" r:id="rId10"/>
    <p:sldId id="2011" r:id="rId11"/>
    <p:sldId id="2007" r:id="rId12"/>
    <p:sldId id="2008" r:id="rId13"/>
    <p:sldId id="2009" r:id="rId14"/>
    <p:sldId id="1987" r:id="rId15"/>
    <p:sldId id="2013" r:id="rId16"/>
    <p:sldId id="2014" r:id="rId17"/>
    <p:sldId id="2015" r:id="rId18"/>
    <p:sldId id="199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42FF"/>
    <a:srgbClr val="008045"/>
    <a:srgbClr val="5B5CBA"/>
    <a:srgbClr val="FF420E"/>
    <a:srgbClr val="008000"/>
    <a:srgbClr val="D81F9A"/>
    <a:srgbClr val="004486"/>
    <a:srgbClr val="BB0800"/>
    <a:srgbClr val="FAC08F"/>
    <a:srgbClr val="F9C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23"/>
    <p:restoredTop sz="88630"/>
  </p:normalViewPr>
  <p:slideViewPr>
    <p:cSldViewPr snapToGrid="0" snapToObjects="1">
      <p:cViewPr>
        <p:scale>
          <a:sx n="75" d="100"/>
          <a:sy n="75" d="100"/>
        </p:scale>
        <p:origin x="624" y="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EBAEAD-5E78-42E1-A61B-0F73D61DE8FF}" type="doc">
      <dgm:prSet loTypeId="urn:microsoft.com/office/officeart/2005/8/layout/hierarchy1" loCatId="hierarchy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A7D7F17-F231-45C4-B3D6-17CE0B095EC5}">
      <dgm:prSet/>
      <dgm:spPr/>
      <dgm:t>
        <a:bodyPr/>
        <a:lstStyle/>
        <a:p>
          <a:r>
            <a:rPr lang="en-US" dirty="0"/>
            <a:t>HL-LHC</a:t>
          </a:r>
        </a:p>
      </dgm:t>
    </dgm:pt>
    <dgm:pt modelId="{69823F5F-86C2-49F5-830A-0F981900927A}" type="parTrans" cxnId="{69471E96-80C7-4219-A1EE-04E4F9819399}">
      <dgm:prSet/>
      <dgm:spPr/>
      <dgm:t>
        <a:bodyPr/>
        <a:lstStyle/>
        <a:p>
          <a:endParaRPr lang="en-US"/>
        </a:p>
      </dgm:t>
    </dgm:pt>
    <dgm:pt modelId="{7D3E9506-B709-4EEC-8F7E-2BE46527EF2F}" type="sibTrans" cxnId="{69471E96-80C7-4219-A1EE-04E4F9819399}">
      <dgm:prSet/>
      <dgm:spPr/>
      <dgm:t>
        <a:bodyPr/>
        <a:lstStyle/>
        <a:p>
          <a:endParaRPr lang="en-US"/>
        </a:p>
      </dgm:t>
    </dgm:pt>
    <dgm:pt modelId="{CA062E6E-D6B2-4DFC-AB34-1C7CB7AD912E}">
      <dgm:prSet/>
      <dgm:spPr/>
      <dgm:t>
        <a:bodyPr/>
        <a:lstStyle/>
        <a:p>
          <a:r>
            <a:rPr lang="en-US" dirty="0"/>
            <a:t>Muon collider</a:t>
          </a:r>
        </a:p>
      </dgm:t>
    </dgm:pt>
    <dgm:pt modelId="{A9249A2E-77F1-448A-8655-5B7D488D8E33}" type="parTrans" cxnId="{AF45F9E4-03CB-4992-8BF2-7D27739A0689}">
      <dgm:prSet/>
      <dgm:spPr/>
      <dgm:t>
        <a:bodyPr/>
        <a:lstStyle/>
        <a:p>
          <a:endParaRPr lang="en-US"/>
        </a:p>
      </dgm:t>
    </dgm:pt>
    <dgm:pt modelId="{ED43BB80-3092-46B7-B03B-90A881DB2A5B}" type="sibTrans" cxnId="{AF45F9E4-03CB-4992-8BF2-7D27739A0689}">
      <dgm:prSet/>
      <dgm:spPr/>
      <dgm:t>
        <a:bodyPr/>
        <a:lstStyle/>
        <a:p>
          <a:endParaRPr lang="en-US"/>
        </a:p>
      </dgm:t>
    </dgm:pt>
    <dgm:pt modelId="{50931F74-2C1B-0948-BED5-679BD03BE4B9}">
      <dgm:prSet/>
      <dgm:spPr/>
      <dgm:t>
        <a:bodyPr/>
        <a:lstStyle/>
        <a:p>
          <a:r>
            <a:rPr lang="en-GB" dirty="0"/>
            <a:t>FCC</a:t>
          </a:r>
        </a:p>
      </dgm:t>
    </dgm:pt>
    <dgm:pt modelId="{B7625B42-B28C-FC47-B183-8DC1C3D6D472}" type="parTrans" cxnId="{C6FBEB92-6421-C94C-9845-9974AA94AD4A}">
      <dgm:prSet/>
      <dgm:spPr/>
      <dgm:t>
        <a:bodyPr/>
        <a:lstStyle/>
        <a:p>
          <a:endParaRPr lang="en-GB"/>
        </a:p>
      </dgm:t>
    </dgm:pt>
    <dgm:pt modelId="{4A628171-82B2-4B4D-BC55-6334B293655D}" type="sibTrans" cxnId="{C6FBEB92-6421-C94C-9845-9974AA94AD4A}">
      <dgm:prSet/>
      <dgm:spPr/>
      <dgm:t>
        <a:bodyPr/>
        <a:lstStyle/>
        <a:p>
          <a:endParaRPr lang="en-GB"/>
        </a:p>
      </dgm:t>
    </dgm:pt>
    <dgm:pt modelId="{2C942B36-5D36-2E45-A323-A0DA4161C77B}" type="pres">
      <dgm:prSet presAssocID="{D5EBAEAD-5E78-42E1-A61B-0F73D61DE8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A3214BF-0948-8E42-A607-E4476C31E7C6}" type="pres">
      <dgm:prSet presAssocID="{DA7D7F17-F231-45C4-B3D6-17CE0B095EC5}" presName="hierRoot1" presStyleCnt="0"/>
      <dgm:spPr/>
    </dgm:pt>
    <dgm:pt modelId="{5FA9EC07-FAA6-8548-941E-0DCBB013A51F}" type="pres">
      <dgm:prSet presAssocID="{DA7D7F17-F231-45C4-B3D6-17CE0B095EC5}" presName="composite" presStyleCnt="0"/>
      <dgm:spPr/>
    </dgm:pt>
    <dgm:pt modelId="{50F0FD9E-BD13-AD4B-B5F1-F9C627BD7EB3}" type="pres">
      <dgm:prSet presAssocID="{DA7D7F17-F231-45C4-B3D6-17CE0B095EC5}" presName="background" presStyleLbl="node0" presStyleIdx="0" presStyleCnt="3"/>
      <dgm:spPr/>
    </dgm:pt>
    <dgm:pt modelId="{80BC868B-0748-9C41-9122-625AD9BBCACE}" type="pres">
      <dgm:prSet presAssocID="{DA7D7F17-F231-45C4-B3D6-17CE0B095EC5}" presName="text" presStyleLbl="fgAcc0" presStyleIdx="0" presStyleCnt="3" custScaleX="51104" custScaleY="52523">
        <dgm:presLayoutVars>
          <dgm:chPref val="3"/>
        </dgm:presLayoutVars>
      </dgm:prSet>
      <dgm:spPr/>
    </dgm:pt>
    <dgm:pt modelId="{A326858D-3BCD-0B48-8EE1-6951B72A72C5}" type="pres">
      <dgm:prSet presAssocID="{DA7D7F17-F231-45C4-B3D6-17CE0B095EC5}" presName="hierChild2" presStyleCnt="0"/>
      <dgm:spPr/>
    </dgm:pt>
    <dgm:pt modelId="{9CD4CA61-84F7-134D-91AB-9F2D7171BCDB}" type="pres">
      <dgm:prSet presAssocID="{CA062E6E-D6B2-4DFC-AB34-1C7CB7AD912E}" presName="hierRoot1" presStyleCnt="0"/>
      <dgm:spPr/>
    </dgm:pt>
    <dgm:pt modelId="{EDCEB935-20C0-1C4D-A62A-2EBC6DC5E899}" type="pres">
      <dgm:prSet presAssocID="{CA062E6E-D6B2-4DFC-AB34-1C7CB7AD912E}" presName="composite" presStyleCnt="0"/>
      <dgm:spPr/>
    </dgm:pt>
    <dgm:pt modelId="{088AA7EA-F763-7640-8DF2-84B0239AF396}" type="pres">
      <dgm:prSet presAssocID="{CA062E6E-D6B2-4DFC-AB34-1C7CB7AD912E}" presName="background" presStyleLbl="node0" presStyleIdx="1" presStyleCnt="3"/>
      <dgm:spPr/>
    </dgm:pt>
    <dgm:pt modelId="{9E659C0C-3F52-3F47-AF5D-B58DFEC8B343}" type="pres">
      <dgm:prSet presAssocID="{CA062E6E-D6B2-4DFC-AB34-1C7CB7AD912E}" presName="text" presStyleLbl="fgAcc0" presStyleIdx="1" presStyleCnt="3" custScaleX="49647" custScaleY="52785">
        <dgm:presLayoutVars>
          <dgm:chPref val="3"/>
        </dgm:presLayoutVars>
      </dgm:prSet>
      <dgm:spPr/>
    </dgm:pt>
    <dgm:pt modelId="{C854BDD7-0842-F34F-AFF1-FE31B3136996}" type="pres">
      <dgm:prSet presAssocID="{CA062E6E-D6B2-4DFC-AB34-1C7CB7AD912E}" presName="hierChild2" presStyleCnt="0"/>
      <dgm:spPr/>
    </dgm:pt>
    <dgm:pt modelId="{3EBBDAAE-DEF0-5D4A-8FC1-D7372080873F}" type="pres">
      <dgm:prSet presAssocID="{50931F74-2C1B-0948-BED5-679BD03BE4B9}" presName="hierRoot1" presStyleCnt="0"/>
      <dgm:spPr/>
    </dgm:pt>
    <dgm:pt modelId="{AA11A5D3-8069-BE4E-B037-F685CB83B89D}" type="pres">
      <dgm:prSet presAssocID="{50931F74-2C1B-0948-BED5-679BD03BE4B9}" presName="composite" presStyleCnt="0"/>
      <dgm:spPr/>
    </dgm:pt>
    <dgm:pt modelId="{7132205C-0386-F84D-8BBE-6E44F999B9FA}" type="pres">
      <dgm:prSet presAssocID="{50931F74-2C1B-0948-BED5-679BD03BE4B9}" presName="background" presStyleLbl="node0" presStyleIdx="2" presStyleCnt="3"/>
      <dgm:spPr/>
    </dgm:pt>
    <dgm:pt modelId="{AF246E20-5AB9-0B40-BE03-7B322B5FDD0B}" type="pres">
      <dgm:prSet presAssocID="{50931F74-2C1B-0948-BED5-679BD03BE4B9}" presName="text" presStyleLbl="fgAcc0" presStyleIdx="2" presStyleCnt="3" custScaleX="45448" custScaleY="53427">
        <dgm:presLayoutVars>
          <dgm:chPref val="3"/>
        </dgm:presLayoutVars>
      </dgm:prSet>
      <dgm:spPr/>
    </dgm:pt>
    <dgm:pt modelId="{CA925AE1-D2E4-1B4B-98E6-A8443DCDCBB6}" type="pres">
      <dgm:prSet presAssocID="{50931F74-2C1B-0948-BED5-679BD03BE4B9}" presName="hierChild2" presStyleCnt="0"/>
      <dgm:spPr/>
    </dgm:pt>
  </dgm:ptLst>
  <dgm:cxnLst>
    <dgm:cxn modelId="{4EF6F87D-87B3-F942-9D03-4126F8EECB31}" type="presOf" srcId="{D5EBAEAD-5E78-42E1-A61B-0F73D61DE8FF}" destId="{2C942B36-5D36-2E45-A323-A0DA4161C77B}" srcOrd="0" destOrd="0" presId="urn:microsoft.com/office/officeart/2005/8/layout/hierarchy1"/>
    <dgm:cxn modelId="{C6FBEB92-6421-C94C-9845-9974AA94AD4A}" srcId="{D5EBAEAD-5E78-42E1-A61B-0F73D61DE8FF}" destId="{50931F74-2C1B-0948-BED5-679BD03BE4B9}" srcOrd="2" destOrd="0" parTransId="{B7625B42-B28C-FC47-B183-8DC1C3D6D472}" sibTransId="{4A628171-82B2-4B4D-BC55-6334B293655D}"/>
    <dgm:cxn modelId="{69471E96-80C7-4219-A1EE-04E4F9819399}" srcId="{D5EBAEAD-5E78-42E1-A61B-0F73D61DE8FF}" destId="{DA7D7F17-F231-45C4-B3D6-17CE0B095EC5}" srcOrd="0" destOrd="0" parTransId="{69823F5F-86C2-49F5-830A-0F981900927A}" sibTransId="{7D3E9506-B709-4EEC-8F7E-2BE46527EF2F}"/>
    <dgm:cxn modelId="{E9A60CA8-CB6E-FE4E-B7F0-68B891063AC8}" type="presOf" srcId="{CA062E6E-D6B2-4DFC-AB34-1C7CB7AD912E}" destId="{9E659C0C-3F52-3F47-AF5D-B58DFEC8B343}" srcOrd="0" destOrd="0" presId="urn:microsoft.com/office/officeart/2005/8/layout/hierarchy1"/>
    <dgm:cxn modelId="{CAE331E1-DA6C-1344-82A6-43AB55CCC4E1}" type="presOf" srcId="{50931F74-2C1B-0948-BED5-679BD03BE4B9}" destId="{AF246E20-5AB9-0B40-BE03-7B322B5FDD0B}" srcOrd="0" destOrd="0" presId="urn:microsoft.com/office/officeart/2005/8/layout/hierarchy1"/>
    <dgm:cxn modelId="{AF45F9E4-03CB-4992-8BF2-7D27739A0689}" srcId="{D5EBAEAD-5E78-42E1-A61B-0F73D61DE8FF}" destId="{CA062E6E-D6B2-4DFC-AB34-1C7CB7AD912E}" srcOrd="1" destOrd="0" parTransId="{A9249A2E-77F1-448A-8655-5B7D488D8E33}" sibTransId="{ED43BB80-3092-46B7-B03B-90A881DB2A5B}"/>
    <dgm:cxn modelId="{73E6FBF5-802E-1D48-8F1F-11FD403E2BAD}" type="presOf" srcId="{DA7D7F17-F231-45C4-B3D6-17CE0B095EC5}" destId="{80BC868B-0748-9C41-9122-625AD9BBCACE}" srcOrd="0" destOrd="0" presId="urn:microsoft.com/office/officeart/2005/8/layout/hierarchy1"/>
    <dgm:cxn modelId="{A88069B1-E31B-C848-9F33-64A84F93E2C7}" type="presParOf" srcId="{2C942B36-5D36-2E45-A323-A0DA4161C77B}" destId="{0A3214BF-0948-8E42-A607-E4476C31E7C6}" srcOrd="0" destOrd="0" presId="urn:microsoft.com/office/officeart/2005/8/layout/hierarchy1"/>
    <dgm:cxn modelId="{C88F14A3-DC3D-8145-B692-0AE52962377C}" type="presParOf" srcId="{0A3214BF-0948-8E42-A607-E4476C31E7C6}" destId="{5FA9EC07-FAA6-8548-941E-0DCBB013A51F}" srcOrd="0" destOrd="0" presId="urn:microsoft.com/office/officeart/2005/8/layout/hierarchy1"/>
    <dgm:cxn modelId="{D0B01FDE-CCB1-D14C-A41D-998F09D9280F}" type="presParOf" srcId="{5FA9EC07-FAA6-8548-941E-0DCBB013A51F}" destId="{50F0FD9E-BD13-AD4B-B5F1-F9C627BD7EB3}" srcOrd="0" destOrd="0" presId="urn:microsoft.com/office/officeart/2005/8/layout/hierarchy1"/>
    <dgm:cxn modelId="{A455B771-F255-2446-813F-3370F2176C80}" type="presParOf" srcId="{5FA9EC07-FAA6-8548-941E-0DCBB013A51F}" destId="{80BC868B-0748-9C41-9122-625AD9BBCACE}" srcOrd="1" destOrd="0" presId="urn:microsoft.com/office/officeart/2005/8/layout/hierarchy1"/>
    <dgm:cxn modelId="{DF13A561-BAFA-2447-ACFB-B22D6A4E15D9}" type="presParOf" srcId="{0A3214BF-0948-8E42-A607-E4476C31E7C6}" destId="{A326858D-3BCD-0B48-8EE1-6951B72A72C5}" srcOrd="1" destOrd="0" presId="urn:microsoft.com/office/officeart/2005/8/layout/hierarchy1"/>
    <dgm:cxn modelId="{E2962341-7A97-5243-89A5-885ABC6E6CBB}" type="presParOf" srcId="{2C942B36-5D36-2E45-A323-A0DA4161C77B}" destId="{9CD4CA61-84F7-134D-91AB-9F2D7171BCDB}" srcOrd="1" destOrd="0" presId="urn:microsoft.com/office/officeart/2005/8/layout/hierarchy1"/>
    <dgm:cxn modelId="{CEED3087-0161-914A-BEFF-0EF0FC077DEC}" type="presParOf" srcId="{9CD4CA61-84F7-134D-91AB-9F2D7171BCDB}" destId="{EDCEB935-20C0-1C4D-A62A-2EBC6DC5E899}" srcOrd="0" destOrd="0" presId="urn:microsoft.com/office/officeart/2005/8/layout/hierarchy1"/>
    <dgm:cxn modelId="{2EB06316-FCF4-1043-B7F4-18AD6E769A98}" type="presParOf" srcId="{EDCEB935-20C0-1C4D-A62A-2EBC6DC5E899}" destId="{088AA7EA-F763-7640-8DF2-84B0239AF396}" srcOrd="0" destOrd="0" presId="urn:microsoft.com/office/officeart/2005/8/layout/hierarchy1"/>
    <dgm:cxn modelId="{A8FD3C53-C323-F341-8845-3DBAF1EB6AA0}" type="presParOf" srcId="{EDCEB935-20C0-1C4D-A62A-2EBC6DC5E899}" destId="{9E659C0C-3F52-3F47-AF5D-B58DFEC8B343}" srcOrd="1" destOrd="0" presId="urn:microsoft.com/office/officeart/2005/8/layout/hierarchy1"/>
    <dgm:cxn modelId="{CA63084C-C7B5-1D40-B82E-52D013B2DC0D}" type="presParOf" srcId="{9CD4CA61-84F7-134D-91AB-9F2D7171BCDB}" destId="{C854BDD7-0842-F34F-AFF1-FE31B3136996}" srcOrd="1" destOrd="0" presId="urn:microsoft.com/office/officeart/2005/8/layout/hierarchy1"/>
    <dgm:cxn modelId="{8D02DFF1-6E72-B24B-B03A-27676D8F28D6}" type="presParOf" srcId="{2C942B36-5D36-2E45-A323-A0DA4161C77B}" destId="{3EBBDAAE-DEF0-5D4A-8FC1-D7372080873F}" srcOrd="2" destOrd="0" presId="urn:microsoft.com/office/officeart/2005/8/layout/hierarchy1"/>
    <dgm:cxn modelId="{B580D50F-7137-DE4D-B308-B300A4248086}" type="presParOf" srcId="{3EBBDAAE-DEF0-5D4A-8FC1-D7372080873F}" destId="{AA11A5D3-8069-BE4E-B037-F685CB83B89D}" srcOrd="0" destOrd="0" presId="urn:microsoft.com/office/officeart/2005/8/layout/hierarchy1"/>
    <dgm:cxn modelId="{F8460E48-D9BD-6E42-A585-B3C353FE1D4C}" type="presParOf" srcId="{AA11A5D3-8069-BE4E-B037-F685CB83B89D}" destId="{7132205C-0386-F84D-8BBE-6E44F999B9FA}" srcOrd="0" destOrd="0" presId="urn:microsoft.com/office/officeart/2005/8/layout/hierarchy1"/>
    <dgm:cxn modelId="{E6A25466-0930-884E-B75A-2471E66AE039}" type="presParOf" srcId="{AA11A5D3-8069-BE4E-B037-F685CB83B89D}" destId="{AF246E20-5AB9-0B40-BE03-7B322B5FDD0B}" srcOrd="1" destOrd="0" presId="urn:microsoft.com/office/officeart/2005/8/layout/hierarchy1"/>
    <dgm:cxn modelId="{621157B4-60C8-EF42-9582-E9F82DA4CD34}" type="presParOf" srcId="{3EBBDAAE-DEF0-5D4A-8FC1-D7372080873F}" destId="{CA925AE1-D2E4-1B4B-98E6-A8443DCDCBB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0FD9E-BD13-AD4B-B5F1-F9C627BD7EB3}">
      <dsp:nvSpPr>
        <dsp:cNvPr id="0" name=""/>
        <dsp:cNvSpPr/>
      </dsp:nvSpPr>
      <dsp:spPr>
        <a:xfrm>
          <a:off x="8778" y="1174649"/>
          <a:ext cx="2659132" cy="17354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BC868B-0748-9C41-9122-625AD9BBCACE}">
      <dsp:nvSpPr>
        <dsp:cNvPr id="0" name=""/>
        <dsp:cNvSpPr/>
      </dsp:nvSpPr>
      <dsp:spPr>
        <a:xfrm>
          <a:off x="586931" y="1723894"/>
          <a:ext cx="2659132" cy="17354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HL-LHC</a:t>
          </a:r>
        </a:p>
      </dsp:txBody>
      <dsp:txXfrm>
        <a:off x="637760" y="1774723"/>
        <a:ext cx="2557474" cy="1633776"/>
      </dsp:txXfrm>
    </dsp:sp>
    <dsp:sp modelId="{088AA7EA-F763-7640-8DF2-84B0239AF396}">
      <dsp:nvSpPr>
        <dsp:cNvPr id="0" name=""/>
        <dsp:cNvSpPr/>
      </dsp:nvSpPr>
      <dsp:spPr>
        <a:xfrm>
          <a:off x="3824215" y="1174649"/>
          <a:ext cx="2583318" cy="17440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659C0C-3F52-3F47-AF5D-B58DFEC8B343}">
      <dsp:nvSpPr>
        <dsp:cNvPr id="0" name=""/>
        <dsp:cNvSpPr/>
      </dsp:nvSpPr>
      <dsp:spPr>
        <a:xfrm>
          <a:off x="4402368" y="1723894"/>
          <a:ext cx="2583318" cy="1744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Muon collider</a:t>
          </a:r>
        </a:p>
      </dsp:txBody>
      <dsp:txXfrm>
        <a:off x="4453451" y="1774977"/>
        <a:ext cx="2481152" cy="1641925"/>
      </dsp:txXfrm>
    </dsp:sp>
    <dsp:sp modelId="{7132205C-0386-F84D-8BBE-6E44F999B9FA}">
      <dsp:nvSpPr>
        <dsp:cNvPr id="0" name=""/>
        <dsp:cNvSpPr/>
      </dsp:nvSpPr>
      <dsp:spPr>
        <a:xfrm>
          <a:off x="7563839" y="1174649"/>
          <a:ext cx="2364829" cy="17653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246E20-5AB9-0B40-BE03-7B322B5FDD0B}">
      <dsp:nvSpPr>
        <dsp:cNvPr id="0" name=""/>
        <dsp:cNvSpPr/>
      </dsp:nvSpPr>
      <dsp:spPr>
        <a:xfrm>
          <a:off x="8141992" y="1723894"/>
          <a:ext cx="2364829" cy="1765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600" kern="1200" dirty="0"/>
            <a:t>FCC</a:t>
          </a:r>
        </a:p>
      </dsp:txBody>
      <dsp:txXfrm>
        <a:off x="8193696" y="1775598"/>
        <a:ext cx="2261421" cy="1661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4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550C0-D7FF-F7B5-DD91-F2F174F745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58486D-443A-36F5-B77D-D9EAD7AFF5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B36AA2-C529-6D0D-85EE-4110423F25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79F91-C7DC-0732-730D-41A3BB15FF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19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F03A7-4E90-8E0C-5EEF-91489F638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B37BBE-1EA9-68D2-FD7A-724000B998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ED33A1-C1BC-F843-424F-58D4E834D5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10E02-4068-47D6-9AC4-8B79D8F192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74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2E2F3-4D51-9BC7-6699-A9D659FB3B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7CD7D6-F2DA-656E-2110-8CC4C18BEE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8F858F-6535-0C20-21EB-34790A9C7F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273365-62FC-5BA1-A4A5-ABC3FCF9D6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47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3F100-F198-A4C1-653F-89012B8D76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889F07-52D1-B81C-6D0B-952A193519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C6A58F-9438-4DF3-1BC0-8688F9C9E2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97E5A-37FF-D401-1085-848DA91660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68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F53A0-F2DD-372F-B7F4-15FB7EDC5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E302545-26C9-6F53-13C6-606F61184B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D3B162-7F47-B108-CF63-7972E89A5E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189BB0-8A28-9E18-A5DE-4CECB46ED4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93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86DE0-19E4-4542-891F-07A943808D41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5E737-4D27-B747-BEFA-9FFEFC050FD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8025-FB18-2B4F-B762-4EFF68AC8BA6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FCF10-95DA-864D-A221-1FA5FED24786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ED14-354A-584B-8C71-57B5996EBBCE}" type="datetime1">
              <a:rPr lang="de-CH" smtClean="0"/>
              <a:t>11.06.25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E9E7-0EAF-D747-A43D-A0053165F94F}" type="datetime1">
              <a:rPr lang="de-CH" smtClean="0"/>
              <a:t>11.06.25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D522-680E-8E46-A7B2-D1EFDC114438}" type="datetime1">
              <a:rPr lang="de-CH" smtClean="0"/>
              <a:t>11.06.25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4888-BC1F-BC40-9AB2-D43FB62AB1E5}" type="datetime1">
              <a:rPr lang="de-CH" smtClean="0"/>
              <a:t>11.06.25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A392-7D9F-F44E-8D43-0847F263F04B}" type="datetime1">
              <a:rPr lang="de-CH" smtClean="0"/>
              <a:t>11.06.25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3DBE-F128-5845-BCA2-F2833C91F0BB}" type="datetime1">
              <a:rPr lang="de-CH" smtClean="0"/>
              <a:t>11.06.25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EA1CA-929B-3A42-9A4C-C28512023BB2}" type="datetime1">
              <a:rPr lang="de-CH" smtClean="0"/>
              <a:t>11.06.25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A blue and green logo&#10;&#10;AI-generated content may be incorrect.">
            <a:extLst>
              <a:ext uri="{FF2B5EF4-FFF2-40B4-BE49-F238E27FC236}">
                <a16:creationId xmlns:a16="http://schemas.microsoft.com/office/drawing/2014/main" id="{3EB83607-BB68-A185-8F7D-E6B7F2D7FFF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l="3292" t="7233" r="7610" b="10545"/>
          <a:stretch/>
        </p:blipFill>
        <p:spPr>
          <a:xfrm>
            <a:off x="11155680" y="1"/>
            <a:ext cx="1031900" cy="6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50276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ndico.cern.ch/event/1545631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45631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45631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mrtr.io/rtV7b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83926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855/contributions/6542430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1535" y="640081"/>
            <a:ext cx="6610383" cy="349702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9759" y="4393579"/>
            <a:ext cx="6602159" cy="182434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Giovanni Rumolo</a:t>
            </a:r>
          </a:p>
          <a:p>
            <a:pPr algn="l"/>
            <a:r>
              <a:rPr lang="en-US" dirty="0"/>
              <a:t>CEI Section Meeting, 12/06/2025</a:t>
            </a:r>
          </a:p>
          <a:p>
            <a:pPr algn="l"/>
            <a:r>
              <a:rPr lang="en-US" dirty="0"/>
              <a:t>Scientific secretary: Elena Macchia</a:t>
            </a:r>
          </a:p>
          <a:p>
            <a:pPr algn="l"/>
            <a:r>
              <a:rPr lang="en-US" dirty="0">
                <a:hlinkClick r:id="rId3"/>
              </a:rPr>
              <a:t>https://indico.cern.ch/event/1550276/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55" name="Rectangle 41">
            <a:extLst>
              <a:ext uri="{FF2B5EF4-FFF2-40B4-BE49-F238E27FC236}">
                <a16:creationId xmlns:a16="http://schemas.microsoft.com/office/drawing/2014/main" id="{707744A9-B1DD-4F76-B3B2-02A51E6DF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ounded Rectangle 28">
            <a:extLst>
              <a:ext uri="{FF2B5EF4-FFF2-40B4-BE49-F238E27FC236}">
                <a16:creationId xmlns:a16="http://schemas.microsoft.com/office/drawing/2014/main" id="{09F52C97-D8A0-4C58-9D04-B8733EE38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036" y="644333"/>
            <a:ext cx="3343935" cy="556933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57C39D7-CF4A-5A4D-AF9F-A2AC981EA5FC}" type="datetime1">
              <a:rPr lang="de-CH" smtClean="0">
                <a:solidFill>
                  <a:srgbClr val="595959"/>
                </a:solidFill>
              </a:rPr>
              <a:t>11.06.25</a:t>
            </a:fld>
            <a:endParaRPr lang="en-US">
              <a:solidFill>
                <a:srgbClr val="595959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49759" y="6356350"/>
            <a:ext cx="5056902" cy="365125"/>
          </a:xfrm>
          <a:noFill/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54092" y="6356350"/>
            <a:ext cx="1199707" cy="365125"/>
          </a:xfrm>
          <a:prstGeom prst="ellipse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3DF83E8-ABC0-E64E-832A-EEAEB9D1F06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A9EB52-3AE1-CE0A-46A2-1586A74E95C9}"/>
              </a:ext>
            </a:extLst>
          </p:cNvPr>
          <p:cNvGrpSpPr/>
          <p:nvPr/>
        </p:nvGrpSpPr>
        <p:grpSpPr>
          <a:xfrm>
            <a:off x="1451440" y="277703"/>
            <a:ext cx="2011111" cy="6164194"/>
            <a:chOff x="1451440" y="277703"/>
            <a:chExt cx="2011111" cy="616419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A28319-35E7-FBB2-D14E-6C7AB255CDE3}"/>
                </a:ext>
              </a:extLst>
            </p:cNvPr>
            <p:cNvCxnSpPr/>
            <p:nvPr/>
          </p:nvCxnSpPr>
          <p:spPr>
            <a:xfrm>
              <a:off x="2456995" y="1639231"/>
              <a:ext cx="0" cy="40207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BB5194-ED5C-BD4F-935A-42D36D74D7E8}"/>
                </a:ext>
              </a:extLst>
            </p:cNvPr>
            <p:cNvSpPr/>
            <p:nvPr/>
          </p:nvSpPr>
          <p:spPr>
            <a:xfrm>
              <a:off x="1451440" y="277703"/>
              <a:ext cx="2011111" cy="148589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BE-ABP-CEI</a:t>
              </a:r>
            </a:p>
            <a:p>
              <a:pPr algn="ctr"/>
              <a:r>
                <a:rPr lang="en-US" sz="1600" dirty="0"/>
                <a:t>Coherent Effects and Impedance</a:t>
              </a:r>
            </a:p>
            <a:p>
              <a:pPr algn="ctr"/>
              <a:endParaRPr lang="en-US" sz="1600" dirty="0"/>
            </a:p>
            <a:p>
              <a:pPr algn="ctr"/>
              <a:r>
                <a:rPr lang="en-US" sz="1400" dirty="0"/>
                <a:t>Giovanni RUMOLO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879501-FD64-2DFD-18CF-B1CA7B7411AD}"/>
                </a:ext>
              </a:extLst>
            </p:cNvPr>
            <p:cNvSpPr/>
            <p:nvPr/>
          </p:nvSpPr>
          <p:spPr>
            <a:xfrm>
              <a:off x="1461518" y="1875463"/>
              <a:ext cx="1994963" cy="4566434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David AMORIM</a:t>
              </a:r>
            </a:p>
            <a:p>
              <a:pPr algn="ctr"/>
              <a:r>
                <a:rPr lang="en-US" sz="1400" dirty="0"/>
                <a:t>Chiara ANTUONO</a:t>
              </a:r>
            </a:p>
            <a:p>
              <a:pPr algn="ctr"/>
              <a:r>
                <a:rPr lang="en-US" sz="1400" dirty="0"/>
                <a:t>Miltiadis BOZATZIS</a:t>
              </a:r>
            </a:p>
            <a:p>
              <a:pPr algn="ctr"/>
              <a:r>
                <a:rPr lang="en-US" sz="1400" dirty="0"/>
                <a:t>Xavier BUFFAT</a:t>
              </a:r>
            </a:p>
            <a:p>
              <a:pPr algn="ctr"/>
              <a:r>
                <a:rPr lang="en-US" sz="1400" dirty="0"/>
                <a:t>Elena DE LA FUENTE GARCIA</a:t>
              </a:r>
            </a:p>
            <a:p>
              <a:pPr algn="ctr"/>
              <a:r>
                <a:rPr lang="en-US" sz="1400" dirty="0"/>
                <a:t>Dora GIBELLIERI</a:t>
              </a:r>
            </a:p>
            <a:p>
              <a:pPr algn="ctr"/>
              <a:r>
                <a:rPr lang="en-US" sz="1400" dirty="0"/>
                <a:t>Fredrik GRØNVOLD</a:t>
              </a:r>
            </a:p>
            <a:p>
              <a:pPr algn="ctr"/>
              <a:r>
                <a:rPr lang="en-US" sz="1400" dirty="0"/>
                <a:t>Evangelos KATRALIS</a:t>
              </a:r>
            </a:p>
            <a:p>
              <a:pPr algn="ctr"/>
              <a:r>
                <a:rPr lang="en-US" sz="1400" dirty="0"/>
                <a:t>Peter KICSINY</a:t>
              </a:r>
            </a:p>
            <a:p>
              <a:pPr algn="ctr"/>
              <a:r>
                <a:rPr lang="en-US" sz="1400" dirty="0"/>
                <a:t>Jintao LI</a:t>
              </a:r>
            </a:p>
            <a:p>
              <a:pPr algn="ctr"/>
              <a:r>
                <a:rPr lang="en-US" sz="1400" dirty="0"/>
                <a:t>Elena MACCHIA</a:t>
              </a:r>
            </a:p>
            <a:p>
              <a:pPr algn="ctr"/>
              <a:r>
                <a:rPr lang="en-US" sz="1400" dirty="0"/>
                <a:t>Lotta METHER</a:t>
              </a:r>
            </a:p>
            <a:p>
              <a:pPr algn="ctr"/>
              <a:r>
                <a:rPr lang="en-US" sz="1400" dirty="0"/>
                <a:t>Elias MÉTRAL</a:t>
              </a:r>
            </a:p>
            <a:p>
              <a:pPr algn="ctr"/>
              <a:r>
                <a:rPr lang="en-US" sz="1400" dirty="0"/>
                <a:t>Nicolas MOUNET</a:t>
              </a:r>
            </a:p>
            <a:p>
              <a:pPr algn="ctr"/>
              <a:r>
                <a:rPr lang="en-US" sz="1400" dirty="0"/>
                <a:t>Luca SABATO</a:t>
              </a:r>
            </a:p>
            <a:p>
              <a:pPr algn="ctr"/>
              <a:r>
                <a:rPr lang="en-US" sz="1400" dirty="0"/>
                <a:t>Daniel SCHULTE</a:t>
              </a:r>
            </a:p>
            <a:p>
              <a:pPr algn="ctr"/>
              <a:r>
                <a:rPr lang="en-US" sz="1400" dirty="0"/>
                <a:t>Leonardo SITO</a:t>
              </a:r>
            </a:p>
            <a:p>
              <a:pPr algn="ctr"/>
              <a:r>
                <a:rPr lang="en-US" sz="1400" dirty="0"/>
                <a:t>Roxana SOOS</a:t>
              </a:r>
            </a:p>
            <a:p>
              <a:pPr algn="ctr"/>
              <a:r>
                <a:rPr lang="en-US" sz="1400" dirty="0"/>
                <a:t>R TAYLOR</a:t>
              </a:r>
            </a:p>
            <a:p>
              <a:pPr algn="ctr"/>
              <a:r>
                <a:rPr lang="en-US" sz="1400" dirty="0"/>
                <a:t>Carlo ZANNINI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26A9F-1DE6-F7B6-59E7-DB949AFBA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7A11E-842C-5E91-1455-1CF9155E0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integrated luminosity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6F5DB-6528-0CCF-25AA-70A6F3DB2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Right on predicted curve</a:t>
            </a:r>
          </a:p>
          <a:p>
            <a:pPr lvl="1"/>
            <a:r>
              <a:rPr lang="en-US" dirty="0"/>
              <a:t>Intensity at stable beams 1.6-1.64e11 p/b</a:t>
            </a:r>
          </a:p>
          <a:p>
            <a:pPr lvl="1"/>
            <a:r>
              <a:rPr lang="en-US" dirty="0"/>
              <a:t>Emittances greatly improved since last Friday, when SPS optimized the WP, and now 1-1.3 um at injection with 1.5 um at collisions </a:t>
            </a:r>
            <a:r>
              <a:rPr lang="en-US" dirty="0">
                <a:sym typeface="Wingdings" pitchFamily="2" charset="2"/>
              </a:rPr>
              <a:t> Needed to increase octupoles at injection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AD398-F36F-8997-EB74-95A152047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12.06.25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3F510-51B0-0062-F226-AC4CF9502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117B5-2893-E544-54BB-04090964C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10</a:t>
            </a:fld>
            <a:endParaRPr lang="en-US"/>
          </a:p>
        </p:txBody>
      </p:sp>
      <p:pic>
        <p:nvPicPr>
          <p:cNvPr id="14" name="Picture 13" descr="A graph showing different colored dots&#10;&#10;AI-generated content may be incorrect.">
            <a:extLst>
              <a:ext uri="{FF2B5EF4-FFF2-40B4-BE49-F238E27FC236}">
                <a16:creationId xmlns:a16="http://schemas.microsoft.com/office/drawing/2014/main" id="{8BB446B5-0A25-227B-9D33-36C1C8362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66" y="3025458"/>
            <a:ext cx="6906067" cy="2031196"/>
          </a:xfrm>
          <a:prstGeom prst="rect">
            <a:avLst/>
          </a:prstGeom>
        </p:spPr>
      </p:pic>
      <p:pic>
        <p:nvPicPr>
          <p:cNvPr id="7" name="Picture 6" descr="A graph showing the growth of a number of data&#10;&#10;AI-generated content may be incorrect.">
            <a:extLst>
              <a:ext uri="{FF2B5EF4-FFF2-40B4-BE49-F238E27FC236}">
                <a16:creationId xmlns:a16="http://schemas.microsoft.com/office/drawing/2014/main" id="{7AD73DF0-E736-B1B6-AA7E-8113C444E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275" y="4534942"/>
            <a:ext cx="5568725" cy="195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398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0B297-9CA8-DACA-4C79-263C8ED08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3B255-A40E-17EE-056D-C7BF8EE9A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heat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BA48C-DF48-AAFD-4AD7-13AED64F2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Heat load around 170 W/</a:t>
            </a:r>
            <a:r>
              <a:rPr lang="en-US" dirty="0" err="1"/>
              <a:t>hc</a:t>
            </a:r>
            <a:r>
              <a:rPr lang="en-US" dirty="0"/>
              <a:t>, as predicted by Lotta with current filling scheme using 4x 36b per injection</a:t>
            </a:r>
          </a:p>
          <a:p>
            <a:pPr lvl="1"/>
            <a:r>
              <a:rPr lang="en-US" dirty="0"/>
              <a:t>Even went close to 180 W/</a:t>
            </a:r>
            <a:r>
              <a:rPr lang="en-US" dirty="0" err="1"/>
              <a:t>hc</a:t>
            </a:r>
            <a:r>
              <a:rPr lang="en-US" dirty="0"/>
              <a:t> in fills with higher intensity</a:t>
            </a:r>
          </a:p>
          <a:p>
            <a:pPr lvl="1"/>
            <a:r>
              <a:rPr lang="en-US" dirty="0"/>
              <a:t>Will need to change filling scheme when/if moving to 1.8e11 p/b (3x 36b per </a:t>
            </a:r>
            <a:r>
              <a:rPr lang="en-US" dirty="0" err="1"/>
              <a:t>inj</a:t>
            </a:r>
            <a:r>
              <a:rPr lang="en-US" dirty="0"/>
              <a:t>)?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29F74-EA78-EAA5-0D0F-0E4A86145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5A6ED-67AD-25CC-5455-1F097D762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5E30F-0E78-A82C-45D5-B7B299DAF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 descr="A graph with colorful dots&#10;&#10;AI-generated content may be incorrect.">
            <a:extLst>
              <a:ext uri="{FF2B5EF4-FFF2-40B4-BE49-F238E27FC236}">
                <a16:creationId xmlns:a16="http://schemas.microsoft.com/office/drawing/2014/main" id="{8935BE69-9B00-F4FF-5A56-33FE13084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229897"/>
            <a:ext cx="10060142" cy="294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936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8ACCA-11CA-4BB8-D79A-70B1EF8F7E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77375-5EC5-B61D-569D-C62EB6F8D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pressure spikes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41CB4-96B7-8E1D-7DC4-A8FDEFF7D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last fill losses were reported by ALICE along the ramp</a:t>
            </a:r>
          </a:p>
          <a:p>
            <a:r>
              <a:rPr lang="en-US" dirty="0"/>
              <a:t>They were found to be correlated with important pressure spikes in the 800 cm vacuum chamber right of IP2 (present in previous fills, but tiny) – 5R2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02DB41-5E37-85C5-9ADB-145C86A8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D46BF-1D14-3558-D136-02E2A1D17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2257E-478B-10B7-02CF-6D28D46AD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701A3455-4C4B-5B8E-953B-924104879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751" y="2847235"/>
            <a:ext cx="5302497" cy="332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014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D8094-D5B5-D3B1-1BC7-1420BE950C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C71AA6B-76DE-2A49-D690-47E2D0B3F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/>
          <a:p>
            <a:r>
              <a:rPr lang="en-US" dirty="0"/>
              <a:t>Any of the warm transition modules (DRF) showing signs of failing?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19C584-4EA6-B409-5635-A2308DE40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pressure spikes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0E569-8BB6-6A73-B2B6-C2A90DF3B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753CF-6015-3D9D-6B48-61E8D98AB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F6FA4-6AA5-F768-9F14-800B160D2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13</a:t>
            </a:fld>
            <a:endParaRPr lang="en-US"/>
          </a:p>
        </p:txBody>
      </p:sp>
      <p:pic>
        <p:nvPicPr>
          <p:cNvPr id="10" name="Picture 4" descr="New Image2.JPG">
            <a:extLst>
              <a:ext uri="{FF2B5EF4-FFF2-40B4-BE49-F238E27FC236}">
                <a16:creationId xmlns:a16="http://schemas.microsoft.com/office/drawing/2014/main" id="{66DC6CD7-D7F2-6297-58FE-ECFCA08310AE}"/>
              </a:ext>
            </a:extLst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8101" y="3046905"/>
            <a:ext cx="2789899" cy="2092424"/>
          </a:xfrm>
          <a:prstGeom prst="rect">
            <a:avLst/>
          </a:prstGeo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4A276985-E143-6D7E-55B4-681733FA1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4249" y="4175125"/>
            <a:ext cx="8305800" cy="224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5586C129-218B-2ABA-40BF-3A976D269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7500" t="8333" r="3125" b="12500"/>
          <a:stretch>
            <a:fillRect/>
          </a:stretch>
        </p:blipFill>
        <p:spPr bwMode="auto">
          <a:xfrm>
            <a:off x="5585949" y="1973710"/>
            <a:ext cx="4038600" cy="214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tangolo 34">
            <a:extLst>
              <a:ext uri="{FF2B5EF4-FFF2-40B4-BE49-F238E27FC236}">
                <a16:creationId xmlns:a16="http://schemas.microsoft.com/office/drawing/2014/main" id="{641F96E6-2255-2428-C4FE-33ABD02494FC}"/>
              </a:ext>
            </a:extLst>
          </p:cNvPr>
          <p:cNvSpPr/>
          <p:nvPr/>
        </p:nvSpPr>
        <p:spPr>
          <a:xfrm>
            <a:off x="7948149" y="3421510"/>
            <a:ext cx="91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Ø 20cm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9">
            <a:extLst>
              <a:ext uri="{FF2B5EF4-FFF2-40B4-BE49-F238E27FC236}">
                <a16:creationId xmlns:a16="http://schemas.microsoft.com/office/drawing/2014/main" id="{34BC4091-85DC-A22C-709F-CFB149F712F8}"/>
              </a:ext>
            </a:extLst>
          </p:cNvPr>
          <p:cNvCxnSpPr>
            <a:cxnSpLocks/>
          </p:cNvCxnSpPr>
          <p:nvPr/>
        </p:nvCxnSpPr>
        <p:spPr>
          <a:xfrm flipV="1">
            <a:off x="8271628" y="3130904"/>
            <a:ext cx="986" cy="3048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Rettangolo 37">
            <a:extLst>
              <a:ext uri="{FF2B5EF4-FFF2-40B4-BE49-F238E27FC236}">
                <a16:creationId xmlns:a16="http://schemas.microsoft.com/office/drawing/2014/main" id="{15C5552B-BA3C-3FFF-028E-6D28EDB3E015}"/>
              </a:ext>
            </a:extLst>
          </p:cNvPr>
          <p:cNvSpPr/>
          <p:nvPr/>
        </p:nvSpPr>
        <p:spPr>
          <a:xfrm>
            <a:off x="7701405" y="2049910"/>
            <a:ext cx="91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Ø 80cm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9">
            <a:extLst>
              <a:ext uri="{FF2B5EF4-FFF2-40B4-BE49-F238E27FC236}">
                <a16:creationId xmlns:a16="http://schemas.microsoft.com/office/drawing/2014/main" id="{90B254C8-EBD2-0768-ADD4-CAD5DBABD14B}"/>
              </a:ext>
            </a:extLst>
          </p:cNvPr>
          <p:cNvCxnSpPr>
            <a:cxnSpLocks/>
          </p:cNvCxnSpPr>
          <p:nvPr/>
        </p:nvCxnSpPr>
        <p:spPr>
          <a:xfrm flipH="1">
            <a:off x="7338550" y="2278510"/>
            <a:ext cx="380999" cy="2286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9">
            <a:extLst>
              <a:ext uri="{FF2B5EF4-FFF2-40B4-BE49-F238E27FC236}">
                <a16:creationId xmlns:a16="http://schemas.microsoft.com/office/drawing/2014/main" id="{21220252-03C3-9E2E-34A5-3B6E37225B25}"/>
              </a:ext>
            </a:extLst>
          </p:cNvPr>
          <p:cNvCxnSpPr>
            <a:cxnSpLocks/>
          </p:cNvCxnSpPr>
          <p:nvPr/>
        </p:nvCxnSpPr>
        <p:spPr>
          <a:xfrm flipH="1">
            <a:off x="4021387" y="4978626"/>
            <a:ext cx="7162800" cy="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Rettangolo 47">
            <a:extLst>
              <a:ext uri="{FF2B5EF4-FFF2-40B4-BE49-F238E27FC236}">
                <a16:creationId xmlns:a16="http://schemas.microsoft.com/office/drawing/2014/main" id="{B8209F69-571A-13EF-3D45-E03D408EDC2C}"/>
              </a:ext>
            </a:extLst>
          </p:cNvPr>
          <p:cNvSpPr/>
          <p:nvPr/>
        </p:nvSpPr>
        <p:spPr>
          <a:xfrm>
            <a:off x="4002946" y="4925463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27m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43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1DF276-B6F2-ABB7-AE55-E812F13D1A8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l="4551" t="29554" r="4252" b="31129"/>
          <a:stretch/>
        </p:blipFill>
        <p:spPr>
          <a:xfrm>
            <a:off x="108146" y="1747520"/>
            <a:ext cx="7477200" cy="45618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CCDF7F-E3D4-123A-33BA-CF4CD4A2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Injectors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E66BF-6263-8107-1FC7-1127E635C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513114"/>
            <a:ext cx="4114800" cy="4663849"/>
          </a:xfrm>
        </p:spPr>
        <p:txBody>
          <a:bodyPr/>
          <a:lstStyle/>
          <a:p>
            <a:r>
              <a:rPr lang="en-US" dirty="0"/>
              <a:t>Yesterday another magnet exchange in the SPS (2</a:t>
            </a:r>
            <a:r>
              <a:rPr lang="en-US" baseline="30000" dirty="0"/>
              <a:t>nd</a:t>
            </a:r>
            <a:r>
              <a:rPr lang="en-US" dirty="0"/>
              <a:t> of the year) caused 24h downtime, beam only back this morning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3AB84-A5CC-B65C-A7E9-62EEA9BF5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4574B-606B-DAD3-9ABC-DC814329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041EB-4827-A21B-23A4-6FD60B441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14</a:t>
            </a:fld>
            <a:endParaRPr lang="en-US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51BAE803-8A8D-B859-6C16-F726B4B9EDC0}"/>
              </a:ext>
            </a:extLst>
          </p:cNvPr>
          <p:cNvSpPr>
            <a:spLocks noChangeAspect="1"/>
          </p:cNvSpPr>
          <p:nvPr/>
        </p:nvSpPr>
        <p:spPr>
          <a:xfrm>
            <a:off x="6106868" y="2957956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41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F22C3-56E3-9AC2-AFAF-F3A6AC431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Injectors Performance Panel meeting yesterday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E3B96-4B28-8398-0A41-68171440D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IPP meeting</a:t>
            </a:r>
            <a:r>
              <a:rPr lang="en-US" dirty="0"/>
              <a:t> exceptionally held on a Wednesday, featuring mainly updates on </a:t>
            </a:r>
            <a:r>
              <a:rPr lang="en-US" dirty="0" err="1"/>
              <a:t>nTOF</a:t>
            </a:r>
            <a:r>
              <a:rPr lang="en-US" dirty="0"/>
              <a:t> beam in the PS</a:t>
            </a:r>
          </a:p>
          <a:p>
            <a:r>
              <a:rPr lang="en-US" dirty="0"/>
              <a:t>A. </a:t>
            </a:r>
            <a:r>
              <a:rPr lang="en-US" dirty="0" err="1"/>
              <a:t>Huschauer</a:t>
            </a:r>
            <a:r>
              <a:rPr lang="en-US" dirty="0"/>
              <a:t> showed the follow-up on </a:t>
            </a:r>
            <a:r>
              <a:rPr lang="en-US" dirty="0" err="1"/>
              <a:t>nTOF</a:t>
            </a:r>
            <a:r>
              <a:rPr lang="en-US" dirty="0"/>
              <a:t> operational conditions in 2025</a:t>
            </a:r>
          </a:p>
          <a:p>
            <a:pPr lvl="1"/>
            <a:r>
              <a:rPr lang="en-US" dirty="0"/>
              <a:t>Parasitic TOF intensity stably running at 600e10 </a:t>
            </a:r>
            <a:r>
              <a:rPr lang="en-US" dirty="0" err="1"/>
              <a:t>poT</a:t>
            </a:r>
            <a:r>
              <a:rPr lang="en-US" dirty="0"/>
              <a:t> – transparent to EAST operation</a:t>
            </a:r>
          </a:p>
          <a:p>
            <a:pPr lvl="1"/>
            <a:r>
              <a:rPr lang="en-US" dirty="0"/>
              <a:t>Dedicated TOF running close to 850e12 </a:t>
            </a:r>
            <a:r>
              <a:rPr lang="en-US" dirty="0" err="1"/>
              <a:t>poT</a:t>
            </a:r>
            <a:endParaRPr lang="en-US" dirty="0"/>
          </a:p>
          <a:p>
            <a:pPr lvl="1"/>
            <a:r>
              <a:rPr lang="en-US" dirty="0"/>
              <a:t>Bunch length 28-30 ns (or lower for lower intensity) ensures much reduces losses in last part of FTN – more info on general activation and dose on magnet coils after </a:t>
            </a:r>
            <a:r>
              <a:rPr lang="en-US" dirty="0" err="1"/>
              <a:t>iTS</a:t>
            </a:r>
            <a:r>
              <a:rPr lang="en-US" dirty="0"/>
              <a:t> end of June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785FB-A55A-2A85-D448-0D9BE2282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12.06.25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28BF7-B9E8-2294-1129-2CBA6A5F3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ABA3F3-6BE3-83A0-A213-D0D3829C5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03C54C-43FF-125C-1A6B-22D9E9B69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891" y="4043099"/>
            <a:ext cx="5145709" cy="231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80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B0D3B-777F-D93B-931C-B12FD048E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D6431-7CCB-B9B2-CCD9-AF56EADF9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Injectors Performance Panel meeting yesterday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36A38-6AD9-9AE9-E8A4-F05D68BC6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IPP meeting</a:t>
            </a:r>
            <a:r>
              <a:rPr lang="en-US" dirty="0"/>
              <a:t> exceptionally held on a Wednesday, featuring mainly updates on </a:t>
            </a:r>
            <a:r>
              <a:rPr lang="en-US" dirty="0" err="1"/>
              <a:t>nTOF</a:t>
            </a:r>
            <a:r>
              <a:rPr lang="en-US" dirty="0"/>
              <a:t> beam in the PS</a:t>
            </a:r>
          </a:p>
          <a:p>
            <a:r>
              <a:rPr lang="en-US" dirty="0"/>
              <a:t>A. </a:t>
            </a:r>
            <a:r>
              <a:rPr lang="en-US" dirty="0" err="1"/>
              <a:t>Huschauer</a:t>
            </a:r>
            <a:r>
              <a:rPr lang="en-US" dirty="0"/>
              <a:t> showed the follow-up on </a:t>
            </a:r>
            <a:r>
              <a:rPr lang="en-US" dirty="0" err="1"/>
              <a:t>nTOF</a:t>
            </a:r>
            <a:r>
              <a:rPr lang="en-US" dirty="0"/>
              <a:t> operational conditions in 2025</a:t>
            </a:r>
          </a:p>
          <a:p>
            <a:pPr lvl="1"/>
            <a:r>
              <a:rPr lang="en-US" dirty="0"/>
              <a:t>Parasitic TOF intensity stably running at 600e10 </a:t>
            </a:r>
            <a:r>
              <a:rPr lang="en-US" dirty="0" err="1"/>
              <a:t>poT</a:t>
            </a:r>
            <a:r>
              <a:rPr lang="en-US" dirty="0"/>
              <a:t> – transparent to EAST operation</a:t>
            </a:r>
          </a:p>
          <a:p>
            <a:pPr lvl="1"/>
            <a:r>
              <a:rPr lang="en-US" dirty="0"/>
              <a:t>Dedicated TOF running close to 850e12 </a:t>
            </a:r>
            <a:r>
              <a:rPr lang="en-US" dirty="0" err="1"/>
              <a:t>poT</a:t>
            </a:r>
            <a:endParaRPr lang="en-US" dirty="0"/>
          </a:p>
          <a:p>
            <a:pPr lvl="1"/>
            <a:r>
              <a:rPr lang="en-US" dirty="0"/>
              <a:t>Bunch length 28-30 ns (or lower for lower intensity) ensures much reduces losses in last part of FTN – more info on general activation and dose on magnet coils after </a:t>
            </a:r>
            <a:r>
              <a:rPr lang="en-US" dirty="0" err="1"/>
              <a:t>iTS</a:t>
            </a:r>
            <a:r>
              <a:rPr lang="en-US" dirty="0"/>
              <a:t> end of June</a:t>
            </a:r>
          </a:p>
          <a:p>
            <a:pPr lvl="1"/>
            <a:r>
              <a:rPr lang="en-US" dirty="0"/>
              <a:t>Studies on FTN magnet activation, transport and replacement/spare policy followed up and largely promising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67EEA-A1C8-B361-D2E3-22539492E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12.06.25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1529D-EB31-31B5-328F-E9D592111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885FB-C2CA-168E-66E9-D3AB737EC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41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2253DE-E7CE-63DB-7747-3E839B421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65544-CECB-F6F8-D9D8-F784A054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Injectors Performance Panel meeting yesterday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E5B0E-06D5-DDA3-AFB8-0DC6F3D0A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IPP meeting</a:t>
            </a:r>
            <a:r>
              <a:rPr lang="en-US" dirty="0"/>
              <a:t> exceptionally held on a Wednesday, featuring mainly updates on </a:t>
            </a:r>
            <a:r>
              <a:rPr lang="en-US" dirty="0" err="1"/>
              <a:t>nTOF</a:t>
            </a:r>
            <a:r>
              <a:rPr lang="en-US" dirty="0"/>
              <a:t> beam in the PS</a:t>
            </a:r>
          </a:p>
          <a:p>
            <a:r>
              <a:rPr lang="en-US" dirty="0"/>
              <a:t>A. </a:t>
            </a:r>
            <a:r>
              <a:rPr lang="en-US" dirty="0" err="1"/>
              <a:t>Huschauer</a:t>
            </a:r>
            <a:r>
              <a:rPr lang="en-US" dirty="0"/>
              <a:t> showed the follow-up on </a:t>
            </a:r>
            <a:r>
              <a:rPr lang="en-US" dirty="0" err="1"/>
              <a:t>nTOF</a:t>
            </a:r>
            <a:r>
              <a:rPr lang="en-US" dirty="0"/>
              <a:t> operational conditions in 2025</a:t>
            </a:r>
          </a:p>
          <a:p>
            <a:r>
              <a:rPr lang="en-US" dirty="0"/>
              <a:t>Excellent presentation by </a:t>
            </a:r>
            <a:r>
              <a:rPr lang="en-US" dirty="0" err="1"/>
              <a:t>Miltos</a:t>
            </a:r>
            <a:r>
              <a:rPr lang="en-US" dirty="0"/>
              <a:t> on study of aperture limitations and losses at transition crossing in the PS</a:t>
            </a:r>
          </a:p>
          <a:p>
            <a:pPr lvl="1"/>
            <a:r>
              <a:rPr lang="en-US" dirty="0"/>
              <a:t>Great modeling of PS transition crossing with Xsuite – very detailed study of the effect of gamma-jump quad position on losses </a:t>
            </a:r>
          </a:p>
          <a:p>
            <a:pPr lvl="1"/>
            <a:r>
              <a:rPr lang="en-US" dirty="0"/>
              <a:t>Need to include space charge and impedance effect to complete the picture</a:t>
            </a:r>
          </a:p>
          <a:p>
            <a:pPr lvl="1">
              <a:buFont typeface="System Font Regular"/>
              <a:buChar char="→"/>
            </a:pPr>
            <a:r>
              <a:rPr lang="en-US" dirty="0"/>
              <a:t>No more spoiling, </a:t>
            </a:r>
            <a:r>
              <a:rPr lang="en-US" dirty="0" err="1"/>
              <a:t>Miltos</a:t>
            </a:r>
            <a:r>
              <a:rPr lang="en-US" dirty="0"/>
              <a:t> will also discuss this in one of the next CEI section meetings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93848-4EF2-71AB-2DB3-2C78E2316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12.06.25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69FB77-6D82-ED07-96A2-CE282FC2A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B9B9E-8446-5120-1461-6D4EB9811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6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A6599-AEC7-FB1C-11C9-AD263C130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AE5ED-B432-7C67-FA83-FD1020FE1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 anchor="ctr">
            <a:normAutofit/>
          </a:bodyPr>
          <a:lstStyle/>
          <a:p>
            <a:r>
              <a:rPr lang="en-US" dirty="0"/>
              <a:t>News from projects?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028BB-97B3-2ED3-3A23-76F93176B6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26C6B36-4434-7F45-BBFA-B89E4EC0E73C}" type="datetime1">
              <a:rPr lang="de-CH" smtClean="0"/>
              <a:pPr>
                <a:spcAft>
                  <a:spcPts val="600"/>
                </a:spcAft>
              </a:pPr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C02A2-0C81-1DF0-E0EA-9F049501C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94FD3-785F-B06B-C33A-9D39F7F64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3DF83E8-ABC0-E64E-832A-EEAEB9D1F06F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EAE505-B0CA-C0A3-3B78-AB8208E38A52}"/>
              </a:ext>
            </a:extLst>
          </p:cNvPr>
          <p:cNvSpPr txBox="1"/>
          <p:nvPr/>
        </p:nvSpPr>
        <p:spPr>
          <a:xfrm>
            <a:off x="10757647" y="17481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3514849E-350A-426F-3A82-9E0105054F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343998"/>
              </p:ext>
            </p:extLst>
          </p:nvPr>
        </p:nvGraphicFramePr>
        <p:xfrm>
          <a:off x="838200" y="1513114"/>
          <a:ext cx="10515600" cy="4663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206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916E94-577C-349B-D1DD-157450D8F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09E18-B78F-26E5-335E-C8A9F482B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arrivals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4B5C8-C9D3-4116-F2E4-00C09342B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welcome a new summer student </a:t>
            </a:r>
            <a:br>
              <a:rPr lang="en-US" dirty="0"/>
            </a:br>
            <a:br>
              <a:rPr lang="en-US" dirty="0"/>
            </a:br>
            <a:r>
              <a:rPr lang="en-US" b="1" dirty="0"/>
              <a:t>Egil Gustaf Bjarne Edvardsson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who will work with Xavier and Roxana until </a:t>
            </a:r>
            <a:br>
              <a:rPr lang="en-US" dirty="0"/>
            </a:br>
            <a:r>
              <a:rPr lang="en-US" dirty="0"/>
              <a:t>8 August on symmetry breaking configurations </a:t>
            </a:r>
            <a:br>
              <a:rPr lang="en-US" dirty="0"/>
            </a:br>
            <a:r>
              <a:rPr lang="en-US" dirty="0"/>
              <a:t>for FCC-ee to mitigate coherent instabilities</a:t>
            </a:r>
          </a:p>
          <a:p>
            <a:r>
              <a:rPr lang="en-US" dirty="0"/>
              <a:t>He will use the CMM and possibly validate</a:t>
            </a:r>
            <a:br>
              <a:rPr lang="en-US" dirty="0"/>
            </a:br>
            <a:r>
              <a:rPr lang="en-US" dirty="0"/>
              <a:t>with more detailed tracking simulations.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8147C-7384-F8B4-BA1E-3A461FBF1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12.06.25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D48F4-77FE-E53B-B797-A261300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249B3-41CC-CFC4-F8E9-EAC93C43F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A person with a beard and mustache&#10;&#10;AI-generated content may be incorrect.">
            <a:extLst>
              <a:ext uri="{FF2B5EF4-FFF2-40B4-BE49-F238E27FC236}">
                <a16:creationId xmlns:a16="http://schemas.microsoft.com/office/drawing/2014/main" id="{E98F08DE-BD82-EEFE-6596-9BD26BAC6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1668444"/>
            <a:ext cx="2520950" cy="306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4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B956F-3145-AAC7-59D8-A65C4244F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8488C-5593-13AA-8AC7-7A59448B2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CD91F-3B81-1F9A-8AF7-4D3E22BC7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need to provide a list of participants for the HL-LHC collaboration meeting to be held at CERN from 29</a:t>
            </a:r>
            <a:r>
              <a:rPr lang="en-US" baseline="30000" dirty="0"/>
              <a:t>th</a:t>
            </a:r>
            <a:r>
              <a:rPr lang="en-US" dirty="0"/>
              <a:t> September to 2</a:t>
            </a:r>
            <a:r>
              <a:rPr lang="en-US" baseline="30000" dirty="0"/>
              <a:t>nd</a:t>
            </a:r>
            <a:r>
              <a:rPr lang="en-US" dirty="0"/>
              <a:t> October (Science Gateway)</a:t>
            </a:r>
          </a:p>
          <a:p>
            <a:pPr lvl="1"/>
            <a:r>
              <a:rPr lang="en-US" dirty="0"/>
              <a:t>Proposed CEI participants: Nicolas, Chiara, Xavier, Lotta, Vangelis – anyone else interested?</a:t>
            </a:r>
          </a:p>
          <a:p>
            <a:pPr lvl="1"/>
            <a:r>
              <a:rPr lang="en-US" dirty="0"/>
              <a:t>Need to propose to ABP group by 20 June</a:t>
            </a:r>
          </a:p>
          <a:p>
            <a:pPr lvl="1"/>
            <a:endParaRPr lang="en-US" dirty="0"/>
          </a:p>
          <a:p>
            <a:r>
              <a:rPr lang="en-US" dirty="0"/>
              <a:t>ATS sector grads and students have been invited to a networking event that will take place on Friday 27 June (10:00-11:30)</a:t>
            </a:r>
          </a:p>
          <a:p>
            <a:pPr lvl="1"/>
            <a:r>
              <a:rPr lang="en-US" dirty="0"/>
              <a:t>There will be a presentation from Knowledge Transfer on healthcare applications followed by an informal coffee meeting to allow students and grads to network and make connections with others from the sector</a:t>
            </a:r>
          </a:p>
          <a:p>
            <a:pPr lvl="1"/>
            <a:r>
              <a:rPr lang="en-US" dirty="0"/>
              <a:t>The event will take place in bldg. 30, with plans to hopefully hold a similar event in </a:t>
            </a:r>
            <a:r>
              <a:rPr lang="en-US" dirty="0" err="1"/>
              <a:t>Prévessin</a:t>
            </a:r>
            <a:r>
              <a:rPr lang="en-US" dirty="0"/>
              <a:t> in the autumn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352B9-A98E-7ECA-58C4-23938782B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88D2E-B4D4-1ED6-0166-1A8D79B7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DBF6D-1507-021D-DCCA-A6767C8BF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50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EA7E0-6F8D-DBF2-39CF-09BF6CAC91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1E287-A378-4E9C-68EB-958611B08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1281D-337C-F842-C157-24587228D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your information, please note that the position </a:t>
            </a:r>
            <a:r>
              <a:rPr lang="en-US" dirty="0">
                <a:hlinkClick r:id="rId3"/>
              </a:rPr>
              <a:t>Accelerator Physicist (BE-ABP-CEI-2025-113-LD)</a:t>
            </a:r>
            <a:r>
              <a:rPr lang="en-US" dirty="0"/>
              <a:t> has been published on the CERN career website and posted on relevant internet job portals.</a:t>
            </a:r>
          </a:p>
          <a:p>
            <a:pPr lvl="1"/>
            <a:r>
              <a:rPr lang="en-US" dirty="0"/>
              <a:t>Publication date: 26.05.2025</a:t>
            </a:r>
          </a:p>
          <a:p>
            <a:pPr lvl="1"/>
            <a:r>
              <a:rPr lang="en-US" dirty="0"/>
              <a:t>Publication deadline: 23.06.2025</a:t>
            </a:r>
          </a:p>
          <a:p>
            <a:pPr lvl="1"/>
            <a:r>
              <a:rPr lang="en-US" dirty="0"/>
              <a:t>Focus is on impedance and electron cloud effects for FCC-ee – web interviews and final board expected in late August or even September</a:t>
            </a:r>
          </a:p>
          <a:p>
            <a:pPr lvl="1"/>
            <a:endParaRPr lang="en-US" dirty="0"/>
          </a:p>
          <a:p>
            <a:r>
              <a:rPr lang="en-US" dirty="0"/>
              <a:t>Introductory CAS in Santa Susanna (21</a:t>
            </a:r>
            <a:r>
              <a:rPr lang="en-US" baseline="30000" dirty="0"/>
              <a:t>st</a:t>
            </a:r>
            <a:r>
              <a:rPr lang="en-US" dirty="0"/>
              <a:t> September – 4</a:t>
            </a:r>
            <a:r>
              <a:rPr lang="en-US" baseline="30000" dirty="0"/>
              <a:t>th</a:t>
            </a:r>
            <a:r>
              <a:rPr lang="en-US" dirty="0"/>
              <a:t> October) – </a:t>
            </a:r>
            <a:r>
              <a:rPr lang="en-US" dirty="0">
                <a:hlinkClick r:id="rId4"/>
              </a:rPr>
              <a:t>indico site</a:t>
            </a:r>
            <a:endParaRPr lang="en-US" dirty="0"/>
          </a:p>
          <a:p>
            <a:pPr lvl="1"/>
            <a:r>
              <a:rPr lang="en-US" dirty="0"/>
              <a:t>Only one participant from CEI (and actually from ABP): Vangelis – please go ahead to put arrangements </a:t>
            </a:r>
            <a:r>
              <a:rPr lang="en-US"/>
              <a:t>in place asap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6607F-FEE7-947E-5579-21FA3B785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B0B42-990A-06ED-8250-E8D8640EB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A727C-63AC-7D32-DBC8-0CF5C5E9D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BEDE2-671F-A4FE-4AFB-6946872B3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7029F-C5A5-1DE9-24BD-E94C3D83A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IPAC poster prize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7EAA82-AAE8-F12C-F8E4-DC9572ED3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Leonardo’s poster “Metamaterial absorbers for </a:t>
            </a:r>
            <a:br>
              <a:rPr lang="en-US" dirty="0"/>
            </a:br>
            <a:r>
              <a:rPr lang="en-US" dirty="0"/>
              <a:t>beam-coupling impedance mitigation” was </a:t>
            </a:r>
            <a:br>
              <a:rPr lang="en-US" dirty="0"/>
            </a:br>
            <a:r>
              <a:rPr lang="en-US" dirty="0"/>
              <a:t>awarded the best student poster prize of IPAC25!</a:t>
            </a:r>
          </a:p>
          <a:p>
            <a:r>
              <a:rPr lang="en-US" dirty="0"/>
              <a:t>Congratulations to Leo!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39862-FF3F-BB6F-229C-5884D534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BC5D9-E4BC-607D-9BA6-943EFA361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6290F-7CC4-7484-3DA4-7D6F90585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person standing in front of a poster&#10;&#10;AI-generated content may be incorrect.">
            <a:extLst>
              <a:ext uri="{FF2B5EF4-FFF2-40B4-BE49-F238E27FC236}">
                <a16:creationId xmlns:a16="http://schemas.microsoft.com/office/drawing/2014/main" id="{DDE3ECB9-059D-76F0-8BBA-34AFD4548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5135" y="1237457"/>
            <a:ext cx="3775307" cy="5029200"/>
          </a:xfrm>
          <a:prstGeom prst="rect">
            <a:avLst/>
          </a:prstGeom>
        </p:spPr>
      </p:pic>
      <p:pic>
        <p:nvPicPr>
          <p:cNvPr id="11" name="Picture 10" descr="A group of people on a stage&#10;&#10;AI-generated content may be incorrect.">
            <a:extLst>
              <a:ext uri="{FF2B5EF4-FFF2-40B4-BE49-F238E27FC236}">
                <a16:creationId xmlns:a16="http://schemas.microsoft.com/office/drawing/2014/main" id="{386ED740-F11D-92B6-CFF8-F4F327310EC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86" t="5842" r="8926" b="11070"/>
          <a:stretch>
            <a:fillRect/>
          </a:stretch>
        </p:blipFill>
        <p:spPr>
          <a:xfrm>
            <a:off x="561558" y="3103716"/>
            <a:ext cx="3880218" cy="2714154"/>
          </a:xfrm>
          <a:prstGeom prst="rect">
            <a:avLst/>
          </a:prstGeom>
        </p:spPr>
      </p:pic>
      <p:pic>
        <p:nvPicPr>
          <p:cNvPr id="13" name="Picture 12" descr="A group of men standing on a stage&#10;&#10;AI-generated content may be incorrect.">
            <a:extLst>
              <a:ext uri="{FF2B5EF4-FFF2-40B4-BE49-F238E27FC236}">
                <a16:creationId xmlns:a16="http://schemas.microsoft.com/office/drawing/2014/main" id="{00A64CC0-7A59-BB6A-DCA2-C0696B0C385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799" t="37833" r="5852" b="9930"/>
          <a:stretch>
            <a:fillRect/>
          </a:stretch>
        </p:blipFill>
        <p:spPr>
          <a:xfrm>
            <a:off x="4711885" y="3845038"/>
            <a:ext cx="2857500" cy="254016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B3DA1FA-8CF8-8478-1671-3F41D8E96351}"/>
              </a:ext>
            </a:extLst>
          </p:cNvPr>
          <p:cNvSpPr txBox="1"/>
          <p:nvPr/>
        </p:nvSpPr>
        <p:spPr>
          <a:xfrm>
            <a:off x="561558" y="5817870"/>
            <a:ext cx="2350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Courtesy: E. </a:t>
            </a:r>
            <a:r>
              <a:rPr lang="en-US" sz="1200" dirty="0" err="1"/>
              <a:t>Métral</a:t>
            </a:r>
            <a:r>
              <a:rPr lang="en-US" sz="1200" dirty="0"/>
              <a:t> for the ceremony pictures </a:t>
            </a:r>
            <a:r>
              <a:rPr lang="en-US" sz="1200" dirty="0">
                <a:sym typeface="Wingdings" pitchFamily="2" charset="2"/>
              </a:rPr>
              <a:t> 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7701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83764-EA4E-9124-24C9-6F3A4920D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3A8F0-518A-2DB9-9425-AA58A6534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0" dirty="0"/>
              <a:t>Report from the Future Colliders Comparative Evaluation WG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40206-53B4-57CF-89AB-66A33E0E6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GB" dirty="0">
                <a:hlinkClick r:id="rId3"/>
              </a:rPr>
              <a:t>report from the Future Colliders </a:t>
            </a:r>
            <a:br>
              <a:rPr lang="en-GB" dirty="0">
                <a:hlinkClick r:id="rId3"/>
              </a:rPr>
            </a:br>
            <a:r>
              <a:rPr lang="en-GB" dirty="0">
                <a:hlinkClick r:id="rId3"/>
              </a:rPr>
              <a:t>Comparative Evaluation working group</a:t>
            </a:r>
            <a:r>
              <a:rPr lang="en-GB" dirty="0"/>
              <a:t> is </a:t>
            </a:r>
            <a:br>
              <a:rPr lang="en-GB" dirty="0"/>
            </a:br>
            <a:r>
              <a:rPr lang="en-GB" dirty="0"/>
              <a:t>out, thanks Nicolas for serving as </a:t>
            </a:r>
            <a:br>
              <a:rPr lang="en-GB" dirty="0"/>
            </a:br>
            <a:r>
              <a:rPr lang="en-GB" dirty="0"/>
              <a:t>scientific secretary on this years-long effort</a:t>
            </a:r>
          </a:p>
          <a:p>
            <a:r>
              <a:rPr lang="en-GB" dirty="0"/>
              <a:t>Here several options for future flagship CERN</a:t>
            </a:r>
            <a:br>
              <a:rPr lang="en-GB" dirty="0"/>
            </a:br>
            <a:r>
              <a:rPr lang="en-GB" dirty="0"/>
              <a:t>project have been analysed and compared,</a:t>
            </a:r>
            <a:br>
              <a:rPr lang="en-GB" dirty="0"/>
            </a:br>
            <a:r>
              <a:rPr lang="en-GB" dirty="0"/>
              <a:t>namely FCC, CLIC, Muon collider, projects re-</a:t>
            </a:r>
            <a:br>
              <a:rPr lang="en-GB" dirty="0"/>
            </a:br>
            <a:r>
              <a:rPr lang="en-GB" dirty="0"/>
              <a:t>using LHC tunnel (LEP3, </a:t>
            </a:r>
            <a:r>
              <a:rPr lang="en-GB" dirty="0" err="1"/>
              <a:t>LHeC</a:t>
            </a:r>
            <a:r>
              <a:rPr lang="en-GB" dirty="0"/>
              <a:t>, HE-LHC), novel </a:t>
            </a:r>
            <a:br>
              <a:rPr lang="en-GB" dirty="0"/>
            </a:br>
            <a:r>
              <a:rPr lang="en-GB" dirty="0"/>
              <a:t>acceleration techniques have been evaluated,</a:t>
            </a:r>
            <a:br>
              <a:rPr lang="en-GB" dirty="0"/>
            </a:br>
            <a:r>
              <a:rPr lang="en-GB" dirty="0"/>
              <a:t>projects outside CERN have been considered</a:t>
            </a:r>
          </a:p>
          <a:p>
            <a:r>
              <a:rPr lang="en-GB" dirty="0"/>
              <a:t>Hopefully, an invaluable input to steer CERN’s </a:t>
            </a:r>
            <a:br>
              <a:rPr lang="en-GB" dirty="0"/>
            </a:br>
            <a:r>
              <a:rPr lang="en-GB" dirty="0"/>
              <a:t>future direction!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7F997-E6EE-37C9-D56A-20CD1C635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12.06.25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25569-32F0-46B7-07E6-1EDF83F37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96691-A4F5-49EB-4D1E-3EDA77E21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 descr="A paper with text on it&#10;&#10;AI-generated content may be incorrect.">
            <a:extLst>
              <a:ext uri="{FF2B5EF4-FFF2-40B4-BE49-F238E27FC236}">
                <a16:creationId xmlns:a16="http://schemas.microsoft.com/office/drawing/2014/main" id="{4ECA57BC-2BBE-215B-3F29-4ED079FEC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100" y="1387588"/>
            <a:ext cx="4000500" cy="49149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77149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A079C-F7BF-156D-26F4-5D357E82E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EC7A-BF26-F2A0-4BA6-E25D73B1F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71596-044D-94B7-2FDB-E021519B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00CE6-60BF-96EF-5273-1B8087345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71E76-FD31-8276-83E0-2476F69C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1181E4-5AA0-B996-2A9B-4731AA8994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92" t="34021" r="9016" b="35199"/>
          <a:stretch/>
        </p:blipFill>
        <p:spPr>
          <a:xfrm>
            <a:off x="0" y="1761572"/>
            <a:ext cx="7859687" cy="415514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52EE8-19D7-D5D8-1921-97AA71D5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371600"/>
            <a:ext cx="4114800" cy="4984750"/>
          </a:xfrm>
        </p:spPr>
        <p:txBody>
          <a:bodyPr>
            <a:normAutofit/>
          </a:bodyPr>
          <a:lstStyle/>
          <a:p>
            <a:r>
              <a:rPr lang="en-US" dirty="0"/>
              <a:t>In the middle of physics production</a:t>
            </a:r>
          </a:p>
          <a:p>
            <a:r>
              <a:rPr lang="en-US" dirty="0"/>
              <a:t>Very good performance in spite of long downtimes due to different issues</a:t>
            </a:r>
          </a:p>
          <a:p>
            <a:pPr lvl="1"/>
            <a:r>
              <a:rPr lang="en-US" dirty="0"/>
              <a:t>Last week &gt;50% in stable beams though availability was only below 70%</a:t>
            </a:r>
          </a:p>
          <a:p>
            <a:pPr lvl="1"/>
            <a:r>
              <a:rPr lang="en-US" dirty="0"/>
              <a:t>Main cause for downtime was loss of </a:t>
            </a:r>
            <a:r>
              <a:rPr lang="en-US" dirty="0" err="1"/>
              <a:t>cryo</a:t>
            </a:r>
            <a:r>
              <a:rPr lang="en-US" dirty="0"/>
              <a:t> in P8</a:t>
            </a:r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116F11A7-8E58-B9FD-41ED-7510FE46D862}"/>
              </a:ext>
            </a:extLst>
          </p:cNvPr>
          <p:cNvSpPr>
            <a:spLocks noChangeAspect="1"/>
          </p:cNvSpPr>
          <p:nvPr/>
        </p:nvSpPr>
        <p:spPr>
          <a:xfrm>
            <a:off x="6239034" y="2943208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10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F1430-DAC3-7DB1-8A47-05E5A0BCC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integrated luminosity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F230E-BA4C-0259-4F32-0662708BB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Right on predicted curve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FAA8D-0499-A9A1-1C49-882C6C25D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11.06.25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73F27-5714-ACAD-EB3E-0C806D6DA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9DCFA-9216-3FE6-CE06-103E80FB9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 descr="A graph with a line going up&#10;&#10;AI-generated content may be incorrect.">
            <a:extLst>
              <a:ext uri="{FF2B5EF4-FFF2-40B4-BE49-F238E27FC236}">
                <a16:creationId xmlns:a16="http://schemas.microsoft.com/office/drawing/2014/main" id="{0579314A-9DF5-058A-417D-41EACF60B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31" y="2330581"/>
            <a:ext cx="8577387" cy="2801858"/>
          </a:xfrm>
          <a:prstGeom prst="rect">
            <a:avLst/>
          </a:prstGeom>
        </p:spPr>
      </p:pic>
      <p:pic>
        <p:nvPicPr>
          <p:cNvPr id="16" name="Picture 15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DB8877A5-371D-B703-3809-30392B2C5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6934" y="4247724"/>
            <a:ext cx="5342735" cy="17021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60715C1-76CD-B3D9-5791-156D8C4E749C}"/>
              </a:ext>
            </a:extLst>
          </p:cNvPr>
          <p:cNvSpPr/>
          <p:nvPr/>
        </p:nvSpPr>
        <p:spPr>
          <a:xfrm>
            <a:off x="3246853" y="4288389"/>
            <a:ext cx="1484017" cy="47533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0E6938B-E863-4E2D-C075-99A649133FC2}"/>
              </a:ext>
            </a:extLst>
          </p:cNvPr>
          <p:cNvCxnSpPr>
            <a:cxnSpLocks/>
          </p:cNvCxnSpPr>
          <p:nvPr/>
        </p:nvCxnSpPr>
        <p:spPr>
          <a:xfrm>
            <a:off x="4730870" y="4547551"/>
            <a:ext cx="1640591" cy="51343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629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2FCB2-337E-810C-00CC-6FC49D5D4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4A2EF-B57A-FC68-5AFF-5D5D22DD3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integrated luminosity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9D017-830D-0C8D-8E9A-6BC233BDB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Right on predicted curve</a:t>
            </a:r>
          </a:p>
          <a:p>
            <a:pPr lvl="1"/>
            <a:r>
              <a:rPr lang="en-US" dirty="0"/>
              <a:t>Intensity at stable beams 1.6-1.64e11 p/b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25A7E-EC0D-FE49-11A7-97E6A4AFC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12.06.25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40F4F-ECB5-3C67-A010-0650DB9AC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332F1-66E2-3439-7BAF-77F20F9F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9</a:t>
            </a:fld>
            <a:endParaRPr lang="en-US"/>
          </a:p>
        </p:txBody>
      </p:sp>
      <p:pic>
        <p:nvPicPr>
          <p:cNvPr id="12" name="Picture 11" descr="A graph with red and blue dots&#10;&#10;AI-generated content may be incorrect.">
            <a:extLst>
              <a:ext uri="{FF2B5EF4-FFF2-40B4-BE49-F238E27FC236}">
                <a16:creationId xmlns:a16="http://schemas.microsoft.com/office/drawing/2014/main" id="{5B5F20D7-B72E-ABDA-1682-78956E305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710" y="2726267"/>
            <a:ext cx="10796579" cy="318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44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243311</TotalTime>
  <Words>1253</Words>
  <Application>Microsoft Macintosh PowerPoint</Application>
  <PresentationFormat>Widescreen</PresentationFormat>
  <Paragraphs>168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System Font Regular</vt:lpstr>
      <vt:lpstr>Wingdings</vt:lpstr>
      <vt:lpstr>Office Theme</vt:lpstr>
      <vt:lpstr>Coherent Effects and Impedances section (CEI) – general information</vt:lpstr>
      <vt:lpstr>New arrivals</vt:lpstr>
      <vt:lpstr>Arising matters</vt:lpstr>
      <vt:lpstr>Arising matters</vt:lpstr>
      <vt:lpstr>IPAC poster prize</vt:lpstr>
      <vt:lpstr>Report from the Future Colliders Comparative Evaluation WG</vt:lpstr>
      <vt:lpstr>LHC schedule</vt:lpstr>
      <vt:lpstr>LHC integrated luminosity so far</vt:lpstr>
      <vt:lpstr>LHC integrated luminosity so far</vt:lpstr>
      <vt:lpstr>LHC integrated luminosity so far</vt:lpstr>
      <vt:lpstr>LHC heat load</vt:lpstr>
      <vt:lpstr>ALICE pressure spikes</vt:lpstr>
      <vt:lpstr>ALICE pressure spikes</vt:lpstr>
      <vt:lpstr>Injectors schedule</vt:lpstr>
      <vt:lpstr>Injectors Performance Panel meeting yesterday</vt:lpstr>
      <vt:lpstr>Injectors Performance Panel meeting yesterday</vt:lpstr>
      <vt:lpstr>Injectors Performance Panel meeting yesterday</vt:lpstr>
      <vt:lpstr>News from projects?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CEI section meetings</dc:title>
  <dc:subject/>
  <dc:creator>Microsoft Office User</dc:creator>
  <cp:keywords/>
  <dc:description/>
  <cp:lastModifiedBy>Giovanni Rumolo</cp:lastModifiedBy>
  <cp:revision>1860</cp:revision>
  <dcterms:created xsi:type="dcterms:W3CDTF">2019-08-06T09:01:59Z</dcterms:created>
  <dcterms:modified xsi:type="dcterms:W3CDTF">2025-06-12T09:30:58Z</dcterms:modified>
  <cp:category/>
</cp:coreProperties>
</file>