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1987" r:id="rId3"/>
    <p:sldId id="1988" r:id="rId4"/>
    <p:sldId id="1993" r:id="rId5"/>
    <p:sldId id="1990" r:id="rId6"/>
    <p:sldId id="1991" r:id="rId7"/>
    <p:sldId id="1994" r:id="rId8"/>
    <p:sldId id="2007" r:id="rId9"/>
    <p:sldId id="2005" r:id="rId10"/>
    <p:sldId id="2010" r:id="rId11"/>
    <p:sldId id="2008" r:id="rId12"/>
    <p:sldId id="2009" r:id="rId13"/>
    <p:sldId id="2031" r:id="rId14"/>
    <p:sldId id="2011" r:id="rId15"/>
    <p:sldId id="2012" r:id="rId16"/>
    <p:sldId id="2013" r:id="rId17"/>
    <p:sldId id="2000" r:id="rId18"/>
    <p:sldId id="2018" r:id="rId19"/>
    <p:sldId id="2019" r:id="rId20"/>
    <p:sldId id="2020" r:id="rId21"/>
    <p:sldId id="2021" r:id="rId22"/>
    <p:sldId id="2022" r:id="rId23"/>
    <p:sldId id="2025" r:id="rId24"/>
    <p:sldId id="2026" r:id="rId25"/>
    <p:sldId id="2028" r:id="rId26"/>
    <p:sldId id="2027" r:id="rId27"/>
    <p:sldId id="1999" r:id="rId28"/>
    <p:sldId id="2029" r:id="rId29"/>
    <p:sldId id="2030" r:id="rId30"/>
    <p:sldId id="1891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A269"/>
    <a:srgbClr val="1700FF"/>
    <a:srgbClr val="295DB6"/>
    <a:srgbClr val="F16268"/>
    <a:srgbClr val="0001A6"/>
    <a:srgbClr val="FF9300"/>
    <a:srgbClr val="FF40FF"/>
    <a:srgbClr val="FFFC00"/>
    <a:srgbClr val="FFD579"/>
    <a:srgbClr val="FF4E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52" autoAdjust="0"/>
    <p:restoredTop sz="99850" autoAdjust="0"/>
  </p:normalViewPr>
  <p:slideViewPr>
    <p:cSldViewPr snapToGrid="0" snapToObjects="1">
      <p:cViewPr varScale="1">
        <p:scale>
          <a:sx n="116" d="100"/>
          <a:sy n="116" d="100"/>
        </p:scale>
        <p:origin x="192" y="25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6" d="100"/>
          <a:sy n="86" d="100"/>
        </p:scale>
        <p:origin x="-1936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F637A2-0CB2-2E4E-8719-AE06C58428F4}" type="datetimeFigureOut">
              <a:rPr lang="en-US" smtClean="0"/>
              <a:t>6/10/25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A324BA-DE2D-1E41-87E1-85AC2C94E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5174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1DD07A-CD3B-A44C-B12F-FEA21F8C572C}" type="datetimeFigureOut">
              <a:rPr lang="en-US" smtClean="0"/>
              <a:t>6/10/25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B365AB-B789-7F43-B26E-2149D3DDD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0359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en-US"/>
              <a:t>ABP-CEI Section Meeting, 12 June 2025</a:t>
            </a:r>
          </a:p>
        </p:txBody>
      </p:sp>
    </p:spTree>
    <p:extLst>
      <p:ext uri="{BB962C8B-B14F-4D97-AF65-F5344CB8AC3E}">
        <p14:creationId xmlns:p14="http://schemas.microsoft.com/office/powerpoint/2010/main" val="364598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12 June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49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12 June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516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/>
              <a:t>home.cern</a:t>
            </a:r>
            <a:endParaRPr kumimoji="0" lang="en-US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6033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405" y="88631"/>
            <a:ext cx="11398102" cy="509449"/>
          </a:xfrm>
        </p:spPr>
        <p:txBody>
          <a:bodyPr/>
          <a:lstStyle>
            <a:lvl1pPr>
              <a:defRPr sz="2600" b="1"/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405" y="741680"/>
            <a:ext cx="11398102" cy="5384484"/>
          </a:xfrm>
        </p:spPr>
        <p:txBody>
          <a:bodyPr/>
          <a:lstStyle>
            <a:lvl1pPr>
              <a:defRPr sz="1800"/>
            </a:lvl1pPr>
            <a:lvl2pPr marL="742950" indent="-285750">
              <a:buFont typeface="Courier New" panose="02070309020205020404" pitchFamily="49" charset="0"/>
              <a:buChar char="o"/>
              <a:defRPr sz="1800"/>
            </a:lvl2pPr>
            <a:lvl3pPr>
              <a:defRPr sz="1700"/>
            </a:lvl3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0129" y="6624320"/>
            <a:ext cx="3354272" cy="225256"/>
          </a:xfrm>
        </p:spPr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624320"/>
            <a:ext cx="3860800" cy="225256"/>
          </a:xfrm>
        </p:spPr>
        <p:txBody>
          <a:bodyPr/>
          <a:lstStyle/>
          <a:p>
            <a:r>
              <a:rPr lang="en-US"/>
              <a:t>ABP-CEI Section Meeting, 12 June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47072" y="6624320"/>
            <a:ext cx="2844800" cy="225256"/>
          </a:xfrm>
        </p:spPr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020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12 June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767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12 June 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431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12 June 2025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724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12 June 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710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12 June 2025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907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12 June 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32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12 June 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663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75251"/>
            <a:ext cx="10972800" cy="5094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905566"/>
            <a:ext cx="10972800" cy="5220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336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336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ABP-CEI Section Meeting, 12 June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47072" y="64336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558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9973" y="2434381"/>
            <a:ext cx="8132057" cy="1470025"/>
          </a:xfrm>
        </p:spPr>
        <p:txBody>
          <a:bodyPr>
            <a:no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LHC scrubbing run</a:t>
            </a:r>
            <a:br>
              <a:rPr lang="en-GB" b="1" dirty="0"/>
            </a:br>
            <a:r>
              <a:rPr lang="en-GB" b="1" dirty="0">
                <a:solidFill>
                  <a:schemeClr val="accent1"/>
                </a:solidFill>
              </a:rPr>
              <a:t>and e-cloud observables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9972" y="3832234"/>
            <a:ext cx="8230498" cy="1637457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L. Mether, C.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Antuono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E.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Katralis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b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B.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Bradu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G.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Bregliozzi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X.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Buffat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A. Calia, J. Esteban Muller, G. Favia, C.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Hernalsteens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M. Hostettler, D. Mirarchi, M.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Pojer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B. Salvant, M.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Solfaroli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G. Trad, J. Wanczyk, </a:t>
            </a:r>
            <a:b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J. Wenninger, C. Wiesner,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Cryo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OP, Injectors OP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F99135-593E-EB32-FB23-662373112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56226" y="5469691"/>
            <a:ext cx="5879551" cy="1152195"/>
          </a:xfrm>
        </p:spPr>
        <p:txBody>
          <a:bodyPr/>
          <a:lstStyle/>
          <a:p>
            <a:r>
              <a:rPr lang="en-GB" sz="1600" dirty="0">
                <a:solidFill>
                  <a:schemeClr val="tx2"/>
                </a:solidFill>
              </a:rPr>
              <a:t>ABP-CEI Section Meeting</a:t>
            </a:r>
            <a:br>
              <a:rPr lang="en-US" sz="1600" dirty="0">
                <a:solidFill>
                  <a:schemeClr val="tx2"/>
                </a:solidFill>
                <a:latin typeface="Calibri Light"/>
                <a:cs typeface="Calibri Light"/>
              </a:rPr>
            </a:br>
            <a:r>
              <a:rPr lang="en-US" sz="1600" dirty="0">
                <a:solidFill>
                  <a:schemeClr val="tx2"/>
                </a:solidFill>
                <a:latin typeface="Calibri Light"/>
                <a:cs typeface="Calibri Light"/>
              </a:rPr>
              <a:t>12 June 2025</a:t>
            </a:r>
          </a:p>
        </p:txBody>
      </p:sp>
    </p:spTree>
    <p:extLst>
      <p:ext uri="{BB962C8B-B14F-4D97-AF65-F5344CB8AC3E}">
        <p14:creationId xmlns:p14="http://schemas.microsoft.com/office/powerpoint/2010/main" val="28581085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883623-5ED2-5AAF-7B37-46E7B991CD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9E055-648E-D277-A333-5012B8CE2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MKI8 conditioning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9FDFD6-C50B-DA05-6715-FF46C3DAC3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en-GB" dirty="0">
                <a:sym typeface="Wingdings" pitchFamily="2" charset="2"/>
              </a:rPr>
              <a:t>The pressure in the tank, shared by both beams, increases also with injections of the other beam </a:t>
            </a:r>
          </a:p>
          <a:p>
            <a:pPr lvl="1">
              <a:buFont typeface="Wingdings" pitchFamily="2" charset="2"/>
              <a:buChar char="à"/>
            </a:pPr>
            <a:r>
              <a:rPr lang="en-GB" dirty="0">
                <a:sym typeface="Wingdings" pitchFamily="2" charset="2"/>
              </a:rPr>
              <a:t>Inject all bunches in Beam 2 first to maximize amount of beam before hitting interlock threshold</a:t>
            </a:r>
          </a:p>
          <a:p>
            <a:pPr>
              <a:buFont typeface="+mj-lt"/>
              <a:buAutoNum type="arabicPeriod"/>
            </a:pPr>
            <a:r>
              <a:rPr lang="en-GB" dirty="0"/>
              <a:t>The pressure continues to increase for a long time after finishing injection</a:t>
            </a:r>
          </a:p>
          <a:p>
            <a:pPr lvl="1">
              <a:buFont typeface="Wingdings" pitchFamily="2" charset="2"/>
              <a:buChar char="à"/>
            </a:pPr>
            <a:r>
              <a:rPr lang="en-GB" dirty="0">
                <a:sym typeface="Wingdings" pitchFamily="2" charset="2"/>
              </a:rPr>
              <a:t>Inject Beam 2 as fast as possible (no SPS NA) to maximize amount of beam before hitting interlock threshold</a:t>
            </a:r>
          </a:p>
          <a:p>
            <a:pPr marL="457200" lvl="1" indent="0">
              <a:buNone/>
            </a:pPr>
            <a:endParaRPr lang="en-GB" dirty="0">
              <a:sym typeface="Wingdings" pitchFamily="2" charset="2"/>
            </a:endParaRPr>
          </a:p>
          <a:p>
            <a:endParaRPr lang="en-GB" dirty="0">
              <a:sym typeface="Wingdings" pitchFamily="2" charset="2"/>
            </a:endParaRP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042D53-4AE6-EAC2-533E-93E1B33D5C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7249AD-4CEE-5CA5-224A-287D85045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12 June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B877B2-8F5C-A65E-560D-5C8E9EDBD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9</a:t>
            </a:fld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B5FDC44-77D7-34FA-4F97-84FEC35C6E08}"/>
              </a:ext>
            </a:extLst>
          </p:cNvPr>
          <p:cNvGrpSpPr/>
          <p:nvPr/>
        </p:nvGrpSpPr>
        <p:grpSpPr>
          <a:xfrm>
            <a:off x="767778" y="2340865"/>
            <a:ext cx="10637841" cy="3858681"/>
            <a:chOff x="767778" y="1828801"/>
            <a:chExt cx="10637841" cy="3858681"/>
          </a:xfrm>
        </p:grpSpPr>
        <p:pic>
          <p:nvPicPr>
            <p:cNvPr id="17" name="Picture 16" descr="A graph showing a graph&#10;&#10;AI-generated content may be incorrect.">
              <a:extLst>
                <a:ext uri="{FF2B5EF4-FFF2-40B4-BE49-F238E27FC236}">
                  <a16:creationId xmlns:a16="http://schemas.microsoft.com/office/drawing/2014/main" id="{364F0C3B-8AB9-64D5-1FBB-0CFD11EC22A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7778" y="1828801"/>
              <a:ext cx="10637841" cy="2826839"/>
            </a:xfrm>
            <a:prstGeom prst="rect">
              <a:avLst/>
            </a:prstGeom>
          </p:spPr>
        </p:pic>
        <p:pic>
          <p:nvPicPr>
            <p:cNvPr id="18" name="Picture 17" descr="A green line graph on a white background&#10;&#10;AI-generated content may be incorrect.">
              <a:extLst>
                <a:ext uri="{FF2B5EF4-FFF2-40B4-BE49-F238E27FC236}">
                  <a16:creationId xmlns:a16="http://schemas.microsoft.com/office/drawing/2014/main" id="{E54FC2C7-B7B4-369B-48E7-F4FDC33C59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544" t="10316" r="1130" b="21258"/>
            <a:stretch>
              <a:fillRect/>
            </a:stretch>
          </p:blipFill>
          <p:spPr>
            <a:xfrm>
              <a:off x="786381" y="3723699"/>
              <a:ext cx="10619238" cy="1963783"/>
            </a:xfrm>
            <a:prstGeom prst="rect">
              <a:avLst/>
            </a:prstGeom>
          </p:spPr>
        </p:pic>
        <p:cxnSp>
          <p:nvCxnSpPr>
            <p:cNvPr id="19" name="Elbow Connector 18">
              <a:extLst>
                <a:ext uri="{FF2B5EF4-FFF2-40B4-BE49-F238E27FC236}">
                  <a16:creationId xmlns:a16="http://schemas.microsoft.com/office/drawing/2014/main" id="{FB8384ED-581B-1C64-639D-57690FC7931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33889" y="5267095"/>
              <a:ext cx="1702106" cy="87103"/>
            </a:xfrm>
            <a:prstGeom prst="bentConnector3">
              <a:avLst>
                <a:gd name="adj1" fmla="val 70712"/>
              </a:avLst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Elbow Connector 19">
              <a:extLst>
                <a:ext uri="{FF2B5EF4-FFF2-40B4-BE49-F238E27FC236}">
                  <a16:creationId xmlns:a16="http://schemas.microsoft.com/office/drawing/2014/main" id="{49E40338-1820-4CBA-07A8-5E6BE7BC7EF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35995" y="5147646"/>
              <a:ext cx="1139722" cy="116356"/>
            </a:xfrm>
            <a:prstGeom prst="bentConnector3">
              <a:avLst>
                <a:gd name="adj1" fmla="val 52900"/>
              </a:avLst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Elbow Connector 20">
              <a:extLst>
                <a:ext uri="{FF2B5EF4-FFF2-40B4-BE49-F238E27FC236}">
                  <a16:creationId xmlns:a16="http://schemas.microsoft.com/office/drawing/2014/main" id="{F69066E7-D809-4E62-9DCB-8E9046B8DE1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75717" y="5022643"/>
              <a:ext cx="7329902" cy="125003"/>
            </a:xfrm>
            <a:prstGeom prst="bentConnector3">
              <a:avLst>
                <a:gd name="adj1" fmla="val 701"/>
              </a:avLst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C638553-A630-924C-404F-7A0F11B79BDC}"/>
                </a:ext>
              </a:extLst>
            </p:cNvPr>
            <p:cNvSpPr txBox="1"/>
            <p:nvPr/>
          </p:nvSpPr>
          <p:spPr>
            <a:xfrm>
              <a:off x="1195833" y="3692812"/>
              <a:ext cx="163880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rgbClr val="26A26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MKI8B tank pressure</a:t>
              </a:r>
              <a:br>
                <a:rPr lang="en-GB" sz="1100" dirty="0">
                  <a:solidFill>
                    <a:srgbClr val="26A26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Interlock threshold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DEDA45F-6073-D30D-AE79-42F123618E99}"/>
                </a:ext>
              </a:extLst>
            </p:cNvPr>
            <p:cNvSpPr txBox="1"/>
            <p:nvPr/>
          </p:nvSpPr>
          <p:spPr>
            <a:xfrm>
              <a:off x="1232409" y="1916424"/>
              <a:ext cx="934719" cy="430887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rgbClr val="295DB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Intensity B1</a:t>
              </a:r>
              <a:br>
                <a:rPr lang="en-GB" sz="1100" dirty="0">
                  <a:solidFill>
                    <a:srgbClr val="0001A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100" dirty="0">
                  <a:solidFill>
                    <a:srgbClr val="F1626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Intensity B2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E4E6630E-31AD-D4E4-0CBF-D92B6EB7507C}"/>
              </a:ext>
            </a:extLst>
          </p:cNvPr>
          <p:cNvSpPr txBox="1"/>
          <p:nvPr/>
        </p:nvSpPr>
        <p:spPr>
          <a:xfrm>
            <a:off x="4333213" y="4694840"/>
            <a:ext cx="3485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A928747-6D2C-AA61-A3A7-90EDAB6D4E29}"/>
              </a:ext>
            </a:extLst>
          </p:cNvPr>
          <p:cNvSpPr txBox="1"/>
          <p:nvPr/>
        </p:nvSpPr>
        <p:spPr>
          <a:xfrm>
            <a:off x="9871429" y="5001242"/>
            <a:ext cx="3485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2.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329FC5A-3F8F-10F3-44AF-F7388451D1F9}"/>
              </a:ext>
            </a:extLst>
          </p:cNvPr>
          <p:cNvSpPr txBox="1"/>
          <p:nvPr/>
        </p:nvSpPr>
        <p:spPr>
          <a:xfrm>
            <a:off x="2074041" y="3550859"/>
            <a:ext cx="7858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48b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3722087-A38D-D611-F055-D6B00429570C}"/>
              </a:ext>
            </a:extLst>
          </p:cNvPr>
          <p:cNvSpPr txBox="1"/>
          <p:nvPr/>
        </p:nvSpPr>
        <p:spPr>
          <a:xfrm>
            <a:off x="3066867" y="3480671"/>
            <a:ext cx="10088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84b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33E5AE0-19E0-E3ED-E8A5-386ED6B57EEE}"/>
              </a:ext>
            </a:extLst>
          </p:cNvPr>
          <p:cNvSpPr txBox="1"/>
          <p:nvPr/>
        </p:nvSpPr>
        <p:spPr>
          <a:xfrm>
            <a:off x="3910805" y="3215849"/>
            <a:ext cx="7858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156b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3DFCC91-CBF6-AEF4-DD7C-CDAB5C670811}"/>
              </a:ext>
            </a:extLst>
          </p:cNvPr>
          <p:cNvSpPr txBox="1"/>
          <p:nvPr/>
        </p:nvSpPr>
        <p:spPr>
          <a:xfrm>
            <a:off x="7351260" y="3077349"/>
            <a:ext cx="7858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192b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84DEE92-B4A3-E0AF-C524-239967239046}"/>
              </a:ext>
            </a:extLst>
          </p:cNvPr>
          <p:cNvSpPr txBox="1"/>
          <p:nvPr/>
        </p:nvSpPr>
        <p:spPr>
          <a:xfrm>
            <a:off x="9131128" y="2974007"/>
            <a:ext cx="7858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228b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56148CD-7A1B-7A6C-B673-A348BFAD2523}"/>
              </a:ext>
            </a:extLst>
          </p:cNvPr>
          <p:cNvSpPr txBox="1"/>
          <p:nvPr/>
        </p:nvSpPr>
        <p:spPr>
          <a:xfrm>
            <a:off x="10540687" y="2457330"/>
            <a:ext cx="7858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372b</a:t>
            </a:r>
          </a:p>
        </p:txBody>
      </p:sp>
    </p:spTree>
    <p:extLst>
      <p:ext uri="{BB962C8B-B14F-4D97-AF65-F5344CB8AC3E}">
        <p14:creationId xmlns:p14="http://schemas.microsoft.com/office/powerpoint/2010/main" val="170628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C61610-47BD-C72E-6A61-B77C99A4C2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62A573-55DF-B0BF-79E8-EE6B50BC9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MKI8 conditioning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0D01DA-76E8-C7E3-9937-7A9F34DBF5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After every scrubbing fill, the kickers need to be conditioned with the “</a:t>
            </a:r>
            <a:r>
              <a:rPr lang="en-GB" dirty="0" err="1"/>
              <a:t>SoftStart</a:t>
            </a:r>
            <a:r>
              <a:rPr lang="en-GB" dirty="0"/>
              <a:t>”: a program that pulses the kicker without beam with a gradually increasing voltage</a:t>
            </a:r>
          </a:p>
          <a:p>
            <a:pPr lvl="1"/>
            <a:r>
              <a:rPr lang="en-GB" dirty="0"/>
              <a:t>Expert request to run the </a:t>
            </a:r>
            <a:r>
              <a:rPr lang="en-GB" dirty="0" err="1"/>
              <a:t>SoftStart</a:t>
            </a:r>
            <a:r>
              <a:rPr lang="en-GB" dirty="0"/>
              <a:t> only when the pressure in the tank is below ~8e-9 mbar</a:t>
            </a:r>
          </a:p>
          <a:p>
            <a:pPr lvl="2">
              <a:buFont typeface="Wingdings" pitchFamily="2" charset="2"/>
              <a:buChar char="à"/>
            </a:pPr>
            <a:r>
              <a:rPr lang="en-GB" sz="1800" dirty="0">
                <a:sym typeface="Wingdings" pitchFamily="2" charset="2"/>
              </a:rPr>
              <a:t> Up to 2.5 h waiting after each fill (never an issue before, as far as I remember)</a:t>
            </a:r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56ED6C-EB24-CBBD-1F30-611BAA562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029FFD-6485-3C1E-1AF4-E06E0C9A9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12 June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2DBAAA-7DCB-2E40-69FC-69D4A80D1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10</a:t>
            </a:fld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4D5FCA2-E1F9-BFEC-9FA9-378E614DC565}"/>
              </a:ext>
            </a:extLst>
          </p:cNvPr>
          <p:cNvGrpSpPr/>
          <p:nvPr/>
        </p:nvGrpSpPr>
        <p:grpSpPr>
          <a:xfrm>
            <a:off x="767778" y="2340865"/>
            <a:ext cx="10637841" cy="3994345"/>
            <a:chOff x="767778" y="1828801"/>
            <a:chExt cx="10637841" cy="3994345"/>
          </a:xfrm>
        </p:grpSpPr>
        <p:pic>
          <p:nvPicPr>
            <p:cNvPr id="10" name="Picture 9" descr="A graph showing a graph&#10;&#10;AI-generated content may be incorrect.">
              <a:extLst>
                <a:ext uri="{FF2B5EF4-FFF2-40B4-BE49-F238E27FC236}">
                  <a16:creationId xmlns:a16="http://schemas.microsoft.com/office/drawing/2014/main" id="{ACD49912-21DB-4461-9078-D403D572D74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7778" y="1828801"/>
              <a:ext cx="10637841" cy="2826839"/>
            </a:xfrm>
            <a:prstGeom prst="rect">
              <a:avLst/>
            </a:prstGeom>
          </p:spPr>
        </p:pic>
        <p:pic>
          <p:nvPicPr>
            <p:cNvPr id="9" name="Picture 8" descr="A green line graph on a white background&#10;&#10;AI-generated content may be incorrect.">
              <a:extLst>
                <a:ext uri="{FF2B5EF4-FFF2-40B4-BE49-F238E27FC236}">
                  <a16:creationId xmlns:a16="http://schemas.microsoft.com/office/drawing/2014/main" id="{058D21C0-FA05-2416-DA45-19E420738E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302" t="15013" r="11731" b="20682"/>
            <a:stretch>
              <a:fillRect/>
            </a:stretch>
          </p:blipFill>
          <p:spPr>
            <a:xfrm>
              <a:off x="767778" y="3756749"/>
              <a:ext cx="10637841" cy="2066397"/>
            </a:xfrm>
            <a:prstGeom prst="rect">
              <a:avLst/>
            </a:prstGeom>
          </p:spPr>
        </p:pic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1118B24-A2A9-79EF-E8C0-A4ABEC3773E4}"/>
                </a:ext>
              </a:extLst>
            </p:cNvPr>
            <p:cNvCxnSpPr>
              <a:cxnSpLocks/>
            </p:cNvCxnSpPr>
            <p:nvPr/>
          </p:nvCxnSpPr>
          <p:spPr>
            <a:xfrm>
              <a:off x="1266940" y="4726236"/>
              <a:ext cx="10138679" cy="30661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9649E8F-189F-C284-6632-9C6582B631BE}"/>
                </a:ext>
              </a:extLst>
            </p:cNvPr>
            <p:cNvSpPr txBox="1"/>
            <p:nvPr/>
          </p:nvSpPr>
          <p:spPr>
            <a:xfrm>
              <a:off x="1195833" y="3692812"/>
              <a:ext cx="163880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rgbClr val="26A26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MKI8B tank pressure</a:t>
              </a:r>
              <a:br>
                <a:rPr lang="en-GB" sz="1100" dirty="0">
                  <a:solidFill>
                    <a:srgbClr val="26A26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SoftStart</a:t>
              </a:r>
              <a:r>
                <a:rPr lang="en-GB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threshold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08152E6-D639-3AC4-22A2-0AE2A09ED725}"/>
                </a:ext>
              </a:extLst>
            </p:cNvPr>
            <p:cNvSpPr txBox="1"/>
            <p:nvPr/>
          </p:nvSpPr>
          <p:spPr>
            <a:xfrm>
              <a:off x="1232409" y="1916424"/>
              <a:ext cx="934719" cy="430887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rgbClr val="295DB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Intensity B1</a:t>
              </a:r>
              <a:br>
                <a:rPr lang="en-GB" sz="1100" dirty="0">
                  <a:solidFill>
                    <a:srgbClr val="0001A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100" dirty="0">
                  <a:solidFill>
                    <a:srgbClr val="F1626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Intensity B2</a:t>
              </a:r>
            </a:p>
          </p:txBody>
        </p:sp>
      </p:grp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B28D4F0-A682-4856-FC69-9FE520CC31A8}"/>
              </a:ext>
            </a:extLst>
          </p:cNvPr>
          <p:cNvCxnSpPr/>
          <p:nvPr/>
        </p:nvCxnSpPr>
        <p:spPr>
          <a:xfrm>
            <a:off x="3593592" y="4498848"/>
            <a:ext cx="0" cy="53035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81D202C-DBF0-7097-4555-9E54B3E6285A}"/>
              </a:ext>
            </a:extLst>
          </p:cNvPr>
          <p:cNvCxnSpPr/>
          <p:nvPr/>
        </p:nvCxnSpPr>
        <p:spPr>
          <a:xfrm>
            <a:off x="5209032" y="4425206"/>
            <a:ext cx="0" cy="53035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9BBD764-9FAB-7012-80D7-A10E45F85257}"/>
              </a:ext>
            </a:extLst>
          </p:cNvPr>
          <p:cNvCxnSpPr/>
          <p:nvPr/>
        </p:nvCxnSpPr>
        <p:spPr>
          <a:xfrm>
            <a:off x="9951720" y="4498848"/>
            <a:ext cx="0" cy="53035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7103BD1-7C5C-977F-09A1-829D913AF266}"/>
              </a:ext>
            </a:extLst>
          </p:cNvPr>
          <p:cNvCxnSpPr/>
          <p:nvPr/>
        </p:nvCxnSpPr>
        <p:spPr>
          <a:xfrm>
            <a:off x="11122152" y="4498848"/>
            <a:ext cx="0" cy="53035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CBE30555-F6BC-28D9-EF83-8609A2619EED}"/>
              </a:ext>
            </a:extLst>
          </p:cNvPr>
          <p:cNvSpPr txBox="1"/>
          <p:nvPr/>
        </p:nvSpPr>
        <p:spPr>
          <a:xfrm>
            <a:off x="5695188" y="4185224"/>
            <a:ext cx="2086353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Sublimation of MKI8A and B </a:t>
            </a:r>
            <a:b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to reset pressure integral;</a:t>
            </a:r>
            <a:b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already at &gt; 50%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E82EA58-E816-7334-85BB-35BBBD7BE9DC}"/>
              </a:ext>
            </a:extLst>
          </p:cNvPr>
          <p:cNvCxnSpPr>
            <a:cxnSpLocks/>
            <a:stCxn id="28" idx="3"/>
          </p:cNvCxnSpPr>
          <p:nvPr/>
        </p:nvCxnSpPr>
        <p:spPr>
          <a:xfrm flipV="1">
            <a:off x="7781541" y="4268813"/>
            <a:ext cx="393194" cy="23957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A2A72B39-5B53-866B-70BF-55BBC650A29E}"/>
              </a:ext>
            </a:extLst>
          </p:cNvPr>
          <p:cNvSpPr txBox="1"/>
          <p:nvPr/>
        </p:nvSpPr>
        <p:spPr>
          <a:xfrm>
            <a:off x="2074041" y="3550859"/>
            <a:ext cx="7858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48b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4B37CAB-200F-DD67-8063-577DE591F43D}"/>
              </a:ext>
            </a:extLst>
          </p:cNvPr>
          <p:cNvSpPr txBox="1"/>
          <p:nvPr/>
        </p:nvSpPr>
        <p:spPr>
          <a:xfrm>
            <a:off x="3066867" y="3480671"/>
            <a:ext cx="10088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84b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4539985-EB7F-E092-F741-E7DC19F9DDAF}"/>
              </a:ext>
            </a:extLst>
          </p:cNvPr>
          <p:cNvSpPr txBox="1"/>
          <p:nvPr/>
        </p:nvSpPr>
        <p:spPr>
          <a:xfrm>
            <a:off x="3910805" y="3215849"/>
            <a:ext cx="7858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156b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C40EEF2-5771-2C0E-A5B6-FEA078EA766C}"/>
              </a:ext>
            </a:extLst>
          </p:cNvPr>
          <p:cNvSpPr txBox="1"/>
          <p:nvPr/>
        </p:nvSpPr>
        <p:spPr>
          <a:xfrm>
            <a:off x="7351260" y="3077349"/>
            <a:ext cx="7858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192b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B71A9D7-89D9-7FBF-89DB-C737DC25DE14}"/>
              </a:ext>
            </a:extLst>
          </p:cNvPr>
          <p:cNvSpPr txBox="1"/>
          <p:nvPr/>
        </p:nvSpPr>
        <p:spPr>
          <a:xfrm>
            <a:off x="9131128" y="2974007"/>
            <a:ext cx="7858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228b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90441B0-F6AD-0A7C-5CDB-3965706A2D89}"/>
              </a:ext>
            </a:extLst>
          </p:cNvPr>
          <p:cNvSpPr txBox="1"/>
          <p:nvPr/>
        </p:nvSpPr>
        <p:spPr>
          <a:xfrm>
            <a:off x="10540687" y="2457330"/>
            <a:ext cx="7858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372b</a:t>
            </a:r>
          </a:p>
        </p:txBody>
      </p:sp>
    </p:spTree>
    <p:extLst>
      <p:ext uri="{BB962C8B-B14F-4D97-AF65-F5344CB8AC3E}">
        <p14:creationId xmlns:p14="http://schemas.microsoft.com/office/powerpoint/2010/main" val="951697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4CBD9A-59B5-2BDA-2096-3D0D0B7C16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56ACF-3C7A-0514-794E-66690C4DE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MKI8 conditioning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5A1A25-B28D-1AA4-5A04-7186FCA1EC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 total, around 80h, or 3.5 days, were needed to scrub the newly installed kickers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1AD459-C7FE-41BA-EC5B-078A2E6CA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2E1280-97E2-39E0-51FA-A1ED4BF09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12 June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DA622D-6946-7A1B-8878-F6CB77E8D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11</a:t>
            </a:fld>
            <a:endParaRPr lang="en-US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968C3EC1-4BD9-78C1-266A-730527667FE1}"/>
              </a:ext>
            </a:extLst>
          </p:cNvPr>
          <p:cNvGrpSpPr>
            <a:grpSpLocks noChangeAspect="1"/>
          </p:cNvGrpSpPr>
          <p:nvPr/>
        </p:nvGrpSpPr>
        <p:grpSpPr>
          <a:xfrm>
            <a:off x="828809" y="1679160"/>
            <a:ext cx="10279412" cy="2337552"/>
            <a:chOff x="100129" y="1325879"/>
            <a:chExt cx="11701363" cy="2660905"/>
          </a:xfrm>
        </p:grpSpPr>
        <p:pic>
          <p:nvPicPr>
            <p:cNvPr id="74" name="Picture 73" descr="A graph of different colored lines&#10;&#10;AI-generated content may be incorrect.">
              <a:extLst>
                <a:ext uri="{FF2B5EF4-FFF2-40B4-BE49-F238E27FC236}">
                  <a16:creationId xmlns:a16="http://schemas.microsoft.com/office/drawing/2014/main" id="{ADF49170-5170-6808-D86E-29DF4A4A5E8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1205" t="4163" r="15500" b="62420"/>
            <a:stretch>
              <a:fillRect/>
            </a:stretch>
          </p:blipFill>
          <p:spPr>
            <a:xfrm>
              <a:off x="100129" y="1325879"/>
              <a:ext cx="11701363" cy="2660905"/>
            </a:xfrm>
            <a:prstGeom prst="rect">
              <a:avLst/>
            </a:prstGeom>
          </p:spPr>
        </p:pic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76CADCB3-63D4-EA2B-56F1-6217F27C287D}"/>
                </a:ext>
              </a:extLst>
            </p:cNvPr>
            <p:cNvSpPr txBox="1"/>
            <p:nvPr/>
          </p:nvSpPr>
          <p:spPr>
            <a:xfrm>
              <a:off x="9300240" y="1828800"/>
              <a:ext cx="894536" cy="315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2460b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D0E479A4-5FBB-9895-500E-77943F025AD5}"/>
                </a:ext>
              </a:extLst>
            </p:cNvPr>
            <p:cNvSpPr txBox="1"/>
            <p:nvPr/>
          </p:nvSpPr>
          <p:spPr>
            <a:xfrm>
              <a:off x="8643568" y="1815851"/>
              <a:ext cx="894536" cy="315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2028b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423B951D-3241-F80C-DB1A-900759065F87}"/>
                </a:ext>
              </a:extLst>
            </p:cNvPr>
            <p:cNvSpPr txBox="1"/>
            <p:nvPr/>
          </p:nvSpPr>
          <p:spPr>
            <a:xfrm rot="16692477">
              <a:off x="10228483" y="2537525"/>
              <a:ext cx="1277637" cy="315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Qualification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0756866F-0588-EBF8-4FAC-BE18744D69F9}"/>
                </a:ext>
              </a:extLst>
            </p:cNvPr>
            <p:cNvSpPr txBox="1"/>
            <p:nvPr/>
          </p:nvSpPr>
          <p:spPr>
            <a:xfrm>
              <a:off x="882729" y="3290500"/>
              <a:ext cx="894536" cy="315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48b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4D8ACF2B-D731-1022-3671-635067D0F4BD}"/>
                </a:ext>
              </a:extLst>
            </p:cNvPr>
            <p:cNvSpPr txBox="1"/>
            <p:nvPr/>
          </p:nvSpPr>
          <p:spPr>
            <a:xfrm>
              <a:off x="1372053" y="3290500"/>
              <a:ext cx="1383860" cy="315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84b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82AB8921-4611-D572-075C-80F37BD9FB45}"/>
                </a:ext>
              </a:extLst>
            </p:cNvPr>
            <p:cNvSpPr txBox="1"/>
            <p:nvPr/>
          </p:nvSpPr>
          <p:spPr>
            <a:xfrm>
              <a:off x="2266588" y="3097116"/>
              <a:ext cx="894536" cy="315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156b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0F74A3A0-D37C-2336-63FA-758D56112CE9}"/>
                </a:ext>
              </a:extLst>
            </p:cNvPr>
            <p:cNvSpPr txBox="1"/>
            <p:nvPr/>
          </p:nvSpPr>
          <p:spPr>
            <a:xfrm>
              <a:off x="3007134" y="3097116"/>
              <a:ext cx="894536" cy="315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192b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BB26470E-F096-4304-8566-24053E59513B}"/>
                </a:ext>
              </a:extLst>
            </p:cNvPr>
            <p:cNvSpPr txBox="1"/>
            <p:nvPr/>
          </p:nvSpPr>
          <p:spPr>
            <a:xfrm>
              <a:off x="4139773" y="3095755"/>
              <a:ext cx="894536" cy="315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228b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3DB971CD-79B9-57EF-77A5-D4FB365B6F95}"/>
                </a:ext>
              </a:extLst>
            </p:cNvPr>
            <p:cNvSpPr txBox="1"/>
            <p:nvPr/>
          </p:nvSpPr>
          <p:spPr>
            <a:xfrm>
              <a:off x="4750652" y="3095755"/>
              <a:ext cx="894536" cy="315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372b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C721D440-3061-6B89-7D2E-91FBB71E2114}"/>
                </a:ext>
              </a:extLst>
            </p:cNvPr>
            <p:cNvSpPr txBox="1"/>
            <p:nvPr/>
          </p:nvSpPr>
          <p:spPr>
            <a:xfrm>
              <a:off x="5436332" y="2957255"/>
              <a:ext cx="894536" cy="315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660b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65341A31-197E-E633-EC51-EE1DAFE190F1}"/>
                </a:ext>
              </a:extLst>
            </p:cNvPr>
            <p:cNvSpPr txBox="1"/>
            <p:nvPr/>
          </p:nvSpPr>
          <p:spPr>
            <a:xfrm>
              <a:off x="6176876" y="2944049"/>
              <a:ext cx="894536" cy="315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588b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7AD07077-06A5-8766-0F7B-B10595118CB8}"/>
                </a:ext>
              </a:extLst>
            </p:cNvPr>
            <p:cNvSpPr txBox="1"/>
            <p:nvPr/>
          </p:nvSpPr>
          <p:spPr>
            <a:xfrm>
              <a:off x="6690277" y="2733751"/>
              <a:ext cx="894536" cy="315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1020b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865AA007-1AC0-9DFB-228C-80A69F854D40}"/>
                </a:ext>
              </a:extLst>
            </p:cNvPr>
            <p:cNvSpPr txBox="1"/>
            <p:nvPr/>
          </p:nvSpPr>
          <p:spPr>
            <a:xfrm>
              <a:off x="7258540" y="2541739"/>
              <a:ext cx="894536" cy="315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1308b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1FC4A78E-BC18-559D-6084-F8948E57819F}"/>
                </a:ext>
              </a:extLst>
            </p:cNvPr>
            <p:cNvSpPr txBox="1"/>
            <p:nvPr/>
          </p:nvSpPr>
          <p:spPr>
            <a:xfrm>
              <a:off x="7953364" y="2456750"/>
              <a:ext cx="894536" cy="315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1456b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CF2CFB07-4111-58D1-91CB-5ECD747FAD22}"/>
                </a:ext>
              </a:extLst>
            </p:cNvPr>
            <p:cNvSpPr txBox="1"/>
            <p:nvPr/>
          </p:nvSpPr>
          <p:spPr>
            <a:xfrm>
              <a:off x="9809596" y="1828799"/>
              <a:ext cx="894536" cy="315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2604b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1413983D-46C5-DBF7-C06F-C5C0F7339902}"/>
                </a:ext>
              </a:extLst>
            </p:cNvPr>
            <p:cNvSpPr txBox="1"/>
            <p:nvPr/>
          </p:nvSpPr>
          <p:spPr>
            <a:xfrm>
              <a:off x="3638339" y="1830953"/>
              <a:ext cx="114573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latin typeface="Arial" panose="020B0604020202020204" pitchFamily="34" charset="0"/>
                  <a:cs typeface="Arial" panose="020B0604020202020204" pitchFamily="34" charset="0"/>
                  <a:sym typeface="Wingdings" pitchFamily="2" charset="2"/>
                </a:rPr>
                <a:t>Max thresholds reached </a:t>
              </a:r>
              <a:br>
                <a:rPr lang="en-GB" sz="1200" b="1" dirty="0">
                  <a:latin typeface="Arial" panose="020B0604020202020204" pitchFamily="34" charset="0"/>
                  <a:cs typeface="Arial" panose="020B0604020202020204" pitchFamily="34" charset="0"/>
                  <a:sym typeface="Wingdings" pitchFamily="2" charset="2"/>
                </a:rPr>
              </a:br>
              <a:r>
                <a:rPr lang="en-GB" sz="1200" b="1" dirty="0">
                  <a:latin typeface="Arial" panose="020B0604020202020204" pitchFamily="34" charset="0"/>
                  <a:cs typeface="Arial" panose="020B0604020202020204" pitchFamily="34" charset="0"/>
                  <a:sym typeface="Wingdings" pitchFamily="2" charset="2"/>
                </a:rPr>
                <a:t> Nx72b</a:t>
              </a:r>
              <a:endParaRPr lang="en-GB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2BF52025-A03C-B5AF-D827-A44E265C876D}"/>
                </a:ext>
              </a:extLst>
            </p:cNvPr>
            <p:cNvSpPr txBox="1"/>
            <p:nvPr/>
          </p:nvSpPr>
          <p:spPr>
            <a:xfrm>
              <a:off x="4946724" y="2186355"/>
              <a:ext cx="11457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latin typeface="Arial" panose="020B0604020202020204" pitchFamily="34" charset="0"/>
                  <a:cs typeface="Arial" panose="020B0604020202020204" pitchFamily="34" charset="0"/>
                  <a:sym typeface="Wingdings" pitchFamily="2" charset="2"/>
                </a:rPr>
                <a:t>MPP checklist</a:t>
              </a:r>
              <a:endParaRPr lang="en-GB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2" name="TextBox 91">
            <a:extLst>
              <a:ext uri="{FF2B5EF4-FFF2-40B4-BE49-F238E27FC236}">
                <a16:creationId xmlns:a16="http://schemas.microsoft.com/office/drawing/2014/main" id="{B9B46E7D-01E5-887E-E53D-256B1E5435B8}"/>
              </a:ext>
            </a:extLst>
          </p:cNvPr>
          <p:cNvSpPr txBox="1"/>
          <p:nvPr/>
        </p:nvSpPr>
        <p:spPr>
          <a:xfrm>
            <a:off x="1516544" y="2136537"/>
            <a:ext cx="10065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2025</a:t>
            </a: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61980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50AB73-E112-839A-EA3F-9D695D4941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7F17F-D03D-9264-878C-2095F30EC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MKI8 conditioning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87D2F2-F5FD-00FB-BAEE-E3D1280DB9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Scrubbing took about twice as long as last year: two (neighbouring) MKIs exchanged instead of one</a:t>
            </a:r>
          </a:p>
          <a:p>
            <a:pPr lvl="1"/>
            <a:r>
              <a:rPr lang="en-GB" dirty="0"/>
              <a:t>In Run 4, we will need to condition 4 adjacent MKIs in B1, but also the rest of the machine will need scrubbing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C4AC8A-ADD1-3625-F17E-46DF624FB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C7C6B3-6CCC-3921-A0B6-9A02CA9D0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12 June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861CF-768C-BBB0-C187-16376FCBA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12</a:t>
            </a:fld>
            <a:endParaRPr lang="en-US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BCF8A13-99FF-C1B0-425F-62DD697DB358}"/>
              </a:ext>
            </a:extLst>
          </p:cNvPr>
          <p:cNvGrpSpPr>
            <a:grpSpLocks noChangeAspect="1"/>
          </p:cNvGrpSpPr>
          <p:nvPr/>
        </p:nvGrpSpPr>
        <p:grpSpPr>
          <a:xfrm>
            <a:off x="751335" y="3992469"/>
            <a:ext cx="10030288" cy="2619118"/>
            <a:chOff x="551035" y="797471"/>
            <a:chExt cx="8041929" cy="2099916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960635FD-C29B-4B1E-43B4-1F341B45593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1035" y="797471"/>
              <a:ext cx="8041929" cy="1922432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AFD43AEE-9B79-D454-C929-6B8A21DE3D9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03418" y="2671624"/>
              <a:ext cx="537161" cy="225763"/>
            </a:xfrm>
            <a:prstGeom prst="rect">
              <a:avLst/>
            </a:prstGeom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F037BE80-A749-94D3-7FB2-0E1042644F01}"/>
                </a:ext>
              </a:extLst>
            </p:cNvPr>
            <p:cNvSpPr txBox="1"/>
            <p:nvPr/>
          </p:nvSpPr>
          <p:spPr>
            <a:xfrm rot="18901378">
              <a:off x="990115" y="1668750"/>
              <a:ext cx="11997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60b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8291144-834A-5C56-AE14-0DE8BCB64BEA}"/>
                </a:ext>
              </a:extLst>
            </p:cNvPr>
            <p:cNvSpPr txBox="1"/>
            <p:nvPr/>
          </p:nvSpPr>
          <p:spPr>
            <a:xfrm rot="18901378">
              <a:off x="1457862" y="1645567"/>
              <a:ext cx="11997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108b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4A1256E8-2251-4D54-7A51-28EFF30BA71C}"/>
                </a:ext>
              </a:extLst>
            </p:cNvPr>
            <p:cNvSpPr txBox="1"/>
            <p:nvPr/>
          </p:nvSpPr>
          <p:spPr>
            <a:xfrm rot="18901378">
              <a:off x="2214167" y="1693019"/>
              <a:ext cx="11997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156b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74B168B-3397-A6B9-13B3-81CE00E6E1C9}"/>
                </a:ext>
              </a:extLst>
            </p:cNvPr>
            <p:cNvSpPr txBox="1"/>
            <p:nvPr/>
          </p:nvSpPr>
          <p:spPr>
            <a:xfrm rot="18901378">
              <a:off x="3051720" y="1645566"/>
              <a:ext cx="11997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300b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D67C6B4E-1D7C-3F11-CFD7-AF0E7EC2C141}"/>
                </a:ext>
              </a:extLst>
            </p:cNvPr>
            <p:cNvSpPr txBox="1"/>
            <p:nvPr/>
          </p:nvSpPr>
          <p:spPr>
            <a:xfrm rot="18901378">
              <a:off x="3804010" y="1646537"/>
              <a:ext cx="11997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444b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28063E35-6925-BDA4-C5E3-7CCEF855A028}"/>
                </a:ext>
              </a:extLst>
            </p:cNvPr>
            <p:cNvSpPr txBox="1"/>
            <p:nvPr/>
          </p:nvSpPr>
          <p:spPr>
            <a:xfrm rot="18901378">
              <a:off x="4690067" y="1643272"/>
              <a:ext cx="11997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516b</a:t>
              </a:r>
            </a:p>
          </p:txBody>
        </p: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8AC10897-1705-46E5-2666-74056A7539DB}"/>
                </a:ext>
              </a:extLst>
            </p:cNvPr>
            <p:cNvCxnSpPr>
              <a:cxnSpLocks/>
            </p:cNvCxnSpPr>
            <p:nvPr/>
          </p:nvCxnSpPr>
          <p:spPr>
            <a:xfrm>
              <a:off x="1176489" y="1426930"/>
              <a:ext cx="4234196" cy="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709BD6F4-4BB5-93AE-2FCA-110A57B87D18}"/>
                </a:ext>
              </a:extLst>
            </p:cNvPr>
            <p:cNvSpPr txBox="1"/>
            <p:nvPr/>
          </p:nvSpPr>
          <p:spPr>
            <a:xfrm>
              <a:off x="2259175" y="1100777"/>
              <a:ext cx="25814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“Pre-scrubbing” (to 500b)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F4E410E-8FEA-D201-8FCA-AECBC287D7E6}"/>
              </a:ext>
            </a:extLst>
          </p:cNvPr>
          <p:cNvGrpSpPr>
            <a:grpSpLocks noChangeAspect="1"/>
          </p:cNvGrpSpPr>
          <p:nvPr/>
        </p:nvGrpSpPr>
        <p:grpSpPr>
          <a:xfrm>
            <a:off x="828809" y="1679160"/>
            <a:ext cx="10279412" cy="2337552"/>
            <a:chOff x="100129" y="1325879"/>
            <a:chExt cx="11701363" cy="2660905"/>
          </a:xfrm>
        </p:grpSpPr>
        <p:pic>
          <p:nvPicPr>
            <p:cNvPr id="49" name="Picture 48" descr="A graph of different colored lines&#10;&#10;AI-generated content may be incorrect.">
              <a:extLst>
                <a:ext uri="{FF2B5EF4-FFF2-40B4-BE49-F238E27FC236}">
                  <a16:creationId xmlns:a16="http://schemas.microsoft.com/office/drawing/2014/main" id="{FA1D34A9-945A-0D95-33CA-2CCB4038B73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1205" t="4163" r="15500" b="62420"/>
            <a:stretch>
              <a:fillRect/>
            </a:stretch>
          </p:blipFill>
          <p:spPr>
            <a:xfrm>
              <a:off x="100129" y="1325879"/>
              <a:ext cx="11701363" cy="2660905"/>
            </a:xfrm>
            <a:prstGeom prst="rect">
              <a:avLst/>
            </a:prstGeom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74C9757A-E208-A5D8-A650-84134551F16D}"/>
                </a:ext>
              </a:extLst>
            </p:cNvPr>
            <p:cNvSpPr txBox="1"/>
            <p:nvPr/>
          </p:nvSpPr>
          <p:spPr>
            <a:xfrm>
              <a:off x="9300240" y="1828800"/>
              <a:ext cx="894536" cy="315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2460b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5BF4FBCA-F447-5EB2-6899-A90E0B4C1608}"/>
                </a:ext>
              </a:extLst>
            </p:cNvPr>
            <p:cNvSpPr txBox="1"/>
            <p:nvPr/>
          </p:nvSpPr>
          <p:spPr>
            <a:xfrm>
              <a:off x="8643568" y="1815851"/>
              <a:ext cx="894536" cy="315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2028b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C85356A1-1C0B-7308-D669-4072F8E8C568}"/>
                </a:ext>
              </a:extLst>
            </p:cNvPr>
            <p:cNvSpPr txBox="1"/>
            <p:nvPr/>
          </p:nvSpPr>
          <p:spPr>
            <a:xfrm rot="16692477">
              <a:off x="10228483" y="2537525"/>
              <a:ext cx="1277637" cy="315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Qualification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65006E92-FB8D-3233-A242-0604957FEE10}"/>
                </a:ext>
              </a:extLst>
            </p:cNvPr>
            <p:cNvSpPr txBox="1"/>
            <p:nvPr/>
          </p:nvSpPr>
          <p:spPr>
            <a:xfrm>
              <a:off x="882729" y="3290500"/>
              <a:ext cx="894536" cy="315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48b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88FB6CE8-9508-E75F-62E5-541A4479765F}"/>
                </a:ext>
              </a:extLst>
            </p:cNvPr>
            <p:cNvSpPr txBox="1"/>
            <p:nvPr/>
          </p:nvSpPr>
          <p:spPr>
            <a:xfrm>
              <a:off x="1372053" y="3290500"/>
              <a:ext cx="1383860" cy="315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84b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A3CF08AC-FFC2-A2E9-6DBC-D954556CFB36}"/>
                </a:ext>
              </a:extLst>
            </p:cNvPr>
            <p:cNvSpPr txBox="1"/>
            <p:nvPr/>
          </p:nvSpPr>
          <p:spPr>
            <a:xfrm>
              <a:off x="2266588" y="3097116"/>
              <a:ext cx="894536" cy="315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156b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9F8391E0-12B6-3C89-B9C4-4629375760F9}"/>
                </a:ext>
              </a:extLst>
            </p:cNvPr>
            <p:cNvSpPr txBox="1"/>
            <p:nvPr/>
          </p:nvSpPr>
          <p:spPr>
            <a:xfrm>
              <a:off x="3007134" y="3097116"/>
              <a:ext cx="894536" cy="315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192b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BF012140-3362-6BED-0129-5A4CEB7AB802}"/>
                </a:ext>
              </a:extLst>
            </p:cNvPr>
            <p:cNvSpPr txBox="1"/>
            <p:nvPr/>
          </p:nvSpPr>
          <p:spPr>
            <a:xfrm>
              <a:off x="4139773" y="3095755"/>
              <a:ext cx="894536" cy="315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228b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747126A1-6870-3993-81C6-DE438DB171F4}"/>
                </a:ext>
              </a:extLst>
            </p:cNvPr>
            <p:cNvSpPr txBox="1"/>
            <p:nvPr/>
          </p:nvSpPr>
          <p:spPr>
            <a:xfrm>
              <a:off x="4750652" y="3095755"/>
              <a:ext cx="894536" cy="315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372b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E5F18E79-B51B-E974-E5DE-9B487D840219}"/>
                </a:ext>
              </a:extLst>
            </p:cNvPr>
            <p:cNvSpPr txBox="1"/>
            <p:nvPr/>
          </p:nvSpPr>
          <p:spPr>
            <a:xfrm>
              <a:off x="5436332" y="2957255"/>
              <a:ext cx="894536" cy="315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660b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D542305F-B282-D769-3C99-0FB23911F8E8}"/>
                </a:ext>
              </a:extLst>
            </p:cNvPr>
            <p:cNvSpPr txBox="1"/>
            <p:nvPr/>
          </p:nvSpPr>
          <p:spPr>
            <a:xfrm>
              <a:off x="6176876" y="2944049"/>
              <a:ext cx="894536" cy="315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588b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3D3707EB-6127-DBC5-5DC0-788AC250FA6B}"/>
                </a:ext>
              </a:extLst>
            </p:cNvPr>
            <p:cNvSpPr txBox="1"/>
            <p:nvPr/>
          </p:nvSpPr>
          <p:spPr>
            <a:xfrm>
              <a:off x="6690277" y="2733751"/>
              <a:ext cx="894536" cy="315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1020b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99345E7F-BEF4-BDF5-CCCE-DE95BB8C5E5C}"/>
                </a:ext>
              </a:extLst>
            </p:cNvPr>
            <p:cNvSpPr txBox="1"/>
            <p:nvPr/>
          </p:nvSpPr>
          <p:spPr>
            <a:xfrm>
              <a:off x="7258540" y="2541739"/>
              <a:ext cx="894536" cy="315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1308b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7E3C0912-4948-B4F7-5E2F-033EC1282446}"/>
                </a:ext>
              </a:extLst>
            </p:cNvPr>
            <p:cNvSpPr txBox="1"/>
            <p:nvPr/>
          </p:nvSpPr>
          <p:spPr>
            <a:xfrm>
              <a:off x="7953364" y="2456750"/>
              <a:ext cx="894536" cy="315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1456b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4D07367F-D202-36AD-93CB-474B4A927535}"/>
                </a:ext>
              </a:extLst>
            </p:cNvPr>
            <p:cNvSpPr txBox="1"/>
            <p:nvPr/>
          </p:nvSpPr>
          <p:spPr>
            <a:xfrm>
              <a:off x="9809596" y="1828799"/>
              <a:ext cx="894536" cy="315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2604b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B673F274-B011-F3DA-A23F-6CC2AE7B74F0}"/>
                </a:ext>
              </a:extLst>
            </p:cNvPr>
            <p:cNvSpPr txBox="1"/>
            <p:nvPr/>
          </p:nvSpPr>
          <p:spPr>
            <a:xfrm>
              <a:off x="3638339" y="1830953"/>
              <a:ext cx="114573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latin typeface="Arial" panose="020B0604020202020204" pitchFamily="34" charset="0"/>
                  <a:cs typeface="Arial" panose="020B0604020202020204" pitchFamily="34" charset="0"/>
                  <a:sym typeface="Wingdings" pitchFamily="2" charset="2"/>
                </a:rPr>
                <a:t>Max thresholds reached </a:t>
              </a:r>
              <a:br>
                <a:rPr lang="en-GB" sz="1200" b="1" dirty="0">
                  <a:latin typeface="Arial" panose="020B0604020202020204" pitchFamily="34" charset="0"/>
                  <a:cs typeface="Arial" panose="020B0604020202020204" pitchFamily="34" charset="0"/>
                  <a:sym typeface="Wingdings" pitchFamily="2" charset="2"/>
                </a:rPr>
              </a:br>
              <a:r>
                <a:rPr lang="en-GB" sz="1200" b="1" dirty="0">
                  <a:latin typeface="Arial" panose="020B0604020202020204" pitchFamily="34" charset="0"/>
                  <a:cs typeface="Arial" panose="020B0604020202020204" pitchFamily="34" charset="0"/>
                  <a:sym typeface="Wingdings" pitchFamily="2" charset="2"/>
                </a:rPr>
                <a:t> Nx72b</a:t>
              </a:r>
              <a:endParaRPr lang="en-GB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F222783E-B669-4D0C-9EE2-364B4282ECD6}"/>
                </a:ext>
              </a:extLst>
            </p:cNvPr>
            <p:cNvSpPr txBox="1"/>
            <p:nvPr/>
          </p:nvSpPr>
          <p:spPr>
            <a:xfrm>
              <a:off x="4946724" y="2186355"/>
              <a:ext cx="11457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latin typeface="Arial" panose="020B0604020202020204" pitchFamily="34" charset="0"/>
                  <a:cs typeface="Arial" panose="020B0604020202020204" pitchFamily="34" charset="0"/>
                  <a:sym typeface="Wingdings" pitchFamily="2" charset="2"/>
                </a:rPr>
                <a:t>MPP checklist</a:t>
              </a:r>
              <a:endParaRPr lang="en-GB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60780DB2-D9CF-EDCE-A526-A3C8B1736549}"/>
              </a:ext>
            </a:extLst>
          </p:cNvPr>
          <p:cNvSpPr txBox="1"/>
          <p:nvPr/>
        </p:nvSpPr>
        <p:spPr>
          <a:xfrm>
            <a:off x="7278184" y="4433441"/>
            <a:ext cx="1496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2676b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ECB4CEE-82F3-034A-FC95-A60D7F7D05A8}"/>
              </a:ext>
            </a:extLst>
          </p:cNvPr>
          <p:cNvSpPr txBox="1"/>
          <p:nvPr/>
        </p:nvSpPr>
        <p:spPr>
          <a:xfrm>
            <a:off x="9334355" y="4399032"/>
            <a:ext cx="14964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Qualification</a:t>
            </a: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099698A-6A30-5DD3-8E18-9D908CB03209}"/>
              </a:ext>
            </a:extLst>
          </p:cNvPr>
          <p:cNvSpPr txBox="1"/>
          <p:nvPr/>
        </p:nvSpPr>
        <p:spPr>
          <a:xfrm>
            <a:off x="5913739" y="4775105"/>
            <a:ext cx="14964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MPP checklist</a:t>
            </a: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E5A1FCB-D3AC-EF3B-C276-2ECF981525C8}"/>
              </a:ext>
            </a:extLst>
          </p:cNvPr>
          <p:cNvSpPr txBox="1"/>
          <p:nvPr/>
        </p:nvSpPr>
        <p:spPr>
          <a:xfrm>
            <a:off x="1516544" y="2136537"/>
            <a:ext cx="10065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2025</a:t>
            </a: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0E08081-F17A-99BD-612F-B9B5EE12DF5A}"/>
              </a:ext>
            </a:extLst>
          </p:cNvPr>
          <p:cNvSpPr txBox="1"/>
          <p:nvPr/>
        </p:nvSpPr>
        <p:spPr>
          <a:xfrm>
            <a:off x="1516544" y="4417805"/>
            <a:ext cx="10065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2024</a:t>
            </a: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90134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B7F03C-46B7-4471-59DA-A90C5AD57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Loss observations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74EE53-3DAE-3972-7DDC-BCB9410B1C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High losses were observed from before the scrubbing run throughout the intensity ramp-up in a few vented locations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0A6EEF-81B7-16F7-11A9-297E0FF0D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5D759F-EB22-E889-DF97-C152B8989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12 June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D3DCA5-3B74-CB5E-E7DD-5F0AB3EF8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13</a:t>
            </a:fld>
            <a:endParaRPr lang="en-US"/>
          </a:p>
        </p:txBody>
      </p:sp>
      <p:pic>
        <p:nvPicPr>
          <p:cNvPr id="8" name="Picture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6EB346CD-7FA7-223A-EC43-4E9C80739F1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6739" b="32235"/>
          <a:stretch>
            <a:fillRect/>
          </a:stretch>
        </p:blipFill>
        <p:spPr>
          <a:xfrm>
            <a:off x="261111" y="1983549"/>
            <a:ext cx="11436137" cy="3282379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49DB841D-34DE-EB0F-B6CE-E766DF7F80F0}"/>
              </a:ext>
            </a:extLst>
          </p:cNvPr>
          <p:cNvSpPr/>
          <p:nvPr/>
        </p:nvSpPr>
        <p:spPr>
          <a:xfrm>
            <a:off x="3703320" y="4304120"/>
            <a:ext cx="608584" cy="1115252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336B18D-16A3-4EDC-D69F-515DC3B3A310}"/>
              </a:ext>
            </a:extLst>
          </p:cNvPr>
          <p:cNvSpPr/>
          <p:nvPr/>
        </p:nvSpPr>
        <p:spPr>
          <a:xfrm>
            <a:off x="6571488" y="4304120"/>
            <a:ext cx="608584" cy="1115252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36C5E48-80C4-7AEC-FB28-C2077EEF13E4}"/>
              </a:ext>
            </a:extLst>
          </p:cNvPr>
          <p:cNvSpPr txBox="1"/>
          <p:nvPr/>
        </p:nvSpPr>
        <p:spPr>
          <a:xfrm>
            <a:off x="3256788" y="2816352"/>
            <a:ext cx="15016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TWOCRYST experiment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755D473-94A5-7F97-A2FB-789EA1D33CF4}"/>
              </a:ext>
            </a:extLst>
          </p:cNvPr>
          <p:cNvSpPr txBox="1"/>
          <p:nvPr/>
        </p:nvSpPr>
        <p:spPr>
          <a:xfrm>
            <a:off x="6092456" y="2816352"/>
            <a:ext cx="15016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CMS XRPs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67787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64E718-4CAD-16D9-E514-973EADC473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50E141-5847-A991-A947-1FED6EEC7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Loss observations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E2C9A6-8305-9053-3986-FFA706D8D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High losses were observed from before the scrubbing run throughout the intensity ramp-up in a few vented locations</a:t>
            </a:r>
          </a:p>
          <a:p>
            <a:r>
              <a:rPr lang="en-GB" dirty="0"/>
              <a:t>Correlated with strong pressure rise, scrubbing as expected in the shadow of the MKIs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F87E44-7257-9C48-29C5-5DF8B8BD3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940F68-F243-0788-4DEA-5B621241C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12 June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6C3F46-0A46-71F2-5ECF-ED3789823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14</a:t>
            </a:fld>
            <a:endParaRPr lang="en-US"/>
          </a:p>
        </p:txBody>
      </p:sp>
      <p:pic>
        <p:nvPicPr>
          <p:cNvPr id="8" name="Picture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5E8BB3B9-46F3-7C97-F7E1-EDA11BB44E5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6739" b="32235"/>
          <a:stretch>
            <a:fillRect/>
          </a:stretch>
        </p:blipFill>
        <p:spPr>
          <a:xfrm>
            <a:off x="261111" y="1983549"/>
            <a:ext cx="11436137" cy="3282379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1A9AAAFB-4E7C-E6FC-113E-E5B4A221A32B}"/>
              </a:ext>
            </a:extLst>
          </p:cNvPr>
          <p:cNvSpPr/>
          <p:nvPr/>
        </p:nvSpPr>
        <p:spPr>
          <a:xfrm>
            <a:off x="3703320" y="4304120"/>
            <a:ext cx="608584" cy="1115252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2EC65B9-2954-D59D-3B54-CD7D72F8F992}"/>
              </a:ext>
            </a:extLst>
          </p:cNvPr>
          <p:cNvSpPr/>
          <p:nvPr/>
        </p:nvSpPr>
        <p:spPr>
          <a:xfrm>
            <a:off x="6571488" y="5154512"/>
            <a:ext cx="608584" cy="1115252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48EF57-0018-CB1B-B4EA-B6EF1631CA5F}"/>
              </a:ext>
            </a:extLst>
          </p:cNvPr>
          <p:cNvSpPr txBox="1"/>
          <p:nvPr/>
        </p:nvSpPr>
        <p:spPr>
          <a:xfrm>
            <a:off x="3256788" y="2816352"/>
            <a:ext cx="15016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TWOCRYST experiment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444D7AD-FEA2-75D2-0454-B7FF13924E96}"/>
              </a:ext>
            </a:extLst>
          </p:cNvPr>
          <p:cNvSpPr txBox="1"/>
          <p:nvPr/>
        </p:nvSpPr>
        <p:spPr>
          <a:xfrm>
            <a:off x="6092456" y="3666744"/>
            <a:ext cx="15016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CMS XRPs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 descr="A screen shot of a graph&#10;&#10;AI-generated content may be incorrect.">
            <a:extLst>
              <a:ext uri="{FF2B5EF4-FFF2-40B4-BE49-F238E27FC236}">
                <a16:creationId xmlns:a16="http://schemas.microsoft.com/office/drawing/2014/main" id="{A833F9B3-25CA-1C83-D4CD-74D8AA7C891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419" r="23072" b="2546"/>
          <a:stretch>
            <a:fillRect/>
          </a:stretch>
        </p:blipFill>
        <p:spPr>
          <a:xfrm>
            <a:off x="5003237" y="1604264"/>
            <a:ext cx="5979161" cy="4878832"/>
          </a:xfrm>
          <a:prstGeom prst="rect">
            <a:avLst/>
          </a:prstGeom>
        </p:spPr>
      </p:pic>
      <p:pic>
        <p:nvPicPr>
          <p:cNvPr id="14" name="Picture 13" descr="A screen shot of a graph&#10;&#10;AI-generated content may be incorrect.">
            <a:extLst>
              <a:ext uri="{FF2B5EF4-FFF2-40B4-BE49-F238E27FC236}">
                <a16:creationId xmlns:a16="http://schemas.microsoft.com/office/drawing/2014/main" id="{E3ACA179-040A-2883-990C-F139A1D58CC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7314" t="3419" r="9558" b="86709"/>
          <a:stretch>
            <a:fillRect/>
          </a:stretch>
        </p:blipFill>
        <p:spPr>
          <a:xfrm>
            <a:off x="9912096" y="1645221"/>
            <a:ext cx="1020364" cy="512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9859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C067A8-48C6-8396-9212-B6FE509526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831B1-CFD8-E726-12B4-8044C4AA1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Loss observations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490161-638E-5F6F-AA09-8FEA237003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High losses were observed from before the scrubbing run throughout the intensity ramp-up in a few vented locations</a:t>
            </a:r>
          </a:p>
          <a:p>
            <a:r>
              <a:rPr lang="en-GB" dirty="0"/>
              <a:t>Correlated with strong pressure rise, scrubbing as expected in the shadow of the MKIs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D41B79-3BF7-74CB-B12C-464A18E86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12DE1A-8E9D-9F93-8378-661273965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12 June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FFAA23-78BC-FF9E-005D-FE7291AA6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15</a:t>
            </a:fld>
            <a:endParaRPr lang="en-US"/>
          </a:p>
        </p:txBody>
      </p:sp>
      <p:pic>
        <p:nvPicPr>
          <p:cNvPr id="8" name="Picture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085B41A4-38BB-17FE-38C7-F048BBA3282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6739" b="32235"/>
          <a:stretch>
            <a:fillRect/>
          </a:stretch>
        </p:blipFill>
        <p:spPr>
          <a:xfrm>
            <a:off x="261111" y="1983549"/>
            <a:ext cx="11436137" cy="3282379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AFB5AF6B-18A5-E5A3-5953-0EF0C284325E}"/>
              </a:ext>
            </a:extLst>
          </p:cNvPr>
          <p:cNvSpPr/>
          <p:nvPr/>
        </p:nvSpPr>
        <p:spPr>
          <a:xfrm>
            <a:off x="3703320" y="5154512"/>
            <a:ext cx="608584" cy="1115252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87328AD-B86A-D61C-99E2-ABAB17F92F13}"/>
              </a:ext>
            </a:extLst>
          </p:cNvPr>
          <p:cNvSpPr/>
          <p:nvPr/>
        </p:nvSpPr>
        <p:spPr>
          <a:xfrm>
            <a:off x="6571488" y="4304120"/>
            <a:ext cx="608584" cy="1115252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5350B47-A35A-AC8D-EAE8-4F98997C9135}"/>
              </a:ext>
            </a:extLst>
          </p:cNvPr>
          <p:cNvSpPr txBox="1"/>
          <p:nvPr/>
        </p:nvSpPr>
        <p:spPr>
          <a:xfrm>
            <a:off x="3256788" y="3666744"/>
            <a:ext cx="15016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TWOCRYST experiment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7983F4-FF59-8600-08B7-6B0A7C5FD8F1}"/>
              </a:ext>
            </a:extLst>
          </p:cNvPr>
          <p:cNvSpPr txBox="1"/>
          <p:nvPr/>
        </p:nvSpPr>
        <p:spPr>
          <a:xfrm>
            <a:off x="6092456" y="2816352"/>
            <a:ext cx="15016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CMS XRPs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 descr="A screen shot of a graph&#10;&#10;AI-generated content may be incorrect.">
            <a:extLst>
              <a:ext uri="{FF2B5EF4-FFF2-40B4-BE49-F238E27FC236}">
                <a16:creationId xmlns:a16="http://schemas.microsoft.com/office/drawing/2014/main" id="{9C0FCFF9-A252-ECA0-FBAC-5BA2529D950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327" r="22736" b="2035"/>
          <a:stretch>
            <a:fillRect/>
          </a:stretch>
        </p:blipFill>
        <p:spPr>
          <a:xfrm>
            <a:off x="166852" y="1542644"/>
            <a:ext cx="6005348" cy="4940452"/>
          </a:xfrm>
          <a:prstGeom prst="rect">
            <a:avLst/>
          </a:prstGeom>
        </p:spPr>
      </p:pic>
      <p:pic>
        <p:nvPicPr>
          <p:cNvPr id="15" name="Picture 14" descr="A screen shot of a graph&#10;&#10;AI-generated content may be incorrect.">
            <a:extLst>
              <a:ext uri="{FF2B5EF4-FFF2-40B4-BE49-F238E27FC236}">
                <a16:creationId xmlns:a16="http://schemas.microsoft.com/office/drawing/2014/main" id="{EB0EA503-73DB-49FE-3D2E-98CA191B41F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6951" t="3328" r="8629" b="75855"/>
          <a:stretch>
            <a:fillRect/>
          </a:stretch>
        </p:blipFill>
        <p:spPr>
          <a:xfrm>
            <a:off x="4989968" y="1598710"/>
            <a:ext cx="1120776" cy="108673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08DB5F6-0EBA-21BE-A6E8-290CEE06F629}"/>
              </a:ext>
            </a:extLst>
          </p:cNvPr>
          <p:cNvSpPr txBox="1"/>
          <p:nvPr/>
        </p:nvSpPr>
        <p:spPr>
          <a:xfrm>
            <a:off x="6477229" y="5621057"/>
            <a:ext cx="52200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+ Losses in P8</a:t>
            </a:r>
            <a:br>
              <a:rPr lang="en-GB" dirty="0"/>
            </a:br>
            <a:r>
              <a:rPr lang="en-GB" dirty="0"/>
              <a:t>+ TDISs exchanged: pressure rise, but no issues </a:t>
            </a:r>
          </a:p>
        </p:txBody>
      </p:sp>
    </p:spTree>
    <p:extLst>
      <p:ext uri="{BB962C8B-B14F-4D97-AF65-F5344CB8AC3E}">
        <p14:creationId xmlns:p14="http://schemas.microsoft.com/office/powerpoint/2010/main" val="2955956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F95807-837E-C15B-32C1-054F3A68B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Heat load at injection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2DA1C2-F30B-70F7-041A-0BD26FF5E7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Although not limiting at injection, large heat loads ~160 W/</a:t>
            </a:r>
            <a:r>
              <a:rPr lang="en-GB" dirty="0" err="1"/>
              <a:t>hc</a:t>
            </a:r>
            <a:r>
              <a:rPr lang="en-GB" dirty="0"/>
              <a:t> were measured with 2600b in trains 2x72b</a:t>
            </a:r>
          </a:p>
          <a:p>
            <a:r>
              <a:rPr lang="en-GB" dirty="0"/>
              <a:t>Larger difference between trains of 72b and trains of 36b than expected (similar observation last year for 48b)</a:t>
            </a:r>
          </a:p>
          <a:p>
            <a:pPr lvl="1"/>
            <a:r>
              <a:rPr lang="en-GB" dirty="0"/>
              <a:t>Expected ~20% between 2x72b and 4x36b, measured ~30%</a:t>
            </a:r>
          </a:p>
          <a:p>
            <a:pPr lvl="1"/>
            <a:r>
              <a:rPr lang="en-GB" dirty="0"/>
              <a:t>Expected ~10% between 2x72b and 3x48b, measured ~20%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946E59-E04C-D35C-1AB3-965102695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FAA352-91F1-3882-8D1E-862835926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12 June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6921BC-5C24-9684-C905-6F181AA41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16</a:t>
            </a:fld>
            <a:endParaRPr lang="en-US"/>
          </a:p>
        </p:txBody>
      </p:sp>
      <p:pic>
        <p:nvPicPr>
          <p:cNvPr id="12" name="Picture 11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155748B8-BC0B-F4A0-3D56-89D8ABD3D9C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921" b="32947"/>
          <a:stretch>
            <a:fillRect/>
          </a:stretch>
        </p:blipFill>
        <p:spPr>
          <a:xfrm>
            <a:off x="474939" y="2466820"/>
            <a:ext cx="11235033" cy="4020340"/>
          </a:xfrm>
          <a:prstGeom prst="rect">
            <a:avLst/>
          </a:prstGeom>
        </p:spPr>
      </p:pic>
      <p:pic>
        <p:nvPicPr>
          <p:cNvPr id="13" name="Picture 12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A7519B8E-47E8-B333-0EB3-BDBDD7370A6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205" t="95656" r="15500" b="813"/>
          <a:stretch>
            <a:fillRect/>
          </a:stretch>
        </p:blipFill>
        <p:spPr>
          <a:xfrm>
            <a:off x="716537" y="6437499"/>
            <a:ext cx="9842347" cy="23648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F8AD0D5-8E16-9E36-EC46-54DB03AD8957}"/>
              </a:ext>
            </a:extLst>
          </p:cNvPr>
          <p:cNvSpPr txBox="1"/>
          <p:nvPr/>
        </p:nvSpPr>
        <p:spPr>
          <a:xfrm>
            <a:off x="7313116" y="1571411"/>
            <a:ext cx="4007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Impacts heat load estimates for high-intensity run with 4x72b (TBC)</a:t>
            </a:r>
          </a:p>
        </p:txBody>
      </p:sp>
    </p:spTree>
    <p:extLst>
      <p:ext uri="{BB962C8B-B14F-4D97-AF65-F5344CB8AC3E}">
        <p14:creationId xmlns:p14="http://schemas.microsoft.com/office/powerpoint/2010/main" val="16952923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C1554A-6C22-6635-0292-3BE24CE5F9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D0625-8BA4-7502-8381-C03E054FBD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quality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4B83F5-9C0C-BD37-D320-B8E5F895AA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05" y="741679"/>
            <a:ext cx="4213486" cy="5688041"/>
          </a:xfrm>
        </p:spPr>
        <p:txBody>
          <a:bodyPr>
            <a:norm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From the beginning, the beam quality seemed worse than in the past years</a:t>
            </a:r>
          </a:p>
          <a:p>
            <a:endParaRPr lang="en-GB" dirty="0"/>
          </a:p>
          <a:p>
            <a:r>
              <a:rPr lang="en-GB" dirty="0"/>
              <a:t>Started scrubbing with negative </a:t>
            </a:r>
            <a:br>
              <a:rPr lang="en-GB" dirty="0"/>
            </a:br>
            <a:r>
              <a:rPr lang="en-GB" dirty="0"/>
              <a:t>octupole polarity (positive knob)</a:t>
            </a:r>
          </a:p>
          <a:p>
            <a:pPr lvl="1"/>
            <a:r>
              <a:rPr lang="en-GB" dirty="0"/>
              <a:t>Tunes set to working point </a:t>
            </a:r>
            <a:br>
              <a:rPr lang="en-GB" dirty="0"/>
            </a:br>
            <a:r>
              <a:rPr lang="en-GB" dirty="0"/>
              <a:t>identified in MD last year</a:t>
            </a:r>
          </a:p>
          <a:p>
            <a:pPr lvl="1"/>
            <a:endParaRPr lang="en-GB" dirty="0"/>
          </a:p>
          <a:p>
            <a:r>
              <a:rPr lang="en-GB" dirty="0"/>
              <a:t>Very strong incoherent emittance </a:t>
            </a:r>
            <a:br>
              <a:rPr lang="en-GB" dirty="0"/>
            </a:br>
            <a:r>
              <a:rPr lang="en-GB" dirty="0"/>
              <a:t>growth with e-cloud signature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3D42C2-E97C-4816-ADA7-6F9B44F6D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A98924-8A21-659B-C45B-56EEF6ACB5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12 June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32E48E-AF74-1705-4DE7-12917194A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17</a:t>
            </a:fld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C6E008C-7A4A-6F9D-46ED-38FD13A6093F}"/>
              </a:ext>
            </a:extLst>
          </p:cNvPr>
          <p:cNvGrpSpPr>
            <a:grpSpLocks noChangeAspect="1"/>
          </p:cNvGrpSpPr>
          <p:nvPr/>
        </p:nvGrpSpPr>
        <p:grpSpPr>
          <a:xfrm>
            <a:off x="652529" y="828768"/>
            <a:ext cx="9844784" cy="2054540"/>
            <a:chOff x="826264" y="1815508"/>
            <a:chExt cx="10281957" cy="2145775"/>
          </a:xfrm>
        </p:grpSpPr>
        <p:pic>
          <p:nvPicPr>
            <p:cNvPr id="8" name="Picture 7" descr="A graph of different colored lines&#10;&#10;AI-generated content may be incorrect.">
              <a:extLst>
                <a:ext uri="{FF2B5EF4-FFF2-40B4-BE49-F238E27FC236}">
                  <a16:creationId xmlns:a16="http://schemas.microsoft.com/office/drawing/2014/main" id="{92109FEB-B719-4A1F-2E52-15EC9385E70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1205" t="10316" r="15500" b="62420"/>
            <a:stretch>
              <a:fillRect/>
            </a:stretch>
          </p:blipFill>
          <p:spPr>
            <a:xfrm>
              <a:off x="828809" y="1834607"/>
              <a:ext cx="10279412" cy="1907121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12CD99C-88B1-520B-47AC-4997545B8705}"/>
                </a:ext>
              </a:extLst>
            </p:cNvPr>
            <p:cNvSpPr txBox="1"/>
            <p:nvPr/>
          </p:nvSpPr>
          <p:spPr>
            <a:xfrm>
              <a:off x="8853621" y="1826883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2460b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C549689-5E9B-DC48-80E7-566EFD7C407C}"/>
                </a:ext>
              </a:extLst>
            </p:cNvPr>
            <p:cNvSpPr txBox="1"/>
            <p:nvPr/>
          </p:nvSpPr>
          <p:spPr>
            <a:xfrm>
              <a:off x="8334048" y="1815508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2028b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E028482-ED0D-94A4-39E0-54CAE861D463}"/>
                </a:ext>
              </a:extLst>
            </p:cNvPr>
            <p:cNvSpPr txBox="1"/>
            <p:nvPr/>
          </p:nvSpPr>
          <p:spPr>
            <a:xfrm rot="16692477">
              <a:off x="9726364" y="2462433"/>
              <a:ext cx="1122379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Qualification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3BF4082-0F33-4FED-D944-2049200D1744}"/>
                </a:ext>
              </a:extLst>
            </p:cNvPr>
            <p:cNvSpPr txBox="1"/>
            <p:nvPr/>
          </p:nvSpPr>
          <p:spPr>
            <a:xfrm>
              <a:off x="1516307" y="3130057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48b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2CCC25A-8373-5A76-B3C6-3C29FF7454C0}"/>
                </a:ext>
              </a:extLst>
            </p:cNvPr>
            <p:cNvSpPr txBox="1"/>
            <p:nvPr/>
          </p:nvSpPr>
          <p:spPr>
            <a:xfrm>
              <a:off x="1946169" y="3130057"/>
              <a:ext cx="1215693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84b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B177C9C-755F-86A2-E6A3-8FC34E576A59}"/>
                </a:ext>
              </a:extLst>
            </p:cNvPr>
            <p:cNvSpPr txBox="1"/>
            <p:nvPr/>
          </p:nvSpPr>
          <p:spPr>
            <a:xfrm>
              <a:off x="2732000" y="2960173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156b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EED2B2A-5E2D-D324-C667-2A433D20F82E}"/>
                </a:ext>
              </a:extLst>
            </p:cNvPr>
            <p:cNvSpPr txBox="1"/>
            <p:nvPr/>
          </p:nvSpPr>
          <p:spPr>
            <a:xfrm>
              <a:off x="3382553" y="2960173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192b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11059DB-EE66-D842-47DF-4948336785A5}"/>
                </a:ext>
              </a:extLst>
            </p:cNvPr>
            <p:cNvSpPr txBox="1"/>
            <p:nvPr/>
          </p:nvSpPr>
          <p:spPr>
            <a:xfrm>
              <a:off x="4377555" y="2958978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228b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B0124C6-5498-01E9-5BCB-2FB0FA8D0400}"/>
                </a:ext>
              </a:extLst>
            </p:cNvPr>
            <p:cNvSpPr txBox="1"/>
            <p:nvPr/>
          </p:nvSpPr>
          <p:spPr>
            <a:xfrm>
              <a:off x="4914200" y="2958978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372b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EE399F6-EC15-7A06-B61C-6568B976D536}"/>
                </a:ext>
              </a:extLst>
            </p:cNvPr>
            <p:cNvSpPr txBox="1"/>
            <p:nvPr/>
          </p:nvSpPr>
          <p:spPr>
            <a:xfrm>
              <a:off x="5516556" y="2837308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660b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4FB1F77-D7E5-41F0-8538-D8B33D803DB3}"/>
                </a:ext>
              </a:extLst>
            </p:cNvPr>
            <p:cNvSpPr txBox="1"/>
            <p:nvPr/>
          </p:nvSpPr>
          <p:spPr>
            <a:xfrm>
              <a:off x="6167108" y="2825707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588b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9658120-E6E4-B3F6-1303-4949CCEC5030}"/>
                </a:ext>
              </a:extLst>
            </p:cNvPr>
            <p:cNvSpPr txBox="1"/>
            <p:nvPr/>
          </p:nvSpPr>
          <p:spPr>
            <a:xfrm>
              <a:off x="6618121" y="2640964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1020b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158D806-FB00-1F7B-6155-A1400C7B06B9}"/>
                </a:ext>
              </a:extLst>
            </p:cNvPr>
            <p:cNvSpPr txBox="1"/>
            <p:nvPr/>
          </p:nvSpPr>
          <p:spPr>
            <a:xfrm>
              <a:off x="7117329" y="2472286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1308b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69D318C-0EC5-4CF3-16B3-0F31CCD27E03}"/>
                </a:ext>
              </a:extLst>
            </p:cNvPr>
            <p:cNvSpPr txBox="1"/>
            <p:nvPr/>
          </p:nvSpPr>
          <p:spPr>
            <a:xfrm>
              <a:off x="7727718" y="2397625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1456b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33C144C-F7D2-C8AE-66C7-98396B5A7AA9}"/>
                </a:ext>
              </a:extLst>
            </p:cNvPr>
            <p:cNvSpPr txBox="1"/>
            <p:nvPr/>
          </p:nvSpPr>
          <p:spPr>
            <a:xfrm>
              <a:off x="9387031" y="1826882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2604b</a:t>
              </a:r>
            </a:p>
          </p:txBody>
        </p:sp>
        <p:pic>
          <p:nvPicPr>
            <p:cNvPr id="26" name="Picture 25" descr="A graph of different colored lines&#10;&#10;AI-generated content may be incorrect.">
              <a:extLst>
                <a:ext uri="{FF2B5EF4-FFF2-40B4-BE49-F238E27FC236}">
                  <a16:creationId xmlns:a16="http://schemas.microsoft.com/office/drawing/2014/main" id="{700C9438-2BED-737F-3C60-E66F71EA643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1205" t="95656" r="15500" b="813"/>
            <a:stretch>
              <a:fillRect/>
            </a:stretch>
          </p:blipFill>
          <p:spPr>
            <a:xfrm>
              <a:off x="826264" y="3714300"/>
              <a:ext cx="10279412" cy="246983"/>
            </a:xfrm>
            <a:prstGeom prst="rect">
              <a:avLst/>
            </a:prstGeom>
          </p:spPr>
        </p:pic>
      </p:grpSp>
      <p:pic>
        <p:nvPicPr>
          <p:cNvPr id="29" name="Picture 28" descr="A group of graphs showing different colors&#10;&#10;AI-generated content may be incorrect.">
            <a:extLst>
              <a:ext uri="{FF2B5EF4-FFF2-40B4-BE49-F238E27FC236}">
                <a16:creationId xmlns:a16="http://schemas.microsoft.com/office/drawing/2014/main" id="{F1D48385-70BB-D2E5-3F33-54F4F8E28E2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4915" t="6251" r="2128" b="2170"/>
          <a:stretch>
            <a:fillRect/>
          </a:stretch>
        </p:blipFill>
        <p:spPr>
          <a:xfrm>
            <a:off x="4505387" y="3132898"/>
            <a:ext cx="3720890" cy="3296823"/>
          </a:xfrm>
          <a:prstGeom prst="rect">
            <a:avLst/>
          </a:prstGeom>
        </p:spPr>
      </p:pic>
      <p:pic>
        <p:nvPicPr>
          <p:cNvPr id="31" name="Picture 30" descr="A screenshot of a graph&#10;&#10;AI-generated content may be incorrect.">
            <a:extLst>
              <a:ext uri="{FF2B5EF4-FFF2-40B4-BE49-F238E27FC236}">
                <a16:creationId xmlns:a16="http://schemas.microsoft.com/office/drawing/2014/main" id="{CA364B1E-155A-84E7-74A2-EED090586F3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4675" t="8000" r="2837" b="421"/>
          <a:stretch>
            <a:fillRect/>
          </a:stretch>
        </p:blipFill>
        <p:spPr>
          <a:xfrm>
            <a:off x="8226277" y="3191186"/>
            <a:ext cx="3693125" cy="3296823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C56243BB-FD20-B05A-97E9-BD27B008983C}"/>
              </a:ext>
            </a:extLst>
          </p:cNvPr>
          <p:cNvSpPr txBox="1"/>
          <p:nvPr/>
        </p:nvSpPr>
        <p:spPr>
          <a:xfrm>
            <a:off x="2082488" y="1112947"/>
            <a:ext cx="147709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Qx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Qy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= .295/.313</a:t>
            </a:r>
            <a:b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MO = 2</a:t>
            </a:r>
          </a:p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Q’ = 20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0976F43-3734-72F3-9BD6-1EB1684D1EBD}"/>
              </a:ext>
            </a:extLst>
          </p:cNvPr>
          <p:cNvSpPr txBox="1"/>
          <p:nvPr/>
        </p:nvSpPr>
        <p:spPr>
          <a:xfrm>
            <a:off x="8529285" y="3260062"/>
            <a:ext cx="376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B2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CE67382-0C07-C930-5C18-C147BEAABAC3}"/>
              </a:ext>
            </a:extLst>
          </p:cNvPr>
          <p:cNvSpPr txBox="1"/>
          <p:nvPr/>
        </p:nvSpPr>
        <p:spPr>
          <a:xfrm>
            <a:off x="4785394" y="3275602"/>
            <a:ext cx="3694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B1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1BE6151-9550-E85B-630C-15E60730E0AD}"/>
              </a:ext>
            </a:extLst>
          </p:cNvPr>
          <p:cNvCxnSpPr/>
          <p:nvPr/>
        </p:nvCxnSpPr>
        <p:spPr>
          <a:xfrm>
            <a:off x="2065652" y="1116657"/>
            <a:ext cx="0" cy="94546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973DD7DD-67D9-77BA-54C5-E762692A4130}"/>
              </a:ext>
            </a:extLst>
          </p:cNvPr>
          <p:cNvSpPr txBox="1"/>
          <p:nvPr/>
        </p:nvSpPr>
        <p:spPr>
          <a:xfrm>
            <a:off x="11307784" y="4241494"/>
            <a:ext cx="4938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2.5h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F03380E-49A8-1D47-6DD7-391D53226AA5}"/>
              </a:ext>
            </a:extLst>
          </p:cNvPr>
          <p:cNvSpPr txBox="1"/>
          <p:nvPr/>
        </p:nvSpPr>
        <p:spPr>
          <a:xfrm>
            <a:off x="7568586" y="4241015"/>
            <a:ext cx="4938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2.5h</a:t>
            </a:r>
          </a:p>
        </p:txBody>
      </p:sp>
    </p:spTree>
    <p:extLst>
      <p:ext uri="{BB962C8B-B14F-4D97-AF65-F5344CB8AC3E}">
        <p14:creationId xmlns:p14="http://schemas.microsoft.com/office/powerpoint/2010/main" val="23495133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EEBCCF-C3B4-A842-7E65-1348C9979B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450B3-E45D-494F-F3B3-CA3C8ED0B1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quality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4A2D5-736E-1F73-BD38-C33D696787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05" y="741680"/>
            <a:ext cx="4136198" cy="5384484"/>
          </a:xfrm>
        </p:spPr>
        <p:txBody>
          <a:bodyPr>
            <a:norm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Situation seemed improved with new </a:t>
            </a:r>
            <a:br>
              <a:rPr lang="en-GB" dirty="0"/>
            </a:br>
            <a:r>
              <a:rPr lang="en-GB" dirty="0"/>
              <a:t>working point after (parasitic) scan</a:t>
            </a:r>
            <a:br>
              <a:rPr lang="en-GB" dirty="0"/>
            </a:br>
            <a:r>
              <a:rPr lang="en-GB" dirty="0"/>
              <a:t>(NB: 36b trains)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78555C-B5EB-940F-7A82-21A531BC5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6A3293-B602-9F41-6C57-F7B50DE97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12 June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50D6BD-73F8-AA31-7A3A-39256B46F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18</a:t>
            </a:fld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784E083-36A9-A4DE-8CD6-DD69A7982A53}"/>
              </a:ext>
            </a:extLst>
          </p:cNvPr>
          <p:cNvGrpSpPr>
            <a:grpSpLocks noChangeAspect="1"/>
          </p:cNvGrpSpPr>
          <p:nvPr/>
        </p:nvGrpSpPr>
        <p:grpSpPr>
          <a:xfrm>
            <a:off x="652529" y="828768"/>
            <a:ext cx="9844784" cy="2054540"/>
            <a:chOff x="826264" y="1815508"/>
            <a:chExt cx="10281957" cy="2145775"/>
          </a:xfrm>
        </p:grpSpPr>
        <p:pic>
          <p:nvPicPr>
            <p:cNvPr id="8" name="Picture 7" descr="A graph of different colored lines&#10;&#10;AI-generated content may be incorrect.">
              <a:extLst>
                <a:ext uri="{FF2B5EF4-FFF2-40B4-BE49-F238E27FC236}">
                  <a16:creationId xmlns:a16="http://schemas.microsoft.com/office/drawing/2014/main" id="{61697F96-6545-6984-58B8-21EE7041B40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1205" t="10316" r="15500" b="62420"/>
            <a:stretch>
              <a:fillRect/>
            </a:stretch>
          </p:blipFill>
          <p:spPr>
            <a:xfrm>
              <a:off x="828809" y="1834607"/>
              <a:ext cx="10279412" cy="1907121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D4FC377-6C29-EDAB-035A-0276E8574D02}"/>
                </a:ext>
              </a:extLst>
            </p:cNvPr>
            <p:cNvSpPr txBox="1"/>
            <p:nvPr/>
          </p:nvSpPr>
          <p:spPr>
            <a:xfrm>
              <a:off x="8853621" y="1826883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2460b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5DFC3B4-6019-4249-2FC8-C82786A1A5B9}"/>
                </a:ext>
              </a:extLst>
            </p:cNvPr>
            <p:cNvSpPr txBox="1"/>
            <p:nvPr/>
          </p:nvSpPr>
          <p:spPr>
            <a:xfrm>
              <a:off x="8334048" y="1815508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2028b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134D67F-235C-D873-1521-572297585393}"/>
                </a:ext>
              </a:extLst>
            </p:cNvPr>
            <p:cNvSpPr txBox="1"/>
            <p:nvPr/>
          </p:nvSpPr>
          <p:spPr>
            <a:xfrm rot="16692477">
              <a:off x="9726364" y="2462433"/>
              <a:ext cx="1122379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Qualification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CC41C84-2E90-2101-28AB-D76D260C2097}"/>
                </a:ext>
              </a:extLst>
            </p:cNvPr>
            <p:cNvSpPr txBox="1"/>
            <p:nvPr/>
          </p:nvSpPr>
          <p:spPr>
            <a:xfrm>
              <a:off x="1516307" y="3130057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48b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D87B8B5-A005-2AE6-83C3-587999CC48F4}"/>
                </a:ext>
              </a:extLst>
            </p:cNvPr>
            <p:cNvSpPr txBox="1"/>
            <p:nvPr/>
          </p:nvSpPr>
          <p:spPr>
            <a:xfrm>
              <a:off x="1946169" y="3130057"/>
              <a:ext cx="1215693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84b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D096450-0FAC-D182-CF37-09B0CD5917D5}"/>
                </a:ext>
              </a:extLst>
            </p:cNvPr>
            <p:cNvSpPr txBox="1"/>
            <p:nvPr/>
          </p:nvSpPr>
          <p:spPr>
            <a:xfrm>
              <a:off x="2732000" y="2960173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156b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661ECCC-76A9-2F90-20FA-83A5003D1844}"/>
                </a:ext>
              </a:extLst>
            </p:cNvPr>
            <p:cNvSpPr txBox="1"/>
            <p:nvPr/>
          </p:nvSpPr>
          <p:spPr>
            <a:xfrm>
              <a:off x="3382553" y="2960173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192b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0CEF23B-52A3-716A-44DF-2E57377C5B15}"/>
                </a:ext>
              </a:extLst>
            </p:cNvPr>
            <p:cNvSpPr txBox="1"/>
            <p:nvPr/>
          </p:nvSpPr>
          <p:spPr>
            <a:xfrm>
              <a:off x="4377555" y="2958978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228b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5B51814-4DEA-A627-476D-B3401D0B756C}"/>
                </a:ext>
              </a:extLst>
            </p:cNvPr>
            <p:cNvSpPr txBox="1"/>
            <p:nvPr/>
          </p:nvSpPr>
          <p:spPr>
            <a:xfrm>
              <a:off x="4914200" y="2958978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372b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9615B83-9B94-6BF5-7A55-9424B4BD20CE}"/>
                </a:ext>
              </a:extLst>
            </p:cNvPr>
            <p:cNvSpPr txBox="1"/>
            <p:nvPr/>
          </p:nvSpPr>
          <p:spPr>
            <a:xfrm>
              <a:off x="5516556" y="2837308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660b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5FD1A1B-B57B-6FF7-7F3D-089A608145CD}"/>
                </a:ext>
              </a:extLst>
            </p:cNvPr>
            <p:cNvSpPr txBox="1"/>
            <p:nvPr/>
          </p:nvSpPr>
          <p:spPr>
            <a:xfrm>
              <a:off x="6167108" y="2825707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588b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EFFD2F9-B8AB-60A6-C3CB-B8BE290879EF}"/>
                </a:ext>
              </a:extLst>
            </p:cNvPr>
            <p:cNvSpPr txBox="1"/>
            <p:nvPr/>
          </p:nvSpPr>
          <p:spPr>
            <a:xfrm>
              <a:off x="6618121" y="2640964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1020b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34080EB-B4FF-A11B-5913-941F8C29B24C}"/>
                </a:ext>
              </a:extLst>
            </p:cNvPr>
            <p:cNvSpPr txBox="1"/>
            <p:nvPr/>
          </p:nvSpPr>
          <p:spPr>
            <a:xfrm>
              <a:off x="7117329" y="2472286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1308b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CD7A472-8B6A-E55B-26CA-41C88949D300}"/>
                </a:ext>
              </a:extLst>
            </p:cNvPr>
            <p:cNvSpPr txBox="1"/>
            <p:nvPr/>
          </p:nvSpPr>
          <p:spPr>
            <a:xfrm>
              <a:off x="7727718" y="2397625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1456b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8CC47B0-D9DF-04EA-2F21-CF534B953487}"/>
                </a:ext>
              </a:extLst>
            </p:cNvPr>
            <p:cNvSpPr txBox="1"/>
            <p:nvPr/>
          </p:nvSpPr>
          <p:spPr>
            <a:xfrm>
              <a:off x="9387031" y="1826882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2604b</a:t>
              </a:r>
            </a:p>
          </p:txBody>
        </p:sp>
        <p:pic>
          <p:nvPicPr>
            <p:cNvPr id="26" name="Picture 25" descr="A graph of different colored lines&#10;&#10;AI-generated content may be incorrect.">
              <a:extLst>
                <a:ext uri="{FF2B5EF4-FFF2-40B4-BE49-F238E27FC236}">
                  <a16:creationId xmlns:a16="http://schemas.microsoft.com/office/drawing/2014/main" id="{BC94A87A-9C3E-B200-2356-1D39E7C2BA0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1205" t="95656" r="15500" b="813"/>
            <a:stretch>
              <a:fillRect/>
            </a:stretch>
          </p:blipFill>
          <p:spPr>
            <a:xfrm>
              <a:off x="826264" y="3714300"/>
              <a:ext cx="10279412" cy="246983"/>
            </a:xfrm>
            <a:prstGeom prst="rect">
              <a:avLst/>
            </a:prstGeom>
          </p:spPr>
        </p:pic>
      </p:grpSp>
      <p:pic>
        <p:nvPicPr>
          <p:cNvPr id="30" name="Picture 29" descr="A graph of energy efficiency&#10;&#10;AI-generated content may be incorrect.">
            <a:extLst>
              <a:ext uri="{FF2B5EF4-FFF2-40B4-BE49-F238E27FC236}">
                <a16:creationId xmlns:a16="http://schemas.microsoft.com/office/drawing/2014/main" id="{CA3FFA95-5E12-036F-ABBF-8C079567A11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3939" t="6765" r="3063" b="1494"/>
          <a:stretch>
            <a:fillRect/>
          </a:stretch>
        </p:blipFill>
        <p:spPr>
          <a:xfrm>
            <a:off x="4470409" y="3144925"/>
            <a:ext cx="3723286" cy="3302681"/>
          </a:xfrm>
          <a:prstGeom prst="rect">
            <a:avLst/>
          </a:prstGeom>
        </p:spPr>
      </p:pic>
      <p:pic>
        <p:nvPicPr>
          <p:cNvPr id="34" name="Picture 33" descr="A screenshot of a graph&#10;&#10;AI-generated content may be incorrect.">
            <a:extLst>
              <a:ext uri="{FF2B5EF4-FFF2-40B4-BE49-F238E27FC236}">
                <a16:creationId xmlns:a16="http://schemas.microsoft.com/office/drawing/2014/main" id="{16025692-E9F0-D5F8-3BD3-75C81396BBA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3937" t="6765" r="3063" b="1494"/>
          <a:stretch>
            <a:fillRect/>
          </a:stretch>
        </p:blipFill>
        <p:spPr>
          <a:xfrm>
            <a:off x="8192497" y="3138442"/>
            <a:ext cx="3723286" cy="3302681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2111CA3D-0974-BA2A-6EA4-CC64C1999C15}"/>
              </a:ext>
            </a:extLst>
          </p:cNvPr>
          <p:cNvSpPr txBox="1"/>
          <p:nvPr/>
        </p:nvSpPr>
        <p:spPr>
          <a:xfrm>
            <a:off x="2879009" y="933225"/>
            <a:ext cx="147709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Qx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Qy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= .291/.309</a:t>
            </a:r>
            <a:b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MO = 2</a:t>
            </a:r>
          </a:p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Q’ = 20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49D06D7-5ED9-FE50-86D2-2FB65C828DE1}"/>
              </a:ext>
            </a:extLst>
          </p:cNvPr>
          <p:cNvCxnSpPr/>
          <p:nvPr/>
        </p:nvCxnSpPr>
        <p:spPr>
          <a:xfrm>
            <a:off x="2862173" y="936935"/>
            <a:ext cx="0" cy="94546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A298CFDE-E8B9-A7F3-9F74-51097C1DE35F}"/>
              </a:ext>
            </a:extLst>
          </p:cNvPr>
          <p:cNvSpPr txBox="1"/>
          <p:nvPr/>
        </p:nvSpPr>
        <p:spPr>
          <a:xfrm>
            <a:off x="8529285" y="3260062"/>
            <a:ext cx="376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1E487DF-7A27-03B7-A800-6B91AE04F265}"/>
              </a:ext>
            </a:extLst>
          </p:cNvPr>
          <p:cNvSpPr txBox="1"/>
          <p:nvPr/>
        </p:nvSpPr>
        <p:spPr>
          <a:xfrm>
            <a:off x="4785394" y="3275602"/>
            <a:ext cx="3694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B1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8EA427-B9A1-6F17-D9A5-DCD88FC67ADE}"/>
              </a:ext>
            </a:extLst>
          </p:cNvPr>
          <p:cNvSpPr txBox="1"/>
          <p:nvPr/>
        </p:nvSpPr>
        <p:spPr>
          <a:xfrm>
            <a:off x="11307784" y="4241494"/>
            <a:ext cx="4938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3.5h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BED1AAD-A3B9-66A5-5711-9431B30C09E8}"/>
              </a:ext>
            </a:extLst>
          </p:cNvPr>
          <p:cNvSpPr txBox="1"/>
          <p:nvPr/>
        </p:nvSpPr>
        <p:spPr>
          <a:xfrm>
            <a:off x="7568586" y="4241015"/>
            <a:ext cx="4938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2h</a:t>
            </a:r>
          </a:p>
        </p:txBody>
      </p:sp>
    </p:spTree>
    <p:extLst>
      <p:ext uri="{BB962C8B-B14F-4D97-AF65-F5344CB8AC3E}">
        <p14:creationId xmlns:p14="http://schemas.microsoft.com/office/powerpoint/2010/main" val="2198863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6A4E8-95F7-4167-2B74-CDAC02368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09759C-AFEC-B367-0EED-8AEB909DD0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LHC scrubbing took place during an 8-day period, interleaved with commissioning and the intensity ramp-up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The newly installed injection kickers (MKIs) were the main bottleneck, setting the pace and duration of the scrubbing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07FF9F-BA9A-57D4-302F-342B2ED32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BD6350-08C7-D6CA-D460-CDAAAFF73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12 June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891344-220E-1C0B-AD82-61E4E489C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</a:t>
            </a:fld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5574428-B28A-87FE-B7A5-B2B17D50416E}"/>
              </a:ext>
            </a:extLst>
          </p:cNvPr>
          <p:cNvGrpSpPr/>
          <p:nvPr/>
        </p:nvGrpSpPr>
        <p:grpSpPr>
          <a:xfrm>
            <a:off x="0" y="1584426"/>
            <a:ext cx="12041768" cy="3690646"/>
            <a:chOff x="73015" y="1388126"/>
            <a:chExt cx="12041768" cy="3690646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C4109B8A-BE32-CF65-0B86-0F5DD9216CB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3015" y="1388126"/>
              <a:ext cx="12041768" cy="3690646"/>
              <a:chOff x="400493" y="1630495"/>
              <a:chExt cx="11143135" cy="3415226"/>
            </a:xfrm>
          </p:grpSpPr>
          <p:pic>
            <p:nvPicPr>
              <p:cNvPr id="8" name="Picture 7" descr="A screenshot of a graph&#10;&#10;AI-generated content may be incorrect.">
                <a:extLst>
                  <a:ext uri="{FF2B5EF4-FFF2-40B4-BE49-F238E27FC236}">
                    <a16:creationId xmlns:a16="http://schemas.microsoft.com/office/drawing/2014/main" id="{92A27CA6-5976-205D-FD8E-91A6CBA4BED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 t="1961" r="16451" b="66854"/>
              <a:stretch>
                <a:fillRect/>
              </a:stretch>
            </p:blipFill>
            <p:spPr>
              <a:xfrm>
                <a:off x="400493" y="1630495"/>
                <a:ext cx="11027884" cy="2798284"/>
              </a:xfrm>
              <a:prstGeom prst="rect">
                <a:avLst/>
              </a:prstGeom>
            </p:spPr>
          </p:pic>
          <p:pic>
            <p:nvPicPr>
              <p:cNvPr id="9" name="Picture 8" descr="A screenshot of a graph&#10;&#10;AI-generated content may be incorrect.">
                <a:extLst>
                  <a:ext uri="{FF2B5EF4-FFF2-40B4-BE49-F238E27FC236}">
                    <a16:creationId xmlns:a16="http://schemas.microsoft.com/office/drawing/2014/main" id="{85EDF6E5-387D-8F88-130B-4278355EC6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 t="90265" r="16451" b="895"/>
              <a:stretch>
                <a:fillRect/>
              </a:stretch>
            </p:blipFill>
            <p:spPr>
              <a:xfrm>
                <a:off x="515744" y="4252507"/>
                <a:ext cx="11027884" cy="793214"/>
              </a:xfrm>
              <a:prstGeom prst="rect">
                <a:avLst/>
              </a:prstGeom>
            </p:spPr>
          </p:pic>
          <p:pic>
            <p:nvPicPr>
              <p:cNvPr id="10" name="Picture 9" descr="A screenshot of a graph&#10;&#10;AI-generated content may be incorrect.">
                <a:extLst>
                  <a:ext uri="{FF2B5EF4-FFF2-40B4-BE49-F238E27FC236}">
                    <a16:creationId xmlns:a16="http://schemas.microsoft.com/office/drawing/2014/main" id="{4F560B5C-C2E1-D8CB-9DFD-7E6526551D4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 l="87457" t="7007" r="1608" b="84153"/>
              <a:stretch>
                <a:fillRect/>
              </a:stretch>
            </p:blipFill>
            <p:spPr>
              <a:xfrm>
                <a:off x="1443209" y="2154645"/>
                <a:ext cx="1443210" cy="793215"/>
              </a:xfrm>
              <a:prstGeom prst="rect">
                <a:avLst/>
              </a:prstGeom>
            </p:spPr>
          </p:pic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D64ECEB-3A92-4071-1230-66208348C0DC}"/>
                </a:ext>
              </a:extLst>
            </p:cNvPr>
            <p:cNvSpPr txBox="1"/>
            <p:nvPr/>
          </p:nvSpPr>
          <p:spPr>
            <a:xfrm>
              <a:off x="1209042" y="3404103"/>
              <a:ext cx="9584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Scrubbing 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CB2C916-8663-9881-017E-D7DF1B6F815D}"/>
                </a:ext>
              </a:extLst>
            </p:cNvPr>
            <p:cNvSpPr txBox="1"/>
            <p:nvPr/>
          </p:nvSpPr>
          <p:spPr>
            <a:xfrm>
              <a:off x="2650574" y="3405224"/>
              <a:ext cx="9584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Scrubbing 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508348C-AE85-7996-CBCD-F91CB754F577}"/>
                </a:ext>
              </a:extLst>
            </p:cNvPr>
            <p:cNvSpPr txBox="1"/>
            <p:nvPr/>
          </p:nvSpPr>
          <p:spPr>
            <a:xfrm>
              <a:off x="4709439" y="2969595"/>
              <a:ext cx="9584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Scrubbing 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7E20D90-6A07-6F4C-356B-D39A3BC0412E}"/>
                </a:ext>
              </a:extLst>
            </p:cNvPr>
            <p:cNvSpPr txBox="1"/>
            <p:nvPr/>
          </p:nvSpPr>
          <p:spPr>
            <a:xfrm>
              <a:off x="6658516" y="2609939"/>
              <a:ext cx="9584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Scrubbing 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5CA66C3-733B-1346-0180-8AA7CDE3E007}"/>
                </a:ext>
              </a:extLst>
            </p:cNvPr>
            <p:cNvSpPr txBox="1"/>
            <p:nvPr/>
          </p:nvSpPr>
          <p:spPr>
            <a:xfrm>
              <a:off x="10557615" y="2356308"/>
              <a:ext cx="9584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Scrubbing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369402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7926BC-0189-2E04-CFEC-120F348C08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2CCAEA-DC0A-D7A1-D71D-92F26246A8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quality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753AFE-638C-FECE-2954-0F6DBEC620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05" y="741680"/>
            <a:ext cx="4158755" cy="5384484"/>
          </a:xfrm>
        </p:spPr>
        <p:txBody>
          <a:bodyPr>
            <a:norm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Situation seemed improved with new </a:t>
            </a:r>
            <a:br>
              <a:rPr lang="en-GB" dirty="0"/>
            </a:br>
            <a:r>
              <a:rPr lang="en-GB" dirty="0"/>
              <a:t>working point after (parasitic) scan</a:t>
            </a:r>
            <a:br>
              <a:rPr lang="en-GB" dirty="0"/>
            </a:br>
            <a:r>
              <a:rPr lang="en-GB" dirty="0"/>
              <a:t>(NB: 36b trains)</a:t>
            </a:r>
          </a:p>
          <a:p>
            <a:endParaRPr lang="en-GB" dirty="0"/>
          </a:p>
          <a:p>
            <a:r>
              <a:rPr lang="en-GB" dirty="0"/>
              <a:t>But worse again as of the following </a:t>
            </a:r>
            <a:br>
              <a:rPr lang="en-GB" dirty="0"/>
            </a:br>
            <a:r>
              <a:rPr lang="en-GB" dirty="0"/>
              <a:t>fill with the same settings</a:t>
            </a:r>
            <a:br>
              <a:rPr lang="en-GB" dirty="0"/>
            </a:br>
            <a:r>
              <a:rPr lang="en-GB" dirty="0"/>
              <a:t>(NB: trains more closely spaced)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086F84-5016-929F-4C20-513471D910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B8D909-DE7A-3A4D-D547-173E79AE3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12 June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384471-38CF-C31C-DF29-25734F1D3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19</a:t>
            </a:fld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5D790F5-E79A-1C52-A750-5E6FC773A3D6}"/>
              </a:ext>
            </a:extLst>
          </p:cNvPr>
          <p:cNvGrpSpPr>
            <a:grpSpLocks noChangeAspect="1"/>
          </p:cNvGrpSpPr>
          <p:nvPr/>
        </p:nvGrpSpPr>
        <p:grpSpPr>
          <a:xfrm>
            <a:off x="652529" y="828768"/>
            <a:ext cx="9844784" cy="2054540"/>
            <a:chOff x="826264" y="1815508"/>
            <a:chExt cx="10281957" cy="2145775"/>
          </a:xfrm>
        </p:grpSpPr>
        <p:pic>
          <p:nvPicPr>
            <p:cNvPr id="8" name="Picture 7" descr="A graph of different colored lines&#10;&#10;AI-generated content may be incorrect.">
              <a:extLst>
                <a:ext uri="{FF2B5EF4-FFF2-40B4-BE49-F238E27FC236}">
                  <a16:creationId xmlns:a16="http://schemas.microsoft.com/office/drawing/2014/main" id="{12A2FA91-473D-D2A5-EBA6-2B0C7644332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1205" t="10316" r="15500" b="62420"/>
            <a:stretch>
              <a:fillRect/>
            </a:stretch>
          </p:blipFill>
          <p:spPr>
            <a:xfrm>
              <a:off x="828809" y="1834607"/>
              <a:ext cx="10279412" cy="1907121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1CF57E0-6DBD-00D4-12C0-10D8DB02CC41}"/>
                </a:ext>
              </a:extLst>
            </p:cNvPr>
            <p:cNvSpPr txBox="1"/>
            <p:nvPr/>
          </p:nvSpPr>
          <p:spPr>
            <a:xfrm>
              <a:off x="8853621" y="1826883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2460b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4F58FC4-CD33-DB4B-F838-96809DE54088}"/>
                </a:ext>
              </a:extLst>
            </p:cNvPr>
            <p:cNvSpPr txBox="1"/>
            <p:nvPr/>
          </p:nvSpPr>
          <p:spPr>
            <a:xfrm>
              <a:off x="8334048" y="1815508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2028b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E4DDB33-2CFB-FAF2-E2C2-464804961C87}"/>
                </a:ext>
              </a:extLst>
            </p:cNvPr>
            <p:cNvSpPr txBox="1"/>
            <p:nvPr/>
          </p:nvSpPr>
          <p:spPr>
            <a:xfrm rot="16692477">
              <a:off x="9726364" y="2462433"/>
              <a:ext cx="1122379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Qualification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8F1F50B-8F04-7606-82B7-916E93B1C5E2}"/>
                </a:ext>
              </a:extLst>
            </p:cNvPr>
            <p:cNvSpPr txBox="1"/>
            <p:nvPr/>
          </p:nvSpPr>
          <p:spPr>
            <a:xfrm>
              <a:off x="1516307" y="3130057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48b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94DB1DD-2BA7-F134-59ED-42E406B5082E}"/>
                </a:ext>
              </a:extLst>
            </p:cNvPr>
            <p:cNvSpPr txBox="1"/>
            <p:nvPr/>
          </p:nvSpPr>
          <p:spPr>
            <a:xfrm>
              <a:off x="1946169" y="3130057"/>
              <a:ext cx="1215693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84b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14D169F-C467-5E93-8BBB-E93A9E1DD41E}"/>
                </a:ext>
              </a:extLst>
            </p:cNvPr>
            <p:cNvSpPr txBox="1"/>
            <p:nvPr/>
          </p:nvSpPr>
          <p:spPr>
            <a:xfrm>
              <a:off x="2732000" y="2960173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156b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85D4CBB-64F3-65C3-24B7-F6B788236349}"/>
                </a:ext>
              </a:extLst>
            </p:cNvPr>
            <p:cNvSpPr txBox="1"/>
            <p:nvPr/>
          </p:nvSpPr>
          <p:spPr>
            <a:xfrm>
              <a:off x="3382553" y="2960173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192b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A2B8C2F-5211-49AD-D688-4E8E912B7594}"/>
                </a:ext>
              </a:extLst>
            </p:cNvPr>
            <p:cNvSpPr txBox="1"/>
            <p:nvPr/>
          </p:nvSpPr>
          <p:spPr>
            <a:xfrm>
              <a:off x="4377555" y="2958978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228b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58606D0-F0AD-F776-B089-11427C31EB10}"/>
                </a:ext>
              </a:extLst>
            </p:cNvPr>
            <p:cNvSpPr txBox="1"/>
            <p:nvPr/>
          </p:nvSpPr>
          <p:spPr>
            <a:xfrm>
              <a:off x="4914200" y="2958978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372b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8F9DEBE-A0CE-30A2-574B-C90E163D52A5}"/>
                </a:ext>
              </a:extLst>
            </p:cNvPr>
            <p:cNvSpPr txBox="1"/>
            <p:nvPr/>
          </p:nvSpPr>
          <p:spPr>
            <a:xfrm>
              <a:off x="5516556" y="2837308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660b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37470C1-33BA-BEC6-DBA4-DDE86660E514}"/>
                </a:ext>
              </a:extLst>
            </p:cNvPr>
            <p:cNvSpPr txBox="1"/>
            <p:nvPr/>
          </p:nvSpPr>
          <p:spPr>
            <a:xfrm>
              <a:off x="6167108" y="2825707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588b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DA14A6F-5ED1-AE61-2726-8297E049C4A2}"/>
                </a:ext>
              </a:extLst>
            </p:cNvPr>
            <p:cNvSpPr txBox="1"/>
            <p:nvPr/>
          </p:nvSpPr>
          <p:spPr>
            <a:xfrm>
              <a:off x="6618121" y="2640964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1020b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CAE53CE-BB2C-D557-7733-2FF3A0FE7328}"/>
                </a:ext>
              </a:extLst>
            </p:cNvPr>
            <p:cNvSpPr txBox="1"/>
            <p:nvPr/>
          </p:nvSpPr>
          <p:spPr>
            <a:xfrm>
              <a:off x="7117329" y="2472286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1308b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32860A3-BBDB-941D-39FA-F7F5C733A6AB}"/>
                </a:ext>
              </a:extLst>
            </p:cNvPr>
            <p:cNvSpPr txBox="1"/>
            <p:nvPr/>
          </p:nvSpPr>
          <p:spPr>
            <a:xfrm>
              <a:off x="7727718" y="2397625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1456b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AD391EE-1473-5A4A-F169-DD86AF4E2689}"/>
                </a:ext>
              </a:extLst>
            </p:cNvPr>
            <p:cNvSpPr txBox="1"/>
            <p:nvPr/>
          </p:nvSpPr>
          <p:spPr>
            <a:xfrm>
              <a:off x="9387031" y="1826882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2604b</a:t>
              </a:r>
            </a:p>
          </p:txBody>
        </p:sp>
        <p:pic>
          <p:nvPicPr>
            <p:cNvPr id="26" name="Picture 25" descr="A graph of different colored lines&#10;&#10;AI-generated content may be incorrect.">
              <a:extLst>
                <a:ext uri="{FF2B5EF4-FFF2-40B4-BE49-F238E27FC236}">
                  <a16:creationId xmlns:a16="http://schemas.microsoft.com/office/drawing/2014/main" id="{94734CD1-59EF-DFB4-9234-559D000CE2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1205" t="95656" r="15500" b="813"/>
            <a:stretch>
              <a:fillRect/>
            </a:stretch>
          </p:blipFill>
          <p:spPr>
            <a:xfrm>
              <a:off x="826264" y="3714300"/>
              <a:ext cx="10279412" cy="246983"/>
            </a:xfrm>
            <a:prstGeom prst="rect">
              <a:avLst/>
            </a:prstGeom>
          </p:spPr>
        </p:pic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30D1C4E0-9B9F-DE7C-00FE-6DE308E47697}"/>
              </a:ext>
            </a:extLst>
          </p:cNvPr>
          <p:cNvSpPr txBox="1"/>
          <p:nvPr/>
        </p:nvSpPr>
        <p:spPr>
          <a:xfrm>
            <a:off x="3482513" y="933225"/>
            <a:ext cx="147709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Qx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Qy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= .291/.309</a:t>
            </a:r>
            <a:b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MO = 2</a:t>
            </a:r>
          </a:p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Q’ = 20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735ECD6-215C-6B12-C253-E4F96FA1853B}"/>
              </a:ext>
            </a:extLst>
          </p:cNvPr>
          <p:cNvCxnSpPr/>
          <p:nvPr/>
        </p:nvCxnSpPr>
        <p:spPr>
          <a:xfrm>
            <a:off x="3465677" y="936935"/>
            <a:ext cx="0" cy="94546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A screenshot of a graph&#10;&#10;AI-generated content may be incorrect.">
            <a:extLst>
              <a:ext uri="{FF2B5EF4-FFF2-40B4-BE49-F238E27FC236}">
                <a16:creationId xmlns:a16="http://schemas.microsoft.com/office/drawing/2014/main" id="{C72AF533-174B-74C0-3FFD-C3C5D9E919E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5142" t="6765" r="1860" b="1494"/>
          <a:stretch>
            <a:fillRect/>
          </a:stretch>
        </p:blipFill>
        <p:spPr>
          <a:xfrm>
            <a:off x="8245160" y="3144279"/>
            <a:ext cx="3723286" cy="3302681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29C884EE-6BCE-E2A3-7D30-67F553D034DD}"/>
              </a:ext>
            </a:extLst>
          </p:cNvPr>
          <p:cNvSpPr txBox="1"/>
          <p:nvPr/>
        </p:nvSpPr>
        <p:spPr>
          <a:xfrm>
            <a:off x="8529285" y="3260062"/>
            <a:ext cx="376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B2</a:t>
            </a:r>
          </a:p>
        </p:txBody>
      </p:sp>
      <p:pic>
        <p:nvPicPr>
          <p:cNvPr id="33" name="Picture 32" descr="A screenshot of a graph&#10;&#10;AI-generated content may be incorrect.">
            <a:extLst>
              <a:ext uri="{FF2B5EF4-FFF2-40B4-BE49-F238E27FC236}">
                <a16:creationId xmlns:a16="http://schemas.microsoft.com/office/drawing/2014/main" id="{54508FBE-0BED-4F6F-3C7D-7F9CECE9EFA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4623" t="6765" r="2379" b="1494"/>
          <a:stretch>
            <a:fillRect/>
          </a:stretch>
        </p:blipFill>
        <p:spPr>
          <a:xfrm>
            <a:off x="4507381" y="3167569"/>
            <a:ext cx="3723287" cy="3302681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9FB7929D-4C6A-8BC0-C2EF-B8D20D717235}"/>
              </a:ext>
            </a:extLst>
          </p:cNvPr>
          <p:cNvSpPr txBox="1"/>
          <p:nvPr/>
        </p:nvSpPr>
        <p:spPr>
          <a:xfrm>
            <a:off x="4785394" y="3275602"/>
            <a:ext cx="3694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B1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5B832B8-DBEE-15E3-AE63-39D7F35408E7}"/>
              </a:ext>
            </a:extLst>
          </p:cNvPr>
          <p:cNvSpPr txBox="1"/>
          <p:nvPr/>
        </p:nvSpPr>
        <p:spPr>
          <a:xfrm>
            <a:off x="11307784" y="4241494"/>
            <a:ext cx="4938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3.5h</a:t>
            </a:r>
          </a:p>
        </p:txBody>
      </p:sp>
    </p:spTree>
    <p:extLst>
      <p:ext uri="{BB962C8B-B14F-4D97-AF65-F5344CB8AC3E}">
        <p14:creationId xmlns:p14="http://schemas.microsoft.com/office/powerpoint/2010/main" val="20617501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D70C1C-2AC2-71FF-032D-5DC5674FF0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5EE81-E15A-9486-AF6E-B78C0C913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quality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82CA39-0CB4-C68A-0DF5-A4F98F2A3F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05" y="741680"/>
            <a:ext cx="4089680" cy="5705280"/>
          </a:xfrm>
        </p:spPr>
        <p:txBody>
          <a:bodyPr>
            <a:norm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Fall-back to 2024-MD working point </a:t>
            </a:r>
            <a:br>
              <a:rPr lang="en-GB" dirty="0"/>
            </a:br>
            <a:r>
              <a:rPr lang="en-GB" dirty="0"/>
              <a:t>after second tune scan (144b/beam), </a:t>
            </a:r>
            <a:br>
              <a:rPr lang="en-GB" dirty="0"/>
            </a:br>
            <a:r>
              <a:rPr lang="en-GB" dirty="0"/>
              <a:t>but not very significant reduction in emittance growth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3A5BA3-2890-6CDC-AF90-D352A32B3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071A4F-5764-6998-606E-AE4D787B7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12 June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DF1F05-0C2C-393A-D09E-58D0C42B4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20</a:t>
            </a:fld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D7CAE4A-54D6-7F57-6240-F7C84E6C88BD}"/>
              </a:ext>
            </a:extLst>
          </p:cNvPr>
          <p:cNvGrpSpPr>
            <a:grpSpLocks noChangeAspect="1"/>
          </p:cNvGrpSpPr>
          <p:nvPr/>
        </p:nvGrpSpPr>
        <p:grpSpPr>
          <a:xfrm>
            <a:off x="652529" y="828768"/>
            <a:ext cx="9844784" cy="2054540"/>
            <a:chOff x="826264" y="1815508"/>
            <a:chExt cx="10281957" cy="2145775"/>
          </a:xfrm>
        </p:grpSpPr>
        <p:pic>
          <p:nvPicPr>
            <p:cNvPr id="8" name="Picture 7" descr="A graph of different colored lines&#10;&#10;AI-generated content may be incorrect.">
              <a:extLst>
                <a:ext uri="{FF2B5EF4-FFF2-40B4-BE49-F238E27FC236}">
                  <a16:creationId xmlns:a16="http://schemas.microsoft.com/office/drawing/2014/main" id="{DA3E2642-5599-C181-2390-3AE18F07A23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1205" t="10316" r="15500" b="62420"/>
            <a:stretch>
              <a:fillRect/>
            </a:stretch>
          </p:blipFill>
          <p:spPr>
            <a:xfrm>
              <a:off x="828809" y="1834607"/>
              <a:ext cx="10279412" cy="1907121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72BCA4E-93A3-AB77-BD43-718C051E7AC0}"/>
                </a:ext>
              </a:extLst>
            </p:cNvPr>
            <p:cNvSpPr txBox="1"/>
            <p:nvPr/>
          </p:nvSpPr>
          <p:spPr>
            <a:xfrm>
              <a:off x="8853621" y="1826883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2460b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7D695CF-66C5-BFED-69BA-191A675E85DE}"/>
                </a:ext>
              </a:extLst>
            </p:cNvPr>
            <p:cNvSpPr txBox="1"/>
            <p:nvPr/>
          </p:nvSpPr>
          <p:spPr>
            <a:xfrm>
              <a:off x="8334048" y="1815508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2028b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5458775-AC76-8336-A1CB-24DBF008762B}"/>
                </a:ext>
              </a:extLst>
            </p:cNvPr>
            <p:cNvSpPr txBox="1"/>
            <p:nvPr/>
          </p:nvSpPr>
          <p:spPr>
            <a:xfrm rot="16692477">
              <a:off x="9726364" y="2462433"/>
              <a:ext cx="1122379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Qualification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94440FA-9563-A47A-EDDE-E26C490588AF}"/>
                </a:ext>
              </a:extLst>
            </p:cNvPr>
            <p:cNvSpPr txBox="1"/>
            <p:nvPr/>
          </p:nvSpPr>
          <p:spPr>
            <a:xfrm>
              <a:off x="1516307" y="3130057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48b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FB1E8CD-9C5F-C823-2039-F1731600B15E}"/>
                </a:ext>
              </a:extLst>
            </p:cNvPr>
            <p:cNvSpPr txBox="1"/>
            <p:nvPr/>
          </p:nvSpPr>
          <p:spPr>
            <a:xfrm>
              <a:off x="1946169" y="3130057"/>
              <a:ext cx="1215693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84b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465427B-6116-DD35-35E6-7DCA308AF012}"/>
                </a:ext>
              </a:extLst>
            </p:cNvPr>
            <p:cNvSpPr txBox="1"/>
            <p:nvPr/>
          </p:nvSpPr>
          <p:spPr>
            <a:xfrm>
              <a:off x="2732000" y="2960173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156b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7CCA903-CE46-C8C5-8792-B8B4A8576FEA}"/>
                </a:ext>
              </a:extLst>
            </p:cNvPr>
            <p:cNvSpPr txBox="1"/>
            <p:nvPr/>
          </p:nvSpPr>
          <p:spPr>
            <a:xfrm>
              <a:off x="3382553" y="2960173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192b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67ACE74-F9F2-4417-D970-26BBB036B5A4}"/>
                </a:ext>
              </a:extLst>
            </p:cNvPr>
            <p:cNvSpPr txBox="1"/>
            <p:nvPr/>
          </p:nvSpPr>
          <p:spPr>
            <a:xfrm>
              <a:off x="4377555" y="2958978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228b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FED56F7-3F56-A4A6-26A1-C1DBE5CAD12B}"/>
                </a:ext>
              </a:extLst>
            </p:cNvPr>
            <p:cNvSpPr txBox="1"/>
            <p:nvPr/>
          </p:nvSpPr>
          <p:spPr>
            <a:xfrm>
              <a:off x="4914200" y="2958978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372b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2040DBF-92F2-35E2-B112-CBC4E3BAE001}"/>
                </a:ext>
              </a:extLst>
            </p:cNvPr>
            <p:cNvSpPr txBox="1"/>
            <p:nvPr/>
          </p:nvSpPr>
          <p:spPr>
            <a:xfrm>
              <a:off x="5516556" y="2837308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660b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9ACA033-FB6B-4C4D-5777-3964C4D29B9B}"/>
                </a:ext>
              </a:extLst>
            </p:cNvPr>
            <p:cNvSpPr txBox="1"/>
            <p:nvPr/>
          </p:nvSpPr>
          <p:spPr>
            <a:xfrm>
              <a:off x="6167108" y="2825707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588b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B6048B3-B97C-ECAC-53E2-797B1EEB26F4}"/>
                </a:ext>
              </a:extLst>
            </p:cNvPr>
            <p:cNvSpPr txBox="1"/>
            <p:nvPr/>
          </p:nvSpPr>
          <p:spPr>
            <a:xfrm>
              <a:off x="6618121" y="2640964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1020b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191FF2E-D310-B31E-20F5-61D623BF5DFD}"/>
                </a:ext>
              </a:extLst>
            </p:cNvPr>
            <p:cNvSpPr txBox="1"/>
            <p:nvPr/>
          </p:nvSpPr>
          <p:spPr>
            <a:xfrm>
              <a:off x="7117329" y="2472286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1308b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4E8E37B-C786-14CE-01D7-CF1DAEE733BC}"/>
                </a:ext>
              </a:extLst>
            </p:cNvPr>
            <p:cNvSpPr txBox="1"/>
            <p:nvPr/>
          </p:nvSpPr>
          <p:spPr>
            <a:xfrm>
              <a:off x="7727718" y="2397625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1456b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C158C21-C7EA-D244-DF64-995F3C0CC19E}"/>
                </a:ext>
              </a:extLst>
            </p:cNvPr>
            <p:cNvSpPr txBox="1"/>
            <p:nvPr/>
          </p:nvSpPr>
          <p:spPr>
            <a:xfrm>
              <a:off x="9387031" y="1826882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2604b</a:t>
              </a:r>
            </a:p>
          </p:txBody>
        </p:sp>
        <p:pic>
          <p:nvPicPr>
            <p:cNvPr id="26" name="Picture 25" descr="A graph of different colored lines&#10;&#10;AI-generated content may be incorrect.">
              <a:extLst>
                <a:ext uri="{FF2B5EF4-FFF2-40B4-BE49-F238E27FC236}">
                  <a16:creationId xmlns:a16="http://schemas.microsoft.com/office/drawing/2014/main" id="{592EA147-53C0-2986-B5D8-DB13905872F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1205" t="95656" r="15500" b="813"/>
            <a:stretch>
              <a:fillRect/>
            </a:stretch>
          </p:blipFill>
          <p:spPr>
            <a:xfrm>
              <a:off x="826264" y="3714300"/>
              <a:ext cx="10279412" cy="246983"/>
            </a:xfrm>
            <a:prstGeom prst="rect">
              <a:avLst/>
            </a:prstGeom>
          </p:spPr>
        </p:pic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27358594-54E9-6067-7460-13EACC9E4110}"/>
              </a:ext>
            </a:extLst>
          </p:cNvPr>
          <p:cNvSpPr txBox="1"/>
          <p:nvPr/>
        </p:nvSpPr>
        <p:spPr>
          <a:xfrm>
            <a:off x="4643101" y="795396"/>
            <a:ext cx="147709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Qx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Qy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= .295/.313</a:t>
            </a:r>
            <a:b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MO = 2</a:t>
            </a:r>
          </a:p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Q’ = 20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58B9247-3FEF-28F7-765F-0BF163D4A1D6}"/>
              </a:ext>
            </a:extLst>
          </p:cNvPr>
          <p:cNvCxnSpPr/>
          <p:nvPr/>
        </p:nvCxnSpPr>
        <p:spPr>
          <a:xfrm>
            <a:off x="6131957" y="799146"/>
            <a:ext cx="0" cy="94546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" name="Picture 24" descr="A screenshot of a graph&#10;&#10;AI-generated content may be incorrect.">
            <a:extLst>
              <a:ext uri="{FF2B5EF4-FFF2-40B4-BE49-F238E27FC236}">
                <a16:creationId xmlns:a16="http://schemas.microsoft.com/office/drawing/2014/main" id="{DE4E117A-A62B-76C6-1BF2-96659609151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4623" t="6350" r="2379" b="1910"/>
          <a:stretch>
            <a:fillRect/>
          </a:stretch>
        </p:blipFill>
        <p:spPr>
          <a:xfrm>
            <a:off x="4491858" y="3145020"/>
            <a:ext cx="3723286" cy="3302681"/>
          </a:xfrm>
          <a:prstGeom prst="rect">
            <a:avLst/>
          </a:prstGeom>
        </p:spPr>
      </p:pic>
      <p:pic>
        <p:nvPicPr>
          <p:cNvPr id="31" name="Picture 30" descr="A screenshot of a graph&#10;&#10;AI-generated content may be incorrect.">
            <a:extLst>
              <a:ext uri="{FF2B5EF4-FFF2-40B4-BE49-F238E27FC236}">
                <a16:creationId xmlns:a16="http://schemas.microsoft.com/office/drawing/2014/main" id="{8799E57B-072F-11B1-607D-13D7AF7B167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4471" t="7371" r="2531" b="887"/>
          <a:stretch>
            <a:fillRect/>
          </a:stretch>
        </p:blipFill>
        <p:spPr>
          <a:xfrm>
            <a:off x="8217909" y="3170635"/>
            <a:ext cx="3723285" cy="3302681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269270EB-2FE0-D53F-B5A6-0D9869C4290F}"/>
              </a:ext>
            </a:extLst>
          </p:cNvPr>
          <p:cNvSpPr txBox="1"/>
          <p:nvPr/>
        </p:nvSpPr>
        <p:spPr>
          <a:xfrm>
            <a:off x="4785394" y="3275602"/>
            <a:ext cx="3694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65F4049-7EC7-EC76-6D00-B1C95DB85F88}"/>
              </a:ext>
            </a:extLst>
          </p:cNvPr>
          <p:cNvSpPr txBox="1"/>
          <p:nvPr/>
        </p:nvSpPr>
        <p:spPr>
          <a:xfrm>
            <a:off x="8529285" y="3260062"/>
            <a:ext cx="376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2A2F388-58BC-0308-846E-D9108044885B}"/>
              </a:ext>
            </a:extLst>
          </p:cNvPr>
          <p:cNvSpPr txBox="1"/>
          <p:nvPr/>
        </p:nvSpPr>
        <p:spPr>
          <a:xfrm>
            <a:off x="11307784" y="4241494"/>
            <a:ext cx="4938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4h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462FF06-E1FF-9BF7-9558-09C87D93C1C4}"/>
              </a:ext>
            </a:extLst>
          </p:cNvPr>
          <p:cNvSpPr txBox="1"/>
          <p:nvPr/>
        </p:nvSpPr>
        <p:spPr>
          <a:xfrm>
            <a:off x="7568586" y="4241015"/>
            <a:ext cx="4938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4h</a:t>
            </a:r>
          </a:p>
        </p:txBody>
      </p:sp>
    </p:spTree>
    <p:extLst>
      <p:ext uri="{BB962C8B-B14F-4D97-AF65-F5344CB8AC3E}">
        <p14:creationId xmlns:p14="http://schemas.microsoft.com/office/powerpoint/2010/main" val="8742728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DA8947-4082-D8B9-E2AA-37E16FEEA1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C3160-1005-0873-E8AE-34FE00D51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quality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6AF079-8B64-5062-CE1B-0F39C4325A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05" y="741680"/>
            <a:ext cx="4136197" cy="5705280"/>
          </a:xfrm>
        </p:spPr>
        <p:txBody>
          <a:bodyPr>
            <a:norm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Going to positive octupole polarity</a:t>
            </a:r>
            <a:br>
              <a:rPr lang="en-GB" dirty="0"/>
            </a:br>
            <a:r>
              <a:rPr lang="en-GB" dirty="0"/>
              <a:t>gave a clear improvement in emittance growth </a:t>
            </a:r>
          </a:p>
          <a:p>
            <a:pPr lvl="1">
              <a:buFont typeface="Wingdings" pitchFamily="2" charset="2"/>
              <a:buChar char="à"/>
            </a:pPr>
            <a:r>
              <a:rPr lang="en-GB" dirty="0">
                <a:sym typeface="Wingdings" pitchFamily="2" charset="2"/>
              </a:rPr>
              <a:t>Better for scrubbing, although lifetime improvement quite moderate</a:t>
            </a:r>
          </a:p>
          <a:p>
            <a:pPr lvl="1">
              <a:buFont typeface="Wingdings" pitchFamily="2" charset="2"/>
              <a:buChar char="à"/>
            </a:pPr>
            <a:endParaRPr lang="en-GB" dirty="0">
              <a:sym typeface="Wingdings" pitchFamily="2" charset="2"/>
            </a:endParaRPr>
          </a:p>
          <a:p>
            <a:r>
              <a:rPr lang="en-GB" dirty="0">
                <a:sym typeface="Wingdings" pitchFamily="2" charset="2"/>
              </a:rPr>
              <a:t>Some instabilities, despite high Q’ and MO</a:t>
            </a:r>
          </a:p>
          <a:p>
            <a:pPr lvl="1">
              <a:buFont typeface="Wingdings" pitchFamily="2" charset="2"/>
              <a:buChar char="à"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93BDFC-5C5C-C5F4-3027-26DD7EFE9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C4D674-53B2-7798-8CC1-2A3E5780D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12 June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823D37-9617-1205-0EC3-2C19CBBB69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21</a:t>
            </a:fld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7516093-D2B8-D93E-C5C5-8E547845D374}"/>
              </a:ext>
            </a:extLst>
          </p:cNvPr>
          <p:cNvGrpSpPr>
            <a:grpSpLocks noChangeAspect="1"/>
          </p:cNvGrpSpPr>
          <p:nvPr/>
        </p:nvGrpSpPr>
        <p:grpSpPr>
          <a:xfrm>
            <a:off x="652529" y="828768"/>
            <a:ext cx="9844784" cy="2054540"/>
            <a:chOff x="826264" y="1815508"/>
            <a:chExt cx="10281957" cy="2145775"/>
          </a:xfrm>
        </p:grpSpPr>
        <p:pic>
          <p:nvPicPr>
            <p:cNvPr id="8" name="Picture 7" descr="A graph of different colored lines&#10;&#10;AI-generated content may be incorrect.">
              <a:extLst>
                <a:ext uri="{FF2B5EF4-FFF2-40B4-BE49-F238E27FC236}">
                  <a16:creationId xmlns:a16="http://schemas.microsoft.com/office/drawing/2014/main" id="{23D8DEF4-14CF-C686-F9D4-61301812EB2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1205" t="10316" r="15500" b="62420"/>
            <a:stretch>
              <a:fillRect/>
            </a:stretch>
          </p:blipFill>
          <p:spPr>
            <a:xfrm>
              <a:off x="828809" y="1834607"/>
              <a:ext cx="10279412" cy="1907121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F0ADC2C-D06B-BD20-29B4-FC2A978290D4}"/>
                </a:ext>
              </a:extLst>
            </p:cNvPr>
            <p:cNvSpPr txBox="1"/>
            <p:nvPr/>
          </p:nvSpPr>
          <p:spPr>
            <a:xfrm>
              <a:off x="8853621" y="1826883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2460b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93E1DD7-A443-97B6-6E7E-C1BB87FC2839}"/>
                </a:ext>
              </a:extLst>
            </p:cNvPr>
            <p:cNvSpPr txBox="1"/>
            <p:nvPr/>
          </p:nvSpPr>
          <p:spPr>
            <a:xfrm>
              <a:off x="8334048" y="1815508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2028b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419D832-ADC5-3D35-F96C-AD4ABF4CCB77}"/>
                </a:ext>
              </a:extLst>
            </p:cNvPr>
            <p:cNvSpPr txBox="1"/>
            <p:nvPr/>
          </p:nvSpPr>
          <p:spPr>
            <a:xfrm rot="16692477">
              <a:off x="9726364" y="2462433"/>
              <a:ext cx="1122379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Qualification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EDB07E5-4457-4E20-333B-DA07F7A98C7F}"/>
                </a:ext>
              </a:extLst>
            </p:cNvPr>
            <p:cNvSpPr txBox="1"/>
            <p:nvPr/>
          </p:nvSpPr>
          <p:spPr>
            <a:xfrm>
              <a:off x="1516307" y="3130057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48b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164ADCE-0053-B693-67C8-810975A28199}"/>
                </a:ext>
              </a:extLst>
            </p:cNvPr>
            <p:cNvSpPr txBox="1"/>
            <p:nvPr/>
          </p:nvSpPr>
          <p:spPr>
            <a:xfrm>
              <a:off x="1946169" y="3130057"/>
              <a:ext cx="1215693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84b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2FC66BE-515F-93B9-01D9-B1D54560926B}"/>
                </a:ext>
              </a:extLst>
            </p:cNvPr>
            <p:cNvSpPr txBox="1"/>
            <p:nvPr/>
          </p:nvSpPr>
          <p:spPr>
            <a:xfrm>
              <a:off x="2732000" y="2960173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156b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864B505-302A-FF16-A695-20EE85EFB26A}"/>
                </a:ext>
              </a:extLst>
            </p:cNvPr>
            <p:cNvSpPr txBox="1"/>
            <p:nvPr/>
          </p:nvSpPr>
          <p:spPr>
            <a:xfrm>
              <a:off x="3382553" y="2960173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192b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F659FA2-7AB5-6416-9E93-9F4F85925929}"/>
                </a:ext>
              </a:extLst>
            </p:cNvPr>
            <p:cNvSpPr txBox="1"/>
            <p:nvPr/>
          </p:nvSpPr>
          <p:spPr>
            <a:xfrm>
              <a:off x="4377555" y="2958978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228b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61D1407-255F-7EE3-E8E0-E6D5B75AF064}"/>
                </a:ext>
              </a:extLst>
            </p:cNvPr>
            <p:cNvSpPr txBox="1"/>
            <p:nvPr/>
          </p:nvSpPr>
          <p:spPr>
            <a:xfrm>
              <a:off x="4914200" y="2958978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372b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6C32D55-DE62-E58D-88C4-DEABAE30B75E}"/>
                </a:ext>
              </a:extLst>
            </p:cNvPr>
            <p:cNvSpPr txBox="1"/>
            <p:nvPr/>
          </p:nvSpPr>
          <p:spPr>
            <a:xfrm>
              <a:off x="5516556" y="2837308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660b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572A165-ECA8-9F5B-48A0-7FE12594A7DD}"/>
                </a:ext>
              </a:extLst>
            </p:cNvPr>
            <p:cNvSpPr txBox="1"/>
            <p:nvPr/>
          </p:nvSpPr>
          <p:spPr>
            <a:xfrm>
              <a:off x="6167108" y="2825707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588b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76F40A0-3F4B-8D67-77AB-34F44836CA62}"/>
                </a:ext>
              </a:extLst>
            </p:cNvPr>
            <p:cNvSpPr txBox="1"/>
            <p:nvPr/>
          </p:nvSpPr>
          <p:spPr>
            <a:xfrm>
              <a:off x="6618121" y="2640964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1020b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01DAC33-744A-1D5A-7124-5B63C742A7CC}"/>
                </a:ext>
              </a:extLst>
            </p:cNvPr>
            <p:cNvSpPr txBox="1"/>
            <p:nvPr/>
          </p:nvSpPr>
          <p:spPr>
            <a:xfrm>
              <a:off x="7117329" y="2472286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1308b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D76092F-A1A8-063C-7E6F-CCD7A029D943}"/>
                </a:ext>
              </a:extLst>
            </p:cNvPr>
            <p:cNvSpPr txBox="1"/>
            <p:nvPr/>
          </p:nvSpPr>
          <p:spPr>
            <a:xfrm>
              <a:off x="7727718" y="2397625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1456b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FE4663A-7788-D06B-ACF5-36D4798D3218}"/>
                </a:ext>
              </a:extLst>
            </p:cNvPr>
            <p:cNvSpPr txBox="1"/>
            <p:nvPr/>
          </p:nvSpPr>
          <p:spPr>
            <a:xfrm>
              <a:off x="9387031" y="1826882"/>
              <a:ext cx="785832" cy="289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2604b</a:t>
              </a:r>
            </a:p>
          </p:txBody>
        </p:sp>
        <p:pic>
          <p:nvPicPr>
            <p:cNvPr id="26" name="Picture 25" descr="A graph of different colored lines&#10;&#10;AI-generated content may be incorrect.">
              <a:extLst>
                <a:ext uri="{FF2B5EF4-FFF2-40B4-BE49-F238E27FC236}">
                  <a16:creationId xmlns:a16="http://schemas.microsoft.com/office/drawing/2014/main" id="{EA8B4B1B-69A0-AAA0-897D-7161B7D4CC6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1205" t="95656" r="15500" b="813"/>
            <a:stretch>
              <a:fillRect/>
            </a:stretch>
          </p:blipFill>
          <p:spPr>
            <a:xfrm>
              <a:off x="826264" y="3714300"/>
              <a:ext cx="10279412" cy="246983"/>
            </a:xfrm>
            <a:prstGeom prst="rect">
              <a:avLst/>
            </a:prstGeom>
          </p:spPr>
        </p:pic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3D0DB19C-89F0-E75C-0AAC-30A2136623D6}"/>
              </a:ext>
            </a:extLst>
          </p:cNvPr>
          <p:cNvSpPr txBox="1"/>
          <p:nvPr/>
        </p:nvSpPr>
        <p:spPr>
          <a:xfrm>
            <a:off x="5575789" y="703956"/>
            <a:ext cx="147709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Qx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Qy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= .275/.293</a:t>
            </a:r>
            <a:b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MO = -3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-3.5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Q’ = 20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25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EA3EFDB-DBCE-7258-4ED6-15A59A2973C9}"/>
              </a:ext>
            </a:extLst>
          </p:cNvPr>
          <p:cNvCxnSpPr>
            <a:cxnSpLocks/>
          </p:cNvCxnSpPr>
          <p:nvPr/>
        </p:nvCxnSpPr>
        <p:spPr>
          <a:xfrm>
            <a:off x="7064645" y="707706"/>
            <a:ext cx="0" cy="74991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4" name="Picture 33" descr="A screenshot of a graph&#10;&#10;AI-generated content may be incorrect.">
            <a:extLst>
              <a:ext uri="{FF2B5EF4-FFF2-40B4-BE49-F238E27FC236}">
                <a16:creationId xmlns:a16="http://schemas.microsoft.com/office/drawing/2014/main" id="{0A8F7ADD-EBAE-B788-6A22-CA947C005FA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4623" t="6349" r="1499" b="1749"/>
          <a:stretch>
            <a:fillRect/>
          </a:stretch>
        </p:blipFill>
        <p:spPr>
          <a:xfrm>
            <a:off x="8224288" y="3136619"/>
            <a:ext cx="3775329" cy="3308461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D9F1CA83-2BB7-32FE-89C8-475C1559BE47}"/>
              </a:ext>
            </a:extLst>
          </p:cNvPr>
          <p:cNvSpPr txBox="1"/>
          <p:nvPr/>
        </p:nvSpPr>
        <p:spPr>
          <a:xfrm>
            <a:off x="8529285" y="3260062"/>
            <a:ext cx="376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B2</a:t>
            </a:r>
          </a:p>
        </p:txBody>
      </p:sp>
      <p:pic>
        <p:nvPicPr>
          <p:cNvPr id="30" name="Picture 29" descr="A screenshot of a graph&#10;&#10;AI-generated content may be incorrect.">
            <a:extLst>
              <a:ext uri="{FF2B5EF4-FFF2-40B4-BE49-F238E27FC236}">
                <a16:creationId xmlns:a16="http://schemas.microsoft.com/office/drawing/2014/main" id="{E41249F5-5053-0CC4-7F6D-AC1D1241CE2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4623" t="8537" r="2379" b="1910"/>
          <a:stretch>
            <a:fillRect/>
          </a:stretch>
        </p:blipFill>
        <p:spPr>
          <a:xfrm>
            <a:off x="4489093" y="3215736"/>
            <a:ext cx="3723287" cy="3223965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6B0E5D41-49B5-5DCB-88F8-EBCA756F6029}"/>
              </a:ext>
            </a:extLst>
          </p:cNvPr>
          <p:cNvSpPr txBox="1"/>
          <p:nvPr/>
        </p:nvSpPr>
        <p:spPr>
          <a:xfrm>
            <a:off x="4785394" y="3275602"/>
            <a:ext cx="3694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F5941E8-94CE-3939-6385-02DB98C51D9E}"/>
              </a:ext>
            </a:extLst>
          </p:cNvPr>
          <p:cNvSpPr txBox="1"/>
          <p:nvPr/>
        </p:nvSpPr>
        <p:spPr>
          <a:xfrm>
            <a:off x="11307784" y="4241494"/>
            <a:ext cx="4938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4h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C49593A-8547-8559-A372-8806DF43681E}"/>
              </a:ext>
            </a:extLst>
          </p:cNvPr>
          <p:cNvSpPr txBox="1"/>
          <p:nvPr/>
        </p:nvSpPr>
        <p:spPr>
          <a:xfrm>
            <a:off x="7568586" y="4241015"/>
            <a:ext cx="4938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4h</a:t>
            </a:r>
          </a:p>
        </p:txBody>
      </p:sp>
    </p:spTree>
    <p:extLst>
      <p:ext uri="{BB962C8B-B14F-4D97-AF65-F5344CB8AC3E}">
        <p14:creationId xmlns:p14="http://schemas.microsoft.com/office/powerpoint/2010/main" val="20678532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8911B-D0AD-9D00-97D3-5A4B27F8E9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quality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2DCB4B-2932-66B8-970D-D3933BB62A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Some difference also in loss pattern between fills with positive and negative octupole (for the chosen settings)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9B07E2-C7A7-F630-630F-5E5290A9B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5C5C7C-8B48-E4EA-0929-C4F73A424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12 June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4E691B-F21B-FE55-4603-CF25B6E57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22</a:t>
            </a:fld>
            <a:endParaRPr lang="en-US"/>
          </a:p>
        </p:txBody>
      </p:sp>
      <p:pic>
        <p:nvPicPr>
          <p:cNvPr id="10" name="Picture 9" descr="A screenshot of a graph&#10;&#10;AI-generated content may be incorrect.">
            <a:extLst>
              <a:ext uri="{FF2B5EF4-FFF2-40B4-BE49-F238E27FC236}">
                <a16:creationId xmlns:a16="http://schemas.microsoft.com/office/drawing/2014/main" id="{0EE49DAD-1206-AF26-E67A-FEC437005E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298" y="2296996"/>
            <a:ext cx="6300001" cy="3600000"/>
          </a:xfrm>
          <a:prstGeom prst="rect">
            <a:avLst/>
          </a:prstGeom>
        </p:spPr>
      </p:pic>
      <p:pic>
        <p:nvPicPr>
          <p:cNvPr id="8" name="Picture 7" descr="A graph of a graph&#10;&#10;AI-generated content may be incorrect.">
            <a:extLst>
              <a:ext uri="{FF2B5EF4-FFF2-40B4-BE49-F238E27FC236}">
                <a16:creationId xmlns:a16="http://schemas.microsoft.com/office/drawing/2014/main" id="{B3DF0E46-8387-0E3E-C89E-6E9FFFBA24A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238"/>
          <a:stretch>
            <a:fillRect/>
          </a:stretch>
        </p:blipFill>
        <p:spPr>
          <a:xfrm>
            <a:off x="6096000" y="2296996"/>
            <a:ext cx="6096000" cy="3600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71BB786-0AB9-C1D7-DE73-D7BEA21DA35E}"/>
              </a:ext>
            </a:extLst>
          </p:cNvPr>
          <p:cNvSpPr txBox="1"/>
          <p:nvPr/>
        </p:nvSpPr>
        <p:spPr>
          <a:xfrm>
            <a:off x="2485117" y="1551463"/>
            <a:ext cx="147709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Qx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Qy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= .275/.293</a:t>
            </a:r>
            <a:b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MO =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-3.5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Q’ = 20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22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2B9BDAD-CAD9-3BD7-E903-350A2D0F9755}"/>
              </a:ext>
            </a:extLst>
          </p:cNvPr>
          <p:cNvSpPr txBox="1"/>
          <p:nvPr/>
        </p:nvSpPr>
        <p:spPr>
          <a:xfrm>
            <a:off x="8405455" y="1551462"/>
            <a:ext cx="147709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Qx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Qy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= .295/.313</a:t>
            </a:r>
            <a:b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MO = 2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2.5</a:t>
            </a:r>
          </a:p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Q’ = 20</a:t>
            </a:r>
          </a:p>
        </p:txBody>
      </p:sp>
    </p:spTree>
    <p:extLst>
      <p:ext uri="{BB962C8B-B14F-4D97-AF65-F5344CB8AC3E}">
        <p14:creationId xmlns:p14="http://schemas.microsoft.com/office/powerpoint/2010/main" val="1482603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F3FD27-ED2A-AB9D-28F1-8C508A9484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stability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0044D1-E872-638E-2FDA-8DE8AED603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05" y="741680"/>
            <a:ext cx="11398102" cy="5531104"/>
          </a:xfrm>
        </p:spPr>
        <p:txBody>
          <a:bodyPr>
            <a:normAutofit/>
          </a:bodyPr>
          <a:lstStyle/>
          <a:p>
            <a:r>
              <a:rPr lang="en-GB" dirty="0"/>
              <a:t>With increasing number of bunches in the machine, the beam stability got worse, especially for B2</a:t>
            </a:r>
          </a:p>
          <a:p>
            <a:pPr lvl="1"/>
            <a:r>
              <a:rPr lang="en-GB" dirty="0"/>
              <a:t>The mild instabilities were not limiting for scrubbing, but were puzzling</a:t>
            </a:r>
          </a:p>
          <a:p>
            <a:endParaRPr lang="en-GB" dirty="0"/>
          </a:p>
          <a:p>
            <a:r>
              <a:rPr lang="en-GB" dirty="0"/>
              <a:t>Stability worse than past years, but no</a:t>
            </a:r>
            <a:br>
              <a:rPr lang="en-GB" dirty="0"/>
            </a:br>
            <a:r>
              <a:rPr lang="en-GB" dirty="0"/>
              <a:t>real reason to expect worse e-cloud </a:t>
            </a:r>
            <a:br>
              <a:rPr lang="en-GB" dirty="0"/>
            </a:br>
            <a:r>
              <a:rPr lang="en-GB" dirty="0"/>
              <a:t>stability, since most of the machine </a:t>
            </a:r>
            <a:br>
              <a:rPr lang="en-GB" dirty="0"/>
            </a:br>
            <a:r>
              <a:rPr lang="en-GB" dirty="0"/>
              <a:t>stayed under vacuum</a:t>
            </a:r>
          </a:p>
          <a:p>
            <a:endParaRPr lang="en-GB" dirty="0"/>
          </a:p>
          <a:p>
            <a:r>
              <a:rPr lang="en-GB" dirty="0"/>
              <a:t>Initially suspected relation to positive </a:t>
            </a:r>
            <a:br>
              <a:rPr lang="en-GB" dirty="0"/>
            </a:br>
            <a:r>
              <a:rPr lang="en-GB" dirty="0"/>
              <a:t>octupoles (expect better lifetime, but </a:t>
            </a:r>
            <a:br>
              <a:rPr lang="en-GB" dirty="0"/>
            </a:br>
            <a:r>
              <a:rPr lang="en-GB" dirty="0"/>
              <a:t>worse stability), but instabilities </a:t>
            </a:r>
            <a:br>
              <a:rPr lang="en-GB" dirty="0"/>
            </a:br>
            <a:r>
              <a:rPr lang="en-GB" dirty="0"/>
              <a:t>eventually appeared for both </a:t>
            </a:r>
            <a:br>
              <a:rPr lang="en-GB" dirty="0"/>
            </a:br>
            <a:r>
              <a:rPr lang="en-GB" dirty="0"/>
              <a:t>polarities</a:t>
            </a:r>
          </a:p>
          <a:p>
            <a:endParaRPr lang="en-GB" dirty="0"/>
          </a:p>
          <a:p>
            <a:r>
              <a:rPr lang="en-GB" dirty="0"/>
              <a:t>Sometimes correlated with smaller </a:t>
            </a:r>
            <a:br>
              <a:rPr lang="en-GB" dirty="0"/>
            </a:br>
            <a:r>
              <a:rPr lang="en-GB" dirty="0"/>
              <a:t>injected emittances, but not </a:t>
            </a:r>
            <a:br>
              <a:rPr lang="en-GB" dirty="0"/>
            </a:br>
            <a:r>
              <a:rPr lang="en-GB" dirty="0"/>
              <a:t>systematically</a:t>
            </a:r>
          </a:p>
          <a:p>
            <a:endParaRPr lang="en-GB" dirty="0"/>
          </a:p>
          <a:p>
            <a:endParaRPr lang="en-GB" dirty="0"/>
          </a:p>
          <a:p>
            <a:pPr lvl="1"/>
            <a:endParaRPr lang="en-GB" dirty="0"/>
          </a:p>
          <a:p>
            <a:endParaRPr lang="en-GB" dirty="0"/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0EE973-22FF-B8A3-5135-537466922D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3C027D-4860-1A97-5721-BA795FAD5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12 June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5458F7-77B0-7755-C43C-785C381D8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23</a:t>
            </a:fld>
            <a:endParaRPr lang="en-US"/>
          </a:p>
        </p:txBody>
      </p:sp>
      <p:pic>
        <p:nvPicPr>
          <p:cNvPr id="8" name="Picture 7" descr="A screenshot of a graph&#10;&#10;AI-generated content may be incorrect.">
            <a:extLst>
              <a:ext uri="{FF2B5EF4-FFF2-40B4-BE49-F238E27FC236}">
                <a16:creationId xmlns:a16="http://schemas.microsoft.com/office/drawing/2014/main" id="{085B5238-0826-4464-1976-DF7B6DB996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0912" y="1853416"/>
            <a:ext cx="7772400" cy="4734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7357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F3E10A-3E47-CC64-F798-D22A6F842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Scrubbing qualification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1B3D25-540C-AB00-47C9-0D777080AC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qualification fill, to confirm that the filling scheme for physics operation can be injected without issues, was not very successful</a:t>
            </a:r>
          </a:p>
          <a:p>
            <a:pPr lvl="1"/>
            <a:r>
              <a:rPr lang="en-GB" dirty="0"/>
              <a:t>The injection process lasted much longer than usual, due to issues in the SPS, and was therefore not representative of a standard injection</a:t>
            </a:r>
          </a:p>
          <a:p>
            <a:pPr lvl="1"/>
            <a:endParaRPr lang="en-GB" dirty="0"/>
          </a:p>
          <a:p>
            <a:r>
              <a:rPr lang="en-GB" dirty="0"/>
              <a:t>The beam suffered both from emittance growth and instabilities, but it was difficult to disentangle the effect of the prolonged injection</a:t>
            </a:r>
          </a:p>
          <a:p>
            <a:pPr lvl="1"/>
            <a:endParaRPr lang="en-GB" dirty="0"/>
          </a:p>
          <a:p>
            <a:r>
              <a:rPr lang="en-GB" dirty="0"/>
              <a:t>The MKI pressures stayed close to the operational </a:t>
            </a:r>
            <a:br>
              <a:rPr lang="en-GB" dirty="0"/>
            </a:br>
            <a:r>
              <a:rPr lang="en-GB" dirty="0"/>
              <a:t>thresholds, so at least it allowed to conclude that the </a:t>
            </a:r>
            <a:br>
              <a:rPr lang="en-GB" dirty="0"/>
            </a:br>
            <a:r>
              <a:rPr lang="en-GB" dirty="0"/>
              <a:t>kickers were likely sufficiently scrubbed for operation</a:t>
            </a:r>
          </a:p>
          <a:p>
            <a:pPr lvl="1"/>
            <a:endParaRPr lang="en-GB" dirty="0"/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460A1E-FA65-B2DD-4F64-CE2A76805D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92819F-DD50-0EC2-544F-2A0A53F94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12 June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AE698C-8055-6E32-85E9-0D571B8D8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24</a:t>
            </a:fld>
            <a:endParaRPr lang="en-US"/>
          </a:p>
        </p:txBody>
      </p:sp>
      <p:pic>
        <p:nvPicPr>
          <p:cNvPr id="8" name="Picture 7" descr="A group of graphs showing different colors&#10;&#10;AI-generated content may be incorrect.">
            <a:extLst>
              <a:ext uri="{FF2B5EF4-FFF2-40B4-BE49-F238E27FC236}">
                <a16:creationId xmlns:a16="http://schemas.microsoft.com/office/drawing/2014/main" id="{E87975B3-2A4F-9A06-D0A6-31D188D1D8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5308" y="2946242"/>
            <a:ext cx="5629428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0681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D0B59-1DB3-4D21-5587-85E77BA5B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Scrubbing qualification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165B5B-6680-AE00-024B-B6B1F46638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05" y="741680"/>
            <a:ext cx="11398102" cy="5649976"/>
          </a:xfrm>
        </p:spPr>
        <p:txBody>
          <a:bodyPr/>
          <a:lstStyle/>
          <a:p>
            <a:r>
              <a:rPr lang="en-GB" dirty="0"/>
              <a:t>Overall, the experience from the scrubbing suggested that the machine was not optimally set up</a:t>
            </a:r>
          </a:p>
          <a:p>
            <a:endParaRPr lang="en-GB" dirty="0"/>
          </a:p>
          <a:p>
            <a:r>
              <a:rPr lang="en-GB" dirty="0"/>
              <a:t>The tunes were not well controlled</a:t>
            </a:r>
          </a:p>
          <a:p>
            <a:pPr lvl="1"/>
            <a:r>
              <a:rPr lang="en-GB" dirty="0"/>
              <a:t>Unclear BBQ signals</a:t>
            </a:r>
          </a:p>
          <a:p>
            <a:pPr lvl="1"/>
            <a:r>
              <a:rPr lang="en-GB" dirty="0"/>
              <a:t>Large tune drift during filling/fills</a:t>
            </a:r>
          </a:p>
          <a:p>
            <a:pPr lvl="1"/>
            <a:r>
              <a:rPr lang="en-GB" dirty="0"/>
              <a:t>Inconsistent measurements during working point scans</a:t>
            </a:r>
          </a:p>
          <a:p>
            <a:pPr lvl="1"/>
            <a:r>
              <a:rPr lang="en-GB" dirty="0"/>
              <a:t>Strong emittance growth indicating a suboptimal working point?</a:t>
            </a:r>
          </a:p>
          <a:p>
            <a:pPr lvl="1"/>
            <a:endParaRPr lang="en-GB" dirty="0"/>
          </a:p>
          <a:p>
            <a:r>
              <a:rPr lang="en-GB" dirty="0"/>
              <a:t>The beam was more unstable than expected</a:t>
            </a:r>
          </a:p>
          <a:p>
            <a:pPr lvl="1"/>
            <a:r>
              <a:rPr lang="en-GB" dirty="0"/>
              <a:t>No reason for stronger e-cloud instabilities</a:t>
            </a:r>
          </a:p>
          <a:p>
            <a:pPr lvl="1"/>
            <a:r>
              <a:rPr lang="en-GB" dirty="0"/>
              <a:t>Octupoles and chromaticity did not seem fully effective</a:t>
            </a:r>
          </a:p>
          <a:p>
            <a:pPr lvl="1"/>
            <a:endParaRPr lang="en-GB" dirty="0"/>
          </a:p>
          <a:p>
            <a:r>
              <a:rPr lang="en-GB" dirty="0"/>
              <a:t>Repeated ADT module H1B2 trips – any impact?</a:t>
            </a:r>
          </a:p>
          <a:p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pPr lvl="1"/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F4CE50-B214-EBD7-6C83-7A2C70F56C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EC2F59-2417-8C27-01F9-5C9B60506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12 June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6262FB-1C58-DB2E-25D3-E79DE641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9421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671303-7801-1222-96F8-0DA3B2F16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Follow-up during operation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0D622E-DF69-F832-EBEF-30A02D1754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issues encountered during scrubbing continued in the intensity ramp-up and were gradually addressed in the weeks following the scrubbing run</a:t>
            </a:r>
          </a:p>
          <a:p>
            <a:endParaRPr lang="en-GB" dirty="0"/>
          </a:p>
          <a:p>
            <a:r>
              <a:rPr lang="en-GB" dirty="0"/>
              <a:t>Poor tune control</a:t>
            </a:r>
          </a:p>
          <a:p>
            <a:pPr lvl="1"/>
            <a:r>
              <a:rPr lang="en-GB" dirty="0"/>
              <a:t>Switching BBQ from gated on-demand to gated continuous</a:t>
            </a:r>
          </a:p>
          <a:p>
            <a:pPr lvl="1"/>
            <a:r>
              <a:rPr lang="en-GB" dirty="0"/>
              <a:t>Comparing to ADT tune measurements (1e-2 difference in B1H) </a:t>
            </a:r>
            <a:br>
              <a:rPr lang="en-GB" dirty="0"/>
            </a:br>
            <a:r>
              <a:rPr lang="en-GB" dirty="0">
                <a:sym typeface="Wingdings" pitchFamily="2" charset="2"/>
              </a:rPr>
              <a:t> adjusted target accordingly </a:t>
            </a:r>
          </a:p>
          <a:p>
            <a:pPr lvl="1"/>
            <a:r>
              <a:rPr lang="en-GB" dirty="0"/>
              <a:t>Working point optimization</a:t>
            </a:r>
          </a:p>
          <a:p>
            <a:pPr lvl="1"/>
            <a:endParaRPr lang="en-GB" dirty="0"/>
          </a:p>
          <a:p>
            <a:r>
              <a:rPr lang="en-GB" dirty="0"/>
              <a:t>Tune drifts &amp; instabilities</a:t>
            </a:r>
          </a:p>
          <a:p>
            <a:pPr lvl="1"/>
            <a:r>
              <a:rPr lang="en-GB" dirty="0"/>
              <a:t>Very large tune drifts observed, especially in B2 tunes approach each other </a:t>
            </a:r>
            <a:r>
              <a:rPr lang="en-GB" dirty="0">
                <a:sym typeface="Wingdings" pitchFamily="2" charset="2"/>
              </a:rPr>
              <a:t> coupling</a:t>
            </a:r>
          </a:p>
          <a:p>
            <a:pPr lvl="1"/>
            <a:r>
              <a:rPr lang="en-GB" dirty="0">
                <a:sym typeface="Wingdings" pitchFamily="2" charset="2"/>
              </a:rPr>
              <a:t>Stability improved with better tune control	</a:t>
            </a:r>
            <a:r>
              <a:rPr lang="en-GB" dirty="0"/>
              <a:t>  </a:t>
            </a:r>
          </a:p>
          <a:p>
            <a:pPr lvl="1"/>
            <a:r>
              <a:rPr lang="en-GB" dirty="0"/>
              <a:t>Regularly switch tune feedback on during injection (disable Abort Gap cleaning)</a:t>
            </a:r>
          </a:p>
          <a:p>
            <a:pPr lvl="1"/>
            <a:endParaRPr lang="en-GB" dirty="0"/>
          </a:p>
          <a:p>
            <a:r>
              <a:rPr lang="en-GB" dirty="0"/>
              <a:t>Hierarchy-breaking losses in B1 observed at start of ramp with high octupole currents</a:t>
            </a:r>
          </a:p>
          <a:p>
            <a:pPr lvl="1"/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EBF306-DF16-4F00-6BB1-1A0F2EABB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EFA8D0-D2D4-82E5-B12C-AD52E2197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12 June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23382F-F54F-30ED-3D58-B79063E4F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26</a:t>
            </a:fld>
            <a:endParaRPr lang="en-US"/>
          </a:p>
        </p:txBody>
      </p:sp>
      <p:pic>
        <p:nvPicPr>
          <p:cNvPr id="10" name="Picture 9" descr="A screen shot of a graph&#10;&#10;AI-generated content may be incorrect.">
            <a:extLst>
              <a:ext uri="{FF2B5EF4-FFF2-40B4-BE49-F238E27FC236}">
                <a16:creationId xmlns:a16="http://schemas.microsoft.com/office/drawing/2014/main" id="{59D07D91-87A9-405A-9D8E-D74C68C64B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4953" y="1497202"/>
            <a:ext cx="4696919" cy="211399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EDB5571-1A90-25B0-8A78-CE9A0244400E}"/>
              </a:ext>
            </a:extLst>
          </p:cNvPr>
          <p:cNvSpPr txBox="1"/>
          <p:nvPr/>
        </p:nvSpPr>
        <p:spPr>
          <a:xfrm>
            <a:off x="10901576" y="3611200"/>
            <a:ext cx="1190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i="1" dirty="0">
                <a:solidFill>
                  <a:schemeClr val="accent1"/>
                </a:solidFill>
              </a:rPr>
              <a:t>X. </a:t>
            </a:r>
            <a:r>
              <a:rPr lang="en-GB" sz="1200" i="1" dirty="0" err="1">
                <a:solidFill>
                  <a:schemeClr val="accent1"/>
                </a:solidFill>
              </a:rPr>
              <a:t>Buffat</a:t>
            </a:r>
            <a:endParaRPr lang="en-GB" sz="1200" i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6568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48CED-7317-95A5-9341-4695324C7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Heat load at flat top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C9C878-8D2B-F60B-D7DF-934B6F54FA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When making the step from 2000 to the full filling scheme, </a:t>
            </a:r>
            <a:r>
              <a:rPr lang="en-GB" dirty="0" err="1"/>
              <a:t>cryo</a:t>
            </a:r>
            <a:r>
              <a:rPr lang="en-GB" dirty="0"/>
              <a:t> asked to lower the intensity for the first fills</a:t>
            </a:r>
            <a:br>
              <a:rPr lang="en-GB" dirty="0"/>
            </a:br>
            <a:r>
              <a:rPr lang="en-GB" dirty="0"/>
              <a:t>to control the heat load</a:t>
            </a:r>
          </a:p>
          <a:p>
            <a:pPr lvl="1"/>
            <a:endParaRPr lang="en-GB" dirty="0"/>
          </a:p>
          <a:p>
            <a:r>
              <a:rPr lang="en-GB" dirty="0"/>
              <a:t>No issues encountered and the </a:t>
            </a:r>
            <a:br>
              <a:rPr lang="en-GB" dirty="0"/>
            </a:br>
            <a:r>
              <a:rPr lang="en-GB" dirty="0"/>
              <a:t>intensity has now been increased </a:t>
            </a:r>
            <a:br>
              <a:rPr lang="en-GB" dirty="0"/>
            </a:br>
            <a:r>
              <a:rPr lang="en-GB" dirty="0"/>
              <a:t>beyond 1.6e11 p/b</a:t>
            </a:r>
          </a:p>
          <a:p>
            <a:endParaRPr lang="en-GB" dirty="0"/>
          </a:p>
          <a:p>
            <a:r>
              <a:rPr lang="en-GB" dirty="0"/>
              <a:t>The heat load at flat top is very </a:t>
            </a:r>
            <a:br>
              <a:rPr lang="en-GB" dirty="0"/>
            </a:br>
            <a:r>
              <a:rPr lang="en-GB" dirty="0"/>
              <a:t>close to the predicted value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BDD973-FF4C-AD47-0576-ECAFD16B6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0597CE-11B5-5E23-D5F6-7F6ECF3E3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12 June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914287-DB09-E102-3F77-38B80815A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27</a:t>
            </a:fld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3FAB48B-1B6A-2361-415F-2ECF97C70BC5}"/>
              </a:ext>
            </a:extLst>
          </p:cNvPr>
          <p:cNvGrpSpPr/>
          <p:nvPr/>
        </p:nvGrpSpPr>
        <p:grpSpPr>
          <a:xfrm>
            <a:off x="4457995" y="1401346"/>
            <a:ext cx="7340600" cy="4868418"/>
            <a:chOff x="4751272" y="1506824"/>
            <a:chExt cx="7340600" cy="4868418"/>
          </a:xfrm>
        </p:grpSpPr>
        <p:pic>
          <p:nvPicPr>
            <p:cNvPr id="8" name="Picture 7" descr="A graph of different colored dots&#10;&#10;AI-generated content may be incorrect.">
              <a:extLst>
                <a:ext uri="{FF2B5EF4-FFF2-40B4-BE49-F238E27FC236}">
                  <a16:creationId xmlns:a16="http://schemas.microsoft.com/office/drawing/2014/main" id="{9E911DDF-56AE-C022-688B-54E9D029114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6730"/>
            <a:stretch>
              <a:fillRect/>
            </a:stretch>
          </p:blipFill>
          <p:spPr>
            <a:xfrm>
              <a:off x="4751272" y="1506824"/>
              <a:ext cx="7340600" cy="4868418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9CD90FE7-D2F7-7570-A9E4-E942B624196A}"/>
                </a:ext>
              </a:extLst>
            </p:cNvPr>
            <p:cNvCxnSpPr>
              <a:cxnSpLocks/>
            </p:cNvCxnSpPr>
            <p:nvPr/>
          </p:nvCxnSpPr>
          <p:spPr>
            <a:xfrm>
              <a:off x="5468112" y="4780439"/>
              <a:ext cx="5084064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EEA93B5-7B9A-BFE5-A35B-E302E7C6059F}"/>
                </a:ext>
              </a:extLst>
            </p:cNvPr>
            <p:cNvCxnSpPr>
              <a:cxnSpLocks/>
            </p:cNvCxnSpPr>
            <p:nvPr/>
          </p:nvCxnSpPr>
          <p:spPr>
            <a:xfrm>
              <a:off x="5468112" y="2059750"/>
              <a:ext cx="5084064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65118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AAC4AC-E5FC-F9BD-CB0E-312CE16B9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Instabilities at flat top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338FB2-E3E4-E0DE-0856-53BF75A697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Chromaticity increased from Q’=10 </a:t>
            </a:r>
            <a:r>
              <a:rPr lang="en-GB" dirty="0">
                <a:sym typeface="Wingdings" pitchFamily="2" charset="2"/>
              </a:rPr>
              <a:t> 20 </a:t>
            </a:r>
            <a:r>
              <a:rPr lang="en-GB" dirty="0"/>
              <a:t>during end-of-fill emittance scans to ensure stability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32AE55-3A19-FD57-BDDD-3F54E1070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CA5E2E-DAD6-5B9B-9AF1-F4CF33C07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12 June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6D62C0-7C64-AEC0-1D2B-6F3F6991A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28</a:t>
            </a:fld>
            <a:endParaRPr lang="en-US"/>
          </a:p>
        </p:txBody>
      </p:sp>
      <p:pic>
        <p:nvPicPr>
          <p:cNvPr id="8" name="Picture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2EE20324-104D-84C1-4841-358B2D6BFA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0100" y="1344168"/>
            <a:ext cx="10271800" cy="510409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4DFCD58-A168-DAA5-9294-90DE18760E62}"/>
              </a:ext>
            </a:extLst>
          </p:cNvPr>
          <p:cNvSpPr txBox="1"/>
          <p:nvPr/>
        </p:nvSpPr>
        <p:spPr>
          <a:xfrm>
            <a:off x="9831728" y="6010215"/>
            <a:ext cx="1190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i="1" dirty="0">
                <a:solidFill>
                  <a:schemeClr val="accent1"/>
                </a:solidFill>
              </a:rPr>
              <a:t>J. Wenninger</a:t>
            </a:r>
          </a:p>
        </p:txBody>
      </p:sp>
    </p:spTree>
    <p:extLst>
      <p:ext uri="{BB962C8B-B14F-4D97-AF65-F5344CB8AC3E}">
        <p14:creationId xmlns:p14="http://schemas.microsoft.com/office/powerpoint/2010/main" val="2467231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DF6790-CD3C-F162-B04B-9CBC6A3E3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MKIs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460730-2F66-2A63-8A0E-4302DDD622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injected LHC beam is deflected by four pulsed HV MKI magnets (MKI2D-A for B1, MKI8D-A for B2)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9C71F7-94FB-D81F-48B1-2184CF1BF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A1A41A-237D-8D03-87FD-37C19590D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12 June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2383F1-CA26-1D1B-881F-D688F31E6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A8B404F-5832-AEC4-98FC-3B452C8E489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0125" b="6412"/>
          <a:stretch>
            <a:fillRect/>
          </a:stretch>
        </p:blipFill>
        <p:spPr>
          <a:xfrm>
            <a:off x="121187" y="4131327"/>
            <a:ext cx="12032987" cy="2434728"/>
          </a:xfrm>
          <a:prstGeom prst="rect">
            <a:avLst/>
          </a:prstGeom>
        </p:spPr>
      </p:pic>
      <p:pic>
        <p:nvPicPr>
          <p:cNvPr id="25" name="Picture 24" descr="A large machine in a factory&#10;&#10;AI-generated content may be incorrect.">
            <a:extLst>
              <a:ext uri="{FF2B5EF4-FFF2-40B4-BE49-F238E27FC236}">
                <a16:creationId xmlns:a16="http://schemas.microsoft.com/office/drawing/2014/main" id="{ED67C852-23CA-407A-83E9-6D7784D68B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3196" y="1210327"/>
            <a:ext cx="4381500" cy="2921000"/>
          </a:xfrm>
          <a:prstGeom prst="rect">
            <a:avLst/>
          </a:prstGeom>
        </p:spPr>
      </p:pic>
      <p:pic>
        <p:nvPicPr>
          <p:cNvPr id="26" name="Picture 25" descr="A white paper with black text&#10;&#10;AI-generated content may be incorrect.">
            <a:extLst>
              <a:ext uri="{FF2B5EF4-FFF2-40B4-BE49-F238E27FC236}">
                <a16:creationId xmlns:a16="http://schemas.microsoft.com/office/drawing/2014/main" id="{AB6B13F3-8D80-FCF5-D8F9-5B6DE8B731D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2963" r="27236"/>
          <a:stretch>
            <a:fillRect/>
          </a:stretch>
        </p:blipFill>
        <p:spPr>
          <a:xfrm>
            <a:off x="6988568" y="1465605"/>
            <a:ext cx="3870841" cy="2225831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92ADC37F-A327-9E78-6043-C0568BEAB934}"/>
              </a:ext>
            </a:extLst>
          </p:cNvPr>
          <p:cNvSpPr/>
          <p:nvPr/>
        </p:nvSpPr>
        <p:spPr>
          <a:xfrm>
            <a:off x="6988568" y="4526280"/>
            <a:ext cx="674104" cy="1883664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759B4A8-F847-11F3-5CB8-AED39FE7E5A0}"/>
              </a:ext>
            </a:extLst>
          </p:cNvPr>
          <p:cNvSpPr/>
          <p:nvPr/>
        </p:nvSpPr>
        <p:spPr>
          <a:xfrm>
            <a:off x="7754112" y="2175863"/>
            <a:ext cx="2249424" cy="1515573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5E678D3-EB68-CB84-BFD1-8EE80AA5FCB7}"/>
              </a:ext>
            </a:extLst>
          </p:cNvPr>
          <p:cNvCxnSpPr>
            <a:cxnSpLocks/>
          </p:cNvCxnSpPr>
          <p:nvPr/>
        </p:nvCxnSpPr>
        <p:spPr>
          <a:xfrm flipH="1">
            <a:off x="6988568" y="3691436"/>
            <a:ext cx="765544" cy="834844"/>
          </a:xfrm>
          <a:prstGeom prst="line">
            <a:avLst/>
          </a:prstGeom>
          <a:ln w="190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03B3959-4309-A7B2-4CBD-396337000FDD}"/>
              </a:ext>
            </a:extLst>
          </p:cNvPr>
          <p:cNvCxnSpPr>
            <a:cxnSpLocks/>
          </p:cNvCxnSpPr>
          <p:nvPr/>
        </p:nvCxnSpPr>
        <p:spPr>
          <a:xfrm flipH="1">
            <a:off x="7662672" y="3684773"/>
            <a:ext cx="2340864" cy="848890"/>
          </a:xfrm>
          <a:prstGeom prst="line">
            <a:avLst/>
          </a:prstGeom>
          <a:ln w="190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38163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1F54D-B539-ACB9-1FDE-BA7CDF3E55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320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DB4E92-5C40-89F8-26A0-091D099AA6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3222C1-0780-F8FA-0578-FD768A7AF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MKIs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E03106-E530-DD8E-5A07-F532714D38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MKIs are being upgraded to “MKI-Cools” for HL-LHC</a:t>
            </a:r>
          </a:p>
          <a:p>
            <a:pPr lvl="1"/>
            <a:r>
              <a:rPr lang="en-GB" dirty="0"/>
              <a:t>Water-cooled ferrite “damper” outside high-field region, to reduce beam-induced heating of ferrite yokes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4015B7-005A-79F8-BCEF-5071F4315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E36E1A-809C-D942-C625-DC8BB34BE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12 June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FC5C93-C813-BC87-0D2F-35626403C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3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1D877CA-F035-4D32-2F58-74E83AE7B49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0125" b="6412"/>
          <a:stretch>
            <a:fillRect/>
          </a:stretch>
        </p:blipFill>
        <p:spPr>
          <a:xfrm>
            <a:off x="121187" y="4131327"/>
            <a:ext cx="12032987" cy="2434728"/>
          </a:xfrm>
          <a:prstGeom prst="rect">
            <a:avLst/>
          </a:prstGeom>
        </p:spPr>
      </p:pic>
      <p:pic>
        <p:nvPicPr>
          <p:cNvPr id="18" name="Picture 17" descr="A diagram of a machine&#10;&#10;AI-generated content may be incorrect.">
            <a:extLst>
              <a:ext uri="{FF2B5EF4-FFF2-40B4-BE49-F238E27FC236}">
                <a16:creationId xmlns:a16="http://schemas.microsoft.com/office/drawing/2014/main" id="{07EDA6DF-E831-B9E0-A6F0-DCFFBFB36F3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1457"/>
          <a:stretch>
            <a:fillRect/>
          </a:stretch>
        </p:blipFill>
        <p:spPr>
          <a:xfrm>
            <a:off x="1214418" y="1565473"/>
            <a:ext cx="4560595" cy="2883613"/>
          </a:xfrm>
          <a:prstGeom prst="rect">
            <a:avLst/>
          </a:prstGeom>
        </p:spPr>
      </p:pic>
      <p:pic>
        <p:nvPicPr>
          <p:cNvPr id="22" name="Picture 21" descr="Close-up of a machine&#10;&#10;AI-generated content may be incorrect.">
            <a:extLst>
              <a:ext uri="{FF2B5EF4-FFF2-40B4-BE49-F238E27FC236}">
                <a16:creationId xmlns:a16="http://schemas.microsoft.com/office/drawing/2014/main" id="{D9DBDDF3-0AC6-C8F3-4455-CE5B21A5A2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6989" y="1724352"/>
            <a:ext cx="4561518" cy="2565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383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7BC60F-7934-AD64-5203-EFD890814A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65627-3963-3EB7-F0F4-E82732F3E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MKIs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201D3-CBFD-1BF8-3419-470178D45F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MKIs are being upgraded to “MKI-Cools” for HL-LHC</a:t>
            </a:r>
          </a:p>
          <a:p>
            <a:pPr lvl="1"/>
            <a:r>
              <a:rPr lang="en-GB" dirty="0"/>
              <a:t>Water-cooled ferrite “damper” outside high-field region, to reduce beam-induced heating of ferrite yokes</a:t>
            </a:r>
          </a:p>
          <a:p>
            <a:pPr lvl="1"/>
            <a:r>
              <a:rPr lang="en-GB" dirty="0"/>
              <a:t>Cr</a:t>
            </a:r>
            <a:r>
              <a:rPr lang="en-GB" baseline="-25000" dirty="0"/>
              <a:t>2</a:t>
            </a:r>
            <a:r>
              <a:rPr lang="en-GB" dirty="0"/>
              <a:t>O</a:t>
            </a:r>
            <a:r>
              <a:rPr lang="en-GB" baseline="-25000" dirty="0"/>
              <a:t>3 </a:t>
            </a:r>
            <a:r>
              <a:rPr lang="en-GB" dirty="0"/>
              <a:t>coating applied to alumina beam screens to reduce the secondary emission yield (SEY)</a:t>
            </a:r>
          </a:p>
          <a:p>
            <a:pPr lvl="1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AD162F-F990-A888-6010-87A259C26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213A3C-3AC4-9FA6-A226-2E61D3190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12 June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1D8210-4116-51A2-9BD2-AFF50C063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4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3F3DB60-D9BF-2CAB-68C7-66C1999DDEA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0125" b="6412"/>
          <a:stretch>
            <a:fillRect/>
          </a:stretch>
        </p:blipFill>
        <p:spPr>
          <a:xfrm>
            <a:off x="121187" y="4131327"/>
            <a:ext cx="12032987" cy="243472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2763C60-6735-0DE2-44BB-D12E35F2B8FF}"/>
              </a:ext>
            </a:extLst>
          </p:cNvPr>
          <p:cNvSpPr/>
          <p:nvPr/>
        </p:nvSpPr>
        <p:spPr>
          <a:xfrm>
            <a:off x="261201" y="1831424"/>
            <a:ext cx="11677408" cy="29939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 descr="Graph of energy and energy efficiency&#10;&#10;Description automatically generated with medium confidence">
            <a:extLst>
              <a:ext uri="{FF2B5EF4-FFF2-40B4-BE49-F238E27FC236}">
                <a16:creationId xmlns:a16="http://schemas.microsoft.com/office/drawing/2014/main" id="{B2511C43-C005-B78D-6AD3-831E20ECF2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5859" y="2027888"/>
            <a:ext cx="4702369" cy="2610213"/>
          </a:xfrm>
          <a:prstGeom prst="rect">
            <a:avLst/>
          </a:prstGeom>
        </p:spPr>
      </p:pic>
      <p:pic>
        <p:nvPicPr>
          <p:cNvPr id="7" name="Picture 6" descr="A close-up of a cylinder&#10;&#10;Description automatically generated">
            <a:extLst>
              <a:ext uri="{FF2B5EF4-FFF2-40B4-BE49-F238E27FC236}">
                <a16:creationId xmlns:a16="http://schemas.microsoft.com/office/drawing/2014/main" id="{E4ECE37D-BD4B-D2ED-D7CE-4D60518FCB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9460" y="2027888"/>
            <a:ext cx="4970179" cy="251309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A65A9B1-DA18-DD4A-E734-CD96689F4299}"/>
              </a:ext>
            </a:extLst>
          </p:cNvPr>
          <p:cNvSpPr txBox="1"/>
          <p:nvPr/>
        </p:nvSpPr>
        <p:spPr>
          <a:xfrm>
            <a:off x="10565424" y="2077930"/>
            <a:ext cx="1526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[M. Barnes et al, </a:t>
            </a:r>
            <a:br>
              <a:rPr lang="en-US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GB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IPAC’17, IPAC’18</a:t>
            </a:r>
            <a:r>
              <a:rPr lang="en-GB" sz="1200" i="1" dirty="0"/>
              <a:t>]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0859226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22F42A-1E77-39DE-E59F-9BE0B37A99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C9DB2-53DA-7923-CD45-2D5AE44477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MKIs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580BE3-5C4B-A36E-90BB-B1DFC6C723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After the YETS 24-25, the MKI system in Point 8 (B2 injection) is fully cool</a:t>
            </a:r>
          </a:p>
          <a:p>
            <a:pPr lvl="1"/>
            <a:r>
              <a:rPr lang="en-GB" dirty="0"/>
              <a:t>MKI8D was replaced with the first MKI-Cool in the YETS 22-23</a:t>
            </a:r>
          </a:p>
          <a:p>
            <a:pPr lvl="1"/>
            <a:r>
              <a:rPr lang="en-GB" dirty="0"/>
              <a:t>MKI8C was exchanged with an MKI-Cool in the YETS 23-24</a:t>
            </a:r>
          </a:p>
          <a:p>
            <a:pPr lvl="1"/>
            <a:r>
              <a:rPr lang="en-GB" dirty="0"/>
              <a:t>MKI8B and MKI8A were exchanged with MKI-Cools in the YETS 24-25</a:t>
            </a:r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249CA3-5DA9-71DD-2AF5-4E364CB80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4C28E8-F2F0-A344-63C2-5FDCBF812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12 June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F57AEC-094C-4E74-8856-073A6951E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5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7D82951-B12B-32D2-1515-B7D71839AC8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0125" b="6412"/>
          <a:stretch>
            <a:fillRect/>
          </a:stretch>
        </p:blipFill>
        <p:spPr>
          <a:xfrm>
            <a:off x="121187" y="4131327"/>
            <a:ext cx="12032987" cy="2434728"/>
          </a:xfrm>
          <a:prstGeom prst="rect">
            <a:avLst/>
          </a:prstGeom>
        </p:spPr>
      </p:pic>
      <p:pic>
        <p:nvPicPr>
          <p:cNvPr id="7" name="Picture 6" descr="A white paper with black text&#10;&#10;AI-generated content may be incorrect.">
            <a:extLst>
              <a:ext uri="{FF2B5EF4-FFF2-40B4-BE49-F238E27FC236}">
                <a16:creationId xmlns:a16="http://schemas.microsoft.com/office/drawing/2014/main" id="{260A0B34-B853-7725-6368-9076F3EF903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2963" r="27236"/>
          <a:stretch>
            <a:fillRect/>
          </a:stretch>
        </p:blipFill>
        <p:spPr>
          <a:xfrm>
            <a:off x="7927754" y="1465605"/>
            <a:ext cx="3870841" cy="2225831"/>
          </a:xfrm>
          <a:prstGeom prst="rect">
            <a:avLst/>
          </a:prstGeom>
        </p:spPr>
      </p:pic>
      <p:pic>
        <p:nvPicPr>
          <p:cNvPr id="9" name="Picture 8" descr="Men working on a machine&#10;&#10;AI-generated content may be incorrect.">
            <a:extLst>
              <a:ext uri="{FF2B5EF4-FFF2-40B4-BE49-F238E27FC236}">
                <a16:creationId xmlns:a16="http://schemas.microsoft.com/office/drawing/2014/main" id="{A4070D31-2D35-766D-8173-1868CB0BD2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473" y="2544894"/>
            <a:ext cx="5899538" cy="393302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A5C9DB1-2AF2-FCF2-6D95-2F4AA153C235}"/>
              </a:ext>
            </a:extLst>
          </p:cNvPr>
          <p:cNvSpPr/>
          <p:nvPr/>
        </p:nvSpPr>
        <p:spPr>
          <a:xfrm>
            <a:off x="10410940" y="3272010"/>
            <a:ext cx="583894" cy="264404"/>
          </a:xfrm>
          <a:prstGeom prst="rect">
            <a:avLst/>
          </a:prstGeom>
          <a:noFill/>
          <a:ln w="19050">
            <a:solidFill>
              <a:srgbClr val="26A26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C0FDA95-6EC4-C7CA-2496-13CE426841B3}"/>
              </a:ext>
            </a:extLst>
          </p:cNvPr>
          <p:cNvSpPr txBox="1"/>
          <p:nvPr/>
        </p:nvSpPr>
        <p:spPr>
          <a:xfrm>
            <a:off x="10455007" y="3515164"/>
            <a:ext cx="5177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26A269"/>
                </a:solidFill>
              </a:rPr>
              <a:t>2023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D92DADF-7B54-878C-6E59-ED8A038E07DD}"/>
              </a:ext>
            </a:extLst>
          </p:cNvPr>
          <p:cNvSpPr/>
          <p:nvPr/>
        </p:nvSpPr>
        <p:spPr>
          <a:xfrm>
            <a:off x="9808941" y="3272010"/>
            <a:ext cx="583894" cy="264404"/>
          </a:xfrm>
          <a:prstGeom prst="rect">
            <a:avLst/>
          </a:prstGeom>
          <a:noFill/>
          <a:ln w="19050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B24950C-1BEF-5B44-CFE4-02F4725BE00B}"/>
              </a:ext>
            </a:extLst>
          </p:cNvPr>
          <p:cNvSpPr txBox="1"/>
          <p:nvPr/>
        </p:nvSpPr>
        <p:spPr>
          <a:xfrm>
            <a:off x="9853008" y="3515164"/>
            <a:ext cx="5177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0070C0"/>
                </a:solidFill>
              </a:rPr>
              <a:t>2024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16D0C73-AB00-2259-098D-1A083C015FF0}"/>
              </a:ext>
            </a:extLst>
          </p:cNvPr>
          <p:cNvSpPr/>
          <p:nvPr/>
        </p:nvSpPr>
        <p:spPr>
          <a:xfrm>
            <a:off x="8637224" y="3272010"/>
            <a:ext cx="1157157" cy="264404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1DE2386-F40B-4EB4-21EB-9000E07243FD}"/>
              </a:ext>
            </a:extLst>
          </p:cNvPr>
          <p:cNvSpPr txBox="1"/>
          <p:nvPr/>
        </p:nvSpPr>
        <p:spPr>
          <a:xfrm>
            <a:off x="8637224" y="3515164"/>
            <a:ext cx="11717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FF0000"/>
                </a:solidFill>
              </a:rPr>
              <a:t>2025</a:t>
            </a:r>
          </a:p>
        </p:txBody>
      </p:sp>
    </p:spTree>
    <p:extLst>
      <p:ext uri="{BB962C8B-B14F-4D97-AF65-F5344CB8AC3E}">
        <p14:creationId xmlns:p14="http://schemas.microsoft.com/office/powerpoint/2010/main" val="16244874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739F0-4623-1B1D-A86C-67E1B3E84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MKI8 conditioning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2026AC-E914-098D-FD5C-93836F85E8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scrubbing pace was determined by the MKI pressure evolution</a:t>
            </a:r>
          </a:p>
          <a:p>
            <a:pPr lvl="1"/>
            <a:r>
              <a:rPr lang="en-GB" dirty="0"/>
              <a:t>Initially limited by </a:t>
            </a:r>
            <a:r>
              <a:rPr lang="en-GB" dirty="0">
                <a:solidFill>
                  <a:srgbClr val="FF0000"/>
                </a:solidFill>
              </a:rPr>
              <a:t>MKI8A-Q4 interconnect</a:t>
            </a:r>
            <a:r>
              <a:rPr lang="en-GB" dirty="0"/>
              <a:t>, later </a:t>
            </a:r>
            <a:r>
              <a:rPr lang="en-GB" dirty="0">
                <a:solidFill>
                  <a:srgbClr val="1700FF"/>
                </a:solidFill>
              </a:rPr>
              <a:t>MKI8B tank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9E5197-4AA6-328B-7488-80A887023D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A6EDF5-80FD-40E9-0549-34B070E22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12 June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39DB0B-8459-75EA-10D9-3FDCF4960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6</a:t>
            </a:fld>
            <a:endParaRPr lang="en-US"/>
          </a:p>
        </p:txBody>
      </p:sp>
      <p:pic>
        <p:nvPicPr>
          <p:cNvPr id="8" name="Picture 7" descr="A screen shot of a computer screen&#10;&#10;AI-generated content may be incorrect.">
            <a:extLst>
              <a:ext uri="{FF2B5EF4-FFF2-40B4-BE49-F238E27FC236}">
                <a16:creationId xmlns:a16="http://schemas.microsoft.com/office/drawing/2014/main" id="{458995CD-E39C-CD8E-1BB0-ECF4CDBB35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256" y="1588235"/>
            <a:ext cx="7772400" cy="4924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4873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1ADB75-C644-E277-E5A8-DD827B1824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EA7E9-6A47-108F-4806-9F30435D6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MKI8 conditioning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316E87-2F44-8063-149C-104E62A964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MKI8 (tank/interconnect) vacuum interlock thresholds were gradually increased in coordination with the equipment experts to allow for more injections:</a:t>
            </a:r>
          </a:p>
          <a:p>
            <a:pPr lvl="1"/>
            <a:r>
              <a:rPr lang="en-GB" dirty="0"/>
              <a:t>If interlock crossed during fill </a:t>
            </a:r>
            <a:r>
              <a:rPr lang="en-GB" dirty="0">
                <a:sym typeface="Wingdings" pitchFamily="2" charset="2"/>
              </a:rPr>
              <a:t> increase threshold by one step after fill</a:t>
            </a:r>
          </a:p>
          <a:p>
            <a:pPr lvl="1"/>
            <a:r>
              <a:rPr lang="en-GB" dirty="0">
                <a:sym typeface="Wingdings" pitchFamily="2" charset="2"/>
              </a:rPr>
              <a:t>Later, could make one step also during fill, if this would allow to inject an additional train</a:t>
            </a:r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F44D3A-110F-AB46-55F0-FBF8349C2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C7B8EF-BC6F-4E1D-D825-F4883B162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12 June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0FF639-3A3A-49A6-EEA8-FDAD37BF6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7</a:t>
            </a:fld>
            <a:endParaRPr lang="en-US"/>
          </a:p>
        </p:txBody>
      </p:sp>
      <p:cxnSp>
        <p:nvCxnSpPr>
          <p:cNvPr id="14" name="Elbow Connector 13">
            <a:extLst>
              <a:ext uri="{FF2B5EF4-FFF2-40B4-BE49-F238E27FC236}">
                <a16:creationId xmlns:a16="http://schemas.microsoft.com/office/drawing/2014/main" id="{F56BEA58-42AC-6897-A26C-664911E36B89}"/>
              </a:ext>
            </a:extLst>
          </p:cNvPr>
          <p:cNvCxnSpPr>
            <a:cxnSpLocks/>
          </p:cNvCxnSpPr>
          <p:nvPr/>
        </p:nvCxnSpPr>
        <p:spPr>
          <a:xfrm flipV="1">
            <a:off x="1233889" y="5267095"/>
            <a:ext cx="1702106" cy="87103"/>
          </a:xfrm>
          <a:prstGeom prst="bentConnector3">
            <a:avLst>
              <a:gd name="adj1" fmla="val 70712"/>
            </a:avLst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>
            <a:extLst>
              <a:ext uri="{FF2B5EF4-FFF2-40B4-BE49-F238E27FC236}">
                <a16:creationId xmlns:a16="http://schemas.microsoft.com/office/drawing/2014/main" id="{E7FB9B53-F4CD-7F0E-9677-EBF3565F49C4}"/>
              </a:ext>
            </a:extLst>
          </p:cNvPr>
          <p:cNvCxnSpPr>
            <a:cxnSpLocks/>
          </p:cNvCxnSpPr>
          <p:nvPr/>
        </p:nvCxnSpPr>
        <p:spPr>
          <a:xfrm flipV="1">
            <a:off x="2935995" y="5147646"/>
            <a:ext cx="1139722" cy="116356"/>
          </a:xfrm>
          <a:prstGeom prst="bentConnector3">
            <a:avLst>
              <a:gd name="adj1" fmla="val 52900"/>
            </a:avLst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0606C89-27B8-607A-0492-B21D3BB60EF4}"/>
              </a:ext>
            </a:extLst>
          </p:cNvPr>
          <p:cNvGrpSpPr/>
          <p:nvPr/>
        </p:nvGrpSpPr>
        <p:grpSpPr>
          <a:xfrm>
            <a:off x="767778" y="2340865"/>
            <a:ext cx="10637841" cy="3941971"/>
            <a:chOff x="767778" y="1828801"/>
            <a:chExt cx="10637841" cy="3941971"/>
          </a:xfrm>
        </p:grpSpPr>
        <p:pic>
          <p:nvPicPr>
            <p:cNvPr id="10" name="Picture 9" descr="A graph showing a graph&#10;&#10;AI-generated content may be incorrect.">
              <a:extLst>
                <a:ext uri="{FF2B5EF4-FFF2-40B4-BE49-F238E27FC236}">
                  <a16:creationId xmlns:a16="http://schemas.microsoft.com/office/drawing/2014/main" id="{3DCE4C2C-F7DF-C19D-2AAA-6922EC7D3B7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7778" y="1828801"/>
              <a:ext cx="10637841" cy="2826839"/>
            </a:xfrm>
            <a:prstGeom prst="rect">
              <a:avLst/>
            </a:prstGeom>
          </p:spPr>
        </p:pic>
        <p:pic>
          <p:nvPicPr>
            <p:cNvPr id="12" name="Picture 11" descr="A graph showing a line&#10;&#10;AI-generated content may be incorrect.">
              <a:extLst>
                <a:ext uri="{FF2B5EF4-FFF2-40B4-BE49-F238E27FC236}">
                  <a16:creationId xmlns:a16="http://schemas.microsoft.com/office/drawing/2014/main" id="{16F67B7C-87C8-5400-43E2-2BECCC3932D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345" t="6516" b="20265"/>
            <a:stretch>
              <a:fillRect/>
            </a:stretch>
          </p:blipFill>
          <p:spPr>
            <a:xfrm>
              <a:off x="786381" y="3704447"/>
              <a:ext cx="10583290" cy="2066325"/>
            </a:xfrm>
            <a:prstGeom prst="rect">
              <a:avLst/>
            </a:prstGeom>
          </p:spPr>
        </p:pic>
        <p:cxnSp>
          <p:nvCxnSpPr>
            <p:cNvPr id="18" name="Elbow Connector 17">
              <a:extLst>
                <a:ext uri="{FF2B5EF4-FFF2-40B4-BE49-F238E27FC236}">
                  <a16:creationId xmlns:a16="http://schemas.microsoft.com/office/drawing/2014/main" id="{436C27F6-2635-A662-F1CE-53C57C960EE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43068" y="5328265"/>
              <a:ext cx="1620000" cy="122400"/>
            </a:xfrm>
            <a:prstGeom prst="bentConnector3">
              <a:avLst>
                <a:gd name="adj1" fmla="val 74825"/>
              </a:avLst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Elbow Connector 18">
              <a:extLst>
                <a:ext uri="{FF2B5EF4-FFF2-40B4-BE49-F238E27FC236}">
                  <a16:creationId xmlns:a16="http://schemas.microsoft.com/office/drawing/2014/main" id="{2E81D2A5-BB4E-0EE7-4A92-0658E42EAA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79072" y="5200893"/>
              <a:ext cx="575329" cy="122400"/>
            </a:xfrm>
            <a:prstGeom prst="bentConnector3">
              <a:avLst>
                <a:gd name="adj1" fmla="val 7873"/>
              </a:avLst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Elbow Connector 19">
              <a:extLst>
                <a:ext uri="{FF2B5EF4-FFF2-40B4-BE49-F238E27FC236}">
                  <a16:creationId xmlns:a16="http://schemas.microsoft.com/office/drawing/2014/main" id="{FE016BB2-0D04-2DF2-2B10-C00030031DF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56933" y="5079671"/>
              <a:ext cx="684000" cy="122400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Elbow Connector 29">
              <a:extLst>
                <a:ext uri="{FF2B5EF4-FFF2-40B4-BE49-F238E27FC236}">
                  <a16:creationId xmlns:a16="http://schemas.microsoft.com/office/drawing/2014/main" id="{703CD5B3-3C2D-9634-EB31-3B2BACB4192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65599" y="4966199"/>
              <a:ext cx="864000" cy="122400"/>
            </a:xfrm>
            <a:prstGeom prst="bentConnector3">
              <a:avLst>
                <a:gd name="adj1" fmla="val 7873"/>
              </a:avLst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Elbow Connector 30">
              <a:extLst>
                <a:ext uri="{FF2B5EF4-FFF2-40B4-BE49-F238E27FC236}">
                  <a16:creationId xmlns:a16="http://schemas.microsoft.com/office/drawing/2014/main" id="{9A93A336-6516-6512-D3BA-0C357C1EC67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89865" y="4834655"/>
              <a:ext cx="2304000" cy="122400"/>
            </a:xfrm>
            <a:prstGeom prst="bentConnector3">
              <a:avLst>
                <a:gd name="adj1" fmla="val 2309"/>
              </a:avLst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Elbow Connector 32">
              <a:extLst>
                <a:ext uri="{FF2B5EF4-FFF2-40B4-BE49-F238E27FC236}">
                  <a16:creationId xmlns:a16="http://schemas.microsoft.com/office/drawing/2014/main" id="{2464613E-7F44-F2AA-53AC-3D9A7D3EAA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12176" y="4721399"/>
              <a:ext cx="864000" cy="122400"/>
            </a:xfrm>
            <a:prstGeom prst="bentConnector3">
              <a:avLst>
                <a:gd name="adj1" fmla="val 11698"/>
              </a:avLst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Elbow Connector 33">
              <a:extLst>
                <a:ext uri="{FF2B5EF4-FFF2-40B4-BE49-F238E27FC236}">
                  <a16:creationId xmlns:a16="http://schemas.microsoft.com/office/drawing/2014/main" id="{D5019A67-CEC5-8984-CFE8-6B8143D8DED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98622" y="4587366"/>
              <a:ext cx="1044000" cy="122400"/>
            </a:xfrm>
            <a:prstGeom prst="bentConnector3">
              <a:avLst>
                <a:gd name="adj1" fmla="val 7873"/>
              </a:avLst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Elbow Connector 34">
              <a:extLst>
                <a:ext uri="{FF2B5EF4-FFF2-40B4-BE49-F238E27FC236}">
                  <a16:creationId xmlns:a16="http://schemas.microsoft.com/office/drawing/2014/main" id="{1D247054-3BA7-E3A0-CF13-9CBD8A1F4D1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10044" y="4464966"/>
              <a:ext cx="828000" cy="122400"/>
            </a:xfrm>
            <a:prstGeom prst="bentConnector3">
              <a:avLst>
                <a:gd name="adj1" fmla="val 7873"/>
              </a:avLst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Elbow Connector 35">
              <a:extLst>
                <a:ext uri="{FF2B5EF4-FFF2-40B4-BE49-F238E27FC236}">
                  <a16:creationId xmlns:a16="http://schemas.microsoft.com/office/drawing/2014/main" id="{EE4CF1D8-5009-3058-5438-D00D3240569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898417" y="4342566"/>
              <a:ext cx="1080000" cy="122400"/>
            </a:xfrm>
            <a:prstGeom prst="bentConnector3">
              <a:avLst>
                <a:gd name="adj1" fmla="val 7873"/>
              </a:avLst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Elbow Connector 37">
              <a:extLst>
                <a:ext uri="{FF2B5EF4-FFF2-40B4-BE49-F238E27FC236}">
                  <a16:creationId xmlns:a16="http://schemas.microsoft.com/office/drawing/2014/main" id="{3EF77922-6760-55BA-A043-BE21741FE7F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002519" y="3880640"/>
              <a:ext cx="324000" cy="460800"/>
            </a:xfrm>
            <a:prstGeom prst="bentConnector3">
              <a:avLst>
                <a:gd name="adj1" fmla="val 7873"/>
              </a:avLst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5D44C268-089D-B555-C4A8-5CF5FF2901EC}"/>
                </a:ext>
              </a:extLst>
            </p:cNvPr>
            <p:cNvSpPr txBox="1"/>
            <p:nvPr/>
          </p:nvSpPr>
          <p:spPr>
            <a:xfrm>
              <a:off x="1195833" y="3692812"/>
              <a:ext cx="241604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rgbClr val="0001A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MKI8A-Q4 interconnect pressure</a:t>
              </a:r>
            </a:p>
            <a:p>
              <a:r>
                <a:rPr lang="en-GB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Interlock threshold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53D6E9F-CA21-6D8B-9277-85E1C1053859}"/>
                </a:ext>
              </a:extLst>
            </p:cNvPr>
            <p:cNvSpPr txBox="1"/>
            <p:nvPr/>
          </p:nvSpPr>
          <p:spPr>
            <a:xfrm>
              <a:off x="1232409" y="1916424"/>
              <a:ext cx="934719" cy="430887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rgbClr val="295DB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Intensity B1</a:t>
              </a:r>
              <a:br>
                <a:rPr lang="en-GB" sz="1100" dirty="0">
                  <a:solidFill>
                    <a:srgbClr val="0001A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100" dirty="0">
                  <a:solidFill>
                    <a:srgbClr val="F1626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Intensity B2</a:t>
              </a: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4E0EA2EC-5DF7-9329-C677-A3F5CD52F3EC}"/>
              </a:ext>
            </a:extLst>
          </p:cNvPr>
          <p:cNvSpPr txBox="1"/>
          <p:nvPr/>
        </p:nvSpPr>
        <p:spPr>
          <a:xfrm>
            <a:off x="2074041" y="3550859"/>
            <a:ext cx="7858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48b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40DF12E-CF35-9E81-266D-9F7520B11110}"/>
              </a:ext>
            </a:extLst>
          </p:cNvPr>
          <p:cNvSpPr txBox="1"/>
          <p:nvPr/>
        </p:nvSpPr>
        <p:spPr>
          <a:xfrm>
            <a:off x="3066867" y="3480671"/>
            <a:ext cx="10088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84b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BA7693A-8BD5-07F0-D9DF-9A120BE7C603}"/>
              </a:ext>
            </a:extLst>
          </p:cNvPr>
          <p:cNvSpPr txBox="1"/>
          <p:nvPr/>
        </p:nvSpPr>
        <p:spPr>
          <a:xfrm>
            <a:off x="3910805" y="3215849"/>
            <a:ext cx="7858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156b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07C5F28-795B-594A-9E73-4AE2765B719B}"/>
              </a:ext>
            </a:extLst>
          </p:cNvPr>
          <p:cNvSpPr txBox="1"/>
          <p:nvPr/>
        </p:nvSpPr>
        <p:spPr>
          <a:xfrm>
            <a:off x="7351260" y="3077349"/>
            <a:ext cx="7858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192b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DAE7C24-4ACC-FCC2-A66D-58FB2D90D35B}"/>
              </a:ext>
            </a:extLst>
          </p:cNvPr>
          <p:cNvSpPr txBox="1"/>
          <p:nvPr/>
        </p:nvSpPr>
        <p:spPr>
          <a:xfrm>
            <a:off x="9131128" y="2974007"/>
            <a:ext cx="7858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228b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D643EC0-7539-8FB5-11EA-13203C4C45D9}"/>
              </a:ext>
            </a:extLst>
          </p:cNvPr>
          <p:cNvSpPr txBox="1"/>
          <p:nvPr/>
        </p:nvSpPr>
        <p:spPr>
          <a:xfrm>
            <a:off x="10540687" y="2457330"/>
            <a:ext cx="7858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372b</a:t>
            </a:r>
          </a:p>
        </p:txBody>
      </p:sp>
    </p:spTree>
    <p:extLst>
      <p:ext uri="{BB962C8B-B14F-4D97-AF65-F5344CB8AC3E}">
        <p14:creationId xmlns:p14="http://schemas.microsoft.com/office/powerpoint/2010/main" val="1023228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7E0A77-E429-8AFB-EB14-51BD88491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MKI8 conditioning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21FE61-BFCE-514B-C5E9-8724D83668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MKI8 (tank/interconnect) vacuum interlock thresholds were gradually increased in coordination with the equipment experts to allow for more injections:</a:t>
            </a:r>
          </a:p>
          <a:p>
            <a:pPr lvl="1"/>
            <a:r>
              <a:rPr lang="en-GB" dirty="0"/>
              <a:t>If interlock crossed during fill </a:t>
            </a:r>
            <a:r>
              <a:rPr lang="en-GB" dirty="0">
                <a:sym typeface="Wingdings" pitchFamily="2" charset="2"/>
              </a:rPr>
              <a:t> increase threshold by one step after fill</a:t>
            </a:r>
          </a:p>
          <a:p>
            <a:pPr lvl="1"/>
            <a:r>
              <a:rPr lang="en-GB" dirty="0">
                <a:sym typeface="Wingdings" pitchFamily="2" charset="2"/>
              </a:rPr>
              <a:t>Later, could make one step also during fill, if this would allow to inject an additional train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8D57F7-BA4C-F4E4-81A6-C3CC92D70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561F02-8E7E-8E43-0C04-E88E00A97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ABP-CEI Section Meeting, 12 June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B62CD2-0C60-311B-D269-85AF0C6EA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8</a:t>
            </a:fld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E8AB0EA6-412C-3AAB-F22C-E7D7CDB3D84A}"/>
              </a:ext>
            </a:extLst>
          </p:cNvPr>
          <p:cNvGrpSpPr/>
          <p:nvPr/>
        </p:nvGrpSpPr>
        <p:grpSpPr>
          <a:xfrm>
            <a:off x="767778" y="2340865"/>
            <a:ext cx="10637841" cy="3858681"/>
            <a:chOff x="767778" y="1828801"/>
            <a:chExt cx="10637841" cy="3858681"/>
          </a:xfrm>
        </p:grpSpPr>
        <p:pic>
          <p:nvPicPr>
            <p:cNvPr id="10" name="Picture 9" descr="A graph showing a graph&#10;&#10;AI-generated content may be incorrect.">
              <a:extLst>
                <a:ext uri="{FF2B5EF4-FFF2-40B4-BE49-F238E27FC236}">
                  <a16:creationId xmlns:a16="http://schemas.microsoft.com/office/drawing/2014/main" id="{6D2EBAC6-9F24-BE97-4C46-6EFC3867C7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7778" y="1828801"/>
              <a:ext cx="10637841" cy="2826839"/>
            </a:xfrm>
            <a:prstGeom prst="rect">
              <a:avLst/>
            </a:prstGeom>
          </p:spPr>
        </p:pic>
        <p:pic>
          <p:nvPicPr>
            <p:cNvPr id="8" name="Picture 7" descr="A green line graph on a white background&#10;&#10;AI-generated content may be incorrect.">
              <a:extLst>
                <a:ext uri="{FF2B5EF4-FFF2-40B4-BE49-F238E27FC236}">
                  <a16:creationId xmlns:a16="http://schemas.microsoft.com/office/drawing/2014/main" id="{51810119-896D-9D1B-015C-BD6C6DADB45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544" t="10316" r="1130" b="21258"/>
            <a:stretch>
              <a:fillRect/>
            </a:stretch>
          </p:blipFill>
          <p:spPr>
            <a:xfrm>
              <a:off x="786381" y="3723699"/>
              <a:ext cx="10619238" cy="1963783"/>
            </a:xfrm>
            <a:prstGeom prst="rect">
              <a:avLst/>
            </a:prstGeom>
          </p:spPr>
        </p:pic>
        <p:cxnSp>
          <p:nvCxnSpPr>
            <p:cNvPr id="14" name="Elbow Connector 13">
              <a:extLst>
                <a:ext uri="{FF2B5EF4-FFF2-40B4-BE49-F238E27FC236}">
                  <a16:creationId xmlns:a16="http://schemas.microsoft.com/office/drawing/2014/main" id="{25C41363-33F8-B533-7B0B-B1A292C6162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33889" y="5267095"/>
              <a:ext cx="1702106" cy="87103"/>
            </a:xfrm>
            <a:prstGeom prst="bentConnector3">
              <a:avLst>
                <a:gd name="adj1" fmla="val 70712"/>
              </a:avLst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Elbow Connector 14">
              <a:extLst>
                <a:ext uri="{FF2B5EF4-FFF2-40B4-BE49-F238E27FC236}">
                  <a16:creationId xmlns:a16="http://schemas.microsoft.com/office/drawing/2014/main" id="{FDB0416A-8858-A822-49A9-6810763279C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35995" y="5147646"/>
              <a:ext cx="1139722" cy="116356"/>
            </a:xfrm>
            <a:prstGeom prst="bentConnector3">
              <a:avLst>
                <a:gd name="adj1" fmla="val 52900"/>
              </a:avLst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Elbow Connector 15">
              <a:extLst>
                <a:ext uri="{FF2B5EF4-FFF2-40B4-BE49-F238E27FC236}">
                  <a16:creationId xmlns:a16="http://schemas.microsoft.com/office/drawing/2014/main" id="{6BEAD6BC-51BF-6F6C-9A61-C6E717984EB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75717" y="5022643"/>
              <a:ext cx="7329902" cy="125003"/>
            </a:xfrm>
            <a:prstGeom prst="bentConnector3">
              <a:avLst>
                <a:gd name="adj1" fmla="val 701"/>
              </a:avLst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B9860F2C-1AC0-372B-EB62-7F7905E7A65C}"/>
                </a:ext>
              </a:extLst>
            </p:cNvPr>
            <p:cNvSpPr txBox="1"/>
            <p:nvPr/>
          </p:nvSpPr>
          <p:spPr>
            <a:xfrm>
              <a:off x="1195833" y="3692812"/>
              <a:ext cx="163880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rgbClr val="26A26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MKI8B tank pressure</a:t>
              </a:r>
              <a:br>
                <a:rPr lang="en-GB" sz="1100" dirty="0">
                  <a:solidFill>
                    <a:srgbClr val="26A26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Interlock threshold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F8F9E96-77C9-6564-883C-D3D38DDAE259}"/>
                </a:ext>
              </a:extLst>
            </p:cNvPr>
            <p:cNvSpPr txBox="1"/>
            <p:nvPr/>
          </p:nvSpPr>
          <p:spPr>
            <a:xfrm>
              <a:off x="1232409" y="1916424"/>
              <a:ext cx="934719" cy="430887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rgbClr val="295DB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Intensity B1</a:t>
              </a:r>
              <a:br>
                <a:rPr lang="en-GB" sz="1100" dirty="0">
                  <a:solidFill>
                    <a:srgbClr val="0001A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100" dirty="0">
                  <a:solidFill>
                    <a:srgbClr val="F1626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Intensity B2</a:t>
              </a: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CB3860A0-2619-EFB4-B7CA-C4F7D90CCBD6}"/>
              </a:ext>
            </a:extLst>
          </p:cNvPr>
          <p:cNvSpPr txBox="1"/>
          <p:nvPr/>
        </p:nvSpPr>
        <p:spPr>
          <a:xfrm>
            <a:off x="2074041" y="3550859"/>
            <a:ext cx="7858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48b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24E9944-E7A4-70E5-54F2-57C07A3D3DF7}"/>
              </a:ext>
            </a:extLst>
          </p:cNvPr>
          <p:cNvSpPr txBox="1"/>
          <p:nvPr/>
        </p:nvSpPr>
        <p:spPr>
          <a:xfrm>
            <a:off x="3066867" y="3480671"/>
            <a:ext cx="10088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84b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282D403-BEF6-8888-7041-8E5E0B321C2C}"/>
              </a:ext>
            </a:extLst>
          </p:cNvPr>
          <p:cNvSpPr txBox="1"/>
          <p:nvPr/>
        </p:nvSpPr>
        <p:spPr>
          <a:xfrm>
            <a:off x="3910805" y="3215849"/>
            <a:ext cx="7858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156b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B315849-25E4-C155-01B1-3C2221E31061}"/>
              </a:ext>
            </a:extLst>
          </p:cNvPr>
          <p:cNvSpPr txBox="1"/>
          <p:nvPr/>
        </p:nvSpPr>
        <p:spPr>
          <a:xfrm>
            <a:off x="7351260" y="3077349"/>
            <a:ext cx="7858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192b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CAF8D62-394E-28DA-73FC-60AF8A098A2F}"/>
              </a:ext>
            </a:extLst>
          </p:cNvPr>
          <p:cNvSpPr txBox="1"/>
          <p:nvPr/>
        </p:nvSpPr>
        <p:spPr>
          <a:xfrm>
            <a:off x="9131128" y="2974007"/>
            <a:ext cx="7858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228b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1AD722D-9FCB-75B5-6596-871E84736B17}"/>
              </a:ext>
            </a:extLst>
          </p:cNvPr>
          <p:cNvSpPr txBox="1"/>
          <p:nvPr/>
        </p:nvSpPr>
        <p:spPr>
          <a:xfrm>
            <a:off x="10540687" y="2457330"/>
            <a:ext cx="7858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372b</a:t>
            </a:r>
          </a:p>
        </p:txBody>
      </p:sp>
    </p:spTree>
    <p:extLst>
      <p:ext uri="{BB962C8B-B14F-4D97-AF65-F5344CB8AC3E}">
        <p14:creationId xmlns:p14="http://schemas.microsoft.com/office/powerpoint/2010/main" val="28366591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85392</TotalTime>
  <Words>2193</Words>
  <Application>Microsoft Macintosh PowerPoint</Application>
  <PresentationFormat>Widescreen</PresentationFormat>
  <Paragraphs>491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Arial</vt:lpstr>
      <vt:lpstr>Calibri</vt:lpstr>
      <vt:lpstr>Calibri Light</vt:lpstr>
      <vt:lpstr>Courier New</vt:lpstr>
      <vt:lpstr>Optima</vt:lpstr>
      <vt:lpstr>Times New Roman</vt:lpstr>
      <vt:lpstr>Wingdings</vt:lpstr>
      <vt:lpstr>Office Theme</vt:lpstr>
      <vt:lpstr>LHC scrubbing run and e-cloud observables</vt:lpstr>
      <vt:lpstr>Overview</vt:lpstr>
      <vt:lpstr>The MKIs</vt:lpstr>
      <vt:lpstr>The MKIs</vt:lpstr>
      <vt:lpstr>The MKIs</vt:lpstr>
      <vt:lpstr>The MKIs</vt:lpstr>
      <vt:lpstr>MKI8 conditioning</vt:lpstr>
      <vt:lpstr>MKI8 conditioning</vt:lpstr>
      <vt:lpstr>MKI8 conditioning</vt:lpstr>
      <vt:lpstr>MKI8 conditioning</vt:lpstr>
      <vt:lpstr>MKI8 conditioning</vt:lpstr>
      <vt:lpstr>MKI8 conditioning</vt:lpstr>
      <vt:lpstr>MKI8 conditioning</vt:lpstr>
      <vt:lpstr>Loss observations</vt:lpstr>
      <vt:lpstr>Loss observations</vt:lpstr>
      <vt:lpstr>Loss observations</vt:lpstr>
      <vt:lpstr>Heat load at injection</vt:lpstr>
      <vt:lpstr>Beam quality</vt:lpstr>
      <vt:lpstr>Beam quality</vt:lpstr>
      <vt:lpstr>Beam quality</vt:lpstr>
      <vt:lpstr>Beam quality</vt:lpstr>
      <vt:lpstr>Beam quality</vt:lpstr>
      <vt:lpstr>Beam quality</vt:lpstr>
      <vt:lpstr>Beam stability</vt:lpstr>
      <vt:lpstr>Scrubbing qualification</vt:lpstr>
      <vt:lpstr>Scrubbing qualification</vt:lpstr>
      <vt:lpstr>Follow-up during operation</vt:lpstr>
      <vt:lpstr>Heat load at flat top</vt:lpstr>
      <vt:lpstr>Instabilities at flat top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ion instability investigation</dc:title>
  <dc:creator>Lotta Mether</dc:creator>
  <cp:lastModifiedBy>Isaac Stern</cp:lastModifiedBy>
  <cp:revision>1977</cp:revision>
  <dcterms:created xsi:type="dcterms:W3CDTF">2017-07-07T12:54:19Z</dcterms:created>
  <dcterms:modified xsi:type="dcterms:W3CDTF">2025-06-12T11:42:02Z</dcterms:modified>
</cp:coreProperties>
</file>