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96" r:id="rId2"/>
    <p:sldId id="306" r:id="rId3"/>
    <p:sldId id="303" r:id="rId4"/>
    <p:sldId id="293" r:id="rId5"/>
    <p:sldId id="302" r:id="rId6"/>
    <p:sldId id="309" r:id="rId7"/>
    <p:sldId id="315" r:id="rId8"/>
    <p:sldId id="304" r:id="rId9"/>
    <p:sldId id="310" r:id="rId10"/>
    <p:sldId id="313" r:id="rId11"/>
    <p:sldId id="312" r:id="rId12"/>
    <p:sldId id="308" r:id="rId13"/>
    <p:sldId id="300" r:id="rId14"/>
    <p:sldId id="299" r:id="rId15"/>
    <p:sldId id="297" r:id="rId16"/>
    <p:sldId id="301" r:id="rId17"/>
    <p:sldId id="314" r:id="rId18"/>
    <p:sldId id="29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560"/>
    <p:restoredTop sz="94686"/>
  </p:normalViewPr>
  <p:slideViewPr>
    <p:cSldViewPr snapToGrid="0" snapToObjects="1">
      <p:cViewPr>
        <p:scale>
          <a:sx n="98" d="100"/>
          <a:sy n="98" d="100"/>
        </p:scale>
        <p:origin x="696" y="7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19 May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9.png"/><Relationship Id="rId7" Type="http://schemas.openxmlformats.org/officeDocument/2006/relationships/image" Target="../media/image3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spirehep.net/literature/2078075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7.png"/><Relationship Id="rId7" Type="http://schemas.openxmlformats.org/officeDocument/2006/relationships/image" Target="../media/image47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png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hyperlink" Target="https://inspirehep.net/literature/2646007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>
            <a:norm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 GENERATOR MEETING</a:t>
            </a:r>
            <a:b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Jet Substructure Tuning Studies</a:t>
            </a:r>
            <a:r>
              <a:rPr lang="en-US" sz="24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​</a:t>
            </a:r>
            <a:br>
              <a:rPr lang="en-US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Eda Erdoğan, Bora </a:t>
            </a:r>
            <a:r>
              <a:rPr lang="en-US" dirty="0" err="1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Işıldak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Salim </a:t>
            </a:r>
            <a:r>
              <a:rPr lang="en-US" dirty="0" err="1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Çerçi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Deniz Sunar </a:t>
            </a:r>
            <a:r>
              <a:rPr lang="en-US" dirty="0" err="1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Çerçi</a:t>
            </a:r>
            <a:endParaRPr lang="en-GB" dirty="0">
              <a:solidFill>
                <a:schemeClr val="tx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b="0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19/05/2025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F4EEE5C-9866-EAEF-932A-DEC7852BC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</a:t>
            </a:fld>
            <a:endParaRPr lang="en-US"/>
          </a:p>
        </p:txBody>
      </p:sp>
      <p:pic>
        <p:nvPicPr>
          <p:cNvPr id="9" name="Picture 8" descr="A graphic of a diagram&#10;&#10;AI-generated content may be incorrect.">
            <a:extLst>
              <a:ext uri="{FF2B5EF4-FFF2-40B4-BE49-F238E27FC236}">
                <a16:creationId xmlns:a16="http://schemas.microsoft.com/office/drawing/2014/main" id="{704A57FC-B98E-88ED-5F4F-070B03956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3817" y="883658"/>
            <a:ext cx="1395268" cy="1399015"/>
          </a:xfrm>
          <a:prstGeom prst="rect">
            <a:avLst/>
          </a:prstGeom>
        </p:spPr>
      </p:pic>
      <p:pic>
        <p:nvPicPr>
          <p:cNvPr id="5" name="Picture 4" descr="A blue and gold logo&#10;&#10;AI-generated content may be incorrect.">
            <a:extLst>
              <a:ext uri="{FF2B5EF4-FFF2-40B4-BE49-F238E27FC236}">
                <a16:creationId xmlns:a16="http://schemas.microsoft.com/office/drawing/2014/main" id="{D3EBE88A-65F9-6BCB-F12A-B203EF3364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915" y="768350"/>
            <a:ext cx="1713923" cy="162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582EB-19FB-A99A-E305-F0284355B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172861"/>
            <a:ext cx="11376025" cy="484363"/>
          </a:xfrm>
        </p:spPr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Envelopes for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Cutoffs (Ak4 and Ak8 jets in that in order)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9F8282-EDA2-C853-2288-31306DC43B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11376025" cy="4608512"/>
          </a:xfrm>
        </p:spPr>
        <p:txBody>
          <a:bodyPr>
            <a:normAutofit/>
          </a:bodyPr>
          <a:lstStyle/>
          <a:p>
            <a:r>
              <a:rPr lang="el-GR" b="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b="0" baseline="-25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b="0" baseline="30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FSR</a:t>
            </a:r>
            <a:r>
              <a:rPr lang="en-US" b="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​(</a:t>
            </a:r>
            <a:r>
              <a:rPr lang="en-US" b="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="0" baseline="-25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b="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​) =</a:t>
            </a:r>
            <a:r>
              <a:rPr lang="en-US" b="0" dirty="0">
                <a:solidFill>
                  <a:schemeClr val="bg2">
                    <a:lumMod val="10000"/>
                  </a:schemeClr>
                </a:solidFill>
              </a:rPr>
              <a:t>0.12</a:t>
            </a:r>
          </a:p>
          <a:p>
            <a:endParaRPr lang="en-US" b="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b="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b="0" dirty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r>
              <a:rPr lang="el-GR" b="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b="0" baseline="-25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b="0" baseline="30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FSR</a:t>
            </a:r>
            <a:r>
              <a:rPr lang="en-US" b="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​(</a:t>
            </a:r>
            <a:r>
              <a:rPr lang="en-US" b="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="0" baseline="-25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b="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​) = </a:t>
            </a:r>
            <a:r>
              <a:rPr lang="en-US" b="0" dirty="0">
                <a:solidFill>
                  <a:schemeClr val="bg2">
                    <a:lumMod val="10000"/>
                  </a:schemeClr>
                </a:solidFill>
              </a:rPr>
              <a:t>0.13</a:t>
            </a:r>
          </a:p>
          <a:p>
            <a:endParaRPr lang="en-US" b="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b="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b="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b="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l-GR" b="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b="0" baseline="-25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b="0" baseline="30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FSR</a:t>
            </a:r>
            <a:r>
              <a:rPr lang="en-US" b="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​(</a:t>
            </a:r>
            <a:r>
              <a:rPr lang="en-US" b="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="0" baseline="-25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b="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​) = </a:t>
            </a:r>
            <a:r>
              <a:rPr lang="en-US" b="0" dirty="0">
                <a:solidFill>
                  <a:schemeClr val="bg2">
                    <a:lumMod val="10000"/>
                  </a:schemeClr>
                </a:solidFill>
              </a:rPr>
              <a:t>0.14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C5F5E2-8450-3586-31C3-3B2FEFBCC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7B6F70-5F5F-CEDA-E712-2EDA8AEB0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 descr="A graphic of a diagram&#10;&#10;AI-generated content may be incorrect.">
            <a:extLst>
              <a:ext uri="{FF2B5EF4-FFF2-40B4-BE49-F238E27FC236}">
                <a16:creationId xmlns:a16="http://schemas.microsoft.com/office/drawing/2014/main" id="{2C1F27D3-6B3E-544F-1C30-31B8A2862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877" y="6424992"/>
            <a:ext cx="364147" cy="365125"/>
          </a:xfrm>
          <a:prstGeom prst="rect">
            <a:avLst/>
          </a:prstGeom>
        </p:spPr>
      </p:pic>
      <p:pic>
        <p:nvPicPr>
          <p:cNvPr id="9" name="Picture 8" descr="A logo with a star in the middle&#10;&#10;AI-generated content may be incorrect.">
            <a:extLst>
              <a:ext uri="{FF2B5EF4-FFF2-40B4-BE49-F238E27FC236}">
                <a16:creationId xmlns:a16="http://schemas.microsoft.com/office/drawing/2014/main" id="{B2823290-953F-2A45-EC48-E1FAD16FB7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978" y="6397113"/>
            <a:ext cx="615321" cy="460887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B47D6D8D-2EF7-B70E-F766-AD0739DF9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8916" y="6424992"/>
            <a:ext cx="6787386" cy="365125"/>
          </a:xfrm>
        </p:spPr>
        <p:txBody>
          <a:bodyPr/>
          <a:lstStyle/>
          <a:p>
            <a:r>
              <a:rPr lang="en-US" dirty="0"/>
              <a:t>Eda Erdogan| PH Generator Meeting</a:t>
            </a:r>
          </a:p>
        </p:txBody>
      </p:sp>
      <p:pic>
        <p:nvPicPr>
          <p:cNvPr id="12" name="Picture 11" descr="A graph of a graph&#10;&#10;AI-generated content may be incorrect.">
            <a:extLst>
              <a:ext uri="{FF2B5EF4-FFF2-40B4-BE49-F238E27FC236}">
                <a16:creationId xmlns:a16="http://schemas.microsoft.com/office/drawing/2014/main" id="{693E9AAB-8257-10B4-8B1B-663AE8AF55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7906" y="2710504"/>
            <a:ext cx="2437706" cy="1788228"/>
          </a:xfrm>
          <a:prstGeom prst="rect">
            <a:avLst/>
          </a:prstGeom>
        </p:spPr>
      </p:pic>
      <p:pic>
        <p:nvPicPr>
          <p:cNvPr id="14" name="Picture 13" descr="A graph of a graph&#10;&#10;AI-generated content may be incorrect.">
            <a:extLst>
              <a:ext uri="{FF2B5EF4-FFF2-40B4-BE49-F238E27FC236}">
                <a16:creationId xmlns:a16="http://schemas.microsoft.com/office/drawing/2014/main" id="{8DC393C1-1F57-9418-1BEE-3B62009B79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8131" y="2687742"/>
            <a:ext cx="2437706" cy="1810990"/>
          </a:xfrm>
          <a:prstGeom prst="rect">
            <a:avLst/>
          </a:prstGeom>
        </p:spPr>
      </p:pic>
      <p:pic>
        <p:nvPicPr>
          <p:cNvPr id="16" name="Picture 15" descr="A graph of a graph&#10;&#10;AI-generated content may be incorrect.">
            <a:extLst>
              <a:ext uri="{FF2B5EF4-FFF2-40B4-BE49-F238E27FC236}">
                <a16:creationId xmlns:a16="http://schemas.microsoft.com/office/drawing/2014/main" id="{A531BEEC-854B-46D7-4E84-FAFD62CD3F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0623" y="680967"/>
            <a:ext cx="2472272" cy="1822593"/>
          </a:xfrm>
          <a:prstGeom prst="rect">
            <a:avLst/>
          </a:prstGeom>
        </p:spPr>
      </p:pic>
      <p:pic>
        <p:nvPicPr>
          <p:cNvPr id="18" name="Picture 17" descr="A graph of a graph&#10;&#10;AI-generated content may be incorrect.">
            <a:extLst>
              <a:ext uri="{FF2B5EF4-FFF2-40B4-BE49-F238E27FC236}">
                <a16:creationId xmlns:a16="http://schemas.microsoft.com/office/drawing/2014/main" id="{766B98F7-1F83-B578-1829-4565B71D3F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8130" y="708103"/>
            <a:ext cx="2437707" cy="1815314"/>
          </a:xfrm>
          <a:prstGeom prst="rect">
            <a:avLst/>
          </a:prstGeom>
        </p:spPr>
      </p:pic>
      <p:pic>
        <p:nvPicPr>
          <p:cNvPr id="20" name="Picture 19" descr="A graph of lines and numbers&#10;&#10;AI-generated content may be incorrect.">
            <a:extLst>
              <a:ext uri="{FF2B5EF4-FFF2-40B4-BE49-F238E27FC236}">
                <a16:creationId xmlns:a16="http://schemas.microsoft.com/office/drawing/2014/main" id="{FF728399-F4B5-4F09-4F3E-BB5ECF7F8A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65065" y="4608885"/>
            <a:ext cx="2353752" cy="1747419"/>
          </a:xfrm>
          <a:prstGeom prst="rect">
            <a:avLst/>
          </a:prstGeom>
        </p:spPr>
      </p:pic>
      <p:pic>
        <p:nvPicPr>
          <p:cNvPr id="22" name="Picture 21" descr="A graph of a graph&#10;&#10;AI-generated content may be incorrect.">
            <a:extLst>
              <a:ext uri="{FF2B5EF4-FFF2-40B4-BE49-F238E27FC236}">
                <a16:creationId xmlns:a16="http://schemas.microsoft.com/office/drawing/2014/main" id="{0ECC9EA7-443C-05C4-F43E-C19AAB3D87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52085" y="4608518"/>
            <a:ext cx="2353752" cy="1747419"/>
          </a:xfrm>
          <a:prstGeom prst="rect">
            <a:avLst/>
          </a:prstGeom>
        </p:spPr>
      </p:pic>
      <p:sp>
        <p:nvSpPr>
          <p:cNvPr id="23" name="Right Arrow 22">
            <a:extLst>
              <a:ext uri="{FF2B5EF4-FFF2-40B4-BE49-F238E27FC236}">
                <a16:creationId xmlns:a16="http://schemas.microsoft.com/office/drawing/2014/main" id="{B03FDCED-368A-3452-09B0-95FDF778B8B7}"/>
              </a:ext>
            </a:extLst>
          </p:cNvPr>
          <p:cNvSpPr/>
          <p:nvPr/>
        </p:nvSpPr>
        <p:spPr>
          <a:xfrm>
            <a:off x="2324100" y="1626911"/>
            <a:ext cx="868920" cy="12266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24" name="Right Arrow 23">
            <a:extLst>
              <a:ext uri="{FF2B5EF4-FFF2-40B4-BE49-F238E27FC236}">
                <a16:creationId xmlns:a16="http://schemas.microsoft.com/office/drawing/2014/main" id="{6199C074-54F3-C982-69C7-9CF98D25B11D}"/>
              </a:ext>
            </a:extLst>
          </p:cNvPr>
          <p:cNvSpPr/>
          <p:nvPr/>
        </p:nvSpPr>
        <p:spPr>
          <a:xfrm>
            <a:off x="2416070" y="5400451"/>
            <a:ext cx="928120" cy="12266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A270C4CC-EA53-7F62-FF68-FFCDB646A701}"/>
              </a:ext>
            </a:extLst>
          </p:cNvPr>
          <p:cNvSpPr/>
          <p:nvPr/>
        </p:nvSpPr>
        <p:spPr>
          <a:xfrm>
            <a:off x="2414413" y="3306336"/>
            <a:ext cx="871649" cy="12266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AB8EDD35-9FF6-8220-9518-E727979DE6DC}"/>
              </a:ext>
            </a:extLst>
          </p:cNvPr>
          <p:cNvSpPr/>
          <p:nvPr/>
        </p:nvSpPr>
        <p:spPr>
          <a:xfrm rot="5400000">
            <a:off x="7390153" y="3448168"/>
            <a:ext cx="3719563" cy="18500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C558D6EE-AA8A-C8F5-ECB1-4F77CB65685B}"/>
              </a:ext>
            </a:extLst>
          </p:cNvPr>
          <p:cNvSpPr/>
          <p:nvPr/>
        </p:nvSpPr>
        <p:spPr>
          <a:xfrm>
            <a:off x="9875838" y="2687742"/>
            <a:ext cx="2234386" cy="741258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868111D-CD3B-5E70-F6A3-41D9D1AB5596}"/>
              </a:ext>
            </a:extLst>
          </p:cNvPr>
          <p:cNvSpPr txBox="1"/>
          <p:nvPr/>
        </p:nvSpPr>
        <p:spPr>
          <a:xfrm>
            <a:off x="10031229" y="2752338"/>
            <a:ext cx="192360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Coverage gets worse</a:t>
            </a: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somehow!</a:t>
            </a:r>
          </a:p>
        </p:txBody>
      </p:sp>
    </p:spTree>
    <p:extLst>
      <p:ext uri="{BB962C8B-B14F-4D97-AF65-F5344CB8AC3E}">
        <p14:creationId xmlns:p14="http://schemas.microsoft.com/office/powerpoint/2010/main" val="2602599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C96A3-24D0-62C2-5FA0-719BDFD2F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Hadronization Parameter Tunes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203F4E-DA2B-8276-6876-77E3E46821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1137602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we tune the </a:t>
            </a:r>
            <a:r>
              <a:rPr lang="el-GR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b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b="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FSR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​(</a:t>
            </a:r>
            <a:r>
              <a:rPr lang="en-US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="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​) with the hadronization parameters (</a:t>
            </a:r>
            <a:r>
              <a:rPr lang="en-US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e.g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StringZ:aLund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we get an “optimum” value of each tuned parameter, which may not be the ideal case!</a:t>
            </a:r>
          </a:p>
          <a:p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4B3CDC-2DFE-285B-0F67-BAD0BA41D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B4D63E-4754-98C4-6F85-18AB155E6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 descr="A graphic of a diagram&#10;&#10;AI-generated content may be incorrect.">
            <a:extLst>
              <a:ext uri="{FF2B5EF4-FFF2-40B4-BE49-F238E27FC236}">
                <a16:creationId xmlns:a16="http://schemas.microsoft.com/office/drawing/2014/main" id="{0F4A900E-2787-AC3F-C324-EF1586A6FA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877" y="6424992"/>
            <a:ext cx="364147" cy="365125"/>
          </a:xfrm>
          <a:prstGeom prst="rect">
            <a:avLst/>
          </a:prstGeom>
        </p:spPr>
      </p:pic>
      <p:pic>
        <p:nvPicPr>
          <p:cNvPr id="9" name="Picture 8" descr="A logo with a star in the middle&#10;&#10;AI-generated content may be incorrect.">
            <a:extLst>
              <a:ext uri="{FF2B5EF4-FFF2-40B4-BE49-F238E27FC236}">
                <a16:creationId xmlns:a16="http://schemas.microsoft.com/office/drawing/2014/main" id="{F2ECB7CF-289A-433A-4EDD-DB720F06FE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978" y="6397113"/>
            <a:ext cx="615321" cy="460887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A357319-224E-144B-AAD0-B05664E5B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8916" y="6424992"/>
            <a:ext cx="6787386" cy="365125"/>
          </a:xfrm>
        </p:spPr>
        <p:txBody>
          <a:bodyPr/>
          <a:lstStyle/>
          <a:p>
            <a:r>
              <a:rPr lang="en-US" dirty="0"/>
              <a:t>Eda Erdogan| PH Generator Meeting</a:t>
            </a:r>
          </a:p>
        </p:txBody>
      </p:sp>
      <p:pic>
        <p:nvPicPr>
          <p:cNvPr id="12" name="Picture 11" descr="A graph of a plane&#10;&#10;AI-generated content may be incorrect.">
            <a:extLst>
              <a:ext uri="{FF2B5EF4-FFF2-40B4-BE49-F238E27FC236}">
                <a16:creationId xmlns:a16="http://schemas.microsoft.com/office/drawing/2014/main" id="{093DB656-828E-FFAB-2EC2-D6DA343BD0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9" y="2307565"/>
            <a:ext cx="4378250" cy="3991379"/>
          </a:xfrm>
          <a:prstGeom prst="rect">
            <a:avLst/>
          </a:prstGeom>
        </p:spPr>
      </p:pic>
      <p:pic>
        <p:nvPicPr>
          <p:cNvPr id="14" name="Picture 13" descr="A graph of a plane&#10;&#10;AI-generated content may be incorrect.">
            <a:extLst>
              <a:ext uri="{FF2B5EF4-FFF2-40B4-BE49-F238E27FC236}">
                <a16:creationId xmlns:a16="http://schemas.microsoft.com/office/drawing/2014/main" id="{B3D8C112-074E-EEBE-45D8-51A45FEBD6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877" y="2191251"/>
            <a:ext cx="4443806" cy="400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999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54E9DD-5ED9-AC41-89C6-1A2AA7788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984445"/>
            <a:ext cx="11376025" cy="1065742"/>
          </a:xfrm>
        </p:spPr>
        <p:txBody>
          <a:bodyPr anchor="t">
            <a:normAutofit/>
          </a:bodyPr>
          <a:lstStyle/>
          <a:p>
            <a:pPr algn="ctr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Reconnection Tunes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D7B0E-DAC2-9055-D21B-1B7EEA6953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19 May 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824E890-4EE5-7761-7559-ACBE26F78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36253" y="6424991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Eda Erdogan| PH Generator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FAE63-B203-3BBE-DEE7-A04CC6442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pic>
        <p:nvPicPr>
          <p:cNvPr id="13" name="Picture 12" descr="A graphic of a diagram&#10;&#10;AI-generated content may be incorrect.">
            <a:extLst>
              <a:ext uri="{FF2B5EF4-FFF2-40B4-BE49-F238E27FC236}">
                <a16:creationId xmlns:a16="http://schemas.microsoft.com/office/drawing/2014/main" id="{7705E2E3-D206-5170-B701-42FAC8C5A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877" y="6424992"/>
            <a:ext cx="364147" cy="365125"/>
          </a:xfrm>
          <a:prstGeom prst="rect">
            <a:avLst/>
          </a:prstGeom>
        </p:spPr>
      </p:pic>
      <p:pic>
        <p:nvPicPr>
          <p:cNvPr id="14" name="Picture 13" descr="A logo with a star in the middle&#10;&#10;AI-generated content may be incorrect.">
            <a:extLst>
              <a:ext uri="{FF2B5EF4-FFF2-40B4-BE49-F238E27FC236}">
                <a16:creationId xmlns:a16="http://schemas.microsoft.com/office/drawing/2014/main" id="{33EDBD7A-5795-2B02-252F-72B822C34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978" y="6397113"/>
            <a:ext cx="615321" cy="46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565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BBD178F-5720-90F5-C7C7-03F3227E07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8404" y="1247423"/>
            <a:ext cx="7075192" cy="4953352"/>
          </a:xfrm>
          <a:blipFill>
            <a:blip r:embed="rId3"/>
            <a:tile tx="0" ty="0" sx="100000" sy="100000" flip="none" algn="tl"/>
          </a:blipFill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DE2C11C-A739-D31E-F5D5-A3BD9F947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Reconnection Tune Parameters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23B859-B6EA-775F-27FB-A99E2D0A3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Picture 8" descr="A logo with a star in the middle&#10;&#10;AI-generated content may be incorrect.">
            <a:extLst>
              <a:ext uri="{FF2B5EF4-FFF2-40B4-BE49-F238E27FC236}">
                <a16:creationId xmlns:a16="http://schemas.microsoft.com/office/drawing/2014/main" id="{835F5044-8E69-CE99-497D-19E8B6316E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0978" y="6397113"/>
            <a:ext cx="615321" cy="460887"/>
          </a:xfrm>
          <a:prstGeom prst="rect">
            <a:avLst/>
          </a:prstGeom>
        </p:spPr>
      </p:pic>
      <p:pic>
        <p:nvPicPr>
          <p:cNvPr id="10" name="Picture 9" descr="A graphic of a diagram&#10;&#10;AI-generated content may be incorrect.">
            <a:extLst>
              <a:ext uri="{FF2B5EF4-FFF2-40B4-BE49-F238E27FC236}">
                <a16:creationId xmlns:a16="http://schemas.microsoft.com/office/drawing/2014/main" id="{83FDA95D-C0A6-540D-47C9-AA1EE65FB7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877" y="6424992"/>
            <a:ext cx="364147" cy="365125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1738AE4-B823-D116-81B4-C01BABABD1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403DCC3-850F-EBEF-A7B6-9A596DD298F7}"/>
              </a:ext>
            </a:extLst>
          </p:cNvPr>
          <p:cNvSpPr/>
          <p:nvPr/>
        </p:nvSpPr>
        <p:spPr>
          <a:xfrm>
            <a:off x="6685613" y="1247423"/>
            <a:ext cx="2746676" cy="495335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961C4F-C70C-E2F8-8FBA-150654B17531}"/>
              </a:ext>
            </a:extLst>
          </p:cNvPr>
          <p:cNvSpPr txBox="1"/>
          <p:nvPr/>
        </p:nvSpPr>
        <p:spPr>
          <a:xfrm>
            <a:off x="10282405" y="5923776"/>
            <a:ext cx="85279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CR tunes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EE15ECF-59BD-9CDA-1EA5-D5D02F8F9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8916" y="6424992"/>
            <a:ext cx="6787386" cy="365125"/>
          </a:xfrm>
        </p:spPr>
        <p:txBody>
          <a:bodyPr/>
          <a:lstStyle/>
          <a:p>
            <a:r>
              <a:rPr lang="en-US" dirty="0"/>
              <a:t>Eda Erdogan| PH Generator Meeting</a:t>
            </a:r>
          </a:p>
        </p:txBody>
      </p:sp>
    </p:spTree>
    <p:extLst>
      <p:ext uri="{BB962C8B-B14F-4D97-AF65-F5344CB8AC3E}">
        <p14:creationId xmlns:p14="http://schemas.microsoft.com/office/powerpoint/2010/main" val="3257034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848091-25C5-EFC0-BB7D-896CE0C4CE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71401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Minimize total string length (also in CR2).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Better modeling of baryon production, influences how many particles, especially baryons are produced in each event.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432EA0-A1C0-67A1-CC53-CB4EED04D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Reconnection Tunes– CR1 QCD Inspired Model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87277-A69D-F06E-F7F2-51E8D5324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7E836-C62D-7D5C-1CC0-B66CDAD70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 descr="A mathematical equation with numbers&#10;&#10;AI-generated content may be incorrect.">
            <a:extLst>
              <a:ext uri="{FF2B5EF4-FFF2-40B4-BE49-F238E27FC236}">
                <a16:creationId xmlns:a16="http://schemas.microsoft.com/office/drawing/2014/main" id="{E9E58A91-8325-01C5-CB49-976F7232F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704" y="2691200"/>
            <a:ext cx="3276041" cy="770195"/>
          </a:xfrm>
          <a:prstGeom prst="rect">
            <a:avLst/>
          </a:prstGeom>
        </p:spPr>
      </p:pic>
      <p:pic>
        <p:nvPicPr>
          <p:cNvPr id="9" name="Picture 8" descr="A graphic of a diagram&#10;&#10;AI-generated content may be incorrect.">
            <a:extLst>
              <a:ext uri="{FF2B5EF4-FFF2-40B4-BE49-F238E27FC236}">
                <a16:creationId xmlns:a16="http://schemas.microsoft.com/office/drawing/2014/main" id="{E667F13D-22C2-0CD2-232B-F7502788B7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877" y="6424992"/>
            <a:ext cx="364147" cy="365125"/>
          </a:xfrm>
          <a:prstGeom prst="rect">
            <a:avLst/>
          </a:prstGeom>
        </p:spPr>
      </p:pic>
      <p:pic>
        <p:nvPicPr>
          <p:cNvPr id="10" name="Picture 9" descr="A logo with a star in the middle&#10;&#10;AI-generated content may be incorrect.">
            <a:extLst>
              <a:ext uri="{FF2B5EF4-FFF2-40B4-BE49-F238E27FC236}">
                <a16:creationId xmlns:a16="http://schemas.microsoft.com/office/drawing/2014/main" id="{B24BAD93-19E8-AFC6-44C7-1762EE5FE0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0978" y="6397113"/>
            <a:ext cx="615321" cy="460887"/>
          </a:xfrm>
          <a:prstGeom prst="rect">
            <a:avLst/>
          </a:prstGeom>
        </p:spPr>
      </p:pic>
      <p:pic>
        <p:nvPicPr>
          <p:cNvPr id="7" name="Picture 6" descr="A graph of data and numbers&#10;&#10;AI-generated content may be incorrect.">
            <a:extLst>
              <a:ext uri="{FF2B5EF4-FFF2-40B4-BE49-F238E27FC236}">
                <a16:creationId xmlns:a16="http://schemas.microsoft.com/office/drawing/2014/main" id="{ACB3219C-A54B-8CDA-BE63-B3041CAFFC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7535" y="3681558"/>
            <a:ext cx="2837232" cy="2567839"/>
          </a:xfrm>
          <a:prstGeom prst="rect">
            <a:avLst/>
          </a:prstGeom>
        </p:spPr>
      </p:pic>
      <p:pic>
        <p:nvPicPr>
          <p:cNvPr id="12" name="Picture 11" descr="A graph of a plane&#10;&#10;AI-generated content may be incorrect.">
            <a:extLst>
              <a:ext uri="{FF2B5EF4-FFF2-40B4-BE49-F238E27FC236}">
                <a16:creationId xmlns:a16="http://schemas.microsoft.com/office/drawing/2014/main" id="{52A80618-0F77-9C54-CC26-4C329B25C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5820" y="3657733"/>
            <a:ext cx="2741020" cy="2506075"/>
          </a:xfrm>
          <a:prstGeom prst="rect">
            <a:avLst/>
          </a:prstGeom>
        </p:spPr>
      </p:pic>
      <p:pic>
        <p:nvPicPr>
          <p:cNvPr id="15" name="Picture 14" descr="A graph of lines with numbers&#10;&#10;AI-generated content may be incorrect.">
            <a:extLst>
              <a:ext uri="{FF2B5EF4-FFF2-40B4-BE49-F238E27FC236}">
                <a16:creationId xmlns:a16="http://schemas.microsoft.com/office/drawing/2014/main" id="{B0B3AFE5-99B3-989A-EDDA-B6C1573D8E8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-4197" t="-1546" r="-5951" b="-4259"/>
          <a:stretch/>
        </p:blipFill>
        <p:spPr>
          <a:xfrm>
            <a:off x="7818857" y="3593286"/>
            <a:ext cx="4055817" cy="2817766"/>
          </a:xfrm>
          <a:prstGeom prst="rect">
            <a:avLst/>
          </a:prstGeom>
        </p:spPr>
      </p:pic>
      <p:pic>
        <p:nvPicPr>
          <p:cNvPr id="17" name="Picture 1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631BE8E-3395-DBF6-B207-99CC112D323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1600" t="17794" r="22993" b="41747"/>
          <a:stretch/>
        </p:blipFill>
        <p:spPr>
          <a:xfrm>
            <a:off x="7900296" y="821499"/>
            <a:ext cx="3716051" cy="2757848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E06A22-1D16-12ED-9D82-DFEEE0199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8916" y="6424992"/>
            <a:ext cx="6787386" cy="365125"/>
          </a:xfrm>
        </p:spPr>
        <p:txBody>
          <a:bodyPr/>
          <a:lstStyle/>
          <a:p>
            <a:r>
              <a:rPr lang="en-US" dirty="0"/>
              <a:t>Eda Erdogan| PH Generator Meeting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213EE9C-575C-08A8-74E9-1ACF2134686B}"/>
              </a:ext>
            </a:extLst>
          </p:cNvPr>
          <p:cNvCxnSpPr/>
          <p:nvPr/>
        </p:nvCxnSpPr>
        <p:spPr>
          <a:xfrm>
            <a:off x="11656604" y="3657733"/>
            <a:ext cx="0" cy="2426765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3945B48-9D6D-5B54-5844-65A24C6AB043}"/>
              </a:ext>
            </a:extLst>
          </p:cNvPr>
          <p:cNvSpPr txBox="1"/>
          <p:nvPr/>
        </p:nvSpPr>
        <p:spPr>
          <a:xfrm>
            <a:off x="4880122" y="2907397"/>
            <a:ext cx="243175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FSR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​) range 0.1-0.165</a:t>
            </a:r>
          </a:p>
          <a:p>
            <a:pPr algn="ctr"/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FSR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​) =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0.121 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FBC0ADB1-B9F5-7EED-9181-C36DBCCA57B6}"/>
              </a:ext>
            </a:extLst>
          </p:cNvPr>
          <p:cNvSpPr/>
          <p:nvPr/>
        </p:nvSpPr>
        <p:spPr>
          <a:xfrm>
            <a:off x="4812145" y="2770909"/>
            <a:ext cx="2549237" cy="808438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Bent Arrow 19">
            <a:extLst>
              <a:ext uri="{FF2B5EF4-FFF2-40B4-BE49-F238E27FC236}">
                <a16:creationId xmlns:a16="http://schemas.microsoft.com/office/drawing/2014/main" id="{54058D3D-0E2B-8761-F8B2-597D21A9757D}"/>
              </a:ext>
            </a:extLst>
          </p:cNvPr>
          <p:cNvSpPr/>
          <p:nvPr/>
        </p:nvSpPr>
        <p:spPr>
          <a:xfrm rot="10800000">
            <a:off x="6835842" y="3732275"/>
            <a:ext cx="457475" cy="517237"/>
          </a:xfrm>
          <a:prstGeom prst="bentArrow">
            <a:avLst/>
          </a:prstGeom>
          <a:solidFill>
            <a:srgbClr val="92D05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A9194E4-DFF3-0B65-F871-1E7BBD4D4208}"/>
              </a:ext>
            </a:extLst>
          </p:cNvPr>
          <p:cNvSpPr/>
          <p:nvPr/>
        </p:nvSpPr>
        <p:spPr>
          <a:xfrm>
            <a:off x="10025243" y="906464"/>
            <a:ext cx="1082303" cy="25603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Ak4 jets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FFC538B-F264-50E4-89A8-7D78D5A54FC9}"/>
              </a:ext>
            </a:extLst>
          </p:cNvPr>
          <p:cNvSpPr/>
          <p:nvPr/>
        </p:nvSpPr>
        <p:spPr>
          <a:xfrm>
            <a:off x="10173877" y="3704661"/>
            <a:ext cx="1082303" cy="25603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Ak8 jets</a:t>
            </a:r>
          </a:p>
        </p:txBody>
      </p:sp>
    </p:spTree>
    <p:extLst>
      <p:ext uri="{BB962C8B-B14F-4D97-AF65-F5344CB8AC3E}">
        <p14:creationId xmlns:p14="http://schemas.microsoft.com/office/powerpoint/2010/main" val="40279266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of a graph&#10;&#10;AI-generated content may be incorrect.">
            <a:extLst>
              <a:ext uri="{FF2B5EF4-FFF2-40B4-BE49-F238E27FC236}">
                <a16:creationId xmlns:a16="http://schemas.microsoft.com/office/drawing/2014/main" id="{F9B7DFDF-DA21-46A0-381A-D468ABD209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54207" y="3672513"/>
            <a:ext cx="3402268" cy="250896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5E563B6-885D-BD69-8516-1D69ACC60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Reconnection Tunes– CR2 Gluon move model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5DB06-0001-4D7C-C099-EDACF3E1A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Picture 9" descr="A graph of a graph&#10;&#10;AI-generated content may be incorrect.">
            <a:extLst>
              <a:ext uri="{FF2B5EF4-FFF2-40B4-BE49-F238E27FC236}">
                <a16:creationId xmlns:a16="http://schemas.microsoft.com/office/drawing/2014/main" id="{BF70C616-D814-DABE-824F-351E35C64C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0841" y="906464"/>
            <a:ext cx="3565634" cy="2639131"/>
          </a:xfrm>
          <a:prstGeom prst="rect">
            <a:avLst/>
          </a:prstGeom>
        </p:spPr>
      </p:pic>
      <p:pic>
        <p:nvPicPr>
          <p:cNvPr id="11" name="Picture 10" descr="A logo with a star in the middle&#10;&#10;AI-generated content may be incorrect.">
            <a:extLst>
              <a:ext uri="{FF2B5EF4-FFF2-40B4-BE49-F238E27FC236}">
                <a16:creationId xmlns:a16="http://schemas.microsoft.com/office/drawing/2014/main" id="{99D29E6C-F4EE-C29D-4279-5029508CC5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0978" y="6397113"/>
            <a:ext cx="615321" cy="460887"/>
          </a:xfrm>
          <a:prstGeom prst="rect">
            <a:avLst/>
          </a:prstGeom>
        </p:spPr>
      </p:pic>
      <p:pic>
        <p:nvPicPr>
          <p:cNvPr id="12" name="Picture 11" descr="A graphic of a diagram&#10;&#10;AI-generated content may be incorrect.">
            <a:extLst>
              <a:ext uri="{FF2B5EF4-FFF2-40B4-BE49-F238E27FC236}">
                <a16:creationId xmlns:a16="http://schemas.microsoft.com/office/drawing/2014/main" id="{26857013-2376-4B74-190E-E8F4F6226F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877" y="6424992"/>
            <a:ext cx="364147" cy="36512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F151196-747F-07E9-5DD6-C114D4787DA3}"/>
              </a:ext>
            </a:extLst>
          </p:cNvPr>
          <p:cNvSpPr txBox="1"/>
          <p:nvPr/>
        </p:nvSpPr>
        <p:spPr>
          <a:xfrm>
            <a:off x="407986" y="1439335"/>
            <a:ext cx="821511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model identifies gluons sitting between two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partons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tries moving these gluons to another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parton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pair’s string if it reduces total string length.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8" name="Picture 17" descr="A graph of data and numbers&#10;&#10;AI-generated content may be incorrect.">
            <a:extLst>
              <a:ext uri="{FF2B5EF4-FFF2-40B4-BE49-F238E27FC236}">
                <a16:creationId xmlns:a16="http://schemas.microsoft.com/office/drawing/2014/main" id="{17F8D328-8C81-DFDF-4E12-0F4B51DD60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09950" y="3257542"/>
            <a:ext cx="3385499" cy="3068915"/>
          </a:xfrm>
          <a:prstGeom prst="rect">
            <a:avLst/>
          </a:prstGeom>
        </p:spPr>
      </p:pic>
      <p:pic>
        <p:nvPicPr>
          <p:cNvPr id="20" name="Picture 19" descr="A graph of a plane&#10;&#10;AI-generated content may be incorrect.">
            <a:extLst>
              <a:ext uri="{FF2B5EF4-FFF2-40B4-BE49-F238E27FC236}">
                <a16:creationId xmlns:a16="http://schemas.microsoft.com/office/drawing/2014/main" id="{00F24769-0E2C-861F-7948-6D4D1CDD85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5525" y="3257542"/>
            <a:ext cx="3385499" cy="3050173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6FFBF57-E2A0-B388-0786-F843781A3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8916" y="6424992"/>
            <a:ext cx="6787386" cy="365125"/>
          </a:xfrm>
        </p:spPr>
        <p:txBody>
          <a:bodyPr/>
          <a:lstStyle/>
          <a:p>
            <a:r>
              <a:rPr lang="en-US" dirty="0"/>
              <a:t>Eda Erdogan| PH Generator Meeting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D184D1FD-7105-B689-F265-408BE783CB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BE2C9978-A0B0-5D47-B017-3DE9DCAF3819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D347E73E-9695-E802-56F0-7F5E1FBB9667}"/>
              </a:ext>
            </a:extLst>
          </p:cNvPr>
          <p:cNvSpPr/>
          <p:nvPr/>
        </p:nvSpPr>
        <p:spPr>
          <a:xfrm>
            <a:off x="5268132" y="2226681"/>
            <a:ext cx="2575013" cy="83239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1A0D9D-9277-A457-E1FF-4DA33A1C6E4C}"/>
              </a:ext>
            </a:extLst>
          </p:cNvPr>
          <p:cNvSpPr txBox="1"/>
          <p:nvPr/>
        </p:nvSpPr>
        <p:spPr>
          <a:xfrm>
            <a:off x="5298539" y="2326613"/>
            <a:ext cx="251419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FSR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​) range 0.1-0.165</a:t>
            </a:r>
          </a:p>
          <a:p>
            <a:pPr algn="ctr"/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FSR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​) =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0.120</a:t>
            </a:r>
          </a:p>
          <a:p>
            <a:pPr algn="l"/>
            <a:endParaRPr lang="en-US" dirty="0"/>
          </a:p>
        </p:txBody>
      </p:sp>
      <p:sp>
        <p:nvSpPr>
          <p:cNvPr id="15" name="Bent Arrow 14">
            <a:extLst>
              <a:ext uri="{FF2B5EF4-FFF2-40B4-BE49-F238E27FC236}">
                <a16:creationId xmlns:a16="http://schemas.microsoft.com/office/drawing/2014/main" id="{EB0B9B38-AFEE-6471-6DE9-21DC167D27A5}"/>
              </a:ext>
            </a:extLst>
          </p:cNvPr>
          <p:cNvSpPr/>
          <p:nvPr/>
        </p:nvSpPr>
        <p:spPr>
          <a:xfrm rot="10800000">
            <a:off x="7385669" y="3183154"/>
            <a:ext cx="457475" cy="517237"/>
          </a:xfrm>
          <a:prstGeom prst="bentArrow">
            <a:avLst/>
          </a:prstGeom>
          <a:solidFill>
            <a:srgbClr val="92D05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A9B407-34C2-41EB-C35B-D5486BB67BEC}"/>
              </a:ext>
            </a:extLst>
          </p:cNvPr>
          <p:cNvSpPr/>
          <p:nvPr/>
        </p:nvSpPr>
        <p:spPr>
          <a:xfrm>
            <a:off x="10365870" y="965766"/>
            <a:ext cx="1082303" cy="25603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Ak4 jets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12E7F91-0696-4606-F365-E519EBCAC349}"/>
              </a:ext>
            </a:extLst>
          </p:cNvPr>
          <p:cNvSpPr/>
          <p:nvPr/>
        </p:nvSpPr>
        <p:spPr>
          <a:xfrm>
            <a:off x="10255341" y="3702543"/>
            <a:ext cx="1082303" cy="25603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Ak8 jets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C96D0F0-5E1F-7694-4AA7-7ECE48BB4BAA}"/>
              </a:ext>
            </a:extLst>
          </p:cNvPr>
          <p:cNvCxnSpPr>
            <a:cxnSpLocks/>
          </p:cNvCxnSpPr>
          <p:nvPr/>
        </p:nvCxnSpPr>
        <p:spPr>
          <a:xfrm>
            <a:off x="8781486" y="3672513"/>
            <a:ext cx="3174989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4200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98CAA690-A990-4FEC-22B0-36CEA6898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 Tunes Comparison</a:t>
            </a:r>
          </a:p>
        </p:txBody>
      </p:sp>
      <p:pic>
        <p:nvPicPr>
          <p:cNvPr id="10" name="Picture 9" descr="A graph of data and numbers&#10;&#10;AI-generated content may be incorrect.">
            <a:extLst>
              <a:ext uri="{FF2B5EF4-FFF2-40B4-BE49-F238E27FC236}">
                <a16:creationId xmlns:a16="http://schemas.microsoft.com/office/drawing/2014/main" id="{B6B8719C-13EF-A67B-37A3-FD18705F518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-3" b="9582"/>
          <a:stretch/>
        </p:blipFill>
        <p:spPr>
          <a:xfrm>
            <a:off x="407987" y="1592264"/>
            <a:ext cx="5616575" cy="4608512"/>
          </a:xfrm>
          <a:prstGeom prst="rect">
            <a:avLst/>
          </a:prstGeom>
          <a:noFill/>
        </p:spPr>
      </p:pic>
      <p:pic>
        <p:nvPicPr>
          <p:cNvPr id="8" name="Content Placeholder 7" descr="A graph of data and numbers&#10;&#10;AI-generated content may be incorrect.">
            <a:extLst>
              <a:ext uri="{FF2B5EF4-FFF2-40B4-BE49-F238E27FC236}">
                <a16:creationId xmlns:a16="http://schemas.microsoft.com/office/drawing/2014/main" id="{582E0C86-3DCD-AF50-C5A0-A68085D5653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 r="3" b="10497"/>
          <a:stretch/>
        </p:blipFill>
        <p:spPr>
          <a:xfrm>
            <a:off x="6172199" y="1592264"/>
            <a:ext cx="5611813" cy="4608511"/>
          </a:xfr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23975-93F9-1B59-D22B-CDFEE1737A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19 May 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28FA8-AFEC-34D9-9C7A-38690F7FD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pic>
        <p:nvPicPr>
          <p:cNvPr id="3" name="Picture 2" descr="A graphic of a diagram&#10;&#10;AI-generated content may be incorrect.">
            <a:extLst>
              <a:ext uri="{FF2B5EF4-FFF2-40B4-BE49-F238E27FC236}">
                <a16:creationId xmlns:a16="http://schemas.microsoft.com/office/drawing/2014/main" id="{E45EE269-A5D5-E4E5-2487-4735AFDB0B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877" y="6424992"/>
            <a:ext cx="364147" cy="365125"/>
          </a:xfrm>
          <a:prstGeom prst="rect">
            <a:avLst/>
          </a:prstGeom>
        </p:spPr>
      </p:pic>
      <p:pic>
        <p:nvPicPr>
          <p:cNvPr id="7" name="Picture 6" descr="A logo with a star in the middle&#10;&#10;AI-generated content may be incorrect.">
            <a:extLst>
              <a:ext uri="{FF2B5EF4-FFF2-40B4-BE49-F238E27FC236}">
                <a16:creationId xmlns:a16="http://schemas.microsoft.com/office/drawing/2014/main" id="{2979A88C-F628-FEEC-8CFF-D206B5D56D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0978" y="6397113"/>
            <a:ext cx="615321" cy="460887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03D40B-ABE3-4A16-00DE-4F4FE3D57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8916" y="6424992"/>
            <a:ext cx="6787386" cy="365125"/>
          </a:xfrm>
        </p:spPr>
        <p:txBody>
          <a:bodyPr/>
          <a:lstStyle/>
          <a:p>
            <a:r>
              <a:rPr lang="en-US" dirty="0"/>
              <a:t>Eda Erdogan| PH Generator Meeting</a:t>
            </a:r>
          </a:p>
        </p:txBody>
      </p:sp>
    </p:spTree>
    <p:extLst>
      <p:ext uri="{BB962C8B-B14F-4D97-AF65-F5344CB8AC3E}">
        <p14:creationId xmlns:p14="http://schemas.microsoft.com/office/powerpoint/2010/main" val="42072990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2144D-4CD5-0422-FCC1-21114D0FA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Envelopes </a:t>
            </a:r>
          </a:p>
        </p:txBody>
      </p:sp>
      <p:pic>
        <p:nvPicPr>
          <p:cNvPr id="9" name="Content Placeholder 8" descr="A graph of a graph&#10;&#10;AI-generated content may be incorrect.">
            <a:extLst>
              <a:ext uri="{FF2B5EF4-FFF2-40B4-BE49-F238E27FC236}">
                <a16:creationId xmlns:a16="http://schemas.microsoft.com/office/drawing/2014/main" id="{434EDC91-3C28-C6A0-35A0-FD22AEF2015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847726" y="146571"/>
            <a:ext cx="4282300" cy="3200212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E92FFD-D964-8B7E-3D6F-CA76767A3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648F9F-5AEB-22C9-5236-783967261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1" name="Picture 10" descr="A graph of a graph&#10;&#10;AI-generated content may be incorrect.">
            <a:extLst>
              <a:ext uri="{FF2B5EF4-FFF2-40B4-BE49-F238E27FC236}">
                <a16:creationId xmlns:a16="http://schemas.microsoft.com/office/drawing/2014/main" id="{C22FE240-709A-0E6D-AAAD-936CA933A0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7895" y="157999"/>
            <a:ext cx="4282300" cy="318878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C6F002E-EDA1-3EEA-78D9-68F76E594C36}"/>
              </a:ext>
            </a:extLst>
          </p:cNvPr>
          <p:cNvSpPr/>
          <p:nvPr/>
        </p:nvSpPr>
        <p:spPr>
          <a:xfrm>
            <a:off x="5003407" y="157999"/>
            <a:ext cx="1082303" cy="48308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Ak4 jets for CR1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F130D49-67B4-DFD0-5AB3-AE2DB671AE5B}"/>
              </a:ext>
            </a:extLst>
          </p:cNvPr>
          <p:cNvSpPr/>
          <p:nvPr/>
        </p:nvSpPr>
        <p:spPr>
          <a:xfrm>
            <a:off x="9468349" y="157998"/>
            <a:ext cx="1082303" cy="5616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Ak8 jets for CR1</a:t>
            </a:r>
          </a:p>
        </p:txBody>
      </p:sp>
      <p:pic>
        <p:nvPicPr>
          <p:cNvPr id="17" name="Picture 16" descr="A graph of a graph&#10;&#10;AI-generated content may be incorrect.">
            <a:extLst>
              <a:ext uri="{FF2B5EF4-FFF2-40B4-BE49-F238E27FC236}">
                <a16:creationId xmlns:a16="http://schemas.microsoft.com/office/drawing/2014/main" id="{06DFFB71-37DB-A63B-178B-B7D427CB99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6903" y="3215835"/>
            <a:ext cx="4183292" cy="3098180"/>
          </a:xfrm>
          <a:prstGeom prst="rect">
            <a:avLst/>
          </a:prstGeom>
        </p:spPr>
      </p:pic>
      <p:pic>
        <p:nvPicPr>
          <p:cNvPr id="19" name="Picture 18" descr="A graph of a graph&#10;&#10;AI-generated content may be incorrect.">
            <a:extLst>
              <a:ext uri="{FF2B5EF4-FFF2-40B4-BE49-F238E27FC236}">
                <a16:creationId xmlns:a16="http://schemas.microsoft.com/office/drawing/2014/main" id="{67D4A419-794C-F332-ACAC-C0335009F9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1740" y="3256942"/>
            <a:ext cx="4088286" cy="3057073"/>
          </a:xfrm>
          <a:prstGeom prst="rect">
            <a:avLst/>
          </a:prstGeom>
        </p:spPr>
      </p:pic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5531ADF4-E100-22C0-A47F-79F900FE4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8916" y="6424992"/>
            <a:ext cx="6787386" cy="365125"/>
          </a:xfrm>
        </p:spPr>
        <p:txBody>
          <a:bodyPr/>
          <a:lstStyle/>
          <a:p>
            <a:r>
              <a:rPr lang="en-US" dirty="0"/>
              <a:t>Eda Erdogan| PH Generator Meeting</a:t>
            </a:r>
          </a:p>
        </p:txBody>
      </p:sp>
      <p:pic>
        <p:nvPicPr>
          <p:cNvPr id="21" name="Picture 20" descr="A graphic of a diagram&#10;&#10;AI-generated content may be incorrect.">
            <a:extLst>
              <a:ext uri="{FF2B5EF4-FFF2-40B4-BE49-F238E27FC236}">
                <a16:creationId xmlns:a16="http://schemas.microsoft.com/office/drawing/2014/main" id="{05DCC502-D3B4-9A02-15C1-B7E4C5B611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877" y="6424992"/>
            <a:ext cx="364147" cy="365125"/>
          </a:xfrm>
          <a:prstGeom prst="rect">
            <a:avLst/>
          </a:prstGeom>
        </p:spPr>
      </p:pic>
      <p:pic>
        <p:nvPicPr>
          <p:cNvPr id="22" name="Picture 21" descr="A logo with a star in the middle&#10;&#10;AI-generated content may be incorrect.">
            <a:extLst>
              <a:ext uri="{FF2B5EF4-FFF2-40B4-BE49-F238E27FC236}">
                <a16:creationId xmlns:a16="http://schemas.microsoft.com/office/drawing/2014/main" id="{925F7CB2-782D-CF3C-CBEC-7141503EC7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80978" y="6397113"/>
            <a:ext cx="615321" cy="460887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D1D743A1-50EE-C6D9-7C91-73E9BD43D6ED}"/>
              </a:ext>
            </a:extLst>
          </p:cNvPr>
          <p:cNvSpPr/>
          <p:nvPr/>
        </p:nvSpPr>
        <p:spPr>
          <a:xfrm>
            <a:off x="5043499" y="3236208"/>
            <a:ext cx="1082303" cy="48308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Ak4 jets for CR2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5E2D438-5AC2-090A-2434-11D00A2DDDDA}"/>
              </a:ext>
            </a:extLst>
          </p:cNvPr>
          <p:cNvSpPr/>
          <p:nvPr/>
        </p:nvSpPr>
        <p:spPr>
          <a:xfrm>
            <a:off x="9695097" y="3294923"/>
            <a:ext cx="1082303" cy="48308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Ak8 jets for CR2</a:t>
            </a:r>
          </a:p>
        </p:txBody>
      </p:sp>
    </p:spTree>
    <p:extLst>
      <p:ext uri="{BB962C8B-B14F-4D97-AF65-F5344CB8AC3E}">
        <p14:creationId xmlns:p14="http://schemas.microsoft.com/office/powerpoint/2010/main" val="37839453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FB1383-E8D3-20DC-9EBD-9ABB3E734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now, can’t go beyond </a:t>
            </a:r>
            <a:r>
              <a:rPr lang="el-GR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b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​(</a:t>
            </a:r>
            <a:r>
              <a:rPr lang="en-US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="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​)= 0.16, which is a problem if must “tune” this parameter with prof2</a:t>
            </a:r>
          </a:p>
          <a:p>
            <a:pPr marL="342900" indent="-342900">
              <a:buFontTx/>
              <a:buChar char="-"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separate 1 measurement (Primary LP Density) into 2 observables (into separate jets)?</a:t>
            </a:r>
          </a:p>
          <a:p>
            <a:pPr marL="342900" indent="-342900">
              <a:buFontTx/>
              <a:buChar char="-"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a custom Rivet analysis (.cc) be reliably used within CMSSW, or is standalone usage preferred?</a:t>
            </a:r>
          </a:p>
          <a:p>
            <a:pPr marL="342900" indent="-342900">
              <a:buFontTx/>
              <a:buChar char="-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3577E4-C551-98D6-5E03-22CDA07EA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657225"/>
            <a:ext cx="11376025" cy="78211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Ongoing Problems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BD1F51-EB96-14BA-AEDC-492366847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010ECE-00A9-DCF8-BA85-80652E9BB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 descr="A logo with a star in the middle&#10;&#10;AI-generated content may be incorrect.">
            <a:extLst>
              <a:ext uri="{FF2B5EF4-FFF2-40B4-BE49-F238E27FC236}">
                <a16:creationId xmlns:a16="http://schemas.microsoft.com/office/drawing/2014/main" id="{2444B850-128F-4E2B-4D77-F48F6313C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978" y="6397113"/>
            <a:ext cx="615321" cy="460887"/>
          </a:xfrm>
          <a:prstGeom prst="rect">
            <a:avLst/>
          </a:prstGeom>
        </p:spPr>
      </p:pic>
      <p:pic>
        <p:nvPicPr>
          <p:cNvPr id="8" name="Picture 7" descr="A graphic of a diagram&#10;&#10;AI-generated content may be incorrect.">
            <a:extLst>
              <a:ext uri="{FF2B5EF4-FFF2-40B4-BE49-F238E27FC236}">
                <a16:creationId xmlns:a16="http://schemas.microsoft.com/office/drawing/2014/main" id="{FC059982-91B2-5672-B5D0-6A12D18FE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877" y="6424992"/>
            <a:ext cx="364147" cy="365125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D3AB26-8E5C-C8C7-5963-C038026A5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8916" y="6424992"/>
            <a:ext cx="6787386" cy="365125"/>
          </a:xfrm>
        </p:spPr>
        <p:txBody>
          <a:bodyPr/>
          <a:lstStyle/>
          <a:p>
            <a:r>
              <a:rPr lang="en-US" dirty="0"/>
              <a:t>Eda Erdogan| PH Generator Meeting</a:t>
            </a:r>
          </a:p>
        </p:txBody>
      </p:sp>
    </p:spTree>
    <p:extLst>
      <p:ext uri="{BB962C8B-B14F-4D97-AF65-F5344CB8AC3E}">
        <p14:creationId xmlns:p14="http://schemas.microsoft.com/office/powerpoint/2010/main" val="733809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99E054-7D47-57BA-A758-1497765E0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Sensitivity checks for </a:t>
            </a:r>
            <a:r>
              <a:rPr lang="el-GR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b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​(</a:t>
            </a:r>
            <a:r>
              <a:rPr lang="en-US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="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​) limits (meaningful ones)</a:t>
            </a:r>
          </a:p>
          <a:p>
            <a:pPr marL="342900" indent="-342900">
              <a:buFontTx/>
              <a:buChar char="-"/>
            </a:pP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Sensitivity checks with </a:t>
            </a:r>
            <a:r>
              <a:rPr lang="en-US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 GeV threshold</a:t>
            </a:r>
          </a:p>
          <a:p>
            <a:pPr marL="342900" indent="-342900">
              <a:buFontTx/>
              <a:buChar char="-"/>
            </a:pPr>
            <a:r>
              <a:rPr lang="en-US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Reconnection tunes</a:t>
            </a:r>
          </a:p>
          <a:p>
            <a:pPr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B383CB-B079-CDBC-41CF-9B7B793FB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537306"/>
            <a:ext cx="11376025" cy="830739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 for LJP tuning with CP5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D3EC18-50A1-1814-BBBC-A5452E814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537A1C-BC39-F73B-24E0-03176C5DA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8916" y="6424992"/>
            <a:ext cx="6787386" cy="365125"/>
          </a:xfrm>
        </p:spPr>
        <p:txBody>
          <a:bodyPr/>
          <a:lstStyle/>
          <a:p>
            <a:r>
              <a:rPr lang="en-US" dirty="0"/>
              <a:t>Eda Erdogan| PH Generator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FC059-B9A6-3207-AB9D-D14021494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 descr="A logo with a star in the middle&#10;&#10;AI-generated content may be incorrect.">
            <a:extLst>
              <a:ext uri="{FF2B5EF4-FFF2-40B4-BE49-F238E27FC236}">
                <a16:creationId xmlns:a16="http://schemas.microsoft.com/office/drawing/2014/main" id="{3F5D6D98-B5B7-642C-A5DA-17D8D0CC4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978" y="6397113"/>
            <a:ext cx="615321" cy="460887"/>
          </a:xfrm>
          <a:prstGeom prst="rect">
            <a:avLst/>
          </a:prstGeom>
        </p:spPr>
      </p:pic>
      <p:pic>
        <p:nvPicPr>
          <p:cNvPr id="10" name="Picture 9" descr="A graphic of a diagram&#10;&#10;AI-generated content may be incorrect.">
            <a:extLst>
              <a:ext uri="{FF2B5EF4-FFF2-40B4-BE49-F238E27FC236}">
                <a16:creationId xmlns:a16="http://schemas.microsoft.com/office/drawing/2014/main" id="{B655D45A-E150-5E80-4EEE-7AD9C081AC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877" y="6424992"/>
            <a:ext cx="364147" cy="365125"/>
          </a:xfrm>
          <a:prstGeom prst="rect">
            <a:avLst/>
          </a:prstGeom>
        </p:spPr>
      </p:pic>
      <p:pic>
        <p:nvPicPr>
          <p:cNvPr id="12" name="Picture 11" descr="A diagram of a triangle&#10;&#10;AI-generated content may be incorrect.">
            <a:extLst>
              <a:ext uri="{FF2B5EF4-FFF2-40B4-BE49-F238E27FC236}">
                <a16:creationId xmlns:a16="http://schemas.microsoft.com/office/drawing/2014/main" id="{463E0CB1-9976-EFEF-BBD4-80AC2B88DD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9848" y="174794"/>
            <a:ext cx="3280562" cy="2905842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ADE51E4-381F-E036-61C4-86A102F03666}"/>
              </a:ext>
            </a:extLst>
          </p:cNvPr>
          <p:cNvCxnSpPr>
            <a:cxnSpLocks/>
          </p:cNvCxnSpPr>
          <p:nvPr/>
        </p:nvCxnSpPr>
        <p:spPr>
          <a:xfrm flipH="1">
            <a:off x="3869651" y="5265737"/>
            <a:ext cx="8366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8E50069-DF54-4781-578B-A942272A6EF5}"/>
              </a:ext>
            </a:extLst>
          </p:cNvPr>
          <p:cNvSpPr/>
          <p:nvPr/>
        </p:nvSpPr>
        <p:spPr>
          <a:xfrm>
            <a:off x="659567" y="3405418"/>
            <a:ext cx="3016997" cy="230172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2665CF3-EAAB-AF19-51C3-9E14DABECB85}"/>
              </a:ext>
            </a:extLst>
          </p:cNvPr>
          <p:cNvSpPr txBox="1"/>
          <p:nvPr/>
        </p:nvSpPr>
        <p:spPr>
          <a:xfrm>
            <a:off x="852654" y="3544572"/>
            <a:ext cx="2630821" cy="20313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CP5 tune underestimates the emission density in the perturbative region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5 GeV) by about 15% due to its low value of </a:t>
            </a:r>
            <a:r>
              <a:rPr lang="el-G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 for FSR at the Z mass.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Also the PYTHIA8 predictions </a:t>
            </a:r>
            <a:r>
              <a:rPr lang="en-US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overestimate the LJP density by about 15–20% for </a:t>
            </a:r>
            <a:r>
              <a:rPr lang="en-US" sz="1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kT</a:t>
            </a:r>
            <a:r>
              <a:rPr lang="en-US" sz="1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at the GeV scale for a wide range of ∆R values (~nonperturbative region). </a:t>
            </a:r>
          </a:p>
          <a:p>
            <a:pPr algn="l"/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19" descr="A graph of a plane&#10;&#10;AI-generated content may be incorrect.">
            <a:extLst>
              <a:ext uri="{FF2B5EF4-FFF2-40B4-BE49-F238E27FC236}">
                <a16:creationId xmlns:a16="http://schemas.microsoft.com/office/drawing/2014/main" id="{2A873BE4-87DE-2EB1-E084-697D1270CA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6309" y="3153482"/>
            <a:ext cx="3508112" cy="3154140"/>
          </a:xfrm>
          <a:prstGeom prst="rect">
            <a:avLst/>
          </a:prstGeom>
        </p:spPr>
      </p:pic>
      <p:pic>
        <p:nvPicPr>
          <p:cNvPr id="22" name="Picture 21" descr="A graph of a plane&#10;&#10;AI-generated content may be incorrect.">
            <a:extLst>
              <a:ext uri="{FF2B5EF4-FFF2-40B4-BE49-F238E27FC236}">
                <a16:creationId xmlns:a16="http://schemas.microsoft.com/office/drawing/2014/main" id="{4524532E-96BB-9B22-1B34-D1691CA044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09848" y="3153482"/>
            <a:ext cx="3508112" cy="318340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9918CBD-09B5-B48C-DA52-54D52B0E1280}"/>
              </a:ext>
            </a:extLst>
          </p:cNvPr>
          <p:cNvSpPr txBox="1"/>
          <p:nvPr/>
        </p:nvSpPr>
        <p:spPr>
          <a:xfrm>
            <a:off x="9842666" y="392876"/>
            <a:ext cx="11926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SMP-22-007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149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E864A-0729-24C2-B150-CD7B410E0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896129"/>
            <a:ext cx="11376025" cy="1065742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Sensitivity Checks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3875C0-25DA-EB95-15B9-9EABEA87A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9655E4-97F5-943D-6F23-CE31F6C3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 descr="A graphic of a diagram&#10;&#10;AI-generated content may be incorrect.">
            <a:extLst>
              <a:ext uri="{FF2B5EF4-FFF2-40B4-BE49-F238E27FC236}">
                <a16:creationId xmlns:a16="http://schemas.microsoft.com/office/drawing/2014/main" id="{48CF04DA-FB48-0121-1357-1404832A0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877" y="6424992"/>
            <a:ext cx="364147" cy="365125"/>
          </a:xfrm>
          <a:prstGeom prst="rect">
            <a:avLst/>
          </a:prstGeom>
        </p:spPr>
      </p:pic>
      <p:pic>
        <p:nvPicPr>
          <p:cNvPr id="9" name="Picture 8" descr="A logo with a star in the middle&#10;&#10;AI-generated content may be incorrect.">
            <a:extLst>
              <a:ext uri="{FF2B5EF4-FFF2-40B4-BE49-F238E27FC236}">
                <a16:creationId xmlns:a16="http://schemas.microsoft.com/office/drawing/2014/main" id="{7CC2CCE8-D014-0228-6938-FECE4F486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978" y="6397113"/>
            <a:ext cx="615321" cy="460887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B0B2A28-E232-4B7C-DF7C-A22ADFDED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8916" y="6424992"/>
            <a:ext cx="6787386" cy="365125"/>
          </a:xfrm>
        </p:spPr>
        <p:txBody>
          <a:bodyPr/>
          <a:lstStyle/>
          <a:p>
            <a:r>
              <a:rPr lang="en-US" dirty="0"/>
              <a:t>Eda Erdogan| PH Generator Meeting</a:t>
            </a:r>
          </a:p>
        </p:txBody>
      </p:sp>
    </p:spTree>
    <p:extLst>
      <p:ext uri="{BB962C8B-B14F-4D97-AF65-F5344CB8AC3E}">
        <p14:creationId xmlns:p14="http://schemas.microsoft.com/office/powerpoint/2010/main" val="3500227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6A4E71-F4FA-AC41-A05A-7AC0E88FD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82623"/>
            <a:ext cx="11376025" cy="1065742"/>
          </a:xfrm>
        </p:spPr>
        <p:txBody>
          <a:bodyPr/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FSR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​)= 0.12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82D27-59B6-F246-8209-32519D465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A logo with a star in the middle&#10;&#10;AI-generated content may be incorrect.">
            <a:extLst>
              <a:ext uri="{FF2B5EF4-FFF2-40B4-BE49-F238E27FC236}">
                <a16:creationId xmlns:a16="http://schemas.microsoft.com/office/drawing/2014/main" id="{48CB057F-D635-3A91-E566-EB230402B3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978" y="6397113"/>
            <a:ext cx="615321" cy="460887"/>
          </a:xfrm>
          <a:prstGeom prst="rect">
            <a:avLst/>
          </a:prstGeom>
        </p:spPr>
      </p:pic>
      <p:pic>
        <p:nvPicPr>
          <p:cNvPr id="8" name="Picture 7" descr="A graphic of a diagram&#10;&#10;AI-generated content may be incorrect.">
            <a:extLst>
              <a:ext uri="{FF2B5EF4-FFF2-40B4-BE49-F238E27FC236}">
                <a16:creationId xmlns:a16="http://schemas.microsoft.com/office/drawing/2014/main" id="{6BFFF76F-4700-918B-9057-B522A35639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877" y="6424992"/>
            <a:ext cx="364147" cy="365125"/>
          </a:xfrm>
          <a:prstGeom prst="rect">
            <a:avLst/>
          </a:prstGeom>
        </p:spPr>
      </p:pic>
      <p:pic>
        <p:nvPicPr>
          <p:cNvPr id="14" name="Picture 13" descr="A graph of a graph&#10;&#10;AI-generated content may be incorrect.">
            <a:extLst>
              <a:ext uri="{FF2B5EF4-FFF2-40B4-BE49-F238E27FC236}">
                <a16:creationId xmlns:a16="http://schemas.microsoft.com/office/drawing/2014/main" id="{E4238762-7781-3562-BDFD-00AE2C4424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4652" y="3696590"/>
            <a:ext cx="3463123" cy="2595915"/>
          </a:xfrm>
          <a:prstGeom prst="rect">
            <a:avLst/>
          </a:prstGeom>
        </p:spPr>
      </p:pic>
      <p:pic>
        <p:nvPicPr>
          <p:cNvPr id="16" name="Picture 15" descr="A graph of a graph&#10;&#10;AI-generated content may be incorrect.">
            <a:extLst>
              <a:ext uri="{FF2B5EF4-FFF2-40B4-BE49-F238E27FC236}">
                <a16:creationId xmlns:a16="http://schemas.microsoft.com/office/drawing/2014/main" id="{3C09BB6D-D4FE-60F9-C5BC-56081F66E5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8291" y="3709450"/>
            <a:ext cx="3463123" cy="2583055"/>
          </a:xfrm>
          <a:prstGeom prst="rect">
            <a:avLst/>
          </a:prstGeom>
        </p:spPr>
      </p:pic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38CCE4A4-ED73-D427-E179-8959ADBA2558}"/>
              </a:ext>
            </a:extLst>
          </p:cNvPr>
          <p:cNvSpPr/>
          <p:nvPr/>
        </p:nvSpPr>
        <p:spPr>
          <a:xfrm>
            <a:off x="592428" y="4729164"/>
            <a:ext cx="1948891" cy="62176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ysClr val="windowText" lastClr="000000"/>
                  </a:solidFill>
                </a:ln>
                <a:solidFill>
                  <a:schemeClr val="tx2"/>
                </a:solidFill>
              </a:rPr>
              <a:t>Good coverage still? 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A3A7F12-D318-B72A-00F8-0D66FC706C14}"/>
              </a:ext>
            </a:extLst>
          </p:cNvPr>
          <p:cNvCxnSpPr>
            <a:cxnSpLocks/>
          </p:cNvCxnSpPr>
          <p:nvPr/>
        </p:nvCxnSpPr>
        <p:spPr>
          <a:xfrm>
            <a:off x="2714402" y="5072496"/>
            <a:ext cx="8621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Content Placeholder 1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180B6AA-A47D-90A3-86C3-C9250C8371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rcRect l="42005" t="16793" r="23408" b="34933"/>
          <a:stretch/>
        </p:blipFill>
        <p:spPr>
          <a:xfrm>
            <a:off x="7664883" y="370939"/>
            <a:ext cx="3442663" cy="3120676"/>
          </a:xfrm>
        </p:spPr>
      </p:pic>
      <p:pic>
        <p:nvPicPr>
          <p:cNvPr id="17" name="Picture 16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B41B403B-393A-1ECE-431B-198F60267BC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42321" t="16678" r="23340" b="35043"/>
          <a:stretch/>
        </p:blipFill>
        <p:spPr>
          <a:xfrm>
            <a:off x="4089600" y="433555"/>
            <a:ext cx="3280506" cy="2995445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84FD3901-84FB-781E-7439-5A96E840086A}"/>
              </a:ext>
            </a:extLst>
          </p:cNvPr>
          <p:cNvSpPr/>
          <p:nvPr/>
        </p:nvSpPr>
        <p:spPr>
          <a:xfrm>
            <a:off x="718127" y="1620395"/>
            <a:ext cx="2329873" cy="62176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ysClr val="windowText" lastClr="000000"/>
                  </a:solidFill>
                </a:ln>
                <a:solidFill>
                  <a:schemeClr val="tx2"/>
                </a:solidFill>
              </a:rPr>
              <a:t>Still close to the CP5 as expected.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C0D1A80-839A-C208-15AE-FEE3C72EC916}"/>
              </a:ext>
            </a:extLst>
          </p:cNvPr>
          <p:cNvCxnSpPr>
            <a:cxnSpLocks/>
          </p:cNvCxnSpPr>
          <p:nvPr/>
        </p:nvCxnSpPr>
        <p:spPr>
          <a:xfrm>
            <a:off x="3145477" y="1928540"/>
            <a:ext cx="8621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1E2E4E4-894B-D5D2-CC29-A657B019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8916" y="6424992"/>
            <a:ext cx="6787386" cy="365125"/>
          </a:xfrm>
        </p:spPr>
        <p:txBody>
          <a:bodyPr/>
          <a:lstStyle/>
          <a:p>
            <a:r>
              <a:rPr lang="en-US" dirty="0"/>
              <a:t>Eda Erdogan| PH Generator Meeting</a:t>
            </a: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21D55AB8-A0D7-E4AC-632F-A4CF17F7EA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BE2C9978-A0B0-5D47-B017-3DE9DCAF3819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88DC40-A257-8FDF-F10E-267CD23AB503}"/>
              </a:ext>
            </a:extLst>
          </p:cNvPr>
          <p:cNvSpPr/>
          <p:nvPr/>
        </p:nvSpPr>
        <p:spPr>
          <a:xfrm>
            <a:off x="5729852" y="3792719"/>
            <a:ext cx="1082303" cy="25603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Ak4 jets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C745CE4-A9BF-39C8-5244-F5E7397CE445}"/>
              </a:ext>
            </a:extLst>
          </p:cNvPr>
          <p:cNvSpPr/>
          <p:nvPr/>
        </p:nvSpPr>
        <p:spPr>
          <a:xfrm>
            <a:off x="9386213" y="3792719"/>
            <a:ext cx="1082303" cy="25603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Ak8 jets</a:t>
            </a:r>
          </a:p>
        </p:txBody>
      </p:sp>
    </p:spTree>
    <p:extLst>
      <p:ext uri="{BB962C8B-B14F-4D97-AF65-F5344CB8AC3E}">
        <p14:creationId xmlns:p14="http://schemas.microsoft.com/office/powerpoint/2010/main" val="1607475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of a plane&#10;&#10;AI-generated content may be incorrect.">
            <a:extLst>
              <a:ext uri="{FF2B5EF4-FFF2-40B4-BE49-F238E27FC236}">
                <a16:creationId xmlns:a16="http://schemas.microsoft.com/office/drawing/2014/main" id="{480137E1-D136-F5C4-3C70-3F69FE95D0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941"/>
          <a:stretch/>
        </p:blipFill>
        <p:spPr>
          <a:xfrm>
            <a:off x="453830" y="964602"/>
            <a:ext cx="2884938" cy="259951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CCB7BDC-C8D2-11B9-AB0B-848C49400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88400"/>
            <a:ext cx="11376025" cy="1065742"/>
          </a:xfrm>
        </p:spPr>
        <p:txBody>
          <a:bodyPr/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FSR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​)= 0.13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7F863-89D0-3500-2AF3-6F8CC542E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731E0A-AA48-EDDE-8B85-31116C553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F45F3CF-8463-523A-9399-49191CE9CE5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4920" t="17613" r="26069" b="41424"/>
          <a:stretch/>
        </p:blipFill>
        <p:spPr>
          <a:xfrm>
            <a:off x="3544605" y="964603"/>
            <a:ext cx="2834651" cy="2599518"/>
          </a:xfrm>
          <a:prstGeom prst="rect">
            <a:avLst/>
          </a:prstGeom>
        </p:spPr>
      </p:pic>
      <p:pic>
        <p:nvPicPr>
          <p:cNvPr id="9" name="Picture 8" descr="A logo with a star in the middle&#10;&#10;AI-generated content may be incorrect.">
            <a:extLst>
              <a:ext uri="{FF2B5EF4-FFF2-40B4-BE49-F238E27FC236}">
                <a16:creationId xmlns:a16="http://schemas.microsoft.com/office/drawing/2014/main" id="{09CC4C34-FA91-0590-3181-F00807198F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0978" y="6397113"/>
            <a:ext cx="615321" cy="460887"/>
          </a:xfrm>
          <a:prstGeom prst="rect">
            <a:avLst/>
          </a:prstGeom>
        </p:spPr>
      </p:pic>
      <p:pic>
        <p:nvPicPr>
          <p:cNvPr id="11" name="Picture 10" descr="A graphic of a diagram&#10;&#10;AI-generated content may be incorrect.">
            <a:extLst>
              <a:ext uri="{FF2B5EF4-FFF2-40B4-BE49-F238E27FC236}">
                <a16:creationId xmlns:a16="http://schemas.microsoft.com/office/drawing/2014/main" id="{33FB08A1-D4A0-B555-2EC1-023851E343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877" y="6424992"/>
            <a:ext cx="364147" cy="365125"/>
          </a:xfrm>
          <a:prstGeom prst="rect">
            <a:avLst/>
          </a:prstGeom>
        </p:spPr>
      </p:pic>
      <p:pic>
        <p:nvPicPr>
          <p:cNvPr id="15" name="Picture 1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F2117F1-B810-DB8A-CF10-42EBED3414E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6025" t="16504" r="17153" b="29354"/>
          <a:stretch/>
        </p:blipFill>
        <p:spPr>
          <a:xfrm>
            <a:off x="7871107" y="3234523"/>
            <a:ext cx="4133900" cy="3104536"/>
          </a:xfrm>
          <a:prstGeom prst="rect">
            <a:avLst/>
          </a:prstGeom>
        </p:spPr>
      </p:pic>
      <p:pic>
        <p:nvPicPr>
          <p:cNvPr id="17" name="Picture 1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8FE11FE-BC7A-B12B-FFBC-42A9269FFB0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7810" t="17505" r="17862" b="30897"/>
          <a:stretch/>
        </p:blipFill>
        <p:spPr>
          <a:xfrm>
            <a:off x="7871107" y="94361"/>
            <a:ext cx="4106730" cy="3104536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57EE863-F672-3E41-F371-90795FB0E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8916" y="6424992"/>
            <a:ext cx="6787386" cy="365125"/>
          </a:xfrm>
        </p:spPr>
        <p:txBody>
          <a:bodyPr/>
          <a:lstStyle/>
          <a:p>
            <a:r>
              <a:rPr lang="en-US" dirty="0"/>
              <a:t>Eda Erdogan| PH Generator Meeting</a:t>
            </a:r>
          </a:p>
        </p:txBody>
      </p:sp>
      <p:pic>
        <p:nvPicPr>
          <p:cNvPr id="12" name="Picture 11" descr="A close-up of a graph&#10;&#10;AI-generated content may be incorrect.">
            <a:extLst>
              <a:ext uri="{FF2B5EF4-FFF2-40B4-BE49-F238E27FC236}">
                <a16:creationId xmlns:a16="http://schemas.microsoft.com/office/drawing/2014/main" id="{468E5FEF-4F27-677A-D0B2-9DE020D00C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6887" y="3738762"/>
            <a:ext cx="5891440" cy="2483710"/>
          </a:xfrm>
          <a:prstGeom prst="rect">
            <a:avLst/>
          </a:prstGeom>
        </p:spPr>
      </p:pic>
      <p:sp>
        <p:nvSpPr>
          <p:cNvPr id="13" name="Curved Left Arrow 12">
            <a:extLst>
              <a:ext uri="{FF2B5EF4-FFF2-40B4-BE49-F238E27FC236}">
                <a16:creationId xmlns:a16="http://schemas.microsoft.com/office/drawing/2014/main" id="{7478FD84-FE7B-B877-43A2-C36E72A76F4E}"/>
              </a:ext>
            </a:extLst>
          </p:cNvPr>
          <p:cNvSpPr/>
          <p:nvPr/>
        </p:nvSpPr>
        <p:spPr>
          <a:xfrm>
            <a:off x="6321180" y="2811483"/>
            <a:ext cx="498764" cy="1330036"/>
          </a:xfrm>
          <a:prstGeom prst="curvedLeftArrow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BCFDC9F7-80DF-8ADE-4319-A4E58CAFEF67}"/>
              </a:ext>
            </a:extLst>
          </p:cNvPr>
          <p:cNvSpPr/>
          <p:nvPr/>
        </p:nvSpPr>
        <p:spPr>
          <a:xfrm>
            <a:off x="6321180" y="4208842"/>
            <a:ext cx="1434681" cy="1448789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5F298-D5CD-2B8F-FF33-FA036CA2DDA0}"/>
              </a:ext>
            </a:extLst>
          </p:cNvPr>
          <p:cNvSpPr txBox="1"/>
          <p:nvPr/>
        </p:nvSpPr>
        <p:spPr>
          <a:xfrm>
            <a:off x="6473805" y="4317683"/>
            <a:ext cx="1136577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Almost identical to Nominal </a:t>
            </a:r>
          </a:p>
          <a:p>
            <a:pPr algn="l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Pythia8 plots, as expected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694076-A9C6-BC54-204A-791230E9EF41}"/>
              </a:ext>
            </a:extLst>
          </p:cNvPr>
          <p:cNvSpPr/>
          <p:nvPr/>
        </p:nvSpPr>
        <p:spPr>
          <a:xfrm>
            <a:off x="10257470" y="352774"/>
            <a:ext cx="1082303" cy="25603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Ak4 jets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CA9C7A-19F2-4E7C-4FDE-A9AD3CAA1499}"/>
              </a:ext>
            </a:extLst>
          </p:cNvPr>
          <p:cNvSpPr/>
          <p:nvPr/>
        </p:nvSpPr>
        <p:spPr>
          <a:xfrm>
            <a:off x="10258149" y="3555519"/>
            <a:ext cx="1082303" cy="25603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Ak8 jets</a:t>
            </a:r>
          </a:p>
        </p:txBody>
      </p:sp>
    </p:spTree>
    <p:extLst>
      <p:ext uri="{BB962C8B-B14F-4D97-AF65-F5344CB8AC3E}">
        <p14:creationId xmlns:p14="http://schemas.microsoft.com/office/powerpoint/2010/main" val="144143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1F9F7C-7C32-C7B8-4773-2863D3963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49807"/>
            <a:ext cx="11376025" cy="1065742"/>
          </a:xfrm>
        </p:spPr>
        <p:txBody>
          <a:bodyPr/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FSR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​)= 0.14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614B0-0175-6B45-12CA-F0A8FB837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D0D21-8472-BB33-547C-601F3AE94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101EFD0-D533-F1CE-1377-D665B36E7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8916" y="6424992"/>
            <a:ext cx="6787386" cy="365125"/>
          </a:xfrm>
        </p:spPr>
        <p:txBody>
          <a:bodyPr/>
          <a:lstStyle/>
          <a:p>
            <a:r>
              <a:rPr lang="en-US" dirty="0"/>
              <a:t>Eda Erdogan| PH Generator Meeting</a:t>
            </a:r>
          </a:p>
        </p:txBody>
      </p:sp>
      <p:pic>
        <p:nvPicPr>
          <p:cNvPr id="8" name="Picture 7" descr="A graphic of a diagram&#10;&#10;AI-generated content may be incorrect.">
            <a:extLst>
              <a:ext uri="{FF2B5EF4-FFF2-40B4-BE49-F238E27FC236}">
                <a16:creationId xmlns:a16="http://schemas.microsoft.com/office/drawing/2014/main" id="{72AD69C2-44D6-79F5-33E2-E116655054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877" y="6424992"/>
            <a:ext cx="364147" cy="365125"/>
          </a:xfrm>
          <a:prstGeom prst="rect">
            <a:avLst/>
          </a:prstGeom>
        </p:spPr>
      </p:pic>
      <p:pic>
        <p:nvPicPr>
          <p:cNvPr id="9" name="Picture 8" descr="A logo with a star in the middle&#10;&#10;AI-generated content may be incorrect.">
            <a:extLst>
              <a:ext uri="{FF2B5EF4-FFF2-40B4-BE49-F238E27FC236}">
                <a16:creationId xmlns:a16="http://schemas.microsoft.com/office/drawing/2014/main" id="{EDDD8F80-C786-DB11-B4FA-9C93666106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978" y="6397113"/>
            <a:ext cx="615321" cy="460887"/>
          </a:xfrm>
          <a:prstGeom prst="rect">
            <a:avLst/>
          </a:prstGeom>
        </p:spPr>
      </p:pic>
      <p:pic>
        <p:nvPicPr>
          <p:cNvPr id="5" name="Picture 4" descr="A graph of a graph&#10;&#10;AI-generated content may be incorrect.">
            <a:extLst>
              <a:ext uri="{FF2B5EF4-FFF2-40B4-BE49-F238E27FC236}">
                <a16:creationId xmlns:a16="http://schemas.microsoft.com/office/drawing/2014/main" id="{A7B05819-092A-49BC-2A34-8936B71A09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7804" y="3359620"/>
            <a:ext cx="3986459" cy="2913454"/>
          </a:xfrm>
          <a:prstGeom prst="rect">
            <a:avLst/>
          </a:prstGeom>
        </p:spPr>
      </p:pic>
      <p:pic>
        <p:nvPicPr>
          <p:cNvPr id="12" name="Picture 11" descr="A graph of a graph&#10;&#10;AI-generated content may be incorrect.">
            <a:extLst>
              <a:ext uri="{FF2B5EF4-FFF2-40B4-BE49-F238E27FC236}">
                <a16:creationId xmlns:a16="http://schemas.microsoft.com/office/drawing/2014/main" id="{2A11D3EE-BF9F-F0AB-2DAC-91800BC00C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7553" y="265409"/>
            <a:ext cx="4140202" cy="307727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387D510-4D08-A631-3F44-996B90FEBA2B}"/>
              </a:ext>
            </a:extLst>
          </p:cNvPr>
          <p:cNvSpPr/>
          <p:nvPr/>
        </p:nvSpPr>
        <p:spPr>
          <a:xfrm>
            <a:off x="10268449" y="411523"/>
            <a:ext cx="1082303" cy="25603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Ak4 jets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4DB1A95-4801-DC96-F0EC-7742A7BC92CB}"/>
              </a:ext>
            </a:extLst>
          </p:cNvPr>
          <p:cNvSpPr/>
          <p:nvPr/>
        </p:nvSpPr>
        <p:spPr>
          <a:xfrm>
            <a:off x="10268449" y="3492868"/>
            <a:ext cx="1082303" cy="25603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Ak8 jets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163ADC4-5245-427C-04E0-B3051D3EA9C0}"/>
              </a:ext>
            </a:extLst>
          </p:cNvPr>
          <p:cNvSpPr/>
          <p:nvPr/>
        </p:nvSpPr>
        <p:spPr>
          <a:xfrm>
            <a:off x="5218068" y="621737"/>
            <a:ext cx="2146224" cy="936367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Bad coverage especially in the AK8 jets 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F5D8D60-61C3-E91D-B601-B836B6DACDBF}"/>
              </a:ext>
            </a:extLst>
          </p:cNvPr>
          <p:cNvCxnSpPr/>
          <p:nvPr/>
        </p:nvCxnSpPr>
        <p:spPr>
          <a:xfrm>
            <a:off x="7543800" y="1100138"/>
            <a:ext cx="4240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C3695A1-7328-321D-A4AA-F8182C44A029}"/>
              </a:ext>
            </a:extLst>
          </p:cNvPr>
          <p:cNvCxnSpPr/>
          <p:nvPr/>
        </p:nvCxnSpPr>
        <p:spPr>
          <a:xfrm>
            <a:off x="7364292" y="1685925"/>
            <a:ext cx="1624584" cy="19349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7A108D26-32C8-0B5D-C80C-094636052D7E}"/>
              </a:ext>
            </a:extLst>
          </p:cNvPr>
          <p:cNvSpPr/>
          <p:nvPr/>
        </p:nvSpPr>
        <p:spPr>
          <a:xfrm>
            <a:off x="8401050" y="3428999"/>
            <a:ext cx="1867399" cy="84296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A graph of data on a white background&#10;&#10;AI-generated content may be incorrect.">
            <a:extLst>
              <a:ext uri="{FF2B5EF4-FFF2-40B4-BE49-F238E27FC236}">
                <a16:creationId xmlns:a16="http://schemas.microsoft.com/office/drawing/2014/main" id="{C78DE5E0-033E-67F7-A078-B7174A8F64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9596" y="2048258"/>
            <a:ext cx="3986459" cy="3449087"/>
          </a:xfrm>
          <a:prstGeom prst="rect">
            <a:avLst/>
          </a:prstGeom>
        </p:spPr>
      </p:pic>
      <p:pic>
        <p:nvPicPr>
          <p:cNvPr id="27" name="Picture 26" descr="A graph of a plane&#10;&#10;AI-generated content may be incorrect.">
            <a:extLst>
              <a:ext uri="{FF2B5EF4-FFF2-40B4-BE49-F238E27FC236}">
                <a16:creationId xmlns:a16="http://schemas.microsoft.com/office/drawing/2014/main" id="{E89E9D1B-B06E-C31C-5F1E-43E4F3F371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191" y="2110722"/>
            <a:ext cx="3662719" cy="327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51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of data on a white background&#10;&#10;AI-generated content may be incorrect.">
            <a:extLst>
              <a:ext uri="{FF2B5EF4-FFF2-40B4-BE49-F238E27FC236}">
                <a16:creationId xmlns:a16="http://schemas.microsoft.com/office/drawing/2014/main" id="{8F31CC6E-0EC5-BF10-674C-11399736D6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42989"/>
            <a:ext cx="5694003" cy="519343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57659C6-A003-251C-BB4D-6C8EB82FB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857179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Merged Result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F526A8-FE1C-0284-3CE8-61C8C6F17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2EF572-8FEF-3AF0-1DD3-9B07D3E6D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 descr="A graph of a plane&#10;&#10;AI-generated content may be incorrect.">
            <a:extLst>
              <a:ext uri="{FF2B5EF4-FFF2-40B4-BE49-F238E27FC236}">
                <a16:creationId xmlns:a16="http://schemas.microsoft.com/office/drawing/2014/main" id="{654B4815-3BDA-2D68-C091-1BAA9C0273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4170" y="994215"/>
            <a:ext cx="5833185" cy="5242206"/>
          </a:xfrm>
          <a:prstGeom prst="rect">
            <a:avLst/>
          </a:prstGeom>
        </p:spPr>
      </p:pic>
      <p:pic>
        <p:nvPicPr>
          <p:cNvPr id="11" name="Picture 10" descr="A graphic of a diagram&#10;&#10;AI-generated content may be incorrect.">
            <a:extLst>
              <a:ext uri="{FF2B5EF4-FFF2-40B4-BE49-F238E27FC236}">
                <a16:creationId xmlns:a16="http://schemas.microsoft.com/office/drawing/2014/main" id="{309D249D-D936-DB73-37F9-02789C77AA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877" y="6424992"/>
            <a:ext cx="364147" cy="365125"/>
          </a:xfrm>
          <a:prstGeom prst="rect">
            <a:avLst/>
          </a:prstGeom>
        </p:spPr>
      </p:pic>
      <p:pic>
        <p:nvPicPr>
          <p:cNvPr id="12" name="Picture 11" descr="A logo with a star in the middle&#10;&#10;AI-generated content may be incorrect.">
            <a:extLst>
              <a:ext uri="{FF2B5EF4-FFF2-40B4-BE49-F238E27FC236}">
                <a16:creationId xmlns:a16="http://schemas.microsoft.com/office/drawing/2014/main" id="{85495083-9AAF-C332-3433-FAA1A79E36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0978" y="6397113"/>
            <a:ext cx="615321" cy="460887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1862F03-1A46-F65A-0C1A-DAB95C550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8916" y="6424992"/>
            <a:ext cx="6787386" cy="365125"/>
          </a:xfrm>
        </p:spPr>
        <p:txBody>
          <a:bodyPr/>
          <a:lstStyle/>
          <a:p>
            <a:r>
              <a:rPr lang="en-US" dirty="0"/>
              <a:t>Eda Erdogan| PH Generator Meeting</a:t>
            </a:r>
          </a:p>
        </p:txBody>
      </p:sp>
    </p:spTree>
    <p:extLst>
      <p:ext uri="{BB962C8B-B14F-4D97-AF65-F5344CB8AC3E}">
        <p14:creationId xmlns:p14="http://schemas.microsoft.com/office/powerpoint/2010/main" val="1032044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530AE-F725-650F-1E7C-4A22C46DB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110" y="321927"/>
            <a:ext cx="11376025" cy="1065742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Parton Shower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Checks for CP5 only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FB7D7-068E-2A9F-DA1E-5F2F131BD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19 May 2025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D3B1E0-D290-CB13-BE0F-24A0554D1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0DBD03D-396C-6DD5-0554-4A20539016E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740" t="16952" r="24379" b="37858"/>
          <a:stretch/>
        </p:blipFill>
        <p:spPr>
          <a:xfrm>
            <a:off x="189588" y="1439335"/>
            <a:ext cx="4093580" cy="3653958"/>
          </a:xfrm>
          <a:prstGeom prst="rect">
            <a:avLst/>
          </a:prstGeom>
        </p:spPr>
      </p:pic>
      <p:pic>
        <p:nvPicPr>
          <p:cNvPr id="11" name="Picture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1728A0F-26B6-500C-51FE-F739A621024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2911" t="17110" r="24208" b="37655"/>
          <a:stretch/>
        </p:blipFill>
        <p:spPr>
          <a:xfrm>
            <a:off x="4283168" y="1597091"/>
            <a:ext cx="3912904" cy="3496202"/>
          </a:xfrm>
          <a:prstGeom prst="rect">
            <a:avLst/>
          </a:prstGeom>
        </p:spPr>
      </p:pic>
      <p:pic>
        <p:nvPicPr>
          <p:cNvPr id="13" name="Picture 1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1B14D55-98CF-DF20-B846-0FCB373C3D5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0055" t="16585" r="21014" b="37702"/>
          <a:stretch/>
        </p:blipFill>
        <p:spPr>
          <a:xfrm>
            <a:off x="8308293" y="3573780"/>
            <a:ext cx="3536330" cy="2696719"/>
          </a:xfrm>
          <a:prstGeom prst="rect">
            <a:avLst/>
          </a:prstGeom>
        </p:spPr>
      </p:pic>
      <p:pic>
        <p:nvPicPr>
          <p:cNvPr id="15" name="Picture 14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47F75FD7-611C-72A0-984B-6DA6269B9E2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0317" t="17020" r="21418" b="38457"/>
          <a:stretch/>
        </p:blipFill>
        <p:spPr>
          <a:xfrm>
            <a:off x="8368904" y="570761"/>
            <a:ext cx="3475719" cy="2626529"/>
          </a:xfrm>
          <a:prstGeom prst="rect">
            <a:avLst/>
          </a:prstGeom>
        </p:spPr>
      </p:pic>
      <p:pic>
        <p:nvPicPr>
          <p:cNvPr id="17" name="Picture 16" descr="A graphic of a diagram&#10;&#10;AI-generated content may be incorrect.">
            <a:extLst>
              <a:ext uri="{FF2B5EF4-FFF2-40B4-BE49-F238E27FC236}">
                <a16:creationId xmlns:a16="http://schemas.microsoft.com/office/drawing/2014/main" id="{58C85287-8FD6-3583-9C4B-A6938F06AE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877" y="6424992"/>
            <a:ext cx="364147" cy="365125"/>
          </a:xfrm>
          <a:prstGeom prst="rect">
            <a:avLst/>
          </a:prstGeom>
        </p:spPr>
      </p:pic>
      <p:pic>
        <p:nvPicPr>
          <p:cNvPr id="18" name="Picture 17" descr="A logo with a star in the middle&#10;&#10;AI-generated content may be incorrect.">
            <a:extLst>
              <a:ext uri="{FF2B5EF4-FFF2-40B4-BE49-F238E27FC236}">
                <a16:creationId xmlns:a16="http://schemas.microsoft.com/office/drawing/2014/main" id="{74C20E9B-884E-D510-591F-66ED0815F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80978" y="6397113"/>
            <a:ext cx="615321" cy="460887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9A9E8FC-9BB4-5939-ABDB-431669606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8916" y="6424992"/>
            <a:ext cx="6787386" cy="365125"/>
          </a:xfrm>
        </p:spPr>
        <p:txBody>
          <a:bodyPr/>
          <a:lstStyle/>
          <a:p>
            <a:r>
              <a:rPr lang="en-US" dirty="0"/>
              <a:t>Eda Erdogan| PH Generator Meeting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ECCDD5-F651-3DAB-A324-EC2017D2B347}"/>
              </a:ext>
            </a:extLst>
          </p:cNvPr>
          <p:cNvSpPr/>
          <p:nvPr/>
        </p:nvSpPr>
        <p:spPr>
          <a:xfrm>
            <a:off x="10365870" y="598766"/>
            <a:ext cx="1082303" cy="25603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Ak4 jets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608504A-316E-BFF2-53DF-3E34EF6B4A67}"/>
              </a:ext>
            </a:extLst>
          </p:cNvPr>
          <p:cNvSpPr/>
          <p:nvPr/>
        </p:nvSpPr>
        <p:spPr>
          <a:xfrm>
            <a:off x="10365870" y="3700191"/>
            <a:ext cx="1082303" cy="25603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Ak8 jets</a:t>
            </a:r>
          </a:p>
        </p:txBody>
      </p:sp>
    </p:spTree>
    <p:extLst>
      <p:ext uri="{BB962C8B-B14F-4D97-AF65-F5344CB8AC3E}">
        <p14:creationId xmlns:p14="http://schemas.microsoft.com/office/powerpoint/2010/main" val="438783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064DE989-7DBD-7331-AE75-C8C6B4CDC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Comparisons of FSR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Cutoff with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FSR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​) Variations </a:t>
            </a:r>
          </a:p>
        </p:txBody>
      </p:sp>
      <p:pic>
        <p:nvPicPr>
          <p:cNvPr id="11" name="Picture 10" descr="A graph of data on a white background&#10;&#10;AI-generated content may be incorrect.">
            <a:extLst>
              <a:ext uri="{FF2B5EF4-FFF2-40B4-BE49-F238E27FC236}">
                <a16:creationId xmlns:a16="http://schemas.microsoft.com/office/drawing/2014/main" id="{529833D3-AEC5-1899-4AC8-9EC88F343A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-3" b="8828"/>
          <a:stretch>
            <a:fillRect/>
          </a:stretch>
        </p:blipFill>
        <p:spPr>
          <a:xfrm>
            <a:off x="6180588" y="1532888"/>
            <a:ext cx="5616575" cy="4608512"/>
          </a:xfrm>
          <a:prstGeom prst="rect">
            <a:avLst/>
          </a:prstGeom>
          <a:noFill/>
        </p:spPr>
      </p:pic>
      <p:pic>
        <p:nvPicPr>
          <p:cNvPr id="9" name="Content Placeholder 8" descr="A graph of data on a white background&#10;&#10;AI-generated content may be incorrect.">
            <a:extLst>
              <a:ext uri="{FF2B5EF4-FFF2-40B4-BE49-F238E27FC236}">
                <a16:creationId xmlns:a16="http://schemas.microsoft.com/office/drawing/2014/main" id="{C9C8F88D-B41C-3541-80A6-A7197CF1084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 r="3" b="8757"/>
          <a:stretch>
            <a:fillRect/>
          </a:stretch>
        </p:blipFill>
        <p:spPr>
          <a:xfrm>
            <a:off x="407988" y="1532888"/>
            <a:ext cx="5611813" cy="4608511"/>
          </a:xfrm>
          <a:noFill/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DDDB4A-61B4-52F1-1053-2CDC44D5CC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E2C9978-A0B0-5D47-B017-3DE9DCAF3819}" type="datetime3">
              <a:rPr lang="en-US" smtClean="0"/>
              <a:pPr>
                <a:spcAft>
                  <a:spcPts val="600"/>
                </a:spcAft>
              </a:pPr>
              <a:t>19 May 2025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2E3351-98A0-D651-C7CC-B8D94F699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347758D5-690E-0FE3-5CF6-6654C066E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8916" y="6424992"/>
            <a:ext cx="6787386" cy="365125"/>
          </a:xfrm>
        </p:spPr>
        <p:txBody>
          <a:bodyPr/>
          <a:lstStyle/>
          <a:p>
            <a:r>
              <a:rPr lang="en-US" dirty="0"/>
              <a:t>Eda Erdogan| PH Generator Meeting</a:t>
            </a:r>
          </a:p>
        </p:txBody>
      </p:sp>
      <p:pic>
        <p:nvPicPr>
          <p:cNvPr id="13" name="Picture 12" descr="A graphic of a diagram&#10;&#10;AI-generated content may be incorrect.">
            <a:extLst>
              <a:ext uri="{FF2B5EF4-FFF2-40B4-BE49-F238E27FC236}">
                <a16:creationId xmlns:a16="http://schemas.microsoft.com/office/drawing/2014/main" id="{013C8640-228A-4974-4D77-C6C1EF33C7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877" y="6424992"/>
            <a:ext cx="364147" cy="365125"/>
          </a:xfrm>
          <a:prstGeom prst="rect">
            <a:avLst/>
          </a:prstGeom>
        </p:spPr>
      </p:pic>
      <p:pic>
        <p:nvPicPr>
          <p:cNvPr id="14" name="Picture 13" descr="A logo with a star in the middle&#10;&#10;AI-generated content may be incorrect.">
            <a:extLst>
              <a:ext uri="{FF2B5EF4-FFF2-40B4-BE49-F238E27FC236}">
                <a16:creationId xmlns:a16="http://schemas.microsoft.com/office/drawing/2014/main" id="{880878F2-5F38-8047-2D42-AA3C4ED283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0978" y="6397113"/>
            <a:ext cx="615321" cy="46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723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969</TotalTime>
  <Words>641</Words>
  <Application>Microsoft Macintosh PowerPoint</Application>
  <PresentationFormat>Widescreen</PresentationFormat>
  <Paragraphs>124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Office Theme</vt:lpstr>
      <vt:lpstr>PH GENERATOR MEETING Jet Substructure Tuning Studies​ </vt:lpstr>
      <vt:lpstr>Overview for LJP tuning with CP5</vt:lpstr>
      <vt:lpstr>Sensitivity Checks</vt:lpstr>
      <vt:lpstr>αs FSR​(mZ​)= 0.12</vt:lpstr>
      <vt:lpstr>αs FSR​(mZ​)= 0.13</vt:lpstr>
      <vt:lpstr>αs FSR​(mZ​)= 0.14</vt:lpstr>
      <vt:lpstr>Merged Result</vt:lpstr>
      <vt:lpstr>Parton Shower pT Checks for CP5 only</vt:lpstr>
      <vt:lpstr>Comparisons of FSR pT Cutoff with αs FSR​(mZ​) Variations </vt:lpstr>
      <vt:lpstr>Envelopes for pT Cutoffs (Ak4 and Ak8 jets in that in order)</vt:lpstr>
      <vt:lpstr>About Hadronization Parameter Tunes</vt:lpstr>
      <vt:lpstr>Colour Reconnection Tunes </vt:lpstr>
      <vt:lpstr>Colour Reconnection Tune Parameters</vt:lpstr>
      <vt:lpstr>Colour Reconnection Tunes– CR1 QCD Inspired Model</vt:lpstr>
      <vt:lpstr>Colour Reconnection Tunes– CR2 Gluon move model</vt:lpstr>
      <vt:lpstr>CR Tunes Comparison</vt:lpstr>
      <vt:lpstr>Envelopes </vt:lpstr>
      <vt:lpstr>Ongoing Problems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Eda Erdogan</dc:creator>
  <cp:lastModifiedBy>Eda Erdogan</cp:lastModifiedBy>
  <cp:revision>11</cp:revision>
  <dcterms:created xsi:type="dcterms:W3CDTF">2025-05-07T19:29:32Z</dcterms:created>
  <dcterms:modified xsi:type="dcterms:W3CDTF">2025-05-19T13:42:03Z</dcterms:modified>
</cp:coreProperties>
</file>