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01" r:id="rId4"/>
    <p:sldId id="306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8795-D3A1-7B1B-8C6C-CB61087F0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98D85-80E7-2144-9B00-13163183F1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72BF3-E099-6408-8814-145635CE6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23839-C617-A64A-1C3A-418F308C7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8C4E5-C6D4-00AD-5715-1720617A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6423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227FC-E6EE-6FB5-5975-442C2475D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F1429B-CD8B-0A61-53F2-AF7ACBFF5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6E57B-2E9D-7EBF-2701-4A781169E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10A28-DD0E-BC98-F40F-E2647FB2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CF775-67F9-ADBC-53EC-FF9A5C563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537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B6D9F6-C347-D076-8049-5651292E8E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E5003-4EA7-9A0D-C97F-3132243AF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F7D8D-D111-DA19-E93C-D7FC40ED3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2F0A1-1141-1C6B-8775-81343725F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16353-EF4A-7E23-3974-7C495A00C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2229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8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596D-4A86-3FC7-8306-34CE4320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A84B2-41CD-7C7D-E666-24186E057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761C-6EBE-7B17-0306-7C9EC84F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F878E-DA41-4CBD-7C61-A4C73BEA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B8D5E-6FEE-0277-3DC3-4C58ECBED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377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83235-E0BD-F85D-33D7-EBD56F00B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F8837-C5E9-A92F-8841-D690B0689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EC3F3-FD3E-55CB-44D3-F7C3E67F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7C4E3-946A-3309-D7E8-8DEE35652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5B8DB-03AD-FBF0-043A-8C6EED07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864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5ED46-79E8-CB29-4514-1A94E378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1E604-D81B-9B6C-D4B9-8E19AA1DC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A31B8-F314-25D5-BE7C-928BBFFF4C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51689F-72C9-C99B-4F9E-0005FFE12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704852-F031-126A-70A2-5724D2FC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0C3E8-669D-9F96-5A9E-94EC4B604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5333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F0521-3208-D64C-4829-A14D53DD9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31100-611B-4E20-4255-0492EB97A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4DDB9-6B43-DB83-E268-2544380D0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DE8BC-C6EA-E174-9540-8F23D2A02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6E271F-E70F-1614-AA9D-4F74D2FEAF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B0C4D0-49C5-E83E-8312-412E8D378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DAA3C7-2063-7F54-1F95-A987AC2DD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4F1015-9C2E-62E6-DEBD-265D0DF4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656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B5D7-A2DD-AAD2-3FBF-14F48C15C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B6BF17-5D9C-3873-14C1-C9943C341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4DE5D-24E2-A7D6-A760-274CD1946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053B8-EE05-EE8D-FEAA-4D52D5DA4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716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37E78A-9CFB-7523-7F55-CCDD52713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7B9C32-EB5A-034D-4075-3CB5F5049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6D005-3A93-0320-8DB4-0D2D56FA3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492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5085-C1F1-6765-EEAC-C18934335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2A253-966C-EED6-09C6-28F8B93F6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7A869-D284-9D28-AE5E-616615CC1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EE0C8-D677-1BA4-FA57-47B8980DF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7AD7D-AFF7-1B37-AB07-8E01DB5A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02047-243C-10A7-C946-E26D04686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204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392F-B841-05E7-D5AC-F7FE8A63B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3860A-64EF-1FC8-C5EB-273C6BFAA3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4A13D7-1369-A07D-76C6-0157F1A28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EA904-B4AD-5162-002C-B4E798E05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387E7A-8B8B-AAFE-7D30-81C3BD62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06E1C-529D-4D6E-0DF6-D22CD303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510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DE782B-2F34-B9C7-B051-9E56F60B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91830-7D17-187C-D78D-BEE418566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F41C9-7876-A465-F1A9-A2D2A9889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2CCE7-6204-4445-A59C-8B032600712D}" type="datetimeFigureOut">
              <a:rPr lang="en-CH" smtClean="0"/>
              <a:t>21.05.2025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B0F07-9528-219B-F1BF-56C4511DD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27F64-1D31-094E-4D69-0659984EBF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A51698-B390-7140-9D32-B202F96794B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21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04E7F-EB81-128E-5080-AEB09493C9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BSRH SW – now and in the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0CD3E-CEC0-CBA3-6C38-BEC5DB7989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Jan Pucek</a:t>
            </a:r>
          </a:p>
        </p:txBody>
      </p:sp>
    </p:spTree>
    <p:extLst>
      <p:ext uri="{BB962C8B-B14F-4D97-AF65-F5344CB8AC3E}">
        <p14:creationId xmlns:p14="http://schemas.microsoft.com/office/powerpoint/2010/main" val="187125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CBF86-9EFF-631E-BADE-84EAF754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Quick recap - BSRH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7CEAE-8FB4-3569-07EC-94372F0C9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 device from the BSR family with higher complexity</a:t>
            </a:r>
          </a:p>
          <a:p>
            <a:pPr lvl="1"/>
            <a:r>
              <a:rPr lang="en-CH" dirty="0"/>
              <a:t>Two apertures (total 5 motors), three motorized mirrors (total 10 motors), glass plate with occulters (2 motors), several targets (one motorized, other on pneumatics), one camera coupled to an intensifier, four target cameras</a:t>
            </a:r>
          </a:p>
          <a:p>
            <a:r>
              <a:rPr lang="en-CH" dirty="0"/>
              <a:t>Currently sharing the same light source as the BSRT (b2)</a:t>
            </a:r>
          </a:p>
          <a:p>
            <a:r>
              <a:rPr lang="en-CH" dirty="0"/>
              <a:t>Designed for FT energy operation</a:t>
            </a:r>
          </a:p>
        </p:txBody>
      </p:sp>
    </p:spTree>
    <p:extLst>
      <p:ext uri="{BB962C8B-B14F-4D97-AF65-F5344CB8AC3E}">
        <p14:creationId xmlns:p14="http://schemas.microsoft.com/office/powerpoint/2010/main" val="425664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9B186277-85AD-1158-F652-2E63C19C5199}"/>
              </a:ext>
            </a:extLst>
          </p:cNvPr>
          <p:cNvSpPr txBox="1"/>
          <p:nvPr/>
        </p:nvSpPr>
        <p:spPr>
          <a:xfrm>
            <a:off x="6422107" y="3636924"/>
            <a:ext cx="5050484" cy="26782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189" indent="-457189" algn="just">
              <a:buAutoNum type="arabicPeriod"/>
            </a:pPr>
            <a:r>
              <a:rPr lang="en-US" sz="1867" dirty="0"/>
              <a:t>Telescope provides an image of an object</a:t>
            </a:r>
          </a:p>
          <a:p>
            <a:pPr marL="457189" indent="-457189" algn="just">
              <a:buAutoNum type="arabicPeriod"/>
            </a:pPr>
            <a:r>
              <a:rPr lang="en-US" sz="1867" dirty="0"/>
              <a:t>In case of measuring low intensity tails, the occulter is not sufficient – diffraction created at the aperture will disturb the image</a:t>
            </a:r>
          </a:p>
          <a:p>
            <a:pPr marL="457189" indent="-457189" algn="just">
              <a:buAutoNum type="arabicPeriod"/>
            </a:pPr>
            <a:r>
              <a:rPr lang="en-US" sz="1867" dirty="0"/>
              <a:t>Coronagraph is an “enhanced” telescope that uses “field” lens to image the aperture on the </a:t>
            </a:r>
            <a:r>
              <a:rPr lang="en-US" sz="1867" dirty="0" err="1"/>
              <a:t>Lyot’s</a:t>
            </a:r>
            <a:r>
              <a:rPr lang="en-US" sz="1867" dirty="0"/>
              <a:t> stop – blocking the diffraction of the aperture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0F53E1-F6C3-3C6B-A0AE-6B76D6945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386"/>
            <a:ext cx="10515600" cy="891964"/>
          </a:xfrm>
        </p:spPr>
        <p:txBody>
          <a:bodyPr/>
          <a:lstStyle/>
          <a:p>
            <a:r>
              <a:rPr lang="en-US" noProof="0" dirty="0"/>
              <a:t>Coronagraph – principle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D34B-722B-5409-6A59-351D3ECB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3</a:t>
            </a:fld>
            <a:endParaRPr lang="en-US" noProof="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0BEA35A-F8EB-EF6E-03A8-A39A03465D65}"/>
              </a:ext>
            </a:extLst>
          </p:cNvPr>
          <p:cNvCxnSpPr>
            <a:cxnSpLocks/>
          </p:cNvCxnSpPr>
          <p:nvPr/>
        </p:nvCxnSpPr>
        <p:spPr>
          <a:xfrm flipV="1">
            <a:off x="239349" y="2276793"/>
            <a:ext cx="4896544" cy="144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F44EAA-DAEA-AA19-06B6-1C361715A948}"/>
              </a:ext>
            </a:extLst>
          </p:cNvPr>
          <p:cNvSpPr txBox="1"/>
          <p:nvPr/>
        </p:nvSpPr>
        <p:spPr>
          <a:xfrm>
            <a:off x="816001" y="836713"/>
            <a:ext cx="3531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1. Telescope – two lenses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589EF8-51F7-B5E7-C879-EDAC31E61E14}"/>
              </a:ext>
            </a:extLst>
          </p:cNvPr>
          <p:cNvSpPr/>
          <p:nvPr/>
        </p:nvSpPr>
        <p:spPr>
          <a:xfrm>
            <a:off x="1295467" y="1556712"/>
            <a:ext cx="96011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9E2430-2D17-215B-6BAC-8284A5B73FFE}"/>
              </a:ext>
            </a:extLst>
          </p:cNvPr>
          <p:cNvSpPr/>
          <p:nvPr/>
        </p:nvSpPr>
        <p:spPr>
          <a:xfrm>
            <a:off x="3599723" y="1794519"/>
            <a:ext cx="96011" cy="9645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BB1606-4B2F-6F87-B307-65454D105DF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35361" y="1767619"/>
            <a:ext cx="9741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E30F69-87F5-1A16-ACBA-1AAA83C63C4B}"/>
              </a:ext>
            </a:extLst>
          </p:cNvPr>
          <p:cNvCxnSpPr>
            <a:cxnSpLocks/>
            <a:stCxn id="8" idx="5"/>
          </p:cNvCxnSpPr>
          <p:nvPr/>
        </p:nvCxnSpPr>
        <p:spPr>
          <a:xfrm>
            <a:off x="3681673" y="2617811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7456B5-BFB8-B4C0-0877-D9A762C9C18D}"/>
              </a:ext>
            </a:extLst>
          </p:cNvPr>
          <p:cNvCxnSpPr>
            <a:cxnSpLocks/>
            <a:stCxn id="7" idx="7"/>
            <a:endCxn id="8" idx="3"/>
          </p:cNvCxnSpPr>
          <p:nvPr/>
        </p:nvCxnSpPr>
        <p:spPr>
          <a:xfrm>
            <a:off x="1377418" y="1767619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A62765-2E4B-E95D-D78B-728BA5B4CC6B}"/>
              </a:ext>
            </a:extLst>
          </p:cNvPr>
          <p:cNvCxnSpPr>
            <a:cxnSpLocks/>
            <a:endCxn id="7" idx="3"/>
          </p:cNvCxnSpPr>
          <p:nvPr/>
        </p:nvCxnSpPr>
        <p:spPr>
          <a:xfrm>
            <a:off x="321300" y="2785965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3EDB9B-6753-05F0-F296-9C75A856E700}"/>
              </a:ext>
            </a:extLst>
          </p:cNvPr>
          <p:cNvCxnSpPr>
            <a:cxnSpLocks/>
            <a:stCxn id="7" idx="5"/>
            <a:endCxn id="8" idx="1"/>
          </p:cNvCxnSpPr>
          <p:nvPr/>
        </p:nvCxnSpPr>
        <p:spPr>
          <a:xfrm flipV="1">
            <a:off x="1377418" y="1935773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C3A5587-AEC9-3B3C-F212-A56574410F71}"/>
              </a:ext>
            </a:extLst>
          </p:cNvPr>
          <p:cNvCxnSpPr>
            <a:cxnSpLocks/>
            <a:stCxn id="8" idx="7"/>
          </p:cNvCxnSpPr>
          <p:nvPr/>
        </p:nvCxnSpPr>
        <p:spPr>
          <a:xfrm>
            <a:off x="3681673" y="1935773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023B4B8-EE89-7B88-DE19-9981AD76B77F}"/>
              </a:ext>
            </a:extLst>
          </p:cNvPr>
          <p:cNvCxnSpPr>
            <a:cxnSpLocks/>
          </p:cNvCxnSpPr>
          <p:nvPr/>
        </p:nvCxnSpPr>
        <p:spPr>
          <a:xfrm>
            <a:off x="1199456" y="155671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D1C3AA-D497-8862-3501-8E360ED266ED}"/>
              </a:ext>
            </a:extLst>
          </p:cNvPr>
          <p:cNvCxnSpPr>
            <a:cxnSpLocks/>
          </p:cNvCxnSpPr>
          <p:nvPr/>
        </p:nvCxnSpPr>
        <p:spPr>
          <a:xfrm>
            <a:off x="1175304" y="299687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7E40720-D75A-4513-3449-C73C779633E7}"/>
              </a:ext>
            </a:extLst>
          </p:cNvPr>
          <p:cNvSpPr txBox="1"/>
          <p:nvPr/>
        </p:nvSpPr>
        <p:spPr>
          <a:xfrm>
            <a:off x="1753093" y="3079188"/>
            <a:ext cx="2742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Aperture – creates diffraction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A0308D-CE32-F7BA-42C0-52C0B69D690F}"/>
              </a:ext>
            </a:extLst>
          </p:cNvPr>
          <p:cNvCxnSpPr>
            <a:stCxn id="39" idx="1"/>
            <a:endCxn id="7" idx="4"/>
          </p:cNvCxnSpPr>
          <p:nvPr/>
        </p:nvCxnSpPr>
        <p:spPr>
          <a:xfrm flipH="1" flipV="1">
            <a:off x="1343473" y="2996872"/>
            <a:ext cx="409620" cy="251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CC70503-33FB-4634-6659-279B9408685E}"/>
              </a:ext>
            </a:extLst>
          </p:cNvPr>
          <p:cNvCxnSpPr>
            <a:cxnSpLocks/>
          </p:cNvCxnSpPr>
          <p:nvPr/>
        </p:nvCxnSpPr>
        <p:spPr>
          <a:xfrm flipV="1">
            <a:off x="6492924" y="2269592"/>
            <a:ext cx="4896544" cy="144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B25BE789-A30A-7683-2B11-0F8BCBFDE14B}"/>
              </a:ext>
            </a:extLst>
          </p:cNvPr>
          <p:cNvSpPr/>
          <p:nvPr/>
        </p:nvSpPr>
        <p:spPr>
          <a:xfrm>
            <a:off x="7549041" y="1549511"/>
            <a:ext cx="96011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3AC7B98-8CC2-9181-CEE1-0162D573F6C2}"/>
              </a:ext>
            </a:extLst>
          </p:cNvPr>
          <p:cNvSpPr/>
          <p:nvPr/>
        </p:nvSpPr>
        <p:spPr>
          <a:xfrm>
            <a:off x="9853297" y="1787317"/>
            <a:ext cx="96011" cy="9645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7201820-2B63-4B32-4E64-4E708FD267B9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6588935" y="1760417"/>
            <a:ext cx="9741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6F9104E-FF57-4204-44AE-C422C1AB58A9}"/>
              </a:ext>
            </a:extLst>
          </p:cNvPr>
          <p:cNvCxnSpPr>
            <a:cxnSpLocks/>
            <a:stCxn id="47" idx="5"/>
          </p:cNvCxnSpPr>
          <p:nvPr/>
        </p:nvCxnSpPr>
        <p:spPr>
          <a:xfrm>
            <a:off x="9935248" y="2610609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CB6C61B-73C5-B39D-7A55-769C0C3F9A5B}"/>
              </a:ext>
            </a:extLst>
          </p:cNvPr>
          <p:cNvCxnSpPr>
            <a:cxnSpLocks/>
            <a:stCxn id="46" idx="7"/>
            <a:endCxn id="47" idx="3"/>
          </p:cNvCxnSpPr>
          <p:nvPr/>
        </p:nvCxnSpPr>
        <p:spPr>
          <a:xfrm>
            <a:off x="7630992" y="1760417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24C0AB4-E19D-5533-F6BC-9CC3EE5136A3}"/>
              </a:ext>
            </a:extLst>
          </p:cNvPr>
          <p:cNvCxnSpPr>
            <a:cxnSpLocks/>
            <a:endCxn id="46" idx="3"/>
          </p:cNvCxnSpPr>
          <p:nvPr/>
        </p:nvCxnSpPr>
        <p:spPr>
          <a:xfrm>
            <a:off x="6574875" y="2778764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99877D-387E-E667-56D4-D6914C7684FA}"/>
              </a:ext>
            </a:extLst>
          </p:cNvPr>
          <p:cNvCxnSpPr>
            <a:cxnSpLocks/>
            <a:stCxn id="46" idx="5"/>
            <a:endCxn id="47" idx="1"/>
          </p:cNvCxnSpPr>
          <p:nvPr/>
        </p:nvCxnSpPr>
        <p:spPr>
          <a:xfrm flipV="1">
            <a:off x="7630992" y="1928572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12AF6D7-D924-A2E1-D5CB-E77E1B810C30}"/>
              </a:ext>
            </a:extLst>
          </p:cNvPr>
          <p:cNvCxnSpPr>
            <a:cxnSpLocks/>
            <a:stCxn id="47" idx="7"/>
          </p:cNvCxnSpPr>
          <p:nvPr/>
        </p:nvCxnSpPr>
        <p:spPr>
          <a:xfrm>
            <a:off x="9935248" y="1928572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6C15EF-94A6-E507-1A00-C986EA5F8C64}"/>
              </a:ext>
            </a:extLst>
          </p:cNvPr>
          <p:cNvCxnSpPr>
            <a:cxnSpLocks/>
          </p:cNvCxnSpPr>
          <p:nvPr/>
        </p:nvCxnSpPr>
        <p:spPr>
          <a:xfrm>
            <a:off x="7453031" y="154951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1A76093-F55F-04D1-239C-85D560D1E3A0}"/>
              </a:ext>
            </a:extLst>
          </p:cNvPr>
          <p:cNvCxnSpPr>
            <a:cxnSpLocks/>
          </p:cNvCxnSpPr>
          <p:nvPr/>
        </p:nvCxnSpPr>
        <p:spPr>
          <a:xfrm>
            <a:off x="7428879" y="298967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736F047-A6C9-9BDE-FCB1-B3EACC9B275E}"/>
              </a:ext>
            </a:extLst>
          </p:cNvPr>
          <p:cNvSpPr txBox="1"/>
          <p:nvPr/>
        </p:nvSpPr>
        <p:spPr>
          <a:xfrm>
            <a:off x="8006668" y="3071987"/>
            <a:ext cx="951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Aperture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3AF86A1-1A19-4D64-2629-FA903B5CF52A}"/>
              </a:ext>
            </a:extLst>
          </p:cNvPr>
          <p:cNvCxnSpPr>
            <a:stCxn id="56" idx="1"/>
            <a:endCxn id="46" idx="4"/>
          </p:cNvCxnSpPr>
          <p:nvPr/>
        </p:nvCxnSpPr>
        <p:spPr>
          <a:xfrm flipH="1" flipV="1">
            <a:off x="7597047" y="2989671"/>
            <a:ext cx="409621" cy="251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Sun 57">
            <a:extLst>
              <a:ext uri="{FF2B5EF4-FFF2-40B4-BE49-F238E27FC236}">
                <a16:creationId xmlns:a16="http://schemas.microsoft.com/office/drawing/2014/main" id="{B54AF9CB-3B37-721C-EFB5-12731B1B5DDF}"/>
              </a:ext>
            </a:extLst>
          </p:cNvPr>
          <p:cNvSpPr/>
          <p:nvPr/>
        </p:nvSpPr>
        <p:spPr>
          <a:xfrm>
            <a:off x="0" y="1999513"/>
            <a:ext cx="527381" cy="52575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Sun 58">
            <a:extLst>
              <a:ext uri="{FF2B5EF4-FFF2-40B4-BE49-F238E27FC236}">
                <a16:creationId xmlns:a16="http://schemas.microsoft.com/office/drawing/2014/main" id="{7249FA55-C501-35D7-4789-5AE08198CEA1}"/>
              </a:ext>
            </a:extLst>
          </p:cNvPr>
          <p:cNvSpPr/>
          <p:nvPr/>
        </p:nvSpPr>
        <p:spPr>
          <a:xfrm>
            <a:off x="4712312" y="2086200"/>
            <a:ext cx="382864" cy="352381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0" name="Sun 59">
            <a:extLst>
              <a:ext uri="{FF2B5EF4-FFF2-40B4-BE49-F238E27FC236}">
                <a16:creationId xmlns:a16="http://schemas.microsoft.com/office/drawing/2014/main" id="{7D634CB5-FD1F-B427-75BF-4DB82A9312E1}"/>
              </a:ext>
            </a:extLst>
          </p:cNvPr>
          <p:cNvSpPr/>
          <p:nvPr/>
        </p:nvSpPr>
        <p:spPr>
          <a:xfrm>
            <a:off x="6149599" y="2001054"/>
            <a:ext cx="527381" cy="52575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1" name="Sun 60">
            <a:extLst>
              <a:ext uri="{FF2B5EF4-FFF2-40B4-BE49-F238E27FC236}">
                <a16:creationId xmlns:a16="http://schemas.microsoft.com/office/drawing/2014/main" id="{4D448EFC-6586-72EA-9655-B790ADDCE2FC}"/>
              </a:ext>
            </a:extLst>
          </p:cNvPr>
          <p:cNvSpPr/>
          <p:nvPr/>
        </p:nvSpPr>
        <p:spPr>
          <a:xfrm>
            <a:off x="11180881" y="2100600"/>
            <a:ext cx="382864" cy="352381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1F60E6E-B7A3-B6EA-009E-30F93BBC2E93}"/>
              </a:ext>
            </a:extLst>
          </p:cNvPr>
          <p:cNvSpPr/>
          <p:nvPr/>
        </p:nvSpPr>
        <p:spPr>
          <a:xfrm>
            <a:off x="9072331" y="2100600"/>
            <a:ext cx="192021" cy="352381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4BC1029-7F79-7659-475D-725267AD100F}"/>
              </a:ext>
            </a:extLst>
          </p:cNvPr>
          <p:cNvSpPr/>
          <p:nvPr/>
        </p:nvSpPr>
        <p:spPr>
          <a:xfrm>
            <a:off x="11276813" y="2177478"/>
            <a:ext cx="195784" cy="195405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5AB0616-8BE9-BE0B-A49A-80AD6D1A5CC6}"/>
              </a:ext>
            </a:extLst>
          </p:cNvPr>
          <p:cNvCxnSpPr>
            <a:endCxn id="62" idx="0"/>
          </p:cNvCxnSpPr>
          <p:nvPr/>
        </p:nvCxnSpPr>
        <p:spPr>
          <a:xfrm flipH="1">
            <a:off x="9168341" y="1549512"/>
            <a:ext cx="384043" cy="5510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711AE82-0A99-060F-35F4-F0B5391DC5EB}"/>
              </a:ext>
            </a:extLst>
          </p:cNvPr>
          <p:cNvSpPr txBox="1"/>
          <p:nvPr/>
        </p:nvSpPr>
        <p:spPr>
          <a:xfrm>
            <a:off x="9439378" y="1328518"/>
            <a:ext cx="2646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Occulter to block the ”core”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A34EBCA-2B70-E0C0-B072-EA7188223018}"/>
              </a:ext>
            </a:extLst>
          </p:cNvPr>
          <p:cNvCxnSpPr>
            <a:cxnSpLocks/>
          </p:cNvCxnSpPr>
          <p:nvPr/>
        </p:nvCxnSpPr>
        <p:spPr>
          <a:xfrm flipV="1">
            <a:off x="486664" y="5046072"/>
            <a:ext cx="4896544" cy="144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F75B832D-4C24-9FF0-84AD-7E810A034EC9}"/>
              </a:ext>
            </a:extLst>
          </p:cNvPr>
          <p:cNvSpPr/>
          <p:nvPr/>
        </p:nvSpPr>
        <p:spPr>
          <a:xfrm>
            <a:off x="1542781" y="4325991"/>
            <a:ext cx="96011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299DC88-09FD-8A50-9E30-4863DFD704E5}"/>
              </a:ext>
            </a:extLst>
          </p:cNvPr>
          <p:cNvSpPr/>
          <p:nvPr/>
        </p:nvSpPr>
        <p:spPr>
          <a:xfrm>
            <a:off x="3847037" y="4563797"/>
            <a:ext cx="96011" cy="9645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BFDB0CF-E9AF-7140-7A3C-FF18269CFC7A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582675" y="4536897"/>
            <a:ext cx="9741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5C307D3-6CCD-46F6-040F-EF0E788B03B2}"/>
              </a:ext>
            </a:extLst>
          </p:cNvPr>
          <p:cNvCxnSpPr>
            <a:cxnSpLocks/>
            <a:stCxn id="71" idx="5"/>
          </p:cNvCxnSpPr>
          <p:nvPr/>
        </p:nvCxnSpPr>
        <p:spPr>
          <a:xfrm>
            <a:off x="3928988" y="5387089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81722ED-0757-8C8C-F141-E563EB2C29C7}"/>
              </a:ext>
            </a:extLst>
          </p:cNvPr>
          <p:cNvCxnSpPr>
            <a:cxnSpLocks/>
            <a:stCxn id="70" idx="7"/>
            <a:endCxn id="71" idx="3"/>
          </p:cNvCxnSpPr>
          <p:nvPr/>
        </p:nvCxnSpPr>
        <p:spPr>
          <a:xfrm>
            <a:off x="1624732" y="4536897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DC44F071-D0BA-AD39-C454-AA0FD40CEBCC}"/>
              </a:ext>
            </a:extLst>
          </p:cNvPr>
          <p:cNvCxnSpPr>
            <a:cxnSpLocks/>
            <a:endCxn id="70" idx="3"/>
          </p:cNvCxnSpPr>
          <p:nvPr/>
        </p:nvCxnSpPr>
        <p:spPr>
          <a:xfrm>
            <a:off x="568615" y="5555244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A30BC4-2BB6-A25D-8C60-C60F42B8DF5E}"/>
              </a:ext>
            </a:extLst>
          </p:cNvPr>
          <p:cNvCxnSpPr>
            <a:cxnSpLocks/>
            <a:stCxn id="70" idx="5"/>
            <a:endCxn id="71" idx="1"/>
          </p:cNvCxnSpPr>
          <p:nvPr/>
        </p:nvCxnSpPr>
        <p:spPr>
          <a:xfrm flipV="1">
            <a:off x="1624732" y="4705052"/>
            <a:ext cx="2236365" cy="850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774EED3-AD5B-D06E-5B50-5C132C4C7AF4}"/>
              </a:ext>
            </a:extLst>
          </p:cNvPr>
          <p:cNvCxnSpPr>
            <a:cxnSpLocks/>
            <a:stCxn id="71" idx="7"/>
          </p:cNvCxnSpPr>
          <p:nvPr/>
        </p:nvCxnSpPr>
        <p:spPr>
          <a:xfrm>
            <a:off x="3928988" y="4705052"/>
            <a:ext cx="9882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CFDDDE7-C212-7DF9-19B4-46E17196CC49}"/>
              </a:ext>
            </a:extLst>
          </p:cNvPr>
          <p:cNvCxnSpPr>
            <a:cxnSpLocks/>
          </p:cNvCxnSpPr>
          <p:nvPr/>
        </p:nvCxnSpPr>
        <p:spPr>
          <a:xfrm>
            <a:off x="1446771" y="432599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52A48D9-E762-5B1E-5BE8-8F86AAED7D74}"/>
              </a:ext>
            </a:extLst>
          </p:cNvPr>
          <p:cNvCxnSpPr>
            <a:cxnSpLocks/>
          </p:cNvCxnSpPr>
          <p:nvPr/>
        </p:nvCxnSpPr>
        <p:spPr>
          <a:xfrm>
            <a:off x="1422619" y="576615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Sun 81">
            <a:extLst>
              <a:ext uri="{FF2B5EF4-FFF2-40B4-BE49-F238E27FC236}">
                <a16:creationId xmlns:a16="http://schemas.microsoft.com/office/drawing/2014/main" id="{BBA8B912-9225-66DE-C804-C9888916C4E8}"/>
              </a:ext>
            </a:extLst>
          </p:cNvPr>
          <p:cNvSpPr/>
          <p:nvPr/>
        </p:nvSpPr>
        <p:spPr>
          <a:xfrm>
            <a:off x="143339" y="4777534"/>
            <a:ext cx="527381" cy="52575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3" name="Sun 82">
            <a:extLst>
              <a:ext uri="{FF2B5EF4-FFF2-40B4-BE49-F238E27FC236}">
                <a16:creationId xmlns:a16="http://schemas.microsoft.com/office/drawing/2014/main" id="{621F6987-0BFE-1F67-A202-82F8FB639104}"/>
              </a:ext>
            </a:extLst>
          </p:cNvPr>
          <p:cNvSpPr/>
          <p:nvPr/>
        </p:nvSpPr>
        <p:spPr>
          <a:xfrm>
            <a:off x="5174621" y="4877080"/>
            <a:ext cx="382864" cy="352381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B1C99E5-2068-CDAF-700F-1A7DE3C72D17}"/>
              </a:ext>
            </a:extLst>
          </p:cNvPr>
          <p:cNvSpPr/>
          <p:nvPr/>
        </p:nvSpPr>
        <p:spPr>
          <a:xfrm>
            <a:off x="2927648" y="4877080"/>
            <a:ext cx="192021" cy="352381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D900C8C-2659-5D58-306A-6CE39AD5D868}"/>
              </a:ext>
            </a:extLst>
          </p:cNvPr>
          <p:cNvSpPr/>
          <p:nvPr/>
        </p:nvSpPr>
        <p:spPr>
          <a:xfrm>
            <a:off x="5270553" y="4953958"/>
            <a:ext cx="195784" cy="195405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B415C8-368D-9C1F-3F2E-315F833B03BE}"/>
              </a:ext>
            </a:extLst>
          </p:cNvPr>
          <p:cNvSpPr txBox="1"/>
          <p:nvPr/>
        </p:nvSpPr>
        <p:spPr>
          <a:xfrm>
            <a:off x="6492924" y="892201"/>
            <a:ext cx="3640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2. Telescope with occulter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9490E65-C864-978D-6F3E-7F036078CB77}"/>
              </a:ext>
            </a:extLst>
          </p:cNvPr>
          <p:cNvSpPr/>
          <p:nvPr/>
        </p:nvSpPr>
        <p:spPr>
          <a:xfrm>
            <a:off x="3116501" y="4320332"/>
            <a:ext cx="96011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62AA1C2-754A-1E12-2A22-21C9C52C4F92}"/>
              </a:ext>
            </a:extLst>
          </p:cNvPr>
          <p:cNvCxnSpPr>
            <a:cxnSpLocks/>
            <a:stCxn id="92" idx="1"/>
            <a:endCxn id="89" idx="5"/>
          </p:cNvCxnSpPr>
          <p:nvPr/>
        </p:nvCxnSpPr>
        <p:spPr>
          <a:xfrm flipH="1" flipV="1">
            <a:off x="3198452" y="5549585"/>
            <a:ext cx="1073346" cy="880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37ADFAA8-73C9-B388-FEFC-A4BE23F11789}"/>
              </a:ext>
            </a:extLst>
          </p:cNvPr>
          <p:cNvSpPr txBox="1"/>
          <p:nvPr/>
        </p:nvSpPr>
        <p:spPr>
          <a:xfrm>
            <a:off x="4271798" y="6014389"/>
            <a:ext cx="223596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Field lens to image the aperture onto the “eyepiece” lens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B51D822-CC32-2EAD-3D4C-855427A4989A}"/>
              </a:ext>
            </a:extLst>
          </p:cNvPr>
          <p:cNvCxnSpPr>
            <a:cxnSpLocks/>
          </p:cNvCxnSpPr>
          <p:nvPr/>
        </p:nvCxnSpPr>
        <p:spPr>
          <a:xfrm>
            <a:off x="3847037" y="4384996"/>
            <a:ext cx="0" cy="297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025995E-F97A-C77C-0FF5-28DAF57DED23}"/>
              </a:ext>
            </a:extLst>
          </p:cNvPr>
          <p:cNvCxnSpPr>
            <a:cxnSpLocks/>
          </p:cNvCxnSpPr>
          <p:nvPr/>
        </p:nvCxnSpPr>
        <p:spPr>
          <a:xfrm>
            <a:off x="3846895" y="5369256"/>
            <a:ext cx="0" cy="297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E831FE25-7B51-E57D-DF62-68DF6C387634}"/>
              </a:ext>
            </a:extLst>
          </p:cNvPr>
          <p:cNvSpPr txBox="1"/>
          <p:nvPr/>
        </p:nvSpPr>
        <p:spPr>
          <a:xfrm>
            <a:off x="4543011" y="4062113"/>
            <a:ext cx="130975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/>
              <a:t>Lyot’s</a:t>
            </a:r>
            <a:r>
              <a:rPr lang="en-US" sz="1600" dirty="0"/>
              <a:t> stop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1E6DC39-FAB2-FEE9-8B5D-ED92B10CA916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3863046" y="4231390"/>
            <a:ext cx="679965" cy="191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87E8BF49-2365-85B6-A8DC-5EA5EB5FD413}"/>
              </a:ext>
            </a:extLst>
          </p:cNvPr>
          <p:cNvSpPr txBox="1"/>
          <p:nvPr/>
        </p:nvSpPr>
        <p:spPr>
          <a:xfrm>
            <a:off x="670720" y="3648573"/>
            <a:ext cx="2234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3. Coronagraph</a:t>
            </a:r>
          </a:p>
        </p:txBody>
      </p:sp>
    </p:spTree>
    <p:extLst>
      <p:ext uri="{BB962C8B-B14F-4D97-AF65-F5344CB8AC3E}">
        <p14:creationId xmlns:p14="http://schemas.microsoft.com/office/powerpoint/2010/main" val="110123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ED5D5-ECCE-458C-F50E-7C39B5E3E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209A2E-2AE2-4DD7-7A8B-1B025976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 – Beam 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94BE5-BFB7-0975-337E-212E8D7B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68388B-28ED-ECE3-0D45-837D7D62C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9EDB025F-5848-6FF0-F326-F96FE370BF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066" b="28566"/>
          <a:stretch/>
        </p:blipFill>
        <p:spPr>
          <a:xfrm>
            <a:off x="0" y="1245143"/>
            <a:ext cx="12192000" cy="2594043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4212BE09-DD19-3451-CAEB-507C3B932E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738" r="89326"/>
          <a:stretch/>
        </p:blipFill>
        <p:spPr>
          <a:xfrm>
            <a:off x="72755" y="5402624"/>
            <a:ext cx="1152931" cy="9510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6B19EDF-A63E-5AFA-DB43-60EF40B47E8E}"/>
              </a:ext>
            </a:extLst>
          </p:cNvPr>
          <p:cNvSpPr/>
          <p:nvPr/>
        </p:nvSpPr>
        <p:spPr>
          <a:xfrm>
            <a:off x="2282758" y="2918297"/>
            <a:ext cx="9779541" cy="765243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A9AFA2-A433-F75C-5AF8-80C571F47779}"/>
              </a:ext>
            </a:extLst>
          </p:cNvPr>
          <p:cNvSpPr/>
          <p:nvPr/>
        </p:nvSpPr>
        <p:spPr>
          <a:xfrm>
            <a:off x="176394" y="1368045"/>
            <a:ext cx="968959" cy="2368835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D11556-A132-D173-2545-C0EF7DB622AE}"/>
              </a:ext>
            </a:extLst>
          </p:cNvPr>
          <p:cNvSpPr txBox="1"/>
          <p:nvPr/>
        </p:nvSpPr>
        <p:spPr>
          <a:xfrm>
            <a:off x="1802861" y="1515974"/>
            <a:ext cx="636393" cy="246221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Light in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10AFCF-50B6-F1E8-3DCA-6BDB73745A36}"/>
              </a:ext>
            </a:extLst>
          </p:cNvPr>
          <p:cNvCxnSpPr/>
          <p:nvPr/>
        </p:nvCxnSpPr>
        <p:spPr>
          <a:xfrm>
            <a:off x="8101915" y="1368045"/>
            <a:ext cx="0" cy="6293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0AA022E-70A5-91BD-6E9E-354BCA8E6CD5}"/>
              </a:ext>
            </a:extLst>
          </p:cNvPr>
          <p:cNvSpPr txBox="1"/>
          <p:nvPr/>
        </p:nvSpPr>
        <p:spPr>
          <a:xfrm>
            <a:off x="7237383" y="1083970"/>
            <a:ext cx="1707712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Occulter (masks)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00A334-2C8C-1A17-43C4-1034E594A945}"/>
              </a:ext>
            </a:extLst>
          </p:cNvPr>
          <p:cNvCxnSpPr/>
          <p:nvPr/>
        </p:nvCxnSpPr>
        <p:spPr>
          <a:xfrm flipH="1">
            <a:off x="8787319" y="1515973"/>
            <a:ext cx="946827" cy="9613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0E4B11-71F9-4141-567A-8D278262F813}"/>
              </a:ext>
            </a:extLst>
          </p:cNvPr>
          <p:cNvSpPr txBox="1"/>
          <p:nvPr/>
        </p:nvSpPr>
        <p:spPr>
          <a:xfrm>
            <a:off x="9193589" y="1235537"/>
            <a:ext cx="1059906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Lyot’s</a:t>
            </a:r>
            <a:r>
              <a:rPr lang="en-US" dirty="0"/>
              <a:t> stop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65881B-7EF5-7583-AB46-E3770F532983}"/>
              </a:ext>
            </a:extLst>
          </p:cNvPr>
          <p:cNvSpPr txBox="1"/>
          <p:nvPr/>
        </p:nvSpPr>
        <p:spPr>
          <a:xfrm>
            <a:off x="2088205" y="4189380"/>
            <a:ext cx="804354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Possible configurations: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/>
              <a:t>Regular telescope – imaging the SR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/>
              <a:t>Telescope with occulter – masking the core enables longer exposure time/gain</a:t>
            </a:r>
          </a:p>
          <a:p>
            <a:pPr marL="342891" indent="-342891">
              <a:buFont typeface="+mj-lt"/>
              <a:buAutoNum type="arabicPeriod"/>
            </a:pPr>
            <a:r>
              <a:rPr lang="en-US" dirty="0"/>
              <a:t>Coronagraph – diffraction from the beam mirror can be mitigated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5E1C94-38A2-4AF3-3342-60B345DF3998}"/>
              </a:ext>
            </a:extLst>
          </p:cNvPr>
          <p:cNvCxnSpPr>
            <a:cxnSpLocks/>
          </p:cNvCxnSpPr>
          <p:nvPr/>
        </p:nvCxnSpPr>
        <p:spPr>
          <a:xfrm>
            <a:off x="4649821" y="1515974"/>
            <a:ext cx="0" cy="1078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E67996-F27B-3C82-7745-0DAEF29B44A7}"/>
              </a:ext>
            </a:extLst>
          </p:cNvPr>
          <p:cNvSpPr txBox="1"/>
          <p:nvPr/>
        </p:nvSpPr>
        <p:spPr>
          <a:xfrm>
            <a:off x="3750668" y="1231360"/>
            <a:ext cx="1744065" cy="27699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Readout camera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5E36BD-21F3-8FE3-8253-997FA9B1B1B9}"/>
              </a:ext>
            </a:extLst>
          </p:cNvPr>
          <p:cNvCxnSpPr/>
          <p:nvPr/>
        </p:nvCxnSpPr>
        <p:spPr>
          <a:xfrm>
            <a:off x="2463298" y="1963960"/>
            <a:ext cx="4774087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ACCDEF-E695-935A-E24F-9327269F1903}"/>
              </a:ext>
            </a:extLst>
          </p:cNvPr>
          <p:cNvCxnSpPr>
            <a:cxnSpLocks/>
          </p:cNvCxnSpPr>
          <p:nvPr/>
        </p:nvCxnSpPr>
        <p:spPr>
          <a:xfrm>
            <a:off x="2838721" y="2071756"/>
            <a:ext cx="8613583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C9B01B-5D57-143D-002A-FE83768CD50E}"/>
              </a:ext>
            </a:extLst>
          </p:cNvPr>
          <p:cNvCxnSpPr>
            <a:cxnSpLocks/>
          </p:cNvCxnSpPr>
          <p:nvPr/>
        </p:nvCxnSpPr>
        <p:spPr>
          <a:xfrm flipH="1">
            <a:off x="2791291" y="1972257"/>
            <a:ext cx="4434901" cy="99499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3E53E1-26D3-97D8-CDF0-637CE0A9ECB6}"/>
              </a:ext>
            </a:extLst>
          </p:cNvPr>
          <p:cNvCxnSpPr>
            <a:cxnSpLocks/>
          </p:cNvCxnSpPr>
          <p:nvPr/>
        </p:nvCxnSpPr>
        <p:spPr>
          <a:xfrm>
            <a:off x="11448173" y="2120280"/>
            <a:ext cx="0" cy="561896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CCD9A22-6E7B-A08C-C486-E7AC4F266A22}"/>
              </a:ext>
            </a:extLst>
          </p:cNvPr>
          <p:cNvCxnSpPr>
            <a:cxnSpLocks/>
          </p:cNvCxnSpPr>
          <p:nvPr/>
        </p:nvCxnSpPr>
        <p:spPr>
          <a:xfrm flipH="1" flipV="1">
            <a:off x="5296830" y="2701529"/>
            <a:ext cx="6170215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8227F2D-080E-D6F1-BE3E-6F8651520D05}"/>
              </a:ext>
            </a:extLst>
          </p:cNvPr>
          <p:cNvSpPr/>
          <p:nvPr/>
        </p:nvSpPr>
        <p:spPr>
          <a:xfrm rot="2700000">
            <a:off x="2037610" y="2875765"/>
            <a:ext cx="103760" cy="22894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2FA0E58-8E5B-D594-E7DB-1A3A0C6AE943}"/>
              </a:ext>
            </a:extLst>
          </p:cNvPr>
          <p:cNvCxnSpPr/>
          <p:nvPr/>
        </p:nvCxnSpPr>
        <p:spPr>
          <a:xfrm flipV="1">
            <a:off x="1881963" y="1857890"/>
            <a:ext cx="325155" cy="2352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3DC8BE2-DCEC-C148-2A22-F37C5ABBE232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2044540" y="3107863"/>
            <a:ext cx="43665" cy="6679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911506A-18F5-1462-8F5E-00A5F869BE7C}"/>
              </a:ext>
            </a:extLst>
          </p:cNvPr>
          <p:cNvSpPr txBox="1"/>
          <p:nvPr/>
        </p:nvSpPr>
        <p:spPr>
          <a:xfrm>
            <a:off x="1591306" y="3775844"/>
            <a:ext cx="906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Splitter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C7B13E1-BB65-7BA7-8BBF-F6D64A71C724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2044539" y="2000053"/>
            <a:ext cx="8266" cy="953497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1C5A1B-BA98-1E53-E92C-5CA5C7CB4EBD}"/>
              </a:ext>
            </a:extLst>
          </p:cNvPr>
          <p:cNvCxnSpPr>
            <a:cxnSpLocks/>
          </p:cNvCxnSpPr>
          <p:nvPr/>
        </p:nvCxnSpPr>
        <p:spPr>
          <a:xfrm>
            <a:off x="1675209" y="2952512"/>
            <a:ext cx="369330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C7FACC9-593C-CF2B-15DF-5BE8D9DD5D28}"/>
              </a:ext>
            </a:extLst>
          </p:cNvPr>
          <p:cNvCxnSpPr>
            <a:cxnSpLocks/>
          </p:cNvCxnSpPr>
          <p:nvPr/>
        </p:nvCxnSpPr>
        <p:spPr>
          <a:xfrm>
            <a:off x="2052805" y="1972257"/>
            <a:ext cx="369330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085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21729-DEBC-7EFB-6EDF-696F411C3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Current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BA3E9-D3E8-43C5-30D1-8619F121C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After reaching FT, verify alignment, close apertures accordingly</a:t>
            </a:r>
          </a:p>
          <a:p>
            <a:r>
              <a:rPr lang="en-CH" dirty="0"/>
              <a:t>Take reference data</a:t>
            </a:r>
          </a:p>
          <a:p>
            <a:r>
              <a:rPr lang="en-CH" dirty="0"/>
              <a:t>Insert occulter</a:t>
            </a:r>
          </a:p>
          <a:p>
            <a:r>
              <a:rPr lang="en-CH" dirty="0"/>
              <a:t>Start measurement</a:t>
            </a:r>
          </a:p>
          <a:p>
            <a:r>
              <a:rPr lang="en-CH" strike="sngStrike" dirty="0"/>
              <a:t>When beam charge ∆ ≈ 10% then retake reference data</a:t>
            </a:r>
          </a:p>
        </p:txBody>
      </p:sp>
    </p:spTree>
    <p:extLst>
      <p:ext uri="{BB962C8B-B14F-4D97-AF65-F5344CB8AC3E}">
        <p14:creationId xmlns:p14="http://schemas.microsoft.com/office/powerpoint/2010/main" val="209082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9A38C-2946-620B-E98A-7F05FCEB5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Current operation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176FB-3F99-8192-6A18-332BC52BB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GUI – overview of the whole instrument, online analysis tool</a:t>
            </a:r>
          </a:p>
          <a:p>
            <a:r>
              <a:rPr lang="en-CH" dirty="0"/>
              <a:t>Scripts – alignment (to be finished), acquisition/data saving</a:t>
            </a:r>
          </a:p>
          <a:p>
            <a:endParaRPr lang="en-CH" dirty="0"/>
          </a:p>
          <a:p>
            <a:r>
              <a:rPr lang="en-CH" dirty="0"/>
              <a:t>BTVDC runs the main camera, basler_rda_server runs all others</a:t>
            </a:r>
          </a:p>
        </p:txBody>
      </p:sp>
      <p:pic>
        <p:nvPicPr>
          <p:cNvPr id="5" name="Picture 4" descr="A computer screen shot of a blue screen&#10;&#10;AI-generated content may be incorrect.">
            <a:extLst>
              <a:ext uri="{FF2B5EF4-FFF2-40B4-BE49-F238E27FC236}">
                <a16:creationId xmlns:a16="http://schemas.microsoft.com/office/drawing/2014/main" id="{CC19B859-30AE-BFBE-7CE8-53D8C69BD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86059"/>
            <a:ext cx="5828464" cy="2871941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5FFB41-6E0C-9183-823F-747E89CC6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362" y="3806474"/>
            <a:ext cx="4668380" cy="305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8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570B-91E1-9E90-666F-D66E4685F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Current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BD7C9-1983-E5BA-A592-2BDCEF783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*the system might change, the following is necessary no matter the design</a:t>
            </a:r>
          </a:p>
          <a:p>
            <a:r>
              <a:rPr lang="en-CH" dirty="0"/>
              <a:t>Acquisition system – running at 10Hz, 550kB/image -&gt; 5.5MB/sec for 8 hours (MD duration) or profiles during operation</a:t>
            </a:r>
          </a:p>
          <a:p>
            <a:pPr lvl="1"/>
            <a:r>
              <a:rPr lang="en-CH" dirty="0"/>
              <a:t>Currently save on nfs (80GB per MD)…</a:t>
            </a:r>
          </a:p>
          <a:p>
            <a:pPr lvl="1"/>
            <a:r>
              <a:rPr lang="en-CH" dirty="0"/>
              <a:t>Lot of the data could be omitted (no change in motor position etc.)</a:t>
            </a:r>
          </a:p>
          <a:p>
            <a:pPr lvl="2"/>
            <a:r>
              <a:rPr lang="en-CH" dirty="0"/>
              <a:t>Currently using JAPC getParam instead of subscriptions</a:t>
            </a:r>
          </a:p>
          <a:p>
            <a:r>
              <a:rPr lang="en-CH" dirty="0"/>
              <a:t>Hardware control – camera + intensifier (for bunch scan), analysis interface (offload to UCAP?)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BF14A1-9F2D-88DD-E5AD-B93B380A27D6}"/>
              </a:ext>
            </a:extLst>
          </p:cNvPr>
          <p:cNvSpPr txBox="1"/>
          <p:nvPr/>
        </p:nvSpPr>
        <p:spPr>
          <a:xfrm rot="19180219">
            <a:off x="4166870" y="3044280"/>
            <a:ext cx="1679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400" dirty="0">
                <a:solidFill>
                  <a:srgbClr val="FF0000"/>
                </a:solidFill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3122177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DB8F2-8309-1799-86E3-05DDED35E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BF5DF-634A-978A-C9B7-70635BE6D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Complete interface with the instrument – stepper motor control, calibration procedure, data taking procedure</a:t>
            </a:r>
          </a:p>
          <a:p>
            <a:pPr lvl="1"/>
            <a:r>
              <a:rPr lang="en-CH" dirty="0"/>
              <a:t>FESA?</a:t>
            </a:r>
          </a:p>
        </p:txBody>
      </p:sp>
    </p:spTree>
    <p:extLst>
      <p:ext uri="{BB962C8B-B14F-4D97-AF65-F5344CB8AC3E}">
        <p14:creationId xmlns:p14="http://schemas.microsoft.com/office/powerpoint/2010/main" val="231021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415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BSRH SW – now and in the future</vt:lpstr>
      <vt:lpstr>Quick recap - BSRH</vt:lpstr>
      <vt:lpstr>Coronagraph – principle</vt:lpstr>
      <vt:lpstr>Current layout – Beam 2</vt:lpstr>
      <vt:lpstr>Current operation</vt:lpstr>
      <vt:lpstr>Current operation tools</vt:lpstr>
      <vt:lpstr>Current needs</vt:lpstr>
      <vt:lpstr>Future needs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Pucek</dc:creator>
  <cp:lastModifiedBy>Jan Pucek</cp:lastModifiedBy>
  <cp:revision>10</cp:revision>
  <dcterms:created xsi:type="dcterms:W3CDTF">2025-05-08T13:19:54Z</dcterms:created>
  <dcterms:modified xsi:type="dcterms:W3CDTF">2025-05-21T14:02:09Z</dcterms:modified>
</cp:coreProperties>
</file>