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462" r:id="rId5"/>
    <p:sldId id="492" r:id="rId6"/>
    <p:sldId id="493" r:id="rId7"/>
    <p:sldId id="495" r:id="rId8"/>
    <p:sldId id="498" r:id="rId9"/>
    <p:sldId id="496" r:id="rId10"/>
    <p:sldId id="497" r:id="rId11"/>
    <p:sldId id="494" r:id="rId12"/>
    <p:sldId id="465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134726-625E-55A1-E8A0-638EFFB1887B}" name="Julien Charles H Emonds-Alt" initials="JE" userId="S::julien.emonds-alt@cern.ch::fe55b4a7-fb28-44d0-97f7-4d2c251968d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Mendes" initials="MM" lastIdx="1" clrIdx="0">
    <p:extLst>
      <p:ext uri="{19B8F6BF-5375-455C-9EA6-DF929625EA0E}">
        <p15:presenceInfo xmlns:p15="http://schemas.microsoft.com/office/powerpoint/2012/main" userId="S::miguel.mendes@cern.ch::6a67b3ed-8f25-4f51-bd09-0b983a52e79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FF33CC"/>
    <a:srgbClr val="FFFFCC"/>
    <a:srgbClr val="C59EE2"/>
    <a:srgbClr val="990000"/>
    <a:srgbClr val="FFCC66"/>
    <a:srgbClr val="DEDEDE"/>
    <a:srgbClr val="CC6600"/>
    <a:srgbClr val="00642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56" autoAdjust="0"/>
  </p:normalViewPr>
  <p:slideViewPr>
    <p:cSldViewPr snapToGrid="0">
      <p:cViewPr varScale="1">
        <p:scale>
          <a:sx n="155" d="100"/>
          <a:sy n="155" d="100"/>
        </p:scale>
        <p:origin x="696" y="96"/>
      </p:cViewPr>
      <p:guideLst>
        <p:guide orient="horz" pos="162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10CE2-8A10-3886-D9C0-52BF9B5D7D2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3897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008CC-2A5C-85EF-CB21-A6EEF1AC9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7CE417-CFAF-BEA3-3DCD-9A476A7CCF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C0629A-899D-7A1D-00EB-2870A05124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B9EAF9-0FF5-9F44-F5CC-D24D9D16D9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CDF0D2-A5C5-D6AC-3A03-7EE8DE0FCA1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7070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95F9B-8211-221C-5AA6-2007351D3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2DCEEF-7FC5-AA58-A313-808D153B92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6BD374-969D-E7B9-3720-12589F7BF9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FCD39-85A7-8DBF-0E7A-A2DD24A944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D8BA41-0D53-650B-55B0-6D881361F96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5761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B6CA0A-7EB2-3BA2-1797-1611FE018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E937B8-7FDD-3EF0-20D0-E50F71FD53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015130-C1C6-056A-55C2-A289C89449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5A21A6-C3D8-8A5A-E8F2-850179DA8F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B246F9-2FB7-4D0A-519D-10323D4C5F3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1721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513CD-E4AF-011A-0970-BD691F1FA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3F3911-B790-68C9-06D5-1C1E75939E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B8480E-7923-B9FD-20A8-B5400429D1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F938B-775E-B5BD-E138-1491C02C7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20847C-D1AE-F074-217C-9BA0B1CC316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899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7F34D-5223-18D9-8EE1-ABC65E75F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6244C9-6457-52F8-0982-8B4E23A409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C4B935-1169-B484-EF28-CD8EF2818C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6D3C0A-54D5-8BCF-AC98-EB49F26632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B4E8FB-ED70-9A21-941F-CD1FDCAD576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8013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57232-4450-7E74-CFAB-D8D355B8A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FB0965-CCC4-B3FD-BC6C-D49D214E50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6D544D-4AF7-303E-C161-333170FBE5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F5F378-5CDC-F7B6-BCE0-85F1479CD9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13F73-4C04-CABC-5260-9EE3A4271A9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3854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Integration Meeting Template</a:t>
            </a:r>
            <a:br>
              <a:rPr lang="en-GB" noProof="0"/>
            </a:br>
            <a:r>
              <a:rPr lang="en-GB" noProof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err="1"/>
              <a:t>Author(s</a:t>
            </a:r>
            <a:r>
              <a:rPr lang="en-GB" noProof="0"/>
              <a:t>)  - Arial 20 pt – </a:t>
            </a:r>
            <a:r>
              <a:rPr lang="en-GB" noProof="0" err="1"/>
              <a:t>HiLumi</a:t>
            </a:r>
            <a:r>
              <a:rPr lang="en-GB" noProof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/>
              <a:t>ST Number (Top product) / HLLHC-building name-reference-services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/>
              <a:t>EDMS No. / Date</a:t>
            </a:r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G. Georgiev HL-LHC Integration Meeting 23/05/2025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/>
              <a:t>Click to modify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200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G. Georgiev HL-LHC Integration Meeting 23/05/2025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G. Georgiev HL-LHC Integration Meeting 23/05/2025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G. Georgiev HL-LHC Integration Meeting 23/05/2025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G. Georgiev HL-LHC Integration Meeting 23/05/2025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/>
              <a:t>Image title</a:t>
            </a: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G. Georgiev HL-LHC Integration Meeting 23/05/2025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G. Georgiev HL-LHC Integration Meeting 23/05/2025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G. Georgiev HL-LHC Integration Meeting 23/05/2025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50356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3302715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330271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3302714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3302714" TargetMode="Externa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330271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1DC4C57-66F8-96D1-E07C-3479D77182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305" y="4101491"/>
            <a:ext cx="6480000" cy="328722"/>
          </a:xfrm>
        </p:spPr>
        <p:txBody>
          <a:bodyPr/>
          <a:lstStyle/>
          <a:p>
            <a:r>
              <a:rPr lang="en-US" u="sng" dirty="0"/>
              <a:t>Georgi GEORGIEV</a:t>
            </a:r>
            <a:r>
              <a:rPr lang="en-US" dirty="0"/>
              <a:t>, Javier PARA EN-EL 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8CBE8DC-9F1C-44C4-CA8B-B071BB25BFEC}"/>
              </a:ext>
            </a:extLst>
          </p:cNvPr>
          <p:cNvSpPr txBox="1">
            <a:spLocks/>
          </p:cNvSpPr>
          <p:nvPr/>
        </p:nvSpPr>
        <p:spPr>
          <a:xfrm>
            <a:off x="6750229" y="3991301"/>
            <a:ext cx="1363980" cy="3287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23/05/2025</a:t>
            </a:r>
            <a:endParaRPr lang="en-GB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62FA1BB-D106-EC8F-D121-CC52F57DA86B}"/>
              </a:ext>
            </a:extLst>
          </p:cNvPr>
          <p:cNvSpPr txBox="1">
            <a:spLocks/>
          </p:cNvSpPr>
          <p:nvPr/>
        </p:nvSpPr>
        <p:spPr>
          <a:xfrm>
            <a:off x="6804894" y="4320023"/>
            <a:ext cx="1363980" cy="3287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</a:t>
            </a:r>
            <a:r>
              <a:rPr lang="en-GB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2"/>
              </a:rPr>
              <a:t>Indico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B0D27CE-A83B-69CE-35FE-AB667B84C634}"/>
              </a:ext>
            </a:extLst>
          </p:cNvPr>
          <p:cNvSpPr txBox="1">
            <a:spLocks/>
          </p:cNvSpPr>
          <p:nvPr/>
        </p:nvSpPr>
        <p:spPr>
          <a:xfrm>
            <a:off x="746305" y="1371307"/>
            <a:ext cx="7937419" cy="131743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dirty="0"/>
            </a:br>
            <a:r>
              <a:rPr lang="en-US" b="0" dirty="0"/>
              <a:t>HL-LHC DE-CABLING PREPARATION</a:t>
            </a:r>
          </a:p>
          <a:p>
            <a:r>
              <a:rPr lang="en-US" b="0" dirty="0"/>
              <a:t>Status and Next Steps</a:t>
            </a:r>
            <a:br>
              <a:rPr lang="en-US" dirty="0"/>
            </a:br>
            <a:br>
              <a:rPr lang="en-US" dirty="0"/>
            </a:br>
            <a:br>
              <a:rPr lang="en-US" sz="24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4C277-6A2D-15BC-59EB-3A8D4B7E3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26" y="3575713"/>
            <a:ext cx="6830593" cy="698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26B8FC6-248E-809D-4C11-793FFAF42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G. Georgiev HL-LHC Integration Meeting 23/05/2025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8BC357C-03F8-D4DC-CB15-BB25BBD8E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2C7C44-7951-B63D-B1E8-DD14F3B8B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20" y="29820"/>
            <a:ext cx="8532880" cy="1083941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6F0412A-4168-30C6-D6CB-86BB0AB678CB}"/>
              </a:ext>
            </a:extLst>
          </p:cNvPr>
          <p:cNvSpPr txBox="1">
            <a:spLocks/>
          </p:cNvSpPr>
          <p:nvPr/>
        </p:nvSpPr>
        <p:spPr>
          <a:xfrm>
            <a:off x="-1193770" y="-359770"/>
            <a:ext cx="5455094" cy="122856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/>
              <a:t>Timeline</a:t>
            </a:r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2732CB-D66B-F45B-4C88-6A8DEE5D0480}"/>
              </a:ext>
            </a:extLst>
          </p:cNvPr>
          <p:cNvCxnSpPr>
            <a:cxnSpLocks/>
          </p:cNvCxnSpPr>
          <p:nvPr/>
        </p:nvCxnSpPr>
        <p:spPr>
          <a:xfrm>
            <a:off x="3289852" y="418022"/>
            <a:ext cx="0" cy="739589"/>
          </a:xfrm>
          <a:prstGeom prst="line">
            <a:avLst/>
          </a:prstGeom>
          <a:ln>
            <a:solidFill>
              <a:srgbClr val="7030A0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4AD27AB-DA9C-1ED9-B39B-47154B0F8E1B}"/>
              </a:ext>
            </a:extLst>
          </p:cNvPr>
          <p:cNvSpPr txBox="1"/>
          <p:nvPr/>
        </p:nvSpPr>
        <p:spPr>
          <a:xfrm>
            <a:off x="2810393" y="229102"/>
            <a:ext cx="982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We are here</a:t>
            </a:r>
            <a:endParaRPr lang="en-GB" sz="1100" b="1" dirty="0">
              <a:solidFill>
                <a:srgbClr val="7030A0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FBADF06-0C55-1711-FA1B-07B956AB3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968" y="1447281"/>
            <a:ext cx="1276893" cy="808341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96B2FAA-5328-CD8D-D4E4-306B3BDDFDBF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1162391" y="2255622"/>
            <a:ext cx="192024" cy="4403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85E8D7A-AF0F-0361-1627-68705781967E}"/>
              </a:ext>
            </a:extLst>
          </p:cNvPr>
          <p:cNvSpPr txBox="1"/>
          <p:nvPr/>
        </p:nvSpPr>
        <p:spPr>
          <a:xfrm>
            <a:off x="163553" y="2879820"/>
            <a:ext cx="2347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>
                <a:solidFill>
                  <a:srgbClr val="FF0000"/>
                </a:solidFill>
              </a:rPr>
              <a:t>HL-LHC: 5,3k </a:t>
            </a:r>
            <a:r>
              <a:rPr lang="fr-CH" sz="900" dirty="0" err="1">
                <a:solidFill>
                  <a:srgbClr val="FF0000"/>
                </a:solidFill>
              </a:rPr>
              <a:t>cables</a:t>
            </a:r>
            <a:r>
              <a:rPr lang="fr-CH" sz="900" dirty="0">
                <a:solidFill>
                  <a:srgbClr val="FF0000"/>
                </a:solidFill>
              </a:rPr>
              <a:t> , 594,2 km</a:t>
            </a:r>
          </a:p>
          <a:p>
            <a:r>
              <a:rPr lang="en-US" sz="900" dirty="0">
                <a:solidFill>
                  <a:srgbClr val="FF0000"/>
                </a:solidFill>
              </a:rPr>
              <a:t>Forward Physics</a:t>
            </a:r>
            <a:r>
              <a:rPr lang="fr-CH" sz="900" dirty="0">
                <a:solidFill>
                  <a:srgbClr val="FF0000"/>
                </a:solidFill>
              </a:rPr>
              <a:t>: 1043 </a:t>
            </a:r>
            <a:r>
              <a:rPr lang="fr-CH" sz="900" dirty="0" err="1">
                <a:solidFill>
                  <a:srgbClr val="FF0000"/>
                </a:solidFill>
              </a:rPr>
              <a:t>cables</a:t>
            </a:r>
            <a:r>
              <a:rPr lang="fr-CH" sz="900" dirty="0">
                <a:solidFill>
                  <a:srgbClr val="FF0000"/>
                </a:solidFill>
              </a:rPr>
              <a:t>, 188 km</a:t>
            </a:r>
          </a:p>
          <a:p>
            <a:endParaRPr lang="fr-CH" sz="900" b="1" dirty="0">
              <a:solidFill>
                <a:srgbClr val="FF0000"/>
              </a:solidFill>
            </a:endParaRPr>
          </a:p>
          <a:p>
            <a:r>
              <a:rPr lang="fr-CH" sz="900" b="1" dirty="0">
                <a:solidFill>
                  <a:srgbClr val="FF0000"/>
                </a:solidFill>
              </a:rPr>
              <a:t>Total: 6343 </a:t>
            </a:r>
            <a:r>
              <a:rPr lang="fr-CH" sz="900" b="1" dirty="0" err="1">
                <a:solidFill>
                  <a:srgbClr val="FF0000"/>
                </a:solidFill>
              </a:rPr>
              <a:t>cables</a:t>
            </a:r>
            <a:r>
              <a:rPr lang="fr-CH" sz="900" b="1" dirty="0">
                <a:solidFill>
                  <a:srgbClr val="FF0000"/>
                </a:solidFill>
              </a:rPr>
              <a:t>, 782.2 km</a:t>
            </a:r>
            <a:endParaRPr lang="en-US" sz="900" b="1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3DD8E8C-CA5E-3E2F-BDC0-9F3C4312A2B9}"/>
              </a:ext>
            </a:extLst>
          </p:cNvPr>
          <p:cNvSpPr txBox="1"/>
          <p:nvPr/>
        </p:nvSpPr>
        <p:spPr>
          <a:xfrm>
            <a:off x="239092" y="2660798"/>
            <a:ext cx="16424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Final Cable lists for LS3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6B292AE-8152-C655-7A62-182D90352F97}"/>
              </a:ext>
            </a:extLst>
          </p:cNvPr>
          <p:cNvCxnSpPr>
            <a:cxnSpLocks/>
          </p:cNvCxnSpPr>
          <p:nvPr/>
        </p:nvCxnSpPr>
        <p:spPr>
          <a:xfrm>
            <a:off x="5159292" y="459137"/>
            <a:ext cx="0" cy="698474"/>
          </a:xfrm>
          <a:prstGeom prst="line">
            <a:avLst/>
          </a:prstGeom>
          <a:ln>
            <a:solidFill>
              <a:srgbClr val="7030A0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F4EF043-1EE8-C01A-3916-9F61C753BDEF}"/>
              </a:ext>
            </a:extLst>
          </p:cNvPr>
          <p:cNvSpPr txBox="1"/>
          <p:nvPr/>
        </p:nvSpPr>
        <p:spPr>
          <a:xfrm>
            <a:off x="4230413" y="215640"/>
            <a:ext cx="2040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Beginning of the de-cabling</a:t>
            </a:r>
            <a:endParaRPr lang="en-GB" sz="1100" b="1" dirty="0">
              <a:solidFill>
                <a:srgbClr val="7030A0"/>
              </a:solidFill>
            </a:endParaRPr>
          </a:p>
        </p:txBody>
      </p:sp>
      <p:sp>
        <p:nvSpPr>
          <p:cNvPr id="61" name="Left Brace 60">
            <a:extLst>
              <a:ext uri="{FF2B5EF4-FFF2-40B4-BE49-F238E27FC236}">
                <a16:creationId xmlns:a16="http://schemas.microsoft.com/office/drawing/2014/main" id="{7F7AC87E-CE14-7886-203E-8CAB40C5C03D}"/>
              </a:ext>
            </a:extLst>
          </p:cNvPr>
          <p:cNvSpPr/>
          <p:nvPr/>
        </p:nvSpPr>
        <p:spPr>
          <a:xfrm rot="16200000">
            <a:off x="3467104" y="1091372"/>
            <a:ext cx="380996" cy="48768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                        </a:t>
            </a:r>
            <a:endParaRPr lang="en-GB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2FEA3E3-E46B-95F5-F49E-BBD56E341257}"/>
              </a:ext>
            </a:extLst>
          </p:cNvPr>
          <p:cNvCxnSpPr>
            <a:cxnSpLocks/>
            <a:stCxn id="61" idx="1"/>
          </p:cNvCxnSpPr>
          <p:nvPr/>
        </p:nvCxnSpPr>
        <p:spPr>
          <a:xfrm>
            <a:off x="3657602" y="1525712"/>
            <a:ext cx="635294" cy="19832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50E36E4-FC0B-6DFE-AB05-EF834AAC5F85}"/>
              </a:ext>
            </a:extLst>
          </p:cNvPr>
          <p:cNvSpPr txBox="1"/>
          <p:nvPr/>
        </p:nvSpPr>
        <p:spPr>
          <a:xfrm>
            <a:off x="3092050" y="3518689"/>
            <a:ext cx="2583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Office verification of </a:t>
            </a:r>
          </a:p>
          <a:p>
            <a:pPr algn="ctr"/>
            <a:r>
              <a:rPr lang="en-US" sz="1000" b="1" dirty="0"/>
              <a:t>Equipment to be locked out </a:t>
            </a:r>
          </a:p>
          <a:p>
            <a:pPr algn="ctr"/>
            <a:r>
              <a:rPr lang="en-US" sz="1000" b="1" dirty="0"/>
              <a:t>by the Groups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75C4B9A-ECEA-4A11-0C3C-3C217DEA1223}"/>
              </a:ext>
            </a:extLst>
          </p:cNvPr>
          <p:cNvSpPr txBox="1"/>
          <p:nvPr/>
        </p:nvSpPr>
        <p:spPr>
          <a:xfrm>
            <a:off x="4070535" y="2937781"/>
            <a:ext cx="20731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On-site confirmation of</a:t>
            </a:r>
          </a:p>
          <a:p>
            <a:pPr algn="ctr"/>
            <a:r>
              <a:rPr lang="en-US" sz="1000" b="1" dirty="0"/>
              <a:t>Equipment to be locked out</a:t>
            </a:r>
          </a:p>
          <a:p>
            <a:pPr algn="ctr"/>
            <a:r>
              <a:rPr lang="en-US" sz="1000" b="1" dirty="0"/>
              <a:t>by the Groups              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AA9769B-0321-98F2-8775-BA09CE277D3E}"/>
              </a:ext>
            </a:extLst>
          </p:cNvPr>
          <p:cNvCxnSpPr>
            <a:cxnSpLocks/>
          </p:cNvCxnSpPr>
          <p:nvPr/>
        </p:nvCxnSpPr>
        <p:spPr>
          <a:xfrm>
            <a:off x="4058920" y="1157611"/>
            <a:ext cx="806341" cy="1816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C7AD851-A09A-15D2-66EE-4AA3F36CCE93}"/>
              </a:ext>
            </a:extLst>
          </p:cNvPr>
          <p:cNvCxnSpPr>
            <a:cxnSpLocks/>
          </p:cNvCxnSpPr>
          <p:nvPr/>
        </p:nvCxnSpPr>
        <p:spPr>
          <a:xfrm>
            <a:off x="4276814" y="1157611"/>
            <a:ext cx="1097826" cy="1181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976832B-8464-F0AD-B53A-D9167CAB178C}"/>
              </a:ext>
            </a:extLst>
          </p:cNvPr>
          <p:cNvCxnSpPr>
            <a:cxnSpLocks/>
          </p:cNvCxnSpPr>
          <p:nvPr/>
        </p:nvCxnSpPr>
        <p:spPr>
          <a:xfrm>
            <a:off x="4219492" y="868799"/>
            <a:ext cx="0" cy="24496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7CE9BFB1-EBA1-EA7F-F7FF-FFCB75DAB312}"/>
              </a:ext>
            </a:extLst>
          </p:cNvPr>
          <p:cNvSpPr txBox="1"/>
          <p:nvPr/>
        </p:nvSpPr>
        <p:spPr>
          <a:xfrm>
            <a:off x="4671879" y="2375637"/>
            <a:ext cx="18826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EDMS approval of</a:t>
            </a:r>
          </a:p>
          <a:p>
            <a:pPr algn="ctr"/>
            <a:r>
              <a:rPr lang="en-US" sz="1000" b="1" dirty="0"/>
              <a:t>Equipment to be locked out by the Groups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A5A8B21-CDD3-9CEA-4E36-8F227985F730}"/>
              </a:ext>
            </a:extLst>
          </p:cNvPr>
          <p:cNvCxnSpPr>
            <a:cxnSpLocks/>
          </p:cNvCxnSpPr>
          <p:nvPr/>
        </p:nvCxnSpPr>
        <p:spPr>
          <a:xfrm flipH="1">
            <a:off x="1662815" y="2253213"/>
            <a:ext cx="682131" cy="4224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B420094-4AF9-805A-AA89-E826F0210E0F}"/>
              </a:ext>
            </a:extLst>
          </p:cNvPr>
          <p:cNvCxnSpPr>
            <a:cxnSpLocks/>
            <a:stCxn id="9" idx="2"/>
            <a:endCxn id="54" idx="0"/>
          </p:cNvCxnSpPr>
          <p:nvPr/>
        </p:nvCxnSpPr>
        <p:spPr>
          <a:xfrm flipH="1">
            <a:off x="2583985" y="2325147"/>
            <a:ext cx="84578" cy="2341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D0F487B6-1D89-683E-7BB3-FFA38BF778E8}"/>
              </a:ext>
            </a:extLst>
          </p:cNvPr>
          <p:cNvSpPr txBox="1"/>
          <p:nvPr/>
        </p:nvSpPr>
        <p:spPr>
          <a:xfrm>
            <a:off x="1859442" y="2559322"/>
            <a:ext cx="14490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1778 equipment identified</a:t>
            </a:r>
          </a:p>
          <a:p>
            <a:pPr algn="ctr"/>
            <a:r>
              <a:rPr lang="en-US" sz="1000" b="1" dirty="0"/>
              <a:t>During the survey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E6BC2633-8601-E54B-F3E9-DE0B5A075953}"/>
              </a:ext>
            </a:extLst>
          </p:cNvPr>
          <p:cNvCxnSpPr>
            <a:cxnSpLocks/>
          </p:cNvCxnSpPr>
          <p:nvPr/>
        </p:nvCxnSpPr>
        <p:spPr>
          <a:xfrm>
            <a:off x="2707034" y="1127468"/>
            <a:ext cx="0" cy="3103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4E65951-5915-2D90-423D-FDD1136356DA}"/>
              </a:ext>
            </a:extLst>
          </p:cNvPr>
          <p:cNvCxnSpPr>
            <a:cxnSpLocks/>
          </p:cNvCxnSpPr>
          <p:nvPr/>
        </p:nvCxnSpPr>
        <p:spPr>
          <a:xfrm flipH="1">
            <a:off x="1455224" y="1097598"/>
            <a:ext cx="13071" cy="3560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Left Brace 90">
            <a:extLst>
              <a:ext uri="{FF2B5EF4-FFF2-40B4-BE49-F238E27FC236}">
                <a16:creationId xmlns:a16="http://schemas.microsoft.com/office/drawing/2014/main" id="{6859F051-7250-4CB1-4BA5-1AD8A1E8997F}"/>
              </a:ext>
            </a:extLst>
          </p:cNvPr>
          <p:cNvSpPr/>
          <p:nvPr/>
        </p:nvSpPr>
        <p:spPr>
          <a:xfrm rot="16200000">
            <a:off x="4769168" y="940389"/>
            <a:ext cx="192185" cy="53893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F4E13CCF-7075-3EB5-FB4C-A53D5B48ED08}"/>
              </a:ext>
            </a:extLst>
          </p:cNvPr>
          <p:cNvCxnSpPr>
            <a:cxnSpLocks/>
            <a:stCxn id="91" idx="1"/>
            <a:endCxn id="96" idx="1"/>
          </p:cNvCxnSpPr>
          <p:nvPr/>
        </p:nvCxnSpPr>
        <p:spPr>
          <a:xfrm>
            <a:off x="4865261" y="1305947"/>
            <a:ext cx="579364" cy="4677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B88D0A4F-DD51-D024-9261-8070E9B13633}"/>
              </a:ext>
            </a:extLst>
          </p:cNvPr>
          <p:cNvSpPr txBox="1"/>
          <p:nvPr/>
        </p:nvSpPr>
        <p:spPr>
          <a:xfrm>
            <a:off x="5444625" y="1342784"/>
            <a:ext cx="28100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Progressive Equipment Lockout by the Groups</a:t>
            </a:r>
          </a:p>
          <a:p>
            <a:pPr algn="ctr"/>
            <a:endParaRPr lang="en-US" sz="1000" b="1" dirty="0"/>
          </a:p>
          <a:p>
            <a:pPr algn="ctr"/>
            <a:r>
              <a:rPr lang="en-US" sz="1000" b="1" dirty="0"/>
              <a:t>Progressive Disconnection and labeling by the Groups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D903F20-C61B-1879-C428-0D5631A1B249}"/>
              </a:ext>
            </a:extLst>
          </p:cNvPr>
          <p:cNvSpPr txBox="1"/>
          <p:nvPr/>
        </p:nvSpPr>
        <p:spPr>
          <a:xfrm>
            <a:off x="4462090" y="3088171"/>
            <a:ext cx="51689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See slide 3, 4 and 5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0297CECE-1EFD-8AAA-C242-6CF860CF2B4E}"/>
              </a:ext>
            </a:extLst>
          </p:cNvPr>
          <p:cNvCxnSpPr>
            <a:cxnSpLocks/>
          </p:cNvCxnSpPr>
          <p:nvPr/>
        </p:nvCxnSpPr>
        <p:spPr>
          <a:xfrm flipV="1">
            <a:off x="5422676" y="3328470"/>
            <a:ext cx="1136221" cy="4394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C3787E4F-3B24-27A1-C8BA-6FAE132076CF}"/>
              </a:ext>
            </a:extLst>
          </p:cNvPr>
          <p:cNvCxnSpPr>
            <a:cxnSpLocks/>
          </p:cNvCxnSpPr>
          <p:nvPr/>
        </p:nvCxnSpPr>
        <p:spPr>
          <a:xfrm>
            <a:off x="6012536" y="3194485"/>
            <a:ext cx="46446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E3D297BE-901B-4833-2274-2BB658ADAA7A}"/>
              </a:ext>
            </a:extLst>
          </p:cNvPr>
          <p:cNvCxnSpPr>
            <a:cxnSpLocks/>
          </p:cNvCxnSpPr>
          <p:nvPr/>
        </p:nvCxnSpPr>
        <p:spPr>
          <a:xfrm>
            <a:off x="6303091" y="2794862"/>
            <a:ext cx="496836" cy="2512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F05B3520-6C85-C460-3C55-230FEF51BB65}"/>
              </a:ext>
            </a:extLst>
          </p:cNvPr>
          <p:cNvSpPr txBox="1"/>
          <p:nvPr/>
        </p:nvSpPr>
        <p:spPr>
          <a:xfrm>
            <a:off x="1337124" y="4237948"/>
            <a:ext cx="3802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DECs to be updated on EDMS: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/>
              <a:t>SY-BI P1 EDMS </a:t>
            </a:r>
            <a:r>
              <a:rPr lang="en-GB" sz="1000" dirty="0"/>
              <a:t>2806307 and P5 EDMS 2909129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dirty="0"/>
              <a:t>EN-EL EPM P5 EDMS 2806334</a:t>
            </a:r>
          </a:p>
          <a:p>
            <a:r>
              <a:rPr lang="en-GB" sz="1000" dirty="0">
                <a:solidFill>
                  <a:srgbClr val="FFC000"/>
                </a:solidFill>
              </a:rPr>
              <a:t>Action EN-EL, HL-LHC. To be signed by SY-BI and EN-EL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50A5E9-896A-AD92-55E7-81EDD892D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0116" y="1403345"/>
            <a:ext cx="1276893" cy="92180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46F55DF-7348-CE17-53F8-9D9D9F1B8C4A}"/>
              </a:ext>
            </a:extLst>
          </p:cNvPr>
          <p:cNvSpPr/>
          <p:nvPr/>
        </p:nvSpPr>
        <p:spPr>
          <a:xfrm>
            <a:off x="186922" y="490712"/>
            <a:ext cx="3145523" cy="331955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17BEB3-6426-C747-3E42-96FACCC69FE7}"/>
              </a:ext>
            </a:extLst>
          </p:cNvPr>
          <p:cNvSpPr txBox="1"/>
          <p:nvPr/>
        </p:nvSpPr>
        <p:spPr>
          <a:xfrm rot="19838850">
            <a:off x="1888085" y="3265157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Completed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1AE154-3B3A-21FC-1F7D-F05E4811B901}"/>
              </a:ext>
            </a:extLst>
          </p:cNvPr>
          <p:cNvSpPr/>
          <p:nvPr/>
        </p:nvSpPr>
        <p:spPr>
          <a:xfrm>
            <a:off x="3369699" y="445915"/>
            <a:ext cx="5487922" cy="391780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64493-DCF3-FAD1-6EEA-60BE09618A68}"/>
              </a:ext>
            </a:extLst>
          </p:cNvPr>
          <p:cNvSpPr txBox="1"/>
          <p:nvPr/>
        </p:nvSpPr>
        <p:spPr>
          <a:xfrm>
            <a:off x="3304712" y="3973761"/>
            <a:ext cx="42798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C000"/>
                </a:solidFill>
              </a:rPr>
              <a:t>Works to be carried out by the Groups ahead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29B3528-65CC-1EDC-77DA-BC57C0DD6CBF}"/>
              </a:ext>
            </a:extLst>
          </p:cNvPr>
          <p:cNvSpPr txBox="1"/>
          <p:nvPr/>
        </p:nvSpPr>
        <p:spPr>
          <a:xfrm>
            <a:off x="4377521" y="2099260"/>
            <a:ext cx="51689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See slide 6 and 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A54600-E73E-9E20-FBF6-BB0224DDC015}"/>
              </a:ext>
            </a:extLst>
          </p:cNvPr>
          <p:cNvSpPr txBox="1"/>
          <p:nvPr/>
        </p:nvSpPr>
        <p:spPr>
          <a:xfrm>
            <a:off x="4261324" y="1628348"/>
            <a:ext cx="51689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See slide 3, 4 and 5</a:t>
            </a:r>
          </a:p>
        </p:txBody>
      </p:sp>
    </p:spTree>
    <p:extLst>
      <p:ext uri="{BB962C8B-B14F-4D97-AF65-F5344CB8AC3E}">
        <p14:creationId xmlns:p14="http://schemas.microsoft.com/office/powerpoint/2010/main" val="135543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61" grpId="0" animBg="1"/>
      <p:bldP spid="69" grpId="0"/>
      <p:bldP spid="70" grpId="0"/>
      <p:bldP spid="85" grpId="0"/>
      <p:bldP spid="54" grpId="0"/>
      <p:bldP spid="91" grpId="0" animBg="1"/>
      <p:bldP spid="96" grpId="0"/>
      <p:bldP spid="107" grpId="0"/>
      <p:bldP spid="116" grpId="0"/>
      <p:bldP spid="13" grpId="0" animBg="1"/>
      <p:bldP spid="23" grpId="0"/>
      <p:bldP spid="26" grpId="0" animBg="1"/>
      <p:bldP spid="47" grpId="0"/>
      <p:bldP spid="51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8BA6F-C29C-DDD9-4E78-D4413F891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4A58E-71A0-98B8-7457-E82D6FFBB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26" y="3575713"/>
            <a:ext cx="6830593" cy="698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B6FA26-B047-6EEF-ACC7-6517ECFAB5CB}"/>
              </a:ext>
            </a:extLst>
          </p:cNvPr>
          <p:cNvSpPr txBox="1"/>
          <p:nvPr/>
        </p:nvSpPr>
        <p:spPr>
          <a:xfrm>
            <a:off x="464399" y="93772"/>
            <a:ext cx="9170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400" cap="all" dirty="0">
                <a:solidFill>
                  <a:srgbClr val="0093BE"/>
                </a:solidFill>
                <a:latin typeface="Verdana" panose="020B060403050404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LOCKOUT PROCEDURE FOR HL-LHC DE-CABLING 1/3 </a:t>
            </a:r>
            <a:endParaRPr lang="en-US" sz="2000" b="1" kern="1400" cap="all" dirty="0">
              <a:solidFill>
                <a:srgbClr val="0093BE"/>
              </a:solidFill>
              <a:latin typeface="Verdana" panose="020B060403050404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7C791B-F4B6-803B-0EAC-8CAB622AA06F}"/>
              </a:ext>
            </a:extLst>
          </p:cNvPr>
          <p:cNvSpPr txBox="1"/>
          <p:nvPr/>
        </p:nvSpPr>
        <p:spPr>
          <a:xfrm>
            <a:off x="464399" y="443989"/>
            <a:ext cx="5666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dirty="0"/>
              <a:t>"Standard" LHC Machine lockout + additional specific lockouts for de-cabling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dirty="0"/>
              <a:t>Inventory of </a:t>
            </a:r>
            <a:r>
              <a:rPr lang="en-US" sz="1200" dirty="0"/>
              <a:t>1778 equipment for both points by EN-EL </a:t>
            </a:r>
            <a:endParaRPr lang="en-GB" sz="1200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80A58FC-497F-7C53-74C1-E88E904460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Georgiev HL-LHC Integration Meeting 23/05/2025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9EB11B5-29BB-23C3-9B54-892ED056A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51D465-94F4-0C8B-528B-5942E2A68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6652" y="1074525"/>
            <a:ext cx="2492679" cy="35472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BCE7484-C32B-F3AA-EC48-E710DD01B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4090" y="1074525"/>
            <a:ext cx="2555977" cy="36822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6383F9-F59A-4635-4C41-78EE2BF078F0}"/>
              </a:ext>
            </a:extLst>
          </p:cNvPr>
          <p:cNvSpPr txBox="1"/>
          <p:nvPr/>
        </p:nvSpPr>
        <p:spPr>
          <a:xfrm>
            <a:off x="6650259" y="542760"/>
            <a:ext cx="1882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hlinkClick r:id="rId5"/>
              </a:rPr>
              <a:t>EDMS 3302715</a:t>
            </a:r>
            <a:endParaRPr lang="en-US" sz="10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7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F047B-5A06-0C40-DDA5-37E7DDEF4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43A54-E7DF-DB00-5503-58DB97F51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26" y="3575713"/>
            <a:ext cx="6830593" cy="698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6FEACF-9106-53F7-846C-8B77C4C7E8E7}"/>
              </a:ext>
            </a:extLst>
          </p:cNvPr>
          <p:cNvSpPr txBox="1"/>
          <p:nvPr/>
        </p:nvSpPr>
        <p:spPr>
          <a:xfrm>
            <a:off x="464399" y="93772"/>
            <a:ext cx="9170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400" cap="all" dirty="0">
                <a:solidFill>
                  <a:srgbClr val="0093BE"/>
                </a:solidFill>
                <a:latin typeface="Verdana" panose="020B060403050404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LOCKOUT PROCEDURE FOR HL-LHC DE-CABLING 2/3 </a:t>
            </a:r>
            <a:endParaRPr lang="en-US" sz="2000" b="1" kern="1400" cap="all" dirty="0">
              <a:solidFill>
                <a:srgbClr val="0093BE"/>
              </a:solidFill>
              <a:latin typeface="Verdana" panose="020B060403050404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50C60C4-CE35-F553-5AB1-F3322E6BE9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G. Georgiev HL-LHC Integration Meeting 23/05/2025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F5AB572-4C4A-9322-21BE-256F51DA3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A6560B-29CF-B1D8-1C0D-4983D0099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28" y="516695"/>
            <a:ext cx="8742214" cy="9223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0AEB1A-D14D-357C-2E27-CB346B325704}"/>
              </a:ext>
            </a:extLst>
          </p:cNvPr>
          <p:cNvSpPr txBox="1"/>
          <p:nvPr/>
        </p:nvSpPr>
        <p:spPr>
          <a:xfrm>
            <a:off x="648308" y="1633031"/>
            <a:ext cx="544769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/>
                </a:solidFill>
              </a:rPr>
              <a:t>Office verification of  Equipment to be locked out </a:t>
            </a:r>
          </a:p>
          <a:p>
            <a:r>
              <a:rPr lang="en-US" sz="1100" b="1" dirty="0">
                <a:solidFill>
                  <a:schemeClr val="accent1"/>
                </a:solidFill>
              </a:rPr>
              <a:t>by the Groups to complete </a:t>
            </a:r>
            <a:r>
              <a:rPr lang="en-US" sz="1100" b="1" dirty="0">
                <a:solidFill>
                  <a:srgbClr val="FF0000"/>
                </a:solidFill>
              </a:rPr>
              <a:t>before</a:t>
            </a:r>
            <a:r>
              <a:rPr lang="en-US" sz="1100" b="1" dirty="0">
                <a:solidFill>
                  <a:schemeClr val="accent1"/>
                </a:solidFill>
              </a:rPr>
              <a:t> YETS25-26: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1"/>
                </a:solidFill>
              </a:rPr>
              <a:t>Validation of the equipment ownership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1"/>
                </a:solidFill>
              </a:rPr>
              <a:t>Validation of the power supply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1"/>
                </a:solidFill>
              </a:rPr>
              <a:t>Identification of the Equipment which must remain powered during de-cabling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B599B3-624F-8021-77A0-FEE729E85519}"/>
              </a:ext>
            </a:extLst>
          </p:cNvPr>
          <p:cNvSpPr txBox="1"/>
          <p:nvPr/>
        </p:nvSpPr>
        <p:spPr>
          <a:xfrm>
            <a:off x="648308" y="2689011"/>
            <a:ext cx="41992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/>
                </a:solidFill>
              </a:rPr>
              <a:t>On-site confirmation of Equipment to be locked out</a:t>
            </a:r>
          </a:p>
          <a:p>
            <a:r>
              <a:rPr lang="en-US" sz="1100" b="1" dirty="0">
                <a:solidFill>
                  <a:schemeClr val="accent1"/>
                </a:solidFill>
              </a:rPr>
              <a:t>by the Groups to complete </a:t>
            </a:r>
            <a:r>
              <a:rPr lang="en-US" sz="1100" b="1" dirty="0">
                <a:solidFill>
                  <a:srgbClr val="FF0000"/>
                </a:solidFill>
              </a:rPr>
              <a:t>during</a:t>
            </a:r>
            <a:r>
              <a:rPr lang="en-US" sz="1100" b="1" dirty="0">
                <a:solidFill>
                  <a:schemeClr val="accent1"/>
                </a:solidFill>
              </a:rPr>
              <a:t> YETS25-26: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1"/>
                </a:solidFill>
              </a:rPr>
              <a:t>Validation of the information from the ‘</a:t>
            </a:r>
            <a:r>
              <a:rPr lang="en-US" sz="1100" b="1" dirty="0">
                <a:solidFill>
                  <a:schemeClr val="accent1"/>
                </a:solidFill>
              </a:rPr>
              <a:t>Office verification’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1"/>
                </a:solidFill>
              </a:rPr>
              <a:t>Clear doubts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02F327-36E0-6FBC-4C90-1111C2B13CED}"/>
              </a:ext>
            </a:extLst>
          </p:cNvPr>
          <p:cNvSpPr txBox="1"/>
          <p:nvPr/>
        </p:nvSpPr>
        <p:spPr>
          <a:xfrm>
            <a:off x="612000" y="3628869"/>
            <a:ext cx="45864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/>
                </a:solidFill>
              </a:rPr>
              <a:t>Formal EDMS approval of the Equipment list to be locked out by the Groups - </a:t>
            </a:r>
            <a:r>
              <a:rPr lang="en-US" sz="1100" b="1" dirty="0">
                <a:solidFill>
                  <a:srgbClr val="FF0000"/>
                </a:solidFill>
              </a:rPr>
              <a:t>April 2026</a:t>
            </a:r>
            <a:r>
              <a:rPr lang="en-US" sz="1100" b="1" dirty="0">
                <a:solidFill>
                  <a:schemeClr val="accent1"/>
                </a:solidFill>
              </a:rPr>
              <a:t>.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48C65D-6134-D9F8-AAB9-7C4E2B3CD44E}"/>
              </a:ext>
            </a:extLst>
          </p:cNvPr>
          <p:cNvSpPr txBox="1"/>
          <p:nvPr/>
        </p:nvSpPr>
        <p:spPr>
          <a:xfrm>
            <a:off x="7015683" y="1633031"/>
            <a:ext cx="2031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4"/>
              </a:rPr>
              <a:t>EDMS 3302715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10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23ED75-2348-88DA-ECBD-8652572E8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6CAA3-C477-E739-E384-D7F483FD0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26" y="3575713"/>
            <a:ext cx="6830593" cy="698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3B25A0-80D1-5385-B6AB-1599C1A6117E}"/>
              </a:ext>
            </a:extLst>
          </p:cNvPr>
          <p:cNvSpPr txBox="1"/>
          <p:nvPr/>
        </p:nvSpPr>
        <p:spPr>
          <a:xfrm>
            <a:off x="464399" y="93772"/>
            <a:ext cx="9170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400" cap="all" dirty="0">
                <a:solidFill>
                  <a:srgbClr val="0093BE"/>
                </a:solidFill>
                <a:latin typeface="Verdana" panose="020B060403050404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LOCKOUT PROCEDURE FOR HL-LHC DE-CABLING 3/3 </a:t>
            </a:r>
            <a:endParaRPr lang="en-US" sz="2000" b="1" kern="1400" cap="all" dirty="0">
              <a:solidFill>
                <a:srgbClr val="0093BE"/>
              </a:solidFill>
              <a:latin typeface="Verdana" panose="020B060403050404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4F0C166-EE8B-DC0F-9A60-D00B1CE0F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Georgiev HL-LHC Integration Meeting 23/05/2025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F6A29D8-E1C7-52AE-816D-7278DF6EF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773835-6518-905E-38A9-0C1701F4A857}"/>
              </a:ext>
            </a:extLst>
          </p:cNvPr>
          <p:cNvSpPr txBox="1"/>
          <p:nvPr/>
        </p:nvSpPr>
        <p:spPr>
          <a:xfrm>
            <a:off x="3264614" y="563542"/>
            <a:ext cx="48402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Exchange of lockout certificates workflow</a:t>
            </a:r>
            <a:endParaRPr lang="en-GB" sz="1200" dirty="0"/>
          </a:p>
        </p:txBody>
      </p:sp>
      <p:pic>
        <p:nvPicPr>
          <p:cNvPr id="5" name="Picture 4" descr="A diagram of a company&#10;&#10;AI-generated content may be incorrect.">
            <a:extLst>
              <a:ext uri="{FF2B5EF4-FFF2-40B4-BE49-F238E27FC236}">
                <a16:creationId xmlns:a16="http://schemas.microsoft.com/office/drawing/2014/main" id="{7C56A95A-E3FB-EA66-0498-647AB0236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671" y="1040595"/>
            <a:ext cx="3724055" cy="3628942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EEBBD48-0A8B-1662-C3D2-CE1DF7C522A5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086217" y="3838332"/>
            <a:ext cx="987255" cy="76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5F18559-B52E-DC06-EA93-959A33765111}"/>
              </a:ext>
            </a:extLst>
          </p:cNvPr>
          <p:cNvSpPr txBox="1"/>
          <p:nvPr/>
        </p:nvSpPr>
        <p:spPr>
          <a:xfrm>
            <a:off x="6073472" y="3638277"/>
            <a:ext cx="18826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Certificates returned to the Lockout responsible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0DB7E0F-FC06-21F8-70DE-698FD0E1ED57}"/>
              </a:ext>
            </a:extLst>
          </p:cNvPr>
          <p:cNvCxnSpPr>
            <a:cxnSpLocks/>
          </p:cNvCxnSpPr>
          <p:nvPr/>
        </p:nvCxnSpPr>
        <p:spPr>
          <a:xfrm flipH="1">
            <a:off x="5071183" y="1747404"/>
            <a:ext cx="98725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42AE256-36BF-5F22-9CD7-7E43B0A5C732}"/>
              </a:ext>
            </a:extLst>
          </p:cNvPr>
          <p:cNvSpPr txBox="1"/>
          <p:nvPr/>
        </p:nvSpPr>
        <p:spPr>
          <a:xfrm>
            <a:off x="6053155" y="1507260"/>
            <a:ext cx="29936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Certificates to be delivered from the Lockout responsible to CTP/ EL Contractor </a:t>
            </a:r>
          </a:p>
        </p:txBody>
      </p:sp>
      <p:pic>
        <p:nvPicPr>
          <p:cNvPr id="19" name="Image 6" descr="Une image contenant texte, table&#10;&#10;Description générée automatiquement">
            <a:extLst>
              <a:ext uri="{FF2B5EF4-FFF2-40B4-BE49-F238E27FC236}">
                <a16:creationId xmlns:a16="http://schemas.microsoft.com/office/drawing/2014/main" id="{4414EEE7-82BF-5303-CC65-D1F4739E88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061" y="834127"/>
            <a:ext cx="1762412" cy="254958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1F01BF3-B8C4-DB1F-D361-56CE7DDEDE1D}"/>
              </a:ext>
            </a:extLst>
          </p:cNvPr>
          <p:cNvSpPr txBox="1"/>
          <p:nvPr/>
        </p:nvSpPr>
        <p:spPr>
          <a:xfrm>
            <a:off x="1985473" y="892450"/>
            <a:ext cx="2446737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Certificates to be delivered from the EL Lockout responsible to CTP/ EL Contractor </a:t>
            </a:r>
          </a:p>
          <a:p>
            <a:r>
              <a:rPr lang="en-US" sz="1050" i="1" dirty="0">
                <a:solidFill>
                  <a:schemeClr val="accent1"/>
                </a:solidFill>
              </a:rPr>
              <a:t>Higher level than Groups equipment</a:t>
            </a:r>
          </a:p>
          <a:p>
            <a:r>
              <a:rPr lang="en-US" sz="1050" i="1" dirty="0">
                <a:solidFill>
                  <a:schemeClr val="accent1"/>
                </a:solidFill>
              </a:rPr>
              <a:t>When possible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D0104F6-5F93-72DE-5E49-F1D6F915AF38}"/>
              </a:ext>
            </a:extLst>
          </p:cNvPr>
          <p:cNvCxnSpPr>
            <a:cxnSpLocks/>
          </p:cNvCxnSpPr>
          <p:nvPr/>
        </p:nvCxnSpPr>
        <p:spPr>
          <a:xfrm>
            <a:off x="3628821" y="1592541"/>
            <a:ext cx="193877" cy="3588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68FCA1-24BF-229F-A4A4-378012707EC6}"/>
              </a:ext>
            </a:extLst>
          </p:cNvPr>
          <p:cNvCxnSpPr>
            <a:cxnSpLocks/>
          </p:cNvCxnSpPr>
          <p:nvPr/>
        </p:nvCxnSpPr>
        <p:spPr>
          <a:xfrm flipV="1">
            <a:off x="3331489" y="3510378"/>
            <a:ext cx="492171" cy="6164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CE37EA1-5B98-A1BD-942B-5F1F3593830D}"/>
              </a:ext>
            </a:extLst>
          </p:cNvPr>
          <p:cNvSpPr txBox="1"/>
          <p:nvPr/>
        </p:nvSpPr>
        <p:spPr>
          <a:xfrm>
            <a:off x="2215401" y="4174305"/>
            <a:ext cx="18826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Certificates returned to the EL Lockout responsible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A98BF98-9A8B-332B-0060-643B24129B77}"/>
              </a:ext>
            </a:extLst>
          </p:cNvPr>
          <p:cNvCxnSpPr>
            <a:cxnSpLocks/>
          </p:cNvCxnSpPr>
          <p:nvPr/>
        </p:nvCxnSpPr>
        <p:spPr>
          <a:xfrm flipH="1" flipV="1">
            <a:off x="5060605" y="1818994"/>
            <a:ext cx="955891" cy="3569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676DDF3-AD84-1D1E-916D-2E323D9456FB}"/>
              </a:ext>
            </a:extLst>
          </p:cNvPr>
          <p:cNvSpPr txBox="1"/>
          <p:nvPr/>
        </p:nvSpPr>
        <p:spPr>
          <a:xfrm>
            <a:off x="6016496" y="1954799"/>
            <a:ext cx="29936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As 1778 equipment to be locked out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 physically impossible in a single day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To be planned progressively before the  start of de-cabling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Synergy with cables disconnection and tagging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</a:rPr>
              <a:t>(See slide 6)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8ECB5D-AF48-E8C1-9D13-92747235C27C}"/>
              </a:ext>
            </a:extLst>
          </p:cNvPr>
          <p:cNvSpPr txBox="1"/>
          <p:nvPr/>
        </p:nvSpPr>
        <p:spPr>
          <a:xfrm>
            <a:off x="285749" y="1888747"/>
            <a:ext cx="481838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Not required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0124FE-0844-1F61-4C99-4B4A9FC89EA2}"/>
              </a:ext>
            </a:extLst>
          </p:cNvPr>
          <p:cNvSpPr txBox="1"/>
          <p:nvPr/>
        </p:nvSpPr>
        <p:spPr>
          <a:xfrm>
            <a:off x="6600174" y="493882"/>
            <a:ext cx="1826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5"/>
              </a:rPr>
              <a:t>EDMS 3302714</a:t>
            </a:r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82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32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B8649-2A01-F250-C00A-B28F15D0F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3781CE3-90B0-BE5A-8057-E5C0617EB252}"/>
              </a:ext>
            </a:extLst>
          </p:cNvPr>
          <p:cNvSpPr txBox="1"/>
          <p:nvPr/>
        </p:nvSpPr>
        <p:spPr>
          <a:xfrm>
            <a:off x="464399" y="93772"/>
            <a:ext cx="9170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400" cap="all" dirty="0">
                <a:solidFill>
                  <a:srgbClr val="0093BE"/>
                </a:solidFill>
                <a:latin typeface="Verdana" panose="020B060403050404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Labelling and disconnection procedure HL-LHC 1/2 </a:t>
            </a:r>
            <a:endParaRPr lang="en-US" sz="2000" b="1" kern="1400" cap="all" dirty="0">
              <a:solidFill>
                <a:srgbClr val="0093BE"/>
              </a:solidFill>
              <a:latin typeface="Verdana" panose="020B060403050404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435D85E-C664-19B5-3C55-7D5BEF37F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G. Georgiev HL-LHC Integration Meeting 23/05/2025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B9EEF48-CD0C-C170-1BFC-794C1A1B7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5E1A13-9C89-D88B-BCA4-FA91BA982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587" y="661440"/>
            <a:ext cx="2554548" cy="35022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4EA400-0095-5413-91B1-90065E1B4A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2120" y="512254"/>
            <a:ext cx="2554548" cy="38005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993284-FAAC-A916-8D21-3EF90AD38293}"/>
              </a:ext>
            </a:extLst>
          </p:cNvPr>
          <p:cNvSpPr txBox="1"/>
          <p:nvPr/>
        </p:nvSpPr>
        <p:spPr>
          <a:xfrm rot="20161875">
            <a:off x="1904822" y="2974495"/>
            <a:ext cx="4586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1000">
                        <a:schemeClr val="accent1">
                          <a:lumMod val="45000"/>
                          <a:lumOff val="55000"/>
                        </a:schemeClr>
                      </a:gs>
                      <a:gs pos="0">
                        <a:schemeClr val="accent1">
                          <a:lumMod val="45000"/>
                          <a:lumOff val="55000"/>
                        </a:schemeClr>
                      </a:gs>
                      <a:gs pos="51500">
                        <a:srgbClr val="C5E6F1">
                          <a:alpha val="61000"/>
                        </a:srgbClr>
                      </a:gs>
                      <a:gs pos="92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FF0000">
                    <a:alpha val="50000"/>
                  </a:srgbClr>
                </a:solidFill>
              </a:rPr>
              <a:t>IMPORTANT!!!</a:t>
            </a:r>
            <a:endParaRPr lang="en-US" sz="4800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1000">
                      <a:schemeClr val="accent1">
                        <a:lumMod val="45000"/>
                        <a:lumOff val="55000"/>
                      </a:schemeClr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  <a:gs pos="51500">
                      <a:srgbClr val="C5E6F1">
                        <a:alpha val="61000"/>
                      </a:srgbClr>
                    </a:gs>
                    <a:gs pos="92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rgbClr val="FF0000">
                  <a:alpha val="50000"/>
                </a:srgbClr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59DA5A1-35C9-41ED-7C6F-3610FE10D5A0}"/>
              </a:ext>
            </a:extLst>
          </p:cNvPr>
          <p:cNvCxnSpPr>
            <a:cxnSpLocks/>
          </p:cNvCxnSpPr>
          <p:nvPr/>
        </p:nvCxnSpPr>
        <p:spPr>
          <a:xfrm flipH="1">
            <a:off x="5260848" y="1366520"/>
            <a:ext cx="54559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DD5B7F5-78A6-9F25-4A3F-80421B0459B9}"/>
              </a:ext>
            </a:extLst>
          </p:cNvPr>
          <p:cNvSpPr txBox="1"/>
          <p:nvPr/>
        </p:nvSpPr>
        <p:spPr>
          <a:xfrm>
            <a:off x="5405654" y="849825"/>
            <a:ext cx="36112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Groups are responsible for </a:t>
            </a:r>
            <a:r>
              <a:rPr lang="en-US" sz="1050" b="1" dirty="0">
                <a:solidFill>
                  <a:schemeClr val="accent1"/>
                </a:solidFill>
              </a:rPr>
              <a:t>their own safety</a:t>
            </a:r>
            <a:r>
              <a:rPr lang="en-US" sz="1050" dirty="0">
                <a:solidFill>
                  <a:schemeClr val="accent1"/>
                </a:solidFill>
              </a:rPr>
              <a:t>: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Planning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Lockout for disconnection and tagging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Electrical accreditation of the collaborators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IMPACT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VIC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WDP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False floor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CA4BB0-34F6-9ED1-6A56-8F3212A1D4A8}"/>
              </a:ext>
            </a:extLst>
          </p:cNvPr>
          <p:cNvSpPr txBox="1"/>
          <p:nvPr/>
        </p:nvSpPr>
        <p:spPr>
          <a:xfrm>
            <a:off x="6600174" y="493882"/>
            <a:ext cx="1826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5"/>
              </a:rPr>
              <a:t>EDMS 3302714</a:t>
            </a:r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32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E8D88-0011-289F-3726-16A21F30CF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63E40-AA96-622A-1D69-6863C8C8CA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26" y="3575713"/>
            <a:ext cx="6830593" cy="698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A1FA4D-C66B-DB41-8B03-B4EBF34E8BAE}"/>
              </a:ext>
            </a:extLst>
          </p:cNvPr>
          <p:cNvSpPr txBox="1"/>
          <p:nvPr/>
        </p:nvSpPr>
        <p:spPr>
          <a:xfrm>
            <a:off x="464399" y="93772"/>
            <a:ext cx="9170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400" cap="all" dirty="0">
                <a:solidFill>
                  <a:srgbClr val="0093BE"/>
                </a:solidFill>
                <a:latin typeface="Verdana" panose="020B060403050404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Labelling and disconnection procedure HL-LHC 2/2 </a:t>
            </a:r>
            <a:endParaRPr lang="en-US" sz="2000" b="1" kern="1400" cap="all" dirty="0">
              <a:solidFill>
                <a:srgbClr val="0093BE"/>
              </a:solidFill>
              <a:latin typeface="Verdana" panose="020B060403050404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1C639D2-39D7-727B-F78C-2F9A676DF8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G. Georgiev HL-LHC Integration Meeting 23/05/2025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DBD6FEF-A808-CF80-BDFA-A0929581B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D1DEC6-BED7-4EC6-213C-8E0647ADE8CB}"/>
              </a:ext>
            </a:extLst>
          </p:cNvPr>
          <p:cNvSpPr txBox="1"/>
          <p:nvPr/>
        </p:nvSpPr>
        <p:spPr>
          <a:xfrm>
            <a:off x="4923198" y="684428"/>
            <a:ext cx="42208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Cables must be disconnected in the both ends 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Cables must be marked with </a:t>
            </a:r>
            <a:r>
              <a:rPr lang="en-US" sz="1050" b="1" dirty="0">
                <a:solidFill>
                  <a:srgbClr val="7030A0"/>
                </a:solidFill>
              </a:rPr>
              <a:t>PURPLE</a:t>
            </a:r>
            <a:r>
              <a:rPr lang="en-US" sz="1050" dirty="0">
                <a:solidFill>
                  <a:schemeClr val="accent1"/>
                </a:solidFill>
              </a:rPr>
              <a:t> tape  in both ends 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Power cables must be secured (MALTCC)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The cable list must be updated and communicated regularly to EN-EL (Javier PARRA) for final approval before the start of the de-cabling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1"/>
                </a:solidFill>
              </a:rPr>
              <a:t>To be done progressively by the groups before the  start of de-cabling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9499CCB-5D26-70DA-2B98-5A763B48C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726" y="554961"/>
            <a:ext cx="4548737" cy="2090109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82908F0-5C08-2B19-ECBF-0FC640994B34}"/>
              </a:ext>
            </a:extLst>
          </p:cNvPr>
          <p:cNvCxnSpPr>
            <a:cxnSpLocks/>
          </p:cNvCxnSpPr>
          <p:nvPr/>
        </p:nvCxnSpPr>
        <p:spPr>
          <a:xfrm flipV="1">
            <a:off x="2868055" y="2529863"/>
            <a:ext cx="0" cy="4593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F5ECE1A-77C7-D359-D7D4-D8B1DE9D2D80}"/>
              </a:ext>
            </a:extLst>
          </p:cNvPr>
          <p:cNvSpPr txBox="1"/>
          <p:nvPr/>
        </p:nvSpPr>
        <p:spPr>
          <a:xfrm>
            <a:off x="1042726" y="2986521"/>
            <a:ext cx="7753802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600" dirty="0">
                <a:solidFill>
                  <a:schemeClr val="accent1"/>
                </a:solidFill>
              </a:rPr>
              <a:t>The </a:t>
            </a:r>
            <a:r>
              <a:rPr lang="en-US" sz="1600" b="1" dirty="0">
                <a:solidFill>
                  <a:srgbClr val="7030A0"/>
                </a:solidFill>
              </a:rPr>
              <a:t>PURPLE</a:t>
            </a:r>
            <a:r>
              <a:rPr lang="en-US" sz="1600" dirty="0">
                <a:solidFill>
                  <a:schemeClr val="accent1"/>
                </a:solidFill>
              </a:rPr>
              <a:t> tape  marking is in addition to the </a:t>
            </a:r>
            <a:r>
              <a:rPr lang="en-US" sz="1600" b="1" dirty="0">
                <a:solidFill>
                  <a:srgbClr val="FF0000"/>
                </a:solidFill>
              </a:rPr>
              <a:t>RED</a:t>
            </a:r>
            <a:r>
              <a:rPr lang="en-US" sz="1600" dirty="0">
                <a:solidFill>
                  <a:schemeClr val="accent1"/>
                </a:solidFill>
              </a:rPr>
              <a:t> and </a:t>
            </a:r>
            <a:r>
              <a:rPr lang="en-US" sz="1600" b="1" dirty="0">
                <a:solidFill>
                  <a:srgbClr val="0070C0"/>
                </a:solidFill>
              </a:rPr>
              <a:t>BLUE</a:t>
            </a:r>
            <a:r>
              <a:rPr lang="en-US" sz="1600" dirty="0">
                <a:solidFill>
                  <a:schemeClr val="accent1"/>
                </a:solidFill>
              </a:rPr>
              <a:t> tagging done during EYETS23-24.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If you find an error on this tagging, please correct it and communicate the change to EN-EL (Javier PARRA)</a:t>
            </a:r>
          </a:p>
          <a:p>
            <a:pPr lvl="1"/>
            <a:endParaRPr lang="en-US" sz="1050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8E2136-F7BD-A107-D57B-BA2AC6856E9B}"/>
              </a:ext>
            </a:extLst>
          </p:cNvPr>
          <p:cNvSpPr txBox="1"/>
          <p:nvPr/>
        </p:nvSpPr>
        <p:spPr>
          <a:xfrm>
            <a:off x="913358" y="2467717"/>
            <a:ext cx="77457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rgbClr val="FF0000"/>
                </a:solidFill>
              </a:rPr>
              <a:t>!</a:t>
            </a:r>
            <a:endParaRPr lang="en-GB" sz="13800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A555CC-174C-6B47-6FB2-DA94E1878041}"/>
              </a:ext>
            </a:extLst>
          </p:cNvPr>
          <p:cNvSpPr txBox="1"/>
          <p:nvPr/>
        </p:nvSpPr>
        <p:spPr>
          <a:xfrm>
            <a:off x="6044651" y="370295"/>
            <a:ext cx="1826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4"/>
              </a:rPr>
              <a:t>EDMS 3302714</a:t>
            </a:r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38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BA636-0AA8-18DA-4390-DA07EABBE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D8A9750E-6387-C28A-427C-2F38A6C79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Georgiev HL-LHC Integration Meeting 23/05/2025</a:t>
            </a:r>
            <a:endParaRPr lang="en-GB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48313B9D-2D01-9DBE-F42C-69E145B69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815" y="4768796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70B99F-F8BD-B6F6-6E26-5E5897BBCB92}"/>
              </a:ext>
            </a:extLst>
          </p:cNvPr>
          <p:cNvSpPr txBox="1"/>
          <p:nvPr/>
        </p:nvSpPr>
        <p:spPr>
          <a:xfrm>
            <a:off x="612880" y="59634"/>
            <a:ext cx="79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400" cap="all" dirty="0">
                <a:solidFill>
                  <a:srgbClr val="0093BE"/>
                </a:solidFill>
                <a:latin typeface="Verdana" panose="020B060403050404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take-home message</a:t>
            </a:r>
            <a:endParaRPr lang="en-US" sz="2000" b="1" kern="1400" cap="all" dirty="0">
              <a:solidFill>
                <a:srgbClr val="0093BE"/>
              </a:solidFill>
              <a:latin typeface="Verdana" panose="020B060403050404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0B243A-0CF1-21C5-8E7C-6EBF1929BDC6}"/>
              </a:ext>
            </a:extLst>
          </p:cNvPr>
          <p:cNvSpPr txBox="1"/>
          <p:nvPr/>
        </p:nvSpPr>
        <p:spPr>
          <a:xfrm>
            <a:off x="300281" y="657378"/>
            <a:ext cx="863753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93BE"/>
                </a:solidFill>
              </a:rPr>
              <a:t>HL-LHC need the strong commitment of the lock-out responsible of the Groups for:</a:t>
            </a:r>
          </a:p>
          <a:p>
            <a:endParaRPr lang="en-US" sz="1600" b="1" dirty="0">
              <a:solidFill>
                <a:srgbClr val="0093BE"/>
              </a:solidFill>
            </a:endParaRP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0093BE"/>
                </a:solidFill>
              </a:rPr>
              <a:t> Office verification of Equipment to be locked out</a:t>
            </a:r>
          </a:p>
          <a:p>
            <a:pPr lvl="1"/>
            <a:endParaRPr lang="en-US" sz="1600" b="1" dirty="0">
              <a:solidFill>
                <a:srgbClr val="0093BE"/>
              </a:solidFill>
            </a:endParaRP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0093BE"/>
                </a:solidFill>
              </a:rPr>
              <a:t> On-site confirmation of Equipment to be locked out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600" b="1" dirty="0">
              <a:solidFill>
                <a:srgbClr val="0093BE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0093BE"/>
                </a:solidFill>
              </a:rPr>
              <a:t>Planning for Equipment lockout and Disconnection and labeling</a:t>
            </a:r>
          </a:p>
          <a:p>
            <a:pPr lvl="1"/>
            <a:endParaRPr lang="en-US" sz="1600" b="1" dirty="0">
              <a:solidFill>
                <a:srgbClr val="0093BE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0093BE"/>
                </a:solidFill>
              </a:rPr>
              <a:t>EDMS approval of Equipment to be locked out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600" b="1" dirty="0">
              <a:solidFill>
                <a:srgbClr val="0093BE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0093BE"/>
                </a:solidFill>
              </a:rPr>
              <a:t>The Lockout, Disconnection and labeling must be completed before the beginning of the de-cabling</a:t>
            </a:r>
          </a:p>
          <a:p>
            <a:pPr lvl="1"/>
            <a:endParaRPr lang="en-US" sz="1600" b="1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924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3A2FC02-9685-8CEF-221E-97F389BB097C}"/>
              </a:ext>
            </a:extLst>
          </p:cNvPr>
          <p:cNvSpPr txBox="1"/>
          <p:nvPr/>
        </p:nvSpPr>
        <p:spPr>
          <a:xfrm>
            <a:off x="2520797" y="2110085"/>
            <a:ext cx="4102405" cy="46166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 for your attention!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EDAC3C-D869-F8AB-628F-46921C6FE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Georgiev HL-LHC Integration Meeting 23/05/2025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1FED3-389D-96C7-6CC6-6A3EDEC1C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91202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DEFC234-6D02-476D-A9EA-17EF77BB67B6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62226</TotalTime>
  <Words>675</Words>
  <Application>Microsoft Office PowerPoint</Application>
  <PresentationFormat>On-screen Show (16:9)</PresentationFormat>
  <Paragraphs>129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Verdana</vt:lpstr>
      <vt:lpstr>Wingdings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Integration Layout of UR Galleries</dc:title>
  <dc:creator>miguel.mendes@cern.ch</dc:creator>
  <cp:lastModifiedBy>Georgi Minchev Georgiev</cp:lastModifiedBy>
  <cp:revision>365</cp:revision>
  <cp:lastPrinted>2019-08-28T15:25:40Z</cp:lastPrinted>
  <dcterms:created xsi:type="dcterms:W3CDTF">2017-08-01T14:41:34Z</dcterms:created>
  <dcterms:modified xsi:type="dcterms:W3CDTF">2025-05-23T07:17:22Z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