
<file path=[Content_Types].xml><?xml version="1.0" encoding="utf-8"?>
<Types xmlns="http://schemas.openxmlformats.org/package/2006/content-types">
  <Default Extension="emf" ContentType="image/x-emf"/>
  <Default Extension="wmf" ContentType="image/x-wmf"/>
  <Default Extension="png" ContentType="image/png"/>
  <Default Extension="xml" ContentType="application/xml"/>
  <Default Extension="jpeg" ContentType="image/jpeg"/>
  <Default Extension="rels" ContentType="application/vnd.openxmlformats-package.relationships+xml"/>
  <Default Extension="bin" ContentType="application/vnd.openxmlformats-officedocument.oleObject"/>
  <Override PartName="/ppt/slides/slide52.xml" ContentType="application/vnd.openxmlformats-officedocument.presentationml.slide+xml"/>
  <Override PartName="/ppt/slides/slide50.xml" ContentType="application/vnd.openxmlformats-officedocument.presentationml.slide+xml"/>
  <Override PartName="/ppt/slides/slide53.xml" ContentType="application/vnd.openxmlformats-officedocument.presentationml.slide+xml"/>
  <Override PartName="/ppt/slides/slide49.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0.xml" ContentType="application/vnd.openxmlformats-officedocument.presentationml.slide+xml"/>
  <Override PartName="/ppt/slides/slide43.xml" ContentType="application/vnd.openxmlformats-officedocument.presentationml.slide+xml"/>
  <Override PartName="/ppt/slides/slide39.xml" ContentType="application/vnd.openxmlformats-officedocument.presentationml.slide+xml"/>
  <Override PartName="/ppt/slides/slide36.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8.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7.xml" ContentType="application/vnd.openxmlformats-officedocument.presentationml.slide+xml"/>
  <Override PartName="/ppt/slides/slide25.xml" ContentType="application/vnd.openxmlformats-officedocument.presentationml.slide+xml"/>
  <Override PartName="/ppt/slides/slide23.xml" ContentType="application/vnd.openxmlformats-officedocument.presentationml.slide+xml"/>
  <Override PartName="/ppt/slides/slide21.xml" ContentType="application/vnd.openxmlformats-officedocument.presentationml.slide+xml"/>
  <Override PartName="/ppt/slides/slide17.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s/slide19.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32.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51.xml" ContentType="application/vnd.openxmlformats-officedocument.presentationml.slide+xml"/>
  <Override PartName="/ppt/slides/slide3.xml" ContentType="application/vnd.openxmlformats-officedocument.presentationml.slide+xml"/>
  <Override PartName="/ppt/slides/slide37.xml" ContentType="application/vnd.openxmlformats-officedocument.presentationml.slide+xml"/>
  <Override PartName="/ppt/slides/slide2.xml" ContentType="application/vnd.openxmlformats-officedocument.presentationml.slide+xml"/>
  <Override PartName="/ppt/slides/slide22.xml" ContentType="application/vnd.openxmlformats-officedocument.presentationml.slide+xml"/>
  <Override PartName="/ppt/slideLayouts/slideLayout21.xml" ContentType="application/vnd.openxmlformats-officedocument.presentationml.slideLayout+xml"/>
  <Override PartName="/ppt/slides/slide35.xml" ContentType="application/vnd.openxmlformats-officedocument.presentationml.slide+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5.xml" ContentType="application/vnd.openxmlformats-officedocument.presentationml.slideLayout+xml"/>
  <Override PartName="/ppt/slides/slide15.xml" ContentType="application/vnd.openxmlformats-officedocument.presentationml.slide+xml"/>
  <Override PartName="/ppt/slides/slide18.xml" ContentType="application/vnd.openxmlformats-officedocument.presentationml.slide+xml"/>
  <Override PartName="/ppt/slides/slide1.xml" ContentType="application/vnd.openxmlformats-officedocument.presentationml.slide+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s/slide10.xml" ContentType="application/vnd.openxmlformats-officedocument.presentationml.slide+xml"/>
  <Override PartName="/ppt/slides/slide26.xml" ContentType="application/vnd.openxmlformats-officedocument.presentationml.slide+xml"/>
  <Override PartName="/ppt/slideLayouts/slideLayout17.xml" ContentType="application/vnd.openxmlformats-officedocument.presentationml.slideLayout+xml"/>
  <Override PartName="/ppt/slideLayouts/slideLayout10.xml" ContentType="application/vnd.openxmlformats-officedocument.presentationml.slideLayout+xml"/>
  <Override PartName="/ppt/slides/slide24.xml" ContentType="application/vnd.openxmlformats-officedocument.presentationml.slide+xml"/>
  <Override PartName="/ppt/slideLayouts/slideLayout20.xml" ContentType="application/vnd.openxmlformats-officedocument.presentationml.slideLayout+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16.xml" ContentType="application/vnd.openxmlformats-officedocument.presentationml.slideLayout+xml"/>
  <Override PartName="/ppt/slideLayouts/slideLayout9.xml" ContentType="application/vnd.openxmlformats-officedocument.presentationml.slideLayout+xml"/>
  <Override PartName="/ppt/slideLayouts/slideLayout3.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s/slide16.xml" ContentType="application/vnd.openxmlformats-officedocument.presentationml.slide+xml"/>
  <Override PartName="/ppt/slides/slide44.xml" ContentType="application/vnd.openxmlformats-officedocument.presentationml.slide+xml"/>
  <Override PartName="/ppt/slideLayouts/slideLayout1.xml" ContentType="application/vnd.openxmlformats-officedocument.presentationml.slideLayout+xml"/>
  <Override PartName="/ppt/slides/slide12.xml" ContentType="application/vnd.openxmlformats-officedocument.presentationml.slide+xml"/>
  <Override PartName="/ppt/theme/theme1.xml" ContentType="application/vnd.openxmlformats-officedocument.theme+xml"/>
  <Override PartName="/ppt/slides/slide42.xml" ContentType="application/vnd.openxmlformats-officedocument.presentationml.slide+xml"/>
  <Override PartName="/docProps/app.xml" ContentType="application/vnd.openxmlformats-officedocument.extended-properties+xml"/>
  <Override PartName="/ppt/tableStyles.xml" ContentType="application/vnd.openxmlformats-officedocument.presentationml.tableStyles+xml"/>
  <Override PartName="/ppt/slideLayouts/slideLayout5.xml" ContentType="application/vnd.openxmlformats-officedocument.presentationml.slideLayout+xml"/>
  <Override PartName="/ppt/slides/slide20.xml" ContentType="application/vnd.openxmlformats-officedocument.presentationml.slide+xml"/>
  <Override PartName="/ppt/slides/slide29.xml" ContentType="application/vnd.openxmlformats-officedocument.presentationml.slide+xml"/>
  <Override PartName="/ppt/viewProps.xml" ContentType="application/vnd.openxmlformats-officedocument.presentationml.viewProps+xml"/>
  <Override PartName="/ppt/presProps.xml" ContentType="application/vnd.openxmlformats-officedocument.presentationml.presProps+xml"/>
  <Override PartName="/ppt/slideMasters/slideMaster1.xml" ContentType="application/vnd.openxmlformats-officedocument.presentationml.slideMaster+xml"/>
  <Override PartName="/ppt/slideLayouts/slideLayout14.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presentation.xml" ContentType="application/vnd.openxmlformats-officedocument.presentationml.presentation.main+xml"/>
  <Override PartName="/ppt/slides/slide28.xml" ContentType="application/vnd.openxmlformats-officedocument.presentationml.slide+xml"/>
  <Override PartName="/ppt/slideLayouts/slideLayout6.xml" ContentType="application/vnd.openxmlformats-officedocument.presentationml.slideLayout+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autoCompressPictures="0" saveSubsetFonts="1" showSpecialPlsOnTitleSld="0">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36781007-7677-CDFB-D5C5-FAB4EE4B97AE}">
  <a:tblStyle styleId="{36781007-7677-CDFB-D5C5-FAB4EE4B97AE}" styleName="Medium Style 2 - Accent 1">
    <a:wholeTbl>
      <a:tcTxStyle>
        <a:fontRef idx="minor"/>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fill>
          <a:solidFill>
            <a:schemeClr val="accent1">
              <a:tint val="40000"/>
            </a:schemeClr>
          </a:solidFill>
        </a:fill>
      </a:tcStyle>
    </a:band2V>
    <a:lastCol>
      <a:tcTxStyle b="on">
        <a:fontRef idx="minor"/>
        <a:schemeClr val="lt1"/>
      </a:tcTxStyle>
      <a:tcStyle>
        <a:tcBdr/>
        <a:fill>
          <a:solidFill>
            <a:schemeClr val="accent1"/>
          </a:solidFill>
        </a:fill>
      </a:tcStyle>
    </a:lastCol>
    <a:firstCol>
      <a:tcTxStyle b="on">
        <a:fontRef idx="minor"/>
        <a:schemeClr val="lt1"/>
      </a:tcTxStyle>
      <a:tcStyle>
        <a:tcBdr/>
        <a:fill>
          <a:solidFill>
            <a:schemeClr val="accent1"/>
          </a:solidFill>
        </a:fill>
      </a:tcStyle>
    </a:firstCol>
    <a:lastRow>
      <a:tcTxStyle b="on">
        <a:fontRef idx="minor"/>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36" y="-90"/>
      </p:cViewPr>
      <p:guideLst>
        <p:guide pos="2160" orient="horz"/>
        <p:guide pos="2880"/>
      </p:guideLst>
    </p:cSldViewPr>
  </p:slideViewPr>
  <p:notesTextViewPr>
    <p:cViewPr>
      <p:scale>
        <a:sx n="100" d="100"/>
        <a:sy n="100" d="100"/>
      </p:scale>
      <p:origin x="0" y="0"/>
    </p:cViewPr>
  </p:notesText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presProps" Target="presProps.xml" /><Relationship Id="rId57" Type="http://schemas.openxmlformats.org/officeDocument/2006/relationships/tableStyles" Target="tableStyles.xml" /><Relationship Id="rId58" Type="http://schemas.openxmlformats.org/officeDocument/2006/relationships/viewProps" Target="viewProps.xml" /></Relationship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Logo Slide">
    <p:bg>
      <p:bgPr shadeToTitle="0">
        <a:solidFill>
          <a:schemeClr val="tx1"/>
        </a:solidFill>
      </p:bgPr>
    </p:bg>
    <p:spTree>
      <p:nvGrpSpPr>
        <p:cNvPr id="1" name="" hidden="0"/>
        <p:cNvGrpSpPr/>
        <p:nvPr isPhoto="0" userDrawn="0"/>
      </p:nvGrpSpPr>
      <p:grpSpPr bwMode="auto">
        <a:xfrm>
          <a:off x="0" y="0"/>
          <a:ext cx="0" cy="0"/>
          <a:chOff x="0" y="0"/>
          <a:chExt cx="0" cy="0"/>
        </a:xfrm>
      </p:grpSpPr>
      <p:pic>
        <p:nvPicPr>
          <p:cNvPr id="4" name="Image 2" descr="logooutline.eps" hidden="0"/>
          <p:cNvPicPr>
            <a:picLocks noChangeAspect="1"/>
          </p:cNvPicPr>
          <p:nvPr isPhoto="0" userDrawn="1"/>
        </p:nvPicPr>
        <p:blipFill>
          <a:blip r:embed="rId2"/>
          <a:stretch/>
        </p:blipFill>
        <p:spPr bwMode="auto">
          <a:xfrm>
            <a:off x="4836403" y="2169047"/>
            <a:ext cx="2520000" cy="249467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Text and Picture">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a:xfrm>
            <a:off x="407989" y="373593"/>
            <a:ext cx="5616574" cy="1065742"/>
          </a:xfrm>
        </p:spPr>
        <p:txBody>
          <a:bodyPr/>
          <a:lstStyle/>
          <a:p>
            <a:pPr>
              <a:defRPr/>
            </a:pPr>
            <a:r>
              <a:rPr lang="en-US"/>
              <a:t>Click to edit Master title style</a:t>
            </a:r>
            <a:endParaRPr/>
          </a:p>
        </p:txBody>
      </p:sp>
      <p:sp>
        <p:nvSpPr>
          <p:cNvPr id="5" name="Content Placeholder 2" hidden="0"/>
          <p:cNvSpPr>
            <a:spLocks noGrp="1"/>
          </p:cNvSpPr>
          <p:nvPr isPhoto="0" userDrawn="0">
            <p:ph sz="half" idx="1" hasCustomPrompt="0"/>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6" name="Picture Placeholder 8" hidden="0"/>
          <p:cNvSpPr>
            <a:spLocks noGrp="1"/>
          </p:cNvSpPr>
          <p:nvPr isPhoto="0" userDrawn="0">
            <p:ph type="pic" sz="quarter" idx="13" hasCustomPrompt="1"/>
          </p:nvPr>
        </p:nvSpPr>
        <p:spPr bwMode="auto">
          <a:xfrm>
            <a:off x="6167438" y="0"/>
            <a:ext cx="6024562" cy="6317986"/>
          </a:xfrm>
          <a:prstGeom prst="rect">
            <a:avLst/>
          </a:prstGeom>
          <a:noFill/>
          <a:ln w="0">
            <a:noFill/>
          </a:ln>
        </p:spPr>
        <p:txBody>
          <a:bodyPr anchor="ctr"/>
          <a:lstStyle>
            <a:lvl1pPr algn="ctr">
              <a:defRPr/>
            </a:lvl1pPr>
          </a:lstStyle>
          <a:p>
            <a:pPr>
              <a:defRPr/>
            </a:pPr>
            <a:r>
              <a:rPr lang="en-US"/>
              <a:t>Drag and Drop picture</a:t>
            </a:r>
            <a:endParaRPr/>
          </a:p>
        </p:txBody>
      </p:sp>
      <p:sp>
        <p:nvSpPr>
          <p:cNvPr id="7" name="Date Placeholder 3" hidden="0"/>
          <p:cNvSpPr>
            <a:spLocks noGrp="1"/>
          </p:cNvSpPr>
          <p:nvPr isPhoto="0" userDrawn="0">
            <p:ph type="dt" sz="half" idx="14" hasCustomPrompt="0"/>
          </p:nvPr>
        </p:nvSpPr>
        <p:spPr bwMode="auto"/>
        <p:txBody>
          <a:bodyPr/>
          <a:lstStyle/>
          <a:p>
            <a:pPr>
              <a:defRPr/>
            </a:pPr>
            <a:r>
              <a:rPr/>
              <a:t>14-May-2025</a:t>
            </a:r>
            <a:endParaRPr/>
          </a:p>
        </p:txBody>
      </p:sp>
      <p:sp>
        <p:nvSpPr>
          <p:cNvPr id="8" name="Footer Placeholder 7" hidden="0"/>
          <p:cNvSpPr>
            <a:spLocks noGrp="1"/>
          </p:cNvSpPr>
          <p:nvPr isPhoto="0" userDrawn="0">
            <p:ph type="ftr" sz="quarter" idx="15" hasCustomPrompt="0"/>
          </p:nvPr>
        </p:nvSpPr>
        <p:spPr bwMode="auto"/>
        <p:txBody>
          <a:bodyPr/>
          <a:lstStyle/>
          <a:p>
            <a:pPr>
              <a:defRPr/>
            </a:pPr>
            <a:r>
              <a:rPr/>
              <a:t>Revision of the LHC Helium WG Recommendations, ATS General Safety meeting</a:t>
            </a:r>
            <a:endParaRPr/>
          </a:p>
        </p:txBody>
      </p:sp>
      <p:sp>
        <p:nvSpPr>
          <p:cNvPr id="9" name="Slide Number Placeholder 9" hidden="0"/>
          <p:cNvSpPr>
            <a:spLocks noGrp="1"/>
          </p:cNvSpPr>
          <p:nvPr isPhoto="0" userDrawn="0">
            <p:ph type="sldNum" sz="quarter" idx="16" hasCustomPrompt="0"/>
          </p:nvPr>
        </p:nvSpPr>
        <p:spPr bwMode="auto"/>
        <p:txBody>
          <a:bodyPr/>
          <a:lstStyle/>
          <a:p>
            <a:pPr>
              <a:defRPr/>
            </a:pPr>
            <a:fld id="{36B5EA5A-BC32-A742-B11B-8E7414D5B535}" type="slidenum">
              <a:rPr lang="en-US"/>
              <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Text and 2 Pictures horizontal">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a:xfrm>
            <a:off x="407989" y="373593"/>
            <a:ext cx="11376024" cy="1065742"/>
          </a:xfrm>
        </p:spPr>
        <p:txBody>
          <a:bodyPr/>
          <a:lstStyle/>
          <a:p>
            <a:pPr>
              <a:defRPr/>
            </a:pPr>
            <a:r>
              <a:rPr lang="en-US"/>
              <a:t>Click to edit Master title style</a:t>
            </a:r>
            <a:endParaRPr/>
          </a:p>
        </p:txBody>
      </p:sp>
      <p:sp>
        <p:nvSpPr>
          <p:cNvPr id="5" name="Content Placeholder 2" hidden="0"/>
          <p:cNvSpPr>
            <a:spLocks noGrp="1"/>
          </p:cNvSpPr>
          <p:nvPr isPhoto="0" userDrawn="0">
            <p:ph sz="half" idx="1" hasCustomPrompt="0"/>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6" name="Date Placeholder 3" hidden="0"/>
          <p:cNvSpPr>
            <a:spLocks noGrp="1"/>
          </p:cNvSpPr>
          <p:nvPr isPhoto="0" userDrawn="0">
            <p:ph type="dt" sz="half" idx="14" hasCustomPrompt="0"/>
          </p:nvPr>
        </p:nvSpPr>
        <p:spPr bwMode="auto"/>
        <p:txBody>
          <a:bodyPr/>
          <a:lstStyle/>
          <a:p>
            <a:pPr>
              <a:defRPr/>
            </a:pPr>
            <a:r>
              <a:rPr/>
              <a:t>14-May-2025</a:t>
            </a:r>
            <a:endParaRPr/>
          </a:p>
        </p:txBody>
      </p:sp>
      <p:sp>
        <p:nvSpPr>
          <p:cNvPr id="7" name="Footer Placeholder 7" hidden="0"/>
          <p:cNvSpPr>
            <a:spLocks noGrp="1"/>
          </p:cNvSpPr>
          <p:nvPr isPhoto="0" userDrawn="0">
            <p:ph type="ftr" sz="quarter" idx="15" hasCustomPrompt="0"/>
          </p:nvPr>
        </p:nvSpPr>
        <p:spPr bwMode="auto"/>
        <p:txBody>
          <a:bodyPr/>
          <a:lstStyle/>
          <a:p>
            <a:pPr>
              <a:defRPr/>
            </a:pPr>
            <a:r>
              <a:rPr/>
              <a:t>Revision of the LHC Helium WG Recommendations, ATS General Safety meeting</a:t>
            </a:r>
            <a:endParaRPr/>
          </a:p>
        </p:txBody>
      </p:sp>
      <p:sp>
        <p:nvSpPr>
          <p:cNvPr id="8" name="Slide Number Placeholder 9" hidden="0"/>
          <p:cNvSpPr>
            <a:spLocks noGrp="1"/>
          </p:cNvSpPr>
          <p:nvPr isPhoto="0" userDrawn="0">
            <p:ph type="sldNum" sz="quarter" idx="16" hasCustomPrompt="0"/>
          </p:nvPr>
        </p:nvSpPr>
        <p:spPr bwMode="auto"/>
        <p:txBody>
          <a:bodyPr/>
          <a:lstStyle/>
          <a:p>
            <a:pPr>
              <a:defRPr/>
            </a:pPr>
            <a:fld id="{36B5EA5A-BC32-A742-B11B-8E7414D5B535}" type="slidenum">
              <a:rPr lang="en-US"/>
              <a:t/>
            </a:fld>
            <a:endParaRPr lang="en-US"/>
          </a:p>
        </p:txBody>
      </p:sp>
      <p:sp>
        <p:nvSpPr>
          <p:cNvPr id="9" name="Picture Placeholder 5" hidden="0"/>
          <p:cNvSpPr>
            <a:spLocks noGrp="1"/>
          </p:cNvSpPr>
          <p:nvPr isPhoto="0" userDrawn="0">
            <p:ph type="pic" sz="quarter" idx="13" hasCustomPrompt="1"/>
          </p:nvPr>
        </p:nvSpPr>
        <p:spPr bwMode="auto">
          <a:xfrm>
            <a:off x="6167438" y="1592263"/>
            <a:ext cx="5616575"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0" name="Picture Placeholder 5" hidden="0"/>
          <p:cNvSpPr>
            <a:spLocks noGrp="1"/>
          </p:cNvSpPr>
          <p:nvPr isPhoto="0" userDrawn="0">
            <p:ph type="pic" sz="quarter" idx="17" hasCustomPrompt="1"/>
          </p:nvPr>
        </p:nvSpPr>
        <p:spPr bwMode="auto">
          <a:xfrm>
            <a:off x="6167438" y="3969703"/>
            <a:ext cx="5616575" cy="2232025"/>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Text and 4 Pictures">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a:xfrm>
            <a:off x="407989" y="373593"/>
            <a:ext cx="11376024" cy="1065742"/>
          </a:xfrm>
        </p:spPr>
        <p:txBody>
          <a:bodyPr/>
          <a:lstStyle/>
          <a:p>
            <a:pPr>
              <a:defRPr/>
            </a:pPr>
            <a:r>
              <a:rPr lang="en-US"/>
              <a:t>Click to edit Master title style</a:t>
            </a:r>
            <a:endParaRPr/>
          </a:p>
        </p:txBody>
      </p:sp>
      <p:sp>
        <p:nvSpPr>
          <p:cNvPr id="5" name="Content Placeholder 2" hidden="0"/>
          <p:cNvSpPr>
            <a:spLocks noGrp="1"/>
          </p:cNvSpPr>
          <p:nvPr isPhoto="0" userDrawn="0">
            <p:ph sz="half" idx="1" hasCustomPrompt="0"/>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6" name="Date Placeholder 3" hidden="0"/>
          <p:cNvSpPr>
            <a:spLocks noGrp="1"/>
          </p:cNvSpPr>
          <p:nvPr isPhoto="0" userDrawn="0">
            <p:ph type="dt" sz="half" idx="14" hasCustomPrompt="0"/>
          </p:nvPr>
        </p:nvSpPr>
        <p:spPr bwMode="auto"/>
        <p:txBody>
          <a:bodyPr/>
          <a:lstStyle/>
          <a:p>
            <a:pPr>
              <a:defRPr/>
            </a:pPr>
            <a:r>
              <a:rPr/>
              <a:t>14-May-2025</a:t>
            </a:r>
            <a:endParaRPr/>
          </a:p>
        </p:txBody>
      </p:sp>
      <p:sp>
        <p:nvSpPr>
          <p:cNvPr id="7" name="Footer Placeholder 7" hidden="0"/>
          <p:cNvSpPr>
            <a:spLocks noGrp="1"/>
          </p:cNvSpPr>
          <p:nvPr isPhoto="0" userDrawn="0">
            <p:ph type="ftr" sz="quarter" idx="15" hasCustomPrompt="0"/>
          </p:nvPr>
        </p:nvSpPr>
        <p:spPr bwMode="auto"/>
        <p:txBody>
          <a:bodyPr/>
          <a:lstStyle/>
          <a:p>
            <a:pPr>
              <a:defRPr/>
            </a:pPr>
            <a:r>
              <a:rPr/>
              <a:t>Revision of the LHC Helium WG Recommendations, ATS General Safety meeting</a:t>
            </a:r>
            <a:endParaRPr/>
          </a:p>
        </p:txBody>
      </p:sp>
      <p:sp>
        <p:nvSpPr>
          <p:cNvPr id="8" name="Slide Number Placeholder 9" hidden="0"/>
          <p:cNvSpPr>
            <a:spLocks noGrp="1"/>
          </p:cNvSpPr>
          <p:nvPr isPhoto="0" userDrawn="0">
            <p:ph type="sldNum" sz="quarter" idx="16" hasCustomPrompt="0"/>
          </p:nvPr>
        </p:nvSpPr>
        <p:spPr bwMode="auto"/>
        <p:txBody>
          <a:bodyPr/>
          <a:lstStyle/>
          <a:p>
            <a:pPr>
              <a:defRPr/>
            </a:pPr>
            <a:fld id="{36B5EA5A-BC32-A742-B11B-8E7414D5B535}" type="slidenum">
              <a:rPr lang="en-US"/>
              <a:t/>
            </a:fld>
            <a:endParaRPr lang="en-US"/>
          </a:p>
        </p:txBody>
      </p:sp>
      <p:sp>
        <p:nvSpPr>
          <p:cNvPr id="9" name="Picture Placeholder 5" hidden="0"/>
          <p:cNvSpPr>
            <a:spLocks noGrp="1"/>
          </p:cNvSpPr>
          <p:nvPr isPhoto="0" userDrawn="0">
            <p:ph type="pic" sz="quarter" idx="13" hasCustomPrompt="1"/>
          </p:nvPr>
        </p:nvSpPr>
        <p:spPr bwMode="auto">
          <a:xfrm>
            <a:off x="8075613" y="1592263"/>
            <a:ext cx="37084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0" name="Picture Placeholder 5" hidden="0"/>
          <p:cNvSpPr>
            <a:spLocks noGrp="1"/>
          </p:cNvSpPr>
          <p:nvPr isPhoto="0" userDrawn="0">
            <p:ph type="pic" sz="quarter" idx="17" hasCustomPrompt="1"/>
          </p:nvPr>
        </p:nvSpPr>
        <p:spPr bwMode="auto">
          <a:xfrm>
            <a:off x="8075613" y="3969703"/>
            <a:ext cx="37084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1" name="Picture Placeholder 5" hidden="0"/>
          <p:cNvSpPr>
            <a:spLocks noGrp="1"/>
          </p:cNvSpPr>
          <p:nvPr isPhoto="0" userDrawn="0">
            <p:ph type="pic" sz="quarter" idx="18" hasCustomPrompt="1"/>
          </p:nvPr>
        </p:nvSpPr>
        <p:spPr bwMode="auto">
          <a:xfrm>
            <a:off x="4259263" y="1592263"/>
            <a:ext cx="37080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2" name="Picture Placeholder 5" hidden="0"/>
          <p:cNvSpPr>
            <a:spLocks noGrp="1"/>
          </p:cNvSpPr>
          <p:nvPr isPhoto="0" userDrawn="0">
            <p:ph type="pic" sz="quarter" idx="19" hasCustomPrompt="1"/>
          </p:nvPr>
        </p:nvSpPr>
        <p:spPr bwMode="auto">
          <a:xfrm>
            <a:off x="4259263" y="3978015"/>
            <a:ext cx="3708000" cy="2232025"/>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Subtitles and 2 Pictures ">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a:xfrm>
            <a:off x="407988" y="365125"/>
            <a:ext cx="11380812" cy="1084263"/>
          </a:xfrm>
        </p:spPr>
        <p:txBody>
          <a:bodyPr/>
          <a:lstStyle/>
          <a:p>
            <a:pPr>
              <a:defRPr/>
            </a:pPr>
            <a:r>
              <a:rPr lang="en-US"/>
              <a:t>Click to edit Master title style</a:t>
            </a:r>
            <a:endParaRPr/>
          </a:p>
        </p:txBody>
      </p:sp>
      <p:sp>
        <p:nvSpPr>
          <p:cNvPr id="5" name="Text Placeholder 2" hidden="0"/>
          <p:cNvSpPr>
            <a:spLocks noGrp="1"/>
          </p:cNvSpPr>
          <p:nvPr isPhoto="0" userDrawn="0">
            <p:ph type="body" idx="1" hasCustomPrompt="0"/>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6" name="Text Placeholder 4" hidden="0"/>
          <p:cNvSpPr>
            <a:spLocks noGrp="1"/>
          </p:cNvSpPr>
          <p:nvPr isPhoto="0" userDrawn="0">
            <p:ph type="body" sz="quarter" idx="3" hasCustomPrompt="0"/>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7" name="Picture Placeholder 10" hidden="0"/>
          <p:cNvSpPr>
            <a:spLocks noGrp="1"/>
          </p:cNvSpPr>
          <p:nvPr isPhoto="0" userDrawn="0">
            <p:ph type="pic" sz="quarter" idx="13" hasCustomPrompt="1"/>
          </p:nvPr>
        </p:nvSpPr>
        <p:spPr bwMode="auto">
          <a:xfrm>
            <a:off x="407988" y="2420938"/>
            <a:ext cx="5616575"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8" name="Date Placeholder 3" hidden="0"/>
          <p:cNvSpPr>
            <a:spLocks noGrp="1"/>
          </p:cNvSpPr>
          <p:nvPr isPhoto="0" userDrawn="0">
            <p:ph type="dt" sz="half" idx="15" hasCustomPrompt="0"/>
          </p:nvPr>
        </p:nvSpPr>
        <p:spPr bwMode="auto"/>
        <p:txBody>
          <a:bodyPr/>
          <a:lstStyle/>
          <a:p>
            <a:pPr>
              <a:defRPr/>
            </a:pPr>
            <a:r>
              <a:rPr/>
              <a:t>14-May-2025</a:t>
            </a:r>
            <a:endParaRPr/>
          </a:p>
        </p:txBody>
      </p:sp>
      <p:sp>
        <p:nvSpPr>
          <p:cNvPr id="9" name="Footer Placeholder 5" hidden="0"/>
          <p:cNvSpPr>
            <a:spLocks noGrp="1"/>
          </p:cNvSpPr>
          <p:nvPr isPhoto="0" userDrawn="0">
            <p:ph type="ftr" sz="quarter" idx="16" hasCustomPrompt="0"/>
          </p:nvPr>
        </p:nvSpPr>
        <p:spPr bwMode="auto"/>
        <p:txBody>
          <a:bodyPr/>
          <a:lstStyle/>
          <a:p>
            <a:pPr>
              <a:defRPr/>
            </a:pPr>
            <a:r>
              <a:rPr/>
              <a:t>Revision of the LHC Helium WG Recommendations, ATS General Safety meeting</a:t>
            </a:r>
            <a:endParaRPr/>
          </a:p>
        </p:txBody>
      </p:sp>
      <p:sp>
        <p:nvSpPr>
          <p:cNvPr id="10" name="Slide Number Placeholder 9" hidden="0"/>
          <p:cNvSpPr>
            <a:spLocks noGrp="1"/>
          </p:cNvSpPr>
          <p:nvPr isPhoto="0" userDrawn="0">
            <p:ph type="sldNum" sz="quarter" idx="17" hasCustomPrompt="0"/>
          </p:nvPr>
        </p:nvSpPr>
        <p:spPr bwMode="auto"/>
        <p:txBody>
          <a:bodyPr/>
          <a:lstStyle/>
          <a:p>
            <a:pPr>
              <a:defRPr/>
            </a:pPr>
            <a:fld id="{36B5EA5A-BC32-A742-B11B-8E7414D5B535}" type="slidenum">
              <a:rPr lang="en-US"/>
              <a:t/>
            </a:fld>
            <a:endParaRPr lang="en-US"/>
          </a:p>
        </p:txBody>
      </p:sp>
      <p:sp>
        <p:nvSpPr>
          <p:cNvPr id="11" name="Picture Placeholder 7" hidden="0"/>
          <p:cNvSpPr>
            <a:spLocks noGrp="1"/>
          </p:cNvSpPr>
          <p:nvPr isPhoto="0" userDrawn="0">
            <p:ph type="pic" sz="quarter" idx="18" hasCustomPrompt="1"/>
          </p:nvPr>
        </p:nvSpPr>
        <p:spPr bwMode="auto">
          <a:xfrm>
            <a:off x="6172200" y="2420938"/>
            <a:ext cx="5616575" cy="3779837"/>
          </a:xfrm>
          <a:prstGeom prst="rect">
            <a:avLst/>
          </a:prstGeom>
          <a:noFill/>
          <a:ln w="3175">
            <a:noFill/>
          </a:ln>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Subtitle and 3 Pictures">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a:xfrm>
            <a:off x="407988" y="365125"/>
            <a:ext cx="11380812" cy="1084263"/>
          </a:xfrm>
        </p:spPr>
        <p:txBody>
          <a:bodyPr/>
          <a:lstStyle/>
          <a:p>
            <a:pPr>
              <a:defRPr/>
            </a:pPr>
            <a:r>
              <a:rPr lang="en-US"/>
              <a:t>Click to edit Master title style</a:t>
            </a:r>
            <a:endParaRPr/>
          </a:p>
        </p:txBody>
      </p:sp>
      <p:sp>
        <p:nvSpPr>
          <p:cNvPr id="5" name="Text Placeholder 2" hidden="0"/>
          <p:cNvSpPr>
            <a:spLocks noGrp="1"/>
          </p:cNvSpPr>
          <p:nvPr isPhoto="0" userDrawn="0">
            <p:ph type="body" idx="1" hasCustomPrompt="0"/>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6" name="Text Placeholder 4" hidden="0"/>
          <p:cNvSpPr>
            <a:spLocks noGrp="1"/>
          </p:cNvSpPr>
          <p:nvPr isPhoto="0" userDrawn="0">
            <p:ph type="body" sz="quarter" idx="3" hasCustomPrompt="0"/>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7" name="Picture Placeholder 10" hidden="0"/>
          <p:cNvSpPr>
            <a:spLocks noGrp="1"/>
          </p:cNvSpPr>
          <p:nvPr isPhoto="0" userDrawn="0">
            <p:ph type="pic" sz="quarter" idx="13" hasCustomPrompt="1"/>
          </p:nvPr>
        </p:nvSpPr>
        <p:spPr bwMode="auto">
          <a:xfrm>
            <a:off x="407989" y="2416175"/>
            <a:ext cx="3708400"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8" name="Picture Placeholder 12" hidden="0"/>
          <p:cNvSpPr>
            <a:spLocks noGrp="1"/>
          </p:cNvSpPr>
          <p:nvPr isPhoto="0" userDrawn="0">
            <p:ph type="pic" sz="quarter" idx="14" hasCustomPrompt="1"/>
          </p:nvPr>
        </p:nvSpPr>
        <p:spPr bwMode="auto">
          <a:xfrm>
            <a:off x="8075613" y="2416175"/>
            <a:ext cx="3708000" cy="3779837"/>
          </a:xfrm>
          <a:prstGeom prst="rect">
            <a:avLst/>
          </a:prstGeom>
          <a:noFill/>
          <a:ln w="3175">
            <a:noFill/>
          </a:ln>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endParaRPr/>
          </a:p>
        </p:txBody>
      </p:sp>
      <p:sp>
        <p:nvSpPr>
          <p:cNvPr id="9" name="Text Placeholder 2" hidden="0"/>
          <p:cNvSpPr>
            <a:spLocks noGrp="1"/>
          </p:cNvSpPr>
          <p:nvPr isPhoto="0" userDrawn="0">
            <p:ph type="body" idx="15" hasCustomPrompt="0"/>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0" name="Picture Placeholder 10" hidden="0"/>
          <p:cNvSpPr>
            <a:spLocks noGrp="1"/>
          </p:cNvSpPr>
          <p:nvPr isPhoto="0" userDrawn="0">
            <p:ph type="pic" sz="quarter" idx="16" hasCustomPrompt="1"/>
          </p:nvPr>
        </p:nvSpPr>
        <p:spPr bwMode="auto">
          <a:xfrm>
            <a:off x="4253848" y="2416175"/>
            <a:ext cx="3708400"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11" name="Date Placeholder 3" hidden="0"/>
          <p:cNvSpPr>
            <a:spLocks noGrp="1"/>
          </p:cNvSpPr>
          <p:nvPr isPhoto="0" userDrawn="0">
            <p:ph type="dt" sz="half" idx="17" hasCustomPrompt="0"/>
          </p:nvPr>
        </p:nvSpPr>
        <p:spPr bwMode="auto"/>
        <p:txBody>
          <a:bodyPr/>
          <a:lstStyle/>
          <a:p>
            <a:pPr>
              <a:defRPr/>
            </a:pPr>
            <a:r>
              <a:rPr/>
              <a:t>14-May-2025</a:t>
            </a:r>
            <a:endParaRPr/>
          </a:p>
        </p:txBody>
      </p:sp>
      <p:sp>
        <p:nvSpPr>
          <p:cNvPr id="12" name="Footer Placeholder 5" hidden="0"/>
          <p:cNvSpPr>
            <a:spLocks noGrp="1"/>
          </p:cNvSpPr>
          <p:nvPr isPhoto="0" userDrawn="0">
            <p:ph type="ftr" sz="quarter" idx="18" hasCustomPrompt="0"/>
          </p:nvPr>
        </p:nvSpPr>
        <p:spPr bwMode="auto"/>
        <p:txBody>
          <a:bodyPr/>
          <a:lstStyle/>
          <a:p>
            <a:pPr>
              <a:defRPr/>
            </a:pPr>
            <a:r>
              <a:rPr/>
              <a:t>Revision of the LHC Helium WG Recommendations, ATS General Safety meeting</a:t>
            </a:r>
            <a:endParaRPr/>
          </a:p>
        </p:txBody>
      </p:sp>
      <p:sp>
        <p:nvSpPr>
          <p:cNvPr id="13" name="Slide Number Placeholder 13" hidden="0"/>
          <p:cNvSpPr>
            <a:spLocks noGrp="1"/>
          </p:cNvSpPr>
          <p:nvPr isPhoto="0" userDrawn="0">
            <p:ph type="sldNum" sz="quarter" idx="19" hasCustomPrompt="0"/>
          </p:nvPr>
        </p:nvSpPr>
        <p:spPr bwMode="auto"/>
        <p:txBody>
          <a:bodyPr/>
          <a:lstStyle/>
          <a:p>
            <a:pPr>
              <a:defRPr/>
            </a:pPr>
            <a:fld id="{36B5EA5A-BC32-A742-B11B-8E7414D5B535}" type="slidenum">
              <a:rPr lang="en-US"/>
              <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Text and 3 Pictures with boxes">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a:xfrm>
            <a:off x="407988" y="365125"/>
            <a:ext cx="11380812" cy="1084263"/>
          </a:xfrm>
        </p:spPr>
        <p:txBody>
          <a:bodyPr/>
          <a:lstStyle/>
          <a:p>
            <a:pPr>
              <a:defRPr/>
            </a:pPr>
            <a:r>
              <a:rPr lang="en-US"/>
              <a:t>Click to edit Master title style</a:t>
            </a:r>
            <a:endParaRPr/>
          </a:p>
        </p:txBody>
      </p:sp>
      <p:sp>
        <p:nvSpPr>
          <p:cNvPr id="5" name="Text Placeholder 2" hidden="0"/>
          <p:cNvSpPr>
            <a:spLocks noGrp="1"/>
          </p:cNvSpPr>
          <p:nvPr isPhoto="0" userDrawn="0">
            <p:ph type="body" idx="15" hasCustomPrompt="0"/>
          </p:nvPr>
        </p:nvSpPr>
        <p:spPr bwMode="auto">
          <a:xfrm>
            <a:off x="4116386" y="1601376"/>
            <a:ext cx="3960000" cy="1131215"/>
          </a:xfrm>
          <a:prstGeom prst="rect">
            <a:avLst/>
          </a:prstGeom>
          <a:solidFill>
            <a:schemeClr val="tx1"/>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6" name="Picture Placeholder 10" hidden="0"/>
          <p:cNvSpPr>
            <a:spLocks noGrp="1"/>
          </p:cNvSpPr>
          <p:nvPr isPhoto="0" userDrawn="0">
            <p:ph type="pic" sz="quarter" idx="16" hasCustomPrompt="1"/>
          </p:nvPr>
        </p:nvSpPr>
        <p:spPr bwMode="auto">
          <a:xfrm>
            <a:off x="4115612" y="2732442"/>
            <a:ext cx="3960774" cy="3477297"/>
          </a:xfrm>
          <a:prstGeom prst="rect">
            <a:avLst/>
          </a:prstGeom>
          <a:noFill/>
          <a:ln w="3175">
            <a:noFill/>
          </a:ln>
        </p:spPr>
        <p:txBody>
          <a:bodyPr anchor="ctr"/>
          <a:lstStyle>
            <a:lvl1pPr algn="ctr">
              <a:defRPr/>
            </a:lvl1pPr>
          </a:lstStyle>
          <a:p>
            <a:pPr>
              <a:defRPr/>
            </a:pPr>
            <a:r>
              <a:rPr lang="en-US"/>
              <a:t>Drag and Drop picture</a:t>
            </a:r>
            <a:endParaRPr/>
          </a:p>
        </p:txBody>
      </p:sp>
      <p:sp>
        <p:nvSpPr>
          <p:cNvPr id="7" name="Date Placeholder 3" hidden="0"/>
          <p:cNvSpPr>
            <a:spLocks noGrp="1"/>
          </p:cNvSpPr>
          <p:nvPr isPhoto="0" userDrawn="0">
            <p:ph type="dt" sz="half" idx="17" hasCustomPrompt="0"/>
          </p:nvPr>
        </p:nvSpPr>
        <p:spPr bwMode="auto"/>
        <p:txBody>
          <a:bodyPr/>
          <a:lstStyle/>
          <a:p>
            <a:pPr>
              <a:defRPr/>
            </a:pPr>
            <a:r>
              <a:rPr/>
              <a:t>14-May-2025</a:t>
            </a:r>
            <a:endParaRPr/>
          </a:p>
        </p:txBody>
      </p:sp>
      <p:sp>
        <p:nvSpPr>
          <p:cNvPr id="8" name="Footer Placeholder 5" hidden="0"/>
          <p:cNvSpPr>
            <a:spLocks noGrp="1"/>
          </p:cNvSpPr>
          <p:nvPr isPhoto="0" userDrawn="0">
            <p:ph type="ftr" sz="quarter" idx="18" hasCustomPrompt="0"/>
          </p:nvPr>
        </p:nvSpPr>
        <p:spPr bwMode="auto"/>
        <p:txBody>
          <a:bodyPr/>
          <a:lstStyle/>
          <a:p>
            <a:pPr>
              <a:defRPr/>
            </a:pPr>
            <a:r>
              <a:rPr/>
              <a:t>Revision of the LHC Helium WG Recommendations, ATS General Safety meeting</a:t>
            </a:r>
            <a:endParaRPr/>
          </a:p>
        </p:txBody>
      </p:sp>
      <p:sp>
        <p:nvSpPr>
          <p:cNvPr id="9" name="Slide Number Placeholder 13" hidden="0"/>
          <p:cNvSpPr>
            <a:spLocks noGrp="1"/>
          </p:cNvSpPr>
          <p:nvPr isPhoto="0" userDrawn="0">
            <p:ph type="sldNum" sz="quarter" idx="19" hasCustomPrompt="0"/>
          </p:nvPr>
        </p:nvSpPr>
        <p:spPr bwMode="auto"/>
        <p:txBody>
          <a:bodyPr/>
          <a:lstStyle/>
          <a:p>
            <a:pPr>
              <a:defRPr/>
            </a:pPr>
            <a:fld id="{36B5EA5A-BC32-A742-B11B-8E7414D5B535}" type="slidenum">
              <a:rPr lang="en-US"/>
              <a:t/>
            </a:fld>
            <a:endParaRPr lang="en-US"/>
          </a:p>
        </p:txBody>
      </p:sp>
      <p:sp>
        <p:nvSpPr>
          <p:cNvPr id="10" name="Text Placeholder 2" hidden="0"/>
          <p:cNvSpPr>
            <a:spLocks noGrp="1"/>
          </p:cNvSpPr>
          <p:nvPr isPhoto="0" userDrawn="0">
            <p:ph type="body" idx="20" hasCustomPrompt="0"/>
          </p:nvPr>
        </p:nvSpPr>
        <p:spPr bwMode="auto">
          <a:xfrm>
            <a:off x="3275" y="5078524"/>
            <a:ext cx="3960000" cy="1131215"/>
          </a:xfrm>
          <a:prstGeom prst="rect">
            <a:avLst/>
          </a:prstGeom>
          <a:solidFill>
            <a:schemeClr val="tx1"/>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1" name="Picture Placeholder 10" hidden="0"/>
          <p:cNvSpPr>
            <a:spLocks noGrp="1"/>
          </p:cNvSpPr>
          <p:nvPr isPhoto="0" userDrawn="0">
            <p:ph type="pic" sz="quarter" idx="21" hasCustomPrompt="1"/>
          </p:nvPr>
        </p:nvSpPr>
        <p:spPr bwMode="auto">
          <a:xfrm>
            <a:off x="4050" y="1601376"/>
            <a:ext cx="3959225" cy="3477297"/>
          </a:xfrm>
          <a:prstGeom prst="rect">
            <a:avLst/>
          </a:prstGeom>
          <a:noFill/>
          <a:ln w="3175">
            <a:noFill/>
          </a:ln>
        </p:spPr>
        <p:txBody>
          <a:bodyPr anchor="ctr"/>
          <a:lstStyle>
            <a:lvl1pPr algn="ctr">
              <a:defRPr/>
            </a:lvl1pPr>
          </a:lstStyle>
          <a:p>
            <a:pPr>
              <a:defRPr/>
            </a:pPr>
            <a:r>
              <a:rPr lang="en-US"/>
              <a:t>Drag and Drop picture</a:t>
            </a:r>
            <a:endParaRPr/>
          </a:p>
        </p:txBody>
      </p:sp>
      <p:sp>
        <p:nvSpPr>
          <p:cNvPr id="12" name="Text Placeholder 2" hidden="0"/>
          <p:cNvSpPr>
            <a:spLocks noGrp="1"/>
          </p:cNvSpPr>
          <p:nvPr isPhoto="0" userDrawn="0">
            <p:ph type="body" idx="22" hasCustomPrompt="0"/>
          </p:nvPr>
        </p:nvSpPr>
        <p:spPr bwMode="auto">
          <a:xfrm>
            <a:off x="8228722" y="5078524"/>
            <a:ext cx="3963665" cy="1131215"/>
          </a:xfrm>
          <a:prstGeom prst="rect">
            <a:avLst/>
          </a:prstGeom>
          <a:solidFill>
            <a:schemeClr val="tx1"/>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3" name="Picture Placeholder 10" hidden="0"/>
          <p:cNvSpPr>
            <a:spLocks noGrp="1"/>
          </p:cNvSpPr>
          <p:nvPr isPhoto="0" userDrawn="0">
            <p:ph type="pic" sz="quarter" idx="23" hasCustomPrompt="1"/>
          </p:nvPr>
        </p:nvSpPr>
        <p:spPr bwMode="auto">
          <a:xfrm>
            <a:off x="8232388" y="1601376"/>
            <a:ext cx="3959225" cy="3477297"/>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Picture Horizontal and texts">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a:xfrm>
            <a:off x="407988" y="365125"/>
            <a:ext cx="11380812" cy="1084263"/>
          </a:xfrm>
        </p:spPr>
        <p:txBody>
          <a:bodyPr/>
          <a:lstStyle/>
          <a:p>
            <a:pPr>
              <a:defRPr/>
            </a:pPr>
            <a:r>
              <a:rPr lang="en-US"/>
              <a:t>Click to edit Master title style</a:t>
            </a:r>
            <a:endParaRPr/>
          </a:p>
        </p:txBody>
      </p:sp>
      <p:sp>
        <p:nvSpPr>
          <p:cNvPr id="5" name="Picture Placeholder 10" hidden="0"/>
          <p:cNvSpPr>
            <a:spLocks noGrp="1"/>
          </p:cNvSpPr>
          <p:nvPr isPhoto="0" userDrawn="0">
            <p:ph type="pic" sz="quarter" idx="13" hasCustomPrompt="1"/>
          </p:nvPr>
        </p:nvSpPr>
        <p:spPr bwMode="auto">
          <a:xfrm>
            <a:off x="412776" y="1592263"/>
            <a:ext cx="11376024" cy="2563906"/>
          </a:xfrm>
          <a:prstGeom prst="rect">
            <a:avLst/>
          </a:prstGeom>
          <a:noFill/>
          <a:ln w="3175">
            <a:noFill/>
          </a:ln>
        </p:spPr>
        <p:txBody>
          <a:bodyPr anchor="ctr"/>
          <a:lstStyle>
            <a:lvl1pPr algn="ctr">
              <a:defRPr/>
            </a:lvl1pPr>
          </a:lstStyle>
          <a:p>
            <a:pPr>
              <a:defRPr/>
            </a:pPr>
            <a:r>
              <a:rPr lang="en-US"/>
              <a:t>Drag and Drop picture</a:t>
            </a:r>
            <a:endParaRPr/>
          </a:p>
        </p:txBody>
      </p:sp>
      <p:sp>
        <p:nvSpPr>
          <p:cNvPr id="6" name="Text Placeholder 5" hidden="0"/>
          <p:cNvSpPr>
            <a:spLocks noGrp="1"/>
          </p:cNvSpPr>
          <p:nvPr isPhoto="0" userDrawn="0">
            <p:ph type="body" sz="quarter" idx="14" hasCustomPrompt="0"/>
          </p:nvPr>
        </p:nvSpPr>
        <p:spPr bwMode="auto">
          <a:xfrm>
            <a:off x="407989" y="4294188"/>
            <a:ext cx="3708400"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7" name="Text Placeholder 5" hidden="0"/>
          <p:cNvSpPr>
            <a:spLocks noGrp="1"/>
          </p:cNvSpPr>
          <p:nvPr isPhoto="0" userDrawn="0">
            <p:ph type="body" sz="quarter" idx="15" hasCustomPrompt="0"/>
          </p:nvPr>
        </p:nvSpPr>
        <p:spPr bwMode="auto">
          <a:xfrm>
            <a:off x="4267201" y="4294188"/>
            <a:ext cx="3665537"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8" name="Date Placeholder 2" hidden="0"/>
          <p:cNvSpPr>
            <a:spLocks noGrp="1"/>
          </p:cNvSpPr>
          <p:nvPr isPhoto="0" userDrawn="0">
            <p:ph type="dt" sz="half" idx="16" hasCustomPrompt="0"/>
          </p:nvPr>
        </p:nvSpPr>
        <p:spPr bwMode="auto"/>
        <p:txBody>
          <a:bodyPr/>
          <a:lstStyle/>
          <a:p>
            <a:pPr>
              <a:defRPr/>
            </a:pPr>
            <a:r>
              <a:rPr/>
              <a:t>14-May-2025</a:t>
            </a:r>
            <a:endParaRPr/>
          </a:p>
        </p:txBody>
      </p:sp>
      <p:sp>
        <p:nvSpPr>
          <p:cNvPr id="9" name="Footer Placeholder 3" hidden="0"/>
          <p:cNvSpPr>
            <a:spLocks noGrp="1"/>
          </p:cNvSpPr>
          <p:nvPr isPhoto="0" userDrawn="0">
            <p:ph type="ftr" sz="quarter" idx="17" hasCustomPrompt="0"/>
          </p:nvPr>
        </p:nvSpPr>
        <p:spPr bwMode="auto"/>
        <p:txBody>
          <a:bodyPr/>
          <a:lstStyle/>
          <a:p>
            <a:pPr>
              <a:defRPr/>
            </a:pPr>
            <a:r>
              <a:rPr/>
              <a:t>Revision of the LHC Helium WG Recommendations, ATS General Safety meeting</a:t>
            </a:r>
            <a:endParaRPr/>
          </a:p>
        </p:txBody>
      </p:sp>
      <p:sp>
        <p:nvSpPr>
          <p:cNvPr id="10" name="Slide Number Placeholder 4" hidden="0"/>
          <p:cNvSpPr>
            <a:spLocks noGrp="1"/>
          </p:cNvSpPr>
          <p:nvPr isPhoto="0" userDrawn="0">
            <p:ph type="sldNum" sz="quarter" idx="18" hasCustomPrompt="0"/>
          </p:nvPr>
        </p:nvSpPr>
        <p:spPr bwMode="auto"/>
        <p:txBody>
          <a:bodyPr/>
          <a:lstStyle/>
          <a:p>
            <a:pPr>
              <a:defRPr/>
            </a:pPr>
            <a:fld id="{36B5EA5A-BC32-A742-B11B-8E7414D5B535}" type="slidenum">
              <a:rPr lang="en-US"/>
              <a:t/>
            </a:fld>
            <a:endParaRPr lang="en-US"/>
          </a:p>
        </p:txBody>
      </p:sp>
      <p:sp>
        <p:nvSpPr>
          <p:cNvPr id="11" name="Text Placeholder 5" hidden="0"/>
          <p:cNvSpPr>
            <a:spLocks noGrp="1"/>
          </p:cNvSpPr>
          <p:nvPr isPhoto="0" userDrawn="0">
            <p:ph type="body" sz="quarter" idx="19" hasCustomPrompt="0"/>
          </p:nvPr>
        </p:nvSpPr>
        <p:spPr bwMode="auto">
          <a:xfrm>
            <a:off x="8085668" y="4294188"/>
            <a:ext cx="3703132"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Picture Horizontal and text in boxes">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a:xfrm>
            <a:off x="407988" y="365125"/>
            <a:ext cx="11380812" cy="1084263"/>
          </a:xfrm>
        </p:spPr>
        <p:txBody>
          <a:bodyPr/>
          <a:lstStyle/>
          <a:p>
            <a:pPr>
              <a:defRPr/>
            </a:pPr>
            <a:r>
              <a:rPr lang="en-US"/>
              <a:t>Click to edit Master title style</a:t>
            </a:r>
            <a:endParaRPr/>
          </a:p>
        </p:txBody>
      </p:sp>
      <p:sp>
        <p:nvSpPr>
          <p:cNvPr id="5" name="Picture Placeholder 10" hidden="0"/>
          <p:cNvSpPr>
            <a:spLocks noGrp="1"/>
          </p:cNvSpPr>
          <p:nvPr isPhoto="0" userDrawn="0">
            <p:ph type="pic" sz="quarter" idx="13" hasCustomPrompt="1"/>
          </p:nvPr>
        </p:nvSpPr>
        <p:spPr bwMode="auto">
          <a:xfrm>
            <a:off x="0" y="1592263"/>
            <a:ext cx="12192000" cy="2945870"/>
          </a:xfrm>
          <a:prstGeom prst="rect">
            <a:avLst/>
          </a:prstGeom>
          <a:noFill/>
          <a:ln w="3175">
            <a:noFill/>
          </a:ln>
        </p:spPr>
        <p:txBody>
          <a:bodyPr anchor="ctr"/>
          <a:lstStyle>
            <a:lvl1pPr algn="ctr">
              <a:defRPr/>
            </a:lvl1pPr>
          </a:lstStyle>
          <a:p>
            <a:pPr>
              <a:defRPr/>
            </a:pPr>
            <a:r>
              <a:rPr lang="en-US"/>
              <a:t>Drag and Drop picture</a:t>
            </a:r>
            <a:endParaRPr/>
          </a:p>
        </p:txBody>
      </p:sp>
      <p:sp>
        <p:nvSpPr>
          <p:cNvPr id="6" name="Text Placeholder 5" hidden="0"/>
          <p:cNvSpPr>
            <a:spLocks noGrp="1"/>
          </p:cNvSpPr>
          <p:nvPr isPhoto="0" userDrawn="0">
            <p:ph type="body" sz="quarter" idx="14" hasCustomPrompt="0"/>
          </p:nvPr>
        </p:nvSpPr>
        <p:spPr bwMode="auto">
          <a:xfrm>
            <a:off x="407989" y="4294188"/>
            <a:ext cx="3708400"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7" name="Text Placeholder 5" hidden="0"/>
          <p:cNvSpPr>
            <a:spLocks noGrp="1"/>
          </p:cNvSpPr>
          <p:nvPr isPhoto="0" userDrawn="0">
            <p:ph type="body" sz="quarter" idx="15" hasCustomPrompt="0"/>
          </p:nvPr>
        </p:nvSpPr>
        <p:spPr bwMode="auto">
          <a:xfrm>
            <a:off x="4267201" y="4294188"/>
            <a:ext cx="3665537"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8" name="Date Placeholder 2" hidden="0"/>
          <p:cNvSpPr>
            <a:spLocks noGrp="1"/>
          </p:cNvSpPr>
          <p:nvPr isPhoto="0" userDrawn="0">
            <p:ph type="dt" sz="half" idx="16" hasCustomPrompt="0"/>
          </p:nvPr>
        </p:nvSpPr>
        <p:spPr bwMode="auto"/>
        <p:txBody>
          <a:bodyPr/>
          <a:lstStyle/>
          <a:p>
            <a:pPr>
              <a:defRPr/>
            </a:pPr>
            <a:r>
              <a:rPr/>
              <a:t>14-May-2025</a:t>
            </a:r>
            <a:endParaRPr/>
          </a:p>
        </p:txBody>
      </p:sp>
      <p:sp>
        <p:nvSpPr>
          <p:cNvPr id="9" name="Footer Placeholder 3" hidden="0"/>
          <p:cNvSpPr>
            <a:spLocks noGrp="1"/>
          </p:cNvSpPr>
          <p:nvPr isPhoto="0" userDrawn="0">
            <p:ph type="ftr" sz="quarter" idx="17" hasCustomPrompt="0"/>
          </p:nvPr>
        </p:nvSpPr>
        <p:spPr bwMode="auto"/>
        <p:txBody>
          <a:bodyPr/>
          <a:lstStyle/>
          <a:p>
            <a:pPr>
              <a:defRPr/>
            </a:pPr>
            <a:r>
              <a:rPr/>
              <a:t>Revision of the LHC Helium WG Recommendations, ATS General Safety meeting</a:t>
            </a:r>
            <a:endParaRPr/>
          </a:p>
        </p:txBody>
      </p:sp>
      <p:sp>
        <p:nvSpPr>
          <p:cNvPr id="10" name="Slide Number Placeholder 4" hidden="0"/>
          <p:cNvSpPr>
            <a:spLocks noGrp="1"/>
          </p:cNvSpPr>
          <p:nvPr isPhoto="0" userDrawn="0">
            <p:ph type="sldNum" sz="quarter" idx="18" hasCustomPrompt="0"/>
          </p:nvPr>
        </p:nvSpPr>
        <p:spPr bwMode="auto"/>
        <p:txBody>
          <a:bodyPr/>
          <a:lstStyle/>
          <a:p>
            <a:pPr>
              <a:defRPr/>
            </a:pPr>
            <a:fld id="{36B5EA5A-BC32-A742-B11B-8E7414D5B535}" type="slidenum">
              <a:rPr lang="en-US"/>
              <a:t/>
            </a:fld>
            <a:endParaRPr lang="en-US"/>
          </a:p>
        </p:txBody>
      </p:sp>
      <p:sp>
        <p:nvSpPr>
          <p:cNvPr id="11" name="Text Placeholder 5" hidden="0"/>
          <p:cNvSpPr>
            <a:spLocks noGrp="1"/>
          </p:cNvSpPr>
          <p:nvPr isPhoto="0" userDrawn="0">
            <p:ph type="body" sz="quarter" idx="19" hasCustomPrompt="0"/>
          </p:nvPr>
        </p:nvSpPr>
        <p:spPr bwMode="auto">
          <a:xfrm>
            <a:off x="8085668" y="4294188"/>
            <a:ext cx="3703132"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secHead" userDrawn="1">
  <p:cSld name="Chapter Header">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a:xfrm>
            <a:off x="407987" y="1709738"/>
            <a:ext cx="11376025" cy="2852737"/>
          </a:xfrm>
        </p:spPr>
        <p:txBody>
          <a:bodyPr anchor="b"/>
          <a:lstStyle>
            <a:lvl1pPr>
              <a:defRPr sz="5000"/>
            </a:lvl1pPr>
          </a:lstStyle>
          <a:p>
            <a:pPr>
              <a:defRPr/>
            </a:pPr>
            <a:r>
              <a:rPr lang="en-US"/>
              <a:t>Click to edit Master title style</a:t>
            </a:r>
            <a:endParaRPr/>
          </a:p>
        </p:txBody>
      </p:sp>
      <p:sp>
        <p:nvSpPr>
          <p:cNvPr id="5" name="Text Placeholder 2" hidden="0"/>
          <p:cNvSpPr>
            <a:spLocks noGrp="1"/>
          </p:cNvSpPr>
          <p:nvPr isPhoto="0" userDrawn="0">
            <p:ph type="body" idx="1" hasCustomPrompt="0"/>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Edit Master text styles</a:t>
            </a:r>
            <a:endParaRPr/>
          </a:p>
        </p:txBody>
      </p:sp>
      <p:sp>
        <p:nvSpPr>
          <p:cNvPr id="6" name="Date Placeholder 6"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7"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8" hidden="0"/>
          <p:cNvSpPr>
            <a:spLocks noGrp="1"/>
          </p:cNvSpPr>
          <p:nvPr isPhoto="0" userDrawn="0">
            <p:ph type="sldNum" sz="quarter" idx="12" hasCustomPrompt="0"/>
          </p:nvPr>
        </p:nvSpPr>
        <p:spPr bwMode="auto"/>
        <p:txBody>
          <a:bodyPr/>
          <a:lstStyle/>
          <a:p>
            <a:pPr>
              <a:defRPr/>
            </a:pPr>
            <a:fld id="{36B5EA5A-BC32-A742-B11B-8E7414D5B535}" type="slidenum">
              <a:rPr lang="en-US"/>
              <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Only" userDrawn="1">
  <p:cSld name="Title Only  ">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p:txBody>
          <a:bodyPr/>
          <a:lstStyle/>
          <a:p>
            <a:pPr>
              <a:defRPr/>
            </a:pPr>
            <a:r>
              <a:rPr lang="en-US"/>
              <a:t>Click to edit Master title style</a:t>
            </a:r>
            <a:endParaRPr/>
          </a:p>
        </p:txBody>
      </p:sp>
      <p:sp>
        <p:nvSpPr>
          <p:cNvPr id="5" name="Date Placeholder 5"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6"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7" hidden="0"/>
          <p:cNvSpPr>
            <a:spLocks noGrp="1"/>
          </p:cNvSpPr>
          <p:nvPr isPhoto="0" userDrawn="0">
            <p:ph type="sldNum" sz="quarter" idx="12" hasCustomPrompt="0"/>
          </p:nvPr>
        </p:nvSpPr>
        <p:spPr bwMode="auto"/>
        <p:txBody>
          <a:bodyPr/>
          <a:lstStyle/>
          <a:p>
            <a:pPr>
              <a:defRPr/>
            </a:pPr>
            <a:fld id="{36B5EA5A-BC32-A742-B11B-8E7414D5B535}" type="slidenum">
              <a:rPr lang="en-US"/>
              <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 userDrawn="1">
  <p:cSld name="Title Slide  ">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ctrTitle" hasCustomPrompt="0"/>
          </p:nvPr>
        </p:nvSpPr>
        <p:spPr bwMode="auto">
          <a:xfrm>
            <a:off x="1524000" y="1046163"/>
            <a:ext cx="9144000" cy="2387600"/>
          </a:xfrm>
        </p:spPr>
        <p:txBody>
          <a:bodyPr anchor="b"/>
          <a:lstStyle>
            <a:lvl1pPr algn="ctr">
              <a:defRPr sz="6000"/>
            </a:lvl1pPr>
          </a:lstStyle>
          <a:p>
            <a:pPr>
              <a:defRPr/>
            </a:pPr>
            <a:r>
              <a:rPr lang="en-US"/>
              <a:t>Click to edit Master title style</a:t>
            </a:r>
            <a:endParaRPr/>
          </a:p>
        </p:txBody>
      </p:sp>
      <p:sp>
        <p:nvSpPr>
          <p:cNvPr id="5" name="Subtitle 2" hidden="0"/>
          <p:cNvSpPr>
            <a:spLocks noGrp="1"/>
          </p:cNvSpPr>
          <p:nvPr isPhoto="0" userDrawn="0">
            <p:ph type="subTitle" idx="1" hasCustomPrompt="0"/>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a:p>
        </p:txBody>
      </p:sp>
      <p:sp>
        <p:nvSpPr>
          <p:cNvPr id="6" name="Date Placeholder 6"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7"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8" hidden="0"/>
          <p:cNvSpPr>
            <a:spLocks noGrp="1"/>
          </p:cNvSpPr>
          <p:nvPr isPhoto="0" userDrawn="0">
            <p:ph type="sldNum" sz="quarter" idx="12" hasCustomPrompt="0"/>
          </p:nvPr>
        </p:nvSpPr>
        <p:spPr bwMode="auto"/>
        <p:txBody>
          <a:bodyPr/>
          <a:lstStyle/>
          <a:p>
            <a:pPr>
              <a:defRPr/>
            </a:pPr>
            <a:fld id="{36B5EA5A-BC32-A742-B11B-8E7414D5B535}" type="slidenum">
              <a:rPr lang="en-US"/>
              <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blank" userDrawn="1">
  <p:cSld name="1_Blank">
    <p:spTree>
      <p:nvGrpSpPr>
        <p:cNvPr id="1" name="" hidden="0"/>
        <p:cNvGrpSpPr/>
        <p:nvPr isPhoto="0" userDrawn="0"/>
      </p:nvGrpSpPr>
      <p:grpSpPr bwMode="auto">
        <a:xfrm>
          <a:off x="0" y="0"/>
          <a:ext cx="0" cy="0"/>
          <a:chOff x="0" y="0"/>
          <a:chExt cx="0" cy="0"/>
        </a:xfrm>
      </p:grpSpPr>
      <p:sp>
        <p:nvSpPr>
          <p:cNvPr id="4" name="Date Placeholder 4" hidden="0"/>
          <p:cNvSpPr>
            <a:spLocks noGrp="1"/>
          </p:cNvSpPr>
          <p:nvPr isPhoto="0" userDrawn="0">
            <p:ph type="dt" sz="half" idx="10" hasCustomPrompt="0"/>
          </p:nvPr>
        </p:nvSpPr>
        <p:spPr bwMode="auto"/>
        <p:txBody>
          <a:bodyPr/>
          <a:lstStyle/>
          <a:p>
            <a:pPr>
              <a:defRPr/>
            </a:pPr>
            <a:r>
              <a:rPr/>
              <a:t>14-May-2025</a:t>
            </a:r>
            <a:endParaRPr/>
          </a:p>
        </p:txBody>
      </p:sp>
      <p:sp>
        <p:nvSpPr>
          <p:cNvPr id="5" name="Footer Placeholder 5"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6" name="Slide Number Placeholder 6" hidden="0"/>
          <p:cNvSpPr>
            <a:spLocks noGrp="1"/>
          </p:cNvSpPr>
          <p:nvPr isPhoto="0" userDrawn="0">
            <p:ph type="sldNum" sz="quarter" idx="12" hasCustomPrompt="0"/>
          </p:nvPr>
        </p:nvSpPr>
        <p:spPr bwMode="auto"/>
        <p:txBody>
          <a:bodyPr/>
          <a:lstStyle/>
          <a:p>
            <a:pPr>
              <a:defRPr/>
            </a:pPr>
            <a:fld id="{36B5EA5A-BC32-A742-B11B-8E7414D5B535}" type="slidenum">
              <a:rPr lang="en-US"/>
              <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type="blank" userDrawn="1">
  <p:cSld name="Last slide">
    <p:spTree>
      <p:nvGrpSpPr>
        <p:cNvPr id="1" name="" hidden="0"/>
        <p:cNvGrpSpPr/>
        <p:nvPr isPhoto="0" userDrawn="0"/>
      </p:nvGrpSpPr>
      <p:grpSpPr bwMode="auto">
        <a:xfrm>
          <a:off x="0" y="0"/>
          <a:ext cx="0" cy="0"/>
          <a:chOff x="0" y="0"/>
          <a:chExt cx="0" cy="0"/>
        </a:xfrm>
      </p:grpSpPr>
      <p:sp>
        <p:nvSpPr>
          <p:cNvPr id="4" name="TextBox 3" hidden="0"/>
          <p:cNvSpPr>
            <a:spLocks noAdjustHandles="1"/>
          </p:cNvSpPr>
          <p:nvPr isPhoto="0"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hidden="0"/>
          <p:cNvPicPr>
            <a:picLocks noChangeAspect="1"/>
          </p:cNvPicPr>
          <p:nvPr isPhoto="0"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Title Slide with logo">
    <p:bg>
      <p:bgPr shadeToTitle="0">
        <a:solidFill>
          <a:schemeClr val="tx1"/>
        </a:solidFill>
      </p:bgPr>
    </p:bg>
    <p:spTree>
      <p:nvGrpSpPr>
        <p:cNvPr id="1" name="" hidden="0"/>
        <p:cNvGrpSpPr/>
        <p:nvPr isPhoto="0" userDrawn="0"/>
      </p:nvGrpSpPr>
      <p:grpSpPr bwMode="auto">
        <a:xfrm>
          <a:off x="0" y="0"/>
          <a:ext cx="0" cy="0"/>
          <a:chOff x="0" y="0"/>
          <a:chExt cx="0" cy="0"/>
        </a:xfrm>
      </p:grpSpPr>
      <p:pic>
        <p:nvPicPr>
          <p:cNvPr id="4" name="Image 2" descr="logooutline.eps" hidden="0"/>
          <p:cNvPicPr>
            <a:picLocks noChangeAspect="1"/>
          </p:cNvPicPr>
          <p:nvPr isPhoto="0" userDrawn="1"/>
        </p:nvPicPr>
        <p:blipFill>
          <a:blip r:embed="rId2"/>
          <a:stretch/>
        </p:blipFill>
        <p:spPr bwMode="auto">
          <a:xfrm>
            <a:off x="5106130" y="710117"/>
            <a:ext cx="1990424" cy="1970420"/>
          </a:xfrm>
          <a:prstGeom prst="rect">
            <a:avLst/>
          </a:prstGeom>
        </p:spPr>
      </p:pic>
      <p:sp>
        <p:nvSpPr>
          <p:cNvPr id="5" name="Title 1" hidden="0"/>
          <p:cNvSpPr>
            <a:spLocks noGrp="1"/>
          </p:cNvSpPr>
          <p:nvPr isPhoto="0" userDrawn="0">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hidden="0"/>
          <p:cNvSpPr>
            <a:spLocks noGrp="1"/>
          </p:cNvSpPr>
          <p:nvPr isPhoto="0" userDrawn="0">
            <p:ph type="subTitle" idx="1" hasCustomPrompt="0"/>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Content  ">
    <p:spTree>
      <p:nvGrpSpPr>
        <p:cNvPr id="1" name="" hidden="0"/>
        <p:cNvGrpSpPr/>
        <p:nvPr isPhoto="0" userDrawn="0"/>
      </p:nvGrpSpPr>
      <p:grpSpPr bwMode="auto">
        <a:xfrm>
          <a:off x="0" y="0"/>
          <a:ext cx="0" cy="0"/>
          <a:chOff x="0" y="0"/>
          <a:chExt cx="0" cy="0"/>
        </a:xfrm>
      </p:grpSpPr>
      <p:sp>
        <p:nvSpPr>
          <p:cNvPr id="4" name="Content Placeholder 2" hidden="0"/>
          <p:cNvSpPr>
            <a:spLocks noGrp="1"/>
          </p:cNvSpPr>
          <p:nvPr isPhoto="0" userDrawn="0">
            <p:ph idx="1" hasCustomPrompt="0"/>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5" name="Title 6" hidden="0"/>
          <p:cNvSpPr>
            <a:spLocks noGrp="1"/>
          </p:cNvSpPr>
          <p:nvPr isPhoto="0" userDrawn="0">
            <p:ph type="title" hasCustomPrompt="0"/>
          </p:nvPr>
        </p:nvSpPr>
        <p:spPr bwMode="auto"/>
        <p:txBody>
          <a:bodyPr/>
          <a:lstStyle/>
          <a:p>
            <a:pPr>
              <a:defRPr/>
            </a:pPr>
            <a:r>
              <a:rPr lang="en-US"/>
              <a:t>Click to edit Master title style</a:t>
            </a:r>
            <a:endParaRPr/>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36B5EA5A-BC32-A742-B11B-8E7414D5B535}" type="slidenum">
              <a:rPr lang="en-US"/>
              <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Bulleted Content">
    <p:spTree>
      <p:nvGrpSpPr>
        <p:cNvPr id="1" name="" hidden="0"/>
        <p:cNvGrpSpPr/>
        <p:nvPr isPhoto="0" userDrawn="0"/>
      </p:nvGrpSpPr>
      <p:grpSpPr bwMode="auto">
        <a:xfrm>
          <a:off x="0" y="0"/>
          <a:ext cx="0" cy="0"/>
          <a:chOff x="0" y="0"/>
          <a:chExt cx="0" cy="0"/>
        </a:xfrm>
      </p:grpSpPr>
      <p:sp>
        <p:nvSpPr>
          <p:cNvPr id="4" name="Content Placeholder 2" hidden="0"/>
          <p:cNvSpPr>
            <a:spLocks noGrp="1"/>
          </p:cNvSpPr>
          <p:nvPr isPhoto="0" userDrawn="0">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0">
              <a:defRPr/>
            </a:pPr>
            <a:endParaRPr lang="en-US"/>
          </a:p>
        </p:txBody>
      </p:sp>
      <p:sp>
        <p:nvSpPr>
          <p:cNvPr id="5" name="Title 6" hidden="0"/>
          <p:cNvSpPr>
            <a:spLocks noGrp="1"/>
          </p:cNvSpPr>
          <p:nvPr isPhoto="0" userDrawn="0">
            <p:ph type="title" hasCustomPrompt="0"/>
          </p:nvPr>
        </p:nvSpPr>
        <p:spPr bwMode="auto"/>
        <p:txBody>
          <a:bodyPr/>
          <a:lstStyle/>
          <a:p>
            <a:pPr>
              <a:defRPr/>
            </a:pPr>
            <a:r>
              <a:rPr lang="en-US"/>
              <a:t>Click to edit Master title style</a:t>
            </a:r>
            <a:endParaRPr/>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36B5EA5A-BC32-A742-B11B-8E7414D5B535}" type="slidenum">
              <a:rPr lang="en-US"/>
              <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Big Pictur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p:txBody>
          <a:bodyPr/>
          <a:lstStyle/>
          <a:p>
            <a:pPr>
              <a:defRPr/>
            </a:pPr>
            <a:r>
              <a:rPr lang="en-US"/>
              <a:t>Click to edit Master title style</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36B5EA5A-BC32-A742-B11B-8E7414D5B535}" type="slidenum">
              <a:rPr lang="en-US"/>
              <a:t/>
            </a:fld>
            <a:endParaRPr lang="en-US"/>
          </a:p>
        </p:txBody>
      </p:sp>
      <p:sp>
        <p:nvSpPr>
          <p:cNvPr id="8" name="Picture Placeholder 3" hidden="0"/>
          <p:cNvSpPr>
            <a:spLocks noGrp="1"/>
          </p:cNvSpPr>
          <p:nvPr isPhoto="0" userDrawn="0">
            <p:ph type="pic" sz="quarter" idx="13" hasCustomPrompt="1"/>
          </p:nvPr>
        </p:nvSpPr>
        <p:spPr bwMode="auto">
          <a:xfrm>
            <a:off x="407988" y="1439863"/>
            <a:ext cx="11376025" cy="4760912"/>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Full page Picture">
    <p:spTree>
      <p:nvGrpSpPr>
        <p:cNvPr id="1" name="" hidden="0"/>
        <p:cNvGrpSpPr/>
        <p:nvPr isPhoto="0" userDrawn="0"/>
      </p:nvGrpSpPr>
      <p:grpSpPr bwMode="auto">
        <a:xfrm>
          <a:off x="0" y="0"/>
          <a:ext cx="0" cy="0"/>
          <a:chOff x="0" y="0"/>
          <a:chExt cx="0" cy="0"/>
        </a:xfrm>
      </p:grpSpPr>
      <p:sp>
        <p:nvSpPr>
          <p:cNvPr id="4" name="Picture Placeholder 3" hidden="0"/>
          <p:cNvSpPr>
            <a:spLocks noGrp="1"/>
          </p:cNvSpPr>
          <p:nvPr isPhoto="0" userDrawn="0">
            <p:ph type="pic" sz="quarter" idx="13" hasCustomPrompt="1"/>
          </p:nvPr>
        </p:nvSpPr>
        <p:spPr bwMode="auto">
          <a:xfrm>
            <a:off x="-24680" y="0"/>
            <a:ext cx="12192000" cy="6321608"/>
          </a:xfrm>
          <a:prstGeom prst="rect">
            <a:avLst/>
          </a:prstGeom>
          <a:noFill/>
          <a:ln w="3175">
            <a:noFill/>
          </a:ln>
        </p:spPr>
        <p:txBody>
          <a:bodyPr anchor="ctr" anchorCtr="0"/>
          <a:lstStyle>
            <a:lvl1pPr algn="ctr">
              <a:defRPr/>
            </a:lvl1pPr>
          </a:lstStyle>
          <a:p>
            <a:pPr>
              <a:defRPr/>
            </a:pPr>
            <a:r>
              <a:rPr lang="en-US"/>
              <a:t>Drag and drop picture</a:t>
            </a:r>
            <a:endParaRPr/>
          </a:p>
        </p:txBody>
      </p:sp>
      <p:sp>
        <p:nvSpPr>
          <p:cNvPr id="5" name="Content Placeholder 2" hidden="0"/>
          <p:cNvSpPr>
            <a:spLocks noGrp="1"/>
          </p:cNvSpPr>
          <p:nvPr isPhoto="0" userDrawn="0">
            <p:ph idx="1" hasCustomPrompt="0"/>
          </p:nvPr>
        </p:nvSpPr>
        <p:spPr bwMode="auto">
          <a:xfrm>
            <a:off x="8075612" y="0"/>
            <a:ext cx="4116387" cy="6318353"/>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36B5EA5A-BC32-A742-B11B-8E7414D5B535}" type="slidenum">
              <a:rPr lang="en-US"/>
              <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2 Contents">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p:txBody>
          <a:bodyPr/>
          <a:lstStyle/>
          <a:p>
            <a:pPr>
              <a:defRPr/>
            </a:pPr>
            <a:r>
              <a:rPr lang="en-US"/>
              <a:t>Click to edit Master title style</a:t>
            </a:r>
            <a:endParaRPr/>
          </a:p>
        </p:txBody>
      </p:sp>
      <p:sp>
        <p:nvSpPr>
          <p:cNvPr id="5" name="Content Placeholder 2" hidden="0"/>
          <p:cNvSpPr>
            <a:spLocks noGrp="1"/>
          </p:cNvSpPr>
          <p:nvPr isPhoto="0" userDrawn="0">
            <p:ph sz="half" idx="1" hasCustomPrompt="0"/>
          </p:nvPr>
        </p:nvSpPr>
        <p:spPr bwMode="auto">
          <a:xfrm>
            <a:off x="407987" y="1592264"/>
            <a:ext cx="5616575" cy="4608512"/>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6" name="Content Placeholder 3" hidden="0"/>
          <p:cNvSpPr>
            <a:spLocks noGrp="1"/>
          </p:cNvSpPr>
          <p:nvPr isPhoto="0" userDrawn="0">
            <p:ph sz="half" idx="2" hasCustomPrompt="0"/>
          </p:nvPr>
        </p:nvSpPr>
        <p:spPr bwMode="auto">
          <a:xfrm>
            <a:off x="6172199" y="1592264"/>
            <a:ext cx="5611813" cy="4608511"/>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7" name="Date Placeholder 7" hidden="0"/>
          <p:cNvSpPr>
            <a:spLocks noGrp="1"/>
          </p:cNvSpPr>
          <p:nvPr isPhoto="0" userDrawn="0">
            <p:ph type="dt" sz="half" idx="10" hasCustomPrompt="0"/>
          </p:nvPr>
        </p:nvSpPr>
        <p:spPr bwMode="auto"/>
        <p:txBody>
          <a:bodyPr/>
          <a:lstStyle/>
          <a:p>
            <a:pPr>
              <a:defRPr/>
            </a:pPr>
            <a:r>
              <a:rPr/>
              <a:t>14-May-2025</a:t>
            </a:r>
            <a:endParaRPr/>
          </a:p>
        </p:txBody>
      </p:sp>
      <p:sp>
        <p:nvSpPr>
          <p:cNvPr id="8" name="Footer Placeholder 8"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9" name="Slide Number Placeholder 9" hidden="0"/>
          <p:cNvSpPr>
            <a:spLocks noGrp="1"/>
          </p:cNvSpPr>
          <p:nvPr isPhoto="0" userDrawn="0">
            <p:ph type="sldNum" sz="quarter" idx="12" hasCustomPrompt="0"/>
          </p:nvPr>
        </p:nvSpPr>
        <p:spPr bwMode="auto"/>
        <p:txBody>
          <a:bodyPr/>
          <a:lstStyle/>
          <a:p>
            <a:pPr>
              <a:defRPr/>
            </a:pPr>
            <a:fld id="{36B5EA5A-BC32-A742-B11B-8E7414D5B535}" type="slidenum">
              <a:rPr lang="en-US"/>
              <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Subtitle and Comparison">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a:xfrm>
            <a:off x="407988" y="365125"/>
            <a:ext cx="11380812" cy="1084263"/>
          </a:xfrm>
        </p:spPr>
        <p:txBody>
          <a:bodyPr/>
          <a:lstStyle/>
          <a:p>
            <a:pPr>
              <a:defRPr/>
            </a:pPr>
            <a:r>
              <a:rPr lang="en-US"/>
              <a:t>Click to edit Master title style</a:t>
            </a:r>
            <a:endParaRPr/>
          </a:p>
        </p:txBody>
      </p:sp>
      <p:sp>
        <p:nvSpPr>
          <p:cNvPr id="5" name="Text Placeholder 2" hidden="0"/>
          <p:cNvSpPr>
            <a:spLocks noGrp="1"/>
          </p:cNvSpPr>
          <p:nvPr isPhoto="0" userDrawn="0">
            <p:ph type="body" idx="1" hasCustomPrompt="0"/>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6" name="Content Placeholder 3" hidden="0"/>
          <p:cNvSpPr>
            <a:spLocks noGrp="1"/>
          </p:cNvSpPr>
          <p:nvPr isPhoto="0" userDrawn="0">
            <p:ph sz="half" idx="2" hasCustomPrompt="0"/>
          </p:nvPr>
        </p:nvSpPr>
        <p:spPr bwMode="auto">
          <a:xfrm>
            <a:off x="407987" y="2427287"/>
            <a:ext cx="5616575" cy="3762376"/>
          </a:xfrm>
        </p:spPr>
        <p:txBody>
          <a:bodyPr/>
          <a:lstStyle>
            <a:lvl1pPr marL="324000" indent="-324000">
              <a:buFont typeface="Arial"/>
              <a:buChar char="•"/>
              <a:defRPr/>
            </a:lvl1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7" name="Text Placeholder 4" hidden="0"/>
          <p:cNvSpPr>
            <a:spLocks noGrp="1"/>
          </p:cNvSpPr>
          <p:nvPr isPhoto="0" userDrawn="0">
            <p:ph type="body" sz="quarter" idx="3" hasCustomPrompt="0"/>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8" name="Content Placeholder 5" hidden="0"/>
          <p:cNvSpPr>
            <a:spLocks noGrp="1"/>
          </p:cNvSpPr>
          <p:nvPr isPhoto="0" userDrawn="0">
            <p:ph sz="quarter" idx="4" hasCustomPrompt="0"/>
          </p:nvPr>
        </p:nvSpPr>
        <p:spPr bwMode="auto">
          <a:xfrm>
            <a:off x="6172200" y="2427287"/>
            <a:ext cx="5611813" cy="3762376"/>
          </a:xfrm>
        </p:spPr>
        <p:txBody>
          <a:bodyPr/>
          <a:lstStyle>
            <a:lvl1pPr marL="324000" indent="-324000">
              <a:buFont typeface="Arial"/>
              <a:buChar char="•"/>
              <a:defRPr/>
            </a:lvl1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9" name="Date Placeholder 9" hidden="0"/>
          <p:cNvSpPr>
            <a:spLocks noGrp="1"/>
          </p:cNvSpPr>
          <p:nvPr isPhoto="0" userDrawn="0">
            <p:ph type="dt" sz="half" idx="10" hasCustomPrompt="0"/>
          </p:nvPr>
        </p:nvSpPr>
        <p:spPr bwMode="auto"/>
        <p:txBody>
          <a:bodyPr/>
          <a:lstStyle/>
          <a:p>
            <a:pPr>
              <a:defRPr/>
            </a:pPr>
            <a:r>
              <a:rPr/>
              <a:t>14-May-2025</a:t>
            </a:r>
            <a:endParaRPr/>
          </a:p>
        </p:txBody>
      </p:sp>
      <p:sp>
        <p:nvSpPr>
          <p:cNvPr id="10" name="Footer Placeholder 10"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11" name="Slide Number Placeholder 11" hidden="0"/>
          <p:cNvSpPr>
            <a:spLocks noGrp="1"/>
          </p:cNvSpPr>
          <p:nvPr isPhoto="0" userDrawn="0">
            <p:ph type="sldNum" sz="quarter" idx="12" hasCustomPrompt="0"/>
          </p:nvPr>
        </p:nvSpPr>
        <p:spPr bwMode="auto"/>
        <p:txBody>
          <a:bodyPr/>
          <a:lstStyle/>
          <a:p>
            <a:pPr>
              <a:defRPr/>
            </a:pPr>
            <a:fld id="{36B5EA5A-BC32-A742-B11B-8E7414D5B535}" type="slidenum">
              <a:rPr lang="en-US"/>
              <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theme" Target="../theme/theme1.xml"/><Relationship Id="rId23"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Ref idx="1001">
        <a:schemeClr val="bg1"/>
      </p:bgRef>
    </p:bg>
    <p:spTree>
      <p:nvGrpSpPr>
        <p:cNvPr id="1" name="" hidden="0"/>
        <p:cNvGrpSpPr/>
        <p:nvPr isPhoto="0" userDrawn="0"/>
      </p:nvGrpSpPr>
      <p:grpSpPr bwMode="auto">
        <a:xfrm>
          <a:off x="0" y="0"/>
          <a:ext cx="0" cy="0"/>
          <a:chOff x="0" y="0"/>
          <a:chExt cx="0" cy="0"/>
        </a:xfrm>
      </p:grpSpPr>
      <p:sp>
        <p:nvSpPr>
          <p:cNvPr id="4" name="Title Placeholder 1" hidden="0"/>
          <p:cNvSpPr>
            <a:spLocks noGrp="1"/>
          </p:cNvSpPr>
          <p:nvPr isPhoto="0" userDrawn="0">
            <p:ph type="title" hasCustomPrompt="0"/>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endParaRPr/>
          </a:p>
        </p:txBody>
      </p:sp>
      <p:pic>
        <p:nvPicPr>
          <p:cNvPr id="5" name="Picture 4" hidden="0"/>
          <p:cNvPicPr>
            <a:picLocks noChangeAspect="1"/>
          </p:cNvPicPr>
          <p:nvPr isPhoto="0" userDrawn="1"/>
        </p:nvPicPr>
        <p:blipFill>
          <a:blip r:embed="rId23"/>
          <a:stretch/>
        </p:blipFill>
        <p:spPr bwMode="auto">
          <a:xfrm>
            <a:off x="0" y="6315998"/>
            <a:ext cx="12192000" cy="542002"/>
          </a:xfrm>
          <a:prstGeom prst="rect">
            <a:avLst/>
          </a:prstGeom>
        </p:spPr>
      </p:pic>
      <p:sp>
        <p:nvSpPr>
          <p:cNvPr id="6" name="Text Placeholder 2" hidden="0"/>
          <p:cNvSpPr>
            <a:spLocks noGrp="1"/>
          </p:cNvSpPr>
          <p:nvPr isPhoto="0" userDrawn="0">
            <p:ph type="body" idx="1" hasCustomPrompt="0"/>
          </p:nvPr>
        </p:nvSpPr>
        <p:spPr bwMode="auto">
          <a:xfrm>
            <a:off x="407989" y="1592263"/>
            <a:ext cx="11376024" cy="4608512"/>
          </a:xfrm>
          <a:prstGeom prst="rect">
            <a:avLst/>
          </a:prstGeom>
        </p:spPr>
        <p:txBody>
          <a:bodyPr vert="horz" lIns="0" tIns="0" rIns="0" bIns="0" rtlCol="0">
            <a:no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7" name="Date Placeholder 3" hidden="0"/>
          <p:cNvSpPr>
            <a:spLocks noGrp="1"/>
          </p:cNvSpPr>
          <p:nvPr isPhoto="0" userDrawn="0">
            <p:ph type="dt" sz="half" idx="2" hasCustomPrompt="0"/>
          </p:nvPr>
        </p:nvSpPr>
        <p:spPr bwMode="auto">
          <a:xfrm>
            <a:off x="3248526" y="6350851"/>
            <a:ext cx="867862" cy="365125"/>
          </a:xfrm>
          <a:prstGeom prst="rect">
            <a:avLst/>
          </a:prstGeom>
        </p:spPr>
        <p:txBody>
          <a:bodyPr vert="horz" lIns="0" tIns="0" rIns="0" bIns="0" rtlCol="0" anchor="ctr"/>
          <a:lstStyle>
            <a:lvl1pPr algn="r">
              <a:defRPr sz="1000">
                <a:solidFill>
                  <a:schemeClr val="bg1"/>
                </a:solidFill>
              </a:defRPr>
            </a:lvl1pPr>
          </a:lstStyle>
          <a:p>
            <a:pPr>
              <a:defRPr/>
            </a:pPr>
            <a:r>
              <a:rPr/>
              <a:t>14-May-2025</a:t>
            </a:r>
            <a:endParaRPr/>
          </a:p>
        </p:txBody>
      </p:sp>
      <p:sp>
        <p:nvSpPr>
          <p:cNvPr id="8" name="Slide Number Placeholder 5" hidden="0"/>
          <p:cNvSpPr>
            <a:spLocks noGrp="1"/>
          </p:cNvSpPr>
          <p:nvPr isPhoto="0" userDrawn="0">
            <p:ph type="sldNum" sz="quarter" idx="4" hasCustomPrompt="0"/>
          </p:nvPr>
        </p:nvSpPr>
        <p:spPr bwMode="auto">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
            </a:fld>
            <a:endParaRPr lang="en-US"/>
          </a:p>
        </p:txBody>
      </p:sp>
      <p:sp>
        <p:nvSpPr>
          <p:cNvPr id="9" name="Footer Placeholder 6" hidden="0"/>
          <p:cNvSpPr>
            <a:spLocks noGrp="1"/>
          </p:cNvSpPr>
          <p:nvPr isPhoto="0" userDrawn="0">
            <p:ph type="ftr" sz="quarter" idx="3" hasCustomPrompt="0"/>
          </p:nvPr>
        </p:nvSpPr>
        <p:spPr bwMode="auto">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a:t>Revision of the LHC Helium WG Recommendations, ATS General Safety meeting</a:t>
            </a:r>
            <a:endParaRPr/>
          </a:p>
        </p:txBody>
      </p:sp>
    </p:spTree>
  </p:cSld>
  <p:clrMap accent1="accent1" accent2="accent2" accent3="accent3" accent4="accent4" accent5="accent5" accent6="accent6" bg1="lt1" bg2="lt2" folHlink="folHlink" hlink="hlink" tx1="dk1" tx2="dk2"/>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dt="1" ftr="1" hdr="0" sldNum="1"/>
  <p:txStyles>
    <p:titleStyle>
      <a:lvl1pPr algn="l" defTabSz="914400">
        <a:lnSpc>
          <a:spcPct val="90000"/>
        </a:lnSpc>
        <a:spcBef>
          <a:spcPts val="0"/>
        </a:spcBef>
        <a:buNone/>
        <a:defRPr sz="3600" b="1">
          <a:solidFill>
            <a:schemeClr val="tx1"/>
          </a:solidFill>
          <a:latin typeface="+mj-lt"/>
          <a:ea typeface="+mj-ea"/>
          <a:cs typeface="+mj-cs"/>
        </a:defRPr>
      </a:lvl1pPr>
    </p:titleStyle>
    <p:bodyStyle>
      <a:lvl1pPr marL="0" indent="0" algn="l" defTabSz="914400">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category/9599/" TargetMode="External"/><Relationship Id="rId3" Type="http://schemas.openxmlformats.org/officeDocument/2006/relationships/hyperlink" Target="https://edms.cern.ch/ui/#!master/navigator/document?D:101790920:101790920:subDocs" TargetMode="Externa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png"/><Relationship Id="rId3" Type="http://schemas.openxmlformats.org/officeDocument/2006/relationships/image" Target="../media/image11.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 Id="rId3" Type="http://schemas.openxmlformats.org/officeDocument/2006/relationships/image" Target="../media/image13.png"/><Relationship Id="rId4" Type="http://schemas.openxmlformats.org/officeDocument/2006/relationships/hyperlink" Target="https://edms.cern.ch/ui/#!master/search/view?objecttype=document&amp;query=2843277&amp;latestversion=false&amp;hideobsolete=true&amp;dadvanced=false&amp;global=true" TargetMode="Externa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 Id="rId3" Type="http://schemas.openxmlformats.org/officeDocument/2006/relationships/image" Target="../media/image13.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png"/><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hyperlink" Target="https://edms.cern.ch/ui/#!master/navigator/document?D:100766283:100766283:approvalAndComments" TargetMode="Externa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 Id="rId3" Type="http://schemas.openxmlformats.org/officeDocument/2006/relationships/image" Target="../media/image13.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 Id="rId3" Type="http://schemas.openxmlformats.org/officeDocument/2006/relationships/image" Target="../media/image13.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 Id="rId3" Type="http://schemas.openxmlformats.org/officeDocument/2006/relationships/image" Target="../media/image21.png"/><Relationship Id="rId4" Type="http://schemas.openxmlformats.org/officeDocument/2006/relationships/image" Target="../media/image22.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png"/><Relationship Id="rId3" Type="http://schemas.openxmlformats.org/officeDocument/2006/relationships/image" Target="../media/image26.png"/><Relationship Id="rId4" Type="http://schemas.openxmlformats.org/officeDocument/2006/relationships/image" Target="../media/image27.png"/></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hyperlink" Target="https://edms.cern.ch/ui/#!master/navigator/document?D:101655168:101655168:subDocs" TargetMode="Externa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8.png"/><Relationship Id="rId3" Type="http://schemas.openxmlformats.org/officeDocument/2006/relationships/hyperlink" Target="https://edms.cern.ch/ui/#!master/navigator/project?P:1067092814:101682952:subDocs" TargetMode="External"/></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9.png"/><Relationship Id="rId3" Type="http://schemas.openxmlformats.org/officeDocument/2006/relationships/image" Target="../media/image30.png"/></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1.png"/><Relationship Id="rId3" Type="http://schemas.openxmlformats.org/officeDocument/2006/relationships/hyperlink" Target="https://edms.cern.ch/ui/#!master/navigator/document?D:101642227:101642227:subDocs" TargetMode="External"/></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2.png"/><Relationship Id="rId3" Type="http://schemas.openxmlformats.org/officeDocument/2006/relationships/image" Target="../media/image33.png"/><Relationship Id="rId4" Type="http://schemas.openxmlformats.org/officeDocument/2006/relationships/image" Target="../media/image34.png"/></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s://edms.cern.ch/ui/#!master/navigator/document?D:100085381:100085381:subDocs" TargetMode="External"/><Relationship Id="rId3" Type="http://schemas.openxmlformats.org/officeDocument/2006/relationships/hyperlink" Target="https://edms.cern.ch/ui/#!master/navigator/document?D:100729905:100729905:subDocs" TargetMode="External"/><Relationship Id="rId4" Type="http://schemas.openxmlformats.org/officeDocument/2006/relationships/hyperlink" Target="https://edms.cern.ch/ui/#!master/navigator/document?D:101494377:101494377:subDocs" TargetMode="External"/><Relationship Id="rId5" Type="http://schemas.openxmlformats.org/officeDocument/2006/relationships/hyperlink" Target="https://indico.cern.ch/event/1485364/" TargetMode="External"/></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5.png"/></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 Id="rId3" Type="http://schemas.openxmlformats.org/officeDocument/2006/relationships/image" Target="../media/image13.png"/><Relationship Id="rId4" Type="http://schemas.openxmlformats.org/officeDocument/2006/relationships/hyperlink" Target="https://edms.cern.ch/ui/#!master/search/view?objecttype=document&amp;query=2843277&amp;latestversion=false&amp;hideobsolete=true&amp;dadvanced=false&amp;global=true" TargetMode="External"/></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 Id="rId3" Type="http://schemas.openxmlformats.org/officeDocument/2006/relationships/image" Target="../media/image13.png"/></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 Id="rId3" Type="http://schemas.openxmlformats.org/officeDocument/2006/relationships/image" Target="../media/image13.png"/></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 Id="rId3" Type="http://schemas.openxmlformats.org/officeDocument/2006/relationships/image" Target="../media/image13.png"/></Relationships>
</file>

<file path=ppt/slides/_rels/slide46.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6.png"/><Relationship Id="rId3" Type="http://schemas.openxmlformats.org/officeDocument/2006/relationships/image" Target="../media/image37.png"/></Relationships>
</file>

<file path=ppt/slides/_rels/slide48.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8.png"/><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s>
</file>

<file path=ppt/slides/_rels/slide49.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2.png"/><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hyperlink" Target="https://edms.cern.ch/ui/#!master/navigator/document?D:101711670:101711670:approvalAndComments" TargetMode="Externa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 Id="rId3" Type="http://schemas.openxmlformats.org/officeDocument/2006/relationships/image" Target="../media/image7.png"/></Relationships>
</file>

<file path=ppt/slides/_rels/slide50.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5.png"/><Relationship Id="rId3" Type="http://schemas.openxmlformats.org/officeDocument/2006/relationships/image" Target="../media/image46.png"/></Relationships>
</file>

<file path=ppt/slides/_rels/slide52.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7.png"/></Relationships>
</file>

<file path=ppt/slides/_rels/slide53.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8.png"/><Relationship Id="rId3" Type="http://schemas.openxmlformats.org/officeDocument/2006/relationships/image" Target="../media/image47.png"/><Relationship Id="rId4" Type="http://schemas.openxmlformats.org/officeDocument/2006/relationships/image" Target="../media/image49.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ctrTitle" hasCustomPrompt="0"/>
          </p:nvPr>
        </p:nvSpPr>
        <p:spPr bwMode="auto">
          <a:xfrm flipH="0" flipV="0">
            <a:off x="398292" y="1100588"/>
            <a:ext cx="11319336" cy="2920908"/>
          </a:xfrm>
        </p:spPr>
        <p:txBody>
          <a:bodyPr vertOverflow="overflow" horzOverflow="clip" vert="horz" wrap="square" lIns="0" tIns="0" rIns="0" bIns="0" numCol="1" spcCol="0" rtlCol="0" fromWordArt="0" anchor="ctr" anchorCtr="0" forceAA="0" upright="0" compatLnSpc="0">
            <a:noAutofit/>
          </a:bodyPr>
          <a:lstStyle/>
          <a:p>
            <a:pPr>
              <a:lnSpc>
                <a:spcPct val="150000"/>
              </a:lnSpc>
              <a:defRPr/>
            </a:pPr>
            <a:r>
              <a:rPr lang="en-US" sz="4800"/>
              <a:t>Revision of the LHC Helium WG Recommendations</a:t>
            </a:r>
            <a:br>
              <a:rPr lang="en-US" sz="4800"/>
            </a:br>
            <a:r>
              <a:rPr lang="en-US" sz="3600" b="0" i="1"/>
              <a:t>for post LS3 period</a:t>
            </a:r>
            <a:endParaRPr sz="4800"/>
          </a:p>
        </p:txBody>
      </p:sp>
      <p:sp>
        <p:nvSpPr>
          <p:cNvPr id="5" name="" hidden="0"/>
          <p:cNvSpPr/>
          <p:nvPr isPhoto="0" userDrawn="0"/>
        </p:nvSpPr>
        <p:spPr bwMode="auto">
          <a:xfrm flipH="0" flipV="0">
            <a:off x="5257873" y="4040874"/>
            <a:ext cx="5699124" cy="365794"/>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endParaRPr/>
          </a:p>
        </p:txBody>
      </p:sp>
      <p:sp>
        <p:nvSpPr>
          <p:cNvPr id="6" name="" hidden="0"/>
          <p:cNvSpPr/>
          <p:nvPr isPhoto="0" userDrawn="0"/>
        </p:nvSpPr>
        <p:spPr bwMode="auto">
          <a:xfrm flipH="0" flipV="0">
            <a:off x="329355" y="4633821"/>
            <a:ext cx="5728605" cy="1211034"/>
          </a:xfrm>
          <a:prstGeom prst="rect">
            <a:avLst/>
          </a:prstGeom>
          <a:solidFill>
            <a:schemeClr val="bg1"/>
          </a:solidFill>
          <a:ln w="12700" cap="flat" cmpd="sng" algn="ctr">
            <a:no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7" name="Subtitle 2" hidden="0"/>
          <p:cNvSpPr>
            <a:spLocks noGrp="1"/>
          </p:cNvSpPr>
          <p:nvPr isPhoto="0" userDrawn="0">
            <p:ph type="subTitle" idx="1" hasCustomPrompt="0"/>
          </p:nvPr>
        </p:nvSpPr>
        <p:spPr bwMode="auto">
          <a:xfrm flipH="0" flipV="0">
            <a:off x="1145436" y="4916935"/>
            <a:ext cx="10644186" cy="1264547"/>
          </a:xfrm>
        </p:spPr>
        <p:txBody>
          <a:bodyPr/>
          <a:lstStyle/>
          <a:p>
            <a:pPr algn="l">
              <a:defRPr/>
            </a:pPr>
            <a:r>
              <a:rPr lang="en-US" sz="2400">
                <a:solidFill>
                  <a:schemeClr val="tx1"/>
                </a:solidFill>
              </a:rPr>
              <a:t>S. Claudet,</a:t>
            </a:r>
            <a:r>
              <a:rPr lang="en-US" sz="2000" b="0" i="1">
                <a:solidFill>
                  <a:schemeClr val="tx1"/>
                </a:solidFill>
              </a:rPr>
              <a:t> as Chair for this exercise</a:t>
            </a:r>
            <a:endParaRPr sz="2000" b="0" i="1">
              <a:solidFill>
                <a:schemeClr val="tx1"/>
              </a:solidFill>
            </a:endParaRPr>
          </a:p>
          <a:p>
            <a:pPr algn="l">
              <a:defRPr/>
            </a:pPr>
            <a:r>
              <a:rPr lang="en-US" sz="2400" b="0">
                <a:solidFill>
                  <a:schemeClr val="tx1"/>
                </a:solidFill>
              </a:rPr>
              <a:t>14-May-2025, </a:t>
            </a:r>
            <a:r>
              <a:rPr lang="en-US" sz="2400" b="0" i="0" u="none" strike="noStrike" cap="none" spc="0">
                <a:solidFill>
                  <a:schemeClr val="tx1"/>
                </a:solidFill>
                <a:latin typeface="+mn-lt"/>
                <a:ea typeface="+mn-ea"/>
                <a:cs typeface="+mn-cs"/>
              </a:rPr>
              <a:t>ATS General Safety Meeting</a:t>
            </a:r>
            <a:endParaRPr sz="2400" b="0">
              <a:solidFill>
                <a:schemeClr val="tx1"/>
              </a:solidFill>
            </a:endParaRPr>
          </a:p>
        </p:txBody>
      </p:sp>
      <p:sp>
        <p:nvSpPr>
          <p:cNvPr id="8" name="" hidden="0"/>
          <p:cNvSpPr/>
          <p:nvPr isPhoto="0" userDrawn="0"/>
        </p:nvSpPr>
        <p:spPr bwMode="auto">
          <a:xfrm flipH="0" flipV="0">
            <a:off x="7609177" y="5423034"/>
            <a:ext cx="4313643"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800" u="sng">
                <a:hlinkClick r:id="rId2" tooltip=""/>
              </a:rPr>
              <a:t> </a:t>
            </a:r>
            <a:r>
              <a:rPr sz="1800" u="sng">
                <a:hlinkClick r:id="rId2" tooltip=""/>
              </a:rPr>
              <a:t>https://indico.cern.ch/category/9599/</a:t>
            </a:r>
            <a:endParaRPr sz="1800"/>
          </a:p>
        </p:txBody>
      </p:sp>
      <p:sp>
        <p:nvSpPr>
          <p:cNvPr id="9" name="" hidden="0"/>
          <p:cNvSpPr/>
          <p:nvPr isPhoto="0" userDrawn="0"/>
        </p:nvSpPr>
        <p:spPr bwMode="auto">
          <a:xfrm flipH="0" flipV="0">
            <a:off x="1853357" y="4007892"/>
            <a:ext cx="8262127" cy="457235"/>
          </a:xfrm>
          <a:prstGeom prst="rect">
            <a:avLst/>
          </a:prstGeom>
          <a:solidFill>
            <a:srgbClr val="E1F7C9"/>
          </a:solidFill>
        </p:spPr>
        <p:txBody>
          <a:bodyPr vertOverflow="overflow" horzOverflow="clip" vert="horz" wrap="square" lIns="91440" tIns="45720" rIns="91440" bIns="45720" numCol="1" spcCol="0" rtlCol="0" fromWordArt="0" anchor="t" anchorCtr="0" forceAA="0" upright="0" compatLnSpc="0">
            <a:spAutoFit/>
          </a:bodyPr>
          <a:p>
            <a:pPr algn="ctr">
              <a:defRPr/>
            </a:pPr>
            <a:r>
              <a:rPr sz="2400">
                <a:solidFill>
                  <a:srgbClr val="800080"/>
                </a:solidFill>
              </a:rPr>
              <a:t>Summary for TCC, with remaining slides as complements</a:t>
            </a:r>
            <a:endParaRPr sz="2400"/>
          </a:p>
        </p:txBody>
      </p:sp>
      <p:sp>
        <p:nvSpPr>
          <p:cNvPr id="10" name="" hidden="0"/>
          <p:cNvSpPr/>
          <p:nvPr isPhoto="0" userDrawn="0"/>
        </p:nvSpPr>
        <p:spPr bwMode="auto">
          <a:xfrm flipH="0" flipV="0">
            <a:off x="7935749" y="5735999"/>
            <a:ext cx="3647541"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u="sng">
                <a:hlinkClick r:id="rId3" tooltip=""/>
              </a:rPr>
              <a:t>EDMS#3503566</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ctrTitle" hasCustomPrompt="0"/>
          </p:nvPr>
        </p:nvSpPr>
        <p:spPr bwMode="auto">
          <a:xfrm>
            <a:off x="1523998" y="1046161"/>
            <a:ext cx="9144000" cy="2387598"/>
          </a:xfrm>
        </p:spPr>
        <p:txBody>
          <a:bodyPr anchor="b"/>
          <a:lstStyle>
            <a:lvl1pPr algn="ctr">
              <a:defRPr sz="6000"/>
            </a:lvl1pPr>
          </a:lstStyle>
          <a:p>
            <a:pPr>
              <a:defRPr/>
            </a:pPr>
            <a:r>
              <a:rPr lang="en-US" sz="6000" b="1" i="0" u="none" strike="noStrike" cap="none" spc="0">
                <a:solidFill>
                  <a:srgbClr val="800080"/>
                </a:solidFill>
                <a:latin typeface="+mj-lt"/>
                <a:ea typeface="+mj-ea"/>
                <a:cs typeface="+mj-cs"/>
              </a:rPr>
              <a:t>HL / LHC ,  Cool-down</a:t>
            </a:r>
            <a:br>
              <a:rPr/>
            </a:br>
            <a:r>
              <a:rPr>
                <a:solidFill>
                  <a:schemeClr val="tx1">
                    <a:lumMod val="60000"/>
                    <a:lumOff val="40000"/>
                  </a:schemeClr>
                </a:solidFill>
              </a:rPr>
              <a:t>(for tunnel)</a:t>
            </a:r>
            <a:endParaRPr/>
          </a:p>
        </p:txBody>
      </p:sp>
      <p:sp>
        <p:nvSpPr>
          <p:cNvPr id="5" name="Subtitle 2" hidden="0"/>
          <p:cNvSpPr>
            <a:spLocks noGrp="1"/>
          </p:cNvSpPr>
          <p:nvPr isPhoto="0" userDrawn="0">
            <p:ph type="subTitle" idx="1" hasCustomPrompt="0"/>
          </p:nvPr>
        </p:nvSpPr>
        <p:spPr bwMode="auto">
          <a:xfrm>
            <a:off x="1523999" y="3602037"/>
            <a:ext cx="9144000" cy="1655761"/>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a:t>(the same applies for warm-up)</a:t>
            </a:r>
            <a:endParaRPr/>
          </a:p>
        </p:txBody>
      </p:sp>
      <p:sp>
        <p:nvSpPr>
          <p:cNvPr id="6" name="Date Placeholder 10" hidden="0"/>
          <p:cNvSpPr>
            <a:spLocks noGrp="1"/>
          </p:cNvSpPr>
          <p:nvPr isPhoto="0" userDrawn="0">
            <p:ph type="dt" sz="half" idx="10" hasCustomPrompt="0"/>
          </p:nvPr>
        </p:nvSpPr>
        <p:spPr bwMode="auto">
          <a:xfrm>
            <a:off x="3248524" y="6350850"/>
            <a:ext cx="867861" cy="365124"/>
          </a:xfrm>
        </p:spPr>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a:xfrm>
            <a:off x="4259261" y="6356349"/>
            <a:ext cx="6572220" cy="365124"/>
          </a:xfrm>
        </p:spPr>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a:xfrm>
            <a:off x="11107545" y="6356349"/>
            <a:ext cx="681253" cy="365124"/>
          </a:xfrm>
        </p:spPr>
        <p:txBody>
          <a:bodyPr/>
          <a:lstStyle/>
          <a:p>
            <a:pPr>
              <a:defRPr/>
            </a:pPr>
            <a:fld id="{39AC3261-7C92-A432-D05A-FF1FE1E9606F}" type="slidenum">
              <a:rPr lang="en-US" sz="1000"/>
              <a:t/>
            </a:fld>
            <a:endParaRPr sz="10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p:txBody>
          <a:bodyPr/>
          <a:lstStyle/>
          <a:p>
            <a:pPr>
              <a:defRPr/>
            </a:pPr>
            <a:r>
              <a:rPr/>
              <a:t>Complements, extracted from He Spill WG</a:t>
            </a:r>
            <a:r>
              <a:rPr lang="en-US" sz="3600" b="1" i="0" u="none" strike="noStrike" cap="none" spc="0">
                <a:solidFill>
                  <a:schemeClr val="tx1"/>
                </a:solidFill>
                <a:latin typeface="+mj-lt"/>
                <a:ea typeface="+mj-ea"/>
                <a:cs typeface="+mj-cs"/>
              </a:rPr>
              <a:t>, </a:t>
            </a:r>
            <a:r>
              <a:rPr lang="en-US" sz="3600" b="1" i="0" u="none" strike="noStrike" cap="none" spc="0">
                <a:solidFill>
                  <a:schemeClr val="tx1"/>
                </a:solidFill>
                <a:latin typeface="+mj-lt"/>
                <a:ea typeface="+mj-ea"/>
                <a:cs typeface="+mj-cs"/>
              </a:rPr>
              <a:t>EDMS#1410247</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E47E10EA-B663-F32A-DEFC-8A90A59F065D}" type="slidenum">
              <a:rPr lang="en-US"/>
              <a:t/>
            </a:fld>
            <a:endParaRPr lang="en-US"/>
          </a:p>
        </p:txBody>
      </p:sp>
      <p:pic>
        <p:nvPicPr>
          <p:cNvPr id="8" name="" hidden="0"/>
          <p:cNvPicPr>
            <a:picLocks noChangeAspect="1"/>
          </p:cNvPicPr>
          <p:nvPr isPhoto="0" userDrawn="0"/>
        </p:nvPicPr>
        <p:blipFill>
          <a:blip r:embed="rId2"/>
          <a:stretch/>
        </p:blipFill>
        <p:spPr bwMode="auto">
          <a:xfrm flipH="0" flipV="0">
            <a:off x="4887747" y="972436"/>
            <a:ext cx="6627534" cy="5156506"/>
          </a:xfrm>
          <a:prstGeom prst="rect">
            <a:avLst/>
          </a:prstGeom>
          <a:ln w="6349">
            <a:solidFill>
              <a:schemeClr val="bg1">
                <a:lumMod val="85098"/>
              </a:schemeClr>
            </a:solidFill>
            <a:prstDash val="solid"/>
          </a:ln>
        </p:spPr>
      </p:pic>
      <p:sp>
        <p:nvSpPr>
          <p:cNvPr id="9" name="" hidden="0"/>
          <p:cNvSpPr/>
          <p:nvPr isPhoto="0" userDrawn="0"/>
        </p:nvSpPr>
        <p:spPr bwMode="auto">
          <a:xfrm flipH="0" flipV="0">
            <a:off x="547069" y="2225355"/>
            <a:ext cx="4187614" cy="283467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a:solidFill>
                  <a:srgbClr val="800080"/>
                </a:solidFill>
              </a:rPr>
              <a:t>? Could this be a way in order to allow access to LHC ARC during </a:t>
            </a:r>
            <a:r>
              <a:rPr b="1">
                <a:solidFill>
                  <a:srgbClr val="800080"/>
                </a:solidFill>
              </a:rPr>
              <a:t>cool-down 300-80K</a:t>
            </a:r>
            <a:r>
              <a:rPr>
                <a:solidFill>
                  <a:srgbClr val="800080"/>
                </a:solidFill>
              </a:rPr>
              <a:t> of HL-LSS or vice-versa </a:t>
            </a:r>
            <a:r>
              <a:rPr b="0">
                <a:solidFill>
                  <a:srgbClr val="800080"/>
                </a:solidFill>
              </a:rPr>
              <a:t>(access HL-LSS during </a:t>
            </a:r>
            <a:r>
              <a:rPr b="0">
                <a:solidFill>
                  <a:srgbClr val="800080"/>
                </a:solidFill>
              </a:rPr>
              <a:t>cool-down 300-80K</a:t>
            </a:r>
            <a:r>
              <a:rPr b="0">
                <a:solidFill>
                  <a:srgbClr val="800080"/>
                </a:solidFill>
              </a:rPr>
              <a:t> of the arc)</a:t>
            </a:r>
            <a:r>
              <a:rPr>
                <a:solidFill>
                  <a:srgbClr val="800080"/>
                </a:solidFill>
              </a:rPr>
              <a:t> ?</a:t>
            </a:r>
            <a:endParaRPr>
              <a:solidFill>
                <a:srgbClr val="800080"/>
              </a:solidFill>
            </a:endParaRPr>
          </a:p>
          <a:p>
            <a:pPr>
              <a:defRPr/>
            </a:pPr>
            <a:endParaRPr>
              <a:solidFill>
                <a:srgbClr val="800080"/>
              </a:solidFill>
            </a:endParaRPr>
          </a:p>
          <a:p>
            <a:pPr>
              <a:defRPr/>
            </a:pPr>
            <a:r>
              <a:rPr>
                <a:solidFill>
                  <a:srgbClr val="800080"/>
                </a:solidFill>
              </a:rPr>
              <a:t>? What about </a:t>
            </a:r>
            <a:r>
              <a:rPr b="1">
                <a:solidFill>
                  <a:srgbClr val="800080"/>
                </a:solidFill>
              </a:rPr>
              <a:t>Powering Ph1</a:t>
            </a:r>
            <a:r>
              <a:rPr>
                <a:solidFill>
                  <a:srgbClr val="800080"/>
                </a:solidFill>
              </a:rPr>
              <a:t> ?</a:t>
            </a:r>
            <a:endParaRPr>
              <a:solidFill>
                <a:srgbClr val="800080"/>
              </a:solidFill>
            </a:endParaRPr>
          </a:p>
          <a:p>
            <a:pPr>
              <a:defRPr/>
            </a:pPr>
            <a:endParaRPr>
              <a:solidFill>
                <a:srgbClr val="800080"/>
              </a:solidFill>
            </a:endParaRPr>
          </a:p>
          <a:p>
            <a:pPr>
              <a:defRPr/>
            </a:pPr>
            <a:r>
              <a:rPr>
                <a:solidFill>
                  <a:schemeClr val="tx2"/>
                </a:solidFill>
              </a:rPr>
              <a:t>Rmk: Barriers + signs are standard practice for securing zones</a:t>
            </a:r>
            <a:endParaRPr>
              <a:solidFill>
                <a:srgbClr val="800080"/>
              </a:solidFill>
            </a:endParaRPr>
          </a:p>
        </p:txBody>
      </p:sp>
      <p:cxnSp>
        <p:nvCxnSpPr>
          <p:cNvPr id="10" name="" hidden="0"/>
          <p:cNvCxnSpPr>
            <a:cxnSpLocks/>
          </p:cNvCxnSpPr>
          <p:nvPr isPhoto="0" userDrawn="0"/>
        </p:nvCxnSpPr>
        <p:spPr bwMode="auto">
          <a:xfrm flipH="0" flipV="0">
            <a:off x="7813283" y="3812853"/>
            <a:ext cx="2394855" cy="0"/>
          </a:xfrm>
          <a:prstGeom prst="line">
            <a:avLst/>
          </a:prstGeom>
          <a:ln w="6350" cap="flat" cmpd="sng" algn="ctr">
            <a:solidFill>
              <a:srgbClr val="FF000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11" name="" hidden="0"/>
          <p:cNvCxnSpPr>
            <a:cxnSpLocks/>
          </p:cNvCxnSpPr>
          <p:nvPr isPhoto="0" userDrawn="0"/>
        </p:nvCxnSpPr>
        <p:spPr bwMode="auto">
          <a:xfrm flipH="1" flipV="0">
            <a:off x="5720890" y="2941995"/>
            <a:ext cx="0" cy="449033"/>
          </a:xfrm>
          <a:prstGeom prst="line">
            <a:avLst/>
          </a:prstGeom>
          <a:ln w="6350" cap="flat" cmpd="sng" algn="ctr">
            <a:solidFill>
              <a:srgbClr val="FF000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chemeClr val="bg1"/>
        </a:solidFill>
      </p:bgPr>
    </p:bg>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a:xfrm flipH="0" flipV="0">
            <a:off x="407987" y="373592"/>
            <a:ext cx="11376024" cy="572692"/>
          </a:xfrm>
          <a:prstGeom prst="rect">
            <a:avLst/>
          </a:prstGeom>
          <a:noFill/>
        </p:spPr>
        <p:txBody>
          <a:bodyPr/>
          <a:lstStyle/>
          <a:p>
            <a:pPr>
              <a:defRPr/>
            </a:pPr>
            <a:r>
              <a:rPr>
                <a:solidFill>
                  <a:schemeClr val="tx1"/>
                </a:solidFill>
              </a:rPr>
              <a:t>Relevant information from HL-WP9-Cryogenics</a:t>
            </a:r>
            <a:endParaRPr>
              <a:solidFill>
                <a:schemeClr val="tx1"/>
              </a:solidFill>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05D570BF-1201-4109-1D80-10A7EB20633D}" type="slidenum">
              <a:rPr lang="en-US"/>
              <a:t/>
            </a:fld>
            <a:endParaRPr lang="en-US"/>
          </a:p>
        </p:txBody>
      </p:sp>
      <p:pic>
        <p:nvPicPr>
          <p:cNvPr id="8" name="" hidden="0"/>
          <p:cNvPicPr>
            <a:picLocks noChangeAspect="1"/>
          </p:cNvPicPr>
          <p:nvPr isPhoto="0" userDrawn="0"/>
        </p:nvPicPr>
        <p:blipFill>
          <a:blip r:embed="rId2"/>
          <a:stretch/>
        </p:blipFill>
        <p:spPr bwMode="auto">
          <a:xfrm>
            <a:off x="77999" y="2069289"/>
            <a:ext cx="5940000" cy="3345349"/>
          </a:xfrm>
          <a:prstGeom prst="rect">
            <a:avLst/>
          </a:prstGeom>
          <a:ln w="6349">
            <a:solidFill>
              <a:schemeClr val="bg1">
                <a:lumMod val="85098"/>
              </a:schemeClr>
            </a:solidFill>
            <a:prstDash val="solid"/>
          </a:ln>
        </p:spPr>
      </p:pic>
      <p:pic>
        <p:nvPicPr>
          <p:cNvPr id="9" name="" hidden="0"/>
          <p:cNvPicPr>
            <a:picLocks noChangeAspect="1"/>
          </p:cNvPicPr>
          <p:nvPr isPhoto="0" userDrawn="0"/>
        </p:nvPicPr>
        <p:blipFill>
          <a:blip r:embed="rId3"/>
          <a:stretch/>
        </p:blipFill>
        <p:spPr bwMode="auto">
          <a:xfrm flipH="0" flipV="0">
            <a:off x="6062866" y="2062071"/>
            <a:ext cx="5973133" cy="3352567"/>
          </a:xfrm>
          <a:prstGeom prst="rect">
            <a:avLst/>
          </a:prstGeom>
          <a:ln w="6349">
            <a:solidFill>
              <a:schemeClr val="bg1">
                <a:lumMod val="85098"/>
              </a:schemeClr>
            </a:solidFill>
            <a:prstDash val="solid"/>
          </a:ln>
        </p:spPr>
      </p:pic>
      <p:sp>
        <p:nvSpPr>
          <p:cNvPr id="10" name="" hidden="0"/>
          <p:cNvSpPr/>
          <p:nvPr isPhoto="0" userDrawn="0"/>
        </p:nvSpPr>
        <p:spPr bwMode="auto">
          <a:xfrm flipH="0" flipV="0">
            <a:off x="1132178" y="796606"/>
            <a:ext cx="9119665"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i="1">
                <a:solidFill>
                  <a:srgbClr val="800080"/>
                </a:solidFill>
              </a:rPr>
              <a:t>Extracted from a specific study &amp; presentation made by V. Gahier</a:t>
            </a:r>
            <a:endParaRPr i="1">
              <a:solidFill>
                <a:srgbClr val="800080"/>
              </a:solidFill>
            </a:endParaRPr>
          </a:p>
        </p:txBody>
      </p:sp>
      <p:sp>
        <p:nvSpPr>
          <p:cNvPr id="11" name="" hidden="0"/>
          <p:cNvSpPr/>
          <p:nvPr isPhoto="0" userDrawn="0"/>
        </p:nvSpPr>
        <p:spPr bwMode="auto">
          <a:xfrm flipH="0" flipV="0">
            <a:off x="1526785" y="4579392"/>
            <a:ext cx="244928" cy="340178"/>
          </a:xfrm>
          <a:prstGeom prst="rect">
            <a:avLst/>
          </a:prstGeom>
          <a:noFill/>
          <a:ln w="19049"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2" name="" hidden="0"/>
          <p:cNvSpPr/>
          <p:nvPr isPhoto="0" userDrawn="0"/>
        </p:nvSpPr>
        <p:spPr bwMode="auto">
          <a:xfrm flipH="0" flipV="0">
            <a:off x="4319357" y="4579392"/>
            <a:ext cx="244928" cy="340178"/>
          </a:xfrm>
          <a:prstGeom prst="rect">
            <a:avLst/>
          </a:prstGeom>
          <a:noFill/>
          <a:ln w="19049"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3" name="" hidden="0"/>
          <p:cNvSpPr/>
          <p:nvPr isPhoto="0" userDrawn="0"/>
        </p:nvSpPr>
        <p:spPr bwMode="auto">
          <a:xfrm flipH="0" flipV="0">
            <a:off x="1336285" y="5001213"/>
            <a:ext cx="3428999" cy="857250"/>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ctr">
              <a:defRPr/>
            </a:pPr>
            <a:r>
              <a:rPr sz="1600">
                <a:solidFill>
                  <a:srgbClr val="E243F0"/>
                </a:solidFill>
              </a:rPr>
              <a:t>Junction Modules to decouple Helium flows between QRL/ARC+SAM from QXL/HL-LSS</a:t>
            </a:r>
            <a:endParaRPr sz="1600">
              <a:solidFill>
                <a:srgbClr val="E243F0"/>
              </a:solidFill>
            </a:endParaRPr>
          </a:p>
        </p:txBody>
      </p:sp>
      <p:sp>
        <p:nvSpPr>
          <p:cNvPr id="14" name="" hidden="0"/>
          <p:cNvSpPr/>
          <p:nvPr isPhoto="0" userDrawn="0"/>
        </p:nvSpPr>
        <p:spPr bwMode="auto">
          <a:xfrm flipH="0" flipV="0">
            <a:off x="10643571" y="2456678"/>
            <a:ext cx="1335728" cy="805928"/>
          </a:xfrm>
          <a:prstGeom prst="rect">
            <a:avLst/>
          </a:prstGeom>
          <a:noFill/>
          <a:ln w="19049"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5" name="" hidden="0"/>
          <p:cNvSpPr/>
          <p:nvPr isPhoto="0" userDrawn="0"/>
        </p:nvSpPr>
        <p:spPr bwMode="auto">
          <a:xfrm flipH="0" flipV="0">
            <a:off x="10548321" y="1721892"/>
            <a:ext cx="1592035" cy="585106"/>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ctr">
              <a:defRPr/>
            </a:pPr>
            <a:r>
              <a:rPr sz="1600">
                <a:solidFill>
                  <a:srgbClr val="E243F0"/>
                </a:solidFill>
              </a:rPr>
              <a:t>No stay area 1</a:t>
            </a:r>
            <a:endParaRPr sz="1600">
              <a:solidFill>
                <a:srgbClr val="E243F0"/>
              </a:solidFill>
            </a:endParaRPr>
          </a:p>
          <a:p>
            <a:pPr algn="ctr">
              <a:defRPr/>
            </a:pPr>
            <a:r>
              <a:rPr sz="1600">
                <a:solidFill>
                  <a:srgbClr val="E243F0"/>
                </a:solidFill>
              </a:rPr>
              <a:t>(D1 to DFX)</a:t>
            </a:r>
            <a:endParaRPr sz="1600">
              <a:solidFill>
                <a:srgbClr val="E243F0"/>
              </a:solidFill>
            </a:endParaRPr>
          </a:p>
        </p:txBody>
      </p:sp>
      <p:sp>
        <p:nvSpPr>
          <p:cNvPr id="16" name="" hidden="0"/>
          <p:cNvSpPr/>
          <p:nvPr isPhoto="0" userDrawn="0"/>
        </p:nvSpPr>
        <p:spPr bwMode="auto">
          <a:xfrm flipH="0" flipV="0">
            <a:off x="6071571" y="1340892"/>
            <a:ext cx="3619499" cy="768022"/>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400">
                <a:solidFill>
                  <a:srgbClr val="00B050"/>
                </a:solidFill>
              </a:rPr>
              <a:t>Compulsory SV between 2 valves, but one is failure-open to header_B (VLP)</a:t>
            </a:r>
            <a:endParaRPr sz="1400">
              <a:solidFill>
                <a:srgbClr val="00B050"/>
              </a:solidFill>
            </a:endParaRPr>
          </a:p>
          <a:p>
            <a:pPr>
              <a:defRPr/>
            </a:pPr>
            <a:r>
              <a:rPr sz="1400">
                <a:solidFill>
                  <a:srgbClr val="00B050"/>
                </a:solidFill>
              </a:rPr>
              <a:t>=&gt; Not foreseen to blow!</a:t>
            </a:r>
            <a:endParaRPr sz="1400">
              <a:solidFill>
                <a:srgbClr val="00B050"/>
              </a:solidFill>
            </a:endParaRPr>
          </a:p>
        </p:txBody>
      </p:sp>
      <p:cxnSp>
        <p:nvCxnSpPr>
          <p:cNvPr id="17" name="" hidden="0"/>
          <p:cNvCxnSpPr>
            <a:cxnSpLocks/>
          </p:cNvCxnSpPr>
          <p:nvPr isPhoto="0" userDrawn="0"/>
        </p:nvCxnSpPr>
        <p:spPr bwMode="auto">
          <a:xfrm flipH="1" flipV="0">
            <a:off x="7105714" y="2034856"/>
            <a:ext cx="557892" cy="421821"/>
          </a:xfrm>
          <a:prstGeom prst="line">
            <a:avLst/>
          </a:prstGeom>
          <a:ln w="6350" cap="flat" cmpd="sng" algn="ctr">
            <a:solidFill>
              <a:srgbClr val="00B050"/>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18" name="" hidden="0"/>
          <p:cNvSpPr/>
          <p:nvPr isPhoto="0" userDrawn="0"/>
        </p:nvSpPr>
        <p:spPr bwMode="auto">
          <a:xfrm flipH="0" flipV="0">
            <a:off x="6995742" y="3762964"/>
            <a:ext cx="4763613" cy="1094785"/>
          </a:xfrm>
          <a:prstGeom prst="rect">
            <a:avLst/>
          </a:prstGeom>
          <a:noFill/>
          <a:ln w="19049"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9" name="" hidden="0"/>
          <p:cNvSpPr/>
          <p:nvPr isPhoto="0" userDrawn="0"/>
        </p:nvSpPr>
        <p:spPr bwMode="auto">
          <a:xfrm flipH="0" flipV="0">
            <a:off x="6643071" y="5137285"/>
            <a:ext cx="2558142" cy="585106"/>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ctr">
              <a:defRPr/>
            </a:pPr>
            <a:r>
              <a:rPr sz="1600">
                <a:solidFill>
                  <a:srgbClr val="E243F0"/>
                </a:solidFill>
              </a:rPr>
              <a:t>No stay area 2</a:t>
            </a:r>
            <a:endParaRPr sz="1600">
              <a:solidFill>
                <a:srgbClr val="E243F0"/>
              </a:solidFill>
            </a:endParaRPr>
          </a:p>
          <a:p>
            <a:pPr algn="ctr">
              <a:defRPr/>
            </a:pPr>
            <a:r>
              <a:rPr sz="1600">
                <a:solidFill>
                  <a:srgbClr val="E243F0"/>
                </a:solidFill>
              </a:rPr>
              <a:t>(DFM-D2, CC's, JM, Q4)</a:t>
            </a:r>
            <a:endParaRPr sz="1600">
              <a:solidFill>
                <a:srgbClr val="E243F0"/>
              </a:solidFill>
            </a:endParaRPr>
          </a:p>
        </p:txBody>
      </p:sp>
      <p:sp>
        <p:nvSpPr>
          <p:cNvPr id="20" name="" hidden="0"/>
          <p:cNvSpPr/>
          <p:nvPr isPhoto="0" userDrawn="0"/>
        </p:nvSpPr>
        <p:spPr bwMode="auto">
          <a:xfrm flipH="0" flipV="0">
            <a:off x="1581213" y="1082356"/>
            <a:ext cx="5175178" cy="82299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600">
                <a:solidFill>
                  <a:srgbClr val="800080"/>
                </a:solidFill>
              </a:rPr>
              <a:t>A. Helium circuit overpressure</a:t>
            </a:r>
            <a:endParaRPr sz="1600">
              <a:solidFill>
                <a:srgbClr val="800080"/>
              </a:solidFill>
            </a:endParaRPr>
          </a:p>
          <a:p>
            <a:pPr>
              <a:defRPr/>
            </a:pPr>
            <a:r>
              <a:rPr sz="1600">
                <a:solidFill>
                  <a:srgbClr val="800080"/>
                </a:solidFill>
              </a:rPr>
              <a:t>B. Helium pipe breach to insulation vacuum</a:t>
            </a:r>
            <a:endParaRPr sz="1600">
              <a:solidFill>
                <a:srgbClr val="800080"/>
              </a:solidFill>
            </a:endParaRPr>
          </a:p>
          <a:p>
            <a:pPr>
              <a:defRPr/>
            </a:pPr>
            <a:r>
              <a:rPr sz="1600">
                <a:solidFill>
                  <a:srgbClr val="800080"/>
                </a:solidFill>
              </a:rPr>
              <a:t>C. </a:t>
            </a:r>
            <a:r>
              <a:rPr sz="1600">
                <a:solidFill>
                  <a:srgbClr val="800080"/>
                </a:solidFill>
              </a:rPr>
              <a:t>MCI for any case due to powering energy</a:t>
            </a:r>
            <a:endParaRPr sz="1600">
              <a:solidFill>
                <a:srgbClr val="800080"/>
              </a:solidFill>
            </a:endParaRPr>
          </a:p>
        </p:txBody>
      </p:sp>
      <p:sp>
        <p:nvSpPr>
          <p:cNvPr id="21" name="" hidden="0"/>
          <p:cNvSpPr/>
          <p:nvPr isPhoto="0" userDrawn="0"/>
        </p:nvSpPr>
        <p:spPr bwMode="auto">
          <a:xfrm flipH="0" flipV="0">
            <a:off x="383785" y="5749606"/>
            <a:ext cx="6136821" cy="822996"/>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i="1">
                <a:solidFill>
                  <a:srgbClr val="800080"/>
                </a:solidFill>
              </a:rPr>
              <a:t>closed: for HL beams,</a:t>
            </a:r>
            <a:endParaRPr sz="1600" i="1">
              <a:solidFill>
                <a:srgbClr val="800080"/>
              </a:solidFill>
            </a:endParaRPr>
          </a:p>
          <a:p>
            <a:pPr>
              <a:defRPr/>
            </a:pPr>
            <a:r>
              <a:rPr sz="1600" i="1">
                <a:solidFill>
                  <a:srgbClr val="800080"/>
                </a:solidFill>
              </a:rPr>
              <a:t>open: for fallback (YETS, maintenance) up to low lumi (&lt;10e34)</a:t>
            </a:r>
            <a:endParaRPr sz="1600" i="1">
              <a:solidFill>
                <a:srgbClr val="80008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a:xfrm>
            <a:off x="407988" y="101449"/>
            <a:ext cx="11376024" cy="1065741"/>
          </a:xfrm>
        </p:spPr>
        <p:txBody>
          <a:bodyPr/>
          <a:lstStyle/>
          <a:p>
            <a:pPr>
              <a:defRPr/>
            </a:pPr>
            <a:r>
              <a:rPr/>
              <a:t>CD-WUP HL-LSS, access in LHC-ARC</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627CE8ED-D02C-A916-BA63-677EF23D74C6}" type="slidenum">
              <a:rPr lang="en-US"/>
              <a:t/>
            </a:fld>
            <a:endParaRPr lang="en-US"/>
          </a:p>
        </p:txBody>
      </p:sp>
      <p:pic>
        <p:nvPicPr>
          <p:cNvPr id="8" name="Image 9" hidden="0"/>
          <p:cNvPicPr>
            <a:picLocks noChangeAspect="1"/>
          </p:cNvPicPr>
          <p:nvPr isPhoto="0" userDrawn="0"/>
        </p:nvPicPr>
        <p:blipFill>
          <a:blip r:embed="rId2"/>
          <a:stretch/>
        </p:blipFill>
        <p:spPr bwMode="auto">
          <a:xfrm flipH="0" flipV="0">
            <a:off x="288535" y="1716728"/>
            <a:ext cx="11593285" cy="3423998"/>
          </a:xfrm>
          <a:prstGeom prst="rect">
            <a:avLst/>
          </a:prstGeom>
        </p:spPr>
      </p:pic>
      <p:sp>
        <p:nvSpPr>
          <p:cNvPr id="9" name="ZoneTexte 1" hidden="0"/>
          <p:cNvSpPr>
            <a:spLocks noAdjustHandles="0" noChangeArrowheads="0"/>
          </p:cNvSpPr>
          <p:nvPr isPhoto="0" userDrawn="0"/>
        </p:nvSpPr>
        <p:spPr bwMode="auto">
          <a:xfrm flipH="0" flipV="0">
            <a:off x="5082596" y="1104106"/>
            <a:ext cx="2076003" cy="528844"/>
          </a:xfrm>
          <a:prstGeom prst="rect">
            <a:avLst/>
          </a:prstGeom>
          <a:ln w="12700" cap="flat" cmpd="sng" algn="ctr">
            <a:solidFill>
              <a:schemeClr val="accent2">
                <a:lumMod val="74901"/>
              </a:schemeClr>
            </a:solidFill>
            <a:prstDash val="solid"/>
            <a:miter/>
          </a:ln>
        </p:spPr>
        <p:style>
          <a:lnRef idx="2">
            <a:schemeClr val="accent1"/>
          </a:lnRef>
          <a:fillRef idx="1">
            <a:schemeClr val="lt1"/>
          </a:fillRef>
          <a:effectRef idx="0">
            <a:schemeClr val="accent1"/>
          </a:effectRef>
          <a:fontRef idx="minor">
            <a:schemeClr val="dk1"/>
          </a:fontRef>
        </p:style>
        <p:txBody>
          <a:bodyPr wrap="square" rtlCol="0">
            <a:noAutofit/>
          </a:bodyPr>
          <a:lstStyle/>
          <a:p>
            <a:pPr algn="ctr">
              <a:defRPr/>
            </a:pPr>
            <a:r>
              <a:rPr lang="fr-FR" sz="2400" b="1">
                <a:solidFill>
                  <a:schemeClr val="accent2">
                    <a:lumMod val="75000"/>
                  </a:schemeClr>
                </a:solidFill>
              </a:rPr>
              <a:t>IP1 ZONE</a:t>
            </a:r>
            <a:endParaRPr b="1">
              <a:solidFill>
                <a:schemeClr val="accent2">
                  <a:lumMod val="75000"/>
                </a:schemeClr>
              </a:solidFill>
            </a:endParaRPr>
          </a:p>
        </p:txBody>
      </p:sp>
      <p:sp>
        <p:nvSpPr>
          <p:cNvPr id="10" name="" hidden="0"/>
          <p:cNvSpPr/>
          <p:nvPr isPhoto="0" userDrawn="0"/>
        </p:nvSpPr>
        <p:spPr bwMode="auto">
          <a:xfrm flipH="0" flipV="0">
            <a:off x="7309820" y="799308"/>
            <a:ext cx="4694464" cy="827333"/>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b="1">
                <a:solidFill>
                  <a:srgbClr val="800080"/>
                </a:solidFill>
              </a:rPr>
              <a:t>UPR:</a:t>
            </a:r>
            <a:r>
              <a:rPr sz="1600">
                <a:solidFill>
                  <a:srgbClr val="800080"/>
                </a:solidFill>
              </a:rPr>
              <a:t> Always right of UA Galleries, valid e</a:t>
            </a:r>
            <a:r>
              <a:rPr sz="1600">
                <a:solidFill>
                  <a:srgbClr val="800080"/>
                </a:solidFill>
              </a:rPr>
              <a:t>scape route for ARC in case of fire/problem</a:t>
            </a:r>
            <a:endParaRPr sz="1600">
              <a:solidFill>
                <a:srgbClr val="800080"/>
              </a:solidFill>
            </a:endParaRPr>
          </a:p>
          <a:p>
            <a:pPr>
              <a:defRPr/>
            </a:pPr>
            <a:r>
              <a:rPr sz="1600">
                <a:solidFill>
                  <a:srgbClr val="800080"/>
                </a:solidFill>
              </a:rPr>
              <a:t>(real risk in LHC-ARC Vs potential risk in HL-LSS)</a:t>
            </a:r>
            <a:endParaRPr sz="1600">
              <a:solidFill>
                <a:srgbClr val="800080"/>
              </a:solidFill>
            </a:endParaRPr>
          </a:p>
        </p:txBody>
      </p:sp>
      <p:pic>
        <p:nvPicPr>
          <p:cNvPr id="11" name="" hidden="0"/>
          <p:cNvPicPr>
            <a:picLocks noChangeAspect="1"/>
          </p:cNvPicPr>
          <p:nvPr isPhoto="0" userDrawn="0"/>
        </p:nvPicPr>
        <p:blipFill>
          <a:blip r:embed="rId3"/>
          <a:stretch/>
        </p:blipFill>
        <p:spPr bwMode="auto">
          <a:xfrm flipH="0" flipV="0">
            <a:off x="867214" y="747959"/>
            <a:ext cx="3843642" cy="884991"/>
          </a:xfrm>
          <a:prstGeom prst="rect">
            <a:avLst/>
          </a:prstGeom>
          <a:ln w="6349">
            <a:solidFill>
              <a:srgbClr val="E243F0"/>
            </a:solidFill>
            <a:prstDash val="solid"/>
          </a:ln>
        </p:spPr>
      </p:pic>
      <p:cxnSp>
        <p:nvCxnSpPr>
          <p:cNvPr id="12" name="" hidden="0"/>
          <p:cNvCxnSpPr>
            <a:cxnSpLocks/>
            <a:endCxn id="13" idx="1"/>
          </p:cNvCxnSpPr>
          <p:nvPr isPhoto="0" userDrawn="0"/>
        </p:nvCxnSpPr>
        <p:spPr bwMode="auto">
          <a:xfrm rot="10799989" flipH="0" flipV="0">
            <a:off x="1373549" y="1614899"/>
            <a:ext cx="8822104" cy="1329114"/>
          </a:xfrm>
          <a:prstGeom prst="line">
            <a:avLst/>
          </a:prstGeom>
          <a:ln w="6350" cap="flat" cmpd="sng" algn="ctr">
            <a:solidFill>
              <a:srgbClr val="E243F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4" name="" hidden="0"/>
          <p:cNvSpPr/>
          <p:nvPr isPhoto="0" userDrawn="0"/>
        </p:nvSpPr>
        <p:spPr bwMode="auto">
          <a:xfrm flipH="0" flipV="0">
            <a:off x="11419176" y="415605"/>
            <a:ext cx="721717"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a:t>(1/4)</a:t>
            </a:r>
            <a:endParaRPr/>
          </a:p>
        </p:txBody>
      </p:sp>
      <p:sp>
        <p:nvSpPr>
          <p:cNvPr id="15" name="" hidden="0"/>
          <p:cNvSpPr/>
          <p:nvPr isPhoto="0" userDrawn="0"/>
        </p:nvSpPr>
        <p:spPr bwMode="auto">
          <a:xfrm rot="0" flipH="0" flipV="0">
            <a:off x="8997105"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6" name="" hidden="0"/>
          <p:cNvSpPr/>
          <p:nvPr isPhoto="0" userDrawn="0"/>
        </p:nvSpPr>
        <p:spPr bwMode="auto">
          <a:xfrm rot="0" flipH="0" flipV="0">
            <a:off x="9326784"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7" name="" hidden="0"/>
          <p:cNvSpPr/>
          <p:nvPr isPhoto="0" userDrawn="0"/>
        </p:nvSpPr>
        <p:spPr bwMode="auto">
          <a:xfrm rot="0" flipH="0" flipV="0">
            <a:off x="9833699" y="2878499"/>
            <a:ext cx="1517441" cy="1292677"/>
          </a:xfrm>
          <a:prstGeom prst="ellipse">
            <a:avLst/>
          </a:prstGeom>
          <a:noFill/>
          <a:ln w="12700"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8" name="" hidden="0"/>
          <p:cNvSpPr/>
          <p:nvPr isPhoto="0" userDrawn="0"/>
        </p:nvSpPr>
        <p:spPr bwMode="auto">
          <a:xfrm rot="0" flipH="0" flipV="0">
            <a:off x="1172998"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9" name="" hidden="0"/>
          <p:cNvSpPr/>
          <p:nvPr isPhoto="0" userDrawn="0"/>
        </p:nvSpPr>
        <p:spPr bwMode="auto">
          <a:xfrm rot="0" flipH="0" flipV="0">
            <a:off x="1842855"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20" name="" hidden="0"/>
          <p:cNvCxnSpPr>
            <a:cxnSpLocks/>
          </p:cNvCxnSpPr>
          <p:nvPr isPhoto="0" userDrawn="0"/>
        </p:nvCxnSpPr>
        <p:spPr bwMode="auto">
          <a:xfrm rot="0" flipH="1" flipV="0">
            <a:off x="887247" y="3259498"/>
            <a:ext cx="0" cy="544284"/>
          </a:xfrm>
          <a:prstGeom prst="line">
            <a:avLst/>
          </a:prstGeom>
          <a:ln w="57150"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21" name="" hidden="0"/>
          <p:cNvSpPr/>
          <p:nvPr isPhoto="0" userDrawn="0"/>
        </p:nvSpPr>
        <p:spPr bwMode="auto">
          <a:xfrm rot="0" flipH="0" flipV="0">
            <a:off x="899249" y="2878499"/>
            <a:ext cx="1447799" cy="1292677"/>
          </a:xfrm>
          <a:prstGeom prst="ellipse">
            <a:avLst/>
          </a:prstGeom>
          <a:noFill/>
          <a:ln w="12700"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22" name="" hidden="0"/>
          <p:cNvSpPr/>
          <p:nvPr isPhoto="0" userDrawn="0"/>
        </p:nvSpPr>
        <p:spPr bwMode="auto">
          <a:xfrm rot="0" flipH="0" flipV="0">
            <a:off x="2639357"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3" name="" hidden="0"/>
          <p:cNvSpPr/>
          <p:nvPr isPhoto="0" userDrawn="0"/>
        </p:nvSpPr>
        <p:spPr bwMode="auto">
          <a:xfrm rot="0" flipH="0" flipV="0">
            <a:off x="2969035"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4" name="" hidden="0"/>
          <p:cNvSpPr/>
          <p:nvPr isPhoto="0" userDrawn="0"/>
        </p:nvSpPr>
        <p:spPr bwMode="auto">
          <a:xfrm rot="0" flipH="0" flipV="0">
            <a:off x="10208141"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5" name="" hidden="0"/>
          <p:cNvSpPr/>
          <p:nvPr isPhoto="0" userDrawn="0"/>
        </p:nvSpPr>
        <p:spPr bwMode="auto">
          <a:xfrm flipH="0" flipV="0">
            <a:off x="277461" y="5134974"/>
            <a:ext cx="11781252" cy="131067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b="1"/>
              <a:t>Cases to be evaluated: Cool-down 300K-80K (Warm-up)</a:t>
            </a:r>
            <a:endParaRPr sz="1600"/>
          </a:p>
          <a:p>
            <a:pPr>
              <a:defRPr/>
            </a:pPr>
            <a:r>
              <a:rPr lang="en-US" sz="1600" b="0" i="0" u="none" strike="noStrike" cap="none" spc="0">
                <a:solidFill>
                  <a:schemeClr val="tx1"/>
                </a:solidFill>
                <a:latin typeface="+mn-lt"/>
                <a:ea typeface="+mn-ea"/>
                <a:cs typeface="+mn-cs"/>
              </a:rPr>
              <a:t>  - HL-LSS CD/WUP, work in ARC-Q7+RR: </a:t>
            </a:r>
            <a:r>
              <a:rPr lang="en-US" sz="1600" b="1" i="0" u="none" strike="noStrike" cap="none" spc="0">
                <a:solidFill>
                  <a:srgbClr val="00B050"/>
                </a:solidFill>
                <a:latin typeface="+mn-lt"/>
                <a:ea typeface="+mn-ea"/>
                <a:cs typeface="+mn-cs"/>
              </a:rPr>
              <a:t>Fully compatible</a:t>
            </a:r>
            <a:r>
              <a:rPr lang="en-US" sz="1600" b="0" i="0" u="none" strike="noStrike" cap="none" spc="0">
                <a:solidFill>
                  <a:schemeClr val="tx1"/>
                </a:solidFill>
                <a:latin typeface="+mn-lt"/>
                <a:ea typeface="+mn-ea"/>
                <a:cs typeface="+mn-cs"/>
              </a:rPr>
              <a:t>, with LHC SAM's as buffer zone upstream of ventilation flow</a:t>
            </a:r>
            <a:endParaRPr lang="en-US" sz="1600" b="0" i="0" u="none" strike="noStrike" cap="none" spc="0">
              <a:solidFill>
                <a:schemeClr val="tx1"/>
              </a:solidFill>
              <a:latin typeface="+mn-lt"/>
              <a:ea typeface="+mn-ea"/>
              <a:cs typeface="+mn-cs"/>
            </a:endParaRPr>
          </a:p>
          <a:p>
            <a:pPr>
              <a:defRPr/>
            </a:pPr>
            <a:endParaRPr lang="en-US" sz="1600" b="0" i="0" u="none" strike="noStrike" cap="none" spc="0">
              <a:solidFill>
                <a:schemeClr val="tx1"/>
              </a:solidFill>
              <a:latin typeface="Source Sans Pro"/>
              <a:ea typeface="Arial"/>
              <a:cs typeface="Arial"/>
            </a:endParaRPr>
          </a:p>
          <a:p>
            <a:pPr>
              <a:defRPr/>
            </a:pPr>
            <a:r>
              <a:rPr lang="en-US" sz="1600" b="0" i="1" u="none" strike="noStrike" cap="none" spc="0">
                <a:solidFill>
                  <a:srgbClr val="800080"/>
                </a:solidFill>
                <a:latin typeface="+mn-lt"/>
                <a:ea typeface="+mn-ea"/>
                <a:cs typeface="+mn-cs"/>
              </a:rPr>
              <a:t>Rmk:</a:t>
            </a:r>
            <a:r>
              <a:rPr lang="en-US" sz="1600" b="0" i="1" u="none" strike="noStrike" cap="none" spc="0">
                <a:solidFill>
                  <a:srgbClr val="800080"/>
                </a:solidFill>
                <a:latin typeface="+mn-lt"/>
                <a:ea typeface="+mn-ea"/>
                <a:cs typeface="+mn-cs"/>
              </a:rPr>
              <a:t> </a:t>
            </a:r>
            <a:r>
              <a:rPr lang="en-US" sz="1600" b="0" i="1" u="none" strike="noStrike" cap="none" spc="0">
                <a:solidFill>
                  <a:srgbClr val="800080"/>
                </a:solidFill>
                <a:latin typeface="+mn-lt"/>
                <a:ea typeface="+mn-ea"/>
                <a:cs typeface="+mn-cs"/>
              </a:rPr>
              <a:t>Very similar to HL-LHC safety report by Th. Otto (EDMS#</a:t>
            </a:r>
            <a:r>
              <a:rPr lang="en-US" sz="1600" b="0" i="1" u="sng" strike="noStrike" cap="none" spc="0">
                <a:latin typeface="+mn-lt"/>
                <a:ea typeface="+mn-ea"/>
                <a:cs typeface="+mn-cs"/>
                <a:hlinkClick r:id="rId4" tooltip=""/>
              </a:rPr>
              <a:t>2843277</a:t>
            </a:r>
            <a:r>
              <a:rPr lang="en-US" sz="1600" b="0" i="1" u="none" strike="noStrike" cap="none" spc="0">
                <a:solidFill>
                  <a:srgbClr val="800080"/>
                </a:solidFill>
                <a:latin typeface="+mn-lt"/>
                <a:ea typeface="+mn-ea"/>
                <a:cs typeface="+mn-cs"/>
              </a:rPr>
              <a:t>), with two complementary ODH sensors in LHC-SAM's</a:t>
            </a:r>
            <a:endParaRPr sz="1600" b="0" i="1" u="none" strike="noStrike" cap="none" spc="0">
              <a:solidFill>
                <a:schemeClr val="tx1"/>
              </a:solidFill>
              <a:latin typeface="Source Sans Pro"/>
              <a:ea typeface="Arial"/>
              <a:cs typeface="Arial"/>
            </a:endParaRPr>
          </a:p>
        </p:txBody>
      </p:sp>
      <p:sp>
        <p:nvSpPr>
          <p:cNvPr id="26" name="" hidden="0"/>
          <p:cNvSpPr/>
          <p:nvPr isPhoto="0" userDrawn="0"/>
        </p:nvSpPr>
        <p:spPr bwMode="auto">
          <a:xfrm rot="0" flipH="0" flipV="0">
            <a:off x="10877998"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13" name="" hidden="0"/>
          <p:cNvCxnSpPr>
            <a:cxnSpLocks/>
          </p:cNvCxnSpPr>
          <p:nvPr isPhoto="0" userDrawn="0"/>
        </p:nvCxnSpPr>
        <p:spPr bwMode="auto">
          <a:xfrm rot="16199969" flipH="0" flipV="1">
            <a:off x="862591" y="2125862"/>
            <a:ext cx="1263602" cy="241674"/>
          </a:xfrm>
          <a:prstGeom prst="line">
            <a:avLst/>
          </a:prstGeom>
          <a:ln w="6350" cap="flat" cmpd="sng" algn="ctr">
            <a:solidFill>
              <a:srgbClr val="E243F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7" name="" hidden="0"/>
          <p:cNvCxnSpPr>
            <a:cxnSpLocks/>
          </p:cNvCxnSpPr>
          <p:nvPr isPhoto="0" userDrawn="0"/>
        </p:nvCxnSpPr>
        <p:spPr bwMode="auto">
          <a:xfrm rot="0" flipH="1" flipV="0">
            <a:off x="11343748" y="3259498"/>
            <a:ext cx="0" cy="544284"/>
          </a:xfrm>
          <a:prstGeom prst="line">
            <a:avLst/>
          </a:prstGeom>
          <a:ln w="57150"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8" name="" hidden="0"/>
          <p:cNvCxnSpPr>
            <a:cxnSpLocks/>
            <a:endCxn id="21" idx="5"/>
          </p:cNvCxnSpPr>
          <p:nvPr isPhoto="0" userDrawn="0"/>
        </p:nvCxnSpPr>
        <p:spPr bwMode="auto">
          <a:xfrm rot="10799989" flipH="0" flipV="0">
            <a:off x="2135024" y="3981869"/>
            <a:ext cx="2368028" cy="1509201"/>
          </a:xfrm>
          <a:prstGeom prst="line">
            <a:avLst/>
          </a:prstGeom>
          <a:ln w="6350"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9" name="" hidden="0"/>
          <p:cNvCxnSpPr>
            <a:cxnSpLocks/>
            <a:endCxn id="17" idx="3"/>
          </p:cNvCxnSpPr>
          <p:nvPr isPhoto="0" userDrawn="0"/>
        </p:nvCxnSpPr>
        <p:spPr bwMode="auto">
          <a:xfrm rot="0" flipH="0" flipV="1">
            <a:off x="6004649" y="3981869"/>
            <a:ext cx="4051274" cy="1533930"/>
          </a:xfrm>
          <a:prstGeom prst="line">
            <a:avLst/>
          </a:prstGeom>
          <a:ln w="6350"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30" name="" hidden="0"/>
          <p:cNvCxnSpPr>
            <a:cxnSpLocks/>
          </p:cNvCxnSpPr>
          <p:nvPr isPhoto="0" userDrawn="0"/>
        </p:nvCxnSpPr>
        <p:spPr bwMode="auto">
          <a:xfrm rot="0" flipH="1" flipV="0">
            <a:off x="2574535" y="3899034"/>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31" name="" hidden="0"/>
          <p:cNvCxnSpPr>
            <a:cxnSpLocks/>
          </p:cNvCxnSpPr>
          <p:nvPr isPhoto="0" userDrawn="0"/>
        </p:nvCxnSpPr>
        <p:spPr bwMode="auto">
          <a:xfrm rot="0" flipH="1" flipV="0">
            <a:off x="9721392" y="3899034"/>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32" name="" hidden="0"/>
          <p:cNvCxnSpPr>
            <a:cxnSpLocks/>
          </p:cNvCxnSpPr>
          <p:nvPr isPhoto="0" userDrawn="0"/>
        </p:nvCxnSpPr>
        <p:spPr bwMode="auto">
          <a:xfrm rot="0" flipH="1" flipV="0">
            <a:off x="3761463" y="4473640"/>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33" name="" hidden="0"/>
          <p:cNvCxnSpPr>
            <a:cxnSpLocks/>
          </p:cNvCxnSpPr>
          <p:nvPr isPhoto="0" userDrawn="0"/>
        </p:nvCxnSpPr>
        <p:spPr bwMode="auto">
          <a:xfrm rot="0" flipH="1" flipV="0">
            <a:off x="7914749" y="4299855"/>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sp>
        <p:nvSpPr>
          <p:cNvPr id="34" name="" hidden="0"/>
          <p:cNvSpPr/>
          <p:nvPr isPhoto="0" userDrawn="0"/>
        </p:nvSpPr>
        <p:spPr bwMode="auto">
          <a:xfrm flipH="0" flipV="0">
            <a:off x="2261571" y="3449999"/>
            <a:ext cx="3265714" cy="190499"/>
          </a:xfrm>
          <a:prstGeom prst="rect">
            <a:avLst/>
          </a:prstGeom>
          <a:solidFill>
            <a:schemeClr val="tx1">
              <a:lumMod val="40000"/>
              <a:lumOff val="60000"/>
              <a:alpha val="30000"/>
            </a:schemeClr>
          </a:solidFill>
          <a:ln w="6349" cap="flat" cmpd="sng" algn="ctr">
            <a:solidFill>
              <a:schemeClr val="accent2"/>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5" name="" hidden="0"/>
          <p:cNvSpPr/>
          <p:nvPr isPhoto="0" userDrawn="0"/>
        </p:nvSpPr>
        <p:spPr bwMode="auto">
          <a:xfrm flipH="0" flipV="0">
            <a:off x="6693210" y="3449999"/>
            <a:ext cx="3265714" cy="190499"/>
          </a:xfrm>
          <a:prstGeom prst="rect">
            <a:avLst/>
          </a:prstGeom>
          <a:solidFill>
            <a:schemeClr val="tx1">
              <a:lumMod val="40000"/>
              <a:lumOff val="60000"/>
              <a:alpha val="30000"/>
            </a:schemeClr>
          </a:solidFill>
          <a:ln w="6349" cap="flat" cmpd="sng" algn="ctr">
            <a:solidFill>
              <a:schemeClr val="accent2"/>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6" name="" hidden="0"/>
          <p:cNvSpPr/>
          <p:nvPr isPhoto="0" userDrawn="0"/>
        </p:nvSpPr>
        <p:spPr bwMode="auto">
          <a:xfrm flipH="0" flipV="0">
            <a:off x="206892" y="3449999"/>
            <a:ext cx="612320" cy="326571"/>
          </a:xfrm>
          <a:prstGeom prst="rect">
            <a:avLst/>
          </a:prstGeom>
          <a:solidFill>
            <a:srgbClr val="CBF59B">
              <a:alpha val="30000"/>
            </a:srgbClr>
          </a:solidFill>
          <a:ln w="6349" cap="flat" cmpd="sng" algn="ctr">
            <a:solidFill>
              <a:srgbClr val="92D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7" name="" hidden="0"/>
          <p:cNvSpPr/>
          <p:nvPr isPhoto="0" userDrawn="0"/>
        </p:nvSpPr>
        <p:spPr bwMode="auto">
          <a:xfrm flipH="0" flipV="0">
            <a:off x="11283106" y="3449999"/>
            <a:ext cx="653141" cy="380999"/>
          </a:xfrm>
          <a:prstGeom prst="rect">
            <a:avLst/>
          </a:prstGeom>
          <a:solidFill>
            <a:srgbClr val="CBF59B">
              <a:alpha val="30000"/>
            </a:srgbClr>
          </a:solidFill>
          <a:ln w="6349" cap="flat" cmpd="sng" algn="ctr">
            <a:solidFill>
              <a:srgbClr val="92D050"/>
            </a:solidFill>
            <a:prstDash val="solid"/>
            <a:miter/>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a:xfrm>
            <a:off x="407988" y="101449"/>
            <a:ext cx="11376024" cy="1065741"/>
          </a:xfrm>
        </p:spPr>
        <p:txBody>
          <a:bodyPr/>
          <a:lstStyle/>
          <a:p>
            <a:pPr>
              <a:defRPr/>
            </a:pPr>
            <a:r>
              <a:rPr/>
              <a:t>CD-WUP LHC-ARC, access in HL-IT ? (Not D2-CC)</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BE8E2F74-D1A0-08AD-DB42-4339ED7D5787}" type="slidenum">
              <a:rPr lang="en-US"/>
              <a:t/>
            </a:fld>
            <a:endParaRPr lang="en-US"/>
          </a:p>
        </p:txBody>
      </p:sp>
      <p:pic>
        <p:nvPicPr>
          <p:cNvPr id="8" name="Image 9" hidden="0"/>
          <p:cNvPicPr>
            <a:picLocks noChangeAspect="1"/>
          </p:cNvPicPr>
          <p:nvPr isPhoto="0" userDrawn="0"/>
        </p:nvPicPr>
        <p:blipFill>
          <a:blip r:embed="rId2"/>
          <a:stretch/>
        </p:blipFill>
        <p:spPr bwMode="auto">
          <a:xfrm flipH="0" flipV="0">
            <a:off x="288535" y="1716728"/>
            <a:ext cx="11593285" cy="3423998"/>
          </a:xfrm>
          <a:prstGeom prst="rect">
            <a:avLst/>
          </a:prstGeom>
        </p:spPr>
      </p:pic>
      <p:sp>
        <p:nvSpPr>
          <p:cNvPr id="9" name="ZoneTexte 1" hidden="0"/>
          <p:cNvSpPr>
            <a:spLocks noAdjustHandles="0" noChangeArrowheads="0"/>
          </p:cNvSpPr>
          <p:nvPr isPhoto="0" userDrawn="0"/>
        </p:nvSpPr>
        <p:spPr bwMode="auto">
          <a:xfrm flipH="0" flipV="0">
            <a:off x="5082596" y="1104106"/>
            <a:ext cx="2076003" cy="528844"/>
          </a:xfrm>
          <a:prstGeom prst="rect">
            <a:avLst/>
          </a:prstGeom>
          <a:ln w="12700" cap="flat" cmpd="sng" algn="ctr">
            <a:solidFill>
              <a:schemeClr val="accent2">
                <a:lumMod val="74901"/>
              </a:schemeClr>
            </a:solidFill>
            <a:prstDash val="solid"/>
            <a:miter/>
          </a:ln>
        </p:spPr>
        <p:style>
          <a:lnRef idx="2">
            <a:schemeClr val="accent1"/>
          </a:lnRef>
          <a:fillRef idx="1">
            <a:schemeClr val="lt1"/>
          </a:fillRef>
          <a:effectRef idx="0">
            <a:schemeClr val="accent1"/>
          </a:effectRef>
          <a:fontRef idx="minor">
            <a:schemeClr val="dk1"/>
          </a:fontRef>
        </p:style>
        <p:txBody>
          <a:bodyPr wrap="square" rtlCol="0">
            <a:noAutofit/>
          </a:bodyPr>
          <a:lstStyle/>
          <a:p>
            <a:pPr algn="ctr">
              <a:defRPr/>
            </a:pPr>
            <a:r>
              <a:rPr lang="fr-FR" sz="2400" b="1">
                <a:solidFill>
                  <a:schemeClr val="accent2">
                    <a:lumMod val="75000"/>
                  </a:schemeClr>
                </a:solidFill>
              </a:rPr>
              <a:t>IP1 ZONE</a:t>
            </a:r>
            <a:endParaRPr b="1">
              <a:solidFill>
                <a:schemeClr val="accent2">
                  <a:lumMod val="75000"/>
                </a:schemeClr>
              </a:solidFill>
            </a:endParaRPr>
          </a:p>
        </p:txBody>
      </p:sp>
      <p:sp>
        <p:nvSpPr>
          <p:cNvPr id="10" name="" hidden="0"/>
          <p:cNvSpPr/>
          <p:nvPr isPhoto="0" userDrawn="0"/>
        </p:nvSpPr>
        <p:spPr bwMode="auto">
          <a:xfrm flipH="0" flipV="0">
            <a:off x="7588645" y="799308"/>
            <a:ext cx="4200151" cy="881762"/>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b="1">
                <a:solidFill>
                  <a:srgbClr val="800080"/>
                </a:solidFill>
              </a:rPr>
              <a:t>UL14 &amp; UL16</a:t>
            </a:r>
            <a:r>
              <a:rPr sz="1600">
                <a:solidFill>
                  <a:srgbClr val="800080"/>
                </a:solidFill>
              </a:rPr>
              <a:t>: valid </a:t>
            </a:r>
            <a:r>
              <a:rPr lang="en-US" sz="1600" b="0" i="0" u="none" strike="noStrike" cap="none" spc="0">
                <a:solidFill>
                  <a:srgbClr val="800080"/>
                </a:solidFill>
                <a:latin typeface="+mn-lt"/>
                <a:ea typeface="+mn-ea"/>
                <a:cs typeface="+mn-cs"/>
              </a:rPr>
              <a:t>e</a:t>
            </a:r>
            <a:r>
              <a:rPr lang="en-US" sz="1600" b="0" i="0" u="none" strike="noStrike" cap="none" spc="0">
                <a:solidFill>
                  <a:srgbClr val="800080"/>
                </a:solidFill>
                <a:latin typeface="+mn-lt"/>
                <a:ea typeface="+mn-ea"/>
                <a:cs typeface="+mn-cs"/>
              </a:rPr>
              <a:t>scape route in case of ODH problem in LHC-ARC</a:t>
            </a:r>
            <a:endParaRPr lang="en-US" sz="1600" b="0" i="0" u="none" strike="noStrike" cap="none" spc="0">
              <a:solidFill>
                <a:srgbClr val="800080"/>
              </a:solidFill>
              <a:latin typeface="+mn-lt"/>
              <a:ea typeface="+mn-ea"/>
              <a:cs typeface="+mn-cs"/>
            </a:endParaRPr>
          </a:p>
        </p:txBody>
      </p:sp>
      <p:pic>
        <p:nvPicPr>
          <p:cNvPr id="11" name="" hidden="0"/>
          <p:cNvPicPr>
            <a:picLocks noChangeAspect="1"/>
          </p:cNvPicPr>
          <p:nvPr isPhoto="0" userDrawn="0"/>
        </p:nvPicPr>
        <p:blipFill>
          <a:blip r:embed="rId3"/>
          <a:stretch/>
        </p:blipFill>
        <p:spPr bwMode="auto">
          <a:xfrm flipH="0" flipV="0">
            <a:off x="867214" y="747959"/>
            <a:ext cx="3843642" cy="884991"/>
          </a:xfrm>
          <a:prstGeom prst="rect">
            <a:avLst/>
          </a:prstGeom>
          <a:ln w="6349">
            <a:solidFill>
              <a:srgbClr val="E243F0"/>
            </a:solidFill>
            <a:prstDash val="solid"/>
          </a:ln>
        </p:spPr>
      </p:pic>
      <p:cxnSp>
        <p:nvCxnSpPr>
          <p:cNvPr id="12" name="" hidden="0"/>
          <p:cNvCxnSpPr>
            <a:cxnSpLocks/>
            <a:endCxn id="13" idx="1"/>
          </p:cNvCxnSpPr>
          <p:nvPr isPhoto="0" userDrawn="0"/>
        </p:nvCxnSpPr>
        <p:spPr bwMode="auto">
          <a:xfrm rot="10799989" flipH="0" flipV="0">
            <a:off x="4134492" y="1626638"/>
            <a:ext cx="4575261" cy="1336431"/>
          </a:xfrm>
          <a:prstGeom prst="line">
            <a:avLst/>
          </a:prstGeom>
          <a:ln w="6350" cap="flat" cmpd="sng" algn="ctr">
            <a:solidFill>
              <a:srgbClr val="E243F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4" name="" hidden="0"/>
          <p:cNvSpPr/>
          <p:nvPr isPhoto="0" userDrawn="0"/>
        </p:nvSpPr>
        <p:spPr bwMode="auto">
          <a:xfrm flipH="0" flipV="0">
            <a:off x="11419176" y="415605"/>
            <a:ext cx="721717"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a:t>(2/4)</a:t>
            </a:r>
            <a:endParaRPr/>
          </a:p>
        </p:txBody>
      </p:sp>
      <p:sp>
        <p:nvSpPr>
          <p:cNvPr id="15" name="" hidden="0"/>
          <p:cNvSpPr/>
          <p:nvPr isPhoto="0" userDrawn="0"/>
        </p:nvSpPr>
        <p:spPr bwMode="auto">
          <a:xfrm rot="0" flipH="0" flipV="0">
            <a:off x="8997105"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6" name="" hidden="0"/>
          <p:cNvSpPr/>
          <p:nvPr isPhoto="0" userDrawn="0"/>
        </p:nvSpPr>
        <p:spPr bwMode="auto">
          <a:xfrm rot="0" flipH="0" flipV="0">
            <a:off x="9326784"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17" name="" hidden="0"/>
          <p:cNvCxnSpPr>
            <a:cxnSpLocks/>
          </p:cNvCxnSpPr>
          <p:nvPr isPhoto="0" userDrawn="0"/>
        </p:nvCxnSpPr>
        <p:spPr bwMode="auto">
          <a:xfrm rot="0" flipH="1" flipV="0">
            <a:off x="8371176" y="3259498"/>
            <a:ext cx="0" cy="544284"/>
          </a:xfrm>
          <a:prstGeom prst="line">
            <a:avLst/>
          </a:prstGeom>
          <a:ln w="57150" cap="flat" cmpd="sng" algn="ctr">
            <a:solidFill>
              <a:schemeClr val="accent5">
                <a:lumMod val="40000"/>
                <a:lumOff val="60000"/>
              </a:schemeClr>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8" name="" hidden="0"/>
          <p:cNvSpPr/>
          <p:nvPr isPhoto="0" userDrawn="0"/>
        </p:nvSpPr>
        <p:spPr bwMode="auto">
          <a:xfrm rot="0" flipH="0" flipV="0">
            <a:off x="8366849" y="2878499"/>
            <a:ext cx="1447799" cy="1292677"/>
          </a:xfrm>
          <a:prstGeom prst="ellipse">
            <a:avLst/>
          </a:prstGeom>
          <a:noFill/>
          <a:ln w="12700"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9" name="" hidden="0"/>
          <p:cNvSpPr/>
          <p:nvPr isPhoto="0" userDrawn="0"/>
        </p:nvSpPr>
        <p:spPr bwMode="auto">
          <a:xfrm rot="0" flipH="0" flipV="0">
            <a:off x="1172998"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0" name="" hidden="0"/>
          <p:cNvSpPr/>
          <p:nvPr isPhoto="0" userDrawn="0"/>
        </p:nvSpPr>
        <p:spPr bwMode="auto">
          <a:xfrm rot="0" flipH="0" flipV="0">
            <a:off x="1842855"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1" name="" hidden="0"/>
          <p:cNvSpPr/>
          <p:nvPr isPhoto="0" userDrawn="0"/>
        </p:nvSpPr>
        <p:spPr bwMode="auto">
          <a:xfrm rot="0" flipH="0" flipV="0">
            <a:off x="2327999" y="2878499"/>
            <a:ext cx="1447799" cy="1292677"/>
          </a:xfrm>
          <a:prstGeom prst="ellipse">
            <a:avLst/>
          </a:prstGeom>
          <a:noFill/>
          <a:ln w="12700"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22" name="" hidden="0"/>
          <p:cNvSpPr/>
          <p:nvPr isPhoto="0" userDrawn="0"/>
        </p:nvSpPr>
        <p:spPr bwMode="auto">
          <a:xfrm rot="0" flipH="0" flipV="0">
            <a:off x="2639357"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3" name="" hidden="0"/>
          <p:cNvSpPr/>
          <p:nvPr isPhoto="0" userDrawn="0"/>
        </p:nvSpPr>
        <p:spPr bwMode="auto">
          <a:xfrm rot="0" flipH="0" flipV="0">
            <a:off x="2969035"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4" name="" hidden="0"/>
          <p:cNvSpPr/>
          <p:nvPr isPhoto="0" userDrawn="0"/>
        </p:nvSpPr>
        <p:spPr bwMode="auto">
          <a:xfrm rot="0" flipH="0" flipV="0">
            <a:off x="10208141"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5" name="" hidden="0"/>
          <p:cNvSpPr/>
          <p:nvPr isPhoto="0" userDrawn="0"/>
        </p:nvSpPr>
        <p:spPr bwMode="auto">
          <a:xfrm flipH="0" flipV="0">
            <a:off x="277461" y="5066938"/>
            <a:ext cx="11781252" cy="131067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b="1"/>
              <a:t>Cases to be evaluated: Cool-down 300K-80K (Warm-up)</a:t>
            </a:r>
            <a:endParaRPr sz="1600"/>
          </a:p>
          <a:p>
            <a:pPr>
              <a:defRPr/>
            </a:pPr>
            <a:r>
              <a:rPr sz="1600"/>
              <a:t>  </a:t>
            </a:r>
            <a:r>
              <a:rPr lang="en-US" sz="1600" b="0" i="0" u="none" strike="noStrike" cap="none" spc="0">
                <a:solidFill>
                  <a:schemeClr val="tx1"/>
                </a:solidFill>
                <a:latin typeface="+mn-lt"/>
                <a:ea typeface="+mn-ea"/>
                <a:cs typeface="+mn-cs"/>
              </a:rPr>
              <a:t>                      - ARC CD/WUP (and Q6-Q5-Q4), work in (part of) HL-LSS: </a:t>
            </a:r>
            <a:r>
              <a:rPr lang="en-US" sz="1600" b="1" i="0" u="none" strike="noStrike" cap="none" spc="0">
                <a:solidFill>
                  <a:srgbClr val="00B050"/>
                </a:solidFill>
                <a:latin typeface="+mn-lt"/>
                <a:ea typeface="+mn-ea"/>
                <a:cs typeface="+mn-cs"/>
              </a:rPr>
              <a:t>Looks compatible</a:t>
            </a:r>
            <a:r>
              <a:rPr lang="en-US" sz="1600" b="0" i="0" u="none" strike="noStrike" cap="none" spc="0">
                <a:solidFill>
                  <a:schemeClr val="tx1"/>
                </a:solidFill>
                <a:latin typeface="+mn-lt"/>
                <a:ea typeface="+mn-ea"/>
                <a:cs typeface="+mn-cs"/>
              </a:rPr>
              <a:t>, with CC-D2 to QXL core as buffer, </a:t>
            </a:r>
            <a:r>
              <a:rPr lang="en-US" sz="1600" b="1" i="0" u="none" strike="noStrike" cap="none" spc="0">
                <a:solidFill>
                  <a:schemeClr val="accent3"/>
                </a:solidFill>
                <a:latin typeface="+mn-lt"/>
                <a:ea typeface="+mn-ea"/>
                <a:cs typeface="+mn-cs"/>
              </a:rPr>
              <a:t>but</a:t>
            </a:r>
            <a:r>
              <a:rPr lang="en-US" sz="1600" b="0" i="0" u="none" strike="noStrike" cap="none" spc="0">
                <a:solidFill>
                  <a:schemeClr val="tx1"/>
                </a:solidFill>
                <a:latin typeface="+mn-lt"/>
                <a:ea typeface="+mn-ea"/>
                <a:cs typeface="+mn-cs"/>
              </a:rPr>
              <a:t> with risk of 1kg/s to be considere</a:t>
            </a:r>
            <a:r>
              <a:rPr lang="en-US" sz="1600" b="0" i="0" u="none" strike="noStrike" cap="none" spc="0">
                <a:solidFill>
                  <a:schemeClr val="tx1"/>
                </a:solidFill>
                <a:latin typeface="+mn-lt"/>
                <a:ea typeface="+mn-ea"/>
                <a:cs typeface="+mn-cs"/>
              </a:rPr>
              <a:t>d</a:t>
            </a:r>
            <a:r>
              <a:rPr lang="en-US" sz="1600" b="0" i="0" u="none" strike="noStrike" cap="none" spc="0">
                <a:solidFill>
                  <a:schemeClr val="tx1"/>
                </a:solidFill>
                <a:latin typeface="+mn-lt"/>
                <a:ea typeface="+mn-ea"/>
                <a:cs typeface="+mn-cs"/>
              </a:rPr>
              <a:t> (no 2nd chance!) and </a:t>
            </a:r>
            <a:r>
              <a:rPr lang="en-US" sz="1600" b="0" i="0" u="none" strike="noStrike" cap="none" spc="0">
                <a:solidFill>
                  <a:schemeClr val="tx1"/>
                </a:solidFill>
                <a:latin typeface="+mn-lt"/>
                <a:ea typeface="+mn-ea"/>
                <a:cs typeface="+mn-cs"/>
              </a:rPr>
              <a:t>ODH (helium cloud) propagation at the speed of ventilation (~1 m/s), would provide about 1min to evacuate.</a:t>
            </a:r>
            <a:endParaRPr lang="en-US" sz="1600" b="0" i="0" u="none" strike="noStrike" cap="none" spc="0">
              <a:solidFill>
                <a:schemeClr val="tx1"/>
              </a:solidFill>
              <a:latin typeface="+mn-lt"/>
              <a:ea typeface="+mn-ea"/>
              <a:cs typeface="+mn-cs"/>
            </a:endParaRPr>
          </a:p>
          <a:p>
            <a:pPr>
              <a:defRPr/>
            </a:pPr>
            <a:r>
              <a:rPr lang="en-US" sz="1600" b="0" i="0" u="none" strike="noStrike" cap="none" spc="0">
                <a:solidFill>
                  <a:srgbClr val="800080"/>
                </a:solidFill>
                <a:latin typeface="+mn-lt"/>
                <a:ea typeface="+mn-ea"/>
                <a:cs typeface="+mn-cs"/>
              </a:rPr>
              <a:t>=&gt; Could be considered for derogations based on risk analysis, with limited number of people and duration for valuable tasks</a:t>
            </a:r>
            <a:endParaRPr lang="en-US" sz="1600" b="0" i="0" u="none" strike="noStrike" cap="none" spc="0">
              <a:solidFill>
                <a:schemeClr val="tx1"/>
              </a:solidFill>
              <a:latin typeface="+mn-lt"/>
              <a:ea typeface="+mn-ea"/>
              <a:cs typeface="+mn-cs"/>
            </a:endParaRPr>
          </a:p>
        </p:txBody>
      </p:sp>
      <p:sp>
        <p:nvSpPr>
          <p:cNvPr id="26" name="" hidden="0"/>
          <p:cNvSpPr/>
          <p:nvPr isPhoto="0" userDrawn="0"/>
        </p:nvSpPr>
        <p:spPr bwMode="auto">
          <a:xfrm rot="0" flipH="0" flipV="0">
            <a:off x="10877998"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13" name="" hidden="0"/>
          <p:cNvCxnSpPr>
            <a:cxnSpLocks/>
          </p:cNvCxnSpPr>
          <p:nvPr isPhoto="0" userDrawn="0"/>
        </p:nvCxnSpPr>
        <p:spPr bwMode="auto">
          <a:xfrm rot="16199969" flipH="0" flipV="0">
            <a:off x="3134521" y="1963121"/>
            <a:ext cx="1336457" cy="663498"/>
          </a:xfrm>
          <a:prstGeom prst="line">
            <a:avLst/>
          </a:prstGeom>
          <a:ln w="6350" cap="flat" cmpd="sng" algn="ctr">
            <a:solidFill>
              <a:srgbClr val="E243F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7" name="" hidden="0"/>
          <p:cNvCxnSpPr>
            <a:cxnSpLocks/>
          </p:cNvCxnSpPr>
          <p:nvPr isPhoto="0" userDrawn="0"/>
        </p:nvCxnSpPr>
        <p:spPr bwMode="auto">
          <a:xfrm rot="0" flipH="1" flipV="0">
            <a:off x="3775069" y="3239088"/>
            <a:ext cx="0" cy="544284"/>
          </a:xfrm>
          <a:prstGeom prst="line">
            <a:avLst/>
          </a:prstGeom>
          <a:ln w="57150" cap="flat" cmpd="sng" algn="ctr">
            <a:solidFill>
              <a:schemeClr val="accent5">
                <a:lumMod val="40000"/>
                <a:lumOff val="60000"/>
              </a:schemeClr>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8" name="" hidden="0"/>
          <p:cNvCxnSpPr>
            <a:cxnSpLocks/>
          </p:cNvCxnSpPr>
          <p:nvPr isPhoto="0" userDrawn="0"/>
        </p:nvCxnSpPr>
        <p:spPr bwMode="auto">
          <a:xfrm rot="16199969" flipH="0" flipV="1">
            <a:off x="4665255" y="2778493"/>
            <a:ext cx="1232588" cy="4002103"/>
          </a:xfrm>
          <a:prstGeom prst="line">
            <a:avLst/>
          </a:prstGeom>
          <a:ln w="6350"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9" name="" hidden="0"/>
          <p:cNvCxnSpPr>
            <a:cxnSpLocks/>
          </p:cNvCxnSpPr>
          <p:nvPr isPhoto="0" userDrawn="0"/>
        </p:nvCxnSpPr>
        <p:spPr bwMode="auto">
          <a:xfrm rot="16199969" flipH="0" flipV="0">
            <a:off x="7954602" y="4451675"/>
            <a:ext cx="1224641" cy="663644"/>
          </a:xfrm>
          <a:prstGeom prst="line">
            <a:avLst/>
          </a:prstGeom>
          <a:ln w="6350"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30" name="" hidden="0"/>
          <p:cNvCxnSpPr>
            <a:cxnSpLocks/>
          </p:cNvCxnSpPr>
          <p:nvPr isPhoto="0" userDrawn="0"/>
        </p:nvCxnSpPr>
        <p:spPr bwMode="auto">
          <a:xfrm rot="0" flipH="1" flipV="0">
            <a:off x="2574534" y="3899034"/>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31" name="" hidden="0"/>
          <p:cNvCxnSpPr>
            <a:cxnSpLocks/>
          </p:cNvCxnSpPr>
          <p:nvPr isPhoto="0" userDrawn="0"/>
        </p:nvCxnSpPr>
        <p:spPr bwMode="auto">
          <a:xfrm rot="0" flipH="1" flipV="0">
            <a:off x="9721391" y="3899034"/>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32" name="" hidden="0"/>
          <p:cNvCxnSpPr>
            <a:cxnSpLocks/>
          </p:cNvCxnSpPr>
          <p:nvPr isPhoto="0" userDrawn="0"/>
        </p:nvCxnSpPr>
        <p:spPr bwMode="auto">
          <a:xfrm rot="0" flipH="1" flipV="0">
            <a:off x="3761462" y="4473640"/>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33" name="" hidden="0"/>
          <p:cNvCxnSpPr>
            <a:cxnSpLocks/>
          </p:cNvCxnSpPr>
          <p:nvPr isPhoto="0" userDrawn="0"/>
        </p:nvCxnSpPr>
        <p:spPr bwMode="auto">
          <a:xfrm rot="0" flipH="1" flipV="0">
            <a:off x="7914748" y="4299854"/>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sp>
        <p:nvSpPr>
          <p:cNvPr id="34" name="" hidden="0"/>
          <p:cNvSpPr/>
          <p:nvPr isPhoto="0" userDrawn="0"/>
        </p:nvSpPr>
        <p:spPr bwMode="auto">
          <a:xfrm flipH="0" flipV="0">
            <a:off x="220499" y="3449999"/>
            <a:ext cx="2081892" cy="190499"/>
          </a:xfrm>
          <a:prstGeom prst="rect">
            <a:avLst/>
          </a:prstGeom>
          <a:solidFill>
            <a:schemeClr val="tx1">
              <a:lumMod val="40000"/>
              <a:lumOff val="60000"/>
              <a:alpha val="30000"/>
            </a:schemeClr>
          </a:solidFill>
          <a:ln w="6349" cap="flat" cmpd="sng" algn="ctr">
            <a:solidFill>
              <a:schemeClr val="accent2"/>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5" name="" hidden="0"/>
          <p:cNvSpPr/>
          <p:nvPr isPhoto="0" userDrawn="0"/>
        </p:nvSpPr>
        <p:spPr bwMode="auto">
          <a:xfrm flipH="0" flipV="0">
            <a:off x="9881571" y="3449999"/>
            <a:ext cx="2081892" cy="204107"/>
          </a:xfrm>
          <a:prstGeom prst="rect">
            <a:avLst/>
          </a:prstGeom>
          <a:solidFill>
            <a:schemeClr val="tx1">
              <a:lumMod val="40000"/>
              <a:lumOff val="60000"/>
              <a:alpha val="30000"/>
            </a:schemeClr>
          </a:solidFill>
          <a:ln w="6349" cap="flat" cmpd="sng" algn="ctr">
            <a:solidFill>
              <a:schemeClr val="accent2"/>
            </a:solidFill>
            <a:prstDash val="solid"/>
            <a:miter/>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p:txBody>
          <a:bodyPr/>
          <a:lstStyle/>
          <a:p>
            <a:pPr>
              <a:defRPr/>
            </a:pPr>
            <a:r>
              <a:rPr/>
              <a:t>HL / LHC, Cool-down, Summary</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B116DA67-2226-F627-025A-0BC111BD80B5}" type="slidenum">
              <a:rPr lang="en-US"/>
              <a:t/>
            </a:fld>
            <a:endParaRPr lang="en-US"/>
          </a:p>
        </p:txBody>
      </p:sp>
      <p:sp>
        <p:nvSpPr>
          <p:cNvPr id="8" name="Content Placeholder 2" hidden="0"/>
          <p:cNvSpPr>
            <a:spLocks noGrp="1"/>
          </p:cNvSpPr>
          <p:nvPr isPhoto="0" userDrawn="0">
            <p:ph idx="1" hasCustomPrompt="1"/>
          </p:nvPr>
        </p:nvSpPr>
        <p:spPr bwMode="auto">
          <a:xfrm flipH="0" flipV="0">
            <a:off x="407987" y="1211261"/>
            <a:ext cx="11376021" cy="4960166"/>
          </a:xfrm>
        </p:spPr>
        <p:txBody>
          <a:bodyPr/>
          <a:lstStyle>
            <a:lvl1pPr marL="342900" indent="-342900">
              <a:buFont typeface="Arial"/>
              <a:buChar char="•"/>
              <a:defRPr>
                <a:solidFill>
                  <a:schemeClr val="tx2">
                    <a:lumMod val="50000"/>
                  </a:schemeClr>
                </a:solidFill>
              </a:defRPr>
            </a:lvl1pPr>
            <a:lvl2pPr marL="628649" indent="-261937">
              <a:buFont typeface="Arial"/>
              <a:buChar char="•"/>
              <a:defRPr sz="1800">
                <a:solidFill>
                  <a:schemeClr val="tx2">
                    <a:lumMod val="50000"/>
                  </a:schemeClr>
                </a:solidFill>
              </a:defRPr>
            </a:lvl2pPr>
            <a:lvl3pPr marL="888999" indent="-260349">
              <a:buSzPct val="100000"/>
              <a:buFont typeface="Arial"/>
              <a:buChar char="•"/>
              <a:defRPr sz="1800">
                <a:solidFill>
                  <a:schemeClr val="tx2">
                    <a:lumMod val="50000"/>
                  </a:schemeClr>
                </a:solidFill>
              </a:defRPr>
            </a:lvl3pPr>
            <a:lvl4pPr marL="1209674" indent="-269874">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a:defRPr/>
            </a:pPr>
            <a:r>
              <a:rPr u="sng">
                <a:solidFill>
                  <a:schemeClr val="tx2"/>
                </a:solidFill>
              </a:rPr>
              <a:t>Considerations</a:t>
            </a:r>
            <a:endParaRPr>
              <a:solidFill>
                <a:schemeClr val="tx2"/>
              </a:solidFill>
            </a:endParaRPr>
          </a:p>
          <a:p>
            <a:pPr marL="0" indent="0">
              <a:buNone/>
              <a:defRPr/>
            </a:pPr>
            <a:r>
              <a:rPr>
                <a:solidFill>
                  <a:schemeClr val="tx2"/>
                </a:solidFill>
              </a:rPr>
              <a:t>	</a:t>
            </a:r>
            <a:r>
              <a:rPr sz="1800" b="0">
                <a:solidFill>
                  <a:schemeClr val="tx2"/>
                </a:solidFill>
              </a:rPr>
              <a:t>Thanks to QRL-QXL Junction Modules, it will be possible to decouple </a:t>
            </a:r>
            <a:r>
              <a:rPr lang="en-US" sz="1800" b="0" i="0" u="none" strike="noStrike" cap="none" spc="0">
                <a:solidFill>
                  <a:schemeClr val="tx2"/>
                </a:solidFill>
                <a:latin typeface="+mn-lt"/>
                <a:ea typeface="+mn-ea"/>
                <a:cs typeface="+mn-cs"/>
              </a:rPr>
              <a:t>(under some conditions) </a:t>
            </a:r>
            <a:r>
              <a:rPr sz="1800" b="0">
                <a:solidFill>
                  <a:schemeClr val="tx2"/>
                </a:solidFill>
              </a:rPr>
              <a:t>the circulation of helium in ARCS and in HL_LSS </a:t>
            </a:r>
            <a:r>
              <a:rPr sz="1800" b="0">
                <a:solidFill>
                  <a:schemeClr val="tx2"/>
                </a:solidFill>
              </a:rPr>
              <a:t>(while not possible for LHC)</a:t>
            </a:r>
            <a:endParaRPr sz="1800" b="0">
              <a:solidFill>
                <a:schemeClr val="tx2"/>
              </a:solidFill>
            </a:endParaRPr>
          </a:p>
          <a:p>
            <a:pPr>
              <a:defRPr/>
            </a:pPr>
            <a:r>
              <a:rPr u="sng">
                <a:solidFill>
                  <a:schemeClr val="tx2"/>
                </a:solidFill>
              </a:rPr>
              <a:t>New equipments required</a:t>
            </a:r>
            <a:endParaRPr>
              <a:solidFill>
                <a:schemeClr val="tx2"/>
              </a:solidFill>
            </a:endParaRPr>
          </a:p>
          <a:p>
            <a:pPr marL="0" indent="0">
              <a:buNone/>
              <a:defRPr/>
            </a:pPr>
            <a:r>
              <a:rPr>
                <a:solidFill>
                  <a:schemeClr val="tx2"/>
                </a:solidFill>
              </a:rPr>
              <a:t>	</a:t>
            </a:r>
            <a:r>
              <a:rPr sz="1800" b="0">
                <a:solidFill>
                  <a:schemeClr val="tx2"/>
                </a:solidFill>
              </a:rPr>
              <a:t>Complementary ODH systems in LSS, barriers + signs</a:t>
            </a:r>
            <a:endParaRPr sz="1800" b="0">
              <a:solidFill>
                <a:schemeClr val="tx2"/>
              </a:solidFill>
            </a:endParaRPr>
          </a:p>
          <a:p>
            <a:pPr>
              <a:defRPr/>
            </a:pPr>
            <a:r>
              <a:rPr u="sng">
                <a:solidFill>
                  <a:schemeClr val="tx2"/>
                </a:solidFill>
              </a:rPr>
              <a:t>Recommendations</a:t>
            </a:r>
            <a:endParaRPr>
              <a:solidFill>
                <a:schemeClr val="tx2"/>
              </a:solidFill>
            </a:endParaRPr>
          </a:p>
          <a:p>
            <a:pPr marL="0" indent="0">
              <a:buNone/>
              <a:defRPr/>
            </a:pPr>
            <a:r>
              <a:rPr>
                <a:solidFill>
                  <a:schemeClr val="tx2"/>
                </a:solidFill>
              </a:rPr>
              <a:t>	</a:t>
            </a:r>
            <a:r>
              <a:rPr sz="1800" b="0">
                <a:solidFill>
                  <a:schemeClr val="tx2"/>
                </a:solidFill>
              </a:rPr>
              <a:t>=&gt; Validate new equipment and principle proposed</a:t>
            </a:r>
            <a:r>
              <a:rPr lang="en-US" sz="1800" b="0" i="0" u="none" strike="noStrike" cap="none" spc="0">
                <a:solidFill>
                  <a:schemeClr val="tx2"/>
                </a:solidFill>
                <a:latin typeface="+mn-lt"/>
                <a:ea typeface="+mn-ea"/>
                <a:cs typeface="+mn-cs"/>
              </a:rPr>
              <a:t> (ODH, barriers, signs)</a:t>
            </a:r>
            <a:r>
              <a:rPr sz="1800" b="0">
                <a:solidFill>
                  <a:schemeClr val="tx2"/>
                </a:solidFill>
              </a:rPr>
              <a:t> to decouple the two zones LHC ARC &amp; HL-LSS for cool-down &amp; warm-up operations, allowing:</a:t>
            </a:r>
            <a:endParaRPr sz="1800" b="0">
              <a:solidFill>
                <a:schemeClr val="tx2"/>
              </a:solidFill>
            </a:endParaRPr>
          </a:p>
          <a:p>
            <a:pPr marL="0" indent="0">
              <a:buNone/>
              <a:defRPr/>
            </a:pPr>
            <a:r>
              <a:rPr sz="1800" b="0">
                <a:solidFill>
                  <a:schemeClr val="tx2"/>
                </a:solidFill>
              </a:rPr>
              <a:t>  - For HL-LSS cool-down &amp; warm-up: access possible to adjacent arc up to RR (included)</a:t>
            </a:r>
            <a:endParaRPr sz="1800" b="0">
              <a:solidFill>
                <a:schemeClr val="tx2"/>
              </a:solidFill>
            </a:endParaRPr>
          </a:p>
          <a:p>
            <a:pPr marL="0" indent="0">
              <a:buNone/>
              <a:defRPr/>
            </a:pPr>
            <a:r>
              <a:rPr sz="1800" b="0">
                <a:solidFill>
                  <a:schemeClr val="tx2"/>
                </a:solidFill>
              </a:rPr>
              <a:t>  - For LHC ARC cool-down &amp; warm-up: no general access to HL_triplets. Possibility to consider derogations</a:t>
            </a:r>
            <a:r>
              <a:rPr lang="en-US" sz="1800" b="0" i="0" u="none" strike="noStrike" cap="none" spc="0">
                <a:solidFill>
                  <a:schemeClr val="tx2"/>
                </a:solidFill>
                <a:latin typeface="+mn-lt"/>
                <a:ea typeface="+mn-ea"/>
                <a:cs typeface="+mn-cs"/>
              </a:rPr>
              <a:t> based on risk analysis, with limited number of people and duration for valuable tasks that could be duly justified and with access conditions clarified</a:t>
            </a:r>
            <a:r>
              <a:rPr sz="1800" b="0">
                <a:solidFill>
                  <a:schemeClr val="tx2"/>
                </a:solidFill>
              </a:rPr>
              <a:t> (similar to present LHC Powering Ph1a restrictions)</a:t>
            </a:r>
            <a:endParaRPr sz="1800" b="0">
              <a:solidFill>
                <a:schemeClr val="tx2"/>
              </a:solidFill>
            </a:endParaRPr>
          </a:p>
        </p:txBody>
      </p:sp>
      <p:sp>
        <p:nvSpPr>
          <p:cNvPr id="9" name="" hidden="0"/>
          <p:cNvSpPr/>
          <p:nvPr isPhoto="0" userDrawn="0"/>
        </p:nvSpPr>
        <p:spPr bwMode="auto">
          <a:xfrm flipH="0" flipV="0">
            <a:off x="1894178" y="5940105"/>
            <a:ext cx="10300603" cy="421821"/>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i="1" u="sng">
                <a:solidFill>
                  <a:srgbClr val="800080"/>
                </a:solidFill>
              </a:rPr>
              <a:t>Rmk:</a:t>
            </a:r>
            <a:r>
              <a:rPr i="1">
                <a:solidFill>
                  <a:srgbClr val="800080"/>
                </a:solidFill>
              </a:rPr>
              <a:t> this would keep the present spirit of inherently safe access to LHC tunnel when granted</a:t>
            </a:r>
            <a:endParaRPr i="1">
              <a:solidFill>
                <a:srgbClr val="80008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ctrTitle" hasCustomPrompt="0"/>
          </p:nvPr>
        </p:nvSpPr>
        <p:spPr bwMode="auto">
          <a:xfrm flipH="0" flipV="0">
            <a:off x="1254642" y="1046160"/>
            <a:ext cx="9647462" cy="2363017"/>
          </a:xfrm>
        </p:spPr>
        <p:txBody>
          <a:bodyPr anchor="b"/>
          <a:lstStyle>
            <a:lvl1pPr algn="ctr">
              <a:defRPr sz="6000"/>
            </a:lvl1pPr>
          </a:lstStyle>
          <a:p>
            <a:pPr>
              <a:defRPr/>
            </a:pPr>
            <a:r>
              <a:rPr>
                <a:solidFill>
                  <a:srgbClr val="800080"/>
                </a:solidFill>
              </a:rPr>
              <a:t>HL / LHC ,  Powering_Ph1</a:t>
            </a:r>
            <a:br>
              <a:rPr>
                <a:solidFill>
                  <a:srgbClr val="800080"/>
                </a:solidFill>
              </a:rPr>
            </a:br>
            <a:r>
              <a:rPr lang="en-US" sz="6000" b="1" i="0" u="none" strike="noStrike" cap="none" spc="0">
                <a:solidFill>
                  <a:schemeClr val="tx1">
                    <a:lumMod val="60000"/>
                    <a:lumOff val="40000"/>
                  </a:schemeClr>
                </a:solidFill>
                <a:latin typeface="+mj-lt"/>
                <a:ea typeface="+mj-ea"/>
                <a:cs typeface="+mj-cs"/>
              </a:rPr>
              <a:t>(for tunnel)</a:t>
            </a:r>
            <a:endParaRPr>
              <a:solidFill>
                <a:srgbClr val="800080"/>
              </a:solidFill>
            </a:endParaRPr>
          </a:p>
        </p:txBody>
      </p:sp>
      <p:sp>
        <p:nvSpPr>
          <p:cNvPr id="5" name="Date Placeholder 10" hidden="0"/>
          <p:cNvSpPr>
            <a:spLocks noGrp="1"/>
          </p:cNvSpPr>
          <p:nvPr isPhoto="0" userDrawn="0">
            <p:ph type="dt" sz="half" idx="10" hasCustomPrompt="0"/>
          </p:nvPr>
        </p:nvSpPr>
        <p:spPr bwMode="auto">
          <a:xfrm>
            <a:off x="3248524" y="6350850"/>
            <a:ext cx="867861" cy="365124"/>
          </a:xfrm>
        </p:spPr>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a:xfrm>
            <a:off x="4259261" y="6356349"/>
            <a:ext cx="6572220" cy="365124"/>
          </a:xfrm>
        </p:spPr>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a:xfrm>
            <a:off x="11107545" y="6356349"/>
            <a:ext cx="681253" cy="365124"/>
          </a:xfrm>
        </p:spPr>
        <p:txBody>
          <a:bodyPr/>
          <a:lstStyle/>
          <a:p>
            <a:pPr>
              <a:defRPr/>
            </a:pPr>
            <a:fld id="{4C89C2FF-319D-6F8F-72BC-761BED96DBCE}" type="slidenum">
              <a:rPr lang="en-US" sz="1000"/>
              <a:t/>
            </a:fld>
            <a:endParaRPr sz="10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p:txBody>
          <a:bodyPr/>
          <a:lstStyle/>
          <a:p>
            <a:pPr>
              <a:defRPr/>
            </a:pPr>
            <a:r>
              <a:rPr/>
              <a:t>HL_LHC, proposal for powering Ph1-Ph2</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0AC54A2C-B24B-5D7A-6CEB-C43934E4ADBC}" type="slidenum">
              <a:rPr lang="en-US"/>
              <a:t/>
            </a:fld>
            <a:endParaRPr lang="en-US"/>
          </a:p>
        </p:txBody>
      </p:sp>
      <p:pic>
        <p:nvPicPr>
          <p:cNvPr id="8" name="" hidden="0"/>
          <p:cNvPicPr>
            <a:picLocks noChangeAspect="1"/>
          </p:cNvPicPr>
          <p:nvPr isPhoto="0" userDrawn="0"/>
        </p:nvPicPr>
        <p:blipFill>
          <a:blip r:embed="rId2"/>
          <a:stretch/>
        </p:blipFill>
        <p:spPr bwMode="auto">
          <a:xfrm flipH="0" flipV="0">
            <a:off x="146035" y="1055142"/>
            <a:ext cx="7402825" cy="5191438"/>
          </a:xfrm>
          <a:prstGeom prst="rect">
            <a:avLst/>
          </a:prstGeom>
        </p:spPr>
      </p:pic>
      <p:sp>
        <p:nvSpPr>
          <p:cNvPr id="9" name="" hidden="0"/>
          <p:cNvSpPr/>
          <p:nvPr isPhoto="0" userDrawn="0"/>
        </p:nvSpPr>
        <p:spPr bwMode="auto">
          <a:xfrm flipH="0" flipV="0">
            <a:off x="805606" y="905464"/>
            <a:ext cx="7282017"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i="1">
                <a:solidFill>
                  <a:srgbClr val="800080"/>
                </a:solidFill>
              </a:rPr>
              <a:t>Graph from HL-LHC and Magnet Circuit Forum (S. Yammine)</a:t>
            </a:r>
            <a:endParaRPr i="1">
              <a:solidFill>
                <a:srgbClr val="800080"/>
              </a:solidFill>
            </a:endParaRPr>
          </a:p>
        </p:txBody>
      </p:sp>
      <p:sp>
        <p:nvSpPr>
          <p:cNvPr id="10" name="" hidden="0"/>
          <p:cNvSpPr/>
          <p:nvPr isPhoto="0" userDrawn="0"/>
        </p:nvSpPr>
        <p:spPr bwMode="auto">
          <a:xfrm flipH="0" flipV="0">
            <a:off x="7405071" y="5654356"/>
            <a:ext cx="4776107" cy="853474"/>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b="1"/>
              <a:t>Ph1a</a:t>
            </a:r>
            <a:r>
              <a:rPr/>
              <a:t>, &lt;30kJ, &lt;320g/s,</a:t>
            </a:r>
            <a:endParaRPr/>
          </a:p>
          <a:p>
            <a:pPr>
              <a:defRPr/>
            </a:pPr>
            <a:r>
              <a:rPr sz="1600"/>
              <a:t>Access restricted, possible for powering experts</a:t>
            </a:r>
            <a:r>
              <a:rPr/>
              <a:t> </a:t>
            </a:r>
            <a:endParaRPr/>
          </a:p>
        </p:txBody>
      </p:sp>
      <p:cxnSp>
        <p:nvCxnSpPr>
          <p:cNvPr id="11" name="" hidden="0"/>
          <p:cNvCxnSpPr>
            <a:cxnSpLocks/>
          </p:cNvCxnSpPr>
          <p:nvPr isPhoto="0" userDrawn="0"/>
        </p:nvCxnSpPr>
        <p:spPr bwMode="auto">
          <a:xfrm flipH="0" flipV="0">
            <a:off x="7473106" y="5667964"/>
            <a:ext cx="4327071" cy="0"/>
          </a:xfrm>
          <a:prstGeom prst="line">
            <a:avLst/>
          </a:prstGeom>
          <a:ln w="12699"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2" name="" hidden="0"/>
          <p:cNvSpPr/>
          <p:nvPr isPhoto="0" userDrawn="0"/>
        </p:nvSpPr>
        <p:spPr bwMode="auto">
          <a:xfrm flipH="0" flipV="0">
            <a:off x="7405071" y="4936285"/>
            <a:ext cx="4776107" cy="65003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b="1"/>
              <a:t>Ph1b</a:t>
            </a:r>
            <a:r>
              <a:rPr/>
              <a:t>, &lt;100kJ, &lt;1kg/s (Moderate risk)</a:t>
            </a:r>
            <a:endParaRPr/>
          </a:p>
          <a:p>
            <a:pPr>
              <a:defRPr/>
            </a:pPr>
            <a:r>
              <a:rPr sz="1600"/>
              <a:t>Patrol required, no access possible in sector</a:t>
            </a:r>
            <a:endParaRPr/>
          </a:p>
        </p:txBody>
      </p:sp>
      <p:sp>
        <p:nvSpPr>
          <p:cNvPr id="13" name="" hidden="0"/>
          <p:cNvSpPr/>
          <p:nvPr isPhoto="0" userDrawn="0"/>
        </p:nvSpPr>
        <p:spPr bwMode="auto">
          <a:xfrm flipH="0" flipV="0">
            <a:off x="7473106" y="2000248"/>
            <a:ext cx="4776107" cy="104153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b="1"/>
              <a:t>Ph2</a:t>
            </a:r>
            <a:r>
              <a:rPr/>
              <a:t>, &gt;1kg/s (Significant risk)</a:t>
            </a:r>
            <a:endParaRPr/>
          </a:p>
          <a:p>
            <a:pPr>
              <a:defRPr/>
            </a:pPr>
            <a:r>
              <a:rPr sz="1600"/>
              <a:t>Patrol required, no access possible</a:t>
            </a:r>
            <a:r>
              <a:rPr/>
              <a:t>,</a:t>
            </a:r>
            <a:endParaRPr/>
          </a:p>
          <a:p>
            <a:pPr>
              <a:defRPr/>
            </a:pPr>
            <a:r>
              <a:rPr/>
              <a:t>+ restrictions on adjacent sectors</a:t>
            </a:r>
            <a:endParaRPr/>
          </a:p>
        </p:txBody>
      </p:sp>
      <p:cxnSp>
        <p:nvCxnSpPr>
          <p:cNvPr id="14" name="" hidden="0"/>
          <p:cNvCxnSpPr>
            <a:cxnSpLocks/>
          </p:cNvCxnSpPr>
          <p:nvPr isPhoto="0" userDrawn="0"/>
        </p:nvCxnSpPr>
        <p:spPr bwMode="auto">
          <a:xfrm flipH="0" flipV="0">
            <a:off x="7473106" y="4881857"/>
            <a:ext cx="4327071" cy="0"/>
          </a:xfrm>
          <a:prstGeom prst="line">
            <a:avLst/>
          </a:prstGeom>
          <a:ln w="12699" cap="flat" cmpd="sng" algn="ctr">
            <a:solidFill>
              <a:srgbClr val="FFC00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15" name="" hidden="0"/>
          <p:cNvCxnSpPr>
            <a:cxnSpLocks/>
          </p:cNvCxnSpPr>
          <p:nvPr isPhoto="0" userDrawn="0"/>
        </p:nvCxnSpPr>
        <p:spPr bwMode="auto">
          <a:xfrm rot="0" flipH="0" flipV="0">
            <a:off x="7146535" y="5667964"/>
            <a:ext cx="258535" cy="0"/>
          </a:xfrm>
          <a:prstGeom prst="line">
            <a:avLst/>
          </a:prstGeom>
          <a:ln w="12699"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16" name="" hidden="0"/>
          <p:cNvCxnSpPr>
            <a:cxnSpLocks/>
          </p:cNvCxnSpPr>
          <p:nvPr isPhoto="0" userDrawn="0"/>
        </p:nvCxnSpPr>
        <p:spPr bwMode="auto">
          <a:xfrm rot="0" flipH="0" flipV="1">
            <a:off x="7146535" y="4878749"/>
            <a:ext cx="258535" cy="329678"/>
          </a:xfrm>
          <a:prstGeom prst="line">
            <a:avLst/>
          </a:prstGeom>
          <a:ln w="12699" cap="flat" cmpd="sng" algn="ctr">
            <a:solidFill>
              <a:srgbClr val="FFC00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7" name="Title 6" hidden="0"/>
          <p:cNvSpPr>
            <a:spLocks noGrp="1"/>
          </p:cNvSpPr>
          <p:nvPr isPhoto="0" userDrawn="0">
            <p:ph type="title" hasCustomPrompt="0"/>
          </p:nvPr>
        </p:nvSpPr>
        <p:spPr bwMode="auto">
          <a:xfrm flipH="0" flipV="0">
            <a:off x="7405071" y="1224432"/>
            <a:ext cx="4830440" cy="557892"/>
          </a:xfrm>
        </p:spPr>
        <p:txBody>
          <a:bodyPr/>
          <a:lstStyle/>
          <a:p>
            <a:pPr>
              <a:defRPr/>
            </a:pPr>
            <a:r>
              <a:rPr sz="2800"/>
              <a:t>  Present rules for LHC:</a:t>
            </a:r>
            <a:endParaRPr sz="2800"/>
          </a:p>
        </p:txBody>
      </p:sp>
      <p:sp>
        <p:nvSpPr>
          <p:cNvPr id="18" name="" hidden="0"/>
          <p:cNvSpPr/>
          <p:nvPr isPhoto="0" userDrawn="0"/>
        </p:nvSpPr>
        <p:spPr bwMode="auto">
          <a:xfrm flipH="0" flipV="0">
            <a:off x="1975821" y="4103142"/>
            <a:ext cx="4095749" cy="1319892"/>
          </a:xfrm>
          <a:prstGeom prst="ellipse">
            <a:avLst/>
          </a:prstGeom>
          <a:noFill/>
          <a:ln w="12700" cap="flat" cmpd="sng" algn="ctr">
            <a:solidFill>
              <a:srgbClr val="E15E32"/>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9" name="" hidden="0"/>
          <p:cNvSpPr/>
          <p:nvPr isPhoto="0" userDrawn="0"/>
        </p:nvSpPr>
        <p:spPr bwMode="auto">
          <a:xfrm flipH="0" flipV="0">
            <a:off x="3486214" y="4266428"/>
            <a:ext cx="558072"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a:solidFill>
                  <a:schemeClr val="accent3"/>
                </a:solidFill>
              </a:rPr>
              <a:t>?!?</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p:txBody>
          <a:bodyPr/>
          <a:lstStyle/>
          <a:p>
            <a:pPr>
              <a:defRPr/>
            </a:pPr>
            <a:r>
              <a:rPr/>
              <a:t>HL_LHC, proposal for powering Ph1-Ph2</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CDDB36A8-5A32-CB57-027A-5615C045FF49}" type="slidenum">
              <a:rPr lang="en-US"/>
              <a:t/>
            </a:fld>
            <a:endParaRPr lang="en-US"/>
          </a:p>
        </p:txBody>
      </p:sp>
      <p:sp>
        <p:nvSpPr>
          <p:cNvPr id="8" name="" hidden="0"/>
          <p:cNvSpPr/>
          <p:nvPr isPhoto="0" userDrawn="0"/>
        </p:nvSpPr>
        <p:spPr bwMode="auto">
          <a:xfrm flipH="0" flipV="0">
            <a:off x="805605" y="905463"/>
            <a:ext cx="7284321"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i="1">
                <a:solidFill>
                  <a:srgbClr val="800080"/>
                </a:solidFill>
              </a:rPr>
              <a:t>Post-LS2 specific powering Ph1 protocol for 34-45-78 (M. Solfaroli)</a:t>
            </a:r>
            <a:endParaRPr i="1">
              <a:solidFill>
                <a:srgbClr val="800080"/>
              </a:solidFill>
            </a:endParaRPr>
          </a:p>
        </p:txBody>
      </p:sp>
      <p:pic>
        <p:nvPicPr>
          <p:cNvPr id="9" name="" hidden="0"/>
          <p:cNvPicPr>
            <a:picLocks noChangeAspect="1"/>
          </p:cNvPicPr>
          <p:nvPr isPhoto="0" userDrawn="0"/>
        </p:nvPicPr>
        <p:blipFill>
          <a:blip r:embed="rId2"/>
          <a:stretch/>
        </p:blipFill>
        <p:spPr bwMode="auto">
          <a:xfrm flipH="0" flipV="0">
            <a:off x="595071" y="1439334"/>
            <a:ext cx="4153971" cy="2269200"/>
          </a:xfrm>
          <a:prstGeom prst="rect">
            <a:avLst/>
          </a:prstGeom>
          <a:ln w="6349">
            <a:solidFill>
              <a:schemeClr val="bg1">
                <a:lumMod val="74901"/>
              </a:schemeClr>
            </a:solidFill>
            <a:prstDash val="solid"/>
          </a:ln>
        </p:spPr>
      </p:pic>
      <p:pic>
        <p:nvPicPr>
          <p:cNvPr id="10" name="" hidden="0"/>
          <p:cNvPicPr>
            <a:picLocks noChangeAspect="1"/>
          </p:cNvPicPr>
          <p:nvPr isPhoto="0" userDrawn="0"/>
        </p:nvPicPr>
        <p:blipFill>
          <a:blip r:embed="rId3"/>
          <a:stretch/>
        </p:blipFill>
        <p:spPr bwMode="auto">
          <a:xfrm flipH="0" flipV="0">
            <a:off x="595071" y="3800206"/>
            <a:ext cx="4150044" cy="2414571"/>
          </a:xfrm>
          <a:prstGeom prst="rect">
            <a:avLst/>
          </a:prstGeom>
          <a:ln w="6349">
            <a:solidFill>
              <a:schemeClr val="bg1">
                <a:lumMod val="74901"/>
              </a:schemeClr>
            </a:solidFill>
            <a:prstDash val="solid"/>
          </a:ln>
        </p:spPr>
      </p:pic>
      <p:pic>
        <p:nvPicPr>
          <p:cNvPr id="11" name="" hidden="0"/>
          <p:cNvPicPr>
            <a:picLocks noChangeAspect="1"/>
          </p:cNvPicPr>
          <p:nvPr isPhoto="0" userDrawn="0"/>
        </p:nvPicPr>
        <p:blipFill>
          <a:blip r:embed="rId4"/>
          <a:stretch/>
        </p:blipFill>
        <p:spPr bwMode="auto">
          <a:xfrm flipH="0" flipV="0">
            <a:off x="4776482" y="4280035"/>
            <a:ext cx="2058694" cy="1089321"/>
          </a:xfrm>
          <a:prstGeom prst="rect">
            <a:avLst/>
          </a:prstGeom>
          <a:ln w="6349">
            <a:solidFill>
              <a:schemeClr val="bg1">
                <a:lumMod val="74901"/>
              </a:schemeClr>
            </a:solidFill>
            <a:prstDash val="solid"/>
          </a:ln>
        </p:spPr>
      </p:pic>
      <p:cxnSp>
        <p:nvCxnSpPr>
          <p:cNvPr id="12" name="" hidden="0"/>
          <p:cNvCxnSpPr>
            <a:cxnSpLocks/>
            <a:endCxn id="11" idx="1"/>
          </p:cNvCxnSpPr>
          <p:nvPr isPhoto="0" userDrawn="0"/>
        </p:nvCxnSpPr>
        <p:spPr bwMode="auto">
          <a:xfrm rot="0" flipH="0" flipV="0">
            <a:off x="2889106" y="4266428"/>
            <a:ext cx="1887375" cy="558267"/>
          </a:xfrm>
          <a:prstGeom prst="line">
            <a:avLst/>
          </a:prstGeom>
          <a:ln>
            <a:tailEnd type="arrow" len="med"/>
          </a:ln>
        </p:spPr>
        <p:style>
          <a:lnRef idx="1">
            <a:schemeClr val="accent1">
              <a:shade val="50000"/>
            </a:schemeClr>
          </a:lnRef>
          <a:fillRef idx="0">
            <a:schemeClr val="accent1"/>
          </a:fillRef>
          <a:effectRef idx="0">
            <a:schemeClr val="accent1"/>
          </a:effectRef>
          <a:fontRef idx="minor">
            <a:schemeClr val="tx1"/>
          </a:fontRef>
        </p:style>
      </p:cxnSp>
      <p:pic>
        <p:nvPicPr>
          <p:cNvPr id="13" name="" hidden="0"/>
          <p:cNvPicPr>
            <a:picLocks noChangeAspect="1"/>
          </p:cNvPicPr>
          <p:nvPr isPhoto="0" userDrawn="0"/>
        </p:nvPicPr>
        <p:blipFill>
          <a:blip r:embed="rId5"/>
          <a:stretch/>
        </p:blipFill>
        <p:spPr bwMode="auto">
          <a:xfrm flipH="0" flipV="0">
            <a:off x="6971249" y="1395675"/>
            <a:ext cx="4666500" cy="2870752"/>
          </a:xfrm>
          <a:prstGeom prst="rect">
            <a:avLst/>
          </a:prstGeom>
          <a:ln w="6349">
            <a:solidFill>
              <a:schemeClr val="bg1">
                <a:lumMod val="74901"/>
              </a:schemeClr>
            </a:solidFill>
            <a:prstDash val="solid"/>
          </a:ln>
        </p:spPr>
      </p:pic>
      <p:cxnSp>
        <p:nvCxnSpPr>
          <p:cNvPr id="14" name="" hidden="0"/>
          <p:cNvCxnSpPr>
            <a:cxnSpLocks/>
          </p:cNvCxnSpPr>
          <p:nvPr isPhoto="0" userDrawn="0"/>
        </p:nvCxnSpPr>
        <p:spPr bwMode="auto">
          <a:xfrm rot="0" flipH="0" flipV="1">
            <a:off x="4579499" y="2756035"/>
            <a:ext cx="2378142" cy="1214142"/>
          </a:xfrm>
          <a:prstGeom prst="line">
            <a:avLst/>
          </a:prstGeom>
          <a:ln w="6350" cap="flat" cmpd="sng" algn="ctr">
            <a:solidFill>
              <a:srgbClr val="800080"/>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15" name="" hidden="0"/>
          <p:cNvSpPr/>
          <p:nvPr isPhoto="0" userDrawn="0"/>
        </p:nvSpPr>
        <p:spPr bwMode="auto">
          <a:xfrm flipH="0" flipV="0">
            <a:off x="7488320" y="4987606"/>
            <a:ext cx="4154245" cy="91443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a:solidFill>
                  <a:srgbClr val="800080"/>
                </a:solidFill>
              </a:rPr>
              <a:t>Similar approach would be proposed for barriers between HL and LHC for (Cool-Down or) Powering Ph1</a:t>
            </a:r>
            <a:endParaRPr>
              <a:solidFill>
                <a:srgbClr val="800080"/>
              </a:solidFill>
            </a:endParaRPr>
          </a:p>
        </p:txBody>
      </p:sp>
      <p:sp>
        <p:nvSpPr>
          <p:cNvPr id="16" name="" hidden="0"/>
          <p:cNvSpPr/>
          <p:nvPr isPhoto="0" userDrawn="0"/>
        </p:nvSpPr>
        <p:spPr bwMode="auto">
          <a:xfrm flipH="0" flipV="0">
            <a:off x="8153463" y="919071"/>
            <a:ext cx="3470757"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i="1"/>
              <a:t>For ex. S45: </a:t>
            </a:r>
            <a:r>
              <a:rPr i="1" u="sng">
                <a:hlinkClick r:id="rId6" tooltip=""/>
              </a:rPr>
              <a:t>EDMS#2460151</a:t>
            </a:r>
            <a:endParaRPr i="1"/>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p:txBody>
          <a:bodyPr/>
          <a:lstStyle/>
          <a:p>
            <a:pPr>
              <a:defRPr/>
            </a:pPr>
            <a:r>
              <a:rPr/>
              <a:t>HL_LHC, proposal for powering Ph1-Ph2</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4D03DBCC-D248-822A-F92E-0680FCFB083A}" type="slidenum">
              <a:rPr lang="en-US"/>
              <a:t/>
            </a:fld>
            <a:endParaRPr lang="en-US"/>
          </a:p>
        </p:txBody>
      </p:sp>
      <p:pic>
        <p:nvPicPr>
          <p:cNvPr id="8" name="" hidden="0"/>
          <p:cNvPicPr>
            <a:picLocks noChangeAspect="1"/>
          </p:cNvPicPr>
          <p:nvPr isPhoto="0" userDrawn="0"/>
        </p:nvPicPr>
        <p:blipFill>
          <a:blip r:embed="rId2"/>
          <a:stretch/>
        </p:blipFill>
        <p:spPr bwMode="auto">
          <a:xfrm flipH="0" flipV="0">
            <a:off x="146035" y="1055142"/>
            <a:ext cx="7402825" cy="5191438"/>
          </a:xfrm>
          <a:prstGeom prst="rect">
            <a:avLst/>
          </a:prstGeom>
        </p:spPr>
      </p:pic>
      <p:sp>
        <p:nvSpPr>
          <p:cNvPr id="9" name="" hidden="0"/>
          <p:cNvSpPr/>
          <p:nvPr isPhoto="0" userDrawn="0"/>
        </p:nvSpPr>
        <p:spPr bwMode="auto">
          <a:xfrm flipH="0" flipV="0">
            <a:off x="805606" y="905464"/>
            <a:ext cx="7282017"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i="1">
                <a:solidFill>
                  <a:srgbClr val="800080"/>
                </a:solidFill>
              </a:rPr>
              <a:t>Graph from HL-LHC and Magnet Circuit Forum (S. Yammine)</a:t>
            </a:r>
            <a:endParaRPr i="1">
              <a:solidFill>
                <a:srgbClr val="800080"/>
              </a:solidFill>
            </a:endParaRPr>
          </a:p>
        </p:txBody>
      </p:sp>
      <p:sp>
        <p:nvSpPr>
          <p:cNvPr id="10" name="" hidden="0"/>
          <p:cNvSpPr/>
          <p:nvPr isPhoto="0" userDrawn="0"/>
        </p:nvSpPr>
        <p:spPr bwMode="auto">
          <a:xfrm flipH="0" flipV="0">
            <a:off x="7405071" y="5654356"/>
            <a:ext cx="4776107" cy="853474"/>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b="1"/>
              <a:t>Ph1a</a:t>
            </a:r>
            <a:r>
              <a:rPr/>
              <a:t>, &lt;30kJ, &lt;320g/s,</a:t>
            </a:r>
            <a:endParaRPr/>
          </a:p>
          <a:p>
            <a:pPr>
              <a:defRPr/>
            </a:pPr>
            <a:r>
              <a:rPr sz="1600"/>
              <a:t>Access restricted, possible for powering experts</a:t>
            </a:r>
            <a:r>
              <a:rPr/>
              <a:t>        </a:t>
            </a:r>
            <a:endParaRPr/>
          </a:p>
          <a:p>
            <a:pPr>
              <a:defRPr/>
            </a:pPr>
            <a:endParaRPr/>
          </a:p>
          <a:p>
            <a:pPr>
              <a:defRPr/>
            </a:pPr>
            <a:endParaRPr/>
          </a:p>
          <a:p>
            <a:pPr>
              <a:defRPr/>
            </a:pPr>
            <a:endParaRPr/>
          </a:p>
          <a:p>
            <a:pPr>
              <a:defRPr/>
            </a:pPr>
            <a:endParaRPr/>
          </a:p>
          <a:p>
            <a:pPr>
              <a:defRPr/>
            </a:pPr>
            <a:endParaRPr/>
          </a:p>
        </p:txBody>
      </p:sp>
      <p:cxnSp>
        <p:nvCxnSpPr>
          <p:cNvPr id="11" name="" hidden="0"/>
          <p:cNvCxnSpPr>
            <a:cxnSpLocks/>
          </p:cNvCxnSpPr>
          <p:nvPr isPhoto="0" userDrawn="0"/>
        </p:nvCxnSpPr>
        <p:spPr bwMode="auto">
          <a:xfrm flipH="0" flipV="0">
            <a:off x="7473106" y="5667964"/>
            <a:ext cx="4327071" cy="0"/>
          </a:xfrm>
          <a:prstGeom prst="line">
            <a:avLst/>
          </a:prstGeom>
          <a:ln w="12699"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2" name="" hidden="0"/>
          <p:cNvSpPr/>
          <p:nvPr isPhoto="0" userDrawn="0"/>
        </p:nvSpPr>
        <p:spPr bwMode="auto">
          <a:xfrm flipH="0" flipV="0">
            <a:off x="7405071" y="4936285"/>
            <a:ext cx="4776107" cy="65003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b="1">
                <a:solidFill>
                  <a:schemeClr val="accent6">
                    <a:lumMod val="20000"/>
                    <a:lumOff val="80000"/>
                  </a:schemeClr>
                </a:solidFill>
              </a:rPr>
              <a:t>Ph1b</a:t>
            </a:r>
            <a:r>
              <a:rPr>
                <a:solidFill>
                  <a:schemeClr val="accent6">
                    <a:lumMod val="20000"/>
                    <a:lumOff val="80000"/>
                  </a:schemeClr>
                </a:solidFill>
              </a:rPr>
              <a:t>, &lt;100kJ, &lt;1kg/s (Moderate risk)</a:t>
            </a:r>
            <a:endParaRPr>
              <a:solidFill>
                <a:schemeClr val="accent6">
                  <a:lumMod val="20000"/>
                  <a:lumOff val="80000"/>
                </a:schemeClr>
              </a:solidFill>
            </a:endParaRPr>
          </a:p>
          <a:p>
            <a:pPr>
              <a:defRPr/>
            </a:pPr>
            <a:r>
              <a:rPr sz="1600">
                <a:solidFill>
                  <a:schemeClr val="accent6">
                    <a:lumMod val="20000"/>
                    <a:lumOff val="80000"/>
                  </a:schemeClr>
                </a:solidFill>
              </a:rPr>
              <a:t>Patrol required, no access possible</a:t>
            </a:r>
            <a:r>
              <a:rPr>
                <a:solidFill>
                  <a:schemeClr val="accent6">
                    <a:lumMod val="20000"/>
                    <a:lumOff val="80000"/>
                  </a:schemeClr>
                </a:solidFill>
              </a:rPr>
              <a:t> in sector</a:t>
            </a:r>
            <a:endParaRPr>
              <a:solidFill>
                <a:schemeClr val="accent6">
                  <a:lumMod val="20000"/>
                  <a:lumOff val="80000"/>
                </a:schemeClr>
              </a:solidFill>
            </a:endParaRPr>
          </a:p>
        </p:txBody>
      </p:sp>
      <p:sp>
        <p:nvSpPr>
          <p:cNvPr id="13" name="" hidden="0"/>
          <p:cNvSpPr/>
          <p:nvPr isPhoto="0" userDrawn="0"/>
        </p:nvSpPr>
        <p:spPr bwMode="auto">
          <a:xfrm flipH="0" flipV="0">
            <a:off x="7473106" y="2000248"/>
            <a:ext cx="4776107" cy="104153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b="1"/>
              <a:t>Ph2</a:t>
            </a:r>
            <a:r>
              <a:rPr/>
              <a:t>, &gt;250kJ, &gt;1-2kg/s (Significant risk)</a:t>
            </a:r>
            <a:endParaRPr/>
          </a:p>
          <a:p>
            <a:pPr>
              <a:defRPr/>
            </a:pPr>
            <a:r>
              <a:rPr sz="1600"/>
              <a:t>Patrol required, no access possible</a:t>
            </a:r>
            <a:r>
              <a:rPr/>
              <a:t>,</a:t>
            </a:r>
            <a:endParaRPr/>
          </a:p>
          <a:p>
            <a:pPr>
              <a:defRPr/>
            </a:pPr>
            <a:r>
              <a:rPr/>
              <a:t>+ restrictions on adjacent sectors</a:t>
            </a:r>
            <a:endParaRPr/>
          </a:p>
        </p:txBody>
      </p:sp>
      <p:cxnSp>
        <p:nvCxnSpPr>
          <p:cNvPr id="14" name="" hidden="0"/>
          <p:cNvCxnSpPr>
            <a:cxnSpLocks/>
          </p:cNvCxnSpPr>
          <p:nvPr isPhoto="0" userDrawn="0"/>
        </p:nvCxnSpPr>
        <p:spPr bwMode="auto">
          <a:xfrm flipH="0" flipV="0">
            <a:off x="7473106" y="4881857"/>
            <a:ext cx="4327071" cy="0"/>
          </a:xfrm>
          <a:prstGeom prst="line">
            <a:avLst/>
          </a:prstGeom>
          <a:ln w="12699" cap="flat" cmpd="sng" algn="ctr">
            <a:solidFill>
              <a:srgbClr val="FFC00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15" name="" hidden="0"/>
          <p:cNvCxnSpPr>
            <a:cxnSpLocks/>
          </p:cNvCxnSpPr>
          <p:nvPr isPhoto="0" userDrawn="0"/>
        </p:nvCxnSpPr>
        <p:spPr bwMode="auto">
          <a:xfrm rot="0" flipH="0" flipV="0">
            <a:off x="7146535" y="5667964"/>
            <a:ext cx="258535" cy="0"/>
          </a:xfrm>
          <a:prstGeom prst="line">
            <a:avLst/>
          </a:prstGeom>
          <a:ln w="12699"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16" name="" hidden="0"/>
          <p:cNvCxnSpPr>
            <a:cxnSpLocks/>
          </p:cNvCxnSpPr>
          <p:nvPr isPhoto="0" userDrawn="0"/>
        </p:nvCxnSpPr>
        <p:spPr bwMode="auto">
          <a:xfrm rot="0" flipH="0" flipV="1">
            <a:off x="7146535" y="4878749"/>
            <a:ext cx="258535" cy="329678"/>
          </a:xfrm>
          <a:prstGeom prst="line">
            <a:avLst/>
          </a:prstGeom>
          <a:ln w="12699" cap="flat" cmpd="sng" algn="ctr">
            <a:solidFill>
              <a:srgbClr val="FFC00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7" name="Title 6" hidden="0"/>
          <p:cNvSpPr>
            <a:spLocks noGrp="1"/>
          </p:cNvSpPr>
          <p:nvPr isPhoto="0" userDrawn="0">
            <p:ph type="title" hasCustomPrompt="0"/>
          </p:nvPr>
        </p:nvSpPr>
        <p:spPr bwMode="auto">
          <a:xfrm flipH="0" flipV="0">
            <a:off x="7405070" y="1224432"/>
            <a:ext cx="4830439" cy="557892"/>
          </a:xfrm>
        </p:spPr>
        <p:txBody>
          <a:bodyPr/>
          <a:lstStyle/>
          <a:p>
            <a:pPr>
              <a:defRPr/>
            </a:pPr>
            <a:r>
              <a:rPr sz="2800">
                <a:solidFill>
                  <a:srgbClr val="800080"/>
                </a:solidFill>
              </a:rPr>
              <a:t>  Proposal for HL-LHC:</a:t>
            </a:r>
            <a:endParaRPr sz="2800">
              <a:solidFill>
                <a:srgbClr val="800080"/>
              </a:solidFill>
            </a:endParaRPr>
          </a:p>
        </p:txBody>
      </p:sp>
      <p:cxnSp>
        <p:nvCxnSpPr>
          <p:cNvPr id="18" name="" hidden="0"/>
          <p:cNvCxnSpPr>
            <a:cxnSpLocks/>
          </p:cNvCxnSpPr>
          <p:nvPr isPhoto="0" userDrawn="0"/>
        </p:nvCxnSpPr>
        <p:spPr bwMode="auto">
          <a:xfrm flipH="0" flipV="0">
            <a:off x="7473106" y="4245427"/>
            <a:ext cx="4327070" cy="0"/>
          </a:xfrm>
          <a:prstGeom prst="line">
            <a:avLst/>
          </a:prstGeom>
          <a:ln w="12699"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19" name="" hidden="0"/>
          <p:cNvCxnSpPr>
            <a:cxnSpLocks/>
          </p:cNvCxnSpPr>
          <p:nvPr isPhoto="0" userDrawn="0"/>
        </p:nvCxnSpPr>
        <p:spPr bwMode="auto">
          <a:xfrm rot="0" flipH="0" flipV="0">
            <a:off x="7146534" y="4245427"/>
            <a:ext cx="258534" cy="0"/>
          </a:xfrm>
          <a:prstGeom prst="line">
            <a:avLst/>
          </a:prstGeom>
          <a:ln w="12699"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20" name="" hidden="0"/>
          <p:cNvSpPr/>
          <p:nvPr isPhoto="0" userDrawn="0"/>
        </p:nvSpPr>
        <p:spPr bwMode="auto">
          <a:xfrm flipH="0" flipV="0">
            <a:off x="7391368" y="4228714"/>
            <a:ext cx="4776106" cy="663642"/>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b="1">
                <a:solidFill>
                  <a:srgbClr val="800080"/>
                </a:solidFill>
              </a:rPr>
              <a:t>Ph1c</a:t>
            </a:r>
            <a:r>
              <a:rPr>
                <a:solidFill>
                  <a:srgbClr val="800080"/>
                </a:solidFill>
              </a:rPr>
              <a:t>, &lt;250kJ, &lt;1-2kg/s (Moderate risk)</a:t>
            </a:r>
            <a:endParaRPr>
              <a:solidFill>
                <a:srgbClr val="800080"/>
              </a:solidFill>
            </a:endParaRPr>
          </a:p>
          <a:p>
            <a:pPr>
              <a:defRPr/>
            </a:pPr>
            <a:r>
              <a:rPr sz="1600">
                <a:solidFill>
                  <a:srgbClr val="800080"/>
                </a:solidFill>
              </a:rPr>
              <a:t>Barriers+signs, no access possible</a:t>
            </a:r>
            <a:r>
              <a:rPr sz="1600">
                <a:solidFill>
                  <a:srgbClr val="800080"/>
                </a:solidFill>
              </a:rPr>
              <a:t> in LSS </a:t>
            </a:r>
            <a:r>
              <a:rPr sz="1200">
                <a:solidFill>
                  <a:srgbClr val="800080"/>
                </a:solidFill>
              </a:rPr>
              <a:t>(HL+LHC)</a:t>
            </a:r>
            <a:endParaRPr sz="1600">
              <a:solidFill>
                <a:srgbClr val="80008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Content Placeholder 2" hidden="0"/>
          <p:cNvSpPr>
            <a:spLocks noGrp="1"/>
          </p:cNvSpPr>
          <p:nvPr isPhoto="0" userDrawn="0">
            <p:ph idx="1" hasCustomPrompt="0"/>
          </p:nvPr>
        </p:nvSpPr>
        <p:spPr bwMode="auto">
          <a:xfrm flipH="0" flipV="0">
            <a:off x="407986" y="1047975"/>
            <a:ext cx="11376020" cy="5150664"/>
          </a:xfrm>
        </p:spPr>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a:defRPr/>
            </a:pPr>
            <a:r>
              <a:rPr>
                <a:solidFill>
                  <a:schemeClr val="tx2"/>
                </a:solidFill>
              </a:rPr>
              <a:t>Mandate, meetings, documentation repository</a:t>
            </a:r>
            <a:endParaRPr>
              <a:solidFill>
                <a:schemeClr val="tx2"/>
              </a:solidFill>
            </a:endParaRPr>
          </a:p>
          <a:p>
            <a:pPr>
              <a:defRPr/>
            </a:pPr>
            <a:r>
              <a:rPr>
                <a:solidFill>
                  <a:schemeClr val="tx2"/>
                </a:solidFill>
              </a:rPr>
              <a:t>Brief recall HL-LHC context, ODH-spill key elements, documentation and procedures in place, REX</a:t>
            </a:r>
            <a:endParaRPr>
              <a:solidFill>
                <a:schemeClr val="tx2"/>
              </a:solidFill>
            </a:endParaRPr>
          </a:p>
          <a:p>
            <a:pPr>
              <a:defRPr/>
            </a:pPr>
            <a:r>
              <a:rPr>
                <a:solidFill>
                  <a:schemeClr val="tx2"/>
                </a:solidFill>
              </a:rPr>
              <a:t>Cases identified and studied by the wg:</a:t>
            </a:r>
            <a:endParaRPr>
              <a:solidFill>
                <a:schemeClr val="tx2"/>
              </a:solidFill>
            </a:endParaRPr>
          </a:p>
          <a:p>
            <a:pPr>
              <a:spcBef>
                <a:spcPts val="678"/>
              </a:spcBef>
              <a:defRPr/>
            </a:pPr>
            <a:r>
              <a:rPr>
                <a:solidFill>
                  <a:schemeClr val="tx2"/>
                </a:solidFill>
              </a:rPr>
              <a:t>	- Cool-down</a:t>
            </a:r>
            <a:endParaRPr>
              <a:solidFill>
                <a:schemeClr val="tx2"/>
              </a:solidFill>
            </a:endParaRPr>
          </a:p>
          <a:p>
            <a:pPr>
              <a:spcBef>
                <a:spcPts val="678"/>
              </a:spcBef>
              <a:defRPr/>
            </a:pPr>
            <a:r>
              <a:rPr>
                <a:solidFill>
                  <a:schemeClr val="tx2"/>
                </a:solidFill>
              </a:rPr>
              <a:t>	- Powering</a:t>
            </a:r>
            <a:endParaRPr>
              <a:solidFill>
                <a:schemeClr val="tx2"/>
              </a:solidFill>
            </a:endParaRPr>
          </a:p>
          <a:p>
            <a:pPr>
              <a:spcBef>
                <a:spcPts val="678"/>
              </a:spcBef>
              <a:defRPr/>
            </a:pPr>
            <a:r>
              <a:rPr>
                <a:solidFill>
                  <a:schemeClr val="tx2"/>
                </a:solidFill>
              </a:rPr>
              <a:t>	- Intervention for HL triplets</a:t>
            </a:r>
            <a:endParaRPr>
              <a:solidFill>
                <a:schemeClr val="tx2"/>
              </a:solidFill>
            </a:endParaRPr>
          </a:p>
          <a:p>
            <a:pPr>
              <a:defRPr/>
            </a:pPr>
            <a:r>
              <a:rPr>
                <a:solidFill>
                  <a:schemeClr val="tx2"/>
                </a:solidFill>
              </a:rPr>
              <a:t>Other cases (Wup, Cmg, CrabCav...)</a:t>
            </a:r>
            <a:endParaRPr>
              <a:solidFill>
                <a:schemeClr val="tx2"/>
              </a:solidFill>
            </a:endParaRPr>
          </a:p>
          <a:p>
            <a:pPr>
              <a:defRPr/>
            </a:pPr>
            <a:r>
              <a:rPr>
                <a:solidFill>
                  <a:schemeClr val="tx2"/>
                </a:solidFill>
              </a:rPr>
              <a:t>Summary of recommendations</a:t>
            </a:r>
            <a:endParaRPr>
              <a:solidFill>
                <a:schemeClr val="tx2"/>
              </a:solidFill>
            </a:endParaRPr>
          </a:p>
          <a:p>
            <a:pPr>
              <a:defRPr/>
            </a:pPr>
            <a:r>
              <a:rPr>
                <a:solidFill>
                  <a:schemeClr val="tx2"/>
                </a:solidFill>
              </a:rPr>
              <a:t>+ list of documents/text/drawings to be updated</a:t>
            </a:r>
            <a:endParaRPr>
              <a:solidFill>
                <a:schemeClr val="tx2"/>
              </a:solidFill>
            </a:endParaRPr>
          </a:p>
          <a:p>
            <a:pPr>
              <a:defRPr/>
            </a:pPr>
            <a:r>
              <a:rPr lang="en-US" sz="2100" b="1" i="0" u="none" strike="noStrike" cap="none" spc="0">
                <a:solidFill>
                  <a:schemeClr val="tx2"/>
                </a:solidFill>
                <a:latin typeface="+mn-lt"/>
                <a:ea typeface="+mn-ea"/>
                <a:cs typeface="+mn-cs"/>
              </a:rPr>
              <a:t>Complements: ODH detectors in UR galleries, sector door at P5, possible int</a:t>
            </a:r>
            <a:r>
              <a:rPr lang="en-US" sz="2100" b="1" i="0" u="none" strike="noStrike" cap="none" spc="0">
                <a:solidFill>
                  <a:schemeClr val="tx2"/>
                </a:solidFill>
                <a:latin typeface="+mn-lt"/>
                <a:ea typeface="+mn-ea"/>
                <a:cs typeface="+mn-cs"/>
              </a:rPr>
              <a:t>erface with LHC Ventilation wg, possible link of workframe authorisations with</a:t>
            </a:r>
            <a:r>
              <a:rPr lang="en-US" sz="2100" b="1" i="0" u="none" strike="noStrike" cap="none" spc="0">
                <a:solidFill>
                  <a:schemeClr val="tx2"/>
                </a:solidFill>
                <a:latin typeface="+mn-lt"/>
                <a:ea typeface="+mn-ea"/>
                <a:cs typeface="+mn-cs"/>
              </a:rPr>
              <a:t> IMPACT tool</a:t>
            </a:r>
            <a:endParaRPr>
              <a:solidFill>
                <a:schemeClr val="tx2"/>
              </a:solidFill>
            </a:endParaRPr>
          </a:p>
        </p:txBody>
      </p:sp>
      <p:sp>
        <p:nvSpPr>
          <p:cNvPr id="5" name="Title 6" hidden="0"/>
          <p:cNvSpPr>
            <a:spLocks noGrp="1"/>
          </p:cNvSpPr>
          <p:nvPr isPhoto="0" userDrawn="0">
            <p:ph type="title" hasCustomPrompt="0"/>
          </p:nvPr>
        </p:nvSpPr>
        <p:spPr bwMode="auto"/>
        <p:txBody>
          <a:bodyPr/>
          <a:lstStyle/>
          <a:p>
            <a:pPr>
              <a:defRPr/>
            </a:pPr>
            <a:r>
              <a:rPr/>
              <a:t>CONTENT</a:t>
            </a:r>
            <a:endParaRPr/>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5F616BF3-AB2B-20A7-CAC1-6B48D0DD35AD}" type="slidenum">
              <a:rPr lang="en-US" sz="1000"/>
              <a:t/>
            </a:fld>
            <a:endParaRPr sz="10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5"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6" name="Slide Number Placeholder 12" hidden="0"/>
          <p:cNvSpPr>
            <a:spLocks noGrp="1"/>
          </p:cNvSpPr>
          <p:nvPr isPhoto="0" userDrawn="0">
            <p:ph type="sldNum" sz="quarter" idx="12" hasCustomPrompt="0"/>
          </p:nvPr>
        </p:nvSpPr>
        <p:spPr bwMode="auto"/>
        <p:txBody>
          <a:bodyPr/>
          <a:lstStyle/>
          <a:p>
            <a:pPr>
              <a:defRPr/>
            </a:pPr>
            <a:fld id="{B99900B9-2789-DAD9-D8F2-39E2CA6EA940}" type="slidenum">
              <a:rPr lang="en-US"/>
              <a:t/>
            </a:fld>
            <a:endParaRPr lang="en-US"/>
          </a:p>
        </p:txBody>
      </p:sp>
      <p:sp>
        <p:nvSpPr>
          <p:cNvPr id="7" name="Title 6" hidden="0"/>
          <p:cNvSpPr>
            <a:spLocks noGrp="1"/>
          </p:cNvSpPr>
          <p:nvPr isPhoto="0" userDrawn="0">
            <p:ph type="title" hasCustomPrompt="0"/>
          </p:nvPr>
        </p:nvSpPr>
        <p:spPr bwMode="auto">
          <a:xfrm>
            <a:off x="407988" y="101448"/>
            <a:ext cx="11376024" cy="1065740"/>
          </a:xfrm>
        </p:spPr>
        <p:txBody>
          <a:bodyPr/>
          <a:lstStyle/>
          <a:p>
            <a:pPr>
              <a:defRPr/>
            </a:pPr>
            <a:r>
              <a:rPr lang="en-US" sz="3600" b="1" i="0" u="none" strike="noStrike" cap="none" spc="0">
                <a:solidFill>
                  <a:schemeClr val="tx1"/>
                </a:solidFill>
                <a:latin typeface="+mj-lt"/>
                <a:ea typeface="+mj-ea"/>
                <a:cs typeface="+mj-cs"/>
              </a:rPr>
              <a:t>Powering Ph1 in HL-LSS, access in LHC-ARC</a:t>
            </a:r>
            <a:endParaRPr/>
          </a:p>
        </p:txBody>
      </p:sp>
      <p:pic>
        <p:nvPicPr>
          <p:cNvPr id="8" name="Image 10" hidden="0"/>
          <p:cNvPicPr>
            <a:picLocks noChangeAspect="1"/>
          </p:cNvPicPr>
          <p:nvPr isPhoto="0" userDrawn="0"/>
        </p:nvPicPr>
        <p:blipFill>
          <a:blip r:embed="rId2"/>
          <a:stretch/>
        </p:blipFill>
        <p:spPr bwMode="auto">
          <a:xfrm flipH="0" flipV="0">
            <a:off x="293109" y="1109570"/>
            <a:ext cx="11656746" cy="3946655"/>
          </a:xfrm>
          <a:prstGeom prst="rect">
            <a:avLst/>
          </a:prstGeom>
        </p:spPr>
      </p:pic>
      <p:pic>
        <p:nvPicPr>
          <p:cNvPr id="9" name="" hidden="0"/>
          <p:cNvPicPr>
            <a:picLocks noChangeAspect="1"/>
          </p:cNvPicPr>
          <p:nvPr isPhoto="0" userDrawn="0"/>
        </p:nvPicPr>
        <p:blipFill>
          <a:blip r:embed="rId3"/>
          <a:stretch/>
        </p:blipFill>
        <p:spPr bwMode="auto">
          <a:xfrm flipH="0" flipV="0">
            <a:off x="867213" y="747957"/>
            <a:ext cx="3843640" cy="884990"/>
          </a:xfrm>
          <a:prstGeom prst="rect">
            <a:avLst/>
          </a:prstGeom>
          <a:ln w="6349">
            <a:solidFill>
              <a:srgbClr val="E243F0"/>
            </a:solidFill>
            <a:prstDash val="solid"/>
          </a:ln>
        </p:spPr>
      </p:pic>
      <p:sp>
        <p:nvSpPr>
          <p:cNvPr id="10" name="" hidden="0"/>
          <p:cNvSpPr/>
          <p:nvPr isPhoto="0" userDrawn="0"/>
        </p:nvSpPr>
        <p:spPr bwMode="auto">
          <a:xfrm rot="0" flipH="0" flipV="0">
            <a:off x="9201213" y="3164248"/>
            <a:ext cx="149676" cy="149676"/>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1" name="" hidden="0"/>
          <p:cNvSpPr/>
          <p:nvPr isPhoto="0" userDrawn="0"/>
        </p:nvSpPr>
        <p:spPr bwMode="auto">
          <a:xfrm rot="0" flipH="0" flipV="0">
            <a:off x="9530889" y="3164248"/>
            <a:ext cx="149676" cy="149676"/>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2" name="" hidden="0"/>
          <p:cNvSpPr/>
          <p:nvPr isPhoto="0" userDrawn="0"/>
        </p:nvSpPr>
        <p:spPr bwMode="auto">
          <a:xfrm rot="0" flipH="0" flipV="0">
            <a:off x="9595821" y="2878497"/>
            <a:ext cx="1973029" cy="1292675"/>
          </a:xfrm>
          <a:prstGeom prst="ellipse">
            <a:avLst/>
          </a:prstGeom>
          <a:noFill/>
          <a:ln w="12700"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3" name="" hidden="0"/>
          <p:cNvSpPr/>
          <p:nvPr isPhoto="0" userDrawn="0"/>
        </p:nvSpPr>
        <p:spPr bwMode="auto">
          <a:xfrm rot="0" flipH="0" flipV="0">
            <a:off x="1172997" y="3164248"/>
            <a:ext cx="149676" cy="149676"/>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4" name="" hidden="0"/>
          <p:cNvSpPr/>
          <p:nvPr isPhoto="0" userDrawn="0"/>
        </p:nvSpPr>
        <p:spPr bwMode="auto">
          <a:xfrm rot="0" flipH="0" flipV="0">
            <a:off x="1842854" y="3164248"/>
            <a:ext cx="149676" cy="149676"/>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15" name="" hidden="0"/>
          <p:cNvCxnSpPr>
            <a:cxnSpLocks/>
          </p:cNvCxnSpPr>
          <p:nvPr isPhoto="0" userDrawn="0"/>
        </p:nvCxnSpPr>
        <p:spPr bwMode="auto">
          <a:xfrm rot="0" flipH="1" flipV="0">
            <a:off x="887247" y="3259497"/>
            <a:ext cx="0" cy="544284"/>
          </a:xfrm>
          <a:prstGeom prst="line">
            <a:avLst/>
          </a:prstGeom>
          <a:ln w="57150"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6" name="" hidden="0"/>
          <p:cNvSpPr/>
          <p:nvPr isPhoto="0" userDrawn="0"/>
        </p:nvSpPr>
        <p:spPr bwMode="auto">
          <a:xfrm rot="0" flipH="0" flipV="0">
            <a:off x="928071" y="2878497"/>
            <a:ext cx="1864173" cy="1292675"/>
          </a:xfrm>
          <a:prstGeom prst="ellipse">
            <a:avLst/>
          </a:prstGeom>
          <a:noFill/>
          <a:ln w="12700"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7" name="" hidden="0"/>
          <p:cNvSpPr/>
          <p:nvPr isPhoto="0" userDrawn="0"/>
        </p:nvSpPr>
        <p:spPr bwMode="auto">
          <a:xfrm rot="0" flipH="0" flipV="0">
            <a:off x="2639355" y="3164248"/>
            <a:ext cx="149676" cy="149676"/>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8" name="" hidden="0"/>
          <p:cNvSpPr/>
          <p:nvPr isPhoto="0" userDrawn="0"/>
        </p:nvSpPr>
        <p:spPr bwMode="auto">
          <a:xfrm rot="0" flipH="0" flipV="0">
            <a:off x="2969034" y="3164248"/>
            <a:ext cx="149676" cy="149676"/>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9" name="" hidden="0"/>
          <p:cNvSpPr/>
          <p:nvPr isPhoto="0" userDrawn="0"/>
        </p:nvSpPr>
        <p:spPr bwMode="auto">
          <a:xfrm rot="0" flipH="0" flipV="0">
            <a:off x="10412246" y="3164248"/>
            <a:ext cx="149676" cy="149676"/>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0" name="" hidden="0"/>
          <p:cNvSpPr/>
          <p:nvPr isPhoto="0" userDrawn="0"/>
        </p:nvSpPr>
        <p:spPr bwMode="auto">
          <a:xfrm rot="0" flipH="0" flipV="0">
            <a:off x="11082105" y="3164248"/>
            <a:ext cx="149676" cy="149676"/>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21" name="" hidden="0"/>
          <p:cNvCxnSpPr>
            <a:cxnSpLocks/>
          </p:cNvCxnSpPr>
          <p:nvPr isPhoto="0" userDrawn="0"/>
        </p:nvCxnSpPr>
        <p:spPr bwMode="auto">
          <a:xfrm rot="0" flipH="1" flipV="0">
            <a:off x="11547855" y="3259497"/>
            <a:ext cx="0" cy="544284"/>
          </a:xfrm>
          <a:prstGeom prst="line">
            <a:avLst/>
          </a:prstGeom>
          <a:ln w="57150"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2" name="" hidden="0"/>
          <p:cNvCxnSpPr>
            <a:cxnSpLocks/>
          </p:cNvCxnSpPr>
          <p:nvPr isPhoto="0" userDrawn="0"/>
        </p:nvCxnSpPr>
        <p:spPr bwMode="auto">
          <a:xfrm rot="16199932" flipH="0" flipV="1">
            <a:off x="3111988" y="3252708"/>
            <a:ext cx="1306343" cy="3034367"/>
          </a:xfrm>
          <a:prstGeom prst="line">
            <a:avLst/>
          </a:prstGeom>
          <a:ln w="6350"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3" name="" hidden="0"/>
          <p:cNvCxnSpPr>
            <a:cxnSpLocks/>
          </p:cNvCxnSpPr>
          <p:nvPr isPhoto="0" userDrawn="0"/>
        </p:nvCxnSpPr>
        <p:spPr bwMode="auto">
          <a:xfrm rot="16199932" flipH="0" flipV="0">
            <a:off x="7350678" y="2864878"/>
            <a:ext cx="1455892" cy="3741991"/>
          </a:xfrm>
          <a:prstGeom prst="line">
            <a:avLst/>
          </a:prstGeom>
          <a:ln w="6350"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24" name="" hidden="0"/>
          <p:cNvSpPr/>
          <p:nvPr isPhoto="0" userDrawn="0"/>
        </p:nvSpPr>
        <p:spPr bwMode="auto">
          <a:xfrm flipH="0" flipV="0">
            <a:off x="11419175" y="415605"/>
            <a:ext cx="721967"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a:t>(3/4)</a:t>
            </a:r>
            <a:endParaRPr/>
          </a:p>
        </p:txBody>
      </p:sp>
      <p:cxnSp>
        <p:nvCxnSpPr>
          <p:cNvPr id="25" name="" hidden="0"/>
          <p:cNvCxnSpPr>
            <a:cxnSpLocks/>
          </p:cNvCxnSpPr>
          <p:nvPr isPhoto="0" userDrawn="0"/>
        </p:nvCxnSpPr>
        <p:spPr bwMode="auto">
          <a:xfrm rot="0" flipH="1" flipV="1">
            <a:off x="2985851" y="3640500"/>
            <a:ext cx="0" cy="258534"/>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26" name="" hidden="0"/>
          <p:cNvCxnSpPr>
            <a:cxnSpLocks/>
          </p:cNvCxnSpPr>
          <p:nvPr isPhoto="0" userDrawn="0"/>
        </p:nvCxnSpPr>
        <p:spPr bwMode="auto">
          <a:xfrm rot="0" flipH="1" flipV="1">
            <a:off x="10268781" y="3545248"/>
            <a:ext cx="0" cy="353781"/>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sp>
        <p:nvSpPr>
          <p:cNvPr id="27" name="" hidden="0"/>
          <p:cNvSpPr/>
          <p:nvPr isPhoto="0" userDrawn="0"/>
        </p:nvSpPr>
        <p:spPr bwMode="auto">
          <a:xfrm flipH="0" flipV="0">
            <a:off x="7309820" y="799308"/>
            <a:ext cx="4694463" cy="827332"/>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b="1">
                <a:solidFill>
                  <a:srgbClr val="800080"/>
                </a:solidFill>
              </a:rPr>
              <a:t>UPR:</a:t>
            </a:r>
            <a:r>
              <a:rPr sz="1600">
                <a:solidFill>
                  <a:srgbClr val="800080"/>
                </a:solidFill>
              </a:rPr>
              <a:t> Always right of UA Galleries, valid e</a:t>
            </a:r>
            <a:r>
              <a:rPr sz="1600">
                <a:solidFill>
                  <a:srgbClr val="800080"/>
                </a:solidFill>
              </a:rPr>
              <a:t>scape route for ARC in case of fire/problem</a:t>
            </a:r>
            <a:endParaRPr sz="1600">
              <a:solidFill>
                <a:srgbClr val="800080"/>
              </a:solidFill>
            </a:endParaRPr>
          </a:p>
          <a:p>
            <a:pPr>
              <a:defRPr/>
            </a:pPr>
            <a:r>
              <a:rPr sz="1600">
                <a:solidFill>
                  <a:srgbClr val="800080"/>
                </a:solidFill>
              </a:rPr>
              <a:t>(real risk in LHC-ARC Vs potential risk in HL-LSS)</a:t>
            </a:r>
            <a:endParaRPr sz="1600">
              <a:solidFill>
                <a:srgbClr val="800080"/>
              </a:solidFill>
            </a:endParaRPr>
          </a:p>
        </p:txBody>
      </p:sp>
      <p:cxnSp>
        <p:nvCxnSpPr>
          <p:cNvPr id="28" name="" hidden="0"/>
          <p:cNvCxnSpPr>
            <a:cxnSpLocks/>
          </p:cNvCxnSpPr>
          <p:nvPr isPhoto="0" userDrawn="0"/>
        </p:nvCxnSpPr>
        <p:spPr bwMode="auto">
          <a:xfrm rot="16199933" flipH="0" flipV="1">
            <a:off x="5637942" y="-1708906"/>
            <a:ext cx="1279305" cy="7950406"/>
          </a:xfrm>
          <a:prstGeom prst="line">
            <a:avLst/>
          </a:prstGeom>
          <a:ln w="6350" cap="flat" cmpd="sng" algn="ctr">
            <a:solidFill>
              <a:srgbClr val="E243F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9" name="" hidden="0"/>
          <p:cNvCxnSpPr>
            <a:cxnSpLocks/>
          </p:cNvCxnSpPr>
          <p:nvPr isPhoto="0" userDrawn="0"/>
        </p:nvCxnSpPr>
        <p:spPr bwMode="auto">
          <a:xfrm rot="16199933" flipH="0" flipV="0">
            <a:off x="1332882" y="1908990"/>
            <a:ext cx="1251855" cy="687159"/>
          </a:xfrm>
          <a:prstGeom prst="line">
            <a:avLst/>
          </a:prstGeom>
          <a:ln w="6350" cap="flat" cmpd="sng" algn="ctr">
            <a:solidFill>
              <a:srgbClr val="E243F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30" name="" hidden="0"/>
          <p:cNvSpPr/>
          <p:nvPr isPhoto="0" userDrawn="0"/>
        </p:nvSpPr>
        <p:spPr bwMode="auto">
          <a:xfrm flipH="0" flipV="0">
            <a:off x="2792250" y="3449999"/>
            <a:ext cx="2735034" cy="190499"/>
          </a:xfrm>
          <a:prstGeom prst="rect">
            <a:avLst/>
          </a:prstGeom>
          <a:solidFill>
            <a:schemeClr val="accent5">
              <a:lumMod val="40000"/>
              <a:lumOff val="60000"/>
              <a:alpha val="30000"/>
            </a:schemeClr>
          </a:solidFill>
          <a:ln w="6349" cap="flat" cmpd="sng" algn="ctr">
            <a:solidFill>
              <a:srgbClr val="80008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1" name="" hidden="0"/>
          <p:cNvSpPr/>
          <p:nvPr isPhoto="0" userDrawn="0"/>
        </p:nvSpPr>
        <p:spPr bwMode="auto">
          <a:xfrm flipH="0" flipV="0">
            <a:off x="6693210" y="3449999"/>
            <a:ext cx="2875397" cy="190499"/>
          </a:xfrm>
          <a:prstGeom prst="rect">
            <a:avLst/>
          </a:prstGeom>
          <a:solidFill>
            <a:schemeClr val="accent5">
              <a:lumMod val="40000"/>
              <a:lumOff val="60000"/>
              <a:alpha val="30000"/>
            </a:schemeClr>
          </a:solidFill>
          <a:ln w="6349" cap="flat" cmpd="sng" algn="ctr">
            <a:solidFill>
              <a:srgbClr val="80008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2" name="" hidden="0"/>
          <p:cNvSpPr/>
          <p:nvPr isPhoto="0" userDrawn="0"/>
        </p:nvSpPr>
        <p:spPr bwMode="auto">
          <a:xfrm flipH="0" flipV="0">
            <a:off x="206892" y="3449999"/>
            <a:ext cx="653143" cy="326570"/>
          </a:xfrm>
          <a:prstGeom prst="rect">
            <a:avLst/>
          </a:prstGeom>
          <a:solidFill>
            <a:srgbClr val="CBF59B">
              <a:alpha val="30000"/>
            </a:srgbClr>
          </a:solidFill>
          <a:ln w="6349" cap="flat" cmpd="sng" algn="ctr">
            <a:solidFill>
              <a:srgbClr val="92D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3" name="" hidden="0"/>
          <p:cNvSpPr/>
          <p:nvPr isPhoto="0" userDrawn="0"/>
        </p:nvSpPr>
        <p:spPr bwMode="auto">
          <a:xfrm flipH="0" flipV="0">
            <a:off x="11582462" y="3449999"/>
            <a:ext cx="353784" cy="380998"/>
          </a:xfrm>
          <a:prstGeom prst="rect">
            <a:avLst/>
          </a:prstGeom>
          <a:solidFill>
            <a:srgbClr val="CBF59B">
              <a:alpha val="30000"/>
            </a:srgbClr>
          </a:solidFill>
          <a:ln w="6349" cap="flat" cmpd="sng" algn="ctr">
            <a:solidFill>
              <a:srgbClr val="92D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34" name="" hidden="0"/>
          <p:cNvCxnSpPr>
            <a:cxnSpLocks/>
          </p:cNvCxnSpPr>
          <p:nvPr isPhoto="0" userDrawn="0"/>
        </p:nvCxnSpPr>
        <p:spPr bwMode="auto">
          <a:xfrm rot="0" flipH="1" flipV="0">
            <a:off x="3897533" y="4473640"/>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35" name="" hidden="0"/>
          <p:cNvCxnSpPr>
            <a:cxnSpLocks/>
          </p:cNvCxnSpPr>
          <p:nvPr isPhoto="0" userDrawn="0"/>
        </p:nvCxnSpPr>
        <p:spPr bwMode="auto">
          <a:xfrm rot="0" flipH="1" flipV="0">
            <a:off x="8050819" y="4299854"/>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sp>
        <p:nvSpPr>
          <p:cNvPr id="36" name="" hidden="0"/>
          <p:cNvSpPr/>
          <p:nvPr isPhoto="0" userDrawn="0"/>
        </p:nvSpPr>
        <p:spPr bwMode="auto">
          <a:xfrm flipH="0" flipV="0">
            <a:off x="277461" y="5134972"/>
            <a:ext cx="11781252" cy="1310674"/>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b="1"/>
              <a:t>Cases to be evaluated: Powering Ph1</a:t>
            </a:r>
            <a:endParaRPr sz="1600"/>
          </a:p>
          <a:p>
            <a:pPr>
              <a:defRPr/>
            </a:pPr>
            <a:r>
              <a:rPr sz="1600"/>
              <a:t>  - Powering Ph1c in </a:t>
            </a:r>
            <a:r>
              <a:rPr lang="en-US" sz="1600" b="0" i="0" u="none" strike="noStrike" cap="none" spc="0">
                <a:solidFill>
                  <a:schemeClr val="tx1"/>
                </a:solidFill>
                <a:latin typeface="+mn-lt"/>
                <a:ea typeface="+mn-ea"/>
                <a:cs typeface="+mn-cs"/>
              </a:rPr>
              <a:t>HL-LSS, work in ARC-Q7+RR: </a:t>
            </a:r>
            <a:r>
              <a:rPr lang="en-US" sz="1600" b="1" i="0" u="none" strike="noStrike" cap="none" spc="0">
                <a:solidFill>
                  <a:srgbClr val="00B050"/>
                </a:solidFill>
                <a:latin typeface="+mn-lt"/>
                <a:ea typeface="+mn-ea"/>
                <a:cs typeface="+mn-cs"/>
              </a:rPr>
              <a:t>Fully compatible</a:t>
            </a:r>
            <a:r>
              <a:rPr lang="en-US" sz="1600" b="0" i="0" u="none" strike="noStrike" cap="none" spc="0">
                <a:solidFill>
                  <a:schemeClr val="tx1"/>
                </a:solidFill>
                <a:latin typeface="+mn-lt"/>
                <a:ea typeface="+mn-ea"/>
                <a:cs typeface="+mn-cs"/>
              </a:rPr>
              <a:t>, with LHC SAM's as buffer zone upstream of ventilation flow</a:t>
            </a:r>
            <a:endParaRPr sz="1600">
              <a:solidFill>
                <a:schemeClr val="bg1">
                  <a:lumMod val="85000"/>
                </a:schemeClr>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5"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6" name="Slide Number Placeholder 12" hidden="0"/>
          <p:cNvSpPr>
            <a:spLocks noGrp="1"/>
          </p:cNvSpPr>
          <p:nvPr isPhoto="0" userDrawn="0">
            <p:ph type="sldNum" sz="quarter" idx="12" hasCustomPrompt="0"/>
          </p:nvPr>
        </p:nvSpPr>
        <p:spPr bwMode="auto"/>
        <p:txBody>
          <a:bodyPr/>
          <a:lstStyle/>
          <a:p>
            <a:pPr>
              <a:defRPr/>
            </a:pPr>
            <a:fld id="{8CC19C32-6E6A-E259-838E-B591B54C5932}" type="slidenum">
              <a:rPr lang="en-US"/>
              <a:t/>
            </a:fld>
            <a:endParaRPr lang="en-US"/>
          </a:p>
        </p:txBody>
      </p:sp>
      <p:sp>
        <p:nvSpPr>
          <p:cNvPr id="7" name="Title 6" hidden="0"/>
          <p:cNvSpPr>
            <a:spLocks noGrp="1"/>
          </p:cNvSpPr>
          <p:nvPr isPhoto="0" userDrawn="0">
            <p:ph type="title" hasCustomPrompt="0"/>
          </p:nvPr>
        </p:nvSpPr>
        <p:spPr bwMode="auto">
          <a:xfrm>
            <a:off x="407988" y="101448"/>
            <a:ext cx="11376023" cy="1065739"/>
          </a:xfrm>
        </p:spPr>
        <p:txBody>
          <a:bodyPr/>
          <a:lstStyle/>
          <a:p>
            <a:pPr>
              <a:defRPr/>
            </a:pPr>
            <a:r>
              <a:rPr lang="en-US" sz="3600" b="1" i="0" u="none" strike="noStrike" cap="none" spc="0">
                <a:solidFill>
                  <a:schemeClr val="tx1"/>
                </a:solidFill>
                <a:latin typeface="+mj-lt"/>
                <a:ea typeface="+mj-ea"/>
                <a:cs typeface="+mj-cs"/>
              </a:rPr>
              <a:t>Powering Ph1 in LHC (ARC), access in HL-LSS</a:t>
            </a:r>
            <a:endParaRPr/>
          </a:p>
        </p:txBody>
      </p:sp>
      <p:pic>
        <p:nvPicPr>
          <p:cNvPr id="8" name="Image 10" hidden="0"/>
          <p:cNvPicPr>
            <a:picLocks noChangeAspect="1"/>
          </p:cNvPicPr>
          <p:nvPr isPhoto="0" userDrawn="0"/>
        </p:nvPicPr>
        <p:blipFill>
          <a:blip r:embed="rId2"/>
          <a:stretch/>
        </p:blipFill>
        <p:spPr bwMode="auto">
          <a:xfrm flipH="0" flipV="0">
            <a:off x="293108" y="1109569"/>
            <a:ext cx="11656746" cy="3946654"/>
          </a:xfrm>
          <a:prstGeom prst="rect">
            <a:avLst/>
          </a:prstGeom>
        </p:spPr>
      </p:pic>
      <p:pic>
        <p:nvPicPr>
          <p:cNvPr id="9" name="" hidden="0"/>
          <p:cNvPicPr>
            <a:picLocks noChangeAspect="1"/>
          </p:cNvPicPr>
          <p:nvPr isPhoto="0" userDrawn="0"/>
        </p:nvPicPr>
        <p:blipFill>
          <a:blip r:embed="rId3"/>
          <a:stretch/>
        </p:blipFill>
        <p:spPr bwMode="auto">
          <a:xfrm flipH="0" flipV="0">
            <a:off x="867213" y="747956"/>
            <a:ext cx="3843639" cy="884989"/>
          </a:xfrm>
          <a:prstGeom prst="rect">
            <a:avLst/>
          </a:prstGeom>
          <a:ln w="6349">
            <a:solidFill>
              <a:srgbClr val="E243F0"/>
            </a:solidFill>
            <a:prstDash val="solid"/>
          </a:ln>
        </p:spPr>
      </p:pic>
      <p:sp>
        <p:nvSpPr>
          <p:cNvPr id="10" name="" hidden="0"/>
          <p:cNvSpPr/>
          <p:nvPr isPhoto="0" userDrawn="0"/>
        </p:nvSpPr>
        <p:spPr bwMode="auto">
          <a:xfrm rot="0" flipH="0" flipV="0">
            <a:off x="9201213" y="3164247"/>
            <a:ext cx="149675" cy="149675"/>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1" name="" hidden="0"/>
          <p:cNvSpPr/>
          <p:nvPr isPhoto="0" userDrawn="0"/>
        </p:nvSpPr>
        <p:spPr bwMode="auto">
          <a:xfrm rot="0" flipH="0" flipV="0">
            <a:off x="9530887" y="3164247"/>
            <a:ext cx="149675" cy="149675"/>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12" name="" hidden="0"/>
          <p:cNvCxnSpPr>
            <a:cxnSpLocks/>
          </p:cNvCxnSpPr>
          <p:nvPr isPhoto="0" userDrawn="0"/>
        </p:nvCxnSpPr>
        <p:spPr bwMode="auto">
          <a:xfrm rot="0" flipH="1" flipV="0">
            <a:off x="9952710" y="3259496"/>
            <a:ext cx="0" cy="544284"/>
          </a:xfrm>
          <a:prstGeom prst="line">
            <a:avLst/>
          </a:prstGeom>
          <a:ln w="76199"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3" name="" hidden="0"/>
          <p:cNvSpPr/>
          <p:nvPr isPhoto="0" userDrawn="0"/>
        </p:nvSpPr>
        <p:spPr bwMode="auto">
          <a:xfrm rot="0" flipH="0" flipV="0">
            <a:off x="9990428" y="2878497"/>
            <a:ext cx="1578422" cy="1292675"/>
          </a:xfrm>
          <a:prstGeom prst="ellipse">
            <a:avLst/>
          </a:prstGeom>
          <a:noFill/>
          <a:ln w="12700"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4" name="" hidden="0"/>
          <p:cNvSpPr/>
          <p:nvPr isPhoto="0" userDrawn="0"/>
        </p:nvSpPr>
        <p:spPr bwMode="auto">
          <a:xfrm rot="0" flipH="0" flipV="0">
            <a:off x="1172997" y="3164247"/>
            <a:ext cx="149675" cy="149675"/>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5" name="" hidden="0"/>
          <p:cNvSpPr/>
          <p:nvPr isPhoto="0" userDrawn="0"/>
        </p:nvSpPr>
        <p:spPr bwMode="auto">
          <a:xfrm rot="0" flipH="0" flipV="0">
            <a:off x="1842853" y="3164247"/>
            <a:ext cx="149675" cy="149675"/>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16" name="" hidden="0"/>
          <p:cNvCxnSpPr>
            <a:cxnSpLocks/>
          </p:cNvCxnSpPr>
          <p:nvPr isPhoto="0" userDrawn="0"/>
        </p:nvCxnSpPr>
        <p:spPr bwMode="auto">
          <a:xfrm rot="0" flipH="1" flipV="0">
            <a:off x="2400745" y="3259496"/>
            <a:ext cx="0" cy="544284"/>
          </a:xfrm>
          <a:prstGeom prst="line">
            <a:avLst/>
          </a:prstGeom>
          <a:ln w="76199"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7" name="" hidden="0"/>
          <p:cNvSpPr/>
          <p:nvPr isPhoto="0" userDrawn="0"/>
        </p:nvSpPr>
        <p:spPr bwMode="auto">
          <a:xfrm rot="0" flipH="0" flipV="0">
            <a:off x="846425" y="2878497"/>
            <a:ext cx="1578431" cy="1292675"/>
          </a:xfrm>
          <a:prstGeom prst="ellipse">
            <a:avLst/>
          </a:prstGeom>
          <a:noFill/>
          <a:ln w="12700"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8" name="" hidden="0"/>
          <p:cNvSpPr/>
          <p:nvPr isPhoto="0" userDrawn="0"/>
        </p:nvSpPr>
        <p:spPr bwMode="auto">
          <a:xfrm rot="0" flipH="0" flipV="0">
            <a:off x="2639354" y="3164247"/>
            <a:ext cx="149675" cy="149675"/>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9" name="" hidden="0"/>
          <p:cNvSpPr/>
          <p:nvPr isPhoto="0" userDrawn="0"/>
        </p:nvSpPr>
        <p:spPr bwMode="auto">
          <a:xfrm rot="0" flipH="0" flipV="0">
            <a:off x="2969033" y="3164247"/>
            <a:ext cx="149675" cy="149675"/>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0" name="" hidden="0"/>
          <p:cNvSpPr/>
          <p:nvPr isPhoto="0" userDrawn="0"/>
        </p:nvSpPr>
        <p:spPr bwMode="auto">
          <a:xfrm rot="0" flipH="0" flipV="0">
            <a:off x="10412245" y="3164247"/>
            <a:ext cx="149675" cy="149675"/>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1" name="" hidden="0"/>
          <p:cNvSpPr/>
          <p:nvPr isPhoto="0" userDrawn="0"/>
        </p:nvSpPr>
        <p:spPr bwMode="auto">
          <a:xfrm rot="0" flipH="0" flipV="0">
            <a:off x="11082105" y="3164247"/>
            <a:ext cx="149675" cy="149675"/>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22" name="" hidden="0"/>
          <p:cNvCxnSpPr>
            <a:cxnSpLocks/>
          </p:cNvCxnSpPr>
          <p:nvPr isPhoto="0" userDrawn="0"/>
        </p:nvCxnSpPr>
        <p:spPr bwMode="auto">
          <a:xfrm rot="16199899" flipH="0" flipV="1">
            <a:off x="2805833" y="3368373"/>
            <a:ext cx="1496817" cy="2666986"/>
          </a:xfrm>
          <a:prstGeom prst="line">
            <a:avLst/>
          </a:prstGeom>
          <a:ln w="6350"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3" name="" hidden="0"/>
          <p:cNvCxnSpPr>
            <a:cxnSpLocks/>
            <a:endCxn id="24" idx="0"/>
          </p:cNvCxnSpPr>
          <p:nvPr isPhoto="0" userDrawn="0"/>
        </p:nvCxnSpPr>
        <p:spPr bwMode="auto">
          <a:xfrm rot="0" flipH="0" flipV="1">
            <a:off x="5772214" y="3899029"/>
            <a:ext cx="4496566" cy="1510398"/>
          </a:xfrm>
          <a:prstGeom prst="line">
            <a:avLst/>
          </a:prstGeom>
          <a:ln w="6350"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25" name="" hidden="0"/>
          <p:cNvSpPr/>
          <p:nvPr isPhoto="0" userDrawn="0"/>
        </p:nvSpPr>
        <p:spPr bwMode="auto">
          <a:xfrm flipH="0" flipV="0">
            <a:off x="11419175" y="415605"/>
            <a:ext cx="721967"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a:t>(4/4)</a:t>
            </a:r>
            <a:endParaRPr/>
          </a:p>
        </p:txBody>
      </p:sp>
      <p:cxnSp>
        <p:nvCxnSpPr>
          <p:cNvPr id="26" name="" hidden="0"/>
          <p:cNvCxnSpPr>
            <a:cxnSpLocks/>
          </p:cNvCxnSpPr>
          <p:nvPr isPhoto="0" userDrawn="0"/>
        </p:nvCxnSpPr>
        <p:spPr bwMode="auto">
          <a:xfrm rot="0" flipH="1" flipV="1">
            <a:off x="2985850" y="3640500"/>
            <a:ext cx="0" cy="258534"/>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24" name="" hidden="0"/>
          <p:cNvCxnSpPr>
            <a:cxnSpLocks/>
          </p:cNvCxnSpPr>
          <p:nvPr isPhoto="0" userDrawn="0"/>
        </p:nvCxnSpPr>
        <p:spPr bwMode="auto">
          <a:xfrm rot="0" flipH="1" flipV="1">
            <a:off x="10268780" y="3545247"/>
            <a:ext cx="0" cy="353781"/>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27" name="" hidden="0"/>
          <p:cNvCxnSpPr>
            <a:cxnSpLocks/>
          </p:cNvCxnSpPr>
          <p:nvPr isPhoto="0" userDrawn="0"/>
        </p:nvCxnSpPr>
        <p:spPr bwMode="auto">
          <a:xfrm rot="0" flipH="1" flipV="0">
            <a:off x="3897533" y="4473640"/>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28" name="" hidden="0"/>
          <p:cNvCxnSpPr>
            <a:cxnSpLocks/>
          </p:cNvCxnSpPr>
          <p:nvPr isPhoto="0" userDrawn="0"/>
        </p:nvCxnSpPr>
        <p:spPr bwMode="auto">
          <a:xfrm rot="0" flipH="1" flipV="0">
            <a:off x="8050819" y="4299854"/>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sp>
        <p:nvSpPr>
          <p:cNvPr id="29" name="" hidden="0"/>
          <p:cNvSpPr/>
          <p:nvPr isPhoto="0" userDrawn="0"/>
        </p:nvSpPr>
        <p:spPr bwMode="auto">
          <a:xfrm flipH="0" flipV="0">
            <a:off x="7588645" y="799308"/>
            <a:ext cx="4200150" cy="881761"/>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b="1">
                <a:solidFill>
                  <a:srgbClr val="800080"/>
                </a:solidFill>
              </a:rPr>
              <a:t>UPR53, UP53 &amp; UP566</a:t>
            </a:r>
            <a:r>
              <a:rPr sz="1600">
                <a:solidFill>
                  <a:srgbClr val="800080"/>
                </a:solidFill>
              </a:rPr>
              <a:t>: valid </a:t>
            </a:r>
            <a:r>
              <a:rPr lang="en-US" sz="1600" b="0" i="0" u="none" strike="noStrike" cap="none" spc="0">
                <a:solidFill>
                  <a:srgbClr val="800080"/>
                </a:solidFill>
                <a:latin typeface="+mn-lt"/>
                <a:ea typeface="+mn-ea"/>
                <a:cs typeface="+mn-cs"/>
              </a:rPr>
              <a:t>e</a:t>
            </a:r>
            <a:r>
              <a:rPr lang="en-US" sz="1600" b="0" i="0" u="none" strike="noStrike" cap="none" spc="0">
                <a:solidFill>
                  <a:srgbClr val="800080"/>
                </a:solidFill>
                <a:latin typeface="+mn-lt"/>
                <a:ea typeface="+mn-ea"/>
                <a:cs typeface="+mn-cs"/>
              </a:rPr>
              <a:t>scape route in case of ODH problem in LHC-ARC</a:t>
            </a:r>
            <a:endParaRPr lang="en-US" sz="1600" b="0" i="0" u="none" strike="noStrike" cap="none" spc="0">
              <a:solidFill>
                <a:srgbClr val="800080"/>
              </a:solidFill>
              <a:latin typeface="Source Sans Pro"/>
              <a:ea typeface="Arial"/>
              <a:cs typeface="Arial"/>
            </a:endParaRPr>
          </a:p>
        </p:txBody>
      </p:sp>
      <p:sp>
        <p:nvSpPr>
          <p:cNvPr id="30" name="" hidden="0"/>
          <p:cNvSpPr/>
          <p:nvPr isPhoto="0" userDrawn="0"/>
        </p:nvSpPr>
        <p:spPr bwMode="auto">
          <a:xfrm flipH="0" flipV="0">
            <a:off x="277461" y="5134972"/>
            <a:ext cx="11781252" cy="1310674"/>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b="1"/>
              <a:t>Cases to be evaluated: Powering Ph1</a:t>
            </a:r>
            <a:endParaRPr sz="1600"/>
          </a:p>
          <a:p>
            <a:pPr>
              <a:defRPr/>
            </a:pPr>
            <a:r>
              <a:rPr lang="en-US" sz="1600" b="0" i="0" u="none" strike="noStrike" cap="none" spc="0">
                <a:solidFill>
                  <a:schemeClr val="tx1"/>
                </a:solidFill>
                <a:latin typeface="+mn-lt"/>
                <a:ea typeface="+mn-ea"/>
                <a:cs typeface="+mn-cs"/>
              </a:rPr>
              <a:t>  - Powering Ph1 in </a:t>
            </a:r>
            <a:r>
              <a:rPr lang="en-US" sz="1600" b="0" i="0" u="none" strike="noStrike" cap="none" spc="0">
                <a:solidFill>
                  <a:schemeClr val="tx1"/>
                </a:solidFill>
                <a:latin typeface="+mn-lt"/>
                <a:ea typeface="+mn-ea"/>
                <a:cs typeface="+mn-cs"/>
              </a:rPr>
              <a:t>LHC-ARC, work in HL-LSS: </a:t>
            </a:r>
            <a:r>
              <a:rPr lang="en-US" sz="1600" b="1" i="0" u="none" strike="noStrike" cap="none" spc="0">
                <a:solidFill>
                  <a:srgbClr val="00B050"/>
                </a:solidFill>
                <a:latin typeface="+mn-lt"/>
                <a:ea typeface="+mn-ea"/>
                <a:cs typeface="+mn-cs"/>
              </a:rPr>
              <a:t>Fully compatible</a:t>
            </a:r>
            <a:r>
              <a:rPr lang="en-US" sz="1600" b="0" i="0" u="none" strike="noStrike" cap="none" spc="0">
                <a:solidFill>
                  <a:schemeClr val="tx1"/>
                </a:solidFill>
                <a:latin typeface="+mn-lt"/>
                <a:ea typeface="+mn-ea"/>
                <a:cs typeface="+mn-cs"/>
              </a:rPr>
              <a:t>, with LHC SAM's as buffer zone with the possibility to keep CS/CM OFF for Q4-Q5-Q6. </a:t>
            </a:r>
            <a:endParaRPr lang="en-US" sz="1600" b="0" i="0" u="none" strike="noStrike" cap="none" spc="0">
              <a:solidFill>
                <a:schemeClr val="tx1"/>
              </a:solidFill>
              <a:latin typeface="Source Sans Pro"/>
              <a:ea typeface="Arial"/>
              <a:cs typeface="Arial"/>
            </a:endParaRPr>
          </a:p>
          <a:p>
            <a:pPr>
              <a:spcBef>
                <a:spcPts val="282"/>
              </a:spcBef>
              <a:defRPr/>
            </a:pPr>
            <a:r>
              <a:rPr lang="en-US" sz="1600" b="0" i="0" u="none" strike="noStrike" cap="none" spc="0">
                <a:solidFill>
                  <a:srgbClr val="800080"/>
                </a:solidFill>
                <a:latin typeface="+mn-lt"/>
                <a:ea typeface="+mn-ea"/>
                <a:cs typeface="+mn-cs"/>
              </a:rPr>
              <a:t>Rmk:</a:t>
            </a:r>
            <a:r>
              <a:rPr sz="1600">
                <a:solidFill>
                  <a:srgbClr val="800080"/>
                </a:solidFill>
              </a:rPr>
              <a:t> </a:t>
            </a:r>
            <a:r>
              <a:rPr sz="1600">
                <a:solidFill>
                  <a:srgbClr val="800080"/>
                </a:solidFill>
              </a:rPr>
              <a:t>Q4-Q5-Q6 will be tested when no access will be allowed in HL-LSS</a:t>
            </a:r>
            <a:r>
              <a:rPr sz="1600">
                <a:solidFill>
                  <a:srgbClr val="800080"/>
                </a:solidFill>
              </a:rPr>
              <a:t> </a:t>
            </a:r>
            <a:r>
              <a:rPr sz="1600" i="1">
                <a:solidFill>
                  <a:srgbClr val="800080"/>
                </a:solidFill>
              </a:rPr>
              <a:t>(probably minor timing impact)</a:t>
            </a:r>
            <a:endParaRPr sz="1600">
              <a:solidFill>
                <a:srgbClr val="800080"/>
              </a:solidFill>
            </a:endParaRPr>
          </a:p>
        </p:txBody>
      </p:sp>
      <p:sp>
        <p:nvSpPr>
          <p:cNvPr id="31" name="" hidden="0"/>
          <p:cNvSpPr/>
          <p:nvPr isPhoto="0" userDrawn="0"/>
        </p:nvSpPr>
        <p:spPr bwMode="auto">
          <a:xfrm flipH="0" flipV="0">
            <a:off x="274927" y="3449999"/>
            <a:ext cx="612320" cy="190499"/>
          </a:xfrm>
          <a:prstGeom prst="rect">
            <a:avLst/>
          </a:prstGeom>
          <a:solidFill>
            <a:schemeClr val="accent5">
              <a:lumMod val="40000"/>
              <a:lumOff val="60000"/>
              <a:alpha val="30000"/>
            </a:schemeClr>
          </a:solidFill>
          <a:ln w="6349" cap="flat" cmpd="sng" algn="ctr">
            <a:solidFill>
              <a:srgbClr val="80008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2" name="" hidden="0"/>
          <p:cNvSpPr/>
          <p:nvPr isPhoto="0" userDrawn="0"/>
        </p:nvSpPr>
        <p:spPr bwMode="auto">
          <a:xfrm flipH="0" flipV="0">
            <a:off x="11541642" y="3449999"/>
            <a:ext cx="394606" cy="190499"/>
          </a:xfrm>
          <a:prstGeom prst="rect">
            <a:avLst/>
          </a:prstGeom>
          <a:solidFill>
            <a:schemeClr val="accent5">
              <a:lumMod val="40000"/>
              <a:lumOff val="60000"/>
              <a:alpha val="30000"/>
            </a:schemeClr>
          </a:solidFill>
          <a:ln w="6349" cap="flat" cmpd="sng" algn="ctr">
            <a:solidFill>
              <a:srgbClr val="80008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3" name="" hidden="0"/>
          <p:cNvSpPr/>
          <p:nvPr isPhoto="0" userDrawn="0"/>
        </p:nvSpPr>
        <p:spPr bwMode="auto">
          <a:xfrm flipH="0" flipV="0">
            <a:off x="2452070" y="3449999"/>
            <a:ext cx="3238500" cy="190499"/>
          </a:xfrm>
          <a:prstGeom prst="rect">
            <a:avLst/>
          </a:prstGeom>
          <a:solidFill>
            <a:srgbClr val="CBF59B">
              <a:alpha val="30000"/>
            </a:srgbClr>
          </a:solidFill>
          <a:ln w="6349" cap="flat" cmpd="sng" algn="ctr">
            <a:solidFill>
              <a:srgbClr val="92D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4" name="" hidden="0"/>
          <p:cNvSpPr/>
          <p:nvPr isPhoto="0" userDrawn="0"/>
        </p:nvSpPr>
        <p:spPr bwMode="auto">
          <a:xfrm flipH="0" flipV="0">
            <a:off x="6697499" y="3449999"/>
            <a:ext cx="3224892" cy="190499"/>
          </a:xfrm>
          <a:prstGeom prst="rect">
            <a:avLst/>
          </a:prstGeom>
          <a:solidFill>
            <a:srgbClr val="CBF59B">
              <a:alpha val="30000"/>
            </a:srgbClr>
          </a:solidFill>
          <a:ln w="6349" cap="flat" cmpd="sng" algn="ctr">
            <a:solidFill>
              <a:srgbClr val="92D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35" name="" hidden="0"/>
          <p:cNvCxnSpPr>
            <a:cxnSpLocks/>
          </p:cNvCxnSpPr>
          <p:nvPr isPhoto="0" userDrawn="0"/>
        </p:nvCxnSpPr>
        <p:spPr bwMode="auto">
          <a:xfrm rot="16199933" flipH="0" flipV="1">
            <a:off x="6677061" y="-815833"/>
            <a:ext cx="1306341" cy="6218452"/>
          </a:xfrm>
          <a:prstGeom prst="line">
            <a:avLst/>
          </a:prstGeom>
          <a:ln w="6350" cap="flat" cmpd="sng" algn="ctr">
            <a:solidFill>
              <a:srgbClr val="E243F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36" name="" hidden="0"/>
          <p:cNvCxnSpPr>
            <a:cxnSpLocks/>
            <a:endCxn id="35" idx="1"/>
          </p:cNvCxnSpPr>
          <p:nvPr isPhoto="0" userDrawn="0"/>
        </p:nvCxnSpPr>
        <p:spPr bwMode="auto">
          <a:xfrm rot="0" flipH="0" flipV="1">
            <a:off x="1615235" y="1640250"/>
            <a:ext cx="2605763" cy="1238248"/>
          </a:xfrm>
          <a:prstGeom prst="line">
            <a:avLst/>
          </a:prstGeom>
          <a:ln w="6350" cap="flat" cmpd="sng" algn="ctr">
            <a:solidFill>
              <a:srgbClr val="E243F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p:txBody>
          <a:bodyPr/>
          <a:lstStyle/>
          <a:p>
            <a:pPr>
              <a:defRPr/>
            </a:pPr>
            <a:r>
              <a:rPr/>
              <a:t>HL / LHC, Powering, Summary</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579AF4F6-B3E9-BFC5-68D3-E4EA929D4352}" type="slidenum">
              <a:rPr lang="en-US"/>
              <a:t/>
            </a:fld>
            <a:endParaRPr lang="en-US"/>
          </a:p>
        </p:txBody>
      </p:sp>
      <p:sp>
        <p:nvSpPr>
          <p:cNvPr id="8" name="Content Placeholder 2" hidden="0"/>
          <p:cNvSpPr>
            <a:spLocks noGrp="1"/>
          </p:cNvSpPr>
          <p:nvPr isPhoto="0" userDrawn="0">
            <p:ph idx="1" hasCustomPrompt="1"/>
          </p:nvPr>
        </p:nvSpPr>
        <p:spPr bwMode="auto">
          <a:xfrm flipH="0" flipV="0">
            <a:off x="407987" y="1211261"/>
            <a:ext cx="11376021" cy="4960166"/>
          </a:xfrm>
        </p:spPr>
        <p:txBody>
          <a:bodyPr/>
          <a:lstStyle>
            <a:lvl1pPr marL="342900" indent="-342900">
              <a:buFont typeface="Arial"/>
              <a:buChar char="•"/>
              <a:defRPr>
                <a:solidFill>
                  <a:schemeClr val="tx2">
                    <a:lumMod val="50000"/>
                  </a:schemeClr>
                </a:solidFill>
              </a:defRPr>
            </a:lvl1pPr>
            <a:lvl2pPr marL="628648" indent="-261936">
              <a:buFont typeface="Arial"/>
              <a:buChar char="•"/>
              <a:defRPr sz="1800">
                <a:solidFill>
                  <a:schemeClr val="tx2">
                    <a:lumMod val="50000"/>
                  </a:schemeClr>
                </a:solidFill>
              </a:defRPr>
            </a:lvl2pPr>
            <a:lvl3pPr marL="888998" indent="-260348">
              <a:buSzPct val="100000"/>
              <a:buFont typeface="Arial"/>
              <a:buChar char="•"/>
              <a:defRPr sz="1800">
                <a:solidFill>
                  <a:schemeClr val="tx2">
                    <a:lumMod val="50000"/>
                  </a:schemeClr>
                </a:solidFill>
              </a:defRPr>
            </a:lvl3pPr>
            <a:lvl4pPr marL="1209673" indent="-269874">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a:defRPr/>
            </a:pPr>
            <a:r>
              <a:rPr u="sng">
                <a:solidFill>
                  <a:schemeClr val="tx2"/>
                </a:solidFill>
              </a:rPr>
              <a:t>Considerations</a:t>
            </a:r>
            <a:endParaRPr>
              <a:solidFill>
                <a:schemeClr val="tx2"/>
              </a:solidFill>
            </a:endParaRPr>
          </a:p>
          <a:p>
            <a:pPr marL="0" indent="0">
              <a:buNone/>
              <a:defRPr/>
            </a:pPr>
            <a:r>
              <a:rPr b="0">
                <a:solidFill>
                  <a:schemeClr val="tx2"/>
                </a:solidFill>
              </a:rPr>
              <a:t>	</a:t>
            </a:r>
            <a:r>
              <a:rPr lang="en-US" sz="1800" b="0" i="0" u="none" strike="noStrike" cap="none" spc="0">
                <a:solidFill>
                  <a:schemeClr val="tx2"/>
                </a:solidFill>
                <a:latin typeface="+mn-lt"/>
                <a:ea typeface="+mn-ea"/>
                <a:cs typeface="+mn-cs"/>
              </a:rPr>
              <a:t>Powering is considered per circuit (independant for HL-LSS, LHC-SAM, LHC-ARC), more flexible than for cool-down allowing to consider Ph1c for HL-LSS in complement to Ph1b for LHC-ARC</a:t>
            </a:r>
            <a:endParaRPr sz="1800" b="0">
              <a:solidFill>
                <a:schemeClr val="tx2"/>
              </a:solidFill>
            </a:endParaRPr>
          </a:p>
          <a:p>
            <a:pPr>
              <a:defRPr/>
            </a:pPr>
            <a:r>
              <a:rPr u="sng">
                <a:solidFill>
                  <a:schemeClr val="tx2"/>
                </a:solidFill>
              </a:rPr>
              <a:t>New equipments required</a:t>
            </a:r>
            <a:endParaRPr>
              <a:solidFill>
                <a:schemeClr val="tx2"/>
              </a:solidFill>
            </a:endParaRPr>
          </a:p>
          <a:p>
            <a:pPr marL="0" indent="0">
              <a:buNone/>
              <a:defRPr/>
            </a:pPr>
            <a:r>
              <a:rPr>
                <a:solidFill>
                  <a:schemeClr val="tx2"/>
                </a:solidFill>
              </a:rPr>
              <a:t>	</a:t>
            </a:r>
            <a:r>
              <a:rPr lang="en-US" sz="1800" b="0" i="0" u="none" strike="noStrike" cap="none" spc="0">
                <a:solidFill>
                  <a:schemeClr val="tx2"/>
                </a:solidFill>
                <a:latin typeface="+mn-lt"/>
                <a:ea typeface="+mn-ea"/>
                <a:cs typeface="+mn-cs"/>
              </a:rPr>
              <a:t>As for cool-down, c</a:t>
            </a:r>
            <a:r>
              <a:rPr sz="1800" b="0">
                <a:solidFill>
                  <a:schemeClr val="tx2"/>
                </a:solidFill>
              </a:rPr>
              <a:t>omplementary ODH systems in LSS, barriers + signs</a:t>
            </a:r>
            <a:endParaRPr sz="1800" b="0">
              <a:solidFill>
                <a:schemeClr val="tx2"/>
              </a:solidFill>
            </a:endParaRPr>
          </a:p>
          <a:p>
            <a:pPr>
              <a:defRPr/>
            </a:pPr>
            <a:r>
              <a:rPr u="sng">
                <a:solidFill>
                  <a:schemeClr val="tx2"/>
                </a:solidFill>
              </a:rPr>
              <a:t>Recommendations</a:t>
            </a:r>
            <a:endParaRPr>
              <a:solidFill>
                <a:schemeClr val="tx2"/>
              </a:solidFill>
            </a:endParaRPr>
          </a:p>
          <a:p>
            <a:pPr marL="0" indent="0">
              <a:buNone/>
              <a:defRPr/>
            </a:pPr>
            <a:r>
              <a:rPr>
                <a:solidFill>
                  <a:schemeClr val="tx2"/>
                </a:solidFill>
              </a:rPr>
              <a:t>	</a:t>
            </a:r>
            <a:r>
              <a:rPr sz="1800" b="0">
                <a:solidFill>
                  <a:schemeClr val="tx2"/>
                </a:solidFill>
              </a:rPr>
              <a:t>=&gt; Validate new equipment and principle proposed</a:t>
            </a:r>
            <a:r>
              <a:rPr lang="en-US" sz="1800" b="0" i="0" u="none" strike="noStrike" cap="none" spc="0">
                <a:solidFill>
                  <a:schemeClr val="tx2"/>
                </a:solidFill>
                <a:latin typeface="+mn-lt"/>
                <a:ea typeface="+mn-ea"/>
                <a:cs typeface="+mn-cs"/>
              </a:rPr>
              <a:t> (ODH, barriers, signs)</a:t>
            </a:r>
            <a:r>
              <a:rPr sz="1800" b="0">
                <a:solidFill>
                  <a:schemeClr val="tx2"/>
                </a:solidFill>
              </a:rPr>
              <a:t> to decouple the two zones LHC ARC &amp; HL-LSS for Powering_Ph1, allowing:</a:t>
            </a:r>
            <a:endParaRPr sz="1800" b="0">
              <a:solidFill>
                <a:schemeClr val="tx2"/>
              </a:solidFill>
            </a:endParaRPr>
          </a:p>
          <a:p>
            <a:pPr marL="0" indent="0">
              <a:buNone/>
              <a:defRPr/>
            </a:pPr>
            <a:r>
              <a:rPr sz="1800" b="0">
                <a:solidFill>
                  <a:schemeClr val="tx2"/>
                </a:solidFill>
              </a:rPr>
              <a:t>  - For HL-LSS Powering_Ph1: access possible to adjacent arc up to RR (included)</a:t>
            </a:r>
            <a:endParaRPr sz="1800" b="0">
              <a:solidFill>
                <a:schemeClr val="tx2"/>
              </a:solidFill>
            </a:endParaRPr>
          </a:p>
          <a:p>
            <a:pPr marL="0" indent="0">
              <a:buNone/>
              <a:defRPr/>
            </a:pPr>
            <a:r>
              <a:rPr sz="1800" b="0">
                <a:solidFill>
                  <a:schemeClr val="tx2"/>
                </a:solidFill>
              </a:rPr>
              <a:t>  - For LHC ARC Powering_Ph1: access possible to HL_triplets.</a:t>
            </a:r>
            <a:endParaRPr sz="1800" b="0">
              <a:solidFill>
                <a:schemeClr val="tx2"/>
              </a:solidFill>
            </a:endParaRPr>
          </a:p>
        </p:txBody>
      </p:sp>
      <p:sp>
        <p:nvSpPr>
          <p:cNvPr id="9" name="" hidden="0"/>
          <p:cNvSpPr/>
          <p:nvPr isPhoto="0" userDrawn="0"/>
        </p:nvSpPr>
        <p:spPr bwMode="auto">
          <a:xfrm flipH="0" flipV="0">
            <a:off x="1172999" y="5940105"/>
            <a:ext cx="11021780" cy="421821"/>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lang="en-US" sz="1800" b="0" i="1" u="none" strike="noStrike" cap="none" spc="0">
                <a:solidFill>
                  <a:srgbClr val="800080"/>
                </a:solidFill>
                <a:latin typeface="+mn-lt"/>
                <a:ea typeface="+mn-ea"/>
                <a:cs typeface="+mn-cs"/>
              </a:rPr>
              <a:t>Rmk:</a:t>
            </a:r>
            <a:r>
              <a:rPr lang="en-US" sz="1800" b="0" i="1" u="none" strike="noStrike" cap="none" spc="0">
                <a:solidFill>
                  <a:srgbClr val="800080"/>
                </a:solidFill>
                <a:latin typeface="+mn-lt"/>
                <a:ea typeface="+mn-ea"/>
                <a:cs typeface="+mn-cs"/>
              </a:rPr>
              <a:t> </a:t>
            </a:r>
            <a:r>
              <a:rPr lang="en-US" sz="1800" b="0" i="1" u="none" strike="noStrike" cap="none" spc="0">
                <a:solidFill>
                  <a:srgbClr val="800080"/>
                </a:solidFill>
                <a:latin typeface="+mn-lt"/>
                <a:ea typeface="+mn-ea"/>
                <a:cs typeface="+mn-cs"/>
              </a:rPr>
              <a:t>Q4-Q5-Q6 will be tested when no access will be allowed in HL-LSS</a:t>
            </a:r>
            <a:r>
              <a:rPr lang="en-US" sz="1800" b="0" i="1" u="none" strike="noStrike" cap="none" spc="0">
                <a:solidFill>
                  <a:srgbClr val="800080"/>
                </a:solidFill>
                <a:latin typeface="+mn-lt"/>
                <a:ea typeface="+mn-ea"/>
                <a:cs typeface="+mn-cs"/>
              </a:rPr>
              <a:t> </a:t>
            </a:r>
            <a:r>
              <a:rPr lang="en-US" sz="1800" b="0" i="1" u="none" strike="noStrike" cap="none" spc="0">
                <a:solidFill>
                  <a:srgbClr val="800080"/>
                </a:solidFill>
                <a:latin typeface="+mn-lt"/>
                <a:ea typeface="+mn-ea"/>
                <a:cs typeface="+mn-cs"/>
              </a:rPr>
              <a:t>(probably minor timing impact)</a:t>
            </a:r>
            <a:endParaRPr i="1"/>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ctrTitle" hasCustomPrompt="0"/>
          </p:nvPr>
        </p:nvSpPr>
        <p:spPr bwMode="auto">
          <a:xfrm>
            <a:off x="1523998" y="1046161"/>
            <a:ext cx="9144000" cy="2387598"/>
          </a:xfrm>
        </p:spPr>
        <p:txBody>
          <a:bodyPr anchor="b"/>
          <a:lstStyle>
            <a:lvl1pPr algn="ctr">
              <a:defRPr sz="6000"/>
            </a:lvl1pPr>
          </a:lstStyle>
          <a:p>
            <a:pPr>
              <a:defRPr/>
            </a:pPr>
            <a:r>
              <a:rPr>
                <a:solidFill>
                  <a:srgbClr val="800080"/>
                </a:solidFill>
              </a:rPr>
              <a:t>HL  TRIPLETS</a:t>
            </a:r>
            <a:endParaRPr>
              <a:solidFill>
                <a:srgbClr val="800080"/>
              </a:solidFill>
            </a:endParaRPr>
          </a:p>
        </p:txBody>
      </p:sp>
      <p:sp>
        <p:nvSpPr>
          <p:cNvPr id="5" name="Subtitle 2" hidden="0"/>
          <p:cNvSpPr>
            <a:spLocks noGrp="1"/>
          </p:cNvSpPr>
          <p:nvPr isPhoto="0" userDrawn="0">
            <p:ph type="subTitle" idx="1" hasCustomPrompt="0"/>
          </p:nvPr>
        </p:nvSpPr>
        <p:spPr bwMode="auto">
          <a:xfrm>
            <a:off x="1523998" y="3602036"/>
            <a:ext cx="9144000" cy="1655760"/>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a:t>(Possibility to access triplets when LHe@1.9K)</a:t>
            </a:r>
            <a:endParaRPr/>
          </a:p>
          <a:p>
            <a:pPr>
              <a:defRPr/>
            </a:pPr>
            <a:r>
              <a:rPr/>
              <a:t>=&gt; change of paradigm for inner triplets 1st discharge device</a:t>
            </a:r>
            <a:endParaRPr/>
          </a:p>
          <a:p>
            <a:pPr>
              <a:defRPr/>
            </a:pPr>
            <a:endParaRPr/>
          </a:p>
        </p:txBody>
      </p:sp>
      <p:sp>
        <p:nvSpPr>
          <p:cNvPr id="6" name="Date Placeholder 10" hidden="0"/>
          <p:cNvSpPr>
            <a:spLocks noGrp="1"/>
          </p:cNvSpPr>
          <p:nvPr isPhoto="0" userDrawn="0">
            <p:ph type="dt" sz="half" idx="10" hasCustomPrompt="0"/>
          </p:nvPr>
        </p:nvSpPr>
        <p:spPr bwMode="auto">
          <a:xfrm>
            <a:off x="3248524" y="6350850"/>
            <a:ext cx="867861" cy="365124"/>
          </a:xfrm>
        </p:spPr>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a:xfrm>
            <a:off x="4259261" y="6356349"/>
            <a:ext cx="6572220" cy="365124"/>
          </a:xfrm>
        </p:spPr>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a:xfrm>
            <a:off x="11107545" y="6356349"/>
            <a:ext cx="681253" cy="365124"/>
          </a:xfrm>
        </p:spPr>
        <p:txBody>
          <a:bodyPr/>
          <a:lstStyle/>
          <a:p>
            <a:pPr>
              <a:defRPr/>
            </a:pPr>
            <a:fld id="{C297CC8D-F3D0-F0D4-CB3E-D65AD79DDED5}" type="slidenum">
              <a:rPr lang="en-US" sz="1000"/>
              <a:t/>
            </a:fld>
            <a:endParaRPr sz="10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pic>
        <p:nvPicPr>
          <p:cNvPr id="4" name="" hidden="0"/>
          <p:cNvPicPr>
            <a:picLocks noChangeAspect="1"/>
          </p:cNvPicPr>
          <p:nvPr isPhoto="0" userDrawn="0"/>
        </p:nvPicPr>
        <p:blipFill>
          <a:blip r:embed="rId2"/>
          <a:stretch/>
        </p:blipFill>
        <p:spPr bwMode="auto">
          <a:xfrm flipH="0" flipV="0">
            <a:off x="1567607" y="3156241"/>
            <a:ext cx="5375678" cy="2896086"/>
          </a:xfrm>
          <a:prstGeom prst="rect">
            <a:avLst/>
          </a:prstGeom>
          <a:ln w="6349">
            <a:solidFill>
              <a:schemeClr val="bg1">
                <a:lumMod val="74901"/>
              </a:schemeClr>
            </a:solidFill>
            <a:prstDash val="solid"/>
          </a:ln>
        </p:spPr>
      </p:pic>
      <p:sp>
        <p:nvSpPr>
          <p:cNvPr id="5" name="" hidden="0"/>
          <p:cNvSpPr/>
          <p:nvPr isPhoto="0" userDrawn="0"/>
        </p:nvSpPr>
        <p:spPr bwMode="auto">
          <a:xfrm flipH="0" flipV="0">
            <a:off x="479034" y="1099153"/>
            <a:ext cx="5320394" cy="3688115"/>
          </a:xfrm>
          <a:prstGeom prst="rect">
            <a:avLst/>
          </a:prstGeom>
          <a:solidFill>
            <a:schemeClr val="bg1"/>
          </a:solidFill>
        </p:spPr>
        <p:txBody>
          <a:bodyPr vertOverflow="overflow" horzOverflow="clip" vert="horz" wrap="square" lIns="91440" tIns="45720" rIns="91440" bIns="45720" numCol="1" spcCol="0" rtlCol="0" fromWordArt="0" anchor="t" anchorCtr="0" forceAA="0" upright="0" compatLnSpc="0">
            <a:noAutofit/>
          </a:bodyPr>
          <a:p>
            <a:pPr>
              <a:defRPr/>
            </a:pPr>
            <a:r>
              <a:rPr u="sng">
                <a:solidFill>
                  <a:schemeClr val="tx1"/>
                </a:solidFill>
              </a:rPr>
              <a:t>LHC IT access requests:</a:t>
            </a:r>
            <a:endParaRPr u="sng">
              <a:solidFill>
                <a:schemeClr val="tx1"/>
              </a:solidFill>
            </a:endParaRPr>
          </a:p>
          <a:p>
            <a:pPr marL="661899" lvl="1" indent="-261849">
              <a:buFont typeface="Arial"/>
              <a:buChar char="•"/>
              <a:defRPr/>
            </a:pPr>
            <a:r>
              <a:rPr sz="1600">
                <a:solidFill>
                  <a:schemeClr val="tx1"/>
                </a:solidFill>
              </a:rPr>
              <a:t>18 groups concerned</a:t>
            </a:r>
            <a:endParaRPr sz="1600">
              <a:solidFill>
                <a:schemeClr val="tx1"/>
              </a:solidFill>
            </a:endParaRPr>
          </a:p>
          <a:p>
            <a:pPr marL="661899" lvl="1" indent="-261849">
              <a:buFont typeface="Arial"/>
              <a:buChar char="•"/>
              <a:defRPr/>
            </a:pPr>
            <a:r>
              <a:rPr sz="1600">
                <a:solidFill>
                  <a:schemeClr val="tx1"/>
                </a:solidFill>
              </a:rPr>
              <a:t>16/62 short access (26%)</a:t>
            </a:r>
            <a:endParaRPr sz="1600">
              <a:solidFill>
                <a:schemeClr val="tx1"/>
              </a:solidFill>
            </a:endParaRPr>
          </a:p>
          <a:p>
            <a:pPr marL="661899" lvl="1" indent="-261849">
              <a:buFont typeface="Arial"/>
              <a:buChar char="•"/>
              <a:defRPr/>
            </a:pPr>
            <a:r>
              <a:rPr sz="1600">
                <a:solidFill>
                  <a:schemeClr val="tx1"/>
                </a:solidFill>
              </a:rPr>
              <a:t>46/62 long access (74%)</a:t>
            </a:r>
            <a:endParaRPr sz="1600">
              <a:solidFill>
                <a:schemeClr val="tx1"/>
              </a:solidFill>
            </a:endParaRPr>
          </a:p>
          <a:p>
            <a:pPr marL="661899" lvl="1" indent="-261849">
              <a:buFont typeface="Arial"/>
              <a:buChar char="•"/>
              <a:defRPr/>
            </a:pPr>
            <a:endParaRPr sz="1000">
              <a:solidFill>
                <a:schemeClr val="tx1"/>
              </a:solidFill>
            </a:endParaRPr>
          </a:p>
          <a:p>
            <a:pPr>
              <a:defRPr/>
            </a:pPr>
            <a:r>
              <a:rPr u="sng">
                <a:solidFill>
                  <a:schemeClr val="tx1"/>
                </a:solidFill>
              </a:rPr>
              <a:t>Machine mode considered:</a:t>
            </a:r>
            <a:endParaRPr>
              <a:solidFill>
                <a:schemeClr val="tx1"/>
              </a:solidFill>
            </a:endParaRPr>
          </a:p>
          <a:p>
            <a:pPr marL="661899" lvl="1" indent="-261849">
              <a:buFont typeface="Arial"/>
              <a:buChar char="•"/>
              <a:defRPr/>
            </a:pPr>
            <a:r>
              <a:rPr sz="1600">
                <a:solidFill>
                  <a:schemeClr val="tx1"/>
                </a:solidFill>
              </a:rPr>
              <a:t>2 during TS, short access (LHe possible)</a:t>
            </a:r>
            <a:endParaRPr sz="1600">
              <a:solidFill>
                <a:schemeClr val="tx1"/>
              </a:solidFill>
            </a:endParaRPr>
          </a:p>
          <a:p>
            <a:pPr marL="661899" lvl="1" indent="-261849">
              <a:buFont typeface="Arial"/>
              <a:buChar char="•"/>
              <a:defRPr/>
            </a:pPr>
            <a:r>
              <a:rPr sz="1600">
                <a:solidFill>
                  <a:schemeClr val="tx1"/>
                </a:solidFill>
              </a:rPr>
              <a:t>60 during YETS or end of LS2</a:t>
            </a:r>
            <a:endParaRPr sz="1600">
              <a:solidFill>
                <a:schemeClr val="tx1"/>
              </a:solidFill>
            </a:endParaRPr>
          </a:p>
          <a:p>
            <a:pPr lvl="1">
              <a:defRPr/>
            </a:pPr>
            <a:r>
              <a:rPr sz="1600">
                <a:solidFill>
                  <a:schemeClr val="tx1"/>
                </a:solidFill>
              </a:rPr>
              <a:t>	</a:t>
            </a:r>
            <a:r>
              <a:rPr sz="1600" i="1">
                <a:solidFill>
                  <a:schemeClr val="tx1"/>
                </a:solidFill>
              </a:rPr>
              <a:t>(</a:t>
            </a:r>
            <a:r>
              <a:rPr sz="1600" i="1">
                <a:solidFill>
                  <a:schemeClr val="tx1"/>
                </a:solidFill>
              </a:rPr>
              <a:t>GHe in general, But LHe at some point)</a:t>
            </a:r>
            <a:endParaRPr sz="1600">
              <a:solidFill>
                <a:schemeClr val="tx1"/>
              </a:solidFill>
            </a:endParaRPr>
          </a:p>
          <a:p>
            <a:pPr marL="661899" lvl="1" indent="-261849">
              <a:buFont typeface="Arial"/>
              <a:buChar char="•"/>
              <a:defRPr/>
            </a:pPr>
            <a:endParaRPr sz="1000">
              <a:solidFill>
                <a:schemeClr val="tx1"/>
              </a:solidFill>
            </a:endParaRPr>
          </a:p>
          <a:p>
            <a:pPr>
              <a:defRPr/>
            </a:pPr>
            <a:r>
              <a:rPr u="sng">
                <a:solidFill>
                  <a:schemeClr val="tx1"/>
                </a:solidFill>
              </a:rPr>
              <a:t>Workframe cases:</a:t>
            </a:r>
            <a:endParaRPr u="sng">
              <a:solidFill>
                <a:schemeClr val="tx1"/>
              </a:solidFill>
            </a:endParaRPr>
          </a:p>
          <a:p>
            <a:pPr marL="683928" lvl="1" indent="-283878">
              <a:buFont typeface="Arial"/>
              <a:buChar char="•"/>
              <a:defRPr/>
            </a:pPr>
            <a:r>
              <a:rPr sz="1600">
                <a:solidFill>
                  <a:schemeClr val="tx1"/>
                </a:solidFill>
              </a:rPr>
              <a:t>8 so far, for 4 groups, mostly inspections or simple maintenance interventions (trained teams)</a:t>
            </a:r>
            <a:endParaRPr sz="1600">
              <a:solidFill>
                <a:schemeClr val="tx1"/>
              </a:solidFill>
            </a:endParaRPr>
          </a:p>
          <a:p>
            <a:pPr marL="283878" indent="-283878">
              <a:buFont typeface="Arial"/>
              <a:buChar char="•"/>
              <a:defRPr/>
            </a:pPr>
            <a:endParaRPr>
              <a:solidFill>
                <a:schemeClr val="tx1"/>
              </a:solidFill>
            </a:endParaRPr>
          </a:p>
        </p:txBody>
      </p:sp>
      <p:sp>
        <p:nvSpPr>
          <p:cNvPr id="6" name="Date Placeholder 6"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7"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8" hidden="0"/>
          <p:cNvSpPr>
            <a:spLocks noGrp="1"/>
          </p:cNvSpPr>
          <p:nvPr isPhoto="0" userDrawn="0">
            <p:ph type="sldNum" sz="quarter" idx="12" hasCustomPrompt="0"/>
          </p:nvPr>
        </p:nvSpPr>
        <p:spPr bwMode="auto"/>
        <p:txBody>
          <a:bodyPr/>
          <a:lstStyle/>
          <a:p>
            <a:pPr>
              <a:defRPr/>
            </a:pPr>
            <a:fld id="{4DE6EDE8-8E42-3C9D-6FCC-06438B600B37}" type="slidenum">
              <a:rPr lang="en-US"/>
              <a:t/>
            </a:fld>
            <a:endParaRPr lang="en-US"/>
          </a:p>
        </p:txBody>
      </p:sp>
      <p:sp>
        <p:nvSpPr>
          <p:cNvPr id="9" name="Title 6" hidden="0"/>
          <p:cNvSpPr>
            <a:spLocks noGrp="1"/>
          </p:cNvSpPr>
          <p:nvPr isPhoto="0" userDrawn="0">
            <p:ph type="title" hasCustomPrompt="0"/>
          </p:nvPr>
        </p:nvSpPr>
        <p:spPr bwMode="auto">
          <a:xfrm>
            <a:off x="407988" y="101449"/>
            <a:ext cx="11376024" cy="1065741"/>
          </a:xfrm>
        </p:spPr>
        <p:txBody>
          <a:bodyPr/>
          <a:lstStyle/>
          <a:p>
            <a:pPr>
              <a:defRPr/>
            </a:pPr>
            <a:r>
              <a:rPr/>
              <a:t>LHC inner triplets, REX special access</a:t>
            </a:r>
            <a:endParaRPr/>
          </a:p>
        </p:txBody>
      </p:sp>
      <p:sp>
        <p:nvSpPr>
          <p:cNvPr id="10" name="" hidden="0"/>
          <p:cNvSpPr/>
          <p:nvPr isPhoto="0" userDrawn="0"/>
        </p:nvSpPr>
        <p:spPr bwMode="auto">
          <a:xfrm flipH="0" flipV="0">
            <a:off x="479034" y="660533"/>
            <a:ext cx="10753708"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i="1">
                <a:solidFill>
                  <a:srgbClr val="800080"/>
                </a:solidFill>
              </a:rPr>
              <a:t>Takeway messages from </a:t>
            </a:r>
            <a:r>
              <a:rPr i="1">
                <a:solidFill>
                  <a:srgbClr val="00B050"/>
                </a:solidFill>
              </a:rPr>
              <a:t>TE-DSO</a:t>
            </a:r>
            <a:r>
              <a:rPr i="1">
                <a:solidFill>
                  <a:srgbClr val="800080"/>
                </a:solidFill>
              </a:rPr>
              <a:t> compiled data</a:t>
            </a:r>
            <a:endParaRPr i="1">
              <a:solidFill>
                <a:srgbClr val="800080"/>
              </a:solidFill>
            </a:endParaRPr>
          </a:p>
        </p:txBody>
      </p:sp>
      <p:pic>
        <p:nvPicPr>
          <p:cNvPr id="11" name="" hidden="0"/>
          <p:cNvPicPr>
            <a:picLocks noChangeAspect="1"/>
          </p:cNvPicPr>
          <p:nvPr isPhoto="0" userDrawn="0"/>
        </p:nvPicPr>
        <p:blipFill>
          <a:blip r:embed="rId3"/>
          <a:stretch/>
        </p:blipFill>
        <p:spPr bwMode="auto">
          <a:xfrm flipH="0" flipV="0">
            <a:off x="7771066" y="3386800"/>
            <a:ext cx="4017732" cy="2376412"/>
          </a:xfrm>
          <a:prstGeom prst="rect">
            <a:avLst/>
          </a:prstGeom>
          <a:ln w="6349">
            <a:solidFill>
              <a:schemeClr val="bg1">
                <a:lumMod val="74901"/>
              </a:schemeClr>
            </a:solidFill>
            <a:prstDash val="solid"/>
          </a:ln>
        </p:spPr>
      </p:pic>
      <p:pic>
        <p:nvPicPr>
          <p:cNvPr id="12" name="" hidden="0"/>
          <p:cNvPicPr>
            <a:picLocks noChangeAspect="1"/>
          </p:cNvPicPr>
          <p:nvPr isPhoto="0" userDrawn="0"/>
        </p:nvPicPr>
        <p:blipFill>
          <a:blip r:embed="rId4"/>
          <a:stretch/>
        </p:blipFill>
        <p:spPr bwMode="auto">
          <a:xfrm flipH="0" flipV="0">
            <a:off x="8039221" y="1162401"/>
            <a:ext cx="3748205" cy="2151525"/>
          </a:xfrm>
          <a:prstGeom prst="rect">
            <a:avLst/>
          </a:prstGeom>
          <a:ln w="6349">
            <a:solidFill>
              <a:schemeClr val="bg1">
                <a:lumMod val="74901"/>
              </a:schemeClr>
            </a:solidFill>
            <a:prstDash val="solid"/>
          </a:ln>
        </p:spPr>
      </p:pic>
      <p:sp>
        <p:nvSpPr>
          <p:cNvPr id="13" name="" hidden="0"/>
          <p:cNvSpPr/>
          <p:nvPr isPhoto="0" userDrawn="0"/>
        </p:nvSpPr>
        <p:spPr bwMode="auto">
          <a:xfrm flipH="0" flipV="0">
            <a:off x="4180177" y="1136783"/>
            <a:ext cx="3578678" cy="1066834"/>
          </a:xfrm>
          <a:prstGeom prst="rect">
            <a:avLst/>
          </a:prstGeom>
          <a:noFill/>
          <a:ln w="6349">
            <a:solidFill>
              <a:schemeClr val="bg1">
                <a:lumMod val="74901"/>
              </a:schemeClr>
            </a:solidFill>
            <a:prstDash val="solid"/>
          </a:ln>
        </p:spPr>
        <p:txBody>
          <a:bodyPr vertOverflow="overflow" horzOverflow="clip" vert="horz" wrap="square" lIns="91440" tIns="45720" rIns="91440" bIns="45720" numCol="1" spcCol="0" rtlCol="0" fromWordArt="0" anchor="t" anchorCtr="0" forceAA="0" upright="0" compatLnSpc="0">
            <a:noAutofit/>
          </a:bodyPr>
          <a:p>
            <a:pPr>
              <a:defRPr/>
            </a:pPr>
            <a:r>
              <a:rPr sz="1600" b="1" u="sng">
                <a:solidFill>
                  <a:schemeClr val="tx2"/>
                </a:solidFill>
              </a:rPr>
              <a:t>Recall of rules:</a:t>
            </a:r>
            <a:endParaRPr sz="1600" u="sng">
              <a:solidFill>
                <a:schemeClr val="tx2"/>
              </a:solidFill>
            </a:endParaRPr>
          </a:p>
          <a:p>
            <a:pPr>
              <a:defRPr/>
            </a:pPr>
            <a:r>
              <a:rPr sz="1600">
                <a:solidFill>
                  <a:schemeClr val="tx2"/>
                </a:solidFill>
              </a:rPr>
              <a:t>- no access to LHC IT when &lt;80K</a:t>
            </a:r>
            <a:endParaRPr sz="1600">
              <a:solidFill>
                <a:schemeClr val="tx2"/>
              </a:solidFill>
            </a:endParaRPr>
          </a:p>
          <a:p>
            <a:pPr>
              <a:defRPr/>
            </a:pPr>
            <a:r>
              <a:rPr sz="1600">
                <a:solidFill>
                  <a:schemeClr val="tx2"/>
                </a:solidFill>
              </a:rPr>
              <a:t>- exceptions possible #1406764</a:t>
            </a:r>
            <a:endParaRPr sz="1600">
              <a:solidFill>
                <a:schemeClr val="tx2"/>
              </a:solidFill>
            </a:endParaRPr>
          </a:p>
          <a:p>
            <a:pPr>
              <a:defRPr/>
            </a:pPr>
            <a:r>
              <a:rPr sz="1600">
                <a:solidFill>
                  <a:schemeClr val="tx2"/>
                </a:solidFill>
              </a:rPr>
              <a:t>- Template for exceptional requests</a:t>
            </a:r>
            <a:endParaRPr sz="1600">
              <a:solidFill>
                <a:schemeClr val="tx2"/>
              </a:solidFill>
            </a:endParaRPr>
          </a:p>
        </p:txBody>
      </p:sp>
      <p:sp>
        <p:nvSpPr>
          <p:cNvPr id="14" name="" hidden="0"/>
          <p:cNvSpPr/>
          <p:nvPr isPhoto="0" userDrawn="0"/>
        </p:nvSpPr>
        <p:spPr bwMode="auto">
          <a:xfrm flipH="0" flipV="0">
            <a:off x="2982749" y="4392108"/>
            <a:ext cx="3537856" cy="309749"/>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400">
                <a:solidFill>
                  <a:schemeClr val="bg2">
                    <a:lumMod val="50000"/>
                  </a:schemeClr>
                </a:solidFill>
              </a:rPr>
              <a:t>Exceptional Authorisations IT access</a:t>
            </a:r>
            <a:endParaRPr sz="1400">
              <a:solidFill>
                <a:schemeClr val="bg2">
                  <a:lumMod val="50000"/>
                </a:schemeClr>
              </a:solidFill>
            </a:endParaRPr>
          </a:p>
        </p:txBody>
      </p:sp>
      <p:cxnSp>
        <p:nvCxnSpPr>
          <p:cNvPr id="15" name="" hidden="0"/>
          <p:cNvCxnSpPr>
            <a:cxnSpLocks/>
          </p:cNvCxnSpPr>
          <p:nvPr isPhoto="0" userDrawn="0"/>
        </p:nvCxnSpPr>
        <p:spPr bwMode="auto">
          <a:xfrm flipH="1" flipV="1">
            <a:off x="9731892" y="3830999"/>
            <a:ext cx="1578428" cy="1483178"/>
          </a:xfrm>
          <a:prstGeom prst="line">
            <a:avLst/>
          </a:prstGeom>
          <a:ln w="6350" cap="flat" cmpd="sng" algn="ctr">
            <a:solidFill>
              <a:srgbClr val="00B050"/>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16" name="" hidden="0"/>
          <p:cNvSpPr/>
          <p:nvPr isPhoto="0" userDrawn="0"/>
        </p:nvSpPr>
        <p:spPr bwMode="auto">
          <a:xfrm flipH="0" flipV="0">
            <a:off x="10493892" y="4239214"/>
            <a:ext cx="1252180"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a:solidFill>
                  <a:srgbClr val="00B050"/>
                </a:solidFill>
              </a:rPr>
              <a:t>Post LS2</a:t>
            </a:r>
            <a:endParaRPr>
              <a:solidFill>
                <a:srgbClr val="00B050"/>
              </a:solidFill>
            </a:endParaRPr>
          </a:p>
        </p:txBody>
      </p:sp>
      <p:sp>
        <p:nvSpPr>
          <p:cNvPr id="17" name="" hidden="0"/>
          <p:cNvSpPr/>
          <p:nvPr isPhoto="0" userDrawn="0"/>
        </p:nvSpPr>
        <p:spPr bwMode="auto">
          <a:xfrm flipH="0" flipV="0">
            <a:off x="10490719" y="1818156"/>
            <a:ext cx="1252180"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a:solidFill>
                  <a:srgbClr val="00B050"/>
                </a:solidFill>
              </a:rPr>
              <a:t>Post LS2</a:t>
            </a:r>
            <a:endParaRPr>
              <a:solidFill>
                <a:srgbClr val="00B050"/>
              </a:solidFill>
            </a:endParaRPr>
          </a:p>
        </p:txBody>
      </p:sp>
      <p:cxnSp>
        <p:nvCxnSpPr>
          <p:cNvPr id="18" name="" hidden="0"/>
          <p:cNvCxnSpPr>
            <a:cxnSpLocks/>
          </p:cNvCxnSpPr>
          <p:nvPr isPhoto="0" userDrawn="0"/>
        </p:nvCxnSpPr>
        <p:spPr bwMode="auto">
          <a:xfrm flipH="1" flipV="1">
            <a:off x="9728719" y="1409942"/>
            <a:ext cx="1578428" cy="1483178"/>
          </a:xfrm>
          <a:prstGeom prst="line">
            <a:avLst/>
          </a:prstGeom>
          <a:ln w="6350" cap="flat" cmpd="sng" algn="ctr">
            <a:solidFill>
              <a:srgbClr val="00B050"/>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5"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6" name="Slide Number Placeholder 12" hidden="0"/>
          <p:cNvSpPr>
            <a:spLocks noGrp="1"/>
          </p:cNvSpPr>
          <p:nvPr isPhoto="0" userDrawn="0">
            <p:ph type="sldNum" sz="quarter" idx="12" hasCustomPrompt="0"/>
          </p:nvPr>
        </p:nvSpPr>
        <p:spPr bwMode="auto"/>
        <p:txBody>
          <a:bodyPr/>
          <a:lstStyle/>
          <a:p>
            <a:pPr>
              <a:defRPr/>
            </a:pPr>
            <a:fld id="{D3849709-7938-A8ED-04E2-F80C7E9D0642}" type="slidenum">
              <a:rPr lang="en-US"/>
              <a:t/>
            </a:fld>
            <a:endParaRPr lang="en-US"/>
          </a:p>
        </p:txBody>
      </p:sp>
      <p:sp>
        <p:nvSpPr>
          <p:cNvPr id="7" name="Title 6" hidden="0"/>
          <p:cNvSpPr>
            <a:spLocks noGrp="1"/>
          </p:cNvSpPr>
          <p:nvPr isPhoto="0" userDrawn="0">
            <p:ph type="title" hasCustomPrompt="0"/>
          </p:nvPr>
        </p:nvSpPr>
        <p:spPr bwMode="auto">
          <a:xfrm>
            <a:off x="407988" y="169485"/>
            <a:ext cx="11376024" cy="1065741"/>
          </a:xfrm>
        </p:spPr>
        <p:txBody>
          <a:bodyPr/>
          <a:lstStyle/>
          <a:p>
            <a:pPr>
              <a:defRPr/>
            </a:pPr>
            <a:r>
              <a:rPr/>
              <a:t>Alternative escape routes for HL_triplets ?</a:t>
            </a:r>
            <a:endParaRPr/>
          </a:p>
        </p:txBody>
      </p:sp>
      <p:cxnSp>
        <p:nvCxnSpPr>
          <p:cNvPr id="8" name="" hidden="0"/>
          <p:cNvCxnSpPr>
            <a:cxnSpLocks/>
          </p:cNvCxnSpPr>
          <p:nvPr isPhoto="0" userDrawn="0"/>
        </p:nvCxnSpPr>
        <p:spPr bwMode="auto">
          <a:xfrm flipH="0" flipV="0">
            <a:off x="3868821" y="2415856"/>
            <a:ext cx="474643" cy="2122714"/>
          </a:xfrm>
          <a:prstGeom prst="line">
            <a:avLst/>
          </a:prstGeom>
          <a:ln w="6350" cap="flat" cmpd="sng" algn="ctr">
            <a:solidFill>
              <a:srgbClr val="FF0000"/>
            </a:solidFill>
            <a:prstDash val="dash"/>
            <a:miter/>
            <a:tailEnd type="arrow" len="med"/>
          </a:ln>
        </p:spPr>
        <p:style>
          <a:lnRef idx="1">
            <a:schemeClr val="accent1">
              <a:shade val="50000"/>
            </a:schemeClr>
          </a:lnRef>
          <a:fillRef idx="0">
            <a:schemeClr val="accent1"/>
          </a:fillRef>
          <a:effectRef idx="0">
            <a:schemeClr val="accent1"/>
          </a:effectRef>
          <a:fontRef idx="minor">
            <a:schemeClr val="tx1"/>
          </a:fontRef>
        </p:style>
      </p:cxnSp>
      <p:cxnSp>
        <p:nvCxnSpPr>
          <p:cNvPr id="9" name="" hidden="0"/>
          <p:cNvCxnSpPr>
            <a:cxnSpLocks/>
          </p:cNvCxnSpPr>
          <p:nvPr isPhoto="0" userDrawn="0"/>
        </p:nvCxnSpPr>
        <p:spPr bwMode="auto">
          <a:xfrm flipH="0" flipV="0">
            <a:off x="5161500" y="2388641"/>
            <a:ext cx="3359356" cy="2000250"/>
          </a:xfrm>
          <a:prstGeom prst="line">
            <a:avLst/>
          </a:prstGeom>
          <a:ln w="6350" cap="flat" cmpd="sng" algn="ctr">
            <a:solidFill>
              <a:srgbClr val="FF0000"/>
            </a:solidFill>
            <a:prstDash val="dash"/>
            <a:miter/>
            <a:tailEnd type="arrow" len="med"/>
          </a:ln>
        </p:spPr>
        <p:style>
          <a:lnRef idx="1">
            <a:schemeClr val="accent1">
              <a:shade val="50000"/>
            </a:schemeClr>
          </a:lnRef>
          <a:fillRef idx="0">
            <a:schemeClr val="accent1"/>
          </a:fillRef>
          <a:effectRef idx="0">
            <a:schemeClr val="accent1"/>
          </a:effectRef>
          <a:fontRef idx="minor">
            <a:schemeClr val="tx1"/>
          </a:fontRef>
        </p:style>
      </p:cxnSp>
      <p:pic>
        <p:nvPicPr>
          <p:cNvPr id="10" name="" hidden="0"/>
          <p:cNvPicPr>
            <a:picLocks noChangeAspect="1"/>
          </p:cNvPicPr>
          <p:nvPr isPhoto="0" userDrawn="0"/>
        </p:nvPicPr>
        <p:blipFill>
          <a:blip r:embed="rId2"/>
          <a:stretch/>
        </p:blipFill>
        <p:spPr bwMode="auto">
          <a:xfrm>
            <a:off x="3442606" y="2130878"/>
            <a:ext cx="5143500" cy="3848099"/>
          </a:xfrm>
          <a:prstGeom prst="rect">
            <a:avLst/>
          </a:prstGeom>
        </p:spPr>
      </p:pic>
      <p:sp>
        <p:nvSpPr>
          <p:cNvPr id="11" name="" hidden="0"/>
          <p:cNvSpPr/>
          <p:nvPr isPhoto="0" userDrawn="0"/>
        </p:nvSpPr>
        <p:spPr bwMode="auto">
          <a:xfrm flipH="0" flipV="0">
            <a:off x="339951" y="838426"/>
            <a:ext cx="2517788" cy="6401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3600" b="1"/>
              <a:t>Point 1:</a:t>
            </a:r>
            <a:endParaRPr sz="3600" b="1"/>
          </a:p>
        </p:txBody>
      </p:sp>
      <p:sp>
        <p:nvSpPr>
          <p:cNvPr id="12" name="" hidden="0"/>
          <p:cNvSpPr/>
          <p:nvPr isPhoto="0" userDrawn="0"/>
        </p:nvSpPr>
        <p:spPr bwMode="auto">
          <a:xfrm flipH="0" flipV="0">
            <a:off x="613498" y="1207776"/>
            <a:ext cx="11091426" cy="640114"/>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ctr">
              <a:defRPr/>
            </a:pPr>
            <a:r>
              <a:rPr sz="1800">
                <a:solidFill>
                  <a:srgbClr val="800080"/>
                </a:solidFill>
              </a:rPr>
              <a:t>UL14 and UL16 identified as possible escape route</a:t>
            </a:r>
            <a:endParaRPr sz="1800">
              <a:solidFill>
                <a:srgbClr val="800080"/>
              </a:solidFill>
            </a:endParaRPr>
          </a:p>
          <a:p>
            <a:pPr algn="ctr">
              <a:defRPr/>
            </a:pPr>
            <a:r>
              <a:rPr sz="1800" i="1">
                <a:solidFill>
                  <a:srgbClr val="800080"/>
                </a:solidFill>
              </a:rPr>
              <a:t>(rather well known and applied)</a:t>
            </a:r>
            <a:endParaRPr sz="1800">
              <a:solidFill>
                <a:srgbClr val="800080"/>
              </a:solidFill>
            </a:endParaRPr>
          </a:p>
        </p:txBody>
      </p:sp>
      <p:cxnSp>
        <p:nvCxnSpPr>
          <p:cNvPr id="13" name="" hidden="0"/>
          <p:cNvCxnSpPr>
            <a:cxnSpLocks/>
          </p:cNvCxnSpPr>
          <p:nvPr isPhoto="0" userDrawn="0"/>
        </p:nvCxnSpPr>
        <p:spPr bwMode="auto">
          <a:xfrm flipH="0" flipV="0">
            <a:off x="4044106" y="1531392"/>
            <a:ext cx="503463" cy="3088821"/>
          </a:xfrm>
          <a:prstGeom prst="line">
            <a:avLst/>
          </a:prstGeom>
          <a:ln w="6350" cap="flat" cmpd="sng" algn="ctr">
            <a:solidFill>
              <a:srgbClr val="800080"/>
            </a:solidFill>
            <a:prstDash val="dash"/>
            <a:miter/>
            <a:tailEnd type="arrow" len="med"/>
          </a:ln>
        </p:spPr>
        <p:style>
          <a:lnRef idx="1">
            <a:schemeClr val="accent1">
              <a:shade val="50000"/>
            </a:schemeClr>
          </a:lnRef>
          <a:fillRef idx="0">
            <a:schemeClr val="accent1"/>
          </a:fillRef>
          <a:effectRef idx="0">
            <a:schemeClr val="accent1"/>
          </a:effectRef>
          <a:fontRef idx="minor">
            <a:schemeClr val="tx1"/>
          </a:fontRef>
        </p:style>
      </p:cxnSp>
      <p:cxnSp>
        <p:nvCxnSpPr>
          <p:cNvPr id="14" name="" hidden="0"/>
          <p:cNvCxnSpPr>
            <a:cxnSpLocks/>
          </p:cNvCxnSpPr>
          <p:nvPr isPhoto="0" userDrawn="0"/>
        </p:nvCxnSpPr>
        <p:spPr bwMode="auto">
          <a:xfrm flipH="0" flipV="0">
            <a:off x="5132678" y="1531392"/>
            <a:ext cx="2354035" cy="3102428"/>
          </a:xfrm>
          <a:prstGeom prst="line">
            <a:avLst/>
          </a:prstGeom>
          <a:ln w="6350" cap="flat" cmpd="sng" algn="ctr">
            <a:solidFill>
              <a:srgbClr val="800080"/>
            </a:solidFill>
            <a:prstDash val="dash"/>
            <a:miter/>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15" name="" hidden="0"/>
          <p:cNvSpPr/>
          <p:nvPr isPhoto="0" userDrawn="0"/>
        </p:nvSpPr>
        <p:spPr bwMode="auto">
          <a:xfrm flipH="0" flipV="0">
            <a:off x="7609178" y="5627142"/>
            <a:ext cx="3538756" cy="365795"/>
          </a:xfrm>
          <a:prstGeom prst="rect">
            <a:avLst/>
          </a:prstGeom>
          <a:solidFill>
            <a:schemeClr val="bg1"/>
          </a:solidFill>
        </p:spPr>
        <p:txBody>
          <a:bodyPr vertOverflow="overflow" horzOverflow="clip" vert="horz" wrap="square" lIns="91440" tIns="45720" rIns="91440" bIns="45720" numCol="1" spcCol="0" rtlCol="0" fromWordArt="0" anchor="t" anchorCtr="0" forceAA="0" upright="0" compatLnSpc="0">
            <a:spAutoFit/>
          </a:bodyPr>
          <a:p>
            <a:pPr>
              <a:defRPr/>
            </a:pPr>
            <a:r>
              <a:rPr/>
              <a:t>Rmk: UL's in front of Q2b</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pic>
        <p:nvPicPr>
          <p:cNvPr id="4" name="" hidden="0"/>
          <p:cNvPicPr>
            <a:picLocks noChangeAspect="1"/>
          </p:cNvPicPr>
          <p:nvPr isPhoto="0" userDrawn="0"/>
        </p:nvPicPr>
        <p:blipFill>
          <a:blip r:embed="rId2"/>
          <a:stretch/>
        </p:blipFill>
        <p:spPr bwMode="auto">
          <a:xfrm flipH="0" flipV="0">
            <a:off x="404571" y="2073133"/>
            <a:ext cx="11540567" cy="3417937"/>
          </a:xfrm>
          <a:prstGeom prst="rect">
            <a:avLst/>
          </a:prstGeom>
        </p:spPr>
      </p:pic>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9C59D24D-65A6-9927-4B3F-799FB4D607BE}" type="slidenum">
              <a:rPr lang="en-US"/>
              <a:t/>
            </a:fld>
            <a:endParaRPr lang="en-US"/>
          </a:p>
        </p:txBody>
      </p:sp>
      <p:sp>
        <p:nvSpPr>
          <p:cNvPr id="8" name="Title 6" hidden="0"/>
          <p:cNvSpPr>
            <a:spLocks noGrp="1"/>
          </p:cNvSpPr>
          <p:nvPr isPhoto="0" userDrawn="0">
            <p:ph type="title" hasCustomPrompt="0"/>
          </p:nvPr>
        </p:nvSpPr>
        <p:spPr bwMode="auto">
          <a:xfrm>
            <a:off x="407988" y="169484"/>
            <a:ext cx="11376023" cy="1065740"/>
          </a:xfrm>
        </p:spPr>
        <p:txBody>
          <a:bodyPr/>
          <a:lstStyle/>
          <a:p>
            <a:pPr>
              <a:defRPr/>
            </a:pPr>
            <a:r>
              <a:rPr/>
              <a:t>Alternative escape routes for HL_triplets ?</a:t>
            </a:r>
            <a:endParaRPr/>
          </a:p>
        </p:txBody>
      </p:sp>
      <p:sp>
        <p:nvSpPr>
          <p:cNvPr id="9" name="" hidden="0"/>
          <p:cNvSpPr/>
          <p:nvPr isPhoto="0" userDrawn="0"/>
        </p:nvSpPr>
        <p:spPr bwMode="auto">
          <a:xfrm flipH="0" flipV="0">
            <a:off x="613498" y="1207777"/>
            <a:ext cx="11091426" cy="640114"/>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ctr">
              <a:defRPr/>
            </a:pPr>
            <a:r>
              <a:rPr sz="1800">
                <a:solidFill>
                  <a:srgbClr val="800080"/>
                </a:solidFill>
              </a:rPr>
              <a:t>UP53 and UJ56 identified as possible escape route</a:t>
            </a:r>
            <a:endParaRPr sz="1800">
              <a:solidFill>
                <a:srgbClr val="800080"/>
              </a:solidFill>
            </a:endParaRPr>
          </a:p>
          <a:p>
            <a:pPr algn="ctr">
              <a:defRPr/>
            </a:pPr>
            <a:r>
              <a:rPr sz="1800" i="1">
                <a:solidFill>
                  <a:srgbClr val="C00000"/>
                </a:solidFill>
              </a:rPr>
              <a:t>(UPS54-56 considered not realistic as behind magnets+QXL)</a:t>
            </a:r>
            <a:endParaRPr sz="1800">
              <a:solidFill>
                <a:srgbClr val="800080"/>
              </a:solidFill>
            </a:endParaRPr>
          </a:p>
        </p:txBody>
      </p:sp>
      <p:cxnSp>
        <p:nvCxnSpPr>
          <p:cNvPr id="10" name="" hidden="0"/>
          <p:cNvCxnSpPr>
            <a:cxnSpLocks/>
          </p:cNvCxnSpPr>
          <p:nvPr isPhoto="0" userDrawn="0"/>
        </p:nvCxnSpPr>
        <p:spPr bwMode="auto">
          <a:xfrm flipH="0" flipV="0">
            <a:off x="3868821" y="1531392"/>
            <a:ext cx="474643" cy="2122714"/>
          </a:xfrm>
          <a:prstGeom prst="line">
            <a:avLst/>
          </a:prstGeom>
          <a:ln w="6350" cap="flat" cmpd="sng" algn="ctr">
            <a:solidFill>
              <a:srgbClr val="800080"/>
            </a:solidFill>
            <a:prstDash val="dash"/>
            <a:miter/>
            <a:tailEnd type="arrow" len="med"/>
          </a:ln>
        </p:spPr>
        <p:style>
          <a:lnRef idx="1">
            <a:schemeClr val="accent1">
              <a:shade val="50000"/>
            </a:schemeClr>
          </a:lnRef>
          <a:fillRef idx="0">
            <a:schemeClr val="accent1"/>
          </a:fillRef>
          <a:effectRef idx="0">
            <a:schemeClr val="accent1"/>
          </a:effectRef>
          <a:fontRef idx="minor">
            <a:schemeClr val="tx1"/>
          </a:fontRef>
        </p:style>
      </p:cxnSp>
      <p:cxnSp>
        <p:nvCxnSpPr>
          <p:cNvPr id="11" name="" hidden="0"/>
          <p:cNvCxnSpPr>
            <a:cxnSpLocks/>
          </p:cNvCxnSpPr>
          <p:nvPr isPhoto="0" userDrawn="0"/>
        </p:nvCxnSpPr>
        <p:spPr bwMode="auto">
          <a:xfrm flipH="0" flipV="0">
            <a:off x="5161500" y="1572213"/>
            <a:ext cx="3359356" cy="2000250"/>
          </a:xfrm>
          <a:prstGeom prst="line">
            <a:avLst/>
          </a:prstGeom>
          <a:ln w="6350" cap="flat" cmpd="sng" algn="ctr">
            <a:solidFill>
              <a:srgbClr val="800080"/>
            </a:solidFill>
            <a:prstDash val="dash"/>
            <a:miter/>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12" name="" hidden="0"/>
          <p:cNvSpPr/>
          <p:nvPr isPhoto="0" userDrawn="0"/>
        </p:nvSpPr>
        <p:spPr bwMode="auto">
          <a:xfrm flipH="0" flipV="0">
            <a:off x="336535" y="823821"/>
            <a:ext cx="2517717" cy="6401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3600" b="1"/>
              <a:t>Point 5:</a:t>
            </a:r>
            <a:endParaRPr sz="3600" b="1"/>
          </a:p>
        </p:txBody>
      </p:sp>
      <p:sp>
        <p:nvSpPr>
          <p:cNvPr id="13" name="" hidden="0"/>
          <p:cNvSpPr/>
          <p:nvPr isPhoto="0" userDrawn="0"/>
        </p:nvSpPr>
        <p:spPr bwMode="auto">
          <a:xfrm flipH="0" flipV="0">
            <a:off x="7255392" y="5627142"/>
            <a:ext cx="4449535" cy="367393"/>
          </a:xfrm>
          <a:prstGeom prst="rect">
            <a:avLst/>
          </a:prstGeom>
          <a:solidFill>
            <a:schemeClr val="bg1"/>
          </a:solidFill>
        </p:spPr>
        <p:txBody>
          <a:bodyPr vertOverflow="overflow" horzOverflow="clip" vert="horz" wrap="square" lIns="91440" tIns="45720" rIns="91440" bIns="45720" numCol="1" spcCol="0" rtlCol="0" fromWordArt="0" anchor="t" anchorCtr="0" forceAA="0" upright="0" compatLnSpc="0">
            <a:noAutofit/>
          </a:bodyPr>
          <a:p>
            <a:pPr>
              <a:defRPr/>
            </a:pPr>
            <a:r>
              <a:rPr/>
              <a:t>Rmk: UP53 &amp; UJ56 in front of Q2b</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chemeClr val="bg1"/>
        </a:solidFill>
      </p:bgPr>
    </p:bg>
    <p:spTree>
      <p:nvGrpSpPr>
        <p:cNvPr id="1" name="" hidden="0"/>
        <p:cNvGrpSpPr/>
        <p:nvPr isPhoto="0" userDrawn="0"/>
      </p:nvGrpSpPr>
      <p:grpSpPr bwMode="auto">
        <a:xfrm>
          <a:off x="0" y="0"/>
          <a:ext cx="0" cy="0"/>
          <a:chOff x="0" y="0"/>
          <a:chExt cx="0" cy="0"/>
        </a:xfrm>
      </p:grpSpPr>
      <p:sp>
        <p:nvSpPr>
          <p:cNvPr id="4" name="Date Placeholder 6" hidden="0"/>
          <p:cNvSpPr>
            <a:spLocks noGrp="1"/>
          </p:cNvSpPr>
          <p:nvPr isPhoto="0" userDrawn="0">
            <p:ph type="dt" sz="half" idx="10" hasCustomPrompt="0"/>
          </p:nvPr>
        </p:nvSpPr>
        <p:spPr bwMode="auto"/>
        <p:txBody>
          <a:bodyPr/>
          <a:lstStyle/>
          <a:p>
            <a:pPr>
              <a:defRPr/>
            </a:pPr>
            <a:r>
              <a:rPr/>
              <a:t>14-May-2025</a:t>
            </a:r>
            <a:endParaRPr/>
          </a:p>
        </p:txBody>
      </p:sp>
      <p:sp>
        <p:nvSpPr>
          <p:cNvPr id="5" name="Footer Placeholder 7"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6" name="Slide Number Placeholder 8" hidden="0"/>
          <p:cNvSpPr>
            <a:spLocks noGrp="1"/>
          </p:cNvSpPr>
          <p:nvPr isPhoto="0" userDrawn="0">
            <p:ph type="sldNum" sz="quarter" idx="12" hasCustomPrompt="0"/>
          </p:nvPr>
        </p:nvSpPr>
        <p:spPr bwMode="auto">
          <a:xfrm>
            <a:off x="11107545" y="6356349"/>
            <a:ext cx="681253" cy="365124"/>
          </a:xfrm>
        </p:spPr>
        <p:txBody>
          <a:bodyPr/>
          <a:lstStyle/>
          <a:p>
            <a:pPr>
              <a:defRPr/>
            </a:pPr>
            <a:fld id="{8836142E-0DCD-30D5-AEFA-571C1B502F8F}" type="slidenum">
              <a:rPr lang="en-US"/>
              <a:t/>
            </a:fld>
            <a:endParaRPr lang="en-US"/>
          </a:p>
        </p:txBody>
      </p:sp>
      <p:sp>
        <p:nvSpPr>
          <p:cNvPr id="7" name="Title 6" hidden="0"/>
          <p:cNvSpPr>
            <a:spLocks noGrp="1"/>
          </p:cNvSpPr>
          <p:nvPr isPhoto="0" userDrawn="0">
            <p:ph type="title" hasCustomPrompt="0"/>
          </p:nvPr>
        </p:nvSpPr>
        <p:spPr bwMode="auto"/>
        <p:txBody>
          <a:bodyPr/>
          <a:lstStyle/>
          <a:p>
            <a:pPr>
              <a:defRPr/>
            </a:pPr>
            <a:r>
              <a:rPr>
                <a:solidFill>
                  <a:schemeClr val="tx1"/>
                </a:solidFill>
              </a:rPr>
              <a:t>First He discharge to tunnel</a:t>
            </a:r>
            <a:r>
              <a:rPr>
                <a:solidFill>
                  <a:schemeClr val="tx1"/>
                </a:solidFill>
              </a:rPr>
              <a:t>, change of approach</a:t>
            </a:r>
            <a:endParaRPr>
              <a:solidFill>
                <a:schemeClr val="tx1"/>
              </a:solidFill>
            </a:endParaRPr>
          </a:p>
        </p:txBody>
      </p:sp>
      <p:pic>
        <p:nvPicPr>
          <p:cNvPr id="8" name="" hidden="0"/>
          <p:cNvPicPr>
            <a:picLocks noChangeAspect="1"/>
          </p:cNvPicPr>
          <p:nvPr isPhoto="0" userDrawn="0"/>
        </p:nvPicPr>
        <p:blipFill>
          <a:blip r:embed="rId2"/>
          <a:stretch/>
        </p:blipFill>
        <p:spPr bwMode="auto">
          <a:xfrm flipH="0" flipV="0">
            <a:off x="476023" y="1802194"/>
            <a:ext cx="4505221" cy="3375912"/>
          </a:xfrm>
          <a:prstGeom prst="rect">
            <a:avLst/>
          </a:prstGeom>
        </p:spPr>
      </p:pic>
      <p:pic>
        <p:nvPicPr>
          <p:cNvPr id="9" name="" hidden="0"/>
          <p:cNvPicPr>
            <a:picLocks noChangeAspect="1"/>
          </p:cNvPicPr>
          <p:nvPr isPhoto="0" userDrawn="0"/>
        </p:nvPicPr>
        <p:blipFill>
          <a:blip r:embed="rId3"/>
          <a:stretch/>
        </p:blipFill>
        <p:spPr bwMode="auto">
          <a:xfrm flipH="0" flipV="0">
            <a:off x="6590250" y="1025368"/>
            <a:ext cx="3577928" cy="609626"/>
          </a:xfrm>
          <a:prstGeom prst="rect">
            <a:avLst/>
          </a:prstGeom>
        </p:spPr>
      </p:pic>
      <p:pic>
        <p:nvPicPr>
          <p:cNvPr id="10" name="" hidden="0"/>
          <p:cNvPicPr>
            <a:picLocks noChangeAspect="1"/>
          </p:cNvPicPr>
          <p:nvPr isPhoto="0" userDrawn="0"/>
        </p:nvPicPr>
        <p:blipFill>
          <a:blip r:embed="rId4"/>
          <a:stretch/>
        </p:blipFill>
        <p:spPr bwMode="auto">
          <a:xfrm flipH="0" flipV="0">
            <a:off x="6215545" y="1598086"/>
            <a:ext cx="4687857" cy="4280217"/>
          </a:xfrm>
          <a:prstGeom prst="rect">
            <a:avLst/>
          </a:prstGeom>
        </p:spPr>
      </p:pic>
      <p:sp>
        <p:nvSpPr>
          <p:cNvPr id="11" name="" hidden="0"/>
          <p:cNvSpPr/>
          <p:nvPr isPhoto="0" userDrawn="0"/>
        </p:nvSpPr>
        <p:spPr bwMode="auto">
          <a:xfrm flipH="0" flipV="0">
            <a:off x="439820" y="1014320"/>
            <a:ext cx="5281803" cy="640115"/>
          </a:xfrm>
          <a:prstGeom prst="rect">
            <a:avLst/>
          </a:prstGeom>
          <a:solidFill>
            <a:srgbClr val="F9FAC8"/>
          </a:solidFill>
        </p:spPr>
        <p:txBody>
          <a:bodyPr vertOverflow="overflow" horzOverflow="clip" vert="horz" wrap="square" lIns="91440" tIns="45720" rIns="91440" bIns="45720" numCol="1" spcCol="0" rtlCol="0" fromWordArt="0" anchor="t" anchorCtr="0" forceAA="0" upright="0" compatLnSpc="0">
            <a:noAutofit/>
          </a:bodyPr>
          <a:p>
            <a:pPr>
              <a:defRPr/>
            </a:pPr>
            <a:r>
              <a:rPr>
                <a:solidFill>
                  <a:srgbClr val="800080"/>
                </a:solidFill>
              </a:rPr>
              <a:t>First discharge valve: </a:t>
            </a:r>
            <a:r>
              <a:rPr>
                <a:solidFill>
                  <a:srgbClr val="800080"/>
                </a:solidFill>
              </a:rPr>
              <a:t>From Q1 @LHC to D1@HL</a:t>
            </a:r>
            <a:endParaRPr>
              <a:solidFill>
                <a:srgbClr val="800080"/>
              </a:solidFill>
            </a:endParaRPr>
          </a:p>
          <a:p>
            <a:pPr>
              <a:defRPr/>
            </a:pPr>
            <a:r>
              <a:rPr>
                <a:solidFill>
                  <a:srgbClr val="800080"/>
                </a:solidFill>
              </a:rPr>
              <a:t>=&gt; escape from IT zone possible for HL-LHC</a:t>
            </a:r>
            <a:endParaRPr>
              <a:solidFill>
                <a:srgbClr val="800080"/>
              </a:solidFill>
            </a:endParaRPr>
          </a:p>
        </p:txBody>
      </p:sp>
      <p:sp>
        <p:nvSpPr>
          <p:cNvPr id="12" name="" hidden="0"/>
          <p:cNvSpPr/>
          <p:nvPr isPhoto="0" userDrawn="0"/>
        </p:nvSpPr>
        <p:spPr bwMode="auto">
          <a:xfrm flipH="0" flipV="0">
            <a:off x="3297321" y="3558857"/>
            <a:ext cx="1578428" cy="721178"/>
          </a:xfrm>
          <a:prstGeom prst="ellipse">
            <a:avLst/>
          </a:prstGeom>
          <a:noFill/>
          <a:ln w="12700" cap="flat" cmpd="sng" algn="ctr">
            <a:solidFill>
              <a:srgbClr val="80008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13" name="" hidden="0"/>
          <p:cNvCxnSpPr>
            <a:cxnSpLocks/>
          </p:cNvCxnSpPr>
          <p:nvPr isPhoto="0" userDrawn="0"/>
        </p:nvCxnSpPr>
        <p:spPr bwMode="auto">
          <a:xfrm flipH="0" flipV="1">
            <a:off x="9284464" y="2306999"/>
            <a:ext cx="217713" cy="380999"/>
          </a:xfrm>
          <a:prstGeom prst="line">
            <a:avLst/>
          </a:prstGeom>
          <a:ln w="28575" cap="flat" cmpd="sng" algn="ctr">
            <a:solidFill>
              <a:srgbClr val="FF0000"/>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cxnSp>
        <p:nvCxnSpPr>
          <p:cNvPr id="14" name="" hidden="0"/>
          <p:cNvCxnSpPr>
            <a:cxnSpLocks/>
          </p:cNvCxnSpPr>
          <p:nvPr isPhoto="0" userDrawn="0"/>
        </p:nvCxnSpPr>
        <p:spPr bwMode="auto">
          <a:xfrm flipH="0" flipV="1">
            <a:off x="6987963" y="4460035"/>
            <a:ext cx="217713" cy="380999"/>
          </a:xfrm>
          <a:prstGeom prst="line">
            <a:avLst/>
          </a:prstGeom>
          <a:ln w="28575" cap="flat" cmpd="sng" algn="ctr">
            <a:solidFill>
              <a:srgbClr val="FF0000"/>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15" name="" hidden="0"/>
          <p:cNvSpPr/>
          <p:nvPr isPhoto="0" userDrawn="0"/>
        </p:nvSpPr>
        <p:spPr bwMode="auto">
          <a:xfrm flipH="0" flipV="0">
            <a:off x="1215428" y="5545499"/>
            <a:ext cx="4762499" cy="707571"/>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a:solidFill>
                  <a:srgbClr val="00B050"/>
                </a:solidFill>
              </a:rPr>
              <a:t>Possible escape route at short distance without crossing a eventual helium release</a:t>
            </a:r>
            <a:endParaRPr>
              <a:solidFill>
                <a:srgbClr val="00B050"/>
              </a:solidFill>
            </a:endParaRPr>
          </a:p>
        </p:txBody>
      </p:sp>
      <p:sp>
        <p:nvSpPr>
          <p:cNvPr id="16" name="" hidden="0"/>
          <p:cNvSpPr/>
          <p:nvPr isPhoto="0" userDrawn="0"/>
        </p:nvSpPr>
        <p:spPr bwMode="auto">
          <a:xfrm flipH="0" flipV="0">
            <a:off x="7610784" y="2905714"/>
            <a:ext cx="1034142" cy="625928"/>
          </a:xfrm>
          <a:prstGeom prst="rect">
            <a:avLst/>
          </a:prstGeom>
          <a:solidFill>
            <a:schemeClr val="bg1"/>
          </a:solidFill>
          <a:ln w="12700" cap="flat" cmpd="sng" algn="ctr">
            <a:noFill/>
            <a:prstDash val="solid"/>
            <a:miter/>
          </a:ln>
        </p:spPr>
        <p:style>
          <a:lnRef idx="2">
            <a:schemeClr val="accent1">
              <a:shade val="50000"/>
            </a:schemeClr>
          </a:lnRef>
          <a:fillRef idx="1">
            <a:schemeClr val="accent1"/>
          </a:fillRef>
          <a:effectRef idx="0">
            <a:schemeClr val="accent1"/>
          </a:effectRef>
          <a:fontRef idx="minor">
            <a:schemeClr val="lt1"/>
          </a:fontRef>
        </p:style>
      </p:sp>
      <p:grpSp>
        <p:nvGrpSpPr>
          <p:cNvPr id="17" name="" hidden="0"/>
          <p:cNvGrpSpPr/>
          <p:nvPr isPhoto="0" userDrawn="0"/>
        </p:nvGrpSpPr>
        <p:grpSpPr bwMode="auto">
          <a:xfrm>
            <a:off x="7501712" y="2975346"/>
            <a:ext cx="939252" cy="542688"/>
            <a:chOff x="0" y="0"/>
            <a:chExt cx="939252" cy="542688"/>
          </a:xfrm>
        </p:grpSpPr>
        <p:sp>
          <p:nvSpPr>
            <p:cNvPr id="18" name="" hidden="0"/>
            <p:cNvSpPr/>
            <p:nvPr isPhoto="0" userDrawn="0"/>
          </p:nvSpPr>
          <p:spPr bwMode="auto">
            <a:xfrm flipH="0" flipV="0">
              <a:off x="435644" y="0"/>
              <a:ext cx="285750" cy="217713"/>
            </a:xfrm>
            <a:prstGeom prst="downArrow">
              <a:avLst>
                <a:gd name="adj1" fmla="val 50000"/>
                <a:gd name="adj2" fmla="val 50000"/>
              </a:avLst>
            </a:prstGeom>
            <a:solidFill>
              <a:srgbClr val="92D050"/>
            </a:solidFill>
            <a:ln w="12700"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9" name="" hidden="0"/>
            <p:cNvSpPr/>
            <p:nvPr isPhoto="0" userDrawn="0"/>
          </p:nvSpPr>
          <p:spPr bwMode="auto">
            <a:xfrm flipH="0" flipV="0">
              <a:off x="231537" y="0"/>
              <a:ext cx="285750" cy="217713"/>
            </a:xfrm>
            <a:prstGeom prst="downArrow">
              <a:avLst>
                <a:gd name="adj1" fmla="val 50000"/>
                <a:gd name="adj2" fmla="val 50000"/>
              </a:avLst>
            </a:prstGeom>
            <a:solidFill>
              <a:srgbClr val="92D050"/>
            </a:solidFill>
            <a:ln w="12700"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0" name="" hidden="0"/>
            <p:cNvSpPr/>
            <p:nvPr isPhoto="0" userDrawn="0"/>
          </p:nvSpPr>
          <p:spPr bwMode="auto">
            <a:xfrm flipH="0" flipV="0">
              <a:off x="354001" y="176892"/>
              <a:ext cx="585250"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a:solidFill>
                    <a:srgbClr val="800080"/>
                  </a:solidFill>
                </a:rPr>
                <a:t>P5</a:t>
              </a:r>
              <a:endParaRPr>
                <a:solidFill>
                  <a:srgbClr val="800080"/>
                </a:solidFill>
              </a:endParaRPr>
            </a:p>
          </p:txBody>
        </p:sp>
        <p:sp>
          <p:nvSpPr>
            <p:cNvPr id="21" name="" hidden="0"/>
            <p:cNvSpPr/>
            <p:nvPr isPhoto="0" userDrawn="0"/>
          </p:nvSpPr>
          <p:spPr bwMode="auto">
            <a:xfrm flipH="0" flipV="0">
              <a:off x="0" y="176892"/>
              <a:ext cx="585322"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a:solidFill>
                    <a:srgbClr val="800080"/>
                  </a:solidFill>
                </a:rPr>
                <a:t>P1</a:t>
              </a:r>
              <a:endParaRPr>
                <a:solidFill>
                  <a:srgbClr val="800080"/>
                </a:solidFill>
              </a:endParaRPr>
            </a:p>
          </p:txBody>
        </p:sp>
      </p:grpSp>
      <p:cxnSp>
        <p:nvCxnSpPr>
          <p:cNvPr id="22" name="" hidden="0"/>
          <p:cNvCxnSpPr>
            <a:cxnSpLocks/>
          </p:cNvCxnSpPr>
          <p:nvPr isPhoto="0" userDrawn="0"/>
        </p:nvCxnSpPr>
        <p:spPr bwMode="auto">
          <a:xfrm flipH="0" flipV="1">
            <a:off x="5460856" y="3286713"/>
            <a:ext cx="2231571" cy="2435678"/>
          </a:xfrm>
          <a:prstGeom prst="line">
            <a:avLst/>
          </a:prstGeom>
          <a:ln w="6350"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23" name="" hidden="0"/>
          <p:cNvSpPr/>
          <p:nvPr isPhoto="0" userDrawn="0"/>
        </p:nvSpPr>
        <p:spPr bwMode="auto">
          <a:xfrm flipH="0" flipV="0">
            <a:off x="2957142" y="2905714"/>
            <a:ext cx="326571" cy="1088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sp>
      <p:sp>
        <p:nvSpPr>
          <p:cNvPr id="24" name="" hidden="0"/>
          <p:cNvSpPr/>
          <p:nvPr isPhoto="0" userDrawn="0"/>
        </p:nvSpPr>
        <p:spPr bwMode="auto">
          <a:xfrm flipH="0" flipV="0">
            <a:off x="2957142" y="2728821"/>
            <a:ext cx="503463" cy="231321"/>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000"/>
              <a:t>D1</a:t>
            </a:r>
            <a:endParaRPr sz="1000"/>
          </a:p>
        </p:txBody>
      </p:sp>
      <p:cxnSp>
        <p:nvCxnSpPr>
          <p:cNvPr id="25" name="" hidden="0"/>
          <p:cNvCxnSpPr>
            <a:cxnSpLocks/>
            <a:stCxn id="23" idx="3"/>
          </p:cNvCxnSpPr>
          <p:nvPr isPhoto="0" userDrawn="0"/>
        </p:nvCxnSpPr>
        <p:spPr bwMode="auto">
          <a:xfrm rot="0" flipH="0" flipV="0">
            <a:off x="3283714" y="2966946"/>
            <a:ext cx="272142" cy="0"/>
          </a:xfrm>
          <a:prstGeom prst="line">
            <a:avLst/>
          </a:prstGeom>
        </p:spPr>
        <p:style>
          <a:lnRef idx="1">
            <a:schemeClr val="accent1">
              <a:shade val="50000"/>
            </a:schemeClr>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p:txBody>
          <a:bodyPr/>
          <a:lstStyle/>
          <a:p>
            <a:pPr>
              <a:defRPr/>
            </a:pPr>
            <a:r>
              <a:rPr lang="en-US" sz="3600" b="1" i="0" u="none" strike="noStrike" cap="none" spc="0">
                <a:solidFill>
                  <a:schemeClr val="tx1"/>
                </a:solidFill>
                <a:latin typeface="+mj-lt"/>
                <a:ea typeface="+mj-ea"/>
                <a:cs typeface="+mj-cs"/>
              </a:rPr>
              <a:t>HL_Triplets</a:t>
            </a:r>
            <a:r>
              <a:rPr lang="en-US" sz="3600" b="1" i="0" u="none" strike="noStrike" cap="none" spc="0">
                <a:solidFill>
                  <a:schemeClr val="tx1"/>
                </a:solidFill>
                <a:latin typeface="+mj-lt"/>
                <a:ea typeface="+mj-ea"/>
                <a:cs typeface="+mj-cs"/>
              </a:rPr>
              <a:t>, Summary</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4FEFDCA5-3D1D-203C-5454-58CC11AD10F1}" type="slidenum">
              <a:rPr lang="en-US"/>
              <a:t/>
            </a:fld>
            <a:endParaRPr lang="en-US"/>
          </a:p>
        </p:txBody>
      </p:sp>
      <p:sp>
        <p:nvSpPr>
          <p:cNvPr id="8" name="Content Placeholder 2" hidden="0"/>
          <p:cNvSpPr>
            <a:spLocks noGrp="1"/>
          </p:cNvSpPr>
          <p:nvPr isPhoto="0" userDrawn="0">
            <p:ph idx="1" hasCustomPrompt="1"/>
          </p:nvPr>
        </p:nvSpPr>
        <p:spPr bwMode="auto">
          <a:xfrm flipH="0" flipV="0">
            <a:off x="407987" y="1211261"/>
            <a:ext cx="11376021" cy="4211773"/>
          </a:xfrm>
        </p:spPr>
        <p:txBody>
          <a:bodyPr/>
          <a:lstStyle>
            <a:lvl1pPr marL="342900" indent="-342900">
              <a:buFont typeface="Arial"/>
              <a:buChar char="•"/>
              <a:defRPr>
                <a:solidFill>
                  <a:schemeClr val="tx2">
                    <a:lumMod val="50000"/>
                  </a:schemeClr>
                </a:solidFill>
              </a:defRPr>
            </a:lvl1pPr>
            <a:lvl2pPr marL="628648" indent="-261936">
              <a:buFont typeface="Arial"/>
              <a:buChar char="•"/>
              <a:defRPr sz="1800">
                <a:solidFill>
                  <a:schemeClr val="tx2">
                    <a:lumMod val="50000"/>
                  </a:schemeClr>
                </a:solidFill>
              </a:defRPr>
            </a:lvl2pPr>
            <a:lvl3pPr marL="888998" indent="-260348">
              <a:buSzPct val="100000"/>
              <a:buFont typeface="Arial"/>
              <a:buChar char="•"/>
              <a:defRPr sz="1800">
                <a:solidFill>
                  <a:schemeClr val="tx2">
                    <a:lumMod val="50000"/>
                  </a:schemeClr>
                </a:solidFill>
              </a:defRPr>
            </a:lvl3pPr>
            <a:lvl4pPr marL="1209673" indent="-269874">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a:defRPr/>
            </a:pPr>
            <a:r>
              <a:rPr u="sng">
                <a:solidFill>
                  <a:schemeClr val="tx2"/>
                </a:solidFill>
              </a:rPr>
              <a:t>Considerations</a:t>
            </a:r>
            <a:endParaRPr>
              <a:solidFill>
                <a:schemeClr val="tx2"/>
              </a:solidFill>
            </a:endParaRPr>
          </a:p>
          <a:p>
            <a:pPr marL="0" indent="0">
              <a:buNone/>
              <a:defRPr/>
            </a:pPr>
            <a:r>
              <a:rPr b="0">
                <a:solidFill>
                  <a:schemeClr val="tx2"/>
                </a:solidFill>
              </a:rPr>
              <a:t>	</a:t>
            </a:r>
            <a:r>
              <a:rPr lang="en-US" sz="1800" b="0" i="0" u="none" strike="noStrike" cap="none" spc="0">
                <a:solidFill>
                  <a:schemeClr val="tx2"/>
                </a:solidFill>
                <a:latin typeface="+mn-lt"/>
                <a:ea typeface="+mn-ea"/>
                <a:cs typeface="+mn-cs"/>
              </a:rPr>
              <a:t>For HL-LHC, change of position of the first Safety device to open (Helium release close to D1), and </a:t>
            </a:r>
            <a:r>
              <a:rPr sz="1800" b="0">
                <a:solidFill>
                  <a:schemeClr val="tx2"/>
                </a:solidFill>
              </a:rPr>
              <a:t>identification of </a:t>
            </a:r>
            <a:r>
              <a:rPr lang="en-US" sz="1800" b="0" i="0" u="none" strike="noStrike" cap="none" spc="0">
                <a:solidFill>
                  <a:schemeClr val="tx2"/>
                </a:solidFill>
                <a:latin typeface="Source Sans Pro"/>
                <a:ea typeface="Source Sans Pro"/>
                <a:cs typeface="Source Sans Pro"/>
              </a:rPr>
              <a:t>escape routes, ensuring short evacuation distances </a:t>
            </a:r>
            <a:r>
              <a:rPr lang="en-US" sz="1800" b="0" i="0" u="none" strike="noStrike" cap="none" spc="0">
                <a:solidFill>
                  <a:schemeClr val="tx2"/>
                </a:solidFill>
                <a:latin typeface="Source Sans Pro"/>
                <a:ea typeface="Source Sans Pro"/>
                <a:cs typeface="Source Sans Pro"/>
              </a:rPr>
              <a:t>without crossing possible helium release zones</a:t>
            </a:r>
            <a:endParaRPr sz="1800" b="0">
              <a:solidFill>
                <a:schemeClr val="tx2"/>
              </a:solidFill>
            </a:endParaRPr>
          </a:p>
          <a:p>
            <a:pPr>
              <a:defRPr/>
            </a:pPr>
            <a:r>
              <a:rPr u="sng">
                <a:solidFill>
                  <a:schemeClr val="tx2"/>
                </a:solidFill>
              </a:rPr>
              <a:t>New equipments required</a:t>
            </a:r>
            <a:endParaRPr>
              <a:solidFill>
                <a:schemeClr val="tx2"/>
              </a:solidFill>
            </a:endParaRPr>
          </a:p>
          <a:p>
            <a:pPr marL="0" indent="0">
              <a:buNone/>
              <a:defRPr/>
            </a:pPr>
            <a:r>
              <a:rPr b="0">
                <a:solidFill>
                  <a:schemeClr val="tx2"/>
                </a:solidFill>
              </a:rPr>
              <a:t>	</a:t>
            </a:r>
            <a:r>
              <a:rPr lang="en-US" sz="1800" b="0" i="0" u="none" strike="noStrike" cap="none" spc="0">
                <a:solidFill>
                  <a:schemeClr val="tx2"/>
                </a:solidFill>
                <a:latin typeface="+mn-lt"/>
                <a:ea typeface="+mn-ea"/>
                <a:cs typeface="+mn-cs"/>
              </a:rPr>
              <a:t>Remove existing fixed barriers + signs at P1 &amp; P5</a:t>
            </a:r>
            <a:endParaRPr sz="1800" b="0">
              <a:solidFill>
                <a:schemeClr val="tx2"/>
              </a:solidFill>
            </a:endParaRPr>
          </a:p>
          <a:p>
            <a:pPr>
              <a:defRPr/>
            </a:pPr>
            <a:r>
              <a:rPr u="sng">
                <a:solidFill>
                  <a:schemeClr val="tx2"/>
                </a:solidFill>
              </a:rPr>
              <a:t>Recommendations</a:t>
            </a:r>
            <a:endParaRPr>
              <a:solidFill>
                <a:schemeClr val="tx2"/>
              </a:solidFill>
            </a:endParaRPr>
          </a:p>
          <a:p>
            <a:pPr marL="366711" lvl="1" indent="0">
              <a:buNone/>
              <a:defRPr/>
            </a:pPr>
            <a:r>
              <a:rPr sz="1800" b="0">
                <a:solidFill>
                  <a:schemeClr val="tx2"/>
                </a:solidFill>
              </a:rPr>
              <a:t>	=&gt; </a:t>
            </a:r>
            <a:r>
              <a:rPr lang="en-US" sz="1800" b="0" i="0" u="none" strike="noStrike" cap="none" spc="0">
                <a:solidFill>
                  <a:schemeClr val="tx2"/>
                </a:solidFill>
                <a:latin typeface="+mn-lt"/>
                <a:ea typeface="+mn-ea"/>
                <a:cs typeface="+mn-cs"/>
              </a:rPr>
              <a:t>Keep exceptional authorisation for intervention next to cryogenic sensitive equipment as for any other zone</a:t>
            </a:r>
            <a:endParaRPr sz="1800" b="0">
              <a:solidFill>
                <a:schemeClr val="tx2"/>
              </a:solidFill>
            </a:endParaRPr>
          </a:p>
          <a:p>
            <a:pPr marL="366711" lvl="1" indent="0">
              <a:buNone/>
              <a:defRPr/>
            </a:pPr>
            <a:r>
              <a:rPr lang="en-US" sz="1800" b="0" i="0" u="none" strike="noStrike" cap="none" spc="0">
                <a:solidFill>
                  <a:schemeClr val="tx2"/>
                </a:solidFill>
                <a:latin typeface="+mn-lt"/>
                <a:ea typeface="+mn-ea"/>
                <a:cs typeface="+mn-cs"/>
              </a:rPr>
              <a:t>	=&gt; Long access now possible with LHe, except for intervention on FRAS/JACKS limiters, with risk of cm-range movements of cold masses</a:t>
            </a:r>
            <a:endParaRPr lang="en-US" sz="1800" b="0" i="0" u="none" strike="noStrike" cap="none" spc="0">
              <a:solidFill>
                <a:schemeClr val="tx2"/>
              </a:solidFill>
              <a:latin typeface="+mn-lt"/>
              <a:ea typeface="+mn-ea"/>
              <a:cs typeface="+mn-cs"/>
            </a:endParaRPr>
          </a:p>
        </p:txBody>
      </p:sp>
      <p:sp>
        <p:nvSpPr>
          <p:cNvPr id="9" name="" hidden="0"/>
          <p:cNvSpPr/>
          <p:nvPr isPhoto="0" userDrawn="0"/>
        </p:nvSpPr>
        <p:spPr bwMode="auto">
          <a:xfrm flipH="0" flipV="0">
            <a:off x="4098535" y="5940105"/>
            <a:ext cx="8096246" cy="421821"/>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lang="en-US" sz="1800" b="0" i="1" u="none" strike="noStrike" cap="none" spc="0">
                <a:solidFill>
                  <a:srgbClr val="800080"/>
                </a:solidFill>
                <a:latin typeface="+mn-lt"/>
                <a:ea typeface="+mn-ea"/>
                <a:cs typeface="+mn-cs"/>
              </a:rPr>
              <a:t>Rmk:</a:t>
            </a:r>
            <a:r>
              <a:rPr lang="en-US" sz="1800" b="0" i="1" u="none" strike="noStrike" cap="none" spc="0">
                <a:solidFill>
                  <a:srgbClr val="800080"/>
                </a:solidFill>
                <a:latin typeface="+mn-lt"/>
                <a:ea typeface="+mn-ea"/>
                <a:cs typeface="+mn-cs"/>
              </a:rPr>
              <a:t> existing procedure to access Inner Triplets at P2 &amp; P8 is unchanged</a:t>
            </a:r>
            <a:endParaRPr b="0" i="1">
              <a:solidFill>
                <a:srgbClr val="80008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Content Placeholder 2" hidden="0"/>
          <p:cNvSpPr>
            <a:spLocks noGrp="1"/>
          </p:cNvSpPr>
          <p:nvPr isPhoto="0" userDrawn="0">
            <p:ph idx="1" hasCustomPrompt="0"/>
          </p:nvPr>
        </p:nvSpPr>
        <p:spPr bwMode="auto">
          <a:xfrm flipH="0" flipV="0">
            <a:off x="407987" y="1116012"/>
            <a:ext cx="11376021" cy="5341165"/>
          </a:xfrm>
        </p:spPr>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marL="316921" indent="-316921">
              <a:spcBef>
                <a:spcPts val="963"/>
              </a:spcBef>
              <a:buFont typeface="Arial"/>
              <a:buChar char="•"/>
              <a:defRPr/>
            </a:pPr>
            <a:r>
              <a:rPr sz="2000" u="sng"/>
              <a:t>Warm-up before LS3:</a:t>
            </a:r>
            <a:endParaRPr sz="2000"/>
          </a:p>
          <a:p>
            <a:pPr>
              <a:spcBef>
                <a:spcPts val="680"/>
              </a:spcBef>
              <a:defRPr/>
            </a:pPr>
            <a:r>
              <a:rPr sz="2000" b="0"/>
              <a:t>       - </a:t>
            </a:r>
            <a:r>
              <a:rPr sz="1800" b="0"/>
              <a:t>Possible work in LSS on room-temperature equipment by specific teams (VSC,...) ?</a:t>
            </a:r>
            <a:endParaRPr sz="1800" b="0"/>
          </a:p>
          <a:p>
            <a:pPr>
              <a:spcBef>
                <a:spcPts val="680"/>
              </a:spcBef>
              <a:defRPr/>
            </a:pPr>
            <a:r>
              <a:rPr sz="1800" b="0"/>
              <a:t>	</a:t>
            </a:r>
            <a:r>
              <a:rPr lang="en-US" sz="1800" b="0" i="0" u="none" strike="noStrike" cap="none" spc="0">
                <a:solidFill>
                  <a:schemeClr val="tx2"/>
                </a:solidFill>
                <a:latin typeface="+mn-lt"/>
                <a:ea typeface="+mn-ea"/>
                <a:cs typeface="+mn-cs"/>
              </a:rPr>
              <a:t>=&gt; </a:t>
            </a:r>
            <a:r>
              <a:rPr lang="en-US" sz="1800" b="1" i="0" u="none" strike="noStrike" cap="none" spc="0">
                <a:solidFill>
                  <a:srgbClr val="00B050"/>
                </a:solidFill>
                <a:latin typeface="+mn-lt"/>
                <a:ea typeface="+mn-ea"/>
                <a:cs typeface="+mn-cs"/>
              </a:rPr>
              <a:t>Looks OK</a:t>
            </a:r>
            <a:r>
              <a:rPr lang="en-US" sz="1800" b="0" i="0" u="none" strike="noStrike" cap="none" spc="0">
                <a:solidFill>
                  <a:schemeClr val="tx2"/>
                </a:solidFill>
                <a:latin typeface="+mn-lt"/>
                <a:ea typeface="+mn-ea"/>
                <a:cs typeface="+mn-cs"/>
              </a:rPr>
              <a:t> for some specialised teams to perform manual work on room temperature equipment</a:t>
            </a:r>
            <a:endParaRPr sz="1800"/>
          </a:p>
          <a:p>
            <a:pPr>
              <a:spcBef>
                <a:spcPts val="680"/>
              </a:spcBef>
              <a:defRPr/>
            </a:pPr>
            <a:r>
              <a:rPr lang="en-US" sz="1800" b="1" i="0" u="none" strike="noStrike" cap="none" spc="0">
                <a:solidFill>
                  <a:schemeClr val="tx2"/>
                </a:solidFill>
                <a:latin typeface="+mn-lt"/>
                <a:ea typeface="+mn-ea"/>
                <a:cs typeface="+mn-cs"/>
              </a:rPr>
              <a:t>	</a:t>
            </a:r>
            <a:r>
              <a:rPr lang="en-US" sz="1800" b="0" i="0" u="none" strike="noStrike" cap="none" spc="0">
                <a:solidFill>
                  <a:schemeClr val="tx2"/>
                </a:solidFill>
                <a:latin typeface="+mn-lt"/>
                <a:ea typeface="+mn-ea"/>
                <a:cs typeface="+mn-cs"/>
              </a:rPr>
              <a:t>=&gt; </a:t>
            </a:r>
            <a:r>
              <a:rPr lang="en-US" sz="1800" b="1" i="0" u="none" strike="noStrike" cap="none" spc="0">
                <a:solidFill>
                  <a:srgbClr val="C00000"/>
                </a:solidFill>
                <a:latin typeface="+mn-lt"/>
                <a:ea typeface="+mn-ea"/>
                <a:cs typeface="+mn-cs"/>
              </a:rPr>
              <a:t>NotOK for this wg</a:t>
            </a:r>
            <a:r>
              <a:rPr lang="en-US" sz="1800" b="1" i="0" u="none" strike="noStrike" cap="none" spc="0">
                <a:solidFill>
                  <a:schemeClr val="tx2"/>
                </a:solidFill>
                <a:latin typeface="+mn-lt"/>
                <a:ea typeface="+mn-ea"/>
                <a:cs typeface="+mn-cs"/>
              </a:rPr>
              <a:t> </a:t>
            </a:r>
            <a:r>
              <a:rPr lang="en-US" sz="1800" b="0" i="0" u="none" strike="noStrike" cap="none" spc="0">
                <a:solidFill>
                  <a:schemeClr val="tx2"/>
                </a:solidFill>
                <a:latin typeface="+mn-lt"/>
                <a:ea typeface="+mn-ea"/>
                <a:cs typeface="+mn-cs"/>
              </a:rPr>
              <a:t>to validate heavy work and handling near sensitive cryogenic equipment</a:t>
            </a:r>
            <a:endParaRPr sz="1800" b="0"/>
          </a:p>
          <a:p>
            <a:pPr marL="316921" indent="-316921">
              <a:spcBef>
                <a:spcPts val="1247"/>
              </a:spcBef>
              <a:buFont typeface="Arial"/>
              <a:buChar char="•"/>
              <a:defRPr/>
            </a:pPr>
            <a:r>
              <a:rPr sz="2000" u="sng"/>
              <a:t>Tests at cold during LS3:</a:t>
            </a:r>
            <a:endParaRPr sz="2000" u="sng"/>
          </a:p>
          <a:p>
            <a:pPr>
              <a:spcBef>
                <a:spcPts val="680"/>
              </a:spcBef>
              <a:defRPr/>
            </a:pPr>
            <a:r>
              <a:rPr sz="2000" b="0" u="none"/>
              <a:t>      </a:t>
            </a:r>
            <a:r>
              <a:rPr sz="1800" b="0" u="none"/>
              <a:t>- QXL_Ph2 commissioning while there is no fixed ODH system in place:</a:t>
            </a:r>
            <a:endParaRPr sz="1800" b="0" u="none"/>
          </a:p>
          <a:p>
            <a:pPr>
              <a:spcBef>
                <a:spcPts val="680"/>
              </a:spcBef>
              <a:defRPr/>
            </a:pPr>
            <a:r>
              <a:rPr sz="1800" b="0" u="none"/>
              <a:t>	</a:t>
            </a:r>
            <a:r>
              <a:rPr sz="1800" b="0" u="none">
                <a:solidFill>
                  <a:srgbClr val="00B050"/>
                </a:solidFill>
              </a:rPr>
              <a:t>=&gt; </a:t>
            </a:r>
            <a:r>
              <a:rPr lang="en-US" sz="1800" b="0" i="0" u="none" strike="noStrike" cap="none" spc="0">
                <a:solidFill>
                  <a:srgbClr val="00B050"/>
                </a:solidFill>
                <a:latin typeface="+mn-lt"/>
                <a:ea typeface="+mn-ea"/>
                <a:cs typeface="+mn-cs"/>
              </a:rPr>
              <a:t>temporary ODH systems to be conside</a:t>
            </a:r>
            <a:r>
              <a:rPr lang="en-US" sz="1800" b="0" i="0" u="none" strike="noStrike" cap="none" spc="0">
                <a:solidFill>
                  <a:srgbClr val="00B050"/>
                </a:solidFill>
                <a:latin typeface="+mn-lt"/>
                <a:ea typeface="+mn-ea"/>
                <a:cs typeface="+mn-cs"/>
              </a:rPr>
              <a:t>red </a:t>
            </a:r>
            <a:r>
              <a:rPr lang="en-US" sz="1800" b="0" i="0" u="none" strike="noStrike" cap="none" spc="0">
                <a:solidFill>
                  <a:srgbClr val="00B050"/>
                </a:solidFill>
                <a:latin typeface="+mn-lt"/>
                <a:ea typeface="+mn-ea"/>
                <a:cs typeface="+mn-cs"/>
              </a:rPr>
              <a:t>in LHC-SAM buffer zone</a:t>
            </a:r>
            <a:r>
              <a:rPr lang="en-US" sz="1800" b="0" i="0" u="none" strike="noStrike" cap="none" spc="0">
                <a:solidFill>
                  <a:srgbClr val="00B050"/>
                </a:solidFill>
                <a:latin typeface="+mn-lt"/>
                <a:ea typeface="+mn-ea"/>
                <a:cs typeface="+mn-cs"/>
              </a:rPr>
              <a:t> </a:t>
            </a:r>
            <a:r>
              <a:rPr lang="en-US" sz="1800" b="0" i="1" u="none" strike="noStrike" cap="none" spc="0">
                <a:solidFill>
                  <a:schemeClr val="tx2"/>
                </a:solidFill>
                <a:latin typeface="+mn-lt"/>
                <a:ea typeface="+mn-ea"/>
                <a:cs typeface="+mn-cs"/>
              </a:rPr>
              <a:t>(see details in complements)</a:t>
            </a:r>
            <a:endParaRPr sz="1800" i="1" u="none"/>
          </a:p>
          <a:p>
            <a:pPr marL="316921" indent="-316921">
              <a:spcBef>
                <a:spcPts val="1247"/>
              </a:spcBef>
              <a:buFont typeface="Arial"/>
              <a:buChar char="•"/>
              <a:defRPr/>
            </a:pPr>
            <a:r>
              <a:rPr sz="2000" u="sng"/>
              <a:t>Cool-down &amp; Powering tests at the end of LS3:</a:t>
            </a:r>
            <a:endParaRPr sz="2000"/>
          </a:p>
          <a:p>
            <a:pPr>
              <a:spcBef>
                <a:spcPts val="680"/>
              </a:spcBef>
              <a:defRPr/>
            </a:pPr>
            <a:r>
              <a:rPr lang="en-US" sz="1800" b="0" i="0" u="none" strike="noStrike" cap="none" spc="0">
                <a:solidFill>
                  <a:schemeClr val="tx2"/>
                </a:solidFill>
                <a:latin typeface="+mn-lt"/>
                <a:ea typeface="+mn-ea"/>
                <a:cs typeface="+mn-cs"/>
              </a:rPr>
              <a:t>	</a:t>
            </a:r>
            <a:r>
              <a:rPr lang="en-US" sz="1800" b="0" i="0" u="none" strike="noStrike" cap="none" spc="0">
                <a:solidFill>
                  <a:schemeClr val="tx1"/>
                </a:solidFill>
                <a:latin typeface="+mn-lt"/>
                <a:ea typeface="+mn-ea"/>
                <a:cs typeface="+mn-cs"/>
              </a:rPr>
              <a:t>=&gt; Treated in previous slides</a:t>
            </a:r>
            <a:endParaRPr sz="2000"/>
          </a:p>
          <a:p>
            <a:pPr marL="316921" indent="-316921">
              <a:spcBef>
                <a:spcPts val="1247"/>
              </a:spcBef>
              <a:buFont typeface="Arial"/>
              <a:buChar char="•"/>
              <a:defRPr/>
            </a:pPr>
            <a:r>
              <a:rPr sz="2000" u="sng"/>
              <a:t>Operation after LS3:</a:t>
            </a:r>
            <a:endParaRPr sz="2000" u="sng"/>
          </a:p>
          <a:p>
            <a:pPr>
              <a:spcBef>
                <a:spcPts val="680"/>
              </a:spcBef>
              <a:defRPr/>
            </a:pPr>
            <a:r>
              <a:rPr sz="2000"/>
              <a:t>       </a:t>
            </a:r>
            <a:r>
              <a:rPr sz="1800"/>
              <a:t>- General: </a:t>
            </a:r>
            <a:r>
              <a:rPr lang="en-US" sz="1800" b="1" i="0" u="none" strike="noStrike" cap="none" spc="0">
                <a:solidFill>
                  <a:srgbClr val="800080"/>
                </a:solidFill>
                <a:latin typeface="+mn-lt"/>
                <a:ea typeface="+mn-ea"/>
                <a:cs typeface="+mn-cs"/>
              </a:rPr>
              <a:t>extension of present recommendations for LHC, specific conditions &amp; procedures</a:t>
            </a:r>
            <a:endParaRPr sz="1800" b="0"/>
          </a:p>
          <a:p>
            <a:pPr>
              <a:spcBef>
                <a:spcPts val="680"/>
              </a:spcBef>
              <a:defRPr/>
            </a:pPr>
            <a:r>
              <a:rPr sz="1800" b="1"/>
              <a:t>    </a:t>
            </a:r>
            <a:r>
              <a:rPr sz="1800" b="1" i="1">
                <a:solidFill>
                  <a:schemeClr val="bg1">
                    <a:lumMod val="50000"/>
                  </a:schemeClr>
                </a:solidFill>
              </a:rPr>
              <a:t>   </a:t>
            </a:r>
            <a:r>
              <a:rPr sz="1800" b="1" i="1">
                <a:solidFill>
                  <a:schemeClr val="tx2"/>
                </a:solidFill>
              </a:rPr>
              <a:t>- </a:t>
            </a:r>
            <a:r>
              <a:rPr sz="1800" b="1" i="1">
                <a:solidFill>
                  <a:schemeClr val="tx2"/>
                </a:solidFill>
              </a:rPr>
              <a:t>Degraded ventilation conditions:</a:t>
            </a:r>
            <a:r>
              <a:rPr sz="1800" b="0" i="1">
                <a:solidFill>
                  <a:schemeClr val="tx2"/>
                </a:solidFill>
              </a:rPr>
              <a:t> </a:t>
            </a:r>
            <a:r>
              <a:rPr lang="en-US" sz="1800" b="0" i="0" u="none" strike="noStrike" cap="none" spc="0">
                <a:solidFill>
                  <a:schemeClr val="bg1">
                    <a:lumMod val="50000"/>
                  </a:schemeClr>
                </a:solidFill>
                <a:latin typeface="+mn-lt"/>
                <a:ea typeface="+mn-ea"/>
                <a:cs typeface="+mn-cs"/>
              </a:rPr>
              <a:t>No impact of degraded ventilation identified for HL-LHC proper</a:t>
            </a:r>
            <a:endParaRPr sz="1800" b="0">
              <a:solidFill>
                <a:schemeClr val="tx2"/>
              </a:solidFill>
            </a:endParaRPr>
          </a:p>
          <a:p>
            <a:pPr>
              <a:spcBef>
                <a:spcPts val="680"/>
              </a:spcBef>
              <a:defRPr/>
            </a:pPr>
            <a:r>
              <a:rPr sz="1800"/>
              <a:t>       - Specific for HL-triplets:</a:t>
            </a:r>
            <a:endParaRPr sz="1800"/>
          </a:p>
          <a:p>
            <a:pPr>
              <a:spcBef>
                <a:spcPts val="680"/>
              </a:spcBef>
              <a:defRPr/>
            </a:pPr>
            <a:r>
              <a:rPr lang="en-US" sz="1800" b="0" i="0" u="none" strike="noStrike" cap="none" spc="0">
                <a:solidFill>
                  <a:schemeClr val="tx2"/>
                </a:solidFill>
                <a:latin typeface="+mn-lt"/>
                <a:ea typeface="+mn-ea"/>
                <a:cs typeface="+mn-cs"/>
              </a:rPr>
              <a:t>	</a:t>
            </a:r>
            <a:r>
              <a:rPr lang="en-US" sz="1800" b="0" i="0" u="none" strike="noStrike" cap="none" spc="0">
                <a:solidFill>
                  <a:schemeClr val="tx1"/>
                </a:solidFill>
                <a:latin typeface="+mn-lt"/>
                <a:ea typeface="+mn-ea"/>
                <a:cs typeface="+mn-cs"/>
              </a:rPr>
              <a:t>=&gt; Treated in previous slides</a:t>
            </a:r>
            <a:endParaRPr sz="1800"/>
          </a:p>
        </p:txBody>
      </p:sp>
      <p:sp>
        <p:nvSpPr>
          <p:cNvPr id="5" name="Title 6" hidden="0"/>
          <p:cNvSpPr>
            <a:spLocks noGrp="1"/>
          </p:cNvSpPr>
          <p:nvPr isPhoto="0" userDrawn="0">
            <p:ph type="title" hasCustomPrompt="0"/>
          </p:nvPr>
        </p:nvSpPr>
        <p:spPr bwMode="auto"/>
        <p:txBody>
          <a:bodyPr/>
          <a:lstStyle/>
          <a:p>
            <a:pPr>
              <a:defRPr/>
            </a:pPr>
            <a:r>
              <a:rPr/>
              <a:t>Specific cases already asked/envisaged</a:t>
            </a:r>
            <a:endParaRPr/>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07B6EF53-338D-352E-D04C-A8553318E785}" type="slidenum">
              <a:rPr lang="en-US"/>
              <a:t/>
            </a:fld>
            <a:endParaRPr lang="en-US"/>
          </a:p>
        </p:txBody>
      </p:sp>
      <p:sp>
        <p:nvSpPr>
          <p:cNvPr id="9" name="" hidden="0"/>
          <p:cNvSpPr/>
          <p:nvPr isPhoto="0" userDrawn="0"/>
        </p:nvSpPr>
        <p:spPr bwMode="auto">
          <a:xfrm flipH="0" flipV="0">
            <a:off x="397390" y="851032"/>
            <a:ext cx="10050025" cy="365794"/>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i="1">
                <a:solidFill>
                  <a:srgbClr val="800080"/>
                </a:solidFill>
              </a:rPr>
              <a:t>Chronological order</a:t>
            </a:r>
            <a:endParaRPr>
              <a:solidFill>
                <a:srgbClr val="80008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5"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6" name="Slide Number Placeholder 12" hidden="0"/>
          <p:cNvSpPr>
            <a:spLocks noGrp="1"/>
          </p:cNvSpPr>
          <p:nvPr isPhoto="0" userDrawn="0">
            <p:ph type="sldNum" sz="quarter" idx="12" hasCustomPrompt="0"/>
          </p:nvPr>
        </p:nvSpPr>
        <p:spPr bwMode="auto"/>
        <p:txBody>
          <a:bodyPr/>
          <a:lstStyle/>
          <a:p>
            <a:pPr>
              <a:defRPr/>
            </a:pPr>
            <a:fld id="{57A3F900-C1D9-7024-8159-7F6091645473}" type="slidenum">
              <a:rPr lang="en-US"/>
              <a:t/>
            </a:fld>
            <a:endParaRPr lang="en-US"/>
          </a:p>
        </p:txBody>
      </p:sp>
      <p:pic>
        <p:nvPicPr>
          <p:cNvPr id="7" name="" hidden="0"/>
          <p:cNvPicPr>
            <a:picLocks noChangeAspect="1"/>
          </p:cNvPicPr>
          <p:nvPr isPhoto="0" userDrawn="0"/>
        </p:nvPicPr>
        <p:blipFill>
          <a:blip r:embed="rId2"/>
          <a:stretch/>
        </p:blipFill>
        <p:spPr bwMode="auto">
          <a:xfrm flipH="0" flipV="0">
            <a:off x="1744499" y="78527"/>
            <a:ext cx="4341534" cy="6126197"/>
          </a:xfrm>
          <a:prstGeom prst="rect">
            <a:avLst/>
          </a:prstGeom>
          <a:ln w="6349">
            <a:solidFill>
              <a:schemeClr val="bg1">
                <a:lumMod val="50196"/>
              </a:schemeClr>
            </a:solidFill>
            <a:prstDash val="solid"/>
          </a:ln>
        </p:spPr>
      </p:pic>
      <p:pic>
        <p:nvPicPr>
          <p:cNvPr id="8" name="" hidden="0"/>
          <p:cNvPicPr>
            <a:picLocks noChangeAspect="1"/>
          </p:cNvPicPr>
          <p:nvPr isPhoto="0" userDrawn="0"/>
        </p:nvPicPr>
        <p:blipFill>
          <a:blip r:embed="rId3"/>
          <a:stretch/>
        </p:blipFill>
        <p:spPr bwMode="auto">
          <a:xfrm rot="0" flipH="0" flipV="0">
            <a:off x="6194035" y="89868"/>
            <a:ext cx="4317321" cy="6106093"/>
          </a:xfrm>
          <a:prstGeom prst="rect">
            <a:avLst/>
          </a:prstGeom>
          <a:ln w="6349">
            <a:solidFill>
              <a:schemeClr val="bg1">
                <a:lumMod val="50196"/>
              </a:schemeClr>
            </a:solidFill>
            <a:prstDash val="solid"/>
          </a:ln>
        </p:spPr>
      </p:pic>
      <p:sp>
        <p:nvSpPr>
          <p:cNvPr id="9" name="" hidden="0"/>
          <p:cNvSpPr/>
          <p:nvPr isPhoto="0" userDrawn="0"/>
        </p:nvSpPr>
        <p:spPr bwMode="auto">
          <a:xfrm flipH="0" flipV="0">
            <a:off x="6300334" y="196103"/>
            <a:ext cx="1877785" cy="407214"/>
          </a:xfrm>
          <a:prstGeom prst="rect">
            <a:avLst/>
          </a:prstGeom>
          <a:solidFill>
            <a:srgbClr val="F9FAC8"/>
          </a:solidFill>
        </p:spPr>
        <p:txBody>
          <a:bodyPr vertOverflow="overflow" horzOverflow="clip" vert="horz" wrap="square" lIns="91440" tIns="45720" rIns="91440" bIns="45720" numCol="1" spcCol="0" rtlCol="0" fromWordArt="0" anchor="t" anchorCtr="0" forceAA="0" upright="0" compatLnSpc="0">
            <a:noAutofit/>
          </a:bodyPr>
          <a:p>
            <a:pPr>
              <a:defRPr/>
            </a:pPr>
            <a:r>
              <a:rPr u="sng">
                <a:hlinkClick r:id="rId4" tooltip=""/>
              </a:rPr>
              <a:t>EDMS#3191702</a:t>
            </a:r>
            <a:endParaRPr/>
          </a:p>
        </p:txBody>
      </p:sp>
      <p:sp>
        <p:nvSpPr>
          <p:cNvPr id="10" name="Title 6" hidden="0"/>
          <p:cNvSpPr>
            <a:spLocks noGrp="1"/>
          </p:cNvSpPr>
          <p:nvPr isPhoto="0" userDrawn="0">
            <p:ph type="title" hasCustomPrompt="0"/>
          </p:nvPr>
        </p:nvSpPr>
        <p:spPr bwMode="auto">
          <a:xfrm flipH="0" flipV="0">
            <a:off x="4090671" y="128067"/>
            <a:ext cx="3309547" cy="763192"/>
          </a:xfrm>
        </p:spPr>
        <p:txBody>
          <a:bodyPr/>
          <a:lstStyle/>
          <a:p>
            <a:pPr>
              <a:defRPr/>
            </a:pPr>
            <a:r>
              <a:rPr/>
              <a:t>Mandate</a:t>
            </a:r>
            <a:endParaRPr/>
          </a:p>
        </p:txBody>
      </p:sp>
      <p:sp>
        <p:nvSpPr>
          <p:cNvPr id="11" name="" hidden="0"/>
          <p:cNvSpPr/>
          <p:nvPr isPhoto="0" userDrawn="0"/>
        </p:nvSpPr>
        <p:spPr bwMode="auto">
          <a:xfrm rot="20978437" flipH="0" flipV="0">
            <a:off x="2193534" y="5405428"/>
            <a:ext cx="4204608" cy="503462"/>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ctr">
              <a:defRPr/>
            </a:pPr>
            <a:r>
              <a:rPr sz="1600" i="1">
                <a:solidFill>
                  <a:srgbClr val="800080"/>
                </a:solidFill>
              </a:rPr>
              <a:t>Thanks to all for very active</a:t>
            </a:r>
            <a:endParaRPr sz="1600" i="1">
              <a:solidFill>
                <a:srgbClr val="800080"/>
              </a:solidFill>
            </a:endParaRPr>
          </a:p>
          <a:p>
            <a:pPr algn="ctr">
              <a:defRPr/>
            </a:pPr>
            <a:r>
              <a:rPr sz="1600" i="1">
                <a:solidFill>
                  <a:srgbClr val="800080"/>
                </a:solidFill>
              </a:rPr>
              <a:t>and knowledgeable contributions!</a:t>
            </a:r>
            <a:endParaRPr sz="1600" i="1">
              <a:solidFill>
                <a:srgbClr val="800080"/>
              </a:solidFill>
            </a:endParaRPr>
          </a:p>
        </p:txBody>
      </p:sp>
      <p:cxnSp>
        <p:nvCxnSpPr>
          <p:cNvPr id="12" name="" hidden="0"/>
          <p:cNvCxnSpPr>
            <a:cxnSpLocks/>
          </p:cNvCxnSpPr>
          <p:nvPr isPhoto="0" userDrawn="0"/>
        </p:nvCxnSpPr>
        <p:spPr bwMode="auto">
          <a:xfrm flipH="0" flipV="0">
            <a:off x="2288785" y="3150642"/>
            <a:ext cx="1700892" cy="0"/>
          </a:xfrm>
          <a:prstGeom prst="line">
            <a:avLst/>
          </a:prstGeom>
          <a:ln w="6350"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Content Placeholder 2" hidden="0"/>
          <p:cNvSpPr>
            <a:spLocks noGrp="1"/>
          </p:cNvSpPr>
          <p:nvPr isPhoto="0" userDrawn="0">
            <p:ph idx="1" hasCustomPrompt="0"/>
          </p:nvPr>
        </p:nvSpPr>
        <p:spPr bwMode="auto">
          <a:xfrm flipH="0" flipV="0">
            <a:off x="407986" y="1047975"/>
            <a:ext cx="11376021" cy="5150664"/>
          </a:xfrm>
        </p:spPr>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a:defRPr/>
            </a:pPr>
            <a:r>
              <a:rPr>
                <a:solidFill>
                  <a:schemeClr val="bg1">
                    <a:lumMod val="65000"/>
                  </a:schemeClr>
                </a:solidFill>
              </a:rPr>
              <a:t>Mandate, meetings, documentation repository</a:t>
            </a:r>
            <a:endParaRPr>
              <a:solidFill>
                <a:schemeClr val="bg1">
                  <a:lumMod val="65000"/>
                </a:schemeClr>
              </a:solidFill>
            </a:endParaRPr>
          </a:p>
          <a:p>
            <a:pPr>
              <a:defRPr/>
            </a:pPr>
            <a:r>
              <a:rPr>
                <a:solidFill>
                  <a:schemeClr val="bg1">
                    <a:lumMod val="65000"/>
                  </a:schemeClr>
                </a:solidFill>
              </a:rPr>
              <a:t>Brief recall HL-LHC context, ODH-spill key elements, documentation and procedures in place, REX</a:t>
            </a:r>
            <a:endParaRPr>
              <a:solidFill>
                <a:schemeClr val="bg1">
                  <a:lumMod val="65000"/>
                </a:schemeClr>
              </a:solidFill>
            </a:endParaRPr>
          </a:p>
          <a:p>
            <a:pPr>
              <a:defRPr/>
            </a:pPr>
            <a:r>
              <a:rPr>
                <a:solidFill>
                  <a:schemeClr val="bg1">
                    <a:lumMod val="65000"/>
                  </a:schemeClr>
                </a:solidFill>
              </a:rPr>
              <a:t>Cases identified and studied by the wg:</a:t>
            </a:r>
            <a:endParaRPr>
              <a:solidFill>
                <a:schemeClr val="bg1">
                  <a:lumMod val="65000"/>
                </a:schemeClr>
              </a:solidFill>
            </a:endParaRPr>
          </a:p>
          <a:p>
            <a:pPr>
              <a:spcBef>
                <a:spcPts val="680"/>
              </a:spcBef>
              <a:defRPr/>
            </a:pPr>
            <a:r>
              <a:rPr>
                <a:solidFill>
                  <a:schemeClr val="bg1">
                    <a:lumMod val="65000"/>
                  </a:schemeClr>
                </a:solidFill>
              </a:rPr>
              <a:t>	- Cool-down</a:t>
            </a:r>
            <a:endParaRPr>
              <a:solidFill>
                <a:schemeClr val="bg1">
                  <a:lumMod val="65000"/>
                </a:schemeClr>
              </a:solidFill>
            </a:endParaRPr>
          </a:p>
          <a:p>
            <a:pPr>
              <a:spcBef>
                <a:spcPts val="678"/>
              </a:spcBef>
              <a:defRPr/>
            </a:pPr>
            <a:r>
              <a:rPr>
                <a:solidFill>
                  <a:schemeClr val="bg1">
                    <a:lumMod val="65000"/>
                  </a:schemeClr>
                </a:solidFill>
              </a:rPr>
              <a:t>	- Powering</a:t>
            </a:r>
            <a:endParaRPr>
              <a:solidFill>
                <a:schemeClr val="bg1">
                  <a:lumMod val="65000"/>
                </a:schemeClr>
              </a:solidFill>
            </a:endParaRPr>
          </a:p>
          <a:p>
            <a:pPr>
              <a:spcBef>
                <a:spcPts val="678"/>
              </a:spcBef>
              <a:defRPr/>
            </a:pPr>
            <a:r>
              <a:rPr>
                <a:solidFill>
                  <a:schemeClr val="bg1">
                    <a:lumMod val="65000"/>
                  </a:schemeClr>
                </a:solidFill>
              </a:rPr>
              <a:t>	- Intervention for HL triplets</a:t>
            </a:r>
            <a:endParaRPr>
              <a:solidFill>
                <a:schemeClr val="bg1">
                  <a:lumMod val="75000"/>
                </a:schemeClr>
              </a:solidFill>
            </a:endParaRPr>
          </a:p>
          <a:p>
            <a:pPr>
              <a:defRPr/>
            </a:pPr>
            <a:r>
              <a:rPr>
                <a:solidFill>
                  <a:schemeClr val="bg1">
                    <a:lumMod val="65000"/>
                  </a:schemeClr>
                </a:solidFill>
              </a:rPr>
              <a:t>Other cases (Wup, Cmg, CrabCav...)</a:t>
            </a:r>
            <a:endParaRPr/>
          </a:p>
          <a:p>
            <a:pPr>
              <a:defRPr/>
            </a:pPr>
            <a:r>
              <a:rPr/>
              <a:t>Summary of recommendations</a:t>
            </a:r>
            <a:endParaRPr/>
          </a:p>
          <a:p>
            <a:pPr>
              <a:defRPr/>
            </a:pPr>
            <a:r>
              <a:rPr/>
              <a:t>+ list of documents/text/drawings to be updated</a:t>
            </a:r>
            <a:endParaRPr/>
          </a:p>
          <a:p>
            <a:pPr>
              <a:defRPr/>
            </a:pPr>
            <a:r>
              <a:rPr lang="en-US" sz="2100" b="1" i="0" u="none" strike="noStrike" cap="none" spc="0">
                <a:solidFill>
                  <a:schemeClr val="tx2"/>
                </a:solidFill>
                <a:latin typeface="+mn-lt"/>
                <a:ea typeface="+mn-ea"/>
                <a:cs typeface="+mn-cs"/>
              </a:rPr>
              <a:t>Complements: ODH detectors in UR galleries, sector door at P5, possible int</a:t>
            </a:r>
            <a:r>
              <a:rPr lang="en-US" sz="2100" b="1" i="0" u="none" strike="noStrike" cap="none" spc="0">
                <a:solidFill>
                  <a:schemeClr val="tx2"/>
                </a:solidFill>
                <a:latin typeface="+mn-lt"/>
                <a:ea typeface="+mn-ea"/>
                <a:cs typeface="+mn-cs"/>
              </a:rPr>
              <a:t>erface with LHC Ventilation wg, possible link of workframe authorisations with</a:t>
            </a:r>
            <a:r>
              <a:rPr lang="en-US" sz="2100" b="1" i="0" u="none" strike="noStrike" cap="none" spc="0">
                <a:solidFill>
                  <a:schemeClr val="tx2"/>
                </a:solidFill>
                <a:latin typeface="+mn-lt"/>
                <a:ea typeface="+mn-ea"/>
                <a:cs typeface="+mn-cs"/>
              </a:rPr>
              <a:t> IMPACT tool</a:t>
            </a:r>
            <a:endParaRPr/>
          </a:p>
        </p:txBody>
      </p:sp>
      <p:sp>
        <p:nvSpPr>
          <p:cNvPr id="5" name="Title 6" hidden="0"/>
          <p:cNvSpPr>
            <a:spLocks noGrp="1"/>
          </p:cNvSpPr>
          <p:nvPr isPhoto="0" userDrawn="0">
            <p:ph type="title" hasCustomPrompt="0"/>
          </p:nvPr>
        </p:nvSpPr>
        <p:spPr bwMode="auto"/>
        <p:txBody>
          <a:bodyPr/>
          <a:lstStyle/>
          <a:p>
            <a:pPr>
              <a:defRPr/>
            </a:pPr>
            <a:r>
              <a:rPr/>
              <a:t>CONTENT</a:t>
            </a:r>
            <a:endParaRPr/>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938E6764-6437-95C5-26AF-463B76081549}" type="slidenum">
              <a:rPr lang="en-US" sz="1000"/>
              <a:t/>
            </a:fld>
            <a:endParaRPr sz="10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Date Placeholder 6" hidden="0"/>
          <p:cNvSpPr>
            <a:spLocks noGrp="1"/>
          </p:cNvSpPr>
          <p:nvPr isPhoto="0" userDrawn="0">
            <p:ph type="dt" sz="half" idx="10" hasCustomPrompt="0"/>
          </p:nvPr>
        </p:nvSpPr>
        <p:spPr bwMode="auto"/>
        <p:txBody>
          <a:bodyPr/>
          <a:lstStyle/>
          <a:p>
            <a:pPr>
              <a:defRPr/>
            </a:pPr>
            <a:r>
              <a:rPr/>
              <a:t>14-May-2025</a:t>
            </a:r>
            <a:endParaRPr/>
          </a:p>
        </p:txBody>
      </p:sp>
      <p:sp>
        <p:nvSpPr>
          <p:cNvPr id="5" name="Footer Placeholder 7"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6" name="Slide Number Placeholder 8" hidden="0"/>
          <p:cNvSpPr>
            <a:spLocks noGrp="1"/>
          </p:cNvSpPr>
          <p:nvPr isPhoto="0" userDrawn="0">
            <p:ph type="sldNum" sz="quarter" idx="12" hasCustomPrompt="0"/>
          </p:nvPr>
        </p:nvSpPr>
        <p:spPr bwMode="auto"/>
        <p:txBody>
          <a:bodyPr/>
          <a:lstStyle/>
          <a:p>
            <a:pPr>
              <a:defRPr/>
            </a:pPr>
            <a:fld id="{DEBDFF20-569F-8E41-37D4-199A3B4BA7A2}" type="slidenum">
              <a:rPr lang="en-US"/>
              <a:t/>
            </a:fld>
            <a:endParaRPr lang="en-US"/>
          </a:p>
        </p:txBody>
      </p:sp>
      <p:sp>
        <p:nvSpPr>
          <p:cNvPr id="7" name="Content Placeholder 2" hidden="0"/>
          <p:cNvSpPr>
            <a:spLocks noGrp="1"/>
          </p:cNvSpPr>
          <p:nvPr isPhoto="0" userDrawn="0">
            <p:ph idx="1" hasCustomPrompt="1"/>
          </p:nvPr>
        </p:nvSpPr>
        <p:spPr bwMode="auto">
          <a:xfrm flipH="0" flipV="0">
            <a:off x="669535" y="1163637"/>
            <a:ext cx="11114475" cy="4608510"/>
          </a:xfrm>
        </p:spPr>
        <p:txBody>
          <a:bodyPr/>
          <a:lstStyle>
            <a:lvl1pPr marL="342900" indent="-342900">
              <a:buFont typeface="Arial"/>
              <a:buChar char="•"/>
              <a:defRPr>
                <a:solidFill>
                  <a:schemeClr val="tx2">
                    <a:lumMod val="50000"/>
                  </a:schemeClr>
                </a:solidFill>
              </a:defRPr>
            </a:lvl1pPr>
            <a:lvl2pPr marL="628649" indent="-261937">
              <a:buFont typeface="Arial"/>
              <a:buChar char="•"/>
              <a:defRPr sz="1800">
                <a:solidFill>
                  <a:schemeClr val="tx2">
                    <a:lumMod val="50000"/>
                  </a:schemeClr>
                </a:solidFill>
              </a:defRPr>
            </a:lvl2pPr>
            <a:lvl3pPr marL="888999" indent="-260349">
              <a:buSzPct val="100000"/>
              <a:buFont typeface="Arial"/>
              <a:buChar char="•"/>
              <a:defRPr sz="1800">
                <a:solidFill>
                  <a:schemeClr val="tx2">
                    <a:lumMod val="50000"/>
                  </a:schemeClr>
                </a:solidFill>
              </a:defRPr>
            </a:lvl3pPr>
            <a:lvl4pPr marL="1209674" indent="-269874">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marL="0" indent="0">
              <a:buNone/>
              <a:defRPr/>
            </a:pPr>
            <a:r>
              <a:rPr b="0"/>
              <a:t>Thanks to</a:t>
            </a:r>
            <a:r>
              <a:rPr b="0"/>
              <a:t> QRL-QXL junction module, it will be possible to decouple (under some conditions) the circulation of helium in arcs and in HL-LSS.</a:t>
            </a:r>
            <a:endParaRPr b="0"/>
          </a:p>
          <a:p>
            <a:pPr marL="0" indent="0">
              <a:spcBef>
                <a:spcPts val="396"/>
              </a:spcBef>
              <a:buNone/>
              <a:defRPr/>
            </a:pPr>
            <a:r>
              <a:rPr b="0"/>
              <a:t>Besides, a new configuration and approach will be applied for HL triplets.</a:t>
            </a:r>
            <a:endParaRPr b="0"/>
          </a:p>
          <a:p>
            <a:pPr marL="0" indent="0">
              <a:buNone/>
              <a:defRPr/>
            </a:pPr>
            <a:r>
              <a:rPr b="0"/>
              <a:t>This will allow for concerned sectors to:</a:t>
            </a:r>
            <a:endParaRPr b="0"/>
          </a:p>
          <a:p>
            <a:pPr marL="0" indent="0">
              <a:buNone/>
              <a:defRPr/>
            </a:pPr>
            <a:r>
              <a:rPr b="0"/>
              <a:t> - Decouple cool-down of HL-LSS from LHC ARC+SAM </a:t>
            </a:r>
            <a:r>
              <a:rPr b="0" i="1"/>
              <a:t>(not the other way around!)</a:t>
            </a:r>
            <a:endParaRPr b="0"/>
          </a:p>
          <a:p>
            <a:pPr marL="0" indent="0">
              <a:buNone/>
              <a:defRPr/>
            </a:pPr>
            <a:r>
              <a:rPr b="0"/>
              <a:t> - Fully decouple powering Ph1 of </a:t>
            </a:r>
            <a:r>
              <a:rPr lang="en-US" sz="2100" b="0" i="0" u="none" strike="noStrike" cap="none" spc="0">
                <a:solidFill>
                  <a:schemeClr val="tx2">
                    <a:lumMod val="50000"/>
                  </a:schemeClr>
                </a:solidFill>
                <a:latin typeface="+mn-lt"/>
                <a:ea typeface="+mn-ea"/>
                <a:cs typeface="+mn-cs"/>
              </a:rPr>
              <a:t>LHC ARC and HL-LSS </a:t>
            </a:r>
            <a:r>
              <a:rPr lang="en-US" sz="2100" b="0" i="1" u="none" strike="noStrike" cap="none" spc="0">
                <a:solidFill>
                  <a:schemeClr val="tx2">
                    <a:lumMod val="50000"/>
                  </a:schemeClr>
                </a:solidFill>
                <a:latin typeface="+mn-lt"/>
                <a:ea typeface="+mn-ea"/>
                <a:cs typeface="+mn-cs"/>
              </a:rPr>
              <a:t>(with limits on LHC SAM)</a:t>
            </a:r>
            <a:endParaRPr lang="en-US" sz="2100" b="0" i="0" u="none" strike="noStrike" cap="none" spc="0">
              <a:solidFill>
                <a:schemeClr val="tx2">
                  <a:lumMod val="50000"/>
                </a:schemeClr>
              </a:solidFill>
              <a:latin typeface="+mn-lt"/>
              <a:ea typeface="+mn-ea"/>
              <a:cs typeface="+mn-cs"/>
            </a:endParaRPr>
          </a:p>
          <a:p>
            <a:pPr marL="0" indent="0">
              <a:buNone/>
              <a:defRPr/>
            </a:pPr>
            <a:r>
              <a:rPr lang="en-US" sz="2100" b="0" i="0" u="none" strike="noStrike" cap="none" spc="0">
                <a:solidFill>
                  <a:schemeClr val="tx2"/>
                </a:solidFill>
                <a:latin typeface="+mn-lt"/>
                <a:ea typeface="+mn-ea"/>
                <a:cs typeface="+mn-cs"/>
              </a:rPr>
              <a:t> -</a:t>
            </a:r>
            <a:r>
              <a:rPr lang="en-US" sz="2100" b="0" i="0" u="none" strike="noStrike" cap="none" spc="0">
                <a:solidFill>
                  <a:schemeClr val="tx2"/>
                </a:solidFill>
                <a:latin typeface="+mn-lt"/>
                <a:ea typeface="+mn-ea"/>
                <a:cs typeface="+mn-cs"/>
              </a:rPr>
              <a:t> Allow access to HL triplets in presence of LHe</a:t>
            </a:r>
            <a:endParaRPr sz="2100" b="0" i="0" u="none" strike="noStrike" cap="none" spc="0">
              <a:solidFill>
                <a:schemeClr val="tx2"/>
              </a:solidFill>
              <a:latin typeface="+mn-lt"/>
              <a:ea typeface="+mn-ea"/>
              <a:cs typeface="+mn-cs"/>
            </a:endParaRPr>
          </a:p>
          <a:p>
            <a:pPr marL="0" indent="0">
              <a:buNone/>
              <a:defRPr/>
            </a:pPr>
            <a:r>
              <a:rPr lang="en-US" sz="2100" b="0" i="0" u="none" strike="noStrike" cap="none" spc="0">
                <a:solidFill>
                  <a:schemeClr val="tx2"/>
                </a:solidFill>
                <a:latin typeface="+mn-lt"/>
                <a:ea typeface="+mn-ea"/>
                <a:cs typeface="+mn-cs"/>
              </a:rPr>
              <a:t>+ Some specific activities will be possible during LS3 with compensatory measures</a:t>
            </a:r>
            <a:endParaRPr lang="en-US" sz="2100" b="0" i="0" u="none" strike="noStrike" cap="none" spc="0">
              <a:solidFill>
                <a:schemeClr val="tx2"/>
              </a:solidFill>
              <a:latin typeface="+mn-lt"/>
              <a:ea typeface="+mn-ea"/>
              <a:cs typeface="+mn-cs"/>
            </a:endParaRPr>
          </a:p>
          <a:p>
            <a:pPr marL="0" indent="0">
              <a:spcBef>
                <a:spcPts val="396"/>
              </a:spcBef>
              <a:buNone/>
              <a:defRPr/>
            </a:pPr>
            <a:r>
              <a:rPr lang="en-US" sz="2100" b="0" i="0" u="none" strike="noStrike" cap="none" spc="0">
                <a:solidFill>
                  <a:schemeClr val="tx2"/>
                </a:solidFill>
                <a:latin typeface="+mn-lt"/>
                <a:ea typeface="+mn-ea"/>
                <a:cs typeface="+mn-cs"/>
              </a:rPr>
              <a:t>(</a:t>
            </a:r>
            <a:r>
              <a:rPr lang="en-US" sz="2100" b="0" i="0" u="none" strike="noStrike" cap="none" spc="0">
                <a:solidFill>
                  <a:schemeClr val="tx2"/>
                </a:solidFill>
                <a:latin typeface="+mn-lt"/>
                <a:ea typeface="+mn-ea"/>
                <a:cs typeface="+mn-cs"/>
              </a:rPr>
              <a:t>temporary and removable ODH systems)</a:t>
            </a:r>
            <a:endParaRPr sz="2100" b="0" i="0" u="none" strike="noStrike" cap="none" spc="0">
              <a:solidFill>
                <a:schemeClr val="tx2"/>
              </a:solidFill>
              <a:latin typeface="Source Sans Pro"/>
              <a:ea typeface="Arial"/>
              <a:cs typeface="Arial"/>
            </a:endParaRPr>
          </a:p>
          <a:p>
            <a:pPr marL="0" indent="0">
              <a:buNone/>
              <a:defRPr/>
            </a:pPr>
            <a:r>
              <a:rPr lang="en-US" sz="2100" b="0" i="0" u="none" strike="noStrike" cap="none" spc="0">
                <a:solidFill>
                  <a:schemeClr val="tx2">
                    <a:lumMod val="50000"/>
                  </a:schemeClr>
                </a:solidFill>
                <a:latin typeface="+mn-lt"/>
                <a:ea typeface="+mn-ea"/>
                <a:cs typeface="+mn-cs"/>
              </a:rPr>
              <a:t>All other rules and procedures apply in matter of safety w.r.t presence of helium &amp; ODH risk</a:t>
            </a:r>
            <a:endParaRPr lang="en-US" b="0"/>
          </a:p>
        </p:txBody>
      </p:sp>
      <p:sp>
        <p:nvSpPr>
          <p:cNvPr id="8" name="Title 6" hidden="0"/>
          <p:cNvSpPr>
            <a:spLocks noGrp="1"/>
          </p:cNvSpPr>
          <p:nvPr isPhoto="0" userDrawn="0">
            <p:ph type="title" hasCustomPrompt="0"/>
          </p:nvPr>
        </p:nvSpPr>
        <p:spPr bwMode="auto"/>
        <p:txBody>
          <a:bodyPr/>
          <a:lstStyle/>
          <a:p>
            <a:pPr>
              <a:defRPr/>
            </a:pPr>
            <a:r>
              <a:rPr/>
              <a:t>Summary of recommendations</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p:txBody>
          <a:bodyPr/>
          <a:lstStyle/>
          <a:p>
            <a:pPr>
              <a:defRPr/>
            </a:pPr>
            <a:r>
              <a:rPr/>
              <a:t>Summary of recommendations, </a:t>
            </a:r>
            <a:r>
              <a:rPr sz="2800"/>
              <a:t>HL-LSS versus LHC-ARC</a:t>
            </a:r>
            <a:endParaRPr sz="2800"/>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15DF6FE4-0CC9-BCDE-723C-DEC1BCC808D7}" type="slidenum">
              <a:rPr lang="en-US"/>
              <a:t/>
            </a:fld>
            <a:endParaRPr lang="en-US"/>
          </a:p>
        </p:txBody>
      </p:sp>
      <p:graphicFrame>
        <p:nvGraphicFramePr>
          <p:cNvPr id="8" name="" hidden="0"/>
          <p:cNvGraphicFramePr>
            <a:graphicFrameLocks xmlns:a="http://schemas.openxmlformats.org/drawingml/2006/main"/>
          </p:cNvGraphicFramePr>
          <p:nvPr isPhoto="0" userDrawn="0"/>
        </p:nvGraphicFramePr>
        <p:xfrm>
          <a:off x="566737" y="1598085"/>
          <a:ext cx="5326136" cy="4058919"/>
        </p:xfrm>
        <a:graphic>
          <a:graphicData uri="http://schemas.openxmlformats.org/drawingml/2006/table">
            <a:tbl>
              <a:tblPr firstRow="1" firstCol="0" lastRow="0" lastCol="0" bandRow="1" bandCol="0">
                <a:tableStyleId>{36781007-7677-CDFB-D5C5-FAB4EE4B97AE}</a:tableStyleId>
              </a:tblPr>
              <a:tblGrid>
                <a:gridCol w="2656718"/>
                <a:gridCol w="2656718"/>
              </a:tblGrid>
              <a:tr h="365759">
                <a:tc>
                  <a:txBody>
                    <a:bodyPr/>
                    <a:p>
                      <a:pPr algn="ctr">
                        <a:defRPr/>
                      </a:pPr>
                      <a:r>
                        <a:rPr/>
                        <a:t>Status / Activity</a:t>
                      </a:r>
                      <a:endParaRPr/>
                    </a:p>
                    <a:p>
                      <a:pPr algn="ctr">
                        <a:defRPr/>
                      </a:pPr>
                      <a:r>
                        <a:rPr/>
                        <a:t>in HL-LSS</a:t>
                      </a:r>
                      <a:endParaRPr/>
                    </a:p>
                  </a:txBody>
                  <a:tcPr/>
                </a:tc>
                <a:tc>
                  <a:txBody>
                    <a:bodyPr/>
                    <a:p>
                      <a:pPr algn="ctr">
                        <a:defRPr/>
                      </a:pPr>
                      <a:r>
                        <a:rPr/>
                        <a:t>Access conditions</a:t>
                      </a:r>
                      <a:endParaRPr/>
                    </a:p>
                    <a:p>
                      <a:pPr algn="ctr">
                        <a:defRPr/>
                      </a:pPr>
                      <a:r>
                        <a:rPr/>
                        <a:t>to adjacent ARC</a:t>
                      </a:r>
                      <a:endParaRPr/>
                    </a:p>
                  </a:txBody>
                  <a:tcPr/>
                </a:tc>
              </a:tr>
              <a:tr h="365759">
                <a:tc>
                  <a:txBody>
                    <a:bodyPr/>
                    <a:p>
                      <a:pPr>
                        <a:defRPr/>
                      </a:pPr>
                      <a:r>
                        <a:rPr/>
                        <a:t>Cryogenic at room Temp. (300K)</a:t>
                      </a:r>
                      <a:endParaRPr/>
                    </a:p>
                  </a:txBody>
                  <a:tcPr/>
                </a:tc>
                <a:tc>
                  <a:txBody>
                    <a:bodyPr/>
                    <a:p>
                      <a:pPr algn="ctr">
                        <a:defRPr/>
                      </a:pPr>
                      <a:r>
                        <a:rPr>
                          <a:solidFill>
                            <a:srgbClr val="00B050"/>
                          </a:solidFill>
                        </a:rPr>
                        <a:t>Permitted</a:t>
                      </a:r>
                      <a:endParaRPr>
                        <a:solidFill>
                          <a:srgbClr val="00B050"/>
                        </a:solidFill>
                      </a:endParaRPr>
                    </a:p>
                  </a:txBody>
                  <a:tcPr/>
                </a:tc>
              </a:tr>
              <a:tr h="365759">
                <a:tc>
                  <a:txBody>
                    <a:bodyPr/>
                    <a:p>
                      <a:pPr>
                        <a:defRPr/>
                      </a:pPr>
                      <a:r>
                        <a:rPr/>
                        <a:t>Pressure Test</a:t>
                      </a:r>
                      <a:endParaRPr/>
                    </a:p>
                  </a:txBody>
                  <a:tcPr/>
                </a:tc>
                <a:tc>
                  <a:txBody>
                    <a:bodyPr/>
                    <a:p>
                      <a:pPr algn="ctr">
                        <a:defRPr/>
                      </a:pPr>
                      <a:r>
                        <a:rPr>
                          <a:solidFill>
                            <a:srgbClr val="C00000"/>
                          </a:solidFill>
                        </a:rPr>
                        <a:t>Forbidden</a:t>
                      </a:r>
                      <a:endParaRPr>
                        <a:solidFill>
                          <a:srgbClr val="C00000"/>
                        </a:solidFill>
                      </a:endParaRPr>
                    </a:p>
                  </a:txBody>
                  <a:tcPr/>
                </a:tc>
              </a:tr>
              <a:tr h="365759">
                <a:tc>
                  <a:txBody>
                    <a:bodyPr/>
                    <a:p>
                      <a:pPr>
                        <a:defRPr/>
                      </a:pPr>
                      <a:r>
                        <a:rPr/>
                        <a:t>Cool-Down or Warm-up (330K-80K)</a:t>
                      </a:r>
                      <a:endParaRPr/>
                    </a:p>
                  </a:txBody>
                  <a:tcPr/>
                </a:tc>
                <a:tc>
                  <a:txBody>
                    <a:bodyPr/>
                    <a:p>
                      <a:pPr algn="ctr">
                        <a:defRPr/>
                      </a:pPr>
                      <a:r>
                        <a:rPr lang="en-US" sz="1800" b="0" i="0" u="none" strike="noStrike" cap="none" spc="0">
                          <a:solidFill>
                            <a:srgbClr val="00B050"/>
                          </a:solidFill>
                          <a:latin typeface="+mn-lt"/>
                          <a:ea typeface="+mn-ea"/>
                          <a:cs typeface="+mn-cs"/>
                        </a:rPr>
                        <a:t>Permitted</a:t>
                      </a:r>
                      <a:endParaRPr>
                        <a:solidFill>
                          <a:srgbClr val="C00000"/>
                        </a:solidFill>
                      </a:endParaRPr>
                    </a:p>
                  </a:txBody>
                  <a:tcPr/>
                </a:tc>
              </a:tr>
              <a:tr h="365759">
                <a:tc>
                  <a:txBody>
                    <a:bodyPr/>
                    <a:p>
                      <a:pPr>
                        <a:defRPr/>
                      </a:pPr>
                      <a:r>
                        <a:rPr/>
                        <a:t>Operation at cold</a:t>
                      </a:r>
                      <a:endParaRPr/>
                    </a:p>
                    <a:p>
                      <a:pPr>
                        <a:defRPr/>
                      </a:pPr>
                      <a:r>
                        <a:rPr/>
                        <a:t>(below 80K)</a:t>
                      </a:r>
                      <a:endParaRPr/>
                    </a:p>
                  </a:txBody>
                  <a:tcPr/>
                </a:tc>
                <a:tc>
                  <a:txBody>
                    <a:bodyPr/>
                    <a:p>
                      <a:pPr algn="ctr">
                        <a:defRPr/>
                      </a:pPr>
                      <a:r>
                        <a:rPr>
                          <a:solidFill>
                            <a:srgbClr val="00B050"/>
                          </a:solidFill>
                        </a:rPr>
                        <a:t>Permitted</a:t>
                      </a:r>
                      <a:endParaRPr>
                        <a:solidFill>
                          <a:srgbClr val="00B050"/>
                        </a:solidFill>
                      </a:endParaRPr>
                    </a:p>
                  </a:txBody>
                  <a:tcPr/>
                </a:tc>
              </a:tr>
              <a:tr h="365759">
                <a:tc>
                  <a:txBody>
                    <a:bodyPr/>
                    <a:p>
                      <a:pPr>
                        <a:defRPr/>
                      </a:pPr>
                      <a:r>
                        <a:rPr/>
                        <a:t>Powering Ph1</a:t>
                      </a:r>
                      <a:endParaRPr/>
                    </a:p>
                  </a:txBody>
                  <a:tcPr/>
                </a:tc>
                <a:tc>
                  <a:txBody>
                    <a:bodyPr/>
                    <a:p>
                      <a:pPr algn="ctr">
                        <a:defRPr/>
                      </a:pPr>
                      <a:r>
                        <a:rPr>
                          <a:solidFill>
                            <a:srgbClr val="00B050"/>
                          </a:solidFill>
                        </a:rPr>
                        <a:t>Permitted</a:t>
                      </a:r>
                      <a:endParaRPr>
                        <a:solidFill>
                          <a:srgbClr val="00B050"/>
                        </a:solidFill>
                      </a:endParaRPr>
                    </a:p>
                    <a:p>
                      <a:pPr algn="ctr">
                        <a:defRPr/>
                      </a:pPr>
                      <a:r>
                        <a:rPr i="1">
                          <a:solidFill>
                            <a:schemeClr val="tx1">
                              <a:lumMod val="60000"/>
                              <a:lumOff val="40000"/>
                            </a:schemeClr>
                          </a:solidFill>
                        </a:rPr>
                        <a:t>(SAM as buffer zone)</a:t>
                      </a:r>
                      <a:endParaRPr>
                        <a:solidFill>
                          <a:srgbClr val="00B050"/>
                        </a:solidFill>
                      </a:endParaRPr>
                    </a:p>
                  </a:txBody>
                  <a:tcPr/>
                </a:tc>
              </a:tr>
              <a:tr h="365759">
                <a:tc>
                  <a:txBody>
                    <a:bodyPr/>
                    <a:p>
                      <a:pPr>
                        <a:defRPr/>
                      </a:pPr>
                      <a:r>
                        <a:rPr/>
                        <a:t>Powering Ph2</a:t>
                      </a:r>
                      <a:endParaRPr/>
                    </a:p>
                  </a:txBody>
                  <a:tcPr/>
                </a:tc>
                <a:tc>
                  <a:txBody>
                    <a:bodyPr/>
                    <a:p>
                      <a:pPr algn="ctr">
                        <a:defRPr/>
                      </a:pPr>
                      <a:r>
                        <a:rPr>
                          <a:solidFill>
                            <a:srgbClr val="C00000"/>
                          </a:solidFill>
                        </a:rPr>
                        <a:t>Forbidden</a:t>
                      </a:r>
                      <a:endParaRPr>
                        <a:solidFill>
                          <a:srgbClr val="C00000"/>
                        </a:solidFill>
                      </a:endParaRPr>
                    </a:p>
                  </a:txBody>
                  <a:tcPr/>
                </a:tc>
              </a:tr>
            </a:tbl>
          </a:graphicData>
        </a:graphic>
      </p:graphicFrame>
      <p:graphicFrame>
        <p:nvGraphicFramePr>
          <p:cNvPr id="9" name="" hidden="0"/>
          <p:cNvGraphicFramePr>
            <a:graphicFrameLocks xmlns:a="http://schemas.openxmlformats.org/drawingml/2006/main"/>
          </p:cNvGraphicFramePr>
          <p:nvPr isPhoto="0" userDrawn="0"/>
        </p:nvGraphicFramePr>
        <p:xfrm>
          <a:off x="6271237" y="1598085"/>
          <a:ext cx="5326136" cy="4058919"/>
        </p:xfrm>
        <a:graphic>
          <a:graphicData uri="http://schemas.openxmlformats.org/drawingml/2006/table">
            <a:tbl>
              <a:tblPr firstRow="1" firstCol="0" lastRow="0" lastCol="0" bandRow="1" bandCol="0">
                <a:tableStyleId>{36781007-7677-CDFB-D5C5-FAB4EE4B97AE}</a:tableStyleId>
              </a:tblPr>
              <a:tblGrid>
                <a:gridCol w="2656718"/>
                <a:gridCol w="2656718"/>
              </a:tblGrid>
              <a:tr h="365759">
                <a:tc>
                  <a:txBody>
                    <a:bodyPr/>
                    <a:p>
                      <a:pPr algn="ctr">
                        <a:defRPr/>
                      </a:pPr>
                      <a:r>
                        <a:rPr/>
                        <a:t>Status / Activity</a:t>
                      </a:r>
                      <a:endParaRPr/>
                    </a:p>
                    <a:p>
                      <a:pPr algn="ctr">
                        <a:defRPr/>
                      </a:pPr>
                      <a:r>
                        <a:rPr/>
                        <a:t>in LHC-ARC</a:t>
                      </a:r>
                      <a:endParaRPr/>
                    </a:p>
                  </a:txBody>
                  <a:tcPr/>
                </a:tc>
                <a:tc>
                  <a:txBody>
                    <a:bodyPr/>
                    <a:p>
                      <a:pPr algn="ctr">
                        <a:defRPr/>
                      </a:pPr>
                      <a:r>
                        <a:rPr/>
                        <a:t>Access conditions</a:t>
                      </a:r>
                      <a:endParaRPr/>
                    </a:p>
                    <a:p>
                      <a:pPr algn="ctr">
                        <a:defRPr/>
                      </a:pPr>
                      <a:r>
                        <a:rPr/>
                        <a:t>to adjacent HL-LSS</a:t>
                      </a:r>
                      <a:endParaRPr/>
                    </a:p>
                  </a:txBody>
                  <a:tcPr/>
                </a:tc>
              </a:tr>
              <a:tr h="365759">
                <a:tc>
                  <a:txBody>
                    <a:bodyPr/>
                    <a:p>
                      <a:pPr>
                        <a:defRPr/>
                      </a:pPr>
                      <a:r>
                        <a:rPr/>
                        <a:t>Cryogenic at room Temp. (300K)</a:t>
                      </a:r>
                      <a:endParaRPr/>
                    </a:p>
                  </a:txBody>
                  <a:tcPr/>
                </a:tc>
                <a:tc>
                  <a:txBody>
                    <a:bodyPr/>
                    <a:p>
                      <a:pPr algn="ctr">
                        <a:defRPr/>
                      </a:pPr>
                      <a:r>
                        <a:rPr>
                          <a:solidFill>
                            <a:srgbClr val="00B050"/>
                          </a:solidFill>
                        </a:rPr>
                        <a:t>Permitted</a:t>
                      </a:r>
                      <a:endParaRPr>
                        <a:solidFill>
                          <a:srgbClr val="00B050"/>
                        </a:solidFill>
                      </a:endParaRPr>
                    </a:p>
                  </a:txBody>
                  <a:tcPr/>
                </a:tc>
              </a:tr>
              <a:tr h="365759">
                <a:tc>
                  <a:txBody>
                    <a:bodyPr/>
                    <a:p>
                      <a:pPr>
                        <a:defRPr/>
                      </a:pPr>
                      <a:r>
                        <a:rPr/>
                        <a:t>Pressure Test</a:t>
                      </a:r>
                      <a:endParaRPr/>
                    </a:p>
                  </a:txBody>
                  <a:tcPr/>
                </a:tc>
                <a:tc>
                  <a:txBody>
                    <a:bodyPr/>
                    <a:p>
                      <a:pPr algn="ctr">
                        <a:defRPr/>
                      </a:pPr>
                      <a:r>
                        <a:rPr>
                          <a:solidFill>
                            <a:srgbClr val="C00000"/>
                          </a:solidFill>
                        </a:rPr>
                        <a:t>Forbidden</a:t>
                      </a:r>
                      <a:endParaRPr>
                        <a:solidFill>
                          <a:srgbClr val="C00000"/>
                        </a:solidFill>
                      </a:endParaRPr>
                    </a:p>
                  </a:txBody>
                  <a:tcPr/>
                </a:tc>
              </a:tr>
              <a:tr h="365759">
                <a:tc>
                  <a:txBody>
                    <a:bodyPr/>
                    <a:p>
                      <a:pPr>
                        <a:defRPr/>
                      </a:pPr>
                      <a:r>
                        <a:rPr/>
                        <a:t>Cool-Down or Warm-up (330K-80K)</a:t>
                      </a:r>
                      <a:endParaRPr/>
                    </a:p>
                  </a:txBody>
                  <a:tcPr/>
                </a:tc>
                <a:tc>
                  <a:txBody>
                    <a:bodyPr/>
                    <a:p>
                      <a:pPr algn="ctr">
                        <a:defRPr/>
                      </a:pPr>
                      <a:r>
                        <a:rPr>
                          <a:solidFill>
                            <a:srgbClr val="C00000"/>
                          </a:solidFill>
                        </a:rPr>
                        <a:t>Forbidden</a:t>
                      </a:r>
                      <a:endParaRPr>
                        <a:solidFill>
                          <a:srgbClr val="C00000"/>
                        </a:solidFill>
                      </a:endParaRPr>
                    </a:p>
                  </a:txBody>
                  <a:tcPr/>
                </a:tc>
              </a:tr>
              <a:tr h="365759">
                <a:tc>
                  <a:txBody>
                    <a:bodyPr/>
                    <a:p>
                      <a:pPr>
                        <a:defRPr/>
                      </a:pPr>
                      <a:r>
                        <a:rPr/>
                        <a:t>Operation at cold</a:t>
                      </a:r>
                      <a:endParaRPr/>
                    </a:p>
                    <a:p>
                      <a:pPr>
                        <a:defRPr/>
                      </a:pPr>
                      <a:r>
                        <a:rPr/>
                        <a:t>(below 80K)</a:t>
                      </a:r>
                      <a:endParaRPr/>
                    </a:p>
                  </a:txBody>
                  <a:tcPr/>
                </a:tc>
                <a:tc>
                  <a:txBody>
                    <a:bodyPr/>
                    <a:p>
                      <a:pPr algn="ctr">
                        <a:defRPr/>
                      </a:pPr>
                      <a:r>
                        <a:rPr>
                          <a:solidFill>
                            <a:srgbClr val="00B050"/>
                          </a:solidFill>
                        </a:rPr>
                        <a:t>Permitted</a:t>
                      </a:r>
                      <a:endParaRPr>
                        <a:solidFill>
                          <a:srgbClr val="00B050"/>
                        </a:solidFill>
                      </a:endParaRPr>
                    </a:p>
                  </a:txBody>
                  <a:tcPr/>
                </a:tc>
              </a:tr>
              <a:tr h="365759">
                <a:tc>
                  <a:txBody>
                    <a:bodyPr/>
                    <a:p>
                      <a:pPr>
                        <a:defRPr/>
                      </a:pPr>
                      <a:r>
                        <a:rPr/>
                        <a:t>Powering Ph1</a:t>
                      </a:r>
                      <a:endParaRPr/>
                    </a:p>
                  </a:txBody>
                  <a:tcPr/>
                </a:tc>
                <a:tc>
                  <a:txBody>
                    <a:bodyPr/>
                    <a:p>
                      <a:pPr algn="ctr">
                        <a:defRPr/>
                      </a:pPr>
                      <a:r>
                        <a:rPr>
                          <a:solidFill>
                            <a:srgbClr val="00B050"/>
                          </a:solidFill>
                        </a:rPr>
                        <a:t>Permitted</a:t>
                      </a:r>
                      <a:endParaRPr>
                        <a:solidFill>
                          <a:srgbClr val="00B050"/>
                        </a:solidFill>
                      </a:endParaRPr>
                    </a:p>
                    <a:p>
                      <a:pPr algn="ctr">
                        <a:defRPr/>
                      </a:pPr>
                      <a:r>
                        <a:rPr i="1">
                          <a:solidFill>
                            <a:schemeClr val="tx1">
                              <a:lumMod val="60000"/>
                              <a:lumOff val="40000"/>
                            </a:schemeClr>
                          </a:solidFill>
                        </a:rPr>
                        <a:t>(SAM as buffer zone)</a:t>
                      </a:r>
                      <a:endParaRPr>
                        <a:solidFill>
                          <a:srgbClr val="00B050"/>
                        </a:solidFill>
                      </a:endParaRPr>
                    </a:p>
                  </a:txBody>
                  <a:tcPr/>
                </a:tc>
              </a:tr>
              <a:tr h="365759">
                <a:tc>
                  <a:txBody>
                    <a:bodyPr/>
                    <a:p>
                      <a:pPr>
                        <a:defRPr/>
                      </a:pPr>
                      <a:r>
                        <a:rPr/>
                        <a:t>Powering Ph2</a:t>
                      </a:r>
                      <a:endParaRPr/>
                    </a:p>
                  </a:txBody>
                  <a:tcPr/>
                </a:tc>
                <a:tc>
                  <a:txBody>
                    <a:bodyPr/>
                    <a:p>
                      <a:pPr algn="ctr">
                        <a:defRPr/>
                      </a:pPr>
                      <a:r>
                        <a:rPr>
                          <a:solidFill>
                            <a:srgbClr val="C00000"/>
                          </a:solidFill>
                        </a:rPr>
                        <a:t>Forbidden</a:t>
                      </a:r>
                      <a:endParaRPr>
                        <a:solidFill>
                          <a:srgbClr val="C00000"/>
                        </a:solidFill>
                      </a:endParaRPr>
                    </a:p>
                  </a:txBody>
                  <a:tcPr/>
                </a:tc>
              </a:tr>
            </a:tbl>
          </a:graphicData>
        </a:graphic>
      </p:graphicFrame>
      <p:sp>
        <p:nvSpPr>
          <p:cNvPr id="10" name="" hidden="0"/>
          <p:cNvSpPr/>
          <p:nvPr isPhoto="0" userDrawn="0"/>
        </p:nvSpPr>
        <p:spPr bwMode="auto">
          <a:xfrm flipH="0" flipV="0">
            <a:off x="1717749" y="913499"/>
            <a:ext cx="8940612"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i="1">
                <a:solidFill>
                  <a:srgbClr val="800080"/>
                </a:solidFill>
              </a:rPr>
              <a:t>Considering complementary ODH sensors (x2/LSS) and barriers+signs as proposed</a:t>
            </a:r>
            <a:endParaRPr i="1">
              <a:solidFill>
                <a:srgbClr val="80008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Content Placeholder 2" hidden="0"/>
          <p:cNvSpPr>
            <a:spLocks noGrp="1"/>
          </p:cNvSpPr>
          <p:nvPr isPhoto="0" userDrawn="0">
            <p:ph idx="1" hasCustomPrompt="1"/>
          </p:nvPr>
        </p:nvSpPr>
        <p:spPr bwMode="auto">
          <a:xfrm>
            <a:off x="407988" y="1252084"/>
            <a:ext cx="11376023" cy="4608511"/>
          </a:xfrm>
        </p:spPr>
        <p:txBody>
          <a:bodyPr/>
          <a:lstStyle>
            <a:lvl1pPr marL="342900" indent="-342900">
              <a:buFont typeface="Arial"/>
              <a:buChar char="•"/>
              <a:defRPr>
                <a:solidFill>
                  <a:schemeClr val="tx2">
                    <a:lumMod val="50000"/>
                  </a:schemeClr>
                </a:solidFill>
              </a:defRPr>
            </a:lvl1pPr>
            <a:lvl2pPr marL="628649" indent="-261937">
              <a:buFont typeface="Arial"/>
              <a:buChar char="•"/>
              <a:defRPr sz="1800">
                <a:solidFill>
                  <a:schemeClr val="tx2">
                    <a:lumMod val="50000"/>
                  </a:schemeClr>
                </a:solidFill>
              </a:defRPr>
            </a:lvl2pPr>
            <a:lvl3pPr marL="888999" indent="-260349">
              <a:buSzPct val="100000"/>
              <a:buFont typeface="Arial"/>
              <a:buChar char="•"/>
              <a:defRPr sz="1800">
                <a:solidFill>
                  <a:schemeClr val="tx2">
                    <a:lumMod val="50000"/>
                  </a:schemeClr>
                </a:solidFill>
              </a:defRPr>
            </a:lvl3pPr>
            <a:lvl4pPr marL="1209674" indent="-269874">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a:defRPr/>
            </a:pPr>
            <a:endParaRPr/>
          </a:p>
          <a:p>
            <a:pPr>
              <a:defRPr/>
            </a:pPr>
            <a:r>
              <a:rPr/>
              <a:t>document/text: update of Helium spill wg recommendations for post LS3 configuration</a:t>
            </a:r>
            <a:endParaRPr/>
          </a:p>
          <a:p>
            <a:pPr>
              <a:defRPr/>
            </a:pPr>
            <a:endParaRPr/>
          </a:p>
          <a:p>
            <a:pPr>
              <a:defRPr/>
            </a:pPr>
            <a:r>
              <a:rPr/>
              <a:t>drawings with "green" zones authorised, "red" not accessible</a:t>
            </a:r>
            <a:endParaRPr/>
          </a:p>
          <a:p>
            <a:pPr>
              <a:defRPr/>
            </a:pPr>
            <a:endParaRPr/>
          </a:p>
          <a:p>
            <a:pPr>
              <a:defRPr/>
            </a:pPr>
            <a:r>
              <a:rPr/>
              <a:t>definition of sensitive areas, no stay areas and position of barriers</a:t>
            </a:r>
            <a:endParaRPr/>
          </a:p>
          <a:p>
            <a:pPr>
              <a:defRPr/>
            </a:pPr>
            <a:endParaRPr/>
          </a:p>
          <a:p>
            <a:pPr>
              <a:defRPr/>
            </a:pPr>
            <a:r>
              <a:rPr/>
              <a:t>activities in sensitive areas, annex 11 applicable only for triplets at P2 &amp; P8</a:t>
            </a:r>
            <a:endParaRPr/>
          </a:p>
        </p:txBody>
      </p:sp>
      <p:sp>
        <p:nvSpPr>
          <p:cNvPr id="5" name="Title 6" hidden="0"/>
          <p:cNvSpPr>
            <a:spLocks noGrp="1"/>
          </p:cNvSpPr>
          <p:nvPr isPhoto="0" userDrawn="0">
            <p:ph type="title" hasCustomPrompt="0"/>
          </p:nvPr>
        </p:nvSpPr>
        <p:spPr bwMode="auto"/>
        <p:txBody>
          <a:bodyPr/>
          <a:lstStyle/>
          <a:p>
            <a:pPr>
              <a:defRPr/>
            </a:pPr>
            <a:r>
              <a:rPr/>
              <a:t>Further actions and documents to be updated,</a:t>
            </a:r>
            <a:br>
              <a:rPr/>
            </a:br>
            <a:r>
              <a:rPr/>
              <a:t>       o</a:t>
            </a:r>
            <a:r>
              <a:rPr lang="en-US" sz="3600" b="1" i="0" u="none" strike="noStrike" cap="none" spc="0">
                <a:solidFill>
                  <a:schemeClr val="tx1"/>
                </a:solidFill>
                <a:latin typeface="+mj-lt"/>
                <a:ea typeface="+mj-ea"/>
                <a:cs typeface="+mj-cs"/>
              </a:rPr>
              <a:t>nce recommendations endorsed</a:t>
            </a:r>
            <a:endParaRPr/>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68847199-516F-7848-3379-91B70CEF1D06}" type="slidenum">
              <a:rPr lang="en-US"/>
              <a:t/>
            </a:fld>
            <a:endParaRPr lang="en-US"/>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5"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6" name="Slide Number Placeholder 12" hidden="0"/>
          <p:cNvSpPr>
            <a:spLocks noGrp="1"/>
          </p:cNvSpPr>
          <p:nvPr isPhoto="0" userDrawn="0">
            <p:ph type="sldNum" sz="quarter" idx="12" hasCustomPrompt="0"/>
          </p:nvPr>
        </p:nvSpPr>
        <p:spPr bwMode="auto"/>
        <p:txBody>
          <a:bodyPr/>
          <a:lstStyle/>
          <a:p>
            <a:pPr>
              <a:defRPr/>
            </a:pPr>
            <a:fld id="{A7905A26-F01B-DCEF-B853-B838EB91882B}" type="slidenum">
              <a:rPr lang="en-US"/>
              <a:t/>
            </a:fld>
            <a:endParaRPr lang="en-US"/>
          </a:p>
        </p:txBody>
      </p:sp>
      <p:sp>
        <p:nvSpPr>
          <p:cNvPr id="7" name="Title 1" hidden="0"/>
          <p:cNvSpPr>
            <a:spLocks noGrp="1"/>
          </p:cNvSpPr>
          <p:nvPr isPhoto="0" userDrawn="0">
            <p:ph type="ctrTitle" hasCustomPrompt="0"/>
          </p:nvPr>
        </p:nvSpPr>
        <p:spPr bwMode="auto">
          <a:xfrm>
            <a:off x="1523999" y="1046162"/>
            <a:ext cx="9144000" cy="2387599"/>
          </a:xfrm>
        </p:spPr>
        <p:txBody>
          <a:bodyPr anchor="b"/>
          <a:lstStyle>
            <a:lvl1pPr algn="ctr">
              <a:defRPr sz="6000"/>
            </a:lvl1pPr>
          </a:lstStyle>
          <a:p>
            <a:pPr>
              <a:defRPr/>
            </a:pPr>
            <a:r>
              <a:rPr/>
              <a:t>Complementary slides</a:t>
            </a:r>
            <a:endParaRPr/>
          </a:p>
        </p:txBody>
      </p:sp>
      <p:sp>
        <p:nvSpPr>
          <p:cNvPr id="8" name="Subtitle 2" hidden="0"/>
          <p:cNvSpPr>
            <a:spLocks noGrp="1"/>
          </p:cNvSpPr>
          <p:nvPr isPhoto="0" userDrawn="0">
            <p:ph type="subTitle" idx="1" hasCustomPrompt="0"/>
          </p:nvPr>
        </p:nvSpPr>
        <p:spPr bwMode="auto">
          <a:xfrm>
            <a:off x="1523999" y="3602037"/>
            <a:ext cx="9144000" cy="1655761"/>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a:xfrm>
            <a:off x="407988" y="237521"/>
            <a:ext cx="11376024" cy="1065741"/>
          </a:xfrm>
        </p:spPr>
        <p:txBody>
          <a:bodyPr/>
          <a:lstStyle/>
          <a:p>
            <a:pPr>
              <a:defRPr/>
            </a:pPr>
            <a:r>
              <a:rPr/>
              <a:t>Complementary information foreseen, meetings</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D82CC183-8B7B-680B-956F-FCA46E6EE23F}" type="slidenum">
              <a:rPr lang="en-US"/>
              <a:t/>
            </a:fld>
            <a:endParaRPr lang="en-US"/>
          </a:p>
        </p:txBody>
      </p:sp>
      <p:sp>
        <p:nvSpPr>
          <p:cNvPr id="8" name="Content Placeholder 2" hidden="0"/>
          <p:cNvSpPr>
            <a:spLocks noGrp="1"/>
          </p:cNvSpPr>
          <p:nvPr isPhoto="0" userDrawn="0">
            <p:ph idx="1" hasCustomPrompt="0"/>
          </p:nvPr>
        </p:nvSpPr>
        <p:spPr bwMode="auto">
          <a:xfrm>
            <a:off x="476022" y="1388155"/>
            <a:ext cx="11376023" cy="4608510"/>
          </a:xfrm>
        </p:spPr>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marL="316921" indent="-316921">
              <a:buFont typeface="Arial"/>
              <a:buChar char="•"/>
              <a:defRPr/>
            </a:pPr>
            <a:r>
              <a:rPr sz="1800">
                <a:ea typeface="Times New Roman"/>
              </a:rPr>
              <a:t>Impact of HL-LHC infrastructures:</a:t>
            </a:r>
            <a:endParaRPr>
              <a:ea typeface="Times New Roman"/>
            </a:endParaRPr>
          </a:p>
          <a:p>
            <a:pPr marL="716971" lvl="1" indent="-316921">
              <a:buFont typeface="Arial"/>
              <a:buChar char="•"/>
              <a:defRPr/>
            </a:pPr>
            <a:r>
              <a:rPr sz="1600">
                <a:ea typeface="Times New Roman"/>
              </a:rPr>
              <a:t>Thomas Otto (HL-LHC),</a:t>
            </a:r>
            <a:r>
              <a:rPr sz="1600">
                <a:ea typeface="Times New Roman"/>
              </a:rPr>
              <a:t> Christelle </a:t>
            </a:r>
            <a:r>
              <a:rPr sz="1600">
                <a:ea typeface="Times New Roman"/>
              </a:rPr>
              <a:t>Gaignant</a:t>
            </a:r>
            <a:r>
              <a:rPr sz="1600">
                <a:ea typeface="Times New Roman"/>
              </a:rPr>
              <a:t> (PSO HL-LHC)</a:t>
            </a:r>
            <a:endParaRPr sz="1600">
              <a:ea typeface="Times New Roman"/>
            </a:endParaRPr>
          </a:p>
          <a:p>
            <a:pPr marL="316921" indent="-316921">
              <a:buFont typeface="Arial"/>
              <a:buChar char="•"/>
              <a:defRPr/>
            </a:pPr>
            <a:r>
              <a:rPr sz="1800">
                <a:ea typeface="Times New Roman"/>
              </a:rPr>
              <a:t>Helium release </a:t>
            </a:r>
            <a:r>
              <a:rPr sz="1800">
                <a:ea typeface="Times New Roman"/>
              </a:rPr>
              <a:t>scenarii</a:t>
            </a:r>
            <a:r>
              <a:rPr sz="1800">
                <a:ea typeface="Times New Roman"/>
              </a:rPr>
              <a:t> for HL-LHC:</a:t>
            </a:r>
            <a:endParaRPr sz="1800">
              <a:ea typeface="Times New Roman"/>
            </a:endParaRPr>
          </a:p>
          <a:p>
            <a:pPr marL="716971" lvl="1" indent="-316921">
              <a:buFont typeface="Arial"/>
              <a:buChar char="•"/>
              <a:defRPr/>
            </a:pPr>
            <a:r>
              <a:rPr sz="1600">
                <a:ea typeface="Times New Roman"/>
              </a:rPr>
              <a:t>Vanessa Gahier, following HL-W9-Cryo studies 2023</a:t>
            </a:r>
            <a:endParaRPr>
              <a:ea typeface="Times New Roman"/>
            </a:endParaRPr>
          </a:p>
          <a:p>
            <a:pPr marL="316921" indent="-316921">
              <a:buFont typeface="Arial"/>
              <a:buChar char="•"/>
              <a:defRPr/>
            </a:pPr>
            <a:r>
              <a:rPr sz="1800">
                <a:ea typeface="Times New Roman"/>
              </a:rPr>
              <a:t>Accidental possible scenarios with powering:</a:t>
            </a:r>
            <a:endParaRPr sz="1800">
              <a:ea typeface="Times New Roman"/>
            </a:endParaRPr>
          </a:p>
          <a:p>
            <a:pPr marL="716971" lvl="1" indent="-316921">
              <a:buFont typeface="Arial"/>
              <a:buChar char="•"/>
              <a:defRPr/>
            </a:pPr>
            <a:r>
              <a:rPr>
                <a:ea typeface="Times New Roman"/>
              </a:rPr>
              <a:t>Experts from TE MPE (or HL Magnet Circuit Forum</a:t>
            </a:r>
            <a:r>
              <a:rPr>
                <a:ea typeface="Times New Roman"/>
              </a:rPr>
              <a:t>)</a:t>
            </a:r>
            <a:endParaRPr>
              <a:ea typeface="Times New Roman"/>
            </a:endParaRPr>
          </a:p>
          <a:p>
            <a:pPr marL="316921" indent="-316921">
              <a:buFont typeface="Arial"/>
              <a:buChar char="•"/>
              <a:defRPr/>
            </a:pPr>
            <a:r>
              <a:rPr sz="1800">
                <a:ea typeface="Times New Roman"/>
              </a:rPr>
              <a:t>Definition of the access zones:</a:t>
            </a:r>
            <a:endParaRPr>
              <a:ea typeface="Times New Roman"/>
            </a:endParaRPr>
          </a:p>
          <a:p>
            <a:pPr marL="716971" lvl="1" indent="-316921">
              <a:buFont typeface="Arial"/>
              <a:buChar char="•"/>
              <a:defRPr/>
            </a:pPr>
            <a:r>
              <a:rPr sz="1600">
                <a:ea typeface="Times New Roman"/>
              </a:rPr>
              <a:t>EN EROS (or DSO's &amp; schedule/access coordination)</a:t>
            </a:r>
            <a:endParaRPr sz="1600">
              <a:ea typeface="Times New Roman"/>
            </a:endParaRPr>
          </a:p>
          <a:p>
            <a:pPr marL="316921" indent="-316921">
              <a:buFont typeface="Arial"/>
              <a:buChar char="•"/>
              <a:defRPr/>
            </a:pPr>
            <a:r>
              <a:rPr sz="1800">
                <a:ea typeface="Times New Roman"/>
              </a:rPr>
              <a:t>Number, positions of the new ODH sensors:</a:t>
            </a:r>
            <a:endParaRPr>
              <a:ea typeface="Times New Roman"/>
            </a:endParaRPr>
          </a:p>
          <a:p>
            <a:pPr marL="716971" lvl="1" indent="-316921">
              <a:buFont typeface="Arial"/>
              <a:buChar char="•"/>
              <a:defRPr/>
            </a:pPr>
            <a:r>
              <a:rPr sz="1600">
                <a:ea typeface="Times New Roman"/>
              </a:rPr>
              <a:t>Sébastien Evrard or delegate for the consolidation of Safety access systems since positions of ODH systems should be reviewed (entire EN-AA team for PSSCONS)</a:t>
            </a:r>
            <a:endParaRPr sz="1600">
              <a:ea typeface="Times New Roman"/>
            </a:endParaRPr>
          </a:p>
        </p:txBody>
      </p:sp>
      <p:sp>
        <p:nvSpPr>
          <p:cNvPr id="9" name="" hidden="0"/>
          <p:cNvSpPr/>
          <p:nvPr isPhoto="0" userDrawn="0"/>
        </p:nvSpPr>
        <p:spPr bwMode="auto">
          <a:xfrm flipH="0" flipV="0">
            <a:off x="1526785" y="5776821"/>
            <a:ext cx="10629336" cy="503462"/>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ctr">
              <a:defRPr/>
            </a:pPr>
            <a:r>
              <a:rPr sz="2400" i="1">
                <a:solidFill>
                  <a:srgbClr val="800080"/>
                </a:solidFill>
              </a:rPr>
              <a:t>Thanks to all contributors for fruitful exchanges and maturation of solutions!</a:t>
            </a:r>
            <a:endParaRPr sz="2400" i="1">
              <a:solidFill>
                <a:srgbClr val="800080"/>
              </a:solidFill>
            </a:endParaRPr>
          </a:p>
        </p:txBody>
      </p:sp>
      <p:pic>
        <p:nvPicPr>
          <p:cNvPr id="10" name="" hidden="0"/>
          <p:cNvPicPr>
            <a:picLocks noChangeAspect="1"/>
          </p:cNvPicPr>
          <p:nvPr isPhoto="0" userDrawn="0"/>
        </p:nvPicPr>
        <p:blipFill>
          <a:blip r:embed="rId2"/>
          <a:stretch/>
        </p:blipFill>
        <p:spPr bwMode="auto">
          <a:xfrm flipH="0" flipV="0">
            <a:off x="6674214" y="1408928"/>
            <a:ext cx="5361785" cy="3397566"/>
          </a:xfrm>
          <a:prstGeom prst="rect">
            <a:avLst/>
          </a:prstGeom>
          <a:ln w="6349">
            <a:solidFill>
              <a:schemeClr val="bg1">
                <a:lumMod val="74901"/>
              </a:schemeClr>
            </a:solidFill>
            <a:prstDash val="solid"/>
          </a:ln>
        </p:spPr>
      </p:pic>
      <p:sp>
        <p:nvSpPr>
          <p:cNvPr id="11" name="" hidden="0"/>
          <p:cNvSpPr/>
          <p:nvPr isPhoto="0" userDrawn="0"/>
        </p:nvSpPr>
        <p:spPr bwMode="auto">
          <a:xfrm flipH="0" flipV="0">
            <a:off x="1036928" y="714963"/>
            <a:ext cx="9256420" cy="64011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i="1">
                <a:solidFill>
                  <a:srgbClr val="800080"/>
                </a:solidFill>
              </a:rPr>
              <a:t>Specific meetings with specialists held in complement to plenary meetings of the wg</a:t>
            </a:r>
            <a:endParaRPr i="1">
              <a:solidFill>
                <a:srgbClr val="800080"/>
              </a:solidFill>
            </a:endParaRPr>
          </a:p>
        </p:txBody>
      </p:sp>
      <p:sp>
        <p:nvSpPr>
          <p:cNvPr id="12" name="" hidden="0"/>
          <p:cNvSpPr/>
          <p:nvPr isPhoto="0" userDrawn="0"/>
        </p:nvSpPr>
        <p:spPr bwMode="auto">
          <a:xfrm flipH="0" flipV="0">
            <a:off x="6670284" y="1109571"/>
            <a:ext cx="5362293"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u="sng">
                <a:solidFill>
                  <a:schemeClr val="tx1">
                    <a:lumMod val="60000"/>
                    <a:lumOff val="40000"/>
                  </a:schemeClr>
                </a:solidFill>
                <a:hlinkClick r:id="rId3" tooltip=""/>
              </a:rPr>
              <a:t>EDMS# TE_Department - Safety</a:t>
            </a:r>
            <a:endParaRPr>
              <a:solidFill>
                <a:schemeClr val="tx1">
                  <a:lumMod val="60000"/>
                  <a:lumOff val="40000"/>
                </a:schemeClr>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pic>
        <p:nvPicPr>
          <p:cNvPr id="4" name="" hidden="0"/>
          <p:cNvPicPr>
            <a:picLocks noChangeAspect="1"/>
          </p:cNvPicPr>
          <p:nvPr isPhoto="0" userDrawn="0"/>
        </p:nvPicPr>
        <p:blipFill>
          <a:blip r:embed="rId2"/>
          <a:stretch/>
        </p:blipFill>
        <p:spPr bwMode="auto">
          <a:xfrm flipH="0" flipV="0">
            <a:off x="1826141" y="854285"/>
            <a:ext cx="9622028" cy="5412390"/>
          </a:xfrm>
          <a:prstGeom prst="rect">
            <a:avLst/>
          </a:prstGeom>
        </p:spPr>
      </p:pic>
      <p:sp>
        <p:nvSpPr>
          <p:cNvPr id="5" name="Title 6" hidden="0"/>
          <p:cNvSpPr>
            <a:spLocks noGrp="1"/>
          </p:cNvSpPr>
          <p:nvPr isPhoto="0" userDrawn="0">
            <p:ph type="title" hasCustomPrompt="0"/>
          </p:nvPr>
        </p:nvSpPr>
        <p:spPr bwMode="auto">
          <a:xfrm>
            <a:off x="407988" y="237521"/>
            <a:ext cx="11376024" cy="1065741"/>
          </a:xfrm>
          <a:prstGeom prst="rect">
            <a:avLst/>
          </a:prstGeom>
          <a:solidFill>
            <a:schemeClr val="bg1"/>
          </a:solidFill>
        </p:spPr>
        <p:txBody>
          <a:bodyPr/>
          <a:lstStyle/>
          <a:p>
            <a:pPr>
              <a:defRPr/>
            </a:pPr>
            <a:r>
              <a:rPr/>
              <a:t>HL-LHC infrastructure in brief</a:t>
            </a:r>
            <a:endParaRPr/>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4D9FEDDA-6E2F-D1FC-3AFC-0836B346EE35}" type="slidenum">
              <a:rPr lang="en-US"/>
              <a:t/>
            </a:fld>
            <a:endParaRPr lang="en-US"/>
          </a:p>
        </p:txBody>
      </p:sp>
      <p:pic>
        <p:nvPicPr>
          <p:cNvPr id="9" name="" hidden="0"/>
          <p:cNvPicPr>
            <a:picLocks noChangeAspect="1"/>
          </p:cNvPicPr>
          <p:nvPr isPhoto="0" userDrawn="0"/>
        </p:nvPicPr>
        <p:blipFill>
          <a:blip r:embed="rId3"/>
          <a:stretch/>
        </p:blipFill>
        <p:spPr bwMode="auto">
          <a:xfrm flipH="0" flipV="0">
            <a:off x="516843" y="986382"/>
            <a:ext cx="2603995" cy="966828"/>
          </a:xfrm>
          <a:prstGeom prst="rect">
            <a:avLst/>
          </a:prstGeom>
          <a:ln w="6349">
            <a:solidFill>
              <a:schemeClr val="bg1">
                <a:lumMod val="50196"/>
              </a:schemeClr>
            </a:solidFill>
            <a:prstDash val="solid"/>
          </a:ln>
        </p:spPr>
      </p:pic>
      <p:sp>
        <p:nvSpPr>
          <p:cNvPr id="10" name="" hidden="0"/>
          <p:cNvSpPr/>
          <p:nvPr isPhoto="0" userDrawn="0"/>
        </p:nvSpPr>
        <p:spPr bwMode="auto">
          <a:xfrm flipH="0" flipV="0">
            <a:off x="4561178" y="5708785"/>
            <a:ext cx="1742650" cy="518195"/>
          </a:xfrm>
          <a:prstGeom prst="rect">
            <a:avLst/>
          </a:prstGeom>
          <a:solidFill>
            <a:schemeClr val="accent5">
              <a:lumMod val="40000"/>
              <a:lumOff val="60000"/>
            </a:schemeClr>
          </a:solidFill>
          <a:ln w="12699">
            <a:solidFill>
              <a:srgbClr val="800080"/>
            </a:solidFill>
            <a:prstDash val="solid"/>
          </a:ln>
        </p:spPr>
        <p:txBody>
          <a:bodyPr vertOverflow="overflow" horzOverflow="clip" vert="horz" wrap="square" lIns="91440" tIns="45720" rIns="91440" bIns="45720" numCol="1" spcCol="0" rtlCol="0" fromWordArt="0" anchor="t" anchorCtr="0" forceAA="0" upright="0" compatLnSpc="0">
            <a:spAutoFit/>
          </a:bodyPr>
          <a:p>
            <a:pPr algn="ctr">
              <a:defRPr/>
            </a:pPr>
            <a:r>
              <a:rPr sz="1400">
                <a:solidFill>
                  <a:schemeClr val="bg1"/>
                </a:solidFill>
              </a:rPr>
              <a:t>QRL-QXL</a:t>
            </a:r>
            <a:endParaRPr sz="1400">
              <a:solidFill>
                <a:schemeClr val="bg1"/>
              </a:solidFill>
            </a:endParaRPr>
          </a:p>
          <a:p>
            <a:pPr algn="ctr">
              <a:defRPr/>
            </a:pPr>
            <a:r>
              <a:rPr sz="1400">
                <a:solidFill>
                  <a:schemeClr val="bg1"/>
                </a:solidFill>
              </a:rPr>
              <a:t>Junction Module</a:t>
            </a:r>
            <a:endParaRPr sz="1400">
              <a:solidFill>
                <a:schemeClr val="bg1"/>
              </a:solidFill>
            </a:endParaRPr>
          </a:p>
        </p:txBody>
      </p:sp>
      <p:cxnSp>
        <p:nvCxnSpPr>
          <p:cNvPr id="11" name="" hidden="0"/>
          <p:cNvCxnSpPr>
            <a:cxnSpLocks/>
            <a:stCxn id="10" idx="0"/>
          </p:cNvCxnSpPr>
          <p:nvPr isPhoto="0" userDrawn="0"/>
        </p:nvCxnSpPr>
        <p:spPr bwMode="auto">
          <a:xfrm rot="16199969" flipH="0" flipV="1">
            <a:off x="4996832" y="5273131"/>
            <a:ext cx="585106" cy="286199"/>
          </a:xfrm>
          <a:prstGeom prst="line">
            <a:avLst/>
          </a:prstGeom>
          <a:ln w="6350" cap="flat" cmpd="sng" algn="ctr">
            <a:solidFill>
              <a:srgbClr val="800080"/>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12" name="" hidden="0"/>
          <p:cNvSpPr/>
          <p:nvPr isPhoto="0" userDrawn="0"/>
        </p:nvSpPr>
        <p:spPr bwMode="auto">
          <a:xfrm flipH="0" flipV="0">
            <a:off x="4125749" y="742178"/>
            <a:ext cx="5528423" cy="91443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b="1" u="sng">
                <a:solidFill>
                  <a:srgbClr val="800080"/>
                </a:solidFill>
              </a:rPr>
              <a:t>Main changes for HL-LHC:</a:t>
            </a:r>
            <a:endParaRPr u="sng">
              <a:solidFill>
                <a:srgbClr val="800080"/>
              </a:solidFill>
            </a:endParaRPr>
          </a:p>
          <a:p>
            <a:pPr>
              <a:defRPr/>
            </a:pPr>
            <a:r>
              <a:rPr>
                <a:solidFill>
                  <a:srgbClr val="800080"/>
                </a:solidFill>
              </a:rPr>
              <a:t> - QRL-QXL Junction module</a:t>
            </a:r>
            <a:endParaRPr>
              <a:solidFill>
                <a:srgbClr val="800080"/>
              </a:solidFill>
            </a:endParaRPr>
          </a:p>
          <a:p>
            <a:pPr>
              <a:defRPr/>
            </a:pPr>
            <a:r>
              <a:rPr>
                <a:solidFill>
                  <a:srgbClr val="800080"/>
                </a:solidFill>
              </a:rPr>
              <a:t> - UPR to connect LHC tunnel with UA/UR galleries</a:t>
            </a:r>
            <a:endParaRPr>
              <a:solidFill>
                <a:srgbClr val="80008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p:txBody>
          <a:bodyPr/>
          <a:lstStyle/>
          <a:p>
            <a:pPr>
              <a:defRPr/>
            </a:pPr>
            <a:r>
              <a:rPr/>
              <a:t>CERN, long term schedule (Rev. Nov'24)</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Slide Number Placeholder 12" hidden="0"/>
          <p:cNvSpPr>
            <a:spLocks noGrp="1"/>
          </p:cNvSpPr>
          <p:nvPr isPhoto="0" userDrawn="0">
            <p:ph type="sldNum" sz="quarter" idx="12" hasCustomPrompt="0"/>
          </p:nvPr>
        </p:nvSpPr>
        <p:spPr bwMode="auto"/>
        <p:txBody>
          <a:bodyPr/>
          <a:lstStyle/>
          <a:p>
            <a:pPr>
              <a:defRPr/>
            </a:pPr>
            <a:fld id="{1826EC22-99F2-DE44-C435-EC3B24C92B70}" type="slidenum">
              <a:rPr lang="en-US"/>
              <a:t/>
            </a:fld>
            <a:endParaRPr lang="en-US"/>
          </a:p>
        </p:txBody>
      </p:sp>
      <p:pic>
        <p:nvPicPr>
          <p:cNvPr id="7" name="Picture 7" descr="A chart of a schedule&#10;&#10;Description automatically generated with medium confidence" hidden="0"/>
          <p:cNvPicPr>
            <a:picLocks noChangeAspect="1"/>
          </p:cNvPicPr>
          <p:nvPr isPhoto="0" userDrawn="0"/>
        </p:nvPicPr>
        <p:blipFill>
          <a:blip r:embed="rId2"/>
          <a:stretch/>
        </p:blipFill>
        <p:spPr bwMode="auto">
          <a:xfrm>
            <a:off x="1789125" y="1056708"/>
            <a:ext cx="8667199" cy="5112567"/>
          </a:xfrm>
          <a:prstGeom prst="rect">
            <a:avLst/>
          </a:prstGeom>
        </p:spPr>
      </p:pic>
      <p:sp>
        <p:nvSpPr>
          <p:cNvPr id="8" name="Footer Placeholder 11" hidden="0"/>
          <p:cNvSpPr>
            <a:spLocks noGrp="1"/>
          </p:cNvSpPr>
          <p:nvPr isPhoto="0" userDrawn="0">
            <p:ph type="ftr" sz="quarter" idx="11" hasCustomPrompt="0"/>
          </p:nvPr>
        </p:nvSpPr>
        <p:spPr bwMode="auto">
          <a:xfrm>
            <a:off x="4259260" y="6356349"/>
            <a:ext cx="6572220" cy="365123"/>
          </a:xfrm>
        </p:spPr>
        <p:txBody>
          <a:bodyPr/>
          <a:lstStyle/>
          <a:p>
            <a:pPr>
              <a:defRPr/>
            </a:pPr>
            <a:r>
              <a:rPr/>
              <a:t>Revision of the LHC Helium WG Recommendations, ATS General Safety meeting</a:t>
            </a:r>
            <a:endParaRPr/>
          </a:p>
        </p:txBody>
      </p:sp>
      <p:sp>
        <p:nvSpPr>
          <p:cNvPr id="9" name="" hidden="0"/>
          <p:cNvSpPr/>
          <p:nvPr isPhoto="0" userDrawn="0"/>
        </p:nvSpPr>
        <p:spPr bwMode="auto">
          <a:xfrm flipH="0" flipV="0">
            <a:off x="9718284" y="252320"/>
            <a:ext cx="2217962" cy="365794"/>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endParaRPr/>
          </a:p>
        </p:txBody>
      </p:sp>
      <p:sp>
        <p:nvSpPr>
          <p:cNvPr id="10" name="" hidden="0"/>
          <p:cNvSpPr/>
          <p:nvPr isPhoto="0" userDrawn="0"/>
        </p:nvSpPr>
        <p:spPr bwMode="auto">
          <a:xfrm flipH="0" flipV="0">
            <a:off x="655927" y="906462"/>
            <a:ext cx="2653391" cy="707571"/>
          </a:xfrm>
          <a:prstGeom prst="rect">
            <a:avLst/>
          </a:prstGeom>
          <a:solidFill>
            <a:srgbClr val="F9FAC8"/>
          </a:solidFill>
        </p:spPr>
        <p:txBody>
          <a:bodyPr vertOverflow="overflow" horzOverflow="clip" vert="horz" wrap="square" lIns="91440" tIns="45720" rIns="91440" bIns="45720" numCol="1" spcCol="0" rtlCol="0" fromWordArt="0" anchor="t" anchorCtr="0" forceAA="0" upright="0" compatLnSpc="0">
            <a:noAutofit/>
          </a:bodyPr>
          <a:p>
            <a:pPr>
              <a:defRPr/>
            </a:pPr>
            <a:r>
              <a:rPr u="sng">
                <a:hlinkClick r:id="rId3" tooltip=""/>
              </a:rPr>
              <a:t>EDMS#2311633 v.4.1</a:t>
            </a:r>
            <a:endParaRPr/>
          </a:p>
          <a:p>
            <a:pPr>
              <a:defRPr/>
            </a:pPr>
            <a:r>
              <a:rPr/>
              <a:t>ACC-PM-MS-0004 v.4.1</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Content Placeholder 2" hidden="0"/>
          <p:cNvSpPr>
            <a:spLocks noGrp="1"/>
          </p:cNvSpPr>
          <p:nvPr isPhoto="0" userDrawn="0">
            <p:ph idx="1" hasCustomPrompt="0"/>
          </p:nvPr>
        </p:nvSpPr>
        <p:spPr bwMode="auto">
          <a:xfrm flipH="0" flipV="0">
            <a:off x="407985" y="979939"/>
            <a:ext cx="11569082" cy="5286738"/>
          </a:xfrm>
        </p:spPr>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marL="316921" indent="-316921">
              <a:lnSpc>
                <a:spcPct val="100000"/>
              </a:lnSpc>
              <a:spcBef>
                <a:spcPts val="565"/>
              </a:spcBef>
              <a:spcAft>
                <a:spcPts val="282"/>
              </a:spcAft>
              <a:buFont typeface="Arial"/>
              <a:buChar char="•"/>
              <a:defRPr/>
            </a:pPr>
            <a:r>
              <a:rPr>
                <a:solidFill>
                  <a:schemeClr val="tx2"/>
                </a:solidFill>
              </a:rPr>
              <a:t>Formal recommendations following clear risk assessment (various He flow categories), safety impacts (operation modes) or configurations (zones) with definition of an access matrix (modes-components-position) and work conditions</a:t>
            </a:r>
            <a:endParaRPr>
              <a:solidFill>
                <a:schemeClr val="tx2"/>
              </a:solidFill>
            </a:endParaRPr>
          </a:p>
          <a:p>
            <a:pPr marL="316921" indent="-316921">
              <a:lnSpc>
                <a:spcPct val="100000"/>
              </a:lnSpc>
              <a:spcBef>
                <a:spcPts val="564"/>
              </a:spcBef>
              <a:spcAft>
                <a:spcPts val="281"/>
              </a:spcAft>
              <a:buFont typeface="Arial"/>
              <a:buChar char="•"/>
              <a:defRPr/>
            </a:pPr>
            <a:endParaRPr>
              <a:solidFill>
                <a:schemeClr val="tx2"/>
              </a:solidFill>
            </a:endParaRPr>
          </a:p>
          <a:p>
            <a:pPr marL="316921" indent="-316921">
              <a:lnSpc>
                <a:spcPct val="100000"/>
              </a:lnSpc>
              <a:spcBef>
                <a:spcPts val="564"/>
              </a:spcBef>
              <a:spcAft>
                <a:spcPts val="281"/>
              </a:spcAft>
              <a:buFont typeface="Arial"/>
              <a:buChar char="•"/>
              <a:defRPr/>
            </a:pPr>
            <a:endParaRPr>
              <a:solidFill>
                <a:schemeClr val="tx2"/>
              </a:solidFill>
            </a:endParaRPr>
          </a:p>
          <a:p>
            <a:pPr marL="316921" indent="-316921">
              <a:lnSpc>
                <a:spcPct val="100000"/>
              </a:lnSpc>
              <a:spcBef>
                <a:spcPts val="564"/>
              </a:spcBef>
              <a:spcAft>
                <a:spcPts val="281"/>
              </a:spcAft>
              <a:buFont typeface="Arial"/>
              <a:buChar char="•"/>
              <a:defRPr/>
            </a:pPr>
            <a:endParaRPr>
              <a:solidFill>
                <a:schemeClr val="tx2"/>
              </a:solidFill>
            </a:endParaRPr>
          </a:p>
          <a:p>
            <a:pPr marL="316921" indent="-316921">
              <a:lnSpc>
                <a:spcPct val="100000"/>
              </a:lnSpc>
              <a:spcBef>
                <a:spcPts val="564"/>
              </a:spcBef>
              <a:spcAft>
                <a:spcPts val="281"/>
              </a:spcAft>
              <a:buFont typeface="Arial"/>
              <a:buChar char="•"/>
              <a:defRPr/>
            </a:pPr>
            <a:endParaRPr>
              <a:solidFill>
                <a:schemeClr val="tx2"/>
              </a:solidFill>
            </a:endParaRPr>
          </a:p>
          <a:p>
            <a:pPr marL="316921" indent="-316921">
              <a:lnSpc>
                <a:spcPct val="100000"/>
              </a:lnSpc>
              <a:spcBef>
                <a:spcPts val="564"/>
              </a:spcBef>
              <a:spcAft>
                <a:spcPts val="281"/>
              </a:spcAft>
              <a:buFont typeface="Arial"/>
              <a:buChar char="•"/>
              <a:defRPr/>
            </a:pPr>
            <a:endParaRPr>
              <a:solidFill>
                <a:schemeClr val="tx2"/>
              </a:solidFill>
            </a:endParaRPr>
          </a:p>
          <a:p>
            <a:pPr marL="316921" indent="-316921">
              <a:lnSpc>
                <a:spcPct val="100000"/>
              </a:lnSpc>
              <a:spcBef>
                <a:spcPts val="564"/>
              </a:spcBef>
              <a:spcAft>
                <a:spcPts val="281"/>
              </a:spcAft>
              <a:buFont typeface="Arial"/>
              <a:buChar char="•"/>
              <a:defRPr/>
            </a:pPr>
            <a:endParaRPr>
              <a:solidFill>
                <a:schemeClr val="tx2"/>
              </a:solidFill>
            </a:endParaRPr>
          </a:p>
          <a:p>
            <a:pPr marL="316921" indent="-316921">
              <a:lnSpc>
                <a:spcPct val="100000"/>
              </a:lnSpc>
              <a:spcBef>
                <a:spcPts val="564"/>
              </a:spcBef>
              <a:spcAft>
                <a:spcPts val="281"/>
              </a:spcAft>
              <a:buFont typeface="Arial"/>
              <a:buChar char="•"/>
              <a:defRPr/>
            </a:pPr>
            <a:r>
              <a:rPr i="1">
                <a:solidFill>
                  <a:srgbClr val="FFC000"/>
                </a:solidFill>
              </a:rPr>
              <a:t>For "below 80K conditions", exceptional derogations possible for work around sensitive equipment, with procedure and mitigation measures</a:t>
            </a:r>
            <a:endParaRPr i="1">
              <a:solidFill>
                <a:srgbClr val="FFC000"/>
              </a:solidFill>
            </a:endParaRPr>
          </a:p>
          <a:p>
            <a:pPr>
              <a:lnSpc>
                <a:spcPct val="100000"/>
              </a:lnSpc>
              <a:spcBef>
                <a:spcPts val="564"/>
              </a:spcBef>
              <a:spcAft>
                <a:spcPts val="281"/>
              </a:spcAft>
              <a:defRPr/>
            </a:pPr>
            <a:r>
              <a:rPr>
                <a:solidFill>
                  <a:schemeClr val="tx2"/>
                </a:solidFill>
              </a:rPr>
              <a:t>Rmk: Restricted access during warm-up defined in 2.6.8,</a:t>
            </a:r>
            <a:r>
              <a:rPr b="0" i="1">
                <a:solidFill>
                  <a:schemeClr val="tx2"/>
                </a:solidFill>
              </a:rPr>
              <a:t> even if not recalled in access matrix.</a:t>
            </a:r>
            <a:endParaRPr b="0">
              <a:solidFill>
                <a:schemeClr val="tx2"/>
              </a:solidFill>
            </a:endParaRPr>
          </a:p>
          <a:p>
            <a:pPr>
              <a:lnSpc>
                <a:spcPct val="100000"/>
              </a:lnSpc>
              <a:spcBef>
                <a:spcPts val="564"/>
              </a:spcBef>
              <a:spcAft>
                <a:spcPts val="281"/>
              </a:spcAft>
              <a:defRPr/>
            </a:pPr>
            <a:r>
              <a:rPr b="0" i="1">
                <a:solidFill>
                  <a:schemeClr val="tx2"/>
                </a:solidFill>
              </a:rPr>
              <a:t>  reduced risk w.r.t cool-down, due to less damage with buckling compared to rupture,</a:t>
            </a:r>
            <a:endParaRPr b="0" i="1">
              <a:solidFill>
                <a:schemeClr val="tx2"/>
              </a:solidFill>
            </a:endParaRPr>
          </a:p>
          <a:p>
            <a:pPr>
              <a:lnSpc>
                <a:spcPct val="100000"/>
              </a:lnSpc>
              <a:spcBef>
                <a:spcPts val="563"/>
              </a:spcBef>
              <a:spcAft>
                <a:spcPts val="280"/>
              </a:spcAft>
              <a:defRPr/>
            </a:pPr>
            <a:r>
              <a:rPr sz="1800" b="0" i="1">
                <a:solidFill>
                  <a:schemeClr val="tx2"/>
                </a:solidFill>
              </a:rPr>
              <a:t>   (but observed cases like with QRL bellows with NC degrading after thermal cycles)</a:t>
            </a:r>
            <a:endParaRPr sz="1800" b="0" i="1">
              <a:solidFill>
                <a:schemeClr val="tx2"/>
              </a:solidFill>
            </a:endParaRPr>
          </a:p>
        </p:txBody>
      </p:sp>
      <p:sp>
        <p:nvSpPr>
          <p:cNvPr id="5" name="Title 6" hidden="0"/>
          <p:cNvSpPr>
            <a:spLocks noGrp="1"/>
          </p:cNvSpPr>
          <p:nvPr isPhoto="0" userDrawn="0">
            <p:ph type="title" hasCustomPrompt="0"/>
          </p:nvPr>
        </p:nvSpPr>
        <p:spPr bwMode="auto"/>
        <p:txBody>
          <a:bodyPr/>
          <a:lstStyle/>
          <a:p>
            <a:pPr>
              <a:defRPr/>
            </a:pPr>
            <a:r>
              <a:rPr/>
              <a:t>He spill wg recommendations (Aut'17), </a:t>
            </a:r>
            <a:r>
              <a:rPr sz="2800"/>
              <a:t>EDMS#1410247</a:t>
            </a:r>
            <a:endParaRPr sz="2800"/>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1AB0807C-950F-15E5-2E8D-443DC1CC35C9}" type="slidenum">
              <a:rPr lang="en-US"/>
              <a:t/>
            </a:fld>
            <a:endParaRPr lang="en-US"/>
          </a:p>
        </p:txBody>
      </p:sp>
      <p:pic>
        <p:nvPicPr>
          <p:cNvPr id="9" name="" hidden="0"/>
          <p:cNvPicPr>
            <a:picLocks noChangeAspect="1"/>
          </p:cNvPicPr>
          <p:nvPr isPhoto="0" userDrawn="0"/>
        </p:nvPicPr>
        <p:blipFill>
          <a:blip r:embed="rId2"/>
          <a:stretch/>
        </p:blipFill>
        <p:spPr bwMode="auto">
          <a:xfrm flipH="0" flipV="0">
            <a:off x="8874641" y="2089284"/>
            <a:ext cx="2922441" cy="2126680"/>
          </a:xfrm>
          <a:prstGeom prst="rect">
            <a:avLst/>
          </a:prstGeom>
        </p:spPr>
      </p:pic>
      <p:pic>
        <p:nvPicPr>
          <p:cNvPr id="10" name="" hidden="0"/>
          <p:cNvPicPr>
            <a:picLocks noChangeAspect="1"/>
          </p:cNvPicPr>
          <p:nvPr isPhoto="0" userDrawn="0"/>
        </p:nvPicPr>
        <p:blipFill>
          <a:blip r:embed="rId3"/>
          <a:stretch/>
        </p:blipFill>
        <p:spPr bwMode="auto">
          <a:xfrm rot="5399942" flipH="0" flipV="0">
            <a:off x="1388723" y="1442109"/>
            <a:ext cx="2017833" cy="3428997"/>
          </a:xfrm>
          <a:prstGeom prst="rect">
            <a:avLst/>
          </a:prstGeom>
          <a:ln w="6349">
            <a:solidFill>
              <a:schemeClr val="bg1">
                <a:lumMod val="74901"/>
              </a:schemeClr>
            </a:solidFill>
            <a:prstDash val="solid"/>
          </a:ln>
        </p:spPr>
      </p:pic>
      <p:pic>
        <p:nvPicPr>
          <p:cNvPr id="11" name="" hidden="0"/>
          <p:cNvPicPr>
            <a:picLocks noChangeAspect="1"/>
          </p:cNvPicPr>
          <p:nvPr isPhoto="0" userDrawn="0"/>
        </p:nvPicPr>
        <p:blipFill>
          <a:blip r:embed="rId4"/>
          <a:stretch/>
        </p:blipFill>
        <p:spPr bwMode="auto">
          <a:xfrm rot="5399942" flipH="0" flipV="0">
            <a:off x="4891618" y="1608273"/>
            <a:ext cx="1987638" cy="3066475"/>
          </a:xfrm>
          <a:prstGeom prst="rect">
            <a:avLst/>
          </a:prstGeom>
          <a:ln w="6349">
            <a:solidFill>
              <a:schemeClr val="bg1">
                <a:lumMod val="74901"/>
              </a:schemeClr>
            </a:solidFill>
            <a:prstDash val="solid"/>
          </a:ln>
        </p:spPr>
      </p:pic>
      <p:sp>
        <p:nvSpPr>
          <p:cNvPr id="12" name="" hidden="0"/>
          <p:cNvSpPr/>
          <p:nvPr isPhoto="0" userDrawn="0"/>
        </p:nvSpPr>
        <p:spPr bwMode="auto">
          <a:xfrm flipH="0" flipV="0">
            <a:off x="7581962" y="2551927"/>
            <a:ext cx="1537605" cy="1074962"/>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a:solidFill>
                  <a:srgbClr val="FF0000"/>
                </a:solidFill>
              </a:rPr>
              <a:t>Forbidden</a:t>
            </a:r>
            <a:endParaRPr>
              <a:solidFill>
                <a:srgbClr val="FF0000"/>
              </a:solidFill>
            </a:endParaRPr>
          </a:p>
          <a:p>
            <a:pPr>
              <a:defRPr/>
            </a:pPr>
            <a:r>
              <a:rPr>
                <a:solidFill>
                  <a:srgbClr val="FFC000"/>
                </a:solidFill>
              </a:rPr>
              <a:t>Restricted</a:t>
            </a:r>
            <a:endParaRPr/>
          </a:p>
          <a:p>
            <a:pPr>
              <a:defRPr/>
            </a:pPr>
            <a:r>
              <a:rPr>
                <a:solidFill>
                  <a:srgbClr val="00B050"/>
                </a:solidFill>
              </a:rPr>
              <a:t>Controlled</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Content Placeholder 2" hidden="0"/>
          <p:cNvSpPr>
            <a:spLocks noGrp="1"/>
          </p:cNvSpPr>
          <p:nvPr isPhoto="0" userDrawn="0">
            <p:ph idx="1" hasCustomPrompt="0"/>
          </p:nvPr>
        </p:nvSpPr>
        <p:spPr bwMode="auto">
          <a:xfrm flipH="0" flipV="0">
            <a:off x="2901106" y="1252081"/>
            <a:ext cx="8882900" cy="4579164"/>
          </a:xfrm>
        </p:spPr>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marL="316921" indent="-316921">
              <a:lnSpc>
                <a:spcPct val="100000"/>
              </a:lnSpc>
              <a:spcBef>
                <a:spcPts val="564"/>
              </a:spcBef>
              <a:spcAft>
                <a:spcPts val="281"/>
              </a:spcAft>
              <a:buFont typeface="Arial"/>
              <a:buChar char="•"/>
              <a:defRPr/>
            </a:pPr>
            <a:r>
              <a:rPr>
                <a:solidFill>
                  <a:schemeClr val="tx2"/>
                </a:solidFill>
              </a:rPr>
              <a:t>Below </a:t>
            </a:r>
            <a:r>
              <a:rPr>
                <a:solidFill>
                  <a:schemeClr val="tx1">
                    <a:lumMod val="60000"/>
                    <a:lumOff val="40000"/>
                  </a:schemeClr>
                </a:solidFill>
              </a:rPr>
              <a:t>80K</a:t>
            </a:r>
            <a:r>
              <a:rPr>
                <a:solidFill>
                  <a:schemeClr val="tx2"/>
                </a:solidFill>
              </a:rPr>
              <a:t>: for sensitive areas (fragile cryogenic instrumentation)</a:t>
            </a:r>
            <a:endParaRPr>
              <a:solidFill>
                <a:schemeClr val="tx2"/>
              </a:solidFill>
            </a:endParaRPr>
          </a:p>
          <a:p>
            <a:pPr>
              <a:lnSpc>
                <a:spcPct val="100000"/>
              </a:lnSpc>
              <a:spcBef>
                <a:spcPts val="564"/>
              </a:spcBef>
              <a:spcAft>
                <a:spcPts val="281"/>
              </a:spcAft>
              <a:defRPr/>
            </a:pPr>
            <a:r>
              <a:rPr>
                <a:solidFill>
                  <a:schemeClr val="tx2"/>
                </a:solidFill>
              </a:rPr>
              <a:t>	- work frame for regular activities (TS, YETS)</a:t>
            </a:r>
            <a:endParaRPr>
              <a:solidFill>
                <a:schemeClr val="tx2"/>
              </a:solidFill>
            </a:endParaRPr>
          </a:p>
          <a:p>
            <a:pPr>
              <a:lnSpc>
                <a:spcPct val="100000"/>
              </a:lnSpc>
              <a:spcBef>
                <a:spcPts val="564"/>
              </a:spcBef>
              <a:spcAft>
                <a:spcPts val="281"/>
              </a:spcAft>
              <a:defRPr/>
            </a:pPr>
            <a:r>
              <a:rPr>
                <a:solidFill>
                  <a:schemeClr val="tx2"/>
                </a:solidFill>
              </a:rPr>
              <a:t>	- exceptions on case-by-case</a:t>
            </a:r>
            <a:endParaRPr>
              <a:solidFill>
                <a:schemeClr val="tx2"/>
              </a:solidFill>
            </a:endParaRPr>
          </a:p>
          <a:p>
            <a:pPr>
              <a:lnSpc>
                <a:spcPct val="100000"/>
              </a:lnSpc>
              <a:spcBef>
                <a:spcPts val="564"/>
              </a:spcBef>
              <a:spcAft>
                <a:spcPts val="281"/>
              </a:spcAft>
              <a:defRPr/>
            </a:pPr>
            <a:r>
              <a:rPr>
                <a:solidFill>
                  <a:schemeClr val="tx2"/>
                </a:solidFill>
              </a:rPr>
              <a:t>	=&gt; Complete list &amp; DCUM in annex (QRL, DFB's, SAM's, RF)</a:t>
            </a:r>
            <a:endParaRPr>
              <a:solidFill>
                <a:schemeClr val="tx2"/>
              </a:solidFill>
            </a:endParaRPr>
          </a:p>
          <a:p>
            <a:pPr>
              <a:lnSpc>
                <a:spcPct val="100000"/>
              </a:lnSpc>
              <a:spcBef>
                <a:spcPts val="564"/>
              </a:spcBef>
              <a:spcAft>
                <a:spcPts val="281"/>
              </a:spcAft>
              <a:defRPr/>
            </a:pPr>
            <a:endParaRPr>
              <a:solidFill>
                <a:schemeClr val="tx2"/>
              </a:solidFill>
            </a:endParaRPr>
          </a:p>
          <a:p>
            <a:pPr marL="316920" indent="-316920">
              <a:lnSpc>
                <a:spcPct val="100000"/>
              </a:lnSpc>
              <a:spcBef>
                <a:spcPts val="564"/>
              </a:spcBef>
              <a:spcAft>
                <a:spcPts val="281"/>
              </a:spcAft>
              <a:buFont typeface="Arial"/>
              <a:buChar char="•"/>
              <a:defRPr/>
            </a:pPr>
            <a:r>
              <a:rPr>
                <a:solidFill>
                  <a:schemeClr val="tx2"/>
                </a:solidFill>
              </a:rPr>
              <a:t>Specific areas and exceptions for well justified cases:</a:t>
            </a:r>
            <a:endParaRPr sz="2100">
              <a:solidFill>
                <a:schemeClr val="tx2"/>
              </a:solidFill>
            </a:endParaRPr>
          </a:p>
          <a:p>
            <a:pPr>
              <a:lnSpc>
                <a:spcPct val="100000"/>
              </a:lnSpc>
              <a:spcBef>
                <a:spcPts val="564"/>
              </a:spcBef>
              <a:spcAft>
                <a:spcPts val="281"/>
              </a:spcAft>
              <a:defRPr/>
            </a:pPr>
            <a:r>
              <a:rPr lang="en-US" sz="2100" b="1" i="0" u="none" strike="noStrike" cap="none" spc="0">
                <a:solidFill>
                  <a:schemeClr val="tx2"/>
                </a:solidFill>
                <a:latin typeface="+mn-lt"/>
                <a:ea typeface="+mn-ea"/>
                <a:cs typeface="+mn-cs"/>
              </a:rPr>
              <a:t>	- Inner Triplet Areas (short Vs long access)</a:t>
            </a:r>
            <a:endParaRPr lang="en-US" sz="2100" b="1" i="0" u="none" strike="noStrike" cap="none" spc="0">
              <a:solidFill>
                <a:schemeClr val="tx2"/>
              </a:solidFill>
              <a:latin typeface="+mn-lt"/>
              <a:ea typeface="+mn-ea"/>
              <a:cs typeface="+mn-cs"/>
            </a:endParaRPr>
          </a:p>
          <a:p>
            <a:pPr>
              <a:lnSpc>
                <a:spcPct val="100000"/>
              </a:lnSpc>
              <a:spcBef>
                <a:spcPts val="564"/>
              </a:spcBef>
              <a:spcAft>
                <a:spcPts val="281"/>
              </a:spcAft>
              <a:defRPr/>
            </a:pPr>
            <a:r>
              <a:rPr lang="en-US" sz="2100" b="1" i="0" u="none" strike="noStrike" cap="none" spc="0">
                <a:solidFill>
                  <a:schemeClr val="tx2"/>
                </a:solidFill>
                <a:latin typeface="+mn-lt"/>
                <a:ea typeface="+mn-ea"/>
                <a:cs typeface="+mn-cs"/>
              </a:rPr>
              <a:t>	- RF at P4 (specific case at 4.5K)</a:t>
            </a:r>
            <a:endParaRPr lang="en-US" sz="2100" b="1" i="0" u="none" strike="noStrike" cap="none" spc="0">
              <a:solidFill>
                <a:schemeClr val="tx2"/>
              </a:solidFill>
              <a:latin typeface="+mn-lt"/>
              <a:ea typeface="+mn-ea"/>
              <a:cs typeface="+mn-cs"/>
            </a:endParaRPr>
          </a:p>
          <a:p>
            <a:pPr>
              <a:lnSpc>
                <a:spcPct val="100000"/>
              </a:lnSpc>
              <a:spcBef>
                <a:spcPts val="564"/>
              </a:spcBef>
              <a:spcAft>
                <a:spcPts val="281"/>
              </a:spcAft>
              <a:defRPr/>
            </a:pPr>
            <a:r>
              <a:rPr lang="en-US" sz="2100" b="1" i="0" u="none" strike="noStrike" cap="none" spc="0">
                <a:solidFill>
                  <a:schemeClr val="tx2"/>
                </a:solidFill>
                <a:latin typeface="+mn-lt"/>
                <a:ea typeface="+mn-ea"/>
                <a:cs typeface="+mn-cs"/>
              </a:rPr>
              <a:t>	- </a:t>
            </a:r>
            <a:r>
              <a:rPr lang="en-US" sz="2100" b="0" i="0" u="none" strike="noStrike" cap="none" spc="0">
                <a:solidFill>
                  <a:schemeClr val="tx2"/>
                </a:solidFill>
                <a:latin typeface="+mn-lt"/>
                <a:ea typeface="+mn-ea"/>
                <a:cs typeface="+mn-cs"/>
              </a:rPr>
              <a:t>Forward experimental areas in UJ12-UJ18</a:t>
            </a:r>
            <a:endParaRPr sz="2100" b="0" i="0" u="none" strike="noStrike" cap="none" spc="0">
              <a:solidFill>
                <a:schemeClr val="tx2"/>
              </a:solidFill>
              <a:latin typeface="+mn-lt"/>
              <a:ea typeface="+mn-ea"/>
              <a:cs typeface="+mn-cs"/>
            </a:endParaRPr>
          </a:p>
          <a:p>
            <a:pPr>
              <a:lnSpc>
                <a:spcPct val="100000"/>
              </a:lnSpc>
              <a:spcBef>
                <a:spcPts val="564"/>
              </a:spcBef>
              <a:spcAft>
                <a:spcPts val="281"/>
              </a:spcAft>
              <a:defRPr/>
            </a:pPr>
            <a:r>
              <a:rPr lang="en-US" sz="2100" b="0" i="0" u="none" strike="noStrike" cap="none" spc="0">
                <a:solidFill>
                  <a:schemeClr val="tx2"/>
                </a:solidFill>
                <a:latin typeface="+mn-lt"/>
                <a:ea typeface="+mn-ea"/>
                <a:cs typeface="+mn-cs"/>
              </a:rPr>
              <a:t>	- Side tunnels like TD62-TD68, injection tunnels TI2-TI8</a:t>
            </a:r>
            <a:endParaRPr lang="en-US" sz="2100" b="0" i="0" u="none" strike="noStrike" cap="none" spc="0">
              <a:solidFill>
                <a:schemeClr val="tx2"/>
              </a:solidFill>
              <a:latin typeface="+mn-lt"/>
              <a:ea typeface="+mn-ea"/>
              <a:cs typeface="+mn-cs"/>
            </a:endParaRPr>
          </a:p>
          <a:p>
            <a:pPr>
              <a:lnSpc>
                <a:spcPct val="100000"/>
              </a:lnSpc>
              <a:spcBef>
                <a:spcPts val="564"/>
              </a:spcBef>
              <a:spcAft>
                <a:spcPts val="281"/>
              </a:spcAft>
              <a:defRPr/>
            </a:pPr>
            <a:r>
              <a:rPr lang="en-US" sz="2100" b="0" i="0" u="none" strike="noStrike" cap="none" spc="0">
                <a:solidFill>
                  <a:schemeClr val="tx2"/>
                </a:solidFill>
                <a:latin typeface="+mn-lt"/>
                <a:ea typeface="+mn-ea"/>
                <a:cs typeface="+mn-cs"/>
              </a:rPr>
              <a:t>	=&gt; No additional authorisation for last two lines</a:t>
            </a:r>
            <a:endParaRPr sz="2100" b="0" i="0" u="none" strike="noStrike" cap="none" spc="0">
              <a:solidFill>
                <a:schemeClr val="tx2"/>
              </a:solidFill>
              <a:latin typeface="Source Sans Pro"/>
              <a:ea typeface="Arial"/>
              <a:cs typeface="Arial"/>
            </a:endParaRPr>
          </a:p>
          <a:p>
            <a:pPr>
              <a:lnSpc>
                <a:spcPct val="100000"/>
              </a:lnSpc>
              <a:spcBef>
                <a:spcPts val="564"/>
              </a:spcBef>
              <a:spcAft>
                <a:spcPts val="281"/>
              </a:spcAft>
              <a:defRPr/>
            </a:pPr>
            <a:endParaRPr lang="en-US" sz="2100">
              <a:solidFill>
                <a:schemeClr val="tx2"/>
              </a:solidFill>
            </a:endParaRPr>
          </a:p>
        </p:txBody>
      </p:sp>
      <p:sp>
        <p:nvSpPr>
          <p:cNvPr id="5" name="Title 6" hidden="0"/>
          <p:cNvSpPr>
            <a:spLocks noGrp="1"/>
          </p:cNvSpPr>
          <p:nvPr isPhoto="0" userDrawn="0">
            <p:ph type="title" hasCustomPrompt="0"/>
          </p:nvPr>
        </p:nvSpPr>
        <p:spPr bwMode="auto"/>
        <p:txBody>
          <a:bodyPr/>
          <a:lstStyle/>
          <a:p>
            <a:pPr>
              <a:defRPr/>
            </a:pPr>
            <a:r>
              <a:rPr/>
              <a:t>Activities in sensitive areas (Aut'20), </a:t>
            </a:r>
            <a:r>
              <a:rPr sz="2800"/>
              <a:t>EDMS#1406764</a:t>
            </a:r>
            <a:endParaRPr sz="2800"/>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1483B1BC-6CE1-59BB-20F5-B3585FBC083A}" type="slidenum">
              <a:rPr lang="en-US"/>
              <a:t/>
            </a:fld>
            <a:endParaRPr lang="en-US"/>
          </a:p>
        </p:txBody>
      </p:sp>
      <p:sp>
        <p:nvSpPr>
          <p:cNvPr id="9" name="" hidden="0"/>
          <p:cNvSpPr/>
          <p:nvPr isPhoto="0" userDrawn="0"/>
        </p:nvSpPr>
        <p:spPr bwMode="auto">
          <a:xfrm flipH="0" flipV="0">
            <a:off x="1322677" y="1327284"/>
            <a:ext cx="258534" cy="1877784"/>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sp>
      <p:sp>
        <p:nvSpPr>
          <p:cNvPr id="10" name="" hidden="0"/>
          <p:cNvSpPr/>
          <p:nvPr isPhoto="0" userDrawn="0"/>
        </p:nvSpPr>
        <p:spPr bwMode="auto">
          <a:xfrm flipH="0" flipV="0">
            <a:off x="1322677" y="3205071"/>
            <a:ext cx="258534" cy="680355"/>
          </a:xfrm>
          <a:prstGeom prst="rect">
            <a:avLst/>
          </a:prstGeom>
          <a:solidFill>
            <a:srgbClr val="CBF59B"/>
          </a:solidFill>
        </p:spPr>
        <p:style>
          <a:lnRef idx="2">
            <a:schemeClr val="accent1">
              <a:shade val="50000"/>
            </a:schemeClr>
          </a:lnRef>
          <a:fillRef idx="1">
            <a:schemeClr val="accent1"/>
          </a:fillRef>
          <a:effectRef idx="0">
            <a:schemeClr val="accent1"/>
          </a:effectRef>
          <a:fontRef idx="minor">
            <a:schemeClr val="lt1"/>
          </a:fontRef>
        </p:style>
      </p:sp>
      <p:sp>
        <p:nvSpPr>
          <p:cNvPr id="11" name="" hidden="0"/>
          <p:cNvSpPr/>
          <p:nvPr isPhoto="0" userDrawn="0"/>
        </p:nvSpPr>
        <p:spPr bwMode="auto">
          <a:xfrm flipH="0" flipV="0">
            <a:off x="1322677" y="3885427"/>
            <a:ext cx="258534" cy="68035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sp>
      <p:sp>
        <p:nvSpPr>
          <p:cNvPr id="12" name="" hidden="0"/>
          <p:cNvSpPr/>
          <p:nvPr isPhoto="0" userDrawn="0"/>
        </p:nvSpPr>
        <p:spPr bwMode="auto">
          <a:xfrm flipH="0" flipV="0">
            <a:off x="519854" y="1245641"/>
            <a:ext cx="775786" cy="365794"/>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a:t>300K</a:t>
            </a:r>
            <a:endParaRPr/>
          </a:p>
        </p:txBody>
      </p:sp>
      <p:sp>
        <p:nvSpPr>
          <p:cNvPr id="13" name="" hidden="0"/>
          <p:cNvSpPr/>
          <p:nvPr isPhoto="0" userDrawn="0"/>
        </p:nvSpPr>
        <p:spPr bwMode="auto">
          <a:xfrm flipH="0" flipV="0">
            <a:off x="655927" y="3022173"/>
            <a:ext cx="775894" cy="365794"/>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a:t>80K</a:t>
            </a:r>
            <a:endParaRPr/>
          </a:p>
        </p:txBody>
      </p:sp>
      <p:sp>
        <p:nvSpPr>
          <p:cNvPr id="14" name="" hidden="0"/>
          <p:cNvSpPr/>
          <p:nvPr isPhoto="0" userDrawn="0"/>
        </p:nvSpPr>
        <p:spPr bwMode="auto">
          <a:xfrm flipH="0" flipV="0">
            <a:off x="699855" y="3702529"/>
            <a:ext cx="775966" cy="365794"/>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a:t>20K</a:t>
            </a:r>
            <a:endParaRPr/>
          </a:p>
        </p:txBody>
      </p:sp>
      <p:sp>
        <p:nvSpPr>
          <p:cNvPr id="15" name="" hidden="0"/>
          <p:cNvSpPr/>
          <p:nvPr isPhoto="0" userDrawn="0"/>
        </p:nvSpPr>
        <p:spPr bwMode="auto">
          <a:xfrm rot="16199932" flipH="1" flipV="0">
            <a:off x="397391" y="1830748"/>
            <a:ext cx="2272392" cy="115660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ctr">
              <a:defRPr/>
            </a:pPr>
            <a:r>
              <a:rPr>
                <a:solidFill>
                  <a:srgbClr val="FF0000"/>
                </a:solidFill>
              </a:rPr>
              <a:t>Forbidden</a:t>
            </a:r>
            <a:endParaRPr/>
          </a:p>
          <a:p>
            <a:pPr algn="ctr">
              <a:defRPr/>
            </a:pPr>
            <a:endParaRPr/>
          </a:p>
          <a:p>
            <a:pPr algn="ctr">
              <a:defRPr/>
            </a:pPr>
            <a:r>
              <a:rPr>
                <a:solidFill>
                  <a:srgbClr val="FFC000"/>
                </a:solidFill>
              </a:rPr>
              <a:t>Restricted</a:t>
            </a:r>
            <a:endParaRPr>
              <a:solidFill>
                <a:srgbClr val="FFC000"/>
              </a:solidFill>
            </a:endParaRPr>
          </a:p>
          <a:p>
            <a:pPr algn="ctr">
              <a:defRPr/>
            </a:pPr>
            <a:r>
              <a:rPr>
                <a:solidFill>
                  <a:srgbClr val="FFC000"/>
                </a:solidFill>
              </a:rPr>
              <a:t>under conditions</a:t>
            </a:r>
            <a:endParaRPr/>
          </a:p>
        </p:txBody>
      </p:sp>
      <p:sp>
        <p:nvSpPr>
          <p:cNvPr id="16" name="" hidden="0"/>
          <p:cNvSpPr/>
          <p:nvPr isPhoto="0" userDrawn="0"/>
        </p:nvSpPr>
        <p:spPr bwMode="auto">
          <a:xfrm flipH="0" flipV="0">
            <a:off x="642321" y="3395570"/>
            <a:ext cx="1701324" cy="365794"/>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a:solidFill>
                  <a:srgbClr val="00B050"/>
                </a:solidFill>
              </a:rPr>
              <a:t>Controlled</a:t>
            </a:r>
            <a:endParaRPr>
              <a:solidFill>
                <a:srgbClr val="00B050"/>
              </a:solidFill>
            </a:endParaRPr>
          </a:p>
        </p:txBody>
      </p:sp>
      <p:sp>
        <p:nvSpPr>
          <p:cNvPr id="17" name="" hidden="0"/>
          <p:cNvSpPr/>
          <p:nvPr isPhoto="0" userDrawn="0"/>
        </p:nvSpPr>
        <p:spPr bwMode="auto">
          <a:xfrm flipH="0" flipV="0">
            <a:off x="683141" y="4633821"/>
            <a:ext cx="2749937" cy="640114"/>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a:t>=&gt; Sensitive areas</a:t>
            </a:r>
            <a:endParaRPr/>
          </a:p>
          <a:p>
            <a:pPr>
              <a:defRPr/>
            </a:pPr>
            <a:r>
              <a:rPr/>
              <a:t>=&gt; Specific areas</a:t>
            </a:r>
            <a:endParaRPr/>
          </a:p>
        </p:txBody>
      </p:sp>
      <p:cxnSp>
        <p:nvCxnSpPr>
          <p:cNvPr id="18" name="" hidden="0"/>
          <p:cNvCxnSpPr>
            <a:cxnSpLocks/>
          </p:cNvCxnSpPr>
          <p:nvPr isPhoto="0" userDrawn="0"/>
        </p:nvCxnSpPr>
        <p:spPr bwMode="auto">
          <a:xfrm flipH="1" flipV="0">
            <a:off x="2152713" y="3218678"/>
            <a:ext cx="0" cy="1387928"/>
          </a:xfrm>
          <a:prstGeom prst="line">
            <a:avLst/>
          </a:prstGeom>
          <a:ln w="6350"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19" name="" hidden="0"/>
          <p:cNvCxnSpPr>
            <a:cxnSpLocks/>
          </p:cNvCxnSpPr>
          <p:nvPr isPhoto="0" userDrawn="0"/>
        </p:nvCxnSpPr>
        <p:spPr bwMode="auto">
          <a:xfrm flipH="0" flipV="1">
            <a:off x="2152713" y="1640250"/>
            <a:ext cx="1211035" cy="2272392"/>
          </a:xfrm>
          <a:prstGeom prst="line">
            <a:avLst/>
          </a:prstGeom>
          <a:ln w="6350" cap="flat" cmpd="sng" algn="ctr">
            <a:solidFill>
              <a:srgbClr val="800080"/>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Content Placeholder 2" hidden="0"/>
          <p:cNvSpPr>
            <a:spLocks noGrp="1"/>
          </p:cNvSpPr>
          <p:nvPr isPhoto="0" userDrawn="0">
            <p:ph idx="1" hasCustomPrompt="0"/>
          </p:nvPr>
        </p:nvSpPr>
        <p:spPr bwMode="auto">
          <a:xfrm flipH="0" flipV="0">
            <a:off x="587890" y="1320117"/>
            <a:ext cx="11443605" cy="4892130"/>
          </a:xfrm>
        </p:spPr>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a:defRPr/>
            </a:pPr>
            <a:r>
              <a:rPr sz="2400" u="sng"/>
              <a:t>Some element of context:</a:t>
            </a:r>
            <a:endParaRPr/>
          </a:p>
          <a:p>
            <a:pPr>
              <a:spcBef>
                <a:spcPts val="1246"/>
              </a:spcBef>
              <a:defRPr/>
            </a:pPr>
            <a:r>
              <a:rPr/>
              <a:t> - LHC event in sector 34 </a:t>
            </a:r>
            <a:r>
              <a:rPr lang="en-US" sz="2100" b="1" i="0" u="none" strike="noStrike" cap="none" spc="0">
                <a:solidFill>
                  <a:schemeClr val="tx2"/>
                </a:solidFill>
                <a:latin typeface="+mn-lt"/>
                <a:ea typeface="+mn-ea"/>
                <a:cs typeface="+mn-cs"/>
              </a:rPr>
              <a:t>(2008)</a:t>
            </a:r>
            <a:endParaRPr/>
          </a:p>
          <a:p>
            <a:pPr>
              <a:spcBef>
                <a:spcPts val="1246"/>
              </a:spcBef>
              <a:defRPr/>
            </a:pPr>
            <a:r>
              <a:rPr/>
              <a:t> - WG on suppression or mitigation of the Helium spill (2014)</a:t>
            </a:r>
            <a:endParaRPr/>
          </a:p>
          <a:p>
            <a:pPr>
              <a:spcBef>
                <a:spcPts val="1246"/>
              </a:spcBef>
              <a:defRPr/>
            </a:pPr>
            <a:r>
              <a:rPr/>
              <a:t> - Activities in sensitive areas for He spill in LHC below 80K (2016)</a:t>
            </a:r>
            <a:endParaRPr/>
          </a:p>
          <a:p>
            <a:pPr>
              <a:spcBef>
                <a:spcPts val="1246"/>
              </a:spcBef>
              <a:defRPr/>
            </a:pPr>
            <a:r>
              <a:rPr/>
              <a:t> - He spill WG recommendations (2018)</a:t>
            </a:r>
            <a:endParaRPr/>
          </a:p>
          <a:p>
            <a:pPr>
              <a:spcBef>
                <a:spcPts val="1246"/>
              </a:spcBef>
              <a:defRPr/>
            </a:pPr>
            <a:r>
              <a:rPr/>
              <a:t> =&gt; HL-LHC infrastructure to be installed during LS3</a:t>
            </a:r>
            <a:endParaRPr/>
          </a:p>
          <a:p>
            <a:pPr>
              <a:spcBef>
                <a:spcPts val="282"/>
              </a:spcBef>
              <a:spcAft>
                <a:spcPts val="282"/>
              </a:spcAft>
              <a:defRPr/>
            </a:pPr>
            <a:endParaRPr sz="800"/>
          </a:p>
          <a:p>
            <a:pPr>
              <a:defRPr/>
            </a:pPr>
            <a:r>
              <a:rPr sz="2400" u="sng"/>
              <a:t>Some Key Reference Documents:</a:t>
            </a:r>
            <a:endParaRPr sz="1800" u="sng">
              <a:latin typeface="Arial"/>
              <a:ea typeface="Arial"/>
              <a:cs typeface="Arial"/>
            </a:endParaRPr>
          </a:p>
          <a:p>
            <a:pPr>
              <a:spcBef>
                <a:spcPts val="1246"/>
              </a:spcBef>
              <a:defRPr/>
            </a:pPr>
            <a:r>
              <a:rPr sz="1800" b="0" i="0" u="none">
                <a:solidFill>
                  <a:srgbClr val="000000"/>
                </a:solidFill>
                <a:latin typeface="Arial"/>
                <a:ea typeface="Arial"/>
                <a:cs typeface="Arial"/>
              </a:rPr>
              <a:t>EDMS</a:t>
            </a:r>
            <a:r>
              <a:rPr sz="1800" b="0" i="0" u="none">
                <a:solidFill>
                  <a:srgbClr val="000000"/>
                </a:solidFill>
                <a:latin typeface="Arial"/>
                <a:ea typeface="Arial"/>
                <a:cs typeface="Arial"/>
              </a:rPr>
              <a:t> </a:t>
            </a:r>
            <a:r>
              <a:rPr sz="1800" b="1" i="0" u="sng">
                <a:latin typeface="Arial"/>
                <a:ea typeface="Arial"/>
                <a:cs typeface="Arial"/>
                <a:hlinkClick r:id="rId2" tooltip=""/>
              </a:rPr>
              <a:t>1410247</a:t>
            </a:r>
            <a:r>
              <a:rPr sz="1800" b="0" i="0" u="none">
                <a:solidFill>
                  <a:srgbClr val="000000"/>
                </a:solidFill>
                <a:latin typeface="Arial"/>
                <a:ea typeface="Arial"/>
                <a:cs typeface="Arial"/>
              </a:rPr>
              <a:t> : Helium Spill Working Group Recommendations</a:t>
            </a:r>
            <a:endParaRPr sz="1800" b="0" i="0" u="none">
              <a:solidFill>
                <a:srgbClr val="000000"/>
              </a:solidFill>
              <a:latin typeface="Arial"/>
              <a:ea typeface="Arial"/>
              <a:cs typeface="Arial"/>
            </a:endParaRPr>
          </a:p>
          <a:p>
            <a:pPr>
              <a:spcBef>
                <a:spcPts val="1246"/>
              </a:spcBef>
              <a:defRPr/>
            </a:pPr>
            <a:r>
              <a:rPr sz="1800" b="0" i="0" u="none">
                <a:solidFill>
                  <a:srgbClr val="000000"/>
                </a:solidFill>
                <a:latin typeface="Arial"/>
                <a:ea typeface="Arial"/>
                <a:cs typeface="Arial"/>
              </a:rPr>
              <a:t>EDMS</a:t>
            </a:r>
            <a:r>
              <a:rPr sz="1800" b="0" i="0" u="none">
                <a:solidFill>
                  <a:srgbClr val="000000"/>
                </a:solidFill>
                <a:latin typeface="Arial"/>
                <a:ea typeface="Arial"/>
                <a:cs typeface="Arial"/>
              </a:rPr>
              <a:t> </a:t>
            </a:r>
            <a:r>
              <a:rPr sz="1800" b="1" i="0" u="sng">
                <a:latin typeface="Arial"/>
                <a:ea typeface="Arial"/>
                <a:cs typeface="Arial"/>
                <a:hlinkClick r:id="rId3" tooltip=""/>
              </a:rPr>
              <a:t>1406764</a:t>
            </a:r>
            <a:r>
              <a:rPr sz="1800" b="1" i="0" u="none">
                <a:solidFill>
                  <a:srgbClr val="000000"/>
                </a:solidFill>
                <a:latin typeface="Arial"/>
                <a:ea typeface="Arial"/>
                <a:cs typeface="Arial"/>
              </a:rPr>
              <a:t> </a:t>
            </a:r>
            <a:r>
              <a:rPr sz="1800" b="0" i="0" u="none">
                <a:solidFill>
                  <a:srgbClr val="000000"/>
                </a:solidFill>
                <a:latin typeface="Arial"/>
                <a:ea typeface="Arial"/>
                <a:cs typeface="Arial"/>
              </a:rPr>
              <a:t>: Activities in Sensitive Areas for Helium spill in Accelerators below 80 K (+ Annex)</a:t>
            </a:r>
            <a:endParaRPr sz="1800" b="0" i="0" u="none">
              <a:solidFill>
                <a:srgbClr val="000000"/>
              </a:solidFill>
              <a:latin typeface="Arial"/>
              <a:ea typeface="Arial"/>
              <a:cs typeface="Arial"/>
            </a:endParaRPr>
          </a:p>
          <a:p>
            <a:pPr>
              <a:spcBef>
                <a:spcPts val="1246"/>
              </a:spcBef>
              <a:defRPr/>
            </a:pPr>
            <a:r>
              <a:rPr sz="1800" b="0" i="0" u="none">
                <a:solidFill>
                  <a:srgbClr val="000000"/>
                </a:solidFill>
                <a:latin typeface="Arial"/>
                <a:ea typeface="Arial"/>
                <a:cs typeface="Arial"/>
              </a:rPr>
              <a:t>EDMS</a:t>
            </a:r>
            <a:r>
              <a:rPr sz="1800" b="0" i="0" u="none">
                <a:solidFill>
                  <a:srgbClr val="000000"/>
                </a:solidFill>
                <a:latin typeface="Arial"/>
                <a:ea typeface="Arial"/>
                <a:cs typeface="Arial"/>
              </a:rPr>
              <a:t> </a:t>
            </a:r>
            <a:r>
              <a:rPr sz="1800" b="1" i="0" u="sng">
                <a:latin typeface="Arial"/>
                <a:ea typeface="Arial"/>
                <a:cs typeface="Arial"/>
                <a:hlinkClick r:id="rId4" tooltip=""/>
              </a:rPr>
              <a:t>2843277</a:t>
            </a:r>
            <a:r>
              <a:rPr sz="1800" b="1" i="0" u="none">
                <a:solidFill>
                  <a:srgbClr val="000000"/>
                </a:solidFill>
                <a:latin typeface="Arial"/>
                <a:ea typeface="Arial"/>
                <a:cs typeface="Arial"/>
              </a:rPr>
              <a:t> </a:t>
            </a:r>
            <a:r>
              <a:rPr sz="1800" b="0" i="0" u="none">
                <a:solidFill>
                  <a:srgbClr val="000000"/>
                </a:solidFill>
                <a:latin typeface="Arial"/>
                <a:ea typeface="Arial"/>
                <a:cs typeface="Arial"/>
              </a:rPr>
              <a:t>: Access to HL-LHC LSS or LHC Arc during during Cool-down, Warm-up and Powering Phases</a:t>
            </a:r>
            <a:endParaRPr sz="1800" b="0" i="0" u="none">
              <a:solidFill>
                <a:srgbClr val="000000"/>
              </a:solidFill>
              <a:latin typeface="Arial"/>
              <a:ea typeface="Arial"/>
              <a:cs typeface="Arial"/>
            </a:endParaRPr>
          </a:p>
        </p:txBody>
      </p:sp>
      <p:sp>
        <p:nvSpPr>
          <p:cNvPr id="5" name="Title 6" hidden="0"/>
          <p:cNvSpPr>
            <a:spLocks noGrp="1"/>
          </p:cNvSpPr>
          <p:nvPr isPhoto="0" userDrawn="0">
            <p:ph type="title" hasCustomPrompt="0"/>
          </p:nvPr>
        </p:nvSpPr>
        <p:spPr bwMode="auto"/>
        <p:txBody>
          <a:bodyPr/>
          <a:lstStyle/>
          <a:p>
            <a:pPr>
              <a:defRPr/>
            </a:pPr>
            <a:r>
              <a:rPr/>
              <a:t>Some element of context &amp; some references</a:t>
            </a:r>
            <a:endParaRPr/>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4181BD72-6A9C-AEDF-2F25-BC1DEA958D43}" type="slidenum">
              <a:rPr lang="en-US"/>
              <a:t/>
            </a:fld>
            <a:endParaRPr lang="en-US"/>
          </a:p>
        </p:txBody>
      </p:sp>
      <p:sp>
        <p:nvSpPr>
          <p:cNvPr id="9" name="" hidden="0"/>
          <p:cNvSpPr/>
          <p:nvPr isPhoto="0" userDrawn="0"/>
        </p:nvSpPr>
        <p:spPr bwMode="auto">
          <a:xfrm flipH="0" flipV="0">
            <a:off x="8058214" y="3422785"/>
            <a:ext cx="3850821" cy="1188755"/>
          </a:xfrm>
          <a:prstGeom prst="rect">
            <a:avLst/>
          </a:prstGeom>
          <a:noFill/>
          <a:ln w="6349">
            <a:solidFill>
              <a:schemeClr val="bg1">
                <a:lumMod val="85098"/>
              </a:schemeClr>
            </a:solidFill>
            <a:prstDash val="solid"/>
          </a:ln>
        </p:spPr>
        <p:txBody>
          <a:bodyPr vertOverflow="overflow" horzOverflow="clip" vert="horz" wrap="square" lIns="91440" tIns="45720" rIns="91440" bIns="45720" numCol="1" spcCol="0" rtlCol="0" fromWordArt="0" anchor="t" anchorCtr="0" forceAA="0" upright="0" compatLnSpc="0">
            <a:noAutofit/>
          </a:bodyPr>
          <a:p>
            <a:pPr>
              <a:defRPr/>
            </a:pPr>
            <a:r>
              <a:rPr u="sng">
                <a:hlinkClick r:id="rId5" tooltip=""/>
              </a:rPr>
              <a:t>Recall of all valid documents</a:t>
            </a:r>
            <a:r>
              <a:rPr u="sng">
                <a:solidFill>
                  <a:srgbClr val="800080"/>
                </a:solidFill>
              </a:rPr>
              <a:t> </a:t>
            </a:r>
            <a:r>
              <a:rPr u="none">
                <a:solidFill>
                  <a:srgbClr val="800080"/>
                </a:solidFill>
              </a:rPr>
              <a:t>(reference, access constraints) by:</a:t>
            </a:r>
            <a:endParaRPr u="none">
              <a:solidFill>
                <a:srgbClr val="800080"/>
              </a:solidFill>
            </a:endParaRPr>
          </a:p>
          <a:p>
            <a:pPr>
              <a:defRPr/>
            </a:pPr>
            <a:r>
              <a:rPr>
                <a:solidFill>
                  <a:srgbClr val="800080"/>
                </a:solidFill>
              </a:rPr>
              <a:t>- CSOC</a:t>
            </a:r>
            <a:endParaRPr sz="1200">
              <a:solidFill>
                <a:schemeClr val="tx1"/>
              </a:solidFill>
              <a:latin typeface="Arial"/>
              <a:ea typeface="Arial"/>
              <a:cs typeface="Arial"/>
            </a:endParaRPr>
          </a:p>
          <a:p>
            <a:pPr>
              <a:defRPr/>
            </a:pPr>
            <a:r>
              <a:rPr>
                <a:solidFill>
                  <a:srgbClr val="800080"/>
                </a:solidFill>
              </a:rPr>
              <a:t>- TE-DSO</a:t>
            </a:r>
            <a:endParaRPr>
              <a:solidFill>
                <a:srgbClr val="80008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Content Placeholder 2" hidden="0"/>
          <p:cNvSpPr>
            <a:spLocks noGrp="1"/>
          </p:cNvSpPr>
          <p:nvPr isPhoto="0" userDrawn="0">
            <p:ph idx="1" hasCustomPrompt="0"/>
          </p:nvPr>
        </p:nvSpPr>
        <p:spPr bwMode="auto">
          <a:xfrm flipH="0" flipV="0">
            <a:off x="407988" y="1047976"/>
            <a:ext cx="11376023" cy="5123450"/>
          </a:xfrm>
        </p:spPr>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a:lnSpc>
                <a:spcPct val="100000"/>
              </a:lnSpc>
              <a:spcBef>
                <a:spcPts val="565"/>
              </a:spcBef>
              <a:spcAft>
                <a:spcPts val="282"/>
              </a:spcAft>
              <a:defRPr/>
            </a:pPr>
            <a:r>
              <a:rPr>
                <a:solidFill>
                  <a:srgbClr val="800080"/>
                </a:solidFill>
              </a:rPr>
              <a:t>? LHC ODH system End-of-Life in LS3, Need for consolidation?</a:t>
            </a:r>
            <a:endParaRPr>
              <a:solidFill>
                <a:srgbClr val="800080"/>
              </a:solidFill>
            </a:endParaRPr>
          </a:p>
          <a:p>
            <a:pPr marL="316921" indent="-316921">
              <a:lnSpc>
                <a:spcPct val="100000"/>
              </a:lnSpc>
              <a:spcBef>
                <a:spcPts val="565"/>
              </a:spcBef>
              <a:spcAft>
                <a:spcPts val="282"/>
              </a:spcAft>
              <a:buFont typeface="Arial"/>
              <a:buChar char="•"/>
              <a:defRPr/>
            </a:pPr>
            <a:r>
              <a:rPr/>
              <a:t>237 sensors in LHC machine:</a:t>
            </a:r>
            <a:endParaRPr/>
          </a:p>
          <a:p>
            <a:pPr>
              <a:lnSpc>
                <a:spcPct val="100000"/>
              </a:lnSpc>
              <a:spcBef>
                <a:spcPts val="565"/>
              </a:spcBef>
              <a:spcAft>
                <a:spcPts val="282"/>
              </a:spcAft>
              <a:defRPr/>
            </a:pPr>
            <a:r>
              <a:rPr/>
              <a:t>	- every ~300m in arcs (visibility 284m),</a:t>
            </a:r>
            <a:endParaRPr/>
          </a:p>
          <a:p>
            <a:pPr>
              <a:lnSpc>
                <a:spcPct val="100000"/>
              </a:lnSpc>
              <a:spcBef>
                <a:spcPts val="565"/>
              </a:spcBef>
              <a:spcAft>
                <a:spcPts val="282"/>
              </a:spcAft>
              <a:defRPr/>
            </a:pPr>
            <a:r>
              <a:rPr/>
              <a:t>	with flashing lights every 150m</a:t>
            </a:r>
            <a:endParaRPr/>
          </a:p>
          <a:p>
            <a:pPr>
              <a:lnSpc>
                <a:spcPct val="100000"/>
              </a:lnSpc>
              <a:spcBef>
                <a:spcPts val="565"/>
              </a:spcBef>
              <a:spcAft>
                <a:spcPts val="282"/>
              </a:spcAft>
              <a:defRPr/>
            </a:pPr>
            <a:r>
              <a:rPr/>
              <a:t>	- between 150m &amp; 300m in service areas (LSS)</a:t>
            </a:r>
            <a:endParaRPr/>
          </a:p>
          <a:p>
            <a:pPr marL="316921" indent="-316921">
              <a:lnSpc>
                <a:spcPct val="100000"/>
              </a:lnSpc>
              <a:spcBef>
                <a:spcPts val="565"/>
              </a:spcBef>
              <a:spcAft>
                <a:spcPts val="282"/>
              </a:spcAft>
              <a:buFont typeface="Arial"/>
              <a:buChar char="•"/>
              <a:defRPr/>
            </a:pPr>
            <a:r>
              <a:rPr/>
              <a:t>pre-alarm L2 19%_O2 (technical alarm)</a:t>
            </a:r>
            <a:endParaRPr/>
          </a:p>
          <a:p>
            <a:pPr marL="316921" indent="-316921">
              <a:lnSpc>
                <a:spcPct val="100000"/>
              </a:lnSpc>
              <a:spcBef>
                <a:spcPts val="565"/>
              </a:spcBef>
              <a:spcAft>
                <a:spcPts val="282"/>
              </a:spcAft>
              <a:buFont typeface="Arial"/>
              <a:buChar char="•"/>
              <a:defRPr/>
            </a:pPr>
            <a:r>
              <a:rPr/>
              <a:t>alarm L3 18%_O2:	1 sensor: flash +/- 300m from sensor</a:t>
            </a:r>
            <a:endParaRPr/>
          </a:p>
          <a:p>
            <a:pPr>
              <a:lnSpc>
                <a:spcPct val="100000"/>
              </a:lnSpc>
              <a:spcBef>
                <a:spcPts val="565"/>
              </a:spcBef>
              <a:spcAft>
                <a:spcPts val="282"/>
              </a:spcAft>
              <a:defRPr/>
            </a:pPr>
            <a:r>
              <a:rPr/>
              <a:t>			2nd sensor: Evacuation alarm</a:t>
            </a:r>
            <a:endParaRPr/>
          </a:p>
          <a:p>
            <a:pPr marL="316921" indent="-316921">
              <a:lnSpc>
                <a:spcPct val="100000"/>
              </a:lnSpc>
              <a:spcBef>
                <a:spcPts val="565"/>
              </a:spcBef>
              <a:spcAft>
                <a:spcPts val="282"/>
              </a:spcAft>
              <a:buFont typeface="Arial"/>
              <a:buChar char="•"/>
              <a:defRPr/>
            </a:pPr>
            <a:r>
              <a:rPr/>
              <a:t>Trigger time in minutes (3min to 50min)</a:t>
            </a:r>
            <a:endParaRPr/>
          </a:p>
          <a:p>
            <a:pPr marL="316921" indent="-316921">
              <a:lnSpc>
                <a:spcPct val="100000"/>
              </a:lnSpc>
              <a:spcBef>
                <a:spcPts val="565"/>
              </a:spcBef>
              <a:spcAft>
                <a:spcPts val="282"/>
              </a:spcAft>
              <a:buFont typeface="Arial"/>
              <a:buChar char="•"/>
              <a:defRPr/>
            </a:pPr>
            <a:r>
              <a:rPr/>
              <a:t>walking speed ~1m/s similar to air speed (ventilation towards odd points)</a:t>
            </a:r>
            <a:endParaRPr/>
          </a:p>
          <a:p>
            <a:pPr marL="316921" indent="-316921">
              <a:lnSpc>
                <a:spcPct val="100000"/>
              </a:lnSpc>
              <a:spcBef>
                <a:spcPts val="565"/>
              </a:spcBef>
              <a:spcAft>
                <a:spcPts val="282"/>
              </a:spcAft>
              <a:buFont typeface="Arial"/>
              <a:buChar char="•"/>
              <a:defRPr/>
            </a:pPr>
            <a:r>
              <a:rPr>
                <a:solidFill>
                  <a:srgbClr val="800080"/>
                </a:solidFill>
              </a:rPr>
              <a:t>=&gt; 1 to 1 replacement, REX few years before any change 2 to 1 for L3 alarm evacuation</a:t>
            </a:r>
            <a:endParaRPr/>
          </a:p>
        </p:txBody>
      </p:sp>
      <p:sp>
        <p:nvSpPr>
          <p:cNvPr id="5" name="Title 6" hidden="0"/>
          <p:cNvSpPr>
            <a:spLocks noGrp="1"/>
          </p:cNvSpPr>
          <p:nvPr isPhoto="0" userDrawn="0">
            <p:ph type="title" hasCustomPrompt="0"/>
          </p:nvPr>
        </p:nvSpPr>
        <p:spPr bwMode="auto"/>
        <p:txBody>
          <a:bodyPr/>
          <a:lstStyle/>
          <a:p>
            <a:pPr>
              <a:defRPr/>
            </a:pPr>
            <a:r>
              <a:rPr/>
              <a:t>Safety Request Form (Aut'23), EDMS#2975840</a:t>
            </a:r>
            <a:endParaRPr/>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902931FA-A2C4-98C9-A4AD-0571E274D63C}" type="slidenum">
              <a:rPr lang="en-US"/>
              <a:t/>
            </a:fld>
            <a:endParaRPr lang="en-US"/>
          </a:p>
        </p:txBody>
      </p:sp>
      <p:sp>
        <p:nvSpPr>
          <p:cNvPr id="9" name="" hidden="0"/>
          <p:cNvSpPr/>
          <p:nvPr isPhoto="0" userDrawn="0"/>
        </p:nvSpPr>
        <p:spPr bwMode="auto">
          <a:xfrm flipH="0" flipV="0">
            <a:off x="7160141" y="1371298"/>
            <a:ext cx="4980214" cy="1629662"/>
          </a:xfrm>
          <a:prstGeom prst="rect">
            <a:avLst/>
          </a:prstGeom>
          <a:solidFill>
            <a:schemeClr val="bg1">
              <a:lumMod val="95000"/>
            </a:schemeClr>
          </a:solidFill>
        </p:spPr>
        <p:txBody>
          <a:bodyPr vertOverflow="overflow" horzOverflow="clip" vert="horz" wrap="square" lIns="91440" tIns="45720" rIns="91440" bIns="45720" numCol="1" spcCol="0" rtlCol="0" fromWordArt="0" anchor="t" anchorCtr="0" forceAA="0" upright="0" compatLnSpc="0">
            <a:noAutofit/>
          </a:bodyPr>
          <a:p>
            <a:pPr>
              <a:defRPr/>
            </a:pPr>
            <a:r>
              <a:rPr sz="1600" u="sng"/>
              <a:t>He spill scenarii for access [Ref.6]:</a:t>
            </a:r>
            <a:endParaRPr sz="1600" u="sng"/>
          </a:p>
          <a:p>
            <a:pPr>
              <a:defRPr/>
            </a:pPr>
            <a:r>
              <a:rPr sz="1600"/>
              <a:t>  &lt; 100 g/s: </a:t>
            </a:r>
            <a:r>
              <a:rPr sz="1600" b="1"/>
              <a:t>only for trained personnel</a:t>
            </a:r>
            <a:r>
              <a:rPr sz="1600"/>
              <a:t>,</a:t>
            </a:r>
            <a:endParaRPr sz="1600"/>
          </a:p>
          <a:p>
            <a:pPr>
              <a:defRPr/>
            </a:pPr>
            <a:r>
              <a:rPr sz="1600"/>
              <a:t>no powering and specific conditions for special zones</a:t>
            </a:r>
            <a:endParaRPr sz="1600"/>
          </a:p>
          <a:p>
            <a:pPr>
              <a:defRPr/>
            </a:pPr>
            <a:r>
              <a:rPr sz="1600"/>
              <a:t>  &lt; 320 g/s: Powering Ph1a: </a:t>
            </a:r>
            <a:r>
              <a:rPr sz="1600" b="1"/>
              <a:t>only in LSS</a:t>
            </a:r>
            <a:r>
              <a:rPr sz="1600"/>
              <a:t> </a:t>
            </a:r>
            <a:r>
              <a:rPr sz="1600"/>
              <a:t>with short escape route (</a:t>
            </a:r>
            <a:r>
              <a:rPr sz="1600" b="1"/>
              <a:t>restricted to powering experts</a:t>
            </a:r>
            <a:r>
              <a:rPr sz="1600"/>
              <a:t>)</a:t>
            </a:r>
            <a:endParaRPr sz="1600"/>
          </a:p>
          <a:p>
            <a:pPr>
              <a:defRPr/>
            </a:pPr>
            <a:r>
              <a:rPr sz="1600"/>
              <a:t>  &lt; 1 kg/s: Powering Ph1b+2: </a:t>
            </a:r>
            <a:r>
              <a:rPr sz="1600" b="1"/>
              <a:t>NO ACCESS</a:t>
            </a:r>
            <a:endParaRPr sz="1600"/>
          </a:p>
        </p:txBody>
      </p:sp>
      <p:sp>
        <p:nvSpPr>
          <p:cNvPr id="10" name="" hidden="0"/>
          <p:cNvSpPr/>
          <p:nvPr isPhoto="0" userDrawn="0"/>
        </p:nvSpPr>
        <p:spPr bwMode="auto">
          <a:xfrm flipH="0" flipV="0">
            <a:off x="397391" y="5872070"/>
            <a:ext cx="11797391" cy="421821"/>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i="1" u="sng"/>
              <a:t>Rmk:</a:t>
            </a:r>
            <a:r>
              <a:rPr i="1"/>
              <a:t> safe access to LHC when granted, with slow ODH propagation compatible with normal/walking evacuation</a:t>
            </a:r>
            <a:endParaRPr i="1"/>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p:txBody>
          <a:bodyPr/>
          <a:lstStyle/>
          <a:p>
            <a:pPr>
              <a:defRPr/>
            </a:pPr>
            <a:r>
              <a:rPr/>
              <a:t>PSSCONS plans for ODH, example for P1</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F5F92264-1B3E-0E63-8A08-43AB385457D0}" type="slidenum">
              <a:rPr lang="en-US"/>
              <a:t/>
            </a:fld>
            <a:endParaRPr lang="en-US"/>
          </a:p>
        </p:txBody>
      </p:sp>
      <p:pic>
        <p:nvPicPr>
          <p:cNvPr id="8" name="" hidden="0"/>
          <p:cNvPicPr>
            <a:picLocks noChangeAspect="1"/>
          </p:cNvPicPr>
          <p:nvPr isPhoto="0" userDrawn="0"/>
        </p:nvPicPr>
        <p:blipFill>
          <a:blip r:embed="rId2"/>
          <a:stretch/>
        </p:blipFill>
        <p:spPr bwMode="auto">
          <a:xfrm flipH="0" flipV="0">
            <a:off x="1295463" y="909568"/>
            <a:ext cx="9552214" cy="5376440"/>
          </a:xfrm>
          <a:prstGeom prst="rect">
            <a:avLst/>
          </a:prstGeom>
        </p:spPr>
      </p:pic>
      <p:sp>
        <p:nvSpPr>
          <p:cNvPr id="9" name="" hidden="0"/>
          <p:cNvSpPr/>
          <p:nvPr isPhoto="0" userDrawn="0"/>
        </p:nvSpPr>
        <p:spPr bwMode="auto">
          <a:xfrm flipH="0" flipV="0">
            <a:off x="1594821" y="4048714"/>
            <a:ext cx="2013856" cy="190499"/>
          </a:xfrm>
          <a:prstGeom prst="rect">
            <a:avLst/>
          </a:prstGeom>
          <a:solidFill>
            <a:schemeClr val="bg1">
              <a:lumMod val="95000"/>
            </a:schemeClr>
          </a:solidFill>
          <a:ln w="12700" cap="flat" cmpd="sng" algn="ctr">
            <a:noFill/>
            <a:prstDash val="solid"/>
            <a:miter/>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5"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6" name="Slide Number Placeholder 12" hidden="0"/>
          <p:cNvSpPr>
            <a:spLocks noGrp="1"/>
          </p:cNvSpPr>
          <p:nvPr isPhoto="0" userDrawn="0">
            <p:ph type="sldNum" sz="quarter" idx="12" hasCustomPrompt="0"/>
          </p:nvPr>
        </p:nvSpPr>
        <p:spPr bwMode="auto"/>
        <p:txBody>
          <a:bodyPr/>
          <a:lstStyle/>
          <a:p>
            <a:pPr>
              <a:defRPr/>
            </a:pPr>
            <a:fld id="{9E7C9DD7-8209-2A0E-5A1A-81F06206017D}" type="slidenum">
              <a:rPr lang="en-US"/>
              <a:t/>
            </a:fld>
            <a:endParaRPr lang="en-US"/>
          </a:p>
        </p:txBody>
      </p:sp>
      <p:sp>
        <p:nvSpPr>
          <p:cNvPr id="7" name="Title 6" hidden="0"/>
          <p:cNvSpPr>
            <a:spLocks noGrp="1"/>
          </p:cNvSpPr>
          <p:nvPr isPhoto="0" userDrawn="0">
            <p:ph type="title" hasCustomPrompt="0"/>
          </p:nvPr>
        </p:nvSpPr>
        <p:spPr bwMode="auto">
          <a:xfrm>
            <a:off x="407988" y="101449"/>
            <a:ext cx="11376024" cy="1065741"/>
          </a:xfrm>
        </p:spPr>
        <p:txBody>
          <a:bodyPr/>
          <a:lstStyle/>
          <a:p>
            <a:pPr>
              <a:defRPr/>
            </a:pPr>
            <a:r>
              <a:rPr lang="en-US" sz="3600" b="1" i="0" u="none" strike="noStrike" cap="none" spc="0">
                <a:solidFill>
                  <a:schemeClr val="tx1"/>
                </a:solidFill>
                <a:latin typeface="+mj-lt"/>
                <a:ea typeface="+mj-ea"/>
                <a:cs typeface="+mj-cs"/>
              </a:rPr>
              <a:t>CD-WUP HL-LSS, access in LHC-ARC</a:t>
            </a:r>
            <a:endParaRPr/>
          </a:p>
        </p:txBody>
      </p:sp>
      <p:pic>
        <p:nvPicPr>
          <p:cNvPr id="8" name="Image 10" hidden="0"/>
          <p:cNvPicPr>
            <a:picLocks noChangeAspect="1"/>
          </p:cNvPicPr>
          <p:nvPr isPhoto="0" userDrawn="0"/>
        </p:nvPicPr>
        <p:blipFill>
          <a:blip r:embed="rId2"/>
          <a:stretch/>
        </p:blipFill>
        <p:spPr bwMode="auto">
          <a:xfrm flipH="0" flipV="0">
            <a:off x="293110" y="1109571"/>
            <a:ext cx="11656746" cy="3946656"/>
          </a:xfrm>
          <a:prstGeom prst="rect">
            <a:avLst/>
          </a:prstGeom>
        </p:spPr>
      </p:pic>
      <p:pic>
        <p:nvPicPr>
          <p:cNvPr id="9" name="" hidden="0"/>
          <p:cNvPicPr>
            <a:picLocks noChangeAspect="1"/>
          </p:cNvPicPr>
          <p:nvPr isPhoto="0" userDrawn="0"/>
        </p:nvPicPr>
        <p:blipFill>
          <a:blip r:embed="rId3"/>
          <a:stretch/>
        </p:blipFill>
        <p:spPr bwMode="auto">
          <a:xfrm flipH="0" flipV="0">
            <a:off x="867213" y="747958"/>
            <a:ext cx="3843641" cy="884991"/>
          </a:xfrm>
          <a:prstGeom prst="rect">
            <a:avLst/>
          </a:prstGeom>
          <a:ln w="6349">
            <a:solidFill>
              <a:srgbClr val="E243F0"/>
            </a:solidFill>
            <a:prstDash val="solid"/>
          </a:ln>
        </p:spPr>
      </p:pic>
      <p:sp>
        <p:nvSpPr>
          <p:cNvPr id="10" name="" hidden="0"/>
          <p:cNvSpPr/>
          <p:nvPr isPhoto="0" userDrawn="0"/>
        </p:nvSpPr>
        <p:spPr bwMode="auto">
          <a:xfrm rot="0" flipH="0" flipV="0">
            <a:off x="9201213"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1" name="" hidden="0"/>
          <p:cNvSpPr/>
          <p:nvPr isPhoto="0" userDrawn="0"/>
        </p:nvSpPr>
        <p:spPr bwMode="auto">
          <a:xfrm rot="0" flipH="0" flipV="0">
            <a:off x="9530890"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2" name="" hidden="0"/>
          <p:cNvSpPr/>
          <p:nvPr isPhoto="0" userDrawn="0"/>
        </p:nvSpPr>
        <p:spPr bwMode="auto">
          <a:xfrm rot="0" flipH="0" flipV="0">
            <a:off x="1172998"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3" name="" hidden="0"/>
          <p:cNvSpPr/>
          <p:nvPr isPhoto="0" userDrawn="0"/>
        </p:nvSpPr>
        <p:spPr bwMode="auto">
          <a:xfrm rot="0" flipH="0" flipV="0">
            <a:off x="1842855"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14" name="" hidden="0"/>
          <p:cNvCxnSpPr>
            <a:cxnSpLocks/>
          </p:cNvCxnSpPr>
          <p:nvPr isPhoto="0" userDrawn="0"/>
        </p:nvCxnSpPr>
        <p:spPr bwMode="auto">
          <a:xfrm rot="0" flipH="1" flipV="0">
            <a:off x="887247" y="3259498"/>
            <a:ext cx="0" cy="544284"/>
          </a:xfrm>
          <a:prstGeom prst="line">
            <a:avLst/>
          </a:prstGeom>
          <a:ln w="57150"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5" name="" hidden="0"/>
          <p:cNvSpPr/>
          <p:nvPr isPhoto="0" userDrawn="0"/>
        </p:nvSpPr>
        <p:spPr bwMode="auto">
          <a:xfrm rot="0" flipH="0" flipV="0">
            <a:off x="2639356"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6" name="" hidden="0"/>
          <p:cNvSpPr/>
          <p:nvPr isPhoto="0" userDrawn="0"/>
        </p:nvSpPr>
        <p:spPr bwMode="auto">
          <a:xfrm rot="0" flipH="0" flipV="0">
            <a:off x="2969035"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7" name="" hidden="0"/>
          <p:cNvSpPr/>
          <p:nvPr isPhoto="0" userDrawn="0"/>
        </p:nvSpPr>
        <p:spPr bwMode="auto">
          <a:xfrm rot="0" flipH="0" flipV="0">
            <a:off x="10412247"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8" name="" hidden="0"/>
          <p:cNvSpPr/>
          <p:nvPr isPhoto="0" userDrawn="0"/>
        </p:nvSpPr>
        <p:spPr bwMode="auto">
          <a:xfrm rot="0" flipH="0" flipV="0">
            <a:off x="11082105"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19" name="" hidden="0"/>
          <p:cNvCxnSpPr>
            <a:cxnSpLocks/>
          </p:cNvCxnSpPr>
          <p:nvPr isPhoto="0" userDrawn="0"/>
        </p:nvCxnSpPr>
        <p:spPr bwMode="auto">
          <a:xfrm rot="0" flipH="1" flipV="0">
            <a:off x="11547855" y="3259498"/>
            <a:ext cx="0" cy="544284"/>
          </a:xfrm>
          <a:prstGeom prst="line">
            <a:avLst/>
          </a:prstGeom>
          <a:ln w="57150"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0" name="" hidden="0"/>
          <p:cNvCxnSpPr>
            <a:cxnSpLocks/>
            <a:endCxn id="21" idx="5"/>
          </p:cNvCxnSpPr>
          <p:nvPr isPhoto="0" userDrawn="0"/>
        </p:nvCxnSpPr>
        <p:spPr bwMode="auto">
          <a:xfrm rot="10799989" flipH="0" flipV="0">
            <a:off x="2135022" y="3981867"/>
            <a:ext cx="2368033" cy="1509190"/>
          </a:xfrm>
          <a:prstGeom prst="line">
            <a:avLst/>
          </a:prstGeom>
          <a:ln w="6350"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2" name="" hidden="0"/>
          <p:cNvCxnSpPr>
            <a:cxnSpLocks/>
            <a:endCxn id="23" idx="0"/>
          </p:cNvCxnSpPr>
          <p:nvPr isPhoto="0" userDrawn="0"/>
        </p:nvCxnSpPr>
        <p:spPr bwMode="auto">
          <a:xfrm rot="0" flipH="0" flipV="1">
            <a:off x="5826642" y="3899031"/>
            <a:ext cx="4442137" cy="1524003"/>
          </a:xfrm>
          <a:prstGeom prst="line">
            <a:avLst/>
          </a:prstGeom>
          <a:ln w="6350"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24" name="" hidden="0"/>
          <p:cNvSpPr/>
          <p:nvPr isPhoto="0" userDrawn="0"/>
        </p:nvSpPr>
        <p:spPr bwMode="auto">
          <a:xfrm flipH="0" flipV="0">
            <a:off x="11419176" y="415605"/>
            <a:ext cx="721968"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a:t>(3/4)</a:t>
            </a:r>
            <a:endParaRPr/>
          </a:p>
        </p:txBody>
      </p:sp>
      <p:cxnSp>
        <p:nvCxnSpPr>
          <p:cNvPr id="25" name="" hidden="0"/>
          <p:cNvCxnSpPr>
            <a:cxnSpLocks/>
          </p:cNvCxnSpPr>
          <p:nvPr isPhoto="0" userDrawn="0"/>
        </p:nvCxnSpPr>
        <p:spPr bwMode="auto">
          <a:xfrm rot="0" flipH="1" flipV="1">
            <a:off x="2985852" y="3640500"/>
            <a:ext cx="0" cy="258534"/>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23" name="" hidden="0"/>
          <p:cNvCxnSpPr>
            <a:cxnSpLocks/>
          </p:cNvCxnSpPr>
          <p:nvPr isPhoto="0" userDrawn="0"/>
        </p:nvCxnSpPr>
        <p:spPr bwMode="auto">
          <a:xfrm rot="0" flipH="1" flipV="1">
            <a:off x="10268781" y="3545249"/>
            <a:ext cx="0" cy="353783"/>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26" name="" hidden="0"/>
          <p:cNvCxnSpPr>
            <a:cxnSpLocks/>
          </p:cNvCxnSpPr>
          <p:nvPr isPhoto="0" userDrawn="0"/>
        </p:nvCxnSpPr>
        <p:spPr bwMode="auto">
          <a:xfrm rot="0" flipH="1" flipV="0">
            <a:off x="3897534" y="4473640"/>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27" name="" hidden="0"/>
          <p:cNvCxnSpPr>
            <a:cxnSpLocks/>
          </p:cNvCxnSpPr>
          <p:nvPr isPhoto="0" userDrawn="0"/>
        </p:nvCxnSpPr>
        <p:spPr bwMode="auto">
          <a:xfrm rot="0" flipH="1" flipV="0">
            <a:off x="8050820" y="4299854"/>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sp>
        <p:nvSpPr>
          <p:cNvPr id="28" name="" hidden="0"/>
          <p:cNvSpPr/>
          <p:nvPr isPhoto="0" userDrawn="0"/>
        </p:nvSpPr>
        <p:spPr bwMode="auto">
          <a:xfrm flipH="0" flipV="0">
            <a:off x="7309820" y="799308"/>
            <a:ext cx="4694463" cy="827332"/>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b="1">
                <a:solidFill>
                  <a:srgbClr val="800080"/>
                </a:solidFill>
              </a:rPr>
              <a:t>UPR:</a:t>
            </a:r>
            <a:r>
              <a:rPr sz="1600">
                <a:solidFill>
                  <a:srgbClr val="800080"/>
                </a:solidFill>
              </a:rPr>
              <a:t> Always right of UA Galleries, valid e</a:t>
            </a:r>
            <a:r>
              <a:rPr sz="1600">
                <a:solidFill>
                  <a:srgbClr val="800080"/>
                </a:solidFill>
              </a:rPr>
              <a:t>scape route for ARC in case of fire/problem</a:t>
            </a:r>
            <a:endParaRPr sz="1600">
              <a:solidFill>
                <a:srgbClr val="800080"/>
              </a:solidFill>
            </a:endParaRPr>
          </a:p>
          <a:p>
            <a:pPr>
              <a:defRPr/>
            </a:pPr>
            <a:r>
              <a:rPr sz="1600">
                <a:solidFill>
                  <a:srgbClr val="800080"/>
                </a:solidFill>
              </a:rPr>
              <a:t>(real risk in LHC-ARC Vs potential risk in HL-LSS)</a:t>
            </a:r>
            <a:endParaRPr sz="1600">
              <a:solidFill>
                <a:srgbClr val="800080"/>
              </a:solidFill>
            </a:endParaRPr>
          </a:p>
        </p:txBody>
      </p:sp>
      <p:sp>
        <p:nvSpPr>
          <p:cNvPr id="29" name="" hidden="0"/>
          <p:cNvSpPr/>
          <p:nvPr isPhoto="0" userDrawn="0"/>
        </p:nvSpPr>
        <p:spPr bwMode="auto">
          <a:xfrm flipH="0" flipV="0">
            <a:off x="2356821" y="3449999"/>
            <a:ext cx="3306534" cy="190499"/>
          </a:xfrm>
          <a:prstGeom prst="rect">
            <a:avLst/>
          </a:prstGeom>
          <a:solidFill>
            <a:schemeClr val="tx1">
              <a:lumMod val="40000"/>
              <a:lumOff val="60000"/>
              <a:alpha val="30000"/>
            </a:schemeClr>
          </a:solidFill>
          <a:ln w="6349" cap="flat" cmpd="sng" algn="ctr">
            <a:solidFill>
              <a:schemeClr val="accent2"/>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0" name="" hidden="0"/>
          <p:cNvSpPr/>
          <p:nvPr isPhoto="0" userDrawn="0"/>
        </p:nvSpPr>
        <p:spPr bwMode="auto">
          <a:xfrm flipH="0" flipV="0">
            <a:off x="6693210" y="3449999"/>
            <a:ext cx="3338039" cy="190499"/>
          </a:xfrm>
          <a:prstGeom prst="rect">
            <a:avLst/>
          </a:prstGeom>
          <a:solidFill>
            <a:schemeClr val="tx1">
              <a:lumMod val="40000"/>
              <a:lumOff val="60000"/>
              <a:alpha val="30000"/>
            </a:schemeClr>
          </a:solidFill>
          <a:ln w="6349" cap="flat" cmpd="sng" algn="ctr">
            <a:solidFill>
              <a:schemeClr val="accent2"/>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1" name="" hidden="0"/>
          <p:cNvSpPr/>
          <p:nvPr isPhoto="0" userDrawn="0"/>
        </p:nvSpPr>
        <p:spPr bwMode="auto">
          <a:xfrm flipH="0" flipV="0">
            <a:off x="206892" y="3449999"/>
            <a:ext cx="653143" cy="326570"/>
          </a:xfrm>
          <a:prstGeom prst="rect">
            <a:avLst/>
          </a:prstGeom>
          <a:solidFill>
            <a:srgbClr val="CBF59B">
              <a:alpha val="30000"/>
            </a:srgbClr>
          </a:solidFill>
          <a:ln w="6349" cap="flat" cmpd="sng" algn="ctr">
            <a:solidFill>
              <a:srgbClr val="92D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2" name="" hidden="0"/>
          <p:cNvSpPr/>
          <p:nvPr isPhoto="0" userDrawn="0"/>
        </p:nvSpPr>
        <p:spPr bwMode="auto">
          <a:xfrm flipH="0" flipV="0">
            <a:off x="11582462" y="3449999"/>
            <a:ext cx="353784" cy="380998"/>
          </a:xfrm>
          <a:prstGeom prst="rect">
            <a:avLst/>
          </a:prstGeom>
          <a:solidFill>
            <a:srgbClr val="CBF59B">
              <a:alpha val="30000"/>
            </a:srgbClr>
          </a:solidFill>
          <a:ln w="6349" cap="flat" cmpd="sng" algn="ctr">
            <a:solidFill>
              <a:srgbClr val="92D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33" name="" hidden="0"/>
          <p:cNvCxnSpPr>
            <a:cxnSpLocks/>
            <a:endCxn id="34" idx="1"/>
          </p:cNvCxnSpPr>
          <p:nvPr isPhoto="0" userDrawn="0"/>
        </p:nvCxnSpPr>
        <p:spPr bwMode="auto">
          <a:xfrm rot="10799989" flipH="0" flipV="0">
            <a:off x="1373549" y="1614898"/>
            <a:ext cx="9106736" cy="1331636"/>
          </a:xfrm>
          <a:prstGeom prst="line">
            <a:avLst/>
          </a:prstGeom>
          <a:ln w="6350" cap="flat" cmpd="sng" algn="ctr">
            <a:solidFill>
              <a:srgbClr val="E243F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35" name="" hidden="0"/>
          <p:cNvSpPr/>
          <p:nvPr isPhoto="0" userDrawn="0"/>
        </p:nvSpPr>
        <p:spPr bwMode="auto">
          <a:xfrm rot="0" flipH="0" flipV="0">
            <a:off x="10037805" y="2878498"/>
            <a:ext cx="1517440" cy="1292676"/>
          </a:xfrm>
          <a:prstGeom prst="ellipse">
            <a:avLst/>
          </a:prstGeom>
          <a:noFill/>
          <a:ln w="12700"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21" name="" hidden="0"/>
          <p:cNvSpPr/>
          <p:nvPr isPhoto="0" userDrawn="0"/>
        </p:nvSpPr>
        <p:spPr bwMode="auto">
          <a:xfrm rot="0" flipH="0" flipV="0">
            <a:off x="899248" y="2878498"/>
            <a:ext cx="1447798" cy="1292676"/>
          </a:xfrm>
          <a:prstGeom prst="ellipse">
            <a:avLst/>
          </a:prstGeom>
          <a:noFill/>
          <a:ln w="12700"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cxnSp>
        <p:nvCxnSpPr>
          <p:cNvPr id="34" name="" hidden="0"/>
          <p:cNvCxnSpPr>
            <a:cxnSpLocks/>
          </p:cNvCxnSpPr>
          <p:nvPr isPhoto="0" userDrawn="0"/>
        </p:nvCxnSpPr>
        <p:spPr bwMode="auto">
          <a:xfrm rot="16199933" flipH="0" flipV="1">
            <a:off x="862590" y="2125861"/>
            <a:ext cx="1263601" cy="241673"/>
          </a:xfrm>
          <a:prstGeom prst="line">
            <a:avLst/>
          </a:prstGeom>
          <a:ln w="6350" cap="flat" cmpd="sng" algn="ctr">
            <a:solidFill>
              <a:srgbClr val="E243F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36" name="" hidden="0"/>
          <p:cNvSpPr/>
          <p:nvPr isPhoto="0" userDrawn="0"/>
        </p:nvSpPr>
        <p:spPr bwMode="auto">
          <a:xfrm flipH="0" flipV="0">
            <a:off x="277461" y="5134972"/>
            <a:ext cx="11781252" cy="1310674"/>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b="1"/>
              <a:t>Cases to be evaluated: Cool-down 300K-80K (Warm-up)</a:t>
            </a:r>
            <a:endParaRPr sz="1600"/>
          </a:p>
          <a:p>
            <a:pPr>
              <a:defRPr/>
            </a:pPr>
            <a:r>
              <a:rPr lang="en-US" sz="1600" b="0" i="0" u="none" strike="noStrike" cap="none" spc="0">
                <a:solidFill>
                  <a:schemeClr val="tx1"/>
                </a:solidFill>
                <a:latin typeface="+mn-lt"/>
                <a:ea typeface="+mn-ea"/>
                <a:cs typeface="+mn-cs"/>
              </a:rPr>
              <a:t>  - HL-LSS CD/WUP, work in ARC-Q7+RR: </a:t>
            </a:r>
            <a:r>
              <a:rPr lang="en-US" sz="1600" b="1" i="0" u="none" strike="noStrike" cap="none" spc="0">
                <a:solidFill>
                  <a:srgbClr val="00B050"/>
                </a:solidFill>
                <a:latin typeface="+mn-lt"/>
                <a:ea typeface="+mn-ea"/>
                <a:cs typeface="+mn-cs"/>
              </a:rPr>
              <a:t>Fully compatible</a:t>
            </a:r>
            <a:r>
              <a:rPr lang="en-US" sz="1600" b="0" i="0" u="none" strike="noStrike" cap="none" spc="0">
                <a:solidFill>
                  <a:schemeClr val="tx1"/>
                </a:solidFill>
                <a:latin typeface="+mn-lt"/>
                <a:ea typeface="+mn-ea"/>
                <a:cs typeface="+mn-cs"/>
              </a:rPr>
              <a:t>, with LHC SAM's as buffer zone upstream of ventilation flow</a:t>
            </a:r>
            <a:endParaRPr lang="en-US" sz="1600" b="0" i="0" u="none" strike="noStrike" cap="none" spc="0">
              <a:solidFill>
                <a:schemeClr val="tx1"/>
              </a:solidFill>
              <a:latin typeface="+mn-lt"/>
              <a:ea typeface="+mn-ea"/>
              <a:cs typeface="+mn-cs"/>
            </a:endParaRPr>
          </a:p>
          <a:p>
            <a:pPr>
              <a:defRPr/>
            </a:pPr>
            <a:endParaRPr lang="en-US" sz="1600" b="0" i="0" u="none" strike="noStrike" cap="none" spc="0">
              <a:solidFill>
                <a:schemeClr val="tx1"/>
              </a:solidFill>
              <a:latin typeface="Source Sans Pro"/>
              <a:ea typeface="Arial"/>
              <a:cs typeface="Arial"/>
            </a:endParaRPr>
          </a:p>
          <a:p>
            <a:pPr>
              <a:defRPr/>
            </a:pPr>
            <a:r>
              <a:rPr lang="en-US" sz="1600" b="0" i="1" u="none" strike="noStrike" cap="none" spc="0">
                <a:solidFill>
                  <a:srgbClr val="800080"/>
                </a:solidFill>
                <a:latin typeface="+mn-lt"/>
                <a:ea typeface="+mn-ea"/>
                <a:cs typeface="+mn-cs"/>
              </a:rPr>
              <a:t>Rmk:</a:t>
            </a:r>
            <a:r>
              <a:rPr lang="en-US" sz="1600" b="0" i="1" u="none" strike="noStrike" cap="none" spc="0">
                <a:solidFill>
                  <a:srgbClr val="800080"/>
                </a:solidFill>
                <a:latin typeface="+mn-lt"/>
                <a:ea typeface="+mn-ea"/>
                <a:cs typeface="+mn-cs"/>
              </a:rPr>
              <a:t> </a:t>
            </a:r>
            <a:r>
              <a:rPr lang="en-US" sz="1600" b="0" i="1" u="none" strike="noStrike" cap="none" spc="0">
                <a:solidFill>
                  <a:srgbClr val="800080"/>
                </a:solidFill>
                <a:latin typeface="+mn-lt"/>
                <a:ea typeface="+mn-ea"/>
                <a:cs typeface="+mn-cs"/>
              </a:rPr>
              <a:t>Very similar to HL-LHC safety report by Th. Otto (EDMS#</a:t>
            </a:r>
            <a:r>
              <a:rPr lang="en-US" sz="1600" b="0" i="1" u="sng" strike="noStrike" cap="none" spc="0">
                <a:latin typeface="+mn-lt"/>
                <a:ea typeface="+mn-ea"/>
                <a:cs typeface="+mn-cs"/>
                <a:hlinkClick r:id="rId4" tooltip=""/>
              </a:rPr>
              <a:t>2843277</a:t>
            </a:r>
            <a:r>
              <a:rPr lang="en-US" sz="1600" b="0" i="1" u="none" strike="noStrike" cap="none" spc="0">
                <a:solidFill>
                  <a:srgbClr val="800080"/>
                </a:solidFill>
                <a:latin typeface="+mn-lt"/>
                <a:ea typeface="+mn-ea"/>
                <a:cs typeface="+mn-cs"/>
              </a:rPr>
              <a:t>), with two complementary ODH sensors in LHC-SAM's</a:t>
            </a:r>
            <a:endParaRPr sz="1600" b="0" i="1" u="none" strike="noStrike" cap="none" spc="0">
              <a:solidFill>
                <a:schemeClr val="tx1"/>
              </a:solidFill>
              <a:latin typeface="Source Sans Pro"/>
              <a:ea typeface="Arial"/>
              <a:cs typeface="Aria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5"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6" name="Slide Number Placeholder 12" hidden="0"/>
          <p:cNvSpPr>
            <a:spLocks noGrp="1"/>
          </p:cNvSpPr>
          <p:nvPr isPhoto="0" userDrawn="0">
            <p:ph type="sldNum" sz="quarter" idx="12" hasCustomPrompt="0"/>
          </p:nvPr>
        </p:nvSpPr>
        <p:spPr bwMode="auto"/>
        <p:txBody>
          <a:bodyPr/>
          <a:lstStyle/>
          <a:p>
            <a:pPr>
              <a:defRPr/>
            </a:pPr>
            <a:fld id="{BB24EFEF-F8EE-173F-1F4A-748744EB5FFF}" type="slidenum">
              <a:rPr lang="en-US"/>
              <a:t/>
            </a:fld>
            <a:endParaRPr lang="en-US"/>
          </a:p>
        </p:txBody>
      </p:sp>
      <p:sp>
        <p:nvSpPr>
          <p:cNvPr id="7" name="Title 6" hidden="0"/>
          <p:cNvSpPr>
            <a:spLocks noGrp="1"/>
          </p:cNvSpPr>
          <p:nvPr isPhoto="0" userDrawn="0">
            <p:ph type="title" hasCustomPrompt="0"/>
          </p:nvPr>
        </p:nvSpPr>
        <p:spPr bwMode="auto">
          <a:xfrm>
            <a:off x="407988" y="101448"/>
            <a:ext cx="11376023" cy="1065740"/>
          </a:xfrm>
        </p:spPr>
        <p:txBody>
          <a:bodyPr/>
          <a:lstStyle/>
          <a:p>
            <a:pPr>
              <a:defRPr/>
            </a:pPr>
            <a:r>
              <a:rPr lang="en-US" sz="3600" b="1" i="0" u="none" strike="noStrike" cap="none" spc="0">
                <a:solidFill>
                  <a:schemeClr val="tx1"/>
                </a:solidFill>
                <a:latin typeface="+mj-lt"/>
                <a:ea typeface="+mj-ea"/>
                <a:cs typeface="+mj-cs"/>
              </a:rPr>
              <a:t>CD-WUP LHC-ARC, access in HL-IT ? (Not D2-CC)</a:t>
            </a:r>
            <a:endParaRPr/>
          </a:p>
        </p:txBody>
      </p:sp>
      <p:pic>
        <p:nvPicPr>
          <p:cNvPr id="8" name="Image 10" hidden="0"/>
          <p:cNvPicPr>
            <a:picLocks noChangeAspect="1"/>
          </p:cNvPicPr>
          <p:nvPr isPhoto="0" userDrawn="0"/>
        </p:nvPicPr>
        <p:blipFill>
          <a:blip r:embed="rId2"/>
          <a:stretch/>
        </p:blipFill>
        <p:spPr bwMode="auto">
          <a:xfrm flipH="0" flipV="0">
            <a:off x="293109" y="1109570"/>
            <a:ext cx="11656746" cy="3946655"/>
          </a:xfrm>
          <a:prstGeom prst="rect">
            <a:avLst/>
          </a:prstGeom>
        </p:spPr>
      </p:pic>
      <p:pic>
        <p:nvPicPr>
          <p:cNvPr id="9" name="" hidden="0"/>
          <p:cNvPicPr>
            <a:picLocks noChangeAspect="1"/>
          </p:cNvPicPr>
          <p:nvPr isPhoto="0" userDrawn="0"/>
        </p:nvPicPr>
        <p:blipFill>
          <a:blip r:embed="rId3"/>
          <a:stretch/>
        </p:blipFill>
        <p:spPr bwMode="auto">
          <a:xfrm flipH="0" flipV="0">
            <a:off x="867213" y="747957"/>
            <a:ext cx="3843640" cy="884990"/>
          </a:xfrm>
          <a:prstGeom prst="rect">
            <a:avLst/>
          </a:prstGeom>
          <a:ln w="6349">
            <a:solidFill>
              <a:srgbClr val="E243F0"/>
            </a:solidFill>
            <a:prstDash val="solid"/>
          </a:ln>
        </p:spPr>
      </p:pic>
      <p:sp>
        <p:nvSpPr>
          <p:cNvPr id="10" name="" hidden="0"/>
          <p:cNvSpPr/>
          <p:nvPr isPhoto="0" userDrawn="0"/>
        </p:nvSpPr>
        <p:spPr bwMode="auto">
          <a:xfrm rot="0" flipH="0" flipV="0">
            <a:off x="9201213" y="3164248"/>
            <a:ext cx="149676" cy="149676"/>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1" name="" hidden="0"/>
          <p:cNvSpPr/>
          <p:nvPr isPhoto="0" userDrawn="0"/>
        </p:nvSpPr>
        <p:spPr bwMode="auto">
          <a:xfrm rot="0" flipH="0" flipV="0">
            <a:off x="9530889" y="3164248"/>
            <a:ext cx="149676" cy="149676"/>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12" name="" hidden="0"/>
          <p:cNvCxnSpPr>
            <a:cxnSpLocks/>
          </p:cNvCxnSpPr>
          <p:nvPr isPhoto="0" userDrawn="0"/>
        </p:nvCxnSpPr>
        <p:spPr bwMode="auto">
          <a:xfrm rot="0" flipH="1" flipV="0">
            <a:off x="8711353" y="3259497"/>
            <a:ext cx="0" cy="544284"/>
          </a:xfrm>
          <a:prstGeom prst="line">
            <a:avLst/>
          </a:prstGeom>
          <a:ln w="57150" cap="flat" cmpd="sng" algn="ctr">
            <a:solidFill>
              <a:schemeClr val="accent5">
                <a:lumMod val="40000"/>
                <a:lumOff val="60000"/>
              </a:schemeClr>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3" name="" hidden="0"/>
          <p:cNvSpPr/>
          <p:nvPr isPhoto="0" userDrawn="0"/>
        </p:nvSpPr>
        <p:spPr bwMode="auto">
          <a:xfrm rot="0" flipH="0" flipV="0">
            <a:off x="8697749" y="2878498"/>
            <a:ext cx="1170210" cy="1292676"/>
          </a:xfrm>
          <a:prstGeom prst="ellipse">
            <a:avLst/>
          </a:prstGeom>
          <a:noFill/>
          <a:ln w="12700"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4" name="" hidden="0"/>
          <p:cNvSpPr/>
          <p:nvPr isPhoto="0" userDrawn="0"/>
        </p:nvSpPr>
        <p:spPr bwMode="auto">
          <a:xfrm rot="0" flipH="0" flipV="0">
            <a:off x="1172997" y="3164248"/>
            <a:ext cx="149676" cy="149676"/>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5" name="" hidden="0"/>
          <p:cNvSpPr/>
          <p:nvPr isPhoto="0" userDrawn="0"/>
        </p:nvSpPr>
        <p:spPr bwMode="auto">
          <a:xfrm rot="0" flipH="0" flipV="0">
            <a:off x="1842854" y="3164248"/>
            <a:ext cx="149676" cy="149676"/>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6" name="" hidden="0"/>
          <p:cNvSpPr/>
          <p:nvPr isPhoto="0" userDrawn="0"/>
        </p:nvSpPr>
        <p:spPr bwMode="auto">
          <a:xfrm rot="0" flipH="0" flipV="0">
            <a:off x="2479285" y="2878498"/>
            <a:ext cx="721175" cy="1292676"/>
          </a:xfrm>
          <a:prstGeom prst="ellipse">
            <a:avLst/>
          </a:prstGeom>
          <a:noFill/>
          <a:ln w="12700"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7" name="" hidden="0"/>
          <p:cNvSpPr/>
          <p:nvPr isPhoto="0" userDrawn="0"/>
        </p:nvSpPr>
        <p:spPr bwMode="auto">
          <a:xfrm rot="0" flipH="0" flipV="0">
            <a:off x="2639355" y="3164248"/>
            <a:ext cx="149676" cy="149676"/>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8" name="" hidden="0"/>
          <p:cNvSpPr/>
          <p:nvPr isPhoto="0" userDrawn="0"/>
        </p:nvSpPr>
        <p:spPr bwMode="auto">
          <a:xfrm rot="0" flipH="0" flipV="0">
            <a:off x="2969034" y="3164248"/>
            <a:ext cx="149676" cy="149676"/>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9" name="" hidden="0"/>
          <p:cNvSpPr/>
          <p:nvPr isPhoto="0" userDrawn="0"/>
        </p:nvSpPr>
        <p:spPr bwMode="auto">
          <a:xfrm rot="0" flipH="0" flipV="0">
            <a:off x="10412246" y="3164248"/>
            <a:ext cx="149676" cy="149676"/>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0" name="" hidden="0"/>
          <p:cNvSpPr/>
          <p:nvPr isPhoto="0" userDrawn="0"/>
        </p:nvSpPr>
        <p:spPr bwMode="auto">
          <a:xfrm rot="0" flipH="0" flipV="0">
            <a:off x="11082105" y="3164248"/>
            <a:ext cx="149676" cy="149676"/>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21" name="" hidden="0"/>
          <p:cNvCxnSpPr>
            <a:cxnSpLocks/>
          </p:cNvCxnSpPr>
          <p:nvPr isPhoto="0" userDrawn="0"/>
        </p:nvCxnSpPr>
        <p:spPr bwMode="auto">
          <a:xfrm rot="0" flipH="1" flipV="0">
            <a:off x="3162746" y="3239087"/>
            <a:ext cx="0" cy="544284"/>
          </a:xfrm>
          <a:prstGeom prst="line">
            <a:avLst/>
          </a:prstGeom>
          <a:ln w="57150" cap="flat" cmpd="sng" algn="ctr">
            <a:solidFill>
              <a:schemeClr val="accent5">
                <a:lumMod val="40000"/>
                <a:lumOff val="60000"/>
              </a:schemeClr>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2" name="" hidden="0"/>
          <p:cNvCxnSpPr>
            <a:cxnSpLocks/>
          </p:cNvCxnSpPr>
          <p:nvPr isPhoto="0" userDrawn="0"/>
        </p:nvCxnSpPr>
        <p:spPr bwMode="auto">
          <a:xfrm rot="0" flipH="1" flipV="0">
            <a:off x="11547855" y="3259497"/>
            <a:ext cx="0" cy="544284"/>
          </a:xfrm>
          <a:prstGeom prst="line">
            <a:avLst/>
          </a:prstGeom>
          <a:ln w="57150" cap="flat" cmpd="sng" algn="ctr">
            <a:solidFill>
              <a:schemeClr val="accent5">
                <a:lumMod val="20000"/>
                <a:lumOff val="80000"/>
              </a:schemeClr>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3" name="" hidden="0"/>
          <p:cNvCxnSpPr>
            <a:cxnSpLocks/>
          </p:cNvCxnSpPr>
          <p:nvPr isPhoto="0" userDrawn="0"/>
        </p:nvCxnSpPr>
        <p:spPr bwMode="auto">
          <a:xfrm rot="16199933" flipH="0" flipV="1">
            <a:off x="4561159" y="2565541"/>
            <a:ext cx="1292708" cy="4340674"/>
          </a:xfrm>
          <a:prstGeom prst="line">
            <a:avLst/>
          </a:prstGeom>
          <a:ln w="6350"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4" name="" hidden="0"/>
          <p:cNvCxnSpPr>
            <a:cxnSpLocks/>
          </p:cNvCxnSpPr>
          <p:nvPr isPhoto="0" userDrawn="0"/>
        </p:nvCxnSpPr>
        <p:spPr bwMode="auto">
          <a:xfrm rot="16199933" flipH="0" flipV="0">
            <a:off x="7940993" y="4370031"/>
            <a:ext cx="1292679" cy="758892"/>
          </a:xfrm>
          <a:prstGeom prst="line">
            <a:avLst/>
          </a:prstGeom>
          <a:ln w="6350"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25" name="" hidden="0"/>
          <p:cNvSpPr/>
          <p:nvPr isPhoto="0" userDrawn="0"/>
        </p:nvSpPr>
        <p:spPr bwMode="auto">
          <a:xfrm flipH="0" flipV="0">
            <a:off x="11419176" y="415605"/>
            <a:ext cx="721968"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a:t>(4/4)</a:t>
            </a:r>
            <a:endParaRPr/>
          </a:p>
        </p:txBody>
      </p:sp>
      <p:cxnSp>
        <p:nvCxnSpPr>
          <p:cNvPr id="26" name="" hidden="0"/>
          <p:cNvCxnSpPr>
            <a:cxnSpLocks/>
          </p:cNvCxnSpPr>
          <p:nvPr isPhoto="0" userDrawn="0"/>
        </p:nvCxnSpPr>
        <p:spPr bwMode="auto">
          <a:xfrm rot="0" flipH="1" flipV="1">
            <a:off x="2985851" y="3640500"/>
            <a:ext cx="0" cy="258534"/>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27" name="" hidden="0"/>
          <p:cNvCxnSpPr>
            <a:cxnSpLocks/>
          </p:cNvCxnSpPr>
          <p:nvPr isPhoto="0" userDrawn="0"/>
        </p:nvCxnSpPr>
        <p:spPr bwMode="auto">
          <a:xfrm rot="0" flipH="1" flipV="1">
            <a:off x="10268780" y="3545248"/>
            <a:ext cx="0" cy="353781"/>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28" name="" hidden="0"/>
          <p:cNvCxnSpPr>
            <a:cxnSpLocks/>
          </p:cNvCxnSpPr>
          <p:nvPr isPhoto="0" userDrawn="0"/>
        </p:nvCxnSpPr>
        <p:spPr bwMode="auto">
          <a:xfrm rot="0" flipH="1" flipV="0">
            <a:off x="3897534" y="4473640"/>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29" name="" hidden="0"/>
          <p:cNvCxnSpPr>
            <a:cxnSpLocks/>
          </p:cNvCxnSpPr>
          <p:nvPr isPhoto="0" userDrawn="0"/>
        </p:nvCxnSpPr>
        <p:spPr bwMode="auto">
          <a:xfrm rot="0" flipH="1" flipV="0">
            <a:off x="8050820" y="4299854"/>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sp>
        <p:nvSpPr>
          <p:cNvPr id="30" name="" hidden="0"/>
          <p:cNvSpPr/>
          <p:nvPr isPhoto="0" userDrawn="0"/>
        </p:nvSpPr>
        <p:spPr bwMode="auto">
          <a:xfrm flipH="0" flipV="0">
            <a:off x="7588645" y="799308"/>
            <a:ext cx="4200150" cy="881761"/>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b="1">
                <a:solidFill>
                  <a:srgbClr val="800080"/>
                </a:solidFill>
              </a:rPr>
              <a:t>UP53 &amp; UP56</a:t>
            </a:r>
            <a:r>
              <a:rPr sz="1600">
                <a:solidFill>
                  <a:srgbClr val="800080"/>
                </a:solidFill>
              </a:rPr>
              <a:t>: valid </a:t>
            </a:r>
            <a:r>
              <a:rPr lang="en-US" sz="1600" b="0" i="0" u="none" strike="noStrike" cap="none" spc="0">
                <a:solidFill>
                  <a:srgbClr val="800080"/>
                </a:solidFill>
                <a:latin typeface="+mn-lt"/>
                <a:ea typeface="+mn-ea"/>
                <a:cs typeface="+mn-cs"/>
              </a:rPr>
              <a:t>e</a:t>
            </a:r>
            <a:r>
              <a:rPr lang="en-US" sz="1600" b="0" i="0" u="none" strike="noStrike" cap="none" spc="0">
                <a:solidFill>
                  <a:srgbClr val="800080"/>
                </a:solidFill>
                <a:latin typeface="+mn-lt"/>
                <a:ea typeface="+mn-ea"/>
                <a:cs typeface="+mn-cs"/>
              </a:rPr>
              <a:t>scape route in case of ODH problem in LHC-ARC</a:t>
            </a:r>
            <a:endParaRPr lang="en-US" sz="1600" b="0" i="0" u="none" strike="noStrike" cap="none" spc="0">
              <a:solidFill>
                <a:srgbClr val="800080"/>
              </a:solidFill>
              <a:latin typeface="Source Sans Pro"/>
              <a:ea typeface="Arial"/>
              <a:cs typeface="Arial"/>
            </a:endParaRPr>
          </a:p>
        </p:txBody>
      </p:sp>
      <p:sp>
        <p:nvSpPr>
          <p:cNvPr id="31" name="" hidden="0"/>
          <p:cNvSpPr/>
          <p:nvPr isPhoto="0" userDrawn="0"/>
        </p:nvSpPr>
        <p:spPr bwMode="auto">
          <a:xfrm flipH="0" flipV="0">
            <a:off x="220498" y="3449998"/>
            <a:ext cx="2258786" cy="190499"/>
          </a:xfrm>
          <a:prstGeom prst="rect">
            <a:avLst/>
          </a:prstGeom>
          <a:solidFill>
            <a:schemeClr val="tx1">
              <a:lumMod val="40000"/>
              <a:lumOff val="60000"/>
              <a:alpha val="30000"/>
            </a:schemeClr>
          </a:solidFill>
          <a:ln w="6349" cap="flat" cmpd="sng" algn="ctr">
            <a:solidFill>
              <a:schemeClr val="accent2"/>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2" name="" hidden="0"/>
          <p:cNvSpPr/>
          <p:nvPr isPhoto="0" userDrawn="0"/>
        </p:nvSpPr>
        <p:spPr bwMode="auto">
          <a:xfrm flipH="0" flipV="0">
            <a:off x="9881570" y="3449999"/>
            <a:ext cx="2081891" cy="204106"/>
          </a:xfrm>
          <a:prstGeom prst="rect">
            <a:avLst/>
          </a:prstGeom>
          <a:solidFill>
            <a:schemeClr val="tx1">
              <a:lumMod val="40000"/>
              <a:lumOff val="60000"/>
              <a:alpha val="30000"/>
            </a:schemeClr>
          </a:solidFill>
          <a:ln w="6349" cap="flat" cmpd="sng" algn="ctr">
            <a:solidFill>
              <a:schemeClr val="accent2"/>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3" name="" hidden="0"/>
          <p:cNvSpPr/>
          <p:nvPr isPhoto="0" userDrawn="0"/>
        </p:nvSpPr>
        <p:spPr bwMode="auto">
          <a:xfrm flipH="0" flipV="0">
            <a:off x="277461" y="5066937"/>
            <a:ext cx="11781252" cy="1310674"/>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b="1"/>
              <a:t>Cases to be evaluated: Cool-down 300K-80K (Warm-up)</a:t>
            </a:r>
            <a:endParaRPr sz="1600"/>
          </a:p>
          <a:p>
            <a:pPr>
              <a:defRPr/>
            </a:pPr>
            <a:r>
              <a:rPr sz="1600"/>
              <a:t>  </a:t>
            </a:r>
            <a:r>
              <a:rPr lang="en-US" sz="1600" b="0" i="0" u="none" strike="noStrike" cap="none" spc="0">
                <a:solidFill>
                  <a:schemeClr val="tx1"/>
                </a:solidFill>
                <a:latin typeface="+mn-lt"/>
                <a:ea typeface="+mn-ea"/>
                <a:cs typeface="+mn-cs"/>
              </a:rPr>
              <a:t>                      - ARC CD/WUP (and Q6-Q5-Q4), work in (part of) HL-LSS: </a:t>
            </a:r>
            <a:r>
              <a:rPr lang="en-US" sz="1600" b="1" i="0" u="none" strike="noStrike" cap="none" spc="0">
                <a:solidFill>
                  <a:srgbClr val="00B050"/>
                </a:solidFill>
                <a:latin typeface="+mn-lt"/>
                <a:ea typeface="+mn-ea"/>
                <a:cs typeface="+mn-cs"/>
              </a:rPr>
              <a:t>Looks compatible</a:t>
            </a:r>
            <a:r>
              <a:rPr lang="en-US" sz="1600" b="0" i="0" u="none" strike="noStrike" cap="none" spc="0">
                <a:solidFill>
                  <a:srgbClr val="00B050"/>
                </a:solidFill>
                <a:latin typeface="+mn-lt"/>
                <a:ea typeface="+mn-ea"/>
                <a:cs typeface="+mn-cs"/>
              </a:rPr>
              <a:t>?</a:t>
            </a:r>
            <a:r>
              <a:rPr lang="en-US" sz="1600" b="0" i="0" u="none" strike="noStrike" cap="none" spc="0">
                <a:solidFill>
                  <a:schemeClr val="tx1"/>
                </a:solidFill>
                <a:latin typeface="+mn-lt"/>
                <a:ea typeface="+mn-ea"/>
                <a:cs typeface="+mn-cs"/>
              </a:rPr>
              <a:t>, with CC-D2 to QXL core as buffer, </a:t>
            </a:r>
            <a:r>
              <a:rPr lang="en-US" sz="1600" b="1" i="0" u="none" strike="noStrike" cap="none" spc="0">
                <a:solidFill>
                  <a:schemeClr val="accent3"/>
                </a:solidFill>
                <a:latin typeface="+mn-lt"/>
                <a:ea typeface="+mn-ea"/>
                <a:cs typeface="+mn-cs"/>
              </a:rPr>
              <a:t>but</a:t>
            </a:r>
            <a:r>
              <a:rPr lang="en-US" sz="1600" b="0" i="0" u="none" strike="noStrike" cap="none" spc="0">
                <a:solidFill>
                  <a:schemeClr val="tx1"/>
                </a:solidFill>
                <a:latin typeface="+mn-lt"/>
                <a:ea typeface="+mn-ea"/>
                <a:cs typeface="+mn-cs"/>
              </a:rPr>
              <a:t> with risk of 1kg/s to be considere</a:t>
            </a:r>
            <a:r>
              <a:rPr lang="en-US" sz="1600" b="0" i="0" u="none" strike="noStrike" cap="none" spc="0">
                <a:solidFill>
                  <a:schemeClr val="tx1"/>
                </a:solidFill>
                <a:latin typeface="+mn-lt"/>
                <a:ea typeface="+mn-ea"/>
                <a:cs typeface="+mn-cs"/>
              </a:rPr>
              <a:t>d</a:t>
            </a:r>
            <a:r>
              <a:rPr lang="en-US" sz="1600" b="0" i="0" u="none" strike="noStrike" cap="none" spc="0">
                <a:solidFill>
                  <a:schemeClr val="tx1"/>
                </a:solidFill>
                <a:latin typeface="+mn-lt"/>
                <a:ea typeface="+mn-ea"/>
                <a:cs typeface="+mn-cs"/>
              </a:rPr>
              <a:t> (no 2nd chance!) and </a:t>
            </a:r>
            <a:r>
              <a:rPr lang="en-US" sz="1600" b="0" i="0" u="none" strike="noStrike" cap="none" spc="0">
                <a:solidFill>
                  <a:schemeClr val="tx1"/>
                </a:solidFill>
                <a:latin typeface="+mn-lt"/>
                <a:ea typeface="+mn-ea"/>
                <a:cs typeface="+mn-cs"/>
              </a:rPr>
              <a:t>ODH (helium cloud) propagation at the speed of ventilation (~1 m/s), would provide less than a 1min to evacuate.</a:t>
            </a:r>
            <a:r>
              <a:rPr lang="en-US" sz="1600" b="0" i="0" u="none" strike="noStrike" cap="none" spc="0">
                <a:solidFill>
                  <a:schemeClr val="tx1"/>
                </a:solidFill>
                <a:latin typeface="+mn-lt"/>
                <a:ea typeface="+mn-ea"/>
                <a:cs typeface="+mn-cs"/>
              </a:rPr>
              <a:t>..</a:t>
            </a:r>
            <a:endParaRPr lang="en-US" sz="1600" b="0" i="0" u="none" strike="noStrike" cap="none" spc="0">
              <a:solidFill>
                <a:schemeClr val="tx1"/>
              </a:solidFill>
              <a:latin typeface="+mn-lt"/>
              <a:ea typeface="+mn-ea"/>
              <a:cs typeface="+mn-cs"/>
            </a:endParaRPr>
          </a:p>
          <a:p>
            <a:pPr>
              <a:defRPr/>
            </a:pPr>
            <a:r>
              <a:rPr lang="en-US" sz="1600" b="0" i="0" u="none" strike="noStrike" cap="none" spc="0">
                <a:solidFill>
                  <a:srgbClr val="800080"/>
                </a:solidFill>
                <a:latin typeface="+mn-lt"/>
                <a:ea typeface="+mn-ea"/>
                <a:cs typeface="+mn-cs"/>
              </a:rPr>
              <a:t>=&gt; Could be considered for derogations based on risk analysis, with limited number of people and duration for valuable tasks</a:t>
            </a:r>
            <a:endParaRPr lang="en-US" sz="1600" b="0" i="0" u="none" strike="noStrike" cap="none" spc="0">
              <a:solidFill>
                <a:schemeClr val="tx1"/>
              </a:solidFill>
              <a:latin typeface="Source Sans Pro"/>
              <a:ea typeface="Arial"/>
              <a:cs typeface="Arial"/>
            </a:endParaRPr>
          </a:p>
        </p:txBody>
      </p:sp>
      <p:cxnSp>
        <p:nvCxnSpPr>
          <p:cNvPr id="34" name="" hidden="0"/>
          <p:cNvCxnSpPr>
            <a:cxnSpLocks/>
            <a:endCxn id="35" idx="1"/>
          </p:cNvCxnSpPr>
          <p:nvPr isPhoto="0" userDrawn="0"/>
        </p:nvCxnSpPr>
        <p:spPr bwMode="auto">
          <a:xfrm rot="10799989" flipH="0" flipV="0">
            <a:off x="4134492" y="1626638"/>
            <a:ext cx="4794578" cy="1401539"/>
          </a:xfrm>
          <a:prstGeom prst="line">
            <a:avLst/>
          </a:prstGeom>
          <a:ln w="6350" cap="flat" cmpd="sng" algn="ctr">
            <a:solidFill>
              <a:srgbClr val="E243F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35" name="" hidden="0"/>
          <p:cNvCxnSpPr>
            <a:cxnSpLocks/>
          </p:cNvCxnSpPr>
          <p:nvPr isPhoto="0" userDrawn="0"/>
        </p:nvCxnSpPr>
        <p:spPr bwMode="auto">
          <a:xfrm rot="16199933" flipH="0" flipV="0">
            <a:off x="2919088" y="1758334"/>
            <a:ext cx="1347101" cy="1083718"/>
          </a:xfrm>
          <a:prstGeom prst="line">
            <a:avLst/>
          </a:prstGeom>
          <a:ln w="6350" cap="flat" cmpd="sng" algn="ctr">
            <a:solidFill>
              <a:srgbClr val="E243F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a:xfrm>
            <a:off x="407988" y="101449"/>
            <a:ext cx="11376024" cy="1065741"/>
          </a:xfrm>
        </p:spPr>
        <p:txBody>
          <a:bodyPr/>
          <a:lstStyle/>
          <a:p>
            <a:pPr>
              <a:defRPr/>
            </a:pPr>
            <a:r>
              <a:rPr/>
              <a:t>Powering Ph1 in HL-LSS, access in LHC-ARC</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6D2CD6D9-E9DA-F28E-A4CB-EEA2596AFB3B}" type="slidenum">
              <a:rPr lang="en-US"/>
              <a:t/>
            </a:fld>
            <a:endParaRPr lang="en-US"/>
          </a:p>
        </p:txBody>
      </p:sp>
      <p:pic>
        <p:nvPicPr>
          <p:cNvPr id="8" name="Image 9" hidden="0"/>
          <p:cNvPicPr>
            <a:picLocks noChangeAspect="1"/>
          </p:cNvPicPr>
          <p:nvPr isPhoto="0" userDrawn="0"/>
        </p:nvPicPr>
        <p:blipFill>
          <a:blip r:embed="rId2"/>
          <a:stretch/>
        </p:blipFill>
        <p:spPr bwMode="auto">
          <a:xfrm flipH="0" flipV="0">
            <a:off x="288535" y="1716728"/>
            <a:ext cx="11593285" cy="3423998"/>
          </a:xfrm>
          <a:prstGeom prst="rect">
            <a:avLst/>
          </a:prstGeom>
        </p:spPr>
      </p:pic>
      <p:sp>
        <p:nvSpPr>
          <p:cNvPr id="9" name="ZoneTexte 1" hidden="0"/>
          <p:cNvSpPr>
            <a:spLocks noAdjustHandles="0" noChangeArrowheads="0"/>
          </p:cNvSpPr>
          <p:nvPr isPhoto="0" userDrawn="0"/>
        </p:nvSpPr>
        <p:spPr bwMode="auto">
          <a:xfrm flipH="0" flipV="0">
            <a:off x="5082596" y="1104106"/>
            <a:ext cx="2076003" cy="528844"/>
          </a:xfrm>
          <a:prstGeom prst="rect">
            <a:avLst/>
          </a:prstGeom>
          <a:ln w="12700" cap="flat" cmpd="sng" algn="ctr">
            <a:solidFill>
              <a:schemeClr val="accent2">
                <a:lumMod val="74901"/>
              </a:schemeClr>
            </a:solidFill>
            <a:prstDash val="solid"/>
            <a:miter/>
          </a:ln>
        </p:spPr>
        <p:style>
          <a:lnRef idx="2">
            <a:schemeClr val="accent1"/>
          </a:lnRef>
          <a:fillRef idx="1">
            <a:schemeClr val="lt1"/>
          </a:fillRef>
          <a:effectRef idx="0">
            <a:schemeClr val="accent1"/>
          </a:effectRef>
          <a:fontRef idx="minor">
            <a:schemeClr val="dk1"/>
          </a:fontRef>
        </p:style>
        <p:txBody>
          <a:bodyPr wrap="square" rtlCol="0">
            <a:noAutofit/>
          </a:bodyPr>
          <a:lstStyle/>
          <a:p>
            <a:pPr algn="ctr">
              <a:defRPr/>
            </a:pPr>
            <a:r>
              <a:rPr lang="fr-FR" sz="2400" b="1">
                <a:solidFill>
                  <a:schemeClr val="accent2">
                    <a:lumMod val="75000"/>
                  </a:schemeClr>
                </a:solidFill>
              </a:rPr>
              <a:t>IP1 ZONE</a:t>
            </a:r>
            <a:endParaRPr b="1">
              <a:solidFill>
                <a:schemeClr val="accent2">
                  <a:lumMod val="75000"/>
                </a:schemeClr>
              </a:solidFill>
            </a:endParaRPr>
          </a:p>
        </p:txBody>
      </p:sp>
      <p:pic>
        <p:nvPicPr>
          <p:cNvPr id="10" name="" hidden="0"/>
          <p:cNvPicPr>
            <a:picLocks noChangeAspect="1"/>
          </p:cNvPicPr>
          <p:nvPr isPhoto="0" userDrawn="0"/>
        </p:nvPicPr>
        <p:blipFill>
          <a:blip r:embed="rId3"/>
          <a:stretch/>
        </p:blipFill>
        <p:spPr bwMode="auto">
          <a:xfrm flipH="0" flipV="0">
            <a:off x="867214" y="747959"/>
            <a:ext cx="3843642" cy="884991"/>
          </a:xfrm>
          <a:prstGeom prst="rect">
            <a:avLst/>
          </a:prstGeom>
          <a:ln w="6349">
            <a:solidFill>
              <a:srgbClr val="E243F0"/>
            </a:solidFill>
            <a:prstDash val="solid"/>
          </a:ln>
        </p:spPr>
      </p:pic>
      <p:cxnSp>
        <p:nvCxnSpPr>
          <p:cNvPr id="11" name="" hidden="0"/>
          <p:cNvCxnSpPr>
            <a:cxnSpLocks/>
          </p:cNvCxnSpPr>
          <p:nvPr isPhoto="0" userDrawn="0"/>
        </p:nvCxnSpPr>
        <p:spPr bwMode="auto">
          <a:xfrm rot="16199969" flipH="0" flipV="1">
            <a:off x="5637942" y="-1708907"/>
            <a:ext cx="1279306" cy="7950407"/>
          </a:xfrm>
          <a:prstGeom prst="line">
            <a:avLst/>
          </a:prstGeom>
          <a:ln w="6350" cap="flat" cmpd="sng" algn="ctr">
            <a:solidFill>
              <a:srgbClr val="E243F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2" name="" hidden="0"/>
          <p:cNvSpPr/>
          <p:nvPr isPhoto="0" userDrawn="0"/>
        </p:nvSpPr>
        <p:spPr bwMode="auto">
          <a:xfrm flipH="0" flipV="0">
            <a:off x="11419176" y="415605"/>
            <a:ext cx="721788"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a:t>(1/4)</a:t>
            </a:r>
            <a:endParaRPr/>
          </a:p>
        </p:txBody>
      </p:sp>
      <p:sp>
        <p:nvSpPr>
          <p:cNvPr id="13" name="" hidden="0"/>
          <p:cNvSpPr/>
          <p:nvPr isPhoto="0" userDrawn="0"/>
        </p:nvSpPr>
        <p:spPr bwMode="auto">
          <a:xfrm rot="0" flipH="0" flipV="0">
            <a:off x="8997105"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4" name="" hidden="0"/>
          <p:cNvSpPr/>
          <p:nvPr isPhoto="0" userDrawn="0"/>
        </p:nvSpPr>
        <p:spPr bwMode="auto">
          <a:xfrm rot="0" flipH="0" flipV="0">
            <a:off x="9326784"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5" name="" hidden="0"/>
          <p:cNvSpPr/>
          <p:nvPr isPhoto="0" userDrawn="0"/>
        </p:nvSpPr>
        <p:spPr bwMode="auto">
          <a:xfrm rot="0" flipH="0" flipV="0">
            <a:off x="9833699" y="2878499"/>
            <a:ext cx="1517441" cy="1292677"/>
          </a:xfrm>
          <a:prstGeom prst="ellipse">
            <a:avLst/>
          </a:prstGeom>
          <a:noFill/>
          <a:ln w="12700"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6" name="" hidden="0"/>
          <p:cNvSpPr/>
          <p:nvPr isPhoto="0" userDrawn="0"/>
        </p:nvSpPr>
        <p:spPr bwMode="auto">
          <a:xfrm rot="0" flipH="0" flipV="0">
            <a:off x="1172998"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7" name="" hidden="0"/>
          <p:cNvSpPr/>
          <p:nvPr isPhoto="0" userDrawn="0"/>
        </p:nvSpPr>
        <p:spPr bwMode="auto">
          <a:xfrm rot="0" flipH="0" flipV="0">
            <a:off x="1842855"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18" name="" hidden="0"/>
          <p:cNvCxnSpPr>
            <a:cxnSpLocks/>
          </p:cNvCxnSpPr>
          <p:nvPr isPhoto="0" userDrawn="0"/>
        </p:nvCxnSpPr>
        <p:spPr bwMode="auto">
          <a:xfrm rot="0" flipH="1" flipV="0">
            <a:off x="887247" y="3259498"/>
            <a:ext cx="0" cy="544284"/>
          </a:xfrm>
          <a:prstGeom prst="line">
            <a:avLst/>
          </a:prstGeom>
          <a:ln w="57150"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9" name="" hidden="0"/>
          <p:cNvSpPr/>
          <p:nvPr isPhoto="0" userDrawn="0"/>
        </p:nvSpPr>
        <p:spPr bwMode="auto">
          <a:xfrm rot="0" flipH="0" flipV="0">
            <a:off x="887248" y="2878499"/>
            <a:ext cx="1478850" cy="1292677"/>
          </a:xfrm>
          <a:prstGeom prst="ellipse">
            <a:avLst/>
          </a:prstGeom>
          <a:noFill/>
          <a:ln w="12700"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20" name="" hidden="0"/>
          <p:cNvSpPr/>
          <p:nvPr isPhoto="0" userDrawn="0"/>
        </p:nvSpPr>
        <p:spPr bwMode="auto">
          <a:xfrm rot="0" flipH="0" flipV="0">
            <a:off x="2639357"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1" name="" hidden="0"/>
          <p:cNvSpPr/>
          <p:nvPr isPhoto="0" userDrawn="0"/>
        </p:nvSpPr>
        <p:spPr bwMode="auto">
          <a:xfrm rot="0" flipH="0" flipV="0">
            <a:off x="2969035"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2" name="" hidden="0"/>
          <p:cNvSpPr/>
          <p:nvPr isPhoto="0" userDrawn="0"/>
        </p:nvSpPr>
        <p:spPr bwMode="auto">
          <a:xfrm rot="0" flipH="0" flipV="0">
            <a:off x="10208141"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3" name="" hidden="0"/>
          <p:cNvSpPr/>
          <p:nvPr isPhoto="0" userDrawn="0"/>
        </p:nvSpPr>
        <p:spPr bwMode="auto">
          <a:xfrm flipH="0" flipV="0">
            <a:off x="277461" y="5134974"/>
            <a:ext cx="11781252" cy="131067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b="1"/>
              <a:t>Cases to be evaluated: Powering Ph1</a:t>
            </a:r>
            <a:endParaRPr sz="1600"/>
          </a:p>
          <a:p>
            <a:pPr>
              <a:defRPr/>
            </a:pPr>
            <a:r>
              <a:rPr sz="1600"/>
              <a:t>  - Powering Ph1c in </a:t>
            </a:r>
            <a:r>
              <a:rPr lang="en-US" sz="1600" b="0" i="0" u="none" strike="noStrike" cap="none" spc="0">
                <a:solidFill>
                  <a:schemeClr val="tx1"/>
                </a:solidFill>
                <a:latin typeface="+mn-lt"/>
                <a:ea typeface="+mn-ea"/>
                <a:cs typeface="+mn-cs"/>
              </a:rPr>
              <a:t>HL-LSS, work in ARC-Q7+RR: </a:t>
            </a:r>
            <a:r>
              <a:rPr lang="en-US" sz="1600" b="1" i="0" u="none" strike="noStrike" cap="none" spc="0">
                <a:solidFill>
                  <a:srgbClr val="00B050"/>
                </a:solidFill>
                <a:latin typeface="+mn-lt"/>
                <a:ea typeface="+mn-ea"/>
                <a:cs typeface="+mn-cs"/>
              </a:rPr>
              <a:t>Fully compatible</a:t>
            </a:r>
            <a:r>
              <a:rPr lang="en-US" sz="1600" b="0" i="0" u="none" strike="noStrike" cap="none" spc="0">
                <a:solidFill>
                  <a:schemeClr val="tx1"/>
                </a:solidFill>
                <a:latin typeface="+mn-lt"/>
                <a:ea typeface="+mn-ea"/>
                <a:cs typeface="+mn-cs"/>
              </a:rPr>
              <a:t>, with LHC SAM's as buffer zone upstream of ventilation flow</a:t>
            </a:r>
            <a:endParaRPr sz="1600">
              <a:solidFill>
                <a:schemeClr val="bg1">
                  <a:lumMod val="85000"/>
                </a:schemeClr>
              </a:solidFill>
            </a:endParaRPr>
          </a:p>
        </p:txBody>
      </p:sp>
      <p:sp>
        <p:nvSpPr>
          <p:cNvPr id="24" name="" hidden="0"/>
          <p:cNvSpPr/>
          <p:nvPr isPhoto="0" userDrawn="0"/>
        </p:nvSpPr>
        <p:spPr bwMode="auto">
          <a:xfrm rot="0" flipH="0" flipV="0">
            <a:off x="10877998"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25" name="" hidden="0"/>
          <p:cNvCxnSpPr>
            <a:cxnSpLocks/>
          </p:cNvCxnSpPr>
          <p:nvPr isPhoto="0" userDrawn="0"/>
        </p:nvCxnSpPr>
        <p:spPr bwMode="auto">
          <a:xfrm rot="16199969" flipH="0" flipV="0">
            <a:off x="1332882" y="1908990"/>
            <a:ext cx="1251856" cy="687159"/>
          </a:xfrm>
          <a:prstGeom prst="line">
            <a:avLst/>
          </a:prstGeom>
          <a:ln w="6350" cap="flat" cmpd="sng" algn="ctr">
            <a:solidFill>
              <a:srgbClr val="E243F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6" name="" hidden="0"/>
          <p:cNvCxnSpPr>
            <a:cxnSpLocks/>
          </p:cNvCxnSpPr>
          <p:nvPr isPhoto="0" userDrawn="0"/>
        </p:nvCxnSpPr>
        <p:spPr bwMode="auto">
          <a:xfrm rot="0" flipH="1" flipV="0">
            <a:off x="11343748" y="3259498"/>
            <a:ext cx="0" cy="544284"/>
          </a:xfrm>
          <a:prstGeom prst="line">
            <a:avLst/>
          </a:prstGeom>
          <a:ln w="57150"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7" name="" hidden="0"/>
          <p:cNvCxnSpPr>
            <a:cxnSpLocks/>
          </p:cNvCxnSpPr>
          <p:nvPr isPhoto="0" userDrawn="0"/>
        </p:nvCxnSpPr>
        <p:spPr bwMode="auto">
          <a:xfrm rot="16199969" flipH="0" flipV="1">
            <a:off x="2977970" y="3132277"/>
            <a:ext cx="1335999" cy="3245546"/>
          </a:xfrm>
          <a:prstGeom prst="line">
            <a:avLst/>
          </a:prstGeom>
          <a:ln w="6350"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8" name="" hidden="0"/>
          <p:cNvCxnSpPr>
            <a:cxnSpLocks/>
            <a:endCxn id="15" idx="4"/>
          </p:cNvCxnSpPr>
          <p:nvPr isPhoto="0" userDrawn="0"/>
        </p:nvCxnSpPr>
        <p:spPr bwMode="auto">
          <a:xfrm rot="0" flipH="0" flipV="1">
            <a:off x="6057964" y="4171175"/>
            <a:ext cx="4534454" cy="1279073"/>
          </a:xfrm>
          <a:prstGeom prst="line">
            <a:avLst/>
          </a:prstGeom>
          <a:ln w="6350"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9" name="" hidden="0"/>
          <p:cNvCxnSpPr>
            <a:cxnSpLocks/>
          </p:cNvCxnSpPr>
          <p:nvPr isPhoto="0" userDrawn="0"/>
        </p:nvCxnSpPr>
        <p:spPr bwMode="auto">
          <a:xfrm rot="0" flipH="1" flipV="0">
            <a:off x="2574534" y="3899034"/>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30" name="" hidden="0"/>
          <p:cNvCxnSpPr>
            <a:cxnSpLocks/>
          </p:cNvCxnSpPr>
          <p:nvPr isPhoto="0" userDrawn="0"/>
        </p:nvCxnSpPr>
        <p:spPr bwMode="auto">
          <a:xfrm rot="0" flipH="1" flipV="0">
            <a:off x="9721391" y="3899034"/>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sp>
        <p:nvSpPr>
          <p:cNvPr id="31" name="" hidden="0"/>
          <p:cNvSpPr/>
          <p:nvPr isPhoto="0" userDrawn="0"/>
        </p:nvSpPr>
        <p:spPr bwMode="auto">
          <a:xfrm flipH="0" flipV="0">
            <a:off x="7309820" y="799308"/>
            <a:ext cx="4694463" cy="827332"/>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b="1">
                <a:solidFill>
                  <a:srgbClr val="800080"/>
                </a:solidFill>
              </a:rPr>
              <a:t>UPR:</a:t>
            </a:r>
            <a:r>
              <a:rPr sz="1600">
                <a:solidFill>
                  <a:srgbClr val="800080"/>
                </a:solidFill>
              </a:rPr>
              <a:t> Always right of UA Galleries, valid e</a:t>
            </a:r>
            <a:r>
              <a:rPr sz="1600">
                <a:solidFill>
                  <a:srgbClr val="800080"/>
                </a:solidFill>
              </a:rPr>
              <a:t>scape route for ARC in case of fire/problem</a:t>
            </a:r>
            <a:endParaRPr sz="1600">
              <a:solidFill>
                <a:srgbClr val="800080"/>
              </a:solidFill>
            </a:endParaRPr>
          </a:p>
          <a:p>
            <a:pPr>
              <a:defRPr/>
            </a:pPr>
            <a:r>
              <a:rPr sz="1600">
                <a:solidFill>
                  <a:srgbClr val="800080"/>
                </a:solidFill>
              </a:rPr>
              <a:t>(real risk in LHC-ARC Vs potential risk in HL-LSS)</a:t>
            </a:r>
            <a:endParaRPr sz="1600">
              <a:solidFill>
                <a:srgbClr val="800080"/>
              </a:solidFill>
            </a:endParaRPr>
          </a:p>
        </p:txBody>
      </p:sp>
      <p:sp>
        <p:nvSpPr>
          <p:cNvPr id="32" name="" hidden="0"/>
          <p:cNvSpPr/>
          <p:nvPr isPhoto="0" userDrawn="0"/>
        </p:nvSpPr>
        <p:spPr bwMode="auto">
          <a:xfrm flipH="0" flipV="0">
            <a:off x="2792250" y="3449999"/>
            <a:ext cx="2735034" cy="190499"/>
          </a:xfrm>
          <a:prstGeom prst="rect">
            <a:avLst/>
          </a:prstGeom>
          <a:solidFill>
            <a:schemeClr val="accent5">
              <a:lumMod val="40000"/>
              <a:lumOff val="60000"/>
              <a:alpha val="30000"/>
            </a:schemeClr>
          </a:solidFill>
          <a:ln w="6349" cap="flat" cmpd="sng" algn="ctr">
            <a:solidFill>
              <a:srgbClr val="80008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3" name="" hidden="0"/>
          <p:cNvSpPr/>
          <p:nvPr isPhoto="0" userDrawn="0"/>
        </p:nvSpPr>
        <p:spPr bwMode="auto">
          <a:xfrm flipH="0" flipV="0">
            <a:off x="6693210" y="3449999"/>
            <a:ext cx="2657682" cy="190499"/>
          </a:xfrm>
          <a:prstGeom prst="rect">
            <a:avLst/>
          </a:prstGeom>
          <a:solidFill>
            <a:schemeClr val="accent5">
              <a:lumMod val="40000"/>
              <a:lumOff val="60000"/>
              <a:alpha val="30000"/>
            </a:schemeClr>
          </a:solidFill>
          <a:ln w="6349" cap="flat" cmpd="sng" algn="ctr">
            <a:solidFill>
              <a:srgbClr val="80008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34" name="" hidden="0"/>
          <p:cNvCxnSpPr>
            <a:cxnSpLocks/>
          </p:cNvCxnSpPr>
          <p:nvPr isPhoto="0" userDrawn="0"/>
        </p:nvCxnSpPr>
        <p:spPr bwMode="auto">
          <a:xfrm rot="0" flipH="1" flipV="0">
            <a:off x="3761462" y="4473640"/>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35" name="" hidden="0"/>
          <p:cNvCxnSpPr>
            <a:cxnSpLocks/>
          </p:cNvCxnSpPr>
          <p:nvPr isPhoto="0" userDrawn="0"/>
        </p:nvCxnSpPr>
        <p:spPr bwMode="auto">
          <a:xfrm rot="0" flipH="1" flipV="0">
            <a:off x="7914748" y="4299854"/>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sp>
        <p:nvSpPr>
          <p:cNvPr id="36" name="" hidden="0"/>
          <p:cNvSpPr/>
          <p:nvPr isPhoto="0" userDrawn="0"/>
        </p:nvSpPr>
        <p:spPr bwMode="auto">
          <a:xfrm flipH="0" flipV="0">
            <a:off x="206892" y="3449999"/>
            <a:ext cx="653143" cy="326570"/>
          </a:xfrm>
          <a:prstGeom prst="rect">
            <a:avLst/>
          </a:prstGeom>
          <a:solidFill>
            <a:srgbClr val="CBF59B">
              <a:alpha val="30000"/>
            </a:srgbClr>
          </a:solidFill>
          <a:ln w="6349" cap="flat" cmpd="sng" algn="ctr">
            <a:solidFill>
              <a:srgbClr val="92D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7" name="" hidden="0"/>
          <p:cNvSpPr/>
          <p:nvPr isPhoto="0" userDrawn="0"/>
        </p:nvSpPr>
        <p:spPr bwMode="auto">
          <a:xfrm flipH="0" flipV="0">
            <a:off x="11391964" y="3449999"/>
            <a:ext cx="544284" cy="380998"/>
          </a:xfrm>
          <a:prstGeom prst="rect">
            <a:avLst/>
          </a:prstGeom>
          <a:solidFill>
            <a:srgbClr val="CBF59B">
              <a:alpha val="30000"/>
            </a:srgbClr>
          </a:solidFill>
          <a:ln w="6349" cap="flat" cmpd="sng" algn="ctr">
            <a:solidFill>
              <a:srgbClr val="92D050"/>
            </a:solidFill>
            <a:prstDash val="solid"/>
            <a:miter/>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a:xfrm>
            <a:off x="407988" y="101449"/>
            <a:ext cx="11376024" cy="1065741"/>
          </a:xfrm>
        </p:spPr>
        <p:txBody>
          <a:bodyPr/>
          <a:lstStyle/>
          <a:p>
            <a:pPr>
              <a:defRPr/>
            </a:pPr>
            <a:r>
              <a:rPr/>
              <a:t>Powering Ph1 in LHC (ARC), access in HL-LSS</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A44F02BE-24D7-78AD-AF21-7D758FCD1321}" type="slidenum">
              <a:rPr lang="en-US"/>
              <a:t/>
            </a:fld>
            <a:endParaRPr lang="en-US"/>
          </a:p>
        </p:txBody>
      </p:sp>
      <p:pic>
        <p:nvPicPr>
          <p:cNvPr id="8" name="Image 9" hidden="0"/>
          <p:cNvPicPr>
            <a:picLocks noChangeAspect="1"/>
          </p:cNvPicPr>
          <p:nvPr isPhoto="0" userDrawn="0"/>
        </p:nvPicPr>
        <p:blipFill>
          <a:blip r:embed="rId2"/>
          <a:stretch/>
        </p:blipFill>
        <p:spPr bwMode="auto">
          <a:xfrm flipH="0" flipV="0">
            <a:off x="288535" y="1716728"/>
            <a:ext cx="11593285" cy="3423998"/>
          </a:xfrm>
          <a:prstGeom prst="rect">
            <a:avLst/>
          </a:prstGeom>
        </p:spPr>
      </p:pic>
      <p:sp>
        <p:nvSpPr>
          <p:cNvPr id="9" name="ZoneTexte 1" hidden="0"/>
          <p:cNvSpPr>
            <a:spLocks noAdjustHandles="0" noChangeArrowheads="0"/>
          </p:cNvSpPr>
          <p:nvPr isPhoto="0" userDrawn="0"/>
        </p:nvSpPr>
        <p:spPr bwMode="auto">
          <a:xfrm flipH="0" flipV="0">
            <a:off x="5082596" y="1104106"/>
            <a:ext cx="2076003" cy="528844"/>
          </a:xfrm>
          <a:prstGeom prst="rect">
            <a:avLst/>
          </a:prstGeom>
          <a:ln w="12700" cap="flat" cmpd="sng" algn="ctr">
            <a:solidFill>
              <a:schemeClr val="accent2">
                <a:lumMod val="74901"/>
              </a:schemeClr>
            </a:solidFill>
            <a:prstDash val="solid"/>
            <a:miter/>
          </a:ln>
        </p:spPr>
        <p:style>
          <a:lnRef idx="2">
            <a:schemeClr val="accent1"/>
          </a:lnRef>
          <a:fillRef idx="1">
            <a:schemeClr val="lt1"/>
          </a:fillRef>
          <a:effectRef idx="0">
            <a:schemeClr val="accent1"/>
          </a:effectRef>
          <a:fontRef idx="minor">
            <a:schemeClr val="dk1"/>
          </a:fontRef>
        </p:style>
        <p:txBody>
          <a:bodyPr wrap="square" rtlCol="0">
            <a:noAutofit/>
          </a:bodyPr>
          <a:lstStyle/>
          <a:p>
            <a:pPr algn="ctr">
              <a:defRPr/>
            </a:pPr>
            <a:r>
              <a:rPr lang="fr-FR" sz="2400" b="1">
                <a:solidFill>
                  <a:schemeClr val="accent2">
                    <a:lumMod val="75000"/>
                  </a:schemeClr>
                </a:solidFill>
              </a:rPr>
              <a:t>IP1 ZONE</a:t>
            </a:r>
            <a:endParaRPr b="1">
              <a:solidFill>
                <a:schemeClr val="accent2">
                  <a:lumMod val="75000"/>
                </a:schemeClr>
              </a:solidFill>
            </a:endParaRPr>
          </a:p>
        </p:txBody>
      </p:sp>
      <p:pic>
        <p:nvPicPr>
          <p:cNvPr id="10" name="" hidden="0"/>
          <p:cNvPicPr>
            <a:picLocks noChangeAspect="1"/>
          </p:cNvPicPr>
          <p:nvPr isPhoto="0" userDrawn="0"/>
        </p:nvPicPr>
        <p:blipFill>
          <a:blip r:embed="rId3"/>
          <a:stretch/>
        </p:blipFill>
        <p:spPr bwMode="auto">
          <a:xfrm flipH="0" flipV="0">
            <a:off x="867214" y="747959"/>
            <a:ext cx="3843642" cy="884991"/>
          </a:xfrm>
          <a:prstGeom prst="rect">
            <a:avLst/>
          </a:prstGeom>
          <a:ln w="6349">
            <a:solidFill>
              <a:srgbClr val="E243F0"/>
            </a:solidFill>
            <a:prstDash val="solid"/>
          </a:ln>
        </p:spPr>
      </p:pic>
      <p:cxnSp>
        <p:nvCxnSpPr>
          <p:cNvPr id="11" name="" hidden="0"/>
          <p:cNvCxnSpPr>
            <a:cxnSpLocks/>
          </p:cNvCxnSpPr>
          <p:nvPr isPhoto="0" userDrawn="0"/>
        </p:nvCxnSpPr>
        <p:spPr bwMode="auto">
          <a:xfrm rot="16199969" flipH="0" flipV="1">
            <a:off x="6554597" y="-693368"/>
            <a:ext cx="1333553" cy="6000737"/>
          </a:xfrm>
          <a:prstGeom prst="line">
            <a:avLst/>
          </a:prstGeom>
          <a:ln w="6350" cap="flat" cmpd="sng" algn="ctr">
            <a:solidFill>
              <a:srgbClr val="E243F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2" name="" hidden="0"/>
          <p:cNvSpPr/>
          <p:nvPr isPhoto="0" userDrawn="0"/>
        </p:nvSpPr>
        <p:spPr bwMode="auto">
          <a:xfrm flipH="0" flipV="0">
            <a:off x="11419176" y="415605"/>
            <a:ext cx="721860"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a:t>(2/4)</a:t>
            </a:r>
            <a:endParaRPr/>
          </a:p>
        </p:txBody>
      </p:sp>
      <p:sp>
        <p:nvSpPr>
          <p:cNvPr id="13" name="" hidden="0"/>
          <p:cNvSpPr/>
          <p:nvPr isPhoto="0" userDrawn="0"/>
        </p:nvSpPr>
        <p:spPr bwMode="auto">
          <a:xfrm rot="0" flipH="0" flipV="0">
            <a:off x="8997105"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4" name="" hidden="0"/>
          <p:cNvSpPr/>
          <p:nvPr isPhoto="0" userDrawn="0"/>
        </p:nvSpPr>
        <p:spPr bwMode="auto">
          <a:xfrm rot="0" flipH="0" flipV="0">
            <a:off x="9326784"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15" name="" hidden="0"/>
          <p:cNvCxnSpPr>
            <a:cxnSpLocks/>
          </p:cNvCxnSpPr>
          <p:nvPr isPhoto="0" userDrawn="0"/>
        </p:nvCxnSpPr>
        <p:spPr bwMode="auto">
          <a:xfrm rot="0" flipH="1" flipV="0">
            <a:off x="9816641" y="3259498"/>
            <a:ext cx="0" cy="544284"/>
          </a:xfrm>
          <a:prstGeom prst="line">
            <a:avLst/>
          </a:prstGeom>
          <a:ln w="76199"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6" name="" hidden="0"/>
          <p:cNvSpPr/>
          <p:nvPr isPhoto="0" userDrawn="0"/>
        </p:nvSpPr>
        <p:spPr bwMode="auto">
          <a:xfrm rot="0" flipH="0" flipV="0">
            <a:off x="9871798" y="2878498"/>
            <a:ext cx="1452129" cy="1292676"/>
          </a:xfrm>
          <a:prstGeom prst="ellipse">
            <a:avLst/>
          </a:prstGeom>
          <a:noFill/>
          <a:ln w="12700"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7" name="" hidden="0"/>
          <p:cNvSpPr/>
          <p:nvPr isPhoto="0" userDrawn="0"/>
        </p:nvSpPr>
        <p:spPr bwMode="auto">
          <a:xfrm rot="0" flipH="0" flipV="0">
            <a:off x="1172998"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18" name="" hidden="0"/>
          <p:cNvSpPr/>
          <p:nvPr isPhoto="0" userDrawn="0"/>
        </p:nvSpPr>
        <p:spPr bwMode="auto">
          <a:xfrm rot="0" flipH="0" flipV="0">
            <a:off x="1842855"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19" name="" hidden="0"/>
          <p:cNvCxnSpPr>
            <a:cxnSpLocks/>
          </p:cNvCxnSpPr>
          <p:nvPr isPhoto="0" userDrawn="0"/>
        </p:nvCxnSpPr>
        <p:spPr bwMode="auto">
          <a:xfrm rot="0" flipH="1" flipV="0">
            <a:off x="2332712" y="3259498"/>
            <a:ext cx="0" cy="544284"/>
          </a:xfrm>
          <a:prstGeom prst="line">
            <a:avLst/>
          </a:prstGeom>
          <a:ln w="76199"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20" name="" hidden="0"/>
          <p:cNvSpPr/>
          <p:nvPr isPhoto="0" userDrawn="0"/>
        </p:nvSpPr>
        <p:spPr bwMode="auto">
          <a:xfrm rot="0" flipH="0" flipV="0">
            <a:off x="819214" y="2878498"/>
            <a:ext cx="1508784" cy="1292676"/>
          </a:xfrm>
          <a:prstGeom prst="ellipse">
            <a:avLst/>
          </a:prstGeom>
          <a:noFill/>
          <a:ln w="12700"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21" name="" hidden="0"/>
          <p:cNvSpPr/>
          <p:nvPr isPhoto="0" userDrawn="0"/>
        </p:nvSpPr>
        <p:spPr bwMode="auto">
          <a:xfrm rot="0" flipH="0" flipV="0">
            <a:off x="2639357"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2" name="" hidden="0"/>
          <p:cNvSpPr/>
          <p:nvPr isPhoto="0" userDrawn="0"/>
        </p:nvSpPr>
        <p:spPr bwMode="auto">
          <a:xfrm rot="0" flipH="0" flipV="0">
            <a:off x="2969035" y="3164249"/>
            <a:ext cx="149677" cy="149677"/>
          </a:xfrm>
          <a:prstGeom prst="diamond">
            <a:avLst/>
          </a:prstGeom>
          <a:solidFill>
            <a:srgbClr val="F9FAC8"/>
          </a:solidFill>
          <a:ln w="28575" cap="flat" cmpd="sng" algn="ctr">
            <a:solidFill>
              <a:srgbClr val="CBF59B"/>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3" name="" hidden="0"/>
          <p:cNvSpPr/>
          <p:nvPr isPhoto="0" userDrawn="0"/>
        </p:nvSpPr>
        <p:spPr bwMode="auto">
          <a:xfrm rot="0" flipH="0" flipV="0">
            <a:off x="10208141"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24" name="" hidden="0"/>
          <p:cNvSpPr/>
          <p:nvPr isPhoto="0" userDrawn="0"/>
        </p:nvSpPr>
        <p:spPr bwMode="auto">
          <a:xfrm flipH="0" flipV="0">
            <a:off x="277461" y="5134974"/>
            <a:ext cx="11781252" cy="131067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b="1"/>
              <a:t>Cases to be evaluated: Powering Ph1</a:t>
            </a:r>
            <a:endParaRPr sz="1600"/>
          </a:p>
          <a:p>
            <a:pPr>
              <a:defRPr/>
            </a:pPr>
            <a:r>
              <a:rPr lang="en-US" sz="1600" b="0" i="0" u="none" strike="noStrike" cap="none" spc="0">
                <a:solidFill>
                  <a:schemeClr val="tx1"/>
                </a:solidFill>
                <a:latin typeface="+mn-lt"/>
                <a:ea typeface="+mn-ea"/>
                <a:cs typeface="+mn-cs"/>
              </a:rPr>
              <a:t>  - Powering Ph1 in </a:t>
            </a:r>
            <a:r>
              <a:rPr lang="en-US" sz="1600" b="0" i="0" u="none" strike="noStrike" cap="none" spc="0">
                <a:solidFill>
                  <a:schemeClr val="tx1"/>
                </a:solidFill>
                <a:latin typeface="+mn-lt"/>
                <a:ea typeface="+mn-ea"/>
                <a:cs typeface="+mn-cs"/>
              </a:rPr>
              <a:t>LHC-ARC, work in HL-LSS: </a:t>
            </a:r>
            <a:r>
              <a:rPr lang="en-US" sz="1600" b="1" i="0" u="none" strike="noStrike" cap="none" spc="0">
                <a:solidFill>
                  <a:srgbClr val="00B050"/>
                </a:solidFill>
                <a:latin typeface="+mn-lt"/>
                <a:ea typeface="+mn-ea"/>
                <a:cs typeface="+mn-cs"/>
              </a:rPr>
              <a:t>Fully compatible</a:t>
            </a:r>
            <a:r>
              <a:rPr lang="en-US" sz="1600" b="0" i="0" u="none" strike="noStrike" cap="none" spc="0">
                <a:solidFill>
                  <a:schemeClr val="tx1"/>
                </a:solidFill>
                <a:latin typeface="+mn-lt"/>
                <a:ea typeface="+mn-ea"/>
                <a:cs typeface="+mn-cs"/>
              </a:rPr>
              <a:t>, with LHC SAM's as buffer zone with the possibility to keep CS/CM OFF for Q4-Q5-Q6. </a:t>
            </a:r>
            <a:endParaRPr lang="en-US" sz="1600" b="0" i="0" u="none" strike="noStrike" cap="none" spc="0">
              <a:solidFill>
                <a:schemeClr val="tx1"/>
              </a:solidFill>
              <a:latin typeface="+mn-lt"/>
              <a:ea typeface="+mn-ea"/>
              <a:cs typeface="+mn-cs"/>
            </a:endParaRPr>
          </a:p>
          <a:p>
            <a:pPr>
              <a:spcBef>
                <a:spcPts val="283"/>
              </a:spcBef>
              <a:defRPr/>
            </a:pPr>
            <a:r>
              <a:rPr lang="en-US" sz="1600" b="0" i="0" u="none" strike="noStrike" cap="none" spc="0">
                <a:solidFill>
                  <a:srgbClr val="800080"/>
                </a:solidFill>
                <a:latin typeface="+mn-lt"/>
                <a:ea typeface="+mn-ea"/>
                <a:cs typeface="+mn-cs"/>
              </a:rPr>
              <a:t>Rmk:</a:t>
            </a:r>
            <a:r>
              <a:rPr sz="1600">
                <a:solidFill>
                  <a:srgbClr val="800080"/>
                </a:solidFill>
              </a:rPr>
              <a:t> </a:t>
            </a:r>
            <a:r>
              <a:rPr sz="1600">
                <a:solidFill>
                  <a:srgbClr val="800080"/>
                </a:solidFill>
              </a:rPr>
              <a:t>Q4-Q5-Q6 will be tested when no access will be allowed in HL-LSS</a:t>
            </a:r>
            <a:r>
              <a:rPr sz="1600">
                <a:solidFill>
                  <a:srgbClr val="800080"/>
                </a:solidFill>
              </a:rPr>
              <a:t> </a:t>
            </a:r>
            <a:r>
              <a:rPr sz="1600" i="1">
                <a:solidFill>
                  <a:srgbClr val="800080"/>
                </a:solidFill>
              </a:rPr>
              <a:t>(probably minor timing impact)</a:t>
            </a:r>
            <a:endParaRPr sz="1600">
              <a:solidFill>
                <a:srgbClr val="800080"/>
              </a:solidFill>
            </a:endParaRPr>
          </a:p>
        </p:txBody>
      </p:sp>
      <p:sp>
        <p:nvSpPr>
          <p:cNvPr id="25" name="" hidden="0"/>
          <p:cNvSpPr/>
          <p:nvPr isPhoto="0" userDrawn="0"/>
        </p:nvSpPr>
        <p:spPr bwMode="auto">
          <a:xfrm rot="0" flipH="0" flipV="0">
            <a:off x="10877998" y="3164249"/>
            <a:ext cx="149677" cy="149677"/>
          </a:xfrm>
          <a:prstGeom prst="diamond">
            <a:avLst/>
          </a:prstGeom>
          <a:solidFill>
            <a:srgbClr val="FFFF00"/>
          </a:solidFill>
          <a:ln w="28575" cap="flat" cmpd="sng" algn="ctr">
            <a:solidFill>
              <a:srgbClr val="00B050"/>
            </a:solidFill>
            <a:prstDash val="solid"/>
            <a:miter/>
          </a:ln>
        </p:spPr>
        <p:style>
          <a:lnRef idx="2">
            <a:schemeClr val="accent1">
              <a:shade val="50000"/>
            </a:schemeClr>
          </a:lnRef>
          <a:fillRef idx="1">
            <a:schemeClr val="accent1"/>
          </a:fillRef>
          <a:effectRef idx="0">
            <a:schemeClr val="accent1"/>
          </a:effectRef>
          <a:fontRef idx="minor">
            <a:schemeClr val="lt1"/>
          </a:fontRef>
        </p:style>
      </p:sp>
      <p:cxnSp>
        <p:nvCxnSpPr>
          <p:cNvPr id="26" name="" hidden="0"/>
          <p:cNvCxnSpPr>
            <a:cxnSpLocks/>
            <a:endCxn id="11" idx="1"/>
          </p:cNvCxnSpPr>
          <p:nvPr isPhoto="0" userDrawn="0"/>
        </p:nvCxnSpPr>
        <p:spPr bwMode="auto">
          <a:xfrm rot="0" flipH="0" flipV="1">
            <a:off x="1615236" y="1640248"/>
            <a:ext cx="2605763" cy="1238250"/>
          </a:xfrm>
          <a:prstGeom prst="line">
            <a:avLst/>
          </a:prstGeom>
          <a:ln w="6350" cap="flat" cmpd="sng" algn="ctr">
            <a:solidFill>
              <a:srgbClr val="E243F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7" name="" hidden="0"/>
          <p:cNvCxnSpPr>
            <a:cxnSpLocks/>
            <a:endCxn id="16" idx="4"/>
          </p:cNvCxnSpPr>
          <p:nvPr isPhoto="0" userDrawn="0"/>
        </p:nvCxnSpPr>
        <p:spPr bwMode="auto">
          <a:xfrm rot="0" flipH="0" flipV="1">
            <a:off x="5472856" y="4171175"/>
            <a:ext cx="5125006" cy="1279073"/>
          </a:xfrm>
          <a:prstGeom prst="line">
            <a:avLst/>
          </a:prstGeom>
          <a:ln w="6350"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8" name="" hidden="0"/>
          <p:cNvCxnSpPr>
            <a:cxnSpLocks/>
            <a:endCxn id="20" idx="5"/>
          </p:cNvCxnSpPr>
          <p:nvPr isPhoto="0" userDrawn="0"/>
        </p:nvCxnSpPr>
        <p:spPr bwMode="auto">
          <a:xfrm rot="10799989" flipH="0" flipV="0">
            <a:off x="2107042" y="3981867"/>
            <a:ext cx="2767100" cy="1454774"/>
          </a:xfrm>
          <a:prstGeom prst="line">
            <a:avLst/>
          </a:prstGeom>
          <a:ln w="6350" cap="flat" cmpd="sng" algn="ctr">
            <a:solidFill>
              <a:srgbClr val="00B050"/>
            </a:solidFill>
            <a:prstDash val="solid"/>
            <a:miter/>
          </a:ln>
        </p:spPr>
        <p:style>
          <a:lnRef idx="1">
            <a:schemeClr val="accent1">
              <a:shade val="50000"/>
            </a:schemeClr>
          </a:lnRef>
          <a:fillRef idx="0">
            <a:schemeClr val="accent1"/>
          </a:fillRef>
          <a:effectRef idx="0">
            <a:schemeClr val="accent1"/>
          </a:effectRef>
          <a:fontRef idx="minor">
            <a:schemeClr val="tx1"/>
          </a:fontRef>
        </p:style>
      </p:cxnSp>
      <p:cxnSp>
        <p:nvCxnSpPr>
          <p:cNvPr id="29" name="" hidden="0"/>
          <p:cNvCxnSpPr>
            <a:cxnSpLocks/>
          </p:cNvCxnSpPr>
          <p:nvPr isPhoto="0" userDrawn="0"/>
        </p:nvCxnSpPr>
        <p:spPr bwMode="auto">
          <a:xfrm rot="0" flipH="1" flipV="0">
            <a:off x="3761462" y="4473640"/>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30" name="" hidden="0"/>
          <p:cNvCxnSpPr>
            <a:cxnSpLocks/>
          </p:cNvCxnSpPr>
          <p:nvPr isPhoto="0" userDrawn="0"/>
        </p:nvCxnSpPr>
        <p:spPr bwMode="auto">
          <a:xfrm rot="0" flipH="1" flipV="0">
            <a:off x="7914748" y="4299854"/>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sp>
        <p:nvSpPr>
          <p:cNvPr id="31" name="" hidden="0"/>
          <p:cNvSpPr/>
          <p:nvPr isPhoto="0" userDrawn="0"/>
        </p:nvSpPr>
        <p:spPr bwMode="auto">
          <a:xfrm flipH="0" flipV="0">
            <a:off x="7588645" y="799308"/>
            <a:ext cx="4200150" cy="881761"/>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600" b="1">
                <a:solidFill>
                  <a:srgbClr val="800080"/>
                </a:solidFill>
              </a:rPr>
              <a:t>UPR13, UL14 &amp; UL16</a:t>
            </a:r>
            <a:r>
              <a:rPr sz="1600">
                <a:solidFill>
                  <a:srgbClr val="800080"/>
                </a:solidFill>
              </a:rPr>
              <a:t>: valid </a:t>
            </a:r>
            <a:r>
              <a:rPr lang="en-US" sz="1600" b="0" i="0" u="none" strike="noStrike" cap="none" spc="0">
                <a:solidFill>
                  <a:srgbClr val="800080"/>
                </a:solidFill>
                <a:latin typeface="+mn-lt"/>
                <a:ea typeface="+mn-ea"/>
                <a:cs typeface="+mn-cs"/>
              </a:rPr>
              <a:t>e</a:t>
            </a:r>
            <a:r>
              <a:rPr lang="en-US" sz="1600" b="0" i="0" u="none" strike="noStrike" cap="none" spc="0">
                <a:solidFill>
                  <a:srgbClr val="800080"/>
                </a:solidFill>
                <a:latin typeface="+mn-lt"/>
                <a:ea typeface="+mn-ea"/>
                <a:cs typeface="+mn-cs"/>
              </a:rPr>
              <a:t>scape route in case of ODH problem in LHC-ARC</a:t>
            </a:r>
            <a:endParaRPr lang="en-US" sz="1600" b="0" i="0" u="none" strike="noStrike" cap="none" spc="0">
              <a:solidFill>
                <a:srgbClr val="800080"/>
              </a:solidFill>
              <a:latin typeface="Source Sans Pro"/>
              <a:ea typeface="Arial"/>
              <a:cs typeface="Arial"/>
            </a:endParaRPr>
          </a:p>
        </p:txBody>
      </p:sp>
      <p:cxnSp>
        <p:nvCxnSpPr>
          <p:cNvPr id="32" name="" hidden="0"/>
          <p:cNvCxnSpPr>
            <a:cxnSpLocks/>
          </p:cNvCxnSpPr>
          <p:nvPr isPhoto="0" userDrawn="0"/>
        </p:nvCxnSpPr>
        <p:spPr bwMode="auto">
          <a:xfrm rot="0" flipH="1" flipV="0">
            <a:off x="2574533" y="3899034"/>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cxnSp>
        <p:nvCxnSpPr>
          <p:cNvPr id="33" name="" hidden="0"/>
          <p:cNvCxnSpPr>
            <a:cxnSpLocks/>
          </p:cNvCxnSpPr>
          <p:nvPr isPhoto="0" userDrawn="0"/>
        </p:nvCxnSpPr>
        <p:spPr bwMode="auto">
          <a:xfrm rot="0" flipH="1" flipV="0">
            <a:off x="9721390" y="3899034"/>
            <a:ext cx="411318" cy="0"/>
          </a:xfrm>
          <a:prstGeom prst="line">
            <a:avLst/>
          </a:prstGeom>
          <a:ln w="28575" cap="flat" cmpd="sng" algn="ctr">
            <a:solidFill>
              <a:srgbClr val="800080"/>
            </a:solidFill>
            <a:prstDash val="sysDash"/>
            <a:miter/>
          </a:ln>
        </p:spPr>
        <p:style>
          <a:lnRef idx="1">
            <a:schemeClr val="accent1">
              <a:shade val="50000"/>
            </a:schemeClr>
          </a:lnRef>
          <a:fillRef idx="0">
            <a:schemeClr val="accent1"/>
          </a:fillRef>
          <a:effectRef idx="0">
            <a:schemeClr val="accent1"/>
          </a:effectRef>
          <a:fontRef idx="minor">
            <a:schemeClr val="tx1"/>
          </a:fontRef>
        </p:style>
      </p:cxnSp>
      <p:sp>
        <p:nvSpPr>
          <p:cNvPr id="34" name="" hidden="0"/>
          <p:cNvSpPr/>
          <p:nvPr isPhoto="0" userDrawn="0"/>
        </p:nvSpPr>
        <p:spPr bwMode="auto">
          <a:xfrm flipH="0" flipV="0">
            <a:off x="206892" y="3449999"/>
            <a:ext cx="612321" cy="190499"/>
          </a:xfrm>
          <a:prstGeom prst="rect">
            <a:avLst/>
          </a:prstGeom>
          <a:solidFill>
            <a:schemeClr val="accent5">
              <a:lumMod val="40000"/>
              <a:lumOff val="60000"/>
              <a:alpha val="30000"/>
            </a:schemeClr>
          </a:solidFill>
          <a:ln w="6349" cap="flat" cmpd="sng" algn="ctr">
            <a:solidFill>
              <a:srgbClr val="80008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5" name="" hidden="0"/>
          <p:cNvSpPr/>
          <p:nvPr isPhoto="0" userDrawn="0"/>
        </p:nvSpPr>
        <p:spPr bwMode="auto">
          <a:xfrm flipH="0" flipV="0">
            <a:off x="11283107" y="3449999"/>
            <a:ext cx="653141" cy="190499"/>
          </a:xfrm>
          <a:prstGeom prst="rect">
            <a:avLst/>
          </a:prstGeom>
          <a:solidFill>
            <a:schemeClr val="accent5">
              <a:lumMod val="40000"/>
              <a:lumOff val="60000"/>
              <a:alpha val="30000"/>
            </a:schemeClr>
          </a:solidFill>
          <a:ln w="6349" cap="flat" cmpd="sng" algn="ctr">
            <a:solidFill>
              <a:srgbClr val="80008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6" name="" hidden="0"/>
          <p:cNvSpPr/>
          <p:nvPr isPhoto="0" userDrawn="0"/>
        </p:nvSpPr>
        <p:spPr bwMode="auto">
          <a:xfrm flipH="0" flipV="0">
            <a:off x="2384035" y="3449999"/>
            <a:ext cx="3143249" cy="190499"/>
          </a:xfrm>
          <a:prstGeom prst="rect">
            <a:avLst/>
          </a:prstGeom>
          <a:solidFill>
            <a:srgbClr val="CBF59B">
              <a:alpha val="30000"/>
            </a:srgbClr>
          </a:solidFill>
          <a:ln w="6349" cap="flat" cmpd="sng" algn="ctr">
            <a:solidFill>
              <a:srgbClr val="92D05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7" name="" hidden="0"/>
          <p:cNvSpPr/>
          <p:nvPr isPhoto="0" userDrawn="0"/>
        </p:nvSpPr>
        <p:spPr bwMode="auto">
          <a:xfrm flipH="0" flipV="0">
            <a:off x="6693210" y="3449999"/>
            <a:ext cx="3079504" cy="190499"/>
          </a:xfrm>
          <a:prstGeom prst="rect">
            <a:avLst/>
          </a:prstGeom>
          <a:solidFill>
            <a:srgbClr val="CBF59B">
              <a:alpha val="30000"/>
            </a:srgbClr>
          </a:solidFill>
          <a:ln w="6349" cap="flat" cmpd="sng" algn="ctr">
            <a:solidFill>
              <a:srgbClr val="92D050"/>
            </a:solidFill>
            <a:prstDash val="solid"/>
            <a:miter/>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Content Placeholder 2" hidden="0"/>
          <p:cNvSpPr>
            <a:spLocks noGrp="1"/>
          </p:cNvSpPr>
          <p:nvPr isPhoto="0" userDrawn="0">
            <p:ph idx="1" hasCustomPrompt="1"/>
          </p:nvPr>
        </p:nvSpPr>
        <p:spPr bwMode="auto"/>
        <p:txBody>
          <a:bodyPr/>
          <a:lstStyle>
            <a:lvl1pPr marL="342900" indent="-342900">
              <a:buFont typeface="Arial"/>
              <a:buChar char="•"/>
              <a:defRPr>
                <a:solidFill>
                  <a:schemeClr val="tx2">
                    <a:lumMod val="50000"/>
                  </a:schemeClr>
                </a:solidFill>
              </a:defRPr>
            </a:lvl1pPr>
            <a:lvl2pPr marL="628649" indent="-261937">
              <a:buFont typeface="Arial"/>
              <a:buChar char="•"/>
              <a:defRPr sz="1800">
                <a:solidFill>
                  <a:schemeClr val="tx2">
                    <a:lumMod val="50000"/>
                  </a:schemeClr>
                </a:solidFill>
              </a:defRPr>
            </a:lvl2pPr>
            <a:lvl3pPr marL="888999" indent="-260349">
              <a:buSzPct val="100000"/>
              <a:buFont typeface="Arial"/>
              <a:buChar char="•"/>
              <a:defRPr sz="1800">
                <a:solidFill>
                  <a:schemeClr val="tx2">
                    <a:lumMod val="50000"/>
                  </a:schemeClr>
                </a:solidFill>
              </a:defRPr>
            </a:lvl3pPr>
            <a:lvl4pPr marL="1209674" indent="-269874">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a:defRPr/>
            </a:pPr>
            <a:r>
              <a:rPr b="0">
                <a:solidFill>
                  <a:schemeClr val="tx2"/>
                </a:solidFill>
              </a:rPr>
              <a:t>ODH in (new) HL-UR galleries: checked, with adjustments proposed (x2 in US moved in B2) </a:t>
            </a:r>
            <a:endParaRPr b="0">
              <a:solidFill>
                <a:schemeClr val="tx2"/>
              </a:solidFill>
            </a:endParaRPr>
          </a:p>
          <a:p>
            <a:pPr>
              <a:defRPr/>
            </a:pPr>
            <a:r>
              <a:rPr b="0">
                <a:solidFill>
                  <a:schemeClr val="tx2"/>
                </a:solidFill>
              </a:rPr>
              <a:t>New fixed and new removable ODH systems for compensatory measures</a:t>
            </a:r>
            <a:endParaRPr b="0">
              <a:solidFill>
                <a:schemeClr val="tx2"/>
              </a:solidFill>
            </a:endParaRPr>
          </a:p>
          <a:p>
            <a:pPr>
              <a:defRPr/>
            </a:pPr>
            <a:endParaRPr b="0">
              <a:solidFill>
                <a:schemeClr val="tx2"/>
              </a:solidFill>
            </a:endParaRPr>
          </a:p>
          <a:p>
            <a:pPr>
              <a:defRPr/>
            </a:pPr>
            <a:r>
              <a:rPr b="0">
                <a:solidFill>
                  <a:schemeClr val="tx2"/>
                </a:solidFill>
              </a:rPr>
              <a:t>New sector door at P5 for RF-CC tests, ECR launched</a:t>
            </a:r>
            <a:endParaRPr b="0">
              <a:solidFill>
                <a:schemeClr val="tx2"/>
              </a:solidFill>
            </a:endParaRPr>
          </a:p>
          <a:p>
            <a:pPr>
              <a:defRPr/>
            </a:pPr>
            <a:endParaRPr b="0">
              <a:solidFill>
                <a:schemeClr val="tx2"/>
              </a:solidFill>
            </a:endParaRPr>
          </a:p>
          <a:p>
            <a:pPr>
              <a:defRPr/>
            </a:pPr>
            <a:r>
              <a:rPr b="0">
                <a:solidFill>
                  <a:schemeClr val="tx2"/>
                </a:solidFill>
              </a:rPr>
              <a:t>DSO action to propose a link impact-workframe/derogation, at a later stage once endorsed</a:t>
            </a:r>
            <a:endParaRPr b="0">
              <a:solidFill>
                <a:schemeClr val="tx2"/>
              </a:solidFill>
            </a:endParaRPr>
          </a:p>
          <a:p>
            <a:pPr>
              <a:defRPr/>
            </a:pPr>
            <a:endParaRPr b="0">
              <a:solidFill>
                <a:schemeClr val="tx2"/>
              </a:solidFill>
            </a:endParaRPr>
          </a:p>
          <a:p>
            <a:pPr>
              <a:defRPr/>
            </a:pPr>
            <a:r>
              <a:rPr b="0">
                <a:solidFill>
                  <a:schemeClr val="tx2"/>
                </a:solidFill>
              </a:rPr>
              <a:t>No impact of degraded ventilation on this series of recommendation (see dedicated wg)</a:t>
            </a:r>
            <a:endParaRPr b="0">
              <a:solidFill>
                <a:schemeClr val="tx2"/>
              </a:solidFill>
            </a:endParaRPr>
          </a:p>
          <a:p>
            <a:pPr>
              <a:defRPr/>
            </a:pPr>
            <a:endParaRPr b="0">
              <a:solidFill>
                <a:schemeClr val="tx2"/>
              </a:solidFill>
            </a:endParaRPr>
          </a:p>
          <a:p>
            <a:pPr>
              <a:defRPr/>
            </a:pPr>
            <a:endParaRPr b="0">
              <a:solidFill>
                <a:schemeClr val="tx2"/>
              </a:solidFill>
            </a:endParaRPr>
          </a:p>
        </p:txBody>
      </p:sp>
      <p:sp>
        <p:nvSpPr>
          <p:cNvPr id="5" name="Title 6" hidden="0"/>
          <p:cNvSpPr>
            <a:spLocks noGrp="1"/>
          </p:cNvSpPr>
          <p:nvPr isPhoto="0" userDrawn="0">
            <p:ph type="title" hasCustomPrompt="0"/>
          </p:nvPr>
        </p:nvSpPr>
        <p:spPr bwMode="auto"/>
        <p:txBody>
          <a:bodyPr/>
          <a:lstStyle/>
          <a:p>
            <a:pPr>
              <a:defRPr/>
            </a:pPr>
            <a:r>
              <a:rPr>
                <a:solidFill>
                  <a:schemeClr val="tx1"/>
                </a:solidFill>
              </a:rPr>
              <a:t>Complements</a:t>
            </a:r>
            <a:endParaRPr>
              <a:solidFill>
                <a:schemeClr val="tx1"/>
              </a:solidFill>
            </a:endParaRPr>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F887618B-98DB-4450-AC2B-AAD44EFF80C1}" type="slidenum">
              <a:rPr lang="en-US"/>
              <a:t/>
            </a:fld>
            <a:endParaRPr lang="en-US"/>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Date Placeholder 6" hidden="0"/>
          <p:cNvSpPr>
            <a:spLocks noGrp="1"/>
          </p:cNvSpPr>
          <p:nvPr isPhoto="0" userDrawn="0">
            <p:ph type="dt" sz="half" idx="10" hasCustomPrompt="0"/>
          </p:nvPr>
        </p:nvSpPr>
        <p:spPr bwMode="auto"/>
        <p:txBody>
          <a:bodyPr/>
          <a:lstStyle/>
          <a:p>
            <a:pPr>
              <a:defRPr/>
            </a:pPr>
            <a:r>
              <a:rPr/>
              <a:t>14-May-2025</a:t>
            </a:r>
            <a:endParaRPr/>
          </a:p>
        </p:txBody>
      </p:sp>
      <p:sp>
        <p:nvSpPr>
          <p:cNvPr id="5" name="Footer Placeholder 7"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6" name="Slide Number Placeholder 8" hidden="0"/>
          <p:cNvSpPr>
            <a:spLocks noGrp="1"/>
          </p:cNvSpPr>
          <p:nvPr isPhoto="0" userDrawn="0">
            <p:ph type="sldNum" sz="quarter" idx="12" hasCustomPrompt="0"/>
          </p:nvPr>
        </p:nvSpPr>
        <p:spPr bwMode="auto"/>
        <p:txBody>
          <a:bodyPr/>
          <a:lstStyle/>
          <a:p>
            <a:pPr>
              <a:defRPr/>
            </a:pPr>
            <a:fld id="{FCB50AE0-7E68-BAB1-5BE7-6186947083BF}" type="slidenum">
              <a:rPr lang="en-US"/>
              <a:t/>
            </a:fld>
            <a:endParaRPr lang="en-US"/>
          </a:p>
        </p:txBody>
      </p:sp>
      <p:sp>
        <p:nvSpPr>
          <p:cNvPr id="7" name="Title 6" hidden="0"/>
          <p:cNvSpPr>
            <a:spLocks noGrp="1"/>
          </p:cNvSpPr>
          <p:nvPr isPhoto="0" userDrawn="0">
            <p:ph type="title" hasCustomPrompt="0"/>
          </p:nvPr>
        </p:nvSpPr>
        <p:spPr bwMode="auto"/>
        <p:txBody>
          <a:bodyPr/>
          <a:lstStyle/>
          <a:p>
            <a:pPr>
              <a:defRPr/>
            </a:pPr>
            <a:r>
              <a:rPr/>
              <a:t>ODH sensors for HL technical galleries and zones</a:t>
            </a:r>
            <a:endParaRPr/>
          </a:p>
        </p:txBody>
      </p:sp>
      <p:sp>
        <p:nvSpPr>
          <p:cNvPr id="8" name="" hidden="0"/>
          <p:cNvSpPr/>
          <p:nvPr isPhoto="0" userDrawn="0"/>
        </p:nvSpPr>
        <p:spPr bwMode="auto">
          <a:xfrm flipH="0" flipV="0">
            <a:off x="398999" y="946285"/>
            <a:ext cx="10896406" cy="91443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b="1"/>
              <a:t>General concept for definition of needs for ODH sensors:</a:t>
            </a:r>
            <a:endParaRPr b="1"/>
          </a:p>
          <a:p>
            <a:pPr>
              <a:defRPr/>
            </a:pPr>
            <a:r>
              <a:rPr/>
              <a:t>  - in LHC tunnel: every 300m in arcs (distance for visibility, flash lights every 150m)</a:t>
            </a:r>
            <a:endParaRPr/>
          </a:p>
          <a:p>
            <a:pPr>
              <a:defRPr/>
            </a:pPr>
            <a:r>
              <a:rPr/>
              <a:t>  - in high points (ceiling): two ODH sensors as collective protection for "low" but permanent helium leaks</a:t>
            </a:r>
            <a:endParaRPr/>
          </a:p>
        </p:txBody>
      </p:sp>
      <p:sp>
        <p:nvSpPr>
          <p:cNvPr id="9" name="" hidden="0"/>
          <p:cNvSpPr/>
          <p:nvPr isPhoto="0" userDrawn="0"/>
        </p:nvSpPr>
        <p:spPr bwMode="auto">
          <a:xfrm flipH="0" flipV="0">
            <a:off x="385391" y="5259748"/>
            <a:ext cx="11591679" cy="96610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b="1">
                <a:solidFill>
                  <a:srgbClr val="800080"/>
                </a:solidFill>
              </a:rPr>
              <a:t>Application to HL technical galleries and zones:</a:t>
            </a:r>
            <a:endParaRPr b="1">
              <a:solidFill>
                <a:srgbClr val="800080"/>
              </a:solidFill>
            </a:endParaRPr>
          </a:p>
          <a:p>
            <a:pPr>
              <a:defRPr/>
            </a:pPr>
            <a:r>
              <a:rPr>
                <a:solidFill>
                  <a:srgbClr val="800080"/>
                </a:solidFill>
              </a:rPr>
              <a:t>  - Smoke curtains (down to h~2.5m) somehow creates local high points =&gt; Needed in </a:t>
            </a:r>
            <a:r>
              <a:rPr b="1">
                <a:solidFill>
                  <a:srgbClr val="800080"/>
                </a:solidFill>
              </a:rPr>
              <a:t>B2</a:t>
            </a:r>
            <a:r>
              <a:rPr>
                <a:solidFill>
                  <a:srgbClr val="800080"/>
                </a:solidFill>
              </a:rPr>
              <a:t>, B1, A4, A3</a:t>
            </a:r>
            <a:endParaRPr>
              <a:solidFill>
                <a:srgbClr val="800080"/>
              </a:solidFill>
            </a:endParaRPr>
          </a:p>
          <a:p>
            <a:pPr>
              <a:defRPr/>
            </a:pPr>
            <a:r>
              <a:rPr>
                <a:solidFill>
                  <a:srgbClr val="800080"/>
                </a:solidFill>
              </a:rPr>
              <a:t>  - With PM starting at top of US cavern (no local high point) =&gt; Needed/foreseen in SD, </a:t>
            </a:r>
            <a:r>
              <a:rPr b="1">
                <a:solidFill>
                  <a:srgbClr val="800080"/>
                </a:solidFill>
              </a:rPr>
              <a:t>NOT</a:t>
            </a:r>
            <a:r>
              <a:rPr>
                <a:solidFill>
                  <a:srgbClr val="800080"/>
                </a:solidFill>
              </a:rPr>
              <a:t> needed in US</a:t>
            </a:r>
            <a:endParaRPr>
              <a:solidFill>
                <a:srgbClr val="800080"/>
              </a:solidFill>
            </a:endParaRPr>
          </a:p>
          <a:p>
            <a:pPr>
              <a:defRPr/>
            </a:pPr>
            <a:endParaRPr>
              <a:solidFill>
                <a:srgbClr val="800080"/>
              </a:solidFill>
            </a:endParaRPr>
          </a:p>
        </p:txBody>
      </p:sp>
      <p:sp>
        <p:nvSpPr>
          <p:cNvPr id="10" name="" hidden="0"/>
          <p:cNvSpPr/>
          <p:nvPr isPhoto="0" userDrawn="0"/>
        </p:nvSpPr>
        <p:spPr bwMode="auto">
          <a:xfrm flipH="0" flipV="0">
            <a:off x="9053764" y="864642"/>
            <a:ext cx="3333128" cy="911678"/>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400" i="1">
                <a:solidFill>
                  <a:schemeClr val="bg1">
                    <a:lumMod val="50000"/>
                  </a:schemeClr>
                </a:solidFill>
              </a:rPr>
              <a:t>Extracted from original Engineering Specification for ODH sensors in LHC EDMS#</a:t>
            </a:r>
            <a:r>
              <a:rPr lang="en-US" sz="1400" b="0" i="1" u="none" strike="noStrike" cap="none" spc="0">
                <a:solidFill>
                  <a:schemeClr val="bg1">
                    <a:lumMod val="50000"/>
                  </a:schemeClr>
                </a:solidFill>
                <a:latin typeface="Source Sans Pro"/>
                <a:ea typeface="Source Sans Pro"/>
                <a:cs typeface="Source Sans Pro"/>
              </a:rPr>
              <a:t>398629</a:t>
            </a:r>
            <a:endParaRPr sz="1400" i="1">
              <a:solidFill>
                <a:schemeClr val="bg1">
                  <a:lumMod val="50000"/>
                </a:schemeClr>
              </a:solidFill>
            </a:endParaRPr>
          </a:p>
        </p:txBody>
      </p:sp>
      <p:grpSp>
        <p:nvGrpSpPr>
          <p:cNvPr id="11" name="" hidden="0"/>
          <p:cNvGrpSpPr/>
          <p:nvPr isPhoto="0" userDrawn="0"/>
        </p:nvGrpSpPr>
        <p:grpSpPr bwMode="auto">
          <a:xfrm>
            <a:off x="132428" y="2238964"/>
            <a:ext cx="3304868" cy="2612843"/>
            <a:chOff x="0" y="0"/>
            <a:chExt cx="3304868" cy="2612843"/>
          </a:xfrm>
        </p:grpSpPr>
        <p:pic>
          <p:nvPicPr>
            <p:cNvPr id="12" name="" hidden="0"/>
            <p:cNvPicPr>
              <a:picLocks noChangeAspect="1"/>
            </p:cNvPicPr>
            <p:nvPr isPhoto="0" userDrawn="0"/>
          </p:nvPicPr>
          <p:blipFill>
            <a:blip r:embed="rId2"/>
            <a:stretch/>
          </p:blipFill>
          <p:spPr bwMode="auto">
            <a:xfrm flipH="0" flipV="0">
              <a:off x="0" y="0"/>
              <a:ext cx="3304868" cy="2612843"/>
            </a:xfrm>
            <a:prstGeom prst="rect">
              <a:avLst/>
            </a:prstGeom>
          </p:spPr>
        </p:pic>
        <p:sp>
          <p:nvSpPr>
            <p:cNvPr id="13" name="" hidden="0"/>
            <p:cNvSpPr/>
            <p:nvPr isPhoto="0" userDrawn="0"/>
          </p:nvSpPr>
          <p:spPr bwMode="auto">
            <a:xfrm flipH="0" flipV="0">
              <a:off x="958928" y="190499"/>
              <a:ext cx="435428" cy="2122714"/>
            </a:xfrm>
            <a:prstGeom prst="ellipse">
              <a:avLst/>
            </a:prstGeom>
            <a:noFill/>
            <a:ln w="28575"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4" name="" hidden="0"/>
            <p:cNvSpPr/>
            <p:nvPr isPhoto="0" userDrawn="0"/>
          </p:nvSpPr>
          <p:spPr bwMode="auto">
            <a:xfrm flipH="0" flipV="0">
              <a:off x="1394357" y="122464"/>
              <a:ext cx="1742290"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a:solidFill>
                    <a:srgbClr val="E243F0"/>
                  </a:solidFill>
                </a:rPr>
                <a:t>smoke curtain</a:t>
              </a:r>
              <a:endParaRPr>
                <a:solidFill>
                  <a:srgbClr val="E243F0"/>
                </a:solidFill>
              </a:endParaRPr>
            </a:p>
          </p:txBody>
        </p:sp>
      </p:grpSp>
      <p:pic>
        <p:nvPicPr>
          <p:cNvPr id="15" name="" hidden="0"/>
          <p:cNvPicPr>
            <a:picLocks noChangeAspect="1"/>
          </p:cNvPicPr>
          <p:nvPr isPhoto="0" userDrawn="0"/>
        </p:nvPicPr>
        <p:blipFill>
          <a:blip r:embed="rId3"/>
          <a:stretch/>
        </p:blipFill>
        <p:spPr bwMode="auto">
          <a:xfrm flipH="0" flipV="0">
            <a:off x="3330105" y="1987095"/>
            <a:ext cx="8638925" cy="3204616"/>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5"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6" name="Slide Number Placeholder 12" hidden="0"/>
          <p:cNvSpPr>
            <a:spLocks noGrp="1"/>
          </p:cNvSpPr>
          <p:nvPr isPhoto="0" userDrawn="0">
            <p:ph type="sldNum" sz="quarter" idx="12" hasCustomPrompt="0"/>
          </p:nvPr>
        </p:nvSpPr>
        <p:spPr bwMode="auto"/>
        <p:txBody>
          <a:bodyPr/>
          <a:lstStyle/>
          <a:p>
            <a:pPr>
              <a:defRPr/>
            </a:pPr>
            <a:fld id="{CB556B98-3239-23E8-2D42-F868CE70E6A0}" type="slidenum">
              <a:rPr lang="en-US"/>
              <a:t/>
            </a:fld>
            <a:endParaRPr lang="en-US"/>
          </a:p>
        </p:txBody>
      </p:sp>
      <p:sp>
        <p:nvSpPr>
          <p:cNvPr id="7" name="Title 6" hidden="0"/>
          <p:cNvSpPr>
            <a:spLocks noGrp="1"/>
          </p:cNvSpPr>
          <p:nvPr isPhoto="0" userDrawn="0">
            <p:ph type="title" hasCustomPrompt="0"/>
          </p:nvPr>
        </p:nvSpPr>
        <p:spPr bwMode="auto">
          <a:xfrm>
            <a:off x="407988" y="101449"/>
            <a:ext cx="11376024" cy="1065741"/>
          </a:xfrm>
        </p:spPr>
        <p:txBody>
          <a:bodyPr/>
          <a:lstStyle/>
          <a:p>
            <a:pPr>
              <a:defRPr/>
            </a:pPr>
            <a:r>
              <a:rPr lang="en-US" sz="3600" b="1" i="0" u="none" strike="noStrike" cap="none" spc="0">
                <a:solidFill>
                  <a:schemeClr val="tx1"/>
                </a:solidFill>
                <a:latin typeface="+mj-lt"/>
                <a:ea typeface="+mj-ea"/>
                <a:cs typeface="+mj-cs"/>
              </a:rPr>
              <a:t>New fixed and new temporary ODH systems for compensatory measures</a:t>
            </a:r>
            <a:endParaRPr sz="3600" b="1">
              <a:solidFill>
                <a:schemeClr val="tx1"/>
              </a:solidFill>
            </a:endParaRPr>
          </a:p>
        </p:txBody>
      </p:sp>
      <p:pic>
        <p:nvPicPr>
          <p:cNvPr id="8" name="" hidden="0"/>
          <p:cNvPicPr>
            <a:picLocks noChangeAspect="1"/>
          </p:cNvPicPr>
          <p:nvPr isPhoto="0" userDrawn="0"/>
        </p:nvPicPr>
        <p:blipFill>
          <a:blip r:embed="rId2"/>
          <a:stretch/>
        </p:blipFill>
        <p:spPr bwMode="auto">
          <a:xfrm flipH="0" flipV="0">
            <a:off x="1566181" y="2158092"/>
            <a:ext cx="1811174" cy="1323133"/>
          </a:xfrm>
          <a:prstGeom prst="rect">
            <a:avLst/>
          </a:prstGeom>
        </p:spPr>
      </p:pic>
      <p:sp>
        <p:nvSpPr>
          <p:cNvPr id="9" name="" hidden="0"/>
          <p:cNvSpPr/>
          <p:nvPr isPhoto="0" userDrawn="0"/>
        </p:nvSpPr>
        <p:spPr bwMode="auto">
          <a:xfrm flipH="0" flipV="0">
            <a:off x="407987" y="1177606"/>
            <a:ext cx="5718011" cy="1006928"/>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spcBef>
                <a:spcPts val="395"/>
              </a:spcBef>
              <a:defRPr/>
            </a:pPr>
            <a:r>
              <a:rPr lang="en-US" sz="1800" b="1" i="0" u="none" strike="noStrike" cap="none" spc="0">
                <a:solidFill>
                  <a:srgbClr val="000000"/>
                </a:solidFill>
                <a:latin typeface="Arial"/>
                <a:ea typeface="Arial"/>
                <a:cs typeface="Arial"/>
              </a:rPr>
              <a:t>New</a:t>
            </a:r>
            <a:r>
              <a:rPr lang="en-US" sz="1800" b="0" i="0" u="none" strike="noStrike" cap="none" spc="0">
                <a:solidFill>
                  <a:srgbClr val="000000"/>
                </a:solidFill>
                <a:latin typeface="Arial"/>
                <a:ea typeface="Arial"/>
                <a:cs typeface="Arial"/>
              </a:rPr>
              <a:t> </a:t>
            </a:r>
            <a:r>
              <a:rPr lang="en-US" sz="1800" b="1" i="0" u="none" strike="noStrike" cap="none" spc="0">
                <a:solidFill>
                  <a:srgbClr val="000000"/>
                </a:solidFill>
                <a:latin typeface="Arial"/>
                <a:ea typeface="Arial"/>
                <a:cs typeface="Arial"/>
              </a:rPr>
              <a:t>fixed</a:t>
            </a:r>
            <a:r>
              <a:rPr lang="en-US" sz="1800" b="0" i="0" u="none" strike="noStrike" cap="none" spc="0">
                <a:solidFill>
                  <a:srgbClr val="000000"/>
                </a:solidFill>
                <a:latin typeface="Arial"/>
                <a:ea typeface="Arial"/>
                <a:cs typeface="Arial"/>
              </a:rPr>
              <a:t> in LHC tunnel &amp; LSS (</a:t>
            </a:r>
            <a:r>
              <a:rPr lang="en-US" sz="1800" b="0" i="0" u="none" strike="noStrike" cap="none" spc="0">
                <a:solidFill>
                  <a:srgbClr val="000000"/>
                </a:solidFill>
                <a:latin typeface="Arial"/>
                <a:ea typeface="Arial"/>
                <a:cs typeface="Arial"/>
              </a:rPr>
              <a:t>LHC SAM area):</a:t>
            </a:r>
            <a:endParaRPr lang="en-US" sz="1800" b="0" i="0" u="none" strike="noStrike" cap="none" spc="0">
              <a:solidFill>
                <a:srgbClr val="000000"/>
              </a:solidFill>
              <a:latin typeface="Arial"/>
              <a:ea typeface="Arial"/>
              <a:cs typeface="Arial"/>
            </a:endParaRPr>
          </a:p>
          <a:p>
            <a:pPr>
              <a:spcBef>
                <a:spcPts val="395"/>
              </a:spcBef>
              <a:defRPr/>
            </a:pPr>
            <a:r>
              <a:rPr lang="en-US" sz="1800" b="0" i="0" u="none" strike="noStrike" cap="none" spc="0">
                <a:solidFill>
                  <a:srgbClr val="000000"/>
                </a:solidFill>
                <a:latin typeface="Arial"/>
                <a:ea typeface="Arial"/>
                <a:cs typeface="Arial"/>
              </a:rPr>
              <a:t>+2 (like between Q4-Q5 and between Q5-Q6)</a:t>
            </a:r>
            <a:r>
              <a:rPr lang="en-US" sz="1800" b="0" i="0" u="none" strike="noStrike" cap="none" spc="0">
                <a:solidFill>
                  <a:srgbClr val="000000"/>
                </a:solidFill>
                <a:latin typeface="Arial"/>
                <a:ea typeface="Arial"/>
                <a:cs typeface="Arial"/>
              </a:rPr>
              <a:t>,</a:t>
            </a:r>
            <a:endParaRPr lang="en-US" sz="1800" b="0" i="0" u="none" strike="noStrike" cap="none" spc="0">
              <a:solidFill>
                <a:srgbClr val="000000"/>
              </a:solidFill>
              <a:latin typeface="Arial"/>
              <a:ea typeface="Arial"/>
              <a:cs typeface="Arial"/>
            </a:endParaRPr>
          </a:p>
          <a:p>
            <a:pPr>
              <a:spcBef>
                <a:spcPts val="395"/>
              </a:spcBef>
              <a:defRPr/>
            </a:pPr>
            <a:r>
              <a:rPr lang="en-US" sz="1800" b="0" i="0" u="none" strike="noStrike" cap="none" spc="0">
                <a:solidFill>
                  <a:srgbClr val="000000"/>
                </a:solidFill>
                <a:latin typeface="Arial"/>
                <a:ea typeface="Arial"/>
                <a:cs typeface="Arial"/>
              </a:rPr>
              <a:t>proposal to trigger on 1 sensor (back to 2 during run)</a:t>
            </a:r>
            <a:endParaRPr lang="en-US" sz="1800" b="0" i="0" u="none">
              <a:solidFill>
                <a:srgbClr val="000000"/>
              </a:solidFill>
              <a:latin typeface="Arial"/>
              <a:ea typeface="Arial"/>
              <a:cs typeface="Arial"/>
            </a:endParaRPr>
          </a:p>
        </p:txBody>
      </p:sp>
      <p:pic>
        <p:nvPicPr>
          <p:cNvPr id="10" name="" hidden="0"/>
          <p:cNvPicPr>
            <a:picLocks noChangeAspect="1"/>
          </p:cNvPicPr>
          <p:nvPr isPhoto="0" userDrawn="0"/>
        </p:nvPicPr>
        <p:blipFill>
          <a:blip r:embed="rId3"/>
          <a:stretch/>
        </p:blipFill>
        <p:spPr bwMode="auto">
          <a:xfrm flipH="0" flipV="0">
            <a:off x="189441" y="3831321"/>
            <a:ext cx="2146256" cy="1153767"/>
          </a:xfrm>
          <a:prstGeom prst="rect">
            <a:avLst/>
          </a:prstGeom>
        </p:spPr>
      </p:pic>
      <p:pic>
        <p:nvPicPr>
          <p:cNvPr id="11" name="" hidden="0"/>
          <p:cNvPicPr>
            <a:picLocks noChangeAspect="1"/>
          </p:cNvPicPr>
          <p:nvPr isPhoto="0" userDrawn="0"/>
        </p:nvPicPr>
        <p:blipFill>
          <a:blip r:embed="rId4"/>
          <a:stretch/>
        </p:blipFill>
        <p:spPr bwMode="auto">
          <a:xfrm flipH="0" flipV="0">
            <a:off x="2459250" y="3831321"/>
            <a:ext cx="3362675" cy="2394534"/>
          </a:xfrm>
          <a:prstGeom prst="rect">
            <a:avLst/>
          </a:prstGeom>
        </p:spPr>
      </p:pic>
      <p:pic>
        <p:nvPicPr>
          <p:cNvPr id="12" name="" hidden="0"/>
          <p:cNvPicPr>
            <a:picLocks noChangeAspect="1"/>
          </p:cNvPicPr>
          <p:nvPr isPhoto="0" userDrawn="0"/>
        </p:nvPicPr>
        <p:blipFill>
          <a:blip r:embed="rId5"/>
          <a:stretch/>
        </p:blipFill>
        <p:spPr bwMode="auto">
          <a:xfrm flipH="0" flipV="0">
            <a:off x="189441" y="5028428"/>
            <a:ext cx="2146759" cy="1225288"/>
          </a:xfrm>
          <a:prstGeom prst="rect">
            <a:avLst/>
          </a:prstGeom>
        </p:spPr>
      </p:pic>
      <p:sp>
        <p:nvSpPr>
          <p:cNvPr id="13" name="" hidden="0"/>
          <p:cNvSpPr/>
          <p:nvPr isPhoto="0" userDrawn="0"/>
        </p:nvSpPr>
        <p:spPr bwMode="auto">
          <a:xfrm flipH="0" flipV="0">
            <a:off x="206892" y="3504428"/>
            <a:ext cx="5621837" cy="3353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600"/>
              <a:t>Preliminary integration (DCUM) by S. Maridor &amp; P. Fessia</a:t>
            </a:r>
            <a:endParaRPr sz="1600"/>
          </a:p>
        </p:txBody>
      </p:sp>
      <p:sp>
        <p:nvSpPr>
          <p:cNvPr id="14" name="" hidden="0"/>
          <p:cNvSpPr/>
          <p:nvPr isPhoto="0" userDrawn="0"/>
        </p:nvSpPr>
        <p:spPr bwMode="auto">
          <a:xfrm flipH="0" flipV="0">
            <a:off x="6017142" y="1177606"/>
            <a:ext cx="6082392" cy="4531178"/>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spcBef>
                <a:spcPts val="395"/>
              </a:spcBef>
              <a:defRPr/>
            </a:pPr>
            <a:r>
              <a:rPr b="1">
                <a:solidFill>
                  <a:schemeClr val="tx2"/>
                </a:solidFill>
              </a:rPr>
              <a:t>Temporary and removable ODH systems</a:t>
            </a:r>
            <a:r>
              <a:rPr/>
              <a:t> f</a:t>
            </a:r>
            <a:r>
              <a:rPr lang="en-US" sz="1800" b="0" i="0" u="none" strike="noStrike" cap="none" spc="0">
                <a:solidFill>
                  <a:srgbClr val="000000"/>
                </a:solidFill>
                <a:latin typeface="Arial"/>
                <a:ea typeface="Arial"/>
                <a:cs typeface="Arial"/>
              </a:rPr>
              <a:t>or specific needs/tests during LS3, like QXL_Ph2:</a:t>
            </a:r>
            <a:endParaRPr lang="en-US" sz="1800" b="0" i="0" u="none" strike="noStrike" cap="none" spc="0">
              <a:solidFill>
                <a:srgbClr val="000000"/>
              </a:solidFill>
              <a:latin typeface="Arial"/>
              <a:ea typeface="Arial"/>
              <a:cs typeface="Arial"/>
            </a:endParaRPr>
          </a:p>
          <a:p>
            <a:pPr>
              <a:spcBef>
                <a:spcPts val="395"/>
              </a:spcBef>
              <a:defRPr/>
            </a:pPr>
            <a:r>
              <a:rPr lang="en-US" sz="1800" b="0" i="0" u="none" strike="noStrike" cap="none" spc="0">
                <a:solidFill>
                  <a:srgbClr val="000000"/>
                </a:solidFill>
                <a:latin typeface="Arial"/>
                <a:ea typeface="Arial"/>
                <a:cs typeface="Arial"/>
              </a:rPr>
              <a:t>- Same requirements to keep access in ARC</a:t>
            </a:r>
            <a:endParaRPr lang="en-US" sz="1800" b="0" i="0" u="none" strike="noStrike" cap="none" spc="0">
              <a:solidFill>
                <a:srgbClr val="000000"/>
              </a:solidFill>
              <a:latin typeface="Arial"/>
              <a:ea typeface="Arial"/>
              <a:cs typeface="Arial"/>
            </a:endParaRPr>
          </a:p>
          <a:p>
            <a:pPr>
              <a:spcBef>
                <a:spcPts val="395"/>
              </a:spcBef>
              <a:defRPr/>
            </a:pPr>
            <a:r>
              <a:rPr lang="en-US" sz="1800" b="0" i="0" u="none" strike="noStrike" cap="none" spc="0">
                <a:solidFill>
                  <a:srgbClr val="000000"/>
                </a:solidFill>
                <a:latin typeface="Arial"/>
                <a:ea typeface="Arial"/>
                <a:cs typeface="Arial"/>
              </a:rPr>
              <a:t> </a:t>
            </a:r>
            <a:r>
              <a:rPr lang="en-US" sz="1600" b="0" i="0" u="none" strike="noStrike" cap="none" spc="0">
                <a:solidFill>
                  <a:srgbClr val="000000"/>
                </a:solidFill>
                <a:latin typeface="Arial"/>
                <a:ea typeface="Arial"/>
                <a:cs typeface="Arial"/>
              </a:rPr>
              <a:t>(+2 ODH in </a:t>
            </a:r>
            <a:r>
              <a:rPr lang="en-US" sz="1600" b="0" i="0" u="none" strike="noStrike" cap="none" spc="0">
                <a:solidFill>
                  <a:srgbClr val="000000"/>
                </a:solidFill>
                <a:latin typeface="Arial"/>
                <a:ea typeface="Arial"/>
                <a:cs typeface="Arial"/>
              </a:rPr>
              <a:t>LHC SAM area, barrier + sign at RR interface)</a:t>
            </a:r>
            <a:endParaRPr sz="1600" b="0" i="0" u="none" strike="noStrike" cap="none" spc="0">
              <a:solidFill>
                <a:srgbClr val="000000"/>
              </a:solidFill>
              <a:latin typeface="Arial"/>
              <a:ea typeface="Arial"/>
              <a:cs typeface="Arial"/>
            </a:endParaRPr>
          </a:p>
          <a:p>
            <a:pPr>
              <a:spcBef>
                <a:spcPts val="395"/>
              </a:spcBef>
              <a:defRPr/>
            </a:pPr>
            <a:r>
              <a:rPr lang="en-US" sz="1800" b="0" i="0" u="none" strike="noStrike" cap="none" spc="0">
                <a:solidFill>
                  <a:srgbClr val="000000"/>
                </a:solidFill>
                <a:latin typeface="Arial"/>
                <a:ea typeface="Arial"/>
                <a:cs typeface="Arial"/>
              </a:rPr>
              <a:t>- During cool-down 300-80K, no access in UR nor HL-LSS</a:t>
            </a:r>
            <a:endParaRPr lang="en-US" sz="1800" b="0" i="0" u="none" strike="noStrike" cap="none" spc="0">
              <a:solidFill>
                <a:srgbClr val="000000"/>
              </a:solidFill>
              <a:latin typeface="Arial"/>
              <a:ea typeface="Arial"/>
              <a:cs typeface="Arial"/>
            </a:endParaRPr>
          </a:p>
          <a:p>
            <a:pPr>
              <a:spcBef>
                <a:spcPts val="395"/>
              </a:spcBef>
              <a:defRPr/>
            </a:pPr>
            <a:r>
              <a:rPr lang="en-US" sz="1800" b="0" i="0" u="none" strike="noStrike" cap="none" spc="0">
                <a:solidFill>
                  <a:srgbClr val="000000"/>
                </a:solidFill>
                <a:latin typeface="Arial"/>
                <a:ea typeface="Arial"/>
                <a:cs typeface="Arial"/>
              </a:rPr>
              <a:t>- For stable operation with cold GHe (possibly with LHe)</a:t>
            </a:r>
            <a:r>
              <a:rPr lang="en-US" sz="1800" b="0" i="0" u="none" strike="noStrike" cap="none" spc="0">
                <a:solidFill>
                  <a:schemeClr val="tx2"/>
                </a:solidFill>
                <a:latin typeface="Arial"/>
                <a:ea typeface="Arial"/>
                <a:cs typeface="Arial"/>
              </a:rPr>
              <a:t>, </a:t>
            </a:r>
            <a:r>
              <a:rPr lang="en-US" sz="1800" b="0" i="0" u="none" strike="noStrike" cap="none" spc="0">
                <a:solidFill>
                  <a:schemeClr val="tx2"/>
                </a:solidFill>
                <a:latin typeface="Arial"/>
                <a:ea typeface="Arial"/>
                <a:cs typeface="Arial"/>
              </a:rPr>
              <a:t>access possible in HL-LSS tunnel with compensatory measures:</a:t>
            </a:r>
            <a:endParaRPr lang="en-US" sz="1800" b="0" i="0" u="none" strike="noStrike" cap="none" spc="0">
              <a:solidFill>
                <a:schemeClr val="tx2"/>
              </a:solidFill>
              <a:latin typeface="Arial"/>
              <a:ea typeface="Arial"/>
              <a:cs typeface="Arial"/>
            </a:endParaRPr>
          </a:p>
          <a:p>
            <a:pPr>
              <a:spcBef>
                <a:spcPts val="395"/>
              </a:spcBef>
              <a:defRPr/>
            </a:pPr>
            <a:r>
              <a:rPr lang="en-US" sz="1800" b="0" i="0" u="none" strike="noStrike" cap="none" spc="0">
                <a:solidFill>
                  <a:schemeClr val="tx2"/>
                </a:solidFill>
                <a:latin typeface="Arial"/>
                <a:ea typeface="Arial"/>
                <a:cs typeface="Arial"/>
              </a:rPr>
              <a:t>        =&gt; temporary ODH + flash lights + signal_to_Cryo and personnal ODH sensors for people</a:t>
            </a:r>
            <a:endParaRPr lang="en-US" sz="1800" b="0" i="0" u="none" strike="noStrike" cap="none" spc="0">
              <a:solidFill>
                <a:schemeClr val="tx2"/>
              </a:solidFill>
              <a:latin typeface="Arial"/>
              <a:ea typeface="Arial"/>
              <a:cs typeface="Arial"/>
            </a:endParaRPr>
          </a:p>
          <a:p>
            <a:pPr>
              <a:spcBef>
                <a:spcPts val="395"/>
              </a:spcBef>
              <a:defRPr/>
            </a:pPr>
            <a:r>
              <a:rPr lang="en-US" sz="1800" b="0" i="0" u="none" strike="noStrike" cap="none" spc="0">
                <a:solidFill>
                  <a:schemeClr val="tx2"/>
                </a:solidFill>
                <a:latin typeface="Arial"/>
                <a:ea typeface="Arial"/>
                <a:cs typeface="Arial"/>
              </a:rPr>
              <a:t>        =&gt; no heavy handing or cable pulling campaign near QXL sensitive equipment</a:t>
            </a:r>
            <a:endParaRPr lang="en-US" sz="1800" b="0" i="0" u="none" strike="noStrike" cap="none" spc="0">
              <a:solidFill>
                <a:schemeClr val="tx2"/>
              </a:solidFill>
              <a:latin typeface="Arial"/>
              <a:ea typeface="Arial"/>
              <a:cs typeface="Arial"/>
            </a:endParaRPr>
          </a:p>
          <a:p>
            <a:pPr>
              <a:spcBef>
                <a:spcPts val="395"/>
              </a:spcBef>
              <a:defRPr/>
            </a:pPr>
            <a:r>
              <a:rPr lang="en-US" sz="1800" b="0" i="0" u="none" strike="noStrike" cap="none" spc="0">
                <a:solidFill>
                  <a:schemeClr val="tx2"/>
                </a:solidFill>
                <a:latin typeface="Arial"/>
                <a:ea typeface="Arial"/>
                <a:cs typeface="Arial"/>
              </a:rPr>
              <a:t>        =&gt; access in HL UR galleries without specific measures</a:t>
            </a:r>
            <a:r>
              <a:rPr lang="en-US" sz="1800" b="0" i="0" u="none" strike="noStrike" cap="none" spc="0">
                <a:solidFill>
                  <a:schemeClr val="tx2"/>
                </a:solidFill>
                <a:latin typeface="Arial"/>
                <a:ea typeface="Arial"/>
                <a:cs typeface="Arial"/>
              </a:rPr>
              <a:t> </a:t>
            </a:r>
            <a:r>
              <a:rPr lang="en-US" sz="1800" b="0" i="0" u="none" strike="noStrike" cap="none" spc="0">
                <a:solidFill>
                  <a:schemeClr val="tx2"/>
                </a:solidFill>
                <a:latin typeface="Arial"/>
                <a:ea typeface="Arial"/>
                <a:cs typeface="Arial"/>
              </a:rPr>
              <a:t>(no safety devices blowing helium in the zone</a:t>
            </a:r>
            <a:r>
              <a:rPr lang="en-US" sz="1800" b="0" i="0" u="none" strike="noStrike" cap="none" spc="0">
                <a:solidFill>
                  <a:srgbClr val="000000"/>
                </a:solidFill>
                <a:latin typeface="Arial"/>
                <a:ea typeface="Arial"/>
                <a:cs typeface="Arial"/>
              </a:rPr>
              <a:t>)</a:t>
            </a:r>
            <a:endParaRPr lang="en-US" sz="1800" b="0" i="0" u="none" strike="noStrike" cap="none" spc="0">
              <a:solidFill>
                <a:srgbClr val="000000"/>
              </a:solidFill>
              <a:latin typeface="Arial"/>
              <a:ea typeface="Arial"/>
              <a:cs typeface="Arial"/>
            </a:endParaRPr>
          </a:p>
        </p:txBody>
      </p:sp>
      <p:sp>
        <p:nvSpPr>
          <p:cNvPr id="15" name="" hidden="0"/>
          <p:cNvSpPr/>
          <p:nvPr isPhoto="0" userDrawn="0"/>
        </p:nvSpPr>
        <p:spPr bwMode="auto">
          <a:xfrm flipH="0" flipV="0">
            <a:off x="4493142" y="4307249"/>
            <a:ext cx="517071" cy="816428"/>
          </a:xfrm>
          <a:prstGeom prst="ellipse">
            <a:avLst/>
          </a:prstGeom>
          <a:noFill/>
          <a:ln w="28575" cap="flat" cmpd="sng" algn="ctr">
            <a:solidFill>
              <a:srgbClr val="E243F0"/>
            </a:solidFill>
            <a:prstDash val="dash"/>
            <a:miter/>
          </a:ln>
        </p:spPr>
        <p:style>
          <a:lnRef idx="2">
            <a:schemeClr val="accent1">
              <a:shade val="50000"/>
            </a:schemeClr>
          </a:lnRef>
          <a:fillRef idx="1">
            <a:schemeClr val="accent1"/>
          </a:fillRef>
          <a:effectRef idx="0">
            <a:schemeClr val="accent1"/>
          </a:effectRef>
          <a:fontRef idx="minor">
            <a:schemeClr val="lt1"/>
          </a:fontRef>
        </p:style>
      </p:sp>
      <p:sp>
        <p:nvSpPr>
          <p:cNvPr id="16" name="" hidden="0"/>
          <p:cNvSpPr/>
          <p:nvPr isPhoto="0" userDrawn="0"/>
        </p:nvSpPr>
        <p:spPr bwMode="auto">
          <a:xfrm flipH="0" flipV="0">
            <a:off x="6071571" y="5654356"/>
            <a:ext cx="6000750" cy="639534"/>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a:solidFill>
                  <a:srgbClr val="800080"/>
                </a:solidFill>
              </a:rPr>
              <a:t>Rmk: system to be studied &amp; quoted  by EN-AA (support + sensor + flash + sound + battery + signal_to_Cryo)</a:t>
            </a:r>
            <a:endParaRPr>
              <a:solidFill>
                <a:srgbClr val="800080"/>
              </a:solidFill>
            </a:endParaRPr>
          </a:p>
        </p:txBody>
      </p:sp>
      <p:cxnSp>
        <p:nvCxnSpPr>
          <p:cNvPr id="17" name="" hidden="0"/>
          <p:cNvCxnSpPr>
            <a:cxnSpLocks/>
          </p:cNvCxnSpPr>
          <p:nvPr isPhoto="0" userDrawn="0"/>
        </p:nvCxnSpPr>
        <p:spPr bwMode="auto">
          <a:xfrm flipH="0" flipV="0">
            <a:off x="5940499" y="1278624"/>
            <a:ext cx="0" cy="4937124"/>
          </a:xfrm>
          <a:prstGeom prst="line">
            <a:avLst/>
          </a:prstGeom>
          <a:ln w="28575" cap="flat" cmpd="sng" algn="ctr">
            <a:solidFill>
              <a:schemeClr val="bg1">
                <a:lumMod val="74901"/>
              </a:schemeClr>
            </a:solidFill>
            <a:prstDash val="solid"/>
            <a:miter/>
          </a:ln>
        </p:spPr>
        <p:style>
          <a:lnRef idx="1">
            <a:schemeClr val="accent1">
              <a:shade val="50000"/>
            </a:schemeClr>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a:xfrm>
            <a:off x="407988" y="237521"/>
            <a:ext cx="11376024" cy="1065741"/>
          </a:xfrm>
        </p:spPr>
        <p:txBody>
          <a:bodyPr/>
          <a:lstStyle/>
          <a:p>
            <a:pPr>
              <a:defRPr/>
            </a:pPr>
            <a:r>
              <a:rPr/>
              <a:t>HL-LHC Crab Cavities conditionning, EDMS#2051198</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B45F7FBF-945D-3311-CCD3-88B7FC1E7799}" type="slidenum">
              <a:rPr lang="en-US"/>
              <a:t/>
            </a:fld>
            <a:endParaRPr lang="en-US"/>
          </a:p>
        </p:txBody>
      </p:sp>
      <p:pic>
        <p:nvPicPr>
          <p:cNvPr id="8" name="" hidden="0"/>
          <p:cNvPicPr>
            <a:picLocks noChangeAspect="1"/>
          </p:cNvPicPr>
          <p:nvPr isPhoto="0" userDrawn="0"/>
        </p:nvPicPr>
        <p:blipFill>
          <a:blip r:embed="rId2"/>
          <a:stretch/>
        </p:blipFill>
        <p:spPr bwMode="auto">
          <a:xfrm flipH="0" flipV="0">
            <a:off x="714397" y="1287559"/>
            <a:ext cx="5574887" cy="2563759"/>
          </a:xfrm>
          <a:prstGeom prst="rect">
            <a:avLst/>
          </a:prstGeom>
        </p:spPr>
      </p:pic>
      <p:pic>
        <p:nvPicPr>
          <p:cNvPr id="9" name="" hidden="0"/>
          <p:cNvPicPr>
            <a:picLocks noChangeAspect="1"/>
          </p:cNvPicPr>
          <p:nvPr isPhoto="0" userDrawn="0"/>
        </p:nvPicPr>
        <p:blipFill>
          <a:blip r:embed="rId3"/>
          <a:stretch/>
        </p:blipFill>
        <p:spPr bwMode="auto">
          <a:xfrm flipH="0" flipV="0">
            <a:off x="7513928" y="1120468"/>
            <a:ext cx="4042178" cy="5009721"/>
          </a:xfrm>
          <a:prstGeom prst="rect">
            <a:avLst/>
          </a:prstGeom>
        </p:spPr>
      </p:pic>
      <p:pic>
        <p:nvPicPr>
          <p:cNvPr id="10" name="" hidden="0"/>
          <p:cNvPicPr>
            <a:picLocks noChangeAspect="1"/>
          </p:cNvPicPr>
          <p:nvPr isPhoto="0" userDrawn="0"/>
        </p:nvPicPr>
        <p:blipFill>
          <a:blip r:embed="rId4"/>
          <a:stretch/>
        </p:blipFill>
        <p:spPr bwMode="auto">
          <a:xfrm>
            <a:off x="608677" y="3888624"/>
            <a:ext cx="5940000" cy="2428104"/>
          </a:xfrm>
          <a:prstGeom prst="rect">
            <a:avLst/>
          </a:prstGeom>
        </p:spPr>
      </p:pic>
      <p:cxnSp>
        <p:nvCxnSpPr>
          <p:cNvPr id="11" name="" hidden="0"/>
          <p:cNvCxnSpPr>
            <a:cxnSpLocks/>
          </p:cNvCxnSpPr>
          <p:nvPr isPhoto="0" userDrawn="0"/>
        </p:nvCxnSpPr>
        <p:spPr bwMode="auto">
          <a:xfrm flipH="0" flipV="1">
            <a:off x="6085178" y="1987231"/>
            <a:ext cx="2979963" cy="197303"/>
          </a:xfrm>
          <a:prstGeom prst="line">
            <a:avLst/>
          </a:prstGeom>
          <a:ln w="6350" cap="flat" cmpd="sng" algn="ctr">
            <a:solidFill>
              <a:srgbClr val="FF0000"/>
            </a:solidFill>
            <a:prstDash val="dash"/>
            <a:miter/>
            <a:tailEnd type="arrow" len="med"/>
          </a:ln>
        </p:spPr>
        <p:style>
          <a:lnRef idx="1">
            <a:schemeClr val="accent1">
              <a:shade val="50000"/>
            </a:schemeClr>
          </a:lnRef>
          <a:fillRef idx="0">
            <a:schemeClr val="accent1"/>
          </a:fillRef>
          <a:effectRef idx="0">
            <a:schemeClr val="accent1"/>
          </a:effectRef>
          <a:fontRef idx="minor">
            <a:schemeClr val="tx1"/>
          </a:fontRef>
        </p:style>
      </p:cxnSp>
      <p:cxnSp>
        <p:nvCxnSpPr>
          <p:cNvPr id="12" name="" hidden="0"/>
          <p:cNvCxnSpPr>
            <a:cxnSpLocks/>
          </p:cNvCxnSpPr>
          <p:nvPr isPhoto="0" userDrawn="0"/>
        </p:nvCxnSpPr>
        <p:spPr bwMode="auto">
          <a:xfrm flipH="0" flipV="0">
            <a:off x="6030749" y="2402249"/>
            <a:ext cx="2979964" cy="2694214"/>
          </a:xfrm>
          <a:prstGeom prst="line">
            <a:avLst/>
          </a:prstGeom>
          <a:ln w="6350" cap="flat" cmpd="sng" algn="ctr">
            <a:solidFill>
              <a:srgbClr val="FF0000"/>
            </a:solidFill>
            <a:prstDash val="dash"/>
            <a:miter/>
            <a:tailEnd type="arrow" len="med"/>
          </a:ln>
        </p:spPr>
        <p:style>
          <a:lnRef idx="1">
            <a:schemeClr val="accent1">
              <a:shade val="50000"/>
            </a:schemeClr>
          </a:lnRef>
          <a:fillRef idx="0">
            <a:schemeClr val="accent1"/>
          </a:fillRef>
          <a:effectRef idx="0">
            <a:schemeClr val="accent1"/>
          </a:effectRef>
          <a:fontRef idx="minor">
            <a:schemeClr val="tx1"/>
          </a:fontRef>
        </p:style>
      </p:cxnSp>
      <p:cxnSp>
        <p:nvCxnSpPr>
          <p:cNvPr id="13" name="" hidden="0"/>
          <p:cNvCxnSpPr>
            <a:cxnSpLocks/>
          </p:cNvCxnSpPr>
          <p:nvPr isPhoto="0" userDrawn="0"/>
        </p:nvCxnSpPr>
        <p:spPr bwMode="auto">
          <a:xfrm flipH="1" flipV="0">
            <a:off x="1445141" y="2946535"/>
            <a:ext cx="925286" cy="1986642"/>
          </a:xfrm>
          <a:prstGeom prst="line">
            <a:avLst/>
          </a:prstGeom>
          <a:ln w="6350" cap="flat" cmpd="sng" algn="ctr">
            <a:solidFill>
              <a:srgbClr val="FF0000"/>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14" name="" hidden="0"/>
          <p:cNvSpPr/>
          <p:nvPr isPhoto="0" userDrawn="0"/>
        </p:nvSpPr>
        <p:spPr bwMode="auto">
          <a:xfrm flipH="0" flipV="0">
            <a:off x="3717535" y="3667713"/>
            <a:ext cx="3102428" cy="680357"/>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400" b="1" i="1">
                <a:solidFill>
                  <a:srgbClr val="800080"/>
                </a:solidFill>
              </a:rPr>
              <a:t>Supported for added flexibility</a:t>
            </a:r>
            <a:r>
              <a:rPr sz="1400" i="1">
                <a:solidFill>
                  <a:srgbClr val="800080"/>
                </a:solidFill>
              </a:rPr>
              <a:t>,     and will be formalised by an ECR (standard practice for such cases)</a:t>
            </a:r>
            <a:endParaRPr sz="1400"/>
          </a:p>
        </p:txBody>
      </p:sp>
      <p:cxnSp>
        <p:nvCxnSpPr>
          <p:cNvPr id="15" name="" hidden="0"/>
          <p:cNvCxnSpPr>
            <a:cxnSpLocks/>
          </p:cNvCxnSpPr>
          <p:nvPr isPhoto="0" userDrawn="0"/>
        </p:nvCxnSpPr>
        <p:spPr bwMode="auto">
          <a:xfrm flipH="0" flipV="0">
            <a:off x="3581462" y="3735749"/>
            <a:ext cx="748392" cy="0"/>
          </a:xfrm>
          <a:prstGeom prst="line">
            <a:avLst/>
          </a:prstGeom>
          <a:ln w="6350" cap="flat" cmpd="sng" algn="ctr">
            <a:solidFill>
              <a:srgbClr val="800080"/>
            </a:solidFill>
            <a:prstDash val="solid"/>
            <a:miter/>
          </a:ln>
        </p:spPr>
        <p:style>
          <a:lnRef idx="1">
            <a:schemeClr val="accent1">
              <a:shade val="50000"/>
            </a:schemeClr>
          </a:lnRef>
          <a:fillRef idx="0">
            <a:schemeClr val="accent1"/>
          </a:fillRef>
          <a:effectRef idx="0">
            <a:schemeClr val="accent1"/>
          </a:effectRef>
          <a:fontRef idx="minor">
            <a:schemeClr val="tx1"/>
          </a:fontRef>
        </p:style>
      </p:cxnSp>
      <p:sp>
        <p:nvSpPr>
          <p:cNvPr id="16" name="" hidden="0"/>
          <p:cNvSpPr/>
          <p:nvPr isPhoto="0" userDrawn="0"/>
        </p:nvSpPr>
        <p:spPr bwMode="auto">
          <a:xfrm flipH="0" flipV="0">
            <a:off x="6576149" y="2252571"/>
            <a:ext cx="3638549" cy="558128"/>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400">
                <a:solidFill>
                  <a:srgbClr val="800080"/>
                </a:solidFill>
              </a:rPr>
              <a:t>Modification of inter-site doors position</a:t>
            </a:r>
            <a:endParaRPr sz="1400">
              <a:solidFill>
                <a:srgbClr val="800080"/>
              </a:solidFill>
            </a:endParaRPr>
          </a:p>
          <a:p>
            <a:pPr>
              <a:defRPr/>
            </a:pPr>
            <a:r>
              <a:rPr sz="1400" b="1">
                <a:solidFill>
                  <a:srgbClr val="800080"/>
                </a:solidFill>
              </a:rPr>
              <a:t>=&gt; not considered at this stage</a:t>
            </a:r>
            <a:endParaRPr sz="1400">
              <a:solidFill>
                <a:srgbClr val="800080"/>
              </a:solidFill>
            </a:endParaRPr>
          </a:p>
        </p:txBody>
      </p:sp>
      <p:sp>
        <p:nvSpPr>
          <p:cNvPr id="17" name="" hidden="0"/>
          <p:cNvSpPr/>
          <p:nvPr isPhoto="0" userDrawn="0"/>
        </p:nvSpPr>
        <p:spPr bwMode="auto">
          <a:xfrm flipH="0" flipV="0">
            <a:off x="9120252" y="176623"/>
            <a:ext cx="2669842" cy="914436"/>
          </a:xfrm>
          <a:prstGeom prst="rect">
            <a:avLst/>
          </a:prstGeom>
          <a:solidFill>
            <a:srgbClr val="E1F7C9"/>
          </a:solidFill>
          <a:ln w="6349">
            <a:solidFill>
              <a:schemeClr val="bg1">
                <a:lumMod val="85098"/>
              </a:schemeClr>
            </a:solidFill>
            <a:prstDash val="solid"/>
          </a:ln>
        </p:spPr>
        <p:txBody>
          <a:bodyPr vertOverflow="overflow" horzOverflow="clip" vert="horz" wrap="square" lIns="91440" tIns="45720" rIns="91440" bIns="45720" numCol="1" spcCol="0" rtlCol="0" fromWordArt="0" anchor="t" anchorCtr="0" forceAA="0" upright="0" compatLnSpc="0">
            <a:spAutoFit/>
          </a:bodyPr>
          <a:p>
            <a:pPr algn="ctr">
              <a:defRPr/>
            </a:pPr>
            <a:r>
              <a:rPr>
                <a:solidFill>
                  <a:srgbClr val="800080"/>
                </a:solidFill>
              </a:rPr>
              <a:t>ECR under approval,</a:t>
            </a:r>
            <a:endParaRPr>
              <a:solidFill>
                <a:srgbClr val="800080"/>
              </a:solidFill>
            </a:endParaRPr>
          </a:p>
          <a:p>
            <a:pPr algn="ctr">
              <a:defRPr/>
            </a:pPr>
            <a:r>
              <a:rPr lang="en-US" sz="1800" b="0" i="0" u="none" strike="noStrike" cap="none" spc="0">
                <a:solidFill>
                  <a:srgbClr val="800080"/>
                </a:solidFill>
                <a:latin typeface="Source Sans Pro"/>
                <a:ea typeface="Source Sans Pro"/>
                <a:cs typeface="Source Sans Pro"/>
              </a:rPr>
              <a:t>LHC-J-EC-0007</a:t>
            </a:r>
            <a:endParaRPr>
              <a:solidFill>
                <a:srgbClr val="800080"/>
              </a:solidFill>
            </a:endParaRPr>
          </a:p>
          <a:p>
            <a:pPr algn="ctr">
              <a:defRPr/>
            </a:pPr>
            <a:r>
              <a:rPr>
                <a:solidFill>
                  <a:srgbClr val="800080"/>
                </a:solidFill>
              </a:rPr>
              <a:t>EDMS#</a:t>
            </a:r>
            <a:r>
              <a:rPr lang="en-US" sz="1800" b="0" i="0" u="sng" strike="noStrike" cap="none" spc="0">
                <a:latin typeface="Source Sans Pro"/>
                <a:ea typeface="Source Sans Pro"/>
                <a:cs typeface="Source Sans Pro"/>
                <a:hlinkClick r:id="rId5" tooltip=""/>
              </a:rPr>
              <a:t>3236401</a:t>
            </a:r>
            <a:endParaRPr>
              <a:solidFill>
                <a:srgbClr val="80008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Content Placeholder 2" hidden="0"/>
          <p:cNvSpPr>
            <a:spLocks noGrp="1"/>
          </p:cNvSpPr>
          <p:nvPr isPhoto="0" userDrawn="0">
            <p:ph idx="1" hasCustomPrompt="0"/>
          </p:nvPr>
        </p:nvSpPr>
        <p:spPr bwMode="auto">
          <a:xfrm flipH="0" flipV="0">
            <a:off x="315748" y="1721892"/>
            <a:ext cx="6218463" cy="3823606"/>
          </a:xfrm>
        </p:spPr>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marL="316922" indent="-316922">
              <a:lnSpc>
                <a:spcPct val="100000"/>
              </a:lnSpc>
              <a:spcBef>
                <a:spcPts val="566"/>
              </a:spcBef>
              <a:spcAft>
                <a:spcPts val="283"/>
              </a:spcAft>
              <a:buFont typeface="Arial"/>
              <a:buChar char="•"/>
              <a:defRPr/>
            </a:pPr>
            <a:r>
              <a:rPr>
                <a:solidFill>
                  <a:schemeClr val="tx2"/>
                </a:solidFill>
              </a:rPr>
              <a:t>Operation at cold: considered low probability</a:t>
            </a:r>
            <a:endParaRPr>
              <a:solidFill>
                <a:schemeClr val="tx2"/>
              </a:solidFill>
            </a:endParaRPr>
          </a:p>
          <a:p>
            <a:pPr>
              <a:lnSpc>
                <a:spcPct val="100000"/>
              </a:lnSpc>
              <a:spcBef>
                <a:spcPts val="283"/>
              </a:spcBef>
              <a:spcAft>
                <a:spcPts val="282"/>
              </a:spcAft>
              <a:defRPr/>
            </a:pPr>
            <a:r>
              <a:rPr>
                <a:solidFill>
                  <a:schemeClr val="tx2"/>
                </a:solidFill>
              </a:rPr>
              <a:t>   </a:t>
            </a:r>
            <a:r>
              <a:rPr b="0">
                <a:solidFill>
                  <a:schemeClr val="tx2"/>
                </a:solidFill>
              </a:rPr>
              <a:t>access allowed</a:t>
            </a:r>
            <a:endParaRPr b="0">
              <a:solidFill>
                <a:schemeClr val="tx2"/>
              </a:solidFill>
            </a:endParaRPr>
          </a:p>
          <a:p>
            <a:pPr>
              <a:lnSpc>
                <a:spcPct val="100000"/>
              </a:lnSpc>
              <a:spcBef>
                <a:spcPts val="283"/>
              </a:spcBef>
              <a:spcAft>
                <a:spcPts val="282"/>
              </a:spcAft>
              <a:defRPr/>
            </a:pPr>
            <a:endParaRPr sz="800" b="0">
              <a:solidFill>
                <a:schemeClr val="tx2"/>
              </a:solidFill>
            </a:endParaRPr>
          </a:p>
          <a:p>
            <a:pPr marL="316921" indent="-316921">
              <a:lnSpc>
                <a:spcPct val="100000"/>
              </a:lnSpc>
              <a:spcBef>
                <a:spcPts val="283"/>
              </a:spcBef>
              <a:spcAft>
                <a:spcPts val="282"/>
              </a:spcAft>
              <a:buFont typeface="Arial"/>
              <a:buChar char="•"/>
              <a:defRPr/>
            </a:pPr>
            <a:r>
              <a:rPr>
                <a:solidFill>
                  <a:schemeClr val="tx2"/>
                </a:solidFill>
              </a:rPr>
              <a:t>&lt; 100 g/s</a:t>
            </a:r>
            <a:r>
              <a:rPr>
                <a:solidFill>
                  <a:schemeClr val="tx2"/>
                </a:solidFill>
              </a:rPr>
              <a:t>: Rupture of an instrumentation tube</a:t>
            </a:r>
            <a:endParaRPr>
              <a:solidFill>
                <a:schemeClr val="tx2"/>
              </a:solidFill>
            </a:endParaRPr>
          </a:p>
          <a:p>
            <a:pPr>
              <a:lnSpc>
                <a:spcPct val="100000"/>
              </a:lnSpc>
              <a:spcBef>
                <a:spcPts val="283"/>
              </a:spcBef>
              <a:spcAft>
                <a:spcPts val="282"/>
              </a:spcAft>
              <a:defRPr/>
            </a:pPr>
            <a:r>
              <a:rPr b="0">
                <a:solidFill>
                  <a:schemeClr val="tx2"/>
                </a:solidFill>
              </a:rPr>
              <a:t>  "Only a human mistake can provoke such a spill"</a:t>
            </a:r>
            <a:endParaRPr b="0">
              <a:solidFill>
                <a:schemeClr val="tx2"/>
              </a:solidFill>
            </a:endParaRPr>
          </a:p>
          <a:p>
            <a:pPr>
              <a:lnSpc>
                <a:spcPct val="100000"/>
              </a:lnSpc>
              <a:spcBef>
                <a:spcPts val="564"/>
              </a:spcBef>
              <a:spcAft>
                <a:spcPts val="281"/>
              </a:spcAft>
              <a:defRPr/>
            </a:pPr>
            <a:endParaRPr>
              <a:solidFill>
                <a:schemeClr val="tx2"/>
              </a:solidFill>
            </a:endParaRPr>
          </a:p>
          <a:p>
            <a:pPr marL="316922" indent="-316922">
              <a:lnSpc>
                <a:spcPct val="100000"/>
              </a:lnSpc>
              <a:spcBef>
                <a:spcPts val="565"/>
              </a:spcBef>
              <a:spcAft>
                <a:spcPts val="282"/>
              </a:spcAft>
              <a:buFont typeface="Arial"/>
              <a:buChar char="•"/>
              <a:defRPr/>
            </a:pPr>
            <a:endParaRPr sz="800">
              <a:solidFill>
                <a:schemeClr val="tx2"/>
              </a:solidFill>
            </a:endParaRPr>
          </a:p>
          <a:p>
            <a:pPr marL="316922" indent="-316922">
              <a:lnSpc>
                <a:spcPct val="100000"/>
              </a:lnSpc>
              <a:spcBef>
                <a:spcPts val="283"/>
              </a:spcBef>
              <a:spcAft>
                <a:spcPts val="282"/>
              </a:spcAft>
              <a:buFont typeface="Arial"/>
              <a:buChar char="•"/>
              <a:defRPr/>
            </a:pPr>
            <a:r>
              <a:rPr>
                <a:solidFill>
                  <a:schemeClr val="tx2"/>
                </a:solidFill>
              </a:rPr>
              <a:t>&lt; 320 g/s: Hole due to 30kJ arc</a:t>
            </a:r>
            <a:endParaRPr>
              <a:solidFill>
                <a:schemeClr val="tx2"/>
              </a:solidFill>
            </a:endParaRPr>
          </a:p>
          <a:p>
            <a:pPr>
              <a:lnSpc>
                <a:spcPct val="100000"/>
              </a:lnSpc>
              <a:spcBef>
                <a:spcPts val="283"/>
              </a:spcBef>
              <a:spcAft>
                <a:spcPts val="282"/>
              </a:spcAft>
              <a:defRPr/>
            </a:pPr>
            <a:r>
              <a:rPr>
                <a:solidFill>
                  <a:schemeClr val="tx2"/>
                </a:solidFill>
              </a:rPr>
              <a:t>  </a:t>
            </a:r>
            <a:r>
              <a:rPr b="0">
                <a:solidFill>
                  <a:schemeClr val="tx2"/>
                </a:solidFill>
              </a:rPr>
              <a:t> corresponding to "Powering Ph1a"</a:t>
            </a:r>
            <a:endParaRPr b="0">
              <a:solidFill>
                <a:schemeClr val="tx2"/>
              </a:solidFill>
            </a:endParaRPr>
          </a:p>
          <a:p>
            <a:pPr marL="316922" indent="-316922">
              <a:lnSpc>
                <a:spcPct val="100000"/>
              </a:lnSpc>
              <a:spcBef>
                <a:spcPts val="283"/>
              </a:spcBef>
              <a:spcAft>
                <a:spcPts val="282"/>
              </a:spcAft>
              <a:buFont typeface="Arial"/>
              <a:buChar char="•"/>
              <a:defRPr/>
            </a:pPr>
            <a:endParaRPr sz="800">
              <a:solidFill>
                <a:schemeClr val="tx2"/>
              </a:solidFill>
            </a:endParaRPr>
          </a:p>
          <a:p>
            <a:pPr marL="316922" indent="-316922">
              <a:lnSpc>
                <a:spcPct val="100000"/>
              </a:lnSpc>
              <a:spcBef>
                <a:spcPts val="565"/>
              </a:spcBef>
              <a:spcAft>
                <a:spcPts val="282"/>
              </a:spcAft>
              <a:buFont typeface="Arial"/>
              <a:buChar char="•"/>
              <a:defRPr/>
            </a:pPr>
            <a:r>
              <a:rPr>
                <a:solidFill>
                  <a:schemeClr val="tx2"/>
                </a:solidFill>
              </a:rPr>
              <a:t>&lt;1 kg/s: Rupture of a pipe or 100kJ arc (1kA)</a:t>
            </a:r>
            <a:endParaRPr>
              <a:solidFill>
                <a:schemeClr val="tx2"/>
              </a:solidFill>
            </a:endParaRPr>
          </a:p>
          <a:p>
            <a:pPr>
              <a:lnSpc>
                <a:spcPct val="100000"/>
              </a:lnSpc>
              <a:spcBef>
                <a:spcPts val="283"/>
              </a:spcBef>
              <a:spcAft>
                <a:spcPts val="282"/>
              </a:spcAft>
              <a:defRPr/>
            </a:pPr>
            <a:r>
              <a:rPr>
                <a:solidFill>
                  <a:schemeClr val="tx2"/>
                </a:solidFill>
              </a:rPr>
              <a:t>  </a:t>
            </a:r>
            <a:r>
              <a:rPr b="0">
                <a:solidFill>
                  <a:schemeClr val="tx2"/>
                </a:solidFill>
              </a:rPr>
              <a:t>could happen during P_test, Cool-down 300-80K, Powering Ph1b (Ph2 arc at 12kA &lt;=&gt; 30kg/s)</a:t>
            </a:r>
            <a:endParaRPr b="0">
              <a:solidFill>
                <a:schemeClr val="tx2"/>
              </a:solidFill>
            </a:endParaRPr>
          </a:p>
          <a:p>
            <a:pPr>
              <a:lnSpc>
                <a:spcPct val="100000"/>
              </a:lnSpc>
              <a:spcBef>
                <a:spcPts val="565"/>
              </a:spcBef>
              <a:spcAft>
                <a:spcPts val="282"/>
              </a:spcAft>
              <a:defRPr/>
            </a:pPr>
            <a:endParaRPr>
              <a:solidFill>
                <a:schemeClr val="tx2"/>
              </a:solidFill>
            </a:endParaRPr>
          </a:p>
        </p:txBody>
      </p:sp>
      <p:sp>
        <p:nvSpPr>
          <p:cNvPr id="5" name="Title 6" hidden="0"/>
          <p:cNvSpPr>
            <a:spLocks noGrp="1"/>
          </p:cNvSpPr>
          <p:nvPr isPhoto="0" userDrawn="0">
            <p:ph type="title" hasCustomPrompt="0"/>
          </p:nvPr>
        </p:nvSpPr>
        <p:spPr bwMode="auto"/>
        <p:txBody>
          <a:bodyPr/>
          <a:lstStyle/>
          <a:p>
            <a:pPr>
              <a:defRPr/>
            </a:pPr>
            <a:r>
              <a:rPr/>
              <a:t>He spill WG, Rates &amp; Inventory, </a:t>
            </a:r>
            <a:r>
              <a:rPr sz="2800"/>
              <a:t>EDMS#1410247</a:t>
            </a:r>
            <a:endParaRPr sz="2800"/>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F6A8064C-D049-EFD8-5A8C-FFEE0706F1AA}" type="slidenum">
              <a:rPr lang="en-US"/>
              <a:t/>
            </a:fld>
            <a:endParaRPr lang="en-US"/>
          </a:p>
        </p:txBody>
      </p:sp>
      <p:pic>
        <p:nvPicPr>
          <p:cNvPr id="9" name="" hidden="0"/>
          <p:cNvPicPr>
            <a:picLocks noChangeAspect="1"/>
          </p:cNvPicPr>
          <p:nvPr isPhoto="0" userDrawn="0"/>
        </p:nvPicPr>
        <p:blipFill>
          <a:blip r:embed="rId2"/>
          <a:stretch/>
        </p:blipFill>
        <p:spPr bwMode="auto">
          <a:xfrm flipH="0" flipV="0">
            <a:off x="6612324" y="1762713"/>
            <a:ext cx="5175103" cy="3910565"/>
          </a:xfrm>
          <a:prstGeom prst="rect">
            <a:avLst/>
          </a:prstGeom>
          <a:ln w="6349">
            <a:solidFill>
              <a:schemeClr val="bg1">
                <a:lumMod val="74901"/>
              </a:schemeClr>
            </a:solidFill>
            <a:prstDash val="solid"/>
          </a:ln>
        </p:spPr>
      </p:pic>
      <p:sp>
        <p:nvSpPr>
          <p:cNvPr id="10" name="" hidden="0"/>
          <p:cNvSpPr/>
          <p:nvPr isPhoto="0" userDrawn="0"/>
        </p:nvSpPr>
        <p:spPr bwMode="auto">
          <a:xfrm flipH="0" flipV="0">
            <a:off x="397392" y="851034"/>
            <a:ext cx="10049235" cy="6401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i="1">
                <a:solidFill>
                  <a:srgbClr val="800080"/>
                </a:solidFill>
              </a:rPr>
              <a:t>Helium spill tests performed to benchmark simulations, at various rates defined according to operating modes, with He spill WG recommendations to ATSMB for approval</a:t>
            </a:r>
            <a:endParaRPr>
              <a:solidFill>
                <a:srgbClr val="800080"/>
              </a:solidFill>
            </a:endParaRPr>
          </a:p>
        </p:txBody>
      </p:sp>
      <p:sp>
        <p:nvSpPr>
          <p:cNvPr id="11" name="" hidden="0"/>
          <p:cNvSpPr/>
          <p:nvPr isPhoto="0" userDrawn="0"/>
        </p:nvSpPr>
        <p:spPr bwMode="auto">
          <a:xfrm flipH="0" flipV="0">
            <a:off x="397391" y="5872070"/>
            <a:ext cx="11797391" cy="421821"/>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i="1" u="sng"/>
              <a:t>Rmk:</a:t>
            </a:r>
            <a:r>
              <a:rPr i="1"/>
              <a:t> safe access to LHC when granted, with slow ODH propagation compatible with normal/walking evacuation</a:t>
            </a:r>
            <a:endParaRPr i="1"/>
          </a:p>
        </p:txBody>
      </p:sp>
      <p:grpSp>
        <p:nvGrpSpPr>
          <p:cNvPr id="12" name="" hidden="0"/>
          <p:cNvGrpSpPr/>
          <p:nvPr isPhoto="0" userDrawn="0"/>
        </p:nvGrpSpPr>
        <p:grpSpPr bwMode="auto">
          <a:xfrm>
            <a:off x="356571" y="3322302"/>
            <a:ext cx="6134094" cy="417916"/>
            <a:chOff x="0" y="0"/>
            <a:chExt cx="6134094" cy="417916"/>
          </a:xfrm>
        </p:grpSpPr>
        <p:pic>
          <p:nvPicPr>
            <p:cNvPr id="13" name="" hidden="0"/>
            <p:cNvPicPr>
              <a:picLocks noChangeAspect="1"/>
            </p:cNvPicPr>
            <p:nvPr isPhoto="0" userDrawn="0"/>
          </p:nvPicPr>
          <p:blipFill>
            <a:blip r:embed="rId3"/>
            <a:stretch/>
          </p:blipFill>
          <p:spPr bwMode="auto">
            <a:xfrm flipH="0" flipV="0">
              <a:off x="1292676" y="0"/>
              <a:ext cx="4841418" cy="417917"/>
            </a:xfrm>
            <a:prstGeom prst="rect">
              <a:avLst/>
            </a:prstGeom>
          </p:spPr>
        </p:pic>
        <p:sp>
          <p:nvSpPr>
            <p:cNvPr id="14" name="" hidden="0"/>
            <p:cNvSpPr/>
            <p:nvPr isPhoto="0" userDrawn="0"/>
          </p:nvSpPr>
          <p:spPr bwMode="auto">
            <a:xfrm flipH="0" flipV="0">
              <a:off x="0" y="18839"/>
              <a:ext cx="1388432"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i="1">
                  <a:solidFill>
                    <a:schemeClr val="bg1">
                      <a:lumMod val="50000"/>
                    </a:schemeClr>
                  </a:solidFill>
                </a:rPr>
                <a:t>cf extract:</a:t>
              </a:r>
              <a:endParaRPr i="1">
                <a:solidFill>
                  <a:schemeClr val="bg1">
                    <a:lumMod val="50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Content Placeholder 2" hidden="0"/>
          <p:cNvSpPr>
            <a:spLocks noGrp="1"/>
          </p:cNvSpPr>
          <p:nvPr isPhoto="0" userDrawn="0">
            <p:ph idx="1" hasCustomPrompt="0"/>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a:defRPr/>
            </a:pPr>
            <a:r>
              <a:rPr/>
              <a:t>Link workframe authorisation or special derogations with IMPACT, so as to manage efficiently and coherently accesses </a:t>
            </a:r>
            <a:endParaRPr/>
          </a:p>
          <a:p>
            <a:pPr>
              <a:defRPr/>
            </a:pPr>
            <a:endParaRPr/>
          </a:p>
          <a:p>
            <a:pPr>
              <a:defRPr/>
            </a:pPr>
            <a:endParaRPr/>
          </a:p>
          <a:p>
            <a:pPr>
              <a:defRPr/>
            </a:pPr>
            <a:r>
              <a:rPr lang="en-US" sz="2100" b="0" i="0" u="none" strike="noStrike" cap="none" spc="0">
                <a:solidFill>
                  <a:schemeClr val="tx2"/>
                </a:solidFill>
                <a:latin typeface="+mn-lt"/>
                <a:ea typeface="+mn-ea"/>
                <a:cs typeface="+mn-cs"/>
              </a:rPr>
              <a:t>=&gt; Action proposed by TE-EN-BE DSO's, at a later stage once recommendations of this wg will be endorsed</a:t>
            </a:r>
            <a:endParaRPr/>
          </a:p>
          <a:p>
            <a:pPr>
              <a:defRPr/>
            </a:pPr>
            <a:endParaRPr/>
          </a:p>
          <a:p>
            <a:pPr>
              <a:defRPr/>
            </a:pPr>
            <a:endParaRPr/>
          </a:p>
          <a:p>
            <a:pPr>
              <a:defRPr/>
            </a:pPr>
            <a:endParaRPr/>
          </a:p>
        </p:txBody>
      </p:sp>
      <p:sp>
        <p:nvSpPr>
          <p:cNvPr id="5" name="Title 6" hidden="0"/>
          <p:cNvSpPr>
            <a:spLocks noGrp="1"/>
          </p:cNvSpPr>
          <p:nvPr isPhoto="0" userDrawn="0">
            <p:ph type="title" hasCustomPrompt="0"/>
          </p:nvPr>
        </p:nvSpPr>
        <p:spPr bwMode="auto">
          <a:xfrm flipH="0" flipV="0">
            <a:off x="397392" y="373592"/>
            <a:ext cx="11756571" cy="1065741"/>
          </a:xfrm>
        </p:spPr>
        <p:txBody>
          <a:bodyPr/>
          <a:lstStyle/>
          <a:p>
            <a:pPr>
              <a:defRPr/>
            </a:pPr>
            <a:r>
              <a:rPr sz="2800"/>
              <a:t>Proposal to link IMPACT with workframe or derogations </a:t>
            </a:r>
            <a:endParaRPr sz="2800"/>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3F5C3678-CE16-C1C0-5E11-1BD544DA7063}" type="slidenum">
              <a:rPr lang="en-US"/>
              <a:t/>
            </a:fld>
            <a:endParaRPr lang="en-US"/>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p:txBody>
          <a:bodyPr/>
          <a:lstStyle/>
          <a:p>
            <a:pPr>
              <a:defRPr/>
            </a:pPr>
            <a:r>
              <a:rPr/>
              <a:t>Ventilation, basic principles, EDMS#692631</a:t>
            </a:r>
            <a:br>
              <a:rPr/>
            </a:b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281A6A0F-8934-BE93-2C80-924DFFC5F3E1}" type="slidenum">
              <a:rPr lang="en-US"/>
              <a:t/>
            </a:fld>
            <a:endParaRPr lang="en-US"/>
          </a:p>
        </p:txBody>
      </p:sp>
      <p:pic>
        <p:nvPicPr>
          <p:cNvPr id="8" name="" hidden="0"/>
          <p:cNvPicPr>
            <a:picLocks noChangeAspect="1"/>
          </p:cNvPicPr>
          <p:nvPr isPhoto="0" userDrawn="0"/>
        </p:nvPicPr>
        <p:blipFill>
          <a:blip r:embed="rId2"/>
          <a:stretch/>
        </p:blipFill>
        <p:spPr bwMode="auto">
          <a:xfrm flipH="0" flipV="0">
            <a:off x="6125999" y="1121190"/>
            <a:ext cx="5662351" cy="4968082"/>
          </a:xfrm>
          <a:prstGeom prst="rect">
            <a:avLst/>
          </a:prstGeom>
        </p:spPr>
      </p:pic>
      <p:pic>
        <p:nvPicPr>
          <p:cNvPr id="9" name="" hidden="0"/>
          <p:cNvPicPr>
            <a:picLocks noChangeAspect="1"/>
          </p:cNvPicPr>
          <p:nvPr isPhoto="0" userDrawn="0"/>
        </p:nvPicPr>
        <p:blipFill>
          <a:blip r:embed="rId3"/>
          <a:stretch/>
        </p:blipFill>
        <p:spPr bwMode="auto">
          <a:xfrm>
            <a:off x="210490" y="1149814"/>
            <a:ext cx="5940000" cy="3088800"/>
          </a:xfrm>
          <a:prstGeom prst="rect">
            <a:avLst/>
          </a:prstGeom>
        </p:spPr>
      </p:pic>
      <p:sp>
        <p:nvSpPr>
          <p:cNvPr id="10" name="" hidden="0"/>
          <p:cNvSpPr/>
          <p:nvPr isPhoto="0" userDrawn="0"/>
        </p:nvSpPr>
        <p:spPr bwMode="auto">
          <a:xfrm flipH="0" flipV="0">
            <a:off x="805604" y="4375285"/>
            <a:ext cx="4862106" cy="1688952"/>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400">
                <a:solidFill>
                  <a:srgbClr val="800080"/>
                </a:solidFill>
              </a:rPr>
              <a:t> ? What is foreseen in case of "NO ventilation" in a sector ?</a:t>
            </a:r>
            <a:endParaRPr sz="1400">
              <a:solidFill>
                <a:srgbClr val="800080"/>
              </a:solidFill>
            </a:endParaRPr>
          </a:p>
          <a:p>
            <a:pPr>
              <a:defRPr/>
            </a:pPr>
            <a:endParaRPr sz="1400">
              <a:solidFill>
                <a:srgbClr val="800080"/>
              </a:solidFill>
            </a:endParaRPr>
          </a:p>
          <a:p>
            <a:pPr>
              <a:defRPr/>
            </a:pPr>
            <a:r>
              <a:rPr sz="1400">
                <a:solidFill>
                  <a:srgbClr val="800080"/>
                </a:solidFill>
              </a:rPr>
              <a:t> ? is it a possible case ?</a:t>
            </a:r>
            <a:endParaRPr sz="1400">
              <a:solidFill>
                <a:srgbClr val="800080"/>
              </a:solidFill>
            </a:endParaRPr>
          </a:p>
          <a:p>
            <a:pPr>
              <a:defRPr/>
            </a:pPr>
            <a:endParaRPr sz="1400">
              <a:solidFill>
                <a:srgbClr val="800080"/>
              </a:solidFill>
            </a:endParaRPr>
          </a:p>
          <a:p>
            <a:pPr>
              <a:defRPr/>
            </a:pPr>
            <a:r>
              <a:rPr sz="1400">
                <a:solidFill>
                  <a:srgbClr val="800080"/>
                </a:solidFill>
              </a:rPr>
              <a:t>=&gt; </a:t>
            </a:r>
            <a:r>
              <a:rPr lang="en-US" sz="1400" b="1" i="0" u="none" strike="noStrike" cap="none" spc="0">
                <a:solidFill>
                  <a:schemeClr val="tx2"/>
                </a:solidFill>
                <a:latin typeface="+mn-lt"/>
                <a:ea typeface="+mn-ea"/>
                <a:cs typeface="+mn-cs"/>
              </a:rPr>
              <a:t>No impact of degraded ventilation identified on this series of recommendation</a:t>
            </a:r>
            <a:endParaRPr sz="1400">
              <a:solidFill>
                <a:srgbClr val="800080"/>
              </a:solidFill>
            </a:endParaRPr>
          </a:p>
          <a:p>
            <a:pPr>
              <a:defRPr/>
            </a:pPr>
            <a:endParaRPr sz="1000">
              <a:solidFill>
                <a:srgbClr val="800080"/>
              </a:solidFill>
            </a:endParaRPr>
          </a:p>
          <a:p>
            <a:pPr>
              <a:defRPr/>
            </a:pPr>
            <a:r>
              <a:rPr sz="1400">
                <a:solidFill>
                  <a:srgbClr val="800080"/>
                </a:solidFill>
              </a:rPr>
              <a:t>=&gt; </a:t>
            </a:r>
            <a:r>
              <a:rPr lang="en-US" sz="1400" b="0" i="0" u="none" strike="noStrike" cap="none" spc="0">
                <a:solidFill>
                  <a:schemeClr val="tx2"/>
                </a:solidFill>
                <a:latin typeface="+mn-lt"/>
                <a:ea typeface="+mn-ea"/>
                <a:cs typeface="+mn-cs"/>
              </a:rPr>
              <a:t>(see dedicated ventilation wg for more details)</a:t>
            </a:r>
            <a:endParaRPr sz="1400">
              <a:solidFill>
                <a:srgbClr val="80008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a:xfrm>
            <a:off x="407988" y="169485"/>
            <a:ext cx="11376024" cy="1065741"/>
          </a:xfrm>
        </p:spPr>
        <p:txBody>
          <a:bodyPr/>
          <a:lstStyle/>
          <a:p>
            <a:pPr>
              <a:defRPr/>
            </a:pPr>
            <a:r>
              <a:rPr/>
              <a:t>Powering Ph2, ventilation and access, EDMS#1010617</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EAEBB957-F5AB-EC3F-6B6B-FD64E95B302A}" type="slidenum">
              <a:rPr lang="en-US"/>
              <a:t/>
            </a:fld>
            <a:endParaRPr lang="en-US"/>
          </a:p>
        </p:txBody>
      </p:sp>
      <p:pic>
        <p:nvPicPr>
          <p:cNvPr id="8" name="" hidden="0"/>
          <p:cNvPicPr>
            <a:picLocks noChangeAspect="1"/>
          </p:cNvPicPr>
          <p:nvPr isPhoto="0" userDrawn="0"/>
        </p:nvPicPr>
        <p:blipFill>
          <a:blip r:embed="rId2"/>
          <a:stretch/>
        </p:blipFill>
        <p:spPr bwMode="auto">
          <a:xfrm flipH="0" flipV="0">
            <a:off x="445392" y="1955805"/>
            <a:ext cx="4510392" cy="4313630"/>
          </a:xfrm>
          <a:prstGeom prst="rect">
            <a:avLst/>
          </a:prstGeom>
        </p:spPr>
      </p:pic>
      <p:sp>
        <p:nvSpPr>
          <p:cNvPr id="9" name="" hidden="0"/>
          <p:cNvSpPr/>
          <p:nvPr isPhoto="0" userDrawn="0"/>
        </p:nvSpPr>
        <p:spPr bwMode="auto">
          <a:xfrm flipH="0" flipV="0">
            <a:off x="247713" y="1177605"/>
            <a:ext cx="5013985" cy="94491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400">
                <a:solidFill>
                  <a:srgbClr val="800080"/>
                </a:solidFill>
              </a:rPr>
              <a:t>For a sector with limited impact, </a:t>
            </a:r>
            <a:r>
              <a:rPr sz="1400" u="sng">
                <a:solidFill>
                  <a:srgbClr val="800080"/>
                </a:solidFill>
              </a:rPr>
              <a:t>next LHC tunnel yellow door</a:t>
            </a:r>
            <a:r>
              <a:rPr sz="1400">
                <a:solidFill>
                  <a:srgbClr val="800080"/>
                </a:solidFill>
              </a:rPr>
              <a:t>:</a:t>
            </a:r>
            <a:endParaRPr sz="1400">
              <a:solidFill>
                <a:srgbClr val="800080"/>
              </a:solidFill>
            </a:endParaRPr>
          </a:p>
          <a:p>
            <a:pPr>
              <a:defRPr/>
            </a:pPr>
            <a:r>
              <a:rPr sz="1400">
                <a:solidFill>
                  <a:srgbClr val="800080"/>
                </a:solidFill>
              </a:rPr>
              <a:t> - upstream air injection (even point)</a:t>
            </a:r>
            <a:endParaRPr sz="1400">
              <a:solidFill>
                <a:srgbClr val="800080"/>
              </a:solidFill>
            </a:endParaRPr>
          </a:p>
          <a:p>
            <a:pPr>
              <a:defRPr/>
            </a:pPr>
            <a:r>
              <a:rPr sz="1400">
                <a:solidFill>
                  <a:srgbClr val="800080"/>
                </a:solidFill>
              </a:rPr>
              <a:t> - downstream evacuation shaft (odd point)</a:t>
            </a:r>
            <a:endParaRPr sz="1400">
              <a:solidFill>
                <a:srgbClr val="80008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a:xfrm>
            <a:off x="407988" y="169484"/>
            <a:ext cx="11376023" cy="1065740"/>
          </a:xfrm>
        </p:spPr>
        <p:txBody>
          <a:bodyPr/>
          <a:lstStyle/>
          <a:p>
            <a:pPr>
              <a:defRPr/>
            </a:pPr>
            <a:r>
              <a:rPr/>
              <a:t>Powering Ph2, ventilation and access, EDMS#1010617</a:t>
            </a:r>
            <a:endParaRPr/>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CB9E79FA-CCD9-07A5-61D1-5EA15BE12B23}" type="slidenum">
              <a:rPr lang="en-US"/>
              <a:t/>
            </a:fld>
            <a:endParaRPr lang="en-US"/>
          </a:p>
        </p:txBody>
      </p:sp>
      <p:pic>
        <p:nvPicPr>
          <p:cNvPr id="8" name="" hidden="0"/>
          <p:cNvPicPr>
            <a:picLocks noChangeAspect="1"/>
          </p:cNvPicPr>
          <p:nvPr isPhoto="0" userDrawn="0"/>
        </p:nvPicPr>
        <p:blipFill>
          <a:blip r:embed="rId2"/>
          <a:stretch/>
        </p:blipFill>
        <p:spPr bwMode="auto">
          <a:xfrm flipH="0" flipV="0">
            <a:off x="6430286" y="2443070"/>
            <a:ext cx="4813328" cy="3640404"/>
          </a:xfrm>
          <a:prstGeom prst="rect">
            <a:avLst/>
          </a:prstGeom>
        </p:spPr>
      </p:pic>
      <p:pic>
        <p:nvPicPr>
          <p:cNvPr id="9" name="" hidden="0"/>
          <p:cNvPicPr>
            <a:picLocks noChangeAspect="1"/>
          </p:cNvPicPr>
          <p:nvPr isPhoto="0" userDrawn="0"/>
        </p:nvPicPr>
        <p:blipFill>
          <a:blip r:embed="rId3"/>
          <a:stretch/>
        </p:blipFill>
        <p:spPr bwMode="auto">
          <a:xfrm flipH="0" flipV="0">
            <a:off x="445392" y="1955804"/>
            <a:ext cx="4510391" cy="4313629"/>
          </a:xfrm>
          <a:prstGeom prst="rect">
            <a:avLst/>
          </a:prstGeom>
        </p:spPr>
      </p:pic>
      <p:sp>
        <p:nvSpPr>
          <p:cNvPr id="10" name="" hidden="0"/>
          <p:cNvSpPr/>
          <p:nvPr isPhoto="0" userDrawn="0"/>
        </p:nvSpPr>
        <p:spPr bwMode="auto">
          <a:xfrm flipH="0" flipV="0">
            <a:off x="247713" y="1177605"/>
            <a:ext cx="5013985" cy="94491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sz="1400">
                <a:solidFill>
                  <a:srgbClr val="800080"/>
                </a:solidFill>
              </a:rPr>
              <a:t>For a sector with limited impact, </a:t>
            </a:r>
            <a:r>
              <a:rPr sz="1400" u="sng">
                <a:solidFill>
                  <a:srgbClr val="800080"/>
                </a:solidFill>
              </a:rPr>
              <a:t>next LHC tunnel yellow door</a:t>
            </a:r>
            <a:r>
              <a:rPr sz="1400">
                <a:solidFill>
                  <a:srgbClr val="800080"/>
                </a:solidFill>
              </a:rPr>
              <a:t>:</a:t>
            </a:r>
            <a:endParaRPr sz="1400">
              <a:solidFill>
                <a:srgbClr val="800080"/>
              </a:solidFill>
            </a:endParaRPr>
          </a:p>
          <a:p>
            <a:pPr>
              <a:defRPr/>
            </a:pPr>
            <a:r>
              <a:rPr sz="1400">
                <a:solidFill>
                  <a:srgbClr val="800080"/>
                </a:solidFill>
              </a:rPr>
              <a:t> - upstream air injection (even point)</a:t>
            </a:r>
            <a:endParaRPr sz="1400">
              <a:solidFill>
                <a:srgbClr val="800080"/>
              </a:solidFill>
            </a:endParaRPr>
          </a:p>
          <a:p>
            <a:pPr>
              <a:defRPr/>
            </a:pPr>
            <a:r>
              <a:rPr sz="1400">
                <a:solidFill>
                  <a:srgbClr val="800080"/>
                </a:solidFill>
              </a:rPr>
              <a:t> - downstream evacuation shaft (odd point)</a:t>
            </a:r>
            <a:endParaRPr sz="1400">
              <a:solidFill>
                <a:srgbClr val="800080"/>
              </a:solidFill>
            </a:endParaRPr>
          </a:p>
        </p:txBody>
      </p:sp>
      <p:sp>
        <p:nvSpPr>
          <p:cNvPr id="11" name="" hidden="0"/>
          <p:cNvSpPr/>
          <p:nvPr isPhoto="0" userDrawn="0"/>
        </p:nvSpPr>
        <p:spPr bwMode="auto">
          <a:xfrm flipH="0" flipV="0">
            <a:off x="5375999" y="1177605"/>
            <a:ext cx="3124199" cy="1080643"/>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ctr">
              <a:defRPr/>
            </a:pPr>
            <a:r>
              <a:rPr sz="1400">
                <a:solidFill>
                  <a:srgbClr val="800080"/>
                </a:solidFill>
              </a:rPr>
              <a:t>Special cases:</a:t>
            </a:r>
            <a:endParaRPr sz="1400">
              <a:solidFill>
                <a:srgbClr val="800080"/>
              </a:solidFill>
            </a:endParaRPr>
          </a:p>
          <a:p>
            <a:pPr algn="ctr">
              <a:defRPr/>
            </a:pPr>
            <a:r>
              <a:rPr sz="1400">
                <a:solidFill>
                  <a:srgbClr val="800080"/>
                </a:solidFill>
              </a:rPr>
              <a:t>Plus a sector as buffer due to</a:t>
            </a:r>
            <a:endParaRPr sz="1400">
              <a:solidFill>
                <a:srgbClr val="800080"/>
              </a:solidFill>
            </a:endParaRPr>
          </a:p>
          <a:p>
            <a:pPr algn="ctr">
              <a:defRPr/>
            </a:pPr>
            <a:r>
              <a:rPr sz="1400">
                <a:solidFill>
                  <a:srgbClr val="800080"/>
                </a:solidFill>
              </a:rPr>
              <a:t>"Saloon doors" at:</a:t>
            </a:r>
            <a:endParaRPr sz="1400">
              <a:solidFill>
                <a:srgbClr val="800080"/>
              </a:solidFill>
            </a:endParaRPr>
          </a:p>
          <a:p>
            <a:pPr algn="ctr">
              <a:defRPr/>
            </a:pPr>
            <a:r>
              <a:rPr sz="1400">
                <a:solidFill>
                  <a:srgbClr val="800080"/>
                </a:solidFill>
              </a:rPr>
              <a:t>P3 (UJ32), P5 (UL55), P7 (UJ76)</a:t>
            </a:r>
            <a:endParaRPr sz="1400">
              <a:solidFill>
                <a:srgbClr val="800080"/>
              </a:solidFill>
            </a:endParaRPr>
          </a:p>
        </p:txBody>
      </p:sp>
      <p:pic>
        <p:nvPicPr>
          <p:cNvPr id="12" name="" hidden="0"/>
          <p:cNvPicPr>
            <a:picLocks noChangeAspect="1"/>
          </p:cNvPicPr>
          <p:nvPr isPhoto="0" userDrawn="0"/>
        </p:nvPicPr>
        <p:blipFill>
          <a:blip r:embed="rId4"/>
          <a:stretch/>
        </p:blipFill>
        <p:spPr bwMode="auto">
          <a:xfrm flipH="0" flipV="0">
            <a:off x="8305668" y="736853"/>
            <a:ext cx="3647570" cy="1673642"/>
          </a:xfrm>
          <a:prstGeom prst="rect">
            <a:avLst/>
          </a:prstGeom>
        </p:spPr>
      </p:pic>
      <p:sp>
        <p:nvSpPr>
          <p:cNvPr id="13" name="" hidden="0"/>
          <p:cNvSpPr/>
          <p:nvPr isPhoto="0" userDrawn="0"/>
        </p:nvSpPr>
        <p:spPr bwMode="auto">
          <a:xfrm flipH="0" flipV="0">
            <a:off x="5295963" y="5980928"/>
            <a:ext cx="6833844" cy="326571"/>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ctr">
              <a:defRPr/>
            </a:pPr>
            <a:r>
              <a:rPr sz="1400" i="1">
                <a:solidFill>
                  <a:srgbClr val="800080"/>
                </a:solidFill>
              </a:rPr>
              <a:t>Rmk: Possible need for update depending on evolutions of inter-site doors for crabs</a:t>
            </a:r>
            <a:endParaRPr sz="1400" i="1">
              <a:solidFill>
                <a:srgbClr val="80008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6" hidden="0"/>
          <p:cNvSpPr>
            <a:spLocks noGrp="1"/>
          </p:cNvSpPr>
          <p:nvPr isPhoto="0" userDrawn="0">
            <p:ph type="title" hasCustomPrompt="0"/>
          </p:nvPr>
        </p:nvSpPr>
        <p:spPr bwMode="auto"/>
        <p:txBody>
          <a:bodyPr/>
          <a:lstStyle/>
          <a:p>
            <a:pPr>
              <a:defRPr/>
            </a:pPr>
            <a:r>
              <a:rPr/>
              <a:t>He spill WG, Rates &amp; Inventory, </a:t>
            </a:r>
            <a:r>
              <a:rPr sz="2800"/>
              <a:t>EDMS#1410247</a:t>
            </a:r>
            <a:endParaRPr sz="2800"/>
          </a:p>
        </p:txBody>
      </p:sp>
      <p:sp>
        <p:nvSpPr>
          <p:cNvPr id="5"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6"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7" name="Slide Number Placeholder 12" hidden="0"/>
          <p:cNvSpPr>
            <a:spLocks noGrp="1"/>
          </p:cNvSpPr>
          <p:nvPr isPhoto="0" userDrawn="0">
            <p:ph type="sldNum" sz="quarter" idx="12" hasCustomPrompt="0"/>
          </p:nvPr>
        </p:nvSpPr>
        <p:spPr bwMode="auto"/>
        <p:txBody>
          <a:bodyPr/>
          <a:lstStyle/>
          <a:p>
            <a:pPr>
              <a:defRPr/>
            </a:pPr>
            <a:fld id="{44B32B77-462A-BFC3-D85C-13EA31A5929B}" type="slidenum">
              <a:rPr lang="en-US"/>
              <a:t/>
            </a:fld>
            <a:endParaRPr lang="en-US"/>
          </a:p>
        </p:txBody>
      </p:sp>
      <p:sp>
        <p:nvSpPr>
          <p:cNvPr id="8" name="" hidden="0"/>
          <p:cNvSpPr/>
          <p:nvPr isPhoto="0" userDrawn="0"/>
        </p:nvSpPr>
        <p:spPr bwMode="auto">
          <a:xfrm flipH="0" flipV="0">
            <a:off x="397391" y="851033"/>
            <a:ext cx="10049234" cy="640114"/>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i="1">
                <a:solidFill>
                  <a:srgbClr val="800080"/>
                </a:solidFill>
              </a:rPr>
              <a:t>Helium spill tests performed to benchmark simulations, at various rates defined according to operating modes, with He spill WG recommendations to ATSMB for approval</a:t>
            </a:r>
            <a:endParaRPr>
              <a:solidFill>
                <a:srgbClr val="800080"/>
              </a:solidFill>
            </a:endParaRPr>
          </a:p>
        </p:txBody>
      </p:sp>
      <p:sp>
        <p:nvSpPr>
          <p:cNvPr id="9" name="" hidden="0"/>
          <p:cNvSpPr/>
          <p:nvPr isPhoto="0" userDrawn="0"/>
        </p:nvSpPr>
        <p:spPr bwMode="auto">
          <a:xfrm flipH="0" flipV="0">
            <a:off x="794265" y="5872069"/>
            <a:ext cx="10892983" cy="421821"/>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i="1" u="sng">
                <a:solidFill>
                  <a:srgbClr val="800080"/>
                </a:solidFill>
              </a:rPr>
              <a:t>Rmk:</a:t>
            </a:r>
            <a:r>
              <a:rPr i="1">
                <a:solidFill>
                  <a:srgbClr val="800080"/>
                </a:solidFill>
              </a:rPr>
              <a:t> </a:t>
            </a:r>
            <a:r>
              <a:rPr lang="en-US" sz="1800" b="0" i="1" u="none" strike="noStrike" cap="none" spc="0">
                <a:solidFill>
                  <a:srgbClr val="800080"/>
                </a:solidFill>
                <a:latin typeface="+mn-lt"/>
                <a:ea typeface="+mn-ea"/>
                <a:cs typeface="+mn-cs"/>
              </a:rPr>
              <a:t>safe access to LHC when granted, and v</a:t>
            </a:r>
            <a:r>
              <a:rPr i="1">
                <a:solidFill>
                  <a:srgbClr val="800080"/>
                </a:solidFill>
              </a:rPr>
              <a:t>ery beneficial situation upstream of the ventilation flow</a:t>
            </a:r>
            <a:endParaRPr i="1">
              <a:solidFill>
                <a:srgbClr val="800080"/>
              </a:solidFill>
            </a:endParaRPr>
          </a:p>
        </p:txBody>
      </p:sp>
      <p:graphicFrame>
        <p:nvGraphicFramePr>
          <p:cNvPr id="10" name="" hidden="0"/>
          <p:cNvGraphicFramePr>
            <a:graphicFrameLocks xmlns:a="http://schemas.openxmlformats.org/drawingml/2006/main"/>
          </p:cNvGraphicFramePr>
          <p:nvPr isPhoto="0" userDrawn="0"/>
        </p:nvGraphicFramePr>
        <p:xfrm>
          <a:off x="333375" y="1503661"/>
          <a:ext cx="11480874" cy="4020819"/>
        </p:xfrm>
        <a:graphic>
          <a:graphicData uri="http://schemas.openxmlformats.org/drawingml/2006/table">
            <a:tbl>
              <a:tblPr firstRow="1" firstCol="0" lastRow="0" lastCol="0" bandRow="1" bandCol="0">
                <a:tableStyleId>{36781007-7677-CDFB-D5C5-FAB4EE4B97AE}</a:tableStyleId>
              </a:tblPr>
              <a:tblGrid>
                <a:gridCol w="3822724"/>
                <a:gridCol w="3822724"/>
                <a:gridCol w="3822724"/>
              </a:tblGrid>
              <a:tr h="365759">
                <a:tc>
                  <a:txBody>
                    <a:bodyPr/>
                    <a:p>
                      <a:pPr algn="ctr">
                        <a:defRPr/>
                      </a:pPr>
                      <a:r>
                        <a:rPr>
                          <a:latin typeface="Arial"/>
                          <a:ea typeface="Arial"/>
                          <a:cs typeface="Arial"/>
                        </a:rPr>
                        <a:t>2.2.2 Helium Spill @ 100 g/s</a:t>
                      </a:r>
                      <a:endParaRPr>
                        <a:latin typeface="Arial"/>
                        <a:ea typeface="Arial"/>
                        <a:cs typeface="Arial"/>
                      </a:endParaRPr>
                    </a:p>
                  </a:txBody>
                  <a:tcPr/>
                </a:tc>
                <a:tc>
                  <a:txBody>
                    <a:bodyPr/>
                    <a:p>
                      <a:pPr algn="ctr">
                        <a:defRPr/>
                      </a:pPr>
                      <a:r>
                        <a:rPr>
                          <a:latin typeface="Arial"/>
                          <a:ea typeface="Arial"/>
                          <a:cs typeface="Arial"/>
                        </a:rPr>
                        <a:t>2.2.3 Helium Spill @ 320 g/s</a:t>
                      </a:r>
                      <a:endParaRPr>
                        <a:latin typeface="Arial"/>
                        <a:ea typeface="Arial"/>
                        <a:cs typeface="Arial"/>
                      </a:endParaRPr>
                    </a:p>
                  </a:txBody>
                  <a:tcPr/>
                </a:tc>
                <a:tc>
                  <a:txBody>
                    <a:bodyPr/>
                    <a:p>
                      <a:pPr algn="ctr">
                        <a:defRPr/>
                      </a:pPr>
                      <a:r>
                        <a:rPr>
                          <a:latin typeface="Arial"/>
                          <a:ea typeface="Arial"/>
                          <a:cs typeface="Arial"/>
                        </a:rPr>
                        <a:t>2.2.1 Helium Spill @ 1 kg/s</a:t>
                      </a:r>
                      <a:endParaRPr>
                        <a:latin typeface="Arial"/>
                        <a:ea typeface="Arial"/>
                        <a:cs typeface="Arial"/>
                      </a:endParaRPr>
                    </a:p>
                  </a:txBody>
                  <a:tcPr/>
                </a:tc>
              </a:tr>
              <a:tr h="353059">
                <a:tc>
                  <a:txBody>
                    <a:bodyPr/>
                    <a:p>
                      <a:pPr>
                        <a:defRPr/>
                      </a:pPr>
                      <a:r>
                        <a:rPr lang="en-US" sz="1000" b="0" i="0" u="none" strike="noStrike" cap="none" spc="0">
                          <a:solidFill>
                            <a:srgbClr val="000000"/>
                          </a:solidFill>
                          <a:latin typeface="Arial"/>
                          <a:ea typeface="Arial"/>
                          <a:cs typeface="Arial"/>
                        </a:rPr>
                        <a:t>The oxygen content in the tunnel is nowhere lower than 19% except for the area directly next to the spill point (11%). </a:t>
                      </a:r>
                      <a:r>
                        <a:rPr lang="en-US" sz="1000" b="0" i="0" u="none" strike="noStrike" cap="none" spc="0">
                          <a:solidFill>
                            <a:srgbClr val="00B050"/>
                          </a:solidFill>
                          <a:latin typeface="Arial"/>
                          <a:ea typeface="Arial"/>
                          <a:cs typeface="Arial"/>
                        </a:rPr>
                        <a:t>At a distance of 10 meter from the spill point the oxygen content at 50 cm from floor level is already more than 19%, while this value is also reached at the 1.75 meter from floor level at a distance of 20 meter from the spill point.</a:t>
                      </a:r>
                      <a:r>
                        <a:rPr lang="en-US" sz="1000" b="0" i="0" u="none" strike="noStrike" cap="none" spc="0">
                          <a:solidFill>
                            <a:srgbClr val="000000"/>
                          </a:solidFill>
                          <a:latin typeface="Arial"/>
                          <a:ea typeface="Arial"/>
                          <a:cs typeface="Arial"/>
                        </a:rPr>
                        <a:t> The given values are valid for the direction downstream of the spill point (with reference to the ventilation flow), while the oxygen content in the upstream direction stays on values above 19% at already a distance of 10 meter from the spill point.</a:t>
                      </a:r>
                      <a:r>
                        <a:rPr lang="en-US" sz="1000" b="0" i="0" u="none" strike="noStrike" cap="none" spc="0">
                          <a:solidFill>
                            <a:schemeClr val="dk1"/>
                          </a:solidFill>
                          <a:latin typeface="Arial"/>
                          <a:ea typeface="Arial"/>
                          <a:cs typeface="Arial"/>
                        </a:rPr>
                        <a:t> </a:t>
                      </a:r>
                      <a:endParaRPr sz="1000">
                        <a:latin typeface="Arial"/>
                        <a:ea typeface="Arial"/>
                        <a:cs typeface="Arial"/>
                      </a:endParaRPr>
                    </a:p>
                  </a:txBody>
                  <a:tcPr/>
                </a:tc>
                <a:tc>
                  <a:txBody>
                    <a:bodyPr/>
                    <a:p>
                      <a:pPr>
                        <a:defRPr/>
                      </a:pPr>
                      <a:r>
                        <a:rPr lang="en-US" sz="1000" b="0" i="0" u="none" strike="noStrike" cap="none" spc="0">
                          <a:solidFill>
                            <a:srgbClr val="000000"/>
                          </a:solidFill>
                          <a:latin typeface="Arial"/>
                          <a:ea typeface="Arial"/>
                          <a:cs typeface="Arial"/>
                        </a:rPr>
                        <a:t>The results of these tests under nominal tunnel conditions scale in a first approximation with the Spilling rate (extrapolation from Helium Spill Tests at 100 and 250 g/s).</a:t>
                      </a:r>
                      <a:endParaRPr sz="1000" b="0" i="0" u="none">
                        <a:solidFill>
                          <a:srgbClr val="000000"/>
                        </a:solidFill>
                        <a:latin typeface="Arial"/>
                        <a:ea typeface="Arial"/>
                        <a:cs typeface="Arial"/>
                      </a:endParaRPr>
                    </a:p>
                    <a:p>
                      <a:pPr>
                        <a:defRPr/>
                      </a:pPr>
                      <a:endParaRPr sz="1000" b="0" i="0" u="none">
                        <a:solidFill>
                          <a:srgbClr val="00B050"/>
                        </a:solidFill>
                        <a:latin typeface="Arial"/>
                        <a:ea typeface="Arial"/>
                        <a:cs typeface="Arial"/>
                      </a:endParaRPr>
                    </a:p>
                    <a:p>
                      <a:pPr>
                        <a:defRPr/>
                      </a:pPr>
                      <a:r>
                        <a:rPr lang="en-US" sz="1000" b="0" i="0" u="none" strike="noStrike" cap="none" spc="0">
                          <a:solidFill>
                            <a:srgbClr val="00B050"/>
                          </a:solidFill>
                          <a:latin typeface="Arial"/>
                          <a:ea typeface="Arial"/>
                          <a:cs typeface="Arial"/>
                        </a:rPr>
                        <a:t>The volume close to the floor remains safe if at more than a 100 m from the Helium Spill location.</a:t>
                      </a:r>
                      <a:endParaRPr sz="1000">
                        <a:solidFill>
                          <a:srgbClr val="00B050"/>
                        </a:solidFill>
                        <a:latin typeface="Arial"/>
                        <a:ea typeface="Arial"/>
                        <a:cs typeface="Arial"/>
                      </a:endParaRPr>
                    </a:p>
                  </a:txBody>
                  <a:tcPr/>
                </a:tc>
                <a:tc>
                  <a:txBody>
                    <a:bodyPr/>
                    <a:p>
                      <a:pPr>
                        <a:defRPr/>
                      </a:pPr>
                      <a:r>
                        <a:rPr lang="en-US" sz="1000" b="0" i="0" u="none" strike="noStrike" cap="none" spc="0">
                          <a:solidFill>
                            <a:srgbClr val="C00000"/>
                          </a:solidFill>
                          <a:latin typeface="Arial"/>
                          <a:ea typeface="Arial"/>
                          <a:cs typeface="Arial"/>
                        </a:rPr>
                        <a:t>Oxygen deficiency propagates on entire tunnel cross-section, both in the horizontal and vertical planes.</a:t>
                      </a:r>
                      <a:endParaRPr sz="1000" b="0" i="0" u="none">
                        <a:solidFill>
                          <a:srgbClr val="C00000"/>
                        </a:solidFill>
                        <a:latin typeface="Arial"/>
                        <a:ea typeface="Arial"/>
                        <a:cs typeface="Arial"/>
                      </a:endParaRPr>
                    </a:p>
                    <a:p>
                      <a:pPr>
                        <a:defRPr/>
                      </a:pPr>
                      <a:endParaRPr sz="1000" b="0" i="0" u="none">
                        <a:solidFill>
                          <a:srgbClr val="C00000"/>
                        </a:solidFill>
                        <a:latin typeface="Arial"/>
                        <a:ea typeface="Arial"/>
                        <a:cs typeface="Arial"/>
                      </a:endParaRPr>
                    </a:p>
                    <a:p>
                      <a:pPr>
                        <a:defRPr/>
                      </a:pPr>
                      <a:r>
                        <a:rPr lang="en-US" sz="1000" b="0" i="0" u="none" strike="noStrike" cap="none" spc="0">
                          <a:solidFill>
                            <a:srgbClr val="C00000"/>
                          </a:solidFill>
                          <a:latin typeface="Arial"/>
                          <a:ea typeface="Arial"/>
                          <a:cs typeface="Arial"/>
                        </a:rPr>
                        <a:t>All oxygen deficiency detectors triggered, including farthest one at 200 meters and 0.3 m height.</a:t>
                      </a:r>
                      <a:endParaRPr sz="1000" b="0" i="0" u="none">
                        <a:solidFill>
                          <a:srgbClr val="C00000"/>
                        </a:solidFill>
                        <a:latin typeface="Arial"/>
                        <a:ea typeface="Arial"/>
                        <a:cs typeface="Arial"/>
                      </a:endParaRPr>
                    </a:p>
                  </a:txBody>
                  <a:tcPr/>
                </a:tc>
              </a:tr>
              <a:tr h="365759">
                <a:tc>
                  <a:txBody>
                    <a:bodyPr/>
                    <a:p>
                      <a:pPr>
                        <a:defRPr/>
                      </a:pPr>
                      <a:r>
                        <a:rPr lang="en-US" sz="1400" b="0" i="0" u="none" strike="noStrike" cap="none" spc="0">
                          <a:solidFill>
                            <a:srgbClr val="00B050"/>
                          </a:solidFill>
                          <a:latin typeface="Arial"/>
                          <a:ea typeface="Arial"/>
                          <a:cs typeface="Arial"/>
                        </a:rPr>
                        <a:t>2.3.3  </a:t>
                      </a:r>
                      <a:r>
                        <a:rPr lang="en-US" sz="1400" b="1" i="0" u="none" strike="noStrike" cap="none" spc="0">
                          <a:solidFill>
                            <a:srgbClr val="00B050"/>
                          </a:solidFill>
                          <a:latin typeface="Arial"/>
                          <a:ea typeface="Arial"/>
                          <a:cs typeface="Arial"/>
                        </a:rPr>
                        <a:t>No risk at 100 g/s</a:t>
                      </a:r>
                      <a:r>
                        <a:rPr lang="en-US" sz="1400" b="0" i="0" u="none" strike="noStrike" cap="none" spc="0">
                          <a:solidFill>
                            <a:srgbClr val="00B050"/>
                          </a:solidFill>
                          <a:latin typeface="Arial"/>
                          <a:ea typeface="Arial"/>
                          <a:cs typeface="Arial"/>
                        </a:rPr>
                        <a:t> and below</a:t>
                      </a:r>
                      <a:endParaRPr sz="1400">
                        <a:latin typeface="Arial"/>
                        <a:ea typeface="Arial"/>
                        <a:cs typeface="Arial"/>
                      </a:endParaRPr>
                    </a:p>
                  </a:txBody>
                  <a:tcPr/>
                </a:tc>
                <a:tc>
                  <a:txBody>
                    <a:bodyPr/>
                    <a:p>
                      <a:pPr>
                        <a:defRPr/>
                      </a:pPr>
                      <a:r>
                        <a:rPr lang="en-US" sz="1400" b="0" i="0" u="none" strike="noStrike" cap="none" spc="0">
                          <a:solidFill>
                            <a:schemeClr val="accent3"/>
                          </a:solidFill>
                          <a:latin typeface="Arial"/>
                          <a:ea typeface="Arial"/>
                          <a:cs typeface="Arial"/>
                        </a:rPr>
                        <a:t>2.3.2  </a:t>
                      </a:r>
                      <a:r>
                        <a:rPr lang="en-US" sz="1400" b="1" i="0" u="none" strike="noStrike" cap="none" spc="0">
                          <a:solidFill>
                            <a:schemeClr val="accent3"/>
                          </a:solidFill>
                          <a:latin typeface="Arial"/>
                          <a:ea typeface="Arial"/>
                          <a:cs typeface="Arial"/>
                        </a:rPr>
                        <a:t>Moderate risk at 320 g/s</a:t>
                      </a:r>
                      <a:endParaRPr sz="1400" b="1">
                        <a:latin typeface="Arial"/>
                        <a:ea typeface="Arial"/>
                        <a:cs typeface="Arial"/>
                      </a:endParaRPr>
                    </a:p>
                  </a:txBody>
                  <a:tcPr/>
                </a:tc>
                <a:tc>
                  <a:txBody>
                    <a:bodyPr/>
                    <a:p>
                      <a:pPr>
                        <a:defRPr/>
                      </a:pPr>
                      <a:r>
                        <a:rPr lang="en-US" sz="1400" b="0" i="0" u="none" strike="noStrike" cap="none" spc="0">
                          <a:solidFill>
                            <a:srgbClr val="C00000"/>
                          </a:solidFill>
                          <a:latin typeface="Arial"/>
                          <a:ea typeface="Arial"/>
                          <a:cs typeface="Arial"/>
                        </a:rPr>
                        <a:t>2.3.1  </a:t>
                      </a:r>
                      <a:r>
                        <a:rPr lang="en-US" sz="1400" b="1" i="0" u="none" strike="noStrike" cap="none" spc="0">
                          <a:solidFill>
                            <a:srgbClr val="C00000"/>
                          </a:solidFill>
                          <a:latin typeface="Arial"/>
                          <a:ea typeface="Arial"/>
                          <a:cs typeface="Arial"/>
                        </a:rPr>
                        <a:t>Significant risk with 1 kg/s</a:t>
                      </a:r>
                      <a:r>
                        <a:rPr lang="en-US" sz="1400" b="0" i="0" u="none" strike="noStrike" cap="none" spc="0">
                          <a:solidFill>
                            <a:srgbClr val="C00000"/>
                          </a:solidFill>
                          <a:latin typeface="Arial"/>
                          <a:ea typeface="Arial"/>
                          <a:cs typeface="Arial"/>
                        </a:rPr>
                        <a:t> and higher</a:t>
                      </a:r>
                      <a:endParaRPr sz="1400">
                        <a:latin typeface="Arial"/>
                        <a:ea typeface="Arial"/>
                        <a:cs typeface="Arial"/>
                      </a:endParaRPr>
                    </a:p>
                  </a:txBody>
                  <a:tcPr/>
                </a:tc>
              </a:tr>
              <a:tr h="365759">
                <a:tc>
                  <a:txBody>
                    <a:bodyPr/>
                    <a:p>
                      <a:pPr>
                        <a:defRPr/>
                      </a:pPr>
                      <a:r>
                        <a:rPr lang="en-US" sz="1000" b="0" i="0" u="none" strike="noStrike" cap="none" spc="0">
                          <a:solidFill>
                            <a:srgbClr val="000000"/>
                          </a:solidFill>
                          <a:latin typeface="Arial"/>
                          <a:ea typeface="Arial"/>
                          <a:cs typeface="Arial"/>
                        </a:rPr>
                        <a:t>Below 100 g/s, the measurements have shown that </a:t>
                      </a:r>
                      <a:r>
                        <a:rPr lang="en-US" sz="1000" b="1" i="0" u="none" strike="noStrike" cap="none" spc="0">
                          <a:solidFill>
                            <a:srgbClr val="00B050"/>
                          </a:solidFill>
                          <a:latin typeface="Arial"/>
                          <a:ea typeface="Arial"/>
                          <a:cs typeface="Arial"/>
                        </a:rPr>
                        <a:t>the oxygen concentration always remains higher than 19% </a:t>
                      </a:r>
                      <a:r>
                        <a:rPr lang="en-US" sz="1000" b="0" i="0" u="none" strike="noStrike" cap="none" spc="0">
                          <a:solidFill>
                            <a:srgbClr val="000000"/>
                          </a:solidFill>
                          <a:latin typeface="Arial"/>
                          <a:ea typeface="Arial"/>
                          <a:cs typeface="Arial"/>
                        </a:rPr>
                        <a:t>and that the temperature variations remain acceptable for a short period of time, the maximum variation measured was of 10 K. </a:t>
                      </a:r>
                      <a:r>
                        <a:rPr lang="en-US" sz="1000" b="0" i="0" u="none" strike="noStrike" cap="none" spc="0">
                          <a:solidFill>
                            <a:srgbClr val="00B050"/>
                          </a:solidFill>
                          <a:latin typeface="Arial"/>
                          <a:ea typeface="Arial"/>
                          <a:cs typeface="Arial"/>
                        </a:rPr>
                        <a:t>The measurements upstream regarding the ventilation show </a:t>
                      </a:r>
                      <a:r>
                        <a:rPr lang="en-US" sz="1000" b="1" i="0" u="none" strike="noStrike" cap="none" spc="0">
                          <a:solidFill>
                            <a:srgbClr val="00B050"/>
                          </a:solidFill>
                          <a:latin typeface="Arial"/>
                          <a:ea typeface="Arial"/>
                          <a:cs typeface="Arial"/>
                        </a:rPr>
                        <a:t>no impact</a:t>
                      </a:r>
                      <a:r>
                        <a:rPr lang="en-US" sz="1000" b="0" i="0" u="none" strike="noStrike" cap="none" spc="0">
                          <a:solidFill>
                            <a:srgbClr val="00B050"/>
                          </a:solidFill>
                          <a:latin typeface="Arial"/>
                          <a:ea typeface="Arial"/>
                          <a:cs typeface="Arial"/>
                        </a:rPr>
                        <a:t> of the helium spill.</a:t>
                      </a:r>
                      <a:endParaRPr sz="1000">
                        <a:latin typeface="Arial"/>
                        <a:ea typeface="Arial"/>
                        <a:cs typeface="Arial"/>
                      </a:endParaRPr>
                    </a:p>
                  </a:txBody>
                  <a:tcPr/>
                </a:tc>
                <a:tc>
                  <a:txBody>
                    <a:bodyPr/>
                    <a:p>
                      <a:pPr>
                        <a:defRPr/>
                      </a:pPr>
                      <a:r>
                        <a:rPr lang="en-US" sz="1000" b="0" i="0" u="none" strike="noStrike" cap="none" spc="0">
                          <a:solidFill>
                            <a:srgbClr val="000000"/>
                          </a:solidFill>
                          <a:latin typeface="Arial"/>
                          <a:ea typeface="Arial"/>
                          <a:cs typeface="Arial"/>
                        </a:rPr>
                        <a:t>In the presence of a helium spill of 320 g/s or below, </a:t>
                      </a:r>
                      <a:r>
                        <a:rPr lang="en-US" sz="1000" b="1" i="0" u="none" strike="noStrike" cap="none" spc="0">
                          <a:solidFill>
                            <a:schemeClr val="accent3"/>
                          </a:solidFill>
                          <a:latin typeface="Arial"/>
                          <a:ea typeface="Arial"/>
                          <a:cs typeface="Arial"/>
                        </a:rPr>
                        <a:t>the risk of oxygen deficiency does not expand far from the spilling point.</a:t>
                      </a:r>
                      <a:r>
                        <a:rPr lang="en-US" sz="1000" b="1" i="0" u="none" strike="noStrike" cap="none" spc="0">
                          <a:solidFill>
                            <a:srgbClr val="00B050"/>
                          </a:solidFill>
                          <a:latin typeface="Arial"/>
                          <a:ea typeface="Arial"/>
                          <a:cs typeface="Arial"/>
                        </a:rPr>
                        <a:t> </a:t>
                      </a:r>
                      <a:r>
                        <a:rPr lang="en-US" sz="1000" b="1" i="0" u="none" strike="noStrike" cap="none" spc="0">
                          <a:solidFill>
                            <a:srgbClr val="00B050"/>
                          </a:solidFill>
                          <a:latin typeface="Arial"/>
                          <a:ea typeface="Arial"/>
                          <a:cs typeface="Arial"/>
                        </a:rPr>
                        <a:t>The oxygen concentration close to the floor is higher than 18%.</a:t>
                      </a:r>
                      <a:r>
                        <a:rPr lang="en-US" sz="1000" b="0" i="0" u="none" strike="noStrike" cap="none" spc="0">
                          <a:solidFill>
                            <a:srgbClr val="000000"/>
                          </a:solidFill>
                          <a:latin typeface="Arial"/>
                          <a:ea typeface="Arial"/>
                          <a:cs typeface="Arial"/>
                        </a:rPr>
                        <a:t> The presence of a “safe” volume close to the floor is therefore granted. </a:t>
                      </a:r>
                      <a:r>
                        <a:rPr lang="en-US" sz="1000" b="0" i="0" u="none" strike="noStrike" cap="none" spc="0">
                          <a:solidFill>
                            <a:srgbClr val="00B050"/>
                          </a:solidFill>
                          <a:latin typeface="Arial"/>
                          <a:ea typeface="Arial"/>
                          <a:cs typeface="Arial"/>
                        </a:rPr>
                        <a:t>The measurements upstream of the release point regarding the ventilation show </a:t>
                      </a:r>
                      <a:r>
                        <a:rPr lang="en-US" sz="1000" b="1" i="0" u="none" strike="noStrike" cap="none" spc="0">
                          <a:solidFill>
                            <a:srgbClr val="00B050"/>
                          </a:solidFill>
                          <a:latin typeface="Arial"/>
                          <a:ea typeface="Arial"/>
                          <a:cs typeface="Arial"/>
                        </a:rPr>
                        <a:t>no impact </a:t>
                      </a:r>
                      <a:r>
                        <a:rPr lang="en-US" sz="1000" b="0" i="0" u="none" strike="noStrike" cap="none" spc="0">
                          <a:solidFill>
                            <a:srgbClr val="00B050"/>
                          </a:solidFill>
                          <a:latin typeface="Arial"/>
                          <a:ea typeface="Arial"/>
                          <a:cs typeface="Arial"/>
                        </a:rPr>
                        <a:t>of the helium spill.</a:t>
                      </a:r>
                      <a:endParaRPr sz="1000"/>
                    </a:p>
                  </a:txBody>
                  <a:tcPr/>
                </a:tc>
                <a:tc>
                  <a:txBody>
                    <a:bodyPr/>
                    <a:p>
                      <a:pPr>
                        <a:defRPr/>
                      </a:pPr>
                      <a:r>
                        <a:rPr lang="en-US" sz="1400" b="0" i="0" u="none" strike="noStrike" cap="none" spc="0">
                          <a:solidFill>
                            <a:srgbClr val="000000"/>
                          </a:solidFill>
                          <a:latin typeface="Arial"/>
                          <a:ea typeface="Arial"/>
                          <a:cs typeface="Arial"/>
                        </a:rPr>
                        <a:t>I</a:t>
                      </a:r>
                      <a:r>
                        <a:rPr lang="en-US" sz="1000" b="0" i="0" u="none" strike="noStrike" cap="none" spc="0">
                          <a:solidFill>
                            <a:srgbClr val="000000"/>
                          </a:solidFill>
                          <a:latin typeface="Arial"/>
                          <a:ea typeface="Arial"/>
                          <a:cs typeface="Arial"/>
                        </a:rPr>
                        <a:t>n presence of a helium spill of 1 kg/s or higher, </a:t>
                      </a:r>
                      <a:r>
                        <a:rPr lang="en-US" sz="1000" b="1" i="0" u="none" strike="noStrike" cap="none" spc="0">
                          <a:solidFill>
                            <a:srgbClr val="C00000"/>
                          </a:solidFill>
                          <a:latin typeface="Arial"/>
                          <a:ea typeface="Arial"/>
                          <a:cs typeface="Arial"/>
                        </a:rPr>
                        <a:t>the risk of oxygen deficiency is high, expands over more than 200 m and could in some locations cover the entire cross section of the tunnel.</a:t>
                      </a:r>
                      <a:r>
                        <a:rPr lang="en-US" sz="1000" b="0" i="0" u="none" strike="noStrike" cap="none" spc="0">
                          <a:solidFill>
                            <a:srgbClr val="000000"/>
                          </a:solidFill>
                          <a:latin typeface="Arial"/>
                          <a:ea typeface="Arial"/>
                          <a:cs typeface="Arial"/>
                        </a:rPr>
                        <a:t> The presence of a “safe” volume close to the floor is no longer granted. </a:t>
                      </a:r>
                      <a:r>
                        <a:rPr lang="en-US" sz="1000" b="0" i="0" u="none" strike="noStrike" cap="none" spc="0">
                          <a:solidFill>
                            <a:srgbClr val="00B050"/>
                          </a:solidFill>
                          <a:latin typeface="Arial"/>
                          <a:ea typeface="Arial"/>
                          <a:cs typeface="Arial"/>
                        </a:rPr>
                        <a:t>The measurements upstream of the ventilation show a </a:t>
                      </a:r>
                      <a:r>
                        <a:rPr lang="en-US" sz="1000" b="1" i="0" u="none" strike="noStrike" cap="none" spc="0">
                          <a:solidFill>
                            <a:srgbClr val="00B050"/>
                          </a:solidFill>
                          <a:latin typeface="Arial"/>
                          <a:ea typeface="Arial"/>
                          <a:cs typeface="Arial"/>
                        </a:rPr>
                        <a:t>fast attenuation of the impact </a:t>
                      </a:r>
                      <a:r>
                        <a:rPr lang="en-US" sz="1000" b="0" i="0" u="none" strike="noStrike" cap="none" spc="0">
                          <a:solidFill>
                            <a:srgbClr val="00B050"/>
                          </a:solidFill>
                          <a:latin typeface="Arial"/>
                          <a:ea typeface="Arial"/>
                          <a:cs typeface="Arial"/>
                        </a:rPr>
                        <a:t>of the helium spill.</a:t>
                      </a:r>
                      <a:endParaRPr sz="1000">
                        <a:latin typeface="Arial"/>
                        <a:ea typeface="Arial"/>
                        <a:cs typeface="Arial"/>
                      </a:endParaRPr>
                    </a:p>
                  </a:txBody>
                  <a:tcPr/>
                </a:tc>
              </a:tr>
              <a:tr h="365759">
                <a:tc>
                  <a:txBody>
                    <a:bodyPr/>
                    <a:p>
                      <a:pPr algn="ctr">
                        <a:defRPr/>
                      </a:pPr>
                      <a:r>
                        <a:rPr sz="1800" b="1">
                          <a:solidFill>
                            <a:srgbClr val="00B050"/>
                          </a:solidFill>
                          <a:latin typeface="Arial"/>
                          <a:ea typeface="Arial"/>
                          <a:cs typeface="Arial"/>
                        </a:rPr>
                        <a:t>Controlled</a:t>
                      </a:r>
                      <a:endParaRPr sz="1800" b="1">
                        <a:solidFill>
                          <a:srgbClr val="00B050"/>
                        </a:solidFill>
                        <a:latin typeface="Arial"/>
                        <a:ea typeface="Arial"/>
                        <a:cs typeface="Arial"/>
                      </a:endParaRPr>
                    </a:p>
                    <a:p>
                      <a:pPr algn="ctr">
                        <a:defRPr/>
                      </a:pPr>
                      <a:r>
                        <a:rPr sz="1800" b="1" i="1">
                          <a:solidFill>
                            <a:srgbClr val="00B050"/>
                          </a:solidFill>
                          <a:latin typeface="Arial"/>
                          <a:ea typeface="Arial"/>
                          <a:cs typeface="Arial"/>
                        </a:rPr>
                        <a:t>(training)</a:t>
                      </a:r>
                      <a:endParaRPr sz="1800" b="1" i="1">
                        <a:solidFill>
                          <a:srgbClr val="00B050"/>
                        </a:solidFill>
                        <a:latin typeface="Arial"/>
                        <a:ea typeface="Arial"/>
                        <a:cs typeface="Arial"/>
                      </a:endParaRPr>
                    </a:p>
                  </a:txBody>
                  <a:tcPr/>
                </a:tc>
                <a:tc>
                  <a:txBody>
                    <a:bodyPr/>
                    <a:p>
                      <a:pPr algn="ctr">
                        <a:defRPr/>
                      </a:pPr>
                      <a:r>
                        <a:rPr sz="1800" b="1">
                          <a:solidFill>
                            <a:schemeClr val="accent3"/>
                          </a:solidFill>
                          <a:latin typeface="Arial"/>
                          <a:ea typeface="Arial"/>
                          <a:cs typeface="Arial"/>
                        </a:rPr>
                        <a:t>Restricted</a:t>
                      </a:r>
                      <a:endParaRPr sz="1800" b="1">
                        <a:solidFill>
                          <a:schemeClr val="accent3"/>
                        </a:solidFill>
                        <a:latin typeface="Arial"/>
                        <a:ea typeface="Arial"/>
                        <a:cs typeface="Arial"/>
                      </a:endParaRPr>
                    </a:p>
                    <a:p>
                      <a:pPr algn="ctr">
                        <a:defRPr/>
                      </a:pPr>
                      <a:r>
                        <a:rPr sz="1800" b="1" i="1">
                          <a:solidFill>
                            <a:schemeClr val="accent3"/>
                          </a:solidFill>
                          <a:latin typeface="Arial"/>
                          <a:ea typeface="Arial"/>
                          <a:cs typeface="Arial"/>
                        </a:rPr>
                        <a:t>(specialists, close to exit)</a:t>
                      </a:r>
                      <a:endParaRPr sz="1800" b="1" i="1">
                        <a:solidFill>
                          <a:schemeClr val="accent3"/>
                        </a:solidFill>
                        <a:latin typeface="Arial"/>
                        <a:ea typeface="Arial"/>
                        <a:cs typeface="Arial"/>
                      </a:endParaRPr>
                    </a:p>
                  </a:txBody>
                  <a:tcPr/>
                </a:tc>
                <a:tc>
                  <a:txBody>
                    <a:bodyPr/>
                    <a:p>
                      <a:pPr algn="ctr">
                        <a:defRPr/>
                      </a:pPr>
                      <a:r>
                        <a:rPr sz="1800" b="1">
                          <a:solidFill>
                            <a:srgbClr val="C00000"/>
                          </a:solidFill>
                          <a:latin typeface="Arial"/>
                          <a:ea typeface="Arial"/>
                          <a:cs typeface="Arial"/>
                        </a:rPr>
                        <a:t>Forbidden</a:t>
                      </a:r>
                      <a:endParaRPr sz="1800" b="1">
                        <a:solidFill>
                          <a:srgbClr val="C00000"/>
                        </a:solidFill>
                        <a:latin typeface="Arial"/>
                        <a:ea typeface="Arial"/>
                        <a:cs typeface="Arial"/>
                      </a:endParaRPr>
                    </a:p>
                    <a:p>
                      <a:pPr algn="ctr">
                        <a:defRPr/>
                      </a:pPr>
                      <a:r>
                        <a:rPr sz="1800" b="1" i="1">
                          <a:solidFill>
                            <a:srgbClr val="C00000"/>
                          </a:solidFill>
                          <a:latin typeface="Arial"/>
                          <a:ea typeface="Arial"/>
                          <a:cs typeface="Arial"/>
                        </a:rPr>
                        <a:t>(no access)</a:t>
                      </a:r>
                      <a:endParaRPr sz="1800" b="1" i="1">
                        <a:solidFill>
                          <a:srgbClr val="C00000"/>
                        </a:solidFill>
                        <a:latin typeface="Arial"/>
                        <a:ea typeface="Arial"/>
                        <a:cs typeface="Arial"/>
                      </a:endParaRPr>
                    </a:p>
                  </a:txBody>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Date Placeholder 6" hidden="0"/>
          <p:cNvSpPr>
            <a:spLocks noGrp="1"/>
          </p:cNvSpPr>
          <p:nvPr isPhoto="0" userDrawn="0">
            <p:ph type="dt" sz="half" idx="10" hasCustomPrompt="0"/>
          </p:nvPr>
        </p:nvSpPr>
        <p:spPr bwMode="auto"/>
        <p:txBody>
          <a:bodyPr/>
          <a:lstStyle/>
          <a:p>
            <a:pPr>
              <a:defRPr/>
            </a:pPr>
            <a:r>
              <a:rPr/>
              <a:t>14-May-2025</a:t>
            </a:r>
            <a:endParaRPr/>
          </a:p>
        </p:txBody>
      </p:sp>
      <p:sp>
        <p:nvSpPr>
          <p:cNvPr id="5" name="Footer Placeholder 7"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6" name="Slide Number Placeholder 8" hidden="0"/>
          <p:cNvSpPr>
            <a:spLocks noGrp="1"/>
          </p:cNvSpPr>
          <p:nvPr isPhoto="0" userDrawn="0">
            <p:ph type="sldNum" sz="quarter" idx="12" hasCustomPrompt="0"/>
          </p:nvPr>
        </p:nvSpPr>
        <p:spPr bwMode="auto"/>
        <p:txBody>
          <a:bodyPr/>
          <a:lstStyle/>
          <a:p>
            <a:pPr>
              <a:defRPr/>
            </a:pPr>
            <a:fld id="{8A1E65B7-7FF0-A63E-BEBE-2453E03EBC51}" type="slidenum">
              <a:rPr lang="en-US"/>
              <a:t/>
            </a:fld>
            <a:endParaRPr lang="en-US"/>
          </a:p>
        </p:txBody>
      </p:sp>
      <p:sp>
        <p:nvSpPr>
          <p:cNvPr id="7" name="Title 6" hidden="0"/>
          <p:cNvSpPr>
            <a:spLocks noGrp="1"/>
          </p:cNvSpPr>
          <p:nvPr isPhoto="0" userDrawn="0">
            <p:ph type="title" hasCustomPrompt="0"/>
          </p:nvPr>
        </p:nvSpPr>
        <p:spPr bwMode="auto">
          <a:xfrm>
            <a:off x="407988" y="101449"/>
            <a:ext cx="11376024" cy="1065741"/>
          </a:xfrm>
        </p:spPr>
        <p:txBody>
          <a:bodyPr/>
          <a:lstStyle/>
          <a:p>
            <a:pPr>
              <a:defRPr/>
            </a:pPr>
            <a:r>
              <a:rPr/>
              <a:t>ODH events recorded in LHC Machine (2008-2025)</a:t>
            </a:r>
            <a:endParaRPr/>
          </a:p>
        </p:txBody>
      </p:sp>
      <p:pic>
        <p:nvPicPr>
          <p:cNvPr id="8" name="" hidden="0"/>
          <p:cNvPicPr>
            <a:picLocks noChangeAspect="1"/>
          </p:cNvPicPr>
          <p:nvPr isPhoto="0" userDrawn="0"/>
        </p:nvPicPr>
        <p:blipFill>
          <a:blip r:embed="rId2"/>
          <a:stretch/>
        </p:blipFill>
        <p:spPr bwMode="auto">
          <a:xfrm flipH="0" flipV="0">
            <a:off x="5769785" y="1235227"/>
            <a:ext cx="6219524" cy="2711074"/>
          </a:xfrm>
          <a:prstGeom prst="rect">
            <a:avLst/>
          </a:prstGeom>
        </p:spPr>
      </p:pic>
      <p:sp>
        <p:nvSpPr>
          <p:cNvPr id="9" name="" hidden="0"/>
          <p:cNvSpPr/>
          <p:nvPr isPhoto="0" userDrawn="0"/>
        </p:nvSpPr>
        <p:spPr bwMode="auto">
          <a:xfrm flipH="0" flipV="0">
            <a:off x="479034" y="660534"/>
            <a:ext cx="10752305"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i="1">
                <a:solidFill>
                  <a:srgbClr val="800080"/>
                </a:solidFill>
              </a:rPr>
              <a:t>Takeway messages from LHC-Machine-ODH-Tracking file </a:t>
            </a:r>
            <a:r>
              <a:rPr i="1">
                <a:solidFill>
                  <a:srgbClr val="00B050"/>
                </a:solidFill>
              </a:rPr>
              <a:t>[EN-AA]</a:t>
            </a:r>
            <a:endParaRPr i="1">
              <a:solidFill>
                <a:srgbClr val="00B050"/>
              </a:solidFill>
            </a:endParaRPr>
          </a:p>
        </p:txBody>
      </p:sp>
      <p:sp>
        <p:nvSpPr>
          <p:cNvPr id="10" name="" hidden="0"/>
          <p:cNvSpPr/>
          <p:nvPr isPhoto="0" userDrawn="0"/>
        </p:nvSpPr>
        <p:spPr bwMode="auto">
          <a:xfrm flipH="0" flipV="0">
            <a:off x="479034" y="1303261"/>
            <a:ext cx="5207719" cy="484635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u="sng"/>
              <a:t>ODH cases registered:</a:t>
            </a:r>
            <a:endParaRPr u="sng"/>
          </a:p>
          <a:p>
            <a:pPr marL="661900" lvl="1" indent="-261850">
              <a:buFont typeface="Arial"/>
              <a:buChar char="•"/>
              <a:defRPr/>
            </a:pPr>
            <a:r>
              <a:rPr sz="1600"/>
              <a:t>11 events with L3 and/or L2 alarms</a:t>
            </a:r>
            <a:endParaRPr sz="1600"/>
          </a:p>
          <a:p>
            <a:pPr marL="661900" lvl="1" indent="-261850">
              <a:buFont typeface="Arial"/>
              <a:buChar char="•"/>
              <a:defRPr/>
            </a:pPr>
            <a:r>
              <a:rPr sz="1600"/>
              <a:t>9/11 with P4 (incl. 34-MCI-2008 and 45-Cryo-stops)</a:t>
            </a:r>
            <a:endParaRPr sz="1600"/>
          </a:p>
          <a:p>
            <a:pPr marL="661900" lvl="1" indent="-261850">
              <a:buFont typeface="Arial"/>
              <a:buChar char="•"/>
              <a:defRPr/>
            </a:pPr>
            <a:r>
              <a:rPr lang="en-US" sz="1600" b="0" i="0" u="none" strike="noStrike" cap="none" spc="0">
                <a:solidFill>
                  <a:schemeClr val="tx1"/>
                </a:solidFill>
                <a:latin typeface="+mn-lt"/>
                <a:ea typeface="+mn-ea"/>
                <a:cs typeface="+mn-cs"/>
              </a:rPr>
              <a:t>7 during RUN (CRYO due to Elec-Cryo-SF4)</a:t>
            </a:r>
            <a:endParaRPr lang="en-US" sz="1600" b="0" i="0" u="none" strike="noStrike" cap="none" spc="0">
              <a:solidFill>
                <a:schemeClr val="tx1"/>
              </a:solidFill>
              <a:latin typeface="+mn-lt"/>
              <a:ea typeface="+mn-ea"/>
              <a:cs typeface="+mn-cs"/>
            </a:endParaRPr>
          </a:p>
          <a:p>
            <a:pPr marL="661899" lvl="1" indent="-261849">
              <a:buFont typeface="Arial"/>
              <a:buChar char="•"/>
              <a:defRPr/>
            </a:pPr>
            <a:r>
              <a:rPr sz="1600"/>
              <a:t>3 during LS (</a:t>
            </a:r>
            <a:r>
              <a:rPr sz="1600"/>
              <a:t>SV tuning or P_test, 400kV)</a:t>
            </a:r>
            <a:endParaRPr sz="1600"/>
          </a:p>
          <a:p>
            <a:pPr marL="661899" lvl="1" indent="-261849">
              <a:buFont typeface="Arial"/>
              <a:buChar char="•"/>
              <a:defRPr/>
            </a:pPr>
            <a:r>
              <a:rPr sz="1600"/>
              <a:t>1 special case (MCI-Sept'2008)</a:t>
            </a:r>
            <a:endParaRPr sz="1600"/>
          </a:p>
          <a:p>
            <a:pPr marL="661900" lvl="1" indent="-261850">
              <a:buFont typeface="Arial"/>
              <a:buChar char="•"/>
              <a:defRPr/>
            </a:pPr>
            <a:endParaRPr sz="1600"/>
          </a:p>
          <a:p>
            <a:pPr>
              <a:defRPr/>
            </a:pPr>
            <a:r>
              <a:rPr u="sng"/>
              <a:t>Proposed analysis:</a:t>
            </a:r>
            <a:endParaRPr/>
          </a:p>
          <a:p>
            <a:pPr marL="661900" lvl="1" indent="-261850">
              <a:buFont typeface="Arial"/>
              <a:buChar char="•"/>
              <a:defRPr/>
            </a:pPr>
            <a:r>
              <a:rPr sz="1600"/>
              <a:t>4/11: L2 or 1L3, no evacuation required</a:t>
            </a:r>
            <a:endParaRPr sz="1600"/>
          </a:p>
          <a:p>
            <a:pPr marL="661900" lvl="1" indent="-261850">
              <a:buFont typeface="Arial"/>
              <a:buChar char="•"/>
              <a:defRPr/>
            </a:pPr>
            <a:r>
              <a:rPr sz="1600"/>
              <a:t>1/11: 2L3, local event (P tuning in a DFB)</a:t>
            </a:r>
            <a:endParaRPr sz="1600"/>
          </a:p>
          <a:p>
            <a:pPr marL="661900" lvl="1" indent="-261850">
              <a:buFont typeface="Arial"/>
              <a:buChar char="•"/>
              <a:defRPr/>
            </a:pPr>
            <a:r>
              <a:rPr sz="1600"/>
              <a:t>5/11: 3 to 6 L3/L2: propagation via ventilation</a:t>
            </a:r>
            <a:endParaRPr sz="1600"/>
          </a:p>
          <a:p>
            <a:pPr marL="661900" lvl="1" indent="-261850">
              <a:buFont typeface="Arial"/>
              <a:buChar char="•"/>
              <a:defRPr/>
            </a:pPr>
            <a:r>
              <a:rPr sz="1600"/>
              <a:t>1/11: 19L3 due to MCI-Sept'2008</a:t>
            </a:r>
            <a:endParaRPr sz="1600"/>
          </a:p>
          <a:p>
            <a:pPr marL="661900" lvl="1" indent="-261850">
              <a:buFont typeface="Arial"/>
              <a:buChar char="•"/>
              <a:defRPr/>
            </a:pPr>
            <a:endParaRPr sz="1600"/>
          </a:p>
          <a:p>
            <a:pPr>
              <a:defRPr/>
            </a:pPr>
            <a:r>
              <a:rPr u="sng"/>
              <a:t>Origin of helium release:</a:t>
            </a:r>
            <a:endParaRPr u="sng"/>
          </a:p>
          <a:p>
            <a:pPr marL="683929" lvl="1" indent="-283879">
              <a:buFont typeface="Arial"/>
              <a:buChar char="•"/>
              <a:defRPr/>
            </a:pPr>
            <a:r>
              <a:rPr sz="1600"/>
              <a:t>10/11: SV or RD with origin due to process, not due to a breach or degraded equipment</a:t>
            </a:r>
            <a:endParaRPr sz="1600"/>
          </a:p>
          <a:p>
            <a:pPr marL="683928" lvl="1" indent="-283878">
              <a:buFont typeface="Arial"/>
              <a:buChar char="•"/>
              <a:defRPr/>
            </a:pPr>
            <a:r>
              <a:rPr sz="1600"/>
              <a:t>1/11: </a:t>
            </a:r>
            <a:r>
              <a:rPr lang="en-US" sz="1600" b="0" i="0" u="none" strike="noStrike" cap="none" spc="0">
                <a:solidFill>
                  <a:schemeClr val="tx1"/>
                </a:solidFill>
                <a:latin typeface="+mn-lt"/>
                <a:ea typeface="+mn-ea"/>
                <a:cs typeface="+mn-cs"/>
              </a:rPr>
              <a:t>multiple discharges (MCI-Sept'2008)</a:t>
            </a:r>
            <a:endParaRPr sz="1600"/>
          </a:p>
          <a:p>
            <a:pPr marL="283879" indent="-283879">
              <a:buFont typeface="Arial"/>
              <a:buChar char="•"/>
              <a:defRPr/>
            </a:pPr>
            <a:endParaRPr/>
          </a:p>
        </p:txBody>
      </p:sp>
      <p:sp>
        <p:nvSpPr>
          <p:cNvPr id="11" name="" hidden="0"/>
          <p:cNvSpPr/>
          <p:nvPr isPhoto="0" userDrawn="0"/>
        </p:nvSpPr>
        <p:spPr bwMode="auto">
          <a:xfrm rot="21174938" flipH="0" flipV="0">
            <a:off x="6029890" y="2511633"/>
            <a:ext cx="5649555" cy="640115"/>
          </a:xfrm>
          <a:prstGeom prst="rect">
            <a:avLst/>
          </a:prstGeom>
          <a:solidFill>
            <a:schemeClr val="bg1">
              <a:lumMod val="95000"/>
            </a:schemeClr>
          </a:solidFill>
        </p:spPr>
        <p:txBody>
          <a:bodyPr vertOverflow="overflow" horzOverflow="clip" vert="horz" wrap="square" lIns="91440" tIns="45720" rIns="91440" bIns="45720" numCol="1" spcCol="0" rtlCol="0" fromWordArt="0" anchor="t" anchorCtr="0" forceAA="0" upright="0" compatLnSpc="0">
            <a:spAutoFit/>
          </a:bodyPr>
          <a:p>
            <a:pPr algn="ctr">
              <a:defRPr/>
            </a:pPr>
            <a:r>
              <a:rPr i="1">
                <a:solidFill>
                  <a:srgbClr val="800080"/>
                </a:solidFill>
              </a:rPr>
              <a:t>List being checked</a:t>
            </a:r>
            <a:endParaRPr i="1">
              <a:solidFill>
                <a:srgbClr val="800080"/>
              </a:solidFill>
            </a:endParaRPr>
          </a:p>
          <a:p>
            <a:pPr algn="ctr">
              <a:defRPr/>
            </a:pPr>
            <a:r>
              <a:rPr i="1">
                <a:solidFill>
                  <a:srgbClr val="800080"/>
                </a:solidFill>
              </a:rPr>
              <a:t>and completed for references of events</a:t>
            </a:r>
            <a:endParaRPr i="1">
              <a:solidFill>
                <a:srgbClr val="800080"/>
              </a:solidFill>
            </a:endParaRPr>
          </a:p>
        </p:txBody>
      </p:sp>
      <p:sp>
        <p:nvSpPr>
          <p:cNvPr id="12" name="" hidden="0"/>
          <p:cNvSpPr/>
          <p:nvPr isPhoto="0" userDrawn="0"/>
        </p:nvSpPr>
        <p:spPr bwMode="auto">
          <a:xfrm flipH="0" flipV="0">
            <a:off x="5772213" y="4143962"/>
            <a:ext cx="6217168" cy="2011715"/>
          </a:xfrm>
          <a:prstGeom prst="rect">
            <a:avLst/>
          </a:prstGeom>
          <a:solidFill>
            <a:srgbClr val="F9FAC8"/>
          </a:solidFill>
        </p:spPr>
        <p:txBody>
          <a:bodyPr vertOverflow="overflow" horzOverflow="clip" vert="horz" wrap="square" lIns="91440" tIns="45720" rIns="91440" bIns="45720" numCol="1" spcCol="0" rtlCol="0" fromWordArt="0" anchor="t" anchorCtr="0" forceAA="0" upright="0" compatLnSpc="0">
            <a:spAutoFit/>
          </a:bodyPr>
          <a:p>
            <a:pPr marL="283879" indent="-283879">
              <a:buFont typeface="Arial"/>
              <a:buChar char="•"/>
              <a:defRPr/>
            </a:pPr>
            <a:r>
              <a:rPr sz="1800">
                <a:solidFill>
                  <a:srgbClr val="800080"/>
                </a:solidFill>
              </a:rPr>
              <a:t>Rather low statistics (&lt; 1 per year in average)</a:t>
            </a:r>
            <a:r>
              <a:rPr sz="1800">
                <a:solidFill>
                  <a:srgbClr val="800080"/>
                </a:solidFill>
              </a:rPr>
              <a:t> highly dominated by P4 (specificity with RF as low pressure &amp; high heat load equipment)</a:t>
            </a:r>
            <a:endParaRPr sz="1800">
              <a:solidFill>
                <a:srgbClr val="800080"/>
              </a:solidFill>
            </a:endParaRPr>
          </a:p>
          <a:p>
            <a:pPr marL="283879" indent="-283879">
              <a:buFont typeface="Arial"/>
              <a:buChar char="•"/>
              <a:defRPr/>
            </a:pPr>
            <a:r>
              <a:rPr sz="1800">
                <a:solidFill>
                  <a:srgbClr val="800080"/>
                </a:solidFill>
              </a:rPr>
              <a:t>Since MCI-Sept'2008, no surprise or unforeseen case observed</a:t>
            </a:r>
            <a:endParaRPr sz="1800">
              <a:solidFill>
                <a:srgbClr val="800080"/>
              </a:solidFill>
            </a:endParaRPr>
          </a:p>
          <a:p>
            <a:pPr>
              <a:defRPr/>
            </a:pPr>
            <a:r>
              <a:rPr sz="1800">
                <a:solidFill>
                  <a:srgbClr val="800080"/>
                </a:solidFill>
              </a:rPr>
              <a:t>=&gt; Could be seen as a confirmation of diagnostics and procedures in place</a:t>
            </a:r>
            <a:endParaRPr sz="1800">
              <a:solidFill>
                <a:srgbClr val="80008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Content Placeholder 2" hidden="0"/>
          <p:cNvSpPr>
            <a:spLocks noGrp="1"/>
          </p:cNvSpPr>
          <p:nvPr isPhoto="0" userDrawn="0">
            <p:ph idx="1" hasCustomPrompt="0"/>
          </p:nvPr>
        </p:nvSpPr>
        <p:spPr bwMode="auto">
          <a:xfrm flipH="0" flipV="0">
            <a:off x="407987" y="1184048"/>
            <a:ext cx="11376021" cy="5109842"/>
          </a:xfrm>
        </p:spPr>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marL="316922" indent="-316922">
              <a:spcBef>
                <a:spcPts val="963"/>
              </a:spcBef>
              <a:buFont typeface="Arial"/>
              <a:buChar char="•"/>
              <a:defRPr/>
            </a:pPr>
            <a:r>
              <a:rPr sz="2000" u="sng"/>
              <a:t>Warm-up before LS3:</a:t>
            </a:r>
            <a:endParaRPr sz="2000"/>
          </a:p>
          <a:p>
            <a:pPr>
              <a:spcBef>
                <a:spcPts val="963"/>
              </a:spcBef>
              <a:defRPr/>
            </a:pPr>
            <a:r>
              <a:rPr sz="2000" b="0"/>
              <a:t>       - </a:t>
            </a:r>
            <a:r>
              <a:rPr sz="1800" b="0"/>
              <a:t>Possible work in LSS on room-temperature equipment by specific teams (VSC,...) ?</a:t>
            </a:r>
            <a:endParaRPr sz="1800"/>
          </a:p>
          <a:p>
            <a:pPr marL="316922" indent="-316922">
              <a:spcBef>
                <a:spcPts val="963"/>
              </a:spcBef>
              <a:buFont typeface="Arial"/>
              <a:buChar char="•"/>
              <a:defRPr/>
            </a:pPr>
            <a:r>
              <a:rPr sz="2000" u="sng"/>
              <a:t>Tests at cold during LS3:</a:t>
            </a:r>
            <a:endParaRPr sz="2000" u="sng"/>
          </a:p>
          <a:p>
            <a:pPr>
              <a:spcBef>
                <a:spcPts val="963"/>
              </a:spcBef>
              <a:defRPr/>
            </a:pPr>
            <a:r>
              <a:rPr sz="2000" b="0" u="none"/>
              <a:t>      </a:t>
            </a:r>
            <a:r>
              <a:rPr sz="1800" b="0" u="none"/>
              <a:t>- QXL_Ph2 commissioning while there is no fixed ODH system in place?</a:t>
            </a:r>
            <a:endParaRPr sz="1800" u="none"/>
          </a:p>
          <a:p>
            <a:pPr marL="316921" indent="-316921">
              <a:spcBef>
                <a:spcPts val="963"/>
              </a:spcBef>
              <a:buFont typeface="Arial"/>
              <a:buChar char="•"/>
              <a:defRPr/>
            </a:pPr>
            <a:r>
              <a:rPr sz="2000" u="sng"/>
              <a:t>Cool-down &amp; Powering tests at the end of LS3:</a:t>
            </a:r>
            <a:endParaRPr sz="2000"/>
          </a:p>
          <a:p>
            <a:pPr>
              <a:spcBef>
                <a:spcPts val="963"/>
              </a:spcBef>
              <a:defRPr/>
            </a:pPr>
            <a:r>
              <a:rPr sz="2000" b="0"/>
              <a:t>       - Possible cool-down of arc with work in HL-LSS: New ODH at arc extremity, barriers?</a:t>
            </a:r>
            <a:endParaRPr sz="2000" b="0"/>
          </a:p>
          <a:p>
            <a:pPr>
              <a:spcBef>
                <a:spcPts val="963"/>
              </a:spcBef>
              <a:defRPr/>
            </a:pPr>
            <a:r>
              <a:rPr sz="2000" b="0"/>
              <a:t>   </a:t>
            </a:r>
            <a:r>
              <a:rPr sz="2000" b="0">
                <a:solidFill>
                  <a:schemeClr val="tx2"/>
                </a:solidFill>
              </a:rPr>
              <a:t>    - </a:t>
            </a:r>
            <a:r>
              <a:rPr sz="2000" b="0">
                <a:solidFill>
                  <a:schemeClr val="tx2"/>
                </a:solidFill>
              </a:rPr>
              <a:t>Powering Ph1b threshold increased to keep access in adjacent zones/sectors ?</a:t>
            </a:r>
            <a:endParaRPr sz="2000" b="0">
              <a:solidFill>
                <a:srgbClr val="800080"/>
              </a:solidFill>
            </a:endParaRPr>
          </a:p>
          <a:p>
            <a:pPr marL="316922" indent="-316922">
              <a:spcBef>
                <a:spcPts val="963"/>
              </a:spcBef>
              <a:buFont typeface="Arial"/>
              <a:buChar char="•"/>
              <a:defRPr/>
            </a:pPr>
            <a:r>
              <a:rPr sz="2000" u="sng"/>
              <a:t>Operation after LS3:</a:t>
            </a:r>
            <a:endParaRPr sz="2000" u="sng"/>
          </a:p>
          <a:p>
            <a:pPr>
              <a:spcBef>
                <a:spcPts val="963"/>
              </a:spcBef>
              <a:defRPr/>
            </a:pPr>
            <a:r>
              <a:rPr sz="2000"/>
              <a:t>       - General: </a:t>
            </a:r>
            <a:r>
              <a:rPr lang="en-US" sz="2000" b="0" i="0" u="none" strike="noStrike" cap="none" spc="0">
                <a:solidFill>
                  <a:schemeClr val="tx2"/>
                </a:solidFill>
                <a:latin typeface="+mn-lt"/>
                <a:ea typeface="+mn-ea"/>
                <a:cs typeface="+mn-cs"/>
              </a:rPr>
              <a:t>any reason to revise more globally the rules to be applied?</a:t>
            </a:r>
            <a:endParaRPr sz="2000" b="0"/>
          </a:p>
          <a:p>
            <a:pPr>
              <a:spcBef>
                <a:spcPts val="963"/>
              </a:spcBef>
              <a:defRPr/>
            </a:pPr>
            <a:r>
              <a:rPr sz="2000" b="1"/>
              <a:t>    </a:t>
            </a:r>
            <a:r>
              <a:rPr sz="2000" b="1" i="1">
                <a:solidFill>
                  <a:schemeClr val="bg1">
                    <a:lumMod val="50000"/>
                  </a:schemeClr>
                </a:solidFill>
              </a:rPr>
              <a:t>   </a:t>
            </a:r>
            <a:r>
              <a:rPr sz="2000" b="1" i="1">
                <a:solidFill>
                  <a:schemeClr val="tx2"/>
                </a:solidFill>
              </a:rPr>
              <a:t>- </a:t>
            </a:r>
            <a:r>
              <a:rPr sz="2000" b="1" i="1">
                <a:solidFill>
                  <a:schemeClr val="tx2"/>
                </a:solidFill>
              </a:rPr>
              <a:t>Degraded ventilation conditions:</a:t>
            </a:r>
            <a:r>
              <a:rPr sz="2000" b="0" i="1">
                <a:solidFill>
                  <a:schemeClr val="tx2"/>
                </a:solidFill>
              </a:rPr>
              <a:t> how would this impact LHC, specific case of HL-LHC?</a:t>
            </a:r>
            <a:endParaRPr sz="2000" b="0">
              <a:solidFill>
                <a:schemeClr val="tx2"/>
              </a:solidFill>
            </a:endParaRPr>
          </a:p>
          <a:p>
            <a:pPr>
              <a:spcBef>
                <a:spcPts val="963"/>
              </a:spcBef>
              <a:defRPr/>
            </a:pPr>
            <a:r>
              <a:rPr sz="2000"/>
              <a:t>       - Specific for HL-triplets:</a:t>
            </a:r>
            <a:endParaRPr sz="2000"/>
          </a:p>
          <a:p>
            <a:pPr>
              <a:spcBef>
                <a:spcPts val="963"/>
              </a:spcBef>
              <a:defRPr/>
            </a:pPr>
            <a:r>
              <a:rPr sz="2000"/>
              <a:t>	- inspections: </a:t>
            </a:r>
            <a:r>
              <a:rPr sz="2000" b="0"/>
              <a:t>less than 10 min without work on magnets nor QXL: OK with LHe today</a:t>
            </a:r>
            <a:endParaRPr sz="2000"/>
          </a:p>
          <a:p>
            <a:pPr>
              <a:spcBef>
                <a:spcPts val="963"/>
              </a:spcBef>
              <a:defRPr/>
            </a:pPr>
            <a:r>
              <a:rPr sz="2000"/>
              <a:t>	- work fo</a:t>
            </a:r>
            <a:r>
              <a:rPr sz="2000">
                <a:solidFill>
                  <a:schemeClr val="tx2"/>
                </a:solidFill>
              </a:rPr>
              <a:t>r </a:t>
            </a:r>
            <a:r>
              <a:rPr sz="2000">
                <a:solidFill>
                  <a:schemeClr val="tx2"/>
                </a:solidFill>
              </a:rPr>
              <a:t>RP</a:t>
            </a:r>
            <a:r>
              <a:rPr sz="2000">
                <a:solidFill>
                  <a:schemeClr val="tx2"/>
                </a:solidFill>
              </a:rPr>
              <a:t>, </a:t>
            </a:r>
            <a:r>
              <a:rPr sz="2000"/>
              <a:t>VSC, Survey: </a:t>
            </a:r>
            <a:r>
              <a:rPr sz="2000" b="0"/>
              <a:t>OK with LHe ?</a:t>
            </a:r>
            <a:endParaRPr sz="2000"/>
          </a:p>
        </p:txBody>
      </p:sp>
      <p:sp>
        <p:nvSpPr>
          <p:cNvPr id="5" name="Title 6" hidden="0"/>
          <p:cNvSpPr>
            <a:spLocks noGrp="1"/>
          </p:cNvSpPr>
          <p:nvPr isPhoto="0" userDrawn="0">
            <p:ph type="title" hasCustomPrompt="0"/>
          </p:nvPr>
        </p:nvSpPr>
        <p:spPr bwMode="auto"/>
        <p:txBody>
          <a:bodyPr/>
          <a:lstStyle/>
          <a:p>
            <a:pPr>
              <a:defRPr/>
            </a:pPr>
            <a:r>
              <a:rPr/>
              <a:t>Specific cases already asked/envisaged</a:t>
            </a:r>
            <a:endParaRPr/>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38F80E92-4AE3-07CE-7B65-ACE13DEC3D1D}" type="slidenum">
              <a:rPr lang="en-US"/>
              <a:t/>
            </a:fld>
            <a:endParaRPr lang="en-US"/>
          </a:p>
        </p:txBody>
      </p:sp>
      <p:sp>
        <p:nvSpPr>
          <p:cNvPr id="9" name="" hidden="0"/>
          <p:cNvSpPr/>
          <p:nvPr isPhoto="0" userDrawn="0"/>
        </p:nvSpPr>
        <p:spPr bwMode="auto">
          <a:xfrm flipH="0" flipV="0">
            <a:off x="397391" y="851033"/>
            <a:ext cx="10050026"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i="1">
                <a:solidFill>
                  <a:srgbClr val="800080"/>
                </a:solidFill>
              </a:rPr>
              <a:t>Chronological order</a:t>
            </a:r>
            <a:endParaRPr>
              <a:solidFill>
                <a:srgbClr val="80008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Content Placeholder 2" hidden="0"/>
          <p:cNvSpPr>
            <a:spLocks noGrp="1"/>
          </p:cNvSpPr>
          <p:nvPr isPhoto="0" userDrawn="0">
            <p:ph idx="1" hasCustomPrompt="0"/>
          </p:nvPr>
        </p:nvSpPr>
        <p:spPr bwMode="auto">
          <a:xfrm flipH="0" flipV="0">
            <a:off x="407986" y="1047975"/>
            <a:ext cx="11376021" cy="5150664"/>
          </a:xfrm>
        </p:spPr>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a:defRPr/>
            </a:pPr>
            <a:r>
              <a:rPr>
                <a:solidFill>
                  <a:schemeClr val="bg1">
                    <a:lumMod val="65000"/>
                  </a:schemeClr>
                </a:solidFill>
              </a:rPr>
              <a:t>Mandate, meetings, documentation repository</a:t>
            </a:r>
            <a:endParaRPr>
              <a:solidFill>
                <a:schemeClr val="bg1">
                  <a:lumMod val="65000"/>
                </a:schemeClr>
              </a:solidFill>
            </a:endParaRPr>
          </a:p>
          <a:p>
            <a:pPr>
              <a:defRPr/>
            </a:pPr>
            <a:r>
              <a:rPr>
                <a:solidFill>
                  <a:schemeClr val="bg1">
                    <a:lumMod val="65000"/>
                  </a:schemeClr>
                </a:solidFill>
              </a:rPr>
              <a:t>Brief recall HL-LHC context, ODH-spill key elements, documentation and procedures in place, REX</a:t>
            </a:r>
            <a:endParaRPr/>
          </a:p>
          <a:p>
            <a:pPr>
              <a:defRPr/>
            </a:pPr>
            <a:r>
              <a:rPr/>
              <a:t>Cases identified and studied by the wg:</a:t>
            </a:r>
            <a:endParaRPr/>
          </a:p>
          <a:p>
            <a:pPr>
              <a:spcBef>
                <a:spcPts val="680"/>
              </a:spcBef>
              <a:defRPr/>
            </a:pPr>
            <a:r>
              <a:rPr/>
              <a:t>	- Cool-down</a:t>
            </a:r>
            <a:endParaRPr/>
          </a:p>
          <a:p>
            <a:pPr>
              <a:spcBef>
                <a:spcPts val="678"/>
              </a:spcBef>
              <a:defRPr/>
            </a:pPr>
            <a:r>
              <a:rPr/>
              <a:t>	- Powering</a:t>
            </a:r>
            <a:endParaRPr/>
          </a:p>
          <a:p>
            <a:pPr>
              <a:spcBef>
                <a:spcPts val="678"/>
              </a:spcBef>
              <a:defRPr/>
            </a:pPr>
            <a:r>
              <a:rPr/>
              <a:t>	- Intervention for HL triplets</a:t>
            </a:r>
            <a:endParaRPr/>
          </a:p>
          <a:p>
            <a:pPr>
              <a:defRPr/>
            </a:pPr>
            <a:r>
              <a:rPr>
                <a:solidFill>
                  <a:schemeClr val="tx2"/>
                </a:solidFill>
              </a:rPr>
              <a:t>Other cases (Wup, Cmg, CrabCav...)</a:t>
            </a:r>
            <a:endParaRPr>
              <a:solidFill>
                <a:schemeClr val="tx2"/>
              </a:solidFill>
            </a:endParaRPr>
          </a:p>
          <a:p>
            <a:pPr>
              <a:defRPr/>
            </a:pPr>
            <a:r>
              <a:rPr>
                <a:solidFill>
                  <a:schemeClr val="bg1">
                    <a:lumMod val="65000"/>
                  </a:schemeClr>
                </a:solidFill>
              </a:rPr>
              <a:t>Summary of recommendations</a:t>
            </a:r>
            <a:endParaRPr>
              <a:solidFill>
                <a:schemeClr val="bg1">
                  <a:lumMod val="65000"/>
                </a:schemeClr>
              </a:solidFill>
            </a:endParaRPr>
          </a:p>
          <a:p>
            <a:pPr>
              <a:defRPr/>
            </a:pPr>
            <a:r>
              <a:rPr>
                <a:solidFill>
                  <a:schemeClr val="bg1">
                    <a:lumMod val="65000"/>
                  </a:schemeClr>
                </a:solidFill>
              </a:rPr>
              <a:t>+ list of documents/text/drawings to be updated</a:t>
            </a:r>
            <a:endParaRPr>
              <a:solidFill>
                <a:schemeClr val="bg1">
                  <a:lumMod val="65000"/>
                </a:schemeClr>
              </a:solidFill>
            </a:endParaRPr>
          </a:p>
          <a:p>
            <a:pPr>
              <a:defRPr/>
            </a:pPr>
            <a:r>
              <a:rPr lang="en-US" sz="2100" b="1" i="0" u="none" strike="noStrike" cap="none" spc="0">
                <a:solidFill>
                  <a:schemeClr val="bg1">
                    <a:lumMod val="65000"/>
                  </a:schemeClr>
                </a:solidFill>
                <a:latin typeface="+mn-lt"/>
                <a:ea typeface="+mn-ea"/>
                <a:cs typeface="+mn-cs"/>
              </a:rPr>
              <a:t>Complements: ODH detectors in UR galleries, sector door at P5, possible int</a:t>
            </a:r>
            <a:r>
              <a:rPr lang="en-US" sz="2100" b="1" i="0" u="none" strike="noStrike" cap="none" spc="0">
                <a:solidFill>
                  <a:schemeClr val="bg1">
                    <a:lumMod val="65000"/>
                  </a:schemeClr>
                </a:solidFill>
                <a:latin typeface="+mn-lt"/>
                <a:ea typeface="+mn-ea"/>
                <a:cs typeface="+mn-cs"/>
              </a:rPr>
              <a:t>erface with LHC Ventilation wg, possible link of workframe authorisations with</a:t>
            </a:r>
            <a:r>
              <a:rPr lang="en-US" sz="2100" b="1" i="0" u="none" strike="noStrike" cap="none" spc="0">
                <a:solidFill>
                  <a:schemeClr val="bg1">
                    <a:lumMod val="65000"/>
                  </a:schemeClr>
                </a:solidFill>
                <a:latin typeface="+mn-lt"/>
                <a:ea typeface="+mn-ea"/>
                <a:cs typeface="+mn-cs"/>
              </a:rPr>
              <a:t> IMPACT tool</a:t>
            </a:r>
            <a:endParaRPr>
              <a:solidFill>
                <a:schemeClr val="bg1">
                  <a:lumMod val="65000"/>
                </a:schemeClr>
              </a:solidFill>
            </a:endParaRPr>
          </a:p>
        </p:txBody>
      </p:sp>
      <p:sp>
        <p:nvSpPr>
          <p:cNvPr id="5" name="Title 6" hidden="0"/>
          <p:cNvSpPr>
            <a:spLocks noGrp="1"/>
          </p:cNvSpPr>
          <p:nvPr isPhoto="0" userDrawn="0">
            <p:ph type="title" hasCustomPrompt="0"/>
          </p:nvPr>
        </p:nvSpPr>
        <p:spPr bwMode="auto"/>
        <p:txBody>
          <a:bodyPr/>
          <a:lstStyle/>
          <a:p>
            <a:pPr>
              <a:defRPr/>
            </a:pPr>
            <a:r>
              <a:rPr/>
              <a:t>CONTENT</a:t>
            </a:r>
            <a:endParaRPr/>
          </a:p>
        </p:txBody>
      </p:sp>
      <p:sp>
        <p:nvSpPr>
          <p:cNvPr id="6" name="Date Placeholder 10" hidden="0"/>
          <p:cNvSpPr>
            <a:spLocks noGrp="1"/>
          </p:cNvSpPr>
          <p:nvPr isPhoto="0" userDrawn="0">
            <p:ph type="dt" sz="half" idx="10" hasCustomPrompt="0"/>
          </p:nvPr>
        </p:nvSpPr>
        <p:spPr bwMode="auto"/>
        <p:txBody>
          <a:bodyPr/>
          <a:lstStyle/>
          <a:p>
            <a:pPr>
              <a:defRPr/>
            </a:pPr>
            <a:r>
              <a:rPr/>
              <a:t>14-May-2025</a:t>
            </a:r>
            <a:endParaRPr/>
          </a:p>
        </p:txBody>
      </p:sp>
      <p:sp>
        <p:nvSpPr>
          <p:cNvPr id="7" name="Footer Placeholder 11" hidden="0"/>
          <p:cNvSpPr>
            <a:spLocks noGrp="1"/>
          </p:cNvSpPr>
          <p:nvPr isPhoto="0" userDrawn="0">
            <p:ph type="ftr" sz="quarter" idx="11" hasCustomPrompt="0"/>
          </p:nvPr>
        </p:nvSpPr>
        <p:spPr bwMode="auto"/>
        <p:txBody>
          <a:bodyPr/>
          <a:lstStyle/>
          <a:p>
            <a:pPr>
              <a:defRPr/>
            </a:pPr>
            <a:r>
              <a:rPr/>
              <a:t>Revision of the LHC Helium WG Recommendations, ATS General Safety meeting</a:t>
            </a:r>
            <a:endParaRPr/>
          </a:p>
        </p:txBody>
      </p:sp>
      <p:sp>
        <p:nvSpPr>
          <p:cNvPr id="8" name="Slide Number Placeholder 12" hidden="0"/>
          <p:cNvSpPr>
            <a:spLocks noGrp="1"/>
          </p:cNvSpPr>
          <p:nvPr isPhoto="0" userDrawn="0">
            <p:ph type="sldNum" sz="quarter" idx="12" hasCustomPrompt="0"/>
          </p:nvPr>
        </p:nvSpPr>
        <p:spPr bwMode="auto"/>
        <p:txBody>
          <a:bodyPr/>
          <a:lstStyle/>
          <a:p>
            <a:pPr>
              <a:defRPr/>
            </a:pPr>
            <a:fld id="{9D71BD47-0CCA-B860-6743-8CBECAFB3CD6}" type="slidenum">
              <a:rPr lang="en-US" sz="1000"/>
              <a:t/>
            </a:fld>
            <a:endParaRPr sz="10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Source Sans Pro"/>
        <a:ea typeface="Arial"/>
        <a:cs typeface="Arial"/>
      </a:majorFont>
      <a:minorFont>
        <a:latin typeface="Source Sans Pro"/>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theme>
</file>

<file path=docProps/app.xml><?xml version="1.0" encoding="utf-8"?>
<Properties xmlns="http://schemas.openxmlformats.org/officeDocument/2006/extended-properties" xmlns:vt="http://schemas.openxmlformats.org/officeDocument/2006/docPropsVTypes">
  <Template/>
  <TotalTime>0</TotalTime>
  <Words>0</Words>
  <Application>ONLYOFFICE/2.5.565.0</Application>
  <DocSecurity>0</DocSecurity>
  <PresentationFormat>Widescreen</PresentationFormat>
  <Paragraphs>0</Paragraphs>
  <Slides>53</Slides>
  <Notes>53</Notes>
  <HiddenSlides>0</HiddenSlides>
  <MMClips>2</MMClips>
  <ScaleCrop>0</ScaleCrop>
  <HeadingPairs>
    <vt:vector size="4" baseType="variant">
      <vt:variant>
        <vt:lpstr>Theme</vt:lpstr>
      </vt:variant>
      <vt:variant>
        <vt:i4>1</vt:i4>
      </vt:variant>
      <vt:variant>
        <vt:lpstr>Slide Titles</vt:lpstr>
      </vt:variant>
      <vt:variant>
        <vt:i4>53</vt:i4>
      </vt:variant>
    </vt:vector>
  </HeadingPairs>
  <TitlesOfParts>
    <vt:vector size="54"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Source Sans Pro 50pt  up to three lines</dc:title>
  <dc:subject/>
  <dc:creator>Microsoft Office User</dc:creator>
  <cp:keywords/>
  <dc:description/>
  <dc:identifier/>
  <dc:language/>
  <cp:lastModifiedBy/>
  <cp:revision>40</cp:revision>
  <dcterms:created xsi:type="dcterms:W3CDTF">2020-12-17T08:42:32Z</dcterms:created>
  <dcterms:modified xsi:type="dcterms:W3CDTF">2025-05-22T10:20:18Z</dcterms:modified>
  <cp:category/>
  <cp:contentStatus/>
  <cp:version/>
</cp:coreProperties>
</file>