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5" r:id="rId2"/>
    <p:sldId id="604" r:id="rId3"/>
    <p:sldId id="620" r:id="rId4"/>
    <p:sldId id="622" r:id="rId5"/>
    <p:sldId id="623" r:id="rId6"/>
    <p:sldId id="621" r:id="rId7"/>
    <p:sldId id="624" r:id="rId8"/>
    <p:sldId id="618" r:id="rId9"/>
    <p:sldId id="619" r:id="rId10"/>
    <p:sldId id="605" r:id="rId11"/>
    <p:sldId id="606" r:id="rId12"/>
    <p:sldId id="608" r:id="rId13"/>
    <p:sldId id="609" r:id="rId14"/>
    <p:sldId id="611" r:id="rId15"/>
    <p:sldId id="612" r:id="rId16"/>
    <p:sldId id="613" r:id="rId17"/>
    <p:sldId id="614" r:id="rId18"/>
    <p:sldId id="615" r:id="rId19"/>
    <p:sldId id="616" r:id="rId20"/>
    <p:sldId id="617" r:id="rId21"/>
    <p:sldId id="625" r:id="rId2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FF"/>
    <a:srgbClr val="00CCFF"/>
    <a:srgbClr val="33CCFF"/>
    <a:srgbClr val="00FF00"/>
    <a:srgbClr val="D2DEEF"/>
    <a:srgbClr val="EAEFF7"/>
    <a:srgbClr val="FF0066"/>
    <a:srgbClr val="3164AB"/>
    <a:srgbClr val="FFF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164" autoAdjust="0"/>
  </p:normalViewPr>
  <p:slideViewPr>
    <p:cSldViewPr snapToGrid="0">
      <p:cViewPr varScale="1">
        <p:scale>
          <a:sx n="63" d="100"/>
          <a:sy n="63" d="100"/>
        </p:scale>
        <p:origin x="764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80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0BC62-FE02-4AC3-A8F2-FC30F70238C1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6887-0BD1-4D7D-A20B-9BB5E84FEDF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73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19BB5-8AD9-4318-A7DF-2D831B7C8D2F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9190-82B4-4350-AE6F-EEB445E5467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0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532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CBDFB-C699-0116-CBEA-A845306CB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099DE6D-CBDC-C7B7-8B9F-81D19A9746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0064606-C0D9-F91A-2094-1F3334AE7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195F13-1DC6-A798-68F7-6D4670C1A4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794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5A299-E98F-F322-911B-F546C135E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6A651C0-AA5A-F4EE-4761-0FF3D4AAAC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C6A6CF6-41DD-3C74-619F-E60592B8D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A01857-C48D-EA78-C3CD-A6289CA2CE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553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3260F-5FCF-14BD-A7BC-333D96722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F61DDE6-AACA-CEEC-E87B-965D3A1A82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DBD016D-FBE4-82E3-CB1C-88332468F5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0785F9-2B4C-7143-5ACB-BBD78FD642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1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FB680-C541-A49E-B4B8-F50E41360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A9C4658-497C-E1D0-4509-5B3D745614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73D999-4700-E2F8-3448-C9F7DECAA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0FA455A-DF9F-4BC4-9620-08BA254463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827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8846B-8237-7689-0FB1-30D1B445D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0E7B1C0-BA9D-F439-BA87-F09E214F97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899776-DA7E-80E9-D27F-FBDFF2C77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D87C25-6AB3-1D10-58A9-E9F1A1D80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283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BA85E-EB71-A989-766B-E7BBDD30C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1CD8662-C15A-7D40-1D5E-ED36DAAE76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486CB29-A033-25CA-DBEE-AD589D9A6D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F82795-F1DB-75B1-9846-A470F4CEFF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191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1EAEF-DD4D-5CC1-46F1-D47798E71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EB47E2F-49DD-2DAD-9AFC-86D901CD2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F23014E-D338-C321-8447-7D2C6A7E8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60C1DDB-B8AB-CCF2-9F58-6ACB205566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38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C145E-0AF1-ED4C-1BE1-9B63AC38D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0117008-4979-0D8C-D344-908674BDF1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CB3E66-16C9-B281-5DE6-1C7F9DD512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4BF6F2F-0644-4972-16BB-41F975EC8C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018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E17E4-A032-BAD2-B76B-14946D3D4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826B6E7-3D73-7A9E-3E86-5B709E246A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0ABDD17-76AD-FAB1-BF13-B0FB11A26D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7F2ACC-0A09-ED17-36B8-64D3F6BC6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061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2762E-DC46-84C3-9756-882896FB2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8FD5D3D-0989-9707-9DE4-BF27FC1BC9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F06EB9-78BF-3E45-AE4F-934DB8244C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BA70D67-4930-CFDF-35B7-FF08E9EBA7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668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F11F2-D22F-1376-E54D-574B8230F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A79FECF-5712-430D-03ED-1C639B6E50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4C836BA-99DE-AB4B-3A02-317574A2F5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F58D6D-A3DA-4804-7C82-ABC87A7CD7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983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6194E-27A2-4A3E-FF9F-079651597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37A2613-E3EA-B730-1F14-158479BB2B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1314C53-2E7F-9A68-6008-95CDE38A0C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2FE9514-8185-5C15-8C07-50B23C8311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825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2E3AC-2134-88BF-38F5-32FD56702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B9C31E9-6A39-4082-43EC-D2B699BD9F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FBB58C1-A5C1-F3FD-BD0C-F4E42603E8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43E052E-0FA7-4602-1627-4AE131B6BA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64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A3D2B-5284-FFF7-294A-72453C65C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863B898-F2A9-FC88-44E3-0E33584A60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FE22CF0-BC1F-7681-AD8C-3BC0C22E29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3F4884C-98FF-ACE6-57A5-3995120BF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99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8EC08-A6E8-7061-AA18-E86E369B4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F833116-714F-9D1D-4434-536F6D9D3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9817592-5D91-704B-8D0D-671C4A1BA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01F9C8-6CF6-ACCA-EACF-891F8A5470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541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60C2E-3B9F-184A-D17C-37D490879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43AC878-CE10-B79B-792C-5028AD6A6A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96F5FB1-5201-4F94-9CC6-0D8EF03E70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FF52C8-1D9B-F51D-C932-EF1761194E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038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94C23-1A0E-DC21-0455-DB81F6DC7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EE3CE0D-19D9-00C9-43AA-4F9381614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EA9BB3E-6B07-4461-786D-3BE8C87C5E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BCDACA-013E-C613-75C4-B0860F9275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17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59B0E-E557-8358-DE5A-9849764A8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0B24307-983A-3665-2D08-6C948BBC4F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3057EB0-4887-FCFA-2C6C-2F8ED2BA5A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765E620-A0A2-10B1-48F4-823CAE45EF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578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6E390-EAD2-15B9-EA05-71B504488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D6137D0-783E-991E-20A0-4CDFB22D19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A23FAC9-FB1A-75A5-1769-F4603AB4D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15AA62-D35D-D1F5-7CE9-9857A25944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379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D36F7-DBFC-C314-6E9E-B464DEA9D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F0FEB71-4BA9-F880-5943-7FDB242630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62A305D-448D-C988-6212-2B3938FE26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953D49D-20D5-ECFA-94E9-68AAF21746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8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7F33998C-AB1F-7F45-9371-072E20628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3" y="6419863"/>
            <a:ext cx="12192001" cy="452358"/>
          </a:xfrm>
          <a:prstGeom prst="rect">
            <a:avLst/>
          </a:prstGeom>
        </p:spPr>
      </p:pic>
      <p:sp>
        <p:nvSpPr>
          <p:cNvPr id="15" name="Rectángulo 14"/>
          <p:cNvSpPr/>
          <p:nvPr userDrawn="1"/>
        </p:nvSpPr>
        <p:spPr>
          <a:xfrm>
            <a:off x="1537840" y="6460897"/>
            <a:ext cx="5113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1" y="6481134"/>
            <a:ext cx="1386883" cy="344888"/>
          </a:xfrm>
          <a:prstGeom prst="rect">
            <a:avLst/>
          </a:prstGeom>
        </p:spPr>
      </p:pic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6449761" y="6460897"/>
            <a:ext cx="3259861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i="0" noProof="0" dirty="0">
                <a:solidFill>
                  <a:schemeClr val="bg1"/>
                </a:solidFill>
              </a:rPr>
              <a:t>Jairo Villegas </a:t>
            </a:r>
            <a:r>
              <a:rPr lang="en-US" sz="1600" b="1" i="0" noProof="0" dirty="0" err="1">
                <a:solidFill>
                  <a:schemeClr val="bg1"/>
                </a:solidFill>
              </a:rPr>
              <a:t>Domínguez</a:t>
            </a:r>
            <a:endParaRPr lang="en-US" sz="1600" b="1" i="0" noProof="0" dirty="0">
              <a:solidFill>
                <a:schemeClr val="bg1"/>
              </a:solidFill>
            </a:endParaRPr>
          </a:p>
        </p:txBody>
      </p:sp>
      <p:cxnSp>
        <p:nvCxnSpPr>
          <p:cNvPr id="24" name="Conector recto 23"/>
          <p:cNvCxnSpPr/>
          <p:nvPr userDrawn="1"/>
        </p:nvCxnSpPr>
        <p:spPr>
          <a:xfrm>
            <a:off x="1510574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 userDrawn="1"/>
        </p:nvCxnSpPr>
        <p:spPr>
          <a:xfrm>
            <a:off x="6573045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 userDrawn="1"/>
        </p:nvCxnSpPr>
        <p:spPr>
          <a:xfrm>
            <a:off x="9720971" y="6419971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45482" y="6447477"/>
            <a:ext cx="768973" cy="358800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374764A-6B52-4A73-9FBE-0C91B1B4C639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32" name="Conector recto 31"/>
          <p:cNvCxnSpPr/>
          <p:nvPr userDrawn="1"/>
        </p:nvCxnSpPr>
        <p:spPr>
          <a:xfrm>
            <a:off x="10514455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10605246" y="4865414"/>
            <a:ext cx="1385846" cy="1460757"/>
          </a:xfrm>
          <a:prstGeom prst="rect">
            <a:avLst/>
          </a:prstGeom>
        </p:spPr>
      </p:pic>
      <p:pic>
        <p:nvPicPr>
          <p:cNvPr id="23" name="Picture 21" descr="csiclogo">
            <a:extLst>
              <a:ext uri="{FF2B5EF4-FFF2-40B4-BE49-F238E27FC236}">
                <a16:creationId xmlns:a16="http://schemas.microsoft.com/office/drawing/2014/main" id="{285926C7-634C-4360-B23D-FB04AB68BF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97" y="6488295"/>
            <a:ext cx="1343282" cy="33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58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/>
          <p:cNvSpPr/>
          <p:nvPr userDrawn="1"/>
        </p:nvSpPr>
        <p:spPr>
          <a:xfrm>
            <a:off x="1333874" y="6460897"/>
            <a:ext cx="47755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2" y="6481134"/>
            <a:ext cx="1198660" cy="29808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20639" y="6508028"/>
            <a:ext cx="1377231" cy="298296"/>
          </a:xfrm>
          <a:prstGeom prst="rect">
            <a:avLst/>
          </a:prstGeom>
        </p:spPr>
      </p:pic>
      <p:cxnSp>
        <p:nvCxnSpPr>
          <p:cNvPr id="26" name="Conector recto 25"/>
          <p:cNvCxnSpPr/>
          <p:nvPr userDrawn="1"/>
        </p:nvCxnSpPr>
        <p:spPr>
          <a:xfrm>
            <a:off x="1346948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 userDrawn="1"/>
        </p:nvCxnSpPr>
        <p:spPr>
          <a:xfrm>
            <a:off x="6055662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 userDrawn="1"/>
        </p:nvCxnSpPr>
        <p:spPr>
          <a:xfrm>
            <a:off x="9372604" y="6419089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 userDrawn="1"/>
        </p:nvCxnSpPr>
        <p:spPr>
          <a:xfrm>
            <a:off x="10605246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02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9000">
              <a:srgbClr val="7798B6"/>
            </a:gs>
            <a:gs pos="0">
              <a:schemeClr val="accent1">
                <a:lumMod val="50000"/>
              </a:schemeClr>
            </a:gs>
            <a:gs pos="100000">
              <a:schemeClr val="bg1"/>
            </a:gs>
            <a:gs pos="75000">
              <a:srgbClr val="E7F0F9"/>
            </a:gs>
            <a:gs pos="6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88450" y="191760"/>
            <a:ext cx="1156234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nLGAD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Gain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suppression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on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irradiated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samples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</a:p>
          <a:p>
            <a:pPr algn="ctr"/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Main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results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for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paper</a:t>
            </a:r>
            <a:endParaRPr lang="en-GB" sz="61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288450" y="3100249"/>
            <a:ext cx="115623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4399594" y="3429000"/>
            <a:ext cx="2847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dirty="0">
                <a:latin typeface="Trebuchet MS" panose="020B0603020202020204" pitchFamily="34" charset="0"/>
              </a:rPr>
              <a:t>June 12</a:t>
            </a:r>
            <a:r>
              <a:rPr lang="en-GB" sz="3200" baseline="30000" dirty="0">
                <a:latin typeface="Trebuchet MS" panose="020B0603020202020204" pitchFamily="34" charset="0"/>
              </a:rPr>
              <a:t>th</a:t>
            </a:r>
            <a:r>
              <a:rPr lang="en-GB" sz="3200" dirty="0">
                <a:latin typeface="Trebuchet MS" panose="020B0603020202020204" pitchFamily="34" charset="0"/>
              </a:rPr>
              <a:t> 2025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07479" y="4188729"/>
            <a:ext cx="1083148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Jairo Antonio Villegas </a:t>
            </a:r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Dominguez</a:t>
            </a:r>
            <a:endParaRPr lang="es-ES_tradnl" sz="25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Salvador Hidalgo Villena</a:t>
            </a:r>
          </a:p>
          <a:p>
            <a:pPr algn="ctr"/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Florent</a:t>
            </a:r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Dougados</a:t>
            </a:r>
            <a:endParaRPr lang="es-ES_tradnl" sz="25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9" name="Grupo 2">
            <a:extLst>
              <a:ext uri="{FF2B5EF4-FFF2-40B4-BE49-F238E27FC236}">
                <a16:creationId xmlns:a16="http://schemas.microsoft.com/office/drawing/2014/main" id="{262DB30F-5FF5-45C7-B096-61AA787AF6D3}"/>
              </a:ext>
            </a:extLst>
          </p:cNvPr>
          <p:cNvGrpSpPr/>
          <p:nvPr/>
        </p:nvGrpSpPr>
        <p:grpSpPr>
          <a:xfrm>
            <a:off x="2470894" y="5596160"/>
            <a:ext cx="6880852" cy="752512"/>
            <a:chOff x="2609350" y="4462008"/>
            <a:chExt cx="6880852" cy="752512"/>
          </a:xfrm>
        </p:grpSpPr>
        <p:grpSp>
          <p:nvGrpSpPr>
            <p:cNvPr id="10" name="Agrupar 13">
              <a:extLst>
                <a:ext uri="{FF2B5EF4-FFF2-40B4-BE49-F238E27FC236}">
                  <a16:creationId xmlns:a16="http://schemas.microsoft.com/office/drawing/2014/main" id="{348A01F0-02FE-4CAB-9676-E321956E11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63318" y="4562771"/>
              <a:ext cx="4626884" cy="651749"/>
              <a:chOff x="5163341" y="199485"/>
              <a:chExt cx="4812821" cy="677941"/>
            </a:xfrm>
          </p:grpSpPr>
          <p:pic>
            <p:nvPicPr>
              <p:cNvPr id="12" name="Picture 21" descr="csiclogo">
                <a:extLst>
                  <a:ext uri="{FF2B5EF4-FFF2-40B4-BE49-F238E27FC236}">
                    <a16:creationId xmlns:a16="http://schemas.microsoft.com/office/drawing/2014/main" id="{285926C7-634C-4360-B23D-FB04AB68BF4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886" y="225273"/>
                <a:ext cx="2468276" cy="620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20" descr="cnmlogo">
                <a:extLst>
                  <a:ext uri="{FF2B5EF4-FFF2-40B4-BE49-F238E27FC236}">
                    <a16:creationId xmlns:a16="http://schemas.microsoft.com/office/drawing/2014/main" id="{5984A1FC-E3EA-4E57-BB8F-DFC971350C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-1802"/>
              <a:stretch/>
            </p:blipFill>
            <p:spPr bwMode="auto">
              <a:xfrm>
                <a:off x="5163341" y="199485"/>
                <a:ext cx="2236437" cy="677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F923710D-203F-4ECD-A3D0-08A02A90B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350" y="4462008"/>
              <a:ext cx="2150035" cy="7525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300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7C206-FDAA-BB53-B983-569779813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5C5FEAE-DFFD-8AD3-04A5-1DF6E4DB5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9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3A87599-90E9-326A-E2EC-DD921D61138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DEC3AD37-CF34-CD3B-4B3C-CDF13676020F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- TCT Visible Light 404 nm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4A8370-3634-198E-34B2-FC68D2B760DD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C8B1E8-55A2-D07F-B8B8-6B8933D4E499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3636933-F16B-2A07-3604-2FDF47CB4C3F}"/>
              </a:ext>
            </a:extLst>
          </p:cNvPr>
          <p:cNvSpPr txBox="1"/>
          <p:nvPr/>
        </p:nvSpPr>
        <p:spPr>
          <a:xfrm>
            <a:off x="7014429" y="1025957"/>
            <a:ext cx="4946851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LG14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mínimum </a:t>
            </a:r>
            <a:r>
              <a:rPr lang="el-GR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9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Breakdown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decrease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increasing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65A1DDF4-C75B-E86B-2CBC-86F74D5F8A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991789"/>
              </p:ext>
            </p:extLst>
          </p:nvPr>
        </p:nvGraphicFramePr>
        <p:xfrm>
          <a:off x="0" y="520717"/>
          <a:ext cx="7160697" cy="6106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805561" imgH="3244543" progId="Origin95.Graph">
                  <p:embed/>
                </p:oleObj>
              </mc:Choice>
              <mc:Fallback>
                <p:oleObj name="Graph" r:id="rId3" imgW="3805561" imgH="3244543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65A1DDF4-C75B-E86B-2CBC-86F74D5F8A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20717"/>
                        <a:ext cx="7160697" cy="6106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8FD05A5F-26D5-0A59-E1AA-7F1F1A622349}"/>
              </a:ext>
            </a:extLst>
          </p:cNvPr>
          <p:cNvSpPr txBox="1"/>
          <p:nvPr/>
        </p:nvSpPr>
        <p:spPr>
          <a:xfrm>
            <a:off x="3392463" y="1025957"/>
            <a:ext cx="208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TCT Blue</a:t>
            </a:r>
          </a:p>
          <a:p>
            <a:r>
              <a:rPr lang="es-ES" sz="2500" b="1" dirty="0">
                <a:latin typeface="Trebuchet MS" panose="020B0603020202020204" pitchFamily="34" charset="0"/>
              </a:rPr>
              <a:t>404 nm</a:t>
            </a:r>
          </a:p>
        </p:txBody>
      </p:sp>
    </p:spTree>
    <p:extLst>
      <p:ext uri="{BB962C8B-B14F-4D97-AF65-F5344CB8AC3E}">
        <p14:creationId xmlns:p14="http://schemas.microsoft.com/office/powerpoint/2010/main" val="3377881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2C957-5B39-3295-FAEF-C77D6BD6F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8F2BEAB-F9E7-0C0B-AB48-26F4B193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10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B14E8023-D0C6-0D5B-E3EF-49A9C91671FA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1839CF06-0F73-D087-44C0-17AFD54E680C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- TCT IR Light 1060 nm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109FD7-9CDC-86AD-CDD8-ADD9BD73F574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430702B-1F78-0291-215F-6E9605668BE5}"/>
              </a:ext>
            </a:extLst>
          </p:cNvPr>
          <p:cNvSpPr txBox="1"/>
          <p:nvPr/>
        </p:nvSpPr>
        <p:spPr>
          <a:xfrm>
            <a:off x="6898640" y="1778957"/>
            <a:ext cx="494685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LG14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mínimum </a:t>
            </a:r>
            <a:r>
              <a:rPr lang="el-GR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9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79A6D314-916A-79A0-12ED-643CC4468E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643181"/>
              </p:ext>
            </p:extLst>
          </p:nvPr>
        </p:nvGraphicFramePr>
        <p:xfrm>
          <a:off x="0" y="432688"/>
          <a:ext cx="6808178" cy="6121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015863" imgH="3611092" progId="Origin95.Graph">
                  <p:embed/>
                </p:oleObj>
              </mc:Choice>
              <mc:Fallback>
                <p:oleObj name="Graph" r:id="rId3" imgW="4015863" imgH="3611092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79A6D314-916A-79A0-12ED-643CC4468E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32688"/>
                        <a:ext cx="6808178" cy="6121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821C0CBC-3448-54A9-603F-354C0690F172}"/>
              </a:ext>
            </a:extLst>
          </p:cNvPr>
          <p:cNvSpPr txBox="1"/>
          <p:nvPr/>
        </p:nvSpPr>
        <p:spPr>
          <a:xfrm>
            <a:off x="2921726" y="917183"/>
            <a:ext cx="208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TCT IR</a:t>
            </a:r>
          </a:p>
          <a:p>
            <a:r>
              <a:rPr lang="es-ES" sz="2500" b="1" dirty="0">
                <a:latin typeface="Trebuchet MS" panose="020B0603020202020204" pitchFamily="34" charset="0"/>
              </a:rPr>
              <a:t>1060 nm</a:t>
            </a:r>
          </a:p>
        </p:txBody>
      </p:sp>
    </p:spTree>
    <p:extLst>
      <p:ext uri="{BB962C8B-B14F-4D97-AF65-F5344CB8AC3E}">
        <p14:creationId xmlns:p14="http://schemas.microsoft.com/office/powerpoint/2010/main" val="4147837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E921B-AF36-5FE8-93ED-2BB0CD754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EC50A3-25FD-087B-AAA2-C98667566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11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41D85440-EDA6-15BB-1548-ED413DFBC817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B90F7C9F-4300-1589-C965-7F14422D8943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- TCT IR Light 1060 nm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F970E4-061D-4617-108D-7DB226853F75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C2603F3-48CB-B8ED-B4D3-351132F1D71B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965DE78B-C339-4C03-1861-3104694D25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076461"/>
              </p:ext>
            </p:extLst>
          </p:nvPr>
        </p:nvGraphicFramePr>
        <p:xfrm>
          <a:off x="207229" y="376572"/>
          <a:ext cx="6807200" cy="630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63781" imgH="3669030" progId="Origin95.Graph">
                  <p:embed/>
                </p:oleObj>
              </mc:Choice>
              <mc:Fallback>
                <p:oleObj name="Graph" r:id="rId3" imgW="3963781" imgH="3669030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965DE78B-C339-4C03-1861-3104694D2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229" y="376572"/>
                        <a:ext cx="6807200" cy="6300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A146CE6C-CFCC-038E-DF9D-7892637AEC52}"/>
              </a:ext>
            </a:extLst>
          </p:cNvPr>
          <p:cNvSpPr txBox="1"/>
          <p:nvPr/>
        </p:nvSpPr>
        <p:spPr>
          <a:xfrm>
            <a:off x="1548349" y="4493580"/>
            <a:ext cx="208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TCT IR</a:t>
            </a:r>
          </a:p>
          <a:p>
            <a:r>
              <a:rPr lang="es-ES" sz="2500" b="1" dirty="0">
                <a:latin typeface="Trebuchet MS" panose="020B0603020202020204" pitchFamily="34" charset="0"/>
              </a:rPr>
              <a:t>1060 nm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52BF3FD-2229-528F-AA3F-8DA142B02F26}"/>
              </a:ext>
            </a:extLst>
          </p:cNvPr>
          <p:cNvSpPr txBox="1"/>
          <p:nvPr/>
        </p:nvSpPr>
        <p:spPr>
          <a:xfrm>
            <a:off x="6898640" y="1778957"/>
            <a:ext cx="494685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LG14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mínimum </a:t>
            </a:r>
            <a:r>
              <a:rPr lang="el-GR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9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38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D95A5-9497-642B-DE34-FCF5DC7C7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29F2F39-2EA3-B0C1-B0C6-B1EFF609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12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9B461848-1ED4-35A1-E65E-7606FF77D39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EBAFF79A-92B7-8719-424C-2D6332224F1D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IR and Visible Light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74C9A9-79F8-A5DE-6FA2-8BA0FAFB6DF4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8567CC0F-D3B1-0094-2B15-A7F238ECB219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9B56516-B89E-C457-62EC-6D16D4B338B2}"/>
              </a:ext>
            </a:extLst>
          </p:cNvPr>
          <p:cNvSpPr txBox="1"/>
          <p:nvPr/>
        </p:nvSpPr>
        <p:spPr>
          <a:xfrm>
            <a:off x="6999872" y="785393"/>
            <a:ext cx="4946851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LG14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suppression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enhanced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penetrating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light (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multiplication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IR and visible light are similar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values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13AFCB2A-8D6A-2F2F-956A-8F8EEFEB99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434662"/>
              </p:ext>
            </p:extLst>
          </p:nvPr>
        </p:nvGraphicFramePr>
        <p:xfrm>
          <a:off x="0" y="545543"/>
          <a:ext cx="7131584" cy="6081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805561" imgH="3244543" progId="Origin95.Graph">
                  <p:embed/>
                </p:oleObj>
              </mc:Choice>
              <mc:Fallback>
                <p:oleObj name="Graph" r:id="rId3" imgW="3805561" imgH="3244543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13AFCB2A-8D6A-2F2F-956A-8F8EEFEB99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45543"/>
                        <a:ext cx="7131584" cy="6081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291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0C4D1-54C1-A2DC-56C2-57C8D5DDD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A86C13E-3765-4797-4BB8-A4DC5057B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0980AF1-21D6-DF17-72AE-A5E145C36799}"/>
              </a:ext>
            </a:extLst>
          </p:cNvPr>
          <p:cNvSpPr txBox="1"/>
          <p:nvPr/>
        </p:nvSpPr>
        <p:spPr>
          <a:xfrm>
            <a:off x="0" y="1981200"/>
            <a:ext cx="12192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800" dirty="0" err="1">
                <a:latin typeface="Trebuchet MS" panose="020B0603020202020204" pitchFamily="34" charset="0"/>
              </a:rPr>
              <a:t>Irradiated</a:t>
            </a:r>
            <a:r>
              <a:rPr lang="es-ES" sz="6800" dirty="0">
                <a:latin typeface="Trebuchet MS" panose="020B0603020202020204" pitchFamily="34" charset="0"/>
              </a:rPr>
              <a:t> </a:t>
            </a:r>
            <a:r>
              <a:rPr lang="es-ES" sz="6800" dirty="0" err="1">
                <a:latin typeface="Trebuchet MS" panose="020B0603020202020204" pitchFamily="34" charset="0"/>
              </a:rPr>
              <a:t>nLGADs</a:t>
            </a:r>
            <a:endParaRPr lang="es-ES" sz="6800" dirty="0">
              <a:latin typeface="Trebuchet MS" panose="020B0603020202020204" pitchFamily="34" charset="0"/>
            </a:endParaRPr>
          </a:p>
          <a:p>
            <a:pPr algn="ctr"/>
            <a:r>
              <a:rPr lang="es-ES" sz="6800" dirty="0">
                <a:latin typeface="Trebuchet MS" panose="020B0603020202020204" pitchFamily="34" charset="0"/>
              </a:rPr>
              <a:t>Visible Light 404 nm</a:t>
            </a:r>
          </a:p>
        </p:txBody>
      </p:sp>
    </p:spTree>
    <p:extLst>
      <p:ext uri="{BB962C8B-B14F-4D97-AF65-F5344CB8AC3E}">
        <p14:creationId xmlns:p14="http://schemas.microsoft.com/office/powerpoint/2010/main" val="1670163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56DE4-A582-516F-9D90-A6276C113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EDACB17-99B5-D8AC-9745-40AD8FA2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14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006058F-683F-58D4-D1C7-5C9BAF8CFBDB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44B620A3-1E1D-7960-B770-10D438A3AB66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2e13 p/cm</a:t>
            </a:r>
            <a:r>
              <a:rPr lang="es-ES" sz="3000" b="1" baseline="30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2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5146C8-8ABA-6141-3816-6147D945F005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B7E16E4-D305-D9F6-FC91-4F52F254BEE0}"/>
              </a:ext>
            </a:extLst>
          </p:cNvPr>
          <p:cNvSpPr txBox="1"/>
          <p:nvPr/>
        </p:nvSpPr>
        <p:spPr>
          <a:xfrm>
            <a:off x="7718501" y="1977856"/>
            <a:ext cx="41380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800" b="1" i="1" u="sng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2e13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p/cm</a:t>
            </a:r>
            <a:r>
              <a:rPr lang="es-ES" sz="2800" baseline="300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A31B2257-5B80-BECA-B58D-39E832E489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015018"/>
              </p:ext>
            </p:extLst>
          </p:nvPr>
        </p:nvGraphicFramePr>
        <p:xfrm>
          <a:off x="-223519" y="612416"/>
          <a:ext cx="7942020" cy="591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431338" imgH="3298146" progId="Origin95.Graph">
                  <p:embed/>
                </p:oleObj>
              </mc:Choice>
              <mc:Fallback>
                <p:oleObj name="Graph" r:id="rId3" imgW="4431338" imgH="3298146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A31B2257-5B80-BECA-B58D-39E832E489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23519" y="612416"/>
                        <a:ext cx="7942020" cy="5913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2276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7083B-496F-AAF6-8DC2-D481A0666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AF9B4C1-D4EB-2778-BFAC-9C37608B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15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A1187C3-576E-D1A7-B1A2-1471E50F01C3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B5DFCB35-F428-6630-FB92-E2844957DE17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3e13 p/cm</a:t>
            </a:r>
            <a:r>
              <a:rPr lang="es-ES" sz="3000" b="1" baseline="30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2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CD00C4-960A-EE13-69D3-897C86650078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CF115C1-2A2B-B303-313A-5880F89CF396}"/>
              </a:ext>
            </a:extLst>
          </p:cNvPr>
          <p:cNvSpPr txBox="1"/>
          <p:nvPr/>
        </p:nvSpPr>
        <p:spPr>
          <a:xfrm>
            <a:off x="7676442" y="982176"/>
            <a:ext cx="41380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800" b="1" i="1" u="sng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3e13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p/cm</a:t>
            </a:r>
            <a:r>
              <a:rPr lang="es-ES" sz="2800" baseline="300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Depletion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A67CB3C4-3128-3D43-D068-7EFA4F03D6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728495"/>
              </p:ext>
            </p:extLst>
          </p:nvPr>
        </p:nvGraphicFramePr>
        <p:xfrm>
          <a:off x="-249083" y="643193"/>
          <a:ext cx="7925525" cy="590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431338" imgH="3298146" progId="Origin95.Graph">
                  <p:embed/>
                </p:oleObj>
              </mc:Choice>
              <mc:Fallback>
                <p:oleObj name="Graph" r:id="rId3" imgW="4431338" imgH="3298146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A67CB3C4-3128-3D43-D068-7EFA4F03D6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49083" y="643193"/>
                        <a:ext cx="7925525" cy="590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9740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AD938-E8B3-40DD-7C59-4145E43E8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CABEB5-F329-056A-5A22-A2FB9A2D8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16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4F28A02-A611-49EF-2A56-F5B59EFF2D88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4070EE77-7915-BDED-F1F7-27E7D6E1790E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3e13 p/cm</a:t>
            </a:r>
            <a:r>
              <a:rPr lang="es-ES" sz="3000" b="1" baseline="30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2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F02C53-FB2F-4EFA-D988-F1BE07B2FE7F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EEA51749-FC9E-2C0A-4C33-EDAD899AA8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575112"/>
              </p:ext>
            </p:extLst>
          </p:nvPr>
        </p:nvGraphicFramePr>
        <p:xfrm>
          <a:off x="-105514" y="643193"/>
          <a:ext cx="7893716" cy="5877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431338" imgH="3298146" progId="Origin95.Graph">
                  <p:embed/>
                </p:oleObj>
              </mc:Choice>
              <mc:Fallback>
                <p:oleObj name="Graph" r:id="rId3" imgW="4431338" imgH="3298146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EEA51749-FC9E-2C0A-4C33-EDAD899AA8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05514" y="643193"/>
                        <a:ext cx="7893716" cy="5877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8650A73-2A2D-991A-EDC2-5418774878A5}"/>
              </a:ext>
            </a:extLst>
          </p:cNvPr>
          <p:cNvSpPr txBox="1"/>
          <p:nvPr/>
        </p:nvSpPr>
        <p:spPr>
          <a:xfrm>
            <a:off x="7676442" y="982176"/>
            <a:ext cx="41380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800" b="1" i="1" u="sng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3e13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p/cm</a:t>
            </a:r>
            <a:r>
              <a:rPr lang="es-ES" sz="2800" baseline="300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Depletion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41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F9997-9D6D-188D-FC46-81E541234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61D8546-2CEF-2FD1-D563-0DA8D89D6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17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0046E44-736F-8ED6-AB91-9D21A6136238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5BE7CEB8-F2FB-750D-8662-86158B463BA9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1e14 p/cm</a:t>
            </a:r>
            <a:r>
              <a:rPr lang="es-ES" sz="3000" b="1" baseline="30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2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5AFE90-2A8A-0686-8CE6-6C8BF1CD5543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240EA1C-5F84-1C67-D116-CB6B6510A3CC}"/>
              </a:ext>
            </a:extLst>
          </p:cNvPr>
          <p:cNvSpPr txBox="1"/>
          <p:nvPr/>
        </p:nvSpPr>
        <p:spPr>
          <a:xfrm>
            <a:off x="7071360" y="982176"/>
            <a:ext cx="47431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800" b="1" i="1" u="sng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1e14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p/cm</a:t>
            </a:r>
            <a:r>
              <a:rPr lang="es-ES" sz="2800" baseline="300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Depletion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18D7FE88-11BE-9762-C5A9-2759A1348E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483461"/>
              </p:ext>
            </p:extLst>
          </p:nvPr>
        </p:nvGraphicFramePr>
        <p:xfrm>
          <a:off x="89321" y="598595"/>
          <a:ext cx="8097520" cy="6028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431338" imgH="3298146" progId="Origin95.Graph">
                  <p:embed/>
                </p:oleObj>
              </mc:Choice>
              <mc:Fallback>
                <p:oleObj name="Graph" r:id="rId3" imgW="4431338" imgH="3298146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18D7FE88-11BE-9762-C5A9-2759A1348E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321" y="598595"/>
                        <a:ext cx="8097520" cy="60288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536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D215B-1666-B33A-B732-113CDBCD7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B870C44-DAC3-56C9-78FA-DDBE37EC2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18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FF9CC14F-4689-FE58-B938-971F0EB36505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CB13582B-59C0-20B7-BEC8-5BFC13C404DD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All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fluences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FFDEF4-8C58-6EB9-7B34-42A5DC044EA6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C866BA9-C03F-B642-EDFE-EAB7B7B8DA2A}"/>
              </a:ext>
            </a:extLst>
          </p:cNvPr>
          <p:cNvSpPr txBox="1"/>
          <p:nvPr/>
        </p:nvSpPr>
        <p:spPr>
          <a:xfrm>
            <a:off x="7071849" y="1489695"/>
            <a:ext cx="47431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decreases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Depletion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9F5FE9C1-8758-2735-5DDE-CB1C20FF6B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630169"/>
              </p:ext>
            </p:extLst>
          </p:nvPr>
        </p:nvGraphicFramePr>
        <p:xfrm>
          <a:off x="0" y="515637"/>
          <a:ext cx="7142775" cy="6106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96092" imgH="3244149" progId="Origin95.Graph">
                  <p:embed/>
                </p:oleObj>
              </mc:Choice>
              <mc:Fallback>
                <p:oleObj name="Graph" r:id="rId3" imgW="3796092" imgH="3244149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9F5FE9C1-8758-2735-5DDE-CB1C20FF6B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15637"/>
                        <a:ext cx="7142775" cy="6106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741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5F43A-3178-D8D0-B4AD-E7A3BE546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544DFDB-1628-BA36-1210-C00DA8B1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279C890-44CB-F95E-A43B-213AFE0E951D}"/>
              </a:ext>
            </a:extLst>
          </p:cNvPr>
          <p:cNvSpPr txBox="1"/>
          <p:nvPr/>
        </p:nvSpPr>
        <p:spPr>
          <a:xfrm>
            <a:off x="0" y="1788160"/>
            <a:ext cx="12192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800" dirty="0" err="1">
                <a:latin typeface="Trebuchet MS" panose="020B0603020202020204" pitchFamily="34" charset="0"/>
              </a:rPr>
              <a:t>Setup</a:t>
            </a:r>
            <a:r>
              <a:rPr lang="es-ES" sz="6800" dirty="0">
                <a:latin typeface="Trebuchet MS" panose="020B0603020202020204" pitchFamily="34" charset="0"/>
              </a:rPr>
              <a:t> </a:t>
            </a:r>
            <a:r>
              <a:rPr lang="es-ES" sz="6800" dirty="0" err="1">
                <a:latin typeface="Trebuchet MS" panose="020B0603020202020204" pitchFamily="34" charset="0"/>
              </a:rPr>
              <a:t>for</a:t>
            </a:r>
            <a:r>
              <a:rPr lang="es-ES" sz="6800" dirty="0">
                <a:latin typeface="Trebuchet MS" panose="020B0603020202020204" pitchFamily="34" charset="0"/>
              </a:rPr>
              <a:t> Laser </a:t>
            </a:r>
            <a:r>
              <a:rPr lang="es-ES" sz="6800" dirty="0" err="1">
                <a:latin typeface="Trebuchet MS" panose="020B0603020202020204" pitchFamily="34" charset="0"/>
              </a:rPr>
              <a:t>Power</a:t>
            </a:r>
            <a:r>
              <a:rPr lang="es-ES" sz="6800" dirty="0">
                <a:latin typeface="Trebuchet MS" panose="020B0603020202020204" pitchFamily="34" charset="0"/>
              </a:rPr>
              <a:t> </a:t>
            </a:r>
            <a:r>
              <a:rPr lang="es-ES" sz="6800" dirty="0" err="1">
                <a:latin typeface="Trebuchet MS" panose="020B0603020202020204" pitchFamily="34" charset="0"/>
              </a:rPr>
              <a:t>Measurements</a:t>
            </a:r>
            <a:endParaRPr lang="es-ES" sz="6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862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736BA-4BDD-C35C-54AD-C5005EF0F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32DA708-7397-722F-E997-3035711DE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19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F1E165C2-B024-D071-46AB-1CD232C53255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A7D7DB19-42AA-8F7C-8C45-A0FFA5C34EA1}"/>
              </a:ext>
            </a:extLst>
          </p:cNvPr>
          <p:cNvSpPr/>
          <p:nvPr/>
        </p:nvSpPr>
        <p:spPr>
          <a:xfrm>
            <a:off x="252663" y="0"/>
            <a:ext cx="115623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– Visible Light 404 nm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– </a:t>
            </a:r>
            <a:r>
              <a:rPr lang="es-ES" sz="30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All</a:t>
            </a:r>
            <a:r>
              <a:rPr lang="es-ES" sz="30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000" b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fluences</a:t>
            </a:r>
            <a:endParaRPr lang="es-ES" sz="30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95FCFF-E7C1-51F9-A1F8-88F304B5A679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7141F9-F959-130E-2907-7A7ABA777FA9}"/>
              </a:ext>
            </a:extLst>
          </p:cNvPr>
          <p:cNvSpPr txBox="1"/>
          <p:nvPr/>
        </p:nvSpPr>
        <p:spPr>
          <a:xfrm>
            <a:off x="7071849" y="1489695"/>
            <a:ext cx="47431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fluences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decreases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signal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degrades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lang="es-ES" sz="28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fluence</a:t>
            </a:r>
            <a:endParaRPr lang="es-ES" sz="28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088FF671-3EB8-F7DE-EE9E-CD5FAE8838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271114"/>
              </p:ext>
            </p:extLst>
          </p:nvPr>
        </p:nvGraphicFramePr>
        <p:xfrm>
          <a:off x="-80791" y="512283"/>
          <a:ext cx="7152640" cy="6114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96092" imgH="3244149" progId="Origin95.Graph">
                  <p:embed/>
                </p:oleObj>
              </mc:Choice>
              <mc:Fallback>
                <p:oleObj name="Graph" r:id="rId3" imgW="3796092" imgH="3244149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088FF671-3EB8-F7DE-EE9E-CD5FAE8838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0791" y="512283"/>
                        <a:ext cx="7152640" cy="6114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629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80C15-3AE8-239E-714D-964D6F7DB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CFE2A6D-7F35-CEEA-E67B-5C206B28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20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7316337C-CB80-96B1-B70D-5D67555EC715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87FDB01-2513-22E5-72A1-1037CEBA6745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DF5CAD8-6378-9FAB-6914-A564DB7ADC00}"/>
              </a:ext>
            </a:extLst>
          </p:cNvPr>
          <p:cNvSpPr txBox="1"/>
          <p:nvPr/>
        </p:nvSpPr>
        <p:spPr>
          <a:xfrm>
            <a:off x="457200" y="1489695"/>
            <a:ext cx="1135781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Comments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after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discussion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IR light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Confirming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suppression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applying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full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depletion</a:t>
            </a:r>
            <a:endParaRPr lang="es-ES" sz="2800" b="1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sweeping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 (3D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plot</a:t>
            </a: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 </a:t>
            </a:r>
            <a:r>
              <a:rPr lang="es-ES" sz="2800" b="1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discarded</a:t>
            </a:r>
            <a:endParaRPr lang="es-ES" sz="2800" b="1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Visible light, IR light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800" b="1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-20ºC and 20ºC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" sz="2800" b="1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094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749E1-C664-F70F-ACF4-CD0B7364C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2D8D03-6C04-44BF-A5EE-9F8015D2A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4F2860B8-66E0-2B47-3C42-44994C6A065A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F06C958D-8CEB-9459-6D25-5D51207190E4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Power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Meter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B60104-F8B0-2BAF-A68C-2CAFEB488EC9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7F48D9-6ADE-3CCE-A354-AC58C396C955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52FD53E-B69C-8F8E-0950-6ABCABE6D50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:a16="http://schemas.microsoft.com/office/drawing/2014/main" id="{7F2A8DC3-7603-2794-4A72-BC2792446A0E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188B3FA-658F-1094-32F4-0315D3CFF9D6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3A37E91-920A-9AFC-9945-483A1EACC7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6" b="1427"/>
          <a:stretch/>
        </p:blipFill>
        <p:spPr>
          <a:xfrm>
            <a:off x="252663" y="987547"/>
            <a:ext cx="6574856" cy="43624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E828F92-E8C2-63AC-ADE1-1ACFA53E2D85}"/>
              </a:ext>
            </a:extLst>
          </p:cNvPr>
          <p:cNvSpPr txBox="1"/>
          <p:nvPr/>
        </p:nvSpPr>
        <p:spPr>
          <a:xfrm>
            <a:off x="7308078" y="873747"/>
            <a:ext cx="450693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400-1100 </a:t>
            </a:r>
            <a:r>
              <a:rPr lang="es-ES" sz="2500" b="1" dirty="0" err="1">
                <a:latin typeface="Trebuchet MS" panose="020B0603020202020204" pitchFamily="34" charset="0"/>
              </a:rPr>
              <a:t>nm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wavelength</a:t>
            </a:r>
            <a:endParaRPr lang="es-ES" sz="2500" b="1" dirty="0">
              <a:latin typeface="Trebuchet MS" panose="020B0603020202020204" pitchFamily="34" charset="0"/>
            </a:endParaRPr>
          </a:p>
          <a:p>
            <a:r>
              <a:rPr lang="es-ES" sz="2500" b="1" dirty="0" err="1">
                <a:latin typeface="Trebuchet MS" panose="020B0603020202020204" pitchFamily="34" charset="0"/>
              </a:rPr>
              <a:t>Integrated</a:t>
            </a:r>
            <a:r>
              <a:rPr lang="es-ES" sz="2500" b="1" dirty="0">
                <a:latin typeface="Trebuchet MS" panose="020B0603020202020204" pitchFamily="34" charset="0"/>
              </a:rPr>
              <a:t> Si detector</a:t>
            </a:r>
          </a:p>
          <a:p>
            <a:r>
              <a:rPr lang="es-ES" sz="2500" b="1" dirty="0" err="1">
                <a:latin typeface="Trebuchet MS" panose="020B0603020202020204" pitchFamily="34" charset="0"/>
              </a:rPr>
              <a:t>Accuracy</a:t>
            </a:r>
            <a:r>
              <a:rPr lang="es-ES" sz="2500" b="1" dirty="0">
                <a:latin typeface="Trebuchet MS" panose="020B0603020202020204" pitchFamily="34" charset="0"/>
              </a:rPr>
              <a:t> of 5%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2D0C5C-2BF8-8BCE-6DFE-0BC51802467D}"/>
              </a:ext>
            </a:extLst>
          </p:cNvPr>
          <p:cNvSpPr txBox="1"/>
          <p:nvPr/>
        </p:nvSpPr>
        <p:spPr>
          <a:xfrm>
            <a:off x="4765040" y="2845581"/>
            <a:ext cx="160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Optical</a:t>
            </a:r>
            <a:r>
              <a:rPr lang="es-ES" b="1" dirty="0">
                <a:solidFill>
                  <a:srgbClr val="FFFF00"/>
                </a:solidFill>
                <a:latin typeface="Trebuchet MS" panose="020B0603020202020204" pitchFamily="34" charset="0"/>
              </a:rPr>
              <a:t> </a:t>
            </a:r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Fiber</a:t>
            </a:r>
            <a:r>
              <a:rPr lang="es-ES" b="1" dirty="0">
                <a:solidFill>
                  <a:srgbClr val="FFFF00"/>
                </a:solidFill>
                <a:latin typeface="Trebuchet MS" panose="020B0603020202020204" pitchFamily="34" charset="0"/>
              </a:rPr>
              <a:t> </a:t>
            </a:r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connector</a:t>
            </a:r>
            <a:endParaRPr lang="es-ES" b="1" dirty="0">
              <a:solidFill>
                <a:srgbClr val="FFFF00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EFABE2D-1386-D18B-74BE-B5F5B3E149BF}"/>
              </a:ext>
            </a:extLst>
          </p:cNvPr>
          <p:cNvSpPr txBox="1"/>
          <p:nvPr/>
        </p:nvSpPr>
        <p:spPr>
          <a:xfrm>
            <a:off x="3827417" y="4624683"/>
            <a:ext cx="1605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Wavelength</a:t>
            </a:r>
            <a:endParaRPr lang="es-ES" sz="1500" b="1" dirty="0">
              <a:solidFill>
                <a:srgbClr val="FFFF0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ES" sz="1500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selection</a:t>
            </a:r>
            <a:endParaRPr lang="es-ES" sz="1500" b="1" dirty="0">
              <a:solidFill>
                <a:srgbClr val="FFFF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4B512CA-DD32-84A7-CC44-3F5416F6C3D7}"/>
              </a:ext>
            </a:extLst>
          </p:cNvPr>
          <p:cNvSpPr/>
          <p:nvPr/>
        </p:nvSpPr>
        <p:spPr>
          <a:xfrm>
            <a:off x="538480" y="1127760"/>
            <a:ext cx="3484880" cy="510860"/>
          </a:xfrm>
          <a:prstGeom prst="rect">
            <a:avLst/>
          </a:pr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8A0FE46-6F39-3F35-FB93-302F420909D3}"/>
              </a:ext>
            </a:extLst>
          </p:cNvPr>
          <p:cNvSpPr/>
          <p:nvPr/>
        </p:nvSpPr>
        <p:spPr>
          <a:xfrm>
            <a:off x="7270340" y="859926"/>
            <a:ext cx="4544671" cy="1260316"/>
          </a:xfrm>
          <a:prstGeom prst="rect">
            <a:avLst/>
          </a:prstGeom>
          <a:noFill/>
          <a:ln w="5715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s-ES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53E7BD57-A0AC-A061-B175-A8AECBCD7C75}"/>
              </a:ext>
            </a:extLst>
          </p:cNvPr>
          <p:cNvCxnSpPr/>
          <p:nvPr/>
        </p:nvCxnSpPr>
        <p:spPr>
          <a:xfrm>
            <a:off x="4023360" y="1355370"/>
            <a:ext cx="3246980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88FB74A1-EC3B-2CE7-0E6F-43D8882C5221}"/>
                  </a:ext>
                </a:extLst>
              </p:cNvPr>
              <p:cNvSpPr txBox="1"/>
              <p:nvPr/>
            </p:nvSpPr>
            <p:spPr>
              <a:xfrm>
                <a:off x="7183187" y="2347852"/>
                <a:ext cx="4756713" cy="3653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L</a:t>
                </a:r>
                <a:r>
                  <a:rPr lang="es-ES" sz="2500" b="1" baseline="-25000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= laser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power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[W]=[J/s]</a:t>
                </a:r>
              </a:p>
              <a:p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Unit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measured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,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for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a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given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frequency</a:t>
                </a:r>
                <a:endParaRPr lang="es-ES" sz="2500" b="1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  <a:p>
                <a:endParaRPr lang="es-ES" sz="2500" b="1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  <a:p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Number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of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photons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per pulse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ES" sz="2000" b="1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>
                    <a:solidFill>
                      <a:schemeClr val="tx1"/>
                    </a:solidFill>
                  </a:rPr>
                  <a:t>f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frequency</a:t>
                </a:r>
                <a:endParaRPr lang="es-ES" sz="2000" b="1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 err="1">
                    <a:solidFill>
                      <a:schemeClr val="tx1"/>
                    </a:solidFill>
                  </a:rPr>
                  <a:t>E</a:t>
                </a:r>
                <a:r>
                  <a:rPr lang="es-ES" sz="2000" b="1" baseline="-25000" dirty="0" err="1">
                    <a:solidFill>
                      <a:schemeClr val="tx1"/>
                    </a:solidFill>
                  </a:rPr>
                  <a:t>γ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number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of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photons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per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energy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unit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[J/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quanta]</a:t>
                </a: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88FB74A1-EC3B-2CE7-0E6F-43D8882C52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3187" y="2347852"/>
                <a:ext cx="4756713" cy="3653116"/>
              </a:xfrm>
              <a:prstGeom prst="rect">
                <a:avLst/>
              </a:prstGeom>
              <a:blipFill>
                <a:blip r:embed="rId4"/>
                <a:stretch>
                  <a:fillRect l="-2049" t="-1169" b="-200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168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D4A83-4D3E-0D69-8EEF-91F51E9DD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733686E-7F38-37F3-158D-48FB6C0E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AD8598F-4B14-F44F-791D-50760DBEEE8B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39A0ED05-8211-2804-E811-27D98D46BD7F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Power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vs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frequency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EBC6DDC2-AD9A-5C5C-CFB7-8DD0477DC0C0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F041758-C035-2E45-4643-45104C296DFA}"/>
                  </a:ext>
                </a:extLst>
              </p:cNvPr>
              <p:cNvSpPr txBox="1"/>
              <p:nvPr/>
            </p:nvSpPr>
            <p:spPr>
              <a:xfrm>
                <a:off x="7058298" y="890983"/>
                <a:ext cx="4756713" cy="44225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L</a:t>
                </a:r>
                <a:r>
                  <a:rPr lang="es-ES" sz="2500" b="1" baseline="-25000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= laser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power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[W]=[J/s]</a:t>
                </a:r>
              </a:p>
              <a:p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Unit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measured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,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for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a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given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frequency</a:t>
                </a:r>
                <a:endParaRPr lang="es-ES" sz="2500" b="1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  <a:p>
                <a:endParaRPr lang="es-ES" sz="2500" b="1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  <a:p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Number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of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photons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per pulse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ES" sz="2000" b="1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>
                    <a:solidFill>
                      <a:schemeClr val="tx1"/>
                    </a:solidFill>
                  </a:rPr>
                  <a:t>f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frequency</a:t>
                </a:r>
                <a:endParaRPr lang="es-ES" sz="2000" b="1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 err="1">
                    <a:solidFill>
                      <a:schemeClr val="tx1"/>
                    </a:solidFill>
                  </a:rPr>
                  <a:t>E</a:t>
                </a:r>
                <a:r>
                  <a:rPr lang="es-ES" sz="2000" b="1" baseline="-25000" dirty="0" err="1">
                    <a:solidFill>
                      <a:schemeClr val="tx1"/>
                    </a:solidFill>
                  </a:rPr>
                  <a:t>γ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number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of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photons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per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energy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unit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[J/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quanta]</a:t>
                </a:r>
              </a:p>
              <a:p>
                <a:endParaRPr lang="es-ES" sz="2500" b="1" dirty="0">
                  <a:latin typeface="Trebuchet MS" panose="020B0603020202020204" pitchFamily="34" charset="0"/>
                </a:endParaRPr>
              </a:p>
              <a:p>
                <a:endParaRPr lang="es-ES" sz="25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F041758-C035-2E45-4643-45104C296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298" y="890983"/>
                <a:ext cx="4756713" cy="4422557"/>
              </a:xfrm>
              <a:prstGeom prst="rect">
                <a:avLst/>
              </a:prstGeom>
              <a:blipFill>
                <a:blip r:embed="rId3"/>
                <a:stretch>
                  <a:fillRect l="-2179" t="-96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Objeto 15">
            <a:extLst>
              <a:ext uri="{FF2B5EF4-FFF2-40B4-BE49-F238E27FC236}">
                <a16:creationId xmlns:a16="http://schemas.microsoft.com/office/drawing/2014/main" id="{05D8D108-8E25-98F4-2854-BB20FFBA05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75986"/>
              </p:ext>
            </p:extLst>
          </p:nvPr>
        </p:nvGraphicFramePr>
        <p:xfrm>
          <a:off x="-152401" y="292387"/>
          <a:ext cx="8038351" cy="6146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97187" imgH="3285534" progId="Origin95.Graph">
                  <p:embed/>
                </p:oleObj>
              </mc:Choice>
              <mc:Fallback>
                <p:oleObj name="Graph" r:id="rId4" imgW="4297187" imgH="3285534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05D8D108-8E25-98F4-2854-BB20FFBA05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52401" y="292387"/>
                        <a:ext cx="8038351" cy="6146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60B8CF62-37E9-55B5-0197-5C79334A1947}"/>
              </a:ext>
            </a:extLst>
          </p:cNvPr>
          <p:cNvSpPr txBox="1"/>
          <p:nvPr/>
        </p:nvSpPr>
        <p:spPr>
          <a:xfrm>
            <a:off x="7058298" y="4643120"/>
            <a:ext cx="4756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8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relationship</a:t>
            </a:r>
            <a:r>
              <a:rPr lang="es-E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8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seems</a:t>
            </a:r>
            <a:r>
              <a:rPr lang="es-E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 linear, BUT</a:t>
            </a:r>
          </a:p>
        </p:txBody>
      </p:sp>
    </p:spTree>
    <p:extLst>
      <p:ext uri="{BB962C8B-B14F-4D97-AF65-F5344CB8AC3E}">
        <p14:creationId xmlns:p14="http://schemas.microsoft.com/office/powerpoint/2010/main" val="275548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4B139-9A97-2644-BDF6-E4EE3071F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754BA7A-2A18-2B7F-AE2F-0012DFF9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DAA6094A-B68E-FB62-CE5B-207FAAF5D5E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21FCB4B5-6F72-0284-E4DE-8BD2E4006296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A1E0D66-B009-B039-A1F1-8E344D24FB00}"/>
                  </a:ext>
                </a:extLst>
              </p:cNvPr>
              <p:cNvSpPr txBox="1"/>
              <p:nvPr/>
            </p:nvSpPr>
            <p:spPr>
              <a:xfrm>
                <a:off x="6916058" y="909195"/>
                <a:ext cx="4756713" cy="2883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Number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of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500" b="1" dirty="0" err="1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photons</a:t>
                </a:r>
                <a:r>
                  <a:rPr lang="es-ES" sz="2500" b="1" dirty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 per pulse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  <m:r>
                      <a:rPr lang="es-E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ES" sz="2000" b="1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>
                    <a:solidFill>
                      <a:schemeClr val="tx1"/>
                    </a:solidFill>
                  </a:rPr>
                  <a:t>f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frequency</a:t>
                </a:r>
                <a:endParaRPr lang="es-ES" sz="2000" b="1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b="1" dirty="0" err="1">
                    <a:solidFill>
                      <a:schemeClr val="tx1"/>
                    </a:solidFill>
                  </a:rPr>
                  <a:t>E</a:t>
                </a:r>
                <a:r>
                  <a:rPr lang="es-ES" sz="2000" b="1" baseline="-25000" dirty="0" err="1">
                    <a:solidFill>
                      <a:schemeClr val="tx1"/>
                    </a:solidFill>
                  </a:rPr>
                  <a:t>γ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=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number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of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photons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per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energy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unit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[J/</a:t>
                </a:r>
                <a:r>
                  <a:rPr lang="es-ES" sz="2000" b="1" dirty="0" err="1">
                    <a:solidFill>
                      <a:schemeClr val="tx1"/>
                    </a:solidFill>
                  </a:rPr>
                  <a:t>photon</a:t>
                </a:r>
                <a:r>
                  <a:rPr lang="es-ES" sz="2000" b="1" dirty="0">
                    <a:solidFill>
                      <a:schemeClr val="tx1"/>
                    </a:solidFill>
                  </a:rPr>
                  <a:t> quanta]</a:t>
                </a:r>
              </a:p>
              <a:p>
                <a:endParaRPr lang="es-ES" sz="2500" b="1" dirty="0">
                  <a:latin typeface="Trebuchet MS" panose="020B0603020202020204" pitchFamily="34" charset="0"/>
                </a:endParaRPr>
              </a:p>
              <a:p>
                <a:endParaRPr lang="es-ES" sz="25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A1E0D66-B009-B039-A1F1-8E344D24FB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6058" y="909195"/>
                <a:ext cx="4756713" cy="2883675"/>
              </a:xfrm>
              <a:prstGeom prst="rect">
                <a:avLst/>
              </a:prstGeom>
              <a:blipFill>
                <a:blip r:embed="rId3"/>
                <a:stretch>
                  <a:fillRect l="-2179" t="-148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uadroTexto 17">
            <a:extLst>
              <a:ext uri="{FF2B5EF4-FFF2-40B4-BE49-F238E27FC236}">
                <a16:creationId xmlns:a16="http://schemas.microsoft.com/office/drawing/2014/main" id="{FB0AA34A-863B-0FDA-EA24-03C415F34286}"/>
              </a:ext>
            </a:extLst>
          </p:cNvPr>
          <p:cNvSpPr txBox="1"/>
          <p:nvPr/>
        </p:nvSpPr>
        <p:spPr>
          <a:xfrm>
            <a:off x="6916057" y="3396536"/>
            <a:ext cx="475671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relationship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seems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linear,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but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...</a:t>
            </a:r>
          </a:p>
          <a:p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number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of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photons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per pulse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decreases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for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low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frequencies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losses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?)</a:t>
            </a:r>
          </a:p>
          <a:p>
            <a:endParaRPr lang="es-ES" sz="23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es-ES" sz="2300" b="1" i="1" u="sng" dirty="0">
                <a:latin typeface="Trebuchet MS" panose="020B0603020202020204" pitchFamily="34" charset="0"/>
              </a:rPr>
              <a:t>TCT </a:t>
            </a:r>
            <a:r>
              <a:rPr lang="es-ES" sz="2300" b="1" i="1" u="sng" dirty="0" err="1">
                <a:latin typeface="Trebuchet MS" panose="020B0603020202020204" pitchFamily="34" charset="0"/>
              </a:rPr>
              <a:t>Measurements</a:t>
            </a:r>
            <a:r>
              <a:rPr lang="es-ES" sz="2300" b="1" i="1" u="sng" dirty="0">
                <a:latin typeface="Trebuchet MS" panose="020B0603020202020204" pitchFamily="34" charset="0"/>
              </a:rPr>
              <a:t> = 1kHz </a:t>
            </a: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280B13D0-7589-F853-D881-FDD94BE55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87610"/>
              </p:ext>
            </p:extLst>
          </p:nvPr>
        </p:nvGraphicFramePr>
        <p:xfrm>
          <a:off x="0" y="557773"/>
          <a:ext cx="7509577" cy="5742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97187" imgH="3285534" progId="Origin95.Graph">
                  <p:embed/>
                </p:oleObj>
              </mc:Choice>
              <mc:Fallback>
                <p:oleObj name="Graph" r:id="rId4" imgW="4297187" imgH="3285534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280B13D0-7589-F853-D881-FDD94BE55C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557773"/>
                        <a:ext cx="7509577" cy="57424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ángulo 19">
            <a:extLst>
              <a:ext uri="{FF2B5EF4-FFF2-40B4-BE49-F238E27FC236}">
                <a16:creationId xmlns:a16="http://schemas.microsoft.com/office/drawing/2014/main" id="{645E34F0-CB13-F0FE-5131-85052AA7F240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Power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vs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frequency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32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CAC90-E69B-9E76-97FF-552DF6B54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638674C-0FDC-A6C5-3E50-6A71F1245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5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73BCF2A-311F-02BB-809B-2A7D8E2C76F3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A8594139-BED3-63DD-9D1D-6ABAED48863C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size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Surface)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FABE07-AE24-4CAE-C2AD-4EDE21AB6266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59A0B98-F6B1-AD12-4472-14A5B33C6B2B}"/>
                  </a:ext>
                </a:extLst>
              </p:cNvPr>
              <p:cNvSpPr txBox="1"/>
              <p:nvPr/>
            </p:nvSpPr>
            <p:spPr>
              <a:xfrm>
                <a:off x="7446210" y="2118738"/>
                <a:ext cx="3980888" cy="10198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  <m:r>
                          <a:rPr lang="es-ES" sz="4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b>
                          <m:sSub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f>
                      <m:fPr>
                        <m:ctrlP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num>
                      <m:den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  <m:sSup>
                          <m:sSup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s-ES" sz="3000" b="1" dirty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59A0B98-F6B1-AD12-4472-14A5B33C6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210" y="2118738"/>
                <a:ext cx="3980888" cy="10198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D7948FEC-00A1-ABD5-BAA4-132C8B7D6C9A}"/>
              </a:ext>
            </a:extLst>
          </p:cNvPr>
          <p:cNvSpPr txBox="1"/>
          <p:nvPr/>
        </p:nvSpPr>
        <p:spPr>
          <a:xfrm>
            <a:off x="7058298" y="3709350"/>
            <a:ext cx="475671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L</a:t>
            </a:r>
            <a:r>
              <a:rPr lang="es-ES" sz="2500" b="1" baseline="-25000" dirty="0">
                <a:latin typeface="Trebuchet MS" panose="020B0603020202020204" pitchFamily="34" charset="0"/>
              </a:rPr>
              <a:t>P</a:t>
            </a:r>
            <a:r>
              <a:rPr lang="es-ES" sz="2500" b="1" dirty="0">
                <a:latin typeface="Trebuchet MS" panose="020B0603020202020204" pitchFamily="34" charset="0"/>
              </a:rPr>
              <a:t> = laser </a:t>
            </a:r>
            <a:r>
              <a:rPr lang="es-ES" sz="2500" b="1" dirty="0" err="1">
                <a:latin typeface="Trebuchet MS" panose="020B0603020202020204" pitchFamily="34" charset="0"/>
              </a:rPr>
              <a:t>power</a:t>
            </a:r>
            <a:r>
              <a:rPr lang="es-ES" sz="2500" b="1" dirty="0">
                <a:latin typeface="Trebuchet MS" panose="020B0603020202020204" pitchFamily="34" charset="0"/>
              </a:rPr>
              <a:t> [W]=[J/s]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>
                <a:solidFill>
                  <a:srgbClr val="0000FF"/>
                </a:solidFill>
                <a:latin typeface="Trebuchet MS" panose="020B0603020202020204" pitchFamily="34" charset="0"/>
              </a:rPr>
              <a:t>A = Laser </a:t>
            </a:r>
            <a:r>
              <a:rPr lang="es-ES" sz="2500" b="1" dirty="0" err="1">
                <a:solidFill>
                  <a:srgbClr val="0000FF"/>
                </a:solidFill>
                <a:latin typeface="Trebuchet MS" panose="020B0603020202020204" pitchFamily="34" charset="0"/>
              </a:rPr>
              <a:t>projection</a:t>
            </a:r>
            <a:r>
              <a:rPr lang="es-ES" sz="2500" b="1" dirty="0">
                <a:solidFill>
                  <a:srgbClr val="0000FF"/>
                </a:solidFill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solidFill>
                  <a:srgbClr val="0000FF"/>
                </a:solidFill>
                <a:latin typeface="Trebuchet MS" panose="020B0603020202020204" pitchFamily="34" charset="0"/>
              </a:rPr>
              <a:t>on</a:t>
            </a:r>
            <a:r>
              <a:rPr lang="es-ES" sz="2500" b="1" dirty="0">
                <a:solidFill>
                  <a:srgbClr val="0000FF"/>
                </a:solidFill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solidFill>
                  <a:srgbClr val="0000FF"/>
                </a:solidFill>
                <a:latin typeface="Trebuchet MS" panose="020B0603020202020204" pitchFamily="34" charset="0"/>
              </a:rPr>
              <a:t>nLGAD</a:t>
            </a:r>
            <a:r>
              <a:rPr lang="es-ES" sz="2500" b="1" dirty="0">
                <a:solidFill>
                  <a:srgbClr val="0000FF"/>
                </a:solidFill>
                <a:latin typeface="Trebuchet MS" panose="020B0603020202020204" pitchFamily="34" charset="0"/>
              </a:rPr>
              <a:t> Surface [cm</a:t>
            </a:r>
            <a:r>
              <a:rPr lang="es-ES" sz="2500" b="1" baseline="30000" dirty="0">
                <a:solidFill>
                  <a:srgbClr val="0000FF"/>
                </a:solidFill>
                <a:latin typeface="Trebuchet MS" panose="020B0603020202020204" pitchFamily="34" charset="0"/>
              </a:rPr>
              <a:t>2</a:t>
            </a:r>
            <a:r>
              <a:rPr lang="es-ES" sz="2500" b="1" dirty="0">
                <a:solidFill>
                  <a:srgbClr val="0000FF"/>
                </a:solidFill>
                <a:latin typeface="Trebuchet MS" panose="020B0603020202020204" pitchFamily="34" charset="0"/>
              </a:rPr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E</a:t>
            </a:r>
            <a:r>
              <a:rPr lang="el-GR" sz="2500" b="1" baseline="-25000" dirty="0">
                <a:latin typeface="Trebuchet MS" panose="020B0603020202020204" pitchFamily="34" charset="0"/>
              </a:rPr>
              <a:t>γ</a:t>
            </a:r>
            <a:r>
              <a:rPr lang="es-ES" sz="2500" b="1" dirty="0">
                <a:latin typeface="Trebuchet MS" panose="020B0603020202020204" pitchFamily="34" charset="0"/>
              </a:rPr>
              <a:t> = </a:t>
            </a:r>
            <a:r>
              <a:rPr lang="es-ES" sz="2500" b="1" dirty="0" err="1">
                <a:latin typeface="Trebuchet MS" panose="020B0603020202020204" pitchFamily="34" charset="0"/>
              </a:rPr>
              <a:t>number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of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photons</a:t>
            </a:r>
            <a:r>
              <a:rPr lang="es-ES" sz="2500" b="1" dirty="0">
                <a:latin typeface="Trebuchet MS" panose="020B0603020202020204" pitchFamily="34" charset="0"/>
              </a:rPr>
              <a:t> per </a:t>
            </a:r>
            <a:r>
              <a:rPr lang="es-ES" sz="2500" b="1" dirty="0" err="1">
                <a:latin typeface="Trebuchet MS" panose="020B0603020202020204" pitchFamily="34" charset="0"/>
              </a:rPr>
              <a:t>energy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unit</a:t>
            </a:r>
            <a:r>
              <a:rPr lang="es-ES" sz="2500" b="1" dirty="0">
                <a:latin typeface="Trebuchet MS" panose="020B0603020202020204" pitchFamily="34" charset="0"/>
              </a:rPr>
              <a:t> [</a:t>
            </a:r>
            <a:r>
              <a:rPr lang="el-GR" sz="2500" b="1" dirty="0">
                <a:latin typeface="Trebuchet MS" panose="020B0603020202020204" pitchFamily="34" charset="0"/>
              </a:rPr>
              <a:t>γ</a:t>
            </a:r>
            <a:r>
              <a:rPr lang="es-ES" sz="2500" b="1" dirty="0">
                <a:latin typeface="Trebuchet MS" panose="020B0603020202020204" pitchFamily="34" charset="0"/>
              </a:rPr>
              <a:t>/J]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9DEFDC1D-0215-F4A4-A276-D4DB2FA5546D}"/>
                  </a:ext>
                </a:extLst>
              </p:cNvPr>
              <p:cNvSpPr txBox="1"/>
              <p:nvPr/>
            </p:nvSpPr>
            <p:spPr>
              <a:xfrm>
                <a:off x="7164318" y="1041688"/>
                <a:ext cx="4544671" cy="791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l-GR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r>
                      <a:rPr lang="el-GR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200" b="1" dirty="0">
                    <a:latin typeface="Trebuchet MS" panose="020B0603020202020204" pitchFamily="34" charset="0"/>
                  </a:rPr>
                  <a:t>=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number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of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photons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per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unit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area</a:t>
                </a:r>
                <a:endParaRPr lang="es-ES" sz="22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9DEFDC1D-0215-F4A4-A276-D4DB2FA55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318" y="1041688"/>
                <a:ext cx="4544671" cy="791692"/>
              </a:xfrm>
              <a:prstGeom prst="rect">
                <a:avLst/>
              </a:prstGeom>
              <a:blipFill>
                <a:blip r:embed="rId4"/>
                <a:stretch>
                  <a:fillRect t="-3077" b="-1384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n 20">
            <a:extLst>
              <a:ext uri="{FF2B5EF4-FFF2-40B4-BE49-F238E27FC236}">
                <a16:creationId xmlns:a16="http://schemas.microsoft.com/office/drawing/2014/main" id="{3583B3BD-8BD3-ADD2-DED4-CD40CF2A7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663" y="987520"/>
            <a:ext cx="6668519" cy="488296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7F437F5E-8562-DD7A-584B-8CC55189C5D5}"/>
              </a:ext>
            </a:extLst>
          </p:cNvPr>
          <p:cNvSpPr txBox="1"/>
          <p:nvPr/>
        </p:nvSpPr>
        <p:spPr>
          <a:xfrm>
            <a:off x="1728753" y="1422188"/>
            <a:ext cx="371633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0000FF"/>
                </a:solidFill>
              </a:rPr>
              <a:t>FWHM = X = 100 </a:t>
            </a:r>
            <a:r>
              <a:rPr lang="es-ES" b="1" dirty="0" err="1">
                <a:solidFill>
                  <a:srgbClr val="0000FF"/>
                </a:solidFill>
              </a:rPr>
              <a:t>um</a:t>
            </a:r>
            <a:endParaRPr lang="es-ES" b="1" dirty="0">
              <a:solidFill>
                <a:srgbClr val="0000FF"/>
              </a:solidFill>
            </a:endParaRPr>
          </a:p>
          <a:p>
            <a:pPr algn="ctr"/>
            <a:r>
              <a:rPr lang="es-ES" b="1" dirty="0">
                <a:solidFill>
                  <a:srgbClr val="0000FF"/>
                </a:solidFill>
              </a:rPr>
              <a:t>FWHM = Y = 99 </a:t>
            </a:r>
            <a:r>
              <a:rPr lang="es-ES" b="1" dirty="0" err="1">
                <a:solidFill>
                  <a:srgbClr val="0000FF"/>
                </a:solidFill>
              </a:rPr>
              <a:t>um</a:t>
            </a:r>
            <a:endParaRPr lang="es-ES" b="1" dirty="0">
              <a:solidFill>
                <a:srgbClr val="0000FF"/>
              </a:solidFill>
            </a:endParaRPr>
          </a:p>
          <a:p>
            <a:pPr algn="ctr"/>
            <a:endParaRPr lang="es-ES" b="1" dirty="0">
              <a:solidFill>
                <a:srgbClr val="0000FF"/>
              </a:solidFill>
            </a:endParaRPr>
          </a:p>
          <a:p>
            <a:pPr algn="ctr"/>
            <a:r>
              <a:rPr lang="es-ES" b="1" dirty="0">
                <a:solidFill>
                  <a:srgbClr val="0000FF"/>
                </a:solidFill>
              </a:rPr>
              <a:t>FWHM = Beam </a:t>
            </a:r>
            <a:r>
              <a:rPr lang="es-ES" b="1" dirty="0" err="1">
                <a:solidFill>
                  <a:srgbClr val="0000FF"/>
                </a:solidFill>
              </a:rPr>
              <a:t>Diameter</a:t>
            </a:r>
            <a:endParaRPr lang="es-ES" b="1" dirty="0">
              <a:solidFill>
                <a:srgbClr val="0000FF"/>
              </a:solidFill>
            </a:endParaRPr>
          </a:p>
          <a:p>
            <a:pPr algn="ctr"/>
            <a:endParaRPr lang="es-ES" b="1" dirty="0">
              <a:solidFill>
                <a:srgbClr val="0000FF"/>
              </a:solidFill>
            </a:endParaRPr>
          </a:p>
          <a:p>
            <a:pPr algn="ctr"/>
            <a:r>
              <a:rPr lang="es-ES" b="1" dirty="0" err="1">
                <a:solidFill>
                  <a:srgbClr val="0000FF"/>
                </a:solidFill>
              </a:rPr>
              <a:t>Estimation</a:t>
            </a:r>
            <a:r>
              <a:rPr lang="es-ES" b="1" dirty="0">
                <a:solidFill>
                  <a:srgbClr val="0000FF"/>
                </a:solidFill>
              </a:rPr>
              <a:t> A = </a:t>
            </a:r>
            <a:r>
              <a:rPr lang="el-GR" b="1" dirty="0">
                <a:solidFill>
                  <a:srgbClr val="0000FF"/>
                </a:solidFill>
              </a:rPr>
              <a:t>π</a:t>
            </a:r>
            <a:r>
              <a:rPr lang="es-ES" b="1" dirty="0">
                <a:solidFill>
                  <a:srgbClr val="0000FF"/>
                </a:solidFill>
              </a:rPr>
              <a:t>(FWHM/2)</a:t>
            </a:r>
            <a:r>
              <a:rPr lang="es-ES" b="1" baseline="30000" dirty="0">
                <a:solidFill>
                  <a:srgbClr val="0000FF"/>
                </a:solidFill>
              </a:rPr>
              <a:t>2</a:t>
            </a:r>
          </a:p>
          <a:p>
            <a:pPr algn="ctr"/>
            <a:endParaRPr lang="es-ES" b="1" baseline="30000" dirty="0">
              <a:solidFill>
                <a:srgbClr val="0000FF"/>
              </a:solidFill>
            </a:endParaRPr>
          </a:p>
          <a:p>
            <a:pPr algn="ctr"/>
            <a:endParaRPr lang="es-ES" b="1" dirty="0">
              <a:solidFill>
                <a:srgbClr val="0000FF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6A4EA88-F5B3-DEF3-D431-FF89B276358E}"/>
              </a:ext>
            </a:extLst>
          </p:cNvPr>
          <p:cNvSpPr txBox="1"/>
          <p:nvPr/>
        </p:nvSpPr>
        <p:spPr>
          <a:xfrm>
            <a:off x="1797311" y="3709350"/>
            <a:ext cx="35792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solidFill>
                  <a:srgbClr val="0000FF"/>
                </a:solidFill>
              </a:rPr>
              <a:t>Beam </a:t>
            </a:r>
            <a:r>
              <a:rPr lang="es-ES" sz="2500" b="1" dirty="0" err="1">
                <a:solidFill>
                  <a:srgbClr val="0000FF"/>
                </a:solidFill>
              </a:rPr>
              <a:t>Diameter</a:t>
            </a:r>
            <a:r>
              <a:rPr lang="es-ES" sz="2500" b="1" dirty="0">
                <a:solidFill>
                  <a:srgbClr val="0000FF"/>
                </a:solidFill>
              </a:rPr>
              <a:t> ≠ FWHM</a:t>
            </a:r>
          </a:p>
          <a:p>
            <a:r>
              <a:rPr lang="es-ES" sz="2500" b="1" dirty="0">
                <a:solidFill>
                  <a:srgbClr val="0000FF"/>
                </a:solidFill>
              </a:rPr>
              <a:t> in a Gaussian </a:t>
            </a:r>
            <a:r>
              <a:rPr lang="es-ES" sz="2500" b="1" dirty="0" err="1">
                <a:solidFill>
                  <a:srgbClr val="0000FF"/>
                </a:solidFill>
              </a:rPr>
              <a:t>beam</a:t>
            </a:r>
            <a:endParaRPr lang="es-ES" sz="25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00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A23BB-E5C4-EBF1-D133-C8E1DEE6C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1DF4829-BE90-EC60-8029-370B0B216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16B7E00C-E7FE-B2C6-762E-3C8E12C7AF31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56095642-DE64-02EC-D588-0520E2070D4A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size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Surface)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5C353C5-2DC3-F698-1D62-73EF06BAB5A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C3BA0C5-500C-B4EF-0006-B87A585EDD1F}"/>
                  </a:ext>
                </a:extLst>
              </p:cNvPr>
              <p:cNvSpPr txBox="1"/>
              <p:nvPr/>
            </p:nvSpPr>
            <p:spPr>
              <a:xfrm>
                <a:off x="7446210" y="2118738"/>
                <a:ext cx="3980888" cy="10198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  <m:r>
                          <a:rPr lang="es-ES" sz="4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b>
                          <m:sSub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f>
                      <m:fPr>
                        <m:ctrlP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num>
                      <m:den>
                        <m:r>
                          <a:rPr lang="es-ES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  <m:sSup>
                          <m:sSupPr>
                            <m:ctrlP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s-ES" sz="4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s-ES" sz="4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s-ES" sz="3000" b="1" dirty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C3BA0C5-500C-B4EF-0006-B87A585ED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210" y="2118738"/>
                <a:ext cx="3980888" cy="10198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E9069C6D-72B3-A775-1174-D9AD991429ED}"/>
              </a:ext>
            </a:extLst>
          </p:cNvPr>
          <p:cNvSpPr txBox="1"/>
          <p:nvPr/>
        </p:nvSpPr>
        <p:spPr>
          <a:xfrm>
            <a:off x="7164318" y="3821110"/>
            <a:ext cx="47567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In </a:t>
            </a:r>
            <a:r>
              <a:rPr lang="es-ES" sz="2500" b="1" dirty="0" err="1">
                <a:latin typeface="Trebuchet MS" panose="020B0603020202020204" pitchFamily="34" charset="0"/>
              </a:rPr>
              <a:t>all</a:t>
            </a:r>
            <a:r>
              <a:rPr lang="es-ES" sz="2500" b="1" dirty="0">
                <a:latin typeface="Trebuchet MS" panose="020B0603020202020204" pitchFamily="34" charset="0"/>
              </a:rPr>
              <a:t> TCT </a:t>
            </a:r>
            <a:r>
              <a:rPr lang="es-ES" sz="2500" b="1" dirty="0" err="1">
                <a:latin typeface="Trebuchet MS" panose="020B0603020202020204" pitchFamily="34" charset="0"/>
              </a:rPr>
              <a:t>measurements</a:t>
            </a:r>
            <a:r>
              <a:rPr lang="es-ES" sz="2500" b="1" dirty="0">
                <a:latin typeface="Trebuchet MS" panose="020B0603020202020204" pitchFamily="34" charset="0"/>
              </a:rPr>
              <a:t>, FWHM &lt;= 350 µm (</a:t>
            </a:r>
            <a:r>
              <a:rPr lang="es-ES" sz="2500" b="1" dirty="0" err="1">
                <a:latin typeface="Trebuchet MS" panose="020B0603020202020204" pitchFamily="34" charset="0"/>
              </a:rPr>
              <a:t>half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of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entrance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window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diameter</a:t>
            </a:r>
            <a:r>
              <a:rPr lang="es-ES" sz="2500" b="1" dirty="0">
                <a:latin typeface="Trebuchet MS" panose="020B0603020202020204" pitchFamily="34" charset="0"/>
              </a:rPr>
              <a:t> = 700 µm)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F9CE212F-FED8-8A3A-C424-5BA00F905F03}"/>
                  </a:ext>
                </a:extLst>
              </p:cNvPr>
              <p:cNvSpPr txBox="1"/>
              <p:nvPr/>
            </p:nvSpPr>
            <p:spPr>
              <a:xfrm>
                <a:off x="7164318" y="1041688"/>
                <a:ext cx="4544671" cy="791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l-GR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r>
                      <a:rPr lang="el-GR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200" b="1" dirty="0">
                    <a:latin typeface="Trebuchet MS" panose="020B0603020202020204" pitchFamily="34" charset="0"/>
                  </a:rPr>
                  <a:t>=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number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of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photons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per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unit</a:t>
                </a:r>
                <a:r>
                  <a:rPr lang="es-ES" sz="22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200" b="1" dirty="0" err="1">
                    <a:latin typeface="Trebuchet MS" panose="020B0603020202020204" pitchFamily="34" charset="0"/>
                  </a:rPr>
                  <a:t>area</a:t>
                </a:r>
                <a:endParaRPr lang="es-ES" sz="22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F9CE212F-FED8-8A3A-C424-5BA00F905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318" y="1041688"/>
                <a:ext cx="4544671" cy="791692"/>
              </a:xfrm>
              <a:prstGeom prst="rect">
                <a:avLst/>
              </a:prstGeom>
              <a:blipFill>
                <a:blip r:embed="rId4"/>
                <a:stretch>
                  <a:fillRect t="-3077" b="-1384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3CA1018C-3477-9AC3-73C7-7CC687A261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89" y="1041688"/>
            <a:ext cx="6484605" cy="375424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52B4478-3078-93A9-57F9-726E0227A0AF}"/>
              </a:ext>
            </a:extLst>
          </p:cNvPr>
          <p:cNvSpPr txBox="1"/>
          <p:nvPr/>
        </p:nvSpPr>
        <p:spPr>
          <a:xfrm>
            <a:off x="432364" y="4839886"/>
            <a:ext cx="662593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rgbClr val="0000FF"/>
                </a:solidFill>
              </a:rPr>
              <a:t>Beam </a:t>
            </a:r>
            <a:r>
              <a:rPr lang="es-ES" sz="2500" b="1" dirty="0" err="1">
                <a:solidFill>
                  <a:srgbClr val="0000FF"/>
                </a:solidFill>
              </a:rPr>
              <a:t>Diameter</a:t>
            </a:r>
            <a:r>
              <a:rPr lang="es-ES" sz="2500" b="1" dirty="0">
                <a:solidFill>
                  <a:srgbClr val="0000FF"/>
                </a:solidFill>
              </a:rPr>
              <a:t> (&gt;90% </a:t>
            </a:r>
            <a:r>
              <a:rPr lang="es-ES" sz="2500" b="1" dirty="0" err="1">
                <a:solidFill>
                  <a:srgbClr val="0000FF"/>
                </a:solidFill>
              </a:rPr>
              <a:t>intensity</a:t>
            </a:r>
            <a:r>
              <a:rPr lang="es-ES" sz="2500" b="1" dirty="0">
                <a:solidFill>
                  <a:srgbClr val="0000FF"/>
                </a:solidFill>
              </a:rPr>
              <a:t>) &gt; 1.7 x FWHM</a:t>
            </a:r>
          </a:p>
          <a:p>
            <a:pPr algn="ctr"/>
            <a:r>
              <a:rPr lang="es-ES" sz="2500" b="1" dirty="0">
                <a:solidFill>
                  <a:srgbClr val="0000FF"/>
                </a:solidFill>
              </a:rPr>
              <a:t> in a Gaussian </a:t>
            </a:r>
            <a:r>
              <a:rPr lang="es-ES" sz="2500" b="1" dirty="0" err="1">
                <a:solidFill>
                  <a:srgbClr val="0000FF"/>
                </a:solidFill>
              </a:rPr>
              <a:t>beam</a:t>
            </a:r>
            <a:endParaRPr lang="es-ES" sz="2500" b="1" dirty="0">
              <a:solidFill>
                <a:srgbClr val="0000FF"/>
              </a:solidFill>
            </a:endParaRPr>
          </a:p>
          <a:p>
            <a:pPr algn="ctr"/>
            <a:endParaRPr lang="es-ES" sz="500" b="1" dirty="0">
              <a:solidFill>
                <a:srgbClr val="0000FF"/>
              </a:solidFill>
            </a:endParaRPr>
          </a:p>
          <a:p>
            <a:pPr algn="ctr"/>
            <a:r>
              <a:rPr lang="es-ES" sz="2500" b="1" i="1" u="sng" dirty="0">
                <a:solidFill>
                  <a:srgbClr val="0000FF"/>
                </a:solidFill>
              </a:rPr>
              <a:t>A </a:t>
            </a:r>
            <a:r>
              <a:rPr lang="es-ES" sz="2500" b="1" i="1" u="sng" dirty="0" err="1">
                <a:solidFill>
                  <a:srgbClr val="0000FF"/>
                </a:solidFill>
              </a:rPr>
              <a:t>will</a:t>
            </a:r>
            <a:r>
              <a:rPr lang="es-ES" sz="2500" b="1" i="1" u="sng" dirty="0">
                <a:solidFill>
                  <a:srgbClr val="0000FF"/>
                </a:solidFill>
              </a:rPr>
              <a:t> be </a:t>
            </a:r>
            <a:r>
              <a:rPr lang="es-ES" sz="2500" b="1" i="1" u="sng" dirty="0" err="1">
                <a:solidFill>
                  <a:srgbClr val="0000FF"/>
                </a:solidFill>
              </a:rPr>
              <a:t>redefined</a:t>
            </a:r>
            <a:r>
              <a:rPr lang="es-ES" sz="2500" b="1" i="1" u="sng" dirty="0">
                <a:solidFill>
                  <a:srgbClr val="0000FF"/>
                </a:solidFill>
              </a:rPr>
              <a:t> </a:t>
            </a:r>
            <a:r>
              <a:rPr lang="es-ES" sz="2500" b="1" i="1" u="sng" dirty="0" err="1">
                <a:solidFill>
                  <a:srgbClr val="0000FF"/>
                </a:solidFill>
              </a:rPr>
              <a:t>accordingly</a:t>
            </a:r>
            <a:endParaRPr lang="es-ES" sz="2500" b="1" i="1" u="sng" dirty="0">
              <a:solidFill>
                <a:srgbClr val="0000FF"/>
              </a:solidFill>
            </a:endParaRPr>
          </a:p>
          <a:p>
            <a:pPr algn="ctr"/>
            <a:endParaRPr lang="es-ES" sz="25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673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9E86F-ADDB-D8AE-1530-FCCA20F2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6BAE6F6-FDDE-9AC3-7107-2A7C0754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D694997-BDB6-75E0-D64E-3755A8DA7A67}"/>
              </a:ext>
            </a:extLst>
          </p:cNvPr>
          <p:cNvSpPr txBox="1"/>
          <p:nvPr/>
        </p:nvSpPr>
        <p:spPr>
          <a:xfrm>
            <a:off x="0" y="2387600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800" dirty="0">
                <a:latin typeface="Trebuchet MS" panose="020B0603020202020204" pitchFamily="34" charset="0"/>
              </a:rPr>
              <a:t>Non </a:t>
            </a:r>
            <a:r>
              <a:rPr lang="es-ES" sz="6800" dirty="0" err="1">
                <a:latin typeface="Trebuchet MS" panose="020B0603020202020204" pitchFamily="34" charset="0"/>
              </a:rPr>
              <a:t>irradiated</a:t>
            </a:r>
            <a:r>
              <a:rPr lang="es-ES" sz="6800" dirty="0">
                <a:latin typeface="Trebuchet MS" panose="020B0603020202020204" pitchFamily="34" charset="0"/>
              </a:rPr>
              <a:t> </a:t>
            </a:r>
            <a:r>
              <a:rPr lang="es-ES" sz="6800" dirty="0" err="1">
                <a:latin typeface="Trebuchet MS" panose="020B0603020202020204" pitchFamily="34" charset="0"/>
              </a:rPr>
              <a:t>nLGAD</a:t>
            </a:r>
            <a:endParaRPr lang="es-ES" sz="6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64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A7C88-5DE6-3BAD-8E8E-A927318AB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0FB9D13-4A6A-CCF9-9D7E-4CCB45AB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8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9AB20B64-01BB-4EB2-E4A1-16552B7D1CA6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CC97618B-95E0-5E7C-76D3-8C20E98F1400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@ 20ºC - TCT Visible Light 404 nm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endParaRPr lang="es-ES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8B89B-6EC8-98D4-231F-7E58B02E155B}"/>
              </a:ext>
            </a:extLst>
          </p:cNvPr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37609E-00DE-8A95-C046-869A663F0619}"/>
              </a:ext>
            </a:extLst>
          </p:cNvPr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76529623-2151-3DC3-F152-347FC3AB69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49" y="468536"/>
          <a:ext cx="6958263" cy="625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015863" imgH="3611092" progId="Origin95.Graph">
                  <p:embed/>
                </p:oleObj>
              </mc:Choice>
              <mc:Fallback>
                <p:oleObj name="Graph" r:id="rId3" imgW="4015863" imgH="3611092" progId="Origin95.Graph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D0C2B327-746C-4E8B-5B1C-326A8945CD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549" y="468536"/>
                        <a:ext cx="6958263" cy="6256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4AAA75AC-BB42-E230-1C00-B4C049747C0F}"/>
              </a:ext>
            </a:extLst>
          </p:cNvPr>
          <p:cNvSpPr txBox="1"/>
          <p:nvPr/>
        </p:nvSpPr>
        <p:spPr>
          <a:xfrm>
            <a:off x="7014429" y="1025957"/>
            <a:ext cx="4946851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redefined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irradiated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LG14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maximum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mínimum </a:t>
            </a:r>
            <a:r>
              <a:rPr lang="el-GR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900" b="1" i="1" u="sng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b="1" i="1" u="sng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observed</a:t>
            </a:r>
            <a:endParaRPr lang="es-ES" sz="2900" b="1" i="1" u="sng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phenomena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Breakdown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decrease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00" dirty="0" err="1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increasing</a:t>
            </a:r>
            <a:r>
              <a:rPr lang="es-ES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900" dirty="0">
                <a:latin typeface="Trebuchet MS" panose="020B0603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ϕ</a:t>
            </a:r>
            <a:endParaRPr lang="es-ES" sz="2900" dirty="0">
              <a:latin typeface="Trebuchet MS" panose="020B0603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0F02A73-F24F-938A-10C4-9D5E4B7354E8}"/>
              </a:ext>
            </a:extLst>
          </p:cNvPr>
          <p:cNvSpPr txBox="1"/>
          <p:nvPr/>
        </p:nvSpPr>
        <p:spPr>
          <a:xfrm>
            <a:off x="2293257" y="924483"/>
            <a:ext cx="208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latin typeface="Trebuchet MS" panose="020B0603020202020204" pitchFamily="34" charset="0"/>
              </a:rPr>
              <a:t>TCT Blue</a:t>
            </a:r>
          </a:p>
          <a:p>
            <a:r>
              <a:rPr lang="es-ES" sz="2500" b="1" dirty="0">
                <a:latin typeface="Trebuchet MS" panose="020B0603020202020204" pitchFamily="34" charset="0"/>
              </a:rPr>
              <a:t>404 nm</a:t>
            </a:r>
          </a:p>
        </p:txBody>
      </p:sp>
    </p:spTree>
    <p:extLst>
      <p:ext uri="{BB962C8B-B14F-4D97-AF65-F5344CB8AC3E}">
        <p14:creationId xmlns:p14="http://schemas.microsoft.com/office/powerpoint/2010/main" val="863379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Albert" id="{797C0B0C-9A81-4D76-B453-B5A288B859BA}" vid="{CAC526DB-5BFB-49FF-9690-A3FBA86BAB3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46532</TotalTime>
  <Words>855</Words>
  <Application>Microsoft Office PowerPoint</Application>
  <PresentationFormat>Panorámica</PresentationFormat>
  <Paragraphs>181</Paragraphs>
  <Slides>21</Slides>
  <Notes>21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Arial</vt:lpstr>
      <vt:lpstr>Arial Rounded MT Bold</vt:lpstr>
      <vt:lpstr>Calibri</vt:lpstr>
      <vt:lpstr>Cambria Math</vt:lpstr>
      <vt:lpstr>Trebuchet MS</vt:lpstr>
      <vt:lpstr>Wingdings</vt:lpstr>
      <vt:lpstr>Tema de Office</vt:lpstr>
      <vt:lpstr>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</dc:creator>
  <cp:lastModifiedBy>Admin</cp:lastModifiedBy>
  <cp:revision>1141</cp:revision>
  <cp:lastPrinted>2025-02-11T09:01:42Z</cp:lastPrinted>
  <dcterms:created xsi:type="dcterms:W3CDTF">2018-07-23T12:49:46Z</dcterms:created>
  <dcterms:modified xsi:type="dcterms:W3CDTF">2025-06-12T07:38:03Z</dcterms:modified>
</cp:coreProperties>
</file>