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0"/>
  </p:notesMasterIdLst>
  <p:sldIdLst>
    <p:sldId id="2384" r:id="rId2"/>
    <p:sldId id="262" r:id="rId3"/>
    <p:sldId id="2394" r:id="rId4"/>
    <p:sldId id="2374" r:id="rId5"/>
    <p:sldId id="2389" r:id="rId6"/>
    <p:sldId id="2388" r:id="rId7"/>
    <p:sldId id="2357" r:id="rId8"/>
    <p:sldId id="2395" r:id="rId9"/>
    <p:sldId id="2342" r:id="rId10"/>
    <p:sldId id="2393" r:id="rId11"/>
    <p:sldId id="2386" r:id="rId12"/>
    <p:sldId id="2387" r:id="rId13"/>
    <p:sldId id="2364" r:id="rId14"/>
    <p:sldId id="2381" r:id="rId15"/>
    <p:sldId id="2375" r:id="rId16"/>
    <p:sldId id="2358" r:id="rId17"/>
    <p:sldId id="2363" r:id="rId18"/>
    <p:sldId id="267" r:id="rId19"/>
    <p:sldId id="270" r:id="rId20"/>
    <p:sldId id="2376" r:id="rId21"/>
    <p:sldId id="2359" r:id="rId22"/>
    <p:sldId id="2360" r:id="rId23"/>
    <p:sldId id="2361" r:id="rId24"/>
    <p:sldId id="2377" r:id="rId25"/>
    <p:sldId id="2344" r:id="rId26"/>
    <p:sldId id="2345" r:id="rId27"/>
    <p:sldId id="2392" r:id="rId28"/>
    <p:sldId id="2391" r:id="rId29"/>
    <p:sldId id="2380" r:id="rId30"/>
    <p:sldId id="2383" r:id="rId31"/>
    <p:sldId id="2382" r:id="rId32"/>
    <p:sldId id="2396" r:id="rId33"/>
    <p:sldId id="264" r:id="rId34"/>
    <p:sldId id="261" r:id="rId35"/>
    <p:sldId id="2356" r:id="rId36"/>
    <p:sldId id="2372" r:id="rId37"/>
    <p:sldId id="2373" r:id="rId38"/>
    <p:sldId id="2378" r:id="rId39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ga Maria Krautsztrung" initials="IMK" lastIdx="1" clrIdx="0">
    <p:extLst>
      <p:ext uri="{19B8F6BF-5375-455C-9EA6-DF929625EA0E}">
        <p15:presenceInfo xmlns:p15="http://schemas.microsoft.com/office/powerpoint/2012/main" userId="S::iga.maria.krautsztrung@cern.ch::1b034f4d-0d85-4102-aa54-05d92172d7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781"/>
    <a:srgbClr val="99E9F9"/>
    <a:srgbClr val="F5B765"/>
    <a:srgbClr val="0033A0"/>
    <a:srgbClr val="1A8012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17" autoAdjust="0"/>
    <p:restoredTop sz="94694"/>
  </p:normalViewPr>
  <p:slideViewPr>
    <p:cSldViewPr>
      <p:cViewPr varScale="1">
        <p:scale>
          <a:sx n="122" d="100"/>
          <a:sy n="122" d="100"/>
        </p:scale>
        <p:origin x="120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A86E3-09BE-9B44-945E-0C19024254B9}" type="datetimeFigureOut">
              <a:rPr lang="en-GB" smtClean="0"/>
              <a:t>06/06/2025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91BDB-5D64-5B40-9EC3-22B391AE4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C4349D-8DE3-F979-A069-05547E63DE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6C9AB0-6CA2-19B3-2107-28DD97F5DC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5619F7-4F46-9417-594B-2341FAEAEE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44B8D2-04A0-33A2-DEBA-50CD1F95D8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2372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A785C3-63EE-BD9C-6D21-A5B009BDAF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240D49-29B4-8900-CF8F-7620775EF2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E4C7E2-4DEF-15DF-472C-44DC9FE7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FE8DFF-2E7C-7869-28B4-EACD2AAEFF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9361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F5F66A-9189-C28C-D7FC-9DA147E132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A03032-771B-0629-30ED-98ECA31BBD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0C2C09F-EFA9-A0B9-A02B-DA1685477E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82218D-D4CD-E3C1-E1A5-01EDD58C11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8947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F4DCFE-E8F1-6200-7A5C-4E6B26DA1D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3B3E90-E051-2EB3-115D-8185456BD3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066C12-2A1B-29DB-8D84-8680CC6FFE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FC7FED-E88B-9EFC-58D3-6BE63D8549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8426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1AE16E-FEC2-4D05-BE71-5244D5AB73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6974104-7411-8A27-D780-640473DF4E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CB0409C-8FB7-2604-F062-05DF0310F4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C99E13-C095-AD2D-58B8-9F1D0789E3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255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25C979-12CD-6D7C-E30B-F4EF0A3D1C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BC3B58-1C2B-42E4-BAD7-9DD4E86ABD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A6F659-1336-9B2F-B86E-6D8A7C9D9D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624C2D-9B58-0D2D-E369-328E62A87E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4063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9F8183-4324-4CA9-BDA6-55FAC7D6AA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8BA172-AB2A-5CD8-9792-4BACFEBDEE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B86ACC-7B47-7AC1-D23F-4D85EA7AE4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416E3A-77AC-B23D-0D42-5287678124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1426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4CF6B2-4EA0-DCA0-5193-DD8F854AA3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FDEDCD-395E-7AD6-A83B-8EC229E280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744FD81-221F-3225-5200-66811A21CC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014662-10F2-33E9-8840-4CB88FFFA9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655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B02A27-BDBF-67B4-B715-90EEF68295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37A87F6-8652-56A2-AF85-E84208E269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6A15C5B-0498-E29F-E4E5-D195FA7B82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8F116-A9F7-E90A-F7BD-7D7E458F26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081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A5467E-FE6A-0590-4A3F-8063B006A7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BC99D57-50A1-A0D0-1B1C-0BE2B3D8A6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C53ED34-2D3E-6640-FBE9-D32FE90D73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D64292-95AB-50F1-6AD8-169FEF3C5B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444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649212-4985-DD74-55CD-A1DF8D92B7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67A5043-55B0-160A-85FE-2145A7789B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661723-D6B7-A869-F371-F3BF86DA21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ADFA04-804B-F760-73DB-5FB565D4FB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4344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500A3C-748A-7B3D-1110-7B71ED33B5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039279-C734-8323-C5EB-A318A0F0E5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5646949-3725-A6F0-2FC0-F61D99EB93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27015A-CC7A-BDB8-1C4C-05D9AA6656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178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g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1EF410C-DCA2-47FF-85E0-A01F9DC4CC99}" type="datetime1">
              <a:rPr lang="en-US" smtClean="0"/>
              <a:t>6/6/2025</a:t>
            </a:fld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B4EB93E-83D1-4D2E-B62A-67B7CA62BB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C0D891D-DDC5-4619-96DB-8797A466C03C}" type="datetime1">
              <a:rPr lang="en-US" smtClean="0"/>
              <a:t>6/6/2025</a:t>
            </a:fld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C4E12CC-502A-4DE2-919E-597B511890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E52ECE99-6BCA-41F6-B31C-D5A890B67460}" type="datetime1">
              <a:rPr lang="en-US" smtClean="0"/>
              <a:t>6/6/2025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37A3659-7F3E-4E09-86DB-CEB7300B7A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6A2F8180-CC51-4348-91EA-6CAAB7E447DB}" type="datetime1">
              <a:rPr lang="en-US" smtClean="0"/>
              <a:t>6/6/2025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E2A365-2A01-4365-AEDA-09C4C5A7D7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2E776C2-8250-40F5-B999-D1A454776FFD}" type="datetime1">
              <a:rPr lang="en-US" smtClean="0"/>
              <a:t>6/6/2025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CEA9CC1-102B-4FFB-8948-6D72480C5A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D18B4D84-6570-42BD-884A-E9F386FE3B23}" type="datetime1">
              <a:rPr lang="en-US" smtClean="0"/>
              <a:t>6/6/2025</a:t>
            </a:fld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211216ED-DA42-4C42-B115-05A1C10F5835}" type="datetime1">
              <a:rPr lang="en-US" smtClean="0"/>
              <a:t>6/6/2025</a:t>
            </a:fld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BBF8E293-76C7-47CB-A63F-545B32B4675D}" type="datetime1">
              <a:rPr lang="en-US" smtClean="0"/>
              <a:t>6/6/2025</a:t>
            </a:fld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B7A1F299-E1B6-4A0A-9044-49107A363328}" type="datetime1">
              <a:rPr lang="en-US" smtClean="0"/>
              <a:t>6/6/2025</a:t>
            </a:fld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74C63D4D-921D-4072-937D-EC57EF78C3C4}" type="datetime1">
              <a:rPr lang="en-US" smtClean="0"/>
              <a:t>6/6/2025</a:t>
            </a:fld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F267ABA-0FC5-48EC-9D3B-DB73BB71D706}" type="datetime1">
              <a:rPr lang="en-US" smtClean="0"/>
              <a:t>6/6/2025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BB342F8-9615-4D9B-B3E2-5F383AEBA695}" type="datetime1">
              <a:rPr lang="en-US" smtClean="0"/>
              <a:t>6/6/2025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D0D6CAB-FE10-4407-992A-EBFE95191F17}" type="datetime1">
              <a:rPr lang="en-US" smtClean="0"/>
              <a:t>6/6/2025</a:t>
            </a:fld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B6BE010-554B-43BF-B4F2-D2C1B707192B}" type="datetime1">
              <a:rPr lang="en-US" smtClean="0"/>
              <a:t>6/6/2025</a:t>
            </a:fld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8E4005-B0DD-410C-A2E0-72B160E5D5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 dirty="0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B4895E-5AB9-4DE7-B124-F99F27DAF53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2415" b="2415"/>
          <a:stretch/>
        </p:blipFill>
        <p:spPr bwMode="auto">
          <a:xfrm>
            <a:off x="6672064" y="102842"/>
            <a:ext cx="2805608" cy="1029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099"/>
          <a:stretch/>
        </p:blipFill>
        <p:spPr>
          <a:xfrm>
            <a:off x="9840416" y="277745"/>
            <a:ext cx="1688400" cy="6661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F26E218-3441-43D4-808A-79DB23486701}" type="datetime1">
              <a:rPr lang="en-US" smtClean="0"/>
              <a:t>6/6/2025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398735-8873-4C33-A7CE-63BB040CA3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8B3CD1-3DB8-4E8D-80B6-0D630D8DE31B}" type="datetime1">
              <a:rPr lang="en-US" smtClean="0"/>
              <a:t>6/6/2025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A354E41-1402-4B29-ADE5-CAEAB2BEA8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62D9142-5607-43C4-8528-27E45BBA610C}" type="datetime1">
              <a:rPr lang="en-US" smtClean="0"/>
              <a:t>6/6/2025</a:t>
            </a:fld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CC39EC8-5EFB-495A-801D-E79BFC09FB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CAEB873-A5BB-4D1C-BAD6-F426A3EE04E1}" type="datetime1">
              <a:rPr lang="en-US" smtClean="0"/>
              <a:t>6/6/2025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EDF704-0137-47CB-8C0D-5ED080F6A1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156692" y="18864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FD83D46-38AE-402C-B242-FEBB525D3AFE}" type="datetime1">
              <a:rPr lang="en-US" smtClean="0"/>
              <a:t>6/6/2025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128A4F-C2AC-40C6-B1C2-DBAAD9D832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5A0DCDB4-6D14-44B4-8EE7-F08DB26BB2D0}" type="datetime1">
              <a:rPr lang="en-US" smtClean="0"/>
              <a:t>6/6/2025</a:t>
            </a:fld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TG-CONS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70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1" r:id="rId24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45298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A715D6-DF8F-BBF6-A2CA-854A445DD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0D6CAB-FE10-4407-992A-EBFE95191F17}" type="datetime1">
              <a:rPr lang="en-US" smtClean="0"/>
              <a:t>6/6/2025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12FDB4-A4A0-B5C4-B213-F99B0AB35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TG-CONS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F25D3F-3D35-1881-A75E-91EE21069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455D5276-4F46-9747-D78D-3B33F9B3C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2924944"/>
            <a:ext cx="8633585" cy="751151"/>
          </a:xfrm>
        </p:spPr>
        <p:txBody>
          <a:bodyPr anchor="t">
            <a:normAutofit/>
          </a:bodyPr>
          <a:lstStyle/>
          <a:p>
            <a:r>
              <a:rPr lang="en-US" dirty="0">
                <a:solidFill>
                  <a:schemeClr val="bg1"/>
                </a:solidFill>
                <a:highlight>
                  <a:srgbClr val="0033A0"/>
                </a:highlight>
              </a:rPr>
              <a:t>EN-CV WORKS 2025-2028 &amp; LS3 IMPACT</a:t>
            </a:r>
            <a:endParaRPr lang="LID4096" dirty="0">
              <a:solidFill>
                <a:schemeClr val="bg1"/>
              </a:solidFill>
              <a:highlight>
                <a:srgbClr val="0033A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4324362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F6B706-90AD-E7BB-6F59-F9E4EB0B28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Content Placeholder 108">
            <a:extLst>
              <a:ext uri="{FF2B5EF4-FFF2-40B4-BE49-F238E27FC236}">
                <a16:creationId xmlns:a16="http://schemas.microsoft.com/office/drawing/2014/main" id="{AC83BB9D-5E32-1A47-6A78-96E97BF41A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33701" y="1248074"/>
            <a:ext cx="7222171" cy="493201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6EAAF49-0499-F660-66F7-8C7C0EEBD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pl-PL" dirty="0"/>
              <a:t>EN-CV</a:t>
            </a:r>
            <a:r>
              <a:rPr lang="en-US" dirty="0"/>
              <a:t> future</a:t>
            </a:r>
            <a:r>
              <a:rPr lang="pl-PL" dirty="0"/>
              <a:t> works</a:t>
            </a:r>
            <a:r>
              <a:rPr lang="en-US" dirty="0"/>
              <a:t> planning </a:t>
            </a: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4AB178-989D-9156-15F7-1C607BF81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06/06/2025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FC0C1F-B543-BFA6-1ED4-B35567A10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TG-CONS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D408DEBC-072B-2CA5-0ABC-FFC293C649BE}"/>
              </a:ext>
            </a:extLst>
          </p:cNvPr>
          <p:cNvSpPr txBox="1"/>
          <p:nvPr/>
        </p:nvSpPr>
        <p:spPr bwMode="auto">
          <a:xfrm rot="3433899">
            <a:off x="7400195" y="2675658"/>
            <a:ext cx="1323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rgbClr val="7030A0"/>
                </a:solidFill>
              </a:rPr>
              <a:t>2028  </a:t>
            </a:r>
            <a:endParaRPr lang="en-GB" b="1" dirty="0">
              <a:solidFill>
                <a:srgbClr val="7030A0"/>
              </a:solidFill>
            </a:endParaRPr>
          </a:p>
        </p:txBody>
      </p: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C74DBD13-212D-0AD4-9077-BB008C92A1E9}"/>
              </a:ext>
            </a:extLst>
          </p:cNvPr>
          <p:cNvCxnSpPr>
            <a:cxnSpLocks/>
          </p:cNvCxnSpPr>
          <p:nvPr/>
        </p:nvCxnSpPr>
        <p:spPr>
          <a:xfrm>
            <a:off x="3832787" y="4029558"/>
            <a:ext cx="1341172" cy="1106171"/>
          </a:xfrm>
          <a:prstGeom prst="line">
            <a:avLst/>
          </a:prstGeom>
          <a:ln w="57150"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F9C15AD8-37FB-45C6-6E9B-F413F3052B0F}"/>
              </a:ext>
            </a:extLst>
          </p:cNvPr>
          <p:cNvCxnSpPr>
            <a:cxnSpLocks/>
          </p:cNvCxnSpPr>
          <p:nvPr/>
        </p:nvCxnSpPr>
        <p:spPr>
          <a:xfrm>
            <a:off x="5173959" y="5145494"/>
            <a:ext cx="1269974" cy="928085"/>
          </a:xfrm>
          <a:prstGeom prst="line">
            <a:avLst/>
          </a:prstGeom>
          <a:ln w="57150"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31448D78-071E-8579-3A9D-C31F22D172C8}"/>
              </a:ext>
            </a:extLst>
          </p:cNvPr>
          <p:cNvCxnSpPr>
            <a:cxnSpLocks/>
          </p:cNvCxnSpPr>
          <p:nvPr/>
        </p:nvCxnSpPr>
        <p:spPr>
          <a:xfrm flipH="1">
            <a:off x="6418012" y="5668252"/>
            <a:ext cx="254052" cy="410445"/>
          </a:xfrm>
          <a:prstGeom prst="line">
            <a:avLst/>
          </a:prstGeom>
          <a:ln w="57150"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4C5F976A-0C75-4906-E329-46C5C9802963}"/>
              </a:ext>
            </a:extLst>
          </p:cNvPr>
          <p:cNvSpPr txBox="1"/>
          <p:nvPr/>
        </p:nvSpPr>
        <p:spPr bwMode="auto">
          <a:xfrm>
            <a:off x="7290577" y="3930190"/>
            <a:ext cx="716941" cy="367062"/>
          </a:xfrm>
          <a:prstGeom prst="rect">
            <a:avLst/>
          </a:prstGeom>
          <a:solidFill>
            <a:schemeClr val="bg1">
              <a:alpha val="2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rgbClr val="1A8012"/>
                </a:solidFill>
              </a:rPr>
              <a:t>2027</a:t>
            </a:r>
            <a:endParaRPr lang="en-GB" b="1" dirty="0">
              <a:solidFill>
                <a:srgbClr val="1A8012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0032AAA7-3653-2932-D4AB-29F15F529BEA}"/>
              </a:ext>
            </a:extLst>
          </p:cNvPr>
          <p:cNvSpPr txBox="1"/>
          <p:nvPr/>
        </p:nvSpPr>
        <p:spPr bwMode="auto">
          <a:xfrm>
            <a:off x="2853831" y="4966671"/>
            <a:ext cx="21356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2">
                    <a:lumMod val="25000"/>
                  </a:schemeClr>
                </a:solidFill>
              </a:rPr>
              <a:t>South feeding pipes</a:t>
            </a:r>
          </a:p>
          <a:p>
            <a:pPr algn="r"/>
            <a:r>
              <a:rPr lang="pl-PL" b="1" dirty="0">
                <a:solidFill>
                  <a:schemeClr val="bg2">
                    <a:lumMod val="25000"/>
                  </a:schemeClr>
                </a:solidFill>
              </a:rPr>
              <a:t>2025</a:t>
            </a:r>
            <a:endParaRPr lang="en-GB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82C74D56-C822-B9CD-4D88-D57193DDA6E2}"/>
              </a:ext>
            </a:extLst>
          </p:cNvPr>
          <p:cNvSpPr txBox="1"/>
          <p:nvPr/>
        </p:nvSpPr>
        <p:spPr bwMode="auto">
          <a:xfrm rot="1787075">
            <a:off x="6057094" y="5030948"/>
            <a:ext cx="1301467" cy="369332"/>
          </a:xfrm>
          <a:prstGeom prst="rect">
            <a:avLst/>
          </a:prstGeom>
          <a:solidFill>
            <a:schemeClr val="bg1">
              <a:alpha val="28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2025</a:t>
            </a:r>
            <a:r>
              <a:rPr lang="en-US" b="1" dirty="0"/>
              <a:t>-2026</a:t>
            </a:r>
            <a:endParaRPr lang="en-GB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399D39-1AC9-F22B-EA97-88F3ACC6D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023602-D731-89DD-758E-77CDD89FAC07}"/>
              </a:ext>
            </a:extLst>
          </p:cNvPr>
          <p:cNvSpPr txBox="1"/>
          <p:nvPr/>
        </p:nvSpPr>
        <p:spPr bwMode="auto">
          <a:xfrm rot="1542855">
            <a:off x="5929617" y="2448559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/>
              <a:t>GT</a:t>
            </a:r>
            <a:r>
              <a:rPr lang="pl-PL" sz="1200" i="1" dirty="0"/>
              <a:t>825</a:t>
            </a:r>
            <a:endParaRPr lang="en-GB" sz="12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1CE0C0-347F-1187-4A88-72C11188C47E}"/>
              </a:ext>
            </a:extLst>
          </p:cNvPr>
          <p:cNvSpPr txBox="1"/>
          <p:nvPr/>
        </p:nvSpPr>
        <p:spPr bwMode="auto">
          <a:xfrm rot="17509776">
            <a:off x="7095598" y="5935080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833</a:t>
            </a:r>
            <a:endParaRPr lang="en-GB" sz="1200" i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E7DCFBF-6BE4-F57A-3EC6-E75A28C38B17}"/>
              </a:ext>
            </a:extLst>
          </p:cNvPr>
          <p:cNvSpPr/>
          <p:nvPr/>
        </p:nvSpPr>
        <p:spPr>
          <a:xfrm>
            <a:off x="3637966" y="3838353"/>
            <a:ext cx="194821" cy="196307"/>
          </a:xfrm>
          <a:prstGeom prst="rect">
            <a:avLst/>
          </a:prstGeom>
          <a:solidFill>
            <a:schemeClr val="bg1">
              <a:lumMod val="50000"/>
              <a:alpha val="35000"/>
            </a:schemeClr>
          </a:solidFill>
          <a:ln w="3810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3E3E15-33ED-8819-2D39-A78662CF6119}"/>
              </a:ext>
            </a:extLst>
          </p:cNvPr>
          <p:cNvSpPr txBox="1"/>
          <p:nvPr/>
        </p:nvSpPr>
        <p:spPr bwMode="auto">
          <a:xfrm>
            <a:off x="2853831" y="3979901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Water tower</a:t>
            </a:r>
            <a:endParaRPr lang="en-GB" sz="1200" i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C1AEB2F-D8E2-458D-8518-2FFB92552B31}"/>
              </a:ext>
            </a:extLst>
          </p:cNvPr>
          <p:cNvSpPr txBox="1"/>
          <p:nvPr/>
        </p:nvSpPr>
        <p:spPr bwMode="auto">
          <a:xfrm>
            <a:off x="4486404" y="2975825"/>
            <a:ext cx="1011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/>
              <a:t>GT</a:t>
            </a:r>
            <a:r>
              <a:rPr lang="pl-PL" sz="1200" i="1" dirty="0"/>
              <a:t>837</a:t>
            </a:r>
            <a:r>
              <a:rPr lang="en-US" sz="1200" i="1" dirty="0"/>
              <a:t>/GT821</a:t>
            </a:r>
            <a:endParaRPr lang="en-GB" sz="1200" i="1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318F526-BD55-5B0C-743E-7BDE1D90EDDC}"/>
              </a:ext>
            </a:extLst>
          </p:cNvPr>
          <p:cNvSpPr txBox="1"/>
          <p:nvPr/>
        </p:nvSpPr>
        <p:spPr bwMode="auto">
          <a:xfrm>
            <a:off x="4319269" y="3179550"/>
            <a:ext cx="1348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>
                <a:solidFill>
                  <a:srgbClr val="C00000"/>
                </a:solidFill>
              </a:rPr>
              <a:t>202</a:t>
            </a:r>
            <a:r>
              <a:rPr lang="en-US" b="1" dirty="0">
                <a:solidFill>
                  <a:srgbClr val="C00000"/>
                </a:solidFill>
              </a:rPr>
              <a:t>9</a:t>
            </a:r>
            <a:r>
              <a:rPr lang="pl-PL" b="1" dirty="0">
                <a:solidFill>
                  <a:srgbClr val="C00000"/>
                </a:solidFill>
              </a:rPr>
              <a:t>-</a:t>
            </a:r>
            <a:r>
              <a:rPr lang="en-US" b="1" dirty="0">
                <a:solidFill>
                  <a:srgbClr val="C00000"/>
                </a:solidFill>
              </a:rPr>
              <a:t>2030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CB4A72A-B1C2-206B-5C5C-5471E546EC68}"/>
              </a:ext>
            </a:extLst>
          </p:cNvPr>
          <p:cNvSpPr/>
          <p:nvPr/>
        </p:nvSpPr>
        <p:spPr>
          <a:xfrm rot="1575906">
            <a:off x="7183232" y="4283195"/>
            <a:ext cx="606562" cy="279427"/>
          </a:xfrm>
          <a:prstGeom prst="rect">
            <a:avLst/>
          </a:prstGeom>
          <a:noFill/>
          <a:ln w="38100">
            <a:solidFill>
              <a:srgbClr val="1A8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2925F64-1DA1-1431-47D7-81FBB6C5AF9A}"/>
              </a:ext>
            </a:extLst>
          </p:cNvPr>
          <p:cNvSpPr/>
          <p:nvPr/>
        </p:nvSpPr>
        <p:spPr>
          <a:xfrm rot="1844304">
            <a:off x="5807216" y="5421337"/>
            <a:ext cx="1684506" cy="34447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80B35C6-4BD4-CB22-57B2-1DA7FAD6A532}"/>
              </a:ext>
            </a:extLst>
          </p:cNvPr>
          <p:cNvSpPr txBox="1"/>
          <p:nvPr/>
        </p:nvSpPr>
        <p:spPr bwMode="auto">
          <a:xfrm rot="1232160">
            <a:off x="5809442" y="4945693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833</a:t>
            </a:r>
            <a:endParaRPr lang="en-GB" sz="1200" i="1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FE58666-1A64-A594-DDFB-A3B9F5F4B177}"/>
              </a:ext>
            </a:extLst>
          </p:cNvPr>
          <p:cNvSpPr txBox="1"/>
          <p:nvPr/>
        </p:nvSpPr>
        <p:spPr bwMode="auto">
          <a:xfrm rot="1232160">
            <a:off x="6953865" y="4644783"/>
            <a:ext cx="63155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/>
              <a:t>GT</a:t>
            </a:r>
            <a:r>
              <a:rPr lang="pl-PL" sz="1200" i="1" dirty="0"/>
              <a:t>833</a:t>
            </a:r>
            <a:endParaRPr lang="en-GB" sz="1200" i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A15B0B-819A-DB2B-8990-34EBEC6642F5}"/>
              </a:ext>
            </a:extLst>
          </p:cNvPr>
          <p:cNvSpPr/>
          <p:nvPr/>
        </p:nvSpPr>
        <p:spPr>
          <a:xfrm rot="1363239">
            <a:off x="4012863" y="1931381"/>
            <a:ext cx="3179330" cy="212733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DF33C84-D7ED-6383-A097-88C2ED82C7DE}"/>
              </a:ext>
            </a:extLst>
          </p:cNvPr>
          <p:cNvCxnSpPr>
            <a:cxnSpLocks/>
          </p:cNvCxnSpPr>
          <p:nvPr/>
        </p:nvCxnSpPr>
        <p:spPr>
          <a:xfrm flipV="1">
            <a:off x="7082927" y="2568410"/>
            <a:ext cx="67614" cy="219762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CF70D34-1174-9B52-9AC6-87CB54AB5A47}"/>
              </a:ext>
            </a:extLst>
          </p:cNvPr>
          <p:cNvCxnSpPr>
            <a:cxnSpLocks/>
          </p:cNvCxnSpPr>
          <p:nvPr/>
        </p:nvCxnSpPr>
        <p:spPr>
          <a:xfrm>
            <a:off x="7928294" y="2864186"/>
            <a:ext cx="433184" cy="974167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D7970BE-72B0-94AB-7291-0669E447FE9F}"/>
              </a:ext>
            </a:extLst>
          </p:cNvPr>
          <p:cNvCxnSpPr>
            <a:cxnSpLocks/>
          </p:cNvCxnSpPr>
          <p:nvPr/>
        </p:nvCxnSpPr>
        <p:spPr>
          <a:xfrm>
            <a:off x="7162442" y="2576576"/>
            <a:ext cx="765852" cy="28761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6846AB8-058E-AD24-8219-CC3F2D456391}"/>
              </a:ext>
            </a:extLst>
          </p:cNvPr>
          <p:cNvCxnSpPr>
            <a:cxnSpLocks/>
          </p:cNvCxnSpPr>
          <p:nvPr/>
        </p:nvCxnSpPr>
        <p:spPr>
          <a:xfrm>
            <a:off x="7030402" y="2774447"/>
            <a:ext cx="846766" cy="323772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56263B0-69CC-34B2-21AC-B721AFE79A48}"/>
              </a:ext>
            </a:extLst>
          </p:cNvPr>
          <p:cNvCxnSpPr>
            <a:cxnSpLocks/>
          </p:cNvCxnSpPr>
          <p:nvPr/>
        </p:nvCxnSpPr>
        <p:spPr>
          <a:xfrm>
            <a:off x="7837742" y="3066256"/>
            <a:ext cx="272911" cy="83830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DD8780D-656D-0173-BD66-13FC2D8AF33C}"/>
              </a:ext>
            </a:extLst>
          </p:cNvPr>
          <p:cNvCxnSpPr>
            <a:cxnSpLocks/>
          </p:cNvCxnSpPr>
          <p:nvPr/>
        </p:nvCxnSpPr>
        <p:spPr>
          <a:xfrm>
            <a:off x="7185391" y="6014827"/>
            <a:ext cx="213056" cy="131611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2AD5412D-501D-615B-1738-3EE018DCED48}"/>
              </a:ext>
            </a:extLst>
          </p:cNvPr>
          <p:cNvSpPr/>
          <p:nvPr/>
        </p:nvSpPr>
        <p:spPr>
          <a:xfrm rot="6985242">
            <a:off x="7310133" y="5425692"/>
            <a:ext cx="485345" cy="34447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FEB157-5D38-3D50-2D5B-C7AA5E6DFB50}"/>
              </a:ext>
            </a:extLst>
          </p:cNvPr>
          <p:cNvSpPr/>
          <p:nvPr/>
        </p:nvSpPr>
        <p:spPr>
          <a:xfrm rot="6801630">
            <a:off x="7133769" y="4416488"/>
            <a:ext cx="1658387" cy="255635"/>
          </a:xfrm>
          <a:prstGeom prst="rect">
            <a:avLst/>
          </a:prstGeom>
          <a:noFill/>
          <a:ln w="38100">
            <a:solidFill>
              <a:srgbClr val="1A8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B2DFF1E-8B0F-DC8A-AADD-1D487739F011}"/>
              </a:ext>
            </a:extLst>
          </p:cNvPr>
          <p:cNvCxnSpPr>
            <a:cxnSpLocks/>
          </p:cNvCxnSpPr>
          <p:nvPr/>
        </p:nvCxnSpPr>
        <p:spPr>
          <a:xfrm>
            <a:off x="7837742" y="4958449"/>
            <a:ext cx="562252" cy="234673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62E18FAA-140E-C98F-B0E6-9C19E00FE8F4}"/>
              </a:ext>
            </a:extLst>
          </p:cNvPr>
          <p:cNvSpPr/>
          <p:nvPr/>
        </p:nvSpPr>
        <p:spPr>
          <a:xfrm rot="1238929">
            <a:off x="7928162" y="5028795"/>
            <a:ext cx="542444" cy="212530"/>
          </a:xfrm>
          <a:prstGeom prst="rect">
            <a:avLst/>
          </a:prstGeom>
          <a:noFill/>
          <a:ln w="38100">
            <a:solidFill>
              <a:srgbClr val="1A8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28CBA1-DAAA-45E5-2985-A203948EB00E}"/>
              </a:ext>
            </a:extLst>
          </p:cNvPr>
          <p:cNvSpPr txBox="1"/>
          <p:nvPr/>
        </p:nvSpPr>
        <p:spPr bwMode="auto">
          <a:xfrm>
            <a:off x="5628915" y="1677182"/>
            <a:ext cx="76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rgbClr val="00B0F0"/>
                </a:solidFill>
              </a:rPr>
              <a:t>2026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4A275DD5-0F60-A0F9-C87E-2737311CFEA0}"/>
              </a:ext>
            </a:extLst>
          </p:cNvPr>
          <p:cNvSpPr/>
          <p:nvPr/>
        </p:nvSpPr>
        <p:spPr>
          <a:xfrm>
            <a:off x="3755386" y="2043973"/>
            <a:ext cx="2661855" cy="254779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25A814D-E911-0B69-BCCB-20294D9C0BB6}"/>
              </a:ext>
            </a:extLst>
          </p:cNvPr>
          <p:cNvSpPr/>
          <p:nvPr/>
        </p:nvSpPr>
        <p:spPr>
          <a:xfrm rot="6293220">
            <a:off x="3153538" y="3176655"/>
            <a:ext cx="959507" cy="162104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7B149F9-4E0A-CC16-8564-CDC2C2CE2EA2}"/>
              </a:ext>
            </a:extLst>
          </p:cNvPr>
          <p:cNvSpPr txBox="1"/>
          <p:nvPr/>
        </p:nvSpPr>
        <p:spPr bwMode="auto">
          <a:xfrm>
            <a:off x="2528872" y="3391688"/>
            <a:ext cx="97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>
                <a:solidFill>
                  <a:schemeClr val="bg2">
                    <a:lumMod val="25000"/>
                  </a:schemeClr>
                </a:solidFill>
              </a:rPr>
              <a:t>2025</a:t>
            </a:r>
            <a:endParaRPr lang="en-GB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67F8E4C-82D4-F9C0-75CB-AC1D0BFBD389}"/>
              </a:ext>
            </a:extLst>
          </p:cNvPr>
          <p:cNvSpPr txBox="1"/>
          <p:nvPr/>
        </p:nvSpPr>
        <p:spPr bwMode="auto">
          <a:xfrm>
            <a:off x="8280423" y="4407523"/>
            <a:ext cx="1066318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</a:rPr>
              <a:t>East </a:t>
            </a:r>
            <a:r>
              <a:rPr lang="en-US" sz="1400" dirty="0" err="1">
                <a:solidFill>
                  <a:srgbClr val="002060"/>
                </a:solidFill>
              </a:rPr>
              <a:t>Meyrin</a:t>
            </a:r>
            <a:endParaRPr lang="en-US" sz="1400" dirty="0">
              <a:solidFill>
                <a:srgbClr val="002060"/>
              </a:solidFill>
            </a:endParaRPr>
          </a:p>
          <a:p>
            <a:r>
              <a:rPr lang="en-US" sz="1400" dirty="0">
                <a:solidFill>
                  <a:srgbClr val="002060"/>
                </a:solidFill>
              </a:rPr>
              <a:t>From 2031</a:t>
            </a:r>
            <a:endParaRPr lang="en-GB" sz="1400" dirty="0">
              <a:solidFill>
                <a:srgbClr val="002060"/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7EEF9BC-2A97-F56B-5878-523400FA5083}"/>
              </a:ext>
            </a:extLst>
          </p:cNvPr>
          <p:cNvCxnSpPr>
            <a:cxnSpLocks/>
          </p:cNvCxnSpPr>
          <p:nvPr/>
        </p:nvCxnSpPr>
        <p:spPr>
          <a:xfrm flipH="1">
            <a:off x="5919788" y="5240232"/>
            <a:ext cx="254052" cy="410445"/>
          </a:xfrm>
          <a:prstGeom prst="line">
            <a:avLst/>
          </a:prstGeom>
          <a:ln w="57150"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567AD04-8D71-7C50-0D23-606944CDB695}"/>
              </a:ext>
            </a:extLst>
          </p:cNvPr>
          <p:cNvSpPr txBox="1"/>
          <p:nvPr/>
        </p:nvSpPr>
        <p:spPr bwMode="auto">
          <a:xfrm>
            <a:off x="5922991" y="1691516"/>
            <a:ext cx="1059901" cy="369332"/>
          </a:xfrm>
          <a:prstGeom prst="rect">
            <a:avLst/>
          </a:prstGeom>
          <a:solidFill>
            <a:schemeClr val="bg1">
              <a:alpha val="2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rgbClr val="1A8012"/>
                </a:solidFill>
              </a:rPr>
              <a:t>-2027</a:t>
            </a:r>
            <a:endParaRPr lang="en-GB" b="1" dirty="0">
              <a:solidFill>
                <a:srgbClr val="1A801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0644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A1F916-1239-B3CB-0D18-6CBF68D12F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73BEB4-E893-80F3-6FBF-BEC80EDFA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06/06/2025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84BF7-5951-EBA1-56AE-F32E1E77E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TG-CONS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8381D7-8D41-2D95-8B62-878D85E7B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BE452EB3-6F10-EDCF-6ED4-4D4F07494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727" y="2677849"/>
            <a:ext cx="11376025" cy="751151"/>
          </a:xfrm>
        </p:spPr>
        <p:txBody>
          <a:bodyPr anchor="t">
            <a:normAutofit fontScale="90000"/>
          </a:bodyPr>
          <a:lstStyle/>
          <a:p>
            <a:r>
              <a:rPr lang="en-US" dirty="0"/>
              <a:t>GT825 works</a:t>
            </a:r>
            <a:br>
              <a:rPr lang="en-US" dirty="0"/>
            </a:br>
            <a:r>
              <a:rPr lang="en-US" dirty="0" err="1"/>
              <a:t>Works</a:t>
            </a:r>
            <a:r>
              <a:rPr lang="en-US" dirty="0"/>
              <a:t> impact during LS3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7591068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DBCE2C-48FA-4A98-454C-9975E3A8D4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5FED29-BB69-D04A-5D24-70444E326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TG-CONS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F212A1-47CC-4E90-323B-CA7906EBE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1912DE-EB95-DED0-D84D-1D69788C5333}"/>
              </a:ext>
            </a:extLst>
          </p:cNvPr>
          <p:cNvSpPr txBox="1"/>
          <p:nvPr/>
        </p:nvSpPr>
        <p:spPr bwMode="auto">
          <a:xfrm>
            <a:off x="407988" y="1052736"/>
            <a:ext cx="59506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Preliminary Planning (GT835-bdg.54): </a:t>
            </a:r>
            <a:r>
              <a:rPr lang="en-US" sz="1600" b="1" dirty="0"/>
              <a:t>Nov 2025 – May 2027 </a:t>
            </a:r>
          </a:p>
          <a:p>
            <a:pPr algn="just"/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Piping layout: Cross sections studies almost finished. Validation ongoing. (415m)</a:t>
            </a:r>
          </a:p>
          <a:p>
            <a:pPr algn="just"/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In GT825 we need to dismantle to allow new piping installation: Firefighting, compressed air and drinking water pipes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Drinking water network: No double feeding to CDE will be in service during works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Only bdg.54 could be impacted by a short service disruption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algn="just"/>
            <a:endParaRPr lang="en-US" sz="1600" dirty="0"/>
          </a:p>
          <a:p>
            <a:pPr algn="just"/>
            <a:endParaRPr lang="en-US" sz="1600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C4B7306-393C-75C8-0E01-885B1E09AF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9496" y="6350851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06/06/2025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046A842-29B4-12A8-9D3B-8CF490758ABD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75115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TG CONS LS3 Impact: GT825</a:t>
            </a:r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D40770F-7D59-27DF-29C1-ECDD2839128C}"/>
              </a:ext>
            </a:extLst>
          </p:cNvPr>
          <p:cNvGrpSpPr/>
          <p:nvPr/>
        </p:nvGrpSpPr>
        <p:grpSpPr>
          <a:xfrm>
            <a:off x="6382485" y="1661996"/>
            <a:ext cx="5519936" cy="3808079"/>
            <a:chOff x="5619779" y="1744792"/>
            <a:chExt cx="6572221" cy="412413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5CB66F4-5071-7FBD-869D-0F7D57CD5F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19779" y="1744792"/>
              <a:ext cx="6572221" cy="4124135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CEE30C-7694-4396-2ADF-BED287A99DEB}"/>
                </a:ext>
              </a:extLst>
            </p:cNvPr>
            <p:cNvSpPr/>
            <p:nvPr/>
          </p:nvSpPr>
          <p:spPr>
            <a:xfrm rot="1363239">
              <a:off x="6274434" y="2896009"/>
              <a:ext cx="4411308" cy="507982"/>
            </a:xfrm>
            <a:prstGeom prst="rect">
              <a:avLst/>
            </a:prstGeom>
            <a:noFill/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BBBB6C4-F4F9-8D8D-48D9-F65BA4C2460C}"/>
                </a:ext>
              </a:extLst>
            </p:cNvPr>
            <p:cNvSpPr txBox="1"/>
            <p:nvPr/>
          </p:nvSpPr>
          <p:spPr bwMode="auto">
            <a:xfrm rot="1188063">
              <a:off x="8840793" y="2942845"/>
              <a:ext cx="1828912" cy="3999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rgbClr val="00B0F0"/>
                  </a:solidFill>
                </a:rPr>
                <a:t>2025/2027</a:t>
              </a:r>
              <a:endParaRPr lang="en-GB" b="1" dirty="0">
                <a:solidFill>
                  <a:srgbClr val="00B0F0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9FB6D4D-D30E-5F7D-FE5D-D743CFF868A2}"/>
                </a:ext>
              </a:extLst>
            </p:cNvPr>
            <p:cNvSpPr txBox="1"/>
            <p:nvPr/>
          </p:nvSpPr>
          <p:spPr bwMode="auto">
            <a:xfrm rot="1562321">
              <a:off x="10929368" y="3543505"/>
              <a:ext cx="901800" cy="399985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rgbClr val="FFFF00"/>
                  </a:solidFill>
                </a:rPr>
                <a:t>2028  </a:t>
              </a:r>
              <a:endParaRPr lang="en-GB" b="1" dirty="0">
                <a:solidFill>
                  <a:srgbClr val="FFFF00"/>
                </a:solidFill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33DAF6A-817D-1A0F-3944-FCF5CFF877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85582" y="3926124"/>
              <a:ext cx="67614" cy="219762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823359FD-BB53-A132-6043-09E2A8868A8E}"/>
                </a:ext>
              </a:extLst>
            </p:cNvPr>
            <p:cNvCxnSpPr>
              <a:cxnSpLocks/>
            </p:cNvCxnSpPr>
            <p:nvPr/>
          </p:nvCxnSpPr>
          <p:spPr>
            <a:xfrm>
              <a:off x="11712624" y="4243325"/>
              <a:ext cx="463712" cy="1383978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D09F21D-53F7-54B6-3F21-6FC4BEFCEA4C}"/>
                </a:ext>
              </a:extLst>
            </p:cNvPr>
            <p:cNvCxnSpPr>
              <a:cxnSpLocks/>
            </p:cNvCxnSpPr>
            <p:nvPr/>
          </p:nvCxnSpPr>
          <p:spPr>
            <a:xfrm>
              <a:off x="10675623" y="3798276"/>
              <a:ext cx="1037001" cy="437914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1EFCAE7-A30F-060F-1CDF-19C1EC1D007D}"/>
                </a:ext>
              </a:extLst>
            </p:cNvPr>
            <p:cNvCxnSpPr>
              <a:cxnSpLocks/>
            </p:cNvCxnSpPr>
            <p:nvPr/>
          </p:nvCxnSpPr>
          <p:spPr>
            <a:xfrm>
              <a:off x="10416480" y="4243325"/>
              <a:ext cx="1014469" cy="409811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E43E345-41C8-F707-9526-C7AD1592AD46}"/>
                </a:ext>
              </a:extLst>
            </p:cNvPr>
            <p:cNvCxnSpPr>
              <a:cxnSpLocks/>
            </p:cNvCxnSpPr>
            <p:nvPr/>
          </p:nvCxnSpPr>
          <p:spPr>
            <a:xfrm>
              <a:off x="11430949" y="4653136"/>
              <a:ext cx="353064" cy="974167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100C00A-6D10-258F-E596-71AC2F49E85B}"/>
                </a:ext>
              </a:extLst>
            </p:cNvPr>
            <p:cNvCxnSpPr>
              <a:cxnSpLocks/>
            </p:cNvCxnSpPr>
            <p:nvPr/>
          </p:nvCxnSpPr>
          <p:spPr>
            <a:xfrm>
              <a:off x="11784013" y="5634438"/>
              <a:ext cx="392323" cy="0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5DB4B51-374C-B1C7-94C8-EC6D1835BA36}"/>
              </a:ext>
            </a:extLst>
          </p:cNvPr>
          <p:cNvCxnSpPr>
            <a:cxnSpLocks/>
          </p:cNvCxnSpPr>
          <p:nvPr/>
        </p:nvCxnSpPr>
        <p:spPr>
          <a:xfrm flipH="1">
            <a:off x="9142453" y="1988840"/>
            <a:ext cx="481939" cy="115844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E5A9978-5F64-F10B-4352-D57CACFDC657}"/>
              </a:ext>
            </a:extLst>
          </p:cNvPr>
          <p:cNvCxnSpPr>
            <a:cxnSpLocks/>
          </p:cNvCxnSpPr>
          <p:nvPr/>
        </p:nvCxnSpPr>
        <p:spPr>
          <a:xfrm flipH="1" flipV="1">
            <a:off x="9247308" y="2888948"/>
            <a:ext cx="2655113" cy="14041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CD5FA1D-FB7B-ABF3-E590-BC394A4FB226}"/>
              </a:ext>
            </a:extLst>
          </p:cNvPr>
          <p:cNvCxnSpPr>
            <a:cxnSpLocks/>
          </p:cNvCxnSpPr>
          <p:nvPr/>
        </p:nvCxnSpPr>
        <p:spPr>
          <a:xfrm flipH="1" flipV="1">
            <a:off x="6382485" y="1844755"/>
            <a:ext cx="1167803" cy="54293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DA2EB40-090A-B562-FDB7-2312A6787F51}"/>
              </a:ext>
            </a:extLst>
          </p:cNvPr>
          <p:cNvCxnSpPr>
            <a:cxnSpLocks/>
          </p:cNvCxnSpPr>
          <p:nvPr/>
        </p:nvCxnSpPr>
        <p:spPr>
          <a:xfrm flipH="1">
            <a:off x="7550288" y="2387692"/>
            <a:ext cx="19062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F32CD2D-DF9D-B7DB-19AB-210754504457}"/>
              </a:ext>
            </a:extLst>
          </p:cNvPr>
          <p:cNvCxnSpPr>
            <a:cxnSpLocks/>
          </p:cNvCxnSpPr>
          <p:nvPr/>
        </p:nvCxnSpPr>
        <p:spPr>
          <a:xfrm flipH="1" flipV="1">
            <a:off x="7740912" y="2387692"/>
            <a:ext cx="1019640" cy="46524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B43C0E7-F34F-939D-4077-948EEE21665C}"/>
              </a:ext>
            </a:extLst>
          </p:cNvPr>
          <p:cNvCxnSpPr>
            <a:cxnSpLocks/>
          </p:cNvCxnSpPr>
          <p:nvPr/>
        </p:nvCxnSpPr>
        <p:spPr>
          <a:xfrm flipH="1" flipV="1">
            <a:off x="8760552" y="2852936"/>
            <a:ext cx="176675" cy="1524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CA23FDA-1DAA-6FB6-5B0D-DA681FC220AC}"/>
              </a:ext>
            </a:extLst>
          </p:cNvPr>
          <p:cNvCxnSpPr>
            <a:cxnSpLocks/>
          </p:cNvCxnSpPr>
          <p:nvPr/>
        </p:nvCxnSpPr>
        <p:spPr>
          <a:xfrm flipH="1" flipV="1">
            <a:off x="8912952" y="3005336"/>
            <a:ext cx="2498538" cy="115291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12A4305-8FC7-066C-5D0B-47EA34C4692E}"/>
              </a:ext>
            </a:extLst>
          </p:cNvPr>
          <p:cNvCxnSpPr>
            <a:cxnSpLocks/>
          </p:cNvCxnSpPr>
          <p:nvPr/>
        </p:nvCxnSpPr>
        <p:spPr>
          <a:xfrm flipH="1" flipV="1">
            <a:off x="11409826" y="4203701"/>
            <a:ext cx="314685" cy="99230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A75AB16-CACD-B223-87F3-66F93D400735}"/>
              </a:ext>
            </a:extLst>
          </p:cNvPr>
          <p:cNvCxnSpPr>
            <a:cxnSpLocks/>
          </p:cNvCxnSpPr>
          <p:nvPr/>
        </p:nvCxnSpPr>
        <p:spPr>
          <a:xfrm flipV="1">
            <a:off x="9152393" y="2984833"/>
            <a:ext cx="137036" cy="369240"/>
          </a:xfrm>
          <a:prstGeom prst="line">
            <a:avLst/>
          </a:prstGeom>
          <a:ln w="381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7025C3D-1569-9122-44B5-A9962CF5AC15}"/>
              </a:ext>
            </a:extLst>
          </p:cNvPr>
          <p:cNvCxnSpPr>
            <a:cxnSpLocks/>
          </p:cNvCxnSpPr>
          <p:nvPr/>
        </p:nvCxnSpPr>
        <p:spPr>
          <a:xfrm flipH="1" flipV="1">
            <a:off x="9039949" y="2939386"/>
            <a:ext cx="273345" cy="119646"/>
          </a:xfrm>
          <a:prstGeom prst="line">
            <a:avLst/>
          </a:prstGeom>
          <a:ln w="381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BC72E213-2B74-7CE4-D443-04AD0E51EDB5}"/>
              </a:ext>
            </a:extLst>
          </p:cNvPr>
          <p:cNvCxnSpPr>
            <a:cxnSpLocks/>
          </p:cNvCxnSpPr>
          <p:nvPr/>
        </p:nvCxnSpPr>
        <p:spPr>
          <a:xfrm flipH="1">
            <a:off x="6396323" y="2204864"/>
            <a:ext cx="772064" cy="279472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4CB246C8-1C7F-0A50-39A3-E3D20DD7C440}"/>
              </a:ext>
            </a:extLst>
          </p:cNvPr>
          <p:cNvCxnSpPr>
            <a:cxnSpLocks/>
          </p:cNvCxnSpPr>
          <p:nvPr/>
        </p:nvCxnSpPr>
        <p:spPr>
          <a:xfrm flipV="1">
            <a:off x="7166805" y="2111658"/>
            <a:ext cx="137036" cy="369240"/>
          </a:xfrm>
          <a:prstGeom prst="line">
            <a:avLst/>
          </a:prstGeom>
          <a:ln w="381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1DED9F1B-6FBB-7B65-4533-E1757D55E11F}"/>
              </a:ext>
            </a:extLst>
          </p:cNvPr>
          <p:cNvCxnSpPr>
            <a:cxnSpLocks/>
          </p:cNvCxnSpPr>
          <p:nvPr/>
        </p:nvCxnSpPr>
        <p:spPr>
          <a:xfrm flipH="1" flipV="1">
            <a:off x="6396323" y="5007582"/>
            <a:ext cx="491765" cy="462493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481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2AEA9D-2D48-9E6C-C363-371B8BE903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roup 114">
            <a:extLst>
              <a:ext uri="{FF2B5EF4-FFF2-40B4-BE49-F238E27FC236}">
                <a16:creationId xmlns:a16="http://schemas.microsoft.com/office/drawing/2014/main" id="{A0334485-5DB7-1FEE-A41B-709D54710263}"/>
              </a:ext>
            </a:extLst>
          </p:cNvPr>
          <p:cNvGrpSpPr/>
          <p:nvPr/>
        </p:nvGrpSpPr>
        <p:grpSpPr>
          <a:xfrm>
            <a:off x="2927648" y="2422205"/>
            <a:ext cx="5458675" cy="3783792"/>
            <a:chOff x="719112" y="2054727"/>
            <a:chExt cx="5458675" cy="3783792"/>
          </a:xfrm>
        </p:grpSpPr>
        <p:pic>
          <p:nvPicPr>
            <p:cNvPr id="11" name="Content Placeholder 108">
              <a:extLst>
                <a:ext uri="{FF2B5EF4-FFF2-40B4-BE49-F238E27FC236}">
                  <a16:creationId xmlns:a16="http://schemas.microsoft.com/office/drawing/2014/main" id="{484F8C6A-D036-2D52-58F3-81ACC0DE27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112" y="2054727"/>
              <a:ext cx="5458675" cy="3783792"/>
            </a:xfrm>
            <a:prstGeom prst="rect">
              <a:avLst/>
            </a:prstGeom>
          </p:spPr>
        </p:pic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2C9638D3-DD3B-F83B-02E9-5B59AEC6D7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67220" y="2935753"/>
              <a:ext cx="143210" cy="391680"/>
            </a:xfrm>
            <a:prstGeom prst="line">
              <a:avLst/>
            </a:prstGeom>
            <a:ln w="38100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CFFF92DB-7CA9-4997-3316-D7103E29A2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8134" y="2111565"/>
              <a:ext cx="533009" cy="182394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279051B-3817-E2A9-E072-B455459B6E7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33387" y="4108987"/>
              <a:ext cx="1737740" cy="1382312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1B07A24-6618-90BF-C2B9-9E810A18B9C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73943" y="2054727"/>
              <a:ext cx="471569" cy="18300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08C204D-9894-4C3C-F7DE-CBF3034B496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545420" y="2333207"/>
              <a:ext cx="693014" cy="26619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F9E2C6DD-7D66-A379-3883-6C1CB53AC58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47171" y="2722775"/>
              <a:ext cx="1091654" cy="4432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3FAEF7B1-C27F-96A6-7249-273391B5EE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58710" y="4024753"/>
              <a:ext cx="707088" cy="1710953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F8642B9C-4AD5-5A38-F727-6782071A67E7}"/>
                </a:ext>
              </a:extLst>
            </p:cNvPr>
            <p:cNvCxnSpPr>
              <a:cxnSpLocks/>
            </p:cNvCxnSpPr>
            <p:nvPr/>
          </p:nvCxnSpPr>
          <p:spPr>
            <a:xfrm>
              <a:off x="5003918" y="3398012"/>
              <a:ext cx="261492" cy="645128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96FB4E7-B8AA-7FF8-D3D8-FB9D333D116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891889" y="5347851"/>
              <a:ext cx="679891" cy="348516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84D988B8-482E-A321-2031-E10E7165F5C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843834" y="5201016"/>
              <a:ext cx="59422" cy="146834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348E9466-0B45-6273-EF4B-3417D1728A2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87447" y="5021419"/>
              <a:ext cx="260416" cy="18428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934D0D3B-9657-E6D0-CE34-8C15E5CB14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48450" y="5085814"/>
              <a:ext cx="231633" cy="414825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6BC6F42A-CD95-10D5-D270-539B8F3F07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32998" y="3987805"/>
              <a:ext cx="44017" cy="111842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20248DF4-6D3C-C613-13BE-C4FCDA0B0A9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634213" y="3935513"/>
              <a:ext cx="142802" cy="63612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3A357449-A00A-8461-6303-AE75567FA38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10658" y="2305356"/>
              <a:ext cx="154313" cy="2785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BB7C826E-394F-1579-9F33-9D7C2959C59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38434" y="2599405"/>
              <a:ext cx="108737" cy="12337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79CB0998-964C-2E7F-5DBB-3E167020768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251756" y="4043139"/>
              <a:ext cx="926031" cy="451976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Isosceles Triangle 97">
              <a:extLst>
                <a:ext uri="{FF2B5EF4-FFF2-40B4-BE49-F238E27FC236}">
                  <a16:creationId xmlns:a16="http://schemas.microsoft.com/office/drawing/2014/main" id="{5221300C-D013-479C-F71F-086FDA3004B9}"/>
                </a:ext>
              </a:extLst>
            </p:cNvPr>
            <p:cNvSpPr/>
            <p:nvPr/>
          </p:nvSpPr>
          <p:spPr>
            <a:xfrm rot="17468153">
              <a:off x="5409286" y="4088876"/>
              <a:ext cx="347578" cy="239193"/>
            </a:xfrm>
            <a:prstGeom prst="triangle">
              <a:avLst>
                <a:gd name="adj" fmla="val 55814"/>
              </a:avLst>
            </a:prstGeom>
            <a:solidFill>
              <a:srgbClr val="92D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Isosceles Triangle 98">
              <a:extLst>
                <a:ext uri="{FF2B5EF4-FFF2-40B4-BE49-F238E27FC236}">
                  <a16:creationId xmlns:a16="http://schemas.microsoft.com/office/drawing/2014/main" id="{AD096D42-3CEC-30E0-F953-AA4A1F102B24}"/>
                </a:ext>
              </a:extLst>
            </p:cNvPr>
            <p:cNvSpPr/>
            <p:nvPr/>
          </p:nvSpPr>
          <p:spPr>
            <a:xfrm rot="18318359">
              <a:off x="1826831" y="4195261"/>
              <a:ext cx="347578" cy="239193"/>
            </a:xfrm>
            <a:prstGeom prst="triangle">
              <a:avLst>
                <a:gd name="adj" fmla="val 55814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6F692D1F-EE9A-C1D1-19FE-54CBC081592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50537" y="3175315"/>
              <a:ext cx="537969" cy="244414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08DCF4AF-99F4-9A50-76E6-CB394687C1C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238601" y="2233176"/>
              <a:ext cx="190058" cy="8610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509B1BA3-994F-E36F-18C6-FBFF9403792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259026" y="2849704"/>
              <a:ext cx="673828" cy="20507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D4BF9E31-5B48-C7D4-7E10-40242C16675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92024" y="2054727"/>
              <a:ext cx="200770" cy="79497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B6B9165D-5F65-021F-65F7-79D2C2CECF7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5717" y="2223891"/>
              <a:ext cx="669486" cy="22632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731869-6747-9F98-006D-219F5005B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TG-CONS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DEF8E0-046D-E1BD-B338-7720AE327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6D4202-E6A9-CAF2-E5BB-044B911F78D0}"/>
              </a:ext>
            </a:extLst>
          </p:cNvPr>
          <p:cNvSpPr txBox="1"/>
          <p:nvPr/>
        </p:nvSpPr>
        <p:spPr bwMode="auto">
          <a:xfrm>
            <a:off x="407988" y="1052736"/>
            <a:ext cx="64080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Works in GT825 are feasible only if we have the south line feeding compressed air to the West area (GT833-311)</a:t>
            </a:r>
          </a:p>
          <a:p>
            <a:pPr algn="just"/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Compressed air line will be out of service from bdg.54</a:t>
            </a:r>
          </a:p>
          <a:p>
            <a:pPr algn="just"/>
            <a:endParaRPr lang="en-US" sz="1600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99E66D1-460A-027F-A25F-17D669DFEB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9496" y="6350851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06/06/2025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6AAF015-6639-3A50-9DAE-71A085549560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75115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TG CONS LS3 Impact: GT825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59815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B463E0-CD22-C32A-F830-4B1B123C6D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8E10F2-5A9D-F4EF-B042-8FF719B9C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727" y="2677849"/>
            <a:ext cx="11376025" cy="751151"/>
          </a:xfrm>
        </p:spPr>
        <p:txBody>
          <a:bodyPr anchor="t">
            <a:normAutofit fontScale="90000"/>
          </a:bodyPr>
          <a:lstStyle/>
          <a:p>
            <a:r>
              <a:rPr lang="en-US" dirty="0"/>
              <a:t>GT833 works</a:t>
            </a:r>
            <a:br>
              <a:rPr lang="en-US" dirty="0"/>
            </a:br>
            <a:r>
              <a:rPr lang="en-US" dirty="0"/>
              <a:t>Firefighting network disruption during LS3</a:t>
            </a: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43BCE6-143D-EC16-EF46-797DC511B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06/06/2025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F7DFCC-DB57-1D4F-E163-26EA091B2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TG-CONS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185D04-674E-9044-D8DB-A4799CEC0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023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FCE3058-73AE-3786-F845-7684FF646B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5174" y="845016"/>
            <a:ext cx="6572221" cy="5469414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938E9-B51D-A814-61F1-C760DCC5F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TG-CONS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2CA8AE-3604-4004-31F3-4EEFB9C01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331031-DE66-284D-CB77-EF9CA76AE750}"/>
              </a:ext>
            </a:extLst>
          </p:cNvPr>
          <p:cNvSpPr txBox="1"/>
          <p:nvPr/>
        </p:nvSpPr>
        <p:spPr bwMode="auto">
          <a:xfrm>
            <a:off x="7464152" y="1150291"/>
            <a:ext cx="439248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EN-CV works in GT833: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Service disruption of several networks to allow works:</a:t>
            </a:r>
          </a:p>
          <a:p>
            <a:r>
              <a:rPr lang="en-US" sz="1200" dirty="0"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Compressed air</a:t>
            </a:r>
          </a:p>
          <a:p>
            <a:r>
              <a:rPr lang="en-US" sz="1200" dirty="0"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Drinking water</a:t>
            </a:r>
          </a:p>
          <a:p>
            <a:r>
              <a:rPr lang="en-US" sz="1200" dirty="0"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200" b="1" dirty="0">
                <a:solidFill>
                  <a:srgbClr val="FF0000"/>
                </a:solidFill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Firefighting water</a:t>
            </a:r>
          </a:p>
          <a:p>
            <a:r>
              <a:rPr lang="en-US" sz="1200" dirty="0"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200" dirty="0" err="1"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Demineralised</a:t>
            </a:r>
            <a:r>
              <a:rPr lang="en-US" sz="1200" dirty="0"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water</a:t>
            </a:r>
          </a:p>
          <a:p>
            <a:r>
              <a:rPr lang="en-US" sz="1200" dirty="0"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Chilled water </a:t>
            </a:r>
          </a:p>
          <a:p>
            <a:r>
              <a:rPr lang="en-US" sz="1200" dirty="0"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Different disruptions on areas and duration will be foreseen to minimize the impact of the works as much as possible. </a:t>
            </a:r>
          </a:p>
          <a:p>
            <a:endParaRPr lang="en-US" sz="1200" dirty="0"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Buildings/areas involved:</a:t>
            </a:r>
          </a:p>
          <a:p>
            <a:endParaRPr lang="en-US" sz="1200" dirty="0"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200" i="1" dirty="0"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Compressed air: At least these buildings are involved. Need of service disruption in other buildings to be defined</a:t>
            </a:r>
          </a:p>
          <a:p>
            <a:endParaRPr lang="en-US" sz="1200" i="1" dirty="0">
              <a:latin typeface="Aptos" panose="020B00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200" dirty="0"/>
              <a:t>b.275, b.65, b.508, Isolde, </a:t>
            </a:r>
            <a:r>
              <a:rPr lang="en-US" sz="1200" dirty="0" err="1"/>
              <a:t>PSBooster</a:t>
            </a:r>
            <a:r>
              <a:rPr lang="en-US" sz="1200" dirty="0"/>
              <a:t> tunnel and surface (37, 361,271), b.365, AD, PS ring surface (b.353, 357, 359, 367, 561, 587, 588,  270), b.269, data center area (b.28, 31, 186, 513), Linac 4, Linac3</a:t>
            </a:r>
          </a:p>
          <a:p>
            <a:endParaRPr lang="en-US" sz="1200" dirty="0"/>
          </a:p>
          <a:p>
            <a:r>
              <a:rPr lang="en-US" sz="1200" i="1" dirty="0"/>
              <a:t>Drinking water: </a:t>
            </a:r>
            <a:r>
              <a:rPr lang="en-US" sz="1200" i="1" dirty="0"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 least these buildings are involved. Need of service disruption in other buildings to be defined</a:t>
            </a:r>
          </a:p>
          <a:p>
            <a:endParaRPr lang="en-US" sz="1200" i="1" dirty="0"/>
          </a:p>
          <a:p>
            <a:r>
              <a:rPr lang="en-US" sz="1200" dirty="0"/>
              <a:t>b.133,b.508, Isolde buildings, </a:t>
            </a:r>
            <a:r>
              <a:rPr lang="en-US" sz="1200" dirty="0" err="1"/>
              <a:t>Medicis</a:t>
            </a:r>
            <a:r>
              <a:rPr lang="en-US" sz="1200" dirty="0"/>
              <a:t>, POPSB, b.365, AD (b.193, 393, 232, 195), </a:t>
            </a:r>
            <a:r>
              <a:rPr lang="en-US" sz="1200" dirty="0" err="1"/>
              <a:t>PSBooster</a:t>
            </a:r>
            <a:r>
              <a:rPr lang="en-US" sz="1200" dirty="0"/>
              <a:t> surface buildings, PS ring surface (b.353, 357, 359, 367, 561, 573, 587, 588,  270), b.269, data center area (b.28, 31, 545, 186, 613, 513), Linac 3, Linac 4, b.504 (R2)</a:t>
            </a:r>
          </a:p>
          <a:p>
            <a:endParaRPr lang="en-US" sz="1200" dirty="0"/>
          </a:p>
          <a:p>
            <a:endParaRPr lang="en-GB" sz="12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131B6FC-6195-5D5F-9BB3-8CB447632C69}"/>
              </a:ext>
            </a:extLst>
          </p:cNvPr>
          <p:cNvGrpSpPr/>
          <p:nvPr/>
        </p:nvGrpSpPr>
        <p:grpSpPr>
          <a:xfrm>
            <a:off x="593997" y="1052736"/>
            <a:ext cx="5934051" cy="4608512"/>
            <a:chOff x="184371" y="163073"/>
            <a:chExt cx="6800481" cy="518517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00063E72-1455-1519-DBA3-E770BFD5E566}"/>
                </a:ext>
              </a:extLst>
            </p:cNvPr>
            <p:cNvSpPr/>
            <p:nvPr/>
          </p:nvSpPr>
          <p:spPr>
            <a:xfrm rot="1998853">
              <a:off x="184371" y="4387283"/>
              <a:ext cx="4328561" cy="523529"/>
            </a:xfrm>
            <a:prstGeom prst="rect">
              <a:avLst/>
            </a:prstGeom>
            <a:noFill/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7735E58-89C7-C50B-9E70-589B5200A1B7}"/>
                </a:ext>
              </a:extLst>
            </p:cNvPr>
            <p:cNvSpPr txBox="1"/>
            <p:nvPr/>
          </p:nvSpPr>
          <p:spPr bwMode="auto">
            <a:xfrm rot="1944528">
              <a:off x="2214636" y="3917893"/>
              <a:ext cx="1180131" cy="369332"/>
            </a:xfrm>
            <a:prstGeom prst="rect">
              <a:avLst/>
            </a:prstGeom>
            <a:solidFill>
              <a:srgbClr val="00B0F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2025-2026</a:t>
              </a:r>
              <a:endParaRPr lang="en-GB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44D9A19-7D26-EABD-FCE8-F2E2A0189E47}"/>
                </a:ext>
              </a:extLst>
            </p:cNvPr>
            <p:cNvSpPr/>
            <p:nvPr/>
          </p:nvSpPr>
          <p:spPr>
            <a:xfrm rot="17919809">
              <a:off x="3947308" y="4492591"/>
              <a:ext cx="1360759" cy="350557"/>
            </a:xfrm>
            <a:prstGeom prst="rect">
              <a:avLst/>
            </a:prstGeom>
            <a:noFill/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023E9C-B05D-3D4E-EE8F-ED78B8D39078}"/>
                </a:ext>
              </a:extLst>
            </p:cNvPr>
            <p:cNvSpPr txBox="1"/>
            <p:nvPr/>
          </p:nvSpPr>
          <p:spPr bwMode="auto">
            <a:xfrm rot="18021112">
              <a:off x="4833152" y="4775774"/>
              <a:ext cx="646331" cy="369332"/>
            </a:xfrm>
            <a:prstGeom prst="rect">
              <a:avLst/>
            </a:prstGeom>
            <a:solidFill>
              <a:srgbClr val="00B0F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2026</a:t>
              </a:r>
              <a:endParaRPr lang="en-GB" dirty="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92F2420-135E-71DD-5A13-4C3292AA6CC1}"/>
                </a:ext>
              </a:extLst>
            </p:cNvPr>
            <p:cNvCxnSpPr/>
            <p:nvPr/>
          </p:nvCxnSpPr>
          <p:spPr>
            <a:xfrm flipH="1">
              <a:off x="5591944" y="332656"/>
              <a:ext cx="906235" cy="2286288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CCAF440-FA17-3B61-38C0-10AAC8CB449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367808" y="1268760"/>
              <a:ext cx="1111164" cy="680829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37F71BE-F7D2-8CE4-728F-18007176AA1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44709" y="2935990"/>
              <a:ext cx="491251" cy="958995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8D65AAB-74D8-E395-1E5E-794C5473696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78972" y="180256"/>
              <a:ext cx="790498" cy="1801283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E9B99148-765C-AFCB-437B-9AFE9102A3E7}"/>
                </a:ext>
              </a:extLst>
            </p:cNvPr>
            <p:cNvCxnSpPr>
              <a:cxnSpLocks/>
            </p:cNvCxnSpPr>
            <p:nvPr/>
          </p:nvCxnSpPr>
          <p:spPr>
            <a:xfrm>
              <a:off x="5591944" y="2618944"/>
              <a:ext cx="140579" cy="365259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3BC9F96-D0F7-72C3-08AF-2513A89466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58002" y="2932336"/>
              <a:ext cx="486707" cy="941777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F3557CF-A309-0D52-65F4-5827D1581F8B}"/>
                </a:ext>
              </a:extLst>
            </p:cNvPr>
            <p:cNvCxnSpPr>
              <a:cxnSpLocks/>
            </p:cNvCxnSpPr>
            <p:nvPr/>
          </p:nvCxnSpPr>
          <p:spPr>
            <a:xfrm>
              <a:off x="5256038" y="3876360"/>
              <a:ext cx="406195" cy="560752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B54F286-0C13-260C-300E-402065A258E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007768" y="1573319"/>
              <a:ext cx="1307487" cy="877289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4F31940-8B02-78B6-C6DB-CBE87D91EF5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673562" y="4435145"/>
              <a:ext cx="1283840" cy="135926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9713411-BDCA-A024-0751-3B84DBEE274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427873" y="4571071"/>
              <a:ext cx="1556979" cy="183087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EA436F5-1A8B-D882-5331-C1E3F5CB2659}"/>
                </a:ext>
              </a:extLst>
            </p:cNvPr>
            <p:cNvCxnSpPr>
              <a:cxnSpLocks/>
            </p:cNvCxnSpPr>
            <p:nvPr/>
          </p:nvCxnSpPr>
          <p:spPr>
            <a:xfrm>
              <a:off x="5052940" y="4013960"/>
              <a:ext cx="406195" cy="560752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AE357000-B802-74A1-72A0-42E51A88226B}"/>
                </a:ext>
              </a:extLst>
            </p:cNvPr>
            <p:cNvCxnSpPr>
              <a:cxnSpLocks/>
            </p:cNvCxnSpPr>
            <p:nvPr/>
          </p:nvCxnSpPr>
          <p:spPr>
            <a:xfrm>
              <a:off x="4758002" y="3857291"/>
              <a:ext cx="328777" cy="210907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233011E-3C05-05D6-97D0-0D61D1F5AB7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35102" y="2450608"/>
              <a:ext cx="80153" cy="517332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3B860F8F-35F7-8D5D-01DA-B0709AEC0A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43772" y="1240758"/>
              <a:ext cx="324036" cy="369852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A00EACE3-A421-3C6C-54AA-50C8336B727C}"/>
                </a:ext>
              </a:extLst>
            </p:cNvPr>
            <p:cNvCxnSpPr>
              <a:cxnSpLocks/>
            </p:cNvCxnSpPr>
            <p:nvPr/>
          </p:nvCxnSpPr>
          <p:spPr>
            <a:xfrm>
              <a:off x="6243245" y="163073"/>
              <a:ext cx="254934" cy="169583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E00D04C3-E481-5B76-F458-D5E7FD0B4766}"/>
                </a:ext>
              </a:extLst>
            </p:cNvPr>
            <p:cNvCxnSpPr>
              <a:cxnSpLocks/>
            </p:cNvCxnSpPr>
            <p:nvPr/>
          </p:nvCxnSpPr>
          <p:spPr>
            <a:xfrm>
              <a:off x="6971799" y="4545611"/>
              <a:ext cx="0" cy="208547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8289E69-7F4C-FE93-7DB0-A3E3C4665897}"/>
                </a:ext>
              </a:extLst>
            </p:cNvPr>
            <p:cNvSpPr txBox="1"/>
            <p:nvPr/>
          </p:nvSpPr>
          <p:spPr bwMode="auto">
            <a:xfrm rot="18021112">
              <a:off x="5548729" y="3255183"/>
              <a:ext cx="646331" cy="369332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2027</a:t>
              </a:r>
              <a:endParaRPr lang="en-GB" dirty="0"/>
            </a:p>
          </p:txBody>
        </p:sp>
      </p:grpSp>
      <p:sp>
        <p:nvSpPr>
          <p:cNvPr id="11" name="Title 1">
            <a:extLst>
              <a:ext uri="{FF2B5EF4-FFF2-40B4-BE49-F238E27FC236}">
                <a16:creationId xmlns:a16="http://schemas.microsoft.com/office/drawing/2014/main" id="{CDD15849-D89D-3D25-8C0B-99C688D28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151"/>
          </a:xfrm>
        </p:spPr>
        <p:txBody>
          <a:bodyPr anchor="t">
            <a:normAutofit/>
          </a:bodyPr>
          <a:lstStyle/>
          <a:p>
            <a:r>
              <a:rPr lang="en-US" dirty="0"/>
              <a:t>TG CONS LS3 Impact: Firefighting network</a:t>
            </a:r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49C4A5A-18ED-28AC-E8CA-F8BBDC1F8B8F}"/>
              </a:ext>
            </a:extLst>
          </p:cNvPr>
          <p:cNvSpPr/>
          <p:nvPr/>
        </p:nvSpPr>
        <p:spPr>
          <a:xfrm>
            <a:off x="7752184" y="1839739"/>
            <a:ext cx="2498638" cy="3651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A759203-E22A-A1B5-E6A8-D32A682C3A76}"/>
              </a:ext>
            </a:extLst>
          </p:cNvPr>
          <p:cNvSpPr txBox="1"/>
          <p:nvPr/>
        </p:nvSpPr>
        <p:spPr bwMode="auto">
          <a:xfrm>
            <a:off x="536561" y="1029385"/>
            <a:ext cx="4889480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The disruption of firefighting network for several </a:t>
            </a:r>
          </a:p>
          <a:p>
            <a:r>
              <a:rPr lang="en-US" dirty="0"/>
              <a:t>months has to be validated with the Fire Brigade</a:t>
            </a:r>
          </a:p>
          <a:p>
            <a:r>
              <a:rPr lang="en-US" dirty="0"/>
              <a:t>Meeting 6</a:t>
            </a:r>
            <a:r>
              <a:rPr lang="en-US" baseline="30000" dirty="0"/>
              <a:t>th</a:t>
            </a:r>
            <a:r>
              <a:rPr lang="en-US" dirty="0"/>
              <a:t> June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749C8C6-EBFB-C7E7-7D2F-F3FB530677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9496" y="6350851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06/06/2025</a:t>
            </a:r>
          </a:p>
        </p:txBody>
      </p:sp>
    </p:spTree>
    <p:extLst>
      <p:ext uri="{BB962C8B-B14F-4D97-AF65-F5344CB8AC3E}">
        <p14:creationId xmlns:p14="http://schemas.microsoft.com/office/powerpoint/2010/main" val="42827827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C7248F-CFD4-1188-A044-E2AA0374B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TG-CONS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0434A-405B-120E-14EF-013643BF5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BCFB39-A177-24F2-D060-6F998BBF2F54}"/>
              </a:ext>
            </a:extLst>
          </p:cNvPr>
          <p:cNvSpPr txBox="1"/>
          <p:nvPr/>
        </p:nvSpPr>
        <p:spPr bwMode="auto">
          <a:xfrm>
            <a:off x="447103" y="1132789"/>
            <a:ext cx="845720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Works on GT833 (513 area and Booster area) networks are foreseen from June 2025 till June 2028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firefighting pipeline feeding several hydrants and a few buildings (RIAs) will be out of service to allow the needed room for new pipes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Firefighting water disruptions foreseen from November 2025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strategy for firefighting during LS3 period is needed in the Booster area and PS center ring surface, following works advancement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/>
              <a:t>Today first discussion with the Fire Brigade: Positive feedback to EN-CV request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7" name="Image 4">
            <a:extLst>
              <a:ext uri="{FF2B5EF4-FFF2-40B4-BE49-F238E27FC236}">
                <a16:creationId xmlns:a16="http://schemas.microsoft.com/office/drawing/2014/main" id="{D90D26BD-50E5-7AE9-D133-5D10B35807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4311" y="1412775"/>
            <a:ext cx="3235477" cy="4312435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F6A73D27-6A3E-B492-8B4F-8990E8BD5238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75115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TG CONS LS3 Impact: Firefighting network</a:t>
            </a:r>
            <a:endParaRPr lang="en-GB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88A30996-D3D8-C422-9DB9-E3910A5CA0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9496" y="6350851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06/06/2025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E26ABC-BC28-A12F-9415-53B5491D829F}"/>
              </a:ext>
            </a:extLst>
          </p:cNvPr>
          <p:cNvSpPr txBox="1"/>
          <p:nvPr/>
        </p:nvSpPr>
        <p:spPr bwMode="auto">
          <a:xfrm rot="20434584">
            <a:off x="10637483" y="2275756"/>
            <a:ext cx="1483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Eau </a:t>
            </a:r>
            <a:r>
              <a:rPr lang="en-US" b="1" dirty="0" err="1"/>
              <a:t>incendie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874016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A8C653FC-5F31-91C3-9082-91DE9F194F91}"/>
              </a:ext>
            </a:extLst>
          </p:cNvPr>
          <p:cNvGrpSpPr/>
          <p:nvPr/>
        </p:nvGrpSpPr>
        <p:grpSpPr>
          <a:xfrm>
            <a:off x="68263" y="0"/>
            <a:ext cx="7179865" cy="6237312"/>
            <a:chOff x="68263" y="0"/>
            <a:chExt cx="8591550" cy="6858000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2328D50D-9ECE-2B6A-FB82-4ECCB550AA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63" y="0"/>
              <a:ext cx="859155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1" name="TextBox 2">
              <a:extLst>
                <a:ext uri="{FF2B5EF4-FFF2-40B4-BE49-F238E27FC236}">
                  <a16:creationId xmlns:a16="http://schemas.microsoft.com/office/drawing/2014/main" id="{18ADFBEB-598D-2A2C-0341-68AF5FE791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730896">
              <a:off x="3245807" y="4529686"/>
              <a:ext cx="1296403" cy="30456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en-US" sz="1200" dirty="0"/>
                <a:t>HS Nov2025</a:t>
              </a:r>
              <a:endParaRPr lang="en-GB" altLang="en-US" sz="1200" dirty="0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79D8C13-E422-EA77-5780-4F7BE0C0D603}"/>
                </a:ext>
              </a:extLst>
            </p:cNvPr>
            <p:cNvSpPr/>
            <p:nvPr/>
          </p:nvSpPr>
          <p:spPr>
            <a:xfrm>
              <a:off x="3181350" y="4251325"/>
              <a:ext cx="115888" cy="115888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313057F-2099-F11E-E2EA-7D609244BE54}"/>
                </a:ext>
              </a:extLst>
            </p:cNvPr>
            <p:cNvSpPr/>
            <p:nvPr/>
          </p:nvSpPr>
          <p:spPr>
            <a:xfrm rot="1866455">
              <a:off x="2162175" y="4362450"/>
              <a:ext cx="2840038" cy="652463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892EF70-8445-9CE1-1445-29F56075A0F3}"/>
                </a:ext>
              </a:extLst>
            </p:cNvPr>
            <p:cNvSpPr/>
            <p:nvPr/>
          </p:nvSpPr>
          <p:spPr>
            <a:xfrm>
              <a:off x="7173913" y="4518025"/>
              <a:ext cx="117475" cy="117475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21B1FE1-9D92-DB05-8A51-A8EC6C7D1B3F}"/>
                </a:ext>
              </a:extLst>
            </p:cNvPr>
            <p:cNvSpPr/>
            <p:nvPr/>
          </p:nvSpPr>
          <p:spPr>
            <a:xfrm>
              <a:off x="8143875" y="5497513"/>
              <a:ext cx="115888" cy="117475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056" name="TextBox 9">
              <a:extLst>
                <a:ext uri="{FF2B5EF4-FFF2-40B4-BE49-F238E27FC236}">
                  <a16:creationId xmlns:a16="http://schemas.microsoft.com/office/drawing/2014/main" id="{C5A9F182-3FFF-45EE-4641-8F5571E1A1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64522">
              <a:off x="6666058" y="4832284"/>
              <a:ext cx="1199671" cy="30456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en-US" sz="1200" dirty="0"/>
                <a:t>HS Set 2026</a:t>
              </a:r>
              <a:endParaRPr lang="en-GB" altLang="en-US" sz="1200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CE1318-25DF-2EF9-25FE-7F2EA3783E0A}"/>
                </a:ext>
              </a:extLst>
            </p:cNvPr>
            <p:cNvSpPr/>
            <p:nvPr/>
          </p:nvSpPr>
          <p:spPr>
            <a:xfrm>
              <a:off x="5326063" y="4752975"/>
              <a:ext cx="115887" cy="117475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3ABC5DA5-B747-9A8F-B11C-D355FD751675}"/>
                </a:ext>
              </a:extLst>
            </p:cNvPr>
            <p:cNvSpPr/>
            <p:nvPr/>
          </p:nvSpPr>
          <p:spPr>
            <a:xfrm>
              <a:off x="5659438" y="2133600"/>
              <a:ext cx="117475" cy="115888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F3DF9605-6034-CC7F-1C2F-33072C5ADC80}"/>
                </a:ext>
              </a:extLst>
            </p:cNvPr>
            <p:cNvSpPr/>
            <p:nvPr/>
          </p:nvSpPr>
          <p:spPr>
            <a:xfrm>
              <a:off x="7210425" y="2859088"/>
              <a:ext cx="117475" cy="117475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8608160-25D6-41CD-BABA-5F1215F79BF1}"/>
                </a:ext>
              </a:extLst>
            </p:cNvPr>
            <p:cNvCxnSpPr>
              <a:cxnSpLocks/>
            </p:cNvCxnSpPr>
            <p:nvPr/>
          </p:nvCxnSpPr>
          <p:spPr>
            <a:xfrm>
              <a:off x="7077075" y="893763"/>
              <a:ext cx="509588" cy="26987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D632E82-E5CF-FA5C-240A-1B21E647844A}"/>
                </a:ext>
              </a:extLst>
            </p:cNvPr>
            <p:cNvCxnSpPr>
              <a:cxnSpLocks/>
            </p:cNvCxnSpPr>
            <p:nvPr/>
          </p:nvCxnSpPr>
          <p:spPr>
            <a:xfrm>
              <a:off x="5659438" y="1871663"/>
              <a:ext cx="865187" cy="47307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D2CB125-C214-DDC6-4A00-80B8E718957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24625" y="860425"/>
              <a:ext cx="552450" cy="1458913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85F8B82-8768-F7F5-D5D0-EA78F92260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62763" y="2833688"/>
              <a:ext cx="579437" cy="1341437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1330DAB-3F43-858E-5AB4-5D212C6567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27638" y="4708525"/>
              <a:ext cx="708025" cy="135572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1E921E0-B310-ABD4-ECAD-1D78C3060B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46700" y="1835150"/>
              <a:ext cx="336550" cy="54610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B3F3144-F49B-ED9B-805D-DA1B9B21DEE4}"/>
                </a:ext>
              </a:extLst>
            </p:cNvPr>
            <p:cNvCxnSpPr>
              <a:cxnSpLocks/>
            </p:cNvCxnSpPr>
            <p:nvPr/>
          </p:nvCxnSpPr>
          <p:spPr>
            <a:xfrm>
              <a:off x="5359400" y="2363788"/>
              <a:ext cx="865188" cy="47307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CE0297A5-97DE-A81D-1164-7E9FB432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89475" y="2833688"/>
              <a:ext cx="1535113" cy="294957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30A4BB0-1695-00F3-ED32-B074C1516975}"/>
                </a:ext>
              </a:extLst>
            </p:cNvPr>
            <p:cNvCxnSpPr>
              <a:cxnSpLocks/>
            </p:cNvCxnSpPr>
            <p:nvPr/>
          </p:nvCxnSpPr>
          <p:spPr>
            <a:xfrm>
              <a:off x="4689475" y="5738813"/>
              <a:ext cx="549275" cy="30162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E21D9589-BAAD-25E7-C2AD-5BE46858903B}"/>
                </a:ext>
              </a:extLst>
            </p:cNvPr>
            <p:cNvCxnSpPr>
              <a:cxnSpLocks/>
            </p:cNvCxnSpPr>
            <p:nvPr/>
          </p:nvCxnSpPr>
          <p:spPr>
            <a:xfrm>
              <a:off x="6862763" y="4175125"/>
              <a:ext cx="1717675" cy="85725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E4A7D6CE-6462-E975-9284-5B50EF437A7D}"/>
                </a:ext>
              </a:extLst>
            </p:cNvPr>
            <p:cNvCxnSpPr>
              <a:cxnSpLocks/>
            </p:cNvCxnSpPr>
            <p:nvPr/>
          </p:nvCxnSpPr>
          <p:spPr>
            <a:xfrm>
              <a:off x="5907088" y="4697413"/>
              <a:ext cx="2352675" cy="102870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512E193-C746-2A5B-27F5-78FF8340B7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59763" y="5032375"/>
              <a:ext cx="320675" cy="69373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346521A-707C-70B8-7775-6BEA11AB94B0}"/>
                </a:ext>
              </a:extLst>
            </p:cNvPr>
            <p:cNvCxnSpPr>
              <a:cxnSpLocks/>
            </p:cNvCxnSpPr>
            <p:nvPr/>
          </p:nvCxnSpPr>
          <p:spPr>
            <a:xfrm>
              <a:off x="6978650" y="2592388"/>
              <a:ext cx="463550" cy="24447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F31E28A6-1D6B-C98F-668D-A01C9E4BDC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15163" y="1162050"/>
              <a:ext cx="552450" cy="146050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74" name="TextBox 61">
              <a:extLst>
                <a:ext uri="{FF2B5EF4-FFF2-40B4-BE49-F238E27FC236}">
                  <a16:creationId xmlns:a16="http://schemas.microsoft.com/office/drawing/2014/main" id="{5125FBDC-E8DD-76AC-AC54-A9B4034D3B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87648">
              <a:off x="3302724" y="4109063"/>
              <a:ext cx="2083476" cy="30456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en-US" sz="1200" dirty="0"/>
                <a:t>HS definitive Avril 2026</a:t>
              </a:r>
              <a:endParaRPr lang="en-GB" altLang="en-US" sz="1200" dirty="0"/>
            </a:p>
          </p:txBody>
        </p:sp>
        <p:sp>
          <p:nvSpPr>
            <p:cNvPr id="2075" name="TextBox 2048">
              <a:extLst>
                <a:ext uri="{FF2B5EF4-FFF2-40B4-BE49-F238E27FC236}">
                  <a16:creationId xmlns:a16="http://schemas.microsoft.com/office/drawing/2014/main" id="{DD501C55-5DB2-8C85-52F2-3379516B36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64522">
              <a:off x="6665370" y="3128939"/>
              <a:ext cx="1301411" cy="30456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en-US" sz="1200" dirty="0"/>
                <a:t>HS Set 2026</a:t>
              </a:r>
              <a:endParaRPr lang="en-GB" altLang="en-US" sz="1200" dirty="0"/>
            </a:p>
          </p:txBody>
        </p:sp>
        <p:sp>
          <p:nvSpPr>
            <p:cNvPr id="2076" name="TextBox 2050">
              <a:extLst>
                <a:ext uri="{FF2B5EF4-FFF2-40B4-BE49-F238E27FC236}">
                  <a16:creationId xmlns:a16="http://schemas.microsoft.com/office/drawing/2014/main" id="{26EBF913-BB3F-5594-BFE7-29568CBEE2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64522">
              <a:off x="4610800" y="2079273"/>
              <a:ext cx="1268936" cy="30456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en-US" sz="1200"/>
                <a:t>HS Set 2026</a:t>
              </a:r>
              <a:endParaRPr lang="en-GB" altLang="en-US" sz="1200"/>
            </a:p>
          </p:txBody>
        </p:sp>
        <p:sp>
          <p:nvSpPr>
            <p:cNvPr id="2077" name="TextBox 2051">
              <a:extLst>
                <a:ext uri="{FF2B5EF4-FFF2-40B4-BE49-F238E27FC236}">
                  <a16:creationId xmlns:a16="http://schemas.microsoft.com/office/drawing/2014/main" id="{E70C5B77-F305-3272-E2A5-432DE2EAD6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87648">
              <a:off x="4579700" y="3507793"/>
              <a:ext cx="2158938" cy="50760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en-US" sz="1200" dirty="0" err="1"/>
                <a:t>Coupure</a:t>
              </a:r>
              <a:r>
                <a:rPr lang="en-US" altLang="en-US" sz="1200" dirty="0"/>
                <a:t> zone complete </a:t>
              </a:r>
            </a:p>
            <a:p>
              <a:r>
                <a:rPr lang="en-US" altLang="en-US" sz="1200" dirty="0"/>
                <a:t>1 </a:t>
              </a:r>
              <a:r>
                <a:rPr lang="en-US" altLang="en-US" sz="1200" dirty="0" err="1"/>
                <a:t>wk</a:t>
              </a:r>
              <a:r>
                <a:rPr lang="en-US" altLang="en-US" sz="1200" dirty="0"/>
                <a:t> Avril 2026</a:t>
              </a:r>
              <a:endParaRPr lang="en-GB" altLang="en-US" sz="1200" dirty="0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B7FA2E3-DC7A-AE61-E83B-25ED708185F9}"/>
                </a:ext>
              </a:extLst>
            </p:cNvPr>
            <p:cNvSpPr txBox="1"/>
            <p:nvPr/>
          </p:nvSpPr>
          <p:spPr>
            <a:xfrm rot="1849827">
              <a:off x="3234599" y="4756372"/>
              <a:ext cx="772969" cy="246221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10 months</a:t>
              </a:r>
              <a:endParaRPr lang="en-GB" sz="1000" dirty="0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6AADC7A-23AA-5BD3-82BA-8A07883CA9EE}"/>
                </a:ext>
              </a:extLst>
            </p:cNvPr>
            <p:cNvSpPr txBox="1"/>
            <p:nvPr/>
          </p:nvSpPr>
          <p:spPr>
            <a:xfrm rot="1640651">
              <a:off x="6592166" y="5070559"/>
              <a:ext cx="772969" cy="246221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10 months</a:t>
              </a:r>
              <a:endParaRPr lang="en-GB" sz="1000" dirty="0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2299AE8-187E-39FB-EC1E-9BCBE5308CC6}"/>
                </a:ext>
              </a:extLst>
            </p:cNvPr>
            <p:cNvSpPr txBox="1"/>
            <p:nvPr/>
          </p:nvSpPr>
          <p:spPr>
            <a:xfrm rot="1640651">
              <a:off x="6665654" y="3394910"/>
              <a:ext cx="772969" cy="246221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13 months</a:t>
              </a:r>
              <a:endParaRPr lang="en-GB" sz="100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53285F5-64D0-89BC-5E35-295BFCE2BB7E}"/>
                </a:ext>
              </a:extLst>
            </p:cNvPr>
            <p:cNvSpPr txBox="1"/>
            <p:nvPr/>
          </p:nvSpPr>
          <p:spPr>
            <a:xfrm rot="1640651">
              <a:off x="4609392" y="2310888"/>
              <a:ext cx="772969" cy="246221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13 months</a:t>
              </a:r>
              <a:endParaRPr lang="en-GB" sz="100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B2D1CFB-F2FC-9843-FA3E-8FAF56DB9109}"/>
                </a:ext>
              </a:extLst>
            </p:cNvPr>
            <p:cNvSpPr txBox="1"/>
            <p:nvPr/>
          </p:nvSpPr>
          <p:spPr bwMode="auto">
            <a:xfrm>
              <a:off x="1687487" y="273134"/>
              <a:ext cx="5696008" cy="4060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SERVICE DISRUPTION OF CURRENT HYDRANTS</a:t>
              </a:r>
              <a:endParaRPr lang="en-GB" dirty="0"/>
            </a:p>
          </p:txBody>
        </p: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CE744CB8-A7BD-AB93-547C-52D0565E18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4327" y="2869604"/>
            <a:ext cx="3466361" cy="3212390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CE3FCC39-4E0E-A819-ADE3-E23836A74C71}"/>
              </a:ext>
            </a:extLst>
          </p:cNvPr>
          <p:cNvSpPr txBox="1"/>
          <p:nvPr/>
        </p:nvSpPr>
        <p:spPr bwMode="auto">
          <a:xfrm>
            <a:off x="7255112" y="1301242"/>
            <a:ext cx="4913358" cy="152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Two critical areas: the fire brigade will evaluate risks and strategy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Mitigation measures: N.2 locations with water containers of 10m</a:t>
            </a:r>
            <a:r>
              <a:rPr lang="en-US" sz="1400" baseline="30000" dirty="0"/>
              <a:t>3 </a:t>
            </a:r>
            <a:r>
              <a:rPr lang="en-US" sz="1400" dirty="0"/>
              <a:t>and hoses branched to some hydrants ready to be used</a:t>
            </a:r>
            <a:endParaRPr lang="en-US" sz="1400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baseline="30000" dirty="0"/>
          </a:p>
          <a:p>
            <a:r>
              <a:rPr lang="en-US" sz="1400" dirty="0"/>
              <a:t>	Cost about 15kCHF (BC TG CONS)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B1CFCF2-1932-793B-CF81-97436CAB5326}"/>
              </a:ext>
            </a:extLst>
          </p:cNvPr>
          <p:cNvSpPr/>
          <p:nvPr/>
        </p:nvSpPr>
        <p:spPr>
          <a:xfrm>
            <a:off x="5201506" y="3788560"/>
            <a:ext cx="2047250" cy="1682466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7C67F13-3BD5-4FF2-F912-1742784B8515}"/>
              </a:ext>
            </a:extLst>
          </p:cNvPr>
          <p:cNvSpPr/>
          <p:nvPr/>
        </p:nvSpPr>
        <p:spPr>
          <a:xfrm>
            <a:off x="4618564" y="982320"/>
            <a:ext cx="2047250" cy="1682466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F8297D8-2145-CAC3-CF95-CFB6C44A23F3}"/>
              </a:ext>
            </a:extLst>
          </p:cNvPr>
          <p:cNvGrpSpPr/>
          <p:nvPr/>
        </p:nvGrpSpPr>
        <p:grpSpPr>
          <a:xfrm>
            <a:off x="68263" y="0"/>
            <a:ext cx="7179865" cy="6237312"/>
            <a:chOff x="68263" y="0"/>
            <a:chExt cx="8591550" cy="6858000"/>
          </a:xfrm>
        </p:grpSpPr>
        <p:pic>
          <p:nvPicPr>
            <p:cNvPr id="3074" name="Picture 2">
              <a:extLst>
                <a:ext uri="{FF2B5EF4-FFF2-40B4-BE49-F238E27FC236}">
                  <a16:creationId xmlns:a16="http://schemas.microsoft.com/office/drawing/2014/main" id="{9341A3C4-E0F2-CE59-8E49-6848A6E918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63" y="0"/>
              <a:ext cx="859155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3C894B3-E5E2-9CEF-7BFB-8EC5DB653C47}"/>
                </a:ext>
              </a:extLst>
            </p:cNvPr>
            <p:cNvSpPr/>
            <p:nvPr/>
          </p:nvSpPr>
          <p:spPr>
            <a:xfrm>
              <a:off x="3181350" y="4251325"/>
              <a:ext cx="115888" cy="115888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41B4403-9092-F6EB-A768-2C5B3A5B5B4B}"/>
                </a:ext>
              </a:extLst>
            </p:cNvPr>
            <p:cNvSpPr/>
            <p:nvPr/>
          </p:nvSpPr>
          <p:spPr>
            <a:xfrm rot="1866455">
              <a:off x="2162175" y="4362450"/>
              <a:ext cx="2840038" cy="652463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BD2403C-F795-CF0F-983A-4702B26FD5CE}"/>
                </a:ext>
              </a:extLst>
            </p:cNvPr>
            <p:cNvSpPr/>
            <p:nvPr/>
          </p:nvSpPr>
          <p:spPr>
            <a:xfrm>
              <a:off x="6069013" y="3675063"/>
              <a:ext cx="115887" cy="117475"/>
            </a:xfrm>
            <a:prstGeom prst="ellipse">
              <a:avLst/>
            </a:prstGeom>
            <a:solidFill>
              <a:srgbClr val="66FF33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DEEDD25-1301-AC4E-1F6E-6C5C3A8E6B1C}"/>
                </a:ext>
              </a:extLst>
            </p:cNvPr>
            <p:cNvSpPr/>
            <p:nvPr/>
          </p:nvSpPr>
          <p:spPr>
            <a:xfrm>
              <a:off x="5446713" y="1981200"/>
              <a:ext cx="117475" cy="115888"/>
            </a:xfrm>
            <a:prstGeom prst="ellipse">
              <a:avLst/>
            </a:prstGeom>
            <a:solidFill>
              <a:srgbClr val="66FF33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4842A70-075A-88BA-B7A5-FA0839DBF3FA}"/>
                </a:ext>
              </a:extLst>
            </p:cNvPr>
            <p:cNvSpPr/>
            <p:nvPr/>
          </p:nvSpPr>
          <p:spPr>
            <a:xfrm>
              <a:off x="6616700" y="2622550"/>
              <a:ext cx="115888" cy="115888"/>
            </a:xfrm>
            <a:prstGeom prst="ellipse">
              <a:avLst/>
            </a:prstGeom>
            <a:solidFill>
              <a:srgbClr val="66FF33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57DF691-FFC6-97AB-7A86-5F7A5FB769FD}"/>
                </a:ext>
              </a:extLst>
            </p:cNvPr>
            <p:cNvCxnSpPr>
              <a:cxnSpLocks/>
            </p:cNvCxnSpPr>
            <p:nvPr/>
          </p:nvCxnSpPr>
          <p:spPr>
            <a:xfrm>
              <a:off x="7077075" y="893763"/>
              <a:ext cx="509588" cy="26987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CA1346F-EDB8-20DF-A203-37F0DA032EB8}"/>
                </a:ext>
              </a:extLst>
            </p:cNvPr>
            <p:cNvCxnSpPr>
              <a:cxnSpLocks/>
            </p:cNvCxnSpPr>
            <p:nvPr/>
          </p:nvCxnSpPr>
          <p:spPr>
            <a:xfrm>
              <a:off x="5505450" y="1758950"/>
              <a:ext cx="1019175" cy="58578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E1ED9FB-2F9F-4510-762E-FA87863D7E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24625" y="860425"/>
              <a:ext cx="552450" cy="1458913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66DF2B3-2193-E8D8-CC09-0DDF0DC9F20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62763" y="2833688"/>
              <a:ext cx="579437" cy="1341437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476171-A848-3D91-7650-527339836B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27638" y="4708525"/>
              <a:ext cx="708025" cy="135572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C8C1018-7A4D-991F-C355-374BEFC534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91125" y="1743075"/>
              <a:ext cx="334963" cy="54610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9A83193-9ACA-1189-8EEC-5A4E46A19CCC}"/>
                </a:ext>
              </a:extLst>
            </p:cNvPr>
            <p:cNvCxnSpPr>
              <a:cxnSpLocks/>
            </p:cNvCxnSpPr>
            <p:nvPr/>
          </p:nvCxnSpPr>
          <p:spPr>
            <a:xfrm>
              <a:off x="5238750" y="2257425"/>
              <a:ext cx="985838" cy="57943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AA59050-6535-0AB3-A19A-9A2E1E436C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89475" y="2833688"/>
              <a:ext cx="1535113" cy="294957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8E9C750-A7C6-1EE2-27BB-A51CA7B4E819}"/>
                </a:ext>
              </a:extLst>
            </p:cNvPr>
            <p:cNvCxnSpPr>
              <a:cxnSpLocks/>
            </p:cNvCxnSpPr>
            <p:nvPr/>
          </p:nvCxnSpPr>
          <p:spPr>
            <a:xfrm>
              <a:off x="4689475" y="5738813"/>
              <a:ext cx="549275" cy="30162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2FB55A8-0179-064B-5A7D-2256C0029C2E}"/>
                </a:ext>
              </a:extLst>
            </p:cNvPr>
            <p:cNvCxnSpPr>
              <a:cxnSpLocks/>
            </p:cNvCxnSpPr>
            <p:nvPr/>
          </p:nvCxnSpPr>
          <p:spPr>
            <a:xfrm>
              <a:off x="6862763" y="4175125"/>
              <a:ext cx="1717675" cy="85725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417B29C-F5DE-976E-4619-46E335B22464}"/>
                </a:ext>
              </a:extLst>
            </p:cNvPr>
            <p:cNvCxnSpPr>
              <a:cxnSpLocks/>
            </p:cNvCxnSpPr>
            <p:nvPr/>
          </p:nvCxnSpPr>
          <p:spPr>
            <a:xfrm>
              <a:off x="5907088" y="4697413"/>
              <a:ext cx="2352675" cy="102870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B1FD476E-2FC3-28BF-52B7-5CBAE48948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59763" y="5032375"/>
              <a:ext cx="320675" cy="69373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D126BA4C-B223-D840-DEE5-E084AC4CAAC1}"/>
                </a:ext>
              </a:extLst>
            </p:cNvPr>
            <p:cNvCxnSpPr>
              <a:cxnSpLocks/>
            </p:cNvCxnSpPr>
            <p:nvPr/>
          </p:nvCxnSpPr>
          <p:spPr>
            <a:xfrm>
              <a:off x="6978650" y="2592388"/>
              <a:ext cx="463550" cy="24447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D97C0A26-188C-9AD6-DC00-298C5C28BF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15163" y="1162050"/>
              <a:ext cx="552450" cy="146050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94" name="TextBox 1">
              <a:extLst>
                <a:ext uri="{FF2B5EF4-FFF2-40B4-BE49-F238E27FC236}">
                  <a16:creationId xmlns:a16="http://schemas.microsoft.com/office/drawing/2014/main" id="{231334E7-5143-AD68-1F82-C8F3250E8E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730896">
              <a:off x="2790800" y="4701024"/>
              <a:ext cx="1799031" cy="304564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en-US" sz="1200" dirty="0"/>
                <a:t>Service: </a:t>
              </a:r>
              <a:r>
                <a:rPr lang="en-US" altLang="en-US" sz="1200" dirty="0" err="1"/>
                <a:t>Aout</a:t>
              </a:r>
              <a:r>
                <a:rPr lang="en-US" altLang="en-US" sz="1200" dirty="0"/>
                <a:t> 2026</a:t>
              </a:r>
              <a:endParaRPr lang="en-GB" altLang="en-US" sz="1200" dirty="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5D765937-DBAA-57A3-BA4B-545C1C3A5D09}"/>
                </a:ext>
              </a:extLst>
            </p:cNvPr>
            <p:cNvSpPr/>
            <p:nvPr/>
          </p:nvSpPr>
          <p:spPr>
            <a:xfrm>
              <a:off x="3181350" y="4251325"/>
              <a:ext cx="115888" cy="115888"/>
            </a:xfrm>
            <a:prstGeom prst="ellipse">
              <a:avLst/>
            </a:prstGeom>
            <a:solidFill>
              <a:srgbClr val="66FF33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FADA17D-0B27-950D-DEE9-B31981EE000E}"/>
                </a:ext>
              </a:extLst>
            </p:cNvPr>
            <p:cNvSpPr/>
            <p:nvPr/>
          </p:nvSpPr>
          <p:spPr>
            <a:xfrm>
              <a:off x="7697788" y="4752975"/>
              <a:ext cx="117475" cy="117475"/>
            </a:xfrm>
            <a:prstGeom prst="ellipse">
              <a:avLst/>
            </a:prstGeom>
            <a:solidFill>
              <a:srgbClr val="66FF33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0FEEDC5-8D4C-CBF2-21A4-8891D5BD2A62}"/>
                </a:ext>
              </a:extLst>
            </p:cNvPr>
            <p:cNvSpPr/>
            <p:nvPr/>
          </p:nvSpPr>
          <p:spPr>
            <a:xfrm>
              <a:off x="2798763" y="3933825"/>
              <a:ext cx="115887" cy="115888"/>
            </a:xfrm>
            <a:prstGeom prst="ellipse">
              <a:avLst/>
            </a:prstGeom>
            <a:solidFill>
              <a:srgbClr val="66FF33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821F99C-4407-2663-2673-580B295E1920}"/>
                </a:ext>
              </a:extLst>
            </p:cNvPr>
            <p:cNvSpPr/>
            <p:nvPr/>
          </p:nvSpPr>
          <p:spPr>
            <a:xfrm>
              <a:off x="4481513" y="5381625"/>
              <a:ext cx="117475" cy="115888"/>
            </a:xfrm>
            <a:prstGeom prst="ellipse">
              <a:avLst/>
            </a:prstGeom>
            <a:solidFill>
              <a:srgbClr val="66FF33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099" name="TextBox 20">
              <a:extLst>
                <a:ext uri="{FF2B5EF4-FFF2-40B4-BE49-F238E27FC236}">
                  <a16:creationId xmlns:a16="http://schemas.microsoft.com/office/drawing/2014/main" id="{5991F5D9-D8CD-1A55-720A-0516C7872A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185936">
              <a:off x="6572740" y="4861803"/>
              <a:ext cx="1873956" cy="304564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en-US" sz="1200" dirty="0"/>
                <a:t>Service: Juillet 2027</a:t>
              </a:r>
              <a:endParaRPr lang="en-GB" altLang="en-US" sz="1200" dirty="0"/>
            </a:p>
          </p:txBody>
        </p:sp>
        <p:sp>
          <p:nvSpPr>
            <p:cNvPr id="3100" name="TextBox 23">
              <a:extLst>
                <a:ext uri="{FF2B5EF4-FFF2-40B4-BE49-F238E27FC236}">
                  <a16:creationId xmlns:a16="http://schemas.microsoft.com/office/drawing/2014/main" id="{DB60E927-9793-D5DC-F889-FF394E0802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185936">
              <a:off x="6557057" y="3025968"/>
              <a:ext cx="1602231" cy="304564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en-US" sz="1200" dirty="0"/>
                <a:t>Service: Oct 2027</a:t>
              </a:r>
              <a:endParaRPr lang="en-GB" altLang="en-US" sz="1200" dirty="0"/>
            </a:p>
          </p:txBody>
        </p:sp>
        <p:sp>
          <p:nvSpPr>
            <p:cNvPr id="3101" name="TextBox 24">
              <a:extLst>
                <a:ext uri="{FF2B5EF4-FFF2-40B4-BE49-F238E27FC236}">
                  <a16:creationId xmlns:a16="http://schemas.microsoft.com/office/drawing/2014/main" id="{49D8045B-157C-7B62-666A-AEDEE3087B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185936">
              <a:off x="3885703" y="1561132"/>
              <a:ext cx="1619286" cy="30922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en-US" sz="1200"/>
                <a:t>Service: Oct 2027</a:t>
              </a:r>
              <a:endParaRPr lang="en-GB" altLang="en-US" sz="1200"/>
            </a:p>
          </p:txBody>
        </p:sp>
        <p:sp>
          <p:nvSpPr>
            <p:cNvPr id="3102" name="TextBox 25">
              <a:extLst>
                <a:ext uri="{FF2B5EF4-FFF2-40B4-BE49-F238E27FC236}">
                  <a16:creationId xmlns:a16="http://schemas.microsoft.com/office/drawing/2014/main" id="{BD364115-3C64-4622-CF2F-CCF1D2CB25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185936">
              <a:off x="4397127" y="3243783"/>
              <a:ext cx="1656265" cy="304564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en-US" sz="1200" dirty="0"/>
                <a:t>Service: Avril 2027</a:t>
              </a:r>
              <a:endParaRPr lang="en-GB" altLang="en-US" sz="1200" dirty="0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ABCFFFD7-60BC-539D-C1C5-BFE3EC139170}"/>
                </a:ext>
              </a:extLst>
            </p:cNvPr>
            <p:cNvSpPr txBox="1"/>
            <p:nvPr/>
          </p:nvSpPr>
          <p:spPr bwMode="auto">
            <a:xfrm>
              <a:off x="2971783" y="193305"/>
              <a:ext cx="2798501" cy="4060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SERVICE RESTORED </a:t>
              </a:r>
              <a:endParaRPr lang="en-GB" dirty="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DA2CA-FE05-4567-8548-AC39E00D34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Technical Galleries Consolidation Program</a:t>
            </a:r>
            <a:endParaRPr lang="en-GB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6CC8F1F-0FE6-4B6B-9468-83F4F6B199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1754" y="3645024"/>
            <a:ext cx="11100246" cy="1656184"/>
          </a:xfrm>
        </p:spPr>
        <p:txBody>
          <a:bodyPr/>
          <a:lstStyle/>
          <a:p>
            <a:pPr>
              <a:defRPr/>
            </a:pPr>
            <a:r>
              <a:rPr lang="en-US" sz="3600" b="1" dirty="0">
                <a:solidFill>
                  <a:srgbClr val="FF6600"/>
                </a:solidFill>
              </a:rPr>
              <a:t>Project Board meeting#5  -  6</a:t>
            </a:r>
            <a:r>
              <a:rPr lang="en-US" sz="3600" b="1" baseline="30000" dirty="0">
                <a:solidFill>
                  <a:srgbClr val="FF6600"/>
                </a:solidFill>
              </a:rPr>
              <a:t>th</a:t>
            </a:r>
            <a:r>
              <a:rPr lang="en-US" sz="3600" b="1" dirty="0">
                <a:solidFill>
                  <a:srgbClr val="FF6600"/>
                </a:solidFill>
              </a:rPr>
              <a:t> June</a:t>
            </a:r>
            <a:endParaRPr lang="en-US" sz="2800" b="1" dirty="0">
              <a:solidFill>
                <a:srgbClr val="FF6600"/>
              </a:solidFill>
            </a:endParaRPr>
          </a:p>
          <a:p>
            <a:pPr lvl="0">
              <a:defRPr/>
            </a:pPr>
            <a:r>
              <a:rPr kumimoji="0" lang="en-US" sz="2500" b="1" i="0" u="none" strike="noStrike" kern="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Source Sans Pro"/>
                <a:cs typeface="Arial"/>
              </a:rPr>
              <a:t>Budget allocation 2025-2028  /  </a:t>
            </a:r>
            <a:r>
              <a:rPr lang="en-US" sz="2500" b="1" dirty="0">
                <a:solidFill>
                  <a:srgbClr val="FF6600"/>
                </a:solidFill>
              </a:rPr>
              <a:t>Works </a:t>
            </a:r>
            <a:r>
              <a:rPr kumimoji="0" lang="en-US" sz="2500" b="1" i="0" u="none" strike="noStrike" kern="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Source Sans Pro"/>
                <a:cs typeface="Arial"/>
              </a:rPr>
              <a:t>2025-2028 &amp; </a:t>
            </a:r>
            <a:r>
              <a:rPr lang="en-US" sz="2500" b="1" dirty="0">
                <a:solidFill>
                  <a:srgbClr val="FF6600"/>
                </a:solidFill>
              </a:rPr>
              <a:t>LS3 Impact </a:t>
            </a:r>
            <a:endParaRPr kumimoji="0" lang="en-US" sz="2500" b="1" i="0" u="none" strike="noStrike" kern="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Source Sans Pro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500" b="1" i="0" u="none" strike="noStrike" kern="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DFFB58-B1D1-685F-A117-8B8FEEEFA67B}"/>
              </a:ext>
            </a:extLst>
          </p:cNvPr>
          <p:cNvSpPr txBox="1">
            <a:spLocks/>
          </p:cNvSpPr>
          <p:nvPr/>
        </p:nvSpPr>
        <p:spPr bwMode="auto">
          <a:xfrm>
            <a:off x="1091754" y="5445224"/>
            <a:ext cx="11376026" cy="15001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000" b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0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16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1" dirty="0"/>
              <a:t>E. Amarilla EN-CV-WMC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1224149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26EA75-3DE3-6938-5370-164ECF5ABB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A7F9A5-8825-4E7F-1379-C7A466C5F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06/06/2025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7ABDC3-7230-ED54-C6FD-AB8A77455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TG-CONS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CE4D75-F016-24B3-0E63-77ACE14E6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6ED20555-E615-4AF4-F1FA-E14AB3CA1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727" y="2677849"/>
            <a:ext cx="11376025" cy="751151"/>
          </a:xfrm>
        </p:spPr>
        <p:txBody>
          <a:bodyPr anchor="t">
            <a:normAutofit fontScale="90000"/>
          </a:bodyPr>
          <a:lstStyle/>
          <a:p>
            <a:r>
              <a:rPr lang="en-US" dirty="0"/>
              <a:t>GT833 works</a:t>
            </a:r>
            <a:br>
              <a:rPr lang="en-US" dirty="0"/>
            </a:br>
            <a:r>
              <a:rPr lang="en-US" dirty="0" err="1"/>
              <a:t>Works</a:t>
            </a:r>
            <a:r>
              <a:rPr lang="en-US" dirty="0"/>
              <a:t> impact during LS3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3921762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EAA099-180F-794E-CE55-BC5E96C360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BF72E8D-728B-482D-B5F1-78174EA41C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717" y="1750300"/>
            <a:ext cx="4840134" cy="4027967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3E46FE-DEEF-F45E-278A-86749C656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TG-CONS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723E53-C810-980E-F31F-36425D66D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21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DC895FB-EAAF-4E74-2466-0BC066101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151"/>
          </a:xfrm>
        </p:spPr>
        <p:txBody>
          <a:bodyPr anchor="t">
            <a:normAutofit/>
          </a:bodyPr>
          <a:lstStyle/>
          <a:p>
            <a:r>
              <a:rPr lang="en-US" dirty="0"/>
              <a:t>TG CONS LS3 Impact: GT833 </a:t>
            </a:r>
            <a:endParaRPr lang="en-GB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DB50D31-172E-43D4-6E03-FD564D00BF5E}"/>
              </a:ext>
            </a:extLst>
          </p:cNvPr>
          <p:cNvGrpSpPr/>
          <p:nvPr/>
        </p:nvGrpSpPr>
        <p:grpSpPr>
          <a:xfrm>
            <a:off x="16841" y="1928078"/>
            <a:ext cx="4608511" cy="3710787"/>
            <a:chOff x="156450" y="909982"/>
            <a:chExt cx="5986424" cy="5272213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4554EA8-AF3D-EEC6-BBE3-9FF891C6F99F}"/>
                </a:ext>
              </a:extLst>
            </p:cNvPr>
            <p:cNvSpPr/>
            <p:nvPr/>
          </p:nvSpPr>
          <p:spPr>
            <a:xfrm rot="1998853">
              <a:off x="2797809" y="5472202"/>
              <a:ext cx="698720" cy="617039"/>
            </a:xfrm>
            <a:prstGeom prst="rect">
              <a:avLst/>
            </a:prstGeom>
            <a:noFill/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611BA6D-2172-66FD-EBD6-8E0DF052EDF4}"/>
                </a:ext>
              </a:extLst>
            </p:cNvPr>
            <p:cNvSpPr/>
            <p:nvPr/>
          </p:nvSpPr>
          <p:spPr>
            <a:xfrm rot="1998853">
              <a:off x="156450" y="4400405"/>
              <a:ext cx="2878850" cy="617039"/>
            </a:xfrm>
            <a:prstGeom prst="rect">
              <a:avLst/>
            </a:prstGeom>
            <a:noFill/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CF91912-C38F-B2C3-017C-00FF0C93CFAA}"/>
                </a:ext>
              </a:extLst>
            </p:cNvPr>
            <p:cNvSpPr txBox="1"/>
            <p:nvPr/>
          </p:nvSpPr>
          <p:spPr bwMode="auto">
            <a:xfrm rot="1944528">
              <a:off x="1586132" y="4168370"/>
              <a:ext cx="950182" cy="437283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ZONE 1</a:t>
              </a:r>
              <a:endParaRPr lang="en-GB" sz="14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A82F28E-386C-32A2-6C50-F42FA31F7435}"/>
                </a:ext>
              </a:extLst>
            </p:cNvPr>
            <p:cNvSpPr/>
            <p:nvPr/>
          </p:nvSpPr>
          <p:spPr>
            <a:xfrm rot="17844350">
              <a:off x="3062599" y="5072415"/>
              <a:ext cx="1959198" cy="260361"/>
            </a:xfrm>
            <a:prstGeom prst="rect">
              <a:avLst/>
            </a:prstGeom>
            <a:noFill/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57E26CD-B5C1-16AD-4958-3690357DFE7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10219" y="1062867"/>
              <a:ext cx="872615" cy="2075968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5982FCA-DABA-1402-2CEF-9EECCEF844C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018877" y="2287959"/>
              <a:ext cx="863187" cy="403552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76BCEA7-F0A3-9F97-1F93-99F8946A3DE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59868" y="3407184"/>
              <a:ext cx="428898" cy="854663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A220A5AA-2360-9B17-AB71-003AA94ECE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44637" y="909982"/>
              <a:ext cx="1254962" cy="3247330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4B31BFB-1788-EB53-AA66-6C83923B8764}"/>
                </a:ext>
              </a:extLst>
            </p:cNvPr>
            <p:cNvCxnSpPr>
              <a:cxnSpLocks/>
            </p:cNvCxnSpPr>
            <p:nvPr/>
          </p:nvCxnSpPr>
          <p:spPr>
            <a:xfrm>
              <a:off x="4910219" y="3138835"/>
              <a:ext cx="78547" cy="284623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1089832-2325-3856-B1E1-1A67247F8D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02735" y="4334492"/>
              <a:ext cx="128628" cy="163515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78C68FA-4A54-DA14-B5C3-ED6F8D06D90B}"/>
                </a:ext>
              </a:extLst>
            </p:cNvPr>
            <p:cNvCxnSpPr>
              <a:cxnSpLocks/>
            </p:cNvCxnSpPr>
            <p:nvPr/>
          </p:nvCxnSpPr>
          <p:spPr>
            <a:xfrm>
              <a:off x="4634323" y="4320037"/>
              <a:ext cx="354443" cy="498389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AF08DF36-A5FC-98F2-66A9-620C33B4F92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855238" y="2440735"/>
              <a:ext cx="956306" cy="428746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345BF8D-68F7-1532-1D86-B1F174310F8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88766" y="4818426"/>
              <a:ext cx="1130156" cy="119060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6F98087A-5189-ADD1-E820-B3100CB4502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784265" y="4937486"/>
              <a:ext cx="1358609" cy="162725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2695A8B-36CA-1C54-37D2-1EED3313EC61}"/>
                </a:ext>
              </a:extLst>
            </p:cNvPr>
            <p:cNvCxnSpPr>
              <a:cxnSpLocks/>
            </p:cNvCxnSpPr>
            <p:nvPr/>
          </p:nvCxnSpPr>
          <p:spPr>
            <a:xfrm>
              <a:off x="4502735" y="4498007"/>
              <a:ext cx="308809" cy="442716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750DE439-A889-E9C1-E794-F52B1614C6AB}"/>
                </a:ext>
              </a:extLst>
            </p:cNvPr>
            <p:cNvCxnSpPr>
              <a:cxnSpLocks/>
            </p:cNvCxnSpPr>
            <p:nvPr/>
          </p:nvCxnSpPr>
          <p:spPr>
            <a:xfrm>
              <a:off x="5599599" y="912144"/>
              <a:ext cx="222454" cy="150723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08B5D35-43B4-D74C-44F5-92C1369C1B37}"/>
                </a:ext>
              </a:extLst>
            </p:cNvPr>
            <p:cNvCxnSpPr>
              <a:cxnSpLocks/>
            </p:cNvCxnSpPr>
            <p:nvPr/>
          </p:nvCxnSpPr>
          <p:spPr>
            <a:xfrm>
              <a:off x="6131484" y="4914858"/>
              <a:ext cx="0" cy="185354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0610756-75E2-2AC7-7193-910B68672A8E}"/>
                </a:ext>
              </a:extLst>
            </p:cNvPr>
            <p:cNvCxnSpPr>
              <a:cxnSpLocks/>
            </p:cNvCxnSpPr>
            <p:nvPr/>
          </p:nvCxnSpPr>
          <p:spPr>
            <a:xfrm>
              <a:off x="4888042" y="2636322"/>
              <a:ext cx="204533" cy="111497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F3AE52B9-2334-D815-0639-9541331FE1F5}"/>
                </a:ext>
              </a:extLst>
            </p:cNvPr>
            <p:cNvCxnSpPr>
              <a:cxnSpLocks/>
            </p:cNvCxnSpPr>
            <p:nvPr/>
          </p:nvCxnSpPr>
          <p:spPr>
            <a:xfrm>
              <a:off x="4338764" y="4120797"/>
              <a:ext cx="228285" cy="116951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27792D30-E24E-555B-2310-5B02B2AEE1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74523" y="1915607"/>
              <a:ext cx="214328" cy="118838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0926119D-8289-D29F-0DBE-F1B4235915F7}"/>
                </a:ext>
              </a:extLst>
            </p:cNvPr>
            <p:cNvCxnSpPr>
              <a:cxnSpLocks/>
            </p:cNvCxnSpPr>
            <p:nvPr/>
          </p:nvCxnSpPr>
          <p:spPr>
            <a:xfrm>
              <a:off x="3555250" y="2027831"/>
              <a:ext cx="310035" cy="412904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324F97E4-6E65-BB78-DF88-2B096BB2E51E}"/>
                </a:ext>
              </a:extLst>
            </p:cNvPr>
            <p:cNvCxnSpPr>
              <a:cxnSpLocks/>
            </p:cNvCxnSpPr>
            <p:nvPr/>
          </p:nvCxnSpPr>
          <p:spPr>
            <a:xfrm>
              <a:off x="3766610" y="1909883"/>
              <a:ext cx="274648" cy="400788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AC7A8E2E-AEFB-5163-A966-BC6455031154}"/>
                </a:ext>
              </a:extLst>
            </p:cNvPr>
            <p:cNvSpPr txBox="1"/>
            <p:nvPr/>
          </p:nvSpPr>
          <p:spPr bwMode="auto">
            <a:xfrm rot="1944528">
              <a:off x="2821495" y="4978128"/>
              <a:ext cx="1044471" cy="437283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ZONE 2</a:t>
              </a:r>
              <a:endParaRPr lang="en-GB" sz="1400" dirty="0"/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FD392AA5-CA93-C613-87CB-79AD4BFFA578}"/>
                </a:ext>
              </a:extLst>
            </p:cNvPr>
            <p:cNvSpPr txBox="1"/>
            <p:nvPr/>
          </p:nvSpPr>
          <p:spPr bwMode="auto">
            <a:xfrm rot="18136522">
              <a:off x="3303870" y="4389229"/>
              <a:ext cx="1042570" cy="399800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ZONE 3</a:t>
              </a:r>
              <a:endParaRPr lang="en-GB" sz="1400" dirty="0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8A6990B5-FEE6-3EE1-8D76-5C5A364AE1AB}"/>
                </a:ext>
              </a:extLst>
            </p:cNvPr>
            <p:cNvSpPr txBox="1"/>
            <p:nvPr/>
          </p:nvSpPr>
          <p:spPr bwMode="auto">
            <a:xfrm rot="17703595">
              <a:off x="3753614" y="3316574"/>
              <a:ext cx="1102666" cy="399800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ZONE 4</a:t>
              </a:r>
              <a:endParaRPr lang="en-GB" sz="1400" dirty="0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7A860613-D509-A341-6F32-FAD88FF57352}"/>
                </a:ext>
              </a:extLst>
            </p:cNvPr>
            <p:cNvSpPr txBox="1"/>
            <p:nvPr/>
          </p:nvSpPr>
          <p:spPr bwMode="auto">
            <a:xfrm rot="17703595">
              <a:off x="4482543" y="1344055"/>
              <a:ext cx="1076807" cy="399800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ZONE 5</a:t>
              </a:r>
              <a:endParaRPr lang="en-GB" sz="1400" dirty="0"/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177C5C4D-6A78-1FFA-AC3F-90CBD85560A6}"/>
                </a:ext>
              </a:extLst>
            </p:cNvPr>
            <p:cNvSpPr txBox="1"/>
            <p:nvPr/>
          </p:nvSpPr>
          <p:spPr bwMode="auto">
            <a:xfrm rot="1944528">
              <a:off x="3226785" y="2480765"/>
              <a:ext cx="1018602" cy="437283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ZONE 6</a:t>
              </a:r>
              <a:endParaRPr lang="en-GB" sz="1400" dirty="0"/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11D68FE9-BB24-70C0-4EA6-87D10B372801}"/>
                </a:ext>
              </a:extLst>
            </p:cNvPr>
            <p:cNvSpPr txBox="1"/>
            <p:nvPr/>
          </p:nvSpPr>
          <p:spPr bwMode="auto">
            <a:xfrm rot="281977">
              <a:off x="4986757" y="4350365"/>
              <a:ext cx="1034987" cy="437283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ZONE 7</a:t>
              </a:r>
              <a:endParaRPr lang="en-GB" sz="1400" dirty="0"/>
            </a:p>
          </p:txBody>
        </p: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EAB97951-0DEF-A66E-F55A-F957232443F3}"/>
                </a:ext>
              </a:extLst>
            </p:cNvPr>
            <p:cNvCxnSpPr>
              <a:cxnSpLocks/>
            </p:cNvCxnSpPr>
            <p:nvPr/>
          </p:nvCxnSpPr>
          <p:spPr>
            <a:xfrm>
              <a:off x="4911000" y="2569260"/>
              <a:ext cx="204533" cy="111497"/>
            </a:xfrm>
            <a:prstGeom prst="line">
              <a:avLst/>
            </a:prstGeom>
            <a:ln w="571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1E87F62A-CE2D-F24D-E65E-8051BB2B3F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9496" y="6350851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06/06/2025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C1B54C4-45E9-A367-72A2-A707C73065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487219"/>
              </p:ext>
            </p:extLst>
          </p:nvPr>
        </p:nvGraphicFramePr>
        <p:xfrm>
          <a:off x="5080475" y="1356323"/>
          <a:ext cx="6851407" cy="46465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96100">
                  <a:extLst>
                    <a:ext uri="{9D8B030D-6E8A-4147-A177-3AD203B41FA5}">
                      <a16:colId xmlns:a16="http://schemas.microsoft.com/office/drawing/2014/main" val="1565016214"/>
                    </a:ext>
                  </a:extLst>
                </a:gridCol>
                <a:gridCol w="511713">
                  <a:extLst>
                    <a:ext uri="{9D8B030D-6E8A-4147-A177-3AD203B41FA5}">
                      <a16:colId xmlns:a16="http://schemas.microsoft.com/office/drawing/2014/main" val="4226311455"/>
                    </a:ext>
                  </a:extLst>
                </a:gridCol>
                <a:gridCol w="446416">
                  <a:extLst>
                    <a:ext uri="{9D8B030D-6E8A-4147-A177-3AD203B41FA5}">
                      <a16:colId xmlns:a16="http://schemas.microsoft.com/office/drawing/2014/main" val="898766798"/>
                    </a:ext>
                  </a:extLst>
                </a:gridCol>
                <a:gridCol w="1639111">
                  <a:extLst>
                    <a:ext uri="{9D8B030D-6E8A-4147-A177-3AD203B41FA5}">
                      <a16:colId xmlns:a16="http://schemas.microsoft.com/office/drawing/2014/main" val="1666187378"/>
                    </a:ext>
                  </a:extLst>
                </a:gridCol>
                <a:gridCol w="1158067">
                  <a:extLst>
                    <a:ext uri="{9D8B030D-6E8A-4147-A177-3AD203B41FA5}">
                      <a16:colId xmlns:a16="http://schemas.microsoft.com/office/drawing/2014/main" val="416967918"/>
                    </a:ext>
                  </a:extLst>
                </a:gridCol>
              </a:tblGrid>
              <a:tr h="122698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WORKS DESCRIPTION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NETWORK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AREA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NOTE DE COUPURE / CONSTRAINTS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Planning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b"/>
                </a:tc>
                <a:extLst>
                  <a:ext uri="{0D108BD9-81ED-4DB2-BD59-A6C34878D82A}">
                    <a16:rowId xmlns:a16="http://schemas.microsoft.com/office/drawing/2014/main" val="4110261577"/>
                  </a:ext>
                </a:extLst>
              </a:tr>
              <a:tr h="245398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u="none" strike="noStrike">
                          <a:effectLst/>
                        </a:rPr>
                        <a:t>Connexion, basculement et test ligne bouclage zone West au C.T.5   b.28-31-186-513-613(Note de coupure)</a:t>
                      </a:r>
                      <a:endParaRPr lang="fr-FR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AC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ZONE 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b.28-31-186-513-613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Aout 2025 (max 1 day)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b"/>
                </a:tc>
                <a:extLst>
                  <a:ext uri="{0D108BD9-81ED-4DB2-BD59-A6C34878D82A}">
                    <a16:rowId xmlns:a16="http://schemas.microsoft.com/office/drawing/2014/main" val="1618550553"/>
                  </a:ext>
                </a:extLst>
              </a:tr>
              <a:tr h="122698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u="none" strike="noStrike" dirty="0">
                          <a:effectLst/>
                        </a:rPr>
                        <a:t>Connexion Booster (Vérifier bouclage par le Tunnel)  PAS DE COUPURE</a:t>
                      </a:r>
                      <a:endParaRPr lang="fr-FR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AC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ZONE 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Booster impliqué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YETS25 (max 1 day)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b"/>
                </a:tc>
                <a:extLst>
                  <a:ext uri="{0D108BD9-81ED-4DB2-BD59-A6C34878D82A}">
                    <a16:rowId xmlns:a16="http://schemas.microsoft.com/office/drawing/2014/main" val="3313170208"/>
                  </a:ext>
                </a:extLst>
              </a:tr>
              <a:tr h="245398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u="none" strike="noStrike">
                          <a:effectLst/>
                        </a:rPr>
                        <a:t>Connexion b.359 pas possible pour l'instant. Attendre LS3  (Note de coupure 1 journée  AC: b588-587-561-357-353-359-367-270 )</a:t>
                      </a:r>
                      <a:endParaRPr lang="fr-FR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AC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ZONE 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b588-587-561-357-353-359-367-270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Nov 26 (max 1 day)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b"/>
                </a:tc>
                <a:extLst>
                  <a:ext uri="{0D108BD9-81ED-4DB2-BD59-A6C34878D82A}">
                    <a16:rowId xmlns:a16="http://schemas.microsoft.com/office/drawing/2014/main" val="1116355618"/>
                  </a:ext>
                </a:extLst>
              </a:tr>
              <a:tr h="122698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u="none" strike="noStrike" dirty="0">
                          <a:effectLst/>
                        </a:rPr>
                        <a:t>EIF (Garantir alimentation vers 513 avec l'EP)  1 journée</a:t>
                      </a:r>
                      <a:endParaRPr lang="fr-FR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</a:rPr>
                        <a:t>EP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ZONE 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b. 513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Oct-25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b"/>
                </a:tc>
                <a:extLst>
                  <a:ext uri="{0D108BD9-81ED-4DB2-BD59-A6C34878D82A}">
                    <a16:rowId xmlns:a16="http://schemas.microsoft.com/office/drawing/2014/main" val="35604891"/>
                  </a:ext>
                </a:extLst>
              </a:tr>
              <a:tr h="245398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u="none" strike="noStrike">
                          <a:effectLst/>
                        </a:rPr>
                        <a:t>Connexion EP cross linac et vers lignes enterrés (C.T.5 et C. T.7) (Note de coupure 1 JOURNÉE)</a:t>
                      </a:r>
                      <a:endParaRPr lang="fr-FR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EP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ZONE 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b.28-31-186-513-613-366/370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u="none" strike="noStrike">
                          <a:effectLst/>
                        </a:rPr>
                        <a:t>Fin juillet 26 (max 1 day)</a:t>
                      </a:r>
                      <a:endParaRPr lang="fr-FR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b"/>
                </a:tc>
                <a:extLst>
                  <a:ext uri="{0D108BD9-81ED-4DB2-BD59-A6C34878D82A}">
                    <a16:rowId xmlns:a16="http://schemas.microsoft.com/office/drawing/2014/main" val="628954348"/>
                  </a:ext>
                </a:extLst>
              </a:tr>
              <a:tr h="122698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u="none" strike="noStrike">
                          <a:effectLst/>
                        </a:rPr>
                        <a:t>Connexion piquages EP nouvelle b.28-31-186-513-613-366/370 (Note de coupure)</a:t>
                      </a:r>
                      <a:endParaRPr lang="fr-FR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EP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ZONE 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b.28-31-186-513-613-366/370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u="none" strike="noStrike">
                          <a:effectLst/>
                        </a:rPr>
                        <a:t>Fin juillet 26 (max 1 day)</a:t>
                      </a:r>
                      <a:endParaRPr lang="fr-FR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b"/>
                </a:tc>
                <a:extLst>
                  <a:ext uri="{0D108BD9-81ED-4DB2-BD59-A6C34878D82A}">
                    <a16:rowId xmlns:a16="http://schemas.microsoft.com/office/drawing/2014/main" val="3374911226"/>
                  </a:ext>
                </a:extLst>
              </a:tr>
              <a:tr h="245398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u="none" strike="noStrike">
                          <a:effectLst/>
                        </a:rPr>
                        <a:t>Connexion piquages Booster et Linac/Leir (Note de coupure, b.361,b.289, 141, 237, 6141, 359) </a:t>
                      </a:r>
                      <a:endParaRPr lang="fr-FR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EP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ZONE 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b.361,b.289, 141, 237, 6141, 588-587-561-357-353-359-573-262-367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Nov 26 (max 1 day)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b"/>
                </a:tc>
                <a:extLst>
                  <a:ext uri="{0D108BD9-81ED-4DB2-BD59-A6C34878D82A}">
                    <a16:rowId xmlns:a16="http://schemas.microsoft.com/office/drawing/2014/main" val="2647448010"/>
                  </a:ext>
                </a:extLst>
              </a:tr>
              <a:tr h="368096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u="none" strike="noStrike">
                          <a:effectLst/>
                        </a:rPr>
                        <a:t>Connexion, basculement sur ligne nouvelle (Notes de coupure AC:  / b. 65-194-275 /  sans coupure si bouclage Booster OK: 197-170-Isolde tunnel-Medicis  / B.508  / B.365 / Attendre Nov2026 pour AD B.193 )</a:t>
                      </a:r>
                      <a:endParaRPr lang="fr-FR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AC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ZONE 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 b. 65-194-275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Juin2026   (max 1 day)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b"/>
                </a:tc>
                <a:extLst>
                  <a:ext uri="{0D108BD9-81ED-4DB2-BD59-A6C34878D82A}">
                    <a16:rowId xmlns:a16="http://schemas.microsoft.com/office/drawing/2014/main" val="2787296636"/>
                  </a:ext>
                </a:extLst>
              </a:tr>
              <a:tr h="245398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u="none" strike="noStrike">
                          <a:effectLst/>
                        </a:rPr>
                        <a:t>Connexion, basculement sur ligne nouvelle (Notes de coupure AC:  sans coupure si bouclage Booster OK:  197-170-Isolde tunnel-Medicis </a:t>
                      </a:r>
                      <a:endParaRPr lang="fr-FR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AC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ZONE 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197-170-Isolde -Medicis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Set2026  (max 1 day)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b"/>
                </a:tc>
                <a:extLst>
                  <a:ext uri="{0D108BD9-81ED-4DB2-BD59-A6C34878D82A}">
                    <a16:rowId xmlns:a16="http://schemas.microsoft.com/office/drawing/2014/main" val="1430821258"/>
                  </a:ext>
                </a:extLst>
              </a:tr>
              <a:tr h="122698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u="none" strike="noStrike" dirty="0">
                          <a:effectLst/>
                        </a:rPr>
                        <a:t>Connexion, basculement sur ligne nouvelle (Notes de coupure AC:  B.508  / B.365</a:t>
                      </a:r>
                      <a:endParaRPr lang="fr-FR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AC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ZONE 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 B.508  / B.365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Set2026  (max 1 day)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b"/>
                </a:tc>
                <a:extLst>
                  <a:ext uri="{0D108BD9-81ED-4DB2-BD59-A6C34878D82A}">
                    <a16:rowId xmlns:a16="http://schemas.microsoft.com/office/drawing/2014/main" val="342033716"/>
                  </a:ext>
                </a:extLst>
              </a:tr>
              <a:tr h="245398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u="none" strike="noStrike">
                          <a:effectLst/>
                        </a:rPr>
                        <a:t>Connexion, basculement sur ligne nouvelle (Notes de coupure AC:  Attendre Nov2026 pour AD B.193 )</a:t>
                      </a:r>
                      <a:endParaRPr lang="fr-FR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AC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ZONE 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a-DK" sz="800" u="none" strike="noStrike">
                          <a:effectLst/>
                        </a:rPr>
                        <a:t>b.193-195-393-232-853(AD RING et AD TARGET)-Vannes source ELENA</a:t>
                      </a:r>
                      <a:endParaRPr lang="da-DK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Nov 26 (max 1 day)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b"/>
                </a:tc>
                <a:extLst>
                  <a:ext uri="{0D108BD9-81ED-4DB2-BD59-A6C34878D82A}">
                    <a16:rowId xmlns:a16="http://schemas.microsoft.com/office/drawing/2014/main" val="3818370810"/>
                  </a:ext>
                </a:extLst>
              </a:tr>
              <a:tr h="245398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u="none" strike="noStrike">
                          <a:effectLst/>
                        </a:rPr>
                        <a:t>Connexion tous les piquages AD/b245 Note de coupure EP: b.193-393-232-93-245 1 journée</a:t>
                      </a:r>
                      <a:endParaRPr lang="fr-FR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EP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ZONE 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b.193-393-232-93-245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Avril27  (max 1 day)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b"/>
                </a:tc>
                <a:extLst>
                  <a:ext uri="{0D108BD9-81ED-4DB2-BD59-A6C34878D82A}">
                    <a16:rowId xmlns:a16="http://schemas.microsoft.com/office/drawing/2014/main" val="829228081"/>
                  </a:ext>
                </a:extLst>
              </a:tr>
              <a:tr h="245398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u="none" strike="noStrike">
                          <a:effectLst/>
                        </a:rPr>
                        <a:t>Connexion tous les piquages /hydrant-365-133/ 197-Isolde / b508 / b.133  (Notes de coupure d'une journée)</a:t>
                      </a:r>
                      <a:endParaRPr lang="fr-FR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EP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ZONE 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365-133/ 197-Isolde / b508 / b.133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Set2027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b"/>
                </a:tc>
                <a:extLst>
                  <a:ext uri="{0D108BD9-81ED-4DB2-BD59-A6C34878D82A}">
                    <a16:rowId xmlns:a16="http://schemas.microsoft.com/office/drawing/2014/main" val="3157800913"/>
                  </a:ext>
                </a:extLst>
              </a:tr>
              <a:tr h="245398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u="none" strike="noStrike">
                          <a:effectLst/>
                        </a:rPr>
                        <a:t>Basculement connexions AD pour l'AC  (Note de coupure)  Coupure AC: b.193-195-393-232-853(AD RING et AD TARGET)-Vannes source ELENA</a:t>
                      </a:r>
                      <a:endParaRPr lang="fr-FR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AC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ZONE 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a-DK" sz="800" u="none" strike="noStrike">
                          <a:effectLst/>
                        </a:rPr>
                        <a:t>b.193-195-393-232-853(AD RING et AD TARGET)-Vannes source ELENA</a:t>
                      </a:r>
                      <a:endParaRPr lang="da-DK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 Fev 27 (max 1 day)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b"/>
                </a:tc>
                <a:extLst>
                  <a:ext uri="{0D108BD9-81ED-4DB2-BD59-A6C34878D82A}">
                    <a16:rowId xmlns:a16="http://schemas.microsoft.com/office/drawing/2014/main" val="317007090"/>
                  </a:ext>
                </a:extLst>
              </a:tr>
              <a:tr h="122698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u="none" strike="noStrike">
                          <a:effectLst/>
                        </a:rPr>
                        <a:t>Mise HS EP (2 lignes) Coupure EP: b.193-393-232-93</a:t>
                      </a:r>
                      <a:endParaRPr lang="fr-FR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EP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ZONE 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b.193-393-232-93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u="none" strike="noStrike">
                          <a:effectLst/>
                        </a:rPr>
                        <a:t>Avril 27 (max 1 day)</a:t>
                      </a:r>
                      <a:endParaRPr lang="fr-FR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b"/>
                </a:tc>
                <a:extLst>
                  <a:ext uri="{0D108BD9-81ED-4DB2-BD59-A6C34878D82A}">
                    <a16:rowId xmlns:a16="http://schemas.microsoft.com/office/drawing/2014/main" val="1402973387"/>
                  </a:ext>
                </a:extLst>
              </a:tr>
              <a:tr h="245398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u="none" strike="noStrike">
                          <a:effectLst/>
                        </a:rPr>
                        <a:t>Connexion Nouvelle ligne EP  vers b.193 connecté sur nouveaux réseau.  Coupure EP: b.193-393-232-93</a:t>
                      </a:r>
                      <a:endParaRPr lang="fr-FR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EP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ZONE 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b.193-393-232-93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Oct 27 (max 1 day)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b"/>
                </a:tc>
                <a:extLst>
                  <a:ext uri="{0D108BD9-81ED-4DB2-BD59-A6C34878D82A}">
                    <a16:rowId xmlns:a16="http://schemas.microsoft.com/office/drawing/2014/main" val="1477805641"/>
                  </a:ext>
                </a:extLst>
              </a:tr>
              <a:tr h="245398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u="none" strike="noStrike">
                          <a:effectLst/>
                        </a:rPr>
                        <a:t>Alimentation ligne EIF depuis l'EPF au b.588 - Connexion DN50 (2 journées) et bride ligne EIF. Mise HS la premiere partie de la ligne cross Booster-b.588</a:t>
                      </a:r>
                      <a:endParaRPr lang="fr-FR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EP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ZONE 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b588-587-561-357-353-359-367-270 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Mars 2027 (2 days)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b"/>
                </a:tc>
                <a:extLst>
                  <a:ext uri="{0D108BD9-81ED-4DB2-BD59-A6C34878D82A}">
                    <a16:rowId xmlns:a16="http://schemas.microsoft.com/office/drawing/2014/main" val="3405998164"/>
                  </a:ext>
                </a:extLst>
              </a:tr>
              <a:tr h="245398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u="none" strike="noStrike">
                          <a:effectLst/>
                        </a:rPr>
                        <a:t>Mise HS EIF au 588 et EPF dans le cross Booster Coupure b588-587-561-357-353-359-367-270  </a:t>
                      </a:r>
                      <a:endParaRPr lang="fr-FR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EP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ZONE 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b588-587-561-357-353-359-367-270 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June2027-July2027  (8 weeks)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b"/>
                </a:tc>
                <a:extLst>
                  <a:ext uri="{0D108BD9-81ED-4DB2-BD59-A6C34878D82A}">
                    <a16:rowId xmlns:a16="http://schemas.microsoft.com/office/drawing/2014/main" val="4067559823"/>
                  </a:ext>
                </a:extLst>
              </a:tr>
              <a:tr h="128834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u="none" strike="noStrike" dirty="0">
                          <a:effectLst/>
                        </a:rPr>
                        <a:t>Connexion AC sur la ligne nouvelle (1 semaine)</a:t>
                      </a:r>
                      <a:endParaRPr lang="fr-FR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AC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ZONE 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 dirty="0">
                          <a:effectLst/>
                        </a:rPr>
                        <a:t>b588-587-561-357-353-359-367-270 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Juin 27 (1 </a:t>
                      </a:r>
                      <a:r>
                        <a:rPr lang="en-GB" sz="800" u="none" strike="noStrike" dirty="0" err="1">
                          <a:effectLst/>
                        </a:rPr>
                        <a:t>semaine</a:t>
                      </a:r>
                      <a:r>
                        <a:rPr lang="en-GB" sz="800" u="none" strike="noStrike" dirty="0">
                          <a:effectLst/>
                        </a:rPr>
                        <a:t>)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7" marR="6767" marT="6767" marB="0" anchor="b"/>
                </a:tc>
                <a:extLst>
                  <a:ext uri="{0D108BD9-81ED-4DB2-BD59-A6C34878D82A}">
                    <a16:rowId xmlns:a16="http://schemas.microsoft.com/office/drawing/2014/main" val="401587131"/>
                  </a:ext>
                </a:extLst>
              </a:tr>
            </a:tbl>
          </a:graphicData>
        </a:graphic>
      </p:graphicFrame>
      <p:sp>
        <p:nvSpPr>
          <p:cNvPr id="95" name="TextBox 94">
            <a:extLst>
              <a:ext uri="{FF2B5EF4-FFF2-40B4-BE49-F238E27FC236}">
                <a16:creationId xmlns:a16="http://schemas.microsoft.com/office/drawing/2014/main" id="{0FBB8A3C-14ED-48F2-78DD-9FBD1B385F2A}"/>
              </a:ext>
            </a:extLst>
          </p:cNvPr>
          <p:cNvSpPr txBox="1"/>
          <p:nvPr/>
        </p:nvSpPr>
        <p:spPr bwMode="auto">
          <a:xfrm rot="20326169">
            <a:off x="5886922" y="2098234"/>
            <a:ext cx="498085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500" dirty="0">
                <a:solidFill>
                  <a:srgbClr val="FF0000"/>
                </a:solidFill>
              </a:rPr>
              <a:t>Works sequence</a:t>
            </a:r>
          </a:p>
          <a:p>
            <a:pPr algn="ctr"/>
            <a:r>
              <a:rPr lang="en-US" sz="3500" dirty="0">
                <a:solidFill>
                  <a:srgbClr val="FF0000"/>
                </a:solidFill>
              </a:rPr>
              <a:t>defined with 19 service </a:t>
            </a:r>
          </a:p>
          <a:p>
            <a:pPr algn="ctr"/>
            <a:r>
              <a:rPr lang="en-US" sz="3500" dirty="0">
                <a:solidFill>
                  <a:srgbClr val="FF0000"/>
                </a:solidFill>
              </a:rPr>
              <a:t>disruption periods linked </a:t>
            </a:r>
          </a:p>
          <a:p>
            <a:pPr algn="ctr"/>
            <a:r>
              <a:rPr lang="en-US" sz="3500" dirty="0">
                <a:solidFill>
                  <a:srgbClr val="FF0000"/>
                </a:solidFill>
              </a:rPr>
              <a:t>to the execution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3D6412-CBEF-C1AE-9DFF-EAAFE234E5FA}"/>
              </a:ext>
            </a:extLst>
          </p:cNvPr>
          <p:cNvSpPr txBox="1"/>
          <p:nvPr/>
        </p:nvSpPr>
        <p:spPr bwMode="auto">
          <a:xfrm>
            <a:off x="0" y="1202867"/>
            <a:ext cx="46121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Sequencial</a:t>
            </a:r>
            <a:r>
              <a:rPr lang="en-US" sz="1600" dirty="0"/>
              <a:t> planning defined for GT833 works in LS3</a:t>
            </a:r>
          </a:p>
        </p:txBody>
      </p:sp>
    </p:spTree>
    <p:extLst>
      <p:ext uri="{BB962C8B-B14F-4D97-AF65-F5344CB8AC3E}">
        <p14:creationId xmlns:p14="http://schemas.microsoft.com/office/powerpoint/2010/main" val="7386624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0E7E51-6FE4-099C-7F69-9D8FA47688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E8F0ED-29DC-5C97-E570-CBCE5A589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TG-CONS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3A922E-9CBD-BB62-B66C-DA077E3E7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22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773367-4DF5-D001-7181-918CCC980839}"/>
              </a:ext>
            </a:extLst>
          </p:cNvPr>
          <p:cNvSpPr txBox="1"/>
          <p:nvPr/>
        </p:nvSpPr>
        <p:spPr bwMode="auto">
          <a:xfrm>
            <a:off x="407988" y="987107"/>
            <a:ext cx="810474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Main distribution line (115m) for drinking water, compressed air, hot water and cables from GT833 to bdg.359</a:t>
            </a:r>
          </a:p>
          <a:p>
            <a:pPr algn="just"/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SCE and EN-CV will intervene simultaneously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The hot water lines need to be repaired but there is no access to the pipes: EN-CV pipes are on the top. During works hot water pipes will be partially replaced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Compressed air line will be in service during works. Only small modifications and short disruptions (1 week) are foreseen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Drinking water completely replaced. Service disruption for drinking water of about 2 months (June/July). Priority!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A new hydrant will be installed close to bdg.359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Some </a:t>
            </a:r>
            <a:r>
              <a:rPr lang="en-US" sz="1600" dirty="0" err="1"/>
              <a:t>decabling</a:t>
            </a:r>
            <a:r>
              <a:rPr lang="en-US" sz="1600" dirty="0"/>
              <a:t> works will be done by EN-EL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E3CE58B-2926-0274-B3B6-A4733AA63AAC}"/>
              </a:ext>
            </a:extLst>
          </p:cNvPr>
          <p:cNvGrpSpPr/>
          <p:nvPr/>
        </p:nvGrpSpPr>
        <p:grpSpPr>
          <a:xfrm>
            <a:off x="9227240" y="136525"/>
            <a:ext cx="2733768" cy="1920013"/>
            <a:chOff x="4799856" y="1322451"/>
            <a:chExt cx="5961705" cy="483619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87FDF0C-BF5F-BEE5-3198-EFEFB7C6A3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9856" y="1322451"/>
              <a:ext cx="5961705" cy="4836191"/>
            </a:xfrm>
            <a:prstGeom prst="rect">
              <a:avLst/>
            </a:prstGeom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CF2E6B4-E687-7D3A-A741-AE6FC2FB209E}"/>
                </a:ext>
              </a:extLst>
            </p:cNvPr>
            <p:cNvCxnSpPr>
              <a:cxnSpLocks/>
            </p:cNvCxnSpPr>
            <p:nvPr/>
          </p:nvCxnSpPr>
          <p:spPr>
            <a:xfrm>
              <a:off x="7392144" y="3212976"/>
              <a:ext cx="720080" cy="903899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93AA60A-F70F-E08B-9AD0-B64965EE5CA0}"/>
                </a:ext>
              </a:extLst>
            </p:cNvPr>
            <p:cNvCxnSpPr>
              <a:cxnSpLocks/>
            </p:cNvCxnSpPr>
            <p:nvPr/>
          </p:nvCxnSpPr>
          <p:spPr>
            <a:xfrm>
              <a:off x="7536160" y="3015268"/>
              <a:ext cx="648072" cy="872626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2F6C80A-C74C-6E3D-3F3E-85190110E1C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84232" y="3894373"/>
              <a:ext cx="1234284" cy="254707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3D2788C-8068-D24F-D1B3-58B887B484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18516" y="4149080"/>
              <a:ext cx="853948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1EB1A6C-D90A-2DFA-2A5B-10B673181D1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64352" y="4293096"/>
              <a:ext cx="921765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B5737DB-EF22-A702-E3BE-6D83642F845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12224" y="4116876"/>
              <a:ext cx="1162276" cy="17622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47C5F0D1-5BA9-7098-9A24-9ABFC84AE9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9496" y="6350851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06/06/2025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70586B3-A0D1-27AC-4D7E-C2DBE7E94095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75115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TG CONS LS3 Impact: PS center ring surface</a:t>
            </a:r>
            <a:endParaRPr lang="en-GB" dirty="0"/>
          </a:p>
        </p:txBody>
      </p:sp>
      <p:pic>
        <p:nvPicPr>
          <p:cNvPr id="9" name="Picture 8" descr="A close-up of pipes and wires&#10;&#10;AI-generated content may be incorrect.">
            <a:extLst>
              <a:ext uri="{FF2B5EF4-FFF2-40B4-BE49-F238E27FC236}">
                <a16:creationId xmlns:a16="http://schemas.microsoft.com/office/drawing/2014/main" id="{D269F8F8-492F-8CF7-8B80-8E39093143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397042" y="2603297"/>
            <a:ext cx="4058155" cy="304361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86E97E5-7DE1-22F7-5732-3AD213456B86}"/>
              </a:ext>
            </a:extLst>
          </p:cNvPr>
          <p:cNvSpPr txBox="1"/>
          <p:nvPr/>
        </p:nvSpPr>
        <p:spPr bwMode="auto">
          <a:xfrm rot="16666354">
            <a:off x="9210391" y="4914339"/>
            <a:ext cx="1483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Eau </a:t>
            </a:r>
            <a:r>
              <a:rPr lang="en-US" b="1" dirty="0" err="1"/>
              <a:t>incendie</a:t>
            </a:r>
            <a:endParaRPr lang="en-GB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D25BE9-10EF-CDA6-75FD-D9AFB6F464A3}"/>
              </a:ext>
            </a:extLst>
          </p:cNvPr>
          <p:cNvSpPr txBox="1"/>
          <p:nvPr/>
        </p:nvSpPr>
        <p:spPr bwMode="auto">
          <a:xfrm rot="16200000">
            <a:off x="9563223" y="5152144"/>
            <a:ext cx="1356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Eau </a:t>
            </a:r>
            <a:r>
              <a:rPr lang="en-US" b="1" dirty="0" err="1">
                <a:solidFill>
                  <a:srgbClr val="FF0000"/>
                </a:solidFill>
              </a:rPr>
              <a:t>chaude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28A8C6-4964-C3D0-78C4-FA5B75304A00}"/>
              </a:ext>
            </a:extLst>
          </p:cNvPr>
          <p:cNvSpPr txBox="1"/>
          <p:nvPr/>
        </p:nvSpPr>
        <p:spPr bwMode="auto">
          <a:xfrm rot="15784005">
            <a:off x="9781314" y="4914339"/>
            <a:ext cx="1401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Eau potable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5073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E903C9-360F-D6CA-D51F-7D0737878C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A52DF2-1F5E-B7D9-90C2-D775360B5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TG-CONS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B942E9-0B29-DB37-F565-510769F1C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23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BFD3DA-C0B3-F64E-884C-A5C65C219903}"/>
              </a:ext>
            </a:extLst>
          </p:cNvPr>
          <p:cNvSpPr txBox="1"/>
          <p:nvPr/>
        </p:nvSpPr>
        <p:spPr bwMode="auto">
          <a:xfrm>
            <a:off x="407988" y="1052736"/>
            <a:ext cx="82082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Preliminary Planning: </a:t>
            </a:r>
            <a:r>
              <a:rPr lang="en-US" sz="1600" b="1" dirty="0"/>
              <a:t>March 2027-Oct 2027</a:t>
            </a:r>
          </a:p>
          <a:p>
            <a:pPr algn="just"/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These works have to be included in the Coordination plan for LS3 to check the constraints.  WPA done for these works.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3436106A-6465-585B-95D6-415E4C1340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9496" y="6350851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06/06/2025</a:t>
            </a:r>
          </a:p>
        </p:txBody>
      </p:sp>
      <p:pic>
        <p:nvPicPr>
          <p:cNvPr id="6" name="Picture 5" descr="A close-up of a pipe&#10;&#10;AI-generated content may be incorrect.">
            <a:extLst>
              <a:ext uri="{FF2B5EF4-FFF2-40B4-BE49-F238E27FC236}">
                <a16:creationId xmlns:a16="http://schemas.microsoft.com/office/drawing/2014/main" id="{C5F82827-3583-7BCD-A074-DC409509E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619703" y="2373132"/>
            <a:ext cx="4005064" cy="30037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27D1A4D-6967-2C25-DAC8-43CC90406D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045" y="2519690"/>
            <a:ext cx="2369730" cy="3573605"/>
          </a:xfrm>
          <a:prstGeom prst="rect">
            <a:avLst/>
          </a:prstGeom>
        </p:spPr>
      </p:pic>
      <p:pic>
        <p:nvPicPr>
          <p:cNvPr id="11" name="Picture 10" descr="A aerial view of a city&#10;&#10;AI-generated content may be incorrect.">
            <a:extLst>
              <a:ext uri="{FF2B5EF4-FFF2-40B4-BE49-F238E27FC236}">
                <a16:creationId xmlns:a16="http://schemas.microsoft.com/office/drawing/2014/main" id="{459E823C-D02E-4012-C20B-655F166767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388" y="2636912"/>
            <a:ext cx="6089546" cy="3228645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3890002D-47E1-1CA7-473E-F273C11DC367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75115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TG CONS LS3 Impact: PS center ring surface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9467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695B97-BA8A-F172-9D25-51B4540D41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739698-B16E-2023-A3D0-AC963C1D8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06/06/2025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78CE57-11D2-5B28-0E29-38B5A4F8E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TG-CONS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ACED75-B4DC-8AED-60DD-18F0F6B52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24</a:t>
            </a:fld>
            <a:endParaRPr lang="en-US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A850482A-4561-CCE0-009D-4DEB5241A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727" y="2677849"/>
            <a:ext cx="11376025" cy="751151"/>
          </a:xfrm>
        </p:spPr>
        <p:txBody>
          <a:bodyPr anchor="t">
            <a:normAutofit fontScale="90000"/>
          </a:bodyPr>
          <a:lstStyle/>
          <a:p>
            <a:r>
              <a:rPr lang="en-US" dirty="0"/>
              <a:t>GT833 works</a:t>
            </a:r>
            <a:br>
              <a:rPr lang="en-US" dirty="0"/>
            </a:br>
            <a:r>
              <a:rPr lang="en-US" dirty="0"/>
              <a:t>Material access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9310338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5E8E26-7EA7-E161-10B2-3B09BC68D1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9084D-4C67-C123-1292-1ADFE96BA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60648"/>
            <a:ext cx="11520660" cy="1085205"/>
          </a:xfrm>
          <a:solidFill>
            <a:schemeClr val="bg1"/>
          </a:solidFill>
        </p:spPr>
        <p:txBody>
          <a:bodyPr anchor="t">
            <a:normAutofit/>
          </a:bodyPr>
          <a:lstStyle/>
          <a:p>
            <a:r>
              <a:rPr lang="en-US" dirty="0"/>
              <a:t>URGENT REQUEST: Material Access traps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5B7F26-6C76-B1F0-CB56-73C890DB6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TG-CONS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491F6D-9D06-F6C5-067F-1075FACBD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1851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25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2E71CD-E69C-6AA3-5882-47285C0C1C7C}"/>
              </a:ext>
            </a:extLst>
          </p:cNvPr>
          <p:cNvSpPr txBox="1"/>
          <p:nvPr/>
        </p:nvSpPr>
        <p:spPr bwMode="auto">
          <a:xfrm>
            <a:off x="119336" y="980728"/>
            <a:ext cx="593059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</a:rPr>
              <a:t>NO MATERIAL ACCESS IN GT833</a:t>
            </a:r>
          </a:p>
          <a:p>
            <a:endParaRPr lang="en-US" sz="1600" b="1" i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GT833 is 300m long with some complicated areas: narrow passage close to Isolde and stairs close to Booster. Crosses would not allow big pipes to turn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No possible to use traps in 193 or 513 to arrive to GT833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About 1300m of piping to install in this gallery in 12/14 months for EN-CV. Almost impossible if there is no access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6m pipes for big diameters (DN200-DN350) could not be entered into the gallery: </a:t>
            </a:r>
          </a:p>
          <a:p>
            <a:r>
              <a:rPr lang="en-US" sz="1600" dirty="0"/>
              <a:t>           High cost for cutting and welding pipes</a:t>
            </a:r>
          </a:p>
          <a:p>
            <a:r>
              <a:rPr lang="en-US" sz="1600" dirty="0"/>
              <a:t>           Time consuming activity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CB18DC85-7E57-0D97-73B5-E8295F6C8F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9496" y="6350851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06/06/2025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3207F63-F8AD-E7C1-823F-DB44A2AE77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0045" y="1095255"/>
            <a:ext cx="3442339" cy="414003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158BC82-02BD-EC62-8C47-A43DFEC780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8516" y="3587041"/>
            <a:ext cx="2770818" cy="2636912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BE584EB7-23F8-540E-3D36-2CB64D59C1D0}"/>
              </a:ext>
            </a:extLst>
          </p:cNvPr>
          <p:cNvSpPr/>
          <p:nvPr/>
        </p:nvSpPr>
        <p:spPr>
          <a:xfrm>
            <a:off x="7812215" y="2346999"/>
            <a:ext cx="149170" cy="14401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1FB0508-B619-FDFF-303A-71E183FCBDFD}"/>
              </a:ext>
            </a:extLst>
          </p:cNvPr>
          <p:cNvSpPr/>
          <p:nvPr/>
        </p:nvSpPr>
        <p:spPr>
          <a:xfrm>
            <a:off x="7006282" y="4437112"/>
            <a:ext cx="149170" cy="14401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5896ABC-4B82-AFC3-2323-66D57DC23443}"/>
              </a:ext>
            </a:extLst>
          </p:cNvPr>
          <p:cNvCxnSpPr>
            <a:cxnSpLocks/>
          </p:cNvCxnSpPr>
          <p:nvPr/>
        </p:nvCxnSpPr>
        <p:spPr>
          <a:xfrm flipV="1">
            <a:off x="5519936" y="2419007"/>
            <a:ext cx="2273280" cy="1440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1E912E9-06B1-D973-B764-624983222127}"/>
              </a:ext>
            </a:extLst>
          </p:cNvPr>
          <p:cNvCxnSpPr>
            <a:cxnSpLocks/>
          </p:cNvCxnSpPr>
          <p:nvPr/>
        </p:nvCxnSpPr>
        <p:spPr>
          <a:xfrm>
            <a:off x="5519936" y="2613378"/>
            <a:ext cx="1486346" cy="17473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60945C3-488F-08F2-424A-0996ADB85C14}"/>
              </a:ext>
            </a:extLst>
          </p:cNvPr>
          <p:cNvSpPr txBox="1"/>
          <p:nvPr/>
        </p:nvSpPr>
        <p:spPr bwMode="auto">
          <a:xfrm>
            <a:off x="4498824" y="5584884"/>
            <a:ext cx="47836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1600" dirty="0"/>
              <a:t>In the past there was an access that has been closed</a:t>
            </a:r>
          </a:p>
          <a:p>
            <a:pPr algn="just"/>
            <a:r>
              <a:rPr lang="en-US" sz="1600" dirty="0"/>
              <a:t>due to the building 508 construction and the new labs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CE557DB-F155-F20E-6C43-A6E9E32D8F40}"/>
              </a:ext>
            </a:extLst>
          </p:cNvPr>
          <p:cNvCxnSpPr>
            <a:cxnSpLocks/>
          </p:cNvCxnSpPr>
          <p:nvPr/>
        </p:nvCxnSpPr>
        <p:spPr>
          <a:xfrm flipV="1">
            <a:off x="9192344" y="5149607"/>
            <a:ext cx="1224136" cy="7798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2862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C9FBC5-A3F3-24DF-8C3C-CB62BDF54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TG-CONS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96E2A9-6092-6E6D-4F19-A5834866D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97E0D2-9D85-763F-61A4-7F8AB612D8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7917" y="22485"/>
            <a:ext cx="4828173" cy="631649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25832BA-7D93-FB51-E7F8-DBC5C3B18B14}"/>
              </a:ext>
            </a:extLst>
          </p:cNvPr>
          <p:cNvSpPr/>
          <p:nvPr/>
        </p:nvSpPr>
        <p:spPr>
          <a:xfrm rot="1568015">
            <a:off x="11090218" y="763982"/>
            <a:ext cx="45719" cy="216024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527F1AF-0B1E-5849-4234-F45C6CC6421D}"/>
              </a:ext>
            </a:extLst>
          </p:cNvPr>
          <p:cNvSpPr/>
          <p:nvPr/>
        </p:nvSpPr>
        <p:spPr>
          <a:xfrm rot="1568015">
            <a:off x="9977904" y="3776190"/>
            <a:ext cx="45719" cy="216024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6B8DC86-0872-9072-7604-875ED3308394}"/>
              </a:ext>
            </a:extLst>
          </p:cNvPr>
          <p:cNvSpPr/>
          <p:nvPr/>
        </p:nvSpPr>
        <p:spPr>
          <a:xfrm>
            <a:off x="9652003" y="3596170"/>
            <a:ext cx="576064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0A09B05-0F39-EB77-F497-5FC7E897C37A}"/>
              </a:ext>
            </a:extLst>
          </p:cNvPr>
          <p:cNvSpPr/>
          <p:nvPr/>
        </p:nvSpPr>
        <p:spPr>
          <a:xfrm>
            <a:off x="10825045" y="583962"/>
            <a:ext cx="576064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4BDD4B-5FA9-B86B-D451-E9ABDACCCA1D}"/>
              </a:ext>
            </a:extLst>
          </p:cNvPr>
          <p:cNvSpPr txBox="1"/>
          <p:nvPr/>
        </p:nvSpPr>
        <p:spPr bwMode="auto">
          <a:xfrm>
            <a:off x="191344" y="1052736"/>
            <a:ext cx="70336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/>
              <a:t>An urgent request to the TG CONS program and to SCE has been done to open n.2 traps in the GT833 (min. 5m long): close to Isolde current trap and close to Booster cross.</a:t>
            </a:r>
          </a:p>
          <a:p>
            <a:pPr algn="just"/>
            <a:endParaRPr lang="en-US" sz="1600" dirty="0"/>
          </a:p>
          <a:p>
            <a:pPr algn="just"/>
            <a:r>
              <a:rPr lang="en-US" sz="1600" dirty="0"/>
              <a:t>SCE-SAM has already a 3D model for the trap close to Booster</a:t>
            </a:r>
          </a:p>
          <a:p>
            <a:pPr algn="just"/>
            <a:endParaRPr lang="en-US" sz="1600" dirty="0"/>
          </a:p>
          <a:p>
            <a:pPr algn="just"/>
            <a:endParaRPr lang="en-US" sz="1600" dirty="0"/>
          </a:p>
          <a:p>
            <a:pPr algn="just"/>
            <a:endParaRPr lang="en-US" sz="1600" dirty="0"/>
          </a:p>
          <a:p>
            <a:pPr algn="just"/>
            <a:endParaRPr lang="en-US" sz="1600" dirty="0"/>
          </a:p>
          <a:p>
            <a:pPr algn="just"/>
            <a:endParaRPr lang="en-US" sz="1600" dirty="0"/>
          </a:p>
          <a:p>
            <a:pPr algn="just"/>
            <a:endParaRPr lang="en-US" sz="1600" dirty="0"/>
          </a:p>
          <a:p>
            <a:pPr algn="just"/>
            <a:endParaRPr lang="en-US" sz="1600" dirty="0"/>
          </a:p>
          <a:p>
            <a:pPr algn="just"/>
            <a:endParaRPr lang="en-US" sz="1600" dirty="0"/>
          </a:p>
          <a:p>
            <a:pPr algn="just"/>
            <a:endParaRPr lang="en-US" sz="1600" dirty="0"/>
          </a:p>
          <a:p>
            <a:pPr algn="just"/>
            <a:endParaRPr lang="en-US" sz="1600" dirty="0"/>
          </a:p>
          <a:p>
            <a:pPr algn="just"/>
            <a:endParaRPr lang="en-US" sz="1600" dirty="0"/>
          </a:p>
          <a:p>
            <a:pPr algn="just"/>
            <a:endParaRPr lang="en-US" sz="1600" dirty="0"/>
          </a:p>
          <a:p>
            <a:pPr algn="just"/>
            <a:endParaRPr lang="en-US" sz="1600" dirty="0"/>
          </a:p>
          <a:p>
            <a:pPr algn="just"/>
            <a:endParaRPr lang="en-US" sz="1600" dirty="0"/>
          </a:p>
          <a:p>
            <a:pPr algn="just"/>
            <a:r>
              <a:rPr lang="en-US" sz="1400" dirty="0"/>
              <a:t>According to EN-CV preliminary planning for GT833 the traps should be ready in </a:t>
            </a:r>
            <a:r>
              <a:rPr lang="en-US" sz="1400" b="1" dirty="0"/>
              <a:t>March 2026 </a:t>
            </a:r>
            <a:endParaRPr lang="en-US" sz="14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82B7DB3-B837-0CE7-3A7C-1D251C3A6E38}"/>
              </a:ext>
            </a:extLst>
          </p:cNvPr>
          <p:cNvSpPr txBox="1">
            <a:spLocks/>
          </p:cNvSpPr>
          <p:nvPr/>
        </p:nvSpPr>
        <p:spPr>
          <a:xfrm>
            <a:off x="263352" y="332656"/>
            <a:ext cx="11376025" cy="75115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/>
              <a:t>URGENT REQUEST: Material Access traps</a:t>
            </a:r>
            <a:endParaRPr lang="en-GB" sz="3000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423DAA9-2DE0-622D-C0BD-2F1A985B61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9496" y="6350851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06/06/2025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1A1021F-1664-A1AC-9BD2-B5D6EC0FEC8B}"/>
              </a:ext>
            </a:extLst>
          </p:cNvPr>
          <p:cNvSpPr/>
          <p:nvPr/>
        </p:nvSpPr>
        <p:spPr>
          <a:xfrm>
            <a:off x="9492671" y="2060848"/>
            <a:ext cx="149170" cy="14401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233A653-8F12-87D5-32AF-FCBF03FB5CAF}"/>
              </a:ext>
            </a:extLst>
          </p:cNvPr>
          <p:cNvSpPr/>
          <p:nvPr/>
        </p:nvSpPr>
        <p:spPr>
          <a:xfrm>
            <a:off x="8184232" y="5301208"/>
            <a:ext cx="149170" cy="14401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DD3863F-1420-FE95-3B60-E09D96172A77}"/>
              </a:ext>
            </a:extLst>
          </p:cNvPr>
          <p:cNvSpPr/>
          <p:nvPr/>
        </p:nvSpPr>
        <p:spPr>
          <a:xfrm>
            <a:off x="11044979" y="801610"/>
            <a:ext cx="149170" cy="14401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B921FAC-E97D-245B-28DC-959D1985357E}"/>
              </a:ext>
            </a:extLst>
          </p:cNvPr>
          <p:cNvSpPr/>
          <p:nvPr/>
        </p:nvSpPr>
        <p:spPr>
          <a:xfrm>
            <a:off x="9932665" y="3797912"/>
            <a:ext cx="149170" cy="14401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44950FC8-E4A9-59EE-D033-4D3CF3984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464" y="2356941"/>
            <a:ext cx="4360266" cy="3304307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4814C74C-5DEA-71AB-A45E-64B6C493DD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9307" y="4287686"/>
            <a:ext cx="2313373" cy="1507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7801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1EC5D4-2FFA-4BD5-EB3B-8CFC91FCC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0D6CAB-FE10-4407-992A-EBFE95191F17}" type="datetime1">
              <a:rPr lang="en-US" smtClean="0"/>
              <a:t>6/6/2025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015DEA-BB25-320B-1EEE-6B33C736D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TG-CONS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950BCD-9CC0-9CE1-BADD-A603A2ECB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27</a:t>
            </a:fld>
            <a:endParaRPr lang="en-US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60F7CE5D-5068-A96D-5E0F-79C300B0CBFC}"/>
              </a:ext>
            </a:extLst>
          </p:cNvPr>
          <p:cNvSpPr txBox="1">
            <a:spLocks/>
          </p:cNvSpPr>
          <p:nvPr/>
        </p:nvSpPr>
        <p:spPr bwMode="auto">
          <a:xfrm>
            <a:off x="695400" y="2924944"/>
            <a:ext cx="8633585" cy="75115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highlight>
                  <a:srgbClr val="0033A0"/>
                </a:highlight>
              </a:rPr>
              <a:t>MAJOR EVENT IN ISR GALLERY </a:t>
            </a:r>
            <a:endParaRPr lang="LID4096" dirty="0">
              <a:solidFill>
                <a:schemeClr val="bg1"/>
              </a:solidFill>
              <a:highlight>
                <a:srgbClr val="0033A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491587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151D4C-D8E1-901E-617F-FE605F4F6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7AB451-3D5F-8656-C990-E608F8362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06/06/2025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13C50D-D8BE-A344-5D76-DC8309E66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TG-CONS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C09113-9AC3-9DF3-114D-118450B44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28</a:t>
            </a:fld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F03AE54-E9E6-5CDD-2998-3045EE54D5CD}"/>
              </a:ext>
            </a:extLst>
          </p:cNvPr>
          <p:cNvGrpSpPr/>
          <p:nvPr/>
        </p:nvGrpSpPr>
        <p:grpSpPr>
          <a:xfrm>
            <a:off x="3575720" y="1556792"/>
            <a:ext cx="3719458" cy="4518921"/>
            <a:chOff x="7193617" y="1268760"/>
            <a:chExt cx="4079280" cy="489654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F140487-E01A-FBAE-5AD7-066A9D71A3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93617" y="1268760"/>
              <a:ext cx="4079280" cy="4896544"/>
            </a:xfrm>
            <a:prstGeom prst="rect">
              <a:avLst/>
            </a:prstGeom>
          </p:spPr>
        </p:pic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1E0EF4C-9AB4-EB55-76E7-A8C9DEABF0D3}"/>
                </a:ext>
              </a:extLst>
            </p:cNvPr>
            <p:cNvSpPr/>
            <p:nvPr/>
          </p:nvSpPr>
          <p:spPr>
            <a:xfrm rot="20855214">
              <a:off x="8411540" y="2119239"/>
              <a:ext cx="979731" cy="36004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Title 1">
            <a:extLst>
              <a:ext uri="{FF2B5EF4-FFF2-40B4-BE49-F238E27FC236}">
                <a16:creationId xmlns:a16="http://schemas.microsoft.com/office/drawing/2014/main" id="{0DFD9ECA-F174-A1EB-9F48-0A2E042A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60648"/>
            <a:ext cx="11520660" cy="936103"/>
          </a:xfrm>
          <a:solidFill>
            <a:schemeClr val="bg1"/>
          </a:solidFill>
        </p:spPr>
        <p:txBody>
          <a:bodyPr anchor="t">
            <a:normAutofit/>
          </a:bodyPr>
          <a:lstStyle/>
          <a:p>
            <a:r>
              <a:rPr lang="en-US" dirty="0"/>
              <a:t>Major event in ISR technical gallery GT837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8009DB-0A9A-9A02-7C45-04D37EFE0176}"/>
              </a:ext>
            </a:extLst>
          </p:cNvPr>
          <p:cNvSpPr txBox="1"/>
          <p:nvPr/>
        </p:nvSpPr>
        <p:spPr bwMode="auto">
          <a:xfrm>
            <a:off x="523773" y="782287"/>
            <a:ext cx="56637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r>
              <a:rPr lang="en-US" dirty="0"/>
              <a:t>EVENT: COLLAPSE, SEVERE LEAK, OTHER MAJOR EVENT? </a:t>
            </a:r>
          </a:p>
          <a:p>
            <a:r>
              <a:rPr lang="en-US" dirty="0"/>
              <a:t>DAMAGED AREA: TL5-TL6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92826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1D0AF1-7CCB-17D2-7E7A-1668400A20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15DB2-4AFE-CDAA-444A-C184478AC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60648"/>
            <a:ext cx="11520660" cy="1085205"/>
          </a:xfrm>
          <a:solidFill>
            <a:schemeClr val="bg1"/>
          </a:solidFill>
        </p:spPr>
        <p:txBody>
          <a:bodyPr anchor="t">
            <a:normAutofit/>
          </a:bodyPr>
          <a:lstStyle/>
          <a:p>
            <a:r>
              <a:rPr lang="en-US" dirty="0"/>
              <a:t>Major event in ISR technical gallery GT837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FCAB9D-9D8C-D441-A2E9-13A8750A8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TG-CONS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CBD2B7-8B81-9CC1-1EE9-EDC30CFBF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1851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29</a:t>
            </a:fld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56F46451-EAD8-C497-BE15-E00EB22A8A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9496" y="6350851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06/06/2025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026661-641D-D45E-7DCC-856D426F0A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3362" y="2810550"/>
            <a:ext cx="5320055" cy="3168352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8C18DA42-A15D-6DA6-4CC7-4E72EBAF4912}"/>
              </a:ext>
            </a:extLst>
          </p:cNvPr>
          <p:cNvSpPr/>
          <p:nvPr/>
        </p:nvSpPr>
        <p:spPr>
          <a:xfrm>
            <a:off x="7176120" y="3212976"/>
            <a:ext cx="720080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2F34785-B01A-A4ED-9C6D-BB858CC5F677}"/>
              </a:ext>
            </a:extLst>
          </p:cNvPr>
          <p:cNvSpPr/>
          <p:nvPr/>
        </p:nvSpPr>
        <p:spPr>
          <a:xfrm>
            <a:off x="9552384" y="2792435"/>
            <a:ext cx="720080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9ED1E03-1508-58CC-50D8-13DC2F82F97E}"/>
              </a:ext>
            </a:extLst>
          </p:cNvPr>
          <p:cNvSpPr/>
          <p:nvPr/>
        </p:nvSpPr>
        <p:spPr>
          <a:xfrm>
            <a:off x="11496358" y="3861048"/>
            <a:ext cx="720080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371A47-55A4-929D-ED19-F2C315054AFF}"/>
              </a:ext>
            </a:extLst>
          </p:cNvPr>
          <p:cNvSpPr txBox="1"/>
          <p:nvPr/>
        </p:nvSpPr>
        <p:spPr bwMode="auto">
          <a:xfrm>
            <a:off x="11486358" y="4105389"/>
            <a:ext cx="7056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>
                <a:solidFill>
                  <a:srgbClr val="FF0000"/>
                </a:solidFill>
              </a:rPr>
              <a:t>nTOF,TT2 </a:t>
            </a:r>
          </a:p>
          <a:p>
            <a:pPr algn="r"/>
            <a:r>
              <a:rPr lang="en-US" sz="800" dirty="0">
                <a:solidFill>
                  <a:srgbClr val="FF0000"/>
                </a:solidFill>
              </a:rPr>
              <a:t>beam dump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DE63FA-22AD-F44A-6A94-4DDDF768917A}"/>
              </a:ext>
            </a:extLst>
          </p:cNvPr>
          <p:cNvSpPr txBox="1"/>
          <p:nvPr/>
        </p:nvSpPr>
        <p:spPr bwMode="auto">
          <a:xfrm>
            <a:off x="7408694" y="3594575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285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FDE1DAB-D392-6445-FC90-D484FD5572DB}"/>
              </a:ext>
            </a:extLst>
          </p:cNvPr>
          <p:cNvSpPr txBox="1"/>
          <p:nvPr/>
        </p:nvSpPr>
        <p:spPr bwMode="auto">
          <a:xfrm>
            <a:off x="9776683" y="3172030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287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7AA15AC-BB02-953E-4298-CAC6AB913519}"/>
              </a:ext>
            </a:extLst>
          </p:cNvPr>
          <p:cNvSpPr/>
          <p:nvPr/>
        </p:nvSpPr>
        <p:spPr>
          <a:xfrm>
            <a:off x="9984432" y="5279875"/>
            <a:ext cx="720080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A756A8-3996-09D0-1795-A7E297FF76C3}"/>
              </a:ext>
            </a:extLst>
          </p:cNvPr>
          <p:cNvSpPr txBox="1"/>
          <p:nvPr/>
        </p:nvSpPr>
        <p:spPr bwMode="auto">
          <a:xfrm>
            <a:off x="10136723" y="5655290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281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F36C55-900F-2234-D372-7FA975003675}"/>
              </a:ext>
            </a:extLst>
          </p:cNvPr>
          <p:cNvSpPr txBox="1"/>
          <p:nvPr/>
        </p:nvSpPr>
        <p:spPr bwMode="auto">
          <a:xfrm>
            <a:off x="119336" y="980728"/>
            <a:ext cx="733264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b="1" i="1" dirty="0">
              <a:solidFill>
                <a:srgbClr val="FF0000"/>
              </a:solidFill>
            </a:endParaRPr>
          </a:p>
          <a:p>
            <a:endParaRPr lang="en-US" sz="1600" b="1" i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Cooling circuits in the area: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HP and BP lines of demi water circuit cooling </a:t>
            </a:r>
            <a:r>
              <a:rPr lang="en-US" sz="1600" dirty="0" err="1"/>
              <a:t>nTOF</a:t>
            </a:r>
            <a:r>
              <a:rPr lang="en-US" sz="1600" dirty="0"/>
              <a:t> magnets (TT2 beam dump impacted)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BP line of demi water circuit cooling ISR zone test (return line from bdg.287)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HP and BP lines of chilled water circuit cooling ventilation units in TT2, bdg.287 and  281</a:t>
            </a:r>
          </a:p>
          <a:p>
            <a:endParaRPr lang="en-US" sz="1600" b="1" i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Impact: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nTOF</a:t>
            </a:r>
            <a:r>
              <a:rPr lang="en-US" sz="1600" dirty="0"/>
              <a:t> magnets circuit out of service: It could be branched to zone test circuit. Works needed.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Bdg.287, 281 and 285 out of service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Chilled water out of service for ventilation units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To take into account: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LS3: Zone test ISR more impacted than tunnels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RUN: </a:t>
            </a:r>
            <a:r>
              <a:rPr lang="en-US" sz="1600" dirty="0" err="1"/>
              <a:t>nTOF</a:t>
            </a:r>
            <a:r>
              <a:rPr lang="en-US" sz="1600" dirty="0"/>
              <a:t> and Tunnels more impacted than surface </a:t>
            </a:r>
            <a:r>
              <a:rPr lang="en-US" sz="1600" dirty="0" err="1"/>
              <a:t>bdgs</a:t>
            </a:r>
            <a:r>
              <a:rPr lang="en-US" sz="1600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Piping not accessible for repairing or modification all along the gallery</a:t>
            </a:r>
          </a:p>
          <a:p>
            <a:pPr lvl="1"/>
            <a:endParaRPr lang="en-US" sz="1600" dirty="0"/>
          </a:p>
          <a:p>
            <a:pPr lvl="1"/>
            <a:endParaRPr lang="en-US" sz="1600" dirty="0"/>
          </a:p>
        </p:txBody>
      </p:sp>
      <p:pic>
        <p:nvPicPr>
          <p:cNvPr id="15" name="Picture 14" descr="A long shot of a tunnel&#10;&#10;AI-generated content may be incorrect.">
            <a:extLst>
              <a:ext uri="{FF2B5EF4-FFF2-40B4-BE49-F238E27FC236}">
                <a16:creationId xmlns:a16="http://schemas.microsoft.com/office/drawing/2014/main" id="{FB9A2337-76BD-EF72-3A0D-DCFE2EAB52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8168" y="112303"/>
            <a:ext cx="4548675" cy="2518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361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9000" b="-6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11B7F0-D7FE-869D-E1BB-553D1D1FA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0D6CAB-FE10-4407-992A-EBFE95191F17}" type="datetime1">
              <a:rPr lang="en-US" smtClean="0"/>
              <a:t>6/6/2025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31254C-0B42-7817-D389-7636E5FC1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TG-CONS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30A73E-426A-AB79-C2BD-91A1BA04B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AD51DF12-498F-D788-CD30-4A5169D15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2924944"/>
            <a:ext cx="8633585" cy="751151"/>
          </a:xfrm>
        </p:spPr>
        <p:txBody>
          <a:bodyPr anchor="t">
            <a:normAutofit/>
          </a:bodyPr>
          <a:lstStyle/>
          <a:p>
            <a:r>
              <a:rPr lang="en-US" dirty="0">
                <a:solidFill>
                  <a:schemeClr val="bg1"/>
                </a:solidFill>
                <a:highlight>
                  <a:srgbClr val="0033A0"/>
                </a:highlight>
              </a:rPr>
              <a:t>EN-CV CONSOLIDATION STATUS: MEYRIN</a:t>
            </a:r>
            <a:endParaRPr lang="LID4096" dirty="0">
              <a:solidFill>
                <a:schemeClr val="bg1"/>
              </a:solidFill>
              <a:highlight>
                <a:srgbClr val="0033A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5923808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592AB2-8E4E-CAFD-A551-F767B96951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027DE-ACA8-C08D-16C6-C9CA8EC66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60648"/>
            <a:ext cx="11520660" cy="1085205"/>
          </a:xfrm>
          <a:solidFill>
            <a:schemeClr val="bg1"/>
          </a:solidFill>
        </p:spPr>
        <p:txBody>
          <a:bodyPr anchor="t">
            <a:normAutofit/>
          </a:bodyPr>
          <a:lstStyle/>
          <a:p>
            <a:r>
              <a:rPr lang="en-US" dirty="0"/>
              <a:t>Major event in ISR technical gallery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FE0609-F87F-C545-A42B-EDE0F195E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TG-CONS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44CF54-AC70-1ABC-A81C-C224E4762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6851" y="5769191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30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27A1B5-086B-AE2B-E25C-A02F025A51F3}"/>
              </a:ext>
            </a:extLst>
          </p:cNvPr>
          <p:cNvSpPr txBox="1"/>
          <p:nvPr/>
        </p:nvSpPr>
        <p:spPr bwMode="auto">
          <a:xfrm>
            <a:off x="119336" y="980728"/>
            <a:ext cx="107291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b="1" i="1" dirty="0">
              <a:solidFill>
                <a:srgbClr val="FF0000"/>
              </a:solidFill>
            </a:endParaRPr>
          </a:p>
          <a:p>
            <a:endParaRPr lang="en-US" sz="1600" b="1" i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Service networks in the area: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Drinking water ring fed only by main line in Route Gregory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Firefighting water ring fed by GT835 line and main line in Route Gregory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Compressed air ring fed by GT835 line. Small connections from TT1 and TT2</a:t>
            </a:r>
          </a:p>
          <a:p>
            <a:endParaRPr lang="en-US" sz="1600" b="1" i="1" dirty="0">
              <a:solidFill>
                <a:srgbClr val="FF0000"/>
              </a:solidFill>
            </a:endParaRPr>
          </a:p>
          <a:p>
            <a:endParaRPr lang="en-US" sz="1600" b="1" i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Impact: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Isolation of the circuits feasible: valves located far from the area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All buildings impacted or only one part of the 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Hydrants out of service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Solutions to be studied depending on the nature of the event and severity</a:t>
            </a:r>
          </a:p>
          <a:p>
            <a:pPr lvl="1"/>
            <a:endParaRPr lang="en-US" sz="1600" dirty="0"/>
          </a:p>
          <a:p>
            <a:pPr lvl="1"/>
            <a:endParaRPr lang="en-US" sz="1600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E021CB50-B624-B776-181D-536B6D65DD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9496" y="6350851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06/06/2025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7DBBDA7-A0AB-BEBE-8FC0-78E0153EA9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5750" y="290573"/>
            <a:ext cx="4136597" cy="267878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9B73AE6-2FC5-462D-9EAF-A3A0A6F7FF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6503" y="3065518"/>
            <a:ext cx="4136598" cy="317179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068F1A6-CA89-17BA-0A0E-A3FC0ADE0761}"/>
              </a:ext>
            </a:extLst>
          </p:cNvPr>
          <p:cNvSpPr txBox="1"/>
          <p:nvPr/>
        </p:nvSpPr>
        <p:spPr bwMode="auto">
          <a:xfrm>
            <a:off x="10313558" y="-27261"/>
            <a:ext cx="170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Water networks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3F0DB7-C1A3-7E7E-115F-3A9EF700C6EA}"/>
              </a:ext>
            </a:extLst>
          </p:cNvPr>
          <p:cNvSpPr txBox="1"/>
          <p:nvPr/>
        </p:nvSpPr>
        <p:spPr bwMode="auto">
          <a:xfrm>
            <a:off x="10430799" y="3020851"/>
            <a:ext cx="173477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Compressed air 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AF0D976-F1DA-27B6-65FC-988868224D23}"/>
              </a:ext>
            </a:extLst>
          </p:cNvPr>
          <p:cNvSpPr/>
          <p:nvPr/>
        </p:nvSpPr>
        <p:spPr>
          <a:xfrm>
            <a:off x="9708833" y="1977745"/>
            <a:ext cx="523369" cy="42578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CDF0A68-85BE-C814-2202-D5B645A51D27}"/>
              </a:ext>
            </a:extLst>
          </p:cNvPr>
          <p:cNvSpPr/>
          <p:nvPr/>
        </p:nvSpPr>
        <p:spPr>
          <a:xfrm>
            <a:off x="8914337" y="665823"/>
            <a:ext cx="412735" cy="3308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5A664AF-528E-4050-04C7-F099F1504250}"/>
              </a:ext>
            </a:extLst>
          </p:cNvPr>
          <p:cNvSpPr/>
          <p:nvPr/>
        </p:nvSpPr>
        <p:spPr>
          <a:xfrm>
            <a:off x="7752184" y="1393472"/>
            <a:ext cx="412735" cy="3308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F02F824-F5B8-0EAF-54F8-32681F6DE029}"/>
              </a:ext>
            </a:extLst>
          </p:cNvPr>
          <p:cNvSpPr/>
          <p:nvPr/>
        </p:nvSpPr>
        <p:spPr>
          <a:xfrm>
            <a:off x="7793542" y="4410708"/>
            <a:ext cx="412735" cy="3308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9CBCE75-2673-89A6-996F-9E44B2310E28}"/>
              </a:ext>
            </a:extLst>
          </p:cNvPr>
          <p:cNvSpPr/>
          <p:nvPr/>
        </p:nvSpPr>
        <p:spPr>
          <a:xfrm>
            <a:off x="10875567" y="4245274"/>
            <a:ext cx="412735" cy="3308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B4AC0914-553D-C56C-EF0B-1ADCC6A6EA56}"/>
              </a:ext>
            </a:extLst>
          </p:cNvPr>
          <p:cNvSpPr/>
          <p:nvPr/>
        </p:nvSpPr>
        <p:spPr>
          <a:xfrm>
            <a:off x="10335849" y="5456535"/>
            <a:ext cx="412735" cy="3308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3298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4994E4-BC02-A955-06E7-DF490998E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BF5AD-A2F9-FB74-6D26-D87DC7851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60648"/>
            <a:ext cx="11520660" cy="1085205"/>
          </a:xfrm>
          <a:solidFill>
            <a:schemeClr val="bg1"/>
          </a:solidFill>
        </p:spPr>
        <p:txBody>
          <a:bodyPr anchor="t">
            <a:normAutofit/>
          </a:bodyPr>
          <a:lstStyle/>
          <a:p>
            <a:r>
              <a:rPr lang="en-US" dirty="0"/>
              <a:t>Constraints for EN-CV due to ISR conditions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E4839E-113C-51B6-F015-3FB73BA12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TG-CONS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6F3FA4-B276-A25E-0BC1-0D081762A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1851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31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B4DB5F-5420-911C-0013-8FBEFFC904F3}"/>
              </a:ext>
            </a:extLst>
          </p:cNvPr>
          <p:cNvSpPr txBox="1"/>
          <p:nvPr/>
        </p:nvSpPr>
        <p:spPr bwMode="auto">
          <a:xfrm>
            <a:off x="119336" y="980728"/>
            <a:ext cx="115206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b="1" i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Pipework to be done passing along the more damaged area: From 2029, installation and dismantling of service networks in ISR gallery GT837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Hydrants to be connected and relocated in the area. Wall drillings will be  necessary to pass the new piping connections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D8BECD7-9885-06F9-C949-183C05010D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9496" y="6350851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06/06/2025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A220F43-6287-8655-9217-EC43B0EA78EC}"/>
              </a:ext>
            </a:extLst>
          </p:cNvPr>
          <p:cNvGrpSpPr/>
          <p:nvPr/>
        </p:nvGrpSpPr>
        <p:grpSpPr>
          <a:xfrm>
            <a:off x="3575720" y="2304166"/>
            <a:ext cx="3456384" cy="3830787"/>
            <a:chOff x="7536160" y="1519555"/>
            <a:chExt cx="4247852" cy="468459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B72D0E3-B6FB-865B-532E-A576DB31C5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36160" y="1548553"/>
              <a:ext cx="4247852" cy="4655596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9A0045B-0E66-B1AA-19DB-8AFC9F2DFB7A}"/>
                </a:ext>
              </a:extLst>
            </p:cNvPr>
            <p:cNvSpPr txBox="1"/>
            <p:nvPr/>
          </p:nvSpPr>
          <p:spPr bwMode="auto">
            <a:xfrm>
              <a:off x="7727930" y="1519555"/>
              <a:ext cx="3864310" cy="3416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b="1" i="1" dirty="0"/>
                <a:t>Future hydrants Layout Central Area </a:t>
              </a:r>
              <a:r>
                <a:rPr lang="en-US" altLang="en-US" sz="1200" b="1" i="1" dirty="0" err="1"/>
                <a:t>Meyrin</a:t>
              </a:r>
              <a:endParaRPr lang="en-US" altLang="en-US" sz="1200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8185527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900655-578B-6033-550E-262162FFD9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A34131-2524-E6C8-8B7F-44EDF1AED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06/06/2025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F60687-4118-2E2A-7F6F-CAAC32E15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TG-CONS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0FA822-B6A2-6288-6F54-CE77CE4C3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32</a:t>
            </a:fld>
            <a:endParaRPr lang="en-US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C7C2A065-DE5E-9F99-5BC8-D415DF1557CE}"/>
              </a:ext>
            </a:extLst>
          </p:cNvPr>
          <p:cNvSpPr txBox="1">
            <a:spLocks/>
          </p:cNvSpPr>
          <p:nvPr/>
        </p:nvSpPr>
        <p:spPr bwMode="auto">
          <a:xfrm>
            <a:off x="623392" y="1340946"/>
            <a:ext cx="11377264" cy="4752349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0000" lnSpcReduction="20000"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Foreseen works during 2025 are key to proceed with the galleries GT825 and GT833</a:t>
            </a:r>
          </a:p>
          <a:p>
            <a:pPr marL="571500" indent="-5715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33A0"/>
              </a:solidFill>
            </a:endParaRPr>
          </a:p>
          <a:p>
            <a:pPr marL="571500" indent="-5715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Budget forecast follows the works planning: 2025-2027 are key for Central area consolidation</a:t>
            </a:r>
          </a:p>
          <a:p>
            <a:pPr marL="571500" indent="-5715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33A0"/>
              </a:solidFill>
            </a:endParaRPr>
          </a:p>
          <a:p>
            <a:pPr marL="571500" indent="-5715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LS3 period is the only possibility to carry out the consolidation of Isolde-Booster-AD-Linac-PS center ring area</a:t>
            </a:r>
          </a:p>
          <a:p>
            <a:pPr marL="571500" indent="-5715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33A0"/>
              </a:solidFill>
            </a:endParaRPr>
          </a:p>
          <a:p>
            <a:pPr marL="571500" indent="-5715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Material access in GT833 is a major improvement that will make works feasible</a:t>
            </a:r>
          </a:p>
          <a:p>
            <a:pPr marL="571500" indent="-5715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33A0"/>
              </a:solidFill>
            </a:endParaRPr>
          </a:p>
          <a:p>
            <a:pPr marL="571500" indent="-5715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Works sequence needs to be respected to guarantee the planning</a:t>
            </a:r>
          </a:p>
          <a:p>
            <a:pPr marL="571500" indent="-5715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33A0"/>
              </a:solidFill>
            </a:endParaRPr>
          </a:p>
          <a:p>
            <a:pPr marL="571500" indent="-5715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Service disruptions are compulsory to renew the network and make new connections. They are linked to the works sequence. TSOs and Coordination team will be involved</a:t>
            </a:r>
          </a:p>
          <a:p>
            <a:pPr marL="571500" indent="-5715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33A0"/>
              </a:solidFill>
            </a:endParaRPr>
          </a:p>
          <a:p>
            <a:pPr marL="571500" indent="-5715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Firefighting water </a:t>
            </a:r>
            <a:r>
              <a:rPr lang="en-US" sz="2000">
                <a:solidFill>
                  <a:srgbClr val="0033A0"/>
                </a:solidFill>
              </a:rPr>
              <a:t>service disruptions to be </a:t>
            </a:r>
            <a:r>
              <a:rPr lang="en-US" sz="2000" dirty="0">
                <a:solidFill>
                  <a:srgbClr val="0033A0"/>
                </a:solidFill>
              </a:rPr>
              <a:t>validated by the Fire brigade. Mitigation measures will be put in place</a:t>
            </a:r>
            <a:endParaRPr lang="LID4096" sz="2000" dirty="0">
              <a:solidFill>
                <a:srgbClr val="0033A0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6339872-0AEE-8DC9-AD16-EDE0E8AF3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60649"/>
            <a:ext cx="11520660" cy="498913"/>
          </a:xfrm>
          <a:noFill/>
        </p:spPr>
        <p:txBody>
          <a:bodyPr anchor="t">
            <a:normAutofit/>
          </a:bodyPr>
          <a:lstStyle/>
          <a:p>
            <a:r>
              <a:rPr lang="en-US" dirty="0"/>
              <a:t>CONCLUSION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03501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D72266B-7EE6-1F31-D641-E2AA591C1D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1754" y="1808460"/>
            <a:ext cx="10008492" cy="2153265"/>
          </a:xfrm>
        </p:spPr>
        <p:txBody>
          <a:bodyPr/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THANKS</a:t>
            </a:r>
          </a:p>
        </p:txBody>
      </p:sp>
    </p:spTree>
    <p:extLst>
      <p:ext uri="{BB962C8B-B14F-4D97-AF65-F5344CB8AC3E}">
        <p14:creationId xmlns:p14="http://schemas.microsoft.com/office/powerpoint/2010/main" val="12613229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37257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58866D1-855B-7FAC-F38E-1577EF158B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48" y="993024"/>
            <a:ext cx="6572222" cy="514609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771651-E9CB-F302-61A5-8042405F8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TG-CONS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CCE9A3-FC15-92DB-DF07-028A3F509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307075-A5A4-F085-EEE1-922E0622C422}"/>
              </a:ext>
            </a:extLst>
          </p:cNvPr>
          <p:cNvSpPr txBox="1"/>
          <p:nvPr/>
        </p:nvSpPr>
        <p:spPr bwMode="auto">
          <a:xfrm>
            <a:off x="7796294" y="3304461"/>
            <a:ext cx="4156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To keep in mind: </a:t>
            </a:r>
          </a:p>
          <a:p>
            <a:r>
              <a:rPr lang="en-US" sz="1400" b="1" dirty="0">
                <a:solidFill>
                  <a:srgbClr val="C00000"/>
                </a:solidFill>
              </a:rPr>
              <a:t>SCE &amp;EN-CV in 2031 in the same area</a:t>
            </a:r>
            <a:endParaRPr lang="en-GB" sz="1400" b="1" dirty="0">
              <a:solidFill>
                <a:srgbClr val="C0000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CC1AFF1-EC89-1929-5385-B7DA5147F417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6096000" y="3566071"/>
            <a:ext cx="1700294" cy="26161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9B28D6C-9ECD-341F-77A5-9364F19B8AFB}"/>
              </a:ext>
            </a:extLst>
          </p:cNvPr>
          <p:cNvCxnSpPr>
            <a:cxnSpLocks/>
          </p:cNvCxnSpPr>
          <p:nvPr/>
        </p:nvCxnSpPr>
        <p:spPr>
          <a:xfrm flipH="1">
            <a:off x="6168008" y="4722094"/>
            <a:ext cx="1990373" cy="283271"/>
          </a:xfrm>
          <a:prstGeom prst="straightConnector1">
            <a:avLst/>
          </a:prstGeom>
          <a:ln w="38100">
            <a:solidFill>
              <a:srgbClr val="1A801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93F6F9A-6689-3081-670A-639657681296}"/>
              </a:ext>
            </a:extLst>
          </p:cNvPr>
          <p:cNvSpPr txBox="1"/>
          <p:nvPr/>
        </p:nvSpPr>
        <p:spPr bwMode="auto">
          <a:xfrm>
            <a:off x="8158381" y="4558975"/>
            <a:ext cx="41567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1A8012"/>
                </a:solidFill>
              </a:rPr>
              <a:t>From Booster to bdg.359: </a:t>
            </a:r>
          </a:p>
          <a:p>
            <a:r>
              <a:rPr lang="en-US" sz="1400" b="1" dirty="0">
                <a:solidFill>
                  <a:srgbClr val="1A8012"/>
                </a:solidFill>
              </a:rPr>
              <a:t>All pipes to be done together during LS3</a:t>
            </a:r>
          </a:p>
          <a:p>
            <a:r>
              <a:rPr lang="en-US" sz="1400" b="1" dirty="0">
                <a:solidFill>
                  <a:srgbClr val="1A8012"/>
                </a:solidFill>
              </a:rPr>
              <a:t>SCE&amp;EN-CV  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B53513C-0953-EBAA-533C-507E31D6C3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9496" y="6350851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06/06/2025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26D2BC0-982D-C9B6-EE3E-FB624637BC9C}"/>
              </a:ext>
            </a:extLst>
          </p:cNvPr>
          <p:cNvSpPr txBox="1">
            <a:spLocks/>
          </p:cNvSpPr>
          <p:nvPr/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SCE Consolidation works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87786148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8ACA6148-96E4-C1F9-6137-5F643D14B5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50" y="0"/>
            <a:ext cx="57594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5">
            <a:extLst>
              <a:ext uri="{FF2B5EF4-FFF2-40B4-BE49-F238E27FC236}">
                <a16:creationId xmlns:a16="http://schemas.microsoft.com/office/drawing/2014/main" id="{6586B917-D650-9F07-D924-D8E46FFAF7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1450" y="542925"/>
            <a:ext cx="5564344" cy="372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1" i="1" dirty="0"/>
              <a:t>Current hydrants Layout Zone Centrale </a:t>
            </a:r>
            <a:r>
              <a:rPr lang="en-US" altLang="en-US" sz="2000" b="1" i="1" dirty="0" err="1"/>
              <a:t>Meyrin</a:t>
            </a:r>
            <a:endParaRPr lang="en-US" altLang="en-US" sz="2000" b="1" i="1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/>
              <a:t>Total amount:  n. 21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/>
              <a:t>Zone ISR: n.9 hydrants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/>
              <a:t>Zone Route Einstein: n.3 hydrants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/>
              <a:t>Zone Booster-AD: n.3 hydrants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/>
              <a:t>Zone 513: n.1 hydrants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/>
              <a:t>Zone 504: n.2 hydrants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/>
              <a:t>Zone Route Gregory: n.1 hydrant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/>
              <a:t>Zone </a:t>
            </a:r>
            <a:r>
              <a:rPr lang="en-US" altLang="en-US" sz="1800" dirty="0" err="1"/>
              <a:t>centre</a:t>
            </a:r>
            <a:r>
              <a:rPr lang="en-US" altLang="en-US" sz="1800" dirty="0"/>
              <a:t> </a:t>
            </a:r>
            <a:r>
              <a:rPr lang="en-US" altLang="en-US" sz="1800" dirty="0" err="1"/>
              <a:t>anneau</a:t>
            </a:r>
            <a:r>
              <a:rPr lang="en-US" altLang="en-US" sz="1800" dirty="0"/>
              <a:t> PS: n.2 hydrants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GB" altLang="en-US" sz="1800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E27DD9D6-9C9C-ED6C-6D6A-6CDB930A86D7}"/>
              </a:ext>
            </a:extLst>
          </p:cNvPr>
          <p:cNvSpPr/>
          <p:nvPr/>
        </p:nvSpPr>
        <p:spPr>
          <a:xfrm>
            <a:off x="4178300" y="2843213"/>
            <a:ext cx="138113" cy="11906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C4C24C9-FEE5-C6F6-D3C3-CBFF8A3195AC}"/>
              </a:ext>
            </a:extLst>
          </p:cNvPr>
          <p:cNvSpPr/>
          <p:nvPr/>
        </p:nvSpPr>
        <p:spPr>
          <a:xfrm>
            <a:off x="4559300" y="2474913"/>
            <a:ext cx="138113" cy="11906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550608F-A0C0-5E67-93F9-BA736F368424}"/>
              </a:ext>
            </a:extLst>
          </p:cNvPr>
          <p:cNvSpPr/>
          <p:nvPr/>
        </p:nvSpPr>
        <p:spPr>
          <a:xfrm>
            <a:off x="5473700" y="3032125"/>
            <a:ext cx="138113" cy="11906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F0091C6-8115-109E-39A9-D70B5626E123}"/>
              </a:ext>
            </a:extLst>
          </p:cNvPr>
          <p:cNvSpPr/>
          <p:nvPr/>
        </p:nvSpPr>
        <p:spPr>
          <a:xfrm>
            <a:off x="4787900" y="3983038"/>
            <a:ext cx="138113" cy="11906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72300C7-4DB8-8428-0D8E-4B5BBB4678A8}"/>
              </a:ext>
            </a:extLst>
          </p:cNvPr>
          <p:cNvSpPr/>
          <p:nvPr/>
        </p:nvSpPr>
        <p:spPr>
          <a:xfrm>
            <a:off x="5389563" y="4313238"/>
            <a:ext cx="136525" cy="11906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57E724C-2219-DD4B-FEB1-F3CCFB301EFD}"/>
              </a:ext>
            </a:extLst>
          </p:cNvPr>
          <p:cNvSpPr/>
          <p:nvPr/>
        </p:nvSpPr>
        <p:spPr>
          <a:xfrm>
            <a:off x="5473700" y="5141913"/>
            <a:ext cx="138113" cy="11906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6924234-2BCD-D7CB-890A-CD1F0D823F38}"/>
              </a:ext>
            </a:extLst>
          </p:cNvPr>
          <p:cNvSpPr/>
          <p:nvPr/>
        </p:nvSpPr>
        <p:spPr>
          <a:xfrm>
            <a:off x="5870575" y="5407025"/>
            <a:ext cx="136525" cy="11906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078CE25-0146-A116-CECF-8B15201E6658}"/>
              </a:ext>
            </a:extLst>
          </p:cNvPr>
          <p:cNvSpPr/>
          <p:nvPr/>
        </p:nvSpPr>
        <p:spPr>
          <a:xfrm>
            <a:off x="4633096" y="5051050"/>
            <a:ext cx="138113" cy="11747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48385B6-EF05-2D32-1508-08457E0E3F7F}"/>
              </a:ext>
            </a:extLst>
          </p:cNvPr>
          <p:cNvSpPr/>
          <p:nvPr/>
        </p:nvSpPr>
        <p:spPr>
          <a:xfrm>
            <a:off x="3465513" y="5827713"/>
            <a:ext cx="136525" cy="11906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7B1A915-A2E4-006A-A6C0-371AE6BAE1BF}"/>
              </a:ext>
            </a:extLst>
          </p:cNvPr>
          <p:cNvSpPr/>
          <p:nvPr/>
        </p:nvSpPr>
        <p:spPr>
          <a:xfrm>
            <a:off x="3079750" y="5407025"/>
            <a:ext cx="136525" cy="11906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DE83279-CE1E-36FE-AABF-9505EC198267}"/>
              </a:ext>
            </a:extLst>
          </p:cNvPr>
          <p:cNvSpPr/>
          <p:nvPr/>
        </p:nvSpPr>
        <p:spPr>
          <a:xfrm>
            <a:off x="3602038" y="4916488"/>
            <a:ext cx="138112" cy="11906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B8F1708-94DE-EF1D-A687-FA95BBF89A26}"/>
              </a:ext>
            </a:extLst>
          </p:cNvPr>
          <p:cNvSpPr/>
          <p:nvPr/>
        </p:nvSpPr>
        <p:spPr>
          <a:xfrm>
            <a:off x="4095750" y="6192838"/>
            <a:ext cx="138113" cy="11906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5AF8EB-9B0B-2E67-490F-39CD069F50A9}"/>
              </a:ext>
            </a:extLst>
          </p:cNvPr>
          <p:cNvSpPr/>
          <p:nvPr/>
        </p:nvSpPr>
        <p:spPr>
          <a:xfrm>
            <a:off x="2344738" y="4627563"/>
            <a:ext cx="136525" cy="11747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1760477-7CD3-EE21-47D3-517E1B1A8018}"/>
              </a:ext>
            </a:extLst>
          </p:cNvPr>
          <p:cNvSpPr/>
          <p:nvPr/>
        </p:nvSpPr>
        <p:spPr>
          <a:xfrm>
            <a:off x="1614488" y="3206750"/>
            <a:ext cx="136525" cy="11906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2E3D6BE-3DBA-DDA3-939B-0F592135786B}"/>
              </a:ext>
            </a:extLst>
          </p:cNvPr>
          <p:cNvSpPr/>
          <p:nvPr/>
        </p:nvSpPr>
        <p:spPr>
          <a:xfrm>
            <a:off x="2276475" y="2193925"/>
            <a:ext cx="136525" cy="11906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0FCA196-2E8C-10C1-16A5-E0C30B9A6DFE}"/>
              </a:ext>
            </a:extLst>
          </p:cNvPr>
          <p:cNvSpPr/>
          <p:nvPr/>
        </p:nvSpPr>
        <p:spPr>
          <a:xfrm>
            <a:off x="2941638" y="3370263"/>
            <a:ext cx="138112" cy="11747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2FD4550-723B-5234-EF70-F06915F661BB}"/>
              </a:ext>
            </a:extLst>
          </p:cNvPr>
          <p:cNvSpPr/>
          <p:nvPr/>
        </p:nvSpPr>
        <p:spPr>
          <a:xfrm>
            <a:off x="1879600" y="3506788"/>
            <a:ext cx="136525" cy="11906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6C0C9D2-B67D-E923-A146-BDDE781AE7DD}"/>
              </a:ext>
            </a:extLst>
          </p:cNvPr>
          <p:cNvSpPr/>
          <p:nvPr/>
        </p:nvSpPr>
        <p:spPr>
          <a:xfrm>
            <a:off x="1693863" y="2781300"/>
            <a:ext cx="138112" cy="11906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C065E8C-ABEC-3053-C43A-F24364BD0ECB}"/>
              </a:ext>
            </a:extLst>
          </p:cNvPr>
          <p:cNvSpPr/>
          <p:nvPr/>
        </p:nvSpPr>
        <p:spPr>
          <a:xfrm>
            <a:off x="2562225" y="3522663"/>
            <a:ext cx="136525" cy="11747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007A4F-E3D0-4D0D-1C8A-E95366EA5E9E}"/>
              </a:ext>
            </a:extLst>
          </p:cNvPr>
          <p:cNvSpPr/>
          <p:nvPr/>
        </p:nvSpPr>
        <p:spPr>
          <a:xfrm>
            <a:off x="2921000" y="3006725"/>
            <a:ext cx="136525" cy="11906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9F2A0C2-8AD8-718E-E7D4-7FE8174D02F3}"/>
              </a:ext>
            </a:extLst>
          </p:cNvPr>
          <p:cNvSpPr/>
          <p:nvPr/>
        </p:nvSpPr>
        <p:spPr>
          <a:xfrm>
            <a:off x="2698750" y="2355850"/>
            <a:ext cx="138113" cy="11906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D7156B0-0C05-EFD9-F87E-281227A72492}"/>
              </a:ext>
            </a:extLst>
          </p:cNvPr>
          <p:cNvSpPr/>
          <p:nvPr/>
        </p:nvSpPr>
        <p:spPr>
          <a:xfrm>
            <a:off x="1831975" y="2355850"/>
            <a:ext cx="136525" cy="11906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514AB34-F2F3-8087-9CED-852680FB1EB3}"/>
              </a:ext>
            </a:extLst>
          </p:cNvPr>
          <p:cNvCxnSpPr>
            <a:cxnSpLocks/>
          </p:cNvCxnSpPr>
          <p:nvPr/>
        </p:nvCxnSpPr>
        <p:spPr>
          <a:xfrm flipV="1">
            <a:off x="3648075" y="5586413"/>
            <a:ext cx="2447925" cy="866923"/>
          </a:xfrm>
          <a:prstGeom prst="line">
            <a:avLst/>
          </a:prstGeom>
          <a:ln w="57150">
            <a:solidFill>
              <a:srgbClr val="0033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1127ACC2-0479-D15C-7402-505315F39692}"/>
              </a:ext>
            </a:extLst>
          </p:cNvPr>
          <p:cNvSpPr/>
          <p:nvPr/>
        </p:nvSpPr>
        <p:spPr>
          <a:xfrm>
            <a:off x="1001713" y="1717675"/>
            <a:ext cx="2555875" cy="25273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F938F04-FFF1-67A3-31F7-F2A783ABACD6}"/>
              </a:ext>
            </a:extLst>
          </p:cNvPr>
          <p:cNvCxnSpPr>
            <a:cxnSpLocks/>
          </p:cNvCxnSpPr>
          <p:nvPr/>
        </p:nvCxnSpPr>
        <p:spPr>
          <a:xfrm>
            <a:off x="715963" y="3575050"/>
            <a:ext cx="2292350" cy="1755775"/>
          </a:xfrm>
          <a:prstGeom prst="line">
            <a:avLst/>
          </a:prstGeom>
          <a:ln w="57150">
            <a:solidFill>
              <a:srgbClr val="0033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42B173F-AEDE-79F7-02B5-9069859DE8DD}"/>
              </a:ext>
            </a:extLst>
          </p:cNvPr>
          <p:cNvCxnSpPr>
            <a:cxnSpLocks/>
          </p:cNvCxnSpPr>
          <p:nvPr/>
        </p:nvCxnSpPr>
        <p:spPr>
          <a:xfrm>
            <a:off x="2759075" y="5788025"/>
            <a:ext cx="981075" cy="665311"/>
          </a:xfrm>
          <a:prstGeom prst="line">
            <a:avLst/>
          </a:prstGeom>
          <a:ln w="57150">
            <a:solidFill>
              <a:srgbClr val="0033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84A2123-B76E-A12C-0220-143030094A33}"/>
              </a:ext>
            </a:extLst>
          </p:cNvPr>
          <p:cNvCxnSpPr>
            <a:cxnSpLocks/>
          </p:cNvCxnSpPr>
          <p:nvPr/>
        </p:nvCxnSpPr>
        <p:spPr>
          <a:xfrm flipH="1">
            <a:off x="2759075" y="5399087"/>
            <a:ext cx="222251" cy="388938"/>
          </a:xfrm>
          <a:prstGeom prst="line">
            <a:avLst/>
          </a:prstGeom>
          <a:ln w="57150">
            <a:solidFill>
              <a:srgbClr val="0033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E6104B1-B042-D860-3B3B-582608ADB178}"/>
              </a:ext>
            </a:extLst>
          </p:cNvPr>
          <p:cNvCxnSpPr>
            <a:cxnSpLocks/>
          </p:cNvCxnSpPr>
          <p:nvPr/>
        </p:nvCxnSpPr>
        <p:spPr>
          <a:xfrm>
            <a:off x="6006306" y="2840831"/>
            <a:ext cx="62707" cy="2770188"/>
          </a:xfrm>
          <a:prstGeom prst="line">
            <a:avLst/>
          </a:prstGeom>
          <a:ln w="57150">
            <a:solidFill>
              <a:srgbClr val="0033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C7FB32A-6E41-993E-6F27-F7CE5DBFFB8E}"/>
              </a:ext>
            </a:extLst>
          </p:cNvPr>
          <p:cNvCxnSpPr>
            <a:cxnSpLocks/>
          </p:cNvCxnSpPr>
          <p:nvPr/>
        </p:nvCxnSpPr>
        <p:spPr>
          <a:xfrm flipV="1">
            <a:off x="623392" y="904875"/>
            <a:ext cx="895846" cy="2720975"/>
          </a:xfrm>
          <a:prstGeom prst="line">
            <a:avLst/>
          </a:prstGeom>
          <a:ln w="57150">
            <a:solidFill>
              <a:srgbClr val="0033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12AB982E-836C-EFC5-697E-16E6C0BDDF78}"/>
              </a:ext>
            </a:extLst>
          </p:cNvPr>
          <p:cNvSpPr/>
          <p:nvPr/>
        </p:nvSpPr>
        <p:spPr>
          <a:xfrm>
            <a:off x="6724650" y="4781550"/>
            <a:ext cx="192088" cy="19843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110" name="TextBox 50">
            <a:extLst>
              <a:ext uri="{FF2B5EF4-FFF2-40B4-BE49-F238E27FC236}">
                <a16:creationId xmlns:a16="http://schemas.microsoft.com/office/drawing/2014/main" id="{B8FFF2CF-1891-82EE-90F4-B241897480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0863" y="4724400"/>
            <a:ext cx="14446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/>
              <a:t>Current position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GB" altLang="en-US" sz="1400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3909486-CD90-D19A-CD69-DCDA51B0D3BB}"/>
              </a:ext>
            </a:extLst>
          </p:cNvPr>
          <p:cNvCxnSpPr>
            <a:cxnSpLocks/>
          </p:cNvCxnSpPr>
          <p:nvPr/>
        </p:nvCxnSpPr>
        <p:spPr>
          <a:xfrm>
            <a:off x="1506538" y="911676"/>
            <a:ext cx="4562475" cy="1955349"/>
          </a:xfrm>
          <a:prstGeom prst="line">
            <a:avLst/>
          </a:prstGeom>
          <a:ln w="57150">
            <a:solidFill>
              <a:srgbClr val="0033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BAFCF2-5C4D-9807-FF48-F5C2BD7D5D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D5DCA244-E576-9203-1620-6E368BEAE7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50" y="0"/>
            <a:ext cx="57594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Box 5">
            <a:extLst>
              <a:ext uri="{FF2B5EF4-FFF2-40B4-BE49-F238E27FC236}">
                <a16:creationId xmlns:a16="http://schemas.microsoft.com/office/drawing/2014/main" id="{3B8913D3-688F-B10C-44BB-2373419F08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6688" y="52388"/>
            <a:ext cx="5246949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1" i="1" dirty="0"/>
              <a:t>FINAL VALIDATION WITH CFRS 21/05/2025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1" i="1" dirty="0"/>
              <a:t>Future hydrants Layout Central Area </a:t>
            </a:r>
            <a:r>
              <a:rPr lang="en-US" altLang="en-US" sz="2000" b="1" i="1" dirty="0" err="1"/>
              <a:t>Meyrin</a:t>
            </a:r>
            <a:endParaRPr lang="en-US" altLang="en-US" sz="2000" b="1" i="1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/>
              <a:t>Total amount:  n. 20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/>
              <a:t>Zone ISR: 570 m  n.5 hydrants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/>
              <a:t>Zone Route Einstein: n.4 hydrants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/>
              <a:t>Zone Booster-AD: n.3 hydrants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/>
              <a:t>Zone 513: n.3 hydrants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/>
              <a:t>Zone 504: n.2 hydrants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/>
              <a:t>Zone Route Gregory: n.2 hydrant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/>
              <a:t>Zone </a:t>
            </a:r>
            <a:r>
              <a:rPr lang="en-US" altLang="en-US" sz="1800" dirty="0" err="1"/>
              <a:t>centre</a:t>
            </a:r>
            <a:r>
              <a:rPr lang="en-US" altLang="en-US" sz="1800" dirty="0"/>
              <a:t> </a:t>
            </a:r>
            <a:r>
              <a:rPr lang="en-US" altLang="en-US" sz="1800" dirty="0" err="1"/>
              <a:t>anneau</a:t>
            </a:r>
            <a:r>
              <a:rPr lang="en-US" altLang="en-US" sz="1800" dirty="0"/>
              <a:t> PS: n.1 hydrants</a:t>
            </a:r>
            <a:endParaRPr lang="en-GB" altLang="en-US" sz="180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F61563F-FF27-009F-D811-8A8FE9D79576}"/>
              </a:ext>
            </a:extLst>
          </p:cNvPr>
          <p:cNvSpPr/>
          <p:nvPr/>
        </p:nvSpPr>
        <p:spPr>
          <a:xfrm>
            <a:off x="4559300" y="2474913"/>
            <a:ext cx="138113" cy="11906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C00A832-01C1-345B-8239-91F06AC75438}"/>
              </a:ext>
            </a:extLst>
          </p:cNvPr>
          <p:cNvSpPr/>
          <p:nvPr/>
        </p:nvSpPr>
        <p:spPr>
          <a:xfrm>
            <a:off x="5445125" y="3286125"/>
            <a:ext cx="136525" cy="11906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8629DA5-F215-5DEA-5708-A9686AD5F444}"/>
              </a:ext>
            </a:extLst>
          </p:cNvPr>
          <p:cNvSpPr/>
          <p:nvPr/>
        </p:nvSpPr>
        <p:spPr>
          <a:xfrm>
            <a:off x="4697413" y="3990975"/>
            <a:ext cx="136525" cy="11906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0294DFC-8743-A9AF-92BC-58A825A7F530}"/>
              </a:ext>
            </a:extLst>
          </p:cNvPr>
          <p:cNvSpPr/>
          <p:nvPr/>
        </p:nvSpPr>
        <p:spPr>
          <a:xfrm>
            <a:off x="5102225" y="4135438"/>
            <a:ext cx="138113" cy="1190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C8F6E23-08E2-CE92-FB8A-8F9D006B1ACD}"/>
              </a:ext>
            </a:extLst>
          </p:cNvPr>
          <p:cNvSpPr/>
          <p:nvPr/>
        </p:nvSpPr>
        <p:spPr>
          <a:xfrm>
            <a:off x="5716588" y="5189538"/>
            <a:ext cx="138112" cy="1190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5C0C34F-B8EE-F945-339B-AEE2FDB14D16}"/>
              </a:ext>
            </a:extLst>
          </p:cNvPr>
          <p:cNvSpPr/>
          <p:nvPr/>
        </p:nvSpPr>
        <p:spPr>
          <a:xfrm>
            <a:off x="4918075" y="4692650"/>
            <a:ext cx="136525" cy="11906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5CFBC0D-89BA-26C1-F19C-4054F97832BF}"/>
              </a:ext>
            </a:extLst>
          </p:cNvPr>
          <p:cNvSpPr/>
          <p:nvPr/>
        </p:nvSpPr>
        <p:spPr>
          <a:xfrm>
            <a:off x="3465513" y="5827713"/>
            <a:ext cx="136525" cy="11906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8825176-6003-AB6B-E7A0-9AA91C53C402}"/>
              </a:ext>
            </a:extLst>
          </p:cNvPr>
          <p:cNvSpPr/>
          <p:nvPr/>
        </p:nvSpPr>
        <p:spPr>
          <a:xfrm>
            <a:off x="3602038" y="4916488"/>
            <a:ext cx="138112" cy="11906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236263D-EFB5-70AD-D148-36E4ADC176E3}"/>
              </a:ext>
            </a:extLst>
          </p:cNvPr>
          <p:cNvSpPr/>
          <p:nvPr/>
        </p:nvSpPr>
        <p:spPr>
          <a:xfrm>
            <a:off x="4095750" y="6192838"/>
            <a:ext cx="138113" cy="11906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C002E9E-4EE0-A139-364D-3B41B074119F}"/>
              </a:ext>
            </a:extLst>
          </p:cNvPr>
          <p:cNvSpPr/>
          <p:nvPr/>
        </p:nvSpPr>
        <p:spPr>
          <a:xfrm>
            <a:off x="1001713" y="1717675"/>
            <a:ext cx="2555875" cy="25273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72C88E7-D58F-0C98-6921-D33517F87F62}"/>
              </a:ext>
            </a:extLst>
          </p:cNvPr>
          <p:cNvSpPr/>
          <p:nvPr/>
        </p:nvSpPr>
        <p:spPr>
          <a:xfrm>
            <a:off x="2978150" y="5356225"/>
            <a:ext cx="136525" cy="11906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3D6C6A4-427F-B7FF-949E-1C76093C9E02}"/>
              </a:ext>
            </a:extLst>
          </p:cNvPr>
          <p:cNvSpPr/>
          <p:nvPr/>
        </p:nvSpPr>
        <p:spPr>
          <a:xfrm>
            <a:off x="1900238" y="4333875"/>
            <a:ext cx="136525" cy="11906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1FCCBDD-3CD8-FE78-F52A-7A4216D28F60}"/>
              </a:ext>
            </a:extLst>
          </p:cNvPr>
          <p:cNvSpPr/>
          <p:nvPr/>
        </p:nvSpPr>
        <p:spPr>
          <a:xfrm>
            <a:off x="901700" y="3592513"/>
            <a:ext cx="138113" cy="11906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FE894A74-7BB4-22A6-C799-C03E0D64654D}"/>
              </a:ext>
            </a:extLst>
          </p:cNvPr>
          <p:cNvSpPr/>
          <p:nvPr/>
        </p:nvSpPr>
        <p:spPr>
          <a:xfrm>
            <a:off x="5213350" y="2881313"/>
            <a:ext cx="136525" cy="11906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E2931780-7111-A8D3-86CD-B5EF6C5279C4}"/>
              </a:ext>
            </a:extLst>
          </p:cNvPr>
          <p:cNvSpPr/>
          <p:nvPr/>
        </p:nvSpPr>
        <p:spPr>
          <a:xfrm>
            <a:off x="3432175" y="4778375"/>
            <a:ext cx="138113" cy="11906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026238CD-53D8-F699-E95D-2D247CF7645A}"/>
              </a:ext>
            </a:extLst>
          </p:cNvPr>
          <p:cNvSpPr/>
          <p:nvPr/>
        </p:nvSpPr>
        <p:spPr>
          <a:xfrm>
            <a:off x="4110038" y="5440363"/>
            <a:ext cx="136525" cy="11906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9671358-4632-4AD6-ECB3-27A50A52DF83}"/>
              </a:ext>
            </a:extLst>
          </p:cNvPr>
          <p:cNvSpPr/>
          <p:nvPr/>
        </p:nvSpPr>
        <p:spPr>
          <a:xfrm>
            <a:off x="6581775" y="4200525"/>
            <a:ext cx="192088" cy="19843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A93E218D-8468-383D-14E2-C2FCDA4889FD}"/>
              </a:ext>
            </a:extLst>
          </p:cNvPr>
          <p:cNvSpPr/>
          <p:nvPr/>
        </p:nvSpPr>
        <p:spPr>
          <a:xfrm>
            <a:off x="6581775" y="5068888"/>
            <a:ext cx="192088" cy="19843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9A8E8E97-0E30-98B7-0A3E-7010CB3D2E6D}"/>
              </a:ext>
            </a:extLst>
          </p:cNvPr>
          <p:cNvSpPr/>
          <p:nvPr/>
        </p:nvSpPr>
        <p:spPr>
          <a:xfrm>
            <a:off x="6581775" y="4619625"/>
            <a:ext cx="192088" cy="19843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130" name="TextBox 77">
            <a:extLst>
              <a:ext uri="{FF2B5EF4-FFF2-40B4-BE49-F238E27FC236}">
                <a16:creationId xmlns:a16="http://schemas.microsoft.com/office/drawing/2014/main" id="{B49FCEC4-244F-398A-62AC-50E089EBE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7988" y="4143375"/>
            <a:ext cx="2297039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400" dirty="0"/>
              <a:t>Kept same position OK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GB" altLang="en-US" sz="14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1400" dirty="0"/>
              <a:t>Different position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GB" altLang="en-US" sz="14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1400" dirty="0"/>
              <a:t>New hydrant/emplacement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62B38D5-6AA8-B394-6186-A3F5FED66128}"/>
              </a:ext>
            </a:extLst>
          </p:cNvPr>
          <p:cNvSpPr/>
          <p:nvPr/>
        </p:nvSpPr>
        <p:spPr>
          <a:xfrm>
            <a:off x="1879600" y="3506788"/>
            <a:ext cx="136525" cy="11906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1C4AF78-5D51-CB54-EE35-C07DF50886A1}"/>
              </a:ext>
            </a:extLst>
          </p:cNvPr>
          <p:cNvSpPr/>
          <p:nvPr/>
        </p:nvSpPr>
        <p:spPr>
          <a:xfrm>
            <a:off x="1693863" y="2781300"/>
            <a:ext cx="138112" cy="11906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A77DEEF-6BE8-4E83-F239-93BAE71F9062}"/>
              </a:ext>
            </a:extLst>
          </p:cNvPr>
          <p:cNvSpPr/>
          <p:nvPr/>
        </p:nvSpPr>
        <p:spPr>
          <a:xfrm>
            <a:off x="2698750" y="2355850"/>
            <a:ext cx="138113" cy="11906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21C03C6B-D551-70E2-13AF-5249FDDF246E}"/>
              </a:ext>
            </a:extLst>
          </p:cNvPr>
          <p:cNvSpPr/>
          <p:nvPr/>
        </p:nvSpPr>
        <p:spPr>
          <a:xfrm>
            <a:off x="1831975" y="2355850"/>
            <a:ext cx="136525" cy="11906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69830428-9011-8689-604F-24DDDE7C38E0}"/>
              </a:ext>
            </a:extLst>
          </p:cNvPr>
          <p:cNvSpPr/>
          <p:nvPr/>
        </p:nvSpPr>
        <p:spPr>
          <a:xfrm>
            <a:off x="2813050" y="3268663"/>
            <a:ext cx="138113" cy="11747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EBC3D4F-6DDB-2FDC-D277-6026C8154616}"/>
              </a:ext>
            </a:extLst>
          </p:cNvPr>
          <p:cNvCxnSpPr>
            <a:cxnSpLocks/>
          </p:cNvCxnSpPr>
          <p:nvPr/>
        </p:nvCxnSpPr>
        <p:spPr>
          <a:xfrm flipV="1">
            <a:off x="3648075" y="5586413"/>
            <a:ext cx="2447925" cy="866923"/>
          </a:xfrm>
          <a:prstGeom prst="line">
            <a:avLst/>
          </a:prstGeom>
          <a:ln w="57150">
            <a:solidFill>
              <a:srgbClr val="0033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96B39AC-DF96-F831-1AED-07B2ECC6386E}"/>
              </a:ext>
            </a:extLst>
          </p:cNvPr>
          <p:cNvCxnSpPr>
            <a:cxnSpLocks/>
          </p:cNvCxnSpPr>
          <p:nvPr/>
        </p:nvCxnSpPr>
        <p:spPr>
          <a:xfrm>
            <a:off x="715963" y="3575050"/>
            <a:ext cx="2292350" cy="1755775"/>
          </a:xfrm>
          <a:prstGeom prst="line">
            <a:avLst/>
          </a:prstGeom>
          <a:ln w="57150">
            <a:solidFill>
              <a:srgbClr val="0033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ADCB1F7-2A8E-089A-0AF8-54C0246DF495}"/>
              </a:ext>
            </a:extLst>
          </p:cNvPr>
          <p:cNvCxnSpPr>
            <a:cxnSpLocks/>
          </p:cNvCxnSpPr>
          <p:nvPr/>
        </p:nvCxnSpPr>
        <p:spPr>
          <a:xfrm>
            <a:off x="2759075" y="5788025"/>
            <a:ext cx="981075" cy="665311"/>
          </a:xfrm>
          <a:prstGeom prst="line">
            <a:avLst/>
          </a:prstGeom>
          <a:ln w="57150">
            <a:solidFill>
              <a:srgbClr val="0033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C873194-82B8-74F5-3979-136D65771D10}"/>
              </a:ext>
            </a:extLst>
          </p:cNvPr>
          <p:cNvCxnSpPr>
            <a:cxnSpLocks/>
          </p:cNvCxnSpPr>
          <p:nvPr/>
        </p:nvCxnSpPr>
        <p:spPr>
          <a:xfrm flipH="1">
            <a:off x="2759075" y="5399087"/>
            <a:ext cx="222251" cy="388938"/>
          </a:xfrm>
          <a:prstGeom prst="line">
            <a:avLst/>
          </a:prstGeom>
          <a:ln w="57150">
            <a:solidFill>
              <a:srgbClr val="0033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6951824-63CF-9619-BA70-815869746331}"/>
              </a:ext>
            </a:extLst>
          </p:cNvPr>
          <p:cNvCxnSpPr>
            <a:cxnSpLocks/>
          </p:cNvCxnSpPr>
          <p:nvPr/>
        </p:nvCxnSpPr>
        <p:spPr>
          <a:xfrm>
            <a:off x="6006306" y="2840831"/>
            <a:ext cx="62707" cy="2770188"/>
          </a:xfrm>
          <a:prstGeom prst="line">
            <a:avLst/>
          </a:prstGeom>
          <a:ln w="57150">
            <a:solidFill>
              <a:srgbClr val="0033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BF054E8-CF9E-10CB-2479-865BDE4A741A}"/>
              </a:ext>
            </a:extLst>
          </p:cNvPr>
          <p:cNvCxnSpPr>
            <a:cxnSpLocks/>
          </p:cNvCxnSpPr>
          <p:nvPr/>
        </p:nvCxnSpPr>
        <p:spPr>
          <a:xfrm flipV="1">
            <a:off x="623392" y="904875"/>
            <a:ext cx="895846" cy="2720975"/>
          </a:xfrm>
          <a:prstGeom prst="line">
            <a:avLst/>
          </a:prstGeom>
          <a:ln w="57150">
            <a:solidFill>
              <a:srgbClr val="0033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AE337BF-ED37-8CDC-AC21-790F96AECC2D}"/>
              </a:ext>
            </a:extLst>
          </p:cNvPr>
          <p:cNvCxnSpPr>
            <a:cxnSpLocks/>
          </p:cNvCxnSpPr>
          <p:nvPr/>
        </p:nvCxnSpPr>
        <p:spPr>
          <a:xfrm>
            <a:off x="1506538" y="911676"/>
            <a:ext cx="4562475" cy="1955349"/>
          </a:xfrm>
          <a:prstGeom prst="line">
            <a:avLst/>
          </a:prstGeom>
          <a:ln w="57150">
            <a:solidFill>
              <a:srgbClr val="0033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FC347146-733C-DAAD-D05A-78637A6A41F4}"/>
              </a:ext>
            </a:extLst>
          </p:cNvPr>
          <p:cNvSpPr/>
          <p:nvPr/>
        </p:nvSpPr>
        <p:spPr>
          <a:xfrm>
            <a:off x="4178300" y="2843213"/>
            <a:ext cx="138113" cy="11906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781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AE05A0-2194-8D57-D67A-9B0052A2A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0D6CAB-FE10-4407-992A-EBFE95191F17}" type="datetime1">
              <a:rPr lang="en-US" smtClean="0"/>
              <a:t>6/6/2025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B4214F-0209-8CAC-C6BA-F929B6AC1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TG-CONS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3F4E27-804C-C8F7-4F33-235BB8944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38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18DBABF-2083-73CA-AA13-93B09DC4BF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7903" y="1412776"/>
            <a:ext cx="5404097" cy="32040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7BCB48F-F34D-1B09-86C9-5410D69CCE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859" y="1546409"/>
            <a:ext cx="6302254" cy="3304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352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939F43-140B-3015-2587-C06808C3BF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6B3894-D4C7-A1C5-D6D4-70738C78D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06/06/2025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4791AF-26E7-1E6E-CA67-9D1C23C7D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TG-CONS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7AC5B-EE77-7E4A-45FE-B3F28AE0E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90C710D-D390-1BF9-0702-9ED5BF36B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EN-CV Consolidation works: Initial planning</a:t>
            </a:r>
            <a:endParaRPr lang="en-GB" dirty="0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C31AAE18-65E9-C6EB-5E18-25C18986D9A7}"/>
              </a:ext>
            </a:extLst>
          </p:cNvPr>
          <p:cNvGrpSpPr/>
          <p:nvPr/>
        </p:nvGrpSpPr>
        <p:grpSpPr>
          <a:xfrm>
            <a:off x="1546951" y="980728"/>
            <a:ext cx="7632848" cy="5215068"/>
            <a:chOff x="1289902" y="764704"/>
            <a:chExt cx="7852551" cy="5431092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DA2FC962-7081-D9CE-85CE-DDF4576F73D7}"/>
                </a:ext>
              </a:extLst>
            </p:cNvPr>
            <p:cNvGrpSpPr/>
            <p:nvPr/>
          </p:nvGrpSpPr>
          <p:grpSpPr>
            <a:xfrm>
              <a:off x="1289902" y="764704"/>
              <a:ext cx="7852551" cy="5431092"/>
              <a:chOff x="192742" y="848788"/>
              <a:chExt cx="7852551" cy="5431092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FD821600-A2CF-B34D-16BF-CF4AFD7EB0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2742" y="848788"/>
                <a:ext cx="7852551" cy="5431092"/>
              </a:xfrm>
              <a:prstGeom prst="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1713626-DFB8-CF1B-8B21-87417F3FDF80}"/>
                  </a:ext>
                </a:extLst>
              </p:cNvPr>
              <p:cNvSpPr txBox="1"/>
              <p:nvPr/>
            </p:nvSpPr>
            <p:spPr bwMode="auto">
              <a:xfrm>
                <a:off x="543886" y="2881621"/>
                <a:ext cx="11801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2022-2024</a:t>
                </a:r>
                <a:endParaRPr lang="en-GB" dirty="0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E3EA637-4F78-AC60-0D20-380E4D2BC173}"/>
                  </a:ext>
                </a:extLst>
              </p:cNvPr>
              <p:cNvSpPr txBox="1"/>
              <p:nvPr/>
            </p:nvSpPr>
            <p:spPr bwMode="auto">
              <a:xfrm>
                <a:off x="2066129" y="4177272"/>
                <a:ext cx="11801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2025-2029</a:t>
                </a:r>
                <a:endParaRPr lang="en-GB" dirty="0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45346E1-C966-3A83-3424-16C77C0D0EAE}"/>
                  </a:ext>
                </a:extLst>
              </p:cNvPr>
              <p:cNvSpPr txBox="1"/>
              <p:nvPr/>
            </p:nvSpPr>
            <p:spPr bwMode="auto">
              <a:xfrm>
                <a:off x="4103553" y="5507746"/>
                <a:ext cx="11288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2030-xxxx</a:t>
                </a:r>
                <a:endParaRPr lang="en-GB" dirty="0"/>
              </a:p>
            </p:txBody>
          </p: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43646CD2-15FE-86B0-E25B-265B20116A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3352" y="1599939"/>
                <a:ext cx="2016224" cy="1901069"/>
              </a:xfrm>
              <a:prstGeom prst="line">
                <a:avLst/>
              </a:prstGeom>
              <a:ln w="571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5920B558-E5B2-CF7B-5979-EEF464F0AB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5400" y="1385116"/>
                <a:ext cx="1944216" cy="819748"/>
              </a:xfrm>
              <a:prstGeom prst="line">
                <a:avLst/>
              </a:prstGeom>
              <a:ln w="571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699D0E6-8577-A04F-F877-EBCE9D12B1D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3352" y="1385116"/>
                <a:ext cx="432048" cy="214823"/>
              </a:xfrm>
              <a:prstGeom prst="line">
                <a:avLst/>
              </a:prstGeom>
              <a:ln w="571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3096F517-FD31-6DB1-B0A3-3ADDF365DE5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79576" y="2204864"/>
                <a:ext cx="360040" cy="1296144"/>
              </a:xfrm>
              <a:prstGeom prst="line">
                <a:avLst/>
              </a:prstGeom>
              <a:ln w="571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A0E97AC8-EFFB-349B-9270-9437CA17B5F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79576" y="2188179"/>
                <a:ext cx="419615" cy="138380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C14E6655-8DD5-3185-7755-A6E1E3D0825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90157" y="3140968"/>
                <a:ext cx="708435" cy="176683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A1AFFFAE-99EB-82B0-8728-E41A25D9A9E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724350" y="2221549"/>
                <a:ext cx="2174242" cy="919419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B0BDCA92-31B5-3227-B77A-E41528C1BA3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02363" y="3553696"/>
                <a:ext cx="1887794" cy="1304633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A451D965-2C55-CD54-763B-A6FD7EF86F5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64998" y="3150260"/>
                <a:ext cx="793451" cy="1944758"/>
              </a:xfrm>
              <a:prstGeom prst="line">
                <a:avLst/>
              </a:prstGeom>
              <a:ln w="571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6A7F8173-07C5-FC1B-DA2F-1B8AF949456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99778" y="4365104"/>
                <a:ext cx="1236382" cy="1644108"/>
              </a:xfrm>
              <a:prstGeom prst="line">
                <a:avLst/>
              </a:prstGeom>
              <a:ln w="571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8786ADDD-874D-821A-F113-0B2EBCD1B71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958449" y="3168297"/>
                <a:ext cx="2577711" cy="1193641"/>
              </a:xfrm>
              <a:prstGeom prst="line">
                <a:avLst/>
              </a:prstGeom>
              <a:ln w="571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C9A4C3F9-F31F-B374-3EAF-54F5F0A605D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64998" y="5053968"/>
                <a:ext cx="2134780" cy="955244"/>
              </a:xfrm>
              <a:prstGeom prst="line">
                <a:avLst/>
              </a:prstGeom>
              <a:ln w="571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338593BE-4A97-17B2-AAE8-033E6D4BC5DF}"/>
                </a:ext>
              </a:extLst>
            </p:cNvPr>
            <p:cNvSpPr txBox="1"/>
            <p:nvPr/>
          </p:nvSpPr>
          <p:spPr bwMode="auto">
            <a:xfrm>
              <a:off x="1641046" y="1659502"/>
              <a:ext cx="13356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/>
                <a:t>WEST AREA</a:t>
              </a:r>
              <a:endParaRPr lang="en-GB" b="1" i="1" dirty="0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3B65D7F8-FF08-D080-9B67-2B120EBBD900}"/>
                </a:ext>
              </a:extLst>
            </p:cNvPr>
            <p:cNvSpPr txBox="1"/>
            <p:nvPr/>
          </p:nvSpPr>
          <p:spPr bwMode="auto">
            <a:xfrm>
              <a:off x="4034587" y="3662177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/>
                <a:t>CENTRAL AREA</a:t>
              </a:r>
              <a:endParaRPr lang="en-GB" b="1" i="1" dirty="0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4F957C34-C161-D54C-9A8E-9F01134EFF47}"/>
                </a:ext>
              </a:extLst>
            </p:cNvPr>
            <p:cNvSpPr txBox="1"/>
            <p:nvPr/>
          </p:nvSpPr>
          <p:spPr bwMode="auto">
            <a:xfrm>
              <a:off x="6711357" y="4733742"/>
              <a:ext cx="12378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/>
                <a:t>EAST AREA</a:t>
              </a:r>
              <a:endParaRPr lang="en-GB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147689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78B2FF-BA8F-50EE-67F2-1D2249BC23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F29EA332-9D29-4923-3ABC-9D27743CC817}"/>
              </a:ext>
            </a:extLst>
          </p:cNvPr>
          <p:cNvGrpSpPr/>
          <p:nvPr/>
        </p:nvGrpSpPr>
        <p:grpSpPr>
          <a:xfrm>
            <a:off x="1546951" y="980728"/>
            <a:ext cx="7632848" cy="5215068"/>
            <a:chOff x="1289902" y="764704"/>
            <a:chExt cx="7852551" cy="5431092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2F921C1-3FB4-F898-49BF-6A5A476D2859}"/>
                </a:ext>
              </a:extLst>
            </p:cNvPr>
            <p:cNvGrpSpPr/>
            <p:nvPr/>
          </p:nvGrpSpPr>
          <p:grpSpPr>
            <a:xfrm>
              <a:off x="1289902" y="764704"/>
              <a:ext cx="7852551" cy="5431092"/>
              <a:chOff x="192742" y="848788"/>
              <a:chExt cx="7852551" cy="5431092"/>
            </a:xfrm>
          </p:grpSpPr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2EAFCD27-99C4-E67D-83E3-D88C478358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2742" y="848788"/>
                <a:ext cx="7852551" cy="5431092"/>
              </a:xfrm>
              <a:prstGeom prst="rect">
                <a:avLst/>
              </a:prstGeom>
            </p:spPr>
          </p:pic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DE08775-256B-D769-05B4-00CEAC5610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3352" y="1599939"/>
                <a:ext cx="2016224" cy="1901069"/>
              </a:xfrm>
              <a:prstGeom prst="line">
                <a:avLst/>
              </a:prstGeom>
              <a:ln w="571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BBFD5023-F83E-1FDC-010C-EF8DF337F2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5400" y="1385116"/>
                <a:ext cx="1944216" cy="819748"/>
              </a:xfrm>
              <a:prstGeom prst="line">
                <a:avLst/>
              </a:prstGeom>
              <a:ln w="571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AE7085E9-98EE-10EC-EBCF-4EE9502258E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3352" y="1385116"/>
                <a:ext cx="432048" cy="214823"/>
              </a:xfrm>
              <a:prstGeom prst="line">
                <a:avLst/>
              </a:prstGeom>
              <a:ln w="571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63441689-540B-5D28-A149-A91AB9C4C41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79576" y="2204864"/>
                <a:ext cx="360040" cy="1296144"/>
              </a:xfrm>
              <a:prstGeom prst="line">
                <a:avLst/>
              </a:prstGeom>
              <a:ln w="571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5187055F-F248-9698-62B4-8FBEACE14F2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79576" y="2188179"/>
                <a:ext cx="419615" cy="138380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45655433-2386-E99F-148F-B9BA36EEE33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90157" y="3140968"/>
                <a:ext cx="708435" cy="1766830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0F8BCD0F-8605-37DE-A57B-E8DE8DDF046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724350" y="2221549"/>
                <a:ext cx="2174242" cy="919419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1D1739A7-BEA1-ADE3-A21B-D0411620971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02363" y="3553696"/>
                <a:ext cx="1887794" cy="1304633"/>
              </a:xfrm>
              <a:prstGeom prst="line">
                <a:avLst/>
              </a:prstGeom>
              <a:ln w="571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363F233F-5918-D700-29AC-CA041791A1B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64998" y="3150260"/>
                <a:ext cx="793451" cy="1944758"/>
              </a:xfrm>
              <a:prstGeom prst="line">
                <a:avLst/>
              </a:prstGeom>
              <a:ln w="571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0CF872F6-B654-1F5B-0D38-63C213234F5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99778" y="4365104"/>
                <a:ext cx="1236382" cy="1644108"/>
              </a:xfrm>
              <a:prstGeom prst="line">
                <a:avLst/>
              </a:prstGeom>
              <a:ln w="571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C1B9D7B2-192C-B5B8-66D3-6CD3B37AE2D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958449" y="3168297"/>
                <a:ext cx="2577711" cy="1193641"/>
              </a:xfrm>
              <a:prstGeom prst="line">
                <a:avLst/>
              </a:prstGeom>
              <a:ln w="571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FF82E74F-E90F-8FCD-EC6B-EC6B8CC6076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64998" y="5053968"/>
                <a:ext cx="2134780" cy="955244"/>
              </a:xfrm>
              <a:prstGeom prst="line">
                <a:avLst/>
              </a:prstGeom>
              <a:ln w="571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EAA3504-1981-6289-3E58-BB2E28DD2E39}"/>
                </a:ext>
              </a:extLst>
            </p:cNvPr>
            <p:cNvSpPr txBox="1"/>
            <p:nvPr/>
          </p:nvSpPr>
          <p:spPr bwMode="auto">
            <a:xfrm>
              <a:off x="1641046" y="1659502"/>
              <a:ext cx="13356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/>
                <a:t>WEST AREA</a:t>
              </a:r>
              <a:endParaRPr lang="en-GB" b="1" i="1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24F3316-527B-C621-0004-CE678DC2A296}"/>
                </a:ext>
              </a:extLst>
            </p:cNvPr>
            <p:cNvSpPr txBox="1"/>
            <p:nvPr/>
          </p:nvSpPr>
          <p:spPr bwMode="auto">
            <a:xfrm>
              <a:off x="4034587" y="3662177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/>
                <a:t>CENTRAL AREA</a:t>
              </a:r>
              <a:endParaRPr lang="en-GB" b="1" i="1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23EA071-407F-0C89-D5CF-F32889FB12A9}"/>
                </a:ext>
              </a:extLst>
            </p:cNvPr>
            <p:cNvSpPr txBox="1"/>
            <p:nvPr/>
          </p:nvSpPr>
          <p:spPr bwMode="auto">
            <a:xfrm>
              <a:off x="6711357" y="4733742"/>
              <a:ext cx="12378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/>
                <a:t>EAST AREA</a:t>
              </a:r>
              <a:endParaRPr lang="en-GB" b="1" i="1" dirty="0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0A4F1-3905-6EB9-241E-629116EF1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06/06/2025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B93107-C857-FB02-8750-E92368F33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TG-CONS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2FB625-73DA-84E4-CB35-69D6A78C9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81F99AF-F3AA-98D3-8062-A1C01C56AC31}"/>
              </a:ext>
            </a:extLst>
          </p:cNvPr>
          <p:cNvSpPr txBox="1"/>
          <p:nvPr/>
        </p:nvSpPr>
        <p:spPr bwMode="auto">
          <a:xfrm>
            <a:off x="1384460" y="2952620"/>
            <a:ext cx="1721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33A0"/>
                </a:solidFill>
              </a:rPr>
              <a:t>2022- April 2025</a:t>
            </a:r>
            <a:endParaRPr lang="en-GB" dirty="0">
              <a:solidFill>
                <a:srgbClr val="0033A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E3D9995-ADA0-2560-650B-14791BEAAD02}"/>
              </a:ext>
            </a:extLst>
          </p:cNvPr>
          <p:cNvSpPr txBox="1"/>
          <p:nvPr/>
        </p:nvSpPr>
        <p:spPr bwMode="auto">
          <a:xfrm>
            <a:off x="2758506" y="4263823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33A0"/>
                </a:solidFill>
              </a:rPr>
              <a:t>Nov 2024-2030</a:t>
            </a:r>
            <a:endParaRPr lang="en-GB" dirty="0">
              <a:solidFill>
                <a:srgbClr val="0033A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F253F1-8656-A5E3-7503-242A194E984E}"/>
              </a:ext>
            </a:extLst>
          </p:cNvPr>
          <p:cNvSpPr txBox="1"/>
          <p:nvPr/>
        </p:nvSpPr>
        <p:spPr bwMode="auto">
          <a:xfrm>
            <a:off x="5243022" y="5742444"/>
            <a:ext cx="1202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33A0"/>
                </a:solidFill>
              </a:rPr>
              <a:t>From 2031</a:t>
            </a:r>
            <a:endParaRPr lang="en-GB" dirty="0">
              <a:solidFill>
                <a:srgbClr val="0033A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EE3DBC-797A-04F1-B6F0-4F8E603241F8}"/>
              </a:ext>
            </a:extLst>
          </p:cNvPr>
          <p:cNvSpPr txBox="1"/>
          <p:nvPr/>
        </p:nvSpPr>
        <p:spPr bwMode="auto">
          <a:xfrm>
            <a:off x="3043152" y="3815907"/>
            <a:ext cx="1217000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33A0"/>
                </a:solidFill>
              </a:rPr>
              <a:t>ON GOING</a:t>
            </a:r>
            <a:endParaRPr lang="en-GB" b="1" dirty="0">
              <a:solidFill>
                <a:srgbClr val="0033A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BB5C46-4C1F-9C54-17A9-38FADFD04FB8}"/>
              </a:ext>
            </a:extLst>
          </p:cNvPr>
          <p:cNvSpPr txBox="1"/>
          <p:nvPr/>
        </p:nvSpPr>
        <p:spPr bwMode="auto">
          <a:xfrm>
            <a:off x="1599724" y="2484763"/>
            <a:ext cx="143821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33A0"/>
                </a:solidFill>
              </a:rPr>
              <a:t>COMPLETED</a:t>
            </a:r>
            <a:endParaRPr lang="en-GB" b="1" dirty="0">
              <a:solidFill>
                <a:srgbClr val="0033A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25661EE-BE7E-DECC-0101-72F588DD7B80}"/>
              </a:ext>
            </a:extLst>
          </p:cNvPr>
          <p:cNvSpPr txBox="1"/>
          <p:nvPr/>
        </p:nvSpPr>
        <p:spPr bwMode="auto">
          <a:xfrm>
            <a:off x="4108732" y="5231911"/>
            <a:ext cx="278794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33A0"/>
                </a:solidFill>
              </a:rPr>
              <a:t>INVENTORY IN PROGRESS</a:t>
            </a:r>
            <a:endParaRPr lang="en-GB" b="1" dirty="0">
              <a:solidFill>
                <a:srgbClr val="0033A0"/>
              </a:solidFill>
            </a:endParaRPr>
          </a:p>
        </p:txBody>
      </p:sp>
      <p:sp>
        <p:nvSpPr>
          <p:cNvPr id="21" name="Title 6">
            <a:extLst>
              <a:ext uri="{FF2B5EF4-FFF2-40B4-BE49-F238E27FC236}">
                <a16:creationId xmlns:a16="http://schemas.microsoft.com/office/drawing/2014/main" id="{E203763B-ADE4-A067-6C04-324EB749C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151"/>
          </a:xfrm>
        </p:spPr>
        <p:txBody>
          <a:bodyPr/>
          <a:lstStyle/>
          <a:p>
            <a:r>
              <a:rPr lang="en-US" dirty="0"/>
              <a:t>EN-CV Consolidation works: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1988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523D661-B54D-A30E-9B87-53DCC53DB3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E610CC-0082-C880-EE2C-A06F7CFFD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06/06/2025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B63CF2-A544-75D8-8158-4FF6B2B56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TG-CONS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EF2CA-5401-FBF9-EC91-5CA8A5027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18" name="Title 2">
            <a:extLst>
              <a:ext uri="{FF2B5EF4-FFF2-40B4-BE49-F238E27FC236}">
                <a16:creationId xmlns:a16="http://schemas.microsoft.com/office/drawing/2014/main" id="{BBB37058-1C93-173C-F4F1-AC336BEFE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2924944"/>
            <a:ext cx="8633585" cy="751151"/>
          </a:xfrm>
        </p:spPr>
        <p:txBody>
          <a:bodyPr anchor="t">
            <a:normAutofit/>
          </a:bodyPr>
          <a:lstStyle/>
          <a:p>
            <a:r>
              <a:rPr lang="en-US" dirty="0">
                <a:solidFill>
                  <a:schemeClr val="bg1"/>
                </a:solidFill>
                <a:highlight>
                  <a:srgbClr val="0033A0"/>
                </a:highlight>
              </a:rPr>
              <a:t>BUDGET ALLOCATION 2025-2028</a:t>
            </a:r>
            <a:endParaRPr lang="LID4096" dirty="0">
              <a:solidFill>
                <a:schemeClr val="bg1"/>
              </a:solidFill>
              <a:highlight>
                <a:srgbClr val="0033A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96858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24FF88-D963-77E2-2280-D88022ED4A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Content Placeholder 108">
            <a:extLst>
              <a:ext uri="{FF2B5EF4-FFF2-40B4-BE49-F238E27FC236}">
                <a16:creationId xmlns:a16="http://schemas.microsoft.com/office/drawing/2014/main" id="{3D42A355-120C-2F7E-A8A4-E83E391139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6123" y="1124744"/>
            <a:ext cx="7222171" cy="493201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1C544CD-24D5-5CB9-1A43-C4F7C89A5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Budget &amp; Works planning: Constraints</a:t>
            </a:r>
            <a:endParaRPr lang="LID4096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0F9D7B-7E17-993A-5270-B5F8F5E5F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TG-CONS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AFA2A47B-1FA0-6908-9EC9-09CC37C2B3FD}"/>
              </a:ext>
            </a:extLst>
          </p:cNvPr>
          <p:cNvSpPr txBox="1"/>
          <p:nvPr/>
        </p:nvSpPr>
        <p:spPr bwMode="auto">
          <a:xfrm rot="3433899">
            <a:off x="5252617" y="2552328"/>
            <a:ext cx="1323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rgbClr val="7030A0"/>
                </a:solidFill>
              </a:rPr>
              <a:t>2028  </a:t>
            </a:r>
            <a:endParaRPr lang="en-GB" b="1" dirty="0">
              <a:solidFill>
                <a:srgbClr val="7030A0"/>
              </a:solidFill>
            </a:endParaRPr>
          </a:p>
        </p:txBody>
      </p: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7FA46223-5F46-A888-F60C-4C80A414B68C}"/>
              </a:ext>
            </a:extLst>
          </p:cNvPr>
          <p:cNvCxnSpPr>
            <a:cxnSpLocks/>
          </p:cNvCxnSpPr>
          <p:nvPr/>
        </p:nvCxnSpPr>
        <p:spPr>
          <a:xfrm>
            <a:off x="1685209" y="3906228"/>
            <a:ext cx="1341172" cy="1106171"/>
          </a:xfrm>
          <a:prstGeom prst="line">
            <a:avLst/>
          </a:prstGeom>
          <a:ln w="57150"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1B18C4C7-0715-CAD4-1EC4-C5F9E85DD445}"/>
              </a:ext>
            </a:extLst>
          </p:cNvPr>
          <p:cNvCxnSpPr>
            <a:cxnSpLocks/>
          </p:cNvCxnSpPr>
          <p:nvPr/>
        </p:nvCxnSpPr>
        <p:spPr>
          <a:xfrm>
            <a:off x="3026381" y="5022164"/>
            <a:ext cx="1269974" cy="928085"/>
          </a:xfrm>
          <a:prstGeom prst="line">
            <a:avLst/>
          </a:prstGeom>
          <a:ln w="57150"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95469036-39A4-3DCD-8338-B728D2B2B188}"/>
              </a:ext>
            </a:extLst>
          </p:cNvPr>
          <p:cNvCxnSpPr>
            <a:cxnSpLocks/>
          </p:cNvCxnSpPr>
          <p:nvPr/>
        </p:nvCxnSpPr>
        <p:spPr>
          <a:xfrm flipH="1">
            <a:off x="4270434" y="5544922"/>
            <a:ext cx="254052" cy="410445"/>
          </a:xfrm>
          <a:prstGeom prst="line">
            <a:avLst/>
          </a:prstGeom>
          <a:ln w="57150"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EB9627A-E3BB-FFDF-709B-939D462B82EE}"/>
              </a:ext>
            </a:extLst>
          </p:cNvPr>
          <p:cNvSpPr txBox="1"/>
          <p:nvPr/>
        </p:nvSpPr>
        <p:spPr bwMode="auto">
          <a:xfrm>
            <a:off x="5142999" y="3806860"/>
            <a:ext cx="716941" cy="367062"/>
          </a:xfrm>
          <a:prstGeom prst="rect">
            <a:avLst/>
          </a:prstGeom>
          <a:solidFill>
            <a:schemeClr val="bg1">
              <a:alpha val="2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rgbClr val="1A8012"/>
                </a:solidFill>
              </a:rPr>
              <a:t>2027</a:t>
            </a:r>
            <a:endParaRPr lang="en-GB" b="1" dirty="0">
              <a:solidFill>
                <a:srgbClr val="1A8012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0E9B92AD-07DA-FFC8-2A45-E6667201C0EE}"/>
              </a:ext>
            </a:extLst>
          </p:cNvPr>
          <p:cNvSpPr txBox="1"/>
          <p:nvPr/>
        </p:nvSpPr>
        <p:spPr bwMode="auto">
          <a:xfrm>
            <a:off x="1425294" y="4843341"/>
            <a:ext cx="1416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2">
                    <a:lumMod val="25000"/>
                  </a:schemeClr>
                </a:solidFill>
              </a:rPr>
              <a:t>Buried pipes</a:t>
            </a:r>
          </a:p>
          <a:p>
            <a:pPr algn="r"/>
            <a:r>
              <a:rPr lang="pl-PL" b="1" dirty="0">
                <a:solidFill>
                  <a:schemeClr val="bg2">
                    <a:lumMod val="25000"/>
                  </a:schemeClr>
                </a:solidFill>
              </a:rPr>
              <a:t>2025</a:t>
            </a:r>
            <a:endParaRPr lang="en-GB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AE8EDE50-B218-AA8D-D050-662BCDBA4BDC}"/>
              </a:ext>
            </a:extLst>
          </p:cNvPr>
          <p:cNvSpPr txBox="1"/>
          <p:nvPr/>
        </p:nvSpPr>
        <p:spPr bwMode="auto">
          <a:xfrm rot="1787075">
            <a:off x="3909516" y="4907618"/>
            <a:ext cx="1301467" cy="369332"/>
          </a:xfrm>
          <a:prstGeom prst="rect">
            <a:avLst/>
          </a:prstGeom>
          <a:solidFill>
            <a:schemeClr val="bg1">
              <a:alpha val="28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2025</a:t>
            </a:r>
            <a:r>
              <a:rPr lang="en-US" b="1" dirty="0"/>
              <a:t>-2026</a:t>
            </a:r>
            <a:endParaRPr lang="en-GB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1BE7C6-686A-AEDA-41C5-860CF90A4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82EE62-5FB9-8385-BBA1-373B0BFD151D}"/>
              </a:ext>
            </a:extLst>
          </p:cNvPr>
          <p:cNvSpPr txBox="1"/>
          <p:nvPr/>
        </p:nvSpPr>
        <p:spPr bwMode="auto">
          <a:xfrm rot="1542855">
            <a:off x="3782039" y="2325229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/>
              <a:t>GT</a:t>
            </a:r>
            <a:r>
              <a:rPr lang="pl-PL" sz="1200" i="1" dirty="0"/>
              <a:t>825</a:t>
            </a:r>
            <a:endParaRPr lang="en-GB" sz="1200" i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F45289E-3C46-729F-385D-3D0BFB5FA92C}"/>
              </a:ext>
            </a:extLst>
          </p:cNvPr>
          <p:cNvSpPr/>
          <p:nvPr/>
        </p:nvSpPr>
        <p:spPr>
          <a:xfrm>
            <a:off x="1490388" y="3715023"/>
            <a:ext cx="194821" cy="196307"/>
          </a:xfrm>
          <a:prstGeom prst="rect">
            <a:avLst/>
          </a:prstGeom>
          <a:solidFill>
            <a:schemeClr val="bg1">
              <a:lumMod val="50000"/>
              <a:alpha val="35000"/>
            </a:schemeClr>
          </a:solidFill>
          <a:ln w="3810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7DE86E-F2BF-3BF8-B2F7-4CDB5D33777F}"/>
              </a:ext>
            </a:extLst>
          </p:cNvPr>
          <p:cNvSpPr txBox="1"/>
          <p:nvPr/>
        </p:nvSpPr>
        <p:spPr bwMode="auto">
          <a:xfrm>
            <a:off x="706253" y="3856571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Water tower</a:t>
            </a:r>
            <a:endParaRPr lang="en-GB" sz="1200" i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E0A10AB-5685-F22B-872D-05906D172A93}"/>
              </a:ext>
            </a:extLst>
          </p:cNvPr>
          <p:cNvSpPr txBox="1"/>
          <p:nvPr/>
        </p:nvSpPr>
        <p:spPr bwMode="auto">
          <a:xfrm>
            <a:off x="2338826" y="2852495"/>
            <a:ext cx="1011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/>
              <a:t>GT</a:t>
            </a:r>
            <a:r>
              <a:rPr lang="pl-PL" sz="1200" i="1" dirty="0"/>
              <a:t>837</a:t>
            </a:r>
            <a:r>
              <a:rPr lang="en-US" sz="1200" i="1" dirty="0"/>
              <a:t>/GT821</a:t>
            </a:r>
            <a:endParaRPr lang="en-GB" sz="1200" i="1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B4FF2CD-73D0-9026-178D-49CC19F91D6A}"/>
              </a:ext>
            </a:extLst>
          </p:cNvPr>
          <p:cNvSpPr txBox="1"/>
          <p:nvPr/>
        </p:nvSpPr>
        <p:spPr bwMode="auto">
          <a:xfrm>
            <a:off x="2171691" y="3056220"/>
            <a:ext cx="1348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>
                <a:solidFill>
                  <a:srgbClr val="C00000"/>
                </a:solidFill>
              </a:rPr>
              <a:t>202</a:t>
            </a:r>
            <a:r>
              <a:rPr lang="en-US" b="1" dirty="0">
                <a:solidFill>
                  <a:srgbClr val="C00000"/>
                </a:solidFill>
              </a:rPr>
              <a:t>9</a:t>
            </a:r>
            <a:r>
              <a:rPr lang="pl-PL" b="1" dirty="0">
                <a:solidFill>
                  <a:srgbClr val="C00000"/>
                </a:solidFill>
              </a:rPr>
              <a:t>-</a:t>
            </a:r>
            <a:r>
              <a:rPr lang="en-US" b="1" dirty="0">
                <a:solidFill>
                  <a:srgbClr val="C00000"/>
                </a:solidFill>
              </a:rPr>
              <a:t>2030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E47962E-DB73-DC6A-CF22-39D246F22070}"/>
              </a:ext>
            </a:extLst>
          </p:cNvPr>
          <p:cNvSpPr/>
          <p:nvPr/>
        </p:nvSpPr>
        <p:spPr>
          <a:xfrm rot="1575906">
            <a:off x="5035654" y="4159865"/>
            <a:ext cx="606562" cy="279427"/>
          </a:xfrm>
          <a:prstGeom prst="rect">
            <a:avLst/>
          </a:prstGeom>
          <a:noFill/>
          <a:ln w="38100">
            <a:solidFill>
              <a:srgbClr val="1A8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649BD7EB-776F-F80B-6B66-035E0A55D9FD}"/>
              </a:ext>
            </a:extLst>
          </p:cNvPr>
          <p:cNvSpPr/>
          <p:nvPr/>
        </p:nvSpPr>
        <p:spPr>
          <a:xfrm rot="1844304">
            <a:off x="3659638" y="5298007"/>
            <a:ext cx="1684506" cy="34447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B7653D3-D12F-7537-DE57-7795E3C2977E}"/>
              </a:ext>
            </a:extLst>
          </p:cNvPr>
          <p:cNvSpPr txBox="1"/>
          <p:nvPr/>
        </p:nvSpPr>
        <p:spPr bwMode="auto">
          <a:xfrm rot="1232160">
            <a:off x="3661864" y="4822363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833</a:t>
            </a:r>
            <a:endParaRPr lang="en-GB" sz="1200" i="1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59E124F-9FD3-204B-E289-C5957832CC1C}"/>
              </a:ext>
            </a:extLst>
          </p:cNvPr>
          <p:cNvSpPr txBox="1"/>
          <p:nvPr/>
        </p:nvSpPr>
        <p:spPr bwMode="auto">
          <a:xfrm rot="1232160">
            <a:off x="4806287" y="4521453"/>
            <a:ext cx="63155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/>
              <a:t>GT</a:t>
            </a:r>
            <a:r>
              <a:rPr lang="pl-PL" sz="1200" i="1" dirty="0"/>
              <a:t>833</a:t>
            </a:r>
            <a:endParaRPr lang="en-GB" sz="1200" i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88B1BF3-D8EF-C633-9C5C-084039789DC1}"/>
              </a:ext>
            </a:extLst>
          </p:cNvPr>
          <p:cNvSpPr/>
          <p:nvPr/>
        </p:nvSpPr>
        <p:spPr>
          <a:xfrm rot="1363239">
            <a:off x="1865285" y="1808051"/>
            <a:ext cx="3179330" cy="212733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1408C18-9813-C36B-01E6-9C18F0791764}"/>
              </a:ext>
            </a:extLst>
          </p:cNvPr>
          <p:cNvCxnSpPr>
            <a:cxnSpLocks/>
          </p:cNvCxnSpPr>
          <p:nvPr/>
        </p:nvCxnSpPr>
        <p:spPr>
          <a:xfrm flipV="1">
            <a:off x="4935349" y="2445080"/>
            <a:ext cx="67614" cy="219762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39B5CAC-52D8-8E9E-D19C-17CC38E1435D}"/>
              </a:ext>
            </a:extLst>
          </p:cNvPr>
          <p:cNvCxnSpPr>
            <a:cxnSpLocks/>
          </p:cNvCxnSpPr>
          <p:nvPr/>
        </p:nvCxnSpPr>
        <p:spPr>
          <a:xfrm>
            <a:off x="5780716" y="2740856"/>
            <a:ext cx="433184" cy="974167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577229A-5735-01DF-3423-D2AC2D806CFC}"/>
              </a:ext>
            </a:extLst>
          </p:cNvPr>
          <p:cNvCxnSpPr>
            <a:cxnSpLocks/>
          </p:cNvCxnSpPr>
          <p:nvPr/>
        </p:nvCxnSpPr>
        <p:spPr>
          <a:xfrm>
            <a:off x="5014864" y="2453246"/>
            <a:ext cx="765852" cy="28761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9C69446-266D-2354-E6B8-4CC1B2DE68D0}"/>
              </a:ext>
            </a:extLst>
          </p:cNvPr>
          <p:cNvCxnSpPr>
            <a:cxnSpLocks/>
          </p:cNvCxnSpPr>
          <p:nvPr/>
        </p:nvCxnSpPr>
        <p:spPr>
          <a:xfrm>
            <a:off x="4882824" y="2651117"/>
            <a:ext cx="846766" cy="323772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C30204F-F7EE-A482-331E-1C5A4C9CD738}"/>
              </a:ext>
            </a:extLst>
          </p:cNvPr>
          <p:cNvCxnSpPr>
            <a:cxnSpLocks/>
          </p:cNvCxnSpPr>
          <p:nvPr/>
        </p:nvCxnSpPr>
        <p:spPr>
          <a:xfrm>
            <a:off x="5690164" y="2942926"/>
            <a:ext cx="272911" cy="83830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11DC2ADA-C71F-2014-6DF3-E1BC38ECE522}"/>
              </a:ext>
            </a:extLst>
          </p:cNvPr>
          <p:cNvCxnSpPr>
            <a:cxnSpLocks/>
          </p:cNvCxnSpPr>
          <p:nvPr/>
        </p:nvCxnSpPr>
        <p:spPr>
          <a:xfrm>
            <a:off x="5037813" y="5891497"/>
            <a:ext cx="213056" cy="131611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950779A9-AF5D-18CA-2BB2-F474044B0128}"/>
              </a:ext>
            </a:extLst>
          </p:cNvPr>
          <p:cNvSpPr/>
          <p:nvPr/>
        </p:nvSpPr>
        <p:spPr>
          <a:xfrm rot="6985242">
            <a:off x="5162555" y="5302362"/>
            <a:ext cx="485345" cy="34447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68D9F7-6D6D-9C07-C91E-3B147B34CA5E}"/>
              </a:ext>
            </a:extLst>
          </p:cNvPr>
          <p:cNvSpPr/>
          <p:nvPr/>
        </p:nvSpPr>
        <p:spPr>
          <a:xfrm rot="6801630">
            <a:off x="4986191" y="4293158"/>
            <a:ext cx="1658387" cy="255635"/>
          </a:xfrm>
          <a:prstGeom prst="rect">
            <a:avLst/>
          </a:prstGeom>
          <a:noFill/>
          <a:ln w="38100">
            <a:solidFill>
              <a:srgbClr val="1A8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C7D4EDB-E886-6D7E-AD25-F2887745A564}"/>
              </a:ext>
            </a:extLst>
          </p:cNvPr>
          <p:cNvCxnSpPr>
            <a:cxnSpLocks/>
          </p:cNvCxnSpPr>
          <p:nvPr/>
        </p:nvCxnSpPr>
        <p:spPr>
          <a:xfrm>
            <a:off x="5690164" y="4835119"/>
            <a:ext cx="562252" cy="234673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F6B75294-4AAD-A64A-AE9B-EFF96902219F}"/>
              </a:ext>
            </a:extLst>
          </p:cNvPr>
          <p:cNvSpPr/>
          <p:nvPr/>
        </p:nvSpPr>
        <p:spPr>
          <a:xfrm rot="1238929">
            <a:off x="5780584" y="4905465"/>
            <a:ext cx="542444" cy="212530"/>
          </a:xfrm>
          <a:prstGeom prst="rect">
            <a:avLst/>
          </a:prstGeom>
          <a:noFill/>
          <a:ln w="38100">
            <a:solidFill>
              <a:srgbClr val="1A8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0F3308-DB95-632B-DFE6-7D96354A35F0}"/>
              </a:ext>
            </a:extLst>
          </p:cNvPr>
          <p:cNvSpPr txBox="1"/>
          <p:nvPr/>
        </p:nvSpPr>
        <p:spPr bwMode="auto">
          <a:xfrm>
            <a:off x="3481337" y="1553852"/>
            <a:ext cx="76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rgbClr val="00B0F0"/>
                </a:solidFill>
              </a:rPr>
              <a:t>2026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ABB4042B-6437-D79C-C781-FD2F3443CCC2}"/>
              </a:ext>
            </a:extLst>
          </p:cNvPr>
          <p:cNvSpPr/>
          <p:nvPr/>
        </p:nvSpPr>
        <p:spPr>
          <a:xfrm>
            <a:off x="1607808" y="1920643"/>
            <a:ext cx="2661855" cy="254779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FA9C0908-D68F-39DA-D07C-38E1837CEDE5}"/>
              </a:ext>
            </a:extLst>
          </p:cNvPr>
          <p:cNvSpPr/>
          <p:nvPr/>
        </p:nvSpPr>
        <p:spPr>
          <a:xfrm rot="6293220">
            <a:off x="1005960" y="3053325"/>
            <a:ext cx="959507" cy="162104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5E45155-6CB4-8BBE-6B1A-E3E2E8BB6AE3}"/>
              </a:ext>
            </a:extLst>
          </p:cNvPr>
          <p:cNvSpPr txBox="1"/>
          <p:nvPr/>
        </p:nvSpPr>
        <p:spPr bwMode="auto">
          <a:xfrm>
            <a:off x="381294" y="3268358"/>
            <a:ext cx="97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>
                <a:solidFill>
                  <a:schemeClr val="bg2">
                    <a:lumMod val="25000"/>
                  </a:schemeClr>
                </a:solidFill>
              </a:rPr>
              <a:t>2025</a:t>
            </a:r>
            <a:endParaRPr lang="en-GB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430AEE3-3CD5-D622-2F38-04E66DEFC370}"/>
              </a:ext>
            </a:extLst>
          </p:cNvPr>
          <p:cNvCxnSpPr>
            <a:cxnSpLocks/>
          </p:cNvCxnSpPr>
          <p:nvPr/>
        </p:nvCxnSpPr>
        <p:spPr>
          <a:xfrm flipH="1">
            <a:off x="3772210" y="5116902"/>
            <a:ext cx="254052" cy="410445"/>
          </a:xfrm>
          <a:prstGeom prst="line">
            <a:avLst/>
          </a:prstGeom>
          <a:ln w="57150"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F10A9435-214E-524D-5C97-5C78FEEDBE68}"/>
              </a:ext>
            </a:extLst>
          </p:cNvPr>
          <p:cNvSpPr txBox="1"/>
          <p:nvPr/>
        </p:nvSpPr>
        <p:spPr bwMode="auto">
          <a:xfrm>
            <a:off x="3641677" y="5012053"/>
            <a:ext cx="391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AC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5AA388-67E0-8D61-0DB3-DD8DF59B03F5}"/>
              </a:ext>
            </a:extLst>
          </p:cNvPr>
          <p:cNvSpPr txBox="1"/>
          <p:nvPr/>
        </p:nvSpPr>
        <p:spPr bwMode="auto">
          <a:xfrm>
            <a:off x="4049101" y="5528648"/>
            <a:ext cx="3898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EP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C54511-A4EB-70EA-D6EE-FF67C8BB4964}"/>
              </a:ext>
            </a:extLst>
          </p:cNvPr>
          <p:cNvSpPr txBox="1"/>
          <p:nvPr/>
        </p:nvSpPr>
        <p:spPr bwMode="auto">
          <a:xfrm>
            <a:off x="7569097" y="1190357"/>
            <a:ext cx="4246257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The compressed air feeding to West area by the buried pipe has to be completed in 2025  to allow works in GT825 from 2026</a:t>
            </a:r>
          </a:p>
          <a:p>
            <a:endParaRPr lang="en-GB" sz="1400" dirty="0"/>
          </a:p>
          <a:p>
            <a:r>
              <a:rPr lang="en-GB" sz="1400" dirty="0"/>
              <a:t>GT825 long gallery: not enough 2026 to finish GT835-bdg.54</a:t>
            </a:r>
          </a:p>
          <a:p>
            <a:endParaRPr lang="en-GB" sz="1400" dirty="0"/>
          </a:p>
          <a:p>
            <a:r>
              <a:rPr lang="en-US" sz="1400" dirty="0"/>
              <a:t>Constraints LS3:</a:t>
            </a:r>
          </a:p>
          <a:p>
            <a:endParaRPr lang="en-US" sz="1400" dirty="0"/>
          </a:p>
          <a:p>
            <a:r>
              <a:rPr lang="en-US" sz="1400" dirty="0"/>
              <a:t>Experimental areas Isolde-AD-Booster-Linac need to be consolidated during an LS period: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B193 connection to GT833 has to be completed during LS3 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Connection between b.361 and b.359 has to be done during LS3, drinking water used for POPS CT. </a:t>
            </a:r>
            <a:r>
              <a:rPr lang="en-GB" sz="1400" dirty="0"/>
              <a:t>This area has to be done in collaboration with SCE to renew the whole passage:   AC, EP and EC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Time constraint: 14 months to install more than 1500m (EN-CV&amp;SCE)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4A4AC23-AED5-D521-8864-34798A50E2F2}"/>
              </a:ext>
            </a:extLst>
          </p:cNvPr>
          <p:cNvCxnSpPr>
            <a:cxnSpLocks/>
          </p:cNvCxnSpPr>
          <p:nvPr/>
        </p:nvCxnSpPr>
        <p:spPr>
          <a:xfrm flipH="1">
            <a:off x="5510119" y="4084732"/>
            <a:ext cx="2058090" cy="203142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E8F1BDD-6E5F-269D-BC44-1DCBEE988288}"/>
              </a:ext>
            </a:extLst>
          </p:cNvPr>
          <p:cNvCxnSpPr>
            <a:cxnSpLocks/>
          </p:cNvCxnSpPr>
          <p:nvPr/>
        </p:nvCxnSpPr>
        <p:spPr>
          <a:xfrm flipH="1">
            <a:off x="6261513" y="4675586"/>
            <a:ext cx="1340959" cy="276869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440BAF-F9C2-CA29-A3B1-392082BE88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9496" y="6350851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06/06/2025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5B48B1-E39A-683B-B3A3-5D7C7CF16403}"/>
              </a:ext>
            </a:extLst>
          </p:cNvPr>
          <p:cNvSpPr txBox="1"/>
          <p:nvPr/>
        </p:nvSpPr>
        <p:spPr bwMode="auto">
          <a:xfrm>
            <a:off x="3770419" y="1562121"/>
            <a:ext cx="1059901" cy="369332"/>
          </a:xfrm>
          <a:prstGeom prst="rect">
            <a:avLst/>
          </a:prstGeom>
          <a:solidFill>
            <a:schemeClr val="bg1">
              <a:alpha val="2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rgbClr val="1A8012"/>
                </a:solidFill>
              </a:rPr>
              <a:t>-2027</a:t>
            </a:r>
            <a:endParaRPr lang="en-GB" b="1" dirty="0">
              <a:solidFill>
                <a:srgbClr val="1A8012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4702274-8D8B-13A0-D9DE-95728AE1BEEB}"/>
              </a:ext>
            </a:extLst>
          </p:cNvPr>
          <p:cNvCxnSpPr/>
          <p:nvPr/>
        </p:nvCxnSpPr>
        <p:spPr>
          <a:xfrm flipH="1" flipV="1">
            <a:off x="4397460" y="2126568"/>
            <a:ext cx="3066692" cy="782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72419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81F058-F07C-A532-E751-665862F98B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Content Placeholder 108">
            <a:extLst>
              <a:ext uri="{FF2B5EF4-FFF2-40B4-BE49-F238E27FC236}">
                <a16:creationId xmlns:a16="http://schemas.microsoft.com/office/drawing/2014/main" id="{2403B1CD-DFCA-E1DB-B0AA-BF3EE81E86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6123" y="1124744"/>
            <a:ext cx="7222171" cy="4932015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4DFD2C-A2ED-1180-176E-1E7D50AE6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TG-CONS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CFF6F29-1061-E8FD-579F-C2A5270DBC9A}"/>
              </a:ext>
            </a:extLst>
          </p:cNvPr>
          <p:cNvSpPr txBox="1"/>
          <p:nvPr/>
        </p:nvSpPr>
        <p:spPr bwMode="auto">
          <a:xfrm rot="3433899">
            <a:off x="5252617" y="2552328"/>
            <a:ext cx="1323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rgbClr val="7030A0"/>
                </a:solidFill>
              </a:rPr>
              <a:t>2028  </a:t>
            </a:r>
            <a:endParaRPr lang="en-GB" b="1" dirty="0">
              <a:solidFill>
                <a:srgbClr val="7030A0"/>
              </a:solidFill>
            </a:endParaRPr>
          </a:p>
        </p:txBody>
      </p: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F2C1EFC3-5E5C-F7FB-F2E3-8CF9D4D983A1}"/>
              </a:ext>
            </a:extLst>
          </p:cNvPr>
          <p:cNvCxnSpPr>
            <a:cxnSpLocks/>
          </p:cNvCxnSpPr>
          <p:nvPr/>
        </p:nvCxnSpPr>
        <p:spPr>
          <a:xfrm>
            <a:off x="1685209" y="3906228"/>
            <a:ext cx="1341172" cy="1106171"/>
          </a:xfrm>
          <a:prstGeom prst="line">
            <a:avLst/>
          </a:prstGeom>
          <a:ln w="57150"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609233EA-53F8-0060-C7EB-EA0D54B54D1C}"/>
              </a:ext>
            </a:extLst>
          </p:cNvPr>
          <p:cNvCxnSpPr>
            <a:cxnSpLocks/>
          </p:cNvCxnSpPr>
          <p:nvPr/>
        </p:nvCxnSpPr>
        <p:spPr>
          <a:xfrm>
            <a:off x="3026381" y="5022164"/>
            <a:ext cx="1269974" cy="928085"/>
          </a:xfrm>
          <a:prstGeom prst="line">
            <a:avLst/>
          </a:prstGeom>
          <a:ln w="57150"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BA1B3919-99AD-310B-8D3F-CE53A666C8BC}"/>
              </a:ext>
            </a:extLst>
          </p:cNvPr>
          <p:cNvCxnSpPr>
            <a:cxnSpLocks/>
          </p:cNvCxnSpPr>
          <p:nvPr/>
        </p:nvCxnSpPr>
        <p:spPr>
          <a:xfrm flipH="1">
            <a:off x="4270434" y="5544922"/>
            <a:ext cx="254052" cy="410445"/>
          </a:xfrm>
          <a:prstGeom prst="line">
            <a:avLst/>
          </a:prstGeom>
          <a:ln w="57150"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F3E451A5-77D9-8903-D0F3-D4285022C748}"/>
              </a:ext>
            </a:extLst>
          </p:cNvPr>
          <p:cNvSpPr txBox="1"/>
          <p:nvPr/>
        </p:nvSpPr>
        <p:spPr bwMode="auto">
          <a:xfrm>
            <a:off x="5142999" y="3806860"/>
            <a:ext cx="716941" cy="367062"/>
          </a:xfrm>
          <a:prstGeom prst="rect">
            <a:avLst/>
          </a:prstGeom>
          <a:solidFill>
            <a:schemeClr val="bg1">
              <a:alpha val="2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rgbClr val="1A8012"/>
                </a:solidFill>
              </a:rPr>
              <a:t>2027</a:t>
            </a:r>
            <a:endParaRPr lang="en-GB" b="1" dirty="0">
              <a:solidFill>
                <a:srgbClr val="1A8012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2D7817CB-575A-C5E7-7063-1B1C760CAF74}"/>
              </a:ext>
            </a:extLst>
          </p:cNvPr>
          <p:cNvSpPr txBox="1"/>
          <p:nvPr/>
        </p:nvSpPr>
        <p:spPr bwMode="auto">
          <a:xfrm>
            <a:off x="1425294" y="4843341"/>
            <a:ext cx="1416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2">
                    <a:lumMod val="25000"/>
                  </a:schemeClr>
                </a:solidFill>
              </a:rPr>
              <a:t>Buried pipes</a:t>
            </a:r>
          </a:p>
          <a:p>
            <a:pPr algn="r"/>
            <a:r>
              <a:rPr lang="pl-PL" b="1" dirty="0">
                <a:solidFill>
                  <a:schemeClr val="bg2">
                    <a:lumMod val="25000"/>
                  </a:schemeClr>
                </a:solidFill>
              </a:rPr>
              <a:t>2025</a:t>
            </a:r>
            <a:endParaRPr lang="en-GB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17FF8348-5E88-1C09-C615-182E0ED438D4}"/>
              </a:ext>
            </a:extLst>
          </p:cNvPr>
          <p:cNvSpPr txBox="1"/>
          <p:nvPr/>
        </p:nvSpPr>
        <p:spPr bwMode="auto">
          <a:xfrm rot="1787075">
            <a:off x="3909516" y="4907618"/>
            <a:ext cx="1301467" cy="369332"/>
          </a:xfrm>
          <a:prstGeom prst="rect">
            <a:avLst/>
          </a:prstGeom>
          <a:solidFill>
            <a:schemeClr val="bg1">
              <a:alpha val="28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pl-PL" b="1" dirty="0"/>
              <a:t>2025</a:t>
            </a:r>
            <a:r>
              <a:rPr lang="en-US" b="1" dirty="0"/>
              <a:t>-2026</a:t>
            </a:r>
            <a:endParaRPr lang="en-GB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007C7D-E6A4-C1B5-CAC4-3D658FCF2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DAF029C-0369-F96A-6FBE-64C21DE58893}"/>
              </a:ext>
            </a:extLst>
          </p:cNvPr>
          <p:cNvSpPr txBox="1"/>
          <p:nvPr/>
        </p:nvSpPr>
        <p:spPr bwMode="auto">
          <a:xfrm rot="1542855">
            <a:off x="3782039" y="2325229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/>
              <a:t>GT</a:t>
            </a:r>
            <a:r>
              <a:rPr lang="pl-PL" sz="1200" i="1" dirty="0"/>
              <a:t>825</a:t>
            </a:r>
            <a:endParaRPr lang="en-GB" sz="1200" i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CB3B045-BEA9-E8D1-4689-A1A92916CA8F}"/>
              </a:ext>
            </a:extLst>
          </p:cNvPr>
          <p:cNvSpPr/>
          <p:nvPr/>
        </p:nvSpPr>
        <p:spPr>
          <a:xfrm>
            <a:off x="1490388" y="3715023"/>
            <a:ext cx="194821" cy="196307"/>
          </a:xfrm>
          <a:prstGeom prst="rect">
            <a:avLst/>
          </a:prstGeom>
          <a:solidFill>
            <a:schemeClr val="bg1">
              <a:lumMod val="50000"/>
              <a:alpha val="35000"/>
            </a:schemeClr>
          </a:solidFill>
          <a:ln w="38100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6C0D86-4BA9-757F-73AC-AF3353F6C4C7}"/>
              </a:ext>
            </a:extLst>
          </p:cNvPr>
          <p:cNvSpPr txBox="1"/>
          <p:nvPr/>
        </p:nvSpPr>
        <p:spPr bwMode="auto">
          <a:xfrm>
            <a:off x="706253" y="3856571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Water tower</a:t>
            </a:r>
            <a:endParaRPr lang="en-GB" sz="1200" i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400677B-0B9B-9142-0B54-751C1835C7A3}"/>
              </a:ext>
            </a:extLst>
          </p:cNvPr>
          <p:cNvSpPr txBox="1"/>
          <p:nvPr/>
        </p:nvSpPr>
        <p:spPr bwMode="auto">
          <a:xfrm>
            <a:off x="2338826" y="2852495"/>
            <a:ext cx="1011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/>
              <a:t>GT</a:t>
            </a:r>
            <a:r>
              <a:rPr lang="pl-PL" sz="1200" i="1" dirty="0"/>
              <a:t>837</a:t>
            </a:r>
            <a:r>
              <a:rPr lang="en-US" sz="1200" i="1" dirty="0"/>
              <a:t>/GT821</a:t>
            </a:r>
            <a:endParaRPr lang="en-GB" sz="1200" i="1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23904B1-760E-FB4A-C598-2F3C606F9917}"/>
              </a:ext>
            </a:extLst>
          </p:cNvPr>
          <p:cNvSpPr txBox="1"/>
          <p:nvPr/>
        </p:nvSpPr>
        <p:spPr bwMode="auto">
          <a:xfrm>
            <a:off x="2171691" y="3056220"/>
            <a:ext cx="1348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>
                <a:solidFill>
                  <a:srgbClr val="C00000"/>
                </a:solidFill>
              </a:rPr>
              <a:t>202</a:t>
            </a:r>
            <a:r>
              <a:rPr lang="en-US" b="1" dirty="0">
                <a:solidFill>
                  <a:srgbClr val="C00000"/>
                </a:solidFill>
              </a:rPr>
              <a:t>9</a:t>
            </a:r>
            <a:r>
              <a:rPr lang="pl-PL" b="1" dirty="0">
                <a:solidFill>
                  <a:srgbClr val="C00000"/>
                </a:solidFill>
              </a:rPr>
              <a:t>-</a:t>
            </a:r>
            <a:r>
              <a:rPr lang="en-US" b="1" dirty="0">
                <a:solidFill>
                  <a:srgbClr val="C00000"/>
                </a:solidFill>
              </a:rPr>
              <a:t>2030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AB14070-4FEF-528D-20EF-76E460136DDA}"/>
              </a:ext>
            </a:extLst>
          </p:cNvPr>
          <p:cNvSpPr/>
          <p:nvPr/>
        </p:nvSpPr>
        <p:spPr>
          <a:xfrm rot="1575906">
            <a:off x="5035654" y="4159865"/>
            <a:ext cx="606562" cy="279427"/>
          </a:xfrm>
          <a:prstGeom prst="rect">
            <a:avLst/>
          </a:prstGeom>
          <a:noFill/>
          <a:ln w="38100">
            <a:solidFill>
              <a:srgbClr val="1A8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55248ED-E3C3-08C0-AEF0-E1962DE39045}"/>
              </a:ext>
            </a:extLst>
          </p:cNvPr>
          <p:cNvSpPr/>
          <p:nvPr/>
        </p:nvSpPr>
        <p:spPr>
          <a:xfrm rot="1844304">
            <a:off x="3659638" y="5298007"/>
            <a:ext cx="1684506" cy="34447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BE120E2-05A8-91D0-F818-68FA8DAFCE02}"/>
              </a:ext>
            </a:extLst>
          </p:cNvPr>
          <p:cNvSpPr txBox="1"/>
          <p:nvPr/>
        </p:nvSpPr>
        <p:spPr bwMode="auto">
          <a:xfrm rot="1232160">
            <a:off x="3661864" y="4822363"/>
            <a:ext cx="978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200" i="1" dirty="0"/>
              <a:t>833</a:t>
            </a:r>
            <a:endParaRPr lang="en-GB" sz="1200" i="1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728890F-3249-7C12-8616-1FBFC59EE2EB}"/>
              </a:ext>
            </a:extLst>
          </p:cNvPr>
          <p:cNvSpPr txBox="1"/>
          <p:nvPr/>
        </p:nvSpPr>
        <p:spPr bwMode="auto">
          <a:xfrm rot="1232160">
            <a:off x="4806287" y="4521453"/>
            <a:ext cx="63155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/>
              <a:t>GT</a:t>
            </a:r>
            <a:r>
              <a:rPr lang="pl-PL" sz="1200" i="1" dirty="0"/>
              <a:t>833</a:t>
            </a:r>
            <a:endParaRPr lang="en-GB" sz="1200" i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EDA0AE-13D2-12C4-ECA1-453BF73CE9E6}"/>
              </a:ext>
            </a:extLst>
          </p:cNvPr>
          <p:cNvSpPr/>
          <p:nvPr/>
        </p:nvSpPr>
        <p:spPr>
          <a:xfrm rot="1363239">
            <a:off x="1865285" y="1808051"/>
            <a:ext cx="3179330" cy="212733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18C6D77-9ABE-EC94-5E83-E7D122AA77F3}"/>
              </a:ext>
            </a:extLst>
          </p:cNvPr>
          <p:cNvCxnSpPr>
            <a:cxnSpLocks/>
          </p:cNvCxnSpPr>
          <p:nvPr/>
        </p:nvCxnSpPr>
        <p:spPr>
          <a:xfrm flipV="1">
            <a:off x="4935349" y="2445080"/>
            <a:ext cx="67614" cy="219762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8A7C75E-A0BA-7DDE-A5DF-4AE17FED645D}"/>
              </a:ext>
            </a:extLst>
          </p:cNvPr>
          <p:cNvCxnSpPr>
            <a:cxnSpLocks/>
          </p:cNvCxnSpPr>
          <p:nvPr/>
        </p:nvCxnSpPr>
        <p:spPr>
          <a:xfrm>
            <a:off x="5780716" y="2740856"/>
            <a:ext cx="433184" cy="974167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7ECB28A-CD87-E610-E67D-032B9EA47608}"/>
              </a:ext>
            </a:extLst>
          </p:cNvPr>
          <p:cNvCxnSpPr>
            <a:cxnSpLocks/>
          </p:cNvCxnSpPr>
          <p:nvPr/>
        </p:nvCxnSpPr>
        <p:spPr>
          <a:xfrm>
            <a:off x="5014864" y="2453246"/>
            <a:ext cx="765852" cy="28761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201EBB7-5291-99BB-6B9D-B3EE91D5D22E}"/>
              </a:ext>
            </a:extLst>
          </p:cNvPr>
          <p:cNvCxnSpPr>
            <a:cxnSpLocks/>
          </p:cNvCxnSpPr>
          <p:nvPr/>
        </p:nvCxnSpPr>
        <p:spPr>
          <a:xfrm>
            <a:off x="4882824" y="2651117"/>
            <a:ext cx="846766" cy="323772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41E268E-7F55-C298-9B27-ECDAB1C2A9AA}"/>
              </a:ext>
            </a:extLst>
          </p:cNvPr>
          <p:cNvCxnSpPr>
            <a:cxnSpLocks/>
          </p:cNvCxnSpPr>
          <p:nvPr/>
        </p:nvCxnSpPr>
        <p:spPr>
          <a:xfrm>
            <a:off x="5690164" y="2942926"/>
            <a:ext cx="272911" cy="83830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CBEB22B-8319-13A0-B135-6F2D4F92D64A}"/>
              </a:ext>
            </a:extLst>
          </p:cNvPr>
          <p:cNvCxnSpPr>
            <a:cxnSpLocks/>
          </p:cNvCxnSpPr>
          <p:nvPr/>
        </p:nvCxnSpPr>
        <p:spPr>
          <a:xfrm>
            <a:off x="5037813" y="5891497"/>
            <a:ext cx="213056" cy="131611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A0899272-DA8A-F6F9-5EF4-EE99DF1C336F}"/>
              </a:ext>
            </a:extLst>
          </p:cNvPr>
          <p:cNvSpPr/>
          <p:nvPr/>
        </p:nvSpPr>
        <p:spPr>
          <a:xfrm rot="6985242">
            <a:off x="5162555" y="5302362"/>
            <a:ext cx="485345" cy="34447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2D261B8-28A9-DF33-0459-EC3E38FB8B85}"/>
              </a:ext>
            </a:extLst>
          </p:cNvPr>
          <p:cNvSpPr/>
          <p:nvPr/>
        </p:nvSpPr>
        <p:spPr>
          <a:xfrm rot="6801630">
            <a:off x="4986191" y="4293158"/>
            <a:ext cx="1658387" cy="255635"/>
          </a:xfrm>
          <a:prstGeom prst="rect">
            <a:avLst/>
          </a:prstGeom>
          <a:noFill/>
          <a:ln w="38100">
            <a:solidFill>
              <a:srgbClr val="1A8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2782593-D235-D127-C4D0-0A88D581E38C}"/>
              </a:ext>
            </a:extLst>
          </p:cNvPr>
          <p:cNvCxnSpPr>
            <a:cxnSpLocks/>
          </p:cNvCxnSpPr>
          <p:nvPr/>
        </p:nvCxnSpPr>
        <p:spPr>
          <a:xfrm>
            <a:off x="5690164" y="4835119"/>
            <a:ext cx="562252" cy="234673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87E93722-9CA9-1294-2070-6D76435FB6EB}"/>
              </a:ext>
            </a:extLst>
          </p:cNvPr>
          <p:cNvSpPr/>
          <p:nvPr/>
        </p:nvSpPr>
        <p:spPr>
          <a:xfrm rot="1238929">
            <a:off x="5780584" y="4905465"/>
            <a:ext cx="542444" cy="212530"/>
          </a:xfrm>
          <a:prstGeom prst="rect">
            <a:avLst/>
          </a:prstGeom>
          <a:noFill/>
          <a:ln w="38100">
            <a:solidFill>
              <a:srgbClr val="1A8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EE7854C-590A-1279-D962-235407EB31E6}"/>
              </a:ext>
            </a:extLst>
          </p:cNvPr>
          <p:cNvSpPr txBox="1"/>
          <p:nvPr/>
        </p:nvSpPr>
        <p:spPr bwMode="auto">
          <a:xfrm>
            <a:off x="3481337" y="1553852"/>
            <a:ext cx="76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rgbClr val="00B0F0"/>
                </a:solidFill>
              </a:rPr>
              <a:t>2026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8A9F345B-EA3C-EE24-96FD-A6435469F908}"/>
              </a:ext>
            </a:extLst>
          </p:cNvPr>
          <p:cNvSpPr/>
          <p:nvPr/>
        </p:nvSpPr>
        <p:spPr>
          <a:xfrm>
            <a:off x="1607808" y="1920643"/>
            <a:ext cx="2661855" cy="254779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64CDE3C-A5D3-EB15-5AE0-86AEFCE83FEB}"/>
              </a:ext>
            </a:extLst>
          </p:cNvPr>
          <p:cNvSpPr/>
          <p:nvPr/>
        </p:nvSpPr>
        <p:spPr>
          <a:xfrm rot="6293220">
            <a:off x="1005960" y="3053325"/>
            <a:ext cx="959507" cy="162104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79F58BA-B10D-51D4-D93F-A861C705AD15}"/>
              </a:ext>
            </a:extLst>
          </p:cNvPr>
          <p:cNvSpPr txBox="1"/>
          <p:nvPr/>
        </p:nvSpPr>
        <p:spPr bwMode="auto">
          <a:xfrm>
            <a:off x="381294" y="3268358"/>
            <a:ext cx="97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dirty="0">
                <a:solidFill>
                  <a:schemeClr val="bg2">
                    <a:lumMod val="25000"/>
                  </a:schemeClr>
                </a:solidFill>
              </a:rPr>
              <a:t>2025</a:t>
            </a:r>
            <a:endParaRPr lang="en-GB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5EA7E5C-2C36-D06F-5CF3-605F404E7B4C}"/>
              </a:ext>
            </a:extLst>
          </p:cNvPr>
          <p:cNvCxnSpPr>
            <a:cxnSpLocks/>
          </p:cNvCxnSpPr>
          <p:nvPr/>
        </p:nvCxnSpPr>
        <p:spPr>
          <a:xfrm flipH="1">
            <a:off x="3772210" y="5116902"/>
            <a:ext cx="254052" cy="410445"/>
          </a:xfrm>
          <a:prstGeom prst="line">
            <a:avLst/>
          </a:prstGeom>
          <a:ln w="57150">
            <a:solidFill>
              <a:schemeClr val="tx2">
                <a:lumMod val="75000"/>
                <a:lumOff val="2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BCEBF26-C8DB-F29F-96FE-86E2DB96E293}"/>
              </a:ext>
            </a:extLst>
          </p:cNvPr>
          <p:cNvSpPr txBox="1"/>
          <p:nvPr/>
        </p:nvSpPr>
        <p:spPr bwMode="auto">
          <a:xfrm>
            <a:off x="3641677" y="5012053"/>
            <a:ext cx="391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AC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95F564F-9B97-9DE6-4CD5-2D3E918337AD}"/>
              </a:ext>
            </a:extLst>
          </p:cNvPr>
          <p:cNvSpPr txBox="1"/>
          <p:nvPr/>
        </p:nvSpPr>
        <p:spPr bwMode="auto">
          <a:xfrm>
            <a:off x="4049101" y="5528648"/>
            <a:ext cx="3898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EP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1BC76A-7C2E-B0D6-AF36-5E8D50CDDA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9496" y="6350851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06/06/2025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5A6188-1321-86BE-D785-03D0E37F2576}"/>
              </a:ext>
            </a:extLst>
          </p:cNvPr>
          <p:cNvSpPr txBox="1"/>
          <p:nvPr/>
        </p:nvSpPr>
        <p:spPr bwMode="auto">
          <a:xfrm>
            <a:off x="3770419" y="1562121"/>
            <a:ext cx="1059901" cy="369332"/>
          </a:xfrm>
          <a:prstGeom prst="rect">
            <a:avLst/>
          </a:prstGeom>
          <a:solidFill>
            <a:schemeClr val="bg1">
              <a:alpha val="2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rgbClr val="1A8012"/>
                </a:solidFill>
              </a:rPr>
              <a:t>-2027</a:t>
            </a:r>
            <a:endParaRPr lang="en-GB" b="1" dirty="0">
              <a:solidFill>
                <a:srgbClr val="1A801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24F627-6E88-CD7A-785B-5D8D852C13CF}"/>
              </a:ext>
            </a:extLst>
          </p:cNvPr>
          <p:cNvSpPr txBox="1"/>
          <p:nvPr/>
        </p:nvSpPr>
        <p:spPr bwMode="auto">
          <a:xfrm>
            <a:off x="7505329" y="1700808"/>
            <a:ext cx="430537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Very ambitious target. The current allocation does not match with works schedule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Major works in 2025 to prepare LS3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2026 and 2027: Important period for works advancement in the experimental areas (Booster/Linac)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After 2028 we could foresee smaller works for ISR area during 2/3 years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From 2031 we could start the East area of </a:t>
            </a:r>
            <a:r>
              <a:rPr lang="en-US" dirty="0" err="1"/>
              <a:t>Meyrin</a:t>
            </a:r>
            <a:r>
              <a:rPr lang="en-US" dirty="0"/>
              <a:t> with higher budget.</a:t>
            </a:r>
            <a:endParaRPr lang="en-GB" dirty="0"/>
          </a:p>
          <a:p>
            <a:endParaRPr lang="en-GB" dirty="0">
              <a:solidFill>
                <a:srgbClr val="1A8012"/>
              </a:solidFill>
            </a:endParaRPr>
          </a:p>
        </p:txBody>
      </p:sp>
      <p:sp>
        <p:nvSpPr>
          <p:cNvPr id="39" name="Title 2">
            <a:extLst>
              <a:ext uri="{FF2B5EF4-FFF2-40B4-BE49-F238E27FC236}">
                <a16:creationId xmlns:a16="http://schemas.microsoft.com/office/drawing/2014/main" id="{E18FA4D3-76B5-A4C3-8605-E769D462C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151"/>
          </a:xfrm>
        </p:spPr>
        <p:txBody>
          <a:bodyPr anchor="t">
            <a:normAutofit/>
          </a:bodyPr>
          <a:lstStyle/>
          <a:p>
            <a:r>
              <a:rPr lang="en-US" dirty="0"/>
              <a:t>Budget &amp; Works planning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736843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19198-38DA-92EB-7BE1-22E943E3E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151"/>
          </a:xfrm>
        </p:spPr>
        <p:txBody>
          <a:bodyPr anchor="t">
            <a:normAutofit/>
          </a:bodyPr>
          <a:lstStyle/>
          <a:p>
            <a:r>
              <a:rPr lang="en-US" dirty="0"/>
              <a:t>Budget Forecast EN-CV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B8F556-D8BA-8E9F-A7BE-DA1C38C60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TG-CONS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217F65-C1B6-A40B-5187-103EB3A20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1851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9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6D349E6-872B-5472-368B-3BFF4A6A05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583174"/>
              </p:ext>
            </p:extLst>
          </p:nvPr>
        </p:nvGraphicFramePr>
        <p:xfrm>
          <a:off x="1007620" y="1581460"/>
          <a:ext cx="10176760" cy="3586130"/>
        </p:xfrm>
        <a:graphic>
          <a:graphicData uri="http://schemas.openxmlformats.org/drawingml/2006/table">
            <a:tbl>
              <a:tblPr/>
              <a:tblGrid>
                <a:gridCol w="3421034">
                  <a:extLst>
                    <a:ext uri="{9D8B030D-6E8A-4147-A177-3AD203B41FA5}">
                      <a16:colId xmlns:a16="http://schemas.microsoft.com/office/drawing/2014/main" val="3778093022"/>
                    </a:ext>
                  </a:extLst>
                </a:gridCol>
                <a:gridCol w="1426850">
                  <a:extLst>
                    <a:ext uri="{9D8B030D-6E8A-4147-A177-3AD203B41FA5}">
                      <a16:colId xmlns:a16="http://schemas.microsoft.com/office/drawing/2014/main" val="2280996333"/>
                    </a:ext>
                  </a:extLst>
                </a:gridCol>
                <a:gridCol w="1776292">
                  <a:extLst>
                    <a:ext uri="{9D8B030D-6E8A-4147-A177-3AD203B41FA5}">
                      <a16:colId xmlns:a16="http://schemas.microsoft.com/office/drawing/2014/main" val="1774616782"/>
                    </a:ext>
                  </a:extLst>
                </a:gridCol>
                <a:gridCol w="1776292">
                  <a:extLst>
                    <a:ext uri="{9D8B030D-6E8A-4147-A177-3AD203B41FA5}">
                      <a16:colId xmlns:a16="http://schemas.microsoft.com/office/drawing/2014/main" val="552082374"/>
                    </a:ext>
                  </a:extLst>
                </a:gridCol>
                <a:gridCol w="1776292">
                  <a:extLst>
                    <a:ext uri="{9D8B030D-6E8A-4147-A177-3AD203B41FA5}">
                      <a16:colId xmlns:a16="http://schemas.microsoft.com/office/drawing/2014/main" val="3227593410"/>
                    </a:ext>
                  </a:extLst>
                </a:gridCol>
              </a:tblGrid>
              <a:tr h="281242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 </a:t>
                      </a:r>
                      <a:endParaRPr lang="en-GB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7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2025</a:t>
                      </a:r>
                      <a:endParaRPr lang="en-GB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7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2026</a:t>
                      </a:r>
                      <a:endParaRPr lang="en-GB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2027</a:t>
                      </a:r>
                      <a:endParaRPr lang="en-GB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E9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2028</a:t>
                      </a:r>
                      <a:endParaRPr lang="en-GB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1126134"/>
                  </a:ext>
                </a:extLst>
              </a:tr>
              <a:tr h="547159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CET </a:t>
                      </a:r>
                      <a:endParaRPr lang="en-GB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78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250k CHF</a:t>
                      </a:r>
                      <a:endParaRPr lang="en-GB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78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 </a:t>
                      </a:r>
                      <a:endParaRPr lang="en-GB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 </a:t>
                      </a:r>
                      <a:endParaRPr lang="en-GB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E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 </a:t>
                      </a:r>
                      <a:endParaRPr lang="en-GB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7440982"/>
                  </a:ext>
                </a:extLst>
              </a:tr>
              <a:tr h="547159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South feeding pipes</a:t>
                      </a:r>
                      <a:endParaRPr lang="en-GB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78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675kCHF</a:t>
                      </a:r>
                      <a:endParaRPr lang="en-GB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78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 </a:t>
                      </a:r>
                      <a:endParaRPr lang="en-GB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 </a:t>
                      </a:r>
                      <a:endParaRPr lang="en-GB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E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 </a:t>
                      </a:r>
                      <a:endParaRPr lang="en-GB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9399220"/>
                  </a:ext>
                </a:extLst>
              </a:tr>
              <a:tr h="281242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GT825 (835-b54)</a:t>
                      </a:r>
                      <a:endParaRPr lang="en-GB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 </a:t>
                      </a:r>
                      <a:endParaRPr lang="en-GB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375kCHF</a:t>
                      </a:r>
                      <a:endParaRPr lang="en-GB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 300kCHF</a:t>
                      </a:r>
                      <a:endParaRPr lang="en-GB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E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 </a:t>
                      </a:r>
                      <a:endParaRPr lang="en-GB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1704359"/>
                  </a:ext>
                </a:extLst>
              </a:tr>
              <a:tr h="281242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GT833 (b28-Linac4)</a:t>
                      </a:r>
                      <a:endParaRPr lang="en-GB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 </a:t>
                      </a:r>
                      <a:endParaRPr lang="en-GB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300kCHF</a:t>
                      </a:r>
                      <a:endParaRPr lang="en-GB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en-GB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E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 </a:t>
                      </a:r>
                      <a:endParaRPr lang="en-GB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711346"/>
                  </a:ext>
                </a:extLst>
              </a:tr>
              <a:tr h="281242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GT833 (Isolde-Linac4)</a:t>
                      </a:r>
                      <a:endParaRPr lang="en-GB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E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 </a:t>
                      </a:r>
                      <a:endParaRPr lang="en-GB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E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 </a:t>
                      </a:r>
                      <a:endParaRPr lang="en-GB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E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550kCHF</a:t>
                      </a:r>
                      <a:endParaRPr lang="en-GB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E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100kCHF</a:t>
                      </a:r>
                      <a:endParaRPr lang="en-GB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980484"/>
                  </a:ext>
                </a:extLst>
              </a:tr>
              <a:tr h="281242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GT825 (b54-Isolde)</a:t>
                      </a:r>
                      <a:endParaRPr lang="en-GB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 </a:t>
                      </a:r>
                      <a:endParaRPr lang="en-GB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 </a:t>
                      </a:r>
                      <a:endParaRPr lang="en-GB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 </a:t>
                      </a:r>
                      <a:endParaRPr lang="en-GB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300kCHF</a:t>
                      </a:r>
                      <a:endParaRPr lang="en-GB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789960"/>
                  </a:ext>
                </a:extLst>
              </a:tr>
              <a:tr h="429011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2000" b="0" i="0" u="none" strike="noStrike" dirty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Current (2.4MCHF)</a:t>
                      </a:r>
                      <a:endParaRPr lang="en-GB" sz="20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2000" b="0" i="0" u="none" strike="noStrike" dirty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 590kCHF</a:t>
                      </a:r>
                      <a:endParaRPr lang="en-GB" sz="20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2000" b="0" i="0" u="none" strike="noStrike" dirty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600kCHF</a:t>
                      </a:r>
                      <a:endParaRPr lang="en-GB" sz="20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2000" b="0" i="0" u="none" strike="noStrike" dirty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600kCHF</a:t>
                      </a:r>
                      <a:endParaRPr lang="en-GB" sz="20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2000" b="0" i="0" u="none" strike="noStrike" dirty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600kCHF</a:t>
                      </a:r>
                      <a:endParaRPr lang="en-GB" sz="20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0259635"/>
                  </a:ext>
                </a:extLst>
              </a:tr>
              <a:tr h="429011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2000" b="0" i="0" u="none" strike="noStrike" dirty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New Proposal (2.925MCHF)</a:t>
                      </a:r>
                      <a:endParaRPr lang="en-GB" sz="20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B76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2000" b="0" i="0" u="none" strike="noStrike" dirty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1000kCHF</a:t>
                      </a:r>
                      <a:endParaRPr lang="en-GB" sz="20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B76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2000" b="0" i="0" u="none" strike="noStrike" dirty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675kCHF</a:t>
                      </a:r>
                      <a:endParaRPr lang="en-GB" sz="20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B76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2000" b="0" i="0" u="none" strike="noStrike" dirty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850kCHF</a:t>
                      </a:r>
                      <a:endParaRPr lang="en-GB" sz="20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B76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US" sz="2000" b="0" i="0" u="none" strike="noStrike" dirty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400kCHF</a:t>
                      </a:r>
                      <a:endParaRPr lang="en-GB" sz="2000" b="0" i="0" u="none" strike="noStrike" dirty="0">
                        <a:solidFill>
                          <a:srgbClr val="0033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1958" marR="21958" marT="219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B76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717037"/>
                  </a:ext>
                </a:extLst>
              </a:tr>
            </a:tbl>
          </a:graphicData>
        </a:graphic>
      </p:graphicFrame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1C5B029-64D7-D691-A2A5-FAE2A1ED86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9496" y="6350851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06/06/2025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9289C30-D5BC-ABA6-EF45-8A80CA5941DD}"/>
              </a:ext>
            </a:extLst>
          </p:cNvPr>
          <p:cNvSpPr/>
          <p:nvPr/>
        </p:nvSpPr>
        <p:spPr>
          <a:xfrm>
            <a:off x="4272166" y="4713018"/>
            <a:ext cx="1584176" cy="43873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B52E45-F0FF-C36C-BC5C-D6BDF7DFD5A6}"/>
              </a:ext>
            </a:extLst>
          </p:cNvPr>
          <p:cNvSpPr txBox="1"/>
          <p:nvPr/>
        </p:nvSpPr>
        <p:spPr bwMode="auto">
          <a:xfrm>
            <a:off x="4079776" y="5169362"/>
            <a:ext cx="2135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OK for works in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4261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.potx" id="{91A14555-AF20-6343-8329-6DC3D7DA1D5C}" vid="{F909359F-EE90-374D-ACA9-3C97E495BA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30707</TotalTime>
  <Words>2888</Words>
  <Application>Microsoft Office PowerPoint</Application>
  <DocSecurity>0</DocSecurity>
  <PresentationFormat>Widescreen</PresentationFormat>
  <Paragraphs>597</Paragraphs>
  <Slides>38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Aptos</vt:lpstr>
      <vt:lpstr>Arial</vt:lpstr>
      <vt:lpstr>Calibri</vt:lpstr>
      <vt:lpstr>Source Sans Pro</vt:lpstr>
      <vt:lpstr>Office Theme</vt:lpstr>
      <vt:lpstr>PowerPoint Presentation</vt:lpstr>
      <vt:lpstr>Technical Galleries Consolidation Program</vt:lpstr>
      <vt:lpstr>EN-CV CONSOLIDATION STATUS: MEYRIN</vt:lpstr>
      <vt:lpstr>EN-CV Consolidation works: Initial planning</vt:lpstr>
      <vt:lpstr>EN-CV Consolidation works: Status</vt:lpstr>
      <vt:lpstr>BUDGET ALLOCATION 2025-2028</vt:lpstr>
      <vt:lpstr>Budget &amp; Works planning: Constraints</vt:lpstr>
      <vt:lpstr>Budget &amp; Works planning</vt:lpstr>
      <vt:lpstr>Budget Forecast EN-CV</vt:lpstr>
      <vt:lpstr>EN-CV WORKS 2025-2028 &amp; LS3 IMPACT</vt:lpstr>
      <vt:lpstr>EN-CV future works planning </vt:lpstr>
      <vt:lpstr>GT825 works Works impact during LS3</vt:lpstr>
      <vt:lpstr>PowerPoint Presentation</vt:lpstr>
      <vt:lpstr>PowerPoint Presentation</vt:lpstr>
      <vt:lpstr>GT833 works Firefighting network disruption during LS3</vt:lpstr>
      <vt:lpstr>TG CONS LS3 Impact: Firefighting network</vt:lpstr>
      <vt:lpstr>PowerPoint Presentation</vt:lpstr>
      <vt:lpstr>PowerPoint Presentation</vt:lpstr>
      <vt:lpstr>PowerPoint Presentation</vt:lpstr>
      <vt:lpstr>GT833 works Works impact during LS3</vt:lpstr>
      <vt:lpstr>TG CONS LS3 Impact: GT833 </vt:lpstr>
      <vt:lpstr>PowerPoint Presentation</vt:lpstr>
      <vt:lpstr>PowerPoint Presentation</vt:lpstr>
      <vt:lpstr>GT833 works Material access</vt:lpstr>
      <vt:lpstr>URGENT REQUEST: Material Access traps</vt:lpstr>
      <vt:lpstr>PowerPoint Presentation</vt:lpstr>
      <vt:lpstr>PowerPoint Presentation</vt:lpstr>
      <vt:lpstr>Major event in ISR technical gallery GT837</vt:lpstr>
      <vt:lpstr>Major event in ISR technical gallery GT837</vt:lpstr>
      <vt:lpstr>Major event in ISR technical gallery</vt:lpstr>
      <vt:lpstr>Constraints for EN-CV due to ISR conditions</vt:lpstr>
      <vt:lpstr>CONCLUSION</vt:lpstr>
      <vt:lpstr>  THANKS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Sebastien Evrard</dc:creator>
  <cp:keywords/>
  <dc:description/>
  <cp:lastModifiedBy>Maria Esther Amarilla Garcia</cp:lastModifiedBy>
  <cp:revision>216</cp:revision>
  <dcterms:created xsi:type="dcterms:W3CDTF">2021-03-09T08:58:05Z</dcterms:created>
  <dcterms:modified xsi:type="dcterms:W3CDTF">2025-06-06T09:14:01Z</dcterms:modified>
  <cp:category/>
  <dc:identifier/>
  <cp:contentStatus/>
  <dc:language/>
  <cp:version/>
</cp:coreProperties>
</file>