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308" r:id="rId2"/>
    <p:sldId id="4846" r:id="rId3"/>
    <p:sldId id="304" r:id="rId4"/>
    <p:sldId id="307" r:id="rId5"/>
    <p:sldId id="306" r:id="rId6"/>
    <p:sldId id="353" r:id="rId7"/>
    <p:sldId id="358" r:id="rId8"/>
    <p:sldId id="363" r:id="rId9"/>
    <p:sldId id="362" r:id="rId10"/>
    <p:sldId id="4843" r:id="rId11"/>
    <p:sldId id="2332" r:id="rId12"/>
    <p:sldId id="268" r:id="rId13"/>
    <p:sldId id="4852" r:id="rId14"/>
    <p:sldId id="2324" r:id="rId15"/>
    <p:sldId id="2312" r:id="rId16"/>
    <p:sldId id="2350" r:id="rId17"/>
    <p:sldId id="258" r:id="rId1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a Maria Krautsztrung" initials="IMK" lastIdx="1" clrIdx="0">
    <p:extLst>
      <p:ext uri="{19B8F6BF-5375-455C-9EA6-DF929625EA0E}">
        <p15:presenceInfo xmlns:p15="http://schemas.microsoft.com/office/powerpoint/2012/main" userId="S::iga.maria.krautsztrung@cern.ch::1b034f4d-0d85-4102-aa54-05d92172d7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28D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7" autoAdjust="0"/>
    <p:restoredTop sz="93792" autoAdjust="0"/>
  </p:normalViewPr>
  <p:slideViewPr>
    <p:cSldViewPr>
      <p:cViewPr varScale="1">
        <p:scale>
          <a:sx n="115" d="100"/>
          <a:sy n="115" d="100"/>
        </p:scale>
        <p:origin x="6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142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Done/Partially (Green bold font) – final state of consolidation achieved</a:t>
            </a:r>
          </a:p>
          <a:p>
            <a:r>
              <a:rPr lang="pl-PL" dirty="0"/>
              <a:t>N/A – equipment is not present in the gallery</a:t>
            </a:r>
          </a:p>
          <a:p>
            <a:r>
              <a:rPr lang="pl-PL" dirty="0"/>
              <a:t>TBC – conso</a:t>
            </a:r>
            <a:r>
              <a:rPr lang="fr-CH" dirty="0"/>
              <a:t>l</a:t>
            </a:r>
            <a:r>
              <a:rPr lang="pl-PL" dirty="0"/>
              <a:t>idation needed, no specific date/technical solution foreseen yet</a:t>
            </a:r>
          </a:p>
          <a:p>
            <a:r>
              <a:rPr lang="pl-PL" dirty="0"/>
              <a:t>YEAR – consolidation foreseen in the specified year</a:t>
            </a:r>
          </a:p>
          <a:p>
            <a:r>
              <a:rPr lang="pl-PL" dirty="0"/>
              <a:t>Partially (blue font) – some consolidation works were already done, more to come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248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l-PL" dirty="0">
                <a:highlight>
                  <a:srgbClr val="FFFF00"/>
                </a:highlight>
              </a:rPr>
              <a:t>15.0</a:t>
            </a:r>
            <a:r>
              <a:rPr lang="fr-CH" dirty="0">
                <a:highlight>
                  <a:srgbClr val="FFFF00"/>
                </a:highlight>
              </a:rPr>
              <a:t>5</a:t>
            </a:r>
            <a:r>
              <a:rPr lang="pl-PL" dirty="0">
                <a:highlight>
                  <a:srgbClr val="FFFF00"/>
                </a:highlight>
              </a:rPr>
              <a:t>.2025:</a:t>
            </a:r>
          </a:p>
          <a:p>
            <a:pPr>
              <a:lnSpc>
                <a:spcPct val="150000"/>
              </a:lnSpc>
            </a:pPr>
            <a:r>
              <a:rPr lang="pl-PL" b="0" dirty="0">
                <a:solidFill>
                  <a:srgbClr val="FF0000"/>
                </a:solidFill>
              </a:rPr>
              <a:t>342.1</a:t>
            </a:r>
            <a:r>
              <a:rPr lang="en-GB" b="0" dirty="0">
                <a:solidFill>
                  <a:srgbClr val="FF0000"/>
                </a:solidFill>
              </a:rPr>
              <a:t> </a:t>
            </a:r>
            <a:r>
              <a:rPr lang="en-GB" b="0" dirty="0"/>
              <a:t>tonnes of old piping and </a:t>
            </a:r>
            <a:r>
              <a:rPr lang="en-GB" b="0" dirty="0" err="1"/>
              <a:t>materi</a:t>
            </a:r>
            <a:r>
              <a:rPr lang="pl-PL" b="0" dirty="0"/>
              <a:t>al</a:t>
            </a:r>
            <a:r>
              <a:rPr lang="en-GB" b="0" dirty="0"/>
              <a:t> removed</a:t>
            </a:r>
            <a:r>
              <a:rPr lang="pl-PL" b="0" dirty="0"/>
              <a:t> (271t CV &amp; 71.1 t SCE) </a:t>
            </a:r>
            <a:r>
              <a:rPr lang="pl-PL" dirty="0"/>
              <a:t>// SCE old piping and supports = amount from invoice for new + 20% margin</a:t>
            </a:r>
            <a:endParaRPr lang="pl-PL" b="0" dirty="0"/>
          </a:p>
          <a:p>
            <a:pPr>
              <a:lnSpc>
                <a:spcPct val="150000"/>
              </a:lnSpc>
            </a:pPr>
            <a:r>
              <a:rPr lang="pl-PL" b="0" dirty="0"/>
              <a:t>6.13</a:t>
            </a:r>
            <a:r>
              <a:rPr lang="en-GB" b="0" dirty="0"/>
              <a:t> km </a:t>
            </a:r>
            <a:r>
              <a:rPr lang="en-GB" dirty="0"/>
              <a:t>of old piping dismantled and replaced by </a:t>
            </a:r>
            <a:r>
              <a:rPr lang="pl-PL" b="0" dirty="0"/>
              <a:t>4.70</a:t>
            </a:r>
            <a:r>
              <a:rPr lang="en-GB" b="0" dirty="0"/>
              <a:t> km of new piping</a:t>
            </a:r>
            <a:r>
              <a:rPr lang="pl-PL" b="0" dirty="0"/>
              <a:t> (dismantling: 4.685 km CV &amp; 1.45 km SCE, installation: 3.25 km CV &amp; 1.45 km SCE)</a:t>
            </a:r>
            <a:endParaRPr lang="pl-PL" dirty="0"/>
          </a:p>
          <a:p>
            <a:pPr>
              <a:lnSpc>
                <a:spcPct val="150000"/>
              </a:lnSpc>
            </a:pPr>
            <a:r>
              <a:rPr lang="pl-PL" dirty="0"/>
              <a:t>397</a:t>
            </a:r>
            <a:r>
              <a:rPr lang="en-GB" dirty="0"/>
              <a:t> k</a:t>
            </a:r>
            <a:r>
              <a:rPr lang="pl-PL" dirty="0"/>
              <a:t>m</a:t>
            </a:r>
            <a:r>
              <a:rPr lang="en-GB" dirty="0"/>
              <a:t> of cables removed</a:t>
            </a:r>
            <a:r>
              <a:rPr lang="pl-PL" dirty="0"/>
              <a:t>, 510 m3 of waste (cables &amp; scrap metal elements)</a:t>
            </a:r>
          </a:p>
          <a:p>
            <a:pPr>
              <a:lnSpc>
                <a:spcPct val="150000"/>
              </a:lnSpc>
            </a:pPr>
            <a:r>
              <a:rPr lang="pl-PL" dirty="0"/>
              <a:t>2700</a:t>
            </a:r>
            <a:r>
              <a:rPr lang="en-GB" dirty="0"/>
              <a:t> welds and </a:t>
            </a:r>
            <a:r>
              <a:rPr lang="pl-PL" dirty="0"/>
              <a:t>267</a:t>
            </a:r>
            <a:r>
              <a:rPr lang="en-GB" dirty="0"/>
              <a:t> non-destructive tests so far have been performed</a:t>
            </a:r>
            <a:r>
              <a:rPr lang="pl-PL" dirty="0"/>
              <a:t> (total of CV &amp; SCE)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156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DE093CF-CE9F-4822-9920-6A075E7C37A4}" type="datetime1">
              <a:rPr lang="en-US" smtClean="0"/>
              <a:t>6/6/2025</a:t>
            </a:fld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45BC69-D64D-43A1-B0AE-DFC03C9793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02DA8A-EA70-40C4-A6F9-B364ED37B09E}" type="datetime1">
              <a:rPr lang="en-US" smtClean="0"/>
              <a:t>6/6/2025</a:t>
            </a:fld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8ADD44-1B67-44FD-93D1-AB4F61315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8968928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3C6A617-7569-4470-AAF9-35857F9D376D}" type="datetime1">
              <a:rPr lang="en-US" smtClean="0"/>
              <a:t>6/6/2025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363598-E88D-4755-B939-6B4274CC95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43392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FBFEA7A1-4576-488D-A547-170E9C36EC42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63F1969-84AC-4E2A-9C46-FA7AD0956E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8975725" y="80208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E0A6274-F298-46D9-967B-EBAC9D856A6C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362D97-4823-4896-A757-949148AE0E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48328" y="-27384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DC59EA69-5A63-44E8-9758-AE0406439D48}" type="datetime1">
              <a:rPr lang="en-US" smtClean="0"/>
              <a:t>6/6/2025</a:t>
            </a:fld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E3BEEC2B-C19A-4C0B-BFCC-EE3F0D6359D3}" type="datetime1">
              <a:rPr lang="en-US" smtClean="0"/>
              <a:t>6/6/2025</a:t>
            </a:fld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0810D220-62B7-4DE7-89E2-91C8786C1EF9}" type="datetime1">
              <a:rPr lang="en-US" smtClean="0"/>
              <a:t>6/6/2025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BB2BB51E-A0A9-4EA4-90E6-D23E7E5E5A66}" type="datetime1">
              <a:rPr lang="en-US" smtClean="0"/>
              <a:t>6/6/2025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C22FEE0-6E95-47A3-9A5C-31FB4E466583}" type="datetime1">
              <a:rPr lang="en-US" smtClean="0"/>
              <a:t>6/6/2025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2E96D4D-FFE9-47CD-A4F7-5A25181C8823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AEBFA9B-AFAA-422C-9D27-B7F9E6BC6CA4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B4B7C24-4BC9-4BF8-9BB1-D2234922B979}" type="datetime1">
              <a:rPr lang="en-US" smtClean="0"/>
              <a:t>6/6/2025</a:t>
            </a:fld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5ABE413-9366-428F-901A-884766AFECDC}" type="datetime1">
              <a:rPr lang="en-US" smtClean="0"/>
              <a:t>6/6/2025</a:t>
            </a:fld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762AD5-8F65-427C-AA1F-1B87A166F6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0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E4F0C-EA38-481B-A369-EE0D8AAF14E8}" type="datetime1">
              <a:rPr lang="en-US" smtClean="0"/>
              <a:t>6/6/2025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PB#5 - Other Workpackages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323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CC396-3A8D-42DB-BC8F-E722DAB2E1BC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PB#5 - Other Workpackages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8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71D75D-59B8-4C07-9ADB-AC59EC1BD0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6600056" y="44624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8521B7B-E4E6-4E63-B868-E300D0DD9165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398735-8873-4C33-A7CE-63BB040CA3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81161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58A8CFA-6FE9-4D85-973D-49BD8A54E661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B7DF52-9897-4400-964C-CBED6B2DF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8992335" y="81161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EB59DCF-F960-4AB7-B396-D30280456C24}" type="datetime1">
              <a:rPr lang="en-US" smtClean="0"/>
              <a:t>6/6/2025</a:t>
            </a:fld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7534D5-5EC1-4BB0-B58A-B60E25A83B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81161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46C139-A73B-41F5-BB36-EC9F1BE7A3B9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1C9D3B-979D-4ECE-B428-A7794FB4A5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 bwMode="auto">
          <a:xfrm>
            <a:off x="27358" y="17562"/>
            <a:ext cx="3140968" cy="1152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89EA780-B21A-48AE-8D8C-88F9AB1757E6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133EDE-3A4D-48EE-A92F-4D53E37A86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44" b="15176"/>
          <a:stretch/>
        </p:blipFill>
        <p:spPr>
          <a:xfrm>
            <a:off x="9051032" y="0"/>
            <a:ext cx="314096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9E71AA1-95FA-4594-AAFF-C727B9395FF0}" type="datetime1">
              <a:rPr lang="en-US" smtClean="0"/>
              <a:t>6/6/2025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PB#5 - Other Workpackages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  <p:sldLayoutId id="2147483673" r:id="rId25"/>
    <p:sldLayoutId id="2147483674" r:id="rId26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indico.cern.ch/event/1537603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eg"/><Relationship Id="rId11" Type="http://schemas.openxmlformats.org/officeDocument/2006/relationships/hyperlink" Target="https://edms.cern.ch/document/3136100" TargetMode="External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s://edms.cern.ch/document/3017542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dms.cern.ch/ui/#!master/navigator/document?P:1368523575:101601547:subDocs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494226:101494226:approvalAndComments" TargetMode="External"/><Relationship Id="rId2" Type="http://schemas.openxmlformats.org/officeDocument/2006/relationships/hyperlink" Target="https://edms.cern.ch/ui/#!master/navigator/document?D:101293703:101293703:approvalAndComments" TargetMode="Externa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cern.service-now.com/service-portal?id=ticket&amp;table=u_request_fulfillment&amp;n=RQF3024171" TargetMode="Externa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7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DA2CA-FE05-4567-8548-AC39E00D34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Technical Galleries Consolidation Program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6CC8F1F-0FE6-4B6B-9468-83F4F6B19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754" y="3559831"/>
            <a:ext cx="10008492" cy="803787"/>
          </a:xfrm>
        </p:spPr>
        <p:txBody>
          <a:bodyPr/>
          <a:lstStyle/>
          <a:p>
            <a:pPr marR="0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  <a:latin typeface="Source Sans Pro"/>
                <a:cs typeface="Arial"/>
              </a:rPr>
              <a:t>Program Board #5</a:t>
            </a:r>
          </a:p>
          <a:p>
            <a:pPr marR="0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  <a:latin typeface="Source Sans Pro"/>
                <a:cs typeface="Arial"/>
              </a:rPr>
              <a:t>Other Work Packages</a:t>
            </a:r>
          </a:p>
          <a:p>
            <a:pPr marR="0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sz="2800" b="1" dirty="0">
                <a:solidFill>
                  <a:schemeClr val="tx1">
                    <a:lumMod val="75000"/>
                  </a:schemeClr>
                </a:solidFill>
                <a:latin typeface="Source Sans Pro"/>
                <a:cs typeface="Arial"/>
              </a:rPr>
              <a:t>S. Evrard – EN – Program Leader on behalf of the Program Team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178C36-0ACF-4418-B24F-96D38D1ED4A2}"/>
              </a:ext>
            </a:extLst>
          </p:cNvPr>
          <p:cNvSpPr txBox="1"/>
          <p:nvPr/>
        </p:nvSpPr>
        <p:spPr bwMode="auto">
          <a:xfrm>
            <a:off x="8688288" y="5713096"/>
            <a:ext cx="2411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/>
              <a:t>06 June 2025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22414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687C7-9B82-0AA1-C66B-257EBBD5B6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EA2BBF-D55A-A297-6FFE-B7190A379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68760"/>
            <a:ext cx="5544616" cy="4608512"/>
          </a:xfrm>
        </p:spPr>
        <p:txBody>
          <a:bodyPr/>
          <a:lstStyle/>
          <a:p>
            <a:pPr marL="0" marR="0"/>
            <a:r>
              <a:rPr lang="fr-CH" dirty="0">
                <a:solidFill>
                  <a:srgbClr val="C00000"/>
                </a:solidFill>
              </a:rPr>
              <a:t>Integration</a:t>
            </a:r>
          </a:p>
          <a:p>
            <a:pPr marL="342900" marR="0" indent="-342900">
              <a:buFont typeface="Arial" panose="020B0604020202020204" pitchFamily="34" charset="0"/>
              <a:buChar char="•"/>
            </a:pPr>
            <a:r>
              <a:rPr lang="fr-CH" dirty="0"/>
              <a:t>Monthly meeting</a:t>
            </a:r>
            <a:r>
              <a:rPr lang="en-US" sz="1800" dirty="0">
                <a:latin typeface="Aptos" panose="020B0004020202020204" pitchFamily="34" charset="0"/>
              </a:rPr>
              <a:t>: </a:t>
            </a:r>
            <a:r>
              <a:rPr lang="fr-CH" sz="1800" u="sng" dirty="0">
                <a:solidFill>
                  <a:srgbClr val="467886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https://indico.cern.ch/event/1537603/</a:t>
            </a:r>
            <a:endParaRPr lang="fr-CH" sz="1800" u="sng" dirty="0">
              <a:solidFill>
                <a:srgbClr val="467886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indent="-342900">
              <a:buFont typeface="Arial" panose="020B0604020202020204" pitchFamily="34" charset="0"/>
              <a:buChar char="•"/>
            </a:pPr>
            <a:r>
              <a:rPr lang="en-GB" dirty="0"/>
              <a:t>Switched over to the new PLM. This means that designers now have to edit their models for technical galleries on the PLM, and no longer on </a:t>
            </a:r>
            <a:r>
              <a:rPr lang="en-GB" dirty="0" err="1"/>
              <a:t>Smarteam</a:t>
            </a:r>
            <a:r>
              <a:rPr lang="en-GB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Integration GT80 – 847 will be achieved by BE-EA design office due to NA-CONS urgent needs for TDC2/TCC2 full renovation in LS3</a:t>
            </a:r>
          </a:p>
          <a:p>
            <a:r>
              <a:rPr lang="en-GB" dirty="0">
                <a:solidFill>
                  <a:srgbClr val="C00000"/>
                </a:solidFill>
              </a:rPr>
              <a:t>Scans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Gallery 833 scan completed during EYETS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Meshing and 3D modelling in progress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86D852-C111-D98C-3D37-915CB03E9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Scans and Integration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40B13-B392-A175-DE94-BAE2971A4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238723-6AD9-49A0-AEB3-4DAB42B7063D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3ECC8-0007-E591-E866-7E76B97DC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21A20-4C9E-2C8D-8498-E0410E163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311DAE-87B1-E9AF-34E1-918CBCA83F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6616" y="1124745"/>
            <a:ext cx="5764551" cy="32425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A7FFD7-FB8C-87B8-FC1C-90F0868B46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30" r="20334"/>
          <a:stretch/>
        </p:blipFill>
        <p:spPr>
          <a:xfrm>
            <a:off x="6023992" y="4509120"/>
            <a:ext cx="2445697" cy="16099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1CC6A2-F432-625F-25E7-B71BB93D5F9E}"/>
              </a:ext>
            </a:extLst>
          </p:cNvPr>
          <p:cNvSpPr txBox="1"/>
          <p:nvPr/>
        </p:nvSpPr>
        <p:spPr bwMode="auto">
          <a:xfrm>
            <a:off x="9418516" y="5877446"/>
            <a:ext cx="2615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J. Coupard – EN-ACE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7840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C40E55-0F2A-C775-D8E9-F495127D8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96219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Fire partitions under buildings </a:t>
            </a:r>
            <a:r>
              <a:rPr lang="pl-PL" dirty="0"/>
              <a:t>864, 865, 866 </a:t>
            </a:r>
            <a:r>
              <a:rPr lang="en-GB" dirty="0"/>
              <a:t>in Prevessin</a:t>
            </a:r>
            <a:r>
              <a:rPr lang="pl-PL" dirty="0"/>
              <a:t>: done, waiting for electronic key installation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Installation of 3 </a:t>
            </a:r>
            <a:r>
              <a:rPr lang="fr-CH" dirty="0" err="1"/>
              <a:t>fire</a:t>
            </a:r>
            <a:r>
              <a:rPr lang="fr-CH" dirty="0"/>
              <a:t> </a:t>
            </a:r>
            <a:r>
              <a:rPr lang="fr-CH" dirty="0" err="1"/>
              <a:t>doors</a:t>
            </a:r>
            <a:r>
              <a:rPr lang="fr-CH" dirty="0"/>
              <a:t> in NA </a:t>
            </a:r>
            <a:r>
              <a:rPr lang="fr-CH" dirty="0" err="1"/>
              <a:t>complex</a:t>
            </a:r>
            <a:r>
              <a:rPr lang="fr-CH" dirty="0"/>
              <a:t> (</a:t>
            </a:r>
            <a:r>
              <a:rPr lang="fr-CH" dirty="0" err="1"/>
              <a:t>Synergy</a:t>
            </a:r>
            <a:r>
              <a:rPr lang="fr-CH" dirty="0"/>
              <a:t> NA-CONS)</a:t>
            </a:r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civil works for </a:t>
            </a:r>
            <a:r>
              <a:rPr lang="pl-PL" dirty="0"/>
              <a:t>external </a:t>
            </a:r>
            <a:r>
              <a:rPr lang="en-GB" dirty="0"/>
              <a:t>accesses of GT796 in </a:t>
            </a:r>
            <a:r>
              <a:rPr lang="en-GB" dirty="0" err="1"/>
              <a:t>Prevessi</a:t>
            </a:r>
            <a:r>
              <a:rPr lang="pl-PL" dirty="0"/>
              <a:t>n: done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</a:t>
            </a:r>
            <a:r>
              <a:rPr lang="pl-PL" dirty="0"/>
              <a:t>allery </a:t>
            </a:r>
            <a:r>
              <a:rPr lang="en-GB" dirty="0"/>
              <a:t>837 </a:t>
            </a:r>
            <a:r>
              <a:rPr lang="pl-PL" dirty="0"/>
              <a:t>G</a:t>
            </a:r>
            <a:r>
              <a:rPr lang="en-GB" dirty="0"/>
              <a:t>ratings</a:t>
            </a:r>
            <a:r>
              <a:rPr lang="pl-PL" dirty="0"/>
              <a:t>:</a:t>
            </a:r>
            <a:r>
              <a:rPr lang="en-GB" dirty="0"/>
              <a:t> </a:t>
            </a:r>
            <a:r>
              <a:rPr lang="fr-CH" dirty="0" err="1"/>
              <a:t>done</a:t>
            </a:r>
            <a:r>
              <a:rPr lang="fr-CH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/>
              <a:t>R</a:t>
            </a:r>
            <a:r>
              <a:rPr lang="en-GB" dirty="0" err="1"/>
              <a:t>eplacement</a:t>
            </a:r>
            <a:r>
              <a:rPr lang="en-GB" dirty="0"/>
              <a:t> of the </a:t>
            </a:r>
            <a:r>
              <a:rPr lang="pl-PL" dirty="0"/>
              <a:t>interior</a:t>
            </a:r>
            <a:r>
              <a:rPr lang="en-GB" dirty="0"/>
              <a:t> access in the local 112/R-C30</a:t>
            </a:r>
            <a:r>
              <a:rPr lang="pl-PL" dirty="0"/>
              <a:t>: done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810B2F-7BF2-2A6F-A928-EAF1E74F5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Civil engineering </a:t>
            </a:r>
            <a:r>
              <a:rPr lang="fr-CH" dirty="0"/>
              <a:t>(</a:t>
            </a:r>
            <a:r>
              <a:rPr lang="fr-CH" dirty="0" err="1"/>
              <a:t>other</a:t>
            </a:r>
            <a:r>
              <a:rPr lang="fr-CH" dirty="0"/>
              <a:t>) </a:t>
            </a:r>
            <a:r>
              <a:rPr lang="pl-PL" dirty="0"/>
              <a:t>works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4CCD0-176E-66BC-8B22-7545B53AE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B0B223-3656-4288-BADF-98A8B6A70474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1D3FA-4F1B-3B4F-48FC-CBF4385A4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BCAAA-16CF-5F5C-A556-89A7F9E2F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416204-7115-F480-9A1B-783BEB63630B}"/>
              </a:ext>
            </a:extLst>
          </p:cNvPr>
          <p:cNvSpPr txBox="1"/>
          <p:nvPr/>
        </p:nvSpPr>
        <p:spPr bwMode="auto">
          <a:xfrm>
            <a:off x="4495816" y="5809229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600" dirty="0" err="1">
                <a:solidFill>
                  <a:srgbClr val="2F2F2F"/>
                </a:solidFill>
              </a:rPr>
              <a:t>Courtesy</a:t>
            </a:r>
            <a:r>
              <a:rPr lang="fr-CH" sz="1600" dirty="0">
                <a:solidFill>
                  <a:srgbClr val="2F2F2F"/>
                </a:solidFill>
              </a:rPr>
              <a:t> of </a:t>
            </a:r>
            <a:r>
              <a:rPr lang="pl-PL" sz="1600" dirty="0">
                <a:solidFill>
                  <a:srgbClr val="2F2F2F"/>
                </a:solidFill>
              </a:rPr>
              <a:t>F. Legay</a:t>
            </a:r>
            <a:endParaRPr lang="en-US" sz="1600" dirty="0">
              <a:solidFill>
                <a:srgbClr val="2F2F2F"/>
              </a:solidFill>
            </a:endParaRPr>
          </a:p>
        </p:txBody>
      </p:sp>
      <p:pic>
        <p:nvPicPr>
          <p:cNvPr id="2050" name="Image 1">
            <a:extLst>
              <a:ext uri="{FF2B5EF4-FFF2-40B4-BE49-F238E27FC236}">
                <a16:creationId xmlns:a16="http://schemas.microsoft.com/office/drawing/2014/main" id="{9330EB3C-C15F-1809-0738-A6F8AB696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472" y="4103914"/>
            <a:ext cx="1576902" cy="196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age 3">
            <a:extLst>
              <a:ext uri="{FF2B5EF4-FFF2-40B4-BE49-F238E27FC236}">
                <a16:creationId xmlns:a16="http://schemas.microsoft.com/office/drawing/2014/main" id="{7F3BDA4A-59BE-4C7C-F4C5-F9FCBAE10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12965" y="1725132"/>
            <a:ext cx="1462124" cy="194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image/jpeg">
            <a:extLst>
              <a:ext uri="{FF2B5EF4-FFF2-40B4-BE49-F238E27FC236}">
                <a16:creationId xmlns:a16="http://schemas.microsoft.com/office/drawing/2014/main" id="{33E0571D-201D-1A0C-019E-1C2445AFA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0152" y="4103914"/>
            <a:ext cx="2625109" cy="196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ladder in a hole&#10;&#10;Description automatically generated">
            <a:extLst>
              <a:ext uri="{FF2B5EF4-FFF2-40B4-BE49-F238E27FC236}">
                <a16:creationId xmlns:a16="http://schemas.microsoft.com/office/drawing/2014/main" id="{70404727-3DD8-2BC9-8DC6-FE2B41EE4A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7866" y="1725133"/>
            <a:ext cx="1949498" cy="194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31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F7A8F-0CD2-77B3-6D2D-02AEDCD7F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2">
            <a:extLst>
              <a:ext uri="{FF2B5EF4-FFF2-40B4-BE49-F238E27FC236}">
                <a16:creationId xmlns:a16="http://schemas.microsoft.com/office/drawing/2014/main" id="{6465E5CC-788D-6609-3217-0F0D75C4D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8698" y="1025774"/>
            <a:ext cx="5668878" cy="500147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BA8D5-B7DC-D340-B732-ED5C2C783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ACC37A-0648-41EF-A9D8-76E613A376D6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C4275-FF41-68F8-8D8A-7B6443531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6A8CA-5C6E-7979-EF33-8EB33F77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FC9832-4D5B-618F-3EA5-896E80D31F87}"/>
              </a:ext>
            </a:extLst>
          </p:cNvPr>
          <p:cNvSpPr txBox="1"/>
          <p:nvPr/>
        </p:nvSpPr>
        <p:spPr bwMode="auto">
          <a:xfrm>
            <a:off x="751937" y="1549536"/>
            <a:ext cx="15454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Ladder, external hatch</a:t>
            </a:r>
            <a:endParaRPr lang="en-GB" sz="11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099F13-6603-13B6-D43A-A91B5DA46AEE}"/>
              </a:ext>
            </a:extLst>
          </p:cNvPr>
          <p:cNvSpPr txBox="1"/>
          <p:nvPr/>
        </p:nvSpPr>
        <p:spPr bwMode="auto">
          <a:xfrm>
            <a:off x="1414409" y="4293096"/>
            <a:ext cx="8830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>
                <a:highlight>
                  <a:srgbClr val="00FF00"/>
                </a:highlight>
              </a:rPr>
              <a:t>Door from b.31</a:t>
            </a:r>
            <a:endParaRPr lang="en-GB" sz="1100" dirty="0">
              <a:highlight>
                <a:srgbClr val="00FF00"/>
              </a:highlight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546D116-A03F-A3E8-71F8-2032E316565A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297436" y="1680341"/>
            <a:ext cx="1062260" cy="2080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7148FF7-9128-58FB-9BCE-04AE1EB2E9EF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2297437" y="4293096"/>
            <a:ext cx="1638323" cy="215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028FAA1-D7A4-DA23-4067-6ADD044C3961}"/>
              </a:ext>
            </a:extLst>
          </p:cNvPr>
          <p:cNvSpPr txBox="1"/>
          <p:nvPr/>
        </p:nvSpPr>
        <p:spPr bwMode="auto">
          <a:xfrm>
            <a:off x="9203849" y="87024"/>
            <a:ext cx="2906684" cy="12772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100" b="1" dirty="0"/>
              <a:t>General comments: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100" dirty="0"/>
              <a:t>Drain pipes should be unblocked</a:t>
            </a:r>
          </a:p>
          <a:p>
            <a:endParaRPr lang="pl-PL" sz="1100" dirty="0"/>
          </a:p>
          <a:p>
            <a:r>
              <a:rPr lang="pl-PL" sz="1100" b="1" dirty="0"/>
              <a:t>Legend:</a:t>
            </a:r>
          </a:p>
          <a:p>
            <a:r>
              <a:rPr lang="pl-PL" sz="1100" dirty="0"/>
              <a:t>Yellow A – access from the building (GIS)</a:t>
            </a:r>
          </a:p>
          <a:p>
            <a:r>
              <a:rPr lang="pl-PL" sz="1100" dirty="0"/>
              <a:t>Green A – access from the outside (GIS)</a:t>
            </a:r>
          </a:p>
          <a:p>
            <a:r>
              <a:rPr lang="pl-PL" sz="1100" dirty="0">
                <a:highlight>
                  <a:srgbClr val="00FF00"/>
                </a:highlight>
              </a:rPr>
              <a:t>Recommended personnel/material access</a:t>
            </a:r>
            <a:endParaRPr lang="en-GB" sz="1100" dirty="0">
              <a:highlight>
                <a:srgbClr val="00FF00"/>
              </a:highlight>
            </a:endParaRP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9486B588-C578-EFED-6935-78A6FA2EB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31" y="331605"/>
            <a:ext cx="11376025" cy="751151"/>
          </a:xfrm>
        </p:spPr>
        <p:txBody>
          <a:bodyPr/>
          <a:lstStyle/>
          <a:p>
            <a:r>
              <a:rPr lang="pl-PL" sz="3200" dirty="0"/>
              <a:t>Gallery 833</a:t>
            </a:r>
            <a:r>
              <a:rPr lang="fr-CH" sz="3200" dirty="0"/>
              <a:t> </a:t>
            </a:r>
            <a:r>
              <a:rPr lang="fr-CH" sz="3200" dirty="0" err="1"/>
              <a:t>survey</a:t>
            </a:r>
            <a:endParaRPr lang="en-GB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0DC845-CF7B-6879-353F-79219027C1D1}"/>
              </a:ext>
            </a:extLst>
          </p:cNvPr>
          <p:cNvSpPr txBox="1"/>
          <p:nvPr/>
        </p:nvSpPr>
        <p:spPr bwMode="auto">
          <a:xfrm>
            <a:off x="9463121" y="2058194"/>
            <a:ext cx="20215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>
                <a:highlight>
                  <a:srgbClr val="00FF00"/>
                </a:highlight>
              </a:rPr>
              <a:t>Material access, consolidated</a:t>
            </a:r>
            <a:endParaRPr lang="en-GB" sz="1100" dirty="0">
              <a:highlight>
                <a:srgbClr val="00FF00"/>
              </a:highligh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415777-FAB7-37CA-0A07-90E377687067}"/>
              </a:ext>
            </a:extLst>
          </p:cNvPr>
          <p:cNvSpPr txBox="1"/>
          <p:nvPr/>
        </p:nvSpPr>
        <p:spPr bwMode="auto">
          <a:xfrm>
            <a:off x="951104" y="5004475"/>
            <a:ext cx="1529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>
                <a:highlight>
                  <a:srgbClr val="00FF00"/>
                </a:highlight>
              </a:rPr>
              <a:t>Material access, consolidated, square opening (shorter than normally)</a:t>
            </a:r>
            <a:endParaRPr lang="en-GB" sz="1100" dirty="0">
              <a:highlight>
                <a:srgbClr val="00FF00"/>
              </a:highlight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417468-3B61-6137-9936-BE36D4E91FDE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2480968" y="5389196"/>
            <a:ext cx="3038968" cy="77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F0CB115-5ADC-970B-720B-1F8E1AD93394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6744072" y="2188999"/>
            <a:ext cx="2719049" cy="357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F27B50A-E9FF-6C44-4330-81BB45328B68}"/>
              </a:ext>
            </a:extLst>
          </p:cNvPr>
          <p:cNvSpPr txBox="1"/>
          <p:nvPr/>
        </p:nvSpPr>
        <p:spPr bwMode="auto">
          <a:xfrm>
            <a:off x="4391777" y="204829"/>
            <a:ext cx="14645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Ladder, inside hatch</a:t>
            </a:r>
            <a:endParaRPr lang="en-GB" sz="11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119925D-D7BB-1141-7F8E-44E80CDC15DF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5124060" y="466439"/>
            <a:ext cx="1167031" cy="1679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97F571E-A930-6C6C-96BC-F47829B17C9C}"/>
              </a:ext>
            </a:extLst>
          </p:cNvPr>
          <p:cNvSpPr txBox="1"/>
          <p:nvPr/>
        </p:nvSpPr>
        <p:spPr bwMode="auto">
          <a:xfrm>
            <a:off x="9646419" y="5653400"/>
            <a:ext cx="10967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>
                <a:highlight>
                  <a:srgbClr val="00FF00"/>
                </a:highlight>
              </a:rPr>
              <a:t>Staircase from the outside</a:t>
            </a:r>
            <a:endParaRPr lang="en-GB" sz="1100" dirty="0">
              <a:highlight>
                <a:srgbClr val="00FF00"/>
              </a:highlight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E2D2275-5CBE-A152-0C81-098FBD318401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6456040" y="5868844"/>
            <a:ext cx="3190379" cy="46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DFE81915-FD17-C2F9-85E3-7EAFF518C4C2}"/>
              </a:ext>
            </a:extLst>
          </p:cNvPr>
          <p:cNvSpPr txBox="1"/>
          <p:nvPr/>
        </p:nvSpPr>
        <p:spPr bwMode="auto">
          <a:xfrm>
            <a:off x="9595824" y="3923883"/>
            <a:ext cx="11473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Door from b.361, PSB access needed </a:t>
            </a:r>
            <a:endParaRPr lang="en-GB" sz="110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6F37E14-03AC-9460-6EB1-709B3CFD4709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7176120" y="4198448"/>
            <a:ext cx="2419704" cy="25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BD52E80-8E5E-EAC0-B8B9-71E96FAC1BD9}"/>
              </a:ext>
            </a:extLst>
          </p:cNvPr>
          <p:cNvSpPr txBox="1"/>
          <p:nvPr/>
        </p:nvSpPr>
        <p:spPr bwMode="auto">
          <a:xfrm>
            <a:off x="852745" y="3336231"/>
            <a:ext cx="1905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Ladder (bad shape), external hatch (is it needed if exit via building right next to it?)</a:t>
            </a:r>
            <a:endParaRPr lang="en-GB" sz="11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F6923AF-1411-939B-B3E7-F3E49C4576F8}"/>
              </a:ext>
            </a:extLst>
          </p:cNvPr>
          <p:cNvCxnSpPr>
            <a:cxnSpLocks/>
            <a:stCxn id="46" idx="3"/>
          </p:cNvCxnSpPr>
          <p:nvPr/>
        </p:nvCxnSpPr>
        <p:spPr>
          <a:xfrm>
            <a:off x="2758345" y="3636313"/>
            <a:ext cx="1216091" cy="562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EBD4E8C4-8EDE-1E42-DB94-D7A0F948BF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540" y="1237873"/>
            <a:ext cx="646053" cy="858351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40B164D-487D-8091-B552-8542BB4A5D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6283" y="2670541"/>
            <a:ext cx="1096769" cy="825982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16F7F5F3-5652-D62E-0176-7585863C7508}"/>
              </a:ext>
            </a:extLst>
          </p:cNvPr>
          <p:cNvSpPr txBox="1"/>
          <p:nvPr/>
        </p:nvSpPr>
        <p:spPr bwMode="auto">
          <a:xfrm>
            <a:off x="9343405" y="2727635"/>
            <a:ext cx="15454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Ladder, external hatch, consolidated,  temporary water valve in the middle of access</a:t>
            </a:r>
            <a:endParaRPr lang="en-GB" sz="1100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2F62C5E-2037-E6D4-4B25-472014211778}"/>
              </a:ext>
            </a:extLst>
          </p:cNvPr>
          <p:cNvCxnSpPr>
            <a:cxnSpLocks/>
            <a:stCxn id="54" idx="1"/>
          </p:cNvCxnSpPr>
          <p:nvPr/>
        </p:nvCxnSpPr>
        <p:spPr>
          <a:xfrm flipH="1" flipV="1">
            <a:off x="8184232" y="1364297"/>
            <a:ext cx="1159173" cy="1748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26520FE9-EC0A-DAB8-930C-A0903D14C90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7191" y="5673693"/>
            <a:ext cx="916865" cy="690496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2407CCA5-05C8-823A-22C6-1C8C1E0AF5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1544" y="3837101"/>
            <a:ext cx="1027385" cy="773728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7364DBE7-2A2D-FA95-12EA-37C2DDACFA7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1728" y="91118"/>
            <a:ext cx="681254" cy="90512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BCEDA91C-22C1-8352-DF12-A47A8EC9278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24" y="4885563"/>
            <a:ext cx="681254" cy="90512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513DBAAE-FA6C-EB1F-38CC-8609EA68DA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082" y="4055979"/>
            <a:ext cx="681254" cy="90512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24C88310-66AB-E48C-77FF-6BDD22FB4DE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"/>
          <a:stretch/>
        </p:blipFill>
        <p:spPr>
          <a:xfrm>
            <a:off x="105487" y="3349066"/>
            <a:ext cx="792089" cy="5976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5C1448-3269-02F9-44F4-AE852995DD5D}"/>
              </a:ext>
            </a:extLst>
          </p:cNvPr>
          <p:cNvSpPr txBox="1"/>
          <p:nvPr/>
        </p:nvSpPr>
        <p:spPr bwMode="auto">
          <a:xfrm>
            <a:off x="6623299" y="121090"/>
            <a:ext cx="261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EDMS: </a:t>
            </a:r>
            <a:r>
              <a:rPr lang="pl-PL" dirty="0">
                <a:hlinkClick r:id="rId11"/>
              </a:rPr>
              <a:t>3136100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D25C36-898E-6D87-6C8B-5CE82D5D4596}"/>
              </a:ext>
            </a:extLst>
          </p:cNvPr>
          <p:cNvSpPr txBox="1"/>
          <p:nvPr/>
        </p:nvSpPr>
        <p:spPr bwMode="auto">
          <a:xfrm>
            <a:off x="89600" y="5891927"/>
            <a:ext cx="2838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I. Krautsztrung – EN-PAS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26245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92D2A5-0B73-127D-B8A2-93F287E0B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811461" cy="4608512"/>
          </a:xfrm>
        </p:spPr>
        <p:txBody>
          <a:bodyPr/>
          <a:lstStyle/>
          <a:p>
            <a:r>
              <a:rPr lang="fr-CH" dirty="0"/>
              <a:t>Joint CERN FRS / SIS Geneva </a:t>
            </a:r>
            <a:r>
              <a:rPr lang="fr-CH" dirty="0" err="1"/>
              <a:t>annual</a:t>
            </a:r>
            <a:r>
              <a:rPr lang="fr-CH" dirty="0"/>
              <a:t> </a:t>
            </a:r>
            <a:r>
              <a:rPr lang="fr-CH" dirty="0" err="1"/>
              <a:t>exercise</a:t>
            </a:r>
            <a:endParaRPr lang="fr-CH" dirty="0"/>
          </a:p>
          <a:p>
            <a:r>
              <a:rPr lang="fr-CH" dirty="0" err="1"/>
              <a:t>Gallery</a:t>
            </a:r>
            <a:r>
              <a:rPr lang="fr-CH" dirty="0"/>
              <a:t> 796 </a:t>
            </a:r>
            <a:r>
              <a:rPr lang="fr-CH" dirty="0" err="1"/>
              <a:t>safety</a:t>
            </a:r>
            <a:r>
              <a:rPr lang="fr-CH" dirty="0"/>
              <a:t> </a:t>
            </a:r>
            <a:r>
              <a:rPr lang="fr-CH" dirty="0" err="1"/>
              <a:t>improvements</a:t>
            </a:r>
            <a:r>
              <a:rPr lang="fr-CH" dirty="0"/>
              <a:t> </a:t>
            </a:r>
          </a:p>
          <a:p>
            <a:pPr lvl="1"/>
            <a:r>
              <a:rPr lang="pl-PL" sz="2000" dirty="0"/>
              <a:t>ECR: </a:t>
            </a:r>
            <a:r>
              <a:rPr lang="pl-PL" sz="2000" dirty="0">
                <a:hlinkClick r:id="rId2"/>
              </a:rPr>
              <a:t>3017542</a:t>
            </a:r>
            <a:r>
              <a:rPr lang="pl-PL" sz="2000" dirty="0"/>
              <a:t> – launched</a:t>
            </a:r>
            <a:endParaRPr lang="fr-CH" sz="2000" dirty="0"/>
          </a:p>
          <a:p>
            <a:pPr marL="927100" lvl="2" indent="-342900">
              <a:buSzTx/>
              <a:buFont typeface="Arial" panose="020B0604020202020204" pitchFamily="34" charset="0"/>
              <a:buChar char="•"/>
              <a:defRPr/>
            </a:pPr>
            <a:r>
              <a:rPr kumimoji="0" lang="pl-PL" sz="2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Visit on-site on March 18</a:t>
            </a:r>
            <a:r>
              <a:rPr kumimoji="0" lang="fr-CH" sz="2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 </a:t>
            </a:r>
            <a:r>
              <a:rPr kumimoji="0" lang="fr-CH" sz="21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with</a:t>
            </a:r>
            <a:r>
              <a:rPr kumimoji="0" lang="fr-CH" sz="2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 CERN FRS and Site Security</a:t>
            </a:r>
            <a:endParaRPr kumimoji="0" lang="pl-PL" sz="21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ource Sans Pro"/>
              <a:cs typeface="Arial"/>
            </a:endParaRPr>
          </a:p>
          <a:p>
            <a:pPr marL="927100" lvl="2" indent="-342900">
              <a:buSzTx/>
              <a:buFont typeface="Arial" panose="020B0604020202020204" pitchFamily="34" charset="0"/>
              <a:buChar char="•"/>
              <a:defRPr/>
            </a:pPr>
            <a:r>
              <a:rPr kumimoji="0" lang="pl-PL" sz="2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Recent inputs</a:t>
            </a:r>
          </a:p>
          <a:p>
            <a:pPr marL="927100" lvl="2" indent="-342900">
              <a:buSzTx/>
              <a:buFont typeface="Arial" panose="020B0604020202020204" pitchFamily="34" charset="0"/>
              <a:buChar char="•"/>
              <a:defRPr/>
            </a:pPr>
            <a:r>
              <a:rPr kumimoji="0" lang="pl-PL" sz="2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Newly identified actions</a:t>
            </a:r>
          </a:p>
          <a:p>
            <a:pPr marL="927100" lvl="2" indent="-342900">
              <a:buSzTx/>
              <a:buFont typeface="Arial" panose="020B0604020202020204" pitchFamily="34" charset="0"/>
              <a:buChar char="•"/>
              <a:defRPr/>
            </a:pPr>
            <a:r>
              <a:rPr kumimoji="0" lang="pl-PL" sz="21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Special safety measures to enter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EA8D83-D255-BF95-1124-212D3ECC3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Safety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2613E-5173-F9F1-18A1-CF80BBCC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9CE168-1A1E-49E8-862B-72B3A0240F5F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34CA5-9888-AB80-DB90-71C537E9E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5F7BB-22D1-D382-904A-AD162A734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A group of people in yellow suits&#10;&#10;AI-generated content may be incorrect.">
            <a:extLst>
              <a:ext uri="{FF2B5EF4-FFF2-40B4-BE49-F238E27FC236}">
                <a16:creationId xmlns:a16="http://schemas.microsoft.com/office/drawing/2014/main" id="{F7A702D0-39F1-3A19-8180-3E2A597C3C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7498" y="1439175"/>
            <a:ext cx="2186513" cy="2186513"/>
          </a:xfrm>
          <a:prstGeom prst="rect">
            <a:avLst/>
          </a:prstGeom>
        </p:spPr>
      </p:pic>
      <p:pic>
        <p:nvPicPr>
          <p:cNvPr id="10" name="Picture 9" descr="A group of people in a tunnel&#10;&#10;AI-generated content may be incorrect.">
            <a:extLst>
              <a:ext uri="{FF2B5EF4-FFF2-40B4-BE49-F238E27FC236}">
                <a16:creationId xmlns:a16="http://schemas.microsoft.com/office/drawing/2014/main" id="{F2C870B3-8D11-9E67-3D58-B13A48AA97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660" y="1436687"/>
            <a:ext cx="2186513" cy="2186513"/>
          </a:xfrm>
          <a:prstGeom prst="rect">
            <a:avLst/>
          </a:prstGeom>
        </p:spPr>
      </p:pic>
      <p:pic>
        <p:nvPicPr>
          <p:cNvPr id="11" name="Picture 10" descr="A map of a city&#10;&#10;AI-generated content may be incorrect.">
            <a:extLst>
              <a:ext uri="{FF2B5EF4-FFF2-40B4-BE49-F238E27FC236}">
                <a16:creationId xmlns:a16="http://schemas.microsoft.com/office/drawing/2014/main" id="{C659C086-A24F-DEEE-B05B-A1A9B7495E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74" r="462" b="2"/>
          <a:stretch>
            <a:fillRect/>
          </a:stretch>
        </p:blipFill>
        <p:spPr>
          <a:xfrm>
            <a:off x="7219450" y="3717032"/>
            <a:ext cx="2880320" cy="2365365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3D1018-8121-0926-345C-C3E001EB089C}"/>
              </a:ext>
            </a:extLst>
          </p:cNvPr>
          <p:cNvSpPr txBox="1"/>
          <p:nvPr/>
        </p:nvSpPr>
        <p:spPr bwMode="auto">
          <a:xfrm>
            <a:off x="89600" y="5891927"/>
            <a:ext cx="2838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I. Krautsztrung – EN-PAS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9397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4167F84-6DAA-4308-A9C3-8504C66837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3542460"/>
              </p:ext>
            </p:extLst>
          </p:nvPr>
        </p:nvGraphicFramePr>
        <p:xfrm>
          <a:off x="227344" y="931886"/>
          <a:ext cx="11737305" cy="5017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9893">
                  <a:extLst>
                    <a:ext uri="{9D8B030D-6E8A-4147-A177-3AD203B41FA5}">
                      <a16:colId xmlns:a16="http://schemas.microsoft.com/office/drawing/2014/main" val="3384999834"/>
                    </a:ext>
                  </a:extLst>
                </a:gridCol>
                <a:gridCol w="919186">
                  <a:extLst>
                    <a:ext uri="{9D8B030D-6E8A-4147-A177-3AD203B41FA5}">
                      <a16:colId xmlns:a16="http://schemas.microsoft.com/office/drawing/2014/main" val="1443315131"/>
                    </a:ext>
                  </a:extLst>
                </a:gridCol>
                <a:gridCol w="989893">
                  <a:extLst>
                    <a:ext uri="{9D8B030D-6E8A-4147-A177-3AD203B41FA5}">
                      <a16:colId xmlns:a16="http://schemas.microsoft.com/office/drawing/2014/main" val="2902486138"/>
                    </a:ext>
                  </a:extLst>
                </a:gridCol>
                <a:gridCol w="1060600">
                  <a:extLst>
                    <a:ext uri="{9D8B030D-6E8A-4147-A177-3AD203B41FA5}">
                      <a16:colId xmlns:a16="http://schemas.microsoft.com/office/drawing/2014/main" val="936668044"/>
                    </a:ext>
                  </a:extLst>
                </a:gridCol>
                <a:gridCol w="1116996">
                  <a:extLst>
                    <a:ext uri="{9D8B030D-6E8A-4147-A177-3AD203B41FA5}">
                      <a16:colId xmlns:a16="http://schemas.microsoft.com/office/drawing/2014/main" val="3016494156"/>
                    </a:ext>
                  </a:extLst>
                </a:gridCol>
                <a:gridCol w="1145616">
                  <a:extLst>
                    <a:ext uri="{9D8B030D-6E8A-4147-A177-3AD203B41FA5}">
                      <a16:colId xmlns:a16="http://schemas.microsoft.com/office/drawing/2014/main" val="3176942010"/>
                    </a:ext>
                  </a:extLst>
                </a:gridCol>
                <a:gridCol w="1555548">
                  <a:extLst>
                    <a:ext uri="{9D8B030D-6E8A-4147-A177-3AD203B41FA5}">
                      <a16:colId xmlns:a16="http://schemas.microsoft.com/office/drawing/2014/main" val="852510383"/>
                    </a:ext>
                  </a:extLst>
                </a:gridCol>
                <a:gridCol w="1555548">
                  <a:extLst>
                    <a:ext uri="{9D8B030D-6E8A-4147-A177-3AD203B41FA5}">
                      <a16:colId xmlns:a16="http://schemas.microsoft.com/office/drawing/2014/main" val="399763813"/>
                    </a:ext>
                  </a:extLst>
                </a:gridCol>
                <a:gridCol w="707066">
                  <a:extLst>
                    <a:ext uri="{9D8B030D-6E8A-4147-A177-3AD203B41FA5}">
                      <a16:colId xmlns:a16="http://schemas.microsoft.com/office/drawing/2014/main" val="3940600403"/>
                    </a:ext>
                  </a:extLst>
                </a:gridCol>
                <a:gridCol w="616838">
                  <a:extLst>
                    <a:ext uri="{9D8B030D-6E8A-4147-A177-3AD203B41FA5}">
                      <a16:colId xmlns:a16="http://schemas.microsoft.com/office/drawing/2014/main" val="1678911003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1659298363"/>
                    </a:ext>
                  </a:extLst>
                </a:gridCol>
              </a:tblGrid>
              <a:tr h="614090">
                <a:tc>
                  <a:txBody>
                    <a:bodyPr/>
                    <a:lstStyle/>
                    <a:p>
                      <a:r>
                        <a:rPr lang="pl-PL" sz="1000" dirty="0"/>
                        <a:t>Gallery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dirty="0"/>
                        <a:t>Drinking water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dirty="0"/>
                        <a:t>Firefighting network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dirty="0"/>
                        <a:t>Compressed air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dirty="0"/>
                        <a:t>Heating pipes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/>
                        <a:t>Decabling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Doors, metal frames, roofs, ladders, false floors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/>
                        <a:t>Asbestos , led diagnostics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/>
                        <a:t>Drain check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/>
                        <a:t>Scans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/>
                        <a:t>3D model Integration / cross-section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10058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835 north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444163280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835 south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04364491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825 part 4.1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Partially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541728194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825 part 4.2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000" b="1" dirty="0">
                        <a:solidFill>
                          <a:srgbClr val="FF99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Partially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49998992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825 part 3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b="0" i="0" dirty="0">
                          <a:solidFill>
                            <a:srgbClr val="FF0000"/>
                          </a:solidFill>
                        </a:rPr>
                        <a:t>2026</a:t>
                      </a:r>
                      <a:r>
                        <a:rPr lang="pl-PL" sz="1000" b="0" i="0" dirty="0">
                          <a:solidFill>
                            <a:srgbClr val="FF0000"/>
                          </a:solidFill>
                        </a:rPr>
                        <a:t> - </a:t>
                      </a:r>
                      <a:r>
                        <a:rPr lang="pl-PL" sz="10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2028</a:t>
                      </a:r>
                      <a:endParaRPr lang="en-GB" sz="10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Partially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Partially, 2025 + </a:t>
                      </a:r>
                      <a:r>
                        <a:rPr lang="pl-PL" sz="1000" b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  <a:endParaRPr lang="en-GB" sz="1000" b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i="1" dirty="0"/>
                        <a:t>TBC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Done</a:t>
                      </a:r>
                      <a:endParaRPr kumimoji="0" lang="en-GB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377580087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825 part 2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202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6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6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6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r>
                        <a:rPr lang="pl-P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9/30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i="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5 - </a:t>
                      </a:r>
                      <a:r>
                        <a:rPr lang="pl-PL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2028</a:t>
                      </a:r>
                      <a:endParaRPr lang="en-GB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i="1" dirty="0"/>
                        <a:t>TBC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Source Sans Pro"/>
                          <a:cs typeface="Arial"/>
                        </a:rPr>
                        <a:t>Done</a:t>
                      </a:r>
                      <a:endParaRPr kumimoji="0" lang="en-GB" sz="1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Source Sans Pro"/>
                        <a:cs typeface="Arial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i="0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000" i="0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203790328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825 part 1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8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dirty="0">
                          <a:solidFill>
                            <a:srgbClr val="FF0000"/>
                          </a:solidFill>
                        </a:rPr>
                        <a:t>202</a:t>
                      </a:r>
                      <a:r>
                        <a:rPr lang="pl-PL" sz="1000" b="0" i="0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sz="10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dirty="0">
                          <a:solidFill>
                            <a:srgbClr val="FF0000"/>
                          </a:solidFill>
                        </a:rPr>
                        <a:t>202</a:t>
                      </a:r>
                      <a:r>
                        <a:rPr lang="pl-PL" sz="1000" b="0" i="0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GB" sz="10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l-P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i="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2026 </a:t>
                      </a:r>
                      <a:r>
                        <a:rPr lang="pl-PL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+ 2029</a:t>
                      </a:r>
                      <a:endParaRPr lang="en-GB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i="1" dirty="0"/>
                        <a:t>TBC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pl-PL" sz="1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Done</a:t>
                      </a:r>
                      <a:endParaRPr lang="en-GB" sz="1000" b="0" i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i="0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000" i="0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377671800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en-GB" sz="1000" b="1" dirty="0"/>
                        <a:t>833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5-27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5-27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5-27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pl-PL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2032-34</a:t>
                      </a:r>
                      <a:endParaRPr lang="en-GB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0" dirty="0"/>
                        <a:t>2025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1" dirty="0"/>
                        <a:t>TBC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202</a:t>
                      </a:r>
                      <a:r>
                        <a:rPr kumimoji="0" lang="pl-PL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6</a:t>
                      </a:r>
                      <a:r>
                        <a:rPr kumimoji="0" lang="fr-CH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/27</a:t>
                      </a:r>
                      <a:endParaRPr kumimoji="0" lang="en-GB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i="1" dirty="0"/>
                        <a:t>TBC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0" i="0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i="0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000" i="0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684301498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826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i="1" dirty="0"/>
                        <a:t>N/A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i="0" dirty="0">
                          <a:solidFill>
                            <a:srgbClr val="FF9900"/>
                          </a:solidFill>
                        </a:rPr>
                        <a:t>Ongoing</a:t>
                      </a:r>
                      <a:endParaRPr lang="en-GB" sz="10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449989964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827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N/A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Partially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507439942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830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N/A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dirty="0"/>
                        <a:t>P</a:t>
                      </a:r>
                      <a:r>
                        <a:rPr lang="pl-PL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artiall</a:t>
                      </a:r>
                      <a:r>
                        <a:rPr lang="pl-PL" sz="1000" dirty="0"/>
                        <a:t>y, 2024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Partially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Partially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486326855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836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N/A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755804576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180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Partially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728958384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183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N/A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A44A"/>
                          </a:solidFill>
                        </a:rPr>
                        <a:t>Partially</a:t>
                      </a:r>
                      <a:endParaRPr lang="en-GB" sz="1000" b="1" dirty="0">
                        <a:solidFill>
                          <a:srgbClr val="00A44A"/>
                        </a:solidFill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625286353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829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Partially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4139775262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831 + 832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N/A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4016437496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837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0" i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r>
                        <a:rPr lang="fr-CH" sz="1000" b="0" i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pl-PL" sz="1000" b="0" i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fr-CH" sz="1000" b="0" i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GB" sz="1000" b="0" i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2029/30</a:t>
                      </a:r>
                      <a:endParaRPr lang="pl-PL" sz="1000" b="0" i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i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2029/30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Partially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TBC</a:t>
                      </a:r>
                      <a:endParaRPr lang="en-GB" sz="10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887296365"/>
                  </a:ext>
                </a:extLst>
              </a:tr>
              <a:tr h="244628">
                <a:tc>
                  <a:txBody>
                    <a:bodyPr/>
                    <a:lstStyle/>
                    <a:p>
                      <a:r>
                        <a:rPr lang="pl-PL" sz="1000" b="1" dirty="0"/>
                        <a:t>821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2029/30</a:t>
                      </a:r>
                      <a:endParaRPr lang="pl-PL" sz="1000" b="0" i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i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2029/30</a:t>
                      </a:r>
                      <a:endParaRPr lang="pl-PL" sz="1000" b="0" i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i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2029/30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2035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b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Partially</a:t>
                      </a:r>
                      <a:endParaRPr lang="en-GB" sz="1000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i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  <a:r>
                        <a:rPr lang="fr-CH" sz="1000" b="0" i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/28</a:t>
                      </a:r>
                      <a:endParaRPr lang="en-GB" sz="1000" b="0" i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dirty="0"/>
                        <a:t>TBC</a:t>
                      </a:r>
                      <a:endParaRPr lang="en-GB" sz="1000" i="1" dirty="0"/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sz="1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TBC</a:t>
                      </a:r>
                      <a:endParaRPr lang="en-GB" sz="10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41570756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DC75DC1A-8028-0235-C64C-441D45829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fr-CH" dirty="0"/>
              <a:t>Program </a:t>
            </a:r>
            <a:r>
              <a:rPr lang="fr-CH" dirty="0" err="1"/>
              <a:t>Status</a:t>
            </a:r>
            <a:r>
              <a:rPr lang="fr-CH" dirty="0"/>
              <a:t> - DASHBOARD</a:t>
            </a:r>
            <a:endParaRPr lang="LID4096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FEC224-1325-1188-564D-AD8615E6C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1946788-E00E-0CD9-5EBB-E01909AFE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0D67-A877-4931-8A3D-007ECBC7A96B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D2DAC75-7E3B-E288-26DA-B4A1D33AE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/>
              <a:t>PB#5 - Other Workpackages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B99FBD-7EF7-A6DC-C565-BB1FD08D2A4C}"/>
              </a:ext>
            </a:extLst>
          </p:cNvPr>
          <p:cNvSpPr txBox="1"/>
          <p:nvPr/>
        </p:nvSpPr>
        <p:spPr bwMode="auto">
          <a:xfrm>
            <a:off x="9962306" y="5973738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600" b="1" dirty="0">
                <a:solidFill>
                  <a:srgbClr val="2F2F2F"/>
                </a:solidFill>
              </a:rPr>
              <a:t>EDMS: 2917540</a:t>
            </a:r>
            <a:endParaRPr lang="en-US" sz="1600" b="1" dirty="0">
              <a:solidFill>
                <a:srgbClr val="2F2F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1420EA-A6A9-E046-DA36-CC003C1105D3}"/>
              </a:ext>
            </a:extLst>
          </p:cNvPr>
          <p:cNvSpPr txBox="1"/>
          <p:nvPr/>
        </p:nvSpPr>
        <p:spPr>
          <a:xfrm>
            <a:off x="4691841" y="5980020"/>
            <a:ext cx="28083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sz="1600" b="1" dirty="0">
                <a:solidFill>
                  <a:schemeClr val="accent2"/>
                </a:solidFill>
              </a:rPr>
              <a:t>No specific critical path</a:t>
            </a:r>
            <a:endParaRPr lang="en-GB" sz="1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49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99A41A-09BB-F06C-7D9F-0449F679C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3551" y="1592263"/>
            <a:ext cx="9720461" cy="46085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dirty="0"/>
              <a:t>342.1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tonnes of old piping and </a:t>
            </a:r>
            <a:r>
              <a:rPr lang="en-GB" dirty="0" err="1"/>
              <a:t>materi</a:t>
            </a:r>
            <a:r>
              <a:rPr lang="pl-PL" dirty="0"/>
              <a:t>al</a:t>
            </a:r>
            <a:r>
              <a:rPr lang="en-GB" dirty="0"/>
              <a:t> removed</a:t>
            </a:r>
            <a:endParaRPr lang="pl-PL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pl-PL" dirty="0"/>
          </a:p>
          <a:p>
            <a:pPr>
              <a:lnSpc>
                <a:spcPct val="150000"/>
              </a:lnSpc>
            </a:pPr>
            <a:r>
              <a:rPr lang="pl-PL" dirty="0"/>
              <a:t>6.13</a:t>
            </a:r>
            <a:r>
              <a:rPr lang="en-GB" dirty="0"/>
              <a:t> km of old piping dismantled and replaced by </a:t>
            </a:r>
            <a:r>
              <a:rPr lang="pl-PL" dirty="0"/>
              <a:t>4.70</a:t>
            </a:r>
            <a:r>
              <a:rPr lang="en-GB" dirty="0"/>
              <a:t> km of new piping</a:t>
            </a:r>
            <a:endParaRPr lang="pl-PL" dirty="0"/>
          </a:p>
          <a:p>
            <a:pPr>
              <a:lnSpc>
                <a:spcPct val="150000"/>
              </a:lnSpc>
            </a:pPr>
            <a:endParaRPr lang="pl-PL" dirty="0"/>
          </a:p>
          <a:p>
            <a:pPr>
              <a:lnSpc>
                <a:spcPct val="150000"/>
              </a:lnSpc>
            </a:pPr>
            <a:r>
              <a:rPr lang="pl-PL" dirty="0"/>
              <a:t>397</a:t>
            </a:r>
            <a:r>
              <a:rPr lang="en-GB" dirty="0"/>
              <a:t> k</a:t>
            </a:r>
            <a:r>
              <a:rPr lang="pl-PL" dirty="0"/>
              <a:t>m</a:t>
            </a:r>
            <a:r>
              <a:rPr lang="en-GB" dirty="0"/>
              <a:t> of cables removed</a:t>
            </a:r>
            <a:r>
              <a:rPr lang="pl-PL" dirty="0"/>
              <a:t>, 510 m</a:t>
            </a:r>
            <a:r>
              <a:rPr lang="pl-PL" baseline="30000" dirty="0"/>
              <a:t>3</a:t>
            </a:r>
            <a:r>
              <a:rPr lang="pl-PL" dirty="0"/>
              <a:t> of waste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pPr>
              <a:lnSpc>
                <a:spcPct val="150000"/>
              </a:lnSpc>
            </a:pPr>
            <a:r>
              <a:rPr lang="pl-PL" dirty="0"/>
              <a:t>2700</a:t>
            </a:r>
            <a:r>
              <a:rPr lang="en-GB" dirty="0"/>
              <a:t> welds and </a:t>
            </a:r>
            <a:r>
              <a:rPr lang="pl-PL" dirty="0"/>
              <a:t>270</a:t>
            </a:r>
            <a:r>
              <a:rPr lang="en-GB" dirty="0"/>
              <a:t> non-destructive tests so far have been performed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8CFF58-09CD-28BD-8043-72DB44BA8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Works in numbers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A5E1B-CD63-99D3-644C-F3EEF04FB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B13B7-5149-5549-1434-1A639577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28DAEE5-E08F-2634-AF57-D6CA8E704495}"/>
              </a:ext>
            </a:extLst>
          </p:cNvPr>
          <p:cNvSpPr/>
          <p:nvPr/>
        </p:nvSpPr>
        <p:spPr>
          <a:xfrm>
            <a:off x="1101764" y="1500213"/>
            <a:ext cx="773458" cy="77345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5710943-05C2-0D8A-3335-A0A1C04F9885}"/>
              </a:ext>
            </a:extLst>
          </p:cNvPr>
          <p:cNvSpPr/>
          <p:nvPr/>
        </p:nvSpPr>
        <p:spPr>
          <a:xfrm>
            <a:off x="1101764" y="2606977"/>
            <a:ext cx="773458" cy="77345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B3F809-716B-DA38-4782-599834D7A7CA}"/>
              </a:ext>
            </a:extLst>
          </p:cNvPr>
          <p:cNvSpPr/>
          <p:nvPr/>
        </p:nvSpPr>
        <p:spPr>
          <a:xfrm>
            <a:off x="1101764" y="3713741"/>
            <a:ext cx="773458" cy="773458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F4D7FD-42B4-989C-3831-36A1C2AEBA37}"/>
              </a:ext>
            </a:extLst>
          </p:cNvPr>
          <p:cNvSpPr/>
          <p:nvPr/>
        </p:nvSpPr>
        <p:spPr>
          <a:xfrm>
            <a:off x="1104357" y="4822275"/>
            <a:ext cx="773458" cy="773458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6F99F-747B-7920-A774-A83AF22B6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01D721-2D46-4A77-941C-1D89E5264BD6}" type="datetime1">
              <a:rPr lang="en-US" smtClean="0"/>
              <a:t>6/6/2025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99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58253-D593-B2F1-A1B3-AE1C5CFEA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C6FF65-3905-40A0-B9F9-910B3640904F}" type="datetime1">
              <a:rPr lang="en-US" smtClean="0"/>
              <a:t>6/6/2025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D258E-EC4B-0ECC-6FD0-76BACA08A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3DEBA-D2D2-0881-A8C3-2438210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8" descr="A group of people sitting at a table&#10;&#10;AI-generated content may be incorrect.">
            <a:extLst>
              <a:ext uri="{FF2B5EF4-FFF2-40B4-BE49-F238E27FC236}">
                <a16:creationId xmlns:a16="http://schemas.microsoft.com/office/drawing/2014/main" id="{9767E889-76AD-5068-ED31-78E276DC8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8010" y="490900"/>
            <a:ext cx="3534654" cy="2650991"/>
          </a:xfrm>
          <a:prstGeom prst="rect">
            <a:avLst/>
          </a:prstGeom>
        </p:spPr>
      </p:pic>
      <p:pic>
        <p:nvPicPr>
          <p:cNvPr id="11" name="Picture 10" descr="A group of people wearing safety vests and helmets&#10;&#10;AI-generated content may be incorrect.">
            <a:extLst>
              <a:ext uri="{FF2B5EF4-FFF2-40B4-BE49-F238E27FC236}">
                <a16:creationId xmlns:a16="http://schemas.microsoft.com/office/drawing/2014/main" id="{09640394-FB57-640D-E71D-BEC910C909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60" y="3271946"/>
            <a:ext cx="3583322" cy="2687198"/>
          </a:xfrm>
          <a:prstGeom prst="rect">
            <a:avLst/>
          </a:prstGeom>
        </p:spPr>
      </p:pic>
      <p:pic>
        <p:nvPicPr>
          <p:cNvPr id="13" name="Picture 12" descr="A group of people sitting around a table&#10;&#10;AI-generated content may be incorrect.">
            <a:extLst>
              <a:ext uri="{FF2B5EF4-FFF2-40B4-BE49-F238E27FC236}">
                <a16:creationId xmlns:a16="http://schemas.microsoft.com/office/drawing/2014/main" id="{225B7FA8-A874-9217-513B-09FF9CCF57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38" y="492664"/>
            <a:ext cx="3539996" cy="26549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B33F4E-D9F0-D9B4-3285-D8DDB18FFB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730" y="192944"/>
            <a:ext cx="2210996" cy="294894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8F13458-7769-8B7C-A0A7-9DEDB210B7A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980" y="3272909"/>
            <a:ext cx="3581646" cy="2686235"/>
          </a:xfrm>
          <a:prstGeom prst="rect">
            <a:avLst/>
          </a:prstGeom>
        </p:spPr>
      </p:pic>
      <p:pic>
        <p:nvPicPr>
          <p:cNvPr id="19" name="Picture 18" descr="A person in a yellow jacket on a train track&#10;&#10;AI-generated content may be incorrect.">
            <a:extLst>
              <a:ext uri="{FF2B5EF4-FFF2-40B4-BE49-F238E27FC236}">
                <a16:creationId xmlns:a16="http://schemas.microsoft.com/office/drawing/2014/main" id="{290E051A-2F67-C897-AE1D-B474F2EE1AB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4423" y="192944"/>
            <a:ext cx="2211710" cy="2948947"/>
          </a:xfrm>
          <a:prstGeom prst="rect">
            <a:avLst/>
          </a:prstGeom>
        </p:spPr>
      </p:pic>
      <p:pic>
        <p:nvPicPr>
          <p:cNvPr id="21" name="Picture 20" descr="A group of people eating food&#10;&#10;AI-generated content may be incorrect.">
            <a:extLst>
              <a:ext uri="{FF2B5EF4-FFF2-40B4-BE49-F238E27FC236}">
                <a16:creationId xmlns:a16="http://schemas.microsoft.com/office/drawing/2014/main" id="{A06F5525-9178-7F7C-20E9-8C85A421DFD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800" y="3271946"/>
            <a:ext cx="3885161" cy="29138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2644945-977C-FFC7-16EC-4A34BE1598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4276" y="1342909"/>
            <a:ext cx="9144000" cy="2387600"/>
          </a:xfrm>
        </p:spPr>
        <p:txBody>
          <a:bodyPr/>
          <a:lstStyle/>
          <a:p>
            <a:r>
              <a:rPr lang="pl-PL" sz="7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 you!!!</a:t>
            </a:r>
            <a:endParaRPr lang="en-GB" sz="720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9621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55B99-25CF-216C-17B1-B47512AB7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2BFAE-0E51-076A-D2B6-B28CED46D5E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err="1"/>
              <a:t>Cabling</a:t>
            </a:r>
            <a:r>
              <a:rPr lang="fr-CH" sz="2400" dirty="0"/>
              <a:t> /</a:t>
            </a:r>
            <a:r>
              <a:rPr lang="fr-CH" sz="2400" dirty="0" err="1"/>
              <a:t>decabling</a:t>
            </a:r>
            <a:r>
              <a:rPr lang="fr-CH" sz="2400" dirty="0"/>
              <a:t> </a:t>
            </a:r>
            <a:r>
              <a:rPr lang="fr-CH" sz="2400" dirty="0" err="1"/>
              <a:t>activities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/>
              <a:t>Secure </a:t>
            </a:r>
            <a:r>
              <a:rPr lang="fr-CH" sz="2400" dirty="0" err="1"/>
              <a:t>Means</a:t>
            </a:r>
            <a:r>
              <a:rPr lang="fr-CH" sz="2400" dirty="0"/>
              <a:t> of Communication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/>
              <a:t>Scans and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/>
              <a:t>Civil engineering </a:t>
            </a:r>
            <a:r>
              <a:rPr lang="fr-CH" sz="2400" dirty="0" err="1"/>
              <a:t>works</a:t>
            </a:r>
            <a:endParaRPr lang="fr-CH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 err="1"/>
              <a:t>Safety</a:t>
            </a:r>
            <a:endParaRPr lang="fr-CH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dirty="0"/>
              <a:t>Project Dashboard</a:t>
            </a:r>
          </a:p>
          <a:p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3FD53-70C3-2EF8-F37E-32A71B777E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3EADA723-FF3F-4B0F-ACFC-637994169D6C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AB256-4518-E425-0B82-EA433563FA4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PB#5 - Other Workpackages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3198B-87EC-F32F-D763-361CF66712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29E5AF-16BD-5BAE-BEB2-6EED9C96DD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4432" y="192282"/>
            <a:ext cx="2024066" cy="78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432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09326"/>
            <a:ext cx="4509437" cy="4761440"/>
          </a:xfrm>
        </p:spPr>
        <p:txBody>
          <a:bodyPr/>
          <a:lstStyle/>
          <a:p>
            <a:r>
              <a:rPr lang="fr-FR" sz="1600" dirty="0" err="1"/>
              <a:t>Decabling</a:t>
            </a:r>
            <a:r>
              <a:rPr lang="fr-FR" sz="1600" dirty="0"/>
              <a:t> </a:t>
            </a:r>
            <a:r>
              <a:rPr lang="fr-FR" sz="1600" dirty="0" err="1"/>
              <a:t>completed</a:t>
            </a:r>
            <a:r>
              <a:rPr lang="fr-FR" sz="1600" dirty="0"/>
              <a:t> in b.180 &amp; b.183</a:t>
            </a:r>
          </a:p>
          <a:p>
            <a:r>
              <a:rPr lang="fr-FR" sz="1600" dirty="0" err="1"/>
              <a:t>Cabling</a:t>
            </a:r>
            <a:r>
              <a:rPr lang="fr-FR" sz="1600" dirty="0"/>
              <a:t>: emergency call system West Area </a:t>
            </a:r>
          </a:p>
          <a:p>
            <a:pPr lvl="1"/>
            <a:r>
              <a:rPr lang="fr-FR" sz="1600" dirty="0"/>
              <a:t>82 </a:t>
            </a:r>
            <a:r>
              <a:rPr lang="fr-FR" sz="1600" dirty="0" err="1"/>
              <a:t>cables</a:t>
            </a:r>
            <a:r>
              <a:rPr lang="fr-FR" sz="1600" dirty="0"/>
              <a:t>, 9km</a:t>
            </a:r>
          </a:p>
          <a:p>
            <a:pPr lvl="1"/>
            <a:r>
              <a:rPr lang="fr-FR" sz="1600" dirty="0" err="1"/>
              <a:t>Scheduling</a:t>
            </a:r>
            <a:r>
              <a:rPr lang="fr-FR" sz="1600" dirty="0"/>
              <a:t> TBD, Q3-Q4 2025</a:t>
            </a:r>
          </a:p>
          <a:p>
            <a:r>
              <a:rPr lang="fr-FR" sz="1600" dirty="0" err="1"/>
              <a:t>Decabling</a:t>
            </a:r>
            <a:r>
              <a:rPr lang="fr-FR" sz="1600" dirty="0"/>
              <a:t>: </a:t>
            </a:r>
            <a:r>
              <a:rPr lang="fr-FR" sz="1600" dirty="0" err="1"/>
              <a:t>telecom</a:t>
            </a:r>
            <a:r>
              <a:rPr lang="fr-FR" sz="1600" dirty="0"/>
              <a:t> and HV </a:t>
            </a:r>
            <a:r>
              <a:rPr lang="fr-FR" sz="1600" dirty="0" err="1"/>
              <a:t>cables</a:t>
            </a:r>
            <a:r>
              <a:rPr lang="fr-FR" sz="1600" dirty="0"/>
              <a:t> in </a:t>
            </a:r>
            <a:r>
              <a:rPr lang="fr-FR" sz="1600" dirty="0" err="1"/>
              <a:t>gallery</a:t>
            </a:r>
            <a:r>
              <a:rPr lang="fr-FR" sz="1600" dirty="0"/>
              <a:t> 825</a:t>
            </a:r>
          </a:p>
          <a:p>
            <a:pPr lvl="1"/>
            <a:r>
              <a:rPr lang="fr-FR" sz="1600" dirty="0"/>
              <a:t>5 </a:t>
            </a:r>
            <a:r>
              <a:rPr lang="fr-FR" sz="1600" dirty="0" err="1"/>
              <a:t>cables</a:t>
            </a:r>
            <a:r>
              <a:rPr lang="fr-FR" sz="1600" dirty="0"/>
              <a:t>, 1km</a:t>
            </a:r>
          </a:p>
          <a:p>
            <a:pPr lvl="1"/>
            <a:r>
              <a:rPr lang="fr-FR" sz="1600" dirty="0" err="1"/>
              <a:t>Scheduling</a:t>
            </a:r>
            <a:r>
              <a:rPr lang="fr-FR" sz="1600" dirty="0"/>
              <a:t> TBD, Q2-Q3 2025</a:t>
            </a:r>
          </a:p>
          <a:p>
            <a:r>
              <a:rPr lang="fr-FR" sz="1600" dirty="0"/>
              <a:t>[TBC] </a:t>
            </a:r>
            <a:r>
              <a:rPr lang="fr-FR" sz="1600" dirty="0" err="1"/>
              <a:t>Decabling</a:t>
            </a:r>
            <a:r>
              <a:rPr lang="fr-FR" sz="1600" dirty="0"/>
              <a:t>: </a:t>
            </a:r>
            <a:r>
              <a:rPr lang="fr-FR" sz="1600" dirty="0" err="1"/>
              <a:t>cables</a:t>
            </a:r>
            <a:r>
              <a:rPr lang="fr-FR" sz="1600" dirty="0"/>
              <a:t> in b.291 </a:t>
            </a:r>
          </a:p>
          <a:p>
            <a:pPr marL="742950" lvl="1" indent="-457200"/>
            <a:r>
              <a:rPr lang="fr-FR" sz="1600" dirty="0"/>
              <a:t>300 </a:t>
            </a:r>
            <a:r>
              <a:rPr lang="fr-FR" sz="1600" dirty="0" err="1"/>
              <a:t>cables</a:t>
            </a:r>
            <a:r>
              <a:rPr lang="fr-FR" sz="1600" dirty="0"/>
              <a:t>, 25km </a:t>
            </a:r>
          </a:p>
          <a:p>
            <a:pPr marL="742950" lvl="1" indent="-457200"/>
            <a:r>
              <a:rPr lang="fr-FR" sz="1600" dirty="0" err="1"/>
              <a:t>Execution</a:t>
            </a:r>
            <a:r>
              <a:rPr lang="fr-FR" sz="1600" dirty="0"/>
              <a:t> TBC</a:t>
            </a:r>
          </a:p>
          <a:p>
            <a:r>
              <a:rPr lang="fr-FR" sz="1600" dirty="0"/>
              <a:t>[TBC] </a:t>
            </a:r>
            <a:r>
              <a:rPr lang="fr-FR" sz="1600" dirty="0" err="1"/>
              <a:t>Decabling</a:t>
            </a:r>
            <a:r>
              <a:rPr lang="fr-FR" sz="1600" dirty="0"/>
              <a:t>: of </a:t>
            </a:r>
            <a:r>
              <a:rPr lang="fr-FR" sz="1600" dirty="0" err="1"/>
              <a:t>gallery</a:t>
            </a:r>
            <a:r>
              <a:rPr lang="fr-FR" sz="1600" dirty="0"/>
              <a:t> 833</a:t>
            </a:r>
          </a:p>
          <a:p>
            <a:pPr lvl="1"/>
            <a:r>
              <a:rPr lang="fr-FR" sz="1600" dirty="0"/>
              <a:t>150 </a:t>
            </a:r>
            <a:r>
              <a:rPr lang="fr-FR" sz="1600" dirty="0" err="1"/>
              <a:t>cables</a:t>
            </a:r>
            <a:r>
              <a:rPr lang="fr-FR" sz="1600" dirty="0"/>
              <a:t>, 25km</a:t>
            </a:r>
          </a:p>
          <a:p>
            <a:pPr lvl="1"/>
            <a:r>
              <a:rPr lang="fr-FR" sz="1600" dirty="0" err="1"/>
              <a:t>Execution</a:t>
            </a:r>
            <a:r>
              <a:rPr lang="fr-FR" sz="1600" dirty="0"/>
              <a:t> TBC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ED41D-C3B1-4EF4-AE53-49022FFC5CD9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PB#5 - Other Workpackages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TGCONS – Past and Future </a:t>
            </a:r>
            <a:r>
              <a:rPr lang="fr-FR" dirty="0" err="1"/>
              <a:t>works</a:t>
            </a:r>
            <a:r>
              <a:rPr lang="fr-FR" dirty="0"/>
              <a:t> EN-EL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B6564B-8731-FF64-D4CB-80E9A443E8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6031" b="13695"/>
          <a:stretch/>
        </p:blipFill>
        <p:spPr>
          <a:xfrm>
            <a:off x="5231904" y="1340768"/>
            <a:ext cx="6288314" cy="432048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758CD6B7-F125-F475-F5F7-9E25B28B090D}"/>
              </a:ext>
            </a:extLst>
          </p:cNvPr>
          <p:cNvSpPr/>
          <p:nvPr/>
        </p:nvSpPr>
        <p:spPr>
          <a:xfrm rot="1007508">
            <a:off x="6608778" y="2153393"/>
            <a:ext cx="1224216" cy="576064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4556103-AD2A-FC66-5719-AECF2AED55C4}"/>
              </a:ext>
            </a:extLst>
          </p:cNvPr>
          <p:cNvSpPr/>
          <p:nvPr/>
        </p:nvSpPr>
        <p:spPr>
          <a:xfrm rot="3393512">
            <a:off x="7608842" y="3107335"/>
            <a:ext cx="468645" cy="219394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55DF935-DEB6-10D6-1423-739BC22011D1}"/>
              </a:ext>
            </a:extLst>
          </p:cNvPr>
          <p:cNvSpPr/>
          <p:nvPr/>
        </p:nvSpPr>
        <p:spPr>
          <a:xfrm rot="1342657">
            <a:off x="8708230" y="2979226"/>
            <a:ext cx="1224216" cy="242915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0776C68-824F-4F9D-FD53-F66915DD4013}"/>
              </a:ext>
            </a:extLst>
          </p:cNvPr>
          <p:cNvSpPr/>
          <p:nvPr/>
        </p:nvSpPr>
        <p:spPr>
          <a:xfrm rot="6973943">
            <a:off x="8968617" y="3983188"/>
            <a:ext cx="1408528" cy="533573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Callout: Line 1">
            <a:extLst>
              <a:ext uri="{FF2B5EF4-FFF2-40B4-BE49-F238E27FC236}">
                <a16:creationId xmlns:a16="http://schemas.microsoft.com/office/drawing/2014/main" id="{3913ECF5-10CB-FC5E-7CBF-F7F671B9FB7F}"/>
              </a:ext>
            </a:extLst>
          </p:cNvPr>
          <p:cNvSpPr/>
          <p:nvPr/>
        </p:nvSpPr>
        <p:spPr>
          <a:xfrm>
            <a:off x="5860211" y="3381154"/>
            <a:ext cx="1440160" cy="905171"/>
          </a:xfrm>
          <a:prstGeom prst="borderCallout1">
            <a:avLst>
              <a:gd name="adj1" fmla="val 27306"/>
              <a:gd name="adj2" fmla="val 100700"/>
              <a:gd name="adj3" fmla="val -14778"/>
              <a:gd name="adj4" fmla="val 13025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[TBC] </a:t>
            </a:r>
            <a:r>
              <a:rPr lang="fr-CH" dirty="0" err="1"/>
              <a:t>Decabling</a:t>
            </a:r>
            <a:r>
              <a:rPr lang="fr-CH" dirty="0"/>
              <a:t> b.291</a:t>
            </a:r>
          </a:p>
        </p:txBody>
      </p:sp>
      <p:sp>
        <p:nvSpPr>
          <p:cNvPr id="9" name="Callout: Line 8">
            <a:extLst>
              <a:ext uri="{FF2B5EF4-FFF2-40B4-BE49-F238E27FC236}">
                <a16:creationId xmlns:a16="http://schemas.microsoft.com/office/drawing/2014/main" id="{C72C4D72-F4EF-CC92-4129-F129C7F6B7E9}"/>
              </a:ext>
            </a:extLst>
          </p:cNvPr>
          <p:cNvSpPr/>
          <p:nvPr/>
        </p:nvSpPr>
        <p:spPr>
          <a:xfrm>
            <a:off x="7273225" y="4565795"/>
            <a:ext cx="1440160" cy="905171"/>
          </a:xfrm>
          <a:prstGeom prst="borderCallout1">
            <a:avLst>
              <a:gd name="adj1" fmla="val 27306"/>
              <a:gd name="adj2" fmla="val 100700"/>
              <a:gd name="adj3" fmla="val 4474"/>
              <a:gd name="adj4" fmla="val 1403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[TBC] </a:t>
            </a:r>
            <a:r>
              <a:rPr lang="fr-CH" dirty="0" err="1"/>
              <a:t>Decabling</a:t>
            </a:r>
            <a:r>
              <a:rPr lang="fr-CH" dirty="0"/>
              <a:t> </a:t>
            </a:r>
            <a:r>
              <a:rPr lang="fr-CH" dirty="0" err="1"/>
              <a:t>gallery</a:t>
            </a:r>
            <a:r>
              <a:rPr lang="fr-CH" dirty="0"/>
              <a:t> 833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A55F1F3C-92C3-9A50-ADD3-65189ABDE39C}"/>
              </a:ext>
            </a:extLst>
          </p:cNvPr>
          <p:cNvSpPr/>
          <p:nvPr/>
        </p:nvSpPr>
        <p:spPr>
          <a:xfrm>
            <a:off x="8952801" y="1988839"/>
            <a:ext cx="1440160" cy="589606"/>
          </a:xfrm>
          <a:prstGeom prst="borderCallout1">
            <a:avLst>
              <a:gd name="adj1" fmla="val 97897"/>
              <a:gd name="adj2" fmla="val 16627"/>
              <a:gd name="adj3" fmla="val 152074"/>
              <a:gd name="adj4" fmla="val 129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Decabling</a:t>
            </a:r>
            <a:r>
              <a:rPr lang="fr-CH" dirty="0"/>
              <a:t> </a:t>
            </a:r>
            <a:r>
              <a:rPr lang="fr-CH" dirty="0" err="1"/>
              <a:t>gallery</a:t>
            </a:r>
            <a:r>
              <a:rPr lang="fr-CH" dirty="0"/>
              <a:t> 825</a:t>
            </a:r>
          </a:p>
        </p:txBody>
      </p:sp>
      <p:sp>
        <p:nvSpPr>
          <p:cNvPr id="13" name="Callout: Line 12">
            <a:extLst>
              <a:ext uri="{FF2B5EF4-FFF2-40B4-BE49-F238E27FC236}">
                <a16:creationId xmlns:a16="http://schemas.microsoft.com/office/drawing/2014/main" id="{3E5C834F-46EE-09A7-25C0-E78C35E58326}"/>
              </a:ext>
            </a:extLst>
          </p:cNvPr>
          <p:cNvSpPr/>
          <p:nvPr/>
        </p:nvSpPr>
        <p:spPr>
          <a:xfrm>
            <a:off x="7295825" y="1472211"/>
            <a:ext cx="1440160" cy="589606"/>
          </a:xfrm>
          <a:prstGeom prst="borderCallout1">
            <a:avLst>
              <a:gd name="adj1" fmla="val 97897"/>
              <a:gd name="adj2" fmla="val 16627"/>
              <a:gd name="adj3" fmla="val 125335"/>
              <a:gd name="adj4" fmla="val 895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Cabling</a:t>
            </a:r>
            <a:r>
              <a:rPr lang="fr-CH" dirty="0"/>
              <a:t> West area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3E8C59-7D37-505F-5559-91EDF4C7DE79}"/>
              </a:ext>
            </a:extLst>
          </p:cNvPr>
          <p:cNvSpPr txBox="1"/>
          <p:nvPr/>
        </p:nvSpPr>
        <p:spPr bwMode="auto">
          <a:xfrm>
            <a:off x="9418516" y="5877446"/>
            <a:ext cx="2615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S. Fasel – EN-EL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678750-A0B3-0BD1-1474-68B96A061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471987" cy="4608512"/>
          </a:xfrm>
        </p:spPr>
        <p:txBody>
          <a:bodyPr/>
          <a:lstStyle/>
          <a:p>
            <a:r>
              <a:rPr lang="fr-CH" dirty="0"/>
              <a:t>Survey </a:t>
            </a:r>
            <a:r>
              <a:rPr lang="fr-CH" dirty="0" err="1"/>
              <a:t>done</a:t>
            </a:r>
            <a:r>
              <a:rPr lang="fr-CH" dirty="0"/>
              <a:t>, Estimation </a:t>
            </a:r>
            <a:r>
              <a:rPr lang="fr-CH" dirty="0" err="1"/>
              <a:t>done</a:t>
            </a:r>
            <a:r>
              <a:rPr lang="fr-CH" dirty="0"/>
              <a:t>,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preparation</a:t>
            </a:r>
            <a:r>
              <a:rPr lang="fr-CH" dirty="0"/>
              <a:t> </a:t>
            </a:r>
            <a:r>
              <a:rPr lang="fr-CH" dirty="0" err="1"/>
              <a:t>left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minimal</a:t>
            </a:r>
          </a:p>
          <a:p>
            <a:r>
              <a:rPr lang="fr-CH" dirty="0"/>
              <a:t>«simple» </a:t>
            </a:r>
            <a:r>
              <a:rPr lang="fr-CH" dirty="0" err="1"/>
              <a:t>execution</a:t>
            </a:r>
            <a:r>
              <a:rPr lang="fr-CH" dirty="0"/>
              <a:t>, </a:t>
            </a:r>
            <a:r>
              <a:rPr lang="fr-CH" dirty="0" err="1"/>
              <a:t>cables</a:t>
            </a:r>
            <a:r>
              <a:rPr lang="fr-CH" dirty="0"/>
              <a:t> </a:t>
            </a:r>
            <a:r>
              <a:rPr lang="fr-CH" dirty="0" err="1"/>
              <a:t>cut</a:t>
            </a:r>
            <a:r>
              <a:rPr lang="fr-CH" dirty="0"/>
              <a:t> on </a:t>
            </a:r>
            <a:r>
              <a:rPr lang="fr-CH" dirty="0" err="1"/>
              <a:t>either</a:t>
            </a:r>
            <a:r>
              <a:rPr lang="fr-CH" dirty="0"/>
              <a:t> </a:t>
            </a:r>
            <a:r>
              <a:rPr lang="fr-CH" dirty="0" err="1"/>
              <a:t>side</a:t>
            </a:r>
            <a:r>
              <a:rPr lang="fr-CH" dirty="0"/>
              <a:t> or </a:t>
            </a:r>
            <a:r>
              <a:rPr lang="fr-CH" dirty="0" err="1"/>
              <a:t>simply</a:t>
            </a:r>
            <a:r>
              <a:rPr lang="fr-CH" dirty="0"/>
              <a:t> passing </a:t>
            </a:r>
            <a:r>
              <a:rPr lang="fr-CH" dirty="0" err="1"/>
              <a:t>through</a:t>
            </a:r>
            <a:r>
              <a:rPr lang="fr-CH" dirty="0"/>
              <a:t> the </a:t>
            </a:r>
            <a:r>
              <a:rPr lang="fr-CH" dirty="0" err="1"/>
              <a:t>gallery</a:t>
            </a:r>
            <a:endParaRPr lang="fr-CH" dirty="0"/>
          </a:p>
          <a:p>
            <a:r>
              <a:rPr lang="fr-CH" dirty="0" err="1"/>
              <a:t>Decabling</a:t>
            </a:r>
            <a:r>
              <a:rPr lang="fr-CH" dirty="0"/>
              <a:t> </a:t>
            </a:r>
            <a:r>
              <a:rPr lang="fr-CH" dirty="0" err="1"/>
              <a:t>would</a:t>
            </a:r>
            <a:r>
              <a:rPr lang="fr-CH" dirty="0"/>
              <a:t> </a:t>
            </a:r>
            <a:r>
              <a:rPr lang="fr-CH" dirty="0" err="1"/>
              <a:t>allow</a:t>
            </a:r>
            <a:r>
              <a:rPr lang="fr-CH" dirty="0"/>
              <a:t> the </a:t>
            </a:r>
            <a:r>
              <a:rPr lang="fr-CH" dirty="0" err="1"/>
              <a:t>removal</a:t>
            </a:r>
            <a:r>
              <a:rPr lang="fr-CH" dirty="0"/>
              <a:t> of &gt;7t of </a:t>
            </a:r>
            <a:r>
              <a:rPr lang="fr-CH" dirty="0" err="1"/>
              <a:t>cables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structure</a:t>
            </a:r>
          </a:p>
          <a:p>
            <a:r>
              <a:rPr lang="fr-CH" dirty="0"/>
              <a:t>Possible </a:t>
            </a:r>
            <a:r>
              <a:rPr lang="fr-CH" dirty="0" err="1"/>
              <a:t>removal</a:t>
            </a:r>
            <a:r>
              <a:rPr lang="fr-CH" dirty="0"/>
              <a:t> of </a:t>
            </a:r>
            <a:r>
              <a:rPr lang="fr-CH" dirty="0" err="1"/>
              <a:t>unused</a:t>
            </a:r>
            <a:r>
              <a:rPr lang="fr-CH" dirty="0"/>
              <a:t> </a:t>
            </a:r>
            <a:r>
              <a:rPr lang="fr-CH" dirty="0" err="1"/>
              <a:t>cable</a:t>
            </a:r>
            <a:r>
              <a:rPr lang="fr-CH" dirty="0"/>
              <a:t> </a:t>
            </a:r>
            <a:r>
              <a:rPr lang="fr-CH" dirty="0" err="1"/>
              <a:t>trays</a:t>
            </a:r>
            <a:r>
              <a:rPr lang="fr-CH" dirty="0"/>
              <a:t> to </a:t>
            </a:r>
            <a:r>
              <a:rPr lang="fr-CH" dirty="0" err="1"/>
              <a:t>make</a:t>
            </a:r>
            <a:r>
              <a:rPr lang="fr-CH" dirty="0"/>
              <a:t> room for </a:t>
            </a:r>
            <a:r>
              <a:rPr lang="fr-CH" dirty="0" err="1"/>
              <a:t>other</a:t>
            </a:r>
            <a:r>
              <a:rPr lang="fr-CH" dirty="0"/>
              <a:t> services? (</a:t>
            </a:r>
            <a:r>
              <a:rPr lang="fr-CH" dirty="0" err="1"/>
              <a:t>piping</a:t>
            </a:r>
            <a:r>
              <a:rPr lang="fr-CH" dirty="0"/>
              <a:t> etc.)</a:t>
            </a:r>
          </a:p>
          <a:p>
            <a:r>
              <a:rPr lang="fr-CH" dirty="0"/>
              <a:t>Not </a:t>
            </a:r>
            <a:r>
              <a:rPr lang="fr-CH" dirty="0" err="1"/>
              <a:t>considered</a:t>
            </a:r>
            <a:r>
              <a:rPr lang="fr-CH" dirty="0"/>
              <a:t> a </a:t>
            </a:r>
            <a:r>
              <a:rPr lang="fr-CH" dirty="0" err="1"/>
              <a:t>gallery</a:t>
            </a:r>
            <a:r>
              <a:rPr lang="fr-CH" dirty="0"/>
              <a:t>, possible </a:t>
            </a:r>
            <a:r>
              <a:rPr lang="fr-CH" dirty="0" err="1"/>
              <a:t>funding</a:t>
            </a:r>
            <a:r>
              <a:rPr lang="fr-CH" dirty="0"/>
              <a:t> by SCE?</a:t>
            </a:r>
          </a:p>
          <a:p>
            <a:endParaRPr lang="fr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9EB4FD-E96F-9C4D-3CF8-249DA8832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7FC9-1EB4-45E9-92C4-B2E224A77E45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481D2A-23EE-EB61-1D71-8BF67A6B8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PB#5 - Other Workpackages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34756D-1E4D-9047-D669-4BC3A30B3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C8437D3-2E8B-49FD-EFE6-38C7467D9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Decabling</a:t>
            </a:r>
            <a:r>
              <a:rPr lang="fr-CH" dirty="0"/>
              <a:t> </a:t>
            </a:r>
            <a:r>
              <a:rPr lang="fr-CH" dirty="0" err="1"/>
              <a:t>proposal</a:t>
            </a:r>
            <a:r>
              <a:rPr lang="fr-CH" dirty="0"/>
              <a:t> for </a:t>
            </a:r>
            <a:r>
              <a:rPr lang="fr-CH" dirty="0" err="1"/>
              <a:t>gallery</a:t>
            </a:r>
            <a:r>
              <a:rPr lang="fr-CH" dirty="0"/>
              <a:t> 291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41A18C-B184-55EE-87B5-5A461A0825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345" y="1124744"/>
            <a:ext cx="5763248" cy="48976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78FA43-D473-78E4-E544-2691D92068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1032" y="3068960"/>
            <a:ext cx="1980220" cy="19971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C15891-6ADA-8DD6-5B7C-558F86464E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235" y="3979997"/>
            <a:ext cx="2232248" cy="1997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84C784-B51B-0B73-B02E-E90105BB8854}"/>
              </a:ext>
            </a:extLst>
          </p:cNvPr>
          <p:cNvSpPr txBox="1"/>
          <p:nvPr/>
        </p:nvSpPr>
        <p:spPr bwMode="auto">
          <a:xfrm>
            <a:off x="251543" y="5823471"/>
            <a:ext cx="2615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S. Fasel – EN-EL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74884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96521B-0821-326A-6588-4AD758795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6036183" cy="4968552"/>
          </a:xfrm>
        </p:spPr>
        <p:txBody>
          <a:bodyPr/>
          <a:lstStyle/>
          <a:p>
            <a:r>
              <a:rPr lang="fr-CH" dirty="0"/>
              <a:t>Survey of </a:t>
            </a:r>
            <a:r>
              <a:rPr lang="fr-CH" dirty="0" err="1"/>
              <a:t>cables</a:t>
            </a:r>
            <a:r>
              <a:rPr lang="fr-CH" dirty="0"/>
              <a:t> and </a:t>
            </a:r>
            <a:r>
              <a:rPr lang="fr-CH" dirty="0" err="1"/>
              <a:t>mechanical</a:t>
            </a:r>
            <a:r>
              <a:rPr lang="fr-CH" dirty="0"/>
              <a:t> </a:t>
            </a:r>
            <a:r>
              <a:rPr lang="fr-CH" dirty="0" err="1"/>
              <a:t>renovation</a:t>
            </a:r>
            <a:r>
              <a:rPr lang="fr-CH" dirty="0"/>
              <a:t> </a:t>
            </a:r>
            <a:r>
              <a:rPr lang="fr-CH" dirty="0" err="1"/>
              <a:t>works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 Q2 2024 (</a:t>
            </a:r>
            <a:r>
              <a:rPr lang="fr-CH" dirty="0" err="1"/>
              <a:t>see</a:t>
            </a:r>
            <a:r>
              <a:rPr lang="fr-CH" dirty="0"/>
              <a:t> EDMS </a:t>
            </a:r>
            <a:r>
              <a:rPr lang="fr-CH" dirty="0">
                <a:hlinkClick r:id="rId2"/>
              </a:rPr>
              <a:t>3151425</a:t>
            </a:r>
            <a:r>
              <a:rPr lang="fr-CH" dirty="0"/>
              <a:t>)</a:t>
            </a:r>
          </a:p>
          <a:p>
            <a:r>
              <a:rPr lang="fr-CH" dirty="0" err="1"/>
              <a:t>Decabling</a:t>
            </a:r>
            <a:r>
              <a:rPr lang="fr-CH" dirty="0"/>
              <a:t> </a:t>
            </a:r>
            <a:r>
              <a:rPr lang="fr-CH" dirty="0" err="1"/>
              <a:t>initially</a:t>
            </a:r>
            <a:r>
              <a:rPr lang="fr-CH" dirty="0"/>
              <a:t> </a:t>
            </a:r>
            <a:r>
              <a:rPr lang="fr-CH" dirty="0" err="1"/>
              <a:t>foreseen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a YETS due to sensitive links passing </a:t>
            </a:r>
            <a:r>
              <a:rPr lang="fr-CH" dirty="0" err="1"/>
              <a:t>through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gallery</a:t>
            </a:r>
            <a:endParaRPr lang="fr-CH" dirty="0"/>
          </a:p>
          <a:p>
            <a:r>
              <a:rPr lang="fr-CH" dirty="0"/>
              <a:t>Manpower </a:t>
            </a:r>
            <a:r>
              <a:rPr lang="fr-CH" dirty="0" err="1"/>
              <a:t>requirements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YETS </a:t>
            </a:r>
            <a:r>
              <a:rPr lang="fr-CH" dirty="0" err="1"/>
              <a:t>make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hard to </a:t>
            </a:r>
            <a:r>
              <a:rPr lang="fr-CH" dirty="0" err="1"/>
              <a:t>dedicate</a:t>
            </a:r>
            <a:r>
              <a:rPr lang="fr-CH" dirty="0"/>
              <a:t> a team for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, </a:t>
            </a:r>
            <a:r>
              <a:rPr lang="fr-CH" dirty="0" err="1"/>
              <a:t>execution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YETS </a:t>
            </a:r>
            <a:r>
              <a:rPr lang="fr-CH" dirty="0" err="1"/>
              <a:t>is</a:t>
            </a:r>
            <a:r>
              <a:rPr lang="fr-CH" dirty="0"/>
              <a:t> not </a:t>
            </a:r>
            <a:r>
              <a:rPr lang="fr-CH" dirty="0" err="1"/>
              <a:t>realistic</a:t>
            </a:r>
            <a:endParaRPr lang="fr-CH" dirty="0"/>
          </a:p>
          <a:p>
            <a:r>
              <a:rPr lang="fr-CH" dirty="0" err="1"/>
              <a:t>Decabling</a:t>
            </a:r>
            <a:r>
              <a:rPr lang="fr-CH" dirty="0"/>
              <a:t> team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would</a:t>
            </a:r>
            <a:r>
              <a:rPr lang="fr-CH" dirty="0"/>
              <a:t> </a:t>
            </a:r>
            <a:r>
              <a:rPr lang="fr-CH" dirty="0" err="1"/>
              <a:t>perform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successfully</a:t>
            </a:r>
            <a:r>
              <a:rPr lang="fr-CH" dirty="0"/>
              <a:t> </a:t>
            </a:r>
            <a:r>
              <a:rPr lang="fr-CH" dirty="0" err="1"/>
              <a:t>decabled</a:t>
            </a:r>
            <a:r>
              <a:rPr lang="fr-CH" dirty="0"/>
              <a:t> PS </a:t>
            </a:r>
            <a:r>
              <a:rPr lang="fr-CH" dirty="0" err="1"/>
              <a:t>during</a:t>
            </a:r>
            <a:r>
              <a:rPr lang="fr-CH" dirty="0"/>
              <a:t> the end of RUN3-2024</a:t>
            </a:r>
          </a:p>
          <a:p>
            <a:r>
              <a:rPr lang="fr-CH" dirty="0"/>
              <a:t>EN-EL-CS </a:t>
            </a:r>
            <a:r>
              <a:rPr lang="fr-CH" dirty="0" err="1"/>
              <a:t>decabling</a:t>
            </a:r>
            <a:r>
              <a:rPr lang="fr-CH" dirty="0"/>
              <a:t> </a:t>
            </a:r>
            <a:r>
              <a:rPr lang="fr-CH" dirty="0" err="1"/>
              <a:t>responsible</a:t>
            </a:r>
            <a:r>
              <a:rPr lang="fr-CH" dirty="0"/>
              <a:t> </a:t>
            </a:r>
            <a:r>
              <a:rPr lang="fr-CH" dirty="0" err="1"/>
              <a:t>ready</a:t>
            </a:r>
            <a:r>
              <a:rPr lang="fr-CH" dirty="0"/>
              <a:t> to </a:t>
            </a:r>
            <a:r>
              <a:rPr lang="fr-CH" dirty="0" err="1"/>
              <a:t>present</a:t>
            </a:r>
            <a:r>
              <a:rPr lang="fr-CH" dirty="0"/>
              <a:t> </a:t>
            </a:r>
            <a:r>
              <a:rPr lang="fr-CH" dirty="0" err="1"/>
              <a:t>methodology</a:t>
            </a:r>
            <a:r>
              <a:rPr lang="fr-CH" dirty="0"/>
              <a:t> and </a:t>
            </a:r>
            <a:r>
              <a:rPr lang="fr-CH" dirty="0" err="1"/>
              <a:t>risk</a:t>
            </a:r>
            <a:r>
              <a:rPr lang="fr-CH" dirty="0"/>
              <a:t> mitigation </a:t>
            </a:r>
            <a:r>
              <a:rPr lang="fr-CH" dirty="0" err="1"/>
              <a:t>measures</a:t>
            </a:r>
            <a:r>
              <a:rPr lang="fr-CH" dirty="0"/>
              <a:t> to TIOC, coordinations etc.</a:t>
            </a:r>
          </a:p>
          <a:p>
            <a:endParaRPr lang="fr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ED0A8D-03E1-7467-351E-033FE4968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EBB99-909C-4A41-B3B3-1B53D721EF62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C5285-A910-1100-7D66-8124F16E1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PB#5 - Other Workpackages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F048BC-F42A-95D8-D00B-A677F1D6A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920F7ED-F122-DC33-A027-F97DFEC37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400" dirty="0" err="1"/>
              <a:t>Decabling</a:t>
            </a:r>
            <a:r>
              <a:rPr lang="fr-CH" sz="3400" dirty="0"/>
              <a:t> </a:t>
            </a:r>
            <a:r>
              <a:rPr lang="fr-CH" sz="3400" dirty="0" err="1"/>
              <a:t>proposal</a:t>
            </a:r>
            <a:r>
              <a:rPr lang="fr-CH" sz="3400" dirty="0"/>
              <a:t> for 833 </a:t>
            </a:r>
            <a:r>
              <a:rPr lang="fr-CH" sz="3400" dirty="0" err="1"/>
              <a:t>during</a:t>
            </a:r>
            <a:r>
              <a:rPr lang="fr-CH" sz="3400" dirty="0"/>
              <a:t> RUN3-2025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C8439B-7A1B-60B5-65AD-A4C407DE73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707" y="2780928"/>
            <a:ext cx="5444949" cy="30704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07B5A7-474D-AE3C-FA98-7BEA2F38D3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789" y="1177224"/>
            <a:ext cx="2685583" cy="15121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5BA70E-8D61-88C6-9B5A-B58CF8A2BC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0432" y="1160706"/>
            <a:ext cx="2592288" cy="14493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850C8B-4731-E0A1-1C1F-B927AAD3E33B}"/>
              </a:ext>
            </a:extLst>
          </p:cNvPr>
          <p:cNvSpPr txBox="1"/>
          <p:nvPr/>
        </p:nvSpPr>
        <p:spPr bwMode="auto">
          <a:xfrm>
            <a:off x="9418516" y="5877446"/>
            <a:ext cx="2615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S. Fasel – EN-EL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16951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723E3-C880-4E36-A474-3C083EED7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0600"/>
            <a:ext cx="11376024" cy="5210175"/>
          </a:xfrm>
        </p:spPr>
        <p:txBody>
          <a:bodyPr/>
          <a:lstStyle/>
          <a:p>
            <a:pPr algn="just"/>
            <a:endParaRPr lang="en-GB" sz="1600" dirty="0">
              <a:solidFill>
                <a:srgbClr val="303030"/>
              </a:solidFill>
            </a:endParaRPr>
          </a:p>
          <a:p>
            <a:pPr algn="just"/>
            <a:r>
              <a:rPr lang="en-GB" sz="1600" dirty="0">
                <a:solidFill>
                  <a:srgbClr val="303030"/>
                </a:solidFill>
              </a:rPr>
              <a:t>Exigences </a:t>
            </a:r>
            <a:r>
              <a:rPr lang="en-GB" sz="1600" dirty="0" err="1">
                <a:solidFill>
                  <a:srgbClr val="303030"/>
                </a:solidFill>
              </a:rPr>
              <a:t>fonctionnelles</a:t>
            </a:r>
            <a:r>
              <a:rPr lang="en-GB" sz="1600" dirty="0">
                <a:solidFill>
                  <a:srgbClr val="303030"/>
                </a:solidFill>
              </a:rPr>
              <a:t>(EDMS </a:t>
            </a:r>
            <a:r>
              <a:rPr lang="en-US" sz="1800" kern="1400" dirty="0">
                <a:solidFill>
                  <a:srgbClr val="30303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2588546)</a:t>
            </a:r>
            <a:r>
              <a:rPr lang="en-GB" sz="1600" dirty="0">
                <a:solidFill>
                  <a:srgbClr val="303030"/>
                </a:solidFill>
              </a:rPr>
              <a:t>: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fr-CH" sz="1600" b="0" dirty="0">
                <a:solidFill>
                  <a:srgbClr val="303030"/>
                </a:solidFill>
              </a:rPr>
              <a:t>Un système d'alerte doit être présent tous les 200 m dans les tunnels des accélérateurs du CERN.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fr-CH" sz="1600" b="0" dirty="0">
                <a:solidFill>
                  <a:srgbClr val="303030"/>
                </a:solidFill>
              </a:rPr>
              <a:t>Il doit être adapté aux conditions environnementales variées présentes sur les sites du CERN (souterrains, zones radioactives, etc.) + galeries techniques, hôtels de surface, chambres froides, PMR, crèches…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fr-CH" sz="1600" b="0" dirty="0">
                <a:solidFill>
                  <a:srgbClr val="303030"/>
                </a:solidFill>
              </a:rPr>
              <a:t>Le système doit déclencher une alarme de niveau 3 (conformément à la norme IS37).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fr-CH" sz="1600" b="0" dirty="0">
                <a:solidFill>
                  <a:srgbClr val="303030"/>
                </a:solidFill>
              </a:rPr>
              <a:t>Il doit être capable d'assurer des communications bidirectionnelles fiables.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fr-CH" sz="1600" b="0" dirty="0">
                <a:solidFill>
                  <a:srgbClr val="303030"/>
                </a:solidFill>
              </a:rPr>
              <a:t>Il doit pouvoir fonctionner en cas de panne de courant pendant une durée donnée, compatible avec le concept d'urgence du site.</a:t>
            </a:r>
          </a:p>
          <a:p>
            <a:pPr marL="895350" indent="-342900" algn="just">
              <a:spcBef>
                <a:spcPts val="1200"/>
              </a:spcBef>
              <a:buFont typeface="+mj-lt"/>
              <a:buAutoNum type="arabicPeriod"/>
            </a:pPr>
            <a:r>
              <a:rPr lang="fr-CH" sz="1600" b="0" dirty="0">
                <a:solidFill>
                  <a:srgbClr val="303030"/>
                </a:solidFill>
              </a:rPr>
              <a:t>Il doit fournir une géolocalisation sans ambiguïté.</a:t>
            </a:r>
          </a:p>
          <a:p>
            <a:pPr algn="just">
              <a:spcBef>
                <a:spcPts val="1200"/>
              </a:spcBef>
            </a:pPr>
            <a:r>
              <a:rPr lang="en-GB" sz="1600" dirty="0">
                <a:solidFill>
                  <a:srgbClr val="303030"/>
                </a:solidFill>
              </a:rPr>
              <a:t>Alert Systems – Exigences HSE:</a:t>
            </a:r>
            <a:endParaRPr lang="en-GB" sz="1600" b="0" dirty="0">
              <a:solidFill>
                <a:srgbClr val="30303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1600" b="0" dirty="0">
                <a:solidFill>
                  <a:srgbClr val="303030"/>
                </a:solidFill>
              </a:rPr>
              <a:t>En réponse aux questions d’EN-AA </a:t>
            </a:r>
            <a:r>
              <a:rPr lang="en-GB" sz="1600" b="0" dirty="0">
                <a:solidFill>
                  <a:srgbClr val="303030"/>
                </a:solidFill>
              </a:rPr>
              <a:t>(</a:t>
            </a:r>
            <a:r>
              <a:rPr lang="en-GB" sz="1600" b="0" dirty="0">
                <a:solidFill>
                  <a:srgbClr val="303030"/>
                </a:solidFill>
                <a:hlinkClick r:id="rId2"/>
              </a:rPr>
              <a:t>EDMS 2894058</a:t>
            </a:r>
            <a:r>
              <a:rPr lang="en-GB" sz="1600" b="0" dirty="0">
                <a:solidFill>
                  <a:srgbClr val="303030"/>
                </a:solidFill>
              </a:rPr>
              <a:t>, Mai 2023), </a:t>
            </a:r>
            <a:r>
              <a:rPr lang="en-GB" sz="1600" b="0" dirty="0" err="1">
                <a:solidFill>
                  <a:srgbClr val="303030"/>
                </a:solidFill>
              </a:rPr>
              <a:t>réponse</a:t>
            </a:r>
            <a:r>
              <a:rPr lang="en-GB" sz="1600" b="0" dirty="0">
                <a:solidFill>
                  <a:srgbClr val="303030"/>
                </a:solidFill>
              </a:rPr>
              <a:t> </a:t>
            </a:r>
            <a:r>
              <a:rPr lang="en-GB" sz="1600" b="0" dirty="0" err="1">
                <a:solidFill>
                  <a:srgbClr val="303030"/>
                </a:solidFill>
              </a:rPr>
              <a:t>d’HSE</a:t>
            </a:r>
            <a:r>
              <a:rPr lang="en-GB" sz="1600" b="0" dirty="0">
                <a:solidFill>
                  <a:srgbClr val="303030"/>
                </a:solidFill>
              </a:rPr>
              <a:t> </a:t>
            </a:r>
            <a:r>
              <a:rPr lang="en-GB" sz="1600" b="0" dirty="0">
                <a:solidFill>
                  <a:srgbClr val="303030"/>
                </a:solidFill>
                <a:hlinkClick r:id="rId3"/>
              </a:rPr>
              <a:t>EDMS 3021609 </a:t>
            </a:r>
            <a:r>
              <a:rPr lang="en-GB" sz="1600" b="0" dirty="0">
                <a:solidFill>
                  <a:srgbClr val="303030"/>
                </a:solidFill>
              </a:rPr>
              <a:t>(Mars 2024) - </a:t>
            </a:r>
            <a:r>
              <a:rPr lang="fr-CH" sz="1600" b="0" dirty="0">
                <a:solidFill>
                  <a:srgbClr val="303030"/>
                </a:solidFill>
              </a:rPr>
              <a:t>SRF sur l'intégrité des circuits des systèmes d'appel d'urgence dans les galeries techniques</a:t>
            </a:r>
            <a:endParaRPr lang="en-GB" sz="1600" b="0" dirty="0">
              <a:solidFill>
                <a:srgbClr val="303030"/>
              </a:solidFill>
            </a:endParaRPr>
          </a:p>
          <a:p>
            <a:pPr marL="552450" algn="just">
              <a:spcBef>
                <a:spcPts val="1200"/>
              </a:spcBef>
            </a:pPr>
            <a:endParaRPr lang="en-GB" sz="1600" b="0" dirty="0">
              <a:solidFill>
                <a:srgbClr val="303030"/>
              </a:solidFill>
            </a:endParaRPr>
          </a:p>
          <a:p>
            <a:endParaRPr lang="fr-CH" sz="1600" b="0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1545BE-5AD0-449C-A734-355018B1F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fr-CH" sz="3200" dirty="0"/>
              <a:t>Secure </a:t>
            </a:r>
            <a:r>
              <a:rPr lang="fr-CH" sz="3200" dirty="0" err="1"/>
              <a:t>Means</a:t>
            </a:r>
            <a:r>
              <a:rPr lang="fr-CH" sz="3200" dirty="0"/>
              <a:t> of Communications (SMC) </a:t>
            </a:r>
            <a:br>
              <a:rPr lang="fr-CH" sz="3200" dirty="0"/>
            </a:br>
            <a:r>
              <a:rPr lang="fr-CH" sz="3200" dirty="0"/>
              <a:t>Exigences Fonctionnelles et HSE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80190-ED1F-4D7D-8556-2B311C3F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1CBE5-37C8-98C8-60DA-B2D9D8DC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7965" y="6383848"/>
            <a:ext cx="5376069" cy="365125"/>
          </a:xfrm>
        </p:spPr>
        <p:txBody>
          <a:bodyPr/>
          <a:lstStyle/>
          <a:p>
            <a:r>
              <a:rPr lang="en-GB"/>
              <a:t>PB#5 - Other Workpackages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CCB466-F8E5-236C-4545-B40AB384F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0817-F6BA-4A21-A669-9DEBA35CFF0A}" type="datetime1">
              <a:rPr lang="en-US" smtClean="0"/>
              <a:t>6/6/2025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487221-B44C-3684-9AED-9A8AFF8C75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4432" y="192282"/>
            <a:ext cx="2024066" cy="7801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3FB950-2511-DC13-C904-AAB3DA9AF94D}"/>
              </a:ext>
            </a:extLst>
          </p:cNvPr>
          <p:cNvSpPr txBox="1"/>
          <p:nvPr/>
        </p:nvSpPr>
        <p:spPr bwMode="auto">
          <a:xfrm>
            <a:off x="9418516" y="5877446"/>
            <a:ext cx="2615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J. Ramos – EN-AA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29046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1545BE-5AD0-449C-A734-355018B1F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fr-CH" sz="3600" dirty="0"/>
              <a:t>SMC - </a:t>
            </a:r>
            <a:r>
              <a:rPr lang="en-GB" dirty="0"/>
              <a:t>Architecture réseau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E80190-ED1F-4D7D-8556-2B311C3F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4" name="Image 103">
            <a:extLst>
              <a:ext uri="{FF2B5EF4-FFF2-40B4-BE49-F238E27FC236}">
                <a16:creationId xmlns:a16="http://schemas.microsoft.com/office/drawing/2014/main" id="{B67EF46A-187B-B263-D18A-61874A699F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35587" y="914533"/>
            <a:ext cx="9320826" cy="5298956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05E5E25-F512-11EC-7AE2-DE4E970D4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7965" y="6383848"/>
            <a:ext cx="5376069" cy="365125"/>
          </a:xfrm>
        </p:spPr>
        <p:txBody>
          <a:bodyPr/>
          <a:lstStyle/>
          <a:p>
            <a:r>
              <a:rPr lang="en-US"/>
              <a:t>PB#5 - Other Workpackages</a:t>
            </a:r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4883047-F144-1719-A3BC-92EE49E19005}"/>
              </a:ext>
            </a:extLst>
          </p:cNvPr>
          <p:cNvSpPr txBox="1"/>
          <p:nvPr/>
        </p:nvSpPr>
        <p:spPr>
          <a:xfrm>
            <a:off x="6781800" y="48006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fr-CH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8E98B5-5186-0BAB-2ADF-227DA83B1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33E28-D827-40BF-B445-53AFBE47D6A9}" type="datetime1">
              <a:rPr lang="en-US" smtClean="0"/>
              <a:t>6/6/2025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90591E-B0A0-4ED7-604C-E44FA78CE1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4432" y="192282"/>
            <a:ext cx="2024066" cy="7801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1E28CB-CC3E-C745-651B-8CA209B23009}"/>
              </a:ext>
            </a:extLst>
          </p:cNvPr>
          <p:cNvSpPr txBox="1"/>
          <p:nvPr/>
        </p:nvSpPr>
        <p:spPr bwMode="auto">
          <a:xfrm>
            <a:off x="10074309" y="5943467"/>
            <a:ext cx="2615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J. Ramos – EN-AA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21023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96A07-BE81-84FD-87D3-3C3523CCC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26FF729-3B8A-39E3-CB46-665D838CC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686" y="1133278"/>
            <a:ext cx="10103850" cy="5102445"/>
          </a:xfrm>
          <a:prstGeom prst="rect">
            <a:avLst/>
          </a:prstGeo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4FC4F-5D07-0B7F-18BE-C17C7C398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655916-D8CD-2AAE-0E2A-8148428E7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SMC - Architecture réseau West Area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E7D7B0A1-662F-BCD2-53A2-FADDAFA21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PB#5 - Other Workpackages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7397AF2-B453-D328-9A0A-65E0B78FEE65}"/>
              </a:ext>
            </a:extLst>
          </p:cNvPr>
          <p:cNvSpPr txBox="1"/>
          <p:nvPr/>
        </p:nvSpPr>
        <p:spPr>
          <a:xfrm>
            <a:off x="6781800" y="48006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fr-CH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24E3484-2664-512F-EF22-FE6C7B34D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944E90-F06D-4A49-B32F-B52E3E070120}" type="datetime1">
              <a:rPr lang="en-US" smtClean="0"/>
              <a:t>6/6/2025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FA9E9A-D96A-8886-D054-D63D8D6A42F1}"/>
              </a:ext>
            </a:extLst>
          </p:cNvPr>
          <p:cNvSpPr txBox="1"/>
          <p:nvPr/>
        </p:nvSpPr>
        <p:spPr bwMode="auto">
          <a:xfrm>
            <a:off x="9912424" y="5927946"/>
            <a:ext cx="2615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J. Ramos – EN-AA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84709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968B7-6933-093B-DEA7-665746BAA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7A1E0C-7F04-9037-DE4E-1A0C51C93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0600"/>
            <a:ext cx="7669211" cy="5210175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</a:rPr>
              <a:t>Banc d’essai </a:t>
            </a:r>
            <a:r>
              <a:rPr lang="en-GB" sz="1600" dirty="0" err="1">
                <a:solidFill>
                  <a:srgbClr val="2F2F2F"/>
                </a:solidFill>
              </a:rPr>
              <a:t>installé</a:t>
            </a:r>
            <a:r>
              <a:rPr lang="en-GB" sz="1600" dirty="0">
                <a:solidFill>
                  <a:srgbClr val="2F2F2F"/>
                </a:solidFill>
              </a:rPr>
              <a:t> et prêt à </a:t>
            </a:r>
            <a:r>
              <a:rPr lang="en-GB" sz="1600" dirty="0" err="1">
                <a:solidFill>
                  <a:srgbClr val="2F2F2F"/>
                </a:solidFill>
              </a:rPr>
              <a:t>configurer</a:t>
            </a:r>
            <a:r>
              <a:rPr lang="en-GB" sz="1600" dirty="0">
                <a:solidFill>
                  <a:srgbClr val="2F2F2F"/>
                </a:solidFill>
              </a:rPr>
              <a:t>: </a:t>
            </a: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rgbClr val="2F2F2F"/>
                </a:solidFill>
              </a:rPr>
              <a:t>Prévue pour le mois de Mai 2025: </a:t>
            </a:r>
          </a:p>
          <a:p>
            <a:pPr marL="933750" lvl="2" indent="-285750" algn="just"/>
            <a:r>
              <a:rPr lang="fr-CH" sz="1600" dirty="0">
                <a:solidFill>
                  <a:srgbClr val="2F2F2F"/>
                </a:solidFill>
              </a:rPr>
              <a:t>Collaboration avec IT-CS et CASTEL (fournisseur). </a:t>
            </a:r>
          </a:p>
          <a:p>
            <a:pPr lvl="2" indent="0" algn="just">
              <a:buNone/>
            </a:pPr>
            <a:endParaRPr lang="fr-CH" sz="1600" dirty="0">
              <a:solidFill>
                <a:srgbClr val="2F2F2F"/>
              </a:solidFill>
            </a:endParaRPr>
          </a:p>
          <a:p>
            <a:pPr lvl="2" indent="0" algn="just">
              <a:buNone/>
            </a:pPr>
            <a:endParaRPr lang="fr-CH" sz="1600" dirty="0">
              <a:solidFill>
                <a:srgbClr val="2F2F2F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2F2F2F"/>
                </a:solidFill>
              </a:rPr>
              <a:t>Commande</a:t>
            </a:r>
            <a:r>
              <a:rPr lang="en-GB" sz="1600" dirty="0">
                <a:solidFill>
                  <a:srgbClr val="2F2F2F"/>
                </a:solidFill>
              </a:rPr>
              <a:t> des </a:t>
            </a:r>
            <a:r>
              <a:rPr lang="en-GB" sz="1600" dirty="0" err="1">
                <a:solidFill>
                  <a:srgbClr val="2F2F2F"/>
                </a:solidFill>
              </a:rPr>
              <a:t>équipements</a:t>
            </a:r>
            <a:r>
              <a:rPr lang="en-GB" sz="1600" dirty="0">
                <a:solidFill>
                  <a:srgbClr val="2F2F2F"/>
                </a:solidFill>
              </a:rPr>
              <a:t> et </a:t>
            </a:r>
            <a:r>
              <a:rPr lang="en-GB" sz="1600" dirty="0" err="1">
                <a:solidFill>
                  <a:srgbClr val="2F2F2F"/>
                </a:solidFill>
              </a:rPr>
              <a:t>système</a:t>
            </a:r>
            <a:r>
              <a:rPr lang="en-GB" sz="1600" dirty="0">
                <a:solidFill>
                  <a:srgbClr val="2F2F2F"/>
                </a:solidFill>
              </a:rPr>
              <a:t> de communication </a:t>
            </a:r>
            <a:r>
              <a:rPr lang="en-GB" sz="1600" dirty="0" err="1">
                <a:solidFill>
                  <a:srgbClr val="2F2F2F"/>
                </a:solidFill>
              </a:rPr>
              <a:t>en</a:t>
            </a:r>
            <a:r>
              <a:rPr lang="en-GB" sz="1600" dirty="0">
                <a:solidFill>
                  <a:srgbClr val="2F2F2F"/>
                </a:solidFill>
              </a:rPr>
              <a:t> </a:t>
            </a:r>
            <a:r>
              <a:rPr lang="en-GB" sz="1600" dirty="0" err="1">
                <a:solidFill>
                  <a:srgbClr val="2F2F2F"/>
                </a:solidFill>
              </a:rPr>
              <a:t>attente</a:t>
            </a:r>
            <a:r>
              <a:rPr lang="en-GB" sz="1600" dirty="0">
                <a:solidFill>
                  <a:srgbClr val="2F2F2F"/>
                </a:solidFill>
              </a:rPr>
              <a:t> de validation de </a:t>
            </a:r>
            <a:r>
              <a:rPr lang="en-GB" sz="1600" dirty="0" err="1">
                <a:solidFill>
                  <a:srgbClr val="2F2F2F"/>
                </a:solidFill>
              </a:rPr>
              <a:t>câble</a:t>
            </a:r>
            <a:r>
              <a:rPr lang="en-GB" sz="1600" dirty="0">
                <a:solidFill>
                  <a:srgbClr val="2F2F2F"/>
                </a:solidFill>
              </a:rPr>
              <a:t> par EN-EL: </a:t>
            </a:r>
          </a:p>
          <a:p>
            <a:pPr marL="666900" lvl="1" indent="-342900" algn="just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rgbClr val="303030"/>
                </a:solidFill>
              </a:rPr>
              <a:t>Demande de standardisation de câble effectuée:</a:t>
            </a:r>
            <a:endParaRPr lang="fr-CH" sz="1600" dirty="0">
              <a:solidFill>
                <a:srgbClr val="30303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90900" lvl="2" indent="-342900" algn="just"/>
            <a:r>
              <a:rPr lang="fr-CH" sz="1600" dirty="0"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RQF3024171 - CR1-C1 - </a:t>
            </a:r>
            <a:r>
              <a:rPr lang="fr-CH" sz="1600" dirty="0" err="1"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Multipair</a:t>
            </a:r>
            <a:r>
              <a:rPr lang="fr-CH" sz="1600" dirty="0"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fr-CH" sz="1600" dirty="0" err="1"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telephone</a:t>
            </a:r>
            <a:r>
              <a:rPr lang="fr-CH" sz="1600" dirty="0"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fr-CH" sz="1600" dirty="0" err="1"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cable</a:t>
            </a:r>
            <a:r>
              <a:rPr lang="fr-CH" sz="1600" dirty="0"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 RQF3024171</a:t>
            </a:r>
            <a:endParaRPr lang="en-GB" sz="1600" dirty="0">
              <a:solidFill>
                <a:srgbClr val="2F2F2F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2F2F2F"/>
                </a:solidFill>
              </a:rPr>
              <a:t>Demande</a:t>
            </a:r>
            <a:r>
              <a:rPr lang="en-GB" sz="1600" dirty="0">
                <a:solidFill>
                  <a:srgbClr val="2F2F2F"/>
                </a:solidFill>
              </a:rPr>
              <a:t> </a:t>
            </a:r>
            <a:r>
              <a:rPr lang="en-GB" sz="1600" dirty="0" err="1">
                <a:solidFill>
                  <a:srgbClr val="2F2F2F"/>
                </a:solidFill>
              </a:rPr>
              <a:t>d’installation</a:t>
            </a:r>
            <a:r>
              <a:rPr lang="en-GB" sz="1600" dirty="0">
                <a:solidFill>
                  <a:srgbClr val="2F2F2F"/>
                </a:solidFill>
              </a:rPr>
              <a:t> des </a:t>
            </a:r>
            <a:r>
              <a:rPr lang="en-GB" sz="1600" dirty="0" err="1">
                <a:solidFill>
                  <a:srgbClr val="2F2F2F"/>
                </a:solidFill>
              </a:rPr>
              <a:t>câbles</a:t>
            </a:r>
            <a:r>
              <a:rPr lang="en-GB" sz="1600" dirty="0">
                <a:solidFill>
                  <a:srgbClr val="2F2F2F"/>
                </a:solidFill>
              </a:rPr>
              <a:t> </a:t>
            </a:r>
            <a:r>
              <a:rPr lang="en-GB" sz="1600" dirty="0" err="1">
                <a:solidFill>
                  <a:srgbClr val="2F2F2F"/>
                </a:solidFill>
              </a:rPr>
              <a:t>en</a:t>
            </a:r>
            <a:r>
              <a:rPr lang="en-GB" sz="1600" dirty="0">
                <a:solidFill>
                  <a:srgbClr val="2F2F2F"/>
                </a:solidFill>
              </a:rPr>
              <a:t> </a:t>
            </a:r>
            <a:r>
              <a:rPr lang="en-GB" sz="1600" dirty="0" err="1">
                <a:solidFill>
                  <a:srgbClr val="2F2F2F"/>
                </a:solidFill>
              </a:rPr>
              <a:t>attente</a:t>
            </a:r>
            <a:r>
              <a:rPr lang="en-GB" sz="1600" dirty="0">
                <a:solidFill>
                  <a:srgbClr val="2F2F2F"/>
                </a:solidFill>
              </a:rPr>
              <a:t>: </a:t>
            </a: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</a:rPr>
              <a:t>Aussi de validation de cable par EN-EL.</a:t>
            </a: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</a:rPr>
              <a:t>Une </a:t>
            </a:r>
            <a:r>
              <a:rPr lang="en-GB" sz="1600" dirty="0" err="1">
                <a:solidFill>
                  <a:srgbClr val="2F2F2F"/>
                </a:solidFill>
              </a:rPr>
              <a:t>pré</a:t>
            </a:r>
            <a:r>
              <a:rPr lang="en-GB" sz="1600" dirty="0">
                <a:solidFill>
                  <a:srgbClr val="2F2F2F"/>
                </a:solidFill>
              </a:rPr>
              <a:t>-DIC a </a:t>
            </a:r>
            <a:r>
              <a:rPr lang="en-GB" sz="1600" dirty="0" err="1">
                <a:solidFill>
                  <a:srgbClr val="2F2F2F"/>
                </a:solidFill>
              </a:rPr>
              <a:t>été</a:t>
            </a:r>
            <a:r>
              <a:rPr lang="en-GB" sz="1600" dirty="0">
                <a:solidFill>
                  <a:srgbClr val="2F2F2F"/>
                </a:solidFill>
              </a:rPr>
              <a:t> </a:t>
            </a:r>
            <a:r>
              <a:rPr lang="en-GB" sz="1600" dirty="0" err="1">
                <a:solidFill>
                  <a:srgbClr val="2F2F2F"/>
                </a:solidFill>
              </a:rPr>
              <a:t>effectuée</a:t>
            </a:r>
            <a:r>
              <a:rPr lang="en-GB" sz="1600" dirty="0">
                <a:solidFill>
                  <a:srgbClr val="2F2F2F"/>
                </a:solidFill>
              </a:rPr>
              <a:t>. </a:t>
            </a:r>
          </a:p>
          <a:p>
            <a:pPr marL="6097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F2F2F"/>
                </a:solidFill>
              </a:rPr>
              <a:t>Une </a:t>
            </a:r>
            <a:r>
              <a:rPr lang="en-GB" sz="1600" dirty="0" err="1">
                <a:solidFill>
                  <a:srgbClr val="2F2F2F"/>
                </a:solidFill>
              </a:rPr>
              <a:t>fois</a:t>
            </a:r>
            <a:r>
              <a:rPr lang="en-GB" sz="1600" dirty="0">
                <a:solidFill>
                  <a:srgbClr val="2F2F2F"/>
                </a:solidFill>
              </a:rPr>
              <a:t> </a:t>
            </a:r>
            <a:r>
              <a:rPr lang="en-GB" sz="1600" dirty="0" err="1">
                <a:solidFill>
                  <a:srgbClr val="2F2F2F"/>
                </a:solidFill>
              </a:rPr>
              <a:t>validée</a:t>
            </a:r>
            <a:r>
              <a:rPr lang="en-GB" sz="1600" dirty="0">
                <a:solidFill>
                  <a:srgbClr val="2F2F2F"/>
                </a:solidFill>
              </a:rPr>
              <a:t>, </a:t>
            </a:r>
            <a:r>
              <a:rPr lang="en-GB" sz="1600" dirty="0" err="1">
                <a:solidFill>
                  <a:srgbClr val="2F2F2F"/>
                </a:solidFill>
              </a:rPr>
              <a:t>commande</a:t>
            </a:r>
            <a:r>
              <a:rPr lang="en-GB" sz="1600" dirty="0">
                <a:solidFill>
                  <a:srgbClr val="2F2F2F"/>
                </a:solidFill>
              </a:rPr>
              <a:t> de cable et </a:t>
            </a:r>
            <a:r>
              <a:rPr lang="en-GB" sz="1600" dirty="0" err="1">
                <a:solidFill>
                  <a:srgbClr val="2F2F2F"/>
                </a:solidFill>
              </a:rPr>
              <a:t>lancement</a:t>
            </a:r>
            <a:r>
              <a:rPr lang="en-GB" sz="1600" dirty="0">
                <a:solidFill>
                  <a:srgbClr val="2F2F2F"/>
                </a:solidFill>
              </a:rPr>
              <a:t> de DIC. </a:t>
            </a:r>
            <a:endParaRPr lang="it-IT" sz="1600" b="0" dirty="0"/>
          </a:p>
          <a:p>
            <a:pPr lvl="1" indent="0" algn="just">
              <a:buNone/>
            </a:pPr>
            <a:endParaRPr lang="en-GB" sz="1400" b="0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61B7AA-BE6E-2841-2BAA-2F50F8F6E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fr-CH" dirty="0"/>
              <a:t>SMS </a:t>
            </a:r>
            <a:r>
              <a:rPr lang="fr-CH" dirty="0" err="1"/>
              <a:t>Status</a:t>
            </a:r>
            <a:r>
              <a:rPr lang="fr-CH" dirty="0"/>
              <a:t> Report – West Area</a:t>
            </a:r>
            <a:endParaRPr lang="fr-CH" sz="2000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E7A763-595D-A5E9-E739-6C1C96801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2C81-3A95-FC48-186E-B0E99B8B2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7965" y="6383848"/>
            <a:ext cx="5376069" cy="365125"/>
          </a:xfrm>
        </p:spPr>
        <p:txBody>
          <a:bodyPr/>
          <a:lstStyle/>
          <a:p>
            <a:r>
              <a:rPr lang="en-GB"/>
              <a:t>PB#5 - Other Workpackages</a:t>
            </a:r>
            <a:endParaRPr lang="en-US" dirty="0"/>
          </a:p>
        </p:txBody>
      </p:sp>
      <p:pic>
        <p:nvPicPr>
          <p:cNvPr id="7" name="Image 6" descr="Une image contenant intérieur, fils électriques, Appareils électroniques, câble&#10;&#10;Le contenu généré par l’IA peut être incorrect.">
            <a:extLst>
              <a:ext uri="{FF2B5EF4-FFF2-40B4-BE49-F238E27FC236}">
                <a16:creationId xmlns:a16="http://schemas.microsoft.com/office/drawing/2014/main" id="{7F511116-95F0-1D9D-F1BA-9C057224B7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53350" y="1938337"/>
            <a:ext cx="4419600" cy="33147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FB3EF0B-3BB6-25D6-80D6-A6F6006831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984" y="992591"/>
            <a:ext cx="1881366" cy="1371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13B6DA-0087-2720-2FCB-C7039F17627C}"/>
              </a:ext>
            </a:extLst>
          </p:cNvPr>
          <p:cNvSpPr txBox="1"/>
          <p:nvPr/>
        </p:nvSpPr>
        <p:spPr bwMode="auto">
          <a:xfrm>
            <a:off x="407988" y="5289379"/>
            <a:ext cx="669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>
                <a:solidFill>
                  <a:srgbClr val="C00000"/>
                </a:solidFill>
              </a:rPr>
              <a:t>SMC </a:t>
            </a:r>
            <a:r>
              <a:rPr lang="fr-CH" sz="2400" b="1" dirty="0" err="1">
                <a:solidFill>
                  <a:srgbClr val="C00000"/>
                </a:solidFill>
              </a:rPr>
              <a:t>deployment</a:t>
            </a:r>
            <a:r>
              <a:rPr lang="fr-CH" sz="2400" b="1" dirty="0">
                <a:solidFill>
                  <a:srgbClr val="C00000"/>
                </a:solidFill>
              </a:rPr>
              <a:t> in West Area </a:t>
            </a:r>
            <a:r>
              <a:rPr lang="fr-CH" sz="2400" b="1" dirty="0" err="1">
                <a:solidFill>
                  <a:srgbClr val="C00000"/>
                </a:solidFill>
              </a:rPr>
              <a:t>still</a:t>
            </a:r>
            <a:r>
              <a:rPr lang="fr-CH" sz="2400" b="1" dirty="0">
                <a:solidFill>
                  <a:srgbClr val="C00000"/>
                </a:solidFill>
              </a:rPr>
              <a:t> in 2025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D74FA24-9C78-0C73-58DF-8D33C764F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B1C3-09CE-4295-A37A-9D63FE2AFDD6}" type="datetime1">
              <a:rPr lang="en-US" smtClean="0"/>
              <a:t>6/6/2025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D25A98-EC52-9EDA-DE16-59660753437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4432" y="192282"/>
            <a:ext cx="2024066" cy="7801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8A42AB-E496-6128-5EF3-C2087AF27BA0}"/>
              </a:ext>
            </a:extLst>
          </p:cNvPr>
          <p:cNvSpPr txBox="1"/>
          <p:nvPr/>
        </p:nvSpPr>
        <p:spPr bwMode="auto">
          <a:xfrm>
            <a:off x="9418516" y="5877446"/>
            <a:ext cx="2615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Courtesy</a:t>
            </a:r>
            <a:r>
              <a:rPr lang="fr-CH" sz="1400" dirty="0"/>
              <a:t> J. Ramos – EN-AA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62898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29103</TotalTime>
  <Words>1619</Words>
  <Application>Microsoft Office PowerPoint</Application>
  <DocSecurity>0</DocSecurity>
  <PresentationFormat>Widescreen</PresentationFormat>
  <Paragraphs>402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Arial</vt:lpstr>
      <vt:lpstr>Calibri</vt:lpstr>
      <vt:lpstr>Source Sans Pro</vt:lpstr>
      <vt:lpstr>Wingdings</vt:lpstr>
      <vt:lpstr>Office Theme</vt:lpstr>
      <vt:lpstr>Technical Galleries Consolidation Program</vt:lpstr>
      <vt:lpstr>Agenda</vt:lpstr>
      <vt:lpstr>TGCONS – Past and Future works EN-EL</vt:lpstr>
      <vt:lpstr>Decabling proposal for gallery 291</vt:lpstr>
      <vt:lpstr>Decabling proposal for 833 during RUN3-2025</vt:lpstr>
      <vt:lpstr>Secure Means of Communications (SMC)  Exigences Fonctionnelles et HSE</vt:lpstr>
      <vt:lpstr>SMC - Architecture réseau</vt:lpstr>
      <vt:lpstr>SMC - Architecture réseau West Area</vt:lpstr>
      <vt:lpstr>SMS Status Report – West Area</vt:lpstr>
      <vt:lpstr>Scans and Integration</vt:lpstr>
      <vt:lpstr>Civil engineering (other) works</vt:lpstr>
      <vt:lpstr>Gallery 833 survey</vt:lpstr>
      <vt:lpstr>Safety</vt:lpstr>
      <vt:lpstr>Program Status - DASHBOARD</vt:lpstr>
      <vt:lpstr>Works in numbers</vt:lpstr>
      <vt:lpstr>Thank you!!!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Sebastien Evrard</dc:creator>
  <cp:keywords/>
  <dc:description/>
  <cp:lastModifiedBy>Sebastien Evrard</cp:lastModifiedBy>
  <cp:revision>206</cp:revision>
  <dcterms:created xsi:type="dcterms:W3CDTF">2021-03-09T08:58:05Z</dcterms:created>
  <dcterms:modified xsi:type="dcterms:W3CDTF">2025-06-06T07:01:18Z</dcterms:modified>
  <cp:category/>
  <dc:identifier/>
  <cp:contentStatus/>
  <dc:language/>
  <cp:version/>
</cp:coreProperties>
</file>