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3"/>
  </p:notesMasterIdLst>
  <p:handoutMasterIdLst>
    <p:handoutMasterId r:id="rId14"/>
  </p:handoutMasterIdLst>
  <p:sldIdLst>
    <p:sldId id="259" r:id="rId2"/>
    <p:sldId id="4554" r:id="rId3"/>
    <p:sldId id="4514" r:id="rId4"/>
    <p:sldId id="4513" r:id="rId5"/>
    <p:sldId id="4548" r:id="rId6"/>
    <p:sldId id="4549" r:id="rId7"/>
    <p:sldId id="4550" r:id="rId8"/>
    <p:sldId id="4553" r:id="rId9"/>
    <p:sldId id="4552" r:id="rId10"/>
    <p:sldId id="292" r:id="rId11"/>
    <p:sldId id="288"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177499"/>
    <a:srgbClr val="177198"/>
    <a:srgbClr val="CCCCFF"/>
    <a:srgbClr val="9999FF"/>
    <a:srgbClr val="843C0C"/>
    <a:srgbClr val="CC6600"/>
    <a:srgbClr val="336699"/>
    <a:srgbClr val="FF9300"/>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99" autoAdjust="0"/>
    <p:restoredTop sz="94686"/>
  </p:normalViewPr>
  <p:slideViewPr>
    <p:cSldViewPr snapToGrid="0" snapToObjects="1">
      <p:cViewPr varScale="1">
        <p:scale>
          <a:sx n="156" d="100"/>
          <a:sy n="156" d="100"/>
        </p:scale>
        <p:origin x="2568" y="15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 d="1"/>
        <a:sy n="1" d="1"/>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6/10/2025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6/10/2025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6692736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40736140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7529974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10/06/2025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HL-LHC WP3 – CMI Activities Review</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10/06/2025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HL-LHC WP3 – CMI Activities Review</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10/06/2025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HL-LHC WP3 – CMI Activities Review</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10/06/2025</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HL-LHC WP3 – CMI Activities Review</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10/06/2025</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HL-LHC WP3 – CMI Activities Review</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10/06/2025</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HL-LHC WP3 – CMI Activities Review</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10/06/2025</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HL-LHC WP3 – CMI Activities Review</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10/06/2025</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HL-LHC WP3 – CMI Activities Review</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10/06/2025</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HL-LHC WP3 – CMI Activities Review</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lvl1pPr>
              <a:defRPr/>
            </a:lvl1pPr>
          </a:lstStyle>
          <a:p>
            <a:r>
              <a:rPr lang="en-US"/>
              <a:t>10/06/2025</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HL-LHC WP3 – CMI Activities Review</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10/06/2025</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HL-LHC WP3 – CMI Activities Review</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10/06/2025</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HL-LHC WP3 – CMI Activities Review</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lvl1pPr>
              <a:defRPr/>
            </a:lvl1pPr>
          </a:lstStyle>
          <a:p>
            <a:r>
              <a:rPr lang="en-US"/>
              <a:t>10/06/2025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HL-LHC WP3 – CMI Activities Review</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10/06/2025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HL-LHC WP3 – CMI Activities Review</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10/06/2025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HL-LHC WP3 – CMI Activities Review</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10/06/2025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HL-LHC WP3 – CMI Activities Review</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10/06/2025</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HL-LHC WP3 – CMI Activities Review</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10/06/2025</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HL-LHC WP3 – CMI Activities Review</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720000"/>
          </a:xfrm>
          <a:prstGeom prst="rect">
            <a:avLst/>
          </a:prstGeom>
        </p:spPr>
        <p:txBody>
          <a:bodyPr vert="horz" lIns="0" tIns="0" rIns="0" bIns="0" rtlCol="0" anchor="t" anchorCtr="0">
            <a:noAutofit/>
          </a:bodyPr>
          <a:lstStyle/>
          <a:p>
            <a:r>
              <a:rPr lang="en-GB"/>
              <a:t>Click to edit Master title style</a:t>
            </a:r>
            <a:endParaRPr lang="en-US" dirty="0"/>
          </a:p>
        </p:txBody>
      </p:sp>
      <p:pic>
        <p:nvPicPr>
          <p:cNvPr id="5" name="Picture 4"/>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173079"/>
            <a:ext cx="11376024" cy="5027696"/>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574099" y="6350851"/>
            <a:ext cx="1542289" cy="365125"/>
          </a:xfrm>
          <a:prstGeom prst="rect">
            <a:avLst/>
          </a:prstGeom>
        </p:spPr>
        <p:txBody>
          <a:bodyPr vert="horz" lIns="0" tIns="0" rIns="0" bIns="0" rtlCol="0" anchor="ctr"/>
          <a:lstStyle>
            <a:lvl1pPr algn="r">
              <a:defRPr sz="1100">
                <a:solidFill>
                  <a:schemeClr val="bg1"/>
                </a:solidFill>
              </a:defRPr>
            </a:lvl1pPr>
          </a:lstStyle>
          <a:p>
            <a:r>
              <a:rPr lang="en-US"/>
              <a:t>10/06/2025</a:t>
            </a:r>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1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100">
                <a:solidFill>
                  <a:schemeClr val="bg1"/>
                </a:solidFill>
              </a:defRPr>
            </a:lvl1pPr>
          </a:lstStyle>
          <a:p>
            <a:r>
              <a:rPr lang="en-GB"/>
              <a:t>HL-LHC WP3 – CMI Activities Review</a:t>
            </a:r>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s://indico.cern.ch/event/1550621/" TargetMode="Externa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9.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470377"/>
            <a:ext cx="11376025" cy="1535963"/>
          </a:xfrm>
        </p:spPr>
        <p:txBody>
          <a:bodyPr/>
          <a:lstStyle/>
          <a:p>
            <a:r>
              <a:rPr lang="en-US" dirty="0"/>
              <a:t>HL-LHC WP3 – CMI Activities Review</a:t>
            </a:r>
            <a:br>
              <a:rPr lang="en-US" dirty="0"/>
            </a:br>
            <a:r>
              <a:rPr lang="en-US" sz="4000" dirty="0"/>
              <a:t>General considerations from CMI</a:t>
            </a:r>
            <a:endParaRPr lang="en-US"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800" dirty="0"/>
              <a:t>F. Savary</a:t>
            </a:r>
          </a:p>
          <a:p>
            <a:pPr algn="l"/>
            <a:r>
              <a:rPr lang="en-US" sz="1800" dirty="0"/>
              <a:t>10 June 2025 – Room 112/4-019 – </a:t>
            </a:r>
            <a:r>
              <a:rPr lang="en-US" sz="1800" dirty="0">
                <a:hlinkClick r:id="rId2">
                  <a:extLst>
                    <a:ext uri="{A12FA001-AC4F-418D-AE19-62706E023703}">
                      <ahyp:hlinkClr xmlns:ahyp="http://schemas.microsoft.com/office/drawing/2018/hyperlinkcolor" val="tx"/>
                    </a:ext>
                  </a:extLst>
                </a:hlinkClick>
              </a:rPr>
              <a:t>Indico event 1550621</a:t>
            </a:r>
            <a:endParaRPr lang="en-US" sz="1800" dirty="0"/>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1F46D066-1D06-4D54-9869-15FCFFC60080}"/>
              </a:ext>
            </a:extLst>
          </p:cNvPr>
          <p:cNvSpPr>
            <a:spLocks noGrp="1"/>
          </p:cNvSpPr>
          <p:nvPr>
            <p:ph type="dt" sz="half" idx="10"/>
          </p:nvPr>
        </p:nvSpPr>
        <p:spPr/>
        <p:txBody>
          <a:bodyPr/>
          <a:lstStyle/>
          <a:p>
            <a:r>
              <a:rPr lang="en-US"/>
              <a:t>10/06/2025</a:t>
            </a:r>
            <a:endParaRPr lang="en-US" dirty="0"/>
          </a:p>
        </p:txBody>
      </p:sp>
      <p:sp>
        <p:nvSpPr>
          <p:cNvPr id="5" name="Footer Placeholder 4">
            <a:extLst>
              <a:ext uri="{FF2B5EF4-FFF2-40B4-BE49-F238E27FC236}">
                <a16:creationId xmlns:a16="http://schemas.microsoft.com/office/drawing/2014/main" id="{F93C4FF8-8C9E-D0B6-04FB-04260CF2A0C1}"/>
              </a:ext>
            </a:extLst>
          </p:cNvPr>
          <p:cNvSpPr>
            <a:spLocks noGrp="1"/>
          </p:cNvSpPr>
          <p:nvPr>
            <p:ph type="ftr" sz="quarter" idx="11"/>
          </p:nvPr>
        </p:nvSpPr>
        <p:spPr/>
        <p:txBody>
          <a:bodyPr/>
          <a:lstStyle/>
          <a:p>
            <a:r>
              <a:rPr lang="en-GB"/>
              <a:t>HL-LHC WP3 – CMI Activities Review</a:t>
            </a:r>
            <a:endParaRPr lang="en-US" dirty="0"/>
          </a:p>
        </p:txBody>
      </p:sp>
      <p:sp>
        <p:nvSpPr>
          <p:cNvPr id="6" name="Slide Number Placeholder 5">
            <a:extLst>
              <a:ext uri="{FF2B5EF4-FFF2-40B4-BE49-F238E27FC236}">
                <a16:creationId xmlns:a16="http://schemas.microsoft.com/office/drawing/2014/main" id="{3BE6BE4A-17C0-3815-2990-8FD76187A1A0}"/>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9" name="Rounded Rectangle 8">
            <a:extLst>
              <a:ext uri="{FF2B5EF4-FFF2-40B4-BE49-F238E27FC236}">
                <a16:creationId xmlns:a16="http://schemas.microsoft.com/office/drawing/2014/main" id="{9E1002FD-71B8-9B19-68A5-5B5A3EEE188E}"/>
              </a:ext>
            </a:extLst>
          </p:cNvPr>
          <p:cNvSpPr/>
          <p:nvPr/>
        </p:nvSpPr>
        <p:spPr>
          <a:xfrm>
            <a:off x="1623931" y="837416"/>
            <a:ext cx="9054141" cy="432000"/>
          </a:xfrm>
          <a:prstGeom prst="roundRect">
            <a:avLst>
              <a:gd name="adj" fmla="val 3567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lIns="144000" tIns="18000" rIns="144000" bIns="18000" rtlCol="0" anchor="ctr"/>
          <a:lstStyle/>
          <a:p>
            <a:pPr algn="ctr"/>
            <a:endParaRPr lang="en-GB" dirty="0">
              <a:solidFill>
                <a:srgbClr val="2F2F2F"/>
              </a:solidFill>
            </a:endParaRPr>
          </a:p>
        </p:txBody>
      </p:sp>
      <p:pic>
        <p:nvPicPr>
          <p:cNvPr id="7" name="Picture 6" descr="A screen shot of a computer screen&#10;&#10;Description automatically generated">
            <a:extLst>
              <a:ext uri="{FF2B5EF4-FFF2-40B4-BE49-F238E27FC236}">
                <a16:creationId xmlns:a16="http://schemas.microsoft.com/office/drawing/2014/main" id="{93D889C4-1A59-824E-A74E-13A1D13D01AD}"/>
              </a:ext>
            </a:extLst>
          </p:cNvPr>
          <p:cNvPicPr>
            <a:picLocks noChangeAspect="1"/>
          </p:cNvPicPr>
          <p:nvPr/>
        </p:nvPicPr>
        <p:blipFill>
          <a:blip r:embed="rId2"/>
          <a:stretch>
            <a:fillRect/>
          </a:stretch>
        </p:blipFill>
        <p:spPr>
          <a:xfrm>
            <a:off x="1259549" y="1269416"/>
            <a:ext cx="10063328" cy="5588584"/>
          </a:xfrm>
          <a:prstGeom prst="rect">
            <a:avLst/>
          </a:prstGeom>
        </p:spPr>
      </p:pic>
      <p:sp>
        <p:nvSpPr>
          <p:cNvPr id="12" name="Rectangle 11">
            <a:extLst>
              <a:ext uri="{FF2B5EF4-FFF2-40B4-BE49-F238E27FC236}">
                <a16:creationId xmlns:a16="http://schemas.microsoft.com/office/drawing/2014/main" id="{27D38F93-65EB-8882-62BB-B4629E39AAF6}"/>
              </a:ext>
            </a:extLst>
          </p:cNvPr>
          <p:cNvSpPr/>
          <p:nvPr/>
        </p:nvSpPr>
        <p:spPr>
          <a:xfrm>
            <a:off x="4341541" y="1269415"/>
            <a:ext cx="2430966" cy="5262757"/>
          </a:xfrm>
          <a:custGeom>
            <a:avLst/>
            <a:gdLst>
              <a:gd name="connsiteX0" fmla="*/ 0 w 2430966"/>
              <a:gd name="connsiteY0" fmla="*/ 0 h 5262757"/>
              <a:gd name="connsiteX1" fmla="*/ 461884 w 2430966"/>
              <a:gd name="connsiteY1" fmla="*/ 0 h 5262757"/>
              <a:gd name="connsiteX2" fmla="*/ 875148 w 2430966"/>
              <a:gd name="connsiteY2" fmla="*/ 0 h 5262757"/>
              <a:gd name="connsiteX3" fmla="*/ 1409960 w 2430966"/>
              <a:gd name="connsiteY3" fmla="*/ 0 h 5262757"/>
              <a:gd name="connsiteX4" fmla="*/ 1871844 w 2430966"/>
              <a:gd name="connsiteY4" fmla="*/ 0 h 5262757"/>
              <a:gd name="connsiteX5" fmla="*/ 2430966 w 2430966"/>
              <a:gd name="connsiteY5" fmla="*/ 0 h 5262757"/>
              <a:gd name="connsiteX6" fmla="*/ 2430966 w 2430966"/>
              <a:gd name="connsiteY6" fmla="*/ 690006 h 5262757"/>
              <a:gd name="connsiteX7" fmla="*/ 2430966 w 2430966"/>
              <a:gd name="connsiteY7" fmla="*/ 1274757 h 5262757"/>
              <a:gd name="connsiteX8" fmla="*/ 2430966 w 2430966"/>
              <a:gd name="connsiteY8" fmla="*/ 1859507 h 5262757"/>
              <a:gd name="connsiteX9" fmla="*/ 2430966 w 2430966"/>
              <a:gd name="connsiteY9" fmla="*/ 2339003 h 5262757"/>
              <a:gd name="connsiteX10" fmla="*/ 2430966 w 2430966"/>
              <a:gd name="connsiteY10" fmla="*/ 2818499 h 5262757"/>
              <a:gd name="connsiteX11" fmla="*/ 2430966 w 2430966"/>
              <a:gd name="connsiteY11" fmla="*/ 3403250 h 5262757"/>
              <a:gd name="connsiteX12" fmla="*/ 2430966 w 2430966"/>
              <a:gd name="connsiteY12" fmla="*/ 4040628 h 5262757"/>
              <a:gd name="connsiteX13" fmla="*/ 2430966 w 2430966"/>
              <a:gd name="connsiteY13" fmla="*/ 4467496 h 5262757"/>
              <a:gd name="connsiteX14" fmla="*/ 2430966 w 2430966"/>
              <a:gd name="connsiteY14" fmla="*/ 5262757 h 5262757"/>
              <a:gd name="connsiteX15" fmla="*/ 1944773 w 2430966"/>
              <a:gd name="connsiteY15" fmla="*/ 5262757 h 5262757"/>
              <a:gd name="connsiteX16" fmla="*/ 1458580 w 2430966"/>
              <a:gd name="connsiteY16" fmla="*/ 5262757 h 5262757"/>
              <a:gd name="connsiteX17" fmla="*/ 923767 w 2430966"/>
              <a:gd name="connsiteY17" fmla="*/ 5262757 h 5262757"/>
              <a:gd name="connsiteX18" fmla="*/ 437574 w 2430966"/>
              <a:gd name="connsiteY18" fmla="*/ 5262757 h 5262757"/>
              <a:gd name="connsiteX19" fmla="*/ 0 w 2430966"/>
              <a:gd name="connsiteY19" fmla="*/ 5262757 h 5262757"/>
              <a:gd name="connsiteX20" fmla="*/ 0 w 2430966"/>
              <a:gd name="connsiteY20" fmla="*/ 4783261 h 5262757"/>
              <a:gd name="connsiteX21" fmla="*/ 0 w 2430966"/>
              <a:gd name="connsiteY21" fmla="*/ 4251138 h 5262757"/>
              <a:gd name="connsiteX22" fmla="*/ 0 w 2430966"/>
              <a:gd name="connsiteY22" fmla="*/ 3561132 h 5262757"/>
              <a:gd name="connsiteX23" fmla="*/ 0 w 2430966"/>
              <a:gd name="connsiteY23" fmla="*/ 2976381 h 5262757"/>
              <a:gd name="connsiteX24" fmla="*/ 0 w 2430966"/>
              <a:gd name="connsiteY24" fmla="*/ 2444258 h 5262757"/>
              <a:gd name="connsiteX25" fmla="*/ 0 w 2430966"/>
              <a:gd name="connsiteY25" fmla="*/ 2017390 h 5262757"/>
              <a:gd name="connsiteX26" fmla="*/ 0 w 2430966"/>
              <a:gd name="connsiteY26" fmla="*/ 1590522 h 5262757"/>
              <a:gd name="connsiteX27" fmla="*/ 0 w 2430966"/>
              <a:gd name="connsiteY27" fmla="*/ 953144 h 5262757"/>
              <a:gd name="connsiteX28" fmla="*/ 0 w 2430966"/>
              <a:gd name="connsiteY28" fmla="*/ 0 h 5262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30966" h="5262757" extrusionOk="0">
                <a:moveTo>
                  <a:pt x="0" y="0"/>
                </a:moveTo>
                <a:cubicBezTo>
                  <a:pt x="190957" y="-9480"/>
                  <a:pt x="262304" y="47668"/>
                  <a:pt x="461884" y="0"/>
                </a:cubicBezTo>
                <a:cubicBezTo>
                  <a:pt x="661464" y="-47668"/>
                  <a:pt x="735236" y="42193"/>
                  <a:pt x="875148" y="0"/>
                </a:cubicBezTo>
                <a:cubicBezTo>
                  <a:pt x="1015060" y="-42193"/>
                  <a:pt x="1216470" y="38022"/>
                  <a:pt x="1409960" y="0"/>
                </a:cubicBezTo>
                <a:cubicBezTo>
                  <a:pt x="1603450" y="-38022"/>
                  <a:pt x="1778071" y="48006"/>
                  <a:pt x="1871844" y="0"/>
                </a:cubicBezTo>
                <a:cubicBezTo>
                  <a:pt x="1965617" y="-48006"/>
                  <a:pt x="2174679" y="45808"/>
                  <a:pt x="2430966" y="0"/>
                </a:cubicBezTo>
                <a:cubicBezTo>
                  <a:pt x="2460832" y="175306"/>
                  <a:pt x="2382824" y="550619"/>
                  <a:pt x="2430966" y="690006"/>
                </a:cubicBezTo>
                <a:cubicBezTo>
                  <a:pt x="2479108" y="829393"/>
                  <a:pt x="2366884" y="1152447"/>
                  <a:pt x="2430966" y="1274757"/>
                </a:cubicBezTo>
                <a:cubicBezTo>
                  <a:pt x="2495048" y="1397067"/>
                  <a:pt x="2362411" y="1667737"/>
                  <a:pt x="2430966" y="1859507"/>
                </a:cubicBezTo>
                <a:cubicBezTo>
                  <a:pt x="2499521" y="2051277"/>
                  <a:pt x="2414315" y="2201855"/>
                  <a:pt x="2430966" y="2339003"/>
                </a:cubicBezTo>
                <a:cubicBezTo>
                  <a:pt x="2447617" y="2476151"/>
                  <a:pt x="2397178" y="2713423"/>
                  <a:pt x="2430966" y="2818499"/>
                </a:cubicBezTo>
                <a:cubicBezTo>
                  <a:pt x="2464754" y="2923575"/>
                  <a:pt x="2362821" y="3137884"/>
                  <a:pt x="2430966" y="3403250"/>
                </a:cubicBezTo>
                <a:cubicBezTo>
                  <a:pt x="2499111" y="3668616"/>
                  <a:pt x="2384102" y="3738963"/>
                  <a:pt x="2430966" y="4040628"/>
                </a:cubicBezTo>
                <a:cubicBezTo>
                  <a:pt x="2477830" y="4342293"/>
                  <a:pt x="2405755" y="4287506"/>
                  <a:pt x="2430966" y="4467496"/>
                </a:cubicBezTo>
                <a:cubicBezTo>
                  <a:pt x="2456177" y="4647486"/>
                  <a:pt x="2416317" y="4888405"/>
                  <a:pt x="2430966" y="5262757"/>
                </a:cubicBezTo>
                <a:cubicBezTo>
                  <a:pt x="2192875" y="5313778"/>
                  <a:pt x="2095401" y="5206518"/>
                  <a:pt x="1944773" y="5262757"/>
                </a:cubicBezTo>
                <a:cubicBezTo>
                  <a:pt x="1794145" y="5318996"/>
                  <a:pt x="1663435" y="5255659"/>
                  <a:pt x="1458580" y="5262757"/>
                </a:cubicBezTo>
                <a:cubicBezTo>
                  <a:pt x="1253725" y="5269855"/>
                  <a:pt x="1089759" y="5212165"/>
                  <a:pt x="923767" y="5262757"/>
                </a:cubicBezTo>
                <a:cubicBezTo>
                  <a:pt x="757775" y="5313349"/>
                  <a:pt x="563866" y="5206054"/>
                  <a:pt x="437574" y="5262757"/>
                </a:cubicBezTo>
                <a:cubicBezTo>
                  <a:pt x="311282" y="5319460"/>
                  <a:pt x="108610" y="5225317"/>
                  <a:pt x="0" y="5262757"/>
                </a:cubicBezTo>
                <a:cubicBezTo>
                  <a:pt x="-17134" y="5053783"/>
                  <a:pt x="45772" y="4900885"/>
                  <a:pt x="0" y="4783261"/>
                </a:cubicBezTo>
                <a:cubicBezTo>
                  <a:pt x="-45772" y="4665637"/>
                  <a:pt x="18662" y="4495768"/>
                  <a:pt x="0" y="4251138"/>
                </a:cubicBezTo>
                <a:cubicBezTo>
                  <a:pt x="-18662" y="4006508"/>
                  <a:pt x="38774" y="3757354"/>
                  <a:pt x="0" y="3561132"/>
                </a:cubicBezTo>
                <a:cubicBezTo>
                  <a:pt x="-38774" y="3364910"/>
                  <a:pt x="38386" y="3205347"/>
                  <a:pt x="0" y="2976381"/>
                </a:cubicBezTo>
                <a:cubicBezTo>
                  <a:pt x="-38386" y="2747415"/>
                  <a:pt x="38199" y="2551057"/>
                  <a:pt x="0" y="2444258"/>
                </a:cubicBezTo>
                <a:cubicBezTo>
                  <a:pt x="-38199" y="2337459"/>
                  <a:pt x="24819" y="2214298"/>
                  <a:pt x="0" y="2017390"/>
                </a:cubicBezTo>
                <a:cubicBezTo>
                  <a:pt x="-24819" y="1820482"/>
                  <a:pt x="453" y="1734419"/>
                  <a:pt x="0" y="1590522"/>
                </a:cubicBezTo>
                <a:cubicBezTo>
                  <a:pt x="-453" y="1446625"/>
                  <a:pt x="20499" y="1218069"/>
                  <a:pt x="0" y="953144"/>
                </a:cubicBezTo>
                <a:cubicBezTo>
                  <a:pt x="-20499" y="688219"/>
                  <a:pt x="43294" y="239777"/>
                  <a:pt x="0" y="0"/>
                </a:cubicBezTo>
                <a:close/>
              </a:path>
            </a:pathLst>
          </a:custGeom>
          <a:noFill/>
          <a:ln w="28575">
            <a:solidFill>
              <a:srgbClr val="000000"/>
            </a:solidFill>
            <a:prstDash val="solid"/>
            <a:extLst>
              <a:ext uri="{C807C97D-BFC1-408E-A445-0C87EB9F89A2}">
                <ask:lineSketchStyleProps xmlns:ask="http://schemas.microsoft.com/office/drawing/2018/sketchyshapes" sd="1219033472">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3" name="Title 2">
            <a:extLst>
              <a:ext uri="{FF2B5EF4-FFF2-40B4-BE49-F238E27FC236}">
                <a16:creationId xmlns:a16="http://schemas.microsoft.com/office/drawing/2014/main" id="{3CF5D9EA-A527-CC1F-8D1B-5BADD4C4AD9E}"/>
              </a:ext>
            </a:extLst>
          </p:cNvPr>
          <p:cNvSpPr>
            <a:spLocks noGrp="1"/>
          </p:cNvSpPr>
          <p:nvPr>
            <p:ph type="title"/>
          </p:nvPr>
        </p:nvSpPr>
        <p:spPr/>
        <p:txBody>
          <a:bodyPr/>
          <a:lstStyle/>
          <a:p>
            <a:r>
              <a:rPr lang="en-GB" dirty="0"/>
              <a:t>WP3 – Project Integrated Schedule</a:t>
            </a:r>
          </a:p>
        </p:txBody>
      </p:sp>
      <p:cxnSp>
        <p:nvCxnSpPr>
          <p:cNvPr id="8" name="Straight Arrow Connector 7">
            <a:extLst>
              <a:ext uri="{FF2B5EF4-FFF2-40B4-BE49-F238E27FC236}">
                <a16:creationId xmlns:a16="http://schemas.microsoft.com/office/drawing/2014/main" id="{A6301804-1BD1-C9A6-9EB9-B9F311BF47AE}"/>
              </a:ext>
            </a:extLst>
          </p:cNvPr>
          <p:cNvCxnSpPr/>
          <p:nvPr/>
        </p:nvCxnSpPr>
        <p:spPr>
          <a:xfrm>
            <a:off x="4329966" y="4132162"/>
            <a:ext cx="2448000" cy="0"/>
          </a:xfrm>
          <a:prstGeom prst="straightConnector1">
            <a:avLst/>
          </a:prstGeom>
          <a:ln w="25400">
            <a:solidFill>
              <a:srgbClr val="000000"/>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97891EFE-25BF-EB1A-AAEC-ABF487C3536C}"/>
              </a:ext>
            </a:extLst>
          </p:cNvPr>
          <p:cNvSpPr txBox="1"/>
          <p:nvPr/>
        </p:nvSpPr>
        <p:spPr>
          <a:xfrm>
            <a:off x="4336082" y="3792810"/>
            <a:ext cx="2436425" cy="369332"/>
          </a:xfrm>
          <a:prstGeom prst="rect">
            <a:avLst/>
          </a:prstGeom>
          <a:noFill/>
        </p:spPr>
        <p:txBody>
          <a:bodyPr wrap="square" lIns="0" tIns="0" rIns="0" bIns="0" rtlCol="0">
            <a:spAutoFit/>
          </a:bodyPr>
          <a:lstStyle/>
          <a:p>
            <a:pPr algn="ctr"/>
            <a:r>
              <a:rPr lang="en-CH" sz="2400" b="1" dirty="0">
                <a:solidFill>
                  <a:srgbClr val="000000"/>
                </a:solidFill>
              </a:rPr>
              <a:t>2024</a:t>
            </a:r>
          </a:p>
        </p:txBody>
      </p:sp>
      <p:sp>
        <p:nvSpPr>
          <p:cNvPr id="2" name="TextBox 1">
            <a:extLst>
              <a:ext uri="{FF2B5EF4-FFF2-40B4-BE49-F238E27FC236}">
                <a16:creationId xmlns:a16="http://schemas.microsoft.com/office/drawing/2014/main" id="{C01E6D20-3861-00ED-141D-2741FF1F2E8D}"/>
              </a:ext>
            </a:extLst>
          </p:cNvPr>
          <p:cNvSpPr txBox="1"/>
          <p:nvPr/>
        </p:nvSpPr>
        <p:spPr>
          <a:xfrm>
            <a:off x="8673803" y="555823"/>
            <a:ext cx="3038871" cy="276999"/>
          </a:xfrm>
          <a:prstGeom prst="rect">
            <a:avLst/>
          </a:prstGeom>
          <a:noFill/>
        </p:spPr>
        <p:txBody>
          <a:bodyPr wrap="square" lIns="0" tIns="0" rIns="0" bIns="0" rtlCol="0" anchor="ctr" anchorCtr="0">
            <a:spAutoFit/>
          </a:bodyPr>
          <a:lstStyle/>
          <a:p>
            <a:pPr algn="l"/>
            <a:r>
              <a:rPr lang="en-GB" dirty="0"/>
              <a:t>Courtesy S. Fleury – Nov.23 </a:t>
            </a:r>
          </a:p>
        </p:txBody>
      </p:sp>
    </p:spTree>
    <p:extLst>
      <p:ext uri="{BB962C8B-B14F-4D97-AF65-F5344CB8AC3E}">
        <p14:creationId xmlns:p14="http://schemas.microsoft.com/office/powerpoint/2010/main" val="3051908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C752644-EDFD-EDC2-C2CE-599C5E4C18E7}"/>
              </a:ext>
            </a:extLst>
          </p:cNvPr>
          <p:cNvSpPr/>
          <p:nvPr/>
        </p:nvSpPr>
        <p:spPr>
          <a:xfrm>
            <a:off x="1310074" y="943226"/>
            <a:ext cx="9571851" cy="923330"/>
          </a:xfrm>
          <a:prstGeom prst="rect">
            <a:avLst/>
          </a:prstGeom>
          <a:noFill/>
        </p:spPr>
        <p:txBody>
          <a:bodyPr wrap="none" lIns="91440" tIns="45720" rIns="91440" bIns="45720">
            <a:spAutoFit/>
          </a:bodyPr>
          <a:lstStyle/>
          <a:p>
            <a:pPr algn="ctr"/>
            <a:r>
              <a:rPr lang="en-GB" sz="5400" b="1" i="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Thank you for your attention</a:t>
            </a:r>
          </a:p>
        </p:txBody>
      </p:sp>
    </p:spTree>
    <p:extLst>
      <p:ext uri="{BB962C8B-B14F-4D97-AF65-F5344CB8AC3E}">
        <p14:creationId xmlns:p14="http://schemas.microsoft.com/office/powerpoint/2010/main" val="3142636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FAF016D7-65FC-A7A9-50E5-3590FC429C36}"/>
              </a:ext>
            </a:extLst>
          </p:cNvPr>
          <p:cNvSpPr>
            <a:spLocks noGrp="1"/>
          </p:cNvSpPr>
          <p:nvPr>
            <p:ph idx="1"/>
          </p:nvPr>
        </p:nvSpPr>
        <p:spPr/>
        <p:txBody>
          <a:bodyPr/>
          <a:lstStyle/>
          <a:p>
            <a:pPr>
              <a:spcBef>
                <a:spcPts val="600"/>
              </a:spcBef>
              <a:spcAft>
                <a:spcPts val="600"/>
              </a:spcAft>
              <a:buFont typeface="+mj-lt"/>
              <a:buAutoNum type="arabicPeriod"/>
            </a:pPr>
            <a:r>
              <a:rPr lang="en-GB" sz="1600" b="0" dirty="0"/>
              <a:t>Review on production done so far, with details in durations with respect to targets.</a:t>
            </a:r>
          </a:p>
          <a:p>
            <a:pPr>
              <a:spcBef>
                <a:spcPts val="600"/>
              </a:spcBef>
              <a:spcAft>
                <a:spcPts val="600"/>
              </a:spcAft>
              <a:buFont typeface="+mj-lt"/>
              <a:buAutoNum type="arabicPeriod"/>
            </a:pPr>
            <a:r>
              <a:rPr lang="en-GB" sz="1600" b="0" dirty="0"/>
              <a:t>Dependencies</a:t>
            </a:r>
          </a:p>
          <a:p>
            <a:pPr marL="539750" lvl="1" indent="-184150">
              <a:spcBef>
                <a:spcPts val="600"/>
              </a:spcBef>
              <a:spcAft>
                <a:spcPts val="600"/>
              </a:spcAft>
              <a:buFont typeface="+mj-lt"/>
              <a:buAutoNum type="alphaUcPeriod"/>
            </a:pPr>
            <a:r>
              <a:rPr lang="en-GB" sz="1400" b="0" dirty="0"/>
              <a:t>Components</a:t>
            </a:r>
          </a:p>
          <a:p>
            <a:pPr marL="717550" lvl="2" indent="-177800">
              <a:spcBef>
                <a:spcPts val="600"/>
              </a:spcBef>
              <a:spcAft>
                <a:spcPts val="600"/>
              </a:spcAft>
              <a:buFont typeface="+mj-lt"/>
              <a:buAutoNum type="arabicParenR"/>
            </a:pPr>
            <a:r>
              <a:rPr lang="en-GB" sz="1300" b="0" dirty="0"/>
              <a:t>List of components that are still not in-house.</a:t>
            </a:r>
          </a:p>
          <a:p>
            <a:pPr marL="717550" lvl="2" indent="-177800">
              <a:spcBef>
                <a:spcPts val="600"/>
              </a:spcBef>
              <a:spcAft>
                <a:spcPts val="600"/>
              </a:spcAft>
              <a:buFont typeface="+mj-lt"/>
              <a:buAutoNum type="arabicParenR"/>
            </a:pPr>
            <a:r>
              <a:rPr lang="en-GB" sz="1300" b="0" dirty="0"/>
              <a:t>Remind on what was critical in the past and what can be still critical, </a:t>
            </a:r>
            <a:r>
              <a:rPr lang="en-GB" sz="1600" b="1" dirty="0">
                <a:solidFill>
                  <a:srgbClr val="C00000"/>
                </a:solidFill>
              </a:rPr>
              <a:t>bellows need particular attention, are followed carefully</a:t>
            </a:r>
            <a:endParaRPr lang="en-GB" sz="1300" b="1" dirty="0">
              <a:solidFill>
                <a:srgbClr val="C00000"/>
              </a:solidFill>
            </a:endParaRPr>
          </a:p>
          <a:p>
            <a:pPr marL="539750" lvl="1" indent="-184150">
              <a:spcBef>
                <a:spcPts val="600"/>
              </a:spcBef>
              <a:spcAft>
                <a:spcPts val="600"/>
              </a:spcAft>
              <a:buFont typeface="+mj-lt"/>
              <a:buAutoNum type="alphaUcPeriod"/>
            </a:pPr>
            <a:r>
              <a:rPr lang="en-GB" sz="1400" b="0" dirty="0"/>
              <a:t>Services</a:t>
            </a:r>
          </a:p>
          <a:p>
            <a:pPr marL="717550" lvl="2" indent="-177800">
              <a:spcBef>
                <a:spcPts val="600"/>
              </a:spcBef>
              <a:spcAft>
                <a:spcPts val="600"/>
              </a:spcAft>
              <a:buFont typeface="+mj-lt"/>
              <a:buAutoNum type="arabicParenR"/>
            </a:pPr>
            <a:r>
              <a:rPr lang="en-GB" sz="1300" b="0" dirty="0"/>
              <a:t>Show all the people that need to intervene along the construction process (MME/VSC/Busbars/Electrical Technicians/</a:t>
            </a:r>
            <a:r>
              <a:rPr lang="en-GB" sz="1600" b="1" dirty="0">
                <a:solidFill>
                  <a:srgbClr val="C00000"/>
                </a:solidFill>
              </a:rPr>
              <a:t>X-Rays</a:t>
            </a:r>
            <a:r>
              <a:rPr lang="en-GB" sz="1300" b="0" dirty="0"/>
              <a:t>...).</a:t>
            </a:r>
          </a:p>
          <a:p>
            <a:pPr>
              <a:spcBef>
                <a:spcPts val="600"/>
              </a:spcBef>
              <a:spcAft>
                <a:spcPts val="600"/>
              </a:spcAft>
              <a:buFont typeface="+mj-lt"/>
              <a:buAutoNum type="arabicPeriod"/>
            </a:pPr>
            <a:r>
              <a:rPr lang="en-GB" sz="1600" b="0" dirty="0">
                <a:solidFill>
                  <a:srgbClr val="000000"/>
                </a:solidFill>
              </a:rPr>
              <a:t>Work organization and potential bottlenecks: how work is organized, how different teams are called to intervene and where things can be improved. Is there potential to advance some preparation activities with less experience personnel? If yes, what would be useful?</a:t>
            </a:r>
            <a:br>
              <a:rPr lang="en-GB" sz="1600" b="0" dirty="0">
                <a:solidFill>
                  <a:srgbClr val="000000"/>
                </a:solidFill>
              </a:rPr>
            </a:br>
            <a:r>
              <a:rPr lang="en-GB" sz="1600" b="0" dirty="0">
                <a:solidFill>
                  <a:srgbClr val="000000"/>
                </a:solidFill>
              </a:rPr>
              <a:t>Include an assessment of what would be needed if Q1/Q3 needs to be </a:t>
            </a:r>
            <a:r>
              <a:rPr lang="en-GB" sz="1600" b="0" dirty="0" err="1">
                <a:solidFill>
                  <a:srgbClr val="000000"/>
                </a:solidFill>
              </a:rPr>
              <a:t>cryostated</a:t>
            </a:r>
            <a:r>
              <a:rPr lang="en-GB" sz="1600" b="0" dirty="0">
                <a:solidFill>
                  <a:srgbClr val="000000"/>
                </a:solidFill>
              </a:rPr>
              <a:t> at CERN, and what is the difference in terms of workload for a full </a:t>
            </a:r>
            <a:r>
              <a:rPr lang="en-GB" sz="1600" b="0" dirty="0" err="1">
                <a:solidFill>
                  <a:srgbClr val="000000"/>
                </a:solidFill>
              </a:rPr>
              <a:t>cryostating</a:t>
            </a:r>
            <a:r>
              <a:rPr lang="en-GB" sz="1600" b="0" dirty="0">
                <a:solidFill>
                  <a:srgbClr val="000000"/>
                </a:solidFill>
              </a:rPr>
              <a:t> of a Q1/Q3 unit vs a change from transport to test configuration.</a:t>
            </a:r>
          </a:p>
          <a:p>
            <a:pPr>
              <a:spcBef>
                <a:spcPts val="600"/>
              </a:spcBef>
              <a:spcAft>
                <a:spcPts val="600"/>
              </a:spcAft>
              <a:buFont typeface="+mj-lt"/>
              <a:buAutoNum type="arabicPeriod"/>
            </a:pPr>
            <a:r>
              <a:rPr lang="en-GB" sz="1600" b="0" dirty="0"/>
              <a:t>QA/QC, procedures and tracking… </a:t>
            </a:r>
            <a:r>
              <a:rPr lang="en-GB" sz="1600" dirty="0">
                <a:solidFill>
                  <a:srgbClr val="C00000"/>
                </a:solidFill>
              </a:rPr>
              <a:t>workload likely too much for only one person, even more critical if we have to do Q1/Q3</a:t>
            </a:r>
          </a:p>
          <a:p>
            <a:pPr>
              <a:spcBef>
                <a:spcPts val="600"/>
              </a:spcBef>
              <a:spcAft>
                <a:spcPts val="600"/>
              </a:spcAft>
              <a:buFont typeface="+mj-lt"/>
              <a:buAutoNum type="arabicPeriod"/>
            </a:pPr>
            <a:r>
              <a:rPr lang="en-GB" sz="1600" b="0" dirty="0"/>
              <a:t>Budget and Resources (Staff, grads, M4P, MAT).</a:t>
            </a:r>
          </a:p>
          <a:p>
            <a:pPr>
              <a:spcBef>
                <a:spcPts val="600"/>
              </a:spcBef>
              <a:spcAft>
                <a:spcPts val="600"/>
              </a:spcAft>
              <a:buFont typeface="+mj-lt"/>
              <a:buAutoNum type="arabicPeriod"/>
            </a:pPr>
            <a:r>
              <a:rPr lang="en-GB" sz="1600" b="0" dirty="0"/>
              <a:t>Space.</a:t>
            </a:r>
          </a:p>
        </p:txBody>
      </p:sp>
      <p:sp>
        <p:nvSpPr>
          <p:cNvPr id="8" name="Title 7">
            <a:extLst>
              <a:ext uri="{FF2B5EF4-FFF2-40B4-BE49-F238E27FC236}">
                <a16:creationId xmlns:a16="http://schemas.microsoft.com/office/drawing/2014/main" id="{EAEBB9FC-FEBE-40DF-BF6D-5748EE4BAEE6}"/>
              </a:ext>
            </a:extLst>
          </p:cNvPr>
          <p:cNvSpPr>
            <a:spLocks noGrp="1"/>
          </p:cNvSpPr>
          <p:nvPr>
            <p:ph type="title"/>
          </p:nvPr>
        </p:nvSpPr>
        <p:spPr/>
        <p:txBody>
          <a:bodyPr/>
          <a:lstStyle/>
          <a:p>
            <a:r>
              <a:rPr lang="fr-CH" b="0" dirty="0"/>
              <a:t>Scope of the </a:t>
            </a:r>
            <a:r>
              <a:rPr lang="fr-CH" b="0" dirty="0" err="1"/>
              <a:t>review</a:t>
            </a:r>
            <a:endParaRPr lang="en-GB" b="0" dirty="0"/>
          </a:p>
        </p:txBody>
      </p:sp>
      <p:sp>
        <p:nvSpPr>
          <p:cNvPr id="3" name="Date Placeholder 2">
            <a:extLst>
              <a:ext uri="{FF2B5EF4-FFF2-40B4-BE49-F238E27FC236}">
                <a16:creationId xmlns:a16="http://schemas.microsoft.com/office/drawing/2014/main" id="{643B3D45-23DC-77D5-12E5-8B03E3065817}"/>
              </a:ext>
            </a:extLst>
          </p:cNvPr>
          <p:cNvSpPr>
            <a:spLocks noGrp="1"/>
          </p:cNvSpPr>
          <p:nvPr>
            <p:ph type="dt" sz="half" idx="10"/>
          </p:nvPr>
        </p:nvSpPr>
        <p:spPr/>
        <p:txBody>
          <a:bodyPr/>
          <a:lstStyle/>
          <a:p>
            <a:r>
              <a:rPr lang="en-US"/>
              <a:t>10/06/2025</a:t>
            </a:r>
            <a:endParaRPr lang="en-US" dirty="0"/>
          </a:p>
        </p:txBody>
      </p:sp>
      <p:sp>
        <p:nvSpPr>
          <p:cNvPr id="4" name="Footer Placeholder 3">
            <a:extLst>
              <a:ext uri="{FF2B5EF4-FFF2-40B4-BE49-F238E27FC236}">
                <a16:creationId xmlns:a16="http://schemas.microsoft.com/office/drawing/2014/main" id="{F9441454-51FC-F177-CEC2-2C527EDCAF83}"/>
              </a:ext>
            </a:extLst>
          </p:cNvPr>
          <p:cNvSpPr>
            <a:spLocks noGrp="1"/>
          </p:cNvSpPr>
          <p:nvPr>
            <p:ph type="ftr" sz="quarter" idx="11"/>
          </p:nvPr>
        </p:nvSpPr>
        <p:spPr/>
        <p:txBody>
          <a:bodyPr/>
          <a:lstStyle/>
          <a:p>
            <a:r>
              <a:rPr lang="en-GB"/>
              <a:t>HL-LHC WP3 – CMI Activities Review</a:t>
            </a:r>
            <a:endParaRPr lang="en-US" dirty="0"/>
          </a:p>
        </p:txBody>
      </p:sp>
      <p:sp>
        <p:nvSpPr>
          <p:cNvPr id="5" name="Slide Number Placeholder 4">
            <a:extLst>
              <a:ext uri="{FF2B5EF4-FFF2-40B4-BE49-F238E27FC236}">
                <a16:creationId xmlns:a16="http://schemas.microsoft.com/office/drawing/2014/main" id="{4F1FAC42-AFE6-DCD9-AC3A-93EBF81B8A9F}"/>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1336760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D426149-F7E4-FBA4-B68D-3B35BD709B26}"/>
              </a:ext>
            </a:extLst>
          </p:cNvPr>
          <p:cNvSpPr>
            <a:spLocks noGrp="1"/>
          </p:cNvSpPr>
          <p:nvPr>
            <p:ph idx="1"/>
          </p:nvPr>
        </p:nvSpPr>
        <p:spPr/>
        <p:txBody>
          <a:bodyPr/>
          <a:lstStyle/>
          <a:p>
            <a:pPr marL="423862">
              <a:spcBef>
                <a:spcPts val="1200"/>
              </a:spcBef>
            </a:pPr>
            <a:r>
              <a:rPr lang="en-GB" b="0" dirty="0">
                <a:solidFill>
                  <a:srgbClr val="000000"/>
                </a:solidFill>
              </a:rPr>
              <a:t>CMI Organizational Chart</a:t>
            </a:r>
            <a:endParaRPr lang="en-GB" sz="1000" b="0" dirty="0">
              <a:solidFill>
                <a:srgbClr val="000000"/>
              </a:solidFill>
            </a:endParaRPr>
          </a:p>
          <a:p>
            <a:pPr marL="423862">
              <a:spcBef>
                <a:spcPts val="1200"/>
              </a:spcBef>
              <a:tabLst>
                <a:tab pos="6369050" algn="l"/>
              </a:tabLst>
            </a:pPr>
            <a:r>
              <a:rPr lang="en-GB" b="0" dirty="0">
                <a:solidFill>
                  <a:srgbClr val="000000"/>
                </a:solidFill>
              </a:rPr>
              <a:t>WP6a</a:t>
            </a:r>
          </a:p>
          <a:p>
            <a:pPr marL="423862">
              <a:spcBef>
                <a:spcPts val="1200"/>
              </a:spcBef>
              <a:tabLst>
                <a:tab pos="6369050" algn="l"/>
              </a:tabLst>
            </a:pPr>
            <a:r>
              <a:rPr lang="en-GB" dirty="0">
                <a:solidFill>
                  <a:srgbClr val="000000"/>
                </a:solidFill>
              </a:rPr>
              <a:t>WP3</a:t>
            </a:r>
          </a:p>
          <a:p>
            <a:pPr marL="709612" lvl="1">
              <a:spcBef>
                <a:spcPts val="1200"/>
              </a:spcBef>
              <a:tabLst>
                <a:tab pos="6369050" algn="l"/>
              </a:tabLst>
            </a:pPr>
            <a:r>
              <a:rPr lang="en-GB" b="1" dirty="0">
                <a:solidFill>
                  <a:srgbClr val="000000"/>
                </a:solidFill>
              </a:rPr>
              <a:t>SC magnet </a:t>
            </a:r>
            <a:r>
              <a:rPr lang="en-GB" b="1" dirty="0" err="1">
                <a:solidFill>
                  <a:srgbClr val="000000"/>
                </a:solidFill>
              </a:rPr>
              <a:t>cryostating</a:t>
            </a:r>
            <a:endParaRPr lang="en-GB" b="1" dirty="0">
              <a:solidFill>
                <a:srgbClr val="000000"/>
              </a:solidFill>
            </a:endParaRPr>
          </a:p>
          <a:p>
            <a:pPr marL="709612" lvl="1">
              <a:spcBef>
                <a:spcPts val="1200"/>
              </a:spcBef>
              <a:tabLst>
                <a:tab pos="6369050" algn="l"/>
              </a:tabLst>
            </a:pPr>
            <a:r>
              <a:rPr lang="en-GB" b="1" dirty="0">
                <a:solidFill>
                  <a:srgbClr val="000000"/>
                </a:solidFill>
              </a:rPr>
              <a:t>DCM &amp; DQM</a:t>
            </a:r>
          </a:p>
          <a:p>
            <a:pPr marL="423862">
              <a:spcBef>
                <a:spcPts val="1200"/>
              </a:spcBef>
            </a:pPr>
            <a:r>
              <a:rPr lang="en-GB" b="0" i="1" dirty="0">
                <a:solidFill>
                  <a:schemeClr val="tx1"/>
                </a:solidFill>
              </a:rPr>
              <a:t>Anti-cryostats for cold tests (completed)</a:t>
            </a:r>
          </a:p>
          <a:p>
            <a:pPr marL="423862">
              <a:spcBef>
                <a:spcPts val="1200"/>
              </a:spcBef>
            </a:pPr>
            <a:r>
              <a:rPr lang="en-GB" b="0" i="1" dirty="0">
                <a:solidFill>
                  <a:schemeClr val="tx1"/>
                </a:solidFill>
              </a:rPr>
              <a:t>SM18 upgrade (completed)</a:t>
            </a:r>
          </a:p>
          <a:p>
            <a:pPr marL="423862">
              <a:spcBef>
                <a:spcPts val="1200"/>
              </a:spcBef>
            </a:pPr>
            <a:r>
              <a:rPr lang="en-GB" b="0" i="1" dirty="0">
                <a:solidFill>
                  <a:schemeClr val="tx1"/>
                </a:solidFill>
              </a:rPr>
              <a:t>WP16 (completed)</a:t>
            </a:r>
          </a:p>
          <a:p>
            <a:pPr marL="423862">
              <a:spcBef>
                <a:spcPts val="1200"/>
              </a:spcBef>
            </a:pPr>
            <a:r>
              <a:rPr lang="en-GB" b="0" dirty="0">
                <a:solidFill>
                  <a:srgbClr val="000000"/>
                </a:solidFill>
              </a:rPr>
              <a:t>LHC (MB &amp; SSS)</a:t>
            </a:r>
          </a:p>
        </p:txBody>
      </p:sp>
      <p:sp>
        <p:nvSpPr>
          <p:cNvPr id="3" name="Title 2">
            <a:extLst>
              <a:ext uri="{FF2B5EF4-FFF2-40B4-BE49-F238E27FC236}">
                <a16:creationId xmlns:a16="http://schemas.microsoft.com/office/drawing/2014/main" id="{51D454EE-D788-EF53-3A9D-F5C7AFB5C225}"/>
              </a:ext>
            </a:extLst>
          </p:cNvPr>
          <p:cNvSpPr>
            <a:spLocks noGrp="1"/>
          </p:cNvSpPr>
          <p:nvPr>
            <p:ph type="title"/>
          </p:nvPr>
        </p:nvSpPr>
        <p:spPr/>
        <p:txBody>
          <a:bodyPr/>
          <a:lstStyle/>
          <a:p>
            <a:r>
              <a:rPr lang="en-GB" dirty="0"/>
              <a:t>HL-LHC WP3 activities within the context of CMI</a:t>
            </a:r>
          </a:p>
        </p:txBody>
      </p:sp>
      <p:sp>
        <p:nvSpPr>
          <p:cNvPr id="4" name="Date Placeholder 3">
            <a:extLst>
              <a:ext uri="{FF2B5EF4-FFF2-40B4-BE49-F238E27FC236}">
                <a16:creationId xmlns:a16="http://schemas.microsoft.com/office/drawing/2014/main" id="{0671607E-DAB3-E185-77CC-EB0E96CB467F}"/>
              </a:ext>
            </a:extLst>
          </p:cNvPr>
          <p:cNvSpPr>
            <a:spLocks noGrp="1"/>
          </p:cNvSpPr>
          <p:nvPr>
            <p:ph type="dt" sz="half" idx="10"/>
          </p:nvPr>
        </p:nvSpPr>
        <p:spPr/>
        <p:txBody>
          <a:bodyPr/>
          <a:lstStyle/>
          <a:p>
            <a:r>
              <a:rPr lang="en-US"/>
              <a:t>10/06/2025</a:t>
            </a:r>
            <a:endParaRPr lang="en-US" dirty="0"/>
          </a:p>
        </p:txBody>
      </p:sp>
      <p:sp>
        <p:nvSpPr>
          <p:cNvPr id="5" name="Footer Placeholder 4">
            <a:extLst>
              <a:ext uri="{FF2B5EF4-FFF2-40B4-BE49-F238E27FC236}">
                <a16:creationId xmlns:a16="http://schemas.microsoft.com/office/drawing/2014/main" id="{946F39BB-AA14-F750-8F83-19632C9C3751}"/>
              </a:ext>
            </a:extLst>
          </p:cNvPr>
          <p:cNvSpPr>
            <a:spLocks noGrp="1"/>
          </p:cNvSpPr>
          <p:nvPr>
            <p:ph type="ftr" sz="quarter" idx="11"/>
          </p:nvPr>
        </p:nvSpPr>
        <p:spPr/>
        <p:txBody>
          <a:bodyPr/>
          <a:lstStyle/>
          <a:p>
            <a:r>
              <a:rPr lang="en-GB"/>
              <a:t>HL-LHC WP3 – CMI Activities Review</a:t>
            </a:r>
            <a:endParaRPr lang="en-US" dirty="0"/>
          </a:p>
        </p:txBody>
      </p:sp>
      <p:sp>
        <p:nvSpPr>
          <p:cNvPr id="6" name="Slide Number Placeholder 5">
            <a:extLst>
              <a:ext uri="{FF2B5EF4-FFF2-40B4-BE49-F238E27FC236}">
                <a16:creationId xmlns:a16="http://schemas.microsoft.com/office/drawing/2014/main" id="{A5960EA5-F9C7-C6AE-00ED-C15678BCCF4F}"/>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9" name="Rectangle 8">
            <a:extLst>
              <a:ext uri="{FF2B5EF4-FFF2-40B4-BE49-F238E27FC236}">
                <a16:creationId xmlns:a16="http://schemas.microsoft.com/office/drawing/2014/main" id="{977DE256-6624-5BAC-A3BA-4BDCA27A0378}"/>
              </a:ext>
            </a:extLst>
          </p:cNvPr>
          <p:cNvSpPr/>
          <p:nvPr/>
        </p:nvSpPr>
        <p:spPr>
          <a:xfrm>
            <a:off x="8576681" y="3068080"/>
            <a:ext cx="3389068" cy="861774"/>
          </a:xfrm>
          <a:prstGeom prst="rect">
            <a:avLst/>
          </a:prstGeom>
          <a:noFill/>
        </p:spPr>
        <p:txBody>
          <a:bodyPr wrap="none" lIns="91440" tIns="45720" rIns="91440" bIns="45720">
            <a:spAutoFit/>
          </a:bodyPr>
          <a:lstStyle/>
          <a:p>
            <a:pPr algn="ctr"/>
            <a:r>
              <a:rPr lang="en-GB" sz="50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2025-20XX</a:t>
            </a:r>
          </a:p>
        </p:txBody>
      </p:sp>
      <p:sp>
        <p:nvSpPr>
          <p:cNvPr id="16" name="Trapezium 15">
            <a:extLst>
              <a:ext uri="{FF2B5EF4-FFF2-40B4-BE49-F238E27FC236}">
                <a16:creationId xmlns:a16="http://schemas.microsoft.com/office/drawing/2014/main" id="{0E35B108-7445-C721-06BD-CC56175D34A2}"/>
              </a:ext>
            </a:extLst>
          </p:cNvPr>
          <p:cNvSpPr/>
          <p:nvPr/>
        </p:nvSpPr>
        <p:spPr>
          <a:xfrm rot="5400000">
            <a:off x="6230182" y="3318967"/>
            <a:ext cx="1776112" cy="360000"/>
          </a:xfrm>
          <a:prstGeom prst="trapezoid">
            <a:avLst>
              <a:gd name="adj" fmla="val 52009"/>
            </a:avLst>
          </a:prstGeom>
          <a:gradFill>
            <a:gsLst>
              <a:gs pos="50000">
                <a:schemeClr val="accent3">
                  <a:lumMod val="60000"/>
                  <a:lumOff val="40000"/>
                </a:schemeClr>
              </a:gs>
              <a:gs pos="0">
                <a:schemeClr val="accent3"/>
              </a:gs>
              <a:gs pos="99000">
                <a:schemeClr val="bg1"/>
              </a:gs>
            </a:gsLst>
            <a:lin ang="54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98809AAD-58AB-15EA-6778-AF3544C8F02B}"/>
              </a:ext>
            </a:extLst>
          </p:cNvPr>
          <p:cNvSpPr/>
          <p:nvPr/>
        </p:nvSpPr>
        <p:spPr>
          <a:xfrm>
            <a:off x="7363279" y="3124416"/>
            <a:ext cx="1148361" cy="720000"/>
          </a:xfrm>
          <a:prstGeom prst="rect">
            <a:avLst/>
          </a:prstGeom>
          <a:gradFill>
            <a:gsLst>
              <a:gs pos="50000">
                <a:schemeClr val="accent5">
                  <a:lumMod val="60000"/>
                  <a:lumOff val="40000"/>
                </a:schemeClr>
              </a:gs>
              <a:gs pos="0">
                <a:schemeClr val="bg1"/>
              </a:gs>
              <a:gs pos="99000">
                <a:schemeClr val="accent5"/>
              </a:gs>
            </a:gsLst>
            <a:lin ang="0" scaled="1"/>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rapezium 17">
            <a:extLst>
              <a:ext uri="{FF2B5EF4-FFF2-40B4-BE49-F238E27FC236}">
                <a16:creationId xmlns:a16="http://schemas.microsoft.com/office/drawing/2014/main" id="{CB87586E-BC90-4572-37F0-87B38CAA950D}"/>
              </a:ext>
            </a:extLst>
          </p:cNvPr>
          <p:cNvSpPr/>
          <p:nvPr/>
        </p:nvSpPr>
        <p:spPr>
          <a:xfrm rot="5400000">
            <a:off x="5491166" y="3318968"/>
            <a:ext cx="2398313" cy="360000"/>
          </a:xfrm>
          <a:prstGeom prst="trapezoid">
            <a:avLst>
              <a:gd name="adj" fmla="val 52009"/>
            </a:avLst>
          </a:prstGeom>
          <a:gradFill>
            <a:gsLst>
              <a:gs pos="50000">
                <a:schemeClr val="accent2">
                  <a:lumMod val="60000"/>
                  <a:lumOff val="40000"/>
                </a:schemeClr>
              </a:gs>
              <a:gs pos="0">
                <a:schemeClr val="accent2"/>
              </a:gs>
              <a:gs pos="99000">
                <a:schemeClr val="bg1"/>
              </a:gs>
            </a:gsLst>
            <a:lin ang="54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rapezium 18">
            <a:extLst>
              <a:ext uri="{FF2B5EF4-FFF2-40B4-BE49-F238E27FC236}">
                <a16:creationId xmlns:a16="http://schemas.microsoft.com/office/drawing/2014/main" id="{6E87AE9F-16F9-5DBD-9620-1B3717356E24}"/>
              </a:ext>
            </a:extLst>
          </p:cNvPr>
          <p:cNvSpPr/>
          <p:nvPr/>
        </p:nvSpPr>
        <p:spPr>
          <a:xfrm rot="5400000">
            <a:off x="4726718" y="3318967"/>
            <a:ext cx="3071377" cy="360000"/>
          </a:xfrm>
          <a:prstGeom prst="trapezoid">
            <a:avLst>
              <a:gd name="adj" fmla="val 52009"/>
            </a:avLst>
          </a:prstGeom>
          <a:gradFill>
            <a:gsLst>
              <a:gs pos="50000">
                <a:schemeClr val="accent1">
                  <a:lumMod val="60000"/>
                  <a:lumOff val="40000"/>
                </a:schemeClr>
              </a:gs>
              <a:gs pos="0">
                <a:schemeClr val="accent1"/>
              </a:gs>
              <a:gs pos="99000">
                <a:schemeClr val="bg1"/>
              </a:gs>
            </a:gsLst>
            <a:lin ang="54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rapezium 19">
            <a:extLst>
              <a:ext uri="{FF2B5EF4-FFF2-40B4-BE49-F238E27FC236}">
                <a16:creationId xmlns:a16="http://schemas.microsoft.com/office/drawing/2014/main" id="{B6B5371C-1682-7CFC-ED2F-5A89D9081C7F}"/>
              </a:ext>
            </a:extLst>
          </p:cNvPr>
          <p:cNvSpPr/>
          <p:nvPr/>
        </p:nvSpPr>
        <p:spPr>
          <a:xfrm rot="5400000">
            <a:off x="3966976" y="3304416"/>
            <a:ext cx="3735028" cy="360000"/>
          </a:xfrm>
          <a:prstGeom prst="trapezoid">
            <a:avLst>
              <a:gd name="adj" fmla="val 52009"/>
            </a:avLst>
          </a:prstGeom>
          <a:gradFill>
            <a:gsLst>
              <a:gs pos="50000">
                <a:schemeClr val="tx2">
                  <a:lumMod val="50000"/>
                  <a:lumOff val="50000"/>
                </a:schemeClr>
              </a:gs>
              <a:gs pos="0">
                <a:schemeClr val="tx2"/>
              </a:gs>
              <a:gs pos="99000">
                <a:schemeClr val="bg1"/>
              </a:gs>
            </a:gsLst>
            <a:lin ang="54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a:extLst>
              <a:ext uri="{FF2B5EF4-FFF2-40B4-BE49-F238E27FC236}">
                <a16:creationId xmlns:a16="http://schemas.microsoft.com/office/drawing/2014/main" id="{88EFB496-1FDC-0EE0-7096-8E7F11EEAEAE}"/>
              </a:ext>
            </a:extLst>
          </p:cNvPr>
          <p:cNvCxnSpPr>
            <a:cxnSpLocks/>
          </p:cNvCxnSpPr>
          <p:nvPr/>
        </p:nvCxnSpPr>
        <p:spPr>
          <a:xfrm flipH="1">
            <a:off x="1313793" y="1616902"/>
            <a:ext cx="4320000" cy="0"/>
          </a:xfrm>
          <a:prstGeom prst="line">
            <a:avLst/>
          </a:prstGeom>
          <a:ln w="12700">
            <a:solidFill>
              <a:srgbClr val="000000"/>
            </a:solidFill>
            <a:headEnd type="stealth" w="lg" len="lg"/>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34CC9F9-A4BE-2578-2D99-579690A2DD4A}"/>
              </a:ext>
            </a:extLst>
          </p:cNvPr>
          <p:cNvCxnSpPr>
            <a:cxnSpLocks/>
          </p:cNvCxnSpPr>
          <p:nvPr/>
        </p:nvCxnSpPr>
        <p:spPr>
          <a:xfrm flipH="1">
            <a:off x="1313793" y="5364611"/>
            <a:ext cx="4320000" cy="0"/>
          </a:xfrm>
          <a:prstGeom prst="line">
            <a:avLst/>
          </a:prstGeom>
          <a:ln w="12700">
            <a:solidFill>
              <a:srgbClr val="000000"/>
            </a:solidFill>
            <a:headEnd type="stealth"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8751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31B0B0AB-B97F-CFC8-242A-69E403572E27}"/>
              </a:ext>
            </a:extLst>
          </p:cNvPr>
          <p:cNvSpPr>
            <a:spLocks noGrp="1"/>
          </p:cNvSpPr>
          <p:nvPr>
            <p:ph type="dt" sz="half" idx="10"/>
          </p:nvPr>
        </p:nvSpPr>
        <p:spPr/>
        <p:txBody>
          <a:bodyPr/>
          <a:lstStyle/>
          <a:p>
            <a:r>
              <a:rPr lang="en-US"/>
              <a:t>10/06/2025</a:t>
            </a:r>
            <a:endParaRPr lang="en-US" dirty="0"/>
          </a:p>
        </p:txBody>
      </p:sp>
      <p:sp>
        <p:nvSpPr>
          <p:cNvPr id="4" name="Footer Placeholder 3">
            <a:extLst>
              <a:ext uri="{FF2B5EF4-FFF2-40B4-BE49-F238E27FC236}">
                <a16:creationId xmlns:a16="http://schemas.microsoft.com/office/drawing/2014/main" id="{57D16802-1A23-F934-14A8-C1D5387E4B67}"/>
              </a:ext>
            </a:extLst>
          </p:cNvPr>
          <p:cNvSpPr>
            <a:spLocks noGrp="1"/>
          </p:cNvSpPr>
          <p:nvPr>
            <p:ph type="ftr" sz="quarter" idx="11"/>
          </p:nvPr>
        </p:nvSpPr>
        <p:spPr/>
        <p:txBody>
          <a:bodyPr/>
          <a:lstStyle/>
          <a:p>
            <a:r>
              <a:rPr lang="en-GB"/>
              <a:t>HL-LHC WP3 – CMI Activities Review</a:t>
            </a:r>
            <a:endParaRPr lang="en-US" dirty="0"/>
          </a:p>
        </p:txBody>
      </p:sp>
      <p:sp>
        <p:nvSpPr>
          <p:cNvPr id="5" name="Slide Number Placeholder 4">
            <a:extLst>
              <a:ext uri="{FF2B5EF4-FFF2-40B4-BE49-F238E27FC236}">
                <a16:creationId xmlns:a16="http://schemas.microsoft.com/office/drawing/2014/main" id="{7328A501-B1E2-1B15-21A0-7B21F1AE575D}"/>
              </a:ext>
            </a:extLst>
          </p:cNvPr>
          <p:cNvSpPr>
            <a:spLocks noGrp="1"/>
          </p:cNvSpPr>
          <p:nvPr>
            <p:ph type="sldNum" sz="quarter" idx="12"/>
          </p:nvPr>
        </p:nvSpPr>
        <p:spPr>
          <a:xfrm>
            <a:off x="8610600" y="6257197"/>
            <a:ext cx="2743200" cy="365125"/>
          </a:xfrm>
        </p:spPr>
        <p:txBody>
          <a:bodyPr/>
          <a:lstStyle/>
          <a:p>
            <a:fld id="{36B5EA5A-BC32-A742-B11B-8E7414D5B535}" type="slidenum">
              <a:rPr lang="en-US" smtClean="0"/>
              <a:pPr/>
              <a:t>4</a:t>
            </a:fld>
            <a:endParaRPr lang="en-US" dirty="0"/>
          </a:p>
        </p:txBody>
      </p:sp>
      <p:sp>
        <p:nvSpPr>
          <p:cNvPr id="34" name="Rounded Rectangle 33">
            <a:extLst>
              <a:ext uri="{FF2B5EF4-FFF2-40B4-BE49-F238E27FC236}">
                <a16:creationId xmlns:a16="http://schemas.microsoft.com/office/drawing/2014/main" id="{DE97076F-B0D3-184A-1362-0216FC0A83C6}"/>
              </a:ext>
            </a:extLst>
          </p:cNvPr>
          <p:cNvSpPr/>
          <p:nvPr/>
        </p:nvSpPr>
        <p:spPr>
          <a:xfrm>
            <a:off x="4296000" y="93658"/>
            <a:ext cx="3600000" cy="1080000"/>
          </a:xfrm>
          <a:prstGeom prst="roundRect">
            <a:avLst>
              <a:gd name="adj" fmla="val 8436"/>
            </a:avLst>
          </a:prstGeom>
          <a:solidFill>
            <a:schemeClr val="accent6">
              <a:lumMod val="60000"/>
              <a:lumOff val="40000"/>
            </a:schemeClr>
          </a:solidFill>
          <a:ln w="19050" cap="flat" cmpd="sng" algn="ctr">
            <a:solidFill>
              <a:sysClr val="window" lastClr="FFFFFF"/>
            </a:solidFill>
            <a:prstDash val="solid"/>
            <a:miter lim="800000"/>
          </a:ln>
          <a:effectLst/>
        </p:spPr>
        <p:txBody>
          <a:bodyPr lIns="90000" tIns="144000" rIns="90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white"/>
                </a:solidFill>
                <a:effectLst/>
                <a:uLnTx/>
                <a:uFillTx/>
                <a:latin typeface="Calibri" panose="020F0502020204030204"/>
                <a:ea typeface="+mn-ea"/>
                <a:cs typeface="+mn-cs"/>
              </a:rPr>
              <a:t>CRYOSTATS &amp; MACHINE INTEGRATION</a:t>
            </a:r>
            <a:br>
              <a:rPr kumimoji="0" lang="en-US" sz="1600" b="1" i="0" u="none" strike="noStrike" kern="0" cap="none" spc="0" normalizeH="0" baseline="0" noProof="0" dirty="0">
                <a:ln>
                  <a:noFill/>
                </a:ln>
                <a:solidFill>
                  <a:prstClr val="white"/>
                </a:solidFill>
                <a:effectLst/>
                <a:uLnTx/>
                <a:uFillTx/>
                <a:latin typeface="Calibri" panose="020F0502020204030204"/>
                <a:ea typeface="+mn-ea"/>
                <a:cs typeface="+mn-cs"/>
              </a:rPr>
            </a:br>
            <a:br>
              <a:rPr kumimoji="0" lang="en-US" sz="1600" b="1" i="0" u="none" strike="noStrike" kern="0" cap="none" spc="0" normalizeH="0" baseline="0" noProof="0" dirty="0">
                <a:ln>
                  <a:noFill/>
                </a:ln>
                <a:solidFill>
                  <a:prstClr val="white"/>
                </a:solidFill>
                <a:effectLst/>
                <a:uLnTx/>
                <a:uFillTx/>
                <a:latin typeface="Calibri" panose="020F0502020204030204"/>
                <a:ea typeface="+mn-ea"/>
                <a:cs typeface="+mn-cs"/>
              </a:rPr>
            </a:br>
            <a:r>
              <a:rPr kumimoji="0" lang="en-US" sz="1600" b="1" i="0" u="none" strike="noStrike" kern="0" cap="none" spc="0" normalizeH="0" baseline="0" noProof="0" dirty="0">
                <a:ln>
                  <a:noFill/>
                </a:ln>
                <a:solidFill>
                  <a:prstClr val="white"/>
                </a:solidFill>
                <a:effectLst/>
                <a:uLnTx/>
                <a:uFillTx/>
                <a:latin typeface="Calibri" panose="020F0502020204030204"/>
                <a:ea typeface="+mn-ea"/>
                <a:cs typeface="+mn-cs"/>
              </a:rPr>
              <a:t>SL: F. Savary</a:t>
            </a:r>
            <a:br>
              <a:rPr kumimoji="0" lang="en-US" sz="1600" b="1" i="0" u="none" strike="noStrike" kern="0" cap="none" spc="0" normalizeH="0" baseline="0" noProof="0" dirty="0">
                <a:ln>
                  <a:noFill/>
                </a:ln>
                <a:solidFill>
                  <a:prstClr val="white"/>
                </a:solidFill>
                <a:effectLst/>
                <a:uLnTx/>
                <a:uFillTx/>
                <a:latin typeface="Calibri" panose="020F0502020204030204"/>
                <a:ea typeface="+mn-ea"/>
                <a:cs typeface="+mn-cs"/>
              </a:rPr>
            </a:br>
            <a:r>
              <a:rPr kumimoji="0" lang="en-US" sz="1600" b="1" i="0" u="none" strike="noStrike" kern="0" cap="none" spc="0" normalizeH="0" baseline="0" noProof="0" dirty="0">
                <a:ln>
                  <a:noFill/>
                </a:ln>
                <a:solidFill>
                  <a:prstClr val="white"/>
                </a:solidFill>
                <a:effectLst/>
                <a:uLnTx/>
                <a:uFillTx/>
                <a:latin typeface="Calibri" panose="020F0502020204030204"/>
                <a:ea typeface="+mn-ea"/>
                <a:cs typeface="+mn-cs"/>
              </a:rPr>
              <a:t>DSL: D. Ramos</a:t>
            </a:r>
            <a:endParaRPr kumimoji="0" lang="en-US" sz="16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36" name="Rounded Rectangle 35">
            <a:extLst>
              <a:ext uri="{FF2B5EF4-FFF2-40B4-BE49-F238E27FC236}">
                <a16:creationId xmlns:a16="http://schemas.microsoft.com/office/drawing/2014/main" id="{9595CC93-824E-EAD5-CE37-DAD712E14173}"/>
              </a:ext>
            </a:extLst>
          </p:cNvPr>
          <p:cNvSpPr/>
          <p:nvPr/>
        </p:nvSpPr>
        <p:spPr>
          <a:xfrm>
            <a:off x="151504" y="1915227"/>
            <a:ext cx="2160000" cy="900000"/>
          </a:xfrm>
          <a:prstGeom prst="roundRect">
            <a:avLst>
              <a:gd name="adj" fmla="val 8436"/>
            </a:avLst>
          </a:prstGeom>
          <a:solidFill>
            <a:schemeClr val="accent6">
              <a:lumMod val="60000"/>
              <a:lumOff val="40000"/>
            </a:schemeClr>
          </a:solidFill>
          <a:ln w="19050" cap="flat" cmpd="sng" algn="ctr">
            <a:solidFill>
              <a:sysClr val="window" lastClr="FFFFFF"/>
            </a:solidFill>
            <a:prstDash val="solid"/>
            <a:miter lim="800000"/>
          </a:ln>
          <a:effectLst/>
        </p:spPr>
        <p:txBody>
          <a:bodyPr lIns="90000" tIns="144000" rIns="90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Calibri" panose="020F0502020204030204"/>
                <a:ea typeface="+mn-ea"/>
                <a:cs typeface="+mn-cs"/>
              </a:rPr>
              <a:t>Cryostats for </a:t>
            </a:r>
            <a:br>
              <a:rPr kumimoji="0" lang="en-US" sz="1200" b="1" i="0" u="none" strike="noStrike" kern="0" cap="none" spc="0" normalizeH="0" baseline="0" noProof="0" dirty="0">
                <a:ln>
                  <a:noFill/>
                </a:ln>
                <a:solidFill>
                  <a:prstClr val="white"/>
                </a:solidFill>
                <a:effectLst/>
                <a:uLnTx/>
                <a:uFillTx/>
                <a:latin typeface="Calibri" panose="020F0502020204030204"/>
                <a:ea typeface="+mn-ea"/>
                <a:cs typeface="+mn-cs"/>
              </a:rPr>
            </a:br>
            <a:r>
              <a:rPr kumimoji="0" lang="en-US" sz="1200" b="1" i="0" u="none" strike="noStrike" kern="0" cap="none" spc="0" normalizeH="0" baseline="0" noProof="0" dirty="0">
                <a:ln>
                  <a:noFill/>
                </a:ln>
                <a:solidFill>
                  <a:prstClr val="white"/>
                </a:solidFill>
                <a:effectLst/>
                <a:uLnTx/>
                <a:uFillTx/>
                <a:latin typeface="Calibri" panose="020F0502020204030204"/>
                <a:ea typeface="+mn-ea"/>
                <a:cs typeface="+mn-cs"/>
              </a:rPr>
              <a:t>Superconducting Magnets</a:t>
            </a:r>
            <a:br>
              <a:rPr kumimoji="0" lang="en-US" sz="1200" b="1" i="0" u="none" strike="noStrike" kern="0" cap="none" spc="0" normalizeH="0" baseline="0" noProof="0" dirty="0">
                <a:ln>
                  <a:noFill/>
                </a:ln>
                <a:solidFill>
                  <a:prstClr val="white"/>
                </a:solidFill>
                <a:effectLst/>
                <a:uLnTx/>
                <a:uFillTx/>
                <a:latin typeface="Calibri" panose="020F0502020204030204"/>
                <a:ea typeface="+mn-ea"/>
                <a:cs typeface="+mn-cs"/>
              </a:rPr>
            </a:br>
            <a:br>
              <a:rPr kumimoji="0" lang="en-US" sz="1200" b="1" i="0" u="none" strike="noStrike" kern="0" cap="none" spc="0" normalizeH="0" baseline="0" noProof="0" dirty="0">
                <a:ln>
                  <a:noFill/>
                </a:ln>
                <a:solidFill>
                  <a:prstClr val="white"/>
                </a:solidFill>
                <a:effectLst/>
                <a:uLnTx/>
                <a:uFillTx/>
                <a:latin typeface="Calibri" panose="020F0502020204030204"/>
                <a:ea typeface="+mn-ea"/>
                <a:cs typeface="+mn-cs"/>
              </a:rPr>
            </a:br>
            <a:r>
              <a:rPr kumimoji="0" lang="en-US" sz="1200" b="0" i="0" u="none" strike="noStrike" kern="0" cap="none" spc="0" normalizeH="0" baseline="0" noProof="0" dirty="0">
                <a:ln>
                  <a:noFill/>
                </a:ln>
                <a:solidFill>
                  <a:prstClr val="black"/>
                </a:solidFill>
                <a:effectLst/>
                <a:uLnTx/>
                <a:uFillTx/>
                <a:latin typeface="Calibri" panose="020F0502020204030204"/>
                <a:ea typeface="+mn-ea"/>
                <a:cs typeface="+mn-cs"/>
              </a:rPr>
              <a:t>D. Ramos</a:t>
            </a:r>
          </a:p>
        </p:txBody>
      </p:sp>
      <p:sp>
        <p:nvSpPr>
          <p:cNvPr id="37" name="Rounded Rectangle 36">
            <a:extLst>
              <a:ext uri="{FF2B5EF4-FFF2-40B4-BE49-F238E27FC236}">
                <a16:creationId xmlns:a16="http://schemas.microsoft.com/office/drawing/2014/main" id="{FF614544-07FC-3577-1992-2634D6206790}"/>
              </a:ext>
            </a:extLst>
          </p:cNvPr>
          <p:cNvSpPr/>
          <p:nvPr/>
        </p:nvSpPr>
        <p:spPr>
          <a:xfrm>
            <a:off x="4663865" y="1915227"/>
            <a:ext cx="2160000" cy="900000"/>
          </a:xfrm>
          <a:prstGeom prst="roundRect">
            <a:avLst>
              <a:gd name="adj" fmla="val 8436"/>
            </a:avLst>
          </a:prstGeom>
          <a:solidFill>
            <a:schemeClr val="accent6">
              <a:lumMod val="60000"/>
              <a:lumOff val="40000"/>
            </a:schemeClr>
          </a:solidFill>
          <a:ln w="19050" cap="flat" cmpd="sng" algn="ctr">
            <a:solidFill>
              <a:sysClr val="window" lastClr="FFFFFF"/>
            </a:solidFill>
            <a:prstDash val="solid"/>
            <a:miter lim="800000"/>
          </a:ln>
          <a:effectLst/>
        </p:spPr>
        <p:txBody>
          <a:bodyPr lIns="90000" tIns="144000" rIns="90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Calibri" panose="020F0502020204030204"/>
                <a:ea typeface="+mn-ea"/>
                <a:cs typeface="+mn-cs"/>
              </a:rPr>
              <a:t>Cryostats for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Calibri" panose="020F0502020204030204"/>
                <a:ea typeface="+mn-ea"/>
                <a:cs typeface="+mn-cs"/>
              </a:rPr>
              <a:t>Special Devices</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Calibri" panose="020F0502020204030204"/>
                <a:ea typeface="+mn-ea"/>
                <a:cs typeface="+mn-cs"/>
              </a:rPr>
              <a:t>Y. </a:t>
            </a:r>
            <a:r>
              <a:rPr kumimoji="0" lang="en-US" sz="1200" b="0" i="0" u="none" strike="noStrike" kern="0" cap="none" spc="0" normalizeH="0" baseline="0" noProof="0" dirty="0" err="1">
                <a:ln>
                  <a:noFill/>
                </a:ln>
                <a:solidFill>
                  <a:prstClr val="black"/>
                </a:solidFill>
                <a:effectLst/>
                <a:uLnTx/>
                <a:uFillTx/>
                <a:latin typeface="Calibri" panose="020F0502020204030204"/>
                <a:ea typeface="+mn-ea"/>
                <a:cs typeface="+mn-cs"/>
              </a:rPr>
              <a:t>Leclercq</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38" name="Rounded Rectangle 37">
            <a:extLst>
              <a:ext uri="{FF2B5EF4-FFF2-40B4-BE49-F238E27FC236}">
                <a16:creationId xmlns:a16="http://schemas.microsoft.com/office/drawing/2014/main" id="{4CD6CD2E-A36E-D9DD-0680-A38998B11903}"/>
              </a:ext>
            </a:extLst>
          </p:cNvPr>
          <p:cNvSpPr/>
          <p:nvPr/>
        </p:nvSpPr>
        <p:spPr>
          <a:xfrm>
            <a:off x="6930125" y="1905992"/>
            <a:ext cx="2160000" cy="900000"/>
          </a:xfrm>
          <a:prstGeom prst="roundRect">
            <a:avLst>
              <a:gd name="adj" fmla="val 8436"/>
            </a:avLst>
          </a:prstGeom>
          <a:solidFill>
            <a:schemeClr val="accent6">
              <a:lumMod val="60000"/>
              <a:lumOff val="40000"/>
            </a:schemeClr>
          </a:solidFill>
          <a:ln w="19050" cap="flat" cmpd="sng" algn="ctr">
            <a:solidFill>
              <a:sysClr val="window" lastClr="FFFFFF"/>
            </a:solidFill>
            <a:prstDash val="solid"/>
            <a:miter lim="800000"/>
          </a:ln>
          <a:effectLst/>
        </p:spPr>
        <p:txBody>
          <a:bodyPr lIns="90000" tIns="144000" rIns="90000" bIns="144000" rtlCol="0" anchor="ctr"/>
          <a:lstStyle/>
          <a:p>
            <a:pPr algn="ctr">
              <a:defRPr/>
            </a:pPr>
            <a:r>
              <a:rPr kumimoji="0" lang="en-US" sz="1200" b="1" i="0" u="none" strike="noStrike" kern="0" cap="none" spc="0" normalizeH="0" baseline="0" noProof="0" dirty="0">
                <a:ln>
                  <a:noFill/>
                </a:ln>
                <a:solidFill>
                  <a:schemeClr val="bg1"/>
                </a:solidFill>
                <a:effectLst/>
                <a:uLnTx/>
                <a:uFillTx/>
                <a:latin typeface="Calibri" panose="020F0502020204030204"/>
                <a:ea typeface="+mn-ea"/>
                <a:cs typeface="+mn-cs"/>
              </a:rPr>
              <a:t>Test </a:t>
            </a:r>
            <a:r>
              <a:rPr lang="en-US" sz="1200" b="1" kern="0" dirty="0">
                <a:solidFill>
                  <a:schemeClr val="bg1"/>
                </a:solidFill>
                <a:latin typeface="Calibri" panose="020F0502020204030204"/>
              </a:rPr>
              <a:t>Stands</a:t>
            </a:r>
            <a:r>
              <a:rPr kumimoji="0" lang="en-US" sz="1200" b="1" i="0" u="none" strike="noStrike" kern="0" cap="none" spc="0" normalizeH="0" baseline="0" noProof="0" dirty="0">
                <a:ln>
                  <a:noFill/>
                </a:ln>
                <a:solidFill>
                  <a:schemeClr val="bg1"/>
                </a:solidFill>
                <a:effectLst/>
                <a:uLnTx/>
                <a:uFillTx/>
                <a:latin typeface="Calibri" panose="020F0502020204030204"/>
                <a:ea typeface="+mn-ea"/>
                <a:cs typeface="+mn-cs"/>
              </a:rPr>
              <a:t> Upgrade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Calibri" panose="020F0502020204030204"/>
                <a:ea typeface="+mn-ea"/>
                <a:cs typeface="+mn-cs"/>
              </a:rPr>
              <a:t>(Anti-) Cryostats for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Calibri" panose="020F0502020204030204"/>
                <a:ea typeface="+mn-ea"/>
                <a:cs typeface="+mn-cs"/>
              </a:rPr>
              <a:t>Magnet Test Stands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Calibri" panose="020F0502020204030204"/>
                <a:ea typeface="+mn-ea"/>
                <a:cs typeface="+mn-cs"/>
              </a:rPr>
              <a:t>F. Savary </a:t>
            </a:r>
          </a:p>
        </p:txBody>
      </p:sp>
      <p:sp>
        <p:nvSpPr>
          <p:cNvPr id="39" name="Rounded Rectangle 38">
            <a:extLst>
              <a:ext uri="{FF2B5EF4-FFF2-40B4-BE49-F238E27FC236}">
                <a16:creationId xmlns:a16="http://schemas.microsoft.com/office/drawing/2014/main" id="{74A8CDEF-898F-AE36-F393-CCE001952685}"/>
              </a:ext>
            </a:extLst>
          </p:cNvPr>
          <p:cNvSpPr/>
          <p:nvPr/>
        </p:nvSpPr>
        <p:spPr>
          <a:xfrm>
            <a:off x="9522227" y="1905992"/>
            <a:ext cx="2160000" cy="900000"/>
          </a:xfrm>
          <a:prstGeom prst="roundRect">
            <a:avLst>
              <a:gd name="adj" fmla="val 8436"/>
            </a:avLst>
          </a:prstGeom>
          <a:solidFill>
            <a:schemeClr val="accent6">
              <a:lumMod val="60000"/>
              <a:lumOff val="40000"/>
            </a:schemeClr>
          </a:solidFill>
          <a:ln w="19050" cap="flat" cmpd="sng" algn="ctr">
            <a:solidFill>
              <a:sysClr val="window" lastClr="FFFFFF"/>
            </a:solidFill>
            <a:prstDash val="solid"/>
            <a:miter lim="800000"/>
          </a:ln>
          <a:effectLst/>
        </p:spPr>
        <p:txBody>
          <a:bodyPr lIns="90000" tIns="144000" rIns="90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Calibri" panose="020F0502020204030204"/>
                <a:ea typeface="+mn-ea"/>
                <a:cs typeface="+mn-cs"/>
              </a:rPr>
              <a:t>Cryo-magnets &amp; Cryostats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Calibri" panose="020F0502020204030204"/>
                <a:ea typeface="+mn-ea"/>
                <a:cs typeface="+mn-cs"/>
              </a:rPr>
              <a:t>Assembly Facility</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Calibri" panose="020F0502020204030204"/>
                <a:ea typeface="+mn-ea"/>
                <a:cs typeface="+mn-cs"/>
              </a:rPr>
              <a:t>R. Diaz Vez</a:t>
            </a:r>
          </a:p>
        </p:txBody>
      </p:sp>
      <p:sp>
        <p:nvSpPr>
          <p:cNvPr id="40" name="Rounded Rectangle 39">
            <a:extLst>
              <a:ext uri="{FF2B5EF4-FFF2-40B4-BE49-F238E27FC236}">
                <a16:creationId xmlns:a16="http://schemas.microsoft.com/office/drawing/2014/main" id="{909E1146-4755-FEC8-D4CA-46A7ED2076DD}"/>
              </a:ext>
            </a:extLst>
          </p:cNvPr>
          <p:cNvSpPr/>
          <p:nvPr/>
        </p:nvSpPr>
        <p:spPr>
          <a:xfrm>
            <a:off x="151504" y="3070926"/>
            <a:ext cx="2160000" cy="753545"/>
          </a:xfrm>
          <a:prstGeom prst="roundRect">
            <a:avLst>
              <a:gd name="adj" fmla="val 8436"/>
            </a:avLst>
          </a:prstGeom>
          <a:solidFill>
            <a:schemeClr val="accent6">
              <a:lumMod val="20000"/>
              <a:lumOff val="80000"/>
              <a:alpha val="90000"/>
            </a:schemeClr>
          </a:solidFill>
          <a:ln>
            <a:noFill/>
          </a:ln>
          <a:effectLst/>
        </p:spPr>
        <p:txBody>
          <a:bodyPr lIns="90000" tIns="72000" rIns="90000" bIns="108000" rtlCol="0" anchor="t"/>
          <a:lstStyle/>
          <a:p>
            <a:pPr marL="11113"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7030A0"/>
                </a:solidFill>
                <a:effectLst/>
                <a:uLnTx/>
                <a:uFillTx/>
                <a:latin typeface="Calibri" panose="020F0502020204030204"/>
                <a:ea typeface="+mn-ea"/>
                <a:cs typeface="+mn-cs"/>
              </a:rPr>
              <a:t>V. </a:t>
            </a:r>
            <a:r>
              <a:rPr kumimoji="0" lang="en-US" sz="1200" b="0" i="0" u="none" strike="noStrike" kern="0" cap="none" spc="0" normalizeH="0" baseline="0" noProof="0" dirty="0" err="1">
                <a:ln>
                  <a:noFill/>
                </a:ln>
                <a:solidFill>
                  <a:srgbClr val="7030A0"/>
                </a:solidFill>
                <a:effectLst/>
                <a:uLnTx/>
                <a:uFillTx/>
                <a:latin typeface="Calibri" panose="020F0502020204030204"/>
                <a:ea typeface="+mn-ea"/>
                <a:cs typeface="+mn-cs"/>
              </a:rPr>
              <a:t>Sanchis</a:t>
            </a:r>
            <a:r>
              <a:rPr kumimoji="0" lang="en-US" sz="1200" b="0" i="0" u="none" strike="noStrike" kern="0" cap="none" spc="0" normalizeH="0" baseline="0" noProof="0" dirty="0">
                <a:ln>
                  <a:noFill/>
                </a:ln>
                <a:solidFill>
                  <a:srgbClr val="7030A0"/>
                </a:solidFill>
                <a:effectLst/>
                <a:uLnTx/>
                <a:uFillTx/>
                <a:latin typeface="Calibri" panose="020F0502020204030204"/>
                <a:ea typeface="+mn-ea"/>
                <a:cs typeface="+mn-cs"/>
              </a:rPr>
              <a:t> </a:t>
            </a:r>
            <a:r>
              <a:rPr kumimoji="0" lang="en-US" sz="1200" b="0" i="0" u="none" strike="noStrike" kern="0" cap="none" spc="0" normalizeH="0" baseline="0" noProof="0" dirty="0" err="1">
                <a:ln>
                  <a:noFill/>
                </a:ln>
                <a:solidFill>
                  <a:srgbClr val="7030A0"/>
                </a:solidFill>
                <a:effectLst/>
                <a:uLnTx/>
                <a:uFillTx/>
                <a:latin typeface="Calibri" panose="020F0502020204030204"/>
                <a:ea typeface="+mn-ea"/>
                <a:cs typeface="+mn-cs"/>
              </a:rPr>
              <a:t>Ortola</a:t>
            </a:r>
            <a:endParaRPr kumimoji="0" lang="en-US" sz="1200" b="0" i="0" u="none" strike="noStrike" kern="0" cap="none" spc="0" normalizeH="0" baseline="0" noProof="0" dirty="0">
              <a:ln>
                <a:noFill/>
              </a:ln>
              <a:solidFill>
                <a:srgbClr val="7030A0"/>
              </a:solidFill>
              <a:effectLst/>
              <a:uLnTx/>
              <a:uFillTx/>
              <a:latin typeface="Calibri" panose="020F0502020204030204"/>
              <a:ea typeface="+mn-ea"/>
              <a:cs typeface="+mn-cs"/>
            </a:endParaRPr>
          </a:p>
          <a:p>
            <a:pPr marL="11113"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sngStrike" kern="0" cap="none" spc="0" normalizeH="0" baseline="0" noProof="0" dirty="0">
              <a:ln>
                <a:noFill/>
              </a:ln>
              <a:solidFill>
                <a:srgbClr val="7030A0"/>
              </a:solidFill>
              <a:effectLst/>
              <a:uLnTx/>
              <a:uFillTx/>
              <a:latin typeface="Calibri" panose="020F0502020204030204"/>
              <a:ea typeface="+mn-ea"/>
              <a:cs typeface="+mn-cs"/>
            </a:endParaRPr>
          </a:p>
        </p:txBody>
      </p:sp>
      <p:sp>
        <p:nvSpPr>
          <p:cNvPr id="41" name="Rounded Rectangle 40">
            <a:extLst>
              <a:ext uri="{FF2B5EF4-FFF2-40B4-BE49-F238E27FC236}">
                <a16:creationId xmlns:a16="http://schemas.microsoft.com/office/drawing/2014/main" id="{BA2BE69F-F3AA-3103-38E8-1BBCC07EBAC5}"/>
              </a:ext>
            </a:extLst>
          </p:cNvPr>
          <p:cNvSpPr/>
          <p:nvPr/>
        </p:nvSpPr>
        <p:spPr>
          <a:xfrm>
            <a:off x="4669755" y="3070926"/>
            <a:ext cx="2160000" cy="753545"/>
          </a:xfrm>
          <a:prstGeom prst="roundRect">
            <a:avLst>
              <a:gd name="adj" fmla="val 5881"/>
            </a:avLst>
          </a:prstGeom>
          <a:solidFill>
            <a:schemeClr val="accent6">
              <a:lumMod val="20000"/>
              <a:lumOff val="80000"/>
              <a:alpha val="90000"/>
            </a:schemeClr>
          </a:solidFill>
          <a:ln>
            <a:noFill/>
          </a:ln>
          <a:effectLst/>
        </p:spPr>
        <p:txBody>
          <a:bodyPr lIns="72000" tIns="72000" rIns="72000" bIns="108000"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Calibri" panose="020F0502020204030204"/>
                <a:ea typeface="+mn-ea"/>
                <a:cs typeface="+mn-cs"/>
              </a:rPr>
              <a:t>F. Pasdeloup</a:t>
            </a:r>
            <a:endParaRPr kumimoji="0" lang="en-US" sz="1200" b="0" i="0" u="none" strike="noStrike" kern="0" cap="none" spc="0" normalizeH="0" baseline="0" noProof="0" dirty="0">
              <a:ln>
                <a:noFill/>
              </a:ln>
              <a:solidFill>
                <a:srgbClr val="7030A0"/>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7030A0"/>
                </a:solidFill>
                <a:effectLst/>
                <a:uLnTx/>
                <a:uFillTx/>
                <a:latin typeface="Calibri" panose="020F0502020204030204"/>
                <a:ea typeface="+mn-ea"/>
                <a:cs typeface="+mn-cs"/>
              </a:rPr>
              <a:t>D. Garcia Robles</a:t>
            </a:r>
            <a:endParaRPr kumimoji="0" lang="en-US" sz="1200" b="0" i="0" u="none" strike="noStrike" kern="0" cap="none" spc="0" normalizeH="0" baseline="30000" noProof="0" dirty="0">
              <a:ln>
                <a:noFill/>
              </a:ln>
              <a:solidFill>
                <a:srgbClr val="7030A0"/>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7030A0"/>
                </a:solidFill>
                <a:effectLst/>
                <a:uLnTx/>
                <a:uFillTx/>
                <a:latin typeface="Calibri" panose="020F0502020204030204"/>
                <a:ea typeface="+mn-ea"/>
                <a:cs typeface="+mn-cs"/>
              </a:rPr>
              <a:t>S. </a:t>
            </a:r>
            <a:r>
              <a:rPr kumimoji="0" lang="en-US" sz="1200" b="0" i="0" u="none" strike="noStrike" kern="0" cap="none" spc="0" normalizeH="0" baseline="0" noProof="0" dirty="0" err="1">
                <a:ln>
                  <a:noFill/>
                </a:ln>
                <a:solidFill>
                  <a:srgbClr val="7030A0"/>
                </a:solidFill>
                <a:effectLst/>
                <a:uLnTx/>
                <a:uFillTx/>
                <a:latin typeface="Calibri" panose="020F0502020204030204"/>
                <a:ea typeface="+mn-ea"/>
                <a:cs typeface="+mn-cs"/>
              </a:rPr>
              <a:t>Spathopoulos</a:t>
            </a:r>
            <a:endParaRPr kumimoji="0" lang="en-US" sz="1200" b="0" i="0" u="none" strike="noStrike" kern="0" cap="none" spc="0" normalizeH="0" baseline="0" noProof="0" dirty="0">
              <a:ln>
                <a:noFill/>
              </a:ln>
              <a:solidFill>
                <a:srgbClr val="7030A0"/>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000000"/>
              </a:solidFill>
              <a:effectLst/>
              <a:uLnTx/>
              <a:uFillTx/>
              <a:latin typeface="Calibri" panose="020F0502020204030204"/>
              <a:ea typeface="+mn-ea"/>
              <a:cs typeface="+mn-cs"/>
            </a:endParaRPr>
          </a:p>
        </p:txBody>
      </p:sp>
      <p:sp>
        <p:nvSpPr>
          <p:cNvPr id="42" name="Rounded Rectangle 41">
            <a:extLst>
              <a:ext uri="{FF2B5EF4-FFF2-40B4-BE49-F238E27FC236}">
                <a16:creationId xmlns:a16="http://schemas.microsoft.com/office/drawing/2014/main" id="{C012C2EA-6300-E146-667B-A0BD682DB672}"/>
              </a:ext>
            </a:extLst>
          </p:cNvPr>
          <p:cNvSpPr/>
          <p:nvPr/>
        </p:nvSpPr>
        <p:spPr>
          <a:xfrm>
            <a:off x="7120544" y="3072212"/>
            <a:ext cx="1779164" cy="860279"/>
          </a:xfrm>
          <a:prstGeom prst="roundRect">
            <a:avLst>
              <a:gd name="adj" fmla="val 12342"/>
            </a:avLst>
          </a:prstGeom>
          <a:solidFill>
            <a:schemeClr val="accent6">
              <a:lumMod val="20000"/>
              <a:lumOff val="80000"/>
              <a:alpha val="60000"/>
            </a:schemeClr>
          </a:solidFill>
          <a:ln>
            <a:noFill/>
          </a:ln>
          <a:effectLst/>
        </p:spPr>
        <p:txBody>
          <a:bodyPr lIns="90000" tIns="72000" rIns="90000" bIns="108000"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200" kern="0" dirty="0">
                <a:solidFill>
                  <a:srgbClr val="000000"/>
                </a:solidFill>
                <a:latin typeface="Calibri" panose="020F0502020204030204"/>
              </a:rPr>
              <a:t>Shuffling module “C2”</a:t>
            </a:r>
          </a:p>
          <a:p>
            <a:pPr marL="0" marR="0" lvl="0" indent="0" algn="ctr" defTabSz="914400" eaLnBrk="1" fontAlgn="auto" latinLnBrk="0" hangingPunct="1">
              <a:lnSpc>
                <a:spcPct val="100000"/>
              </a:lnSpc>
              <a:spcBef>
                <a:spcPts val="0"/>
              </a:spcBef>
              <a:spcAft>
                <a:spcPts val="0"/>
              </a:spcAft>
              <a:buClrTx/>
              <a:buSzTx/>
              <a:buFontTx/>
              <a:buNone/>
              <a:tabLst/>
              <a:defRPr/>
            </a:pPr>
            <a:r>
              <a:rPr lang="en-US" sz="1200" kern="0" dirty="0">
                <a:solidFill>
                  <a:srgbClr val="000000"/>
                </a:solidFill>
                <a:latin typeface="Calibri" panose="020F0502020204030204"/>
              </a:rPr>
              <a:t>H. </a:t>
            </a:r>
            <a:r>
              <a:rPr lang="en-US" sz="1200" kern="0" dirty="0" err="1">
                <a:solidFill>
                  <a:srgbClr val="000000"/>
                </a:solidFill>
                <a:latin typeface="Calibri" panose="020F0502020204030204"/>
              </a:rPr>
              <a:t>Prin</a:t>
            </a:r>
            <a:r>
              <a:rPr lang="en-US" sz="1200" kern="0" dirty="0">
                <a:solidFill>
                  <a:srgbClr val="000000"/>
                </a:solidFill>
                <a:latin typeface="Calibri" panose="020F0502020204030204"/>
              </a:rPr>
              <a: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Calibri" panose="020F0502020204030204"/>
                <a:ea typeface="+mn-ea"/>
                <a:cs typeface="+mn-cs"/>
              </a:rPr>
              <a:t>T. Bampton*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Calibri" panose="020F0502020204030204"/>
                <a:ea typeface="+mn-ea"/>
                <a:cs typeface="+mn-cs"/>
              </a:rPr>
              <a:t>S. Straarup*</a:t>
            </a:r>
          </a:p>
        </p:txBody>
      </p:sp>
      <p:sp>
        <p:nvSpPr>
          <p:cNvPr id="43" name="Rounded Rectangle 42">
            <a:extLst>
              <a:ext uri="{FF2B5EF4-FFF2-40B4-BE49-F238E27FC236}">
                <a16:creationId xmlns:a16="http://schemas.microsoft.com/office/drawing/2014/main" id="{6E16CAFD-398E-38FE-3E43-10DFF0A0D596}"/>
              </a:ext>
            </a:extLst>
          </p:cNvPr>
          <p:cNvSpPr/>
          <p:nvPr/>
        </p:nvSpPr>
        <p:spPr>
          <a:xfrm>
            <a:off x="9178924" y="3061689"/>
            <a:ext cx="2844000" cy="1134228"/>
          </a:xfrm>
          <a:prstGeom prst="roundRect">
            <a:avLst>
              <a:gd name="adj" fmla="val 2925"/>
            </a:avLst>
          </a:prstGeom>
          <a:solidFill>
            <a:schemeClr val="bg1">
              <a:lumMod val="85000"/>
              <a:alpha val="90000"/>
            </a:schemeClr>
          </a:solidFill>
          <a:ln>
            <a:noFill/>
          </a:ln>
          <a:effectLst/>
        </p:spPr>
        <p:txBody>
          <a:bodyPr lIns="36000" tIns="72000" rIns="36000" bIns="108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200" kern="0" dirty="0">
                <a:solidFill>
                  <a:srgbClr val="000000"/>
                </a:solidFill>
                <a:latin typeface="Calibri" panose="020F0502020204030204"/>
              </a:rPr>
              <a:t>J. Mouleyre</a:t>
            </a:r>
            <a:r>
              <a:rPr kumimoji="0" lang="en-US" sz="1200" b="0" i="0" u="none" strike="noStrike" kern="0" cap="none" spc="0" normalizeH="0" baseline="0" noProof="0" dirty="0">
                <a:ln>
                  <a:noFill/>
                </a:ln>
                <a:solidFill>
                  <a:srgbClr val="000000"/>
                </a:solidFill>
                <a:effectLst/>
                <a:uLnTx/>
                <a:uFillTx/>
                <a:latin typeface="Calibri" panose="020F0502020204030204"/>
                <a:ea typeface="+mn-ea"/>
                <a:cs typeface="+mn-cs"/>
              </a:rPr>
              <a:t> (WP3 </a:t>
            </a:r>
            <a:r>
              <a:rPr kumimoji="0" lang="en-US" sz="1200" b="0" i="0" u="none" strike="noStrike" kern="0" cap="none" spc="0" normalizeH="0" baseline="0" noProof="0" dirty="0">
                <a:ln>
                  <a:noFill/>
                </a:ln>
                <a:solidFill>
                  <a:prstClr val="black"/>
                </a:solidFill>
                <a:effectLst/>
                <a:uLnTx/>
                <a:uFillTx/>
                <a:latin typeface="Calibri" panose="020F0502020204030204"/>
                <a:ea typeface="+mn-ea"/>
                <a:cs typeface="+mn-cs"/>
              </a:rPr>
              <a:t>– </a:t>
            </a:r>
            <a:r>
              <a:rPr kumimoji="0" lang="en-US" sz="1200" b="0" i="0" u="none" strike="noStrike" kern="0" cap="none" spc="0" normalizeH="0" baseline="0" noProof="0" dirty="0">
                <a:ln>
                  <a:noFill/>
                </a:ln>
                <a:solidFill>
                  <a:srgbClr val="000000"/>
                </a:solidFill>
                <a:effectLst/>
                <a:uLnTx/>
                <a:uFillTx/>
                <a:latin typeface="Calibri" panose="020F0502020204030204"/>
                <a:ea typeface="+mn-ea"/>
                <a:cs typeface="+mn-cs"/>
              </a:rPr>
              <a:t>Cryo-magnets)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Calibri" panose="020F0502020204030204"/>
                <a:ea typeface="+mn-ea"/>
                <a:cs typeface="+mn-cs"/>
              </a:rPr>
              <a:t>S. McIntyre (WP3 – DCM)</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Calibri" panose="020F0502020204030204"/>
                <a:ea typeface="+mn-ea"/>
                <a:cs typeface="+mn-cs"/>
              </a:rPr>
              <a:t>J.B. Deschamps (WP6a)</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accent6"/>
                </a:solidFill>
                <a:effectLst/>
                <a:uLnTx/>
                <a:uFillTx/>
                <a:latin typeface="Calibri" panose="020F0502020204030204"/>
                <a:ea typeface="+mn-ea"/>
                <a:cs typeface="+mn-cs"/>
              </a:rPr>
              <a:t>Ch. Pryce </a:t>
            </a:r>
            <a:r>
              <a:rPr lang="en-US" sz="1200" kern="0" dirty="0">
                <a:solidFill>
                  <a:schemeClr val="accent6"/>
                </a:solidFill>
                <a:latin typeface="Calibri" panose="020F0502020204030204"/>
              </a:rPr>
              <a:t>(</a:t>
            </a:r>
            <a:r>
              <a:rPr kumimoji="0" lang="en-US" sz="1200" b="0" i="0" u="none" strike="noStrike" kern="0" cap="none" spc="0" normalizeH="0" baseline="0" noProof="0" dirty="0">
                <a:ln>
                  <a:noFill/>
                </a:ln>
                <a:solidFill>
                  <a:schemeClr val="accent6"/>
                </a:solidFill>
                <a:effectLst/>
                <a:uLnTx/>
                <a:uFillTx/>
                <a:latin typeface="Calibri" panose="020F0502020204030204"/>
                <a:ea typeface="+mn-ea"/>
                <a:cs typeface="+mn-cs"/>
              </a:rPr>
              <a:t>Cryo-magnets)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kern="0" cap="none" spc="0" normalizeH="0" baseline="0" noProof="0" dirty="0">
                <a:ln>
                  <a:noFill/>
                </a:ln>
                <a:solidFill>
                  <a:prstClr val="black"/>
                </a:solidFill>
                <a:effectLst/>
                <a:uLnTx/>
                <a:uFillTx/>
                <a:latin typeface="Calibri" panose="020F0502020204030204"/>
                <a:ea typeface="+mn-ea"/>
                <a:cs typeface="+mn-cs"/>
              </a:rPr>
              <a:t>N. Messina (WP3 Cryo-magnets)</a:t>
            </a:r>
          </a:p>
        </p:txBody>
      </p:sp>
      <p:sp>
        <p:nvSpPr>
          <p:cNvPr id="45" name="Rounded Rectangle 44">
            <a:extLst>
              <a:ext uri="{FF2B5EF4-FFF2-40B4-BE49-F238E27FC236}">
                <a16:creationId xmlns:a16="http://schemas.microsoft.com/office/drawing/2014/main" id="{23E0DE60-F8BC-2CE5-9782-1B52C4CD210E}"/>
              </a:ext>
            </a:extLst>
          </p:cNvPr>
          <p:cNvSpPr/>
          <p:nvPr/>
        </p:nvSpPr>
        <p:spPr>
          <a:xfrm>
            <a:off x="8394700" y="328451"/>
            <a:ext cx="2880000" cy="461665"/>
          </a:xfrm>
          <a:prstGeom prst="roundRect">
            <a:avLst>
              <a:gd name="adj" fmla="val 8436"/>
            </a:avLst>
          </a:prstGeom>
          <a:solidFill>
            <a:srgbClr val="70AD47">
              <a:lumMod val="60000"/>
              <a:lumOff val="40000"/>
            </a:srgbClr>
          </a:solidFill>
          <a:ln>
            <a:noFill/>
          </a:ln>
          <a:effectLst/>
        </p:spPr>
        <p:txBody>
          <a:bodyPr lIns="90000" tIns="144000" rIns="90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Calibri" panose="020F0502020204030204"/>
                <a:ea typeface="+mn-ea"/>
                <a:cs typeface="+mn-cs"/>
              </a:rPr>
              <a:t>Quality Correspondent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Calibri" panose="020F0502020204030204"/>
                <a:ea typeface="+mn-ea"/>
                <a:cs typeface="+mn-cs"/>
              </a:rPr>
              <a:t>M. </a:t>
            </a:r>
            <a:r>
              <a:rPr kumimoji="0" lang="en-US" sz="1200" b="0" i="0" u="none" strike="noStrike" kern="0" cap="none" spc="0" normalizeH="0" baseline="0" noProof="0" dirty="0" err="1">
                <a:ln>
                  <a:noFill/>
                </a:ln>
                <a:solidFill>
                  <a:srgbClr val="000000"/>
                </a:solidFill>
                <a:effectLst/>
                <a:uLnTx/>
                <a:uFillTx/>
                <a:latin typeface="Calibri" panose="020F0502020204030204"/>
                <a:ea typeface="+mn-ea"/>
                <a:cs typeface="+mn-cs"/>
              </a:rPr>
              <a:t>Struik</a:t>
            </a:r>
            <a:endParaRPr kumimoji="0" lang="en-US" sz="1200" b="0" i="0" u="none" strike="noStrike" kern="0" cap="none" spc="0" normalizeH="0" baseline="0" noProof="0" dirty="0">
              <a:ln>
                <a:noFill/>
              </a:ln>
              <a:solidFill>
                <a:srgbClr val="000000"/>
              </a:solidFill>
              <a:effectLst/>
              <a:uLnTx/>
              <a:uFillTx/>
              <a:latin typeface="Calibri" panose="020F0502020204030204"/>
              <a:ea typeface="+mn-ea"/>
              <a:cs typeface="+mn-cs"/>
            </a:endParaRPr>
          </a:p>
        </p:txBody>
      </p:sp>
      <p:cxnSp>
        <p:nvCxnSpPr>
          <p:cNvPr id="46" name="Elbow Connector 45">
            <a:extLst>
              <a:ext uri="{FF2B5EF4-FFF2-40B4-BE49-F238E27FC236}">
                <a16:creationId xmlns:a16="http://schemas.microsoft.com/office/drawing/2014/main" id="{D293BC85-89EB-EE55-DB6D-EE530159AFBC}"/>
              </a:ext>
            </a:extLst>
          </p:cNvPr>
          <p:cNvCxnSpPr>
            <a:cxnSpLocks/>
            <a:stCxn id="36" idx="0"/>
            <a:endCxn id="34" idx="2"/>
          </p:cNvCxnSpPr>
          <p:nvPr/>
        </p:nvCxnSpPr>
        <p:spPr>
          <a:xfrm rot="5400000" flipH="1" flipV="1">
            <a:off x="3292968" y="-887805"/>
            <a:ext cx="741569" cy="4864496"/>
          </a:xfrm>
          <a:prstGeom prst="bentConnector3">
            <a:avLst>
              <a:gd name="adj1" fmla="val 50000"/>
            </a:avLst>
          </a:prstGeom>
          <a:noFill/>
          <a:ln w="19050" cap="flat" cmpd="sng" algn="ctr">
            <a:solidFill>
              <a:srgbClr val="002060"/>
            </a:solidFill>
            <a:prstDash val="solid"/>
            <a:miter lim="800000"/>
          </a:ln>
          <a:effectLst/>
        </p:spPr>
      </p:cxnSp>
      <p:cxnSp>
        <p:nvCxnSpPr>
          <p:cNvPr id="47" name="Elbow Connector 46">
            <a:extLst>
              <a:ext uri="{FF2B5EF4-FFF2-40B4-BE49-F238E27FC236}">
                <a16:creationId xmlns:a16="http://schemas.microsoft.com/office/drawing/2014/main" id="{26EE39ED-4D6E-5897-4AB9-03C9C535EA2A}"/>
              </a:ext>
            </a:extLst>
          </p:cNvPr>
          <p:cNvCxnSpPr>
            <a:cxnSpLocks/>
            <a:stCxn id="37" idx="0"/>
            <a:endCxn id="34" idx="2"/>
          </p:cNvCxnSpPr>
          <p:nvPr/>
        </p:nvCxnSpPr>
        <p:spPr>
          <a:xfrm rot="5400000" flipH="1" flipV="1">
            <a:off x="5549148" y="1368376"/>
            <a:ext cx="741569" cy="352135"/>
          </a:xfrm>
          <a:prstGeom prst="bentConnector3">
            <a:avLst>
              <a:gd name="adj1" fmla="val 50000"/>
            </a:avLst>
          </a:prstGeom>
          <a:noFill/>
          <a:ln w="19050" cap="flat" cmpd="sng" algn="ctr">
            <a:solidFill>
              <a:srgbClr val="002060"/>
            </a:solidFill>
            <a:prstDash val="solid"/>
            <a:miter lim="800000"/>
          </a:ln>
          <a:effectLst/>
        </p:spPr>
      </p:cxnSp>
      <p:cxnSp>
        <p:nvCxnSpPr>
          <p:cNvPr id="48" name="Elbow Connector 47">
            <a:extLst>
              <a:ext uri="{FF2B5EF4-FFF2-40B4-BE49-F238E27FC236}">
                <a16:creationId xmlns:a16="http://schemas.microsoft.com/office/drawing/2014/main" id="{6DB357F0-F159-489B-3D2E-40106C0C3765}"/>
              </a:ext>
            </a:extLst>
          </p:cNvPr>
          <p:cNvCxnSpPr>
            <a:cxnSpLocks/>
            <a:stCxn id="38" idx="0"/>
            <a:endCxn id="34" idx="2"/>
          </p:cNvCxnSpPr>
          <p:nvPr/>
        </p:nvCxnSpPr>
        <p:spPr>
          <a:xfrm rot="16200000" flipV="1">
            <a:off x="6686896" y="582762"/>
            <a:ext cx="732334" cy="1914125"/>
          </a:xfrm>
          <a:prstGeom prst="bentConnector3">
            <a:avLst>
              <a:gd name="adj1" fmla="val 49094"/>
            </a:avLst>
          </a:prstGeom>
          <a:noFill/>
          <a:ln w="19050" cap="flat" cmpd="sng" algn="ctr">
            <a:solidFill>
              <a:srgbClr val="002060"/>
            </a:solidFill>
            <a:prstDash val="solid"/>
            <a:miter lim="800000"/>
          </a:ln>
          <a:effectLst/>
        </p:spPr>
      </p:cxnSp>
      <p:cxnSp>
        <p:nvCxnSpPr>
          <p:cNvPr id="49" name="Elbow Connector 48">
            <a:extLst>
              <a:ext uri="{FF2B5EF4-FFF2-40B4-BE49-F238E27FC236}">
                <a16:creationId xmlns:a16="http://schemas.microsoft.com/office/drawing/2014/main" id="{7BE0A9AC-7306-AD0F-5646-3A9A1DBCC506}"/>
              </a:ext>
            </a:extLst>
          </p:cNvPr>
          <p:cNvCxnSpPr>
            <a:cxnSpLocks/>
            <a:stCxn id="39" idx="0"/>
            <a:endCxn id="34" idx="2"/>
          </p:cNvCxnSpPr>
          <p:nvPr/>
        </p:nvCxnSpPr>
        <p:spPr>
          <a:xfrm rot="16200000" flipV="1">
            <a:off x="7982947" y="-713289"/>
            <a:ext cx="732334" cy="4506227"/>
          </a:xfrm>
          <a:prstGeom prst="bentConnector3">
            <a:avLst>
              <a:gd name="adj1" fmla="val 49546"/>
            </a:avLst>
          </a:prstGeom>
          <a:noFill/>
          <a:ln w="19050" cap="flat" cmpd="sng" algn="ctr">
            <a:solidFill>
              <a:srgbClr val="002060"/>
            </a:solidFill>
            <a:prstDash val="solid"/>
            <a:miter lim="800000"/>
          </a:ln>
          <a:effectLst/>
        </p:spPr>
      </p:cxnSp>
      <p:cxnSp>
        <p:nvCxnSpPr>
          <p:cNvPr id="50" name="Straight Connector 49">
            <a:extLst>
              <a:ext uri="{FF2B5EF4-FFF2-40B4-BE49-F238E27FC236}">
                <a16:creationId xmlns:a16="http://schemas.microsoft.com/office/drawing/2014/main" id="{107D4686-03C7-30B1-0345-275E764D26E7}"/>
              </a:ext>
            </a:extLst>
          </p:cNvPr>
          <p:cNvCxnSpPr>
            <a:cxnSpLocks/>
          </p:cNvCxnSpPr>
          <p:nvPr/>
        </p:nvCxnSpPr>
        <p:spPr>
          <a:xfrm>
            <a:off x="1260532" y="2800713"/>
            <a:ext cx="0" cy="255699"/>
          </a:xfrm>
          <a:prstGeom prst="line">
            <a:avLst/>
          </a:prstGeom>
          <a:noFill/>
          <a:ln w="19050" cap="flat" cmpd="sng" algn="ctr">
            <a:solidFill>
              <a:srgbClr val="002060"/>
            </a:solidFill>
            <a:prstDash val="solid"/>
            <a:miter lim="800000"/>
          </a:ln>
          <a:effectLst/>
        </p:spPr>
      </p:cxnSp>
      <p:cxnSp>
        <p:nvCxnSpPr>
          <p:cNvPr id="51" name="Straight Connector 50">
            <a:extLst>
              <a:ext uri="{FF2B5EF4-FFF2-40B4-BE49-F238E27FC236}">
                <a16:creationId xmlns:a16="http://schemas.microsoft.com/office/drawing/2014/main" id="{BEB7C8B9-EBBA-87DF-C470-B8433676F0DC}"/>
              </a:ext>
            </a:extLst>
          </p:cNvPr>
          <p:cNvCxnSpPr>
            <a:cxnSpLocks noChangeAspect="1"/>
            <a:stCxn id="37" idx="2"/>
            <a:endCxn id="41" idx="0"/>
          </p:cNvCxnSpPr>
          <p:nvPr/>
        </p:nvCxnSpPr>
        <p:spPr>
          <a:xfrm>
            <a:off x="5743865" y="2815227"/>
            <a:ext cx="0" cy="255699"/>
          </a:xfrm>
          <a:prstGeom prst="line">
            <a:avLst/>
          </a:prstGeom>
          <a:noFill/>
          <a:ln w="19050" cap="flat" cmpd="sng" algn="ctr">
            <a:solidFill>
              <a:srgbClr val="002060"/>
            </a:solidFill>
            <a:prstDash val="solid"/>
            <a:miter lim="800000"/>
          </a:ln>
          <a:effectLst/>
        </p:spPr>
      </p:cxnSp>
      <p:cxnSp>
        <p:nvCxnSpPr>
          <p:cNvPr id="53" name="Straight Connector 52">
            <a:extLst>
              <a:ext uri="{FF2B5EF4-FFF2-40B4-BE49-F238E27FC236}">
                <a16:creationId xmlns:a16="http://schemas.microsoft.com/office/drawing/2014/main" id="{3C1BDC26-31CF-D9FA-56F9-87BA985A5E52}"/>
              </a:ext>
            </a:extLst>
          </p:cNvPr>
          <p:cNvCxnSpPr>
            <a:cxnSpLocks/>
            <a:stCxn id="39" idx="2"/>
            <a:endCxn id="43" idx="0"/>
          </p:cNvCxnSpPr>
          <p:nvPr/>
        </p:nvCxnSpPr>
        <p:spPr>
          <a:xfrm flipH="1">
            <a:off x="10600924" y="2805992"/>
            <a:ext cx="1303" cy="255697"/>
          </a:xfrm>
          <a:prstGeom prst="line">
            <a:avLst/>
          </a:prstGeom>
          <a:noFill/>
          <a:ln w="19050" cap="flat" cmpd="sng" algn="ctr">
            <a:solidFill>
              <a:srgbClr val="002060"/>
            </a:solidFill>
            <a:prstDash val="solid"/>
            <a:miter lim="800000"/>
          </a:ln>
          <a:effectLst/>
        </p:spPr>
      </p:cxnSp>
      <p:sp>
        <p:nvSpPr>
          <p:cNvPr id="54" name="TextBox 86">
            <a:extLst>
              <a:ext uri="{FF2B5EF4-FFF2-40B4-BE49-F238E27FC236}">
                <a16:creationId xmlns:a16="http://schemas.microsoft.com/office/drawing/2014/main" id="{8C2ACF35-E2FE-7A46-1147-CB21EC40CCE8}"/>
              </a:ext>
            </a:extLst>
          </p:cNvPr>
          <p:cNvSpPr txBox="1"/>
          <p:nvPr/>
        </p:nvSpPr>
        <p:spPr>
          <a:xfrm>
            <a:off x="325687" y="201804"/>
            <a:ext cx="1770036" cy="461665"/>
          </a:xfrm>
          <a:prstGeom prst="rect">
            <a:avLst/>
          </a:prstGeom>
          <a:solidFill>
            <a:srgbClr val="5B9BD5"/>
          </a:solidFill>
          <a:ln w="19050" cap="flat" cmpd="sng" algn="ctr">
            <a:solidFill>
              <a:sysClr val="window" lastClr="FFFFFF"/>
            </a:solidFill>
            <a:prstDash val="solid"/>
            <a:miter lim="800000"/>
          </a:ln>
          <a:effectLst/>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H" sz="2400" b="1" i="0" u="none" strike="noStrike" kern="0" cap="none" spc="0" normalizeH="0" baseline="0" noProof="0" dirty="0">
                <a:ln>
                  <a:noFill/>
                </a:ln>
                <a:solidFill>
                  <a:prstClr val="white"/>
                </a:solidFill>
                <a:effectLst/>
                <a:uLnTx/>
                <a:uFillTx/>
                <a:latin typeface="Calibri" panose="020F0502020204030204"/>
                <a:ea typeface="+mn-ea"/>
                <a:cs typeface="+mn-cs"/>
              </a:rPr>
              <a:t>TE-MSC-CMI</a:t>
            </a:r>
            <a:endParaRPr kumimoji="0" lang="en-GB" sz="24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56" name="Rounded Rectangle 59">
            <a:extLst>
              <a:ext uri="{FF2B5EF4-FFF2-40B4-BE49-F238E27FC236}">
                <a16:creationId xmlns:a16="http://schemas.microsoft.com/office/drawing/2014/main" id="{E13879E1-CB5A-605A-D1FA-415C4CED67E5}"/>
              </a:ext>
            </a:extLst>
          </p:cNvPr>
          <p:cNvSpPr/>
          <p:nvPr/>
        </p:nvSpPr>
        <p:spPr>
          <a:xfrm>
            <a:off x="1231504" y="6031275"/>
            <a:ext cx="900000" cy="180000"/>
          </a:xfrm>
          <a:prstGeom prst="roundRect">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H" sz="1000" b="0" i="0" u="none" strike="noStrike" kern="0" cap="none" spc="0" normalizeH="0" baseline="0" noProof="0" dirty="0">
                <a:ln>
                  <a:noFill/>
                </a:ln>
                <a:solidFill>
                  <a:prstClr val="black"/>
                </a:solidFill>
                <a:effectLst/>
                <a:uLnTx/>
                <a:uFillTx/>
                <a:latin typeface="Calibri" panose="020F0502020204030204"/>
                <a:ea typeface="+mn-ea"/>
                <a:cs typeface="+mn-cs"/>
              </a:rPr>
              <a:t>Staff</a:t>
            </a:r>
            <a:endParaRPr kumimoji="0" lang="en-GB" sz="10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57" name="Rounded Rectangle 60">
            <a:extLst>
              <a:ext uri="{FF2B5EF4-FFF2-40B4-BE49-F238E27FC236}">
                <a16:creationId xmlns:a16="http://schemas.microsoft.com/office/drawing/2014/main" id="{41D56D4E-4687-853B-EE54-19EFB5672D8B}"/>
              </a:ext>
            </a:extLst>
          </p:cNvPr>
          <p:cNvSpPr/>
          <p:nvPr/>
        </p:nvSpPr>
        <p:spPr>
          <a:xfrm>
            <a:off x="2193279" y="6031275"/>
            <a:ext cx="1440000" cy="180000"/>
          </a:xfrm>
          <a:prstGeom prst="roundRect">
            <a:avLst/>
          </a:prstGeom>
          <a:solidFill>
            <a:sysClr val="window" lastClr="FFFFFF"/>
          </a:solidFill>
          <a:ln w="12700" cap="flat" cmpd="sng" algn="ctr">
            <a:solidFill>
              <a:srgbClr val="7030A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fr-CH" sz="1000" kern="0" dirty="0" err="1">
                <a:solidFill>
                  <a:srgbClr val="7030A0"/>
                </a:solidFill>
                <a:latin typeface="Calibri" panose="020F0502020204030204"/>
              </a:rPr>
              <a:t>Fellow</a:t>
            </a:r>
            <a:r>
              <a:rPr lang="fr-CH" sz="1000" kern="0" dirty="0">
                <a:solidFill>
                  <a:srgbClr val="7030A0"/>
                </a:solidFill>
                <a:latin typeface="Calibri" panose="020F0502020204030204"/>
              </a:rPr>
              <a:t>/GRAD-QUEST</a:t>
            </a:r>
            <a:endParaRPr kumimoji="0" lang="en-GB" sz="1000" b="0" i="0" u="none" strike="noStrike" kern="0" cap="none" spc="0" normalizeH="0" baseline="0" noProof="0" dirty="0">
              <a:ln>
                <a:noFill/>
              </a:ln>
              <a:solidFill>
                <a:srgbClr val="7030A0"/>
              </a:solidFill>
              <a:effectLst/>
              <a:uLnTx/>
              <a:uFillTx/>
              <a:latin typeface="Calibri" panose="020F0502020204030204"/>
              <a:ea typeface="+mn-ea"/>
              <a:cs typeface="+mn-cs"/>
            </a:endParaRPr>
          </a:p>
        </p:txBody>
      </p:sp>
      <p:sp>
        <p:nvSpPr>
          <p:cNvPr id="58" name="Rounded Rectangle 61">
            <a:extLst>
              <a:ext uri="{FF2B5EF4-FFF2-40B4-BE49-F238E27FC236}">
                <a16:creationId xmlns:a16="http://schemas.microsoft.com/office/drawing/2014/main" id="{53418F2C-9896-CD44-7C7D-4E32E2F07BA7}"/>
              </a:ext>
            </a:extLst>
          </p:cNvPr>
          <p:cNvSpPr/>
          <p:nvPr/>
        </p:nvSpPr>
        <p:spPr>
          <a:xfrm>
            <a:off x="7463595" y="6031275"/>
            <a:ext cx="900000" cy="180000"/>
          </a:xfrm>
          <a:prstGeom prst="roundRect">
            <a:avLst/>
          </a:prstGeom>
          <a:solidFill>
            <a:sysClr val="window" lastClr="FFFFFF"/>
          </a:solidFill>
          <a:ln w="1270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H" sz="1000" b="0" i="0" u="none" strike="noStrike" kern="0" cap="none" spc="0" normalizeH="0" baseline="0" noProof="0" dirty="0" err="1">
                <a:ln>
                  <a:noFill/>
                </a:ln>
                <a:solidFill>
                  <a:srgbClr val="FF0000"/>
                </a:solidFill>
                <a:effectLst/>
                <a:uLnTx/>
                <a:uFillTx/>
                <a:latin typeface="Calibri" panose="020F0502020204030204"/>
                <a:ea typeface="+mn-ea"/>
                <a:cs typeface="+mn-cs"/>
              </a:rPr>
              <a:t>Student</a:t>
            </a:r>
            <a:endParaRPr kumimoji="0" lang="en-GB" sz="1000" b="0" i="0" u="none" strike="noStrike" kern="0" cap="none" spc="0" normalizeH="0" baseline="0" noProof="0" dirty="0">
              <a:ln>
                <a:noFill/>
              </a:ln>
              <a:solidFill>
                <a:srgbClr val="FF0000"/>
              </a:solidFill>
              <a:effectLst/>
              <a:uLnTx/>
              <a:uFillTx/>
              <a:latin typeface="Calibri" panose="020F0502020204030204"/>
              <a:ea typeface="+mn-ea"/>
              <a:cs typeface="+mn-cs"/>
            </a:endParaRPr>
          </a:p>
        </p:txBody>
      </p:sp>
      <p:sp>
        <p:nvSpPr>
          <p:cNvPr id="59" name="Rounded Rectangle 62">
            <a:extLst>
              <a:ext uri="{FF2B5EF4-FFF2-40B4-BE49-F238E27FC236}">
                <a16:creationId xmlns:a16="http://schemas.microsoft.com/office/drawing/2014/main" id="{D20DB376-CF0A-DFDF-CEFA-565B128E8722}"/>
              </a:ext>
            </a:extLst>
          </p:cNvPr>
          <p:cNvSpPr/>
          <p:nvPr/>
        </p:nvSpPr>
        <p:spPr>
          <a:xfrm>
            <a:off x="5571468" y="6031275"/>
            <a:ext cx="900000" cy="180000"/>
          </a:xfrm>
          <a:prstGeom prst="roundRect">
            <a:avLst/>
          </a:prstGeom>
          <a:solidFill>
            <a:sysClr val="window" lastClr="FFFFFF"/>
          </a:solidFill>
          <a:ln w="12700" cap="flat" cmpd="sng" algn="ctr">
            <a:solidFill>
              <a:srgbClr val="0070C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H" sz="1000" b="0" i="0" u="none" strike="noStrike" kern="0" cap="none" spc="0" normalizeH="0" baseline="0" noProof="0" dirty="0">
                <a:ln>
                  <a:noFill/>
                </a:ln>
                <a:solidFill>
                  <a:srgbClr val="0070C0"/>
                </a:solidFill>
                <a:effectLst/>
                <a:uLnTx/>
                <a:uFillTx/>
                <a:latin typeface="Calibri" panose="020F0502020204030204"/>
                <a:ea typeface="+mn-ea"/>
                <a:cs typeface="+mn-cs"/>
              </a:rPr>
              <a:t>FSU</a:t>
            </a:r>
            <a:endParaRPr kumimoji="0" lang="en-GB" sz="1000" b="0" i="0" u="none" strike="noStrike" kern="0" cap="none" spc="0" normalizeH="0" baseline="0" noProof="0" dirty="0">
              <a:ln>
                <a:noFill/>
              </a:ln>
              <a:solidFill>
                <a:srgbClr val="0070C0"/>
              </a:solidFill>
              <a:effectLst/>
              <a:uLnTx/>
              <a:uFillTx/>
              <a:latin typeface="Calibri" panose="020F0502020204030204"/>
              <a:ea typeface="+mn-ea"/>
              <a:cs typeface="+mn-cs"/>
            </a:endParaRPr>
          </a:p>
        </p:txBody>
      </p:sp>
      <p:sp>
        <p:nvSpPr>
          <p:cNvPr id="60" name="Rounded Rectangle 63">
            <a:extLst>
              <a:ext uri="{FF2B5EF4-FFF2-40B4-BE49-F238E27FC236}">
                <a16:creationId xmlns:a16="http://schemas.microsoft.com/office/drawing/2014/main" id="{F09F2A38-E39D-7AE5-CE99-09AA2137FB96}"/>
              </a:ext>
            </a:extLst>
          </p:cNvPr>
          <p:cNvSpPr/>
          <p:nvPr/>
        </p:nvSpPr>
        <p:spPr>
          <a:xfrm>
            <a:off x="6517530" y="6031275"/>
            <a:ext cx="900000" cy="180000"/>
          </a:xfrm>
          <a:prstGeom prst="roundRect">
            <a:avLst/>
          </a:prstGeom>
          <a:solidFill>
            <a:sysClr val="window" lastClr="FFFFFF"/>
          </a:solidFill>
          <a:ln w="12700" cap="flat" cmpd="sng" algn="ctr">
            <a:solidFill>
              <a:srgbClr val="ED7D31">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H" sz="1000" b="0" i="0" u="none" strike="noStrike" kern="0" cap="none" spc="0" normalizeH="0" baseline="0" noProof="0" dirty="0">
                <a:ln>
                  <a:noFill/>
                </a:ln>
                <a:solidFill>
                  <a:srgbClr val="843C0C"/>
                </a:solidFill>
                <a:effectLst/>
                <a:uLnTx/>
                <a:uFillTx/>
                <a:latin typeface="Calibri" panose="020F0502020204030204"/>
                <a:ea typeface="+mn-ea"/>
                <a:cs typeface="+mn-cs"/>
              </a:rPr>
              <a:t>TEMP</a:t>
            </a:r>
            <a:endParaRPr kumimoji="0" lang="en-GB" sz="1000" b="0" i="0" u="none" strike="noStrike" kern="0" cap="none" spc="0" normalizeH="0" baseline="0" noProof="0" dirty="0">
              <a:ln>
                <a:noFill/>
              </a:ln>
              <a:solidFill>
                <a:srgbClr val="843C0C"/>
              </a:solidFill>
              <a:effectLst/>
              <a:uLnTx/>
              <a:uFillTx/>
              <a:latin typeface="Calibri" panose="020F0502020204030204"/>
              <a:ea typeface="+mn-ea"/>
              <a:cs typeface="+mn-cs"/>
            </a:endParaRPr>
          </a:p>
        </p:txBody>
      </p:sp>
      <p:sp>
        <p:nvSpPr>
          <p:cNvPr id="61" name="Rounded Rectangle 64">
            <a:extLst>
              <a:ext uri="{FF2B5EF4-FFF2-40B4-BE49-F238E27FC236}">
                <a16:creationId xmlns:a16="http://schemas.microsoft.com/office/drawing/2014/main" id="{CADCD3A2-DE0F-5BDF-9342-5B6EDAFB8851}"/>
              </a:ext>
            </a:extLst>
          </p:cNvPr>
          <p:cNvSpPr/>
          <p:nvPr/>
        </p:nvSpPr>
        <p:spPr>
          <a:xfrm>
            <a:off x="4625406" y="6031275"/>
            <a:ext cx="900000" cy="180000"/>
          </a:xfrm>
          <a:prstGeom prst="roundRect">
            <a:avLst/>
          </a:prstGeom>
          <a:solidFill>
            <a:sysClr val="window" lastClr="FFFFFF"/>
          </a:solidFill>
          <a:ln w="12700" cap="flat" cmpd="sng" algn="ctr">
            <a:solidFill>
              <a:srgbClr val="70AD47">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H" sz="1000" b="0" i="0" u="none" strike="noStrike" kern="0" cap="none" spc="0" normalizeH="0" baseline="0" noProof="0" dirty="0">
                <a:ln>
                  <a:noFill/>
                </a:ln>
                <a:solidFill>
                  <a:srgbClr val="70AD47">
                    <a:lumMod val="75000"/>
                  </a:srgbClr>
                </a:solidFill>
                <a:effectLst/>
                <a:uLnTx/>
                <a:uFillTx/>
                <a:latin typeface="Calibri" panose="020F0502020204030204"/>
                <a:ea typeface="+mn-ea"/>
                <a:cs typeface="+mn-cs"/>
              </a:rPr>
              <a:t>PJAS</a:t>
            </a:r>
            <a:endParaRPr kumimoji="0" lang="en-GB" sz="1000" b="0" i="0" u="none" strike="noStrike" kern="0" cap="none" spc="0" normalizeH="0" baseline="0" noProof="0" dirty="0">
              <a:ln>
                <a:noFill/>
              </a:ln>
              <a:solidFill>
                <a:srgbClr val="70AD47">
                  <a:lumMod val="75000"/>
                </a:srgbClr>
              </a:solidFill>
              <a:effectLst/>
              <a:uLnTx/>
              <a:uFillTx/>
              <a:latin typeface="Calibri" panose="020F0502020204030204"/>
              <a:ea typeface="+mn-ea"/>
              <a:cs typeface="+mn-cs"/>
            </a:endParaRPr>
          </a:p>
        </p:txBody>
      </p:sp>
      <p:sp>
        <p:nvSpPr>
          <p:cNvPr id="62" name="Rounded Rectangle 65">
            <a:extLst>
              <a:ext uri="{FF2B5EF4-FFF2-40B4-BE49-F238E27FC236}">
                <a16:creationId xmlns:a16="http://schemas.microsoft.com/office/drawing/2014/main" id="{B374CED0-7599-6E95-430F-DDBD2DA11DAC}"/>
              </a:ext>
            </a:extLst>
          </p:cNvPr>
          <p:cNvSpPr/>
          <p:nvPr/>
        </p:nvSpPr>
        <p:spPr>
          <a:xfrm>
            <a:off x="3679344" y="6031275"/>
            <a:ext cx="900000" cy="180000"/>
          </a:xfrm>
          <a:prstGeom prst="roundRect">
            <a:avLst/>
          </a:prstGeom>
          <a:solidFill>
            <a:sysClr val="window" lastClr="FFFFFF"/>
          </a:solidFill>
          <a:ln w="12700" cap="flat" cmpd="sng" algn="ctr">
            <a:solidFill>
              <a:schemeClr val="accent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H" sz="1000" b="0" i="0" u="none" strike="noStrike" kern="0" cap="none" spc="0" normalizeH="0" baseline="0" noProof="0" dirty="0">
                <a:ln>
                  <a:noFill/>
                </a:ln>
                <a:solidFill>
                  <a:schemeClr val="accent6"/>
                </a:solidFill>
                <a:effectLst/>
                <a:uLnTx/>
                <a:uFillTx/>
                <a:latin typeface="Calibri" panose="020F0502020204030204"/>
                <a:ea typeface="+mn-ea"/>
                <a:cs typeface="+mn-cs"/>
              </a:rPr>
              <a:t>TTE/ORIGIN</a:t>
            </a:r>
            <a:endParaRPr kumimoji="0" lang="en-GB" sz="1000" b="0" i="0" u="none" strike="noStrike" kern="0" cap="none" spc="0" normalizeH="0" baseline="0" noProof="0" dirty="0">
              <a:ln>
                <a:noFill/>
              </a:ln>
              <a:solidFill>
                <a:schemeClr val="accent6"/>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C76440D1-4661-3A7E-2CE5-3C1A86F67633}"/>
              </a:ext>
            </a:extLst>
          </p:cNvPr>
          <p:cNvSpPr txBox="1"/>
          <p:nvPr/>
        </p:nvSpPr>
        <p:spPr>
          <a:xfrm>
            <a:off x="1750882" y="2610000"/>
            <a:ext cx="537210" cy="184666"/>
          </a:xfrm>
          <a:prstGeom prst="rect">
            <a:avLst/>
          </a:prstGeom>
          <a:noFill/>
        </p:spPr>
        <p:txBody>
          <a:bodyPr wrap="square" lIns="0" tIns="0" rIns="0" bIns="0" rtlCol="0" anchor="ctr" anchorCtr="0">
            <a:spAutoFit/>
          </a:bodyPr>
          <a:lstStyle/>
          <a:p>
            <a:pPr algn="ctr"/>
            <a:r>
              <a:rPr lang="en-GB" sz="1200" b="1" dirty="0">
                <a:solidFill>
                  <a:schemeClr val="bg1"/>
                </a:solidFill>
                <a:latin typeface="Calibri" panose="020F0502020204030204" pitchFamily="34" charset="0"/>
                <a:cs typeface="Calibri" panose="020F0502020204030204" pitchFamily="34" charset="0"/>
              </a:rPr>
              <a:t>WP3</a:t>
            </a:r>
          </a:p>
        </p:txBody>
      </p:sp>
      <p:sp>
        <p:nvSpPr>
          <p:cNvPr id="6" name="TextBox 5">
            <a:extLst>
              <a:ext uri="{FF2B5EF4-FFF2-40B4-BE49-F238E27FC236}">
                <a16:creationId xmlns:a16="http://schemas.microsoft.com/office/drawing/2014/main" id="{7B136676-632C-59D6-E217-71E156505B15}"/>
              </a:ext>
            </a:extLst>
          </p:cNvPr>
          <p:cNvSpPr txBox="1"/>
          <p:nvPr/>
        </p:nvSpPr>
        <p:spPr>
          <a:xfrm>
            <a:off x="6254197" y="2610000"/>
            <a:ext cx="537210" cy="184666"/>
          </a:xfrm>
          <a:prstGeom prst="rect">
            <a:avLst/>
          </a:prstGeom>
          <a:noFill/>
        </p:spPr>
        <p:txBody>
          <a:bodyPr wrap="square" lIns="0" tIns="0" rIns="0" bIns="0" rtlCol="0" anchor="ctr" anchorCtr="0">
            <a:spAutoFit/>
          </a:bodyPr>
          <a:lstStyle/>
          <a:p>
            <a:pPr algn="ctr"/>
            <a:r>
              <a:rPr lang="en-GB" sz="1200" b="1" dirty="0">
                <a:solidFill>
                  <a:schemeClr val="bg1"/>
                </a:solidFill>
                <a:latin typeface="Calibri" panose="020F0502020204030204" pitchFamily="34" charset="0"/>
                <a:cs typeface="Calibri" panose="020F0502020204030204" pitchFamily="34" charset="0"/>
              </a:rPr>
              <a:t>WP6a</a:t>
            </a:r>
          </a:p>
        </p:txBody>
      </p:sp>
      <p:sp>
        <p:nvSpPr>
          <p:cNvPr id="7" name="TextBox 6">
            <a:extLst>
              <a:ext uri="{FF2B5EF4-FFF2-40B4-BE49-F238E27FC236}">
                <a16:creationId xmlns:a16="http://schemas.microsoft.com/office/drawing/2014/main" id="{21AA54F3-7041-2FE8-09B0-560BF5B8941D}"/>
              </a:ext>
            </a:extLst>
          </p:cNvPr>
          <p:cNvSpPr txBox="1"/>
          <p:nvPr/>
        </p:nvSpPr>
        <p:spPr>
          <a:xfrm>
            <a:off x="8583385" y="2610000"/>
            <a:ext cx="488847" cy="184666"/>
          </a:xfrm>
          <a:prstGeom prst="rect">
            <a:avLst/>
          </a:prstGeom>
          <a:noFill/>
        </p:spPr>
        <p:txBody>
          <a:bodyPr wrap="square" lIns="0" tIns="0" rIns="0" bIns="0" rtlCol="0" anchor="ctr" anchorCtr="0">
            <a:spAutoFit/>
          </a:bodyPr>
          <a:lstStyle/>
          <a:p>
            <a:pPr algn="ctr"/>
            <a:r>
              <a:rPr lang="en-GB" sz="1200" b="1" dirty="0">
                <a:solidFill>
                  <a:schemeClr val="bg1"/>
                </a:solidFill>
                <a:latin typeface="Calibri" panose="020F0502020204030204" pitchFamily="34" charset="0"/>
                <a:cs typeface="Calibri" panose="020F0502020204030204" pitchFamily="34" charset="0"/>
              </a:rPr>
              <a:t>SM18</a:t>
            </a:r>
          </a:p>
        </p:txBody>
      </p:sp>
      <p:sp>
        <p:nvSpPr>
          <p:cNvPr id="8" name="TextBox 7">
            <a:extLst>
              <a:ext uri="{FF2B5EF4-FFF2-40B4-BE49-F238E27FC236}">
                <a16:creationId xmlns:a16="http://schemas.microsoft.com/office/drawing/2014/main" id="{054E5620-1EEB-F3AA-97A3-E824900EC5AF}"/>
              </a:ext>
            </a:extLst>
          </p:cNvPr>
          <p:cNvSpPr txBox="1"/>
          <p:nvPr/>
        </p:nvSpPr>
        <p:spPr>
          <a:xfrm>
            <a:off x="11186201" y="2611209"/>
            <a:ext cx="488847" cy="184666"/>
          </a:xfrm>
          <a:prstGeom prst="rect">
            <a:avLst/>
          </a:prstGeom>
          <a:noFill/>
        </p:spPr>
        <p:txBody>
          <a:bodyPr wrap="square" lIns="0" tIns="0" rIns="0" bIns="0" rtlCol="0" anchor="ctr" anchorCtr="0">
            <a:spAutoFit/>
          </a:bodyPr>
          <a:lstStyle/>
          <a:p>
            <a:pPr algn="ctr"/>
            <a:r>
              <a:rPr lang="en-GB" sz="1200" b="1" dirty="0">
                <a:solidFill>
                  <a:schemeClr val="bg1"/>
                </a:solidFill>
                <a:latin typeface="Calibri" panose="020F0502020204030204" pitchFamily="34" charset="0"/>
                <a:cs typeface="Calibri" panose="020F0502020204030204" pitchFamily="34" charset="0"/>
              </a:rPr>
              <a:t>PROD </a:t>
            </a:r>
            <a:endParaRPr lang="en-GB" sz="1200" b="1" baseline="30000" dirty="0">
              <a:solidFill>
                <a:schemeClr val="bg1"/>
              </a:solidFill>
              <a:latin typeface="Calibri" panose="020F0502020204030204" pitchFamily="34" charset="0"/>
              <a:cs typeface="Calibri" panose="020F0502020204030204" pitchFamily="34" charset="0"/>
            </a:endParaRPr>
          </a:p>
        </p:txBody>
      </p:sp>
      <p:sp>
        <p:nvSpPr>
          <p:cNvPr id="10" name="Rounded Rectangle 9">
            <a:extLst>
              <a:ext uri="{FF2B5EF4-FFF2-40B4-BE49-F238E27FC236}">
                <a16:creationId xmlns:a16="http://schemas.microsoft.com/office/drawing/2014/main" id="{917AD261-559D-BF93-BBFC-CAEBF574AB4A}"/>
              </a:ext>
            </a:extLst>
          </p:cNvPr>
          <p:cNvSpPr/>
          <p:nvPr/>
        </p:nvSpPr>
        <p:spPr>
          <a:xfrm>
            <a:off x="8942254" y="4252308"/>
            <a:ext cx="3240000" cy="2370014"/>
          </a:xfrm>
          <a:prstGeom prst="roundRect">
            <a:avLst>
              <a:gd name="adj" fmla="val 2925"/>
            </a:avLst>
          </a:prstGeom>
          <a:solidFill>
            <a:schemeClr val="accent3">
              <a:lumMod val="20000"/>
              <a:lumOff val="80000"/>
            </a:schemeClr>
          </a:solidFill>
          <a:ln>
            <a:noFill/>
          </a:ln>
          <a:effectLst/>
        </p:spPr>
        <p:txBody>
          <a:bodyPr lIns="36000" tIns="72000" rIns="0" bIns="108000" rtlCol="0" anchor="t" anchorCtr="0"/>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dirty="0">
                <a:ln>
                  <a:noFill/>
                </a:ln>
                <a:solidFill>
                  <a:srgbClr val="0070C0"/>
                </a:solidFill>
                <a:effectLst/>
                <a:uLnTx/>
                <a:uFillTx/>
                <a:latin typeface="Calibri" panose="020F0502020204030204"/>
                <a:ea typeface="+mn-ea"/>
                <a:cs typeface="+mn-cs"/>
              </a:rPr>
              <a:t>FSU4 (Mechanics – 3D Printing) – WP3 DCM [</a:t>
            </a:r>
            <a:r>
              <a:rPr kumimoji="0" lang="en-US" sz="1100" b="1" i="1" u="none" strike="noStrike" kern="0" cap="none" spc="0" normalizeH="0" baseline="0" noProof="0" dirty="0">
                <a:ln>
                  <a:noFill/>
                </a:ln>
                <a:solidFill>
                  <a:srgbClr val="0070C0"/>
                </a:solidFill>
                <a:effectLst/>
                <a:uLnTx/>
                <a:uFillTx/>
                <a:latin typeface="Calibri" panose="020F0502020204030204"/>
                <a:ea typeface="+mn-ea"/>
                <a:cs typeface="+mn-cs"/>
              </a:rPr>
              <a:t>Stéphane</a:t>
            </a:r>
            <a:r>
              <a:rPr kumimoji="0" lang="en-US" sz="1100" b="0" i="1" u="none" strike="noStrike" kern="0" cap="none" spc="0" normalizeH="0" baseline="0" noProof="0" dirty="0">
                <a:ln>
                  <a:noFill/>
                </a:ln>
                <a:solidFill>
                  <a:srgbClr val="0070C0"/>
                </a:solidFill>
                <a:effectLst/>
                <a:uLnTx/>
                <a:uFillTx/>
                <a:latin typeface="Calibri" panose="020F0502020204030204"/>
                <a:ea typeface="+mn-ea"/>
                <a:cs typeface="+mn-cs"/>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dirty="0">
                <a:ln>
                  <a:noFill/>
                </a:ln>
                <a:solidFill>
                  <a:srgbClr val="0070C0"/>
                </a:solidFill>
                <a:effectLst/>
                <a:uLnTx/>
                <a:uFillTx/>
                <a:latin typeface="Calibri" panose="020F0502020204030204"/>
                <a:ea typeface="+mn-ea"/>
                <a:cs typeface="+mn-cs"/>
              </a:rPr>
              <a:t>FSU1 (Mechanics) – OP/SM/WP3 [</a:t>
            </a:r>
            <a:r>
              <a:rPr kumimoji="0" lang="en-US" sz="1100" b="1" i="1" u="none" strike="noStrike" kern="0" cap="none" spc="0" normalizeH="0" baseline="0" noProof="0" dirty="0">
                <a:ln>
                  <a:noFill/>
                </a:ln>
                <a:solidFill>
                  <a:srgbClr val="0070C0"/>
                </a:solidFill>
                <a:effectLst/>
                <a:uLnTx/>
                <a:uFillTx/>
                <a:latin typeface="Calibri" panose="020F0502020204030204"/>
                <a:ea typeface="+mn-ea"/>
                <a:cs typeface="+mn-cs"/>
              </a:rPr>
              <a:t>Momo</a:t>
            </a:r>
            <a:r>
              <a:rPr kumimoji="0" lang="en-US" sz="1100" b="0" i="1" u="none" strike="noStrike" kern="0" cap="none" spc="0" normalizeH="0" baseline="0" noProof="0" dirty="0">
                <a:ln>
                  <a:noFill/>
                </a:ln>
                <a:solidFill>
                  <a:srgbClr val="0070C0"/>
                </a:solidFill>
                <a:effectLst/>
                <a:uLnTx/>
                <a:uFillTx/>
                <a:latin typeface="Calibri" panose="020F0502020204030204"/>
                <a:ea typeface="+mn-ea"/>
                <a:cs typeface="+mn-cs"/>
              </a:rPr>
              <a:t>]</a:t>
            </a:r>
          </a:p>
          <a:p>
            <a:pPr>
              <a:defRPr/>
            </a:pPr>
            <a:r>
              <a:rPr kumimoji="0" lang="en-US" sz="1100" b="0" i="1" u="none" strike="noStrike" kern="0" cap="none" spc="0" normalizeH="0" baseline="0" noProof="0" dirty="0">
                <a:ln>
                  <a:noFill/>
                </a:ln>
                <a:solidFill>
                  <a:srgbClr val="0070C0"/>
                </a:solidFill>
                <a:effectLst/>
                <a:uLnTx/>
                <a:uFillTx/>
                <a:latin typeface="Calibri" panose="020F0502020204030204"/>
                <a:ea typeface="+mn-ea"/>
                <a:cs typeface="+mn-cs"/>
              </a:rPr>
              <a:t>FSU2 (Mechanics) – SM</a:t>
            </a:r>
            <a:r>
              <a:rPr lang="en-US" sz="1100" i="1" kern="0" dirty="0">
                <a:solidFill>
                  <a:srgbClr val="0070C0"/>
                </a:solidFill>
                <a:latin typeface="Calibri" panose="020F0502020204030204"/>
              </a:rPr>
              <a:t> </a:t>
            </a:r>
            <a:r>
              <a:rPr kumimoji="0" lang="en-US" sz="1100" b="0" i="1" u="none" strike="noStrike" kern="0" cap="none" spc="0" normalizeH="0" baseline="0" noProof="0" dirty="0">
                <a:ln>
                  <a:noFill/>
                </a:ln>
                <a:solidFill>
                  <a:srgbClr val="0070C0"/>
                </a:solidFill>
                <a:effectLst/>
                <a:uLnTx/>
                <a:uFillTx/>
                <a:latin typeface="Calibri" panose="020F0502020204030204"/>
                <a:ea typeface="+mn-ea"/>
                <a:cs typeface="+mn-cs"/>
              </a:rPr>
              <a:t>[</a:t>
            </a:r>
            <a:r>
              <a:rPr kumimoji="0" lang="en-US" sz="1100" b="1" i="1" u="none" strike="noStrike" kern="0" cap="none" spc="0" normalizeH="0" baseline="0" noProof="0" dirty="0">
                <a:ln>
                  <a:noFill/>
                </a:ln>
                <a:solidFill>
                  <a:srgbClr val="0070C0"/>
                </a:solidFill>
                <a:effectLst/>
                <a:uLnTx/>
                <a:uFillTx/>
                <a:latin typeface="Calibri" panose="020F0502020204030204"/>
                <a:ea typeface="+mn-ea"/>
                <a:cs typeface="+mn-cs"/>
              </a:rPr>
              <a:t>Xavier</a:t>
            </a:r>
            <a:r>
              <a:rPr kumimoji="0" lang="en-US" sz="1100" b="0" i="1" u="none" strike="noStrike" kern="0" cap="none" spc="0" normalizeH="0" baseline="0" noProof="0" dirty="0">
                <a:ln>
                  <a:noFill/>
                </a:ln>
                <a:solidFill>
                  <a:srgbClr val="0070C0"/>
                </a:solidFill>
                <a:effectLst/>
                <a:uLnTx/>
                <a:uFillTx/>
                <a:latin typeface="Calibri" panose="020F0502020204030204"/>
                <a:ea typeface="+mn-ea"/>
                <a:cs typeface="+mn-cs"/>
              </a:rPr>
              <a:t>]</a:t>
            </a:r>
            <a:endParaRPr kumimoji="0" lang="en-US" sz="1100" b="1" i="1" u="none" strike="noStrike" kern="0" cap="none" spc="0" normalizeH="0" baseline="0" noProof="0" dirty="0">
              <a:ln>
                <a:noFill/>
              </a:ln>
              <a:solidFill>
                <a:srgbClr val="0070C0"/>
              </a:solidFill>
              <a:effectLst/>
              <a:uLnTx/>
              <a:uFillTx/>
              <a:latin typeface="Calibri" panose="020F050202020403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dirty="0">
                <a:ln>
                  <a:noFill/>
                </a:ln>
                <a:solidFill>
                  <a:srgbClr val="0070C0"/>
                </a:solidFill>
                <a:effectLst/>
                <a:uLnTx/>
                <a:uFillTx/>
                <a:latin typeface="Calibri" panose="020F0502020204030204"/>
                <a:ea typeface="+mn-ea"/>
                <a:cs typeface="+mn-cs"/>
              </a:rPr>
              <a:t>FSU3 (</a:t>
            </a:r>
            <a:r>
              <a:rPr lang="en-US" sz="1100" i="1" kern="0" dirty="0">
                <a:solidFill>
                  <a:srgbClr val="0070C0"/>
                </a:solidFill>
                <a:latin typeface="Calibri" panose="020F0502020204030204"/>
              </a:rPr>
              <a:t>Welder</a:t>
            </a:r>
            <a:r>
              <a:rPr kumimoji="0" lang="en-US" sz="1100" b="0" i="1" u="none" strike="noStrike" kern="0" cap="none" spc="0" normalizeH="0" baseline="0" noProof="0" dirty="0">
                <a:ln>
                  <a:noFill/>
                </a:ln>
                <a:solidFill>
                  <a:srgbClr val="0070C0"/>
                </a:solidFill>
                <a:effectLst/>
                <a:uLnTx/>
                <a:uFillTx/>
                <a:latin typeface="Calibri" panose="020F0502020204030204"/>
                <a:ea typeface="+mn-ea"/>
                <a:cs typeface="+mn-cs"/>
              </a:rPr>
              <a:t>) – WP3 [</a:t>
            </a:r>
            <a:r>
              <a:rPr kumimoji="0" lang="en-US" sz="1100" b="1" i="1" u="none" strike="noStrike" kern="0" cap="none" spc="0" normalizeH="0" baseline="0" noProof="0" dirty="0">
                <a:ln>
                  <a:noFill/>
                </a:ln>
                <a:solidFill>
                  <a:srgbClr val="0070C0"/>
                </a:solidFill>
                <a:effectLst/>
                <a:uLnTx/>
                <a:uFillTx/>
                <a:latin typeface="Calibri" panose="020F0502020204030204"/>
                <a:ea typeface="+mn-ea"/>
                <a:cs typeface="+mn-cs"/>
              </a:rPr>
              <a:t>Nabil</a:t>
            </a:r>
            <a:r>
              <a:rPr kumimoji="0" lang="en-US" sz="1100" b="0" i="1" u="none" strike="noStrike" kern="0" cap="none" spc="0" normalizeH="0" baseline="0" noProof="0" dirty="0">
                <a:ln>
                  <a:noFill/>
                </a:ln>
                <a:solidFill>
                  <a:srgbClr val="0070C0"/>
                </a:solidFill>
                <a:effectLst/>
                <a:uLnTx/>
                <a:uFillTx/>
                <a:latin typeface="Calibri" panose="020F0502020204030204"/>
                <a:ea typeface="+mn-ea"/>
                <a:cs typeface="+mn-cs"/>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70C0"/>
                </a:solidFill>
                <a:effectLst/>
                <a:uLnTx/>
                <a:uFillTx/>
                <a:latin typeface="Calibri" panose="020F0502020204030204"/>
                <a:ea typeface="+mn-ea"/>
                <a:cs typeface="+mn-cs"/>
              </a:rPr>
              <a:t>FSU5 (Mechanics) – WP3 [</a:t>
            </a:r>
            <a:r>
              <a:rPr kumimoji="0" lang="en-US" sz="1100" b="1" i="0" u="none" strike="noStrike" kern="0" cap="none" spc="0" normalizeH="0" baseline="0" noProof="0" dirty="0">
                <a:ln>
                  <a:noFill/>
                </a:ln>
                <a:solidFill>
                  <a:srgbClr val="0070C0"/>
                </a:solidFill>
                <a:effectLst/>
                <a:uLnTx/>
                <a:uFillTx/>
                <a:latin typeface="Calibri" panose="020F0502020204030204"/>
                <a:ea typeface="+mn-ea"/>
                <a:cs typeface="+mn-cs"/>
              </a:rPr>
              <a:t>Missing</a:t>
            </a:r>
            <a:r>
              <a:rPr kumimoji="0" lang="en-US" sz="1100" b="0" i="0" u="none" strike="noStrike" kern="0" cap="none" spc="0" normalizeH="0" baseline="0" noProof="0" dirty="0">
                <a:ln>
                  <a:noFill/>
                </a:ln>
                <a:solidFill>
                  <a:srgbClr val="0070C0"/>
                </a:solidFill>
                <a:effectLst/>
                <a:uLnTx/>
                <a:uFillTx/>
                <a:latin typeface="Calibri" panose="020F0502020204030204"/>
                <a:ea typeface="+mn-ea"/>
                <a:cs typeface="+mn-cs"/>
              </a:rPr>
              <a:t>]</a:t>
            </a:r>
          </a:p>
          <a:p>
            <a:pPr>
              <a:defRPr/>
            </a:pPr>
            <a:r>
              <a:rPr kumimoji="0" lang="en-US" sz="1100" b="0" i="1" u="none" strike="noStrike" kern="0" cap="none" spc="0" normalizeH="0" baseline="0" noProof="0" dirty="0">
                <a:ln>
                  <a:noFill/>
                </a:ln>
                <a:solidFill>
                  <a:srgbClr val="0070C0"/>
                </a:solidFill>
                <a:effectLst/>
                <a:uLnTx/>
                <a:uFillTx/>
                <a:latin typeface="Calibri" panose="020F0502020204030204"/>
                <a:ea typeface="+mn-ea"/>
                <a:cs typeface="+mn-cs"/>
              </a:rPr>
              <a:t>FSU6 (Logistician) – WP3/OP [</a:t>
            </a:r>
            <a:r>
              <a:rPr kumimoji="0" lang="en-US" sz="1100" b="1" i="1" u="none" strike="noStrike" kern="0" cap="none" spc="0" normalizeH="0" baseline="0" noProof="0" dirty="0">
                <a:ln>
                  <a:noFill/>
                </a:ln>
                <a:solidFill>
                  <a:srgbClr val="0070C0"/>
                </a:solidFill>
                <a:effectLst/>
                <a:uLnTx/>
                <a:uFillTx/>
                <a:latin typeface="Calibri" panose="020F0502020204030204"/>
                <a:ea typeface="+mn-ea"/>
                <a:cs typeface="+mn-cs"/>
              </a:rPr>
              <a:t>William</a:t>
            </a:r>
            <a:r>
              <a:rPr kumimoji="0" lang="en-US" sz="1100" b="0" i="1" u="none" strike="noStrike" kern="0" cap="none" spc="0" normalizeH="0" baseline="0" noProof="0" dirty="0">
                <a:ln>
                  <a:noFill/>
                </a:ln>
                <a:solidFill>
                  <a:srgbClr val="0070C0"/>
                </a:solidFill>
                <a:effectLst/>
                <a:uLnTx/>
                <a:uFillTx/>
                <a:latin typeface="Calibri" panose="020F0502020204030204"/>
                <a:ea typeface="+mn-ea"/>
                <a:cs typeface="+mn-cs"/>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70C0"/>
                </a:solidFill>
                <a:effectLst/>
                <a:uLnTx/>
                <a:uFillTx/>
                <a:latin typeface="Calibri" panose="020F0502020204030204"/>
                <a:ea typeface="+mn-ea"/>
                <a:cs typeface="+mn-cs"/>
              </a:rPr>
              <a:t>FSU8 (Mechanics) – WP3 [</a:t>
            </a:r>
            <a:r>
              <a:rPr kumimoji="0" lang="en-US" sz="1100" b="1" i="0" u="none" strike="noStrike" kern="0" cap="none" spc="0" normalizeH="0" baseline="0" noProof="0" dirty="0">
                <a:ln>
                  <a:noFill/>
                </a:ln>
                <a:solidFill>
                  <a:srgbClr val="0070C0"/>
                </a:solidFill>
                <a:effectLst/>
                <a:uLnTx/>
                <a:uFillTx/>
                <a:latin typeface="Calibri" panose="020F0502020204030204"/>
                <a:ea typeface="+mn-ea"/>
                <a:cs typeface="+mn-cs"/>
              </a:rPr>
              <a:t>Marc</a:t>
            </a:r>
            <a:r>
              <a:rPr kumimoji="0" lang="en-US" sz="1100" b="0" i="0" u="none" strike="noStrike" kern="0" cap="none" spc="0" normalizeH="0" baseline="0" noProof="0" dirty="0">
                <a:ln>
                  <a:noFill/>
                </a:ln>
                <a:solidFill>
                  <a:srgbClr val="0070C0"/>
                </a:solidFill>
                <a:effectLst/>
                <a:uLnTx/>
                <a:uFillTx/>
                <a:latin typeface="Calibri" panose="020F0502020204030204"/>
                <a:ea typeface="+mn-ea"/>
                <a:cs typeface="+mn-cs"/>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70C0"/>
                </a:solidFill>
                <a:effectLst/>
                <a:uLnTx/>
                <a:uFillTx/>
                <a:latin typeface="Calibri" panose="020F0502020204030204"/>
                <a:ea typeface="+mn-ea"/>
                <a:cs typeface="+mn-cs"/>
              </a:rPr>
              <a:t>FSU9 (Electromechanics) – WP6a [</a:t>
            </a:r>
            <a:r>
              <a:rPr kumimoji="0" lang="en-US" sz="1100" b="1" i="0" u="none" strike="noStrike" kern="0" cap="none" spc="0" normalizeH="0" baseline="0" noProof="0" dirty="0">
                <a:ln>
                  <a:noFill/>
                </a:ln>
                <a:solidFill>
                  <a:srgbClr val="0070C0"/>
                </a:solidFill>
                <a:effectLst/>
                <a:uLnTx/>
                <a:uFillTx/>
                <a:latin typeface="Calibri" panose="020F0502020204030204"/>
                <a:ea typeface="+mn-ea"/>
                <a:cs typeface="+mn-cs"/>
              </a:rPr>
              <a:t>Olivier</a:t>
            </a:r>
            <a:r>
              <a:rPr kumimoji="0" lang="en-US" sz="1100" b="0" i="0" u="none" strike="noStrike" kern="0" cap="none" spc="0" normalizeH="0" baseline="0" noProof="0" dirty="0">
                <a:ln>
                  <a:noFill/>
                </a:ln>
                <a:solidFill>
                  <a:srgbClr val="0070C0"/>
                </a:solidFill>
                <a:effectLst/>
                <a:uLnTx/>
                <a:uFillTx/>
                <a:latin typeface="Calibri" panose="020F0502020204030204"/>
                <a:ea typeface="+mn-ea"/>
                <a:cs typeface="+mn-cs"/>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sngStrike" kern="0" cap="none" spc="0" normalizeH="0" baseline="0" noProof="0" dirty="0">
                <a:ln>
                  <a:noFill/>
                </a:ln>
                <a:solidFill>
                  <a:srgbClr val="0070C0"/>
                </a:solidFill>
                <a:effectLst/>
                <a:uLnTx/>
                <a:uFillTx/>
                <a:latin typeface="Calibri" panose="020F0502020204030204"/>
                <a:ea typeface="+mn-ea"/>
                <a:cs typeface="+mn-cs"/>
              </a:rPr>
              <a:t>FSU10 (Electromechanics) SM [</a:t>
            </a:r>
            <a:r>
              <a:rPr kumimoji="0" lang="en-US" sz="1100" b="1" i="0" u="none" strike="sngStrike" kern="0" cap="none" spc="0" normalizeH="0" baseline="0" noProof="0" dirty="0">
                <a:ln>
                  <a:noFill/>
                </a:ln>
                <a:solidFill>
                  <a:srgbClr val="0070C0"/>
                </a:solidFill>
                <a:effectLst/>
                <a:uLnTx/>
                <a:uFillTx/>
                <a:latin typeface="Calibri" panose="020F0502020204030204"/>
                <a:ea typeface="+mn-ea"/>
                <a:cs typeface="+mn-cs"/>
              </a:rPr>
              <a:t>Left, not replaced</a:t>
            </a:r>
            <a:r>
              <a:rPr kumimoji="0" lang="en-US" sz="1100" b="0" i="0" u="none" strike="sngStrike" kern="0" cap="none" spc="0" normalizeH="0" baseline="0" noProof="0" dirty="0">
                <a:ln>
                  <a:noFill/>
                </a:ln>
                <a:solidFill>
                  <a:srgbClr val="0070C0"/>
                </a:solidFill>
                <a:effectLst/>
                <a:uLnTx/>
                <a:uFillTx/>
                <a:latin typeface="Calibri" panose="020F0502020204030204"/>
                <a:ea typeface="+mn-ea"/>
                <a:cs typeface="+mn-cs"/>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70C0"/>
                </a:solidFill>
                <a:effectLst/>
                <a:uLnTx/>
                <a:uFillTx/>
                <a:latin typeface="Calibri" panose="020F0502020204030204"/>
                <a:ea typeface="+mn-ea"/>
                <a:cs typeface="+mn-cs"/>
              </a:rPr>
              <a:t>FSU11 (Mechanics) – WP3 [</a:t>
            </a:r>
            <a:r>
              <a:rPr kumimoji="0" lang="en-US" sz="1100" b="1" i="0" u="none" strike="noStrike" kern="0" cap="none" spc="0" normalizeH="0" baseline="0" noProof="0" dirty="0">
                <a:ln>
                  <a:noFill/>
                </a:ln>
                <a:solidFill>
                  <a:srgbClr val="0070C0"/>
                </a:solidFill>
                <a:effectLst/>
                <a:uLnTx/>
                <a:uFillTx/>
                <a:latin typeface="Calibri" panose="020F0502020204030204"/>
                <a:ea typeface="+mn-ea"/>
                <a:cs typeface="+mn-cs"/>
              </a:rPr>
              <a:t>Guillaume</a:t>
            </a:r>
            <a:r>
              <a:rPr kumimoji="0" lang="en-US" sz="1100" b="0" i="0" u="none" strike="noStrike" kern="0" cap="none" spc="0" normalizeH="0" baseline="0" noProof="0" dirty="0">
                <a:ln>
                  <a:noFill/>
                </a:ln>
                <a:solidFill>
                  <a:srgbClr val="0070C0"/>
                </a:solidFill>
                <a:effectLst/>
                <a:uLnTx/>
                <a:uFillTx/>
                <a:latin typeface="Calibri" panose="020F0502020204030204"/>
                <a:ea typeface="+mn-ea"/>
                <a:cs typeface="+mn-cs"/>
              </a:rPr>
              <a:t>]</a:t>
            </a:r>
          </a:p>
          <a:p>
            <a:pPr>
              <a:defRPr/>
            </a:pPr>
            <a:r>
              <a:rPr kumimoji="0" lang="en-US" sz="1100" b="0" i="0" u="none" strike="noStrike" kern="0" cap="none" spc="0" normalizeH="0" baseline="0" noProof="0" dirty="0">
                <a:ln>
                  <a:noFill/>
                </a:ln>
                <a:solidFill>
                  <a:srgbClr val="0070C0"/>
                </a:solidFill>
                <a:effectLst/>
                <a:uLnTx/>
                <a:uFillTx/>
                <a:latin typeface="Calibri" panose="020F0502020204030204"/>
                <a:ea typeface="+mn-ea"/>
                <a:cs typeface="+mn-cs"/>
              </a:rPr>
              <a:t>FSU14 (Mechanics) – WP3 DCM [</a:t>
            </a:r>
            <a:r>
              <a:rPr kumimoji="0" lang="en-US" sz="1100" b="1" i="0" u="none" strike="noStrike" kern="0" cap="none" spc="0" normalizeH="0" baseline="0" noProof="0" dirty="0">
                <a:ln>
                  <a:noFill/>
                </a:ln>
                <a:solidFill>
                  <a:srgbClr val="0070C0"/>
                </a:solidFill>
                <a:effectLst/>
                <a:uLnTx/>
                <a:uFillTx/>
                <a:latin typeface="Calibri" panose="020F0502020204030204"/>
                <a:ea typeface="+mn-ea"/>
                <a:cs typeface="+mn-cs"/>
              </a:rPr>
              <a:t>Gregory</a:t>
            </a:r>
            <a:r>
              <a:rPr kumimoji="0" lang="en-US" sz="1100" b="0" i="0" u="none" strike="noStrike" kern="0" cap="none" spc="0" normalizeH="0" baseline="0" noProof="0" dirty="0">
                <a:ln>
                  <a:noFill/>
                </a:ln>
                <a:solidFill>
                  <a:srgbClr val="0070C0"/>
                </a:solidFill>
                <a:effectLst/>
                <a:uLnTx/>
                <a:uFillTx/>
                <a:latin typeface="Calibri" panose="020F0502020204030204"/>
                <a:ea typeface="+mn-ea"/>
                <a:cs typeface="+mn-cs"/>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u="none" strike="noStrike" kern="0" cap="none" spc="0" normalizeH="0" baseline="0" noProof="0" dirty="0">
                <a:ln>
                  <a:noFill/>
                </a:ln>
                <a:solidFill>
                  <a:srgbClr val="0070C0"/>
                </a:solidFill>
                <a:effectLst/>
                <a:uLnTx/>
                <a:uFillTx/>
                <a:latin typeface="Calibri" panose="020F0502020204030204"/>
                <a:ea typeface="+mn-ea"/>
                <a:cs typeface="+mn-cs"/>
              </a:rPr>
              <a:t>1 additional FSU to </a:t>
            </a:r>
            <a:r>
              <a:rPr kumimoji="0" lang="en-US" sz="1100" u="none" strike="noStrike" kern="0" cap="none" spc="0" normalizeH="0" baseline="0" noProof="0" dirty="0">
                <a:ln>
                  <a:noFill/>
                </a:ln>
                <a:solidFill>
                  <a:srgbClr val="0070C0"/>
                </a:solidFill>
                <a:effectLst/>
                <a:uLnTx/>
                <a:uFillTx/>
                <a:latin typeface="Calibri" panose="020F0502020204030204"/>
                <a:ea typeface="+mn-ea"/>
                <a:cs typeface="+mn-cs"/>
              </a:rPr>
              <a:t>hire</a:t>
            </a:r>
            <a:r>
              <a:rPr kumimoji="0" lang="en-US" sz="1100" i="0" u="none" strike="noStrike" kern="0" cap="none" spc="0" normalizeH="0" baseline="0" noProof="0" dirty="0">
                <a:ln>
                  <a:noFill/>
                </a:ln>
                <a:solidFill>
                  <a:srgbClr val="0070C0"/>
                </a:solidFill>
                <a:effectLst/>
                <a:uLnTx/>
                <a:uFillTx/>
                <a:latin typeface="Calibri" panose="020F0502020204030204"/>
                <a:ea typeface="+mn-ea"/>
                <a:cs typeface="+mn-cs"/>
              </a:rPr>
              <a:t> – WP3</a:t>
            </a:r>
            <a:endParaRPr kumimoji="0" lang="en-US" sz="1100" u="none" strike="noStrike" kern="0" cap="none" spc="0" normalizeH="0" baseline="0" noProof="0" dirty="0">
              <a:ln>
                <a:noFill/>
              </a:ln>
              <a:solidFill>
                <a:srgbClr val="0070C0"/>
              </a:solidFill>
              <a:effectLst/>
              <a:uLnTx/>
              <a:uFillTx/>
              <a:latin typeface="Calibri" panose="020F050202020403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lang="en-US" sz="1100" b="1" kern="0" dirty="0">
                <a:solidFill>
                  <a:srgbClr val="0070C0"/>
                </a:solidFill>
                <a:latin typeface="Calibri" panose="020F0502020204030204"/>
              </a:rPr>
              <a:t>1 additional FSU to be replaced by a welder</a:t>
            </a:r>
            <a:r>
              <a:rPr kumimoji="0" lang="en-US" sz="1100" b="0" i="0" u="none" strike="noStrike" kern="0" cap="none" spc="0" normalizeH="0" baseline="0" noProof="0" dirty="0">
                <a:ln>
                  <a:noFill/>
                </a:ln>
                <a:solidFill>
                  <a:srgbClr val="0070C0"/>
                </a:solidFill>
                <a:effectLst/>
                <a:uLnTx/>
                <a:uFillTx/>
                <a:latin typeface="Calibri" panose="020F0502020204030204"/>
                <a:ea typeface="+mn-ea"/>
                <a:cs typeface="+mn-cs"/>
              </a:rPr>
              <a:t> – WP3</a:t>
            </a:r>
            <a:r>
              <a:rPr lang="en-US" sz="1100" b="1" kern="0" dirty="0">
                <a:solidFill>
                  <a:srgbClr val="0070C0"/>
                </a:solidFill>
                <a:latin typeface="Calibri" panose="020F0502020204030204"/>
              </a:rPr>
              <a:t> </a:t>
            </a:r>
            <a:endParaRPr kumimoji="0" lang="en-US" sz="1200" b="1" u="none" strike="noStrike" kern="0" cap="none" spc="0" normalizeH="0" baseline="0" noProof="0" dirty="0">
              <a:ln>
                <a:noFill/>
              </a:ln>
              <a:solidFill>
                <a:srgbClr val="0070C0"/>
              </a:solidFill>
              <a:effectLst/>
              <a:uLnTx/>
              <a:uFillTx/>
              <a:latin typeface="Calibri" panose="020F0502020204030204"/>
              <a:ea typeface="+mn-ea"/>
              <a:cs typeface="+mn-cs"/>
            </a:endParaRPr>
          </a:p>
        </p:txBody>
      </p:sp>
      <p:sp>
        <p:nvSpPr>
          <p:cNvPr id="12" name="Rounded Rectangle 11">
            <a:extLst>
              <a:ext uri="{FF2B5EF4-FFF2-40B4-BE49-F238E27FC236}">
                <a16:creationId xmlns:a16="http://schemas.microsoft.com/office/drawing/2014/main" id="{E6CB4396-4E05-638B-ED52-C53B05DD8144}"/>
              </a:ext>
            </a:extLst>
          </p:cNvPr>
          <p:cNvSpPr/>
          <p:nvPr/>
        </p:nvSpPr>
        <p:spPr>
          <a:xfrm>
            <a:off x="8182807" y="975419"/>
            <a:ext cx="3303785" cy="461665"/>
          </a:xfrm>
          <a:prstGeom prst="roundRect">
            <a:avLst>
              <a:gd name="adj" fmla="val 8436"/>
            </a:avLst>
          </a:prstGeom>
          <a:solidFill>
            <a:schemeClr val="accent3">
              <a:lumMod val="20000"/>
              <a:lumOff val="80000"/>
            </a:schemeClr>
          </a:solidFill>
          <a:ln>
            <a:noFill/>
          </a:ln>
          <a:effectLst/>
        </p:spPr>
        <p:txBody>
          <a:bodyPr lIns="90000" tIns="144000" rIns="90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70C0"/>
                </a:solidFill>
                <a:effectLst/>
                <a:uLnTx/>
                <a:uFillTx/>
                <a:latin typeface="Calibri" panose="020F0502020204030204"/>
                <a:ea typeface="+mn-ea"/>
                <a:cs typeface="+mn-cs"/>
              </a:rPr>
              <a:t>FSU7 (QA/QC Officer) – </a:t>
            </a:r>
            <a:r>
              <a:rPr lang="en-US" sz="1200" kern="0" dirty="0">
                <a:solidFill>
                  <a:srgbClr val="0070C0"/>
                </a:solidFill>
                <a:latin typeface="Calibri" panose="020F0502020204030204"/>
              </a:rPr>
              <a:t>100% WP3 </a:t>
            </a:r>
            <a:r>
              <a:rPr kumimoji="0" lang="en-US" sz="1200" b="1" i="0" u="none" strike="noStrike" kern="0" cap="none" spc="0" normalizeH="0" baseline="0" noProof="0" dirty="0">
                <a:ln>
                  <a:noFill/>
                </a:ln>
                <a:solidFill>
                  <a:srgbClr val="0070C0"/>
                </a:solidFill>
                <a:effectLst/>
                <a:uLnTx/>
                <a:uFillTx/>
                <a:latin typeface="Calibri" panose="020F0502020204030204"/>
                <a:ea typeface="+mn-ea"/>
                <a:cs typeface="+mn-cs"/>
              </a:rPr>
              <a:t>Cécile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843C0C"/>
                </a:solidFill>
                <a:effectLst/>
                <a:uLnTx/>
                <a:uFillTx/>
                <a:latin typeface="Calibri" panose="020F0502020204030204"/>
                <a:ea typeface="+mn-ea"/>
                <a:cs typeface="+mn-cs"/>
              </a:rPr>
              <a:t>TEMP (</a:t>
            </a:r>
            <a:r>
              <a:rPr kumimoji="0" lang="en-US" sz="1200" b="0" i="0" u="none" strike="noStrike" kern="0" cap="none" spc="0" normalizeH="0" baseline="0" noProof="0" dirty="0" err="1">
                <a:ln>
                  <a:noFill/>
                </a:ln>
                <a:solidFill>
                  <a:srgbClr val="843C0C"/>
                </a:solidFill>
                <a:effectLst/>
                <a:uLnTx/>
                <a:uFillTx/>
                <a:latin typeface="Calibri" panose="020F0502020204030204"/>
                <a:ea typeface="+mn-ea"/>
                <a:cs typeface="+mn-cs"/>
              </a:rPr>
              <a:t>Renfort</a:t>
            </a:r>
            <a:r>
              <a:rPr kumimoji="0" lang="en-US" sz="1200" b="0" i="0" u="none" strike="noStrike" kern="0" cap="none" spc="0" normalizeH="0" baseline="0" noProof="0" dirty="0">
                <a:ln>
                  <a:noFill/>
                </a:ln>
                <a:solidFill>
                  <a:srgbClr val="843C0C"/>
                </a:solidFill>
                <a:effectLst/>
                <a:uLnTx/>
                <a:uFillTx/>
                <a:latin typeface="Calibri" panose="020F0502020204030204"/>
                <a:ea typeface="+mn-ea"/>
                <a:cs typeface="+mn-cs"/>
              </a:rPr>
              <a:t> QA/QC Officer) -  Till end 2025 tbc</a:t>
            </a:r>
          </a:p>
        </p:txBody>
      </p:sp>
      <p:sp>
        <p:nvSpPr>
          <p:cNvPr id="11" name="Rounded Rectangle 10">
            <a:extLst>
              <a:ext uri="{FF2B5EF4-FFF2-40B4-BE49-F238E27FC236}">
                <a16:creationId xmlns:a16="http://schemas.microsoft.com/office/drawing/2014/main" id="{59C74D39-7BF2-E87C-F563-702D457218A4}"/>
              </a:ext>
            </a:extLst>
          </p:cNvPr>
          <p:cNvSpPr/>
          <p:nvPr/>
        </p:nvSpPr>
        <p:spPr>
          <a:xfrm>
            <a:off x="2404206" y="1906185"/>
            <a:ext cx="2160000" cy="900000"/>
          </a:xfrm>
          <a:prstGeom prst="roundRect">
            <a:avLst>
              <a:gd name="adj" fmla="val 8436"/>
            </a:avLst>
          </a:prstGeom>
          <a:solidFill>
            <a:schemeClr val="accent6">
              <a:lumMod val="60000"/>
              <a:lumOff val="40000"/>
              <a:alpha val="89804"/>
            </a:schemeClr>
          </a:solidFill>
          <a:ln w="19050" cap="flat" cmpd="sng" algn="ctr">
            <a:solidFill>
              <a:sysClr val="window" lastClr="FFFFFF"/>
            </a:solidFill>
            <a:prstDash val="solid"/>
            <a:miter lim="800000"/>
          </a:ln>
          <a:effectLst/>
        </p:spPr>
        <p:txBody>
          <a:bodyPr lIns="90000" tIns="144000" rIns="90000" bIns="14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Calibri" panose="020F0502020204030204"/>
                <a:ea typeface="+mn-ea"/>
                <a:cs typeface="+mn-cs"/>
              </a:rPr>
              <a:t>DCM</a:t>
            </a:r>
          </a:p>
          <a:p>
            <a:pPr marL="0" marR="0" lvl="0" indent="0" algn="ctr" defTabSz="914400" eaLnBrk="1" fontAlgn="auto" latinLnBrk="0" hangingPunct="1">
              <a:lnSpc>
                <a:spcPct val="100000"/>
              </a:lnSpc>
              <a:spcBef>
                <a:spcPts val="0"/>
              </a:spcBef>
              <a:spcAft>
                <a:spcPts val="0"/>
              </a:spcAft>
              <a:buClrTx/>
              <a:buSzTx/>
              <a:buFontTx/>
              <a:buNone/>
              <a:tabLst/>
              <a:defRPr/>
            </a:pPr>
            <a:r>
              <a:rPr lang="en-US" sz="1200" b="1" kern="0" dirty="0">
                <a:solidFill>
                  <a:prstClr val="white"/>
                </a:solidFill>
                <a:latin typeface="Calibri" panose="020F0502020204030204"/>
              </a:rPr>
              <a:t>LDQM</a:t>
            </a:r>
            <a:endParaRPr kumimoji="0" lang="en-US" sz="1200" b="1" i="0" u="none" strike="noStrike" kern="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Calibri" panose="020F0502020204030204"/>
                <a:ea typeface="+mn-ea"/>
                <a:cs typeface="+mn-cs"/>
              </a:rPr>
              <a:t>LHC MB – SSS</a:t>
            </a:r>
          </a:p>
          <a:p>
            <a:pPr algn="ctr">
              <a:defRPr/>
            </a:pPr>
            <a:r>
              <a:rPr lang="en-US" sz="1200" kern="0" dirty="0">
                <a:solidFill>
                  <a:prstClr val="black"/>
                </a:solidFill>
                <a:latin typeface="Calibri" panose="020F0502020204030204"/>
              </a:rPr>
              <a:t>R. Diaz </a:t>
            </a:r>
            <a:r>
              <a:rPr lang="en-US" sz="1200" kern="0" dirty="0" err="1">
                <a:solidFill>
                  <a:prstClr val="black"/>
                </a:solidFill>
                <a:latin typeface="Calibri" panose="020F0502020204030204"/>
              </a:rPr>
              <a:t>Vez</a:t>
            </a:r>
            <a:endParaRPr lang="en-US" sz="1200" kern="0" dirty="0">
              <a:solidFill>
                <a:prstClr val="black"/>
              </a:solidFill>
              <a:latin typeface="Calibri" panose="020F0502020204030204"/>
            </a:endParaRPr>
          </a:p>
        </p:txBody>
      </p:sp>
      <p:sp>
        <p:nvSpPr>
          <p:cNvPr id="14" name="Rounded Rectangle 13">
            <a:extLst>
              <a:ext uri="{FF2B5EF4-FFF2-40B4-BE49-F238E27FC236}">
                <a16:creationId xmlns:a16="http://schemas.microsoft.com/office/drawing/2014/main" id="{F4634021-06D8-E468-E378-591796846956}"/>
              </a:ext>
            </a:extLst>
          </p:cNvPr>
          <p:cNvSpPr/>
          <p:nvPr/>
        </p:nvSpPr>
        <p:spPr>
          <a:xfrm>
            <a:off x="2404206" y="3070926"/>
            <a:ext cx="2160000" cy="762586"/>
          </a:xfrm>
          <a:prstGeom prst="roundRect">
            <a:avLst>
              <a:gd name="adj" fmla="val 5881"/>
            </a:avLst>
          </a:prstGeom>
          <a:solidFill>
            <a:schemeClr val="accent6">
              <a:lumMod val="20000"/>
              <a:lumOff val="80000"/>
              <a:alpha val="60000"/>
            </a:schemeClr>
          </a:solidFill>
          <a:ln>
            <a:noFill/>
          </a:ln>
          <a:effectLst/>
        </p:spPr>
        <p:txBody>
          <a:bodyPr lIns="72000" tIns="72000" rIns="72000" bIns="108000" rtlCol="0" anchor="t"/>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000000"/>
              </a:solidFill>
              <a:effectLst/>
              <a:uLnTx/>
              <a:uFillTx/>
              <a:latin typeface="Calibri" panose="020F0502020204030204"/>
              <a:ea typeface="+mn-ea"/>
              <a:cs typeface="+mn-cs"/>
            </a:endParaRPr>
          </a:p>
        </p:txBody>
      </p:sp>
      <p:cxnSp>
        <p:nvCxnSpPr>
          <p:cNvPr id="15" name="Straight Connector 14">
            <a:extLst>
              <a:ext uri="{FF2B5EF4-FFF2-40B4-BE49-F238E27FC236}">
                <a16:creationId xmlns:a16="http://schemas.microsoft.com/office/drawing/2014/main" id="{CAAF5A4C-40ED-0281-02CE-80E30FE1DC5A}"/>
              </a:ext>
            </a:extLst>
          </p:cNvPr>
          <p:cNvCxnSpPr>
            <a:cxnSpLocks noChangeAspect="1"/>
            <a:stCxn id="11" idx="2"/>
            <a:endCxn id="14" idx="0"/>
          </p:cNvCxnSpPr>
          <p:nvPr/>
        </p:nvCxnSpPr>
        <p:spPr>
          <a:xfrm>
            <a:off x="3484206" y="2806185"/>
            <a:ext cx="0" cy="264741"/>
          </a:xfrm>
          <a:prstGeom prst="line">
            <a:avLst/>
          </a:prstGeom>
          <a:noFill/>
          <a:ln w="19050" cap="flat" cmpd="sng" algn="ctr">
            <a:solidFill>
              <a:srgbClr val="002060"/>
            </a:solidFill>
            <a:prstDash val="solid"/>
            <a:miter lim="800000"/>
          </a:ln>
          <a:effectLst/>
        </p:spPr>
      </p:cxnSp>
      <p:sp>
        <p:nvSpPr>
          <p:cNvPr id="16" name="TextBox 15">
            <a:extLst>
              <a:ext uri="{FF2B5EF4-FFF2-40B4-BE49-F238E27FC236}">
                <a16:creationId xmlns:a16="http://schemas.microsoft.com/office/drawing/2014/main" id="{6603B09D-5F82-6E3A-4413-417EE9A119F5}"/>
              </a:ext>
            </a:extLst>
          </p:cNvPr>
          <p:cNvSpPr txBox="1"/>
          <p:nvPr/>
        </p:nvSpPr>
        <p:spPr>
          <a:xfrm>
            <a:off x="3828905" y="2610000"/>
            <a:ext cx="717359" cy="184666"/>
          </a:xfrm>
          <a:prstGeom prst="rect">
            <a:avLst/>
          </a:prstGeom>
          <a:noFill/>
        </p:spPr>
        <p:txBody>
          <a:bodyPr wrap="square" lIns="0" tIns="0" rIns="0" bIns="0" rtlCol="0" anchor="ctr" anchorCtr="0">
            <a:spAutoFit/>
          </a:bodyPr>
          <a:lstStyle/>
          <a:p>
            <a:pPr algn="ctr"/>
            <a:r>
              <a:rPr lang="en-GB" sz="1200" b="1" dirty="0">
                <a:solidFill>
                  <a:schemeClr val="bg1"/>
                </a:solidFill>
                <a:latin typeface="Calibri" panose="020F0502020204030204" pitchFamily="34" charset="0"/>
                <a:cs typeface="Calibri" panose="020F0502020204030204" pitchFamily="34" charset="0"/>
              </a:rPr>
              <a:t>LHC - WP3</a:t>
            </a:r>
          </a:p>
        </p:txBody>
      </p:sp>
      <p:cxnSp>
        <p:nvCxnSpPr>
          <p:cNvPr id="17" name="Elbow Connector 16">
            <a:extLst>
              <a:ext uri="{FF2B5EF4-FFF2-40B4-BE49-F238E27FC236}">
                <a16:creationId xmlns:a16="http://schemas.microsoft.com/office/drawing/2014/main" id="{0C38AF44-DA13-E571-9F8B-4034FEBA5D10}"/>
              </a:ext>
            </a:extLst>
          </p:cNvPr>
          <p:cNvCxnSpPr>
            <a:cxnSpLocks/>
            <a:stCxn id="11" idx="0"/>
            <a:endCxn id="34" idx="2"/>
          </p:cNvCxnSpPr>
          <p:nvPr/>
        </p:nvCxnSpPr>
        <p:spPr>
          <a:xfrm rot="5400000" flipH="1" flipV="1">
            <a:off x="4423840" y="234025"/>
            <a:ext cx="732527" cy="2611794"/>
          </a:xfrm>
          <a:prstGeom prst="bentConnector3">
            <a:avLst>
              <a:gd name="adj1" fmla="val 49274"/>
            </a:avLst>
          </a:prstGeom>
          <a:noFill/>
          <a:ln w="19050" cap="flat" cmpd="sng" algn="ctr">
            <a:solidFill>
              <a:srgbClr val="002060"/>
            </a:solidFill>
            <a:prstDash val="solid"/>
            <a:miter lim="800000"/>
          </a:ln>
          <a:effectLst/>
        </p:spPr>
      </p:cxnSp>
      <p:sp>
        <p:nvSpPr>
          <p:cNvPr id="21" name="TextBox 20">
            <a:extLst>
              <a:ext uri="{FF2B5EF4-FFF2-40B4-BE49-F238E27FC236}">
                <a16:creationId xmlns:a16="http://schemas.microsoft.com/office/drawing/2014/main" id="{BE008F54-4E15-591A-6F4A-E2899A83DAF3}"/>
              </a:ext>
            </a:extLst>
          </p:cNvPr>
          <p:cNvSpPr txBox="1"/>
          <p:nvPr/>
        </p:nvSpPr>
        <p:spPr>
          <a:xfrm>
            <a:off x="9537297" y="2610000"/>
            <a:ext cx="488847" cy="184666"/>
          </a:xfrm>
          <a:prstGeom prst="rect">
            <a:avLst/>
          </a:prstGeom>
          <a:noFill/>
        </p:spPr>
        <p:txBody>
          <a:bodyPr wrap="square" lIns="0" tIns="0" rIns="0" bIns="0" rtlCol="0" anchor="ctr" anchorCtr="0">
            <a:spAutoFit/>
          </a:bodyPr>
          <a:lstStyle/>
          <a:p>
            <a:pPr algn="ctr"/>
            <a:r>
              <a:rPr lang="en-GB" sz="1200" b="1" dirty="0">
                <a:solidFill>
                  <a:schemeClr val="bg1"/>
                </a:solidFill>
                <a:latin typeface="Calibri" panose="020F0502020204030204" pitchFamily="34" charset="0"/>
                <a:cs typeface="Calibri" panose="020F0502020204030204" pitchFamily="34" charset="0"/>
              </a:rPr>
              <a:t>SMI2 </a:t>
            </a:r>
            <a:endParaRPr lang="en-GB" sz="1200" b="1" baseline="30000" dirty="0">
              <a:solidFill>
                <a:schemeClr val="bg1"/>
              </a:solidFill>
              <a:latin typeface="Calibri" panose="020F0502020204030204" pitchFamily="34" charset="0"/>
              <a:cs typeface="Calibri" panose="020F0502020204030204" pitchFamily="34" charset="0"/>
            </a:endParaRPr>
          </a:p>
        </p:txBody>
      </p:sp>
      <p:sp>
        <p:nvSpPr>
          <p:cNvPr id="20" name="Rounded Rectangle 9">
            <a:extLst>
              <a:ext uri="{FF2B5EF4-FFF2-40B4-BE49-F238E27FC236}">
                <a16:creationId xmlns:a16="http://schemas.microsoft.com/office/drawing/2014/main" id="{B3A2D330-3FAB-6045-70E9-CD605F64B58D}"/>
              </a:ext>
            </a:extLst>
          </p:cNvPr>
          <p:cNvSpPr/>
          <p:nvPr/>
        </p:nvSpPr>
        <p:spPr>
          <a:xfrm>
            <a:off x="150013" y="4041900"/>
            <a:ext cx="2160000" cy="1849799"/>
          </a:xfrm>
          <a:prstGeom prst="roundRect">
            <a:avLst>
              <a:gd name="adj" fmla="val 2925"/>
            </a:avLst>
          </a:prstGeom>
          <a:solidFill>
            <a:schemeClr val="bg1">
              <a:lumMod val="85000"/>
            </a:schemeClr>
          </a:solidFill>
          <a:ln>
            <a:noFill/>
          </a:ln>
          <a:effectLst/>
        </p:spPr>
        <p:txBody>
          <a:bodyPr lIns="36000" tIns="72000" rIns="0" bIns="108000"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srgbClr val="000000"/>
                </a:solidFill>
                <a:effectLst/>
                <a:uLnTx/>
                <a:uFillTx/>
                <a:latin typeface="Calibri" panose="020F0502020204030204"/>
                <a:ea typeface="+mn-ea"/>
                <a:cs typeface="+mn-cs"/>
              </a:rPr>
              <a:t>Jeremy Mouleyre</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0070C0"/>
              </a:solidFill>
              <a:effectLst/>
              <a:uLnTx/>
              <a:uFillTx/>
              <a:latin typeface="Calibri" panose="020F050202020403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dirty="0">
                <a:ln>
                  <a:noFill/>
                </a:ln>
                <a:solidFill>
                  <a:srgbClr val="0070C0"/>
                </a:solidFill>
                <a:effectLst/>
                <a:uLnTx/>
                <a:uFillTx/>
                <a:latin typeface="Calibri" panose="020F0502020204030204"/>
                <a:ea typeface="+mn-ea"/>
                <a:cs typeface="+mn-cs"/>
              </a:rPr>
              <a:t>FSU3 90% </a:t>
            </a:r>
            <a:r>
              <a:rPr kumimoji="0" lang="en-US" sz="1100" b="1" i="1" u="none" strike="noStrike" kern="0" cap="none" spc="0" normalizeH="0" baseline="0" noProof="0" dirty="0">
                <a:ln>
                  <a:noFill/>
                </a:ln>
                <a:solidFill>
                  <a:srgbClr val="0070C0"/>
                </a:solidFill>
                <a:effectLst/>
                <a:uLnTx/>
                <a:uFillTx/>
                <a:latin typeface="Calibri" panose="020F0502020204030204"/>
                <a:ea typeface="+mn-ea"/>
                <a:cs typeface="+mn-cs"/>
              </a:rPr>
              <a:t>Nabil</a:t>
            </a:r>
            <a:endParaRPr kumimoji="0" lang="en-US" sz="1100" b="0" i="1" u="none" strike="noStrike" kern="0" cap="none" spc="0" normalizeH="0" baseline="0" noProof="0" dirty="0">
              <a:ln>
                <a:noFill/>
              </a:ln>
              <a:solidFill>
                <a:srgbClr val="0070C0"/>
              </a:solidFill>
              <a:effectLst/>
              <a:uLnTx/>
              <a:uFillTx/>
              <a:latin typeface="Calibri" panose="020F050202020403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kern="0" cap="none" spc="0" normalizeH="0" baseline="0" noProof="0" dirty="0">
                <a:ln>
                  <a:noFill/>
                </a:ln>
                <a:solidFill>
                  <a:srgbClr val="0070C0"/>
                </a:solidFill>
                <a:effectLst/>
                <a:uLnTx/>
                <a:uFillTx/>
                <a:latin typeface="Calibri" panose="020F0502020204030204"/>
                <a:ea typeface="+mn-ea"/>
                <a:cs typeface="+mn-cs"/>
              </a:rPr>
              <a:t>FSU5 100% </a:t>
            </a:r>
            <a:r>
              <a:rPr kumimoji="0" lang="en-US" sz="1100" b="1" i="0" u="none" kern="0" cap="none" spc="0" normalizeH="0" baseline="0" noProof="0" dirty="0">
                <a:ln>
                  <a:noFill/>
                </a:ln>
                <a:solidFill>
                  <a:srgbClr val="0070C0"/>
                </a:solidFill>
                <a:effectLst/>
                <a:uLnTx/>
                <a:uFillTx/>
                <a:latin typeface="Calibri" panose="020F0502020204030204"/>
                <a:ea typeface="+mn-ea"/>
                <a:cs typeface="+mn-cs"/>
              </a:rPr>
              <a:t>Missing</a:t>
            </a:r>
            <a:endParaRPr kumimoji="0" lang="en-US" sz="1100" b="0" i="0" u="none" kern="0" cap="none" spc="0" normalizeH="0" baseline="0" noProof="0" dirty="0">
              <a:ln>
                <a:noFill/>
              </a:ln>
              <a:solidFill>
                <a:srgbClr val="0070C0"/>
              </a:solidFill>
              <a:effectLst/>
              <a:uLnTx/>
              <a:uFillTx/>
              <a:latin typeface="Calibri" panose="020F0502020204030204"/>
              <a:ea typeface="+mn-ea"/>
              <a:cs typeface="+mn-cs"/>
            </a:endParaRPr>
          </a:p>
          <a:p>
            <a:pPr>
              <a:defRPr/>
            </a:pPr>
            <a:r>
              <a:rPr kumimoji="0" lang="en-US" sz="1100" b="0" i="1" u="none" strike="noStrike" kern="0" cap="none" spc="0" normalizeH="0" baseline="0" noProof="0" dirty="0">
                <a:ln>
                  <a:noFill/>
                </a:ln>
                <a:solidFill>
                  <a:srgbClr val="0070C0"/>
                </a:solidFill>
                <a:effectLst/>
                <a:uLnTx/>
                <a:uFillTx/>
                <a:latin typeface="Calibri" panose="020F0502020204030204"/>
                <a:ea typeface="+mn-ea"/>
                <a:cs typeface="+mn-cs"/>
              </a:rPr>
              <a:t>FSU6 50% </a:t>
            </a:r>
            <a:r>
              <a:rPr kumimoji="0" lang="en-US" sz="1100" b="1" i="1" u="none" strike="noStrike" kern="0" cap="none" spc="0" normalizeH="0" baseline="0" noProof="0" dirty="0">
                <a:ln>
                  <a:noFill/>
                </a:ln>
                <a:solidFill>
                  <a:srgbClr val="0070C0"/>
                </a:solidFill>
                <a:effectLst/>
                <a:uLnTx/>
                <a:uFillTx/>
                <a:latin typeface="Calibri" panose="020F0502020204030204"/>
                <a:ea typeface="+mn-ea"/>
                <a:cs typeface="+mn-cs"/>
              </a:rPr>
              <a:t>William</a:t>
            </a:r>
            <a:endParaRPr kumimoji="0" lang="en-US" sz="1100" b="0" i="1" u="none" strike="noStrike" kern="0" cap="none" spc="0" normalizeH="0" baseline="0" noProof="0" dirty="0">
              <a:ln>
                <a:noFill/>
              </a:ln>
              <a:solidFill>
                <a:srgbClr val="0070C0"/>
              </a:solidFill>
              <a:effectLst/>
              <a:uLnTx/>
              <a:uFillTx/>
              <a:latin typeface="Calibri" panose="020F050202020403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70C0"/>
                </a:solidFill>
                <a:effectLst/>
                <a:uLnTx/>
                <a:uFillTx/>
                <a:latin typeface="Calibri" panose="020F0502020204030204"/>
                <a:ea typeface="+mn-ea"/>
                <a:cs typeface="+mn-cs"/>
              </a:rPr>
              <a:t>FSU8 100% </a:t>
            </a:r>
            <a:r>
              <a:rPr kumimoji="0" lang="en-US" sz="1100" b="1" i="0" u="none" strike="noStrike" kern="0" cap="none" spc="0" normalizeH="0" baseline="0" noProof="0" dirty="0">
                <a:ln>
                  <a:noFill/>
                </a:ln>
                <a:solidFill>
                  <a:srgbClr val="0070C0"/>
                </a:solidFill>
                <a:effectLst/>
                <a:uLnTx/>
                <a:uFillTx/>
                <a:latin typeface="Calibri" panose="020F0502020204030204"/>
                <a:ea typeface="+mn-ea"/>
                <a:cs typeface="+mn-cs"/>
              </a:rPr>
              <a:t>Marc</a:t>
            </a:r>
            <a:endParaRPr kumimoji="0" lang="en-US" sz="1100" b="0" i="0" u="none" strike="noStrike" kern="0" cap="none" spc="0" normalizeH="0" baseline="0" noProof="0" dirty="0">
              <a:ln>
                <a:noFill/>
              </a:ln>
              <a:solidFill>
                <a:srgbClr val="0070C0"/>
              </a:solidFill>
              <a:effectLst/>
              <a:uLnTx/>
              <a:uFillTx/>
              <a:latin typeface="Calibri" panose="020F050202020403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70C0"/>
                </a:solidFill>
                <a:effectLst/>
                <a:uLnTx/>
                <a:uFillTx/>
                <a:latin typeface="Calibri" panose="020F0502020204030204"/>
                <a:ea typeface="+mn-ea"/>
                <a:cs typeface="+mn-cs"/>
              </a:rPr>
              <a:t>FSU11 100% </a:t>
            </a:r>
            <a:r>
              <a:rPr kumimoji="0" lang="en-US" sz="1100" b="1" i="0" u="none" strike="noStrike" kern="0" cap="none" spc="0" normalizeH="0" baseline="0" noProof="0" dirty="0">
                <a:ln>
                  <a:noFill/>
                </a:ln>
                <a:solidFill>
                  <a:srgbClr val="0070C0"/>
                </a:solidFill>
                <a:effectLst/>
                <a:uLnTx/>
                <a:uFillTx/>
                <a:latin typeface="Calibri" panose="020F0502020204030204"/>
                <a:ea typeface="+mn-ea"/>
                <a:cs typeface="+mn-cs"/>
              </a:rPr>
              <a:t>Guillaume</a:t>
            </a:r>
            <a:endParaRPr kumimoji="0" lang="en-US" sz="1100" b="0" i="0" u="none" strike="noStrike" kern="0" cap="none" spc="0" normalizeH="0" baseline="0" noProof="0" dirty="0">
              <a:ln>
                <a:noFill/>
              </a:ln>
              <a:solidFill>
                <a:srgbClr val="0070C0"/>
              </a:solidFill>
              <a:effectLst/>
              <a:uLnTx/>
              <a:uFillTx/>
              <a:latin typeface="Calibri" panose="020F050202020403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dirty="0">
                <a:ln>
                  <a:noFill/>
                </a:ln>
                <a:solidFill>
                  <a:srgbClr val="0070C0"/>
                </a:solidFill>
                <a:effectLst/>
                <a:uLnTx/>
                <a:uFillTx/>
                <a:latin typeface="Calibri" panose="020F0502020204030204"/>
                <a:ea typeface="+mn-ea"/>
                <a:cs typeface="+mn-cs"/>
              </a:rPr>
              <a:t>FSU1 40% (S2) </a:t>
            </a:r>
            <a:r>
              <a:rPr kumimoji="0" lang="en-US" sz="1100" b="1" i="1" u="none" strike="noStrike" kern="0" cap="none" spc="0" normalizeH="0" baseline="0" noProof="0" dirty="0">
                <a:ln>
                  <a:noFill/>
                </a:ln>
                <a:solidFill>
                  <a:srgbClr val="0070C0"/>
                </a:solidFill>
                <a:effectLst/>
                <a:uLnTx/>
                <a:uFillTx/>
                <a:latin typeface="Calibri" panose="020F0502020204030204"/>
                <a:ea typeface="+mn-ea"/>
                <a:cs typeface="+mn-cs"/>
              </a:rPr>
              <a:t>Momo</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u="none" strike="noStrike" kern="0" cap="none" spc="0" normalizeH="0" baseline="0" noProof="0" dirty="0">
                <a:ln>
                  <a:noFill/>
                </a:ln>
                <a:solidFill>
                  <a:srgbClr val="0070C0"/>
                </a:solidFill>
                <a:effectLst/>
                <a:uLnTx/>
                <a:uFillTx/>
                <a:latin typeface="Calibri" panose="020F0502020204030204"/>
                <a:ea typeface="+mn-ea"/>
                <a:cs typeface="+mn-cs"/>
              </a:rPr>
              <a:t>1 additional FSU to </a:t>
            </a:r>
            <a:r>
              <a:rPr kumimoji="0" lang="en-US" sz="1100" u="none" strike="noStrike" kern="0" cap="none" spc="0" normalizeH="0" baseline="0" noProof="0" dirty="0">
                <a:ln>
                  <a:noFill/>
                </a:ln>
                <a:solidFill>
                  <a:srgbClr val="0070C0"/>
                </a:solidFill>
                <a:effectLst/>
                <a:uLnTx/>
                <a:uFillTx/>
                <a:latin typeface="Calibri" panose="020F0502020204030204"/>
                <a:ea typeface="+mn-ea"/>
                <a:cs typeface="+mn-cs"/>
              </a:rPr>
              <a:t>hire</a:t>
            </a:r>
          </a:p>
          <a:p>
            <a:pPr marL="0" marR="0" lvl="0" indent="0" defTabSz="914400" eaLnBrk="1" fontAlgn="auto" latinLnBrk="0" hangingPunct="1">
              <a:lnSpc>
                <a:spcPct val="100000"/>
              </a:lnSpc>
              <a:spcBef>
                <a:spcPts val="0"/>
              </a:spcBef>
              <a:spcAft>
                <a:spcPts val="0"/>
              </a:spcAft>
              <a:buClrTx/>
              <a:buSzTx/>
              <a:buFontTx/>
              <a:buNone/>
              <a:tabLst/>
              <a:defRPr/>
            </a:pPr>
            <a:r>
              <a:rPr lang="en-US" sz="1100" b="1" kern="0" dirty="0">
                <a:solidFill>
                  <a:srgbClr val="0070C0"/>
                </a:solidFill>
                <a:latin typeface="Calibri" panose="020F0502020204030204"/>
              </a:rPr>
              <a:t>1 welder to hire (joining in Sept.25)</a:t>
            </a:r>
            <a:endParaRPr kumimoji="0" lang="en-US" sz="1200" b="1" u="none" strike="noStrike" kern="0" cap="none" spc="0" normalizeH="0" baseline="0" noProof="0" dirty="0">
              <a:ln>
                <a:noFill/>
              </a:ln>
              <a:solidFill>
                <a:srgbClr val="0070C0"/>
              </a:solidFill>
              <a:effectLst/>
              <a:uLnTx/>
              <a:uFillTx/>
              <a:latin typeface="Calibri" panose="020F0502020204030204"/>
              <a:ea typeface="+mn-ea"/>
              <a:cs typeface="+mn-cs"/>
            </a:endParaRPr>
          </a:p>
        </p:txBody>
      </p:sp>
      <p:sp>
        <p:nvSpPr>
          <p:cNvPr id="22" name="Rounded Rectangle 9">
            <a:extLst>
              <a:ext uri="{FF2B5EF4-FFF2-40B4-BE49-F238E27FC236}">
                <a16:creationId xmlns:a16="http://schemas.microsoft.com/office/drawing/2014/main" id="{0B713EA3-469E-C1E4-1D32-3E13C8B745BE}"/>
              </a:ext>
            </a:extLst>
          </p:cNvPr>
          <p:cNvSpPr/>
          <p:nvPr/>
        </p:nvSpPr>
        <p:spPr>
          <a:xfrm>
            <a:off x="7120544" y="4047464"/>
            <a:ext cx="1779164" cy="895309"/>
          </a:xfrm>
          <a:prstGeom prst="roundRect">
            <a:avLst>
              <a:gd name="adj" fmla="val 2925"/>
            </a:avLst>
          </a:prstGeom>
          <a:solidFill>
            <a:schemeClr val="bg1">
              <a:lumMod val="85000"/>
            </a:schemeClr>
          </a:solidFill>
          <a:ln>
            <a:noFill/>
          </a:ln>
          <a:effectLst/>
        </p:spPr>
        <p:txBody>
          <a:bodyPr lIns="36000" tIns="72000" rIns="0" bIns="108000"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100" b="1" kern="0" dirty="0">
                <a:solidFill>
                  <a:schemeClr val="accent6"/>
                </a:solidFill>
                <a:latin typeface="Calibri" panose="020F0502020204030204"/>
              </a:rPr>
              <a:t>Chad Pryce</a:t>
            </a:r>
            <a:endParaRPr kumimoji="0" lang="en-US" sz="1100" b="1" i="0" u="none" strike="noStrike" kern="0" cap="none" spc="0" normalizeH="0" baseline="0" noProof="0" dirty="0">
              <a:ln>
                <a:noFill/>
              </a:ln>
              <a:solidFill>
                <a:schemeClr val="accent6"/>
              </a:solidFill>
              <a:effectLst/>
              <a:uLnTx/>
              <a:uFillTx/>
              <a:latin typeface="Calibri" panose="020F050202020403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70C0"/>
                </a:solidFill>
                <a:effectLst/>
                <a:uLnTx/>
                <a:uFillTx/>
                <a:latin typeface="Calibri" panose="020F0502020204030204"/>
                <a:ea typeface="+mn-ea"/>
                <a:cs typeface="+mn-cs"/>
              </a:rPr>
              <a:t>FSU1 25% </a:t>
            </a:r>
            <a:r>
              <a:rPr kumimoji="0" lang="en-US" sz="1100" b="1" i="0" u="none" strike="noStrike" kern="0" cap="none" spc="0" normalizeH="0" baseline="0" noProof="0" dirty="0">
                <a:ln>
                  <a:noFill/>
                </a:ln>
                <a:solidFill>
                  <a:srgbClr val="0070C0"/>
                </a:solidFill>
                <a:effectLst/>
                <a:uLnTx/>
                <a:uFillTx/>
                <a:latin typeface="Calibri" panose="020F0502020204030204"/>
                <a:ea typeface="+mn-ea"/>
                <a:cs typeface="+mn-cs"/>
              </a:rPr>
              <a:t>Momo</a:t>
            </a:r>
            <a:endParaRPr kumimoji="0" lang="en-US" sz="1100" b="0" i="0" u="none" strike="noStrike" kern="0" cap="none" spc="0" normalizeH="0" baseline="0" noProof="0" dirty="0">
              <a:ln>
                <a:noFill/>
              </a:ln>
              <a:solidFill>
                <a:srgbClr val="0070C0"/>
              </a:solidFill>
              <a:effectLst/>
              <a:uLnTx/>
              <a:uFillTx/>
              <a:latin typeface="Calibri" panose="020F050202020403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70C0"/>
                </a:solidFill>
                <a:effectLst/>
                <a:uLnTx/>
                <a:uFillTx/>
                <a:latin typeface="Calibri" panose="020F0502020204030204"/>
                <a:ea typeface="+mn-ea"/>
                <a:cs typeface="+mn-cs"/>
              </a:rPr>
              <a:t>FSU3 25% </a:t>
            </a:r>
            <a:r>
              <a:rPr kumimoji="0" lang="en-US" sz="1100" b="1" i="0" u="none" strike="noStrike" kern="0" cap="none" spc="0" normalizeH="0" baseline="0" noProof="0" dirty="0">
                <a:ln>
                  <a:noFill/>
                </a:ln>
                <a:solidFill>
                  <a:srgbClr val="0070C0"/>
                </a:solidFill>
                <a:effectLst/>
                <a:uLnTx/>
                <a:uFillTx/>
                <a:latin typeface="Calibri" panose="020F0502020204030204"/>
                <a:ea typeface="+mn-ea"/>
                <a:cs typeface="+mn-cs"/>
              </a:rPr>
              <a:t>Nabil</a:t>
            </a:r>
            <a:endParaRPr kumimoji="0" lang="en-US" sz="1100" b="0" i="0" u="none" strike="noStrike" kern="0" cap="none" spc="0" normalizeH="0" baseline="0" noProof="0" dirty="0">
              <a:ln>
                <a:noFill/>
              </a:ln>
              <a:solidFill>
                <a:srgbClr val="0070C0"/>
              </a:solidFill>
              <a:effectLst/>
              <a:uLnTx/>
              <a:uFillTx/>
              <a:latin typeface="Calibri" panose="020F0502020204030204"/>
              <a:ea typeface="+mn-ea"/>
              <a:cs typeface="+mn-cs"/>
            </a:endParaRPr>
          </a:p>
        </p:txBody>
      </p:sp>
      <p:sp>
        <p:nvSpPr>
          <p:cNvPr id="26" name="Rounded Rectangle 9">
            <a:extLst>
              <a:ext uri="{FF2B5EF4-FFF2-40B4-BE49-F238E27FC236}">
                <a16:creationId xmlns:a16="http://schemas.microsoft.com/office/drawing/2014/main" id="{93244038-DEE3-B103-2BB3-5EE68BAFC315}"/>
              </a:ext>
            </a:extLst>
          </p:cNvPr>
          <p:cNvSpPr/>
          <p:nvPr/>
        </p:nvSpPr>
        <p:spPr>
          <a:xfrm>
            <a:off x="2368456" y="4037938"/>
            <a:ext cx="2177808" cy="1307268"/>
          </a:xfrm>
          <a:prstGeom prst="roundRect">
            <a:avLst>
              <a:gd name="adj" fmla="val 2925"/>
            </a:avLst>
          </a:prstGeom>
          <a:solidFill>
            <a:schemeClr val="bg1">
              <a:lumMod val="85000"/>
            </a:schemeClr>
          </a:solidFill>
          <a:ln>
            <a:noFill/>
          </a:ln>
          <a:effectLst/>
        </p:spPr>
        <p:txBody>
          <a:bodyPr lIns="36000" tIns="72000" rIns="0" bIns="108000"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srgbClr val="000000"/>
                </a:solidFill>
                <a:effectLst/>
                <a:uLnTx/>
                <a:uFillTx/>
                <a:latin typeface="Calibri" panose="020F0502020204030204"/>
                <a:ea typeface="+mn-ea"/>
                <a:cs typeface="+mn-cs"/>
              </a:rPr>
              <a:t>Sean McIntyre</a:t>
            </a:r>
          </a:p>
          <a:p>
            <a:pPr algn="ctr">
              <a:defRPr/>
            </a:pPr>
            <a:r>
              <a:rPr lang="en-US" sz="1100" b="1" kern="0" dirty="0">
                <a:solidFill>
                  <a:schemeClr val="accent6"/>
                </a:solidFill>
                <a:latin typeface="Calibri" panose="020F0502020204030204"/>
              </a:rPr>
              <a:t>Chad Pryce</a:t>
            </a:r>
            <a:endParaRPr kumimoji="0" lang="en-US" sz="1100" b="1" i="0" u="none" strike="noStrike" kern="0" cap="none" spc="0" normalizeH="0" baseline="0" noProof="0" dirty="0">
              <a:ln>
                <a:noFill/>
              </a:ln>
              <a:solidFill>
                <a:schemeClr val="accent6"/>
              </a:solidFill>
              <a:effectLst/>
              <a:uLnTx/>
              <a:uFillTx/>
              <a:latin typeface="Calibri" panose="020F0502020204030204"/>
              <a:ea typeface="+mn-ea"/>
              <a:cs typeface="+mn-cs"/>
            </a:endParaRPr>
          </a:p>
          <a:p>
            <a:pPr>
              <a:defRPr/>
            </a:pPr>
            <a:r>
              <a:rPr kumimoji="0" lang="en-US" sz="1100" b="0" i="1" u="none" strike="noStrike" kern="0" cap="none" spc="0" normalizeH="0" baseline="0" noProof="0" dirty="0">
                <a:ln>
                  <a:noFill/>
                </a:ln>
                <a:solidFill>
                  <a:srgbClr val="0070C0"/>
                </a:solidFill>
                <a:effectLst/>
                <a:uLnTx/>
                <a:uFillTx/>
                <a:latin typeface="Calibri" panose="020F0502020204030204"/>
                <a:ea typeface="+mn-ea"/>
                <a:cs typeface="+mn-cs"/>
              </a:rPr>
              <a:t>FSU1 50% (operation S2) </a:t>
            </a:r>
            <a:r>
              <a:rPr kumimoji="0" lang="en-US" sz="1100" b="1" i="1" u="none" strike="noStrike" kern="0" cap="none" spc="0" normalizeH="0" baseline="0" noProof="0" dirty="0">
                <a:ln>
                  <a:noFill/>
                </a:ln>
                <a:solidFill>
                  <a:srgbClr val="0070C0"/>
                </a:solidFill>
                <a:effectLst/>
                <a:uLnTx/>
                <a:uFillTx/>
                <a:latin typeface="Calibri" panose="020F0502020204030204"/>
                <a:ea typeface="+mn-ea"/>
                <a:cs typeface="+mn-cs"/>
              </a:rPr>
              <a:t>Momo</a:t>
            </a:r>
          </a:p>
          <a:p>
            <a:pPr>
              <a:defRPr/>
            </a:pPr>
            <a:r>
              <a:rPr kumimoji="0" lang="en-US" sz="1100" b="0" i="1" u="none" strike="noStrike" kern="0" cap="none" spc="0" normalizeH="0" baseline="0" noProof="0" dirty="0">
                <a:ln>
                  <a:noFill/>
                </a:ln>
                <a:solidFill>
                  <a:srgbClr val="0070C0"/>
                </a:solidFill>
                <a:effectLst/>
                <a:uLnTx/>
                <a:uFillTx/>
                <a:latin typeface="Calibri" panose="020F0502020204030204"/>
                <a:ea typeface="+mn-ea"/>
                <a:cs typeface="+mn-cs"/>
              </a:rPr>
              <a:t>FSU2 100% </a:t>
            </a:r>
            <a:r>
              <a:rPr lang="en-US" sz="1100" b="1" i="1" kern="0" dirty="0">
                <a:solidFill>
                  <a:srgbClr val="0070C0"/>
                </a:solidFill>
                <a:latin typeface="Calibri" panose="020F0502020204030204"/>
              </a:rPr>
              <a:t>Xavier</a:t>
            </a:r>
            <a:r>
              <a:rPr lang="en-US" sz="1100" i="1" kern="0" dirty="0">
                <a:solidFill>
                  <a:srgbClr val="0070C0"/>
                </a:solidFill>
                <a:latin typeface="Calibri" panose="020F0502020204030204"/>
              </a:rPr>
              <a:t> (LHC MB &amp; SSS)</a:t>
            </a:r>
            <a:endParaRPr kumimoji="0" lang="en-US" sz="1100" i="1" u="none" strike="noStrike" kern="0" cap="none" spc="0" normalizeH="0" baseline="0" noProof="0" dirty="0">
              <a:ln>
                <a:noFill/>
              </a:ln>
              <a:solidFill>
                <a:srgbClr val="0070C0"/>
              </a:solidFill>
              <a:effectLst/>
              <a:uLnTx/>
              <a:uFillTx/>
              <a:latin typeface="Calibri" panose="020F050202020403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dirty="0">
                <a:ln>
                  <a:noFill/>
                </a:ln>
                <a:solidFill>
                  <a:srgbClr val="0070C0"/>
                </a:solidFill>
                <a:effectLst/>
                <a:uLnTx/>
                <a:uFillTx/>
                <a:latin typeface="Calibri" panose="020F0502020204030204"/>
                <a:ea typeface="+mn-ea"/>
                <a:cs typeface="+mn-cs"/>
              </a:rPr>
              <a:t>FSU4 100% </a:t>
            </a:r>
            <a:r>
              <a:rPr kumimoji="0" lang="en-US" sz="1100" b="1" i="1" u="none" strike="noStrike" kern="0" cap="none" spc="0" normalizeH="0" baseline="0" noProof="0" dirty="0">
                <a:ln>
                  <a:noFill/>
                </a:ln>
                <a:solidFill>
                  <a:srgbClr val="0070C0"/>
                </a:solidFill>
                <a:effectLst/>
                <a:uLnTx/>
                <a:uFillTx/>
                <a:latin typeface="Calibri" panose="020F0502020204030204"/>
                <a:ea typeface="+mn-ea"/>
                <a:cs typeface="+mn-cs"/>
              </a:rPr>
              <a:t>Stéphane</a:t>
            </a:r>
            <a:r>
              <a:rPr kumimoji="0" lang="en-US" sz="1100" i="1" u="none" strike="noStrike" kern="0" cap="none" spc="0" normalizeH="0" baseline="0" noProof="0" dirty="0">
                <a:ln>
                  <a:noFill/>
                </a:ln>
                <a:solidFill>
                  <a:srgbClr val="0070C0"/>
                </a:solidFill>
                <a:effectLst/>
                <a:uLnTx/>
                <a:uFillTx/>
                <a:latin typeface="Calibri" panose="020F0502020204030204"/>
                <a:ea typeface="+mn-ea"/>
                <a:cs typeface="+mn-cs"/>
              </a:rPr>
              <a:t> </a:t>
            </a:r>
            <a:r>
              <a:rPr kumimoji="0" lang="en-US" sz="1100" i="0" u="none" strike="noStrike" kern="0" cap="none" spc="0" normalizeH="0" baseline="0" noProof="0" dirty="0">
                <a:ln>
                  <a:noFill/>
                </a:ln>
                <a:solidFill>
                  <a:srgbClr val="0070C0"/>
                </a:solidFill>
                <a:effectLst/>
                <a:uLnTx/>
                <a:uFillTx/>
                <a:latin typeface="Calibri" panose="020F0502020204030204"/>
                <a:ea typeface="+mn-ea"/>
                <a:cs typeface="+mn-cs"/>
              </a:rPr>
              <a:t>(</a:t>
            </a:r>
            <a:r>
              <a:rPr kumimoji="0" lang="en-US" sz="1100" b="0" i="0" u="none" strike="noStrike" kern="0" cap="none" spc="0" normalizeH="0" baseline="0" noProof="0" dirty="0">
                <a:ln>
                  <a:noFill/>
                </a:ln>
                <a:solidFill>
                  <a:srgbClr val="0070C0"/>
                </a:solidFill>
                <a:effectLst/>
                <a:uLnTx/>
                <a:uFillTx/>
                <a:latin typeface="Calibri" panose="020F0502020204030204"/>
                <a:ea typeface="+mn-ea"/>
                <a:cs typeface="+mn-cs"/>
              </a:rPr>
              <a:t>paid by operation for S2, was by WP3 for S1)</a:t>
            </a:r>
            <a:endParaRPr kumimoji="0" lang="en-US" sz="1100" i="0" u="none" strike="noStrike" kern="0" cap="none" spc="0" normalizeH="0" baseline="0" noProof="0" dirty="0">
              <a:ln>
                <a:noFill/>
              </a:ln>
              <a:solidFill>
                <a:srgbClr val="0070C0"/>
              </a:solidFill>
              <a:effectLst/>
              <a:uLnTx/>
              <a:uFillTx/>
              <a:latin typeface="Calibri" panose="020F0502020204030204"/>
              <a:ea typeface="+mn-ea"/>
              <a:cs typeface="+mn-cs"/>
            </a:endParaRPr>
          </a:p>
          <a:p>
            <a:pPr>
              <a:defRPr/>
            </a:pPr>
            <a:r>
              <a:rPr kumimoji="0" lang="en-US" sz="1100" b="0" i="0" u="none" strike="noStrike" kern="0" cap="none" spc="0" normalizeH="0" baseline="0" noProof="0" dirty="0">
                <a:ln>
                  <a:noFill/>
                </a:ln>
                <a:solidFill>
                  <a:srgbClr val="0070C0"/>
                </a:solidFill>
                <a:effectLst/>
                <a:uLnTx/>
                <a:uFillTx/>
                <a:latin typeface="Calibri" panose="020F0502020204030204"/>
                <a:ea typeface="+mn-ea"/>
                <a:cs typeface="+mn-cs"/>
              </a:rPr>
              <a:t>FSU14 100% </a:t>
            </a:r>
            <a:r>
              <a:rPr kumimoji="0" lang="en-US" sz="1100" b="1" i="0" u="none" strike="noStrike" kern="0" cap="none" spc="0" normalizeH="0" baseline="0" noProof="0" dirty="0">
                <a:ln>
                  <a:noFill/>
                </a:ln>
                <a:solidFill>
                  <a:srgbClr val="0070C0"/>
                </a:solidFill>
                <a:effectLst/>
                <a:uLnTx/>
                <a:uFillTx/>
                <a:latin typeface="Calibri" panose="020F0502020204030204"/>
                <a:ea typeface="+mn-ea"/>
                <a:cs typeface="+mn-cs"/>
              </a:rPr>
              <a:t>Gregory</a:t>
            </a:r>
          </a:p>
        </p:txBody>
      </p:sp>
      <p:sp>
        <p:nvSpPr>
          <p:cNvPr id="27" name="Rounded Rectangle 9">
            <a:extLst>
              <a:ext uri="{FF2B5EF4-FFF2-40B4-BE49-F238E27FC236}">
                <a16:creationId xmlns:a16="http://schemas.microsoft.com/office/drawing/2014/main" id="{493EE9E8-16A4-D1A0-F029-083441BF0745}"/>
              </a:ext>
            </a:extLst>
          </p:cNvPr>
          <p:cNvSpPr/>
          <p:nvPr/>
        </p:nvSpPr>
        <p:spPr>
          <a:xfrm>
            <a:off x="4663518" y="4041288"/>
            <a:ext cx="2166237" cy="1719174"/>
          </a:xfrm>
          <a:prstGeom prst="roundRect">
            <a:avLst>
              <a:gd name="adj" fmla="val 2925"/>
            </a:avLst>
          </a:prstGeom>
          <a:solidFill>
            <a:schemeClr val="bg1">
              <a:lumMod val="85000"/>
            </a:schemeClr>
          </a:solidFill>
          <a:ln>
            <a:noFill/>
          </a:ln>
          <a:effectLst/>
        </p:spPr>
        <p:txBody>
          <a:bodyPr lIns="36000" tIns="72000" rIns="0" bIns="108000"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srgbClr val="000000"/>
                </a:solidFill>
                <a:effectLst/>
                <a:uLnTx/>
                <a:uFillTx/>
                <a:latin typeface="Calibri" panose="020F0502020204030204"/>
                <a:ea typeface="+mn-ea"/>
                <a:cs typeface="+mn-cs"/>
              </a:rPr>
              <a:t>Jean-Baptiste Deschamps</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0070C0"/>
              </a:solidFill>
              <a:effectLst/>
              <a:uLnTx/>
              <a:uFillTx/>
              <a:latin typeface="Calibri" panose="020F050202020403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70C0"/>
                </a:solidFill>
                <a:effectLst/>
                <a:uLnTx/>
                <a:uFillTx/>
                <a:latin typeface="Calibri" panose="020F0502020204030204"/>
                <a:ea typeface="+mn-ea"/>
                <a:cs typeface="+mn-cs"/>
              </a:rPr>
              <a:t>FSU9 100% </a:t>
            </a:r>
            <a:r>
              <a:rPr kumimoji="0" lang="en-US" sz="1100" b="1" i="0" u="none" strike="noStrike" kern="0" cap="none" spc="0" normalizeH="0" baseline="0" noProof="0" dirty="0">
                <a:ln>
                  <a:noFill/>
                </a:ln>
                <a:solidFill>
                  <a:srgbClr val="0070C0"/>
                </a:solidFill>
                <a:effectLst/>
                <a:uLnTx/>
                <a:uFillTx/>
                <a:latin typeface="Calibri" panose="020F0502020204030204"/>
                <a:ea typeface="+mn-ea"/>
                <a:cs typeface="+mn-cs"/>
              </a:rPr>
              <a:t>Olivier</a:t>
            </a:r>
            <a:endParaRPr kumimoji="0" lang="en-US" sz="1100" b="0" i="0" u="none" strike="noStrike" kern="0" cap="none" spc="0" normalizeH="0" baseline="0" noProof="0" dirty="0">
              <a:ln>
                <a:noFill/>
              </a:ln>
              <a:solidFill>
                <a:srgbClr val="0070C0"/>
              </a:solidFill>
              <a:effectLst/>
              <a:uLnTx/>
              <a:uFillTx/>
              <a:latin typeface="Calibri" panose="020F0502020204030204"/>
              <a:ea typeface="+mn-ea"/>
              <a:cs typeface="+mn-cs"/>
            </a:endParaRPr>
          </a:p>
          <a:p>
            <a:pPr>
              <a:defRPr/>
            </a:pPr>
            <a:r>
              <a:rPr kumimoji="0" lang="en-US" sz="1100" b="0" i="0" u="none" strike="noStrike" kern="0" cap="none" spc="0" normalizeH="0" baseline="0" noProof="0" dirty="0">
                <a:ln>
                  <a:noFill/>
                </a:ln>
                <a:solidFill>
                  <a:srgbClr val="843C0C"/>
                </a:solidFill>
                <a:effectLst/>
                <a:uLnTx/>
                <a:uFillTx/>
                <a:latin typeface="Calibri" panose="020F0502020204030204"/>
                <a:ea typeface="+mn-ea"/>
                <a:cs typeface="+mn-cs"/>
              </a:rPr>
              <a:t>TEMP 100% </a:t>
            </a:r>
            <a:r>
              <a:rPr kumimoji="0" lang="en-US" sz="1100" b="1" i="0" u="none" strike="noStrike" kern="0" cap="none" spc="0" normalizeH="0" baseline="0" noProof="0" dirty="0">
                <a:ln>
                  <a:noFill/>
                </a:ln>
                <a:solidFill>
                  <a:srgbClr val="843C0C"/>
                </a:solidFill>
                <a:effectLst/>
                <a:uLnTx/>
                <a:uFillTx/>
                <a:latin typeface="Calibri" panose="020F0502020204030204"/>
                <a:ea typeface="+mn-ea"/>
                <a:cs typeface="+mn-cs"/>
              </a:rPr>
              <a:t>Romain</a:t>
            </a:r>
          </a:p>
          <a:p>
            <a:pPr>
              <a:defRPr/>
            </a:pPr>
            <a:r>
              <a:rPr kumimoji="0" lang="en-US" sz="1100" b="0" i="1" u="none" strike="noStrike" kern="0" cap="none" spc="0" normalizeH="0" baseline="0" noProof="0" dirty="0">
                <a:ln>
                  <a:noFill/>
                </a:ln>
                <a:solidFill>
                  <a:srgbClr val="0070C0"/>
                </a:solidFill>
                <a:effectLst/>
                <a:uLnTx/>
                <a:uFillTx/>
                <a:latin typeface="Calibri" panose="020F0502020204030204"/>
                <a:ea typeface="+mn-ea"/>
                <a:cs typeface="+mn-cs"/>
              </a:rPr>
              <a:t>FSU3 10% </a:t>
            </a:r>
            <a:r>
              <a:rPr kumimoji="0" lang="en-US" sz="1100" b="1" i="1" u="none" strike="noStrike" kern="0" cap="none" spc="0" normalizeH="0" baseline="0" noProof="0" dirty="0">
                <a:ln>
                  <a:noFill/>
                </a:ln>
                <a:solidFill>
                  <a:srgbClr val="0070C0"/>
                </a:solidFill>
                <a:effectLst/>
                <a:uLnTx/>
                <a:uFillTx/>
                <a:latin typeface="Calibri" panose="020F0502020204030204"/>
                <a:ea typeface="+mn-ea"/>
                <a:cs typeface="+mn-cs"/>
              </a:rPr>
              <a:t>Nabil</a:t>
            </a:r>
          </a:p>
          <a:p>
            <a:pPr>
              <a:defRPr/>
            </a:pPr>
            <a:r>
              <a:rPr kumimoji="0" lang="en-US" sz="1100" b="0" i="1" u="none" strike="noStrike" kern="0" cap="none" spc="0" normalizeH="0" baseline="0" noProof="0" dirty="0">
                <a:ln>
                  <a:noFill/>
                </a:ln>
                <a:solidFill>
                  <a:srgbClr val="0070C0"/>
                </a:solidFill>
                <a:effectLst/>
                <a:uLnTx/>
                <a:uFillTx/>
                <a:latin typeface="Calibri" panose="020F0502020204030204"/>
                <a:ea typeface="+mn-ea"/>
                <a:cs typeface="+mn-cs"/>
              </a:rPr>
              <a:t>FSU2 100% </a:t>
            </a:r>
            <a:r>
              <a:rPr lang="en-US" sz="1100" b="1" i="1" kern="0" dirty="0">
                <a:solidFill>
                  <a:srgbClr val="0070C0"/>
                </a:solidFill>
                <a:latin typeface="Calibri" panose="020F0502020204030204"/>
              </a:rPr>
              <a:t>Xavier </a:t>
            </a:r>
            <a:r>
              <a:rPr kumimoji="0" lang="en-US" sz="1100" b="0" i="1" u="none" strike="noStrike" kern="0" cap="none" spc="0" normalizeH="0" baseline="0" noProof="0" dirty="0">
                <a:ln>
                  <a:noFill/>
                </a:ln>
                <a:solidFill>
                  <a:srgbClr val="0070C0"/>
                </a:solidFill>
                <a:effectLst/>
                <a:uLnTx/>
                <a:uFillTx/>
                <a:latin typeface="Calibri" panose="020F0502020204030204"/>
                <a:ea typeface="+mn-ea"/>
                <a:cs typeface="+mn-cs"/>
              </a:rPr>
              <a:t>(paid by WP6a for S2, was by operation for S1)</a:t>
            </a:r>
          </a:p>
          <a:p>
            <a:pPr>
              <a:defRPr/>
            </a:pPr>
            <a:r>
              <a:rPr kumimoji="0" lang="en-US" sz="1100" b="0" i="1" u="none" strike="noStrike" kern="0" cap="none" spc="0" normalizeH="0" baseline="0" noProof="0" dirty="0">
                <a:ln>
                  <a:noFill/>
                </a:ln>
                <a:solidFill>
                  <a:srgbClr val="0070C0"/>
                </a:solidFill>
                <a:effectLst/>
                <a:uLnTx/>
                <a:uFillTx/>
                <a:latin typeface="Calibri" panose="020F0502020204030204"/>
                <a:ea typeface="+mn-ea"/>
                <a:cs typeface="+mn-cs"/>
              </a:rPr>
              <a:t>FSU1 10% (S2) </a:t>
            </a:r>
            <a:r>
              <a:rPr kumimoji="0" lang="en-US" sz="1100" b="1" i="1" u="none" strike="noStrike" kern="0" cap="none" spc="0" normalizeH="0" baseline="0" noProof="0" dirty="0">
                <a:ln>
                  <a:noFill/>
                </a:ln>
                <a:solidFill>
                  <a:srgbClr val="0070C0"/>
                </a:solidFill>
                <a:effectLst/>
                <a:uLnTx/>
                <a:uFillTx/>
                <a:latin typeface="Calibri" panose="020F0502020204030204"/>
                <a:ea typeface="+mn-ea"/>
                <a:cs typeface="+mn-cs"/>
              </a:rPr>
              <a:t>Momo</a:t>
            </a:r>
          </a:p>
          <a:p>
            <a:pPr>
              <a:defRPr/>
            </a:pPr>
            <a:endParaRPr kumimoji="0" lang="en-US" sz="1100" b="0" i="0" u="none" strike="noStrike" kern="0" cap="none" spc="0" normalizeH="0" baseline="0" noProof="0" dirty="0">
              <a:ln>
                <a:noFill/>
              </a:ln>
              <a:solidFill>
                <a:srgbClr val="0070C0"/>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947D9A7C-2A1C-D2BE-0201-B291AAA8253B}"/>
              </a:ext>
            </a:extLst>
          </p:cNvPr>
          <p:cNvSpPr/>
          <p:nvPr/>
        </p:nvSpPr>
        <p:spPr>
          <a:xfrm>
            <a:off x="6930124" y="1437894"/>
            <a:ext cx="2153399" cy="3631763"/>
          </a:xfrm>
          <a:prstGeom prst="rect">
            <a:avLst/>
          </a:prstGeom>
          <a:noFill/>
        </p:spPr>
        <p:txBody>
          <a:bodyPr wrap="square" lIns="91440" tIns="45720" rIns="91440" bIns="45720">
            <a:spAutoFit/>
          </a:bodyPr>
          <a:lstStyle/>
          <a:p>
            <a:pPr algn="ctr"/>
            <a:r>
              <a:rPr kumimoji="0" lang="en-US" sz="11500" b="0" i="0" u="none" strike="noStrike" kern="0" cap="none" spc="0" normalizeH="0" baseline="0" noProof="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uLnTx/>
                <a:uFillTx/>
                <a:latin typeface="Calibri" panose="020F0502020204030204"/>
                <a:ea typeface="+mn-ea"/>
                <a:cs typeface="+mn-cs"/>
              </a:rPr>
              <a:t>X</a:t>
            </a:r>
          </a:p>
          <a:p>
            <a:pPr algn="ctr"/>
            <a:r>
              <a:rPr lang="en-US" sz="11500" kern="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alibri" panose="020F0502020204030204"/>
              </a:rPr>
              <a:t>X</a:t>
            </a:r>
            <a:endParaRPr lang="en-GB" sz="5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18" name="TextBox 17">
            <a:extLst>
              <a:ext uri="{FF2B5EF4-FFF2-40B4-BE49-F238E27FC236}">
                <a16:creationId xmlns:a16="http://schemas.microsoft.com/office/drawing/2014/main" id="{1586B978-2094-45D2-5465-9599D6C17AEE}"/>
              </a:ext>
            </a:extLst>
          </p:cNvPr>
          <p:cNvSpPr txBox="1"/>
          <p:nvPr/>
        </p:nvSpPr>
        <p:spPr>
          <a:xfrm>
            <a:off x="6872301" y="5083568"/>
            <a:ext cx="2027407" cy="771346"/>
          </a:xfrm>
          <a:prstGeom prst="roundRect">
            <a:avLst>
              <a:gd name="adj" fmla="val 28686"/>
            </a:avLst>
          </a:prstGeom>
          <a:solidFill>
            <a:schemeClr val="bg1">
              <a:lumMod val="85000"/>
            </a:schemeClr>
          </a:solidFill>
        </p:spPr>
        <p:txBody>
          <a:bodyPr wrap="square" lIns="0" tIns="0" rIns="0" bIns="0" rtlCol="0" anchor="ctr" anchorCtr="0">
            <a:spAutoFit/>
          </a:bodyPr>
          <a:lstStyle/>
          <a:p>
            <a:pPr algn="ctr"/>
            <a:r>
              <a:rPr lang="fr-CH" sz="1400" b="1" dirty="0">
                <a:solidFill>
                  <a:srgbClr val="0070C0"/>
                </a:solidFill>
                <a:latin typeface="Calibri" panose="020F0502020204030204" pitchFamily="34" charset="0"/>
                <a:cs typeface="Calibri" panose="020F0502020204030204" pitchFamily="34" charset="0"/>
              </a:rPr>
              <a:t>9 </a:t>
            </a:r>
            <a:r>
              <a:rPr lang="fr-CH" sz="1400" b="1" dirty="0" err="1">
                <a:solidFill>
                  <a:srgbClr val="0070C0"/>
                </a:solidFill>
                <a:latin typeface="Calibri" panose="020F0502020204030204" pitchFamily="34" charset="0"/>
                <a:cs typeface="Calibri" panose="020F0502020204030204" pitchFamily="34" charset="0"/>
              </a:rPr>
              <a:t>FSUs</a:t>
            </a:r>
            <a:endParaRPr lang="fr-CH" sz="1400" b="1" dirty="0">
              <a:solidFill>
                <a:srgbClr val="0070C0"/>
              </a:solidFill>
              <a:latin typeface="Calibri" panose="020F0502020204030204" pitchFamily="34" charset="0"/>
              <a:cs typeface="Calibri" panose="020F0502020204030204" pitchFamily="34" charset="0"/>
            </a:endParaRPr>
          </a:p>
          <a:p>
            <a:pPr algn="ctr"/>
            <a:r>
              <a:rPr lang="fr-CH" sz="1400" b="1" dirty="0">
                <a:solidFill>
                  <a:srgbClr val="843C0C"/>
                </a:solidFill>
                <a:latin typeface="Calibri" panose="020F0502020204030204" pitchFamily="34" charset="0"/>
                <a:cs typeface="Calibri" panose="020F0502020204030204" pitchFamily="34" charset="0"/>
              </a:rPr>
              <a:t>1 TEMP full-time</a:t>
            </a:r>
          </a:p>
          <a:p>
            <a:pPr algn="ctr"/>
            <a:r>
              <a:rPr lang="fr-CH" sz="1400" b="1" dirty="0">
                <a:solidFill>
                  <a:srgbClr val="843C0C"/>
                </a:solidFill>
                <a:latin typeface="Calibri" panose="020F0502020204030204" pitchFamily="34" charset="0"/>
                <a:cs typeface="Calibri" panose="020F0502020204030204" pitchFamily="34" charset="0"/>
              </a:rPr>
              <a:t>1 TEMP renfort</a:t>
            </a:r>
            <a:endParaRPr lang="en-GB" sz="1400" b="1" dirty="0">
              <a:solidFill>
                <a:srgbClr val="843C0C"/>
              </a:solidFill>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4A6F2C7D-5BAD-2092-E7FB-D424AE731128}"/>
              </a:ext>
            </a:extLst>
          </p:cNvPr>
          <p:cNvSpPr txBox="1"/>
          <p:nvPr/>
        </p:nvSpPr>
        <p:spPr>
          <a:xfrm>
            <a:off x="2443656" y="5431125"/>
            <a:ext cx="2027407" cy="514231"/>
          </a:xfrm>
          <a:prstGeom prst="roundRect">
            <a:avLst>
              <a:gd name="adj" fmla="val 28686"/>
            </a:avLst>
          </a:prstGeom>
          <a:solidFill>
            <a:schemeClr val="bg1">
              <a:lumMod val="85000"/>
            </a:schemeClr>
          </a:solidFill>
        </p:spPr>
        <p:txBody>
          <a:bodyPr wrap="square" lIns="0" tIns="0" rIns="0" bIns="0" rtlCol="0" anchor="ctr" anchorCtr="0">
            <a:spAutoFit/>
          </a:bodyPr>
          <a:lstStyle/>
          <a:p>
            <a:pPr algn="ctr"/>
            <a:r>
              <a:rPr lang="fr-CH" sz="1400" b="1" i="1" dirty="0">
                <a:solidFill>
                  <a:srgbClr val="0070C0"/>
                </a:solidFill>
                <a:latin typeface="Calibri" panose="020F0502020204030204" pitchFamily="34" charset="0"/>
                <a:cs typeface="Calibri" panose="020F0502020204030204" pitchFamily="34" charset="0"/>
              </a:rPr>
              <a:t>Italic </a:t>
            </a:r>
            <a:r>
              <a:rPr lang="fr-CH" sz="1400" b="1" i="1" dirty="0" err="1">
                <a:solidFill>
                  <a:srgbClr val="0070C0"/>
                </a:solidFill>
                <a:latin typeface="Calibri" panose="020F0502020204030204" pitchFamily="34" charset="0"/>
                <a:cs typeface="Calibri" panose="020F0502020204030204" pitchFamily="34" charset="0"/>
              </a:rPr>
              <a:t>means</a:t>
            </a:r>
            <a:r>
              <a:rPr lang="fr-CH" sz="1400" b="1" i="1" dirty="0">
                <a:solidFill>
                  <a:srgbClr val="0070C0"/>
                </a:solidFill>
                <a:latin typeface="Calibri" panose="020F0502020204030204" pitchFamily="34" charset="0"/>
                <a:cs typeface="Calibri" panose="020F0502020204030204" pitchFamily="34" charset="0"/>
              </a:rPr>
              <a:t> </a:t>
            </a:r>
            <a:r>
              <a:rPr lang="fr-CH" sz="1400" b="1" i="1" dirty="0" err="1">
                <a:solidFill>
                  <a:srgbClr val="0070C0"/>
                </a:solidFill>
                <a:latin typeface="Calibri" panose="020F0502020204030204" pitchFamily="34" charset="0"/>
                <a:cs typeface="Calibri" panose="020F0502020204030204" pitchFamily="34" charset="0"/>
              </a:rPr>
              <a:t>shared</a:t>
            </a:r>
            <a:r>
              <a:rPr lang="fr-CH" sz="1400" b="1" i="1" dirty="0">
                <a:solidFill>
                  <a:srgbClr val="0070C0"/>
                </a:solidFill>
                <a:latin typeface="Calibri" panose="020F0502020204030204" pitchFamily="34" charset="0"/>
                <a:cs typeface="Calibri" panose="020F0502020204030204" pitchFamily="34" charset="0"/>
              </a:rPr>
              <a:t> </a:t>
            </a:r>
            <a:r>
              <a:rPr lang="fr-CH" sz="1400" b="1" i="1" dirty="0" err="1">
                <a:solidFill>
                  <a:srgbClr val="0070C0"/>
                </a:solidFill>
                <a:latin typeface="Calibri" panose="020F0502020204030204" pitchFamily="34" charset="0"/>
                <a:cs typeface="Calibri" panose="020F0502020204030204" pitchFamily="34" charset="0"/>
              </a:rPr>
              <a:t>resource</a:t>
            </a:r>
            <a:endParaRPr lang="fr-CH" sz="1400" b="1" i="1" dirty="0">
              <a:solidFill>
                <a:srgbClr val="0070C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38595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33C8820-82B9-CDB3-BB73-7DF4805B6EC0}"/>
              </a:ext>
            </a:extLst>
          </p:cNvPr>
          <p:cNvSpPr>
            <a:spLocks noGrp="1"/>
          </p:cNvSpPr>
          <p:nvPr>
            <p:ph idx="1"/>
          </p:nvPr>
        </p:nvSpPr>
        <p:spPr>
          <a:xfrm>
            <a:off x="407988" y="1173079"/>
            <a:ext cx="11470419" cy="5027696"/>
          </a:xfrm>
        </p:spPr>
        <p:txBody>
          <a:bodyPr/>
          <a:lstStyle/>
          <a:p>
            <a:pPr>
              <a:spcBef>
                <a:spcPts val="800"/>
              </a:spcBef>
              <a:tabLst>
                <a:tab pos="4032250" algn="l"/>
              </a:tabLst>
            </a:pPr>
            <a:r>
              <a:rPr lang="fr-CH" b="0" dirty="0"/>
              <a:t>Jean-Baptiste Deschamps	- Support to </a:t>
            </a:r>
            <a:r>
              <a:rPr lang="fr-CH" b="0" dirty="0" err="1"/>
              <a:t>refurbishment</a:t>
            </a:r>
            <a:r>
              <a:rPr lang="fr-CH" b="0" dirty="0"/>
              <a:t> of HIE-ISOLDE Cryo-module 1.</a:t>
            </a:r>
            <a:br>
              <a:rPr lang="fr-CH" b="0" dirty="0"/>
            </a:br>
            <a:r>
              <a:rPr lang="fr-CH" b="0" dirty="0"/>
              <a:t>	- </a:t>
            </a:r>
            <a:r>
              <a:rPr lang="fr-CH" b="0" dirty="0" err="1"/>
              <a:t>During</a:t>
            </a:r>
            <a:r>
              <a:rPr lang="fr-CH" b="0" dirty="0"/>
              <a:t> LS3, at the </a:t>
            </a:r>
            <a:r>
              <a:rPr lang="fr-CH" b="0" dirty="0" err="1"/>
              <a:t>beginning</a:t>
            </a:r>
            <a:r>
              <a:rPr lang="fr-CH" b="0" dirty="0"/>
              <a:t> of LS3, </a:t>
            </a:r>
            <a:r>
              <a:rPr lang="fr-CH" b="0" dirty="0" err="1"/>
              <a:t>which</a:t>
            </a:r>
            <a:r>
              <a:rPr lang="fr-CH" b="0" dirty="0"/>
              <a:t> for Isolde, start </a:t>
            </a:r>
            <a:br>
              <a:rPr lang="fr-CH" b="0" dirty="0"/>
            </a:br>
            <a:r>
              <a:rPr lang="fr-CH" b="0" dirty="0"/>
              <a:t>	  in end 202</a:t>
            </a:r>
            <a:r>
              <a:rPr lang="fr-CH" dirty="0"/>
              <a:t>5</a:t>
            </a:r>
            <a:r>
              <a:rPr lang="fr-CH" b="0" dirty="0"/>
              <a:t>.</a:t>
            </a:r>
            <a:br>
              <a:rPr lang="fr-CH" b="0" dirty="0"/>
            </a:br>
            <a:r>
              <a:rPr lang="fr-CH" b="0" dirty="0"/>
              <a:t>	- </a:t>
            </a:r>
            <a:r>
              <a:rPr lang="fr-CH" b="0" dirty="0" err="1"/>
              <a:t>Although</a:t>
            </a:r>
            <a:r>
              <a:rPr lang="fr-CH" b="0" dirty="0"/>
              <a:t> a 3-month duration </a:t>
            </a:r>
            <a:r>
              <a:rPr lang="fr-CH" b="0" dirty="0" err="1"/>
              <a:t>is</a:t>
            </a:r>
            <a:r>
              <a:rPr lang="fr-CH" b="0" dirty="0"/>
              <a:t> </a:t>
            </a:r>
            <a:r>
              <a:rPr lang="fr-CH" b="0" dirty="0" err="1"/>
              <a:t>announced</a:t>
            </a:r>
            <a:r>
              <a:rPr lang="fr-CH" b="0" dirty="0"/>
              <a:t>, </a:t>
            </a:r>
            <a:r>
              <a:rPr lang="fr-CH" b="0" dirty="0" err="1"/>
              <a:t>we</a:t>
            </a:r>
            <a:r>
              <a:rPr lang="fr-CH" b="0" dirty="0"/>
              <a:t> are </a:t>
            </a:r>
            <a:r>
              <a:rPr lang="fr-CH" b="0" dirty="0" err="1"/>
              <a:t>expecting</a:t>
            </a:r>
            <a:br>
              <a:rPr lang="fr-CH" b="0" dirty="0"/>
            </a:br>
            <a:r>
              <a:rPr lang="fr-CH" b="0" dirty="0"/>
              <a:t>	  </a:t>
            </a:r>
            <a:r>
              <a:rPr lang="fr-CH" b="0" dirty="0" err="1"/>
              <a:t>that</a:t>
            </a:r>
            <a:r>
              <a:rPr lang="fr-CH" b="0" dirty="0"/>
              <a:t> more time and more </a:t>
            </a:r>
            <a:r>
              <a:rPr lang="fr-CH" b="0" dirty="0" err="1"/>
              <a:t>resources</a:t>
            </a:r>
            <a:r>
              <a:rPr lang="fr-CH" b="0" dirty="0"/>
              <a:t> </a:t>
            </a:r>
            <a:r>
              <a:rPr lang="fr-CH" b="0" dirty="0" err="1"/>
              <a:t>will</a:t>
            </a:r>
            <a:r>
              <a:rPr lang="fr-CH" b="0" dirty="0"/>
              <a:t> </a:t>
            </a:r>
            <a:r>
              <a:rPr lang="fr-CH" b="0" dirty="0" err="1"/>
              <a:t>be</a:t>
            </a:r>
            <a:r>
              <a:rPr lang="fr-CH" b="0" dirty="0"/>
              <a:t> </a:t>
            </a:r>
            <a:r>
              <a:rPr lang="fr-CH" b="0" dirty="0" err="1"/>
              <a:t>needed</a:t>
            </a:r>
            <a:r>
              <a:rPr lang="fr-CH" b="0" dirty="0"/>
              <a:t>.</a:t>
            </a:r>
          </a:p>
          <a:p>
            <a:pPr>
              <a:spcBef>
                <a:spcPts val="800"/>
              </a:spcBef>
              <a:tabLst>
                <a:tab pos="4032250" algn="l"/>
              </a:tabLst>
            </a:pPr>
            <a:r>
              <a:rPr lang="fr-CH" b="0" dirty="0"/>
              <a:t>Yann Leclercq	- </a:t>
            </a:r>
            <a:r>
              <a:rPr lang="fr-CH" b="0" dirty="0" err="1"/>
              <a:t>Same</a:t>
            </a:r>
            <a:r>
              <a:rPr lang="fr-CH" b="0" dirty="0"/>
              <a:t> as Jean-Baptiste for HIE-ISOLDE	 </a:t>
            </a:r>
          </a:p>
          <a:p>
            <a:pPr>
              <a:spcBef>
                <a:spcPts val="800"/>
              </a:spcBef>
              <a:tabLst>
                <a:tab pos="4032250" algn="l"/>
              </a:tabLst>
            </a:pPr>
            <a:r>
              <a:rPr lang="fr-CH" b="0" dirty="0" err="1"/>
              <a:t>Delio</a:t>
            </a:r>
            <a:r>
              <a:rPr lang="fr-CH" b="0" dirty="0"/>
              <a:t> Ramos	- Contribution to EESD &amp; </a:t>
            </a:r>
            <a:r>
              <a:rPr lang="fr-CH" b="0" dirty="0" err="1"/>
              <a:t>SHiP</a:t>
            </a:r>
            <a:r>
              <a:rPr lang="fr-CH" b="0" dirty="0"/>
              <a:t>		</a:t>
            </a:r>
            <a:endParaRPr lang="fr-CH" b="0" dirty="0">
              <a:solidFill>
                <a:schemeClr val="tx1"/>
              </a:solidFill>
            </a:endParaRPr>
          </a:p>
        </p:txBody>
      </p:sp>
      <p:sp>
        <p:nvSpPr>
          <p:cNvPr id="3" name="Title 2">
            <a:extLst>
              <a:ext uri="{FF2B5EF4-FFF2-40B4-BE49-F238E27FC236}">
                <a16:creationId xmlns:a16="http://schemas.microsoft.com/office/drawing/2014/main" id="{A3936248-EA05-CEF8-7413-CACDBD00C930}"/>
              </a:ext>
            </a:extLst>
          </p:cNvPr>
          <p:cNvSpPr>
            <a:spLocks noGrp="1"/>
          </p:cNvSpPr>
          <p:nvPr>
            <p:ph type="title"/>
          </p:nvPr>
        </p:nvSpPr>
        <p:spPr/>
        <p:txBody>
          <a:bodyPr/>
          <a:lstStyle/>
          <a:p>
            <a:r>
              <a:rPr lang="fr-CH" dirty="0" err="1"/>
              <a:t>Some</a:t>
            </a:r>
            <a:r>
              <a:rPr lang="fr-CH" dirty="0"/>
              <a:t> of us, staff, are </a:t>
            </a:r>
            <a:r>
              <a:rPr lang="fr-CH" dirty="0" err="1"/>
              <a:t>working</a:t>
            </a:r>
            <a:r>
              <a:rPr lang="fr-CH" dirty="0"/>
              <a:t>/</a:t>
            </a:r>
            <a:r>
              <a:rPr lang="fr-CH" dirty="0" err="1"/>
              <a:t>called</a:t>
            </a:r>
            <a:r>
              <a:rPr lang="fr-CH" dirty="0"/>
              <a:t> on </a:t>
            </a:r>
            <a:r>
              <a:rPr lang="fr-CH" dirty="0" err="1"/>
              <a:t>other</a:t>
            </a:r>
            <a:r>
              <a:rPr lang="fr-CH" dirty="0"/>
              <a:t> </a:t>
            </a:r>
            <a:r>
              <a:rPr lang="fr-CH" dirty="0" err="1"/>
              <a:t>tasks</a:t>
            </a:r>
            <a:r>
              <a:rPr lang="fr-CH" dirty="0"/>
              <a:t>  </a:t>
            </a:r>
            <a:endParaRPr lang="en-GB" dirty="0"/>
          </a:p>
        </p:txBody>
      </p:sp>
      <p:sp>
        <p:nvSpPr>
          <p:cNvPr id="4" name="Date Placeholder 3">
            <a:extLst>
              <a:ext uri="{FF2B5EF4-FFF2-40B4-BE49-F238E27FC236}">
                <a16:creationId xmlns:a16="http://schemas.microsoft.com/office/drawing/2014/main" id="{E19A532D-A3C2-1A05-F450-70A9843F3B2B}"/>
              </a:ext>
            </a:extLst>
          </p:cNvPr>
          <p:cNvSpPr>
            <a:spLocks noGrp="1"/>
          </p:cNvSpPr>
          <p:nvPr>
            <p:ph type="dt" sz="half" idx="10"/>
          </p:nvPr>
        </p:nvSpPr>
        <p:spPr/>
        <p:txBody>
          <a:bodyPr/>
          <a:lstStyle/>
          <a:p>
            <a:r>
              <a:rPr lang="en-US"/>
              <a:t>10/06/2025</a:t>
            </a:r>
            <a:endParaRPr lang="en-US" dirty="0"/>
          </a:p>
        </p:txBody>
      </p:sp>
      <p:sp>
        <p:nvSpPr>
          <p:cNvPr id="5" name="Footer Placeholder 4">
            <a:extLst>
              <a:ext uri="{FF2B5EF4-FFF2-40B4-BE49-F238E27FC236}">
                <a16:creationId xmlns:a16="http://schemas.microsoft.com/office/drawing/2014/main" id="{FADE8F13-8192-04F0-3F6F-CA55700C4987}"/>
              </a:ext>
            </a:extLst>
          </p:cNvPr>
          <p:cNvSpPr>
            <a:spLocks noGrp="1"/>
          </p:cNvSpPr>
          <p:nvPr>
            <p:ph type="ftr" sz="quarter" idx="11"/>
          </p:nvPr>
        </p:nvSpPr>
        <p:spPr/>
        <p:txBody>
          <a:bodyPr/>
          <a:lstStyle/>
          <a:p>
            <a:r>
              <a:rPr lang="en-GB"/>
              <a:t>HL-LHC WP3 – CMI Activities Review</a:t>
            </a:r>
            <a:endParaRPr lang="en-US" dirty="0"/>
          </a:p>
        </p:txBody>
      </p:sp>
      <p:sp>
        <p:nvSpPr>
          <p:cNvPr id="6" name="Slide Number Placeholder 5">
            <a:extLst>
              <a:ext uri="{FF2B5EF4-FFF2-40B4-BE49-F238E27FC236}">
                <a16:creationId xmlns:a16="http://schemas.microsoft.com/office/drawing/2014/main" id="{1B928976-F3CA-4A13-9D0F-EA62884BA575}"/>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Tree>
    <p:extLst>
      <p:ext uri="{BB962C8B-B14F-4D97-AF65-F5344CB8AC3E}">
        <p14:creationId xmlns:p14="http://schemas.microsoft.com/office/powerpoint/2010/main" val="2150140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1591192-850E-F69B-C8CA-F8A821405FAE}"/>
              </a:ext>
            </a:extLst>
          </p:cNvPr>
          <p:cNvSpPr>
            <a:spLocks noGrp="1"/>
          </p:cNvSpPr>
          <p:nvPr>
            <p:ph idx="1"/>
          </p:nvPr>
        </p:nvSpPr>
        <p:spPr/>
        <p:txBody>
          <a:bodyPr/>
          <a:lstStyle/>
          <a:p>
            <a:r>
              <a:rPr lang="fr-CH" b="0" dirty="0" err="1"/>
              <a:t>My</a:t>
            </a:r>
            <a:r>
              <a:rPr lang="fr-CH" b="0" dirty="0"/>
              <a:t> </a:t>
            </a:r>
            <a:r>
              <a:rPr lang="fr-CH" b="0" dirty="0" err="1"/>
              <a:t>personal</a:t>
            </a:r>
            <a:r>
              <a:rPr lang="fr-CH" b="0" dirty="0"/>
              <a:t> feeling </a:t>
            </a:r>
            <a:r>
              <a:rPr lang="fr-CH" b="0" dirty="0" err="1"/>
              <a:t>is</a:t>
            </a:r>
            <a:r>
              <a:rPr lang="fr-CH" b="0" dirty="0"/>
              <a:t> </a:t>
            </a:r>
            <a:r>
              <a:rPr lang="fr-CH" b="0" dirty="0" err="1"/>
              <a:t>that</a:t>
            </a:r>
            <a:r>
              <a:rPr lang="fr-CH" b="0" dirty="0"/>
              <a:t> 1 </a:t>
            </a:r>
            <a:r>
              <a:rPr lang="fr-CH" b="0" dirty="0" err="1"/>
              <a:t>FTE</a:t>
            </a:r>
            <a:r>
              <a:rPr lang="fr-CH" dirty="0" err="1"/>
              <a:t>·</a:t>
            </a:r>
            <a:r>
              <a:rPr lang="fr-CH" b="0" dirty="0" err="1"/>
              <a:t>y</a:t>
            </a:r>
            <a:r>
              <a:rPr lang="fr-CH" b="0" dirty="0"/>
              <a:t> </a:t>
            </a:r>
            <a:r>
              <a:rPr lang="fr-CH" b="0" dirty="0" err="1"/>
              <a:t>is</a:t>
            </a:r>
            <a:r>
              <a:rPr lang="fr-CH" b="0" dirty="0"/>
              <a:t> not </a:t>
            </a:r>
            <a:r>
              <a:rPr lang="fr-CH" b="0" dirty="0" err="1"/>
              <a:t>sufficient</a:t>
            </a:r>
            <a:r>
              <a:rPr lang="fr-CH" b="0" dirty="0"/>
              <a:t> to cover all the </a:t>
            </a:r>
            <a:r>
              <a:rPr lang="fr-CH" b="0" dirty="0" err="1"/>
              <a:t>work</a:t>
            </a:r>
            <a:r>
              <a:rPr lang="fr-CH" b="0" dirty="0"/>
              <a:t> of WP3 </a:t>
            </a:r>
            <a:r>
              <a:rPr lang="fr-CH" b="0" dirty="0" err="1"/>
              <a:t>cryo-assemblies</a:t>
            </a:r>
            <a:r>
              <a:rPr lang="fr-CH" b="0" dirty="0"/>
              <a:t> </a:t>
            </a:r>
            <a:r>
              <a:rPr lang="fr-CH" dirty="0"/>
              <a:t>+</a:t>
            </a:r>
            <a:r>
              <a:rPr lang="fr-CH" b="0" dirty="0"/>
              <a:t> WP3 DCM/LDQM </a:t>
            </a:r>
            <a:r>
              <a:rPr lang="fr-CH" dirty="0"/>
              <a:t>+</a:t>
            </a:r>
            <a:r>
              <a:rPr lang="fr-CH" b="0" dirty="0"/>
              <a:t> Q4/Q10 (for Q5, </a:t>
            </a:r>
            <a:r>
              <a:rPr lang="fr-CH" b="0" dirty="0" err="1"/>
              <a:t>most</a:t>
            </a:r>
            <a:r>
              <a:rPr lang="fr-CH" b="0" dirty="0"/>
              <a:t> of the </a:t>
            </a:r>
            <a:r>
              <a:rPr lang="fr-CH" b="0" dirty="0" err="1"/>
              <a:t>work</a:t>
            </a:r>
            <a:r>
              <a:rPr lang="fr-CH" b="0" dirty="0"/>
              <a:t> </a:t>
            </a:r>
            <a:r>
              <a:rPr lang="fr-CH" b="0" dirty="0" err="1"/>
              <a:t>will</a:t>
            </a:r>
            <a:r>
              <a:rPr lang="fr-CH" b="0" dirty="0"/>
              <a:t> </a:t>
            </a:r>
            <a:r>
              <a:rPr lang="fr-CH" b="0" dirty="0" err="1"/>
              <a:t>be</a:t>
            </a:r>
            <a:r>
              <a:rPr lang="fr-CH" b="0" dirty="0"/>
              <a:t> </a:t>
            </a:r>
            <a:r>
              <a:rPr lang="fr-CH" b="0" dirty="0" err="1"/>
              <a:t>done</a:t>
            </a:r>
            <a:r>
              <a:rPr lang="fr-CH" b="0" dirty="0"/>
              <a:t> by VSC) </a:t>
            </a:r>
            <a:r>
              <a:rPr lang="fr-CH" dirty="0"/>
              <a:t>+</a:t>
            </a:r>
            <a:r>
              <a:rPr lang="fr-CH" b="0" dirty="0"/>
              <a:t> LHC (MB, SSS)</a:t>
            </a:r>
          </a:p>
          <a:p>
            <a:r>
              <a:rPr lang="en-GB" b="0" dirty="0"/>
              <a:t>I would consider reinforcing the QA/QC team with an additional FTE, assuming that the need should be reassessed on a yearly basis.</a:t>
            </a:r>
          </a:p>
        </p:txBody>
      </p:sp>
      <p:sp>
        <p:nvSpPr>
          <p:cNvPr id="3" name="Title 2">
            <a:extLst>
              <a:ext uri="{FF2B5EF4-FFF2-40B4-BE49-F238E27FC236}">
                <a16:creationId xmlns:a16="http://schemas.microsoft.com/office/drawing/2014/main" id="{63C9AA38-6881-EAC6-4038-E9D249FFD17B}"/>
              </a:ext>
            </a:extLst>
          </p:cNvPr>
          <p:cNvSpPr>
            <a:spLocks noGrp="1"/>
          </p:cNvSpPr>
          <p:nvPr>
            <p:ph type="title"/>
          </p:nvPr>
        </p:nvSpPr>
        <p:spPr/>
        <p:txBody>
          <a:bodyPr/>
          <a:lstStyle/>
          <a:p>
            <a:r>
              <a:rPr lang="fr-CH" dirty="0"/>
              <a:t>QA/QC</a:t>
            </a:r>
            <a:endParaRPr lang="en-GB" dirty="0"/>
          </a:p>
        </p:txBody>
      </p:sp>
      <p:sp>
        <p:nvSpPr>
          <p:cNvPr id="4" name="Date Placeholder 3">
            <a:extLst>
              <a:ext uri="{FF2B5EF4-FFF2-40B4-BE49-F238E27FC236}">
                <a16:creationId xmlns:a16="http://schemas.microsoft.com/office/drawing/2014/main" id="{8BC809C9-952C-5A9F-4E7C-C4E641637498}"/>
              </a:ext>
            </a:extLst>
          </p:cNvPr>
          <p:cNvSpPr>
            <a:spLocks noGrp="1"/>
          </p:cNvSpPr>
          <p:nvPr>
            <p:ph type="dt" sz="half" idx="10"/>
          </p:nvPr>
        </p:nvSpPr>
        <p:spPr/>
        <p:txBody>
          <a:bodyPr/>
          <a:lstStyle/>
          <a:p>
            <a:r>
              <a:rPr lang="en-US"/>
              <a:t>10/06/2025</a:t>
            </a:r>
            <a:endParaRPr lang="en-US" dirty="0"/>
          </a:p>
        </p:txBody>
      </p:sp>
      <p:sp>
        <p:nvSpPr>
          <p:cNvPr id="5" name="Footer Placeholder 4">
            <a:extLst>
              <a:ext uri="{FF2B5EF4-FFF2-40B4-BE49-F238E27FC236}">
                <a16:creationId xmlns:a16="http://schemas.microsoft.com/office/drawing/2014/main" id="{C10F7DAD-A340-5D7D-B849-93E4B7D44776}"/>
              </a:ext>
            </a:extLst>
          </p:cNvPr>
          <p:cNvSpPr>
            <a:spLocks noGrp="1"/>
          </p:cNvSpPr>
          <p:nvPr>
            <p:ph type="ftr" sz="quarter" idx="11"/>
          </p:nvPr>
        </p:nvSpPr>
        <p:spPr/>
        <p:txBody>
          <a:bodyPr/>
          <a:lstStyle/>
          <a:p>
            <a:r>
              <a:rPr lang="en-GB"/>
              <a:t>HL-LHC WP3 – CMI Activities Review</a:t>
            </a:r>
            <a:endParaRPr lang="en-US" dirty="0"/>
          </a:p>
        </p:txBody>
      </p:sp>
      <p:sp>
        <p:nvSpPr>
          <p:cNvPr id="6" name="Slide Number Placeholder 5">
            <a:extLst>
              <a:ext uri="{FF2B5EF4-FFF2-40B4-BE49-F238E27FC236}">
                <a16:creationId xmlns:a16="http://schemas.microsoft.com/office/drawing/2014/main" id="{7EFF6726-E1E2-5EC9-8969-11E75F81FFD7}"/>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Tree>
    <p:extLst>
      <p:ext uri="{BB962C8B-B14F-4D97-AF65-F5344CB8AC3E}">
        <p14:creationId xmlns:p14="http://schemas.microsoft.com/office/powerpoint/2010/main" val="60990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262291-EEDF-18C7-7046-863D370B80DE}"/>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0046357-FC5C-8B21-D0AE-B741349D4E4D}"/>
              </a:ext>
            </a:extLst>
          </p:cNvPr>
          <p:cNvSpPr>
            <a:spLocks noGrp="1"/>
          </p:cNvSpPr>
          <p:nvPr>
            <p:ph idx="1"/>
          </p:nvPr>
        </p:nvSpPr>
        <p:spPr/>
        <p:txBody>
          <a:bodyPr/>
          <a:lstStyle/>
          <a:p>
            <a:r>
              <a:rPr lang="fr-CH" b="0" dirty="0" err="1"/>
              <a:t>Internal</a:t>
            </a:r>
            <a:r>
              <a:rPr lang="fr-CH" b="0" dirty="0"/>
              <a:t> to the section</a:t>
            </a:r>
          </a:p>
          <a:p>
            <a:pPr lvl="1"/>
            <a:r>
              <a:rPr lang="fr-CH" dirty="0"/>
              <a:t>There are 3 main </a:t>
            </a:r>
            <a:r>
              <a:rPr lang="fr-CH" dirty="0" err="1"/>
              <a:t>activities</a:t>
            </a:r>
            <a:r>
              <a:rPr lang="fr-CH" dirty="0"/>
              <a:t> in the section (</a:t>
            </a:r>
            <a:r>
              <a:rPr lang="fr-CH" dirty="0" err="1"/>
              <a:t>see</a:t>
            </a:r>
            <a:r>
              <a:rPr lang="fr-CH" dirty="0"/>
              <a:t> </a:t>
            </a:r>
            <a:r>
              <a:rPr lang="fr-CH" dirty="0" err="1"/>
              <a:t>organisational</a:t>
            </a:r>
            <a:r>
              <a:rPr lang="fr-CH" dirty="0"/>
              <a:t> chart), i.e. 3 teams, and </a:t>
            </a:r>
            <a:r>
              <a:rPr lang="fr-CH" dirty="0" err="1"/>
              <a:t>this</a:t>
            </a:r>
            <a:r>
              <a:rPr lang="fr-CH" dirty="0"/>
              <a:t> </a:t>
            </a:r>
            <a:r>
              <a:rPr lang="fr-CH" dirty="0" err="1"/>
              <a:t>is</a:t>
            </a:r>
            <a:r>
              <a:rPr lang="fr-CH" dirty="0"/>
              <a:t> OK</a:t>
            </a:r>
          </a:p>
          <a:p>
            <a:pPr lvl="1"/>
            <a:r>
              <a:rPr lang="en-GB" b="0" dirty="0"/>
              <a:t>Sharing resources is beneficial. However, this is occasional. It does happen, but not as easily as I would expect. There are hiccups!</a:t>
            </a:r>
            <a:r>
              <a:rPr lang="fr-CH" b="0" dirty="0"/>
              <a:t>  </a:t>
            </a:r>
          </a:p>
          <a:p>
            <a:r>
              <a:rPr lang="fr-CH" b="0" dirty="0" err="1"/>
              <a:t>With</a:t>
            </a:r>
            <a:r>
              <a:rPr lang="fr-CH" b="0" dirty="0"/>
              <a:t> </a:t>
            </a:r>
            <a:r>
              <a:rPr lang="fr-CH" b="0" dirty="0" err="1"/>
              <a:t>external</a:t>
            </a:r>
            <a:r>
              <a:rPr lang="fr-CH" b="0" dirty="0"/>
              <a:t> </a:t>
            </a:r>
            <a:r>
              <a:rPr lang="fr-CH" b="0" dirty="0" err="1"/>
              <a:t>contributors</a:t>
            </a:r>
            <a:endParaRPr lang="fr-CH" b="0" dirty="0"/>
          </a:p>
          <a:p>
            <a:pPr lvl="1"/>
            <a:r>
              <a:rPr lang="en-GB" dirty="0"/>
              <a:t>My understanding is that the organisation of X-Ray examination is difficult. The response of the service is not at the level we would like/need</a:t>
            </a:r>
            <a:r>
              <a:rPr lang="fr-CH" dirty="0"/>
              <a:t>.</a:t>
            </a:r>
          </a:p>
          <a:p>
            <a:pPr lvl="1"/>
            <a:r>
              <a:rPr lang="fr-CH" b="0" dirty="0" err="1"/>
              <a:t>Otherwis</a:t>
            </a:r>
            <a:r>
              <a:rPr lang="fr-CH" dirty="0" err="1"/>
              <a:t>e</a:t>
            </a:r>
            <a:r>
              <a:rPr lang="fr-CH" dirty="0"/>
              <a:t>, </a:t>
            </a:r>
            <a:r>
              <a:rPr lang="fr-CH" dirty="0" err="1"/>
              <a:t>it</a:t>
            </a:r>
            <a:r>
              <a:rPr lang="fr-CH" dirty="0"/>
              <a:t> </a:t>
            </a:r>
            <a:r>
              <a:rPr lang="fr-CH" dirty="0" err="1"/>
              <a:t>is</a:t>
            </a:r>
            <a:r>
              <a:rPr lang="fr-CH" dirty="0"/>
              <a:t> </a:t>
            </a:r>
            <a:r>
              <a:rPr lang="fr-CH" dirty="0" err="1"/>
              <a:t>so</a:t>
            </a:r>
            <a:r>
              <a:rPr lang="fr-CH" dirty="0"/>
              <a:t> far </a:t>
            </a:r>
            <a:r>
              <a:rPr lang="fr-CH" dirty="0" err="1"/>
              <a:t>allright</a:t>
            </a:r>
            <a:r>
              <a:rPr lang="fr-CH" dirty="0"/>
              <a:t>, e.g., </a:t>
            </a:r>
            <a:r>
              <a:rPr lang="fr-CH" dirty="0" err="1"/>
              <a:t>welding</a:t>
            </a:r>
            <a:r>
              <a:rPr lang="fr-CH" dirty="0"/>
              <a:t> </a:t>
            </a:r>
            <a:r>
              <a:rPr lang="fr-CH" dirty="0" err="1"/>
              <a:t>with</a:t>
            </a:r>
            <a:r>
              <a:rPr lang="fr-CH" dirty="0"/>
              <a:t> EN-MME, </a:t>
            </a:r>
            <a:r>
              <a:rPr lang="fr-CH" dirty="0" err="1"/>
              <a:t>survey</a:t>
            </a:r>
            <a:r>
              <a:rPr lang="fr-CH" dirty="0"/>
              <a:t> </a:t>
            </a:r>
            <a:r>
              <a:rPr lang="fr-CH" dirty="0" err="1"/>
              <a:t>with</a:t>
            </a:r>
            <a:r>
              <a:rPr lang="fr-CH" dirty="0"/>
              <a:t> BE-GM, </a:t>
            </a:r>
            <a:r>
              <a:rPr lang="en-GB" b="0" dirty="0"/>
              <a:t>4030 leak and pressure tests with TE-VSC, </a:t>
            </a:r>
            <a:r>
              <a:rPr lang="en-GB" dirty="0"/>
              <a:t>pressure tests with HSE, bb and electrical tests with LMF.</a:t>
            </a:r>
          </a:p>
          <a:p>
            <a:pPr lvl="1"/>
            <a:r>
              <a:rPr lang="en-GB" b="0" dirty="0"/>
              <a:t>Of course, all these contributors have own priorities.</a:t>
            </a:r>
            <a:endParaRPr lang="fr-CH" b="0" dirty="0"/>
          </a:p>
          <a:p>
            <a:endParaRPr lang="en-GB" b="0" dirty="0"/>
          </a:p>
        </p:txBody>
      </p:sp>
      <p:sp>
        <p:nvSpPr>
          <p:cNvPr id="3" name="Title 2">
            <a:extLst>
              <a:ext uri="{FF2B5EF4-FFF2-40B4-BE49-F238E27FC236}">
                <a16:creationId xmlns:a16="http://schemas.microsoft.com/office/drawing/2014/main" id="{8651E09C-0D54-CFE6-9363-C5AF8C119AFC}"/>
              </a:ext>
            </a:extLst>
          </p:cNvPr>
          <p:cNvSpPr>
            <a:spLocks noGrp="1"/>
          </p:cNvSpPr>
          <p:nvPr>
            <p:ph type="title"/>
          </p:nvPr>
        </p:nvSpPr>
        <p:spPr/>
        <p:txBody>
          <a:bodyPr/>
          <a:lstStyle/>
          <a:p>
            <a:r>
              <a:rPr lang="fr-CH" dirty="0" err="1"/>
              <a:t>Resources</a:t>
            </a:r>
            <a:r>
              <a:rPr lang="fr-CH" dirty="0"/>
              <a:t> management</a:t>
            </a:r>
            <a:endParaRPr lang="en-GB" dirty="0"/>
          </a:p>
        </p:txBody>
      </p:sp>
      <p:sp>
        <p:nvSpPr>
          <p:cNvPr id="4" name="Date Placeholder 3">
            <a:extLst>
              <a:ext uri="{FF2B5EF4-FFF2-40B4-BE49-F238E27FC236}">
                <a16:creationId xmlns:a16="http://schemas.microsoft.com/office/drawing/2014/main" id="{7617EA80-E7CA-6BDF-F2D2-E95AAFAA3AB2}"/>
              </a:ext>
            </a:extLst>
          </p:cNvPr>
          <p:cNvSpPr>
            <a:spLocks noGrp="1"/>
          </p:cNvSpPr>
          <p:nvPr>
            <p:ph type="dt" sz="half" idx="10"/>
          </p:nvPr>
        </p:nvSpPr>
        <p:spPr/>
        <p:txBody>
          <a:bodyPr/>
          <a:lstStyle/>
          <a:p>
            <a:r>
              <a:rPr lang="en-US"/>
              <a:t>10/06/2025</a:t>
            </a:r>
            <a:endParaRPr lang="en-US" dirty="0"/>
          </a:p>
        </p:txBody>
      </p:sp>
      <p:sp>
        <p:nvSpPr>
          <p:cNvPr id="5" name="Footer Placeholder 4">
            <a:extLst>
              <a:ext uri="{FF2B5EF4-FFF2-40B4-BE49-F238E27FC236}">
                <a16:creationId xmlns:a16="http://schemas.microsoft.com/office/drawing/2014/main" id="{68F125AF-A730-5D58-E0A4-51540E60DC30}"/>
              </a:ext>
            </a:extLst>
          </p:cNvPr>
          <p:cNvSpPr>
            <a:spLocks noGrp="1"/>
          </p:cNvSpPr>
          <p:nvPr>
            <p:ph type="ftr" sz="quarter" idx="11"/>
          </p:nvPr>
        </p:nvSpPr>
        <p:spPr/>
        <p:txBody>
          <a:bodyPr/>
          <a:lstStyle/>
          <a:p>
            <a:r>
              <a:rPr lang="en-GB"/>
              <a:t>HL-LHC WP3 – CMI Activities Review</a:t>
            </a:r>
            <a:endParaRPr lang="en-US" dirty="0"/>
          </a:p>
        </p:txBody>
      </p:sp>
      <p:sp>
        <p:nvSpPr>
          <p:cNvPr id="6" name="Slide Number Placeholder 5">
            <a:extLst>
              <a:ext uri="{FF2B5EF4-FFF2-40B4-BE49-F238E27FC236}">
                <a16:creationId xmlns:a16="http://schemas.microsoft.com/office/drawing/2014/main" id="{EB717818-7A1F-244C-08D8-BD9AD681EF49}"/>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Tree>
    <p:extLst>
      <p:ext uri="{BB962C8B-B14F-4D97-AF65-F5344CB8AC3E}">
        <p14:creationId xmlns:p14="http://schemas.microsoft.com/office/powerpoint/2010/main" val="2230307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9B44F075-FF8B-9C29-4777-31AF696C9707}"/>
              </a:ext>
            </a:extLst>
          </p:cNvPr>
          <p:cNvSpPr>
            <a:spLocks noGrp="1"/>
          </p:cNvSpPr>
          <p:nvPr>
            <p:ph type="title"/>
          </p:nvPr>
        </p:nvSpPr>
        <p:spPr/>
        <p:txBody>
          <a:bodyPr/>
          <a:lstStyle/>
          <a:p>
            <a:r>
              <a:rPr lang="fr-CH" dirty="0" err="1"/>
              <a:t>From</a:t>
            </a:r>
            <a:r>
              <a:rPr lang="fr-CH" dirty="0"/>
              <a:t> </a:t>
            </a:r>
            <a:r>
              <a:rPr lang="fr-CH" dirty="0" err="1"/>
              <a:t>November</a:t>
            </a:r>
            <a:r>
              <a:rPr lang="fr-CH" dirty="0"/>
              <a:t> 2023 to March 2025 …</a:t>
            </a:r>
            <a:endParaRPr lang="en-GB" dirty="0"/>
          </a:p>
        </p:txBody>
      </p:sp>
      <p:sp>
        <p:nvSpPr>
          <p:cNvPr id="4" name="Date Placeholder 3">
            <a:extLst>
              <a:ext uri="{FF2B5EF4-FFF2-40B4-BE49-F238E27FC236}">
                <a16:creationId xmlns:a16="http://schemas.microsoft.com/office/drawing/2014/main" id="{471A3B49-4603-93DE-4669-4162E4D63CE1}"/>
              </a:ext>
            </a:extLst>
          </p:cNvPr>
          <p:cNvSpPr>
            <a:spLocks noGrp="1"/>
          </p:cNvSpPr>
          <p:nvPr>
            <p:ph type="dt" sz="half" idx="10"/>
          </p:nvPr>
        </p:nvSpPr>
        <p:spPr/>
        <p:txBody>
          <a:bodyPr/>
          <a:lstStyle/>
          <a:p>
            <a:r>
              <a:rPr lang="en-US"/>
              <a:t>10/06/2025</a:t>
            </a:r>
            <a:endParaRPr lang="en-US" dirty="0"/>
          </a:p>
        </p:txBody>
      </p:sp>
      <p:sp>
        <p:nvSpPr>
          <p:cNvPr id="5" name="Footer Placeholder 4">
            <a:extLst>
              <a:ext uri="{FF2B5EF4-FFF2-40B4-BE49-F238E27FC236}">
                <a16:creationId xmlns:a16="http://schemas.microsoft.com/office/drawing/2014/main" id="{17F7719E-D040-8E57-4F1E-A12915D64E67}"/>
              </a:ext>
            </a:extLst>
          </p:cNvPr>
          <p:cNvSpPr>
            <a:spLocks noGrp="1"/>
          </p:cNvSpPr>
          <p:nvPr>
            <p:ph type="ftr" sz="quarter" idx="11"/>
          </p:nvPr>
        </p:nvSpPr>
        <p:spPr/>
        <p:txBody>
          <a:bodyPr/>
          <a:lstStyle/>
          <a:p>
            <a:r>
              <a:rPr lang="en-GB"/>
              <a:t>HL-LHC WP3 – CMI Activities Review</a:t>
            </a:r>
            <a:endParaRPr lang="en-US" dirty="0"/>
          </a:p>
        </p:txBody>
      </p:sp>
      <p:sp>
        <p:nvSpPr>
          <p:cNvPr id="6" name="Slide Number Placeholder 5">
            <a:extLst>
              <a:ext uri="{FF2B5EF4-FFF2-40B4-BE49-F238E27FC236}">
                <a16:creationId xmlns:a16="http://schemas.microsoft.com/office/drawing/2014/main" id="{38D3822F-F4D4-09F4-B379-1612A59533F0}"/>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7" name="Picture 6" descr="A screen shot of a computer screen&#10;&#10;Description automatically generated">
            <a:extLst>
              <a:ext uri="{FF2B5EF4-FFF2-40B4-BE49-F238E27FC236}">
                <a16:creationId xmlns:a16="http://schemas.microsoft.com/office/drawing/2014/main" id="{185492A5-9016-EB47-7B58-A40B1A9CF8BB}"/>
              </a:ext>
            </a:extLst>
          </p:cNvPr>
          <p:cNvPicPr>
            <a:picLocks noChangeAspect="1"/>
          </p:cNvPicPr>
          <p:nvPr/>
        </p:nvPicPr>
        <p:blipFill>
          <a:blip r:embed="rId2"/>
          <a:srcRect t="54374" r="94644" b="29045"/>
          <a:stretch/>
        </p:blipFill>
        <p:spPr>
          <a:xfrm>
            <a:off x="774002" y="1499324"/>
            <a:ext cx="1025995" cy="1764000"/>
          </a:xfrm>
          <a:prstGeom prst="rect">
            <a:avLst/>
          </a:prstGeom>
        </p:spPr>
      </p:pic>
      <p:grpSp>
        <p:nvGrpSpPr>
          <p:cNvPr id="8" name="Group 7">
            <a:extLst>
              <a:ext uri="{FF2B5EF4-FFF2-40B4-BE49-F238E27FC236}">
                <a16:creationId xmlns:a16="http://schemas.microsoft.com/office/drawing/2014/main" id="{EE647B30-728A-66AC-DFC3-8D509DA567DF}"/>
              </a:ext>
            </a:extLst>
          </p:cNvPr>
          <p:cNvGrpSpPr/>
          <p:nvPr/>
        </p:nvGrpSpPr>
        <p:grpSpPr>
          <a:xfrm>
            <a:off x="140598" y="3268677"/>
            <a:ext cx="11537948" cy="2115703"/>
            <a:chOff x="5715227" y="3663193"/>
            <a:chExt cx="8379710" cy="1690017"/>
          </a:xfrm>
        </p:grpSpPr>
        <p:pic>
          <p:nvPicPr>
            <p:cNvPr id="9" name="Picture 8" descr="A screen shot of a computer screen&#10;&#10;AI-generated content may be incorrect.">
              <a:extLst>
                <a:ext uri="{FF2B5EF4-FFF2-40B4-BE49-F238E27FC236}">
                  <a16:creationId xmlns:a16="http://schemas.microsoft.com/office/drawing/2014/main" id="{B7CDAACE-B36B-4F5E-CE0F-56E4165E778F}"/>
                </a:ext>
              </a:extLst>
            </p:cNvPr>
            <p:cNvPicPr>
              <a:picLocks noChangeAspect="1"/>
            </p:cNvPicPr>
            <p:nvPr/>
          </p:nvPicPr>
          <p:blipFill>
            <a:blip r:embed="rId3"/>
            <a:srcRect t="94836"/>
            <a:stretch/>
          </p:blipFill>
          <p:spPr>
            <a:xfrm>
              <a:off x="5715227" y="4999083"/>
              <a:ext cx="7833866" cy="354127"/>
            </a:xfrm>
            <a:prstGeom prst="rect">
              <a:avLst/>
            </a:prstGeom>
          </p:spPr>
        </p:pic>
        <p:pic>
          <p:nvPicPr>
            <p:cNvPr id="10" name="Picture 9" descr="A screen shot of a computer screen&#10;&#10;AI-generated content may be incorrect.">
              <a:extLst>
                <a:ext uri="{FF2B5EF4-FFF2-40B4-BE49-F238E27FC236}">
                  <a16:creationId xmlns:a16="http://schemas.microsoft.com/office/drawing/2014/main" id="{645C7FE5-184A-A914-5C27-D2C96CBD30B7}"/>
                </a:ext>
              </a:extLst>
            </p:cNvPr>
            <p:cNvPicPr>
              <a:picLocks noChangeAspect="1"/>
            </p:cNvPicPr>
            <p:nvPr/>
          </p:nvPicPr>
          <p:blipFill>
            <a:blip r:embed="rId3"/>
            <a:srcRect t="55782" b="24739"/>
            <a:stretch/>
          </p:blipFill>
          <p:spPr>
            <a:xfrm>
              <a:off x="6261071" y="3663193"/>
              <a:ext cx="7833866" cy="1335890"/>
            </a:xfrm>
            <a:prstGeom prst="rect">
              <a:avLst/>
            </a:prstGeom>
          </p:spPr>
        </p:pic>
      </p:grpSp>
      <p:pic>
        <p:nvPicPr>
          <p:cNvPr id="11" name="Picture 10">
            <a:extLst>
              <a:ext uri="{FF2B5EF4-FFF2-40B4-BE49-F238E27FC236}">
                <a16:creationId xmlns:a16="http://schemas.microsoft.com/office/drawing/2014/main" id="{9F132C5C-1E84-069E-B866-50A458CCF936}"/>
              </a:ext>
            </a:extLst>
          </p:cNvPr>
          <p:cNvPicPr>
            <a:picLocks noChangeAspect="1"/>
          </p:cNvPicPr>
          <p:nvPr/>
        </p:nvPicPr>
        <p:blipFill>
          <a:blip r:embed="rId4"/>
          <a:srcRect l="67198" r="19312"/>
          <a:stretch/>
        </p:blipFill>
        <p:spPr>
          <a:xfrm>
            <a:off x="5449579" y="1497021"/>
            <a:ext cx="3987114" cy="1765542"/>
          </a:xfrm>
          <a:prstGeom prst="rect">
            <a:avLst/>
          </a:prstGeom>
        </p:spPr>
      </p:pic>
      <p:pic>
        <p:nvPicPr>
          <p:cNvPr id="12" name="Picture 11">
            <a:extLst>
              <a:ext uri="{FF2B5EF4-FFF2-40B4-BE49-F238E27FC236}">
                <a16:creationId xmlns:a16="http://schemas.microsoft.com/office/drawing/2014/main" id="{588338B6-71BA-78DA-5320-93EF331C5EAB}"/>
              </a:ext>
            </a:extLst>
          </p:cNvPr>
          <p:cNvPicPr>
            <a:picLocks noChangeAspect="1"/>
          </p:cNvPicPr>
          <p:nvPr/>
        </p:nvPicPr>
        <p:blipFill>
          <a:blip r:embed="rId4"/>
          <a:srcRect l="80103" r="6315"/>
          <a:stretch/>
        </p:blipFill>
        <p:spPr>
          <a:xfrm>
            <a:off x="9254464" y="1499323"/>
            <a:ext cx="1672515" cy="1769353"/>
          </a:xfrm>
          <a:prstGeom prst="rect">
            <a:avLst/>
          </a:prstGeom>
        </p:spPr>
      </p:pic>
      <p:pic>
        <p:nvPicPr>
          <p:cNvPr id="13" name="Picture 12" descr="A screen shot of a computer screen&#10;&#10;Description automatically generated">
            <a:extLst>
              <a:ext uri="{FF2B5EF4-FFF2-40B4-BE49-F238E27FC236}">
                <a16:creationId xmlns:a16="http://schemas.microsoft.com/office/drawing/2014/main" id="{E8891F37-6A51-C01C-450D-147562DA9889}"/>
              </a:ext>
            </a:extLst>
          </p:cNvPr>
          <p:cNvPicPr>
            <a:picLocks noChangeAspect="1"/>
          </p:cNvPicPr>
          <p:nvPr/>
        </p:nvPicPr>
        <p:blipFill>
          <a:blip r:embed="rId2"/>
          <a:srcRect l="54216" t="54374" r="32161" b="29045"/>
          <a:stretch/>
        </p:blipFill>
        <p:spPr>
          <a:xfrm>
            <a:off x="1664983" y="1498457"/>
            <a:ext cx="3987114" cy="1764000"/>
          </a:xfrm>
          <a:prstGeom prst="rect">
            <a:avLst/>
          </a:prstGeom>
        </p:spPr>
      </p:pic>
      <p:sp>
        <p:nvSpPr>
          <p:cNvPr id="15" name="TextBox 14">
            <a:extLst>
              <a:ext uri="{FF2B5EF4-FFF2-40B4-BE49-F238E27FC236}">
                <a16:creationId xmlns:a16="http://schemas.microsoft.com/office/drawing/2014/main" id="{38E62D20-280E-9457-4F8E-0E7EC8E36722}"/>
              </a:ext>
            </a:extLst>
          </p:cNvPr>
          <p:cNvSpPr txBox="1"/>
          <p:nvPr/>
        </p:nvSpPr>
        <p:spPr>
          <a:xfrm>
            <a:off x="810823" y="1206447"/>
            <a:ext cx="1025996" cy="276999"/>
          </a:xfrm>
          <a:prstGeom prst="rect">
            <a:avLst/>
          </a:prstGeom>
          <a:noFill/>
        </p:spPr>
        <p:txBody>
          <a:bodyPr wrap="square" lIns="0" tIns="0" rIns="0" bIns="0" rtlCol="0">
            <a:spAutoFit/>
          </a:bodyPr>
          <a:lstStyle/>
          <a:p>
            <a:pPr algn="l"/>
            <a:r>
              <a:rPr lang="fr-CH" dirty="0"/>
              <a:t>Nov.2023</a:t>
            </a:r>
            <a:endParaRPr lang="en-GB" dirty="0"/>
          </a:p>
        </p:txBody>
      </p:sp>
      <p:sp>
        <p:nvSpPr>
          <p:cNvPr id="16" name="TextBox 15">
            <a:extLst>
              <a:ext uri="{FF2B5EF4-FFF2-40B4-BE49-F238E27FC236}">
                <a16:creationId xmlns:a16="http://schemas.microsoft.com/office/drawing/2014/main" id="{FA28C44A-8DB4-E620-9898-CC54BF6AC3B7}"/>
              </a:ext>
            </a:extLst>
          </p:cNvPr>
          <p:cNvSpPr txBox="1"/>
          <p:nvPr/>
        </p:nvSpPr>
        <p:spPr>
          <a:xfrm>
            <a:off x="810823" y="3377267"/>
            <a:ext cx="1025996" cy="276999"/>
          </a:xfrm>
          <a:prstGeom prst="rect">
            <a:avLst/>
          </a:prstGeom>
          <a:noFill/>
        </p:spPr>
        <p:txBody>
          <a:bodyPr wrap="square" lIns="0" tIns="0" rIns="0" bIns="0" rtlCol="0">
            <a:spAutoFit/>
          </a:bodyPr>
          <a:lstStyle/>
          <a:p>
            <a:pPr algn="l"/>
            <a:r>
              <a:rPr lang="fr-CH" dirty="0"/>
              <a:t>Mar.2025</a:t>
            </a:r>
            <a:endParaRPr lang="en-GB" dirty="0"/>
          </a:p>
        </p:txBody>
      </p:sp>
      <p:sp>
        <p:nvSpPr>
          <p:cNvPr id="17" name="TextBox 16">
            <a:extLst>
              <a:ext uri="{FF2B5EF4-FFF2-40B4-BE49-F238E27FC236}">
                <a16:creationId xmlns:a16="http://schemas.microsoft.com/office/drawing/2014/main" id="{D6B44BC9-245D-FD48-3CAB-F7DA48AE2B1A}"/>
              </a:ext>
            </a:extLst>
          </p:cNvPr>
          <p:cNvSpPr txBox="1"/>
          <p:nvPr/>
        </p:nvSpPr>
        <p:spPr>
          <a:xfrm>
            <a:off x="1926718" y="1205347"/>
            <a:ext cx="3614914" cy="276999"/>
          </a:xfrm>
          <a:prstGeom prst="rect">
            <a:avLst/>
          </a:prstGeom>
          <a:solidFill>
            <a:schemeClr val="accent1">
              <a:lumMod val="20000"/>
              <a:lumOff val="80000"/>
            </a:schemeClr>
          </a:solidFill>
          <a:ln>
            <a:solidFill>
              <a:schemeClr val="tx1"/>
            </a:solidFill>
          </a:ln>
        </p:spPr>
        <p:txBody>
          <a:bodyPr wrap="square" lIns="0" tIns="0" rIns="0" bIns="0" rtlCol="0">
            <a:spAutoFit/>
          </a:bodyPr>
          <a:lstStyle/>
          <a:p>
            <a:pPr algn="ctr"/>
            <a:r>
              <a:rPr lang="fr-CH" dirty="0"/>
              <a:t>2025</a:t>
            </a:r>
            <a:endParaRPr lang="en-GB" dirty="0"/>
          </a:p>
        </p:txBody>
      </p:sp>
      <p:sp>
        <p:nvSpPr>
          <p:cNvPr id="18" name="TextBox 17">
            <a:extLst>
              <a:ext uri="{FF2B5EF4-FFF2-40B4-BE49-F238E27FC236}">
                <a16:creationId xmlns:a16="http://schemas.microsoft.com/office/drawing/2014/main" id="{6164F1F3-9632-17B8-3F60-05F18C5FE37F}"/>
              </a:ext>
            </a:extLst>
          </p:cNvPr>
          <p:cNvSpPr txBox="1"/>
          <p:nvPr/>
        </p:nvSpPr>
        <p:spPr>
          <a:xfrm>
            <a:off x="5541632" y="1204247"/>
            <a:ext cx="3712832" cy="276999"/>
          </a:xfrm>
          <a:prstGeom prst="rect">
            <a:avLst/>
          </a:prstGeom>
          <a:solidFill>
            <a:schemeClr val="accent1">
              <a:lumMod val="20000"/>
              <a:lumOff val="80000"/>
            </a:schemeClr>
          </a:solidFill>
          <a:ln>
            <a:solidFill>
              <a:schemeClr val="tx1"/>
            </a:solidFill>
          </a:ln>
        </p:spPr>
        <p:txBody>
          <a:bodyPr wrap="square" lIns="0" tIns="0" rIns="0" bIns="0" rtlCol="0">
            <a:spAutoFit/>
          </a:bodyPr>
          <a:lstStyle/>
          <a:p>
            <a:pPr algn="ctr"/>
            <a:r>
              <a:rPr lang="fr-CH" dirty="0"/>
              <a:t>2026</a:t>
            </a:r>
            <a:endParaRPr lang="en-GB" dirty="0"/>
          </a:p>
        </p:txBody>
      </p:sp>
      <p:sp>
        <p:nvSpPr>
          <p:cNvPr id="19" name="TextBox 18">
            <a:extLst>
              <a:ext uri="{FF2B5EF4-FFF2-40B4-BE49-F238E27FC236}">
                <a16:creationId xmlns:a16="http://schemas.microsoft.com/office/drawing/2014/main" id="{697B8B39-2849-A7BB-E340-4134137FB77A}"/>
              </a:ext>
            </a:extLst>
          </p:cNvPr>
          <p:cNvSpPr txBox="1"/>
          <p:nvPr/>
        </p:nvSpPr>
        <p:spPr>
          <a:xfrm>
            <a:off x="9254464" y="1205659"/>
            <a:ext cx="1626282" cy="276999"/>
          </a:xfrm>
          <a:prstGeom prst="rect">
            <a:avLst/>
          </a:prstGeom>
          <a:solidFill>
            <a:schemeClr val="accent1">
              <a:lumMod val="20000"/>
              <a:lumOff val="80000"/>
            </a:schemeClr>
          </a:solidFill>
          <a:ln>
            <a:solidFill>
              <a:schemeClr val="tx1"/>
            </a:solidFill>
          </a:ln>
        </p:spPr>
        <p:txBody>
          <a:bodyPr wrap="square" lIns="0" tIns="0" rIns="0" bIns="0" rtlCol="0">
            <a:spAutoFit/>
          </a:bodyPr>
          <a:lstStyle/>
          <a:p>
            <a:pPr algn="ctr"/>
            <a:r>
              <a:rPr lang="fr-CH" dirty="0"/>
              <a:t>2027</a:t>
            </a:r>
            <a:endParaRPr lang="en-GB" dirty="0"/>
          </a:p>
        </p:txBody>
      </p:sp>
      <p:sp>
        <p:nvSpPr>
          <p:cNvPr id="20" name="Arrow: Right 19">
            <a:extLst>
              <a:ext uri="{FF2B5EF4-FFF2-40B4-BE49-F238E27FC236}">
                <a16:creationId xmlns:a16="http://schemas.microsoft.com/office/drawing/2014/main" id="{59CD95EB-DEE0-6E2D-3E43-F00A6962115C}"/>
              </a:ext>
            </a:extLst>
          </p:cNvPr>
          <p:cNvSpPr/>
          <p:nvPr/>
        </p:nvSpPr>
        <p:spPr>
          <a:xfrm>
            <a:off x="1836819" y="5652097"/>
            <a:ext cx="2146037" cy="365125"/>
          </a:xfrm>
          <a:prstGeom prst="rightArrow">
            <a:avLst>
              <a:gd name="adj1" fmla="val 56723"/>
              <a:gd name="adj2" fmla="val 105465"/>
            </a:avLst>
          </a:prstGeom>
          <a:gradFill flip="none" rotWithShape="1">
            <a:gsLst>
              <a:gs pos="0">
                <a:schemeClr val="accent1">
                  <a:lumMod val="20000"/>
                  <a:lumOff val="80000"/>
                  <a:shade val="30000"/>
                  <a:satMod val="115000"/>
                </a:schemeClr>
              </a:gs>
              <a:gs pos="50000">
                <a:schemeClr val="accent1">
                  <a:lumMod val="20000"/>
                  <a:lumOff val="80000"/>
                  <a:shade val="67500"/>
                  <a:satMod val="115000"/>
                </a:schemeClr>
              </a:gs>
              <a:gs pos="100000">
                <a:schemeClr val="accent1">
                  <a:lumMod val="20000"/>
                  <a:lumOff val="80000"/>
                  <a:shade val="100000"/>
                  <a:satMod val="115000"/>
                </a:schemeClr>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21" name="Arrow: Right 20">
            <a:extLst>
              <a:ext uri="{FF2B5EF4-FFF2-40B4-BE49-F238E27FC236}">
                <a16:creationId xmlns:a16="http://schemas.microsoft.com/office/drawing/2014/main" id="{0D7ABE2D-FE3B-8CE2-08C7-F7B780A435C1}"/>
              </a:ext>
            </a:extLst>
          </p:cNvPr>
          <p:cNvSpPr/>
          <p:nvPr/>
        </p:nvSpPr>
        <p:spPr>
          <a:xfrm flipH="1">
            <a:off x="9512214" y="5651075"/>
            <a:ext cx="1077099" cy="365125"/>
          </a:xfrm>
          <a:prstGeom prst="rightArrow">
            <a:avLst>
              <a:gd name="adj1" fmla="val 56723"/>
              <a:gd name="adj2" fmla="val 105465"/>
            </a:avLst>
          </a:prstGeom>
          <a:gradFill flip="none" rotWithShape="1">
            <a:gsLst>
              <a:gs pos="0">
                <a:schemeClr val="accent1">
                  <a:lumMod val="20000"/>
                  <a:lumOff val="80000"/>
                  <a:shade val="30000"/>
                  <a:satMod val="115000"/>
                </a:schemeClr>
              </a:gs>
              <a:gs pos="50000">
                <a:schemeClr val="accent1">
                  <a:lumMod val="20000"/>
                  <a:lumOff val="80000"/>
                  <a:shade val="67500"/>
                  <a:satMod val="115000"/>
                </a:schemeClr>
              </a:gs>
              <a:gs pos="100000">
                <a:schemeClr val="accent1">
                  <a:lumMod val="20000"/>
                  <a:lumOff val="80000"/>
                  <a:shade val="100000"/>
                  <a:satMod val="115000"/>
                </a:schemeClr>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22" name="TextBox 21">
            <a:extLst>
              <a:ext uri="{FF2B5EF4-FFF2-40B4-BE49-F238E27FC236}">
                <a16:creationId xmlns:a16="http://schemas.microsoft.com/office/drawing/2014/main" id="{EAE1864A-3C43-A449-29E6-B14595C80342}"/>
              </a:ext>
            </a:extLst>
          </p:cNvPr>
          <p:cNvSpPr txBox="1"/>
          <p:nvPr/>
        </p:nvSpPr>
        <p:spPr>
          <a:xfrm>
            <a:off x="3982856" y="5695137"/>
            <a:ext cx="5529358" cy="276999"/>
          </a:xfrm>
          <a:prstGeom prst="rect">
            <a:avLst/>
          </a:prstGeom>
          <a:gradFill flip="none" rotWithShape="1">
            <a:gsLst>
              <a:gs pos="0">
                <a:srgbClr val="177499">
                  <a:tint val="66000"/>
                  <a:satMod val="160000"/>
                </a:srgbClr>
              </a:gs>
              <a:gs pos="50000">
                <a:srgbClr val="177499">
                  <a:tint val="44500"/>
                  <a:satMod val="160000"/>
                </a:srgbClr>
              </a:gs>
              <a:gs pos="100000">
                <a:srgbClr val="177499">
                  <a:tint val="23500"/>
                  <a:satMod val="160000"/>
                </a:srgbClr>
              </a:gs>
            </a:gsLst>
            <a:path path="circle">
              <a:fillToRect l="50000" t="50000" r="50000" b="50000"/>
            </a:path>
            <a:tileRect/>
          </a:gradFill>
          <a:ln>
            <a:noFill/>
          </a:ln>
        </p:spPr>
        <p:txBody>
          <a:bodyPr wrap="square" lIns="0" tIns="0" rIns="0" bIns="0" rtlCol="0">
            <a:spAutoFit/>
          </a:bodyPr>
          <a:lstStyle/>
          <a:p>
            <a:pPr algn="ctr"/>
            <a:r>
              <a:rPr lang="fr-CH" dirty="0">
                <a:solidFill>
                  <a:srgbClr val="000000"/>
                </a:solidFill>
              </a:rPr>
              <a:t>Compaction factor </a:t>
            </a:r>
            <a:r>
              <a:rPr lang="fr-CH" dirty="0" err="1">
                <a:solidFill>
                  <a:srgbClr val="000000"/>
                </a:solidFill>
              </a:rPr>
              <a:t>increase</a:t>
            </a:r>
            <a:r>
              <a:rPr lang="fr-CH" dirty="0">
                <a:solidFill>
                  <a:srgbClr val="000000"/>
                </a:solidFill>
              </a:rPr>
              <a:t> over time</a:t>
            </a:r>
            <a:endParaRPr lang="en-GB" dirty="0">
              <a:solidFill>
                <a:srgbClr val="000000"/>
              </a:solidFill>
            </a:endParaRPr>
          </a:p>
        </p:txBody>
      </p:sp>
    </p:spTree>
    <p:extLst>
      <p:ext uri="{BB962C8B-B14F-4D97-AF65-F5344CB8AC3E}">
        <p14:creationId xmlns:p14="http://schemas.microsoft.com/office/powerpoint/2010/main" val="218207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EADA62-E84F-8901-E97C-CF72AF42A187}"/>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3134FC34-77AA-E1CF-F2E6-564FF939B219}"/>
              </a:ext>
            </a:extLst>
          </p:cNvPr>
          <p:cNvSpPr>
            <a:spLocks noGrp="1"/>
          </p:cNvSpPr>
          <p:nvPr>
            <p:ph type="dt" sz="half" idx="10"/>
          </p:nvPr>
        </p:nvSpPr>
        <p:spPr/>
        <p:txBody>
          <a:bodyPr/>
          <a:lstStyle/>
          <a:p>
            <a:r>
              <a:rPr lang="en-US"/>
              <a:t>10/06/2025</a:t>
            </a:r>
            <a:endParaRPr lang="en-US" dirty="0"/>
          </a:p>
        </p:txBody>
      </p:sp>
      <p:sp>
        <p:nvSpPr>
          <p:cNvPr id="5" name="Footer Placeholder 4">
            <a:extLst>
              <a:ext uri="{FF2B5EF4-FFF2-40B4-BE49-F238E27FC236}">
                <a16:creationId xmlns:a16="http://schemas.microsoft.com/office/drawing/2014/main" id="{F46AE9AC-5C4D-643B-ADF1-6EDFA505107E}"/>
              </a:ext>
            </a:extLst>
          </p:cNvPr>
          <p:cNvSpPr>
            <a:spLocks noGrp="1"/>
          </p:cNvSpPr>
          <p:nvPr>
            <p:ph type="ftr" sz="quarter" idx="11"/>
          </p:nvPr>
        </p:nvSpPr>
        <p:spPr/>
        <p:txBody>
          <a:bodyPr/>
          <a:lstStyle/>
          <a:p>
            <a:r>
              <a:rPr lang="en-GB"/>
              <a:t>HL-LHC WP3 – CMI Activities Review</a:t>
            </a:r>
            <a:endParaRPr lang="en-US" dirty="0"/>
          </a:p>
        </p:txBody>
      </p:sp>
      <p:sp>
        <p:nvSpPr>
          <p:cNvPr id="6" name="Slide Number Placeholder 5">
            <a:extLst>
              <a:ext uri="{FF2B5EF4-FFF2-40B4-BE49-F238E27FC236}">
                <a16:creationId xmlns:a16="http://schemas.microsoft.com/office/drawing/2014/main" id="{AF2F703F-E1AA-C747-BEB0-F1C37AB50006}"/>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3" name="Title 2">
            <a:extLst>
              <a:ext uri="{FF2B5EF4-FFF2-40B4-BE49-F238E27FC236}">
                <a16:creationId xmlns:a16="http://schemas.microsoft.com/office/drawing/2014/main" id="{0F94A8AC-1FA6-2CDE-2814-EC5DE5F95984}"/>
              </a:ext>
            </a:extLst>
          </p:cNvPr>
          <p:cNvSpPr>
            <a:spLocks noGrp="1"/>
          </p:cNvSpPr>
          <p:nvPr>
            <p:ph type="title"/>
          </p:nvPr>
        </p:nvSpPr>
        <p:spPr/>
        <p:txBody>
          <a:bodyPr/>
          <a:lstStyle/>
          <a:p>
            <a:r>
              <a:rPr lang="en-GB" dirty="0"/>
              <a:t>WP3 – Project Integrated Schedule</a:t>
            </a:r>
          </a:p>
        </p:txBody>
      </p:sp>
      <p:grpSp>
        <p:nvGrpSpPr>
          <p:cNvPr id="15" name="Group 14">
            <a:extLst>
              <a:ext uri="{FF2B5EF4-FFF2-40B4-BE49-F238E27FC236}">
                <a16:creationId xmlns:a16="http://schemas.microsoft.com/office/drawing/2014/main" id="{FE8E872B-31CE-196E-1E62-2BAED37D562B}"/>
              </a:ext>
            </a:extLst>
          </p:cNvPr>
          <p:cNvGrpSpPr/>
          <p:nvPr/>
        </p:nvGrpSpPr>
        <p:grpSpPr>
          <a:xfrm>
            <a:off x="342329" y="855617"/>
            <a:ext cx="10569102" cy="6002383"/>
            <a:chOff x="5715227" y="-147523"/>
            <a:chExt cx="7833866" cy="5500733"/>
          </a:xfrm>
        </p:grpSpPr>
        <p:pic>
          <p:nvPicPr>
            <p:cNvPr id="13" name="Picture 12" descr="A screen shot of a computer screen&#10;&#10;AI-generated content may be incorrect.">
              <a:extLst>
                <a:ext uri="{FF2B5EF4-FFF2-40B4-BE49-F238E27FC236}">
                  <a16:creationId xmlns:a16="http://schemas.microsoft.com/office/drawing/2014/main" id="{EF617817-5161-BB8B-8066-E5ED71796FAD}"/>
                </a:ext>
              </a:extLst>
            </p:cNvPr>
            <p:cNvPicPr>
              <a:picLocks noChangeAspect="1"/>
            </p:cNvPicPr>
            <p:nvPr/>
          </p:nvPicPr>
          <p:blipFill>
            <a:blip r:embed="rId2"/>
            <a:srcRect t="94836"/>
            <a:stretch/>
          </p:blipFill>
          <p:spPr>
            <a:xfrm>
              <a:off x="5715227" y="4999083"/>
              <a:ext cx="7833866" cy="354127"/>
            </a:xfrm>
            <a:prstGeom prst="rect">
              <a:avLst/>
            </a:prstGeom>
          </p:spPr>
        </p:pic>
        <p:pic>
          <p:nvPicPr>
            <p:cNvPr id="14" name="Picture 13" descr="A screen shot of a computer screen&#10;&#10;AI-generated content may be incorrect.">
              <a:extLst>
                <a:ext uri="{FF2B5EF4-FFF2-40B4-BE49-F238E27FC236}">
                  <a16:creationId xmlns:a16="http://schemas.microsoft.com/office/drawing/2014/main" id="{24CBE8FD-5FCF-51BF-CA8C-B24DBD841764}"/>
                </a:ext>
              </a:extLst>
            </p:cNvPr>
            <p:cNvPicPr>
              <a:picLocks noChangeAspect="1"/>
            </p:cNvPicPr>
            <p:nvPr/>
          </p:nvPicPr>
          <p:blipFill>
            <a:blip r:embed="rId2"/>
            <a:srcRect b="24739"/>
            <a:stretch/>
          </p:blipFill>
          <p:spPr>
            <a:xfrm>
              <a:off x="5715227" y="-147523"/>
              <a:ext cx="7833866" cy="5161381"/>
            </a:xfrm>
            <a:prstGeom prst="rect">
              <a:avLst/>
            </a:prstGeom>
          </p:spPr>
        </p:pic>
      </p:grpSp>
      <p:sp>
        <p:nvSpPr>
          <p:cNvPr id="12" name="Rectangle 11">
            <a:extLst>
              <a:ext uri="{FF2B5EF4-FFF2-40B4-BE49-F238E27FC236}">
                <a16:creationId xmlns:a16="http://schemas.microsoft.com/office/drawing/2014/main" id="{F51A96BD-BAD2-AA3C-7AB8-7CB332D01086}"/>
              </a:ext>
            </a:extLst>
          </p:cNvPr>
          <p:cNvSpPr/>
          <p:nvPr/>
        </p:nvSpPr>
        <p:spPr>
          <a:xfrm>
            <a:off x="1303780" y="822093"/>
            <a:ext cx="2430966" cy="5632083"/>
          </a:xfrm>
          <a:custGeom>
            <a:avLst/>
            <a:gdLst>
              <a:gd name="connsiteX0" fmla="*/ 0 w 2430966"/>
              <a:gd name="connsiteY0" fmla="*/ 0 h 5632083"/>
              <a:gd name="connsiteX1" fmla="*/ 461884 w 2430966"/>
              <a:gd name="connsiteY1" fmla="*/ 0 h 5632083"/>
              <a:gd name="connsiteX2" fmla="*/ 875148 w 2430966"/>
              <a:gd name="connsiteY2" fmla="*/ 0 h 5632083"/>
              <a:gd name="connsiteX3" fmla="*/ 1409960 w 2430966"/>
              <a:gd name="connsiteY3" fmla="*/ 0 h 5632083"/>
              <a:gd name="connsiteX4" fmla="*/ 1871844 w 2430966"/>
              <a:gd name="connsiteY4" fmla="*/ 0 h 5632083"/>
              <a:gd name="connsiteX5" fmla="*/ 2430966 w 2430966"/>
              <a:gd name="connsiteY5" fmla="*/ 0 h 5632083"/>
              <a:gd name="connsiteX6" fmla="*/ 2430966 w 2430966"/>
              <a:gd name="connsiteY6" fmla="*/ 675850 h 5632083"/>
              <a:gd name="connsiteX7" fmla="*/ 2430966 w 2430966"/>
              <a:gd name="connsiteY7" fmla="*/ 1239058 h 5632083"/>
              <a:gd name="connsiteX8" fmla="*/ 2430966 w 2430966"/>
              <a:gd name="connsiteY8" fmla="*/ 1802267 h 5632083"/>
              <a:gd name="connsiteX9" fmla="*/ 2430966 w 2430966"/>
              <a:gd name="connsiteY9" fmla="*/ 2252833 h 5632083"/>
              <a:gd name="connsiteX10" fmla="*/ 2430966 w 2430966"/>
              <a:gd name="connsiteY10" fmla="*/ 2703400 h 5632083"/>
              <a:gd name="connsiteX11" fmla="*/ 2430966 w 2430966"/>
              <a:gd name="connsiteY11" fmla="*/ 3266608 h 5632083"/>
              <a:gd name="connsiteX12" fmla="*/ 2430966 w 2430966"/>
              <a:gd name="connsiteY12" fmla="*/ 3886137 h 5632083"/>
              <a:gd name="connsiteX13" fmla="*/ 2430966 w 2430966"/>
              <a:gd name="connsiteY13" fmla="*/ 4280383 h 5632083"/>
              <a:gd name="connsiteX14" fmla="*/ 2430966 w 2430966"/>
              <a:gd name="connsiteY14" fmla="*/ 4843591 h 5632083"/>
              <a:gd name="connsiteX15" fmla="*/ 2430966 w 2430966"/>
              <a:gd name="connsiteY15" fmla="*/ 5632083 h 5632083"/>
              <a:gd name="connsiteX16" fmla="*/ 1944773 w 2430966"/>
              <a:gd name="connsiteY16" fmla="*/ 5632083 h 5632083"/>
              <a:gd name="connsiteX17" fmla="*/ 1409960 w 2430966"/>
              <a:gd name="connsiteY17" fmla="*/ 5632083 h 5632083"/>
              <a:gd name="connsiteX18" fmla="*/ 923767 w 2430966"/>
              <a:gd name="connsiteY18" fmla="*/ 5632083 h 5632083"/>
              <a:gd name="connsiteX19" fmla="*/ 510503 w 2430966"/>
              <a:gd name="connsiteY19" fmla="*/ 5632083 h 5632083"/>
              <a:gd name="connsiteX20" fmla="*/ 0 w 2430966"/>
              <a:gd name="connsiteY20" fmla="*/ 5632083 h 5632083"/>
              <a:gd name="connsiteX21" fmla="*/ 0 w 2430966"/>
              <a:gd name="connsiteY21" fmla="*/ 4956233 h 5632083"/>
              <a:gd name="connsiteX22" fmla="*/ 0 w 2430966"/>
              <a:gd name="connsiteY22" fmla="*/ 4280383 h 5632083"/>
              <a:gd name="connsiteX23" fmla="*/ 0 w 2430966"/>
              <a:gd name="connsiteY23" fmla="*/ 3717175 h 5632083"/>
              <a:gd name="connsiteX24" fmla="*/ 0 w 2430966"/>
              <a:gd name="connsiteY24" fmla="*/ 3210287 h 5632083"/>
              <a:gd name="connsiteX25" fmla="*/ 0 w 2430966"/>
              <a:gd name="connsiteY25" fmla="*/ 2816042 h 5632083"/>
              <a:gd name="connsiteX26" fmla="*/ 0 w 2430966"/>
              <a:gd name="connsiteY26" fmla="*/ 2421796 h 5632083"/>
              <a:gd name="connsiteX27" fmla="*/ 0 w 2430966"/>
              <a:gd name="connsiteY27" fmla="*/ 1802267 h 5632083"/>
              <a:gd name="connsiteX28" fmla="*/ 0 w 2430966"/>
              <a:gd name="connsiteY28" fmla="*/ 1351700 h 5632083"/>
              <a:gd name="connsiteX29" fmla="*/ 0 w 2430966"/>
              <a:gd name="connsiteY29" fmla="*/ 675850 h 5632083"/>
              <a:gd name="connsiteX30" fmla="*/ 0 w 2430966"/>
              <a:gd name="connsiteY30" fmla="*/ 0 h 5632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30966" h="5632083" extrusionOk="0">
                <a:moveTo>
                  <a:pt x="0" y="0"/>
                </a:moveTo>
                <a:cubicBezTo>
                  <a:pt x="190957" y="-9480"/>
                  <a:pt x="262304" y="47668"/>
                  <a:pt x="461884" y="0"/>
                </a:cubicBezTo>
                <a:cubicBezTo>
                  <a:pt x="661464" y="-47668"/>
                  <a:pt x="735236" y="42193"/>
                  <a:pt x="875148" y="0"/>
                </a:cubicBezTo>
                <a:cubicBezTo>
                  <a:pt x="1015060" y="-42193"/>
                  <a:pt x="1216470" y="38022"/>
                  <a:pt x="1409960" y="0"/>
                </a:cubicBezTo>
                <a:cubicBezTo>
                  <a:pt x="1603450" y="-38022"/>
                  <a:pt x="1778071" y="48006"/>
                  <a:pt x="1871844" y="0"/>
                </a:cubicBezTo>
                <a:cubicBezTo>
                  <a:pt x="1965617" y="-48006"/>
                  <a:pt x="2174679" y="45808"/>
                  <a:pt x="2430966" y="0"/>
                </a:cubicBezTo>
                <a:cubicBezTo>
                  <a:pt x="2495771" y="172534"/>
                  <a:pt x="2382295" y="435364"/>
                  <a:pt x="2430966" y="675850"/>
                </a:cubicBezTo>
                <a:cubicBezTo>
                  <a:pt x="2479637" y="916336"/>
                  <a:pt x="2365865" y="961974"/>
                  <a:pt x="2430966" y="1239058"/>
                </a:cubicBezTo>
                <a:cubicBezTo>
                  <a:pt x="2496067" y="1516142"/>
                  <a:pt x="2429003" y="1535449"/>
                  <a:pt x="2430966" y="1802267"/>
                </a:cubicBezTo>
                <a:cubicBezTo>
                  <a:pt x="2432929" y="2069085"/>
                  <a:pt x="2405505" y="2062199"/>
                  <a:pt x="2430966" y="2252833"/>
                </a:cubicBezTo>
                <a:cubicBezTo>
                  <a:pt x="2456427" y="2443467"/>
                  <a:pt x="2403199" y="2496124"/>
                  <a:pt x="2430966" y="2703400"/>
                </a:cubicBezTo>
                <a:cubicBezTo>
                  <a:pt x="2458733" y="2910676"/>
                  <a:pt x="2398595" y="3046818"/>
                  <a:pt x="2430966" y="3266608"/>
                </a:cubicBezTo>
                <a:cubicBezTo>
                  <a:pt x="2463337" y="3486398"/>
                  <a:pt x="2395124" y="3724897"/>
                  <a:pt x="2430966" y="3886137"/>
                </a:cubicBezTo>
                <a:cubicBezTo>
                  <a:pt x="2466808" y="4047377"/>
                  <a:pt x="2397500" y="4131940"/>
                  <a:pt x="2430966" y="4280383"/>
                </a:cubicBezTo>
                <a:cubicBezTo>
                  <a:pt x="2464432" y="4428826"/>
                  <a:pt x="2368863" y="4614674"/>
                  <a:pt x="2430966" y="4843591"/>
                </a:cubicBezTo>
                <a:cubicBezTo>
                  <a:pt x="2493069" y="5072508"/>
                  <a:pt x="2422534" y="5241339"/>
                  <a:pt x="2430966" y="5632083"/>
                </a:cubicBezTo>
                <a:cubicBezTo>
                  <a:pt x="2309401" y="5668348"/>
                  <a:pt x="2149628" y="5624985"/>
                  <a:pt x="1944773" y="5632083"/>
                </a:cubicBezTo>
                <a:cubicBezTo>
                  <a:pt x="1739918" y="5639181"/>
                  <a:pt x="1575952" y="5581491"/>
                  <a:pt x="1409960" y="5632083"/>
                </a:cubicBezTo>
                <a:cubicBezTo>
                  <a:pt x="1243968" y="5682675"/>
                  <a:pt x="1050059" y="5575380"/>
                  <a:pt x="923767" y="5632083"/>
                </a:cubicBezTo>
                <a:cubicBezTo>
                  <a:pt x="797475" y="5688786"/>
                  <a:pt x="715943" y="5592856"/>
                  <a:pt x="510503" y="5632083"/>
                </a:cubicBezTo>
                <a:cubicBezTo>
                  <a:pt x="305063" y="5671310"/>
                  <a:pt x="150342" y="5609414"/>
                  <a:pt x="0" y="5632083"/>
                </a:cubicBezTo>
                <a:cubicBezTo>
                  <a:pt x="-32716" y="5458575"/>
                  <a:pt x="58664" y="5105383"/>
                  <a:pt x="0" y="4956233"/>
                </a:cubicBezTo>
                <a:cubicBezTo>
                  <a:pt x="-58664" y="4807083"/>
                  <a:pt x="59569" y="4560087"/>
                  <a:pt x="0" y="4280383"/>
                </a:cubicBezTo>
                <a:cubicBezTo>
                  <a:pt x="-59569" y="4000679"/>
                  <a:pt x="66557" y="3929701"/>
                  <a:pt x="0" y="3717175"/>
                </a:cubicBezTo>
                <a:cubicBezTo>
                  <a:pt x="-66557" y="3504649"/>
                  <a:pt x="24617" y="3392573"/>
                  <a:pt x="0" y="3210287"/>
                </a:cubicBezTo>
                <a:cubicBezTo>
                  <a:pt x="-24617" y="3028001"/>
                  <a:pt x="32950" y="2905356"/>
                  <a:pt x="0" y="2816042"/>
                </a:cubicBezTo>
                <a:cubicBezTo>
                  <a:pt x="-32950" y="2726729"/>
                  <a:pt x="18543" y="2502003"/>
                  <a:pt x="0" y="2421796"/>
                </a:cubicBezTo>
                <a:cubicBezTo>
                  <a:pt x="-18543" y="2341589"/>
                  <a:pt x="11569" y="2000133"/>
                  <a:pt x="0" y="1802267"/>
                </a:cubicBezTo>
                <a:cubicBezTo>
                  <a:pt x="-11569" y="1604401"/>
                  <a:pt x="39844" y="1545833"/>
                  <a:pt x="0" y="1351700"/>
                </a:cubicBezTo>
                <a:cubicBezTo>
                  <a:pt x="-39844" y="1157567"/>
                  <a:pt x="59528" y="969678"/>
                  <a:pt x="0" y="675850"/>
                </a:cubicBezTo>
                <a:cubicBezTo>
                  <a:pt x="-59528" y="382022"/>
                  <a:pt x="55151" y="287699"/>
                  <a:pt x="0" y="0"/>
                </a:cubicBezTo>
                <a:close/>
              </a:path>
            </a:pathLst>
          </a:custGeom>
          <a:noFill/>
          <a:ln w="28575">
            <a:solidFill>
              <a:srgbClr val="000000"/>
            </a:solidFill>
            <a:prstDash val="solid"/>
            <a:extLst>
              <a:ext uri="{C807C97D-BFC1-408E-A445-0C87EB9F89A2}">
                <ask:lineSketchStyleProps xmlns:ask="http://schemas.microsoft.com/office/drawing/2018/sketchyshapes" sd="1219033472">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cxnSp>
        <p:nvCxnSpPr>
          <p:cNvPr id="8" name="Straight Arrow Connector 7">
            <a:extLst>
              <a:ext uri="{FF2B5EF4-FFF2-40B4-BE49-F238E27FC236}">
                <a16:creationId xmlns:a16="http://schemas.microsoft.com/office/drawing/2014/main" id="{9A6F2101-B51E-081A-8BBA-22915B107261}"/>
              </a:ext>
            </a:extLst>
          </p:cNvPr>
          <p:cNvCxnSpPr/>
          <p:nvPr/>
        </p:nvCxnSpPr>
        <p:spPr>
          <a:xfrm>
            <a:off x="1292205" y="4054166"/>
            <a:ext cx="2448000" cy="0"/>
          </a:xfrm>
          <a:prstGeom prst="straightConnector1">
            <a:avLst/>
          </a:prstGeom>
          <a:ln w="25400">
            <a:solidFill>
              <a:srgbClr val="000000"/>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2BCB1C32-E83D-AD7A-4E31-CF72CACDF8E8}"/>
              </a:ext>
            </a:extLst>
          </p:cNvPr>
          <p:cNvSpPr txBox="1"/>
          <p:nvPr/>
        </p:nvSpPr>
        <p:spPr>
          <a:xfrm>
            <a:off x="1298321" y="3714814"/>
            <a:ext cx="2436425" cy="369332"/>
          </a:xfrm>
          <a:prstGeom prst="rect">
            <a:avLst/>
          </a:prstGeom>
          <a:noFill/>
        </p:spPr>
        <p:txBody>
          <a:bodyPr wrap="square" lIns="0" tIns="0" rIns="0" bIns="0" rtlCol="0">
            <a:spAutoFit/>
          </a:bodyPr>
          <a:lstStyle/>
          <a:p>
            <a:pPr algn="ctr"/>
            <a:r>
              <a:rPr lang="en-CH" sz="2400" b="1" dirty="0">
                <a:solidFill>
                  <a:srgbClr val="000000"/>
                </a:solidFill>
              </a:rPr>
              <a:t>202</a:t>
            </a:r>
            <a:r>
              <a:rPr lang="fr-CH" sz="2400" b="1" dirty="0">
                <a:solidFill>
                  <a:srgbClr val="000000"/>
                </a:solidFill>
              </a:rPr>
              <a:t>5</a:t>
            </a:r>
            <a:endParaRPr lang="en-CH" sz="2400" b="1" dirty="0">
              <a:solidFill>
                <a:srgbClr val="000000"/>
              </a:solidFill>
            </a:endParaRPr>
          </a:p>
        </p:txBody>
      </p:sp>
      <p:sp>
        <p:nvSpPr>
          <p:cNvPr id="16" name="TextBox 15">
            <a:extLst>
              <a:ext uri="{FF2B5EF4-FFF2-40B4-BE49-F238E27FC236}">
                <a16:creationId xmlns:a16="http://schemas.microsoft.com/office/drawing/2014/main" id="{5E387A70-06C5-B1FE-CDF8-550DB6C4E8E2}"/>
              </a:ext>
            </a:extLst>
          </p:cNvPr>
          <p:cNvSpPr txBox="1"/>
          <p:nvPr/>
        </p:nvSpPr>
        <p:spPr>
          <a:xfrm>
            <a:off x="8673803" y="555823"/>
            <a:ext cx="3038871" cy="276999"/>
          </a:xfrm>
          <a:prstGeom prst="rect">
            <a:avLst/>
          </a:prstGeom>
          <a:noFill/>
        </p:spPr>
        <p:txBody>
          <a:bodyPr wrap="square" lIns="0" tIns="0" rIns="0" bIns="0" rtlCol="0" anchor="ctr" anchorCtr="0">
            <a:spAutoFit/>
          </a:bodyPr>
          <a:lstStyle/>
          <a:p>
            <a:pPr algn="l"/>
            <a:r>
              <a:rPr lang="en-GB" dirty="0"/>
              <a:t>Courtesy S. Fleury – Mar.25 </a:t>
            </a:r>
          </a:p>
        </p:txBody>
      </p:sp>
    </p:spTree>
    <p:extLst>
      <p:ext uri="{BB962C8B-B14F-4D97-AF65-F5344CB8AC3E}">
        <p14:creationId xmlns:p14="http://schemas.microsoft.com/office/powerpoint/2010/main" val="3898095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DAC66781-D9D8-BC4F-8F43-CFE588336C9F}" vid="{8746F749-1D46-FC47-B97A-D3A04384F82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12202</TotalTime>
  <Words>1191</Words>
  <Application>Microsoft Office PowerPoint</Application>
  <PresentationFormat>Widescreen</PresentationFormat>
  <Paragraphs>179</Paragraphs>
  <Slides>11</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HL-LHC WP3 – CMI Activities Review General considerations from CMI</vt:lpstr>
      <vt:lpstr>Scope of the review</vt:lpstr>
      <vt:lpstr>HL-LHC WP3 activities within the context of CMI</vt:lpstr>
      <vt:lpstr>PowerPoint Presentation</vt:lpstr>
      <vt:lpstr>Some of us, staff, are working/called on other tasks  </vt:lpstr>
      <vt:lpstr>QA/QC</vt:lpstr>
      <vt:lpstr>Resources management</vt:lpstr>
      <vt:lpstr>From November 2023 to March 2025 …</vt:lpstr>
      <vt:lpstr>WP3 – Project Integrated Schedule</vt:lpstr>
      <vt:lpstr>WP3 – Project Integrated Schedule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Frederic Savary</dc:creator>
  <cp:lastModifiedBy>Frederic Savary</cp:lastModifiedBy>
  <cp:revision>112</cp:revision>
  <dcterms:created xsi:type="dcterms:W3CDTF">2022-11-01T08:08:09Z</dcterms:created>
  <dcterms:modified xsi:type="dcterms:W3CDTF">2025-06-10T13:51:17Z</dcterms:modified>
</cp:coreProperties>
</file>