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6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  <p:sldMasterId id="2147483668" r:id="rId3"/>
    <p:sldMasterId id="2147483675" r:id="rId4"/>
    <p:sldMasterId id="2147483684" r:id="rId5"/>
  </p:sldMasterIdLst>
  <p:notesMasterIdLst>
    <p:notesMasterId r:id="rId19"/>
  </p:notesMasterIdLst>
  <p:handoutMasterIdLst>
    <p:handoutMasterId r:id="rId20"/>
  </p:handoutMasterIdLst>
  <p:sldIdLst>
    <p:sldId id="256" r:id="rId6"/>
    <p:sldId id="338" r:id="rId7"/>
    <p:sldId id="429" r:id="rId8"/>
    <p:sldId id="351" r:id="rId9"/>
    <p:sldId id="375" r:id="rId10"/>
    <p:sldId id="438" r:id="rId11"/>
    <p:sldId id="441" r:id="rId12"/>
    <p:sldId id="440" r:id="rId13"/>
    <p:sldId id="434" r:id="rId14"/>
    <p:sldId id="435" r:id="rId15"/>
    <p:sldId id="414" r:id="rId16"/>
    <p:sldId id="439" r:id="rId17"/>
    <p:sldId id="437" r:id="rId18"/>
  </p:sldIdLst>
  <p:sldSz cx="9144000" cy="6858000" type="screen4x3"/>
  <p:notesSz cx="6648450" cy="97821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33"/>
    <a:srgbClr val="33CC33"/>
    <a:srgbClr val="003399"/>
    <a:srgbClr val="DDDDDD"/>
    <a:srgbClr val="66FF33"/>
    <a:srgbClr val="CC0000"/>
    <a:srgbClr val="AEC9F0"/>
    <a:srgbClr val="A3E4F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4873" autoAdjust="0"/>
  </p:normalViewPr>
  <p:slideViewPr>
    <p:cSldViewPr>
      <p:cViewPr>
        <p:scale>
          <a:sx n="60" d="100"/>
          <a:sy n="60" d="100"/>
        </p:scale>
        <p:origin x="-780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123"/>
    </p:cViewPr>
  </p:sorterViewPr>
  <p:notesViewPr>
    <p:cSldViewPr>
      <p:cViewPr varScale="1">
        <p:scale>
          <a:sx n="32" d="100"/>
          <a:sy n="32" d="100"/>
        </p:scale>
        <p:origin x="-1498" y="-86"/>
      </p:cViewPr>
      <p:guideLst>
        <p:guide orient="horz" pos="3081"/>
        <p:guide pos="209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555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555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0D3ED78-02EA-4801-A8E2-DB682BB537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55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1063" y="733425"/>
            <a:ext cx="4891087" cy="3668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6613"/>
            <a:ext cx="5318125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55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E1FC9B9-AEFF-47EF-B518-A2153B3DEA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AB9D91-8720-43EE-B8BB-9FFCAA6E3B6C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DF8B7E-5434-4293-AAC3-7EDD9BE88B47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7C78B3-540A-4782-9436-A76FBAE7C84B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1FC9B9-AEFF-47EF-B518-A2153B3DEA8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5DC673F-45B9-496F-B6A5-C99333AACCA3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tif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1.jpe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774C6-7FA9-4661-9738-E4D2B975CB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CF9F1-BA5D-4074-944E-D46C67AAB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D1810-518E-475A-98F5-1320064241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l" rtl="0">
                <a:defRPr/>
              </a:pPr>
              <a:r>
                <a:rPr lang="en-US" sz="320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Experiment Support</a:t>
              </a: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>
              <a:defRPr/>
            </a:pPr>
            <a:r>
              <a:rPr lang="en-US" sz="900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CERN IT Department</a:t>
            </a:r>
          </a:p>
          <a:p>
            <a:pPr algn="r" rtl="0">
              <a:defRPr/>
            </a:pPr>
            <a:r>
              <a:rPr lang="en-US" sz="900" kern="120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CH-1211 Geneva </a:t>
            </a:r>
            <a:r>
              <a:rPr lang="en-US" sz="900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23</a:t>
            </a:r>
          </a:p>
          <a:p>
            <a:pPr algn="r" rtl="0">
              <a:defRPr/>
            </a:pPr>
            <a:r>
              <a:rPr lang="en-US" sz="900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Switzerland</a:t>
            </a:r>
          </a:p>
          <a:p>
            <a:pPr algn="r" rtl="0">
              <a:defRPr/>
            </a:pPr>
            <a:r>
              <a:rPr lang="en-US" sz="1100" b="1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www.cern.ch/i</a:t>
            </a:r>
            <a:r>
              <a:rPr lang="en-US" sz="1000" b="1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t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>
              <a:defRPr/>
            </a:pPr>
            <a:r>
              <a:rPr lang="en-US" sz="4400" kern="120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DB</a:t>
            </a:r>
            <a:endParaRPr lang="en-US" sz="3600" kern="120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0" name="Picture 18" descr="468557_82458359_plasma.jpg"/>
          <p:cNvPicPr>
            <a:picLocks noChangeAspect="1"/>
          </p:cNvPicPr>
          <p:nvPr/>
        </p:nvPicPr>
        <p:blipFill>
          <a:blip r:embed="rId4" cstate="print"/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>
              <a:defRPr/>
            </a:pPr>
            <a:r>
              <a:rPr lang="en-US" sz="4400" kern="120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ES</a:t>
            </a:r>
            <a:endParaRPr lang="en-US" sz="3600" kern="120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endParaRPr lang="en-US" sz="1400" b="1" i="1" kern="1200" dirty="0">
              <a:solidFill>
                <a:srgbClr val="00529E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pPr rtl="0" eaLnBrk="0" hangingPunct="0">
              <a:defRPr/>
            </a:pPr>
            <a:r>
              <a:rPr lang="en-US" smtClean="0">
                <a:latin typeface="Arial"/>
                <a:ea typeface="+mn-ea"/>
                <a:cs typeface="+mn-cs"/>
              </a:rPr>
              <a:t>Click to edit Master title style</a:t>
            </a:r>
            <a:endParaRPr lang="en-US" dirty="0">
              <a:latin typeface="Arial"/>
              <a:ea typeface="+mn-ea"/>
              <a:cs typeface="+mn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r>
              <a:rPr lang="en-US" sz="1400" b="1" i="1" kern="1200">
                <a:solidFill>
                  <a:srgbClr val="00529E"/>
                </a:solidFill>
                <a:latin typeface="Arial"/>
                <a:ea typeface="+mn-ea"/>
                <a:cs typeface="+mn-cs"/>
              </a:rPr>
              <a:t>Flavia Donno - WLCG Management Board - December 7, 2010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r>
              <a:rPr lang="en-US" sz="1400" b="1" i="1" kern="1200">
                <a:solidFill>
                  <a:srgbClr val="00529E"/>
                </a:solidFill>
                <a:latin typeface="Arial"/>
                <a:ea typeface="+mn-ea"/>
                <a:cs typeface="+mn-cs"/>
              </a:rPr>
              <a:t>Flavia Donno - WLCG Management Board - December 7, 2010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r>
              <a:rPr lang="en-US" sz="1400" b="1" i="1" kern="1200">
                <a:solidFill>
                  <a:srgbClr val="00529E"/>
                </a:solidFill>
                <a:latin typeface="Arial"/>
                <a:ea typeface="+mn-ea"/>
                <a:cs typeface="+mn-cs"/>
              </a:rPr>
              <a:t>Flavia Donno - WLCG Management Board - December 7, 2010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r>
              <a:rPr lang="en-US" sz="1400" b="1" i="1" kern="1200">
                <a:solidFill>
                  <a:srgbClr val="00529E"/>
                </a:solidFill>
                <a:latin typeface="Arial"/>
                <a:ea typeface="+mn-ea"/>
                <a:cs typeface="+mn-cs"/>
              </a:rPr>
              <a:t>Flavia Donno - WLCG Management Board - December 7, 2010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r>
              <a:rPr lang="en-US" sz="1400" b="1" i="1" kern="1200">
                <a:solidFill>
                  <a:srgbClr val="00529E"/>
                </a:solidFill>
                <a:latin typeface="Arial"/>
                <a:ea typeface="+mn-ea"/>
                <a:cs typeface="+mn-cs"/>
              </a:rPr>
              <a:t>Flavia Donno - WLCG Management Board - December 7, 2010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0348252-7A65-47CE-A2AF-B1F37D2E893E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E4119-F38D-4E9C-9F96-9F9CA4D84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113061D4-C461-4583-BB9D-6ADB28583A4B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B8924324-0DBB-4011-89A4-552D999DE18C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BDB4C9F0-D4E2-4EEB-B6FA-1FFDE5AD08BC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063C979-6DE3-46AD-9ED3-F03FA035A2E9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43311ABC-D5DE-4A67-AFDF-2ECDEBF65C04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2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4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mtClean="0">
                <a:solidFill>
                  <a:prstClr val="white"/>
                </a:solidFill>
              </a:rPr>
              <a:pPr algn="r"/>
              <a:t>1/11/2012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>
              <a:lnSpc>
                <a:spcPct val="100000"/>
              </a:lnSpc>
              <a:defRPr kumimoji="0" lang="en-US" sz="7200" b="1" i="0" u="none" strike="noStrike" kern="0" cap="none" spc="0" normalizeH="0" baseline="0" noProof="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Show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mtClean="0">
                <a:solidFill>
                  <a:prstClr val="white"/>
                </a:solidFill>
              </a:rPr>
              <a:pPr algn="r"/>
              <a:t>1/11/2012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mtClean="0">
                <a:solidFill>
                  <a:prstClr val="white"/>
                </a:solidFill>
              </a:rPr>
              <a:pPr algn="r"/>
              <a:t>1/11/2012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mple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>
                <a:solidFill>
                  <a:prstClr val="white"/>
                </a:solidFill>
              </a:rPr>
              <a:pPr/>
              <a:t>1/11/2012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tailed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>
                <a:solidFill>
                  <a:prstClr val="white"/>
                </a:solidFill>
              </a:rPr>
              <a:pPr/>
              <a:t>1/11/2012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>
              <a:buFontTx/>
              <a:buNone/>
              <a:defRPr i="1" baseline="0"/>
            </a:lvl1pPr>
            <a:extLst/>
          </a:lstStyle>
          <a:p>
            <a:pPr lvl="0"/>
            <a:r>
              <a:rPr lang="en-US" dirty="0" smtClean="0"/>
              <a:t>Click to add detail to the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1935C-5F35-4525-A31B-F0C33284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Tr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>
                <a:solidFill>
                  <a:prstClr val="white"/>
                </a:solidFill>
              </a:rPr>
              <a:pPr/>
              <a:t>1/11/2012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algn="ctr" fontAlgn="auto">
              <a:spcBef>
                <a:spcPct val="20000"/>
              </a:spcBef>
              <a:spcAft>
                <a:spcPts val="0"/>
              </a:spcAft>
            </a:pP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latin typeface="Trebuchet MS"/>
                <a:cs typeface="+mn-cs"/>
              </a:rPr>
              <a:t>TRUE or FALSE?</a:t>
            </a:r>
            <a:endParaRPr lang="en-US" sz="7200" dirty="0">
              <a:solidFill>
                <a:prstClr val="white">
                  <a:alpha val="40000"/>
                </a:prstClr>
              </a:solidFill>
              <a:latin typeface="Trebuchet MS"/>
              <a:cs typeface="+mn-cs"/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 fontAlgn="auto">
              <a:spcBef>
                <a:spcPct val="20000"/>
              </a:spcBef>
              <a:spcAft>
                <a:spcPts val="0"/>
              </a:spcAft>
            </a:pP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latin typeface="Trebuchet MS"/>
                <a:cs typeface="+mn-cs"/>
              </a:rPr>
              <a:t>TRUE 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latin typeface="Trebuchet MS"/>
                <a:cs typeface="+mn-cs"/>
              </a:rPr>
              <a:t>or FALSE?</a:t>
            </a:r>
            <a:endParaRPr lang="en-US" dirty="0">
              <a:solidFill>
                <a:prstClr val="white"/>
              </a:solidFill>
              <a:latin typeface="Trebuchet MS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Fa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>
                <a:solidFill>
                  <a:prstClr val="white"/>
                </a:solidFill>
              </a:rPr>
              <a:pPr/>
              <a:t>1/11/2012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algn="ctr" fontAlgn="auto">
              <a:spcBef>
                <a:spcPct val="20000"/>
              </a:spcBef>
              <a:spcAft>
                <a:spcPts val="0"/>
              </a:spcAft>
            </a:pP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latin typeface="Trebuchet MS"/>
                <a:cs typeface="+mn-cs"/>
              </a:rPr>
              <a:t>TRUE or FALSE?</a:t>
            </a:r>
            <a:endParaRPr lang="en-US" sz="7200" dirty="0">
              <a:solidFill>
                <a:prstClr val="white">
                  <a:alpha val="40000"/>
                </a:prstClr>
              </a:solidFill>
              <a:latin typeface="Trebuchet MS"/>
              <a:cs typeface="+mn-cs"/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latin typeface="Trebuchet MS"/>
                <a:cs typeface="+mn-cs"/>
              </a:rPr>
              <a:t>TRUE or </a:t>
            </a: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latin typeface="Trebuchet MS"/>
                <a:cs typeface="+mn-cs"/>
              </a:rPr>
              <a:t>FALSE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latin typeface="Trebuchet MS"/>
                <a:cs typeface="+mn-cs"/>
              </a:rPr>
              <a:t>?</a:t>
            </a:r>
            <a:endParaRPr lang="en-US" dirty="0">
              <a:solidFill>
                <a:prstClr val="white"/>
              </a:solidFill>
              <a:latin typeface="Trebuchet MS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tem Match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1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2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3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4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5</a:t>
            </a:r>
            <a:endParaRPr lang="en-US" dirty="0"/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>
                <a:solidFill>
                  <a:prstClr val="white"/>
                </a:solidFill>
              </a:rPr>
              <a:pPr/>
              <a:t>1/11/2012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5</a:t>
            </a:r>
            <a:endParaRPr lang="en-US" dirty="0"/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3</a:t>
            </a:r>
            <a:endParaRPr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1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2</a:t>
            </a:r>
            <a:endParaRPr lang="en-US" dirty="0"/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4</a:t>
            </a:r>
            <a:endParaRPr lang="en-US" dirty="0"/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>
              <a:defRPr i="1" baseline="0"/>
            </a:lvl1pPr>
            <a:extLst/>
          </a:lstStyle>
          <a:p>
            <a:r>
              <a:rPr lang="en-US" dirty="0" smtClean="0"/>
              <a:t>Click to type your question</a:t>
            </a:r>
            <a:endParaRPr lang="en-US" dirty="0"/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 userDrawn="1"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2800" smtClean="0">
                  <a:solidFill>
                    <a:srgbClr val="FFFFFF"/>
                  </a:solidFill>
                </a:rPr>
                <a:t>Platform &amp; Engineering Services</a:t>
              </a:r>
            </a:p>
          </p:txBody>
        </p:sp>
      </p:grpSp>
      <p:pic>
        <p:nvPicPr>
          <p:cNvPr id="7" name="Picture 14" descr="pes-image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0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sz="900" smtClean="0">
                <a:solidFill>
                  <a:srgbClr val="000000"/>
                </a:solidFill>
                <a:latin typeface="Tahoma" charset="0"/>
              </a:rPr>
              <a:t>CERN IT Department</a:t>
            </a:r>
          </a:p>
          <a:p>
            <a:pPr algn="r" eaLnBrk="1" hangingPunct="1">
              <a:defRPr/>
            </a:pPr>
            <a:r>
              <a:rPr lang="en-US" sz="900" smtClean="0">
                <a:solidFill>
                  <a:srgbClr val="000000"/>
                </a:solidFill>
                <a:latin typeface="Tahoma" charset="0"/>
              </a:rPr>
              <a:t>CH-1211 Geneva 23</a:t>
            </a:r>
          </a:p>
          <a:p>
            <a:pPr algn="r" eaLnBrk="1" hangingPunct="1">
              <a:defRPr/>
            </a:pPr>
            <a:r>
              <a:rPr lang="en-US" sz="900" smtClean="0">
                <a:solidFill>
                  <a:srgbClr val="000000"/>
                </a:solidFill>
                <a:latin typeface="Tahoma" charset="0"/>
              </a:rPr>
              <a:t>Switzerland</a:t>
            </a:r>
          </a:p>
          <a:p>
            <a:pPr algn="r" eaLnBrk="1" hangingPunct="1">
              <a:defRPr/>
            </a:pPr>
            <a:r>
              <a:rPr lang="en-US" sz="1100" b="1" smtClean="0">
                <a:solidFill>
                  <a:srgbClr val="000000"/>
                </a:solidFill>
                <a:latin typeface="Tahoma" charset="0"/>
              </a:rPr>
              <a:t>www.cern.ch/i</a:t>
            </a:r>
            <a:r>
              <a:rPr lang="en-US" sz="1000" b="1" smtClean="0">
                <a:solidFill>
                  <a:srgbClr val="000000"/>
                </a:solidFill>
                <a:latin typeface="Tahoma" charset="0"/>
              </a:rPr>
              <a:t>t</a:t>
            </a:r>
          </a:p>
        </p:txBody>
      </p:sp>
      <p:sp>
        <p:nvSpPr>
          <p:cNvPr id="10" name="TextBox 16"/>
          <p:cNvSpPr txBox="1">
            <a:spLocks noChangeArrowheads="1"/>
          </p:cNvSpPr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4400" smtClean="0">
                <a:solidFill>
                  <a:srgbClr val="3861AA"/>
                </a:solidFill>
              </a:rPr>
              <a:t>PES</a:t>
            </a:r>
            <a:endParaRPr lang="en-US" sz="3600" smtClean="0">
              <a:solidFill>
                <a:srgbClr val="3861AA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Footer Placeholder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WLCG Desy 2011 Day 1 Summary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3600" b="1" smtClean="0">
                <a:solidFill>
                  <a:srgbClr val="3861AA"/>
                </a:solidFill>
              </a:rPr>
              <a:t>Click to edit Master title style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WLCG Desy 2011 Day 1 Summary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WLCG Desy 2011 Day 1 Summary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WLCG Desy 2011 Day 1 Summary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WLCG Desy 2011 Day 1 Summary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WLCG Desy 2011 Day 1 Summary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EF44F-EFD7-4FE7-B0C1-EA33AC4EA3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47D62-A0EC-434B-B680-BD4F4A0D30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14A26-A591-4C88-A125-D6BBF7644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FB392-F0B0-47EF-9AFC-5E1576BF72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C9DAD-27A8-4379-A983-F46930BFB2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257C1-8F8C-46FD-B19D-B8760006F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12.jpe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1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1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35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10" Type="http://schemas.openxmlformats.org/officeDocument/2006/relationships/image" Target="../media/image11.jpeg"/><Relationship Id="rId4" Type="http://schemas.openxmlformats.org/officeDocument/2006/relationships/slideLayout" Target="../slideLayouts/slideLayout36.xml"/><Relationship Id="rId9" Type="http://schemas.openxmlformats.org/officeDocument/2006/relationships/image" Target="../media/image1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D7D3A733-3763-4D2B-B796-B21126DA1E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7884368" y="6021288"/>
            <a:ext cx="10858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GDB</a:t>
            </a:r>
          </a:p>
        </p:txBody>
      </p:sp>
      <p:grpSp>
        <p:nvGrpSpPr>
          <p:cNvPr id="1032" name="Group 13"/>
          <p:cNvGrpSpPr>
            <a:grpSpLocks/>
          </p:cNvGrpSpPr>
          <p:nvPr/>
        </p:nvGrpSpPr>
        <p:grpSpPr bwMode="auto">
          <a:xfrm>
            <a:off x="128588" y="115888"/>
            <a:ext cx="914400" cy="912812"/>
            <a:chOff x="1344" y="385"/>
            <a:chExt cx="576" cy="575"/>
          </a:xfrm>
        </p:grpSpPr>
        <p:pic>
          <p:nvPicPr>
            <p:cNvPr id="1035" name="Picture 14" descr="CLGlogo2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9" name="Text Box 15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2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b="1">
                  <a:latin typeface="Comic Sans MS" pitchFamily="66" charset="0"/>
                  <a:cs typeface="Times New Roman" pitchFamily="18" charset="0"/>
                </a:rPr>
                <a:t>LCG</a:t>
              </a:r>
            </a:p>
          </p:txBody>
        </p:sp>
      </p:grpSp>
      <p:pic>
        <p:nvPicPr>
          <p:cNvPr id="1033" name="Picture 16" descr="blue_on_white_logo_200x5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8313" y="6165850"/>
            <a:ext cx="1905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" descr="\\cern.ch\dfs\Users\i\ibird\Documents\My Pictures\WLCGlogo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4313" y="214313"/>
            <a:ext cx="7842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b="1" i="1">
                <a:solidFill>
                  <a:srgbClr val="00529E"/>
                </a:solidFill>
                <a:latin typeface="+mn-lt"/>
              </a:defRPr>
            </a:lvl1pPr>
          </a:lstStyle>
          <a:p>
            <a:pPr rtl="0">
              <a:defRPr/>
            </a:pPr>
            <a:endParaRPr lang="en-US" kern="1200" dirty="0">
              <a:latin typeface="Arial"/>
              <a:ea typeface="+mn-ea"/>
              <a:cs typeface="+mn-cs"/>
            </a:endParaRPr>
          </a:p>
        </p:txBody>
      </p:sp>
      <p:pic>
        <p:nvPicPr>
          <p:cNvPr id="1030" name="Picture 21" descr="CERNlogo-rgb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>
              <a:defRPr/>
            </a:pPr>
            <a:r>
              <a:rPr lang="en-US" sz="900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CERN IT Department</a:t>
            </a:r>
          </a:p>
          <a:p>
            <a:pPr algn="r" rtl="0">
              <a:defRPr/>
            </a:pPr>
            <a:r>
              <a:rPr lang="en-US" sz="900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CH-1211 Geneva 23</a:t>
            </a:r>
          </a:p>
          <a:p>
            <a:pPr algn="r" rtl="0">
              <a:defRPr/>
            </a:pPr>
            <a:r>
              <a:rPr lang="en-US" sz="900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Switzerland</a:t>
            </a:r>
          </a:p>
          <a:p>
            <a:pPr algn="r" rtl="0">
              <a:defRPr/>
            </a:pPr>
            <a:r>
              <a:rPr lang="en-US" sz="1100" b="1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www.cern.ch/i</a:t>
            </a:r>
            <a:r>
              <a:rPr lang="en-US" sz="1000" b="1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t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-76200" y="0"/>
            <a:ext cx="1371600" cy="6019800"/>
            <a:chOff x="-76200" y="0"/>
            <a:chExt cx="1371600" cy="6019800"/>
          </a:xfrm>
        </p:grpSpPr>
        <p:pic>
          <p:nvPicPr>
            <p:cNvPr id="1033" name="Picture 13" descr="468557_82458359_plasma.jpg"/>
            <p:cNvPicPr>
              <a:picLocks noChangeAspect="1"/>
            </p:cNvPicPr>
            <p:nvPr userDrawn="1"/>
          </p:nvPicPr>
          <p:blipFill>
            <a:blip r:embed="rId10" cstate="print"/>
            <a:srcRect l="25140" t="4120" r="60654" b="2367"/>
            <a:stretch>
              <a:fillRect/>
            </a:stretch>
          </p:blipFill>
          <p:spPr bwMode="auto">
            <a:xfrm flipH="1">
              <a:off x="0" y="0"/>
              <a:ext cx="1219200" cy="601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 bwMode="auto">
            <a:xfrm>
              <a:off x="-76200" y="68263"/>
              <a:ext cx="1371600" cy="7699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rtl="0">
                <a:defRPr/>
              </a:pPr>
              <a:r>
                <a:rPr lang="en-US" sz="4400" kern="120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ES</a:t>
              </a:r>
              <a:endParaRPr lang="en-US" sz="3600" kern="1200" dirty="0">
                <a:solidFill>
                  <a:srgbClr val="FFFFFF"/>
                </a:solidFill>
                <a:latin typeface="Arial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9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8195" name="Picture 7" descr="banner-ITonly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2"/>
          <p:cNvPicPr>
            <a:picLocks noChangeAspect="1" noChangeArrowheads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937" t="51231" r="4213" b="36617"/>
          <a:stretch>
            <a:fillRect/>
          </a:stretch>
        </p:blipFill>
        <p:spPr bwMode="auto">
          <a:xfrm>
            <a:off x="0" y="0"/>
            <a:ext cx="12192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8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 userDrawn="1"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r>
              <a:rPr lang="en-US">
                <a:latin typeface="Arial" pitchFamily="34" charset="0"/>
                <a:cs typeface="+mn-cs"/>
              </a:rPr>
              <a:t> </a:t>
            </a:r>
            <a:r>
              <a:rPr lang="en-US">
                <a:solidFill>
                  <a:srgbClr val="3861AA"/>
                </a:solidFill>
                <a:latin typeface="Arial" pitchFamily="34" charset="0"/>
                <a:cs typeface="+mn-cs"/>
              </a:rPr>
              <a:t>Presentation title - </a:t>
            </a:r>
            <a:fld id="{DF58328B-533A-4290-8CA4-991057811A83}" type="slidenum">
              <a:rPr lang="en-US">
                <a:solidFill>
                  <a:srgbClr val="3861AA"/>
                </a:solidFill>
                <a:latin typeface="Arial" pitchFamily="34" charset="0"/>
                <a:cs typeface="+mn-cs"/>
              </a:rPr>
              <a:pPr/>
              <a:t>‹#›</a:t>
            </a:fld>
            <a:endParaRPr lang="en-US">
              <a:solidFill>
                <a:srgbClr val="3861AA"/>
              </a:solidFill>
              <a:latin typeface="Arial" pitchFamily="34" charset="0"/>
              <a:cs typeface="+mn-cs"/>
            </a:endParaRPr>
          </a:p>
        </p:txBody>
      </p:sp>
      <p:sp>
        <p:nvSpPr>
          <p:cNvPr id="8199" name="TextBox 8"/>
          <p:cNvSpPr txBox="1">
            <a:spLocks noChangeArrowheads="1"/>
          </p:cNvSpPr>
          <p:nvPr userDrawn="1"/>
        </p:nvSpPr>
        <p:spPr bwMode="auto">
          <a:xfrm>
            <a:off x="0" y="82550"/>
            <a:ext cx="1371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>
                <a:solidFill>
                  <a:srgbClr val="FFFFFF"/>
                </a:solidFill>
                <a:latin typeface="Arial" pitchFamily="34" charset="0"/>
                <a:cs typeface="+mn-cs"/>
              </a:rPr>
              <a:t>Grid Technology</a:t>
            </a:r>
            <a:endParaRPr lang="en-US" sz="1200">
              <a:solidFill>
                <a:srgbClr val="FFFFFF"/>
              </a:solidFill>
              <a:latin typeface="Arial" pitchFamily="34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pitchFamily="34" charset="0"/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>
              <a:defRPr sz="1100"/>
            </a:lvl1pPr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8F67D422-08A8-451B-9A67-21962FC4B660}" type="datetimeFigureOut">
              <a:rPr lang="en-US" smtClean="0">
                <a:solidFill>
                  <a:prstClr val="white"/>
                </a:solidFill>
                <a:latin typeface="Trebuchet MS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1/11/2012</a:t>
            </a:fld>
            <a:endParaRPr lang="en-US" sz="1050" dirty="0">
              <a:solidFill>
                <a:prstClr val="white"/>
              </a:solidFill>
              <a:latin typeface="Trebuchet MS"/>
              <a:cs typeface="+mn-cs"/>
            </a:endParaRPr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>
              <a:defRPr sz="1200"/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  <a:latin typeface="Trebuchet MS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>
              <a:defRPr sz="1200"/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9B2101-2E9F-420A-91A3-890890D84497}" type="slidenum">
              <a:rPr lang="en-US" smtClean="0">
                <a:solidFill>
                  <a:prstClr val="white"/>
                </a:solidFill>
                <a:latin typeface="Trebuchet MS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white"/>
              </a:solidFill>
              <a:latin typeface="Trebuchet MS"/>
              <a:cs typeface="+mn-cs"/>
            </a:endParaRPr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9" descr="pes-image.jpg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1219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WLCG Desy 2011 Day 1 Summary</a:t>
            </a:r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1031" name="Picture 21" descr="CERNlogo-rgb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sz="900" smtClean="0">
                <a:solidFill>
                  <a:srgbClr val="000000"/>
                </a:solidFill>
                <a:latin typeface="Tahoma" charset="0"/>
              </a:rPr>
              <a:t>CERN IT Department</a:t>
            </a:r>
          </a:p>
          <a:p>
            <a:pPr algn="r" eaLnBrk="1" hangingPunct="1">
              <a:defRPr/>
            </a:pPr>
            <a:r>
              <a:rPr lang="en-US" sz="900" smtClean="0">
                <a:solidFill>
                  <a:srgbClr val="000000"/>
                </a:solidFill>
                <a:latin typeface="Tahoma" charset="0"/>
              </a:rPr>
              <a:t>CH-1211 Geneva 23</a:t>
            </a:r>
          </a:p>
          <a:p>
            <a:pPr algn="r" eaLnBrk="1" hangingPunct="1">
              <a:defRPr/>
            </a:pPr>
            <a:r>
              <a:rPr lang="en-US" sz="900" smtClean="0">
                <a:solidFill>
                  <a:srgbClr val="000000"/>
                </a:solidFill>
                <a:latin typeface="Tahoma" charset="0"/>
              </a:rPr>
              <a:t>Switzerland</a:t>
            </a:r>
          </a:p>
          <a:p>
            <a:pPr algn="r" eaLnBrk="1" hangingPunct="1">
              <a:defRPr/>
            </a:pPr>
            <a:r>
              <a:rPr lang="en-US" sz="1100" b="1" smtClean="0">
                <a:solidFill>
                  <a:srgbClr val="000000"/>
                </a:solidFill>
                <a:latin typeface="Tahoma" charset="0"/>
              </a:rPr>
              <a:t>www.cern.ch/i</a:t>
            </a:r>
            <a:r>
              <a:rPr lang="en-US" sz="1000" b="1" smtClean="0">
                <a:solidFill>
                  <a:srgbClr val="000000"/>
                </a:solidFill>
                <a:latin typeface="Tahoma" charset="0"/>
              </a:rPr>
              <a:t>t</a:t>
            </a:r>
          </a:p>
        </p:txBody>
      </p:sp>
      <p:sp>
        <p:nvSpPr>
          <p:cNvPr id="1033" name="TextBox 11"/>
          <p:cNvSpPr txBox="1">
            <a:spLocks noChangeArrowheads="1"/>
          </p:cNvSpPr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4400" smtClean="0">
                <a:solidFill>
                  <a:srgbClr val="3861AA"/>
                </a:solidFill>
              </a:rPr>
              <a:t>PES</a:t>
            </a:r>
            <a:endParaRPr lang="en-US" sz="3600" smtClean="0">
              <a:solidFill>
                <a:srgbClr val="3861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pitchFamily="-112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pitchFamily="-112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pitchFamily="34" charset="0"/>
        <a:buChar char="–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omputing.llnl.gov/linux/slurm/faq.html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8913"/>
            <a:ext cx="7772400" cy="1470025"/>
          </a:xfrm>
        </p:spPr>
        <p:txBody>
          <a:bodyPr/>
          <a:lstStyle/>
          <a:p>
            <a:pPr eaLnBrk="1" hangingPunct="1"/>
            <a:r>
              <a:rPr lang="en-US" sz="4400" b="1" dirty="0" smtClean="0"/>
              <a:t>Introduction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565400"/>
            <a:ext cx="6400800" cy="1752600"/>
          </a:xfrm>
        </p:spPr>
        <p:txBody>
          <a:bodyPr/>
          <a:lstStyle/>
          <a:p>
            <a:pPr eaLnBrk="1" hangingPunct="1"/>
            <a:r>
              <a:rPr lang="en-US" sz="2000" b="1" i="1" dirty="0" smtClean="0"/>
              <a:t>John Gordon, STFC</a:t>
            </a:r>
          </a:p>
          <a:p>
            <a:pPr eaLnBrk="1" hangingPunct="1"/>
            <a:r>
              <a:rPr lang="en-US" sz="2000" b="1" i="1" dirty="0" smtClean="0"/>
              <a:t>GDB meeting @CERN </a:t>
            </a:r>
            <a:r>
              <a:rPr lang="en-US" sz="2000" b="1" i="1" dirty="0" smtClean="0"/>
              <a:t> January 11</a:t>
            </a:r>
            <a:r>
              <a:rPr lang="en-US" sz="2000" b="1" i="1" baseline="30000" dirty="0" smtClean="0"/>
              <a:t>th</a:t>
            </a:r>
            <a:r>
              <a:rPr lang="en-US" sz="2000" b="1" i="1" dirty="0" smtClean="0"/>
              <a:t>  2012</a:t>
            </a:r>
            <a:endParaRPr lang="en-US" sz="2000" b="1" i="1" dirty="0" smtClean="0"/>
          </a:p>
        </p:txBody>
      </p:sp>
      <p:pic>
        <p:nvPicPr>
          <p:cNvPr id="2" name="Picture 2" descr="C:\Documents and Settings\jcg78\My Documents\Downloads\jcg Q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653136"/>
            <a:ext cx="1305322" cy="1305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So how has this gone?</a:t>
            </a:r>
          </a:p>
          <a:p>
            <a:r>
              <a:rPr lang="en-GB" dirty="0" smtClean="0"/>
              <a:t>No CERN Credentials?</a:t>
            </a:r>
          </a:p>
          <a:p>
            <a:r>
              <a:rPr lang="en-GB" dirty="0" smtClean="0"/>
              <a:t>Audio?</a:t>
            </a:r>
          </a:p>
          <a:p>
            <a:r>
              <a:rPr lang="en-GB" dirty="0" smtClean="0"/>
              <a:t>Video?</a:t>
            </a:r>
          </a:p>
          <a:p>
            <a:r>
              <a:rPr lang="en-GB" dirty="0" smtClean="0"/>
              <a:t>Phone Bridge?</a:t>
            </a:r>
          </a:p>
          <a:p>
            <a:r>
              <a:rPr lang="en-GB" dirty="0" smtClean="0"/>
              <a:t>Chat?</a:t>
            </a:r>
          </a:p>
          <a:p>
            <a:r>
              <a:rPr lang="en-GB" dirty="0" smtClean="0"/>
              <a:t>File Sharing</a:t>
            </a:r>
          </a:p>
          <a:p>
            <a:r>
              <a:rPr lang="en-GB" dirty="0" smtClean="0"/>
              <a:t>PIN</a:t>
            </a:r>
            <a:endParaRPr lang="en-GB" dirty="0" smtClean="0"/>
          </a:p>
          <a:p>
            <a:r>
              <a:rPr lang="en-GB" dirty="0" smtClean="0"/>
              <a:t>Do we use it again?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Vidyo</a:t>
            </a:r>
            <a:r>
              <a:rPr lang="en-GB" dirty="0" smtClean="0"/>
              <a:t>?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Information Services</a:t>
            </a:r>
          </a:p>
          <a:p>
            <a:r>
              <a:rPr lang="en-GB" dirty="0" smtClean="0"/>
              <a:t>IPv6</a:t>
            </a:r>
          </a:p>
          <a:p>
            <a:r>
              <a:rPr lang="en-GB" dirty="0" smtClean="0"/>
              <a:t>Middleware</a:t>
            </a:r>
          </a:p>
          <a:p>
            <a:r>
              <a:rPr lang="en-GB" dirty="0"/>
              <a:t>R</a:t>
            </a:r>
            <a:r>
              <a:rPr lang="en-GB" dirty="0" smtClean="0"/>
              <a:t>FC Proxies</a:t>
            </a:r>
          </a:p>
          <a:p>
            <a:r>
              <a:rPr lang="en-GB" dirty="0" err="1" smtClean="0"/>
              <a:t>chroots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WLCG Workshop, May, NYC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800" dirty="0">
              <a:solidFill>
                <a:prstClr val="white"/>
              </a:solidFill>
              <a:latin typeface="Trebuchet MS"/>
              <a:cs typeface="+mn-cs"/>
            </a:endParaRPr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838200" y="304800"/>
            <a:ext cx="76962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GDB Chair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762000" y="1219200"/>
            <a:ext cx="7467600" cy="4953000"/>
          </a:xfrm>
        </p:spPr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/>
              <a:t>Process:</a:t>
            </a:r>
          </a:p>
          <a:p>
            <a:pPr lvl="1"/>
            <a:r>
              <a:rPr lang="en-US" dirty="0"/>
              <a:t>Search committee of 4 national members of the GDB</a:t>
            </a:r>
          </a:p>
          <a:p>
            <a:pPr lvl="1"/>
            <a:r>
              <a:rPr lang="en-US" dirty="0"/>
              <a:t>Ask for proposals for candidates</a:t>
            </a:r>
          </a:p>
          <a:p>
            <a:pPr lvl="1"/>
            <a:r>
              <a:rPr lang="en-US" dirty="0"/>
              <a:t>Candidates don't have to be members of the GDB</a:t>
            </a:r>
          </a:p>
          <a:p>
            <a:pPr lvl="1"/>
            <a:r>
              <a:rPr lang="en-US" dirty="0"/>
              <a:t>Term as chair is 2 years, can be extended by 2 year periods</a:t>
            </a:r>
          </a:p>
          <a:p>
            <a:pPr lvl="1"/>
            <a:endParaRPr lang="en-US" dirty="0"/>
          </a:p>
          <a:p>
            <a:r>
              <a:rPr lang="en-US" dirty="0"/>
              <a:t>Proposed timescale:</a:t>
            </a:r>
          </a:p>
          <a:p>
            <a:pPr lvl="1"/>
            <a:r>
              <a:rPr lang="en-US" dirty="0"/>
              <a:t>Find the search committee by January GDB</a:t>
            </a:r>
          </a:p>
          <a:p>
            <a:pPr lvl="1"/>
            <a:r>
              <a:rPr lang="en-US" dirty="0"/>
              <a:t>Accept proposals until March</a:t>
            </a:r>
          </a:p>
          <a:p>
            <a:pPr lvl="1"/>
            <a:r>
              <a:rPr lang="en-US" dirty="0"/>
              <a:t>Vote in the March GDB</a:t>
            </a:r>
          </a:p>
          <a:p>
            <a:pPr lvl="1"/>
            <a:r>
              <a:rPr lang="en-US" dirty="0"/>
              <a:t>Hand over in May (or by agreement</a:t>
            </a:r>
            <a:r>
              <a:rPr lang="en-US" dirty="0" smtClean="0"/>
              <a:t>)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Now:</a:t>
            </a:r>
          </a:p>
          <a:p>
            <a:pPr lvl="1"/>
            <a:r>
              <a:rPr lang="en-US" dirty="0"/>
              <a:t>Search committee - myself, John, + 2 volunteers! (please !)</a:t>
            </a:r>
          </a:p>
          <a:p>
            <a:pPr lvl="1"/>
            <a:r>
              <a:rPr lang="en-US" dirty="0"/>
              <a:t>You can already propose candidates for the chair to me...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en-GB" dirty="0" smtClean="0"/>
          </a:p>
          <a:p>
            <a:pPr eaLnBrk="1" hangingPunct="1"/>
            <a:endParaRPr lang="en-GB" b="1" dirty="0" smtClean="0"/>
          </a:p>
          <a:p>
            <a:pPr eaLnBrk="1" hangingPunct="1"/>
            <a:endParaRPr lang="en-GB" b="1" dirty="0" smtClean="0"/>
          </a:p>
          <a:p>
            <a:pPr eaLnBrk="1" hangingPunct="1"/>
            <a:endParaRPr lang="en-GB" dirty="0" smtClean="0"/>
          </a:p>
          <a:p>
            <a:endParaRPr lang="en-GB" dirty="0" smtClean="0"/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789975-47B4-4175-870E-A40F9A16A86C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Since the Previous Meeting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1141413" y="1600200"/>
            <a:ext cx="8002587" cy="4525963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The Higgs was discovered!</a:t>
            </a: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All our hard work justified</a:t>
            </a:r>
            <a:r>
              <a:rPr lang="en-GB" b="1" dirty="0" smtClean="0">
                <a:solidFill>
                  <a:schemeClr val="tx2"/>
                </a:solidFill>
                <a:sym typeface="Wingdings" pitchFamily="2" charset="2"/>
              </a:rPr>
              <a:t></a:t>
            </a:r>
            <a:endParaRPr lang="en-GB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Continue with the </a:t>
            </a:r>
            <a:r>
              <a:rPr lang="en-US" sz="2800" dirty="0" smtClean="0">
                <a:solidFill>
                  <a:srgbClr val="002060"/>
                </a:solidFill>
              </a:rPr>
              <a:t>second Wednesday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Rooms booked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>
                <a:solidFill>
                  <a:srgbClr val="00B050"/>
                </a:solidFill>
              </a:rPr>
              <a:t>Jan 11</a:t>
            </a:r>
            <a:r>
              <a:rPr lang="en-GB" sz="2400" baseline="30000" dirty="0" smtClean="0">
                <a:solidFill>
                  <a:srgbClr val="00B050"/>
                </a:solidFill>
              </a:rPr>
              <a:t>th</a:t>
            </a:r>
            <a:r>
              <a:rPr lang="en-GB" sz="2400" dirty="0" smtClean="0">
                <a:solidFill>
                  <a:srgbClr val="00B050"/>
                </a:solidFill>
              </a:rPr>
              <a:t>  – start at 1300 – devote to TEG?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smtClean="0">
                <a:solidFill>
                  <a:srgbClr val="00B050"/>
                </a:solidFill>
              </a:rPr>
              <a:t>March 21</a:t>
            </a:r>
            <a:r>
              <a:rPr lang="en-GB" sz="2800" baseline="30000" dirty="0" smtClean="0">
                <a:solidFill>
                  <a:srgbClr val="00B050"/>
                </a:solidFill>
              </a:rPr>
              <a:t>st</a:t>
            </a:r>
            <a:r>
              <a:rPr lang="en-GB" sz="2400" dirty="0" smtClean="0">
                <a:solidFill>
                  <a:srgbClr val="00B050"/>
                </a:solidFill>
              </a:rPr>
              <a:t>, 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smtClean="0">
                <a:solidFill>
                  <a:srgbClr val="00B050"/>
                </a:solidFill>
              </a:rPr>
              <a:t>April 18</a:t>
            </a:r>
            <a:r>
              <a:rPr lang="en-GB" sz="2800" baseline="30000" dirty="0" smtClean="0">
                <a:solidFill>
                  <a:srgbClr val="00B050"/>
                </a:solidFill>
              </a:rPr>
              <a:t>th</a:t>
            </a:r>
            <a:r>
              <a:rPr lang="en-GB" sz="2800" dirty="0" smtClean="0">
                <a:solidFill>
                  <a:srgbClr val="00B050"/>
                </a:solidFill>
              </a:rPr>
              <a:t> – avoids Easter Week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smtClean="0">
                <a:solidFill>
                  <a:srgbClr val="00B050"/>
                </a:solidFill>
              </a:rPr>
              <a:t>May is 2 weeks clear of </a:t>
            </a:r>
            <a:r>
              <a:rPr lang="en-GB" sz="2800" dirty="0" smtClean="0">
                <a:solidFill>
                  <a:srgbClr val="00B050"/>
                </a:solidFill>
              </a:rPr>
              <a:t>CHE</a:t>
            </a:r>
            <a:endParaRPr lang="en-GB" sz="2800" dirty="0" smtClean="0">
              <a:solidFill>
                <a:srgbClr val="00B050"/>
              </a:solidFill>
            </a:endParaRP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6CA09F-01D6-419D-BC58-2A98F0AE7CDE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GDB meetings in 2012</a:t>
            </a:r>
            <a:endParaRPr lang="en-GB" dirty="0" smtClean="0"/>
          </a:p>
        </p:txBody>
      </p:sp>
      <p:sp>
        <p:nvSpPr>
          <p:cNvPr id="200708" name="Text Box 4"/>
          <p:cNvSpPr txBox="1">
            <a:spLocks noChangeArrowheads="1"/>
          </p:cNvSpPr>
          <p:nvPr/>
        </p:nvSpPr>
        <p:spPr bwMode="auto">
          <a:xfrm>
            <a:off x="1662113" y="3168650"/>
            <a:ext cx="374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400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endParaRPr lang="en-GB" sz="2400" dirty="0">
              <a:cs typeface="+mn-cs"/>
            </a:endParaRPr>
          </a:p>
        </p:txBody>
      </p:sp>
      <p:pic>
        <p:nvPicPr>
          <p:cNvPr id="1946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5013325"/>
            <a:ext cx="1238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712" name="Text Box 8"/>
          <p:cNvSpPr txBox="1">
            <a:spLocks noChangeArrowheads="1"/>
          </p:cNvSpPr>
          <p:nvPr/>
        </p:nvSpPr>
        <p:spPr bwMode="auto">
          <a:xfrm>
            <a:off x="2699792" y="4509120"/>
            <a:ext cx="205095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January 11</a:t>
            </a:r>
            <a:r>
              <a:rPr lang="en-GB" sz="2400" dirty="0" smtClean="0">
                <a:solidFill>
                  <a:srgbClr val="00B050"/>
                </a:solidFill>
                <a:cs typeface="+mn-cs"/>
              </a:rPr>
              <a:t> </a:t>
            </a:r>
            <a:endParaRPr lang="en-GB" sz="2400" dirty="0">
              <a:solidFill>
                <a:srgbClr val="00B050"/>
              </a:solidFill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February  8</a:t>
            </a:r>
            <a:r>
              <a:rPr lang="en-GB" sz="2400" dirty="0" smtClean="0">
                <a:solidFill>
                  <a:srgbClr val="00B050"/>
                </a:solidFill>
                <a:cs typeface="+mn-cs"/>
              </a:rPr>
              <a:t> </a:t>
            </a:r>
            <a:endParaRPr lang="en-GB" sz="2400" dirty="0">
              <a:solidFill>
                <a:srgbClr val="00B050"/>
              </a:solidFill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March 21</a:t>
            </a:r>
            <a:endParaRPr lang="en-GB" sz="2400" b="1" dirty="0">
              <a:solidFill>
                <a:srgbClr val="00B05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April 18</a:t>
            </a:r>
            <a:endParaRPr lang="en-GB" sz="2400" dirty="0" smtClean="0">
              <a:solidFill>
                <a:srgbClr val="00B05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May 9 </a:t>
            </a: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June 13</a:t>
            </a:r>
            <a:endParaRPr lang="en-GB" sz="2400" dirty="0">
              <a:solidFill>
                <a:srgbClr val="00B050"/>
              </a:solidFill>
              <a:cs typeface="+mn-cs"/>
            </a:endParaRPr>
          </a:p>
          <a:p>
            <a:pPr>
              <a:defRPr/>
            </a:pPr>
            <a:endParaRPr lang="en-GB" sz="2400" dirty="0">
              <a:solidFill>
                <a:srgbClr val="00B05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cs typeface="+mn-cs"/>
            </a:endParaRPr>
          </a:p>
        </p:txBody>
      </p:sp>
      <p:sp>
        <p:nvSpPr>
          <p:cNvPr id="19463" name="Text Box 9"/>
          <p:cNvSpPr txBox="1">
            <a:spLocks noChangeArrowheads="1"/>
          </p:cNvSpPr>
          <p:nvPr/>
        </p:nvSpPr>
        <p:spPr bwMode="auto">
          <a:xfrm>
            <a:off x="5292080" y="4509120"/>
            <a:ext cx="310738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July 11</a:t>
            </a: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</a:t>
            </a:r>
            <a:r>
              <a:rPr lang="en-GB" sz="2400" dirty="0" smtClean="0">
                <a:solidFill>
                  <a:srgbClr val="FF9933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August 8</a:t>
            </a:r>
            <a:endParaRPr lang="en-GB" sz="2400" dirty="0" smtClean="0">
              <a:solidFill>
                <a:srgbClr val="FF9933"/>
              </a:solidFill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September 12</a:t>
            </a:r>
            <a:endParaRPr lang="en-GB" sz="2400" dirty="0" smtClean="0">
              <a:solidFill>
                <a:srgbClr val="00B050"/>
              </a:solidFill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October 10</a:t>
            </a:r>
            <a:endParaRPr lang="en-GB" sz="2400" dirty="0" smtClean="0">
              <a:solidFill>
                <a:srgbClr val="00B050"/>
              </a:solidFill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</a:rPr>
              <a:t> </a:t>
            </a:r>
            <a:r>
              <a:rPr lang="en-GB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November </a:t>
            </a:r>
            <a:r>
              <a:rPr lang="en-GB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en-GB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December </a:t>
            </a:r>
            <a:r>
              <a:rPr lang="en-GB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en-GB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endParaRPr lang="en-GB" b="1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TEG F2F, Amsterdam, 23-26</a:t>
            </a:r>
            <a:r>
              <a:rPr lang="en-GB" b="1" baseline="30000" dirty="0" smtClean="0">
                <a:solidFill>
                  <a:schemeClr val="tx2"/>
                </a:solidFill>
              </a:rPr>
              <a:t>th</a:t>
            </a:r>
            <a:r>
              <a:rPr lang="en-GB" b="1" dirty="0" smtClean="0">
                <a:solidFill>
                  <a:schemeClr val="tx2"/>
                </a:solidFill>
              </a:rPr>
              <a:t> January 2012</a:t>
            </a: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LHCOPN/LHCONE</a:t>
            </a:r>
            <a:r>
              <a:rPr lang="en-GB" b="1" dirty="0" smtClean="0">
                <a:solidFill>
                  <a:schemeClr val="tx2"/>
                </a:solidFill>
              </a:rPr>
              <a:t>, LBL, 30-31 January 2012 </a:t>
            </a:r>
            <a:endParaRPr lang="en-GB" b="1" dirty="0">
              <a:solidFill>
                <a:schemeClr val="tx2"/>
              </a:solidFill>
            </a:endParaRP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ISGC</a:t>
            </a:r>
            <a:r>
              <a:rPr lang="en-GB" b="1" dirty="0">
                <a:solidFill>
                  <a:schemeClr val="tx2"/>
                </a:solidFill>
              </a:rPr>
              <a:t>, Taipei, 26 February - 2 March </a:t>
            </a:r>
            <a:r>
              <a:rPr lang="en-GB" b="1" dirty="0" smtClean="0">
                <a:solidFill>
                  <a:schemeClr val="tx2"/>
                </a:solidFill>
              </a:rPr>
              <a:t>2012</a:t>
            </a: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OGF 34, Oxford 11-14 March</a:t>
            </a: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EGI User Forum, Munich, </a:t>
            </a:r>
            <a:r>
              <a:rPr lang="en-GB" b="1" dirty="0" smtClean="0">
                <a:solidFill>
                  <a:schemeClr val="tx1"/>
                </a:solidFill>
              </a:rPr>
              <a:t>26-30 March</a:t>
            </a:r>
          </a:p>
          <a:p>
            <a:pPr lvl="1" eaLnBrk="1" hangingPunct="1"/>
            <a:r>
              <a:rPr lang="en-GB" b="1" dirty="0" smtClean="0">
                <a:solidFill>
                  <a:schemeClr val="tx1"/>
                </a:solidFill>
              </a:rPr>
              <a:t>Also EMI Technical Forum</a:t>
            </a:r>
          </a:p>
          <a:p>
            <a:pPr eaLnBrk="1" hangingPunct="1"/>
            <a:r>
              <a:rPr lang="en-GB" b="1" dirty="0" smtClean="0">
                <a:solidFill>
                  <a:schemeClr val="tx1"/>
                </a:solidFill>
              </a:rPr>
              <a:t>HEPiX Spring Meeting, Prague, 23-27 April 2012</a:t>
            </a: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WLCG Workshop, NYC, 19-20</a:t>
            </a:r>
            <a:r>
              <a:rPr lang="en-GB" b="1" baseline="30000" dirty="0" smtClean="0">
                <a:solidFill>
                  <a:schemeClr val="tx2"/>
                </a:solidFill>
              </a:rPr>
              <a:t>th</a:t>
            </a:r>
            <a:r>
              <a:rPr lang="en-GB" b="1" dirty="0" smtClean="0">
                <a:solidFill>
                  <a:schemeClr val="tx2"/>
                </a:solidFill>
              </a:rPr>
              <a:t> May 2012</a:t>
            </a: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CHEP2012, NYC, 21-25</a:t>
            </a:r>
            <a:r>
              <a:rPr lang="en-GB" b="1" baseline="30000" dirty="0" smtClean="0">
                <a:solidFill>
                  <a:schemeClr val="tx2"/>
                </a:solidFill>
              </a:rPr>
              <a:t>th</a:t>
            </a:r>
            <a:r>
              <a:rPr lang="en-GB" b="1" dirty="0" smtClean="0">
                <a:solidFill>
                  <a:schemeClr val="tx2"/>
                </a:solidFill>
              </a:rPr>
              <a:t> May 2012</a:t>
            </a: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EGI Technical Forum, Prague, September 2012</a:t>
            </a:r>
          </a:p>
          <a:p>
            <a:pPr eaLnBrk="1" hangingPunct="1"/>
            <a:r>
              <a:rPr lang="en-GB" b="1" dirty="0" smtClean="0">
                <a:solidFill>
                  <a:schemeClr val="tx1"/>
                </a:solidFill>
              </a:rPr>
              <a:t>HEPiX Fall Meeting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smtClean="0">
                <a:solidFill>
                  <a:schemeClr val="tx1"/>
                </a:solidFill>
              </a:rPr>
              <a:t>IHEP, October 2012</a:t>
            </a:r>
            <a:endParaRPr lang="en-GB" b="1" dirty="0">
              <a:solidFill>
                <a:schemeClr val="tx1"/>
              </a:solidFill>
            </a:endParaRPr>
          </a:p>
          <a:p>
            <a:pPr eaLnBrk="1" hangingPunct="1"/>
            <a:endParaRPr lang="en-GB" b="1" dirty="0" smtClean="0">
              <a:solidFill>
                <a:schemeClr val="tx2"/>
              </a:solidFill>
            </a:endParaRPr>
          </a:p>
          <a:p>
            <a:pPr eaLnBrk="1" hangingPunct="1"/>
            <a:endParaRPr lang="en-GB" b="1" dirty="0" smtClean="0">
              <a:solidFill>
                <a:schemeClr val="tx2"/>
              </a:solidFill>
            </a:endParaRPr>
          </a:p>
          <a:p>
            <a:pPr eaLnBrk="1" hangingPunct="1"/>
            <a:endParaRPr lang="en-GB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99425F-1771-4558-8C59-92BEEEA89D3D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Forthcoming Events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MU Pilot Jobs (TEG) , </a:t>
            </a:r>
          </a:p>
          <a:p>
            <a:r>
              <a:rPr lang="en-GB" dirty="0" smtClean="0"/>
              <a:t>SCAS, Argus, </a:t>
            </a:r>
            <a:r>
              <a:rPr lang="en-GB" dirty="0" err="1" smtClean="0"/>
              <a:t>gLExec</a:t>
            </a:r>
            <a:r>
              <a:rPr lang="en-GB" dirty="0" smtClean="0"/>
              <a:t> (TEG)</a:t>
            </a:r>
          </a:p>
          <a:p>
            <a:r>
              <a:rPr lang="en-GB" b="1" dirty="0" smtClean="0"/>
              <a:t>CREAM </a:t>
            </a:r>
          </a:p>
          <a:p>
            <a:r>
              <a:rPr lang="en-GB" dirty="0" smtClean="0"/>
              <a:t>Virtualisation </a:t>
            </a:r>
          </a:p>
          <a:p>
            <a:r>
              <a:rPr lang="en-GB" dirty="0" smtClean="0"/>
              <a:t>Installed capacity</a:t>
            </a:r>
          </a:p>
          <a:p>
            <a:r>
              <a:rPr lang="en-GB" dirty="0" smtClean="0"/>
              <a:t>OPN, LHCONE</a:t>
            </a:r>
          </a:p>
          <a:p>
            <a:r>
              <a:rPr lang="en-GB" dirty="0" smtClean="0"/>
              <a:t>CVMFS</a:t>
            </a:r>
          </a:p>
          <a:p>
            <a:r>
              <a:rPr lang="en-GB" b="1" dirty="0" smtClean="0"/>
              <a:t>Information Service</a:t>
            </a:r>
          </a:p>
          <a:p>
            <a:r>
              <a:rPr lang="en-GB" dirty="0" smtClean="0"/>
              <a:t>Supported WMS?</a:t>
            </a:r>
          </a:p>
          <a:p>
            <a:r>
              <a:rPr lang="en-GB" dirty="0" smtClean="0"/>
              <a:t>Site Dashboard?</a:t>
            </a:r>
          </a:p>
          <a:p>
            <a:r>
              <a:rPr lang="en-GB" dirty="0" err="1"/>
              <a:t>g</a:t>
            </a:r>
            <a:r>
              <a:rPr lang="en-GB" dirty="0" err="1" smtClean="0"/>
              <a:t>lite</a:t>
            </a:r>
            <a:r>
              <a:rPr lang="en-GB" dirty="0" smtClean="0"/>
              <a:t>-cluster</a:t>
            </a:r>
          </a:p>
          <a:p>
            <a:endParaRPr lang="en-GB" b="1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6E65FF-F1A9-4776-B62F-71FC0C7EC5CC}" type="slidenum">
              <a:rPr lang="en-US" smtClean="0">
                <a:cs typeface="Arial" charset="0"/>
              </a:rPr>
              <a:pPr/>
              <a:t>5</a:t>
            </a:fld>
            <a:endParaRPr lang="en-US" smtClean="0">
              <a:cs typeface="Arial" charset="0"/>
            </a:endParaRPr>
          </a:p>
        </p:txBody>
      </p:sp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GDB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943600" cy="838200"/>
          </a:xfrm>
        </p:spPr>
        <p:txBody>
          <a:bodyPr/>
          <a:lstStyle/>
          <a:p>
            <a:r>
              <a:rPr lang="en-US" smtClean="0">
                <a:ea typeface="ＭＳ Ｐゴシック" charset="-128"/>
              </a:rPr>
              <a:t>CVMFS Deployment Update.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1447800" y="838200"/>
            <a:ext cx="7543800" cy="5562600"/>
          </a:xfrm>
        </p:spPr>
        <p:txBody>
          <a:bodyPr/>
          <a:lstStyle/>
          <a:p>
            <a:r>
              <a:rPr lang="en-US" sz="2400" smtClean="0">
                <a:ea typeface="ＭＳ Ｐゴシック" charset="-128"/>
              </a:rPr>
              <a:t>New CERN IT Stratum Zero service live.</a:t>
            </a:r>
          </a:p>
          <a:p>
            <a:pPr lvl="1"/>
            <a:r>
              <a:rPr lang="en-US" sz="2000" smtClean="0">
                <a:ea typeface="ＭＳ Ｐゴシック" charset="-128"/>
              </a:rPr>
              <a:t>All Stratum 1s now using this stratum zero.</a:t>
            </a:r>
          </a:p>
          <a:p>
            <a:r>
              <a:rPr lang="en-US" sz="2400" smtClean="0">
                <a:ea typeface="ＭＳ Ｐゴシック" charset="-128"/>
              </a:rPr>
              <a:t>Incident over Xmas break.</a:t>
            </a:r>
          </a:p>
          <a:p>
            <a:pPr lvl="1"/>
            <a:r>
              <a:rPr lang="en-US" sz="2000" smtClean="0">
                <a:ea typeface="ＭＳ Ｐゴシック" charset="-128"/>
              </a:rPr>
              <a:t>RAL had not been advised to migrate to IT stratum zero before xmas.</a:t>
            </a:r>
          </a:p>
          <a:p>
            <a:pPr lvl="1"/>
            <a:r>
              <a:rPr lang="en-US" sz="2000" smtClean="0">
                <a:ea typeface="ＭＳ Ｐゴシック" charset="-128"/>
              </a:rPr>
              <a:t>PH stratum failed at new year.</a:t>
            </a:r>
          </a:p>
          <a:p>
            <a:pPr lvl="2"/>
            <a:r>
              <a:rPr lang="en-US" sz="1800" smtClean="0">
                <a:ea typeface="ＭＳ Ｐゴシック" charset="-128"/>
              </a:rPr>
              <a:t>RAL migrated to IT Stratum one at this point.</a:t>
            </a:r>
          </a:p>
          <a:p>
            <a:pPr lvl="1"/>
            <a:r>
              <a:rPr lang="en-US" sz="2000" smtClean="0">
                <a:ea typeface="ＭＳ Ｐゴシック" charset="-128"/>
              </a:rPr>
              <a:t>SLS probe now being developed to check stratum one consistency.</a:t>
            </a:r>
          </a:p>
          <a:p>
            <a:r>
              <a:rPr lang="en-US" sz="2400" smtClean="0">
                <a:ea typeface="ＭＳ Ｐゴシック" charset="-128"/>
              </a:rPr>
              <a:t>IT maintained CVMFS install machines:</a:t>
            </a:r>
          </a:p>
          <a:p>
            <a:pPr lvl="1"/>
            <a:r>
              <a:rPr lang="en-US" sz="2000" smtClean="0">
                <a:ea typeface="ＭＳ Ｐゴシック" charset="-128"/>
              </a:rPr>
              <a:t> A new cvmfs server update was installed within CERN IT just before xmas.</a:t>
            </a:r>
          </a:p>
          <a:p>
            <a:pPr lvl="1"/>
            <a:r>
              <a:rPr lang="en-US" sz="2000" smtClean="0">
                <a:ea typeface="ＭＳ Ｐゴシック" charset="-128"/>
              </a:rPr>
              <a:t>The update addressed some requirements for running within IT.</a:t>
            </a:r>
          </a:p>
          <a:p>
            <a:pPr lvl="2"/>
            <a:r>
              <a:rPr lang="en-US" sz="1800" smtClean="0">
                <a:ea typeface="ＭＳ Ｐゴシック" charset="-128"/>
              </a:rPr>
              <a:t> Testing underway.</a:t>
            </a:r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ea typeface="ＭＳ Ｐゴシック" charset="-128"/>
              </a:rPr>
              <a:t>GDB Jan 11</a:t>
            </a:r>
            <a:r>
              <a:rPr lang="en-US" baseline="30000" smtClean="0">
                <a:latin typeface="Arial" pitchFamily="34" charset="0"/>
                <a:ea typeface="ＭＳ Ｐゴシック" charset="-128"/>
              </a:rPr>
              <a:t>th</a:t>
            </a:r>
            <a:r>
              <a:rPr lang="en-US" smtClean="0">
                <a:latin typeface="Arial" pitchFamily="34" charset="0"/>
                <a:ea typeface="ＭＳ Ｐゴシック" charset="-128"/>
              </a:rPr>
              <a:t> 2012, Steve Traylen</a:t>
            </a:r>
            <a:endParaRPr lang="en-US" smtClean="0">
              <a:solidFill>
                <a:srgbClr val="3861AA"/>
              </a:solidFill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Middleware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DEADLINE 15 January</a:t>
            </a:r>
          </a:p>
          <a:p>
            <a:r>
              <a:rPr lang="en-GB" dirty="0" smtClean="0"/>
              <a:t>To submit new middleware requirements by January 15 2012. The call for requirements concerns all the deployed middleware stacks that are currently supported in EGI - ARC, </a:t>
            </a:r>
            <a:r>
              <a:rPr lang="en-GB" dirty="0" err="1" smtClean="0"/>
              <a:t>gLite</a:t>
            </a:r>
            <a:r>
              <a:rPr lang="en-GB" dirty="0" smtClean="0"/>
              <a:t>, GLOBUS and UNICORE</a:t>
            </a:r>
            <a:r>
              <a:rPr lang="en-GB" dirty="0" smtClean="0"/>
              <a:t>.</a:t>
            </a:r>
          </a:p>
          <a:p>
            <a:r>
              <a:rPr lang="en-GB" dirty="0" smtClean="0"/>
              <a:t>To EGI, directly </a:t>
            </a:r>
            <a:r>
              <a:rPr lang="en-GB" smtClean="0"/>
              <a:t>or through your NGI.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WLCG Desy 2011 Day 1 Summary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In a survey by EGI a significant number of sites said that they would be interested in the middleware supporting the SLURM batch system.</a:t>
            </a:r>
          </a:p>
          <a:p>
            <a:r>
              <a:rPr lang="en-GB" sz="2800" dirty="0">
                <a:hlinkClick r:id="rId2"/>
              </a:rPr>
              <a:t>https://</a:t>
            </a:r>
            <a:r>
              <a:rPr lang="en-GB" sz="2800" dirty="0" smtClean="0">
                <a:hlinkClick r:id="rId2"/>
              </a:rPr>
              <a:t>computing.llnl.gov/linux/slurm/faq.html</a:t>
            </a:r>
            <a:r>
              <a:rPr lang="en-GB" sz="2800" dirty="0" smtClean="0"/>
              <a:t> 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SLURM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TEG Day 7</a:t>
            </a:r>
            <a:r>
              <a:rPr lang="en-GB" baseline="30000" dirty="0" smtClean="0"/>
              <a:t>th</a:t>
            </a:r>
            <a:r>
              <a:rPr lang="en-GB" dirty="0" smtClean="0"/>
              <a:t> Feb.</a:t>
            </a:r>
          </a:p>
          <a:p>
            <a:r>
              <a:rPr lang="en-GB" dirty="0" smtClean="0"/>
              <a:t>TEG </a:t>
            </a:r>
            <a:r>
              <a:rPr lang="en-GB" dirty="0" err="1" smtClean="0"/>
              <a:t>Summary@GDB</a:t>
            </a:r>
            <a:endParaRPr lang="en-GB" dirty="0" smtClean="0"/>
          </a:p>
          <a:p>
            <a:r>
              <a:rPr lang="en-GB" dirty="0" smtClean="0"/>
              <a:t>Site Dashboard</a:t>
            </a:r>
          </a:p>
          <a:p>
            <a:r>
              <a:rPr lang="en-GB" dirty="0" smtClean="0"/>
              <a:t>Other Site Issues</a:t>
            </a:r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February</a:t>
            </a:r>
            <a:endParaRPr lang="en-GB" dirty="0"/>
          </a:p>
        </p:txBody>
      </p:sp>
    </p:spTree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S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Quiz Sh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97905</TotalTime>
  <Words>583</Words>
  <Application>Microsoft Office PowerPoint</Application>
  <PresentationFormat>On-screen Show (4:3)</PresentationFormat>
  <Paragraphs>131</Paragraphs>
  <Slides>13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Default Design</vt:lpstr>
      <vt:lpstr>ES-template</vt:lpstr>
      <vt:lpstr>Custom Design</vt:lpstr>
      <vt:lpstr>Quiz Show</vt:lpstr>
      <vt:lpstr>1_Default Design</vt:lpstr>
      <vt:lpstr>Introduction</vt:lpstr>
      <vt:lpstr>Since the Previous Meeting</vt:lpstr>
      <vt:lpstr>GDB meetings in 2012</vt:lpstr>
      <vt:lpstr>Forthcoming Events</vt:lpstr>
      <vt:lpstr>GDB Issues</vt:lpstr>
      <vt:lpstr>CVMFS Deployment Update.</vt:lpstr>
      <vt:lpstr>Middleware Requirements</vt:lpstr>
      <vt:lpstr>SLURM</vt:lpstr>
      <vt:lpstr>February</vt:lpstr>
      <vt:lpstr>Vidyo?</vt:lpstr>
      <vt:lpstr>Today</vt:lpstr>
      <vt:lpstr>WLCG Workshop, May, NYC</vt:lpstr>
      <vt:lpstr>GDB Chair</vt:lpstr>
    </vt:vector>
  </TitlesOfParts>
  <Company>NIKHEF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</dc:title>
  <dc:creator> </dc:creator>
  <cp:lastModifiedBy> </cp:lastModifiedBy>
  <cp:revision>644</cp:revision>
  <dcterms:created xsi:type="dcterms:W3CDTF">2005-07-19T19:41:03Z</dcterms:created>
  <dcterms:modified xsi:type="dcterms:W3CDTF">2012-01-11T11:19:07Z</dcterms:modified>
</cp:coreProperties>
</file>