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7"/>
  </p:notesMasterIdLst>
  <p:sldIdLst>
    <p:sldId id="262" r:id="rId2"/>
    <p:sldId id="275" r:id="rId3"/>
    <p:sldId id="263" r:id="rId4"/>
    <p:sldId id="276" r:id="rId5"/>
    <p:sldId id="271" r:id="rId6"/>
    <p:sldId id="277" r:id="rId7"/>
    <p:sldId id="278" r:id="rId8"/>
    <p:sldId id="279" r:id="rId9"/>
    <p:sldId id="281" r:id="rId10"/>
    <p:sldId id="282" r:id="rId11"/>
    <p:sldId id="283" r:id="rId12"/>
    <p:sldId id="284" r:id="rId13"/>
    <p:sldId id="286" r:id="rId14"/>
    <p:sldId id="287" r:id="rId15"/>
    <p:sldId id="28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F666E1"/>
    <a:srgbClr val="99FFCC"/>
    <a:srgbClr val="FCCCF5"/>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0" d="100"/>
          <a:sy n="60" d="100"/>
        </p:scale>
        <p:origin x="-1428" y="-28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AA300F-07EC-4848-BB68-BA966766EB34}" type="datetimeFigureOut">
              <a:rPr lang="ru-RU" smtClean="0"/>
              <a:pPr/>
              <a:t>08.02.2012</a:t>
            </a:fld>
            <a:endParaRPr lang="ru-R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898464-9763-4AFF-9BFA-9BCAC8047E54}" type="slidenum">
              <a:rPr lang="ru-RU" smtClean="0"/>
              <a:pPr/>
              <a:t>‹#›</a:t>
            </a:fld>
            <a:endParaRPr lang="ru-RU"/>
          </a:p>
        </p:txBody>
      </p:sp>
    </p:spTree>
    <p:extLst>
      <p:ext uri="{BB962C8B-B14F-4D97-AF65-F5344CB8AC3E}">
        <p14:creationId xmlns="" xmlns:p14="http://schemas.microsoft.com/office/powerpoint/2010/main" val="1757955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57364"/>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57187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8FC521-F6EC-4F2A-911D-9AEEF616035E}" type="datetime1">
              <a:rPr lang="en-GB" smtClean="0"/>
              <a:pPr/>
              <a:t>08/02/2012</a:t>
            </a:fld>
            <a:endParaRPr lang="en-GB"/>
          </a:p>
        </p:txBody>
      </p:sp>
      <p:sp>
        <p:nvSpPr>
          <p:cNvPr id="5" name="Footer Placeholder 4"/>
          <p:cNvSpPr>
            <a:spLocks noGrp="1"/>
          </p:cNvSpPr>
          <p:nvPr>
            <p:ph type="ftr" sz="quarter" idx="11"/>
          </p:nvPr>
        </p:nvSpPr>
        <p:spPr/>
        <p:txBody>
          <a:bodyPr/>
          <a:lstStyle/>
          <a:p>
            <a:r>
              <a:rPr lang="en-GB" smtClean="0"/>
              <a:t>Julia Andreeva, GDB 08.02.2012</a:t>
            </a:r>
            <a:endParaRPr lang="en-GB"/>
          </a:p>
        </p:txBody>
      </p:sp>
      <p:sp>
        <p:nvSpPr>
          <p:cNvPr id="6" name="Slide Number Placeholder 5"/>
          <p:cNvSpPr>
            <a:spLocks noGrp="1"/>
          </p:cNvSpPr>
          <p:nvPr>
            <p:ph type="sldNum" sz="quarter" idx="12"/>
          </p:nvPr>
        </p:nvSpPr>
        <p:spPr/>
        <p:txBody>
          <a:bodyPr/>
          <a:lstStyle/>
          <a:p>
            <a:fld id="{BE35D78A-EDCE-4577-82B7-BC2432B9444D}"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E81AA7-AE51-46BD-AC07-4B150C294B78}" type="datetime1">
              <a:rPr lang="en-GB" smtClean="0"/>
              <a:pPr/>
              <a:t>08/02/2012</a:t>
            </a:fld>
            <a:endParaRPr lang="en-GB"/>
          </a:p>
        </p:txBody>
      </p:sp>
      <p:sp>
        <p:nvSpPr>
          <p:cNvPr id="5" name="Footer Placeholder 4"/>
          <p:cNvSpPr>
            <a:spLocks noGrp="1"/>
          </p:cNvSpPr>
          <p:nvPr>
            <p:ph type="ftr" sz="quarter" idx="11"/>
          </p:nvPr>
        </p:nvSpPr>
        <p:spPr/>
        <p:txBody>
          <a:bodyPr/>
          <a:lstStyle/>
          <a:p>
            <a:r>
              <a:rPr lang="en-GB" smtClean="0"/>
              <a:t>Julia Andreeva, GDB 08.02.2012</a:t>
            </a:r>
            <a:endParaRPr lang="en-GB"/>
          </a:p>
        </p:txBody>
      </p:sp>
      <p:sp>
        <p:nvSpPr>
          <p:cNvPr id="6" name="Slide Number Placeholder 5"/>
          <p:cNvSpPr>
            <a:spLocks noGrp="1"/>
          </p:cNvSpPr>
          <p:nvPr>
            <p:ph type="sldNum" sz="quarter" idx="12"/>
          </p:nvPr>
        </p:nvSpPr>
        <p:spPr/>
        <p:txBody>
          <a:bodyPr/>
          <a:lstStyle/>
          <a:p>
            <a:fld id="{BE35D78A-EDCE-4577-82B7-BC2432B9444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02D265-D45A-4934-8857-4282C0A65D56}" type="datetime1">
              <a:rPr lang="en-GB" smtClean="0"/>
              <a:pPr/>
              <a:t>08/02/2012</a:t>
            </a:fld>
            <a:endParaRPr lang="en-GB"/>
          </a:p>
        </p:txBody>
      </p:sp>
      <p:sp>
        <p:nvSpPr>
          <p:cNvPr id="5" name="Footer Placeholder 4"/>
          <p:cNvSpPr>
            <a:spLocks noGrp="1"/>
          </p:cNvSpPr>
          <p:nvPr>
            <p:ph type="ftr" sz="quarter" idx="11"/>
          </p:nvPr>
        </p:nvSpPr>
        <p:spPr/>
        <p:txBody>
          <a:bodyPr/>
          <a:lstStyle/>
          <a:p>
            <a:r>
              <a:rPr lang="en-GB" smtClean="0"/>
              <a:t>Julia Andreeva, GDB 08.02.2012</a:t>
            </a:r>
            <a:endParaRPr lang="en-GB"/>
          </a:p>
        </p:txBody>
      </p:sp>
      <p:sp>
        <p:nvSpPr>
          <p:cNvPr id="6" name="Slide Number Placeholder 5"/>
          <p:cNvSpPr>
            <a:spLocks noGrp="1"/>
          </p:cNvSpPr>
          <p:nvPr>
            <p:ph type="sldNum" sz="quarter" idx="12"/>
          </p:nvPr>
        </p:nvSpPr>
        <p:spPr/>
        <p:txBody>
          <a:bodyPr/>
          <a:lstStyle/>
          <a:p>
            <a:fld id="{BE35D78A-EDCE-4577-82B7-BC2432B9444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57290" y="142852"/>
            <a:ext cx="7643866" cy="571496"/>
          </a:xfrm>
        </p:spPr>
        <p:txBody>
          <a:bodyPr/>
          <a:lstStyle>
            <a:lvl1pPr algn="l">
              <a:defRPr baseline="0">
                <a:solidFill>
                  <a:schemeClr val="accent4">
                    <a:lumMod val="20000"/>
                    <a:lumOff val="80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214422"/>
            <a:ext cx="8229600" cy="4911741"/>
          </a:xfrm>
        </p:spPr>
        <p:txBody>
          <a:bodyPr/>
          <a:lstStyle>
            <a:lvl2pPr indent="-360000">
              <a:buClr>
                <a:schemeClr val="accent3">
                  <a:lumMod val="75000"/>
                </a:schemeClr>
              </a:buClr>
              <a:buSzPct val="80000"/>
              <a:buFont typeface="Wingdings" pitchFamily="2" charset="2"/>
              <a:buChar char="ü"/>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61DC363-9BF2-41CF-90CA-3642AC9DF34F}" type="datetime1">
              <a:rPr lang="en-GB" smtClean="0"/>
              <a:pPr/>
              <a:t>08/02/2012</a:t>
            </a:fld>
            <a:endParaRPr lang="en-GB"/>
          </a:p>
        </p:txBody>
      </p:sp>
      <p:sp>
        <p:nvSpPr>
          <p:cNvPr id="5" name="Footer Placeholder 4"/>
          <p:cNvSpPr>
            <a:spLocks noGrp="1"/>
          </p:cNvSpPr>
          <p:nvPr>
            <p:ph type="ftr" sz="quarter" idx="11"/>
          </p:nvPr>
        </p:nvSpPr>
        <p:spPr/>
        <p:txBody>
          <a:bodyPr/>
          <a:lstStyle/>
          <a:p>
            <a:r>
              <a:rPr lang="en-GB" smtClean="0"/>
              <a:t>Julia Andreeva, GDB 08.02.2012</a:t>
            </a:r>
            <a:endParaRPr lang="en-GB"/>
          </a:p>
        </p:txBody>
      </p:sp>
      <p:sp>
        <p:nvSpPr>
          <p:cNvPr id="6" name="Slide Number Placeholder 5"/>
          <p:cNvSpPr>
            <a:spLocks noGrp="1"/>
          </p:cNvSpPr>
          <p:nvPr>
            <p:ph type="sldNum" sz="quarter" idx="12"/>
          </p:nvPr>
        </p:nvSpPr>
        <p:spPr/>
        <p:txBody>
          <a:bodyPr/>
          <a:lstStyle/>
          <a:p>
            <a:fld id="{BE35D78A-EDCE-4577-82B7-BC2432B9444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FB9FB4-0AD9-448C-89C4-27671BA7F871}" type="datetime1">
              <a:rPr lang="en-GB" smtClean="0"/>
              <a:pPr/>
              <a:t>08/02/2012</a:t>
            </a:fld>
            <a:endParaRPr lang="en-GB"/>
          </a:p>
        </p:txBody>
      </p:sp>
      <p:sp>
        <p:nvSpPr>
          <p:cNvPr id="5" name="Footer Placeholder 4"/>
          <p:cNvSpPr>
            <a:spLocks noGrp="1"/>
          </p:cNvSpPr>
          <p:nvPr>
            <p:ph type="ftr" sz="quarter" idx="11"/>
          </p:nvPr>
        </p:nvSpPr>
        <p:spPr/>
        <p:txBody>
          <a:bodyPr/>
          <a:lstStyle/>
          <a:p>
            <a:r>
              <a:rPr lang="en-GB" smtClean="0"/>
              <a:t>Julia Andreeva, GDB 08.02.2012</a:t>
            </a:r>
            <a:endParaRPr lang="en-GB"/>
          </a:p>
        </p:txBody>
      </p:sp>
      <p:sp>
        <p:nvSpPr>
          <p:cNvPr id="6" name="Slide Number Placeholder 5"/>
          <p:cNvSpPr>
            <a:spLocks noGrp="1"/>
          </p:cNvSpPr>
          <p:nvPr>
            <p:ph type="sldNum" sz="quarter" idx="12"/>
          </p:nvPr>
        </p:nvSpPr>
        <p:spPr/>
        <p:txBody>
          <a:bodyPr/>
          <a:lstStyle/>
          <a:p>
            <a:fld id="{BE35D78A-EDCE-4577-82B7-BC2432B9444D}"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4488"/>
            <a:ext cx="4038600" cy="4411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4488"/>
            <a:ext cx="4038600" cy="4411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A9FFCC-E225-4AF0-8B6E-648A1DFAA8A0}" type="datetime1">
              <a:rPr lang="en-GB" smtClean="0"/>
              <a:pPr/>
              <a:t>08/02/2012</a:t>
            </a:fld>
            <a:endParaRPr lang="en-GB"/>
          </a:p>
        </p:txBody>
      </p:sp>
      <p:sp>
        <p:nvSpPr>
          <p:cNvPr id="6" name="Footer Placeholder 5"/>
          <p:cNvSpPr>
            <a:spLocks noGrp="1"/>
          </p:cNvSpPr>
          <p:nvPr>
            <p:ph type="ftr" sz="quarter" idx="11"/>
          </p:nvPr>
        </p:nvSpPr>
        <p:spPr/>
        <p:txBody>
          <a:bodyPr/>
          <a:lstStyle/>
          <a:p>
            <a:r>
              <a:rPr lang="en-GB" smtClean="0"/>
              <a:t>Julia Andreeva, GDB 08.02.2012</a:t>
            </a:r>
            <a:endParaRPr lang="en-GB"/>
          </a:p>
        </p:txBody>
      </p:sp>
      <p:sp>
        <p:nvSpPr>
          <p:cNvPr id="7" name="Slide Number Placeholder 6"/>
          <p:cNvSpPr>
            <a:spLocks noGrp="1"/>
          </p:cNvSpPr>
          <p:nvPr>
            <p:ph type="sldNum" sz="quarter" idx="12"/>
          </p:nvPr>
        </p:nvSpPr>
        <p:spPr/>
        <p:txBody>
          <a:bodyPr/>
          <a:lstStyle/>
          <a:p>
            <a:fld id="{BE35D78A-EDCE-4577-82B7-BC2432B9444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60374" y="1574792"/>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14554"/>
            <a:ext cx="4040188" cy="391160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71612"/>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14555"/>
            <a:ext cx="4041775" cy="391160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D73C9EB-0AB4-46C8-B062-D18666E55F96}" type="datetime1">
              <a:rPr lang="en-GB" smtClean="0"/>
              <a:pPr/>
              <a:t>08/02/2012</a:t>
            </a:fld>
            <a:endParaRPr lang="en-GB"/>
          </a:p>
        </p:txBody>
      </p:sp>
      <p:sp>
        <p:nvSpPr>
          <p:cNvPr id="8" name="Footer Placeholder 7"/>
          <p:cNvSpPr>
            <a:spLocks noGrp="1"/>
          </p:cNvSpPr>
          <p:nvPr>
            <p:ph type="ftr" sz="quarter" idx="11"/>
          </p:nvPr>
        </p:nvSpPr>
        <p:spPr/>
        <p:txBody>
          <a:bodyPr/>
          <a:lstStyle/>
          <a:p>
            <a:r>
              <a:rPr lang="en-GB" smtClean="0"/>
              <a:t>Julia Andreeva, GDB 08.02.2012</a:t>
            </a:r>
            <a:endParaRPr lang="en-GB"/>
          </a:p>
        </p:txBody>
      </p:sp>
      <p:sp>
        <p:nvSpPr>
          <p:cNvPr id="9" name="Slide Number Placeholder 8"/>
          <p:cNvSpPr>
            <a:spLocks noGrp="1"/>
          </p:cNvSpPr>
          <p:nvPr>
            <p:ph type="sldNum" sz="quarter" idx="12"/>
          </p:nvPr>
        </p:nvSpPr>
        <p:spPr/>
        <p:txBody>
          <a:bodyPr/>
          <a:lstStyle/>
          <a:p>
            <a:fld id="{BE35D78A-EDCE-4577-82B7-BC2432B9444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6FEFB0-653C-4AAC-AF77-F3B3EA176535}" type="datetime1">
              <a:rPr lang="en-GB" smtClean="0"/>
              <a:pPr/>
              <a:t>08/02/2012</a:t>
            </a:fld>
            <a:endParaRPr lang="en-GB"/>
          </a:p>
        </p:txBody>
      </p:sp>
      <p:sp>
        <p:nvSpPr>
          <p:cNvPr id="4" name="Footer Placeholder 3"/>
          <p:cNvSpPr>
            <a:spLocks noGrp="1"/>
          </p:cNvSpPr>
          <p:nvPr>
            <p:ph type="ftr" sz="quarter" idx="11"/>
          </p:nvPr>
        </p:nvSpPr>
        <p:spPr/>
        <p:txBody>
          <a:bodyPr/>
          <a:lstStyle/>
          <a:p>
            <a:r>
              <a:rPr lang="en-GB" smtClean="0"/>
              <a:t>Julia Andreeva, GDB 08.02.2012</a:t>
            </a:r>
            <a:endParaRPr lang="en-GB"/>
          </a:p>
        </p:txBody>
      </p:sp>
      <p:sp>
        <p:nvSpPr>
          <p:cNvPr id="5" name="Slide Number Placeholder 4"/>
          <p:cNvSpPr>
            <a:spLocks noGrp="1"/>
          </p:cNvSpPr>
          <p:nvPr>
            <p:ph type="sldNum" sz="quarter" idx="12"/>
          </p:nvPr>
        </p:nvSpPr>
        <p:spPr/>
        <p:txBody>
          <a:bodyPr/>
          <a:lstStyle/>
          <a:p>
            <a:fld id="{BE35D78A-EDCE-4577-82B7-BC2432B9444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81176C-3095-491E-BE1C-8909B51375B3}" type="datetime1">
              <a:rPr lang="en-GB" smtClean="0"/>
              <a:pPr/>
              <a:t>08/02/2012</a:t>
            </a:fld>
            <a:endParaRPr lang="en-GB"/>
          </a:p>
        </p:txBody>
      </p:sp>
      <p:sp>
        <p:nvSpPr>
          <p:cNvPr id="3" name="Footer Placeholder 2"/>
          <p:cNvSpPr>
            <a:spLocks noGrp="1"/>
          </p:cNvSpPr>
          <p:nvPr>
            <p:ph type="ftr" sz="quarter" idx="11"/>
          </p:nvPr>
        </p:nvSpPr>
        <p:spPr/>
        <p:txBody>
          <a:bodyPr/>
          <a:lstStyle/>
          <a:p>
            <a:r>
              <a:rPr lang="en-GB" smtClean="0"/>
              <a:t>Julia Andreeva, GDB 08.02.2012</a:t>
            </a:r>
            <a:endParaRPr lang="en-GB"/>
          </a:p>
        </p:txBody>
      </p:sp>
      <p:sp>
        <p:nvSpPr>
          <p:cNvPr id="4" name="Slide Number Placeholder 3"/>
          <p:cNvSpPr>
            <a:spLocks noGrp="1"/>
          </p:cNvSpPr>
          <p:nvPr>
            <p:ph type="sldNum" sz="quarter" idx="12"/>
          </p:nvPr>
        </p:nvSpPr>
        <p:spPr/>
        <p:txBody>
          <a:bodyPr/>
          <a:lstStyle/>
          <a:p>
            <a:fld id="{BE35D78A-EDCE-4577-82B7-BC2432B9444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071546"/>
            <a:ext cx="3008313" cy="71438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1071546"/>
            <a:ext cx="5111750" cy="505461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785926"/>
            <a:ext cx="3008313" cy="43402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38EBF1-ADD0-4B16-AD40-C3B055DBCFD7}" type="datetime1">
              <a:rPr lang="en-GB" smtClean="0"/>
              <a:pPr/>
              <a:t>08/02/2012</a:t>
            </a:fld>
            <a:endParaRPr lang="en-GB"/>
          </a:p>
        </p:txBody>
      </p:sp>
      <p:sp>
        <p:nvSpPr>
          <p:cNvPr id="6" name="Footer Placeholder 5"/>
          <p:cNvSpPr>
            <a:spLocks noGrp="1"/>
          </p:cNvSpPr>
          <p:nvPr>
            <p:ph type="ftr" sz="quarter" idx="11"/>
          </p:nvPr>
        </p:nvSpPr>
        <p:spPr/>
        <p:txBody>
          <a:bodyPr/>
          <a:lstStyle/>
          <a:p>
            <a:r>
              <a:rPr lang="en-GB" smtClean="0"/>
              <a:t>Julia Andreeva, GDB 08.02.2012</a:t>
            </a:r>
            <a:endParaRPr lang="en-GB"/>
          </a:p>
        </p:txBody>
      </p:sp>
      <p:sp>
        <p:nvSpPr>
          <p:cNvPr id="7" name="Slide Number Placeholder 6"/>
          <p:cNvSpPr>
            <a:spLocks noGrp="1"/>
          </p:cNvSpPr>
          <p:nvPr>
            <p:ph type="sldNum" sz="quarter" idx="12"/>
          </p:nvPr>
        </p:nvSpPr>
        <p:spPr/>
        <p:txBody>
          <a:bodyPr/>
          <a:lstStyle/>
          <a:p>
            <a:fld id="{BE35D78A-EDCE-4577-82B7-BC2432B9444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142983"/>
            <a:ext cx="5486400" cy="358459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863DC0-8050-4500-BD70-32FCB9409ED1}" type="datetime1">
              <a:rPr lang="en-GB" smtClean="0"/>
              <a:pPr/>
              <a:t>08/02/2012</a:t>
            </a:fld>
            <a:endParaRPr lang="en-GB"/>
          </a:p>
        </p:txBody>
      </p:sp>
      <p:sp>
        <p:nvSpPr>
          <p:cNvPr id="6" name="Footer Placeholder 5"/>
          <p:cNvSpPr>
            <a:spLocks noGrp="1"/>
          </p:cNvSpPr>
          <p:nvPr>
            <p:ph type="ftr" sz="quarter" idx="11"/>
          </p:nvPr>
        </p:nvSpPr>
        <p:spPr/>
        <p:txBody>
          <a:bodyPr/>
          <a:lstStyle/>
          <a:p>
            <a:r>
              <a:rPr lang="en-GB" smtClean="0"/>
              <a:t>Julia Andreeva, GDB 08.02.2012</a:t>
            </a:r>
            <a:endParaRPr lang="en-GB"/>
          </a:p>
        </p:txBody>
      </p:sp>
      <p:sp>
        <p:nvSpPr>
          <p:cNvPr id="7" name="Slide Number Placeholder 6"/>
          <p:cNvSpPr>
            <a:spLocks noGrp="1"/>
          </p:cNvSpPr>
          <p:nvPr>
            <p:ph type="sldNum" sz="quarter" idx="12"/>
          </p:nvPr>
        </p:nvSpPr>
        <p:spPr/>
        <p:txBody>
          <a:bodyPr/>
          <a:lstStyle/>
          <a:p>
            <a:fld id="{BE35D78A-EDCE-4577-82B7-BC2432B9444D}"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cstate="prin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2844" y="1000108"/>
            <a:ext cx="8786874" cy="57150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571612"/>
            <a:ext cx="8229600" cy="455455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36884F-EE46-4814-9104-C0F944546C17}" type="datetime1">
              <a:rPr lang="en-GB" smtClean="0"/>
              <a:pPr/>
              <a:t>08/02/2012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Julia Andreeva, GDB 08.02.2012</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35D78A-EDCE-4577-82B7-BC2432B9444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914400" rtl="0" eaLnBrk="1" latinLnBrk="0" hangingPunct="1">
        <a:spcBef>
          <a:spcPct val="0"/>
        </a:spcBef>
        <a:buNone/>
        <a:defRPr sz="4400" b="1" kern="1200" cap="all" baseline="0">
          <a:solidFill>
            <a:srgbClr val="0070C0"/>
          </a:solidFill>
          <a:effectLst>
            <a:innerShdw blurRad="63500" dist="50800" dir="13500000">
              <a:prstClr val="black">
                <a:alpha val="50000"/>
              </a:prstClr>
            </a:innerShdw>
          </a:effectLst>
          <a:latin typeface="+mn-lt"/>
          <a:ea typeface="+mj-ea"/>
          <a:cs typeface="+mj-cs"/>
        </a:defRPr>
      </a:lvl1pPr>
    </p:titleStyle>
    <p:bodyStyle>
      <a:lvl1pPr marL="342900" indent="-342900" algn="l" defTabSz="914400" rtl="0" eaLnBrk="1" latinLnBrk="0" hangingPunct="1">
        <a:spcBef>
          <a:spcPct val="20000"/>
        </a:spcBef>
        <a:buFontTx/>
        <a:buBlip>
          <a:blip r:embed="rId14"/>
        </a:buBlip>
        <a:defRPr sz="3200" b="1" kern="1200" baseline="0">
          <a:solidFill>
            <a:srgbClr val="61A0BF"/>
          </a:solidFill>
          <a:latin typeface="+mn-lt"/>
          <a:ea typeface="+mn-ea"/>
          <a:cs typeface="+mn-cs"/>
        </a:defRPr>
      </a:lvl1pPr>
      <a:lvl2pPr marL="742950" indent="-285750" algn="l" defTabSz="914400" rtl="0" eaLnBrk="1" latinLnBrk="0" hangingPunct="1">
        <a:spcBef>
          <a:spcPct val="20000"/>
        </a:spcBef>
        <a:buFont typeface="Wingdings" pitchFamily="2" charset="2"/>
        <a:buChar char="ü"/>
        <a:defRPr sz="2800" b="1" kern="1200" baseline="0">
          <a:solidFill>
            <a:schemeClr val="accent2">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buNone/>
            </a:pPr>
            <a:r>
              <a:rPr lang="en-US" dirty="0" err="1" smtClean="0"/>
              <a:t>SiteView</a:t>
            </a:r>
            <a:r>
              <a:rPr lang="en-US" dirty="0" smtClean="0"/>
              <a:t/>
            </a:r>
            <a:br>
              <a:rPr lang="en-US" dirty="0" smtClean="0"/>
            </a:br>
            <a:r>
              <a:rPr lang="en-US" dirty="0" smtClean="0"/>
              <a:t>Current status and plans</a:t>
            </a:r>
            <a:endParaRPr lang="ru-RU" dirty="0"/>
          </a:p>
        </p:txBody>
      </p:sp>
      <p:sp>
        <p:nvSpPr>
          <p:cNvPr id="3" name="Subtitle 2"/>
          <p:cNvSpPr>
            <a:spLocks noGrp="1"/>
          </p:cNvSpPr>
          <p:nvPr>
            <p:ph type="subTitle" idx="1"/>
          </p:nvPr>
        </p:nvSpPr>
        <p:spPr/>
        <p:txBody>
          <a:bodyPr/>
          <a:lstStyle/>
          <a:p>
            <a:endParaRPr lang="en-US" dirty="0" smtClean="0"/>
          </a:p>
          <a:p>
            <a:endParaRPr lang="ru-RU" dirty="0"/>
          </a:p>
        </p:txBody>
      </p:sp>
      <p:sp>
        <p:nvSpPr>
          <p:cNvPr id="4" name="TextBox 3"/>
          <p:cNvSpPr txBox="1"/>
          <p:nvPr/>
        </p:nvSpPr>
        <p:spPr>
          <a:xfrm>
            <a:off x="2143108" y="3857628"/>
            <a:ext cx="5143536" cy="923330"/>
          </a:xfrm>
          <a:prstGeom prst="rect">
            <a:avLst/>
          </a:prstGeom>
          <a:noFill/>
        </p:spPr>
        <p:txBody>
          <a:bodyPr wrap="square" rtlCol="0">
            <a:spAutoFit/>
          </a:bodyPr>
          <a:lstStyle/>
          <a:p>
            <a:pPr algn="ctr"/>
            <a:r>
              <a:rPr lang="en-US" b="1" dirty="0" smtClean="0">
                <a:solidFill>
                  <a:srgbClr val="0070C0"/>
                </a:solidFill>
              </a:rPr>
              <a:t>Julia </a:t>
            </a:r>
            <a:r>
              <a:rPr lang="en-US" b="1" dirty="0" err="1" smtClean="0">
                <a:solidFill>
                  <a:srgbClr val="0070C0"/>
                </a:solidFill>
              </a:rPr>
              <a:t>Andreeva</a:t>
            </a:r>
            <a:r>
              <a:rPr lang="en-US" b="1" dirty="0" smtClean="0">
                <a:solidFill>
                  <a:srgbClr val="0070C0"/>
                </a:solidFill>
              </a:rPr>
              <a:t>, CERN IT-ES</a:t>
            </a:r>
          </a:p>
          <a:p>
            <a:pPr algn="ctr"/>
            <a:endParaRPr lang="en-US" b="1" dirty="0" smtClean="0">
              <a:solidFill>
                <a:srgbClr val="0070C0"/>
              </a:solidFill>
            </a:endParaRPr>
          </a:p>
          <a:p>
            <a:pPr algn="ctr"/>
            <a:r>
              <a:rPr lang="en-US" b="1" dirty="0" smtClean="0">
                <a:solidFill>
                  <a:srgbClr val="0070C0"/>
                </a:solidFill>
              </a:rPr>
              <a:t>GDB 08.02.2012</a:t>
            </a:r>
            <a:endParaRPr lang="ru-RU" b="1" dirty="0">
              <a:solidFill>
                <a:srgbClr val="0070C0"/>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charset="0"/>
              <a:cs typeface="Arial" charset="0"/>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charset="0"/>
              <a:cs typeface="Arial" charset="0"/>
            </a:endParaRPr>
          </a:p>
        </p:txBody>
      </p:sp>
      <p:sp>
        <p:nvSpPr>
          <p:cNvPr id="15363"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charset="0"/>
              <a:cs typeface="Arial" charset="0"/>
            </a:endParaRPr>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charset="0"/>
              <a:cs typeface="Arial" charset="0"/>
            </a:endParaRPr>
          </a:p>
        </p:txBody>
      </p:sp>
      <p:sp>
        <p:nvSpPr>
          <p:cNvPr id="1536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charset="0"/>
              <a:cs typeface="Arial" charset="0"/>
            </a:endParaRPr>
          </a:p>
        </p:txBody>
      </p:sp>
      <p:pic>
        <p:nvPicPr>
          <p:cNvPr id="15367" name="Picture 7"/>
          <p:cNvPicPr>
            <a:picLocks noChangeAspect="1" noChangeArrowheads="1"/>
          </p:cNvPicPr>
          <p:nvPr/>
        </p:nvPicPr>
        <p:blipFill rotWithShape="1">
          <a:blip r:embed="rId2"/>
          <a:srcRect b="3005"/>
          <a:stretch/>
        </p:blipFill>
        <p:spPr bwMode="auto">
          <a:xfrm>
            <a:off x="334094" y="1126386"/>
            <a:ext cx="7334250" cy="5182934"/>
          </a:xfrm>
          <a:prstGeom prst="rect">
            <a:avLst/>
          </a:prstGeom>
          <a:noFill/>
          <a:ln w="9525">
            <a:noFill/>
            <a:miter lim="800000"/>
            <a:headEnd/>
            <a:tailEnd/>
          </a:ln>
          <a:effectLst/>
        </p:spPr>
      </p:pic>
      <p:sp>
        <p:nvSpPr>
          <p:cNvPr id="9" name="Rectangular Callout 8"/>
          <p:cNvSpPr/>
          <p:nvPr/>
        </p:nvSpPr>
        <p:spPr>
          <a:xfrm>
            <a:off x="3286116" y="2786058"/>
            <a:ext cx="1571636" cy="1357322"/>
          </a:xfrm>
          <a:prstGeom prst="wedgeRect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2"/>
                </a:solidFill>
              </a:rPr>
              <a:t>Click to be redirected to the underlying data source</a:t>
            </a:r>
            <a:endParaRPr lang="ru-RU" b="1" dirty="0">
              <a:solidFill>
                <a:schemeClr val="tx2"/>
              </a:solidFill>
            </a:endParaRPr>
          </a:p>
        </p:txBody>
      </p:sp>
      <p:sp>
        <p:nvSpPr>
          <p:cNvPr id="10" name="Rectangle 9"/>
          <p:cNvSpPr/>
          <p:nvPr/>
        </p:nvSpPr>
        <p:spPr>
          <a:xfrm>
            <a:off x="4857752" y="1000108"/>
            <a:ext cx="2714644" cy="100010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2"/>
                </a:solidFill>
              </a:rPr>
              <a:t>SiteView</a:t>
            </a:r>
            <a:r>
              <a:rPr lang="en-US" b="1" dirty="0" smtClean="0">
                <a:solidFill>
                  <a:schemeClr val="tx2"/>
                </a:solidFill>
              </a:rPr>
              <a:t>  SSB-like  per-site history  page</a:t>
            </a:r>
          </a:p>
        </p:txBody>
      </p:sp>
      <p:sp>
        <p:nvSpPr>
          <p:cNvPr id="11" name="Title 1"/>
          <p:cNvSpPr txBox="1">
            <a:spLocks/>
          </p:cNvSpPr>
          <p:nvPr/>
        </p:nvSpPr>
        <p:spPr>
          <a:xfrm>
            <a:off x="1214414" y="0"/>
            <a:ext cx="7643866" cy="571496"/>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all" spc="0" normalizeH="0" baseline="0" noProof="0" dirty="0" smtClean="0">
                <a:ln>
                  <a:noFill/>
                </a:ln>
                <a:solidFill>
                  <a:schemeClr val="bg1"/>
                </a:solidFill>
                <a:effectLst>
                  <a:innerShdw blurRad="63500" dist="50800" dir="13500000">
                    <a:prstClr val="black">
                      <a:alpha val="50000"/>
                    </a:prstClr>
                  </a:innerShdw>
                </a:effectLst>
                <a:uLnTx/>
                <a:uFillTx/>
                <a:latin typeface="+mn-lt"/>
                <a:ea typeface="+mj-ea"/>
                <a:cs typeface="+mj-cs"/>
              </a:rPr>
              <a:t>Visualization (3)</a:t>
            </a:r>
            <a:endParaRPr kumimoji="0" lang="ru-RU" sz="4400" b="1" i="0" u="none" strike="noStrike" kern="1200" cap="all" spc="0" normalizeH="0" baseline="0" noProof="0" dirty="0">
              <a:ln>
                <a:noFill/>
              </a:ln>
              <a:solidFill>
                <a:schemeClr val="bg1"/>
              </a:solidFill>
              <a:effectLst>
                <a:innerShdw blurRad="63500" dist="50800" dir="13500000">
                  <a:prstClr val="black">
                    <a:alpha val="50000"/>
                  </a:prstClr>
                </a:innerShdw>
              </a:effectLst>
              <a:uLnTx/>
              <a:uFillTx/>
              <a:latin typeface="+mn-lt"/>
              <a:ea typeface="+mj-ea"/>
              <a:cs typeface="+mj-cs"/>
            </a:endParaRPr>
          </a:p>
        </p:txBody>
      </p:sp>
      <p:sp>
        <p:nvSpPr>
          <p:cNvPr id="12" name="Slide Number Placeholder 11"/>
          <p:cNvSpPr>
            <a:spLocks noGrp="1"/>
          </p:cNvSpPr>
          <p:nvPr>
            <p:ph type="sldNum" sz="quarter" idx="12"/>
          </p:nvPr>
        </p:nvSpPr>
        <p:spPr/>
        <p:txBody>
          <a:bodyPr/>
          <a:lstStyle/>
          <a:p>
            <a:fld id="{BE35D78A-EDCE-4577-82B7-BC2432B9444D}" type="slidenum">
              <a:rPr lang="en-GB" smtClean="0"/>
              <a:pPr/>
              <a:t>10</a:t>
            </a:fld>
            <a:endParaRPr lang="en-GB"/>
          </a:p>
        </p:txBody>
      </p:sp>
      <p:sp>
        <p:nvSpPr>
          <p:cNvPr id="13" name="Footer Placeholder 12"/>
          <p:cNvSpPr>
            <a:spLocks noGrp="1"/>
          </p:cNvSpPr>
          <p:nvPr>
            <p:ph type="ftr" sz="quarter" idx="11"/>
          </p:nvPr>
        </p:nvSpPr>
        <p:spPr/>
        <p:txBody>
          <a:bodyPr/>
          <a:lstStyle/>
          <a:p>
            <a:r>
              <a:rPr lang="en-GB" smtClean="0"/>
              <a:t>Julia Andreeva, GDB 08.02.2012</a:t>
            </a:r>
            <a:endParaRPr lang="en-GB"/>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rotWithShape="1">
          <a:blip r:embed="rId2"/>
          <a:srcRect t="10875" b="44562"/>
          <a:stretch/>
        </p:blipFill>
        <p:spPr bwMode="auto">
          <a:xfrm>
            <a:off x="-1" y="1891862"/>
            <a:ext cx="8915425" cy="2483069"/>
          </a:xfrm>
          <a:prstGeom prst="rect">
            <a:avLst/>
          </a:prstGeom>
          <a:noFill/>
          <a:ln w="9525">
            <a:noFill/>
            <a:miter lim="800000"/>
            <a:headEnd/>
            <a:tailEnd/>
          </a:ln>
          <a:effectLst/>
        </p:spPr>
      </p:pic>
      <p:sp>
        <p:nvSpPr>
          <p:cNvPr id="3" name="Rectangle 2"/>
          <p:cNvSpPr/>
          <p:nvPr/>
        </p:nvSpPr>
        <p:spPr>
          <a:xfrm>
            <a:off x="5643570" y="1000108"/>
            <a:ext cx="2571768"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CMS SSB</a:t>
            </a:r>
          </a:p>
          <a:p>
            <a:pPr algn="ctr"/>
            <a:r>
              <a:rPr lang="en-US" b="1" dirty="0" smtClean="0"/>
              <a:t>Snapshot view</a:t>
            </a:r>
            <a:endParaRPr lang="ru-RU" b="1" dirty="0"/>
          </a:p>
        </p:txBody>
      </p:sp>
      <p:sp>
        <p:nvSpPr>
          <p:cNvPr id="4" name="Rectangular Callout 3"/>
          <p:cNvSpPr/>
          <p:nvPr/>
        </p:nvSpPr>
        <p:spPr>
          <a:xfrm>
            <a:off x="0" y="2428868"/>
            <a:ext cx="1214414" cy="928694"/>
          </a:xfrm>
          <a:prstGeom prst="wedgeRect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2"/>
                </a:solidFill>
              </a:rPr>
              <a:t>Click to get history</a:t>
            </a:r>
            <a:endParaRPr lang="ru-RU" b="1" dirty="0">
              <a:solidFill>
                <a:schemeClr val="tx2"/>
              </a:solidFill>
            </a:endParaRPr>
          </a:p>
        </p:txBody>
      </p:sp>
      <p:sp>
        <p:nvSpPr>
          <p:cNvPr id="5" name="TextBox 4"/>
          <p:cNvSpPr txBox="1"/>
          <p:nvPr/>
        </p:nvSpPr>
        <p:spPr>
          <a:xfrm>
            <a:off x="1214414" y="0"/>
            <a:ext cx="6572296" cy="1077218"/>
          </a:xfrm>
          <a:prstGeom prst="rect">
            <a:avLst/>
          </a:prstGeom>
          <a:noFill/>
        </p:spPr>
        <p:txBody>
          <a:bodyPr wrap="square" rtlCol="0">
            <a:spAutoFit/>
          </a:bodyPr>
          <a:lstStyle/>
          <a:p>
            <a:r>
              <a:rPr lang="en-US" sz="3200" b="1" dirty="0" smtClean="0">
                <a:solidFill>
                  <a:schemeClr val="bg1"/>
                </a:solidFill>
              </a:rPr>
              <a:t>Navigation to the information sources (1)</a:t>
            </a:r>
            <a:endParaRPr lang="ru-RU" sz="3200" b="1" dirty="0">
              <a:solidFill>
                <a:schemeClr val="bg1"/>
              </a:solidFill>
            </a:endParaRPr>
          </a:p>
        </p:txBody>
      </p:sp>
      <p:sp>
        <p:nvSpPr>
          <p:cNvPr id="6" name="Slide Number Placeholder 5"/>
          <p:cNvSpPr>
            <a:spLocks noGrp="1"/>
          </p:cNvSpPr>
          <p:nvPr>
            <p:ph type="sldNum" sz="quarter" idx="12"/>
          </p:nvPr>
        </p:nvSpPr>
        <p:spPr/>
        <p:txBody>
          <a:bodyPr/>
          <a:lstStyle/>
          <a:p>
            <a:fld id="{BE35D78A-EDCE-4577-82B7-BC2432B9444D}" type="slidenum">
              <a:rPr lang="en-GB" smtClean="0"/>
              <a:pPr/>
              <a:t>11</a:t>
            </a:fld>
            <a:endParaRPr lang="en-GB"/>
          </a:p>
        </p:txBody>
      </p:sp>
      <p:sp>
        <p:nvSpPr>
          <p:cNvPr id="7" name="Footer Placeholder 6"/>
          <p:cNvSpPr>
            <a:spLocks noGrp="1"/>
          </p:cNvSpPr>
          <p:nvPr>
            <p:ph type="ftr" sz="quarter" idx="11"/>
          </p:nvPr>
        </p:nvSpPr>
        <p:spPr/>
        <p:txBody>
          <a:bodyPr/>
          <a:lstStyle/>
          <a:p>
            <a:r>
              <a:rPr lang="en-GB" smtClean="0"/>
              <a:t>Julia Andreeva, GDB 08.02.2012</a:t>
            </a:r>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rotWithShape="1">
          <a:blip r:embed="rId2"/>
          <a:srcRect t="11447" r="32301" b="8895"/>
          <a:stretch/>
        </p:blipFill>
        <p:spPr bwMode="auto">
          <a:xfrm>
            <a:off x="309554" y="1560786"/>
            <a:ext cx="5980887" cy="4398301"/>
          </a:xfrm>
          <a:prstGeom prst="rect">
            <a:avLst/>
          </a:prstGeom>
          <a:noFill/>
          <a:ln w="9525">
            <a:noFill/>
            <a:miter lim="800000"/>
            <a:headEnd/>
            <a:tailEnd/>
          </a:ln>
          <a:effectLst/>
        </p:spPr>
      </p:pic>
      <p:sp>
        <p:nvSpPr>
          <p:cNvPr id="3" name="Rectangle 2"/>
          <p:cNvSpPr/>
          <p:nvPr/>
        </p:nvSpPr>
        <p:spPr>
          <a:xfrm>
            <a:off x="3786182" y="1785926"/>
            <a:ext cx="2714676" cy="71438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2"/>
                </a:solidFill>
              </a:rPr>
              <a:t>CMS SSB</a:t>
            </a:r>
          </a:p>
          <a:p>
            <a:pPr algn="ctr"/>
            <a:r>
              <a:rPr lang="en-US" b="1" dirty="0" smtClean="0">
                <a:solidFill>
                  <a:schemeClr val="tx2"/>
                </a:solidFill>
              </a:rPr>
              <a:t>history</a:t>
            </a:r>
            <a:endParaRPr lang="ru-RU" b="1" dirty="0">
              <a:solidFill>
                <a:schemeClr val="tx2"/>
              </a:solidFill>
            </a:endParaRPr>
          </a:p>
        </p:txBody>
      </p:sp>
      <p:sp>
        <p:nvSpPr>
          <p:cNvPr id="4" name="Rectangular Callout 3"/>
          <p:cNvSpPr/>
          <p:nvPr/>
        </p:nvSpPr>
        <p:spPr>
          <a:xfrm>
            <a:off x="3714744" y="3786190"/>
            <a:ext cx="1214414" cy="928694"/>
          </a:xfrm>
          <a:prstGeom prst="wedgeRect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2"/>
                </a:solidFill>
              </a:rPr>
              <a:t>Click to</a:t>
            </a:r>
          </a:p>
          <a:p>
            <a:pPr algn="ctr"/>
            <a:r>
              <a:rPr lang="en-US" b="1" dirty="0" smtClean="0">
                <a:solidFill>
                  <a:schemeClr val="tx2"/>
                </a:solidFill>
              </a:rPr>
              <a:t>See Site Readiness</a:t>
            </a:r>
            <a:endParaRPr lang="ru-RU" b="1" dirty="0">
              <a:solidFill>
                <a:schemeClr val="tx2"/>
              </a:solidFill>
            </a:endParaRPr>
          </a:p>
        </p:txBody>
      </p:sp>
      <p:sp>
        <p:nvSpPr>
          <p:cNvPr id="5" name="TextBox 4"/>
          <p:cNvSpPr txBox="1"/>
          <p:nvPr/>
        </p:nvSpPr>
        <p:spPr>
          <a:xfrm>
            <a:off x="1214414" y="0"/>
            <a:ext cx="6572296" cy="1077218"/>
          </a:xfrm>
          <a:prstGeom prst="rect">
            <a:avLst/>
          </a:prstGeom>
          <a:noFill/>
        </p:spPr>
        <p:txBody>
          <a:bodyPr wrap="square" rtlCol="0">
            <a:spAutoFit/>
          </a:bodyPr>
          <a:lstStyle/>
          <a:p>
            <a:r>
              <a:rPr lang="en-US" sz="3200" b="1" dirty="0" smtClean="0">
                <a:solidFill>
                  <a:schemeClr val="bg1"/>
                </a:solidFill>
              </a:rPr>
              <a:t>Navigation to the information sources (2)</a:t>
            </a:r>
            <a:endParaRPr lang="ru-RU" sz="3200" b="1" dirty="0">
              <a:solidFill>
                <a:schemeClr val="bg1"/>
              </a:solidFill>
            </a:endParaRPr>
          </a:p>
        </p:txBody>
      </p:sp>
      <p:pic>
        <p:nvPicPr>
          <p:cNvPr id="6" name="Picture 2"/>
          <p:cNvPicPr>
            <a:picLocks noChangeAspect="1" noChangeArrowheads="1"/>
          </p:cNvPicPr>
          <p:nvPr/>
        </p:nvPicPr>
        <p:blipFill rotWithShape="1">
          <a:blip r:embed="rId3"/>
          <a:srcRect t="12908" b="7012"/>
          <a:stretch/>
        </p:blipFill>
        <p:spPr bwMode="auto">
          <a:xfrm>
            <a:off x="5286380" y="4004441"/>
            <a:ext cx="3590936" cy="1797270"/>
          </a:xfrm>
          <a:prstGeom prst="rect">
            <a:avLst/>
          </a:prstGeom>
          <a:noFill/>
          <a:ln w="9525">
            <a:noFill/>
            <a:miter lim="800000"/>
            <a:headEnd/>
            <a:tailEnd/>
          </a:ln>
          <a:effectLst/>
        </p:spPr>
      </p:pic>
      <p:sp>
        <p:nvSpPr>
          <p:cNvPr id="7" name="Slide Number Placeholder 6"/>
          <p:cNvSpPr>
            <a:spLocks noGrp="1"/>
          </p:cNvSpPr>
          <p:nvPr>
            <p:ph type="sldNum" sz="quarter" idx="12"/>
          </p:nvPr>
        </p:nvSpPr>
        <p:spPr/>
        <p:txBody>
          <a:bodyPr/>
          <a:lstStyle/>
          <a:p>
            <a:fld id="{BE35D78A-EDCE-4577-82B7-BC2432B9444D}" type="slidenum">
              <a:rPr lang="en-GB" smtClean="0"/>
              <a:pPr/>
              <a:t>12</a:t>
            </a:fld>
            <a:endParaRPr lang="en-GB"/>
          </a:p>
        </p:txBody>
      </p:sp>
      <p:sp>
        <p:nvSpPr>
          <p:cNvPr id="8" name="Footer Placeholder 7"/>
          <p:cNvSpPr>
            <a:spLocks noGrp="1"/>
          </p:cNvSpPr>
          <p:nvPr>
            <p:ph type="ftr" sz="quarter" idx="11"/>
          </p:nvPr>
        </p:nvSpPr>
        <p:spPr/>
        <p:txBody>
          <a:bodyPr/>
          <a:lstStyle/>
          <a:p>
            <a:r>
              <a:rPr lang="en-GB" smtClean="0"/>
              <a:t>Julia Andreeva, GDB 08.02.2012</a:t>
            </a:r>
            <a:endParaRPr lang="en-GB"/>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rotWithShape="1">
          <a:blip r:embed="rId2"/>
          <a:srcRect t="10532" b="44734"/>
          <a:stretch/>
        </p:blipFill>
        <p:spPr bwMode="auto">
          <a:xfrm>
            <a:off x="0" y="2128344"/>
            <a:ext cx="8458222" cy="2364827"/>
          </a:xfrm>
          <a:prstGeom prst="rect">
            <a:avLst/>
          </a:prstGeom>
          <a:noFill/>
          <a:ln w="9525">
            <a:noFill/>
            <a:miter lim="800000"/>
            <a:headEnd/>
            <a:tailEnd/>
          </a:ln>
          <a:effectLst/>
        </p:spPr>
      </p:pic>
      <p:sp>
        <p:nvSpPr>
          <p:cNvPr id="3" name="Rectangle 2"/>
          <p:cNvSpPr/>
          <p:nvPr/>
        </p:nvSpPr>
        <p:spPr>
          <a:xfrm>
            <a:off x="5286380" y="1000108"/>
            <a:ext cx="2571768"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CMS SSB</a:t>
            </a:r>
            <a:endParaRPr lang="ru-RU" b="1" dirty="0"/>
          </a:p>
        </p:txBody>
      </p:sp>
      <p:sp>
        <p:nvSpPr>
          <p:cNvPr id="5" name="Rectangular Callout 4"/>
          <p:cNvSpPr/>
          <p:nvPr/>
        </p:nvSpPr>
        <p:spPr>
          <a:xfrm>
            <a:off x="7643834" y="2500306"/>
            <a:ext cx="1214446" cy="1143008"/>
          </a:xfrm>
          <a:prstGeom prst="wedgeRect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2"/>
                </a:solidFill>
              </a:rPr>
              <a:t>Click to</a:t>
            </a:r>
          </a:p>
          <a:p>
            <a:pPr algn="ctr"/>
            <a:r>
              <a:rPr lang="en-US" b="1" dirty="0" smtClean="0">
                <a:solidFill>
                  <a:schemeClr val="tx2"/>
                </a:solidFill>
              </a:rPr>
              <a:t>See Savannah</a:t>
            </a:r>
          </a:p>
          <a:p>
            <a:pPr algn="ctr"/>
            <a:r>
              <a:rPr lang="en-US" b="1" dirty="0" smtClean="0">
                <a:solidFill>
                  <a:schemeClr val="tx2"/>
                </a:solidFill>
              </a:rPr>
              <a:t>tickets</a:t>
            </a:r>
            <a:endParaRPr lang="ru-RU" b="1" dirty="0">
              <a:solidFill>
                <a:schemeClr val="tx2"/>
              </a:solidFill>
            </a:endParaRPr>
          </a:p>
        </p:txBody>
      </p:sp>
      <p:sp>
        <p:nvSpPr>
          <p:cNvPr id="6" name="TextBox 5"/>
          <p:cNvSpPr txBox="1"/>
          <p:nvPr/>
        </p:nvSpPr>
        <p:spPr>
          <a:xfrm>
            <a:off x="1214414" y="0"/>
            <a:ext cx="6572296" cy="1077218"/>
          </a:xfrm>
          <a:prstGeom prst="rect">
            <a:avLst/>
          </a:prstGeom>
          <a:noFill/>
        </p:spPr>
        <p:txBody>
          <a:bodyPr wrap="square" rtlCol="0">
            <a:spAutoFit/>
          </a:bodyPr>
          <a:lstStyle/>
          <a:p>
            <a:r>
              <a:rPr lang="en-US" sz="3200" b="1" dirty="0" smtClean="0">
                <a:solidFill>
                  <a:schemeClr val="bg1"/>
                </a:solidFill>
              </a:rPr>
              <a:t>Navigation to the information sources (3)</a:t>
            </a:r>
            <a:endParaRPr lang="ru-RU" sz="3200" b="1" dirty="0">
              <a:solidFill>
                <a:schemeClr val="bg1"/>
              </a:solidFill>
            </a:endParaRPr>
          </a:p>
        </p:txBody>
      </p:sp>
      <p:pic>
        <p:nvPicPr>
          <p:cNvPr id="7" name="Picture 2"/>
          <p:cNvPicPr>
            <a:picLocks noChangeAspect="1" noChangeArrowheads="1"/>
          </p:cNvPicPr>
          <p:nvPr/>
        </p:nvPicPr>
        <p:blipFill rotWithShape="1">
          <a:blip r:embed="rId3"/>
          <a:srcRect t="10954" b="6113"/>
          <a:stretch/>
        </p:blipFill>
        <p:spPr bwMode="auto">
          <a:xfrm>
            <a:off x="5286380" y="4319752"/>
            <a:ext cx="3619478" cy="1876096"/>
          </a:xfrm>
          <a:prstGeom prst="rect">
            <a:avLst/>
          </a:prstGeom>
          <a:noFill/>
          <a:ln w="9525">
            <a:noFill/>
            <a:miter lim="800000"/>
            <a:headEnd/>
            <a:tailEnd/>
          </a:ln>
          <a:effectLst/>
        </p:spPr>
      </p:pic>
      <p:sp>
        <p:nvSpPr>
          <p:cNvPr id="8" name="Slide Number Placeholder 7"/>
          <p:cNvSpPr>
            <a:spLocks noGrp="1"/>
          </p:cNvSpPr>
          <p:nvPr>
            <p:ph type="sldNum" sz="quarter" idx="12"/>
          </p:nvPr>
        </p:nvSpPr>
        <p:spPr/>
        <p:txBody>
          <a:bodyPr/>
          <a:lstStyle/>
          <a:p>
            <a:fld id="{BE35D78A-EDCE-4577-82B7-BC2432B9444D}" type="slidenum">
              <a:rPr lang="en-GB" smtClean="0"/>
              <a:pPr/>
              <a:t>13</a:t>
            </a:fld>
            <a:endParaRPr lang="en-GB"/>
          </a:p>
        </p:txBody>
      </p:sp>
      <p:sp>
        <p:nvSpPr>
          <p:cNvPr id="9" name="Footer Placeholder 8"/>
          <p:cNvSpPr>
            <a:spLocks noGrp="1"/>
          </p:cNvSpPr>
          <p:nvPr>
            <p:ph type="ftr" sz="quarter" idx="11"/>
          </p:nvPr>
        </p:nvSpPr>
        <p:spPr/>
        <p:txBody>
          <a:bodyPr/>
          <a:lstStyle/>
          <a:p>
            <a:r>
              <a:rPr lang="en-GB" smtClean="0"/>
              <a:t>Julia Andreeva, GDB 08.02.2012</a:t>
            </a:r>
            <a:endParaRPr lang="en-GB"/>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a:t>
            </a:r>
            <a:endParaRPr lang="ru-RU" dirty="0"/>
          </a:p>
        </p:txBody>
      </p:sp>
      <p:sp>
        <p:nvSpPr>
          <p:cNvPr id="3" name="Content Placeholder 2"/>
          <p:cNvSpPr>
            <a:spLocks noGrp="1"/>
          </p:cNvSpPr>
          <p:nvPr>
            <p:ph idx="1"/>
          </p:nvPr>
        </p:nvSpPr>
        <p:spPr/>
        <p:txBody>
          <a:bodyPr>
            <a:normAutofit fontScale="70000" lnSpcReduction="20000"/>
          </a:bodyPr>
          <a:lstStyle/>
          <a:p>
            <a:pPr>
              <a:buFont typeface="Arial" pitchFamily="34" charset="0"/>
              <a:buChar char="•"/>
            </a:pPr>
            <a:r>
              <a:rPr lang="en-US" dirty="0" smtClean="0">
                <a:solidFill>
                  <a:srgbClr val="0070C0"/>
                </a:solidFill>
              </a:rPr>
              <a:t>In order to make the system useful for operations serious commitment from the sites and experiments is required</a:t>
            </a:r>
          </a:p>
          <a:p>
            <a:pPr>
              <a:buFont typeface="Arial" pitchFamily="34" charset="0"/>
              <a:buChar char="•"/>
            </a:pPr>
            <a:r>
              <a:rPr lang="en-US" dirty="0" smtClean="0">
                <a:solidFill>
                  <a:srgbClr val="0070C0"/>
                </a:solidFill>
              </a:rPr>
              <a:t>Question to the sites:</a:t>
            </a:r>
          </a:p>
          <a:p>
            <a:pPr>
              <a:buNone/>
            </a:pPr>
            <a:r>
              <a:rPr lang="en-US" dirty="0" smtClean="0">
                <a:solidFill>
                  <a:srgbClr val="0070C0"/>
                </a:solidFill>
              </a:rPr>
              <a:t>    </a:t>
            </a:r>
            <a:r>
              <a:rPr lang="en-US" dirty="0" smtClean="0">
                <a:solidFill>
                  <a:srgbClr val="00B050"/>
                </a:solidFill>
              </a:rPr>
              <a:t>-Is information which is provided by </a:t>
            </a:r>
            <a:r>
              <a:rPr lang="en-US" dirty="0" err="1" smtClean="0">
                <a:solidFill>
                  <a:srgbClr val="00B050"/>
                </a:solidFill>
              </a:rPr>
              <a:t>SiteView</a:t>
            </a:r>
            <a:r>
              <a:rPr lang="en-US" dirty="0" smtClean="0">
                <a:solidFill>
                  <a:srgbClr val="00B050"/>
                </a:solidFill>
              </a:rPr>
              <a:t> is what you need?     </a:t>
            </a:r>
          </a:p>
          <a:p>
            <a:pPr>
              <a:buNone/>
            </a:pPr>
            <a:r>
              <a:rPr lang="en-US" dirty="0" smtClean="0">
                <a:solidFill>
                  <a:srgbClr val="00B050"/>
                </a:solidFill>
              </a:rPr>
              <a:t>Is it comprehensive? Is it consistent with local site monitoring? </a:t>
            </a:r>
          </a:p>
          <a:p>
            <a:pPr>
              <a:buFont typeface="Arial" pitchFamily="34" charset="0"/>
              <a:buChar char="•"/>
            </a:pPr>
            <a:r>
              <a:rPr lang="en-US" dirty="0" smtClean="0">
                <a:solidFill>
                  <a:srgbClr val="0070C0"/>
                </a:solidFill>
              </a:rPr>
              <a:t>Questions to the experiments:</a:t>
            </a:r>
          </a:p>
          <a:p>
            <a:pPr>
              <a:buNone/>
            </a:pPr>
            <a:r>
              <a:rPr lang="en-US" dirty="0" smtClean="0">
                <a:solidFill>
                  <a:srgbClr val="0070C0"/>
                </a:solidFill>
              </a:rPr>
              <a:t>    </a:t>
            </a:r>
            <a:r>
              <a:rPr lang="en-US" dirty="0" smtClean="0">
                <a:solidFill>
                  <a:srgbClr val="00B050"/>
                </a:solidFill>
              </a:rPr>
              <a:t>- Is it possible to define realistic status of the site usability based on set of metrics which are under site responsibility and are comprehensive to the site? In case when the cause of the problem is not under site control, how to communicate what is wrong in a clear way?</a:t>
            </a:r>
          </a:p>
          <a:p>
            <a:pPr>
              <a:buNone/>
            </a:pPr>
            <a:r>
              <a:rPr lang="en-US" dirty="0" smtClean="0">
                <a:solidFill>
                  <a:schemeClr val="accent5">
                    <a:lumMod val="75000"/>
                  </a:schemeClr>
                </a:solidFill>
              </a:rPr>
              <a:t>These questions have to be addressed following the outcome of the Operations TEG. Set of current metrics and status definitions to be reviewed. When the new set of metrics and status definitions is agreed , validation of the </a:t>
            </a:r>
            <a:r>
              <a:rPr lang="en-US" dirty="0" err="1" smtClean="0">
                <a:solidFill>
                  <a:schemeClr val="accent5">
                    <a:lumMod val="75000"/>
                  </a:schemeClr>
                </a:solidFill>
              </a:rPr>
              <a:t>SiteView</a:t>
            </a:r>
            <a:r>
              <a:rPr lang="en-US" dirty="0" smtClean="0">
                <a:solidFill>
                  <a:schemeClr val="accent5">
                    <a:lumMod val="75000"/>
                  </a:schemeClr>
                </a:solidFill>
              </a:rPr>
              <a:t> data has to be performed both by sites and experiments.</a:t>
            </a:r>
            <a:endParaRPr lang="ru-RU"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BE35D78A-EDCE-4577-82B7-BC2432B9444D}" type="slidenum">
              <a:rPr lang="en-GB" smtClean="0"/>
              <a:pPr/>
              <a:t>14</a:t>
            </a:fld>
            <a:endParaRPr lang="en-GB"/>
          </a:p>
        </p:txBody>
      </p:sp>
      <p:sp>
        <p:nvSpPr>
          <p:cNvPr id="5" name="Footer Placeholder 4"/>
          <p:cNvSpPr>
            <a:spLocks noGrp="1"/>
          </p:cNvSpPr>
          <p:nvPr>
            <p:ph type="ftr" sz="quarter" idx="11"/>
          </p:nvPr>
        </p:nvSpPr>
        <p:spPr/>
        <p:txBody>
          <a:bodyPr/>
          <a:lstStyle/>
          <a:p>
            <a:r>
              <a:rPr lang="en-GB" smtClean="0"/>
              <a:t>Julia Andreeva, GDB 08.02.2012</a:t>
            </a:r>
            <a:endParaRPr lang="en-GB"/>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ru-RU" dirty="0"/>
          </a:p>
        </p:txBody>
      </p:sp>
      <p:sp>
        <p:nvSpPr>
          <p:cNvPr id="3" name="Content Placeholder 2"/>
          <p:cNvSpPr>
            <a:spLocks noGrp="1"/>
          </p:cNvSpPr>
          <p:nvPr>
            <p:ph idx="1"/>
          </p:nvPr>
        </p:nvSpPr>
        <p:spPr>
          <a:xfrm>
            <a:off x="457200" y="1214422"/>
            <a:ext cx="8229600" cy="5429288"/>
          </a:xfrm>
        </p:spPr>
        <p:txBody>
          <a:bodyPr>
            <a:normAutofit fontScale="47500" lnSpcReduction="20000"/>
          </a:bodyPr>
          <a:lstStyle/>
          <a:p>
            <a:pPr>
              <a:buFont typeface="Arial" pitchFamily="34" charset="0"/>
              <a:buChar char="•"/>
            </a:pPr>
            <a:r>
              <a:rPr lang="en-US" sz="4400" dirty="0" smtClean="0"/>
              <a:t>The </a:t>
            </a:r>
            <a:r>
              <a:rPr lang="en-US" sz="4400" dirty="0" err="1" smtClean="0"/>
              <a:t>SiteView</a:t>
            </a:r>
            <a:r>
              <a:rPr lang="en-US" sz="4400" dirty="0" smtClean="0"/>
              <a:t> application is in place for few years</a:t>
            </a:r>
          </a:p>
          <a:p>
            <a:pPr>
              <a:buNone/>
            </a:pPr>
            <a:r>
              <a:rPr lang="en-US" sz="4400" dirty="0" smtClean="0"/>
              <a:t>It has common implementation with Site Status Board.</a:t>
            </a:r>
          </a:p>
          <a:p>
            <a:pPr>
              <a:buNone/>
            </a:pPr>
            <a:r>
              <a:rPr lang="en-US" sz="4400" dirty="0" smtClean="0"/>
              <a:t> Number of various information sources used by </a:t>
            </a:r>
            <a:r>
              <a:rPr lang="en-US" sz="4400" dirty="0" err="1" smtClean="0"/>
              <a:t>SiteView</a:t>
            </a:r>
            <a:r>
              <a:rPr lang="en-US" sz="4400" dirty="0" smtClean="0"/>
              <a:t> is gradually decreasing, though it is not realistic to hope that we can always enforce use of common solutions</a:t>
            </a:r>
          </a:p>
          <a:p>
            <a:pPr>
              <a:buFont typeface="Arial" pitchFamily="34" charset="0"/>
              <a:buChar char="•"/>
            </a:pPr>
            <a:r>
              <a:rPr lang="en-US" sz="4400" dirty="0" smtClean="0"/>
              <a:t>In order to make it useful for operations, commitment of the potential users (sites) and information owners (VOs) is required. Metrics and status definitions have to be reviewed. After changes exposed data needs validation </a:t>
            </a:r>
          </a:p>
          <a:p>
            <a:pPr>
              <a:buFont typeface="Arial" pitchFamily="34" charset="0"/>
              <a:buChar char="•"/>
            </a:pPr>
            <a:r>
              <a:rPr lang="en-US" sz="4400" dirty="0" smtClean="0"/>
              <a:t>In the process of defining new metrics  the most complicated task is to disentangle site problems from the problems related to VOs, users, applications, external GRID services…</a:t>
            </a:r>
          </a:p>
          <a:p>
            <a:pPr>
              <a:buFont typeface="Arial" pitchFamily="34" charset="0"/>
              <a:buChar char="•"/>
            </a:pPr>
            <a:r>
              <a:rPr lang="en-US" sz="4400" dirty="0" smtClean="0"/>
              <a:t>This work will be followed up in the scope of Operations TEG</a:t>
            </a:r>
          </a:p>
          <a:p>
            <a:pPr>
              <a:buNone/>
            </a:pPr>
            <a:endParaRPr lang="en-US" dirty="0" smtClean="0"/>
          </a:p>
          <a:p>
            <a:pPr>
              <a:buNone/>
            </a:pPr>
            <a:r>
              <a:rPr lang="en-US" dirty="0" smtClean="0"/>
              <a:t>                                            	            </a:t>
            </a:r>
            <a:r>
              <a:rPr lang="en-US" sz="3600" dirty="0" err="1" smtClean="0">
                <a:solidFill>
                  <a:srgbClr val="0070C0"/>
                </a:solidFill>
              </a:rPr>
              <a:t>GridMap</a:t>
            </a:r>
            <a:r>
              <a:rPr lang="en-US" sz="3600" dirty="0" smtClean="0">
                <a:solidFill>
                  <a:srgbClr val="0070C0"/>
                </a:solidFill>
              </a:rPr>
              <a:t> UI</a:t>
            </a:r>
          </a:p>
          <a:p>
            <a:pPr marL="0" indent="0" algn="ctr">
              <a:buNone/>
            </a:pPr>
            <a:r>
              <a:rPr lang="en-US" sz="4000" i="1" dirty="0" smtClean="0">
                <a:solidFill>
                  <a:srgbClr val="00B050"/>
                </a:solidFill>
              </a:rPr>
              <a:t>http://dashb-siteview.cern.ch</a:t>
            </a:r>
          </a:p>
          <a:p>
            <a:pPr marL="0" indent="0" algn="ctr">
              <a:buNone/>
            </a:pPr>
            <a:r>
              <a:rPr lang="en-US" sz="3600" dirty="0" smtClean="0">
                <a:solidFill>
                  <a:srgbClr val="0070C0"/>
                </a:solidFill>
              </a:rPr>
              <a:t>SSB-like UI </a:t>
            </a:r>
          </a:p>
          <a:p>
            <a:pPr marL="0" indent="0" algn="ctr">
              <a:buNone/>
            </a:pPr>
            <a:r>
              <a:rPr lang="en-US" sz="4000" i="1" dirty="0" smtClean="0">
                <a:solidFill>
                  <a:srgbClr val="00B050"/>
                </a:solidFill>
              </a:rPr>
              <a:t>http://dashb-siteview/dashboard/request.py/siteview</a:t>
            </a:r>
            <a:endParaRPr lang="en-US" sz="4000" i="1" dirty="0" smtClean="0">
              <a:solidFill>
                <a:srgbClr val="00B050"/>
              </a:solidFill>
            </a:endParaRPr>
          </a:p>
          <a:p>
            <a:pPr marL="0" indent="0" algn="ctr">
              <a:buNone/>
            </a:pPr>
            <a:endParaRPr lang="en-US" sz="4000" i="1" dirty="0" smtClean="0">
              <a:solidFill>
                <a:srgbClr val="00B050"/>
              </a:solidFill>
            </a:endParaRPr>
          </a:p>
          <a:p>
            <a:pPr marL="0" indent="0" algn="ctr">
              <a:buNone/>
            </a:pPr>
            <a:endParaRPr lang="en-US" sz="4000" dirty="0" smtClean="0"/>
          </a:p>
          <a:p>
            <a:pPr marL="0" indent="0" algn="ctr">
              <a:buNone/>
            </a:pPr>
            <a:endParaRPr lang="en-US" sz="4000" dirty="0" smtClean="0"/>
          </a:p>
          <a:p>
            <a:pPr marL="0" indent="0" algn="ctr">
              <a:buNone/>
            </a:pPr>
            <a:endParaRPr lang="ru-RU" sz="4000" dirty="0"/>
          </a:p>
        </p:txBody>
      </p:sp>
      <p:sp>
        <p:nvSpPr>
          <p:cNvPr id="4" name="Slide Number Placeholder 3"/>
          <p:cNvSpPr>
            <a:spLocks noGrp="1"/>
          </p:cNvSpPr>
          <p:nvPr>
            <p:ph type="sldNum" sz="quarter" idx="12"/>
          </p:nvPr>
        </p:nvSpPr>
        <p:spPr/>
        <p:txBody>
          <a:bodyPr/>
          <a:lstStyle/>
          <a:p>
            <a:fld id="{BE35D78A-EDCE-4577-82B7-BC2432B9444D}" type="slidenum">
              <a:rPr lang="en-GB" smtClean="0"/>
              <a:pPr/>
              <a:t>15</a:t>
            </a:fld>
            <a:endParaRPr lang="en-GB" dirty="0"/>
          </a:p>
        </p:txBody>
      </p:sp>
      <p:sp>
        <p:nvSpPr>
          <p:cNvPr id="5" name="Footer Placeholder 4"/>
          <p:cNvSpPr>
            <a:spLocks noGrp="1"/>
          </p:cNvSpPr>
          <p:nvPr>
            <p:ph type="ftr" sz="quarter" idx="11"/>
          </p:nvPr>
        </p:nvSpPr>
        <p:spPr/>
        <p:txBody>
          <a:bodyPr/>
          <a:lstStyle/>
          <a:p>
            <a:r>
              <a:rPr lang="en-GB" dirty="0" smtClean="0"/>
              <a:t>Julia </a:t>
            </a:r>
            <a:r>
              <a:rPr lang="en-GB" dirty="0" err="1" smtClean="0"/>
              <a:t>Andreeva</a:t>
            </a:r>
            <a:r>
              <a:rPr lang="en-GB" dirty="0" smtClean="0"/>
              <a:t>, GDB 08.02.2012</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ru-RU" dirty="0"/>
          </a:p>
        </p:txBody>
      </p:sp>
      <p:sp>
        <p:nvSpPr>
          <p:cNvPr id="3" name="Content Placeholder 2"/>
          <p:cNvSpPr>
            <a:spLocks noGrp="1"/>
          </p:cNvSpPr>
          <p:nvPr>
            <p:ph idx="1"/>
          </p:nvPr>
        </p:nvSpPr>
        <p:spPr/>
        <p:txBody>
          <a:bodyPr>
            <a:normAutofit fontScale="92500" lnSpcReduction="10000"/>
          </a:bodyPr>
          <a:lstStyle/>
          <a:p>
            <a:pPr>
              <a:buFont typeface="Arial" pitchFamily="34" charset="0"/>
              <a:buChar char="•"/>
            </a:pPr>
            <a:r>
              <a:rPr lang="en-US" dirty="0" smtClean="0"/>
              <a:t>Every experiment does evaluation of the site status and experiment activities at the site</a:t>
            </a:r>
          </a:p>
          <a:p>
            <a:pPr>
              <a:buFont typeface="Arial" pitchFamily="34" charset="0"/>
              <a:buChar char="•"/>
            </a:pPr>
            <a:r>
              <a:rPr lang="en-US" dirty="0" smtClean="0"/>
              <a:t>As a rule the state of the site is exposed through experiment-specific monitoring systems</a:t>
            </a:r>
          </a:p>
          <a:p>
            <a:pPr>
              <a:buFont typeface="Arial" pitchFamily="34" charset="0"/>
              <a:buChar char="•"/>
            </a:pPr>
            <a:r>
              <a:rPr lang="en-US" dirty="0" smtClean="0"/>
              <a:t>Too many information sources, different entry points,  different implementation</a:t>
            </a:r>
          </a:p>
          <a:p>
            <a:pPr>
              <a:buFont typeface="Arial" pitchFamily="34" charset="0"/>
              <a:buChar char="•"/>
            </a:pPr>
            <a:r>
              <a:rPr lang="en-US" dirty="0" smtClean="0"/>
              <a:t>The information published by the VO-specific monitoring systems should be integrated in a high level site-centric tool which offers a generic view of the computing activities of the LHC experiments at the site.</a:t>
            </a:r>
          </a:p>
        </p:txBody>
      </p:sp>
      <p:sp>
        <p:nvSpPr>
          <p:cNvPr id="4" name="Slide Number Placeholder 3"/>
          <p:cNvSpPr>
            <a:spLocks noGrp="1"/>
          </p:cNvSpPr>
          <p:nvPr>
            <p:ph type="sldNum" sz="quarter" idx="12"/>
          </p:nvPr>
        </p:nvSpPr>
        <p:spPr/>
        <p:txBody>
          <a:bodyPr/>
          <a:lstStyle/>
          <a:p>
            <a:fld id="{BE35D78A-EDCE-4577-82B7-BC2432B9444D}" type="slidenum">
              <a:rPr lang="en-GB" smtClean="0"/>
              <a:pPr/>
              <a:t>2</a:t>
            </a:fld>
            <a:endParaRPr lang="en-GB"/>
          </a:p>
        </p:txBody>
      </p:sp>
      <p:sp>
        <p:nvSpPr>
          <p:cNvPr id="5" name="Footer Placeholder 4"/>
          <p:cNvSpPr>
            <a:spLocks noGrp="1"/>
          </p:cNvSpPr>
          <p:nvPr>
            <p:ph type="ftr" sz="quarter" idx="11"/>
          </p:nvPr>
        </p:nvSpPr>
        <p:spPr/>
        <p:txBody>
          <a:bodyPr/>
          <a:lstStyle/>
          <a:p>
            <a:r>
              <a:rPr lang="en-GB" smtClean="0"/>
              <a:t>Julia Andreeva, GDB 08.02.2012</a:t>
            </a:r>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ru-RU" dirty="0"/>
          </a:p>
        </p:txBody>
      </p:sp>
      <p:sp>
        <p:nvSpPr>
          <p:cNvPr id="3" name="Content Placeholder 2"/>
          <p:cNvSpPr>
            <a:spLocks noGrp="1"/>
          </p:cNvSpPr>
          <p:nvPr>
            <p:ph idx="1"/>
          </p:nvPr>
        </p:nvSpPr>
        <p:spPr/>
        <p:txBody>
          <a:bodyPr>
            <a:normAutofit/>
          </a:bodyPr>
          <a:lstStyle/>
          <a:p>
            <a:pPr>
              <a:buFont typeface="Arial" pitchFamily="34" charset="0"/>
              <a:buChar char="•"/>
            </a:pPr>
            <a:r>
              <a:rPr lang="en-US" dirty="0" err="1" smtClean="0"/>
              <a:t>SiteView</a:t>
            </a:r>
            <a:r>
              <a:rPr lang="en-US" dirty="0" smtClean="0"/>
              <a:t> development started in 2009</a:t>
            </a:r>
          </a:p>
          <a:p>
            <a:pPr>
              <a:buFont typeface="Arial" pitchFamily="34" charset="0"/>
              <a:buChar char="•"/>
            </a:pPr>
            <a:r>
              <a:rPr lang="en-US" dirty="0" smtClean="0"/>
              <a:t>First prototype ready by spring 2009</a:t>
            </a:r>
          </a:p>
          <a:p>
            <a:pPr>
              <a:buFont typeface="Arial" pitchFamily="34" charset="0"/>
              <a:buChar char="•"/>
            </a:pPr>
            <a:r>
              <a:rPr lang="en-US" dirty="0" smtClean="0"/>
              <a:t>It suffered from the instability of the collectors and lack of the LHC VO topology descriptors</a:t>
            </a:r>
          </a:p>
          <a:p>
            <a:pPr>
              <a:buFont typeface="Arial" pitchFamily="34" charset="0"/>
              <a:buChar char="•"/>
            </a:pPr>
            <a:r>
              <a:rPr lang="en-US" dirty="0" smtClean="0"/>
              <a:t>In the end of summer 2009 it was completely redesigned. Common implementation with Site Status Board</a:t>
            </a:r>
          </a:p>
        </p:txBody>
      </p:sp>
      <p:sp>
        <p:nvSpPr>
          <p:cNvPr id="4" name="Slide Number Placeholder 3"/>
          <p:cNvSpPr>
            <a:spLocks noGrp="1"/>
          </p:cNvSpPr>
          <p:nvPr>
            <p:ph type="sldNum" sz="quarter" idx="12"/>
          </p:nvPr>
        </p:nvSpPr>
        <p:spPr/>
        <p:txBody>
          <a:bodyPr/>
          <a:lstStyle/>
          <a:p>
            <a:fld id="{BE35D78A-EDCE-4577-82B7-BC2432B9444D}" type="slidenum">
              <a:rPr lang="en-GB" smtClean="0"/>
              <a:pPr/>
              <a:t>3</a:t>
            </a:fld>
            <a:endParaRPr lang="en-GB"/>
          </a:p>
        </p:txBody>
      </p:sp>
      <p:sp>
        <p:nvSpPr>
          <p:cNvPr id="5" name="Footer Placeholder 4"/>
          <p:cNvSpPr>
            <a:spLocks noGrp="1"/>
          </p:cNvSpPr>
          <p:nvPr>
            <p:ph type="ftr" sz="quarter" idx="11"/>
          </p:nvPr>
        </p:nvSpPr>
        <p:spPr/>
        <p:txBody>
          <a:bodyPr/>
          <a:lstStyle/>
          <a:p>
            <a:r>
              <a:rPr lang="en-GB" smtClean="0"/>
              <a:t>Julia Andreeva, GDB 08.02.2012</a:t>
            </a:r>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sources</a:t>
            </a:r>
            <a:endParaRPr lang="ru-RU" dirty="0"/>
          </a:p>
        </p:txBody>
      </p:sp>
      <p:graphicFrame>
        <p:nvGraphicFramePr>
          <p:cNvPr id="5" name="Content Placeholder 4"/>
          <p:cNvGraphicFramePr>
            <a:graphicFrameLocks noGrp="1"/>
          </p:cNvGraphicFramePr>
          <p:nvPr>
            <p:ph idx="1"/>
          </p:nvPr>
        </p:nvGraphicFramePr>
        <p:xfrm>
          <a:off x="457200" y="1214438"/>
          <a:ext cx="8229600" cy="464312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r>
                        <a:rPr lang="en-US" dirty="0" smtClean="0"/>
                        <a:t>VO</a:t>
                      </a:r>
                      <a:endParaRPr lang="ru-RU" dirty="0"/>
                    </a:p>
                  </a:txBody>
                  <a:tcPr/>
                </a:tc>
                <a:tc>
                  <a:txBody>
                    <a:bodyPr/>
                    <a:lstStyle/>
                    <a:p>
                      <a:r>
                        <a:rPr lang="en-US" dirty="0" smtClean="0"/>
                        <a:t>Topology</a:t>
                      </a:r>
                      <a:endParaRPr lang="ru-RU" dirty="0"/>
                    </a:p>
                  </a:txBody>
                  <a:tcPr/>
                </a:tc>
                <a:tc>
                  <a:txBody>
                    <a:bodyPr/>
                    <a:lstStyle/>
                    <a:p>
                      <a:r>
                        <a:rPr lang="en-US" dirty="0" smtClean="0"/>
                        <a:t>Status</a:t>
                      </a:r>
                      <a:endParaRPr lang="ru-RU" dirty="0"/>
                    </a:p>
                  </a:txBody>
                  <a:tcPr/>
                </a:tc>
                <a:tc>
                  <a:txBody>
                    <a:bodyPr/>
                    <a:lstStyle/>
                    <a:p>
                      <a:r>
                        <a:rPr lang="en-US" dirty="0" smtClean="0"/>
                        <a:t>Job processing</a:t>
                      </a:r>
                      <a:endParaRPr lang="ru-RU" dirty="0"/>
                    </a:p>
                  </a:txBody>
                  <a:tcPr/>
                </a:tc>
                <a:tc>
                  <a:txBody>
                    <a:bodyPr/>
                    <a:lstStyle/>
                    <a:p>
                      <a:r>
                        <a:rPr lang="en-US" dirty="0" smtClean="0"/>
                        <a:t>Transfer</a:t>
                      </a:r>
                      <a:endParaRPr lang="ru-RU" dirty="0"/>
                    </a:p>
                  </a:txBody>
                  <a:tcPr/>
                </a:tc>
              </a:tr>
              <a:tr h="370840">
                <a:tc>
                  <a:txBody>
                    <a:bodyPr/>
                    <a:lstStyle/>
                    <a:p>
                      <a:r>
                        <a:rPr lang="en-US" dirty="0" smtClean="0"/>
                        <a:t>ALICE</a:t>
                      </a:r>
                      <a:endParaRPr lang="ru-RU" dirty="0"/>
                    </a:p>
                  </a:txBody>
                  <a:tcPr/>
                </a:tc>
                <a:tc>
                  <a:txBody>
                    <a:bodyPr/>
                    <a:lstStyle/>
                    <a:p>
                      <a:r>
                        <a:rPr lang="en-US" b="1" dirty="0" smtClean="0">
                          <a:solidFill>
                            <a:srgbClr val="00B050"/>
                          </a:solidFill>
                        </a:rPr>
                        <a:t>VO feed</a:t>
                      </a:r>
                      <a:endParaRPr lang="ru-RU" b="1" dirty="0">
                        <a:solidFill>
                          <a:srgbClr val="00B050"/>
                        </a:solidFill>
                      </a:endParaRPr>
                    </a:p>
                  </a:txBody>
                  <a:tcPr/>
                </a:tc>
                <a:tc>
                  <a:txBody>
                    <a:bodyPr/>
                    <a:lstStyle/>
                    <a:p>
                      <a:r>
                        <a:rPr lang="en-US" dirty="0" err="1" smtClean="0"/>
                        <a:t>MonAlisa</a:t>
                      </a:r>
                      <a:endParaRPr lang="ru-RU" dirty="0"/>
                    </a:p>
                  </a:txBody>
                  <a:tcPr/>
                </a:tc>
                <a:tc>
                  <a:txBody>
                    <a:bodyPr/>
                    <a:lstStyle/>
                    <a:p>
                      <a:r>
                        <a:rPr lang="en-US" dirty="0" err="1" smtClean="0"/>
                        <a:t>MonAlisa</a:t>
                      </a:r>
                      <a:endParaRPr lang="ru-RU" dirty="0"/>
                    </a:p>
                  </a:txBody>
                  <a:tcPr/>
                </a:tc>
                <a:tc>
                  <a:txBody>
                    <a:bodyPr/>
                    <a:lstStyle/>
                    <a:p>
                      <a:r>
                        <a:rPr lang="en-US" dirty="0" err="1" smtClean="0"/>
                        <a:t>MonAlisa</a:t>
                      </a:r>
                      <a:endParaRPr lang="ru-RU" dirty="0"/>
                    </a:p>
                  </a:txBody>
                  <a:tcPr/>
                </a:tc>
              </a:tr>
              <a:tr h="370840">
                <a:tc>
                  <a:txBody>
                    <a:bodyPr/>
                    <a:lstStyle/>
                    <a:p>
                      <a:r>
                        <a:rPr lang="en-US" dirty="0" smtClean="0"/>
                        <a:t>ATLAS</a:t>
                      </a:r>
                      <a:endParaRPr lang="ru-RU" dirty="0"/>
                    </a:p>
                  </a:txBody>
                  <a:tcPr/>
                </a:tc>
                <a:tc>
                  <a:txBody>
                    <a:bodyPr/>
                    <a:lstStyle/>
                    <a:p>
                      <a:r>
                        <a:rPr lang="en-US" b="1" dirty="0" smtClean="0">
                          <a:solidFill>
                            <a:srgbClr val="00B050"/>
                          </a:solidFill>
                        </a:rPr>
                        <a:t>VO feed</a:t>
                      </a:r>
                      <a:endParaRPr lang="ru-RU" b="1" dirty="0">
                        <a:solidFill>
                          <a:srgbClr val="00B050"/>
                        </a:solidFill>
                      </a:endParaRPr>
                    </a:p>
                  </a:txBody>
                  <a:tcPr/>
                </a:tc>
                <a:tc>
                  <a:txBody>
                    <a:bodyPr/>
                    <a:lstStyle/>
                    <a:p>
                      <a:r>
                        <a:rPr lang="en-US" b="1" dirty="0" smtClean="0">
                          <a:solidFill>
                            <a:srgbClr val="00B050"/>
                          </a:solidFill>
                        </a:rPr>
                        <a:t>SSB</a:t>
                      </a:r>
                      <a:endParaRPr lang="ru-RU" b="1" dirty="0">
                        <a:solidFill>
                          <a:srgbClr val="00B050"/>
                        </a:solidFill>
                      </a:endParaRPr>
                    </a:p>
                  </a:txBody>
                  <a:tcPr/>
                </a:tc>
                <a:tc>
                  <a:txBody>
                    <a:bodyPr/>
                    <a:lstStyle/>
                    <a:p>
                      <a:r>
                        <a:rPr lang="en-US" b="1" dirty="0" smtClean="0">
                          <a:solidFill>
                            <a:srgbClr val="00B050"/>
                          </a:solidFill>
                        </a:rPr>
                        <a:t>Job</a:t>
                      </a:r>
                      <a:r>
                        <a:rPr lang="en-US" b="1" baseline="0" dirty="0" smtClean="0">
                          <a:solidFill>
                            <a:srgbClr val="00B050"/>
                          </a:solidFill>
                        </a:rPr>
                        <a:t> monitoring Dashboard</a:t>
                      </a:r>
                      <a:endParaRPr lang="ru-RU" b="1" dirty="0">
                        <a:solidFill>
                          <a:srgbClr val="00B050"/>
                        </a:solidFill>
                      </a:endParaRPr>
                    </a:p>
                  </a:txBody>
                  <a:tcPr/>
                </a:tc>
                <a:tc>
                  <a:txBody>
                    <a:bodyPr/>
                    <a:lstStyle/>
                    <a:p>
                      <a:r>
                        <a:rPr lang="en-US" b="1" dirty="0" smtClean="0">
                          <a:solidFill>
                            <a:srgbClr val="00B050"/>
                          </a:solidFill>
                        </a:rPr>
                        <a:t>DDM</a:t>
                      </a:r>
                      <a:r>
                        <a:rPr lang="en-US" b="1" baseline="0" dirty="0" smtClean="0">
                          <a:solidFill>
                            <a:srgbClr val="00B050"/>
                          </a:solidFill>
                        </a:rPr>
                        <a:t> Dashboard</a:t>
                      </a:r>
                    </a:p>
                    <a:p>
                      <a:r>
                        <a:rPr lang="en-US" baseline="0" dirty="0" smtClean="0">
                          <a:solidFill>
                            <a:srgbClr val="00B050"/>
                          </a:solidFill>
                        </a:rPr>
                        <a:t>(</a:t>
                      </a:r>
                      <a:r>
                        <a:rPr lang="en-US" sz="1600" b="1" baseline="0" dirty="0" smtClean="0">
                          <a:solidFill>
                            <a:srgbClr val="00B050"/>
                          </a:solidFill>
                        </a:rPr>
                        <a:t>Soon WLCG Transfer Dashboard</a:t>
                      </a:r>
                      <a:r>
                        <a:rPr lang="en-US" b="1" baseline="0" dirty="0" smtClean="0">
                          <a:solidFill>
                            <a:srgbClr val="00B050"/>
                          </a:solidFill>
                        </a:rPr>
                        <a:t>)</a:t>
                      </a:r>
                      <a:endParaRPr lang="ru-RU" b="1" dirty="0">
                        <a:solidFill>
                          <a:srgbClr val="00B050"/>
                        </a:solidFill>
                      </a:endParaRPr>
                    </a:p>
                  </a:txBody>
                  <a:tcPr/>
                </a:tc>
              </a:tr>
              <a:tr h="370840">
                <a:tc>
                  <a:txBody>
                    <a:bodyPr/>
                    <a:lstStyle/>
                    <a:p>
                      <a:r>
                        <a:rPr lang="en-US" dirty="0" smtClean="0"/>
                        <a:t>CMS</a:t>
                      </a:r>
                      <a:endParaRPr lang="ru-RU" dirty="0"/>
                    </a:p>
                  </a:txBody>
                  <a:tcPr/>
                </a:tc>
                <a:tc>
                  <a:txBody>
                    <a:bodyPr/>
                    <a:lstStyle/>
                    <a:p>
                      <a:r>
                        <a:rPr lang="en-US" b="1" dirty="0" smtClean="0">
                          <a:solidFill>
                            <a:srgbClr val="00B050"/>
                          </a:solidFill>
                        </a:rPr>
                        <a:t>VO feed</a:t>
                      </a:r>
                      <a:endParaRPr lang="ru-RU" b="1" dirty="0">
                        <a:solidFill>
                          <a:srgbClr val="00B050"/>
                        </a:solidFill>
                      </a:endParaRPr>
                    </a:p>
                  </a:txBody>
                  <a:tcPr/>
                </a:tc>
                <a:tc>
                  <a:txBody>
                    <a:bodyPr/>
                    <a:lstStyle/>
                    <a:p>
                      <a:r>
                        <a:rPr lang="en-US" b="1" dirty="0" smtClean="0">
                          <a:solidFill>
                            <a:srgbClr val="00B050"/>
                          </a:solidFill>
                        </a:rPr>
                        <a:t>SSB</a:t>
                      </a:r>
                      <a:endParaRPr lang="ru-RU" b="1" dirty="0">
                        <a:solidFill>
                          <a:srgbClr val="00B05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00B050"/>
                          </a:solidFill>
                        </a:rPr>
                        <a:t>Job</a:t>
                      </a:r>
                      <a:r>
                        <a:rPr lang="en-US" b="1" baseline="0" dirty="0" smtClean="0">
                          <a:solidFill>
                            <a:srgbClr val="00B050"/>
                          </a:solidFill>
                        </a:rPr>
                        <a:t> monitoring Dashboard</a:t>
                      </a:r>
                      <a:endParaRPr lang="ru-RU" b="1" dirty="0" smtClean="0">
                        <a:solidFill>
                          <a:srgbClr val="00B050"/>
                        </a:solidFill>
                      </a:endParaRPr>
                    </a:p>
                    <a:p>
                      <a:endParaRPr lang="ru-RU" b="1" dirty="0">
                        <a:solidFill>
                          <a:srgbClr val="00B050"/>
                        </a:solidFill>
                      </a:endParaRPr>
                    </a:p>
                  </a:txBody>
                  <a:tcPr/>
                </a:tc>
                <a:tc>
                  <a:txBody>
                    <a:bodyPr/>
                    <a:lstStyle/>
                    <a:p>
                      <a:r>
                        <a:rPr lang="en-US" dirty="0" err="1" smtClean="0"/>
                        <a:t>Phedex</a:t>
                      </a:r>
                      <a:endParaRPr lang="en-US" dirty="0" smtClean="0"/>
                    </a:p>
                    <a:p>
                      <a:r>
                        <a:rPr lang="en-US" sz="1600" b="1" baseline="0" dirty="0" smtClean="0">
                          <a:solidFill>
                            <a:srgbClr val="00B050"/>
                          </a:solidFill>
                        </a:rPr>
                        <a:t>(Soon WLCG Transfer Dashboard)</a:t>
                      </a:r>
                      <a:endParaRPr lang="ru-RU" sz="1600" b="1" dirty="0">
                        <a:solidFill>
                          <a:srgbClr val="00B050"/>
                        </a:solidFill>
                      </a:endParaRPr>
                    </a:p>
                  </a:txBody>
                  <a:tcPr/>
                </a:tc>
              </a:tr>
              <a:tr h="370840">
                <a:tc>
                  <a:txBody>
                    <a:bodyPr/>
                    <a:lstStyle/>
                    <a:p>
                      <a:r>
                        <a:rPr lang="en-US" dirty="0" err="1" smtClean="0"/>
                        <a:t>LHCb</a:t>
                      </a:r>
                      <a:endParaRPr lang="ru-RU" dirty="0"/>
                    </a:p>
                  </a:txBody>
                  <a:tcPr/>
                </a:tc>
                <a:tc>
                  <a:txBody>
                    <a:bodyPr/>
                    <a:lstStyle/>
                    <a:p>
                      <a:r>
                        <a:rPr lang="en-US" b="1" dirty="0" smtClean="0">
                          <a:solidFill>
                            <a:srgbClr val="00B050"/>
                          </a:solidFill>
                        </a:rPr>
                        <a:t>VO feed</a:t>
                      </a:r>
                      <a:endParaRPr lang="ru-RU" b="1" dirty="0">
                        <a:solidFill>
                          <a:srgbClr val="00B050"/>
                        </a:solidFill>
                      </a:endParaRPr>
                    </a:p>
                  </a:txBody>
                  <a:tcPr/>
                </a:tc>
                <a:tc>
                  <a:txBody>
                    <a:bodyPr/>
                    <a:lstStyle/>
                    <a:p>
                      <a:r>
                        <a:rPr lang="en-US" b="1" dirty="0" smtClean="0">
                          <a:solidFill>
                            <a:srgbClr val="00B050"/>
                          </a:solidFill>
                        </a:rPr>
                        <a:t>SUM</a:t>
                      </a:r>
                    </a:p>
                    <a:p>
                      <a:r>
                        <a:rPr lang="en-US" b="0" dirty="0" smtClean="0">
                          <a:solidFill>
                            <a:schemeClr val="tx1"/>
                          </a:solidFill>
                        </a:rPr>
                        <a:t>(Soon</a:t>
                      </a:r>
                      <a:r>
                        <a:rPr lang="en-US" b="0" baseline="0" dirty="0" smtClean="0">
                          <a:solidFill>
                            <a:schemeClr val="tx1"/>
                          </a:solidFill>
                        </a:rPr>
                        <a:t> new Dirac site monitoring)</a:t>
                      </a:r>
                      <a:endParaRPr lang="ru-RU" b="0" dirty="0">
                        <a:solidFill>
                          <a:schemeClr val="tx1"/>
                        </a:solidFill>
                      </a:endParaRPr>
                    </a:p>
                  </a:txBody>
                  <a:tcPr/>
                </a:tc>
                <a:tc>
                  <a:txBody>
                    <a:bodyPr/>
                    <a:lstStyle/>
                    <a:p>
                      <a:r>
                        <a:rPr lang="en-US" dirty="0" smtClean="0"/>
                        <a:t>Dirac</a:t>
                      </a:r>
                      <a:endParaRPr lang="ru-RU" dirty="0"/>
                    </a:p>
                  </a:txBody>
                  <a:tcPr/>
                </a:tc>
                <a:tc>
                  <a:txBody>
                    <a:bodyPr/>
                    <a:lstStyle/>
                    <a:p>
                      <a:r>
                        <a:rPr lang="en-US" dirty="0" smtClean="0"/>
                        <a:t>Dirac</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1" baseline="0" dirty="0" smtClean="0">
                          <a:solidFill>
                            <a:srgbClr val="00B050"/>
                          </a:solidFill>
                        </a:rPr>
                        <a:t>(Soon WLCG Transfer Dashboard)</a:t>
                      </a:r>
                      <a:endParaRPr lang="ru-RU" sz="1600" b="1" dirty="0" smtClean="0">
                        <a:solidFill>
                          <a:srgbClr val="00B050"/>
                        </a:solidFill>
                      </a:endParaRPr>
                    </a:p>
                    <a:p>
                      <a:endParaRPr lang="ru-RU" dirty="0"/>
                    </a:p>
                  </a:txBody>
                  <a:tcPr/>
                </a:tc>
              </a:tr>
            </a:tbl>
          </a:graphicData>
        </a:graphic>
      </p:graphicFrame>
      <p:sp>
        <p:nvSpPr>
          <p:cNvPr id="4" name="Slide Number Placeholder 3"/>
          <p:cNvSpPr>
            <a:spLocks noGrp="1"/>
          </p:cNvSpPr>
          <p:nvPr>
            <p:ph type="sldNum" sz="quarter" idx="12"/>
          </p:nvPr>
        </p:nvSpPr>
        <p:spPr/>
        <p:txBody>
          <a:bodyPr/>
          <a:lstStyle/>
          <a:p>
            <a:fld id="{BE35D78A-EDCE-4577-82B7-BC2432B9444D}" type="slidenum">
              <a:rPr lang="en-GB" smtClean="0"/>
              <a:pPr/>
              <a:t>4</a:t>
            </a:fld>
            <a:endParaRPr lang="en-GB"/>
          </a:p>
        </p:txBody>
      </p:sp>
      <p:sp>
        <p:nvSpPr>
          <p:cNvPr id="6" name="TextBox 5"/>
          <p:cNvSpPr txBox="1"/>
          <p:nvPr/>
        </p:nvSpPr>
        <p:spPr>
          <a:xfrm>
            <a:off x="214282" y="785794"/>
            <a:ext cx="8643998" cy="369332"/>
          </a:xfrm>
          <a:prstGeom prst="rect">
            <a:avLst/>
          </a:prstGeom>
          <a:noFill/>
        </p:spPr>
        <p:txBody>
          <a:bodyPr wrap="square" rtlCol="0">
            <a:spAutoFit/>
          </a:bodyPr>
          <a:lstStyle/>
          <a:p>
            <a:r>
              <a:rPr lang="en-US" b="1" dirty="0" smtClean="0"/>
              <a:t>Over last years progress in decreasing of number of various information sources  </a:t>
            </a:r>
            <a:endParaRPr lang="ru-RU" b="1" dirty="0"/>
          </a:p>
        </p:txBody>
      </p:sp>
      <p:sp>
        <p:nvSpPr>
          <p:cNvPr id="7" name="Footer Placeholder 6"/>
          <p:cNvSpPr>
            <a:spLocks noGrp="1"/>
          </p:cNvSpPr>
          <p:nvPr>
            <p:ph type="ftr" sz="quarter" idx="11"/>
          </p:nvPr>
        </p:nvSpPr>
        <p:spPr/>
        <p:txBody>
          <a:bodyPr/>
          <a:lstStyle/>
          <a:p>
            <a:r>
              <a:rPr lang="en-GB" smtClean="0"/>
              <a:t>Julia Andreeva, GDB 08.02.2012</a:t>
            </a:r>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Siteview</a:t>
            </a:r>
            <a:r>
              <a:rPr lang="en-US" dirty="0" smtClean="0"/>
              <a:t> current Status</a:t>
            </a:r>
            <a:endParaRPr lang="ru-RU" dirty="0"/>
          </a:p>
        </p:txBody>
      </p:sp>
      <p:sp>
        <p:nvSpPr>
          <p:cNvPr id="3" name="Content Placeholder 2"/>
          <p:cNvSpPr>
            <a:spLocks noGrp="1"/>
          </p:cNvSpPr>
          <p:nvPr>
            <p:ph idx="1"/>
          </p:nvPr>
        </p:nvSpPr>
        <p:spPr/>
        <p:txBody>
          <a:bodyPr>
            <a:normAutofit fontScale="47500" lnSpcReduction="20000"/>
          </a:bodyPr>
          <a:lstStyle/>
          <a:p>
            <a:pPr>
              <a:buFont typeface="Arial" pitchFamily="34" charset="0"/>
              <a:buChar char="•"/>
            </a:pPr>
            <a:endParaRPr lang="en-US" dirty="0" smtClean="0"/>
          </a:p>
          <a:p>
            <a:pPr>
              <a:buFont typeface="Arial" pitchFamily="34" charset="0"/>
              <a:buChar char="•"/>
            </a:pPr>
            <a:r>
              <a:rPr lang="en-US" sz="4200" dirty="0" err="1" smtClean="0">
                <a:solidFill>
                  <a:schemeClr val="accent5">
                    <a:lumMod val="75000"/>
                  </a:schemeClr>
                </a:solidFill>
              </a:rPr>
              <a:t>SiteView</a:t>
            </a:r>
            <a:r>
              <a:rPr lang="en-US" sz="4200" dirty="0" smtClean="0">
                <a:solidFill>
                  <a:schemeClr val="accent5">
                    <a:lumMod val="75000"/>
                  </a:schemeClr>
                </a:solidFill>
              </a:rPr>
              <a:t> collects: global site status, job monitoring information and transfer monitoring information</a:t>
            </a:r>
          </a:p>
          <a:p>
            <a:pPr>
              <a:buFont typeface="Arial" pitchFamily="34" charset="0"/>
              <a:buChar char="•"/>
            </a:pPr>
            <a:r>
              <a:rPr lang="en-US" sz="4200" dirty="0" smtClean="0"/>
              <a:t>From the implementation point of view SSB and </a:t>
            </a:r>
            <a:r>
              <a:rPr lang="en-US" sz="4200" dirty="0" err="1" smtClean="0"/>
              <a:t>SiteView</a:t>
            </a:r>
            <a:r>
              <a:rPr lang="en-US" sz="4200" dirty="0" smtClean="0"/>
              <a:t> is the same system (DB schema, collectors , UI)</a:t>
            </a:r>
          </a:p>
          <a:p>
            <a:pPr>
              <a:buFont typeface="Arial" pitchFamily="34" charset="0"/>
              <a:buChar char="•"/>
            </a:pPr>
            <a:r>
              <a:rPr lang="en-US" sz="4200" dirty="0" smtClean="0"/>
              <a:t>Recently many improvements done in </a:t>
            </a:r>
            <a:r>
              <a:rPr lang="en-US" sz="4200" dirty="0" err="1" smtClean="0"/>
              <a:t>SiteView</a:t>
            </a:r>
            <a:r>
              <a:rPr lang="en-US" sz="4200" dirty="0" smtClean="0"/>
              <a:t> : </a:t>
            </a:r>
          </a:p>
          <a:p>
            <a:pPr>
              <a:buNone/>
            </a:pPr>
            <a:r>
              <a:rPr lang="en-US" dirty="0" smtClean="0"/>
              <a:t>    </a:t>
            </a:r>
            <a:r>
              <a:rPr lang="en-US" dirty="0" smtClean="0">
                <a:solidFill>
                  <a:srgbClr val="00B050"/>
                </a:solidFill>
              </a:rPr>
              <a:t>-Collectors became stable, alarms are raised in case any of collectors is stuck</a:t>
            </a:r>
          </a:p>
          <a:p>
            <a:pPr>
              <a:buNone/>
            </a:pPr>
            <a:r>
              <a:rPr lang="en-US" dirty="0" smtClean="0">
                <a:solidFill>
                  <a:srgbClr val="00B050"/>
                </a:solidFill>
              </a:rPr>
              <a:t>    - Thanks to appearing of VO-feeds in most cases the problems with inconsistent site names (GOCDB-experiment site name mapping) are solved</a:t>
            </a:r>
          </a:p>
          <a:p>
            <a:pPr>
              <a:buNone/>
            </a:pPr>
            <a:r>
              <a:rPr lang="en-US" dirty="0" smtClean="0">
                <a:solidFill>
                  <a:srgbClr val="00B050"/>
                </a:solidFill>
              </a:rPr>
              <a:t>    - ATLAS and CMS share many underlying monitoring systems : SSB, Dashboard job monitoring applications</a:t>
            </a:r>
          </a:p>
          <a:p>
            <a:pPr>
              <a:buNone/>
            </a:pPr>
            <a:r>
              <a:rPr lang="en-US" dirty="0" smtClean="0">
                <a:solidFill>
                  <a:srgbClr val="00B050"/>
                </a:solidFill>
              </a:rPr>
              <a:t>    - The underlying monitoring systems like ATLAS DDM Dashboard, </a:t>
            </a:r>
            <a:r>
              <a:rPr lang="en-US" dirty="0" err="1" smtClean="0">
                <a:solidFill>
                  <a:srgbClr val="00B050"/>
                </a:solidFill>
              </a:rPr>
              <a:t>Phedex</a:t>
            </a:r>
            <a:r>
              <a:rPr lang="en-US" dirty="0" smtClean="0">
                <a:solidFill>
                  <a:srgbClr val="00B050"/>
                </a:solidFill>
              </a:rPr>
              <a:t> </a:t>
            </a:r>
          </a:p>
          <a:p>
            <a:pPr>
              <a:buNone/>
            </a:pPr>
            <a:r>
              <a:rPr lang="en-US" dirty="0" smtClean="0">
                <a:solidFill>
                  <a:srgbClr val="00B050"/>
                </a:solidFill>
              </a:rPr>
              <a:t>       had improved over last two years (</a:t>
            </a:r>
            <a:r>
              <a:rPr lang="en-US" dirty="0" err="1" smtClean="0">
                <a:solidFill>
                  <a:srgbClr val="00B050"/>
                </a:solidFill>
              </a:rPr>
              <a:t>Phedex</a:t>
            </a:r>
            <a:r>
              <a:rPr lang="en-US" dirty="0" smtClean="0">
                <a:solidFill>
                  <a:srgbClr val="00B050"/>
                </a:solidFill>
              </a:rPr>
              <a:t> data service)</a:t>
            </a:r>
          </a:p>
          <a:p>
            <a:pPr>
              <a:buNone/>
            </a:pPr>
            <a:r>
              <a:rPr lang="en-US" dirty="0" smtClean="0">
                <a:solidFill>
                  <a:srgbClr val="00B050"/>
                </a:solidFill>
              </a:rPr>
              <a:t>    - When new FTS version is deployed to all T1 sites there would be a common monitoring system for data transfers shared by CMS, ATLAS and </a:t>
            </a:r>
            <a:r>
              <a:rPr lang="en-US" dirty="0" err="1" smtClean="0">
                <a:solidFill>
                  <a:srgbClr val="00B050"/>
                </a:solidFill>
              </a:rPr>
              <a:t>LHCb</a:t>
            </a:r>
            <a:r>
              <a:rPr lang="en-US" dirty="0" smtClean="0">
                <a:solidFill>
                  <a:srgbClr val="00B050"/>
                </a:solidFill>
              </a:rPr>
              <a:t> which could be used  as a source for </a:t>
            </a:r>
            <a:r>
              <a:rPr lang="en-US" dirty="0" err="1" smtClean="0">
                <a:solidFill>
                  <a:srgbClr val="00B050"/>
                </a:solidFill>
              </a:rPr>
              <a:t>SiteView</a:t>
            </a:r>
            <a:endParaRPr lang="en-US" dirty="0" smtClean="0">
              <a:solidFill>
                <a:srgbClr val="00B050"/>
              </a:solidFill>
            </a:endParaRPr>
          </a:p>
          <a:p>
            <a:pPr>
              <a:buFont typeface="Arial" pitchFamily="34" charset="0"/>
              <a:buChar char="•"/>
            </a:pPr>
            <a:r>
              <a:rPr lang="en-US" sz="4200" dirty="0" smtClean="0">
                <a:solidFill>
                  <a:srgbClr val="0070C0"/>
                </a:solidFill>
              </a:rPr>
              <a:t>So far is used mainly for dissemination purposes</a:t>
            </a:r>
          </a:p>
          <a:p>
            <a:pPr>
              <a:buNone/>
            </a:pPr>
            <a:r>
              <a:rPr lang="en-US" sz="4200" dirty="0" smtClean="0">
                <a:solidFill>
                  <a:srgbClr val="0070C0"/>
                </a:solidFill>
              </a:rPr>
              <a:t>       (runs behind WLCG </a:t>
            </a:r>
            <a:r>
              <a:rPr lang="en-US" sz="4200" dirty="0" err="1" smtClean="0">
                <a:solidFill>
                  <a:srgbClr val="0070C0"/>
                </a:solidFill>
              </a:rPr>
              <a:t>GoogleEarth</a:t>
            </a:r>
            <a:r>
              <a:rPr lang="en-US" sz="4200" dirty="0" smtClean="0">
                <a:solidFill>
                  <a:srgbClr val="0070C0"/>
                </a:solidFill>
              </a:rPr>
              <a:t> ). </a:t>
            </a:r>
          </a:p>
          <a:p>
            <a:pPr>
              <a:buNone/>
            </a:pPr>
            <a:r>
              <a:rPr lang="en-US" sz="4200" dirty="0" smtClean="0">
                <a:solidFill>
                  <a:srgbClr val="0070C0"/>
                </a:solidFill>
              </a:rPr>
              <a:t>       Not actively used for operations</a:t>
            </a:r>
          </a:p>
          <a:p>
            <a:pPr>
              <a:buNone/>
            </a:pPr>
            <a:r>
              <a:rPr lang="en-US" sz="4200" dirty="0">
                <a:solidFill>
                  <a:srgbClr val="0070C0"/>
                </a:solidFill>
              </a:rPr>
              <a:t>	</a:t>
            </a:r>
            <a:endParaRPr lang="en-US" sz="4200" dirty="0" smtClean="0">
              <a:solidFill>
                <a:srgbClr val="0070C0"/>
              </a:solidFill>
            </a:endParaRPr>
          </a:p>
          <a:p>
            <a:pPr>
              <a:buNone/>
            </a:pPr>
            <a:endParaRPr lang="ru-RU" dirty="0"/>
          </a:p>
        </p:txBody>
      </p:sp>
      <p:sp>
        <p:nvSpPr>
          <p:cNvPr id="4" name="Slide Number Placeholder 3"/>
          <p:cNvSpPr>
            <a:spLocks noGrp="1"/>
          </p:cNvSpPr>
          <p:nvPr>
            <p:ph type="sldNum" sz="quarter" idx="12"/>
          </p:nvPr>
        </p:nvSpPr>
        <p:spPr/>
        <p:txBody>
          <a:bodyPr/>
          <a:lstStyle/>
          <a:p>
            <a:fld id="{BE35D78A-EDCE-4577-82B7-BC2432B9444D}" type="slidenum">
              <a:rPr lang="en-GB" smtClean="0"/>
              <a:pPr/>
              <a:t>5</a:t>
            </a:fld>
            <a:endParaRPr lang="en-GB"/>
          </a:p>
        </p:txBody>
      </p:sp>
      <p:sp>
        <p:nvSpPr>
          <p:cNvPr id="5" name="Footer Placeholder 4"/>
          <p:cNvSpPr>
            <a:spLocks noGrp="1"/>
          </p:cNvSpPr>
          <p:nvPr>
            <p:ph type="ftr" sz="quarter" idx="11"/>
          </p:nvPr>
        </p:nvSpPr>
        <p:spPr/>
        <p:txBody>
          <a:bodyPr/>
          <a:lstStyle/>
          <a:p>
            <a:r>
              <a:rPr lang="en-GB" smtClean="0"/>
              <a:t>Julia Andreeva, GDB 08.02.2012</a:t>
            </a:r>
            <a:endParaRPr lang="en-GB"/>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metrics (1)</a:t>
            </a:r>
            <a:endParaRPr lang="ru-RU" dirty="0"/>
          </a:p>
        </p:txBody>
      </p:sp>
      <p:sp>
        <p:nvSpPr>
          <p:cNvPr id="3" name="Content Placeholder 2"/>
          <p:cNvSpPr>
            <a:spLocks noGrp="1"/>
          </p:cNvSpPr>
          <p:nvPr>
            <p:ph idx="1"/>
          </p:nvPr>
        </p:nvSpPr>
        <p:spPr/>
        <p:txBody>
          <a:bodyPr>
            <a:normAutofit fontScale="70000" lnSpcReduction="20000"/>
          </a:bodyPr>
          <a:lstStyle/>
          <a:p>
            <a:pPr>
              <a:buFont typeface="Arial" pitchFamily="34" charset="0"/>
              <a:buChar char="•"/>
            </a:pPr>
            <a:r>
              <a:rPr lang="en-US" dirty="0" smtClean="0"/>
              <a:t>Overall status</a:t>
            </a:r>
          </a:p>
          <a:p>
            <a:pPr>
              <a:buFontTx/>
              <a:buChar char="-"/>
            </a:pPr>
            <a:r>
              <a:rPr lang="en-US" dirty="0" smtClean="0"/>
              <a:t>CMS and ATLAS: as defined in the SSB shifter view (realistic but not necessary all metrics are under site responsibility and not all of them are comprehensive to the sites)</a:t>
            </a:r>
          </a:p>
          <a:p>
            <a:pPr>
              <a:buFontTx/>
              <a:buChar char="-"/>
            </a:pPr>
            <a:r>
              <a:rPr lang="en-US" dirty="0" smtClean="0"/>
              <a:t>ALICE: based on the status of the critical services as published in </a:t>
            </a:r>
            <a:r>
              <a:rPr lang="en-US" dirty="0" err="1" smtClean="0"/>
              <a:t>MonAlisa</a:t>
            </a:r>
            <a:r>
              <a:rPr lang="en-US" dirty="0" smtClean="0"/>
              <a:t> </a:t>
            </a:r>
          </a:p>
          <a:p>
            <a:pPr>
              <a:buFontTx/>
              <a:buChar char="-"/>
            </a:pPr>
            <a:r>
              <a:rPr lang="en-US" dirty="0" err="1" smtClean="0"/>
              <a:t>LHCb</a:t>
            </a:r>
            <a:r>
              <a:rPr lang="en-US" dirty="0" smtClean="0"/>
              <a:t>: based on critical SAM tests ( does not provide complete picture, all tests are OK, but the site is banned, why?)</a:t>
            </a:r>
          </a:p>
          <a:p>
            <a:pPr>
              <a:buNone/>
            </a:pPr>
            <a:r>
              <a:rPr lang="en-US" dirty="0" smtClean="0"/>
              <a:t>    </a:t>
            </a:r>
            <a:r>
              <a:rPr lang="en-US" dirty="0" err="1" smtClean="0"/>
              <a:t>LHCb</a:t>
            </a:r>
            <a:r>
              <a:rPr lang="en-US" dirty="0" smtClean="0"/>
              <a:t> is validating new site monitoring system which will define two statuses for the site, one  takes into account only things which are under site responsibility, another one defines overall usability of the site from the </a:t>
            </a:r>
            <a:r>
              <a:rPr lang="en-US" dirty="0" err="1" smtClean="0"/>
              <a:t>LHCb</a:t>
            </a:r>
            <a:r>
              <a:rPr lang="en-US" dirty="0" smtClean="0"/>
              <a:t> perspective</a:t>
            </a:r>
          </a:p>
          <a:p>
            <a:pPr>
              <a:buNone/>
            </a:pPr>
            <a:r>
              <a:rPr lang="en-US" dirty="0" smtClean="0"/>
              <a:t>    </a:t>
            </a:r>
            <a:r>
              <a:rPr lang="en-US" dirty="0" smtClean="0">
                <a:solidFill>
                  <a:srgbClr val="00B050"/>
                </a:solidFill>
              </a:rPr>
              <a:t>Should this strategy be applied for all experiments in order to disentangle site-related problems from the problems of other nature?</a:t>
            </a:r>
          </a:p>
          <a:p>
            <a:pPr>
              <a:buFontTx/>
              <a:buChar char="-"/>
            </a:pPr>
            <a:endParaRPr lang="ru-RU" dirty="0"/>
          </a:p>
        </p:txBody>
      </p:sp>
      <p:sp>
        <p:nvSpPr>
          <p:cNvPr id="4" name="Slide Number Placeholder 3"/>
          <p:cNvSpPr>
            <a:spLocks noGrp="1"/>
          </p:cNvSpPr>
          <p:nvPr>
            <p:ph type="sldNum" sz="quarter" idx="12"/>
          </p:nvPr>
        </p:nvSpPr>
        <p:spPr/>
        <p:txBody>
          <a:bodyPr/>
          <a:lstStyle/>
          <a:p>
            <a:fld id="{BE35D78A-EDCE-4577-82B7-BC2432B9444D}" type="slidenum">
              <a:rPr lang="en-GB" smtClean="0"/>
              <a:pPr/>
              <a:t>6</a:t>
            </a:fld>
            <a:endParaRPr lang="en-GB"/>
          </a:p>
        </p:txBody>
      </p:sp>
      <p:sp>
        <p:nvSpPr>
          <p:cNvPr id="5" name="Footer Placeholder 4"/>
          <p:cNvSpPr>
            <a:spLocks noGrp="1"/>
          </p:cNvSpPr>
          <p:nvPr>
            <p:ph type="ftr" sz="quarter" idx="11"/>
          </p:nvPr>
        </p:nvSpPr>
        <p:spPr/>
        <p:txBody>
          <a:bodyPr/>
          <a:lstStyle/>
          <a:p>
            <a:r>
              <a:rPr lang="en-GB" smtClean="0"/>
              <a:t>Julia Andreeva, GDB 08.02.2012</a:t>
            </a:r>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metrics (2)</a:t>
            </a:r>
            <a:endParaRPr lang="ru-RU" dirty="0"/>
          </a:p>
        </p:txBody>
      </p:sp>
      <p:sp>
        <p:nvSpPr>
          <p:cNvPr id="3" name="Content Placeholder 2"/>
          <p:cNvSpPr>
            <a:spLocks noGrp="1"/>
          </p:cNvSpPr>
          <p:nvPr>
            <p:ph idx="1"/>
          </p:nvPr>
        </p:nvSpPr>
        <p:spPr/>
        <p:txBody>
          <a:bodyPr>
            <a:normAutofit fontScale="92500" lnSpcReduction="10000"/>
          </a:bodyPr>
          <a:lstStyle/>
          <a:p>
            <a:pPr>
              <a:buFont typeface="Arial" pitchFamily="34" charset="0"/>
              <a:buChar char="•"/>
            </a:pPr>
            <a:r>
              <a:rPr lang="en-US" dirty="0" smtClean="0"/>
              <a:t>Job monitoring  (where possible split by activity analysis, production, tests, etc…):</a:t>
            </a:r>
          </a:p>
          <a:p>
            <a:pPr>
              <a:buNone/>
            </a:pPr>
            <a:r>
              <a:rPr lang="en-US" dirty="0" smtClean="0"/>
              <a:t>   - # of running jobs, average per hour</a:t>
            </a:r>
          </a:p>
          <a:p>
            <a:pPr>
              <a:buNone/>
            </a:pPr>
            <a:r>
              <a:rPr lang="en-US" dirty="0" smtClean="0"/>
              <a:t>   - success rate (1,4,24 hours) as ratio of successful jobs to all accomplished jobs</a:t>
            </a:r>
          </a:p>
          <a:p>
            <a:pPr>
              <a:buNone/>
            </a:pPr>
            <a:r>
              <a:rPr lang="en-US" dirty="0" smtClean="0"/>
              <a:t>   - CPU and wall clock consumption </a:t>
            </a:r>
          </a:p>
          <a:p>
            <a:pPr>
              <a:buFont typeface="Arial" pitchFamily="34" charset="0"/>
              <a:buChar char="•"/>
            </a:pPr>
            <a:r>
              <a:rPr lang="en-US" dirty="0" smtClean="0"/>
              <a:t>Data transfer (in and out)</a:t>
            </a:r>
          </a:p>
          <a:p>
            <a:pPr>
              <a:buNone/>
            </a:pPr>
            <a:r>
              <a:rPr lang="en-US" dirty="0" smtClean="0"/>
              <a:t>   - average transfer rate over last hour</a:t>
            </a:r>
          </a:p>
          <a:p>
            <a:pPr>
              <a:buNone/>
            </a:pPr>
            <a:r>
              <a:rPr lang="en-US" dirty="0" smtClean="0"/>
              <a:t>   - success rate as ratio of successfully transferred files to all transfer attempts over last 4 hours</a:t>
            </a:r>
            <a:endParaRPr lang="ru-RU" dirty="0"/>
          </a:p>
        </p:txBody>
      </p:sp>
      <p:sp>
        <p:nvSpPr>
          <p:cNvPr id="4" name="Slide Number Placeholder 3"/>
          <p:cNvSpPr>
            <a:spLocks noGrp="1"/>
          </p:cNvSpPr>
          <p:nvPr>
            <p:ph type="sldNum" sz="quarter" idx="12"/>
          </p:nvPr>
        </p:nvSpPr>
        <p:spPr/>
        <p:txBody>
          <a:bodyPr/>
          <a:lstStyle/>
          <a:p>
            <a:fld id="{BE35D78A-EDCE-4577-82B7-BC2432B9444D}" type="slidenum">
              <a:rPr lang="en-GB" smtClean="0"/>
              <a:pPr/>
              <a:t>7</a:t>
            </a:fld>
            <a:endParaRPr lang="en-GB"/>
          </a:p>
        </p:txBody>
      </p:sp>
      <p:sp>
        <p:nvSpPr>
          <p:cNvPr id="5" name="Footer Placeholder 4"/>
          <p:cNvSpPr>
            <a:spLocks noGrp="1"/>
          </p:cNvSpPr>
          <p:nvPr>
            <p:ph type="ftr" sz="quarter" idx="11"/>
          </p:nvPr>
        </p:nvSpPr>
        <p:spPr/>
        <p:txBody>
          <a:bodyPr/>
          <a:lstStyle/>
          <a:p>
            <a:r>
              <a:rPr lang="en-GB" smtClean="0"/>
              <a:t>Julia Andreeva, GDB 08.02.2012</a:t>
            </a:r>
            <a:endParaRPr lang="en-GB"/>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Visualization (1)</a:t>
            </a:r>
            <a:endParaRPr lang="ru-RU" dirty="0"/>
          </a:p>
        </p:txBody>
      </p:sp>
      <p:sp>
        <p:nvSpPr>
          <p:cNvPr id="4" name="Slide Number Placeholder 3"/>
          <p:cNvSpPr>
            <a:spLocks noGrp="1"/>
          </p:cNvSpPr>
          <p:nvPr>
            <p:ph type="sldNum" sz="quarter" idx="12"/>
          </p:nvPr>
        </p:nvSpPr>
        <p:spPr/>
        <p:txBody>
          <a:bodyPr/>
          <a:lstStyle/>
          <a:p>
            <a:fld id="{BE35D78A-EDCE-4577-82B7-BC2432B9444D}" type="slidenum">
              <a:rPr lang="en-GB" smtClean="0"/>
              <a:pPr/>
              <a:t>8</a:t>
            </a:fld>
            <a:endParaRPr lang="en-GB"/>
          </a:p>
        </p:txBody>
      </p:sp>
      <p:pic>
        <p:nvPicPr>
          <p:cNvPr id="1026" name="Picture 2"/>
          <p:cNvPicPr>
            <a:picLocks noChangeAspect="1" noChangeArrowheads="1"/>
          </p:cNvPicPr>
          <p:nvPr/>
        </p:nvPicPr>
        <p:blipFill rotWithShape="1">
          <a:blip r:embed="rId2"/>
          <a:srcRect t="11089" r="2420" b="5107"/>
          <a:stretch/>
        </p:blipFill>
        <p:spPr bwMode="auto">
          <a:xfrm>
            <a:off x="23802" y="1560786"/>
            <a:ext cx="8899481" cy="4776952"/>
          </a:xfrm>
          <a:prstGeom prst="rect">
            <a:avLst/>
          </a:prstGeom>
          <a:noFill/>
          <a:ln w="9525">
            <a:noFill/>
            <a:miter lim="800000"/>
            <a:headEnd/>
            <a:tailEnd/>
          </a:ln>
          <a:effectLst/>
        </p:spPr>
      </p:pic>
      <p:sp>
        <p:nvSpPr>
          <p:cNvPr id="6" name="TextBox 5"/>
          <p:cNvSpPr txBox="1"/>
          <p:nvPr/>
        </p:nvSpPr>
        <p:spPr>
          <a:xfrm>
            <a:off x="5572132" y="1857364"/>
            <a:ext cx="2714644" cy="646331"/>
          </a:xfrm>
          <a:prstGeom prst="rect">
            <a:avLst/>
          </a:prstGeom>
          <a:solidFill>
            <a:schemeClr val="accent3">
              <a:lumMod val="40000"/>
              <a:lumOff val="60000"/>
            </a:schemeClr>
          </a:solidFill>
        </p:spPr>
        <p:txBody>
          <a:bodyPr wrap="square" rtlCol="0">
            <a:spAutoFit/>
          </a:bodyPr>
          <a:lstStyle/>
          <a:p>
            <a:r>
              <a:rPr lang="en-US" b="1" dirty="0" err="1" smtClean="0"/>
              <a:t>Treemap</a:t>
            </a:r>
            <a:r>
              <a:rPr lang="en-US" b="1" dirty="0" smtClean="0"/>
              <a:t> visualization</a:t>
            </a:r>
          </a:p>
          <a:p>
            <a:r>
              <a:rPr lang="en-US" b="1" dirty="0" smtClean="0"/>
              <a:t>Per-site snapshot view</a:t>
            </a:r>
            <a:endParaRPr lang="ru-RU" b="1" dirty="0"/>
          </a:p>
        </p:txBody>
      </p:sp>
      <p:sp>
        <p:nvSpPr>
          <p:cNvPr id="7" name="Footer Placeholder 6"/>
          <p:cNvSpPr>
            <a:spLocks noGrp="1"/>
          </p:cNvSpPr>
          <p:nvPr>
            <p:ph type="ftr" sz="quarter" idx="11"/>
          </p:nvPr>
        </p:nvSpPr>
        <p:spPr/>
        <p:txBody>
          <a:bodyPr/>
          <a:lstStyle/>
          <a:p>
            <a:r>
              <a:rPr lang="en-GB" smtClean="0"/>
              <a:t>Julia Andreeva, GDB 08.02.2012</a:t>
            </a:r>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rotWithShape="1">
          <a:blip r:embed="rId2"/>
          <a:srcRect t="12500" r="2777" b="6341"/>
          <a:stretch/>
        </p:blipFill>
        <p:spPr bwMode="auto">
          <a:xfrm>
            <a:off x="500034" y="1643050"/>
            <a:ext cx="8001056" cy="4174426"/>
          </a:xfrm>
          <a:prstGeom prst="rect">
            <a:avLst/>
          </a:prstGeom>
          <a:noFill/>
          <a:ln w="9525">
            <a:noFill/>
            <a:miter lim="800000"/>
            <a:headEnd/>
            <a:tailEnd/>
          </a:ln>
          <a:effectLst/>
        </p:spPr>
      </p:pic>
      <p:sp>
        <p:nvSpPr>
          <p:cNvPr id="3" name="Rectangle 2"/>
          <p:cNvSpPr/>
          <p:nvPr/>
        </p:nvSpPr>
        <p:spPr>
          <a:xfrm>
            <a:off x="6143636" y="2786058"/>
            <a:ext cx="2714644" cy="100010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2"/>
                </a:solidFill>
              </a:rPr>
              <a:t>SiteView</a:t>
            </a:r>
            <a:r>
              <a:rPr lang="en-US" b="1" dirty="0" smtClean="0">
                <a:solidFill>
                  <a:schemeClr val="tx2"/>
                </a:solidFill>
              </a:rPr>
              <a:t>  SSB-like</a:t>
            </a:r>
          </a:p>
          <a:p>
            <a:pPr algn="ctr"/>
            <a:r>
              <a:rPr lang="en-US" b="1" dirty="0" smtClean="0">
                <a:solidFill>
                  <a:schemeClr val="tx2"/>
                </a:solidFill>
              </a:rPr>
              <a:t>all sites snapshot  page</a:t>
            </a:r>
          </a:p>
        </p:txBody>
      </p:sp>
      <p:sp>
        <p:nvSpPr>
          <p:cNvPr id="4" name="Rectangular Callout 3"/>
          <p:cNvSpPr/>
          <p:nvPr/>
        </p:nvSpPr>
        <p:spPr>
          <a:xfrm>
            <a:off x="1357290" y="1643050"/>
            <a:ext cx="1571636" cy="1357322"/>
          </a:xfrm>
          <a:prstGeom prst="wedgeRect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2"/>
                </a:solidFill>
              </a:rPr>
              <a:t>Click on a given site to see 24 hours history</a:t>
            </a:r>
            <a:endParaRPr lang="ru-RU" b="1" dirty="0">
              <a:solidFill>
                <a:schemeClr val="tx2"/>
              </a:solidFill>
            </a:endParaRPr>
          </a:p>
        </p:txBody>
      </p:sp>
      <p:sp>
        <p:nvSpPr>
          <p:cNvPr id="5" name="Title 1"/>
          <p:cNvSpPr txBox="1">
            <a:spLocks/>
          </p:cNvSpPr>
          <p:nvPr/>
        </p:nvSpPr>
        <p:spPr>
          <a:xfrm>
            <a:off x="1357290" y="142852"/>
            <a:ext cx="7643866" cy="571496"/>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all" spc="0" normalizeH="0" baseline="0" noProof="0" dirty="0" smtClean="0">
                <a:ln>
                  <a:noFill/>
                </a:ln>
                <a:solidFill>
                  <a:schemeClr val="bg1"/>
                </a:solidFill>
                <a:effectLst>
                  <a:innerShdw blurRad="63500" dist="50800" dir="13500000">
                    <a:prstClr val="black">
                      <a:alpha val="50000"/>
                    </a:prstClr>
                  </a:innerShdw>
                </a:effectLst>
                <a:uLnTx/>
                <a:uFillTx/>
                <a:latin typeface="+mn-lt"/>
                <a:ea typeface="+mj-ea"/>
                <a:cs typeface="+mj-cs"/>
              </a:rPr>
              <a:t>Visualization (2)</a:t>
            </a:r>
            <a:endParaRPr kumimoji="0" lang="ru-RU" sz="4400" b="1" i="0" u="none" strike="noStrike" kern="1200" cap="all" spc="0" normalizeH="0" baseline="0" noProof="0" dirty="0">
              <a:ln>
                <a:noFill/>
              </a:ln>
              <a:solidFill>
                <a:schemeClr val="bg1"/>
              </a:solidFill>
              <a:effectLst>
                <a:innerShdw blurRad="63500" dist="50800" dir="13500000">
                  <a:prstClr val="black">
                    <a:alpha val="50000"/>
                  </a:prstClr>
                </a:innerShdw>
              </a:effectLst>
              <a:uLnTx/>
              <a:uFillTx/>
              <a:latin typeface="+mn-lt"/>
              <a:ea typeface="+mj-ea"/>
              <a:cs typeface="+mj-cs"/>
            </a:endParaRPr>
          </a:p>
        </p:txBody>
      </p:sp>
      <p:sp>
        <p:nvSpPr>
          <p:cNvPr id="6" name="Slide Number Placeholder 5"/>
          <p:cNvSpPr>
            <a:spLocks noGrp="1"/>
          </p:cNvSpPr>
          <p:nvPr>
            <p:ph type="sldNum" sz="quarter" idx="12"/>
          </p:nvPr>
        </p:nvSpPr>
        <p:spPr/>
        <p:txBody>
          <a:bodyPr/>
          <a:lstStyle/>
          <a:p>
            <a:fld id="{BE35D78A-EDCE-4577-82B7-BC2432B9444D}" type="slidenum">
              <a:rPr lang="en-GB" smtClean="0"/>
              <a:pPr/>
              <a:t>9</a:t>
            </a:fld>
            <a:endParaRPr lang="en-GB"/>
          </a:p>
        </p:txBody>
      </p:sp>
      <p:sp>
        <p:nvSpPr>
          <p:cNvPr id="7" name="Footer Placeholder 6"/>
          <p:cNvSpPr>
            <a:spLocks noGrp="1"/>
          </p:cNvSpPr>
          <p:nvPr>
            <p:ph type="ftr" sz="quarter" idx="11"/>
          </p:nvPr>
        </p:nvSpPr>
        <p:spPr/>
        <p:txBody>
          <a:bodyPr/>
          <a:lstStyle/>
          <a:p>
            <a:r>
              <a:rPr lang="en-GB" smtClean="0"/>
              <a:t>Julia Andreeva, GDB 08.02.2012</a:t>
            </a:r>
            <a:endParaRPr lang="en-GB"/>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tgs">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itgs</Template>
  <TotalTime>7380</TotalTime>
  <Words>1091</Words>
  <Application>Microsoft Office PowerPoint</Application>
  <PresentationFormat>On-screen Show (4:3)</PresentationFormat>
  <Paragraphs>149</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itgs</vt:lpstr>
      <vt:lpstr>SiteView Current status and plans</vt:lpstr>
      <vt:lpstr>motivation</vt:lpstr>
      <vt:lpstr>history</vt:lpstr>
      <vt:lpstr>Information sources</vt:lpstr>
      <vt:lpstr>Siteview current Status</vt:lpstr>
      <vt:lpstr>Current metrics (1)</vt:lpstr>
      <vt:lpstr>Current metrics (2)</vt:lpstr>
      <vt:lpstr>Visualization (1)</vt:lpstr>
      <vt:lpstr>Slide 9</vt:lpstr>
      <vt:lpstr>Slide 10</vt:lpstr>
      <vt:lpstr>Slide 11</vt:lpstr>
      <vt:lpstr>Slide 12</vt:lpstr>
      <vt:lpstr>Slide 13</vt:lpstr>
      <vt:lpstr>ISSUES</vt:lpstr>
      <vt:lpstr>SUMMARY</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cms servicemap technology and data sources review</dc:title>
  <dc:creator>Lukasz Kokoszkiewicz</dc:creator>
  <cp:lastModifiedBy>andreeva</cp:lastModifiedBy>
  <cp:revision>60</cp:revision>
  <dcterms:created xsi:type="dcterms:W3CDTF">2011-01-25T13:44:25Z</dcterms:created>
  <dcterms:modified xsi:type="dcterms:W3CDTF">2012-02-08T15:00:54Z</dcterms:modified>
</cp:coreProperties>
</file>