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326" r:id="rId2"/>
    <p:sldId id="258" r:id="rId3"/>
    <p:sldId id="296" r:id="rId4"/>
    <p:sldId id="298" r:id="rId5"/>
    <p:sldId id="324" r:id="rId6"/>
    <p:sldId id="297" r:id="rId7"/>
    <p:sldId id="300" r:id="rId8"/>
    <p:sldId id="325" r:id="rId9"/>
    <p:sldId id="301" r:id="rId10"/>
    <p:sldId id="302" r:id="rId11"/>
    <p:sldId id="310" r:id="rId12"/>
    <p:sldId id="311" r:id="rId13"/>
    <p:sldId id="312" r:id="rId14"/>
    <p:sldId id="304" r:id="rId15"/>
    <p:sldId id="305" r:id="rId16"/>
    <p:sldId id="306" r:id="rId17"/>
    <p:sldId id="307" r:id="rId18"/>
    <p:sldId id="308" r:id="rId19"/>
    <p:sldId id="299" r:id="rId20"/>
    <p:sldId id="309" r:id="rId21"/>
    <p:sldId id="314" r:id="rId22"/>
    <p:sldId id="315" r:id="rId23"/>
    <p:sldId id="316" r:id="rId24"/>
    <p:sldId id="317" r:id="rId25"/>
    <p:sldId id="318" r:id="rId26"/>
    <p:sldId id="319" r:id="rId27"/>
    <p:sldId id="320" r:id="rId28"/>
    <p:sldId id="321" r:id="rId29"/>
    <p:sldId id="323" r:id="rId30"/>
    <p:sldId id="313" r:id="rId31"/>
    <p:sldId id="271"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DD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034" autoAdjust="0"/>
    <p:restoredTop sz="86224" autoAdjust="0"/>
  </p:normalViewPr>
  <p:slideViewPr>
    <p:cSldViewPr>
      <p:cViewPr>
        <p:scale>
          <a:sx n="100" d="100"/>
          <a:sy n="100" d="100"/>
        </p:scale>
        <p:origin x="-1542"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image" Target="../media/image13.png"/><Relationship Id="rId4" Type="http://schemas.openxmlformats.org/officeDocument/2006/relationships/image" Target="../media/image16.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image" Target="../media/image13.png"/><Relationship Id="rId4" Type="http://schemas.openxmlformats.org/officeDocument/2006/relationships/image" Target="../media/image16.jpeg"/></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4F5650B-C2AE-44C2-B886-1230327C486F}" type="doc">
      <dgm:prSet loTypeId="urn:microsoft.com/office/officeart/2005/8/layout/vList4" loCatId="picture" qsTypeId="urn:microsoft.com/office/officeart/2005/8/quickstyle/simple1" qsCatId="simple" csTypeId="urn:microsoft.com/office/officeart/2005/8/colors/accent3_2" csCatId="accent3" phldr="1"/>
      <dgm:spPr/>
    </dgm:pt>
    <dgm:pt modelId="{40C655B6-66DE-4EC3-B91A-AA961CB33B7D}">
      <dgm:prSet phldrT="[Text]"/>
      <dgm:spPr/>
      <dgm:t>
        <a:bodyPr/>
        <a:lstStyle/>
        <a:p>
          <a:r>
            <a:rPr lang="en-US" dirty="0" smtClean="0"/>
            <a:t>Getting Started</a:t>
          </a:r>
          <a:endParaRPr lang="en-US" dirty="0"/>
        </a:p>
      </dgm:t>
    </dgm:pt>
    <dgm:pt modelId="{D4DC340C-F9AB-4BE3-A60F-69F5AB801671}" type="parTrans" cxnId="{D16C3412-5120-4A9C-AB2A-5066D848A70F}">
      <dgm:prSet/>
      <dgm:spPr/>
      <dgm:t>
        <a:bodyPr/>
        <a:lstStyle/>
        <a:p>
          <a:endParaRPr lang="en-US"/>
        </a:p>
      </dgm:t>
    </dgm:pt>
    <dgm:pt modelId="{B2684D0A-B097-4087-A73C-4224ED64CEAC}" type="sibTrans" cxnId="{D16C3412-5120-4A9C-AB2A-5066D848A70F}">
      <dgm:prSet/>
      <dgm:spPr/>
      <dgm:t>
        <a:bodyPr/>
        <a:lstStyle/>
        <a:p>
          <a:endParaRPr lang="en-US"/>
        </a:p>
      </dgm:t>
    </dgm:pt>
    <dgm:pt modelId="{8E1D8AC7-771D-40B3-ADB4-42E222F21184}">
      <dgm:prSet phldrT="[Text]"/>
      <dgm:spPr/>
      <dgm:t>
        <a:bodyPr/>
        <a:lstStyle/>
        <a:p>
          <a:r>
            <a:rPr lang="en-US" dirty="0" err="1" smtClean="0"/>
            <a:t>VidyoPortal</a:t>
          </a:r>
          <a:r>
            <a:rPr lang="en-US" dirty="0" smtClean="0">
              <a:latin typeface="Arial Narrow"/>
            </a:rPr>
            <a:t>™</a:t>
          </a:r>
          <a:endParaRPr lang="en-US" dirty="0"/>
        </a:p>
      </dgm:t>
    </dgm:pt>
    <dgm:pt modelId="{870E928D-ABAF-4B3B-A9D2-182107C3E36C}" type="parTrans" cxnId="{5B264A02-8D99-428A-B95D-46C01AA66727}">
      <dgm:prSet/>
      <dgm:spPr/>
      <dgm:t>
        <a:bodyPr/>
        <a:lstStyle/>
        <a:p>
          <a:endParaRPr lang="en-US"/>
        </a:p>
      </dgm:t>
    </dgm:pt>
    <dgm:pt modelId="{6F5719C7-07CD-495C-B1A3-F62678637BAA}" type="sibTrans" cxnId="{5B264A02-8D99-428A-B95D-46C01AA66727}">
      <dgm:prSet/>
      <dgm:spPr/>
      <dgm:t>
        <a:bodyPr/>
        <a:lstStyle/>
        <a:p>
          <a:endParaRPr lang="en-US"/>
        </a:p>
      </dgm:t>
    </dgm:pt>
    <dgm:pt modelId="{9ED071A5-F135-4B5F-8E2A-DFE6B51954C9}">
      <dgm:prSet phldrT="[Text]"/>
      <dgm:spPr/>
      <dgm:t>
        <a:bodyPr/>
        <a:lstStyle/>
        <a:p>
          <a:r>
            <a:rPr lang="en-US" dirty="0" err="1" smtClean="0"/>
            <a:t>VidyoDesktop</a:t>
          </a:r>
          <a:r>
            <a:rPr lang="en-US" dirty="0" smtClean="0">
              <a:latin typeface="Arial Narrow"/>
            </a:rPr>
            <a:t>™</a:t>
          </a:r>
          <a:endParaRPr lang="en-US" dirty="0"/>
        </a:p>
      </dgm:t>
    </dgm:pt>
    <dgm:pt modelId="{C1A6FC4F-74A2-4F15-B13B-DF8E15CFFD54}" type="parTrans" cxnId="{54A14B62-67F3-46C6-9C12-26B8A84F40E1}">
      <dgm:prSet/>
      <dgm:spPr/>
      <dgm:t>
        <a:bodyPr/>
        <a:lstStyle/>
        <a:p>
          <a:endParaRPr lang="en-US"/>
        </a:p>
      </dgm:t>
    </dgm:pt>
    <dgm:pt modelId="{C3599453-F142-4B5B-ADA5-9ABE8A5D4F8D}" type="sibTrans" cxnId="{54A14B62-67F3-46C6-9C12-26B8A84F40E1}">
      <dgm:prSet/>
      <dgm:spPr/>
      <dgm:t>
        <a:bodyPr/>
        <a:lstStyle/>
        <a:p>
          <a:endParaRPr lang="en-US"/>
        </a:p>
      </dgm:t>
    </dgm:pt>
    <dgm:pt modelId="{552C3176-36E6-4D89-AECA-49CF4EC09C34}">
      <dgm:prSet phldrT="[Text]"/>
      <dgm:spPr/>
      <dgm:t>
        <a:bodyPr/>
        <a:lstStyle/>
        <a:p>
          <a:r>
            <a:rPr lang="en-US" dirty="0" smtClean="0"/>
            <a:t>Best Practices &amp; QA</a:t>
          </a:r>
          <a:endParaRPr lang="en-US" dirty="0"/>
        </a:p>
      </dgm:t>
    </dgm:pt>
    <dgm:pt modelId="{5C57FF90-7CC6-48FF-9F98-CA51898DD35D}" type="parTrans" cxnId="{A3844233-19A7-4B2F-AF04-E02724AE4C20}">
      <dgm:prSet/>
      <dgm:spPr/>
      <dgm:t>
        <a:bodyPr/>
        <a:lstStyle/>
        <a:p>
          <a:endParaRPr lang="en-US"/>
        </a:p>
      </dgm:t>
    </dgm:pt>
    <dgm:pt modelId="{DABE06D2-0261-4EB8-953B-13FE864FA4EC}" type="sibTrans" cxnId="{A3844233-19A7-4B2F-AF04-E02724AE4C20}">
      <dgm:prSet/>
      <dgm:spPr/>
      <dgm:t>
        <a:bodyPr/>
        <a:lstStyle/>
        <a:p>
          <a:endParaRPr lang="en-US"/>
        </a:p>
      </dgm:t>
    </dgm:pt>
    <dgm:pt modelId="{7FE2A902-19F0-47FF-A5C0-F639BAD5AB1F}" type="pres">
      <dgm:prSet presAssocID="{A4F5650B-C2AE-44C2-B886-1230327C486F}" presName="linear" presStyleCnt="0">
        <dgm:presLayoutVars>
          <dgm:dir/>
          <dgm:resizeHandles val="exact"/>
        </dgm:presLayoutVars>
      </dgm:prSet>
      <dgm:spPr/>
    </dgm:pt>
    <dgm:pt modelId="{F87DC103-C0DC-414F-83A9-8770FADF035C}" type="pres">
      <dgm:prSet presAssocID="{40C655B6-66DE-4EC3-B91A-AA961CB33B7D}" presName="comp" presStyleCnt="0"/>
      <dgm:spPr/>
    </dgm:pt>
    <dgm:pt modelId="{D633A913-A954-41B8-9444-A002FACB034E}" type="pres">
      <dgm:prSet presAssocID="{40C655B6-66DE-4EC3-B91A-AA961CB33B7D}" presName="box" presStyleLbl="node1" presStyleIdx="0" presStyleCnt="4"/>
      <dgm:spPr/>
      <dgm:t>
        <a:bodyPr/>
        <a:lstStyle/>
        <a:p>
          <a:endParaRPr lang="en-US"/>
        </a:p>
      </dgm:t>
    </dgm:pt>
    <dgm:pt modelId="{268BBE10-578B-4394-BE5B-55963A1F4802}" type="pres">
      <dgm:prSet presAssocID="{40C655B6-66DE-4EC3-B91A-AA961CB33B7D}" presName="img" presStyleLbl="fgImgPlace1" presStyleIdx="0" presStyleCnt="4" custLinFactNeighborX="3277" custLinFactNeighborY="1773"/>
      <dgm:spPr>
        <a:blipFill>
          <a:blip xmlns:r="http://schemas.openxmlformats.org/officeDocument/2006/relationships" r:embed="rId1">
            <a:extLst>
              <a:ext uri="{28A0092B-C50C-407E-A947-70E740481C1C}">
                <a14:useLocalDpi xmlns:a14="http://schemas.microsoft.com/office/drawing/2010/main" val="0"/>
              </a:ext>
            </a:extLst>
          </a:blip>
          <a:srcRect/>
          <a:stretch>
            <a:fillRect l="-1000" r="-1000"/>
          </a:stretch>
        </a:blipFill>
      </dgm:spPr>
      <dgm:t>
        <a:bodyPr/>
        <a:lstStyle/>
        <a:p>
          <a:endParaRPr lang="en-US"/>
        </a:p>
      </dgm:t>
    </dgm:pt>
    <dgm:pt modelId="{D942D0FA-E18E-49DA-980E-B00919EB3B23}" type="pres">
      <dgm:prSet presAssocID="{40C655B6-66DE-4EC3-B91A-AA961CB33B7D}" presName="text" presStyleLbl="node1" presStyleIdx="0" presStyleCnt="4">
        <dgm:presLayoutVars>
          <dgm:bulletEnabled val="1"/>
        </dgm:presLayoutVars>
      </dgm:prSet>
      <dgm:spPr/>
      <dgm:t>
        <a:bodyPr/>
        <a:lstStyle/>
        <a:p>
          <a:endParaRPr lang="en-US"/>
        </a:p>
      </dgm:t>
    </dgm:pt>
    <dgm:pt modelId="{53E46116-DE90-4063-B4A2-8559076A3532}" type="pres">
      <dgm:prSet presAssocID="{B2684D0A-B097-4087-A73C-4224ED64CEAC}" presName="spacer" presStyleCnt="0"/>
      <dgm:spPr/>
    </dgm:pt>
    <dgm:pt modelId="{225A5ECE-91CE-4D4A-A82D-7CEA6A372612}" type="pres">
      <dgm:prSet presAssocID="{8E1D8AC7-771D-40B3-ADB4-42E222F21184}" presName="comp" presStyleCnt="0"/>
      <dgm:spPr/>
    </dgm:pt>
    <dgm:pt modelId="{4105B9EB-E2D4-4471-9D6C-15604FDB10F4}" type="pres">
      <dgm:prSet presAssocID="{8E1D8AC7-771D-40B3-ADB4-42E222F21184}" presName="box" presStyleLbl="node1" presStyleIdx="1" presStyleCnt="4"/>
      <dgm:spPr/>
      <dgm:t>
        <a:bodyPr/>
        <a:lstStyle/>
        <a:p>
          <a:endParaRPr lang="en-US"/>
        </a:p>
      </dgm:t>
    </dgm:pt>
    <dgm:pt modelId="{7E440A51-DF0B-4E1A-8DF5-252F39B89C24}" type="pres">
      <dgm:prSet presAssocID="{8E1D8AC7-771D-40B3-ADB4-42E222F21184}" presName="img" presStyleLbl="fgImgPlace1" presStyleIdx="1" presStyleCnt="4"/>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t="-34000" b="-34000"/>
          </a:stretch>
        </a:blipFill>
      </dgm:spPr>
    </dgm:pt>
    <dgm:pt modelId="{E9C361CB-5A07-43A8-A346-0EC657181B7D}" type="pres">
      <dgm:prSet presAssocID="{8E1D8AC7-771D-40B3-ADB4-42E222F21184}" presName="text" presStyleLbl="node1" presStyleIdx="1" presStyleCnt="4">
        <dgm:presLayoutVars>
          <dgm:bulletEnabled val="1"/>
        </dgm:presLayoutVars>
      </dgm:prSet>
      <dgm:spPr/>
      <dgm:t>
        <a:bodyPr/>
        <a:lstStyle/>
        <a:p>
          <a:endParaRPr lang="en-US"/>
        </a:p>
      </dgm:t>
    </dgm:pt>
    <dgm:pt modelId="{98DFE7A8-2202-47B8-B264-3973C0A9E344}" type="pres">
      <dgm:prSet presAssocID="{6F5719C7-07CD-495C-B1A3-F62678637BAA}" presName="spacer" presStyleCnt="0"/>
      <dgm:spPr/>
    </dgm:pt>
    <dgm:pt modelId="{4EB9832F-9AF0-4A5A-B6B6-37086E74764B}" type="pres">
      <dgm:prSet presAssocID="{9ED071A5-F135-4B5F-8E2A-DFE6B51954C9}" presName="comp" presStyleCnt="0"/>
      <dgm:spPr/>
    </dgm:pt>
    <dgm:pt modelId="{6F0E9E46-167D-4401-BB4E-319954272183}" type="pres">
      <dgm:prSet presAssocID="{9ED071A5-F135-4B5F-8E2A-DFE6B51954C9}" presName="box" presStyleLbl="node1" presStyleIdx="2" presStyleCnt="4"/>
      <dgm:spPr/>
      <dgm:t>
        <a:bodyPr/>
        <a:lstStyle/>
        <a:p>
          <a:endParaRPr lang="en-US"/>
        </a:p>
      </dgm:t>
    </dgm:pt>
    <dgm:pt modelId="{F2E3AB84-A987-45EA-82E8-5B8BE302A504}" type="pres">
      <dgm:prSet presAssocID="{9ED071A5-F135-4B5F-8E2A-DFE6B51954C9}" presName="img" presStyleLbl="fgImgPlace1" presStyleIdx="2" presStyleCnt="4"/>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t="-15000" b="-15000"/>
          </a:stretch>
        </a:blipFill>
      </dgm:spPr>
    </dgm:pt>
    <dgm:pt modelId="{861C3DC1-A3F0-4CA4-887B-4F50EDCD2468}" type="pres">
      <dgm:prSet presAssocID="{9ED071A5-F135-4B5F-8E2A-DFE6B51954C9}" presName="text" presStyleLbl="node1" presStyleIdx="2" presStyleCnt="4">
        <dgm:presLayoutVars>
          <dgm:bulletEnabled val="1"/>
        </dgm:presLayoutVars>
      </dgm:prSet>
      <dgm:spPr/>
      <dgm:t>
        <a:bodyPr/>
        <a:lstStyle/>
        <a:p>
          <a:endParaRPr lang="en-US"/>
        </a:p>
      </dgm:t>
    </dgm:pt>
    <dgm:pt modelId="{BC6ABB18-EC0F-4870-A533-2FA1029E09A9}" type="pres">
      <dgm:prSet presAssocID="{C3599453-F142-4B5B-ADA5-9ABE8A5D4F8D}" presName="spacer" presStyleCnt="0"/>
      <dgm:spPr/>
    </dgm:pt>
    <dgm:pt modelId="{97B0FF61-868C-4BF5-88C9-9D1FBDC3AE2F}" type="pres">
      <dgm:prSet presAssocID="{552C3176-36E6-4D89-AECA-49CF4EC09C34}" presName="comp" presStyleCnt="0"/>
      <dgm:spPr/>
    </dgm:pt>
    <dgm:pt modelId="{39050C66-ACA6-446A-A212-9592C03834A1}" type="pres">
      <dgm:prSet presAssocID="{552C3176-36E6-4D89-AECA-49CF4EC09C34}" presName="box" presStyleLbl="node1" presStyleIdx="3" presStyleCnt="4"/>
      <dgm:spPr/>
      <dgm:t>
        <a:bodyPr/>
        <a:lstStyle/>
        <a:p>
          <a:endParaRPr lang="en-US"/>
        </a:p>
      </dgm:t>
    </dgm:pt>
    <dgm:pt modelId="{FA602E01-3F37-4483-A2EE-A5F8D7F95CAA}" type="pres">
      <dgm:prSet presAssocID="{552C3176-36E6-4D89-AECA-49CF4EC09C34}" presName="img" presStyleLbl="fgImgPlace1" presStyleIdx="3" presStyleCnt="4"/>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t="-16000" b="-16000"/>
          </a:stretch>
        </a:blipFill>
      </dgm:spPr>
    </dgm:pt>
    <dgm:pt modelId="{715DE51E-94E9-4386-9A43-66C3EFBA9DC8}" type="pres">
      <dgm:prSet presAssocID="{552C3176-36E6-4D89-AECA-49CF4EC09C34}" presName="text" presStyleLbl="node1" presStyleIdx="3" presStyleCnt="4">
        <dgm:presLayoutVars>
          <dgm:bulletEnabled val="1"/>
        </dgm:presLayoutVars>
      </dgm:prSet>
      <dgm:spPr/>
      <dgm:t>
        <a:bodyPr/>
        <a:lstStyle/>
        <a:p>
          <a:endParaRPr lang="en-US"/>
        </a:p>
      </dgm:t>
    </dgm:pt>
  </dgm:ptLst>
  <dgm:cxnLst>
    <dgm:cxn modelId="{A3844233-19A7-4B2F-AF04-E02724AE4C20}" srcId="{A4F5650B-C2AE-44C2-B886-1230327C486F}" destId="{552C3176-36E6-4D89-AECA-49CF4EC09C34}" srcOrd="3" destOrd="0" parTransId="{5C57FF90-7CC6-48FF-9F98-CA51898DD35D}" sibTransId="{DABE06D2-0261-4EB8-953B-13FE864FA4EC}"/>
    <dgm:cxn modelId="{54A14B62-67F3-46C6-9C12-26B8A84F40E1}" srcId="{A4F5650B-C2AE-44C2-B886-1230327C486F}" destId="{9ED071A5-F135-4B5F-8E2A-DFE6B51954C9}" srcOrd="2" destOrd="0" parTransId="{C1A6FC4F-74A2-4F15-B13B-DF8E15CFFD54}" sibTransId="{C3599453-F142-4B5B-ADA5-9ABE8A5D4F8D}"/>
    <dgm:cxn modelId="{D16C3412-5120-4A9C-AB2A-5066D848A70F}" srcId="{A4F5650B-C2AE-44C2-B886-1230327C486F}" destId="{40C655B6-66DE-4EC3-B91A-AA961CB33B7D}" srcOrd="0" destOrd="0" parTransId="{D4DC340C-F9AB-4BE3-A60F-69F5AB801671}" sibTransId="{B2684D0A-B097-4087-A73C-4224ED64CEAC}"/>
    <dgm:cxn modelId="{5B264A02-8D99-428A-B95D-46C01AA66727}" srcId="{A4F5650B-C2AE-44C2-B886-1230327C486F}" destId="{8E1D8AC7-771D-40B3-ADB4-42E222F21184}" srcOrd="1" destOrd="0" parTransId="{870E928D-ABAF-4B3B-A9D2-182107C3E36C}" sibTransId="{6F5719C7-07CD-495C-B1A3-F62678637BAA}"/>
    <dgm:cxn modelId="{8DAFE5FE-1DF1-4EF8-82DD-B4CDF8C60C12}" type="presOf" srcId="{552C3176-36E6-4D89-AECA-49CF4EC09C34}" destId="{715DE51E-94E9-4386-9A43-66C3EFBA9DC8}" srcOrd="1" destOrd="0" presId="urn:microsoft.com/office/officeart/2005/8/layout/vList4"/>
    <dgm:cxn modelId="{FBFFD000-9603-41AB-AC88-0F77985D06B7}" type="presOf" srcId="{A4F5650B-C2AE-44C2-B886-1230327C486F}" destId="{7FE2A902-19F0-47FF-A5C0-F639BAD5AB1F}" srcOrd="0" destOrd="0" presId="urn:microsoft.com/office/officeart/2005/8/layout/vList4"/>
    <dgm:cxn modelId="{FB92F3CF-3B75-4435-999E-26A03543B8FB}" type="presOf" srcId="{9ED071A5-F135-4B5F-8E2A-DFE6B51954C9}" destId="{6F0E9E46-167D-4401-BB4E-319954272183}" srcOrd="0" destOrd="0" presId="urn:microsoft.com/office/officeart/2005/8/layout/vList4"/>
    <dgm:cxn modelId="{1C1D1FEB-FA55-4A2E-A262-891C3A09DE45}" type="presOf" srcId="{9ED071A5-F135-4B5F-8E2A-DFE6B51954C9}" destId="{861C3DC1-A3F0-4CA4-887B-4F50EDCD2468}" srcOrd="1" destOrd="0" presId="urn:microsoft.com/office/officeart/2005/8/layout/vList4"/>
    <dgm:cxn modelId="{14EAC343-3BB9-41AF-BD77-77C88E377B17}" type="presOf" srcId="{552C3176-36E6-4D89-AECA-49CF4EC09C34}" destId="{39050C66-ACA6-446A-A212-9592C03834A1}" srcOrd="0" destOrd="0" presId="urn:microsoft.com/office/officeart/2005/8/layout/vList4"/>
    <dgm:cxn modelId="{35379C48-9632-4C74-B607-615A459BE436}" type="presOf" srcId="{8E1D8AC7-771D-40B3-ADB4-42E222F21184}" destId="{4105B9EB-E2D4-4471-9D6C-15604FDB10F4}" srcOrd="0" destOrd="0" presId="urn:microsoft.com/office/officeart/2005/8/layout/vList4"/>
    <dgm:cxn modelId="{2BF15667-0C89-48FD-A8AE-0D64BBD6AFAD}" type="presOf" srcId="{40C655B6-66DE-4EC3-B91A-AA961CB33B7D}" destId="{D633A913-A954-41B8-9444-A002FACB034E}" srcOrd="0" destOrd="0" presId="urn:microsoft.com/office/officeart/2005/8/layout/vList4"/>
    <dgm:cxn modelId="{58B19A53-E36B-45E8-82FF-3C6CF1146745}" type="presOf" srcId="{40C655B6-66DE-4EC3-B91A-AA961CB33B7D}" destId="{D942D0FA-E18E-49DA-980E-B00919EB3B23}" srcOrd="1" destOrd="0" presId="urn:microsoft.com/office/officeart/2005/8/layout/vList4"/>
    <dgm:cxn modelId="{D0052525-D829-4D18-91A1-782D00ADCC40}" type="presOf" srcId="{8E1D8AC7-771D-40B3-ADB4-42E222F21184}" destId="{E9C361CB-5A07-43A8-A346-0EC657181B7D}" srcOrd="1" destOrd="0" presId="urn:microsoft.com/office/officeart/2005/8/layout/vList4"/>
    <dgm:cxn modelId="{7816A1C5-3ABF-44A0-92EA-88339B4A7108}" type="presParOf" srcId="{7FE2A902-19F0-47FF-A5C0-F639BAD5AB1F}" destId="{F87DC103-C0DC-414F-83A9-8770FADF035C}" srcOrd="0" destOrd="0" presId="urn:microsoft.com/office/officeart/2005/8/layout/vList4"/>
    <dgm:cxn modelId="{3F3B51A3-1236-45BA-A914-7D115A73C034}" type="presParOf" srcId="{F87DC103-C0DC-414F-83A9-8770FADF035C}" destId="{D633A913-A954-41B8-9444-A002FACB034E}" srcOrd="0" destOrd="0" presId="urn:microsoft.com/office/officeart/2005/8/layout/vList4"/>
    <dgm:cxn modelId="{DCB84A97-7DA5-439F-A9CB-C322CA0AEFEB}" type="presParOf" srcId="{F87DC103-C0DC-414F-83A9-8770FADF035C}" destId="{268BBE10-578B-4394-BE5B-55963A1F4802}" srcOrd="1" destOrd="0" presId="urn:microsoft.com/office/officeart/2005/8/layout/vList4"/>
    <dgm:cxn modelId="{1A43D2DC-33E6-4DD5-9BFA-0B9D2C934860}" type="presParOf" srcId="{F87DC103-C0DC-414F-83A9-8770FADF035C}" destId="{D942D0FA-E18E-49DA-980E-B00919EB3B23}" srcOrd="2" destOrd="0" presId="urn:microsoft.com/office/officeart/2005/8/layout/vList4"/>
    <dgm:cxn modelId="{A85CDB56-053F-4B47-ADBB-15AE9F9EE72F}" type="presParOf" srcId="{7FE2A902-19F0-47FF-A5C0-F639BAD5AB1F}" destId="{53E46116-DE90-4063-B4A2-8559076A3532}" srcOrd="1" destOrd="0" presId="urn:microsoft.com/office/officeart/2005/8/layout/vList4"/>
    <dgm:cxn modelId="{BC423D17-3F28-4E65-8687-AC20F69F9CF4}" type="presParOf" srcId="{7FE2A902-19F0-47FF-A5C0-F639BAD5AB1F}" destId="{225A5ECE-91CE-4D4A-A82D-7CEA6A372612}" srcOrd="2" destOrd="0" presId="urn:microsoft.com/office/officeart/2005/8/layout/vList4"/>
    <dgm:cxn modelId="{D8CC4290-3BA9-4BF6-ADEA-18323E97F60C}" type="presParOf" srcId="{225A5ECE-91CE-4D4A-A82D-7CEA6A372612}" destId="{4105B9EB-E2D4-4471-9D6C-15604FDB10F4}" srcOrd="0" destOrd="0" presId="urn:microsoft.com/office/officeart/2005/8/layout/vList4"/>
    <dgm:cxn modelId="{1E721776-16BE-4566-87D8-7CDC2D92E645}" type="presParOf" srcId="{225A5ECE-91CE-4D4A-A82D-7CEA6A372612}" destId="{7E440A51-DF0B-4E1A-8DF5-252F39B89C24}" srcOrd="1" destOrd="0" presId="urn:microsoft.com/office/officeart/2005/8/layout/vList4"/>
    <dgm:cxn modelId="{19CF9401-CA37-4D76-950B-CAFCB073A48D}" type="presParOf" srcId="{225A5ECE-91CE-4D4A-A82D-7CEA6A372612}" destId="{E9C361CB-5A07-43A8-A346-0EC657181B7D}" srcOrd="2" destOrd="0" presId="urn:microsoft.com/office/officeart/2005/8/layout/vList4"/>
    <dgm:cxn modelId="{A9479C7C-1224-4C1F-A96F-EFB7E81276D3}" type="presParOf" srcId="{7FE2A902-19F0-47FF-A5C0-F639BAD5AB1F}" destId="{98DFE7A8-2202-47B8-B264-3973C0A9E344}" srcOrd="3" destOrd="0" presId="urn:microsoft.com/office/officeart/2005/8/layout/vList4"/>
    <dgm:cxn modelId="{313D9003-46F1-45C2-A633-411962EAF7DA}" type="presParOf" srcId="{7FE2A902-19F0-47FF-A5C0-F639BAD5AB1F}" destId="{4EB9832F-9AF0-4A5A-B6B6-37086E74764B}" srcOrd="4" destOrd="0" presId="urn:microsoft.com/office/officeart/2005/8/layout/vList4"/>
    <dgm:cxn modelId="{60641D00-5547-4D9A-BA9C-4E064A3DFEDD}" type="presParOf" srcId="{4EB9832F-9AF0-4A5A-B6B6-37086E74764B}" destId="{6F0E9E46-167D-4401-BB4E-319954272183}" srcOrd="0" destOrd="0" presId="urn:microsoft.com/office/officeart/2005/8/layout/vList4"/>
    <dgm:cxn modelId="{7202852A-D806-40D1-B95A-31B22887514D}" type="presParOf" srcId="{4EB9832F-9AF0-4A5A-B6B6-37086E74764B}" destId="{F2E3AB84-A987-45EA-82E8-5B8BE302A504}" srcOrd="1" destOrd="0" presId="urn:microsoft.com/office/officeart/2005/8/layout/vList4"/>
    <dgm:cxn modelId="{AF027360-A3A5-4B65-9F53-6FDBB7ABF640}" type="presParOf" srcId="{4EB9832F-9AF0-4A5A-B6B6-37086E74764B}" destId="{861C3DC1-A3F0-4CA4-887B-4F50EDCD2468}" srcOrd="2" destOrd="0" presId="urn:microsoft.com/office/officeart/2005/8/layout/vList4"/>
    <dgm:cxn modelId="{9EF2AEC4-A6AA-41CC-B858-D082751E92B1}" type="presParOf" srcId="{7FE2A902-19F0-47FF-A5C0-F639BAD5AB1F}" destId="{BC6ABB18-EC0F-4870-A533-2FA1029E09A9}" srcOrd="5" destOrd="0" presId="urn:microsoft.com/office/officeart/2005/8/layout/vList4"/>
    <dgm:cxn modelId="{390C4984-12C3-4E2C-872D-ABB0714FA590}" type="presParOf" srcId="{7FE2A902-19F0-47FF-A5C0-F639BAD5AB1F}" destId="{97B0FF61-868C-4BF5-88C9-9D1FBDC3AE2F}" srcOrd="6" destOrd="0" presId="urn:microsoft.com/office/officeart/2005/8/layout/vList4"/>
    <dgm:cxn modelId="{5887E482-A461-45E5-8E9E-75CB285390F5}" type="presParOf" srcId="{97B0FF61-868C-4BF5-88C9-9D1FBDC3AE2F}" destId="{39050C66-ACA6-446A-A212-9592C03834A1}" srcOrd="0" destOrd="0" presId="urn:microsoft.com/office/officeart/2005/8/layout/vList4"/>
    <dgm:cxn modelId="{3D5AD8B4-C5EF-41B1-AA27-A35C34F233BC}" type="presParOf" srcId="{97B0FF61-868C-4BF5-88C9-9D1FBDC3AE2F}" destId="{FA602E01-3F37-4483-A2EE-A5F8D7F95CAA}" srcOrd="1" destOrd="0" presId="urn:microsoft.com/office/officeart/2005/8/layout/vList4"/>
    <dgm:cxn modelId="{F4610C37-5AEE-488E-A8EA-D4210F3BDC48}" type="presParOf" srcId="{97B0FF61-868C-4BF5-88C9-9D1FBDC3AE2F}" destId="{715DE51E-94E9-4386-9A43-66C3EFBA9DC8}"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33A913-A954-41B8-9444-A002FACB034E}">
      <dsp:nvSpPr>
        <dsp:cNvPr id="0" name=""/>
        <dsp:cNvSpPr/>
      </dsp:nvSpPr>
      <dsp:spPr>
        <a:xfrm>
          <a:off x="0" y="0"/>
          <a:ext cx="7467600" cy="991790"/>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070" tIns="179070" rIns="179070" bIns="179070" numCol="1" spcCol="1270" anchor="ctr" anchorCtr="0">
          <a:noAutofit/>
        </a:bodyPr>
        <a:lstStyle/>
        <a:p>
          <a:pPr lvl="0" algn="l" defTabSz="2089150">
            <a:lnSpc>
              <a:spcPct val="90000"/>
            </a:lnSpc>
            <a:spcBef>
              <a:spcPct val="0"/>
            </a:spcBef>
            <a:spcAft>
              <a:spcPct val="35000"/>
            </a:spcAft>
          </a:pPr>
          <a:r>
            <a:rPr lang="en-US" sz="4700" kern="1200" dirty="0" smtClean="0"/>
            <a:t>Getting Started</a:t>
          </a:r>
          <a:endParaRPr lang="en-US" sz="4700" kern="1200" dirty="0"/>
        </a:p>
      </dsp:txBody>
      <dsp:txXfrm>
        <a:off x="1592699" y="0"/>
        <a:ext cx="5874900" cy="991790"/>
      </dsp:txXfrm>
    </dsp:sp>
    <dsp:sp modelId="{268BBE10-578B-4394-BE5B-55963A1F4802}">
      <dsp:nvSpPr>
        <dsp:cNvPr id="0" name=""/>
        <dsp:cNvSpPr/>
      </dsp:nvSpPr>
      <dsp:spPr>
        <a:xfrm>
          <a:off x="148121" y="113246"/>
          <a:ext cx="1493520" cy="793432"/>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000" r="-1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105B9EB-E2D4-4471-9D6C-15604FDB10F4}">
      <dsp:nvSpPr>
        <dsp:cNvPr id="0" name=""/>
        <dsp:cNvSpPr/>
      </dsp:nvSpPr>
      <dsp:spPr>
        <a:xfrm>
          <a:off x="0" y="1090969"/>
          <a:ext cx="7467600" cy="991790"/>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070" tIns="179070" rIns="179070" bIns="179070" numCol="1" spcCol="1270" anchor="ctr" anchorCtr="0">
          <a:noAutofit/>
        </a:bodyPr>
        <a:lstStyle/>
        <a:p>
          <a:pPr lvl="0" algn="l" defTabSz="2089150">
            <a:lnSpc>
              <a:spcPct val="90000"/>
            </a:lnSpc>
            <a:spcBef>
              <a:spcPct val="0"/>
            </a:spcBef>
            <a:spcAft>
              <a:spcPct val="35000"/>
            </a:spcAft>
          </a:pPr>
          <a:r>
            <a:rPr lang="en-US" sz="4700" kern="1200" dirty="0" err="1" smtClean="0"/>
            <a:t>VidyoPortal</a:t>
          </a:r>
          <a:r>
            <a:rPr lang="en-US" sz="4700" kern="1200" dirty="0" smtClean="0">
              <a:latin typeface="Arial Narrow"/>
            </a:rPr>
            <a:t>™</a:t>
          </a:r>
          <a:endParaRPr lang="en-US" sz="4700" kern="1200" dirty="0"/>
        </a:p>
      </dsp:txBody>
      <dsp:txXfrm>
        <a:off x="1592699" y="1090969"/>
        <a:ext cx="5874900" cy="991790"/>
      </dsp:txXfrm>
    </dsp:sp>
    <dsp:sp modelId="{7E440A51-DF0B-4E1A-8DF5-252F39B89C24}">
      <dsp:nvSpPr>
        <dsp:cNvPr id="0" name=""/>
        <dsp:cNvSpPr/>
      </dsp:nvSpPr>
      <dsp:spPr>
        <a:xfrm>
          <a:off x="99179" y="1190148"/>
          <a:ext cx="1493520" cy="793432"/>
        </a:xfrm>
        <a:prstGeom prst="roundRect">
          <a:avLst>
            <a:gd name="adj" fmla="val 10000"/>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t="-34000" b="-34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F0E9E46-167D-4401-BB4E-319954272183}">
      <dsp:nvSpPr>
        <dsp:cNvPr id="0" name=""/>
        <dsp:cNvSpPr/>
      </dsp:nvSpPr>
      <dsp:spPr>
        <a:xfrm>
          <a:off x="0" y="2181939"/>
          <a:ext cx="7467600" cy="991790"/>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070" tIns="179070" rIns="179070" bIns="179070" numCol="1" spcCol="1270" anchor="ctr" anchorCtr="0">
          <a:noAutofit/>
        </a:bodyPr>
        <a:lstStyle/>
        <a:p>
          <a:pPr lvl="0" algn="l" defTabSz="2089150">
            <a:lnSpc>
              <a:spcPct val="90000"/>
            </a:lnSpc>
            <a:spcBef>
              <a:spcPct val="0"/>
            </a:spcBef>
            <a:spcAft>
              <a:spcPct val="35000"/>
            </a:spcAft>
          </a:pPr>
          <a:r>
            <a:rPr lang="en-US" sz="4700" kern="1200" dirty="0" err="1" smtClean="0"/>
            <a:t>VidyoDesktop</a:t>
          </a:r>
          <a:r>
            <a:rPr lang="en-US" sz="4700" kern="1200" dirty="0" smtClean="0">
              <a:latin typeface="Arial Narrow"/>
            </a:rPr>
            <a:t>™</a:t>
          </a:r>
          <a:endParaRPr lang="en-US" sz="4700" kern="1200" dirty="0"/>
        </a:p>
      </dsp:txBody>
      <dsp:txXfrm>
        <a:off x="1592699" y="2181939"/>
        <a:ext cx="5874900" cy="991790"/>
      </dsp:txXfrm>
    </dsp:sp>
    <dsp:sp modelId="{F2E3AB84-A987-45EA-82E8-5B8BE302A504}">
      <dsp:nvSpPr>
        <dsp:cNvPr id="0" name=""/>
        <dsp:cNvSpPr/>
      </dsp:nvSpPr>
      <dsp:spPr>
        <a:xfrm>
          <a:off x="99179" y="2281118"/>
          <a:ext cx="1493520" cy="793432"/>
        </a:xfrm>
        <a:prstGeom prst="roundRect">
          <a:avLst>
            <a:gd name="adj" fmla="val 10000"/>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t="-15000" b="-15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9050C66-ACA6-446A-A212-9592C03834A1}">
      <dsp:nvSpPr>
        <dsp:cNvPr id="0" name=""/>
        <dsp:cNvSpPr/>
      </dsp:nvSpPr>
      <dsp:spPr>
        <a:xfrm>
          <a:off x="0" y="3272909"/>
          <a:ext cx="7467600" cy="991790"/>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070" tIns="179070" rIns="179070" bIns="179070" numCol="1" spcCol="1270" anchor="ctr" anchorCtr="0">
          <a:noAutofit/>
        </a:bodyPr>
        <a:lstStyle/>
        <a:p>
          <a:pPr lvl="0" algn="l" defTabSz="2089150">
            <a:lnSpc>
              <a:spcPct val="90000"/>
            </a:lnSpc>
            <a:spcBef>
              <a:spcPct val="0"/>
            </a:spcBef>
            <a:spcAft>
              <a:spcPct val="35000"/>
            </a:spcAft>
          </a:pPr>
          <a:r>
            <a:rPr lang="en-US" sz="4700" kern="1200" dirty="0" smtClean="0"/>
            <a:t>Best Practices &amp; QA</a:t>
          </a:r>
          <a:endParaRPr lang="en-US" sz="4700" kern="1200" dirty="0"/>
        </a:p>
      </dsp:txBody>
      <dsp:txXfrm>
        <a:off x="1592699" y="3272909"/>
        <a:ext cx="5874900" cy="991790"/>
      </dsp:txXfrm>
    </dsp:sp>
    <dsp:sp modelId="{FA602E01-3F37-4483-A2EE-A5F8D7F95CAA}">
      <dsp:nvSpPr>
        <dsp:cNvPr id="0" name=""/>
        <dsp:cNvSpPr/>
      </dsp:nvSpPr>
      <dsp:spPr>
        <a:xfrm>
          <a:off x="99179" y="3372088"/>
          <a:ext cx="1493520" cy="793432"/>
        </a:xfrm>
        <a:prstGeom prst="roundRect">
          <a:avLst>
            <a:gd name="adj" fmla="val 10000"/>
          </a:avLst>
        </a:prstGeom>
        <a:blipFill>
          <a:blip xmlns:r="http://schemas.openxmlformats.org/officeDocument/2006/relationships" r:embed="rId4" cstate="print">
            <a:extLst>
              <a:ext uri="{28A0092B-C50C-407E-A947-70E740481C1C}">
                <a14:useLocalDpi xmlns:a14="http://schemas.microsoft.com/office/drawing/2010/main" val="0"/>
              </a:ext>
            </a:extLst>
          </a:blip>
          <a:srcRect/>
          <a:stretch>
            <a:fillRect t="-16000" b="-16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912E920-64A2-41EC-8FC6-B3C06DA15691}" type="datetimeFigureOut">
              <a:rPr lang="en-US" smtClean="0"/>
              <a:pPr/>
              <a:t>12/9/2011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E7FD75-990F-46BF-85AA-8BA0EA3AAD3E}" type="slidenum">
              <a:rPr lang="en-US" smtClean="0"/>
              <a:pPr/>
              <a:t>‹#›</a:t>
            </a:fld>
            <a:endParaRPr lang="en-US"/>
          </a:p>
        </p:txBody>
      </p:sp>
    </p:spTree>
    <p:extLst>
      <p:ext uri="{BB962C8B-B14F-4D97-AF65-F5344CB8AC3E}">
        <p14:creationId xmlns:p14="http://schemas.microsoft.com/office/powerpoint/2010/main" val="4325199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When you join a meeting room or call direct from your Portal home page, you might briefly see a progress bar and then the </a:t>
            </a:r>
            <a:r>
              <a:rPr lang="en-US" sz="1200" kern="1200" dirty="0" err="1" smtClean="0">
                <a:solidFill>
                  <a:schemeClr val="tx1"/>
                </a:solidFill>
                <a:effectLst/>
                <a:latin typeface="+mn-lt"/>
                <a:ea typeface="+mn-ea"/>
                <a:cs typeface="+mn-cs"/>
              </a:rPr>
              <a:t>VidyoDesktop</a:t>
            </a:r>
            <a:r>
              <a:rPr lang="en-US" sz="1200" kern="1200" dirty="0" smtClean="0">
                <a:solidFill>
                  <a:schemeClr val="tx1"/>
                </a:solidFill>
                <a:effectLst/>
                <a:latin typeface="+mn-lt"/>
                <a:ea typeface="+mn-ea"/>
                <a:cs typeface="+mn-cs"/>
              </a:rPr>
              <a:t> launches.</a:t>
            </a:r>
          </a:p>
          <a:p>
            <a:r>
              <a:rPr lang="en-US" sz="1200" kern="1200" dirty="0" smtClean="0">
                <a:solidFill>
                  <a:schemeClr val="tx1"/>
                </a:solidFill>
                <a:effectLst/>
                <a:latin typeface="+mn-lt"/>
                <a:ea typeface="+mn-ea"/>
                <a:cs typeface="+mn-cs"/>
              </a:rPr>
              <a:t>The first time you launch </a:t>
            </a:r>
            <a:r>
              <a:rPr lang="en-US" sz="1200" kern="1200" dirty="0" err="1" smtClean="0">
                <a:solidFill>
                  <a:schemeClr val="tx1"/>
                </a:solidFill>
                <a:effectLst/>
                <a:latin typeface="+mn-lt"/>
                <a:ea typeface="+mn-ea"/>
                <a:cs typeface="+mn-cs"/>
              </a:rPr>
              <a:t>VidyoDesktop</a:t>
            </a:r>
            <a:r>
              <a:rPr lang="en-US" sz="1200" kern="1200" dirty="0" smtClean="0">
                <a:solidFill>
                  <a:schemeClr val="tx1"/>
                </a:solidFill>
                <a:effectLst/>
                <a:latin typeface="+mn-lt"/>
                <a:ea typeface="+mn-ea"/>
                <a:cs typeface="+mn-cs"/>
              </a:rPr>
              <a:t> and after any change to your camera or audio settings, you are prompted to select the webcam, microphone and speakers you want to use in the configuration/devices window. Choose the appropriate devices and click Save to proceed to the </a:t>
            </a:r>
            <a:r>
              <a:rPr lang="en-US" sz="1200" kern="1200" dirty="0" err="1" smtClean="0">
                <a:solidFill>
                  <a:schemeClr val="tx1"/>
                </a:solidFill>
                <a:effectLst/>
                <a:latin typeface="+mn-lt"/>
                <a:ea typeface="+mn-ea"/>
                <a:cs typeface="+mn-cs"/>
              </a:rPr>
              <a:t>VidyoDesktop</a:t>
            </a:r>
            <a:r>
              <a:rPr lang="en-US" sz="1200" kern="1200" dirty="0" smtClean="0">
                <a:solidFill>
                  <a:schemeClr val="tx1"/>
                </a:solidFill>
                <a:effectLst/>
                <a:latin typeface="+mn-lt"/>
                <a:ea typeface="+mn-ea"/>
                <a:cs typeface="+mn-cs"/>
              </a:rPr>
              <a:t>. Changes take place during the current call.</a:t>
            </a:r>
          </a:p>
          <a:p>
            <a:endParaRPr lang="en-US" dirty="0"/>
          </a:p>
        </p:txBody>
      </p:sp>
      <p:sp>
        <p:nvSpPr>
          <p:cNvPr id="4" name="Slide Number Placeholder 3"/>
          <p:cNvSpPr>
            <a:spLocks noGrp="1"/>
          </p:cNvSpPr>
          <p:nvPr>
            <p:ph type="sldNum" sz="quarter" idx="10"/>
          </p:nvPr>
        </p:nvSpPr>
        <p:spPr/>
        <p:txBody>
          <a:bodyPr/>
          <a:lstStyle/>
          <a:p>
            <a:fld id="{2EE7FD75-990F-46BF-85AA-8BA0EA3AAD3E}" type="slidenum">
              <a:rPr lang="en-US" smtClean="0"/>
              <a:pPr/>
              <a:t>1</a:t>
            </a:fld>
            <a:endParaRPr lang="en-US"/>
          </a:p>
        </p:txBody>
      </p:sp>
    </p:spTree>
    <p:extLst>
      <p:ext uri="{BB962C8B-B14F-4D97-AF65-F5344CB8AC3E}">
        <p14:creationId xmlns:p14="http://schemas.microsoft.com/office/powerpoint/2010/main" val="29745312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Invite by Email</a:t>
            </a:r>
            <a:r>
              <a:rPr lang="en-US" sz="1200" b="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 A link that launches your default email program and creates a message to invite one or more users to join a meeting. </a:t>
            </a:r>
          </a:p>
          <a:p>
            <a:r>
              <a:rPr lang="en-US" sz="1200" kern="1200" dirty="0" smtClean="0">
                <a:solidFill>
                  <a:schemeClr val="tx1"/>
                </a:solidFill>
                <a:effectLst/>
                <a:latin typeface="+mn-lt"/>
                <a:ea typeface="+mn-ea"/>
                <a:cs typeface="+mn-cs"/>
              </a:rPr>
              <a:t>The email contains editable text and the link to your meeting room. It also contains an extension to call into a </a:t>
            </a:r>
            <a:r>
              <a:rPr lang="en-US" sz="1200" kern="1200" dirty="0" err="1" smtClean="0">
                <a:solidFill>
                  <a:schemeClr val="tx1"/>
                </a:solidFill>
                <a:effectLst/>
                <a:latin typeface="+mn-lt"/>
                <a:ea typeface="+mn-ea"/>
                <a:cs typeface="+mn-cs"/>
              </a:rPr>
              <a:t>VidyoConference</a:t>
            </a:r>
            <a:r>
              <a:rPr lang="en-US" sz="1200" kern="1200" dirty="0" smtClean="0">
                <a:solidFill>
                  <a:schemeClr val="tx1"/>
                </a:solidFill>
                <a:effectLst/>
                <a:latin typeface="+mn-lt"/>
                <a:ea typeface="+mn-ea"/>
                <a:cs typeface="+mn-cs"/>
              </a:rPr>
              <a:t> by phone (and the PIN to use if you have chosen to require one </a:t>
            </a:r>
            <a:r>
              <a:rPr lang="en-US" sz="1200" b="1" kern="1200" dirty="0" smtClean="0">
                <a:solidFill>
                  <a:schemeClr val="tx1"/>
                </a:solidFill>
                <a:effectLst/>
                <a:latin typeface="+mn-lt"/>
                <a:ea typeface="+mn-ea"/>
                <a:cs typeface="+mn-cs"/>
              </a:rPr>
              <a:t>if voice-only participation has been enabled on your system. </a:t>
            </a:r>
          </a:p>
          <a:p>
            <a:endParaRPr lang="en-US" dirty="0"/>
          </a:p>
        </p:txBody>
      </p:sp>
      <p:sp>
        <p:nvSpPr>
          <p:cNvPr id="4" name="Slide Number Placeholder 3"/>
          <p:cNvSpPr>
            <a:spLocks noGrp="1"/>
          </p:cNvSpPr>
          <p:nvPr>
            <p:ph type="sldNum" sz="quarter" idx="10"/>
          </p:nvPr>
        </p:nvSpPr>
        <p:spPr/>
        <p:txBody>
          <a:bodyPr/>
          <a:lstStyle/>
          <a:p>
            <a:fld id="{2EE7FD75-990F-46BF-85AA-8BA0EA3AAD3E}" type="slidenum">
              <a:rPr lang="en-US" smtClean="0"/>
              <a:pPr/>
              <a:t>16</a:t>
            </a:fld>
            <a:endParaRPr lang="en-US"/>
          </a:p>
        </p:txBody>
      </p:sp>
    </p:spTree>
    <p:extLst>
      <p:ext uri="{BB962C8B-B14F-4D97-AF65-F5344CB8AC3E}">
        <p14:creationId xmlns:p14="http://schemas.microsoft.com/office/powerpoint/2010/main" val="16375210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smtClean="0"/>
              <a:t>Add Participants</a:t>
            </a:r>
          </a:p>
          <a:p>
            <a:pPr marL="228600" indent="-228600">
              <a:buAutoNum type="arabicPeriod"/>
            </a:pPr>
            <a:r>
              <a:rPr lang="en-US" dirty="0" smtClean="0"/>
              <a:t>Connect All</a:t>
            </a:r>
          </a:p>
          <a:p>
            <a:pPr marL="228600" indent="-228600">
              <a:buAutoNum type="arabicPeriod"/>
            </a:pPr>
            <a:r>
              <a:rPr lang="en-US" dirty="0" smtClean="0"/>
              <a:t>Disconnect All</a:t>
            </a:r>
          </a:p>
          <a:p>
            <a:pPr marL="228600" indent="-228600">
              <a:buAutoNum type="arabicPeriod"/>
            </a:pPr>
            <a:r>
              <a:rPr lang="en-US" dirty="0" smtClean="0"/>
              <a:t>Mute All</a:t>
            </a:r>
          </a:p>
          <a:p>
            <a:pPr marL="228600" indent="-228600">
              <a:buAutoNum type="arabicPeriod"/>
            </a:pPr>
            <a:r>
              <a:rPr lang="en-US" dirty="0" smtClean="0"/>
              <a:t>Unmute All</a:t>
            </a:r>
          </a:p>
          <a:p>
            <a:pPr marL="228600" indent="-228600">
              <a:buAutoNum type="arabicPeriod"/>
            </a:pPr>
            <a:r>
              <a:rPr lang="en-US" dirty="0" smtClean="0"/>
              <a:t>Remove All</a:t>
            </a:r>
          </a:p>
          <a:p>
            <a:pPr marL="228600" indent="-228600">
              <a:buAutoNum type="arabicPeriod"/>
            </a:pPr>
            <a:endParaRPr lang="en-US" dirty="0" smtClean="0"/>
          </a:p>
          <a:p>
            <a:pPr marL="0" indent="0">
              <a:buNone/>
            </a:pPr>
            <a:r>
              <a:rPr lang="en-US" dirty="0" smtClean="0"/>
              <a:t>Join</a:t>
            </a:r>
            <a:r>
              <a:rPr lang="en-US" baseline="0" dirty="0" smtClean="0"/>
              <a:t> Room</a:t>
            </a:r>
          </a:p>
          <a:p>
            <a:pPr marL="0" indent="0">
              <a:buNone/>
            </a:pPr>
            <a:r>
              <a:rPr lang="en-US" baseline="0" dirty="0" smtClean="0"/>
              <a:t>Lock Room</a:t>
            </a:r>
          </a:p>
          <a:p>
            <a:pPr marL="0" indent="0">
              <a:buNone/>
            </a:pPr>
            <a:r>
              <a:rPr lang="en-US" baseline="0" dirty="0" smtClean="0"/>
              <a:t>Invite by email</a:t>
            </a:r>
          </a:p>
          <a:p>
            <a:pPr marL="0" indent="0">
              <a:buNone/>
            </a:pPr>
            <a:r>
              <a:rPr lang="en-US" baseline="0" dirty="0" smtClean="0"/>
              <a:t>Room Links – gives you access to your room link, making changes, and adding a pin (more advanced)</a:t>
            </a:r>
            <a:endParaRPr lang="en-US" dirty="0"/>
          </a:p>
        </p:txBody>
      </p:sp>
      <p:sp>
        <p:nvSpPr>
          <p:cNvPr id="4" name="Slide Number Placeholder 3"/>
          <p:cNvSpPr>
            <a:spLocks noGrp="1"/>
          </p:cNvSpPr>
          <p:nvPr>
            <p:ph type="sldNum" sz="quarter" idx="10"/>
          </p:nvPr>
        </p:nvSpPr>
        <p:spPr/>
        <p:txBody>
          <a:bodyPr/>
          <a:lstStyle/>
          <a:p>
            <a:fld id="{2EE7FD75-990F-46BF-85AA-8BA0EA3AAD3E}" type="slidenum">
              <a:rPr lang="en-US" smtClean="0"/>
              <a:pPr/>
              <a:t>17</a:t>
            </a:fld>
            <a:endParaRPr lang="en-US"/>
          </a:p>
        </p:txBody>
      </p:sp>
    </p:spTree>
    <p:extLst>
      <p:ext uri="{BB962C8B-B14F-4D97-AF65-F5344CB8AC3E}">
        <p14:creationId xmlns:p14="http://schemas.microsoft.com/office/powerpoint/2010/main" val="39315729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When you join a meeting room or call direct from your Portal home page, you might briefly see a progress bar and then the </a:t>
            </a:r>
            <a:r>
              <a:rPr lang="en-US" sz="1200" kern="1200" dirty="0" err="1" smtClean="0">
                <a:solidFill>
                  <a:schemeClr val="tx1"/>
                </a:solidFill>
                <a:effectLst/>
                <a:latin typeface="+mn-lt"/>
                <a:ea typeface="+mn-ea"/>
                <a:cs typeface="+mn-cs"/>
              </a:rPr>
              <a:t>VidyoDesktop</a:t>
            </a:r>
            <a:r>
              <a:rPr lang="en-US" sz="1200" kern="1200" dirty="0" smtClean="0">
                <a:solidFill>
                  <a:schemeClr val="tx1"/>
                </a:solidFill>
                <a:effectLst/>
                <a:latin typeface="+mn-lt"/>
                <a:ea typeface="+mn-ea"/>
                <a:cs typeface="+mn-cs"/>
              </a:rPr>
              <a:t> launches.</a:t>
            </a:r>
          </a:p>
          <a:p>
            <a:r>
              <a:rPr lang="en-US" sz="1200" kern="1200" dirty="0" smtClean="0">
                <a:solidFill>
                  <a:schemeClr val="tx1"/>
                </a:solidFill>
                <a:effectLst/>
                <a:latin typeface="+mn-lt"/>
                <a:ea typeface="+mn-ea"/>
                <a:cs typeface="+mn-cs"/>
              </a:rPr>
              <a:t>The first time you launch </a:t>
            </a:r>
            <a:r>
              <a:rPr lang="en-US" sz="1200" kern="1200" dirty="0" err="1" smtClean="0">
                <a:solidFill>
                  <a:schemeClr val="tx1"/>
                </a:solidFill>
                <a:effectLst/>
                <a:latin typeface="+mn-lt"/>
                <a:ea typeface="+mn-ea"/>
                <a:cs typeface="+mn-cs"/>
              </a:rPr>
              <a:t>VidyoDesktop</a:t>
            </a:r>
            <a:r>
              <a:rPr lang="en-US" sz="1200" kern="1200" dirty="0" smtClean="0">
                <a:solidFill>
                  <a:schemeClr val="tx1"/>
                </a:solidFill>
                <a:effectLst/>
                <a:latin typeface="+mn-lt"/>
                <a:ea typeface="+mn-ea"/>
                <a:cs typeface="+mn-cs"/>
              </a:rPr>
              <a:t> and after any change to your camera or audio settings, you are prompted to select the webcam, microphone and speakers you want to use in the configuration/devices window. Choose the appropriate devices and click Save to proceed to the </a:t>
            </a:r>
            <a:r>
              <a:rPr lang="en-US" sz="1200" kern="1200" dirty="0" err="1" smtClean="0">
                <a:solidFill>
                  <a:schemeClr val="tx1"/>
                </a:solidFill>
                <a:effectLst/>
                <a:latin typeface="+mn-lt"/>
                <a:ea typeface="+mn-ea"/>
                <a:cs typeface="+mn-cs"/>
              </a:rPr>
              <a:t>VidyoDesktop</a:t>
            </a:r>
            <a:r>
              <a:rPr lang="en-US" sz="1200" kern="1200" dirty="0" smtClean="0">
                <a:solidFill>
                  <a:schemeClr val="tx1"/>
                </a:solidFill>
                <a:effectLst/>
                <a:latin typeface="+mn-lt"/>
                <a:ea typeface="+mn-ea"/>
                <a:cs typeface="+mn-cs"/>
              </a:rPr>
              <a:t>. Changes take place during the current call.</a:t>
            </a:r>
          </a:p>
          <a:p>
            <a:endParaRPr lang="en-US" dirty="0"/>
          </a:p>
        </p:txBody>
      </p:sp>
      <p:sp>
        <p:nvSpPr>
          <p:cNvPr id="4" name="Slide Number Placeholder 3"/>
          <p:cNvSpPr>
            <a:spLocks noGrp="1"/>
          </p:cNvSpPr>
          <p:nvPr>
            <p:ph type="sldNum" sz="quarter" idx="10"/>
          </p:nvPr>
        </p:nvSpPr>
        <p:spPr/>
        <p:txBody>
          <a:bodyPr/>
          <a:lstStyle/>
          <a:p>
            <a:fld id="{2EE7FD75-990F-46BF-85AA-8BA0EA3AAD3E}" type="slidenum">
              <a:rPr lang="en-US" smtClean="0"/>
              <a:pPr/>
              <a:t>19</a:t>
            </a:fld>
            <a:endParaRPr lang="en-US"/>
          </a:p>
        </p:txBody>
      </p:sp>
    </p:spTree>
    <p:extLst>
      <p:ext uri="{BB962C8B-B14F-4D97-AF65-F5344CB8AC3E}">
        <p14:creationId xmlns:p14="http://schemas.microsoft.com/office/powerpoint/2010/main" val="29745312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sz="1200" kern="1200" dirty="0" smtClean="0">
                <a:solidFill>
                  <a:schemeClr val="tx1"/>
                </a:solidFill>
                <a:effectLst/>
                <a:latin typeface="+mn-lt"/>
                <a:ea typeface="+mn-ea"/>
                <a:cs typeface="+mn-cs"/>
              </a:rPr>
              <a:t>A single </a:t>
            </a:r>
            <a:r>
              <a:rPr lang="en-US" sz="1200" kern="1200" dirty="0" err="1" smtClean="0">
                <a:solidFill>
                  <a:schemeClr val="tx1"/>
                </a:solidFill>
                <a:effectLst/>
                <a:latin typeface="+mn-lt"/>
                <a:ea typeface="+mn-ea"/>
                <a:cs typeface="+mn-cs"/>
              </a:rPr>
              <a:t>VidyoConference</a:t>
            </a:r>
            <a:r>
              <a:rPr lang="en-US" sz="1200" kern="1200" dirty="0" smtClean="0">
                <a:solidFill>
                  <a:schemeClr val="tx1"/>
                </a:solidFill>
                <a:effectLst/>
                <a:latin typeface="+mn-lt"/>
                <a:ea typeface="+mn-ea"/>
                <a:cs typeface="+mn-cs"/>
              </a:rPr>
              <a:t> can host up to 100 participants but no more than eight remote parties can be displayed at once (the eight are chosen by the last active speakers based on their voice activity).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You can control the layout you see on your own screen, choosing a lower number (overriding the default Auto mode) by clicking on the drop down menu and selecting a number in the 0-8 range (when 0 is selected, none of the participants are displayed).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Clicking on the Layout icon itself changes the screen to Preferred</a:t>
            </a:r>
            <a:r>
              <a:rPr lang="en-US" sz="1200" i="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mode, in which the person who is speaking has the largest screen real estate. In Preferred</a:t>
            </a:r>
            <a:r>
              <a:rPr lang="en-US" sz="1200" i="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mode, the participant shown in the largest screen area changes as the active speaker changes. Preferred</a:t>
            </a:r>
            <a:r>
              <a:rPr lang="en-US" sz="1200" i="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mode is also automatically activated when a participant shares an application. You may also stretch and resize the </a:t>
            </a:r>
            <a:r>
              <a:rPr lang="en-US" sz="1200" kern="1200" dirty="0" err="1" smtClean="0">
                <a:solidFill>
                  <a:schemeClr val="tx1"/>
                </a:solidFill>
                <a:effectLst/>
                <a:latin typeface="+mn-lt"/>
                <a:ea typeface="+mn-ea"/>
                <a:cs typeface="+mn-cs"/>
              </a:rPr>
              <a:t>VidyoDesktop</a:t>
            </a:r>
            <a:r>
              <a:rPr lang="en-US" sz="1200" kern="1200" dirty="0" smtClean="0">
                <a:solidFill>
                  <a:schemeClr val="tx1"/>
                </a:solidFill>
                <a:effectLst/>
                <a:latin typeface="+mn-lt"/>
                <a:ea typeface="+mn-ea"/>
                <a:cs typeface="+mn-cs"/>
              </a:rPr>
              <a:t> window to change the size and presentation of the layout.</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Note:</a:t>
            </a:r>
          </a:p>
          <a:p>
            <a:pPr marL="171450" lvl="0" indent="-171450">
              <a:buFont typeface="Arial" pitchFamily="34" charset="0"/>
              <a:buChar char="•"/>
            </a:pPr>
            <a:r>
              <a:rPr lang="en-US" sz="1200" kern="1200" dirty="0" smtClean="0">
                <a:solidFill>
                  <a:schemeClr val="tx1"/>
                </a:solidFill>
                <a:effectLst/>
                <a:latin typeface="+mn-lt"/>
                <a:ea typeface="+mn-ea"/>
                <a:cs typeface="+mn-cs"/>
              </a:rPr>
              <a:t>In a direct (point-to-point) call, the range of screens will be 0-3 since you can turn on Self-View and you can also share what an application on your computer is displaying.</a:t>
            </a:r>
          </a:p>
          <a:p>
            <a:pPr marL="171450" lvl="0" indent="-171450">
              <a:buFont typeface="Arial" pitchFamily="34" charset="0"/>
              <a:buChar char="•"/>
            </a:pPr>
            <a:r>
              <a:rPr lang="en-US" sz="1200" kern="1200" dirty="0" smtClean="0">
                <a:solidFill>
                  <a:schemeClr val="tx1"/>
                </a:solidFill>
                <a:effectLst/>
                <a:latin typeface="+mn-lt"/>
                <a:ea typeface="+mn-ea"/>
                <a:cs typeface="+mn-cs"/>
              </a:rPr>
              <a:t>In a multipoint call, the maximum number of displayed participants might be lower than 8 (even if there are more than 8 remote participants) if there isn’t enough available network bandwidth.</a:t>
            </a:r>
          </a:p>
          <a:p>
            <a:pPr marL="171450" lvl="0" indent="-171450">
              <a:buFont typeface="Arial" pitchFamily="34" charset="0"/>
              <a:buChar char="•"/>
            </a:pPr>
            <a:r>
              <a:rPr lang="en-US" sz="1200" kern="1200" dirty="0" smtClean="0">
                <a:solidFill>
                  <a:schemeClr val="tx1"/>
                </a:solidFill>
                <a:effectLst/>
                <a:latin typeface="+mn-lt"/>
                <a:ea typeface="+mn-ea"/>
                <a:cs typeface="+mn-cs"/>
              </a:rPr>
              <a:t>The number of displayed screens can total up to 10 if you are using Self-View and viewing a document share.</a:t>
            </a:r>
          </a:p>
          <a:p>
            <a:pPr marL="171450" lvl="0" indent="-171450">
              <a:buFont typeface="Arial" pitchFamily="34" charset="0"/>
              <a:buChar char="•"/>
            </a:pPr>
            <a:r>
              <a:rPr lang="en-US" sz="1200" kern="1200" dirty="0" smtClean="0">
                <a:solidFill>
                  <a:schemeClr val="tx1"/>
                </a:solidFill>
                <a:effectLst/>
                <a:latin typeface="+mn-lt"/>
                <a:ea typeface="+mn-ea"/>
                <a:cs typeface="+mn-cs"/>
              </a:rPr>
              <a:t>You can display a thumbnail image of yourself in the lower right corner of the screen by clicking the Self-View button once. Click a second time to view yourself and the other participant. Click a third time to view only the other participant.</a:t>
            </a:r>
          </a:p>
          <a:p>
            <a:pPr marL="171450" lvl="0" indent="-171450">
              <a:buFont typeface="Arial" pitchFamily="34" charset="0"/>
              <a:buChar char="•"/>
            </a:pPr>
            <a:r>
              <a:rPr lang="en-US" sz="1200" kern="1200" dirty="0" smtClean="0">
                <a:solidFill>
                  <a:schemeClr val="tx1"/>
                </a:solidFill>
                <a:effectLst/>
                <a:latin typeface="+mn-lt"/>
                <a:ea typeface="+mn-ea"/>
                <a:cs typeface="+mn-cs"/>
              </a:rPr>
              <a:t>Remember, while the default is to always start in the Picture-in-Picture style of the Self-View mode, if you’d prefer not to, just make sure you turn it off before you end a call or conference and </a:t>
            </a:r>
            <a:r>
              <a:rPr lang="en-US" sz="1200" kern="1200" dirty="0" err="1" smtClean="0">
                <a:solidFill>
                  <a:schemeClr val="tx1"/>
                </a:solidFill>
                <a:effectLst/>
                <a:latin typeface="+mn-lt"/>
                <a:ea typeface="+mn-ea"/>
                <a:cs typeface="+mn-cs"/>
              </a:rPr>
              <a:t>VidyoDesktop</a:t>
            </a:r>
            <a:r>
              <a:rPr lang="en-US" sz="1200" kern="1200" dirty="0" smtClean="0">
                <a:solidFill>
                  <a:schemeClr val="tx1"/>
                </a:solidFill>
                <a:effectLst/>
                <a:latin typeface="+mn-lt"/>
                <a:ea typeface="+mn-ea"/>
                <a:cs typeface="+mn-cs"/>
              </a:rPr>
              <a:t> will remember that Self-View was off and start with it off next time.</a:t>
            </a:r>
          </a:p>
          <a:p>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2EE7FD75-990F-46BF-85AA-8BA0EA3AAD3E}" type="slidenum">
              <a:rPr lang="en-US" smtClean="0"/>
              <a:pPr/>
              <a:t>20</a:t>
            </a:fld>
            <a:endParaRPr lang="en-US"/>
          </a:p>
        </p:txBody>
      </p:sp>
    </p:spTree>
    <p:extLst>
      <p:ext uri="{BB962C8B-B14F-4D97-AF65-F5344CB8AC3E}">
        <p14:creationId xmlns:p14="http://schemas.microsoft.com/office/powerpoint/2010/main" val="25617948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Clicking on the Full Screen button toggles the screen between sizing the window to utilize the entire screen real estate and restoring the window to the previous size. When in Full Screen mode, the toolbar is hidden unless you mouse over the screen. (Alternatively you can choose to have the toolbar displayed even when you’re in Full Screen mode. See Configuration Options on page 40 for more information.) Mac users will see the application maximized.</a:t>
            </a:r>
          </a:p>
          <a:p>
            <a:endParaRPr lang="en-US" dirty="0"/>
          </a:p>
        </p:txBody>
      </p:sp>
      <p:sp>
        <p:nvSpPr>
          <p:cNvPr id="4" name="Slide Number Placeholder 3"/>
          <p:cNvSpPr>
            <a:spLocks noGrp="1"/>
          </p:cNvSpPr>
          <p:nvPr>
            <p:ph type="sldNum" sz="quarter" idx="10"/>
          </p:nvPr>
        </p:nvSpPr>
        <p:spPr/>
        <p:txBody>
          <a:bodyPr/>
          <a:lstStyle/>
          <a:p>
            <a:fld id="{2EE7FD75-990F-46BF-85AA-8BA0EA3AAD3E}" type="slidenum">
              <a:rPr lang="en-US" smtClean="0"/>
              <a:pPr/>
              <a:t>21</a:t>
            </a:fld>
            <a:endParaRPr lang="en-US"/>
          </a:p>
        </p:txBody>
      </p:sp>
    </p:spTree>
    <p:extLst>
      <p:ext uri="{BB962C8B-B14F-4D97-AF65-F5344CB8AC3E}">
        <p14:creationId xmlns:p14="http://schemas.microsoft.com/office/powerpoint/2010/main" val="25617948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sz="1200" kern="1200" dirty="0" smtClean="0">
                <a:solidFill>
                  <a:schemeClr val="tx1"/>
                </a:solidFill>
                <a:effectLst/>
                <a:latin typeface="+mn-lt"/>
                <a:ea typeface="+mn-ea"/>
                <a:cs typeface="+mn-cs"/>
              </a:rPr>
              <a:t>Participants can share applications on their computers by clicking the Share button. Clicking the button itself toggles between sharing and stopping the share. Click the drop-down arrow to select from the open applications on your local machine to share with other meeting participants.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You can also choose to share your entire desktop by selecting your display from the share list (Windows only). When you first share an application or screen, the </a:t>
            </a:r>
            <a:r>
              <a:rPr lang="en-US" sz="1200" kern="1200" dirty="0" err="1" smtClean="0">
                <a:solidFill>
                  <a:schemeClr val="tx1"/>
                </a:solidFill>
                <a:effectLst/>
                <a:latin typeface="+mn-lt"/>
                <a:ea typeface="+mn-ea"/>
                <a:cs typeface="+mn-cs"/>
              </a:rPr>
              <a:t>VidyoDesktop</a:t>
            </a:r>
            <a:r>
              <a:rPr lang="en-US" sz="1200" kern="1200" dirty="0" smtClean="0">
                <a:solidFill>
                  <a:schemeClr val="tx1"/>
                </a:solidFill>
                <a:effectLst/>
                <a:latin typeface="+mn-lt"/>
                <a:ea typeface="+mn-ea"/>
                <a:cs typeface="+mn-cs"/>
              </a:rPr>
              <a:t> shrinks to enable you to view the shared application. You can resize the </a:t>
            </a:r>
            <a:r>
              <a:rPr lang="en-US" sz="1200" kern="1200" dirty="0" err="1" smtClean="0">
                <a:solidFill>
                  <a:schemeClr val="tx1"/>
                </a:solidFill>
                <a:effectLst/>
                <a:latin typeface="+mn-lt"/>
                <a:ea typeface="+mn-ea"/>
                <a:cs typeface="+mn-cs"/>
              </a:rPr>
              <a:t>VidyoDesktop</a:t>
            </a:r>
            <a:r>
              <a:rPr lang="en-US" sz="1200" kern="1200" dirty="0" smtClean="0">
                <a:solidFill>
                  <a:schemeClr val="tx1"/>
                </a:solidFill>
                <a:effectLst/>
                <a:latin typeface="+mn-lt"/>
                <a:ea typeface="+mn-ea"/>
                <a:cs typeface="+mn-cs"/>
              </a:rPr>
              <a:t>, as desired.</a:t>
            </a:r>
          </a:p>
          <a:p>
            <a:r>
              <a:rPr lang="en-US" sz="1200" kern="1200" dirty="0" smtClean="0">
                <a:solidFill>
                  <a:schemeClr val="tx1"/>
                </a:solidFill>
                <a:effectLst/>
                <a:latin typeface="+mn-lt"/>
                <a:ea typeface="+mn-ea"/>
                <a:cs typeface="+mn-cs"/>
              </a:rPr>
              <a:t>You can see the screen with your shared application by clicking the Toggle button next to the Share button and choosing your name from the list. If you choose not to view your shared application, you know you are sharing because the Share icon is green.</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Tip: To more easily view shared presentations and documents on-screen, set your layout to preferred mode or to 0 (zero). You’ll see only the shared application.</a:t>
            </a:r>
          </a:p>
          <a:p>
            <a:r>
              <a:rPr lang="en-US" sz="1200" kern="1200" dirty="0" smtClean="0">
                <a:solidFill>
                  <a:schemeClr val="tx1"/>
                </a:solidFill>
                <a:effectLst/>
                <a:latin typeface="+mn-lt"/>
                <a:ea typeface="+mn-ea"/>
                <a:cs typeface="+mn-cs"/>
              </a:rPr>
              <a:t>When another participant is sharing an application, it will show on the </a:t>
            </a:r>
            <a:r>
              <a:rPr lang="en-US" sz="1200" kern="1200" dirty="0" err="1" smtClean="0">
                <a:solidFill>
                  <a:schemeClr val="tx1"/>
                </a:solidFill>
                <a:effectLst/>
                <a:latin typeface="+mn-lt"/>
                <a:ea typeface="+mn-ea"/>
                <a:cs typeface="+mn-cs"/>
              </a:rPr>
              <a:t>VidyoDesktop</a:t>
            </a:r>
            <a:r>
              <a:rPr lang="en-US" sz="1200" kern="1200" dirty="0" smtClean="0">
                <a:solidFill>
                  <a:schemeClr val="tx1"/>
                </a:solidFill>
                <a:effectLst/>
                <a:latin typeface="+mn-lt"/>
                <a:ea typeface="+mn-ea"/>
                <a:cs typeface="+mn-cs"/>
              </a:rPr>
              <a:t> window. When layout is set to Preferred mode, the shared application appears largest. You may undock the shared screen (i.e., view it as a separate window) and re-dock the shared screen (i.e., snap it back into the main </a:t>
            </a:r>
            <a:r>
              <a:rPr lang="en-US" sz="1200" kern="1200" dirty="0" err="1" smtClean="0">
                <a:solidFill>
                  <a:schemeClr val="tx1"/>
                </a:solidFill>
                <a:effectLst/>
                <a:latin typeface="+mn-lt"/>
                <a:ea typeface="+mn-ea"/>
                <a:cs typeface="+mn-cs"/>
              </a:rPr>
              <a:t>VidyoDesktop</a:t>
            </a:r>
            <a:r>
              <a:rPr lang="en-US" sz="1200" kern="1200" dirty="0" smtClean="0">
                <a:solidFill>
                  <a:schemeClr val="tx1"/>
                </a:solidFill>
                <a:effectLst/>
                <a:latin typeface="+mn-lt"/>
                <a:ea typeface="+mn-ea"/>
                <a:cs typeface="+mn-cs"/>
              </a:rPr>
              <a:t> window) by double-clicking the contents of the application window.</a:t>
            </a:r>
          </a:p>
          <a:p>
            <a:endParaRPr lang="en-US" dirty="0"/>
          </a:p>
        </p:txBody>
      </p:sp>
      <p:sp>
        <p:nvSpPr>
          <p:cNvPr id="4" name="Slide Number Placeholder 3"/>
          <p:cNvSpPr>
            <a:spLocks noGrp="1"/>
          </p:cNvSpPr>
          <p:nvPr>
            <p:ph type="sldNum" sz="quarter" idx="10"/>
          </p:nvPr>
        </p:nvSpPr>
        <p:spPr/>
        <p:txBody>
          <a:bodyPr/>
          <a:lstStyle/>
          <a:p>
            <a:fld id="{2EE7FD75-990F-46BF-85AA-8BA0EA3AAD3E}" type="slidenum">
              <a:rPr lang="en-US" smtClean="0"/>
              <a:pPr/>
              <a:t>22</a:t>
            </a:fld>
            <a:endParaRPr lang="en-US"/>
          </a:p>
        </p:txBody>
      </p:sp>
    </p:spTree>
    <p:extLst>
      <p:ext uri="{BB962C8B-B14F-4D97-AF65-F5344CB8AC3E}">
        <p14:creationId xmlns:p14="http://schemas.microsoft.com/office/powerpoint/2010/main" val="25617948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sz="1200" kern="1200" dirty="0" smtClean="0">
                <a:solidFill>
                  <a:schemeClr val="tx1"/>
                </a:solidFill>
                <a:effectLst/>
                <a:latin typeface="+mn-lt"/>
                <a:ea typeface="+mn-ea"/>
                <a:cs typeface="+mn-cs"/>
              </a:rPr>
              <a:t>Many participants may share what’s on their computer screens (like a PowerPoint slide, a spreadsheet, a Web page and so on) but you can view only one shared screen at a time. When shared applications are available from multiple participants, the Toggle button turns green, indicating a share is available. You may toggle between multiple applications using the Toggle button. Click the button to cycle through the available shares.</a:t>
            </a:r>
          </a:p>
          <a:p>
            <a:r>
              <a:rPr lang="en-US" sz="1200" kern="1200" dirty="0" smtClean="0">
                <a:solidFill>
                  <a:schemeClr val="tx1"/>
                </a:solidFill>
                <a:effectLst/>
                <a:latin typeface="+mn-lt"/>
                <a:ea typeface="+mn-ea"/>
                <a:cs typeface="+mn-cs"/>
              </a:rPr>
              <a:t>When you click the button you’ll see a list of the people who are currently sharing their screens and you can choose the person whose share you want to view. If you are sharing your screen you’ll see your own name on the list as well. Click the drop-down arrow to select a specific share from all available shared applications, including yours. The first option in the drop-down is always None. Selecting None means that you will not see any shared applications in the </a:t>
            </a:r>
            <a:r>
              <a:rPr lang="en-US" sz="1200" kern="1200" dirty="0" err="1" smtClean="0">
                <a:solidFill>
                  <a:schemeClr val="tx1"/>
                </a:solidFill>
                <a:effectLst/>
                <a:latin typeface="+mn-lt"/>
                <a:ea typeface="+mn-ea"/>
                <a:cs typeface="+mn-cs"/>
              </a:rPr>
              <a:t>VidyoDesktop</a:t>
            </a:r>
            <a:r>
              <a:rPr lang="en-US" sz="1200" kern="1200" dirty="0" smtClean="0">
                <a:solidFill>
                  <a:schemeClr val="tx1"/>
                </a:solidFill>
                <a:effectLst/>
                <a:latin typeface="+mn-lt"/>
                <a:ea typeface="+mn-ea"/>
                <a:cs typeface="+mn-cs"/>
              </a:rPr>
              <a:t> window.</a:t>
            </a:r>
          </a:p>
          <a:p>
            <a:endParaRPr lang="en-US" dirty="0"/>
          </a:p>
        </p:txBody>
      </p:sp>
      <p:sp>
        <p:nvSpPr>
          <p:cNvPr id="4" name="Slide Number Placeholder 3"/>
          <p:cNvSpPr>
            <a:spLocks noGrp="1"/>
          </p:cNvSpPr>
          <p:nvPr>
            <p:ph type="sldNum" sz="quarter" idx="10"/>
          </p:nvPr>
        </p:nvSpPr>
        <p:spPr/>
        <p:txBody>
          <a:bodyPr/>
          <a:lstStyle/>
          <a:p>
            <a:fld id="{2EE7FD75-990F-46BF-85AA-8BA0EA3AAD3E}" type="slidenum">
              <a:rPr lang="en-US" smtClean="0"/>
              <a:pPr/>
              <a:t>23</a:t>
            </a:fld>
            <a:endParaRPr lang="en-US"/>
          </a:p>
        </p:txBody>
      </p:sp>
    </p:spTree>
    <p:extLst>
      <p:ext uri="{BB962C8B-B14F-4D97-AF65-F5344CB8AC3E}">
        <p14:creationId xmlns:p14="http://schemas.microsoft.com/office/powerpoint/2010/main" val="25617948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sz="1200" kern="1200" dirty="0" smtClean="0">
                <a:solidFill>
                  <a:schemeClr val="tx1"/>
                </a:solidFill>
                <a:effectLst/>
                <a:latin typeface="+mn-lt"/>
                <a:ea typeface="+mn-ea"/>
                <a:cs typeface="+mn-cs"/>
              </a:rPr>
              <a:t>You can view your own video feed in “Picture-in-Picture” mode by clicking the Self-View button. Your feed appears as a thumbnail image in the lower right corner of the screen.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Click the Self-View button a second time to see your image the same size as others on the screen layout. For example, if you’re in a direct call the screen will split in half and you’ll see the person you’re talking to on the left hand side and yourself on the right. Click the Self-View button a third time to remove yourself from the layout and view only the other meeting participant.</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EE7FD75-990F-46BF-85AA-8BA0EA3AAD3E}" type="slidenum">
              <a:rPr lang="en-US" smtClean="0"/>
              <a:pPr/>
              <a:t>24</a:t>
            </a:fld>
            <a:endParaRPr lang="en-US"/>
          </a:p>
        </p:txBody>
      </p:sp>
    </p:spTree>
    <p:extLst>
      <p:ext uri="{BB962C8B-B14F-4D97-AF65-F5344CB8AC3E}">
        <p14:creationId xmlns:p14="http://schemas.microsoft.com/office/powerpoint/2010/main" val="256179482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Click on the Volume button to mute/unmute the sound you’re hearing. The button turns red when mute is on. Or use the drop-down arrow to change the volume level. You’ll see a slider and a green line whose vertical movement reflects the energy (volume) level your speakers or headphones are outputting.</a:t>
            </a:r>
          </a:p>
          <a:p>
            <a:endParaRPr lang="en-US" dirty="0"/>
          </a:p>
        </p:txBody>
      </p:sp>
      <p:sp>
        <p:nvSpPr>
          <p:cNvPr id="4" name="Slide Number Placeholder 3"/>
          <p:cNvSpPr>
            <a:spLocks noGrp="1"/>
          </p:cNvSpPr>
          <p:nvPr>
            <p:ph type="sldNum" sz="quarter" idx="10"/>
          </p:nvPr>
        </p:nvSpPr>
        <p:spPr/>
        <p:txBody>
          <a:bodyPr/>
          <a:lstStyle/>
          <a:p>
            <a:fld id="{2EE7FD75-990F-46BF-85AA-8BA0EA3AAD3E}" type="slidenum">
              <a:rPr lang="en-US" smtClean="0"/>
              <a:pPr/>
              <a:t>25</a:t>
            </a:fld>
            <a:endParaRPr lang="en-US"/>
          </a:p>
        </p:txBody>
      </p:sp>
    </p:spTree>
    <p:extLst>
      <p:ext uri="{BB962C8B-B14F-4D97-AF65-F5344CB8AC3E}">
        <p14:creationId xmlns:p14="http://schemas.microsoft.com/office/powerpoint/2010/main" val="25617948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Click on the Microphone button to mute/unmute the sound you’re broadcasting. Or use the drop-down arrow to change the volume level. You’ll see a slider and a green line whose vertical movement reflects the energy (volume) level your </a:t>
            </a:r>
            <a:r>
              <a:rPr lang="en-US" sz="1200" kern="1200" dirty="0" err="1" smtClean="0">
                <a:solidFill>
                  <a:schemeClr val="tx1"/>
                </a:solidFill>
                <a:effectLst/>
                <a:latin typeface="+mn-lt"/>
                <a:ea typeface="+mn-ea"/>
                <a:cs typeface="+mn-cs"/>
              </a:rPr>
              <a:t>mic</a:t>
            </a:r>
            <a:r>
              <a:rPr lang="en-US" sz="1200" kern="1200" dirty="0" smtClean="0">
                <a:solidFill>
                  <a:schemeClr val="tx1"/>
                </a:solidFill>
                <a:effectLst/>
                <a:latin typeface="+mn-lt"/>
                <a:ea typeface="+mn-ea"/>
                <a:cs typeface="+mn-cs"/>
              </a:rPr>
              <a:t> is outputting.</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171450" indent="-171450">
              <a:buFont typeface="Arial" pitchFamily="34" charset="0"/>
              <a:buChar char="•"/>
            </a:pPr>
            <a:r>
              <a:rPr lang="en-US" sz="1200" kern="1200" dirty="0" smtClean="0">
                <a:solidFill>
                  <a:schemeClr val="tx1"/>
                </a:solidFill>
                <a:effectLst/>
                <a:latin typeface="+mn-lt"/>
                <a:ea typeface="+mn-ea"/>
                <a:cs typeface="+mn-cs"/>
              </a:rPr>
              <a:t>The button turns red when you mute yourself and a small red circle with a line through it appears under the microphone icon.</a:t>
            </a:r>
          </a:p>
          <a:p>
            <a:pPr marL="171450" indent="-171450">
              <a:buFont typeface="Arial" pitchFamily="34" charset="0"/>
              <a:buChar char="•"/>
            </a:pPr>
            <a:r>
              <a:rPr lang="en-US" sz="1200" kern="1200" dirty="0" smtClean="0">
                <a:solidFill>
                  <a:schemeClr val="tx1"/>
                </a:solidFill>
                <a:effectLst/>
                <a:latin typeface="+mn-lt"/>
                <a:ea typeface="+mn-ea"/>
                <a:cs typeface="+mn-cs"/>
              </a:rPr>
              <a:t>When the room owner mutes you, the Microphone button turns red and a red line appears over the microphone icon.</a:t>
            </a:r>
          </a:p>
          <a:p>
            <a:pPr marL="171450" indent="-171450">
              <a:buFont typeface="Arial" pitchFamily="34" charset="0"/>
              <a:buChar char="•"/>
            </a:pPr>
            <a:r>
              <a:rPr lang="en-US" sz="1200" kern="1200" dirty="0" smtClean="0">
                <a:solidFill>
                  <a:schemeClr val="tx1"/>
                </a:solidFill>
                <a:effectLst/>
                <a:latin typeface="+mn-lt"/>
                <a:ea typeface="+mn-ea"/>
                <a:cs typeface="+mn-cs"/>
              </a:rPr>
              <a:t>When you mute yourself and the room owner also mutes you, the Microphone button turns red, you see a red line over the microphone icon and a small red circle with a line through it under the microphone icon</a:t>
            </a:r>
          </a:p>
          <a:p>
            <a:endParaRPr lang="en-US" dirty="0"/>
          </a:p>
        </p:txBody>
      </p:sp>
      <p:sp>
        <p:nvSpPr>
          <p:cNvPr id="4" name="Slide Number Placeholder 3"/>
          <p:cNvSpPr>
            <a:spLocks noGrp="1"/>
          </p:cNvSpPr>
          <p:nvPr>
            <p:ph type="sldNum" sz="quarter" idx="10"/>
          </p:nvPr>
        </p:nvSpPr>
        <p:spPr/>
        <p:txBody>
          <a:bodyPr/>
          <a:lstStyle/>
          <a:p>
            <a:fld id="{2EE7FD75-990F-46BF-85AA-8BA0EA3AAD3E}" type="slidenum">
              <a:rPr lang="en-US" smtClean="0"/>
              <a:pPr/>
              <a:t>26</a:t>
            </a:fld>
            <a:endParaRPr lang="en-US"/>
          </a:p>
        </p:txBody>
      </p:sp>
    </p:spTree>
    <p:extLst>
      <p:ext uri="{BB962C8B-B14F-4D97-AF65-F5344CB8AC3E}">
        <p14:creationId xmlns:p14="http://schemas.microsoft.com/office/powerpoint/2010/main" val="25617948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327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1CAE4AC-30D8-486B-AA92-605F58220D14}" type="slidenum">
              <a:rPr lang="en-US"/>
              <a:pPr fontAlgn="base">
                <a:spcBef>
                  <a:spcPct val="0"/>
                </a:spcBef>
                <a:spcAft>
                  <a:spcPct val="0"/>
                </a:spcAft>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sz="1200" kern="1200" dirty="0" smtClean="0">
                <a:solidFill>
                  <a:schemeClr val="tx1"/>
                </a:solidFill>
                <a:effectLst/>
                <a:latin typeface="+mn-lt"/>
                <a:ea typeface="+mn-ea"/>
                <a:cs typeface="+mn-cs"/>
              </a:rPr>
              <a:t>Click on the Privacy button to stop the video you’re sending (i.e., privacy mode). You stay on the call but other participants will not be able to see you. If you are showing a document, it will continue to be visible.</a:t>
            </a:r>
          </a:p>
          <a:p>
            <a:endParaRPr lang="en-US" sz="1200" kern="1200" dirty="0" smtClean="0">
              <a:solidFill>
                <a:schemeClr val="tx1"/>
              </a:solidFill>
              <a:effectLst/>
              <a:latin typeface="+mn-lt"/>
              <a:ea typeface="+mn-ea"/>
              <a:cs typeface="+mn-cs"/>
            </a:endParaRPr>
          </a:p>
          <a:p>
            <a:pPr marL="171450" marR="0" indent="-171450">
              <a:lnSpc>
                <a:spcPct val="110000"/>
              </a:lnSpc>
              <a:spcBef>
                <a:spcPts val="0"/>
              </a:spcBef>
              <a:spcAft>
                <a:spcPts val="600"/>
              </a:spcAft>
              <a:buFont typeface="Arial" pitchFamily="34" charset="0"/>
              <a:buChar char="•"/>
            </a:pPr>
            <a:r>
              <a:rPr lang="en-US" sz="1200" dirty="0" smtClean="0">
                <a:effectLst/>
                <a:latin typeface="MetaOT-Book"/>
                <a:ea typeface="Calibri"/>
                <a:cs typeface="Times New Roman"/>
              </a:rPr>
              <a:t>The Privacy button turns red when you put yourself in privacy mode and a small red circle with a line through it appears under the camera icon. </a:t>
            </a:r>
          </a:p>
          <a:p>
            <a:pPr marL="171450" marR="0" indent="-171450">
              <a:lnSpc>
                <a:spcPct val="110000"/>
              </a:lnSpc>
              <a:spcBef>
                <a:spcPts val="0"/>
              </a:spcBef>
              <a:spcAft>
                <a:spcPts val="600"/>
              </a:spcAft>
              <a:buFont typeface="Arial" pitchFamily="34" charset="0"/>
              <a:buChar char="•"/>
            </a:pPr>
            <a:r>
              <a:rPr lang="en-US" sz="1200" dirty="0" smtClean="0">
                <a:effectLst/>
                <a:latin typeface="MetaOT-Book"/>
                <a:ea typeface="Calibri"/>
                <a:cs typeface="Times New Roman"/>
              </a:rPr>
              <a:t>When the room owner or admin puts you in privacy mode, the Privacy button turns red and a red line appears over the camera icon.</a:t>
            </a:r>
          </a:p>
          <a:p>
            <a:pPr marL="171450" marR="0" indent="-171450">
              <a:lnSpc>
                <a:spcPct val="110000"/>
              </a:lnSpc>
              <a:spcBef>
                <a:spcPts val="0"/>
              </a:spcBef>
              <a:spcAft>
                <a:spcPts val="600"/>
              </a:spcAft>
              <a:buFont typeface="Arial" pitchFamily="34" charset="0"/>
              <a:buChar char="•"/>
            </a:pPr>
            <a:r>
              <a:rPr lang="en-US" sz="1200" dirty="0" smtClean="0">
                <a:effectLst/>
                <a:latin typeface="MetaOT-Book"/>
                <a:ea typeface="Calibri"/>
                <a:cs typeface="Times New Roman"/>
              </a:rPr>
              <a:t>When you put yourself in privacy and the room owner or admin also puts you in privacy mode, the Privacy button turns red; you see a red line over the camera icon and a small red circle with a line through it under the camera icon.</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EE7FD75-990F-46BF-85AA-8BA0EA3AAD3E}" type="slidenum">
              <a:rPr lang="en-US" smtClean="0"/>
              <a:pPr/>
              <a:t>27</a:t>
            </a:fld>
            <a:endParaRPr lang="en-US"/>
          </a:p>
        </p:txBody>
      </p:sp>
    </p:spTree>
    <p:extLst>
      <p:ext uri="{BB962C8B-B14F-4D97-AF65-F5344CB8AC3E}">
        <p14:creationId xmlns:p14="http://schemas.microsoft.com/office/powerpoint/2010/main" val="256179482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sz="1200" kern="1200" dirty="0" smtClean="0">
                <a:solidFill>
                  <a:schemeClr val="tx1"/>
                </a:solidFill>
                <a:effectLst/>
                <a:latin typeface="+mn-lt"/>
                <a:ea typeface="+mn-ea"/>
                <a:cs typeface="+mn-cs"/>
              </a:rPr>
              <a:t>The Configuration button turns red  when there is an alarm, indicating that your settings need attention. Click the configuration button to configure your </a:t>
            </a:r>
            <a:r>
              <a:rPr lang="en-US" sz="1200" kern="1200" dirty="0" err="1" smtClean="0">
                <a:solidFill>
                  <a:schemeClr val="tx1"/>
                </a:solidFill>
                <a:effectLst/>
                <a:latin typeface="+mn-lt"/>
                <a:ea typeface="+mn-ea"/>
                <a:cs typeface="+mn-cs"/>
              </a:rPr>
              <a:t>VidyoDesktop</a:t>
            </a:r>
            <a:r>
              <a:rPr lang="en-US" sz="1200" kern="1200" dirty="0" smtClean="0">
                <a:solidFill>
                  <a:schemeClr val="tx1"/>
                </a:solidFill>
                <a:effectLst/>
                <a:latin typeface="+mn-lt"/>
                <a:ea typeface="+mn-ea"/>
                <a:cs typeface="+mn-cs"/>
              </a:rPr>
              <a:t>, including Status, Attendees, Network, Devices, Video, Options and About. The following settings are accessible when your status is Not in Conference as well. You may access the configuration settings </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EE7FD75-990F-46BF-85AA-8BA0EA3AAD3E}" type="slidenum">
              <a:rPr lang="en-US" smtClean="0"/>
              <a:pPr/>
              <a:t>28</a:t>
            </a:fld>
            <a:endParaRPr lang="en-US"/>
          </a:p>
        </p:txBody>
      </p:sp>
    </p:spTree>
    <p:extLst>
      <p:ext uri="{BB962C8B-B14F-4D97-AF65-F5344CB8AC3E}">
        <p14:creationId xmlns:p14="http://schemas.microsoft.com/office/powerpoint/2010/main" val="25617948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sz="1200" kern="1200" dirty="0" smtClean="0">
                <a:solidFill>
                  <a:schemeClr val="tx1"/>
                </a:solidFill>
                <a:effectLst/>
                <a:latin typeface="+mn-lt"/>
                <a:ea typeface="+mn-ea"/>
                <a:cs typeface="+mn-cs"/>
              </a:rPr>
              <a:t>Clicking the Disconnect button immediately disconnects you from any meeting or conference you’re in.</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EE7FD75-990F-46BF-85AA-8BA0EA3AAD3E}" type="slidenum">
              <a:rPr lang="en-US" smtClean="0"/>
              <a:pPr/>
              <a:t>29</a:t>
            </a:fld>
            <a:endParaRPr lang="en-US"/>
          </a:p>
        </p:txBody>
      </p:sp>
    </p:spTree>
    <p:extLst>
      <p:ext uri="{BB962C8B-B14F-4D97-AF65-F5344CB8AC3E}">
        <p14:creationId xmlns:p14="http://schemas.microsoft.com/office/powerpoint/2010/main" val="25617948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How to Get The Best </a:t>
            </a:r>
            <a:r>
              <a:rPr lang="en-US" dirty="0" err="1" smtClean="0"/>
              <a:t>VidyoConferencing</a:t>
            </a:r>
            <a:r>
              <a:rPr lang="en-US" dirty="0" smtClean="0"/>
              <a:t> Experience</a:t>
            </a:r>
          </a:p>
          <a:p>
            <a:r>
              <a:rPr lang="en-US" dirty="0" smtClean="0"/>
              <a:t>The </a:t>
            </a:r>
            <a:r>
              <a:rPr lang="en-US" dirty="0" err="1" smtClean="0"/>
              <a:t>VidyoConferencing</a:t>
            </a:r>
            <a:r>
              <a:rPr lang="en-US" dirty="0" smtClean="0"/>
              <a:t> system is designed to work through all sorts of network and endpoint (e.g., your computer) deficiencies and still deliver quality audio and video. However, we’ve discovered a few things you can do to help ensure you get the best possible experience. Here are some tips we think you’ll find helpful:</a:t>
            </a:r>
          </a:p>
          <a:p>
            <a:endParaRPr lang="en-US" dirty="0"/>
          </a:p>
        </p:txBody>
      </p:sp>
      <p:sp>
        <p:nvSpPr>
          <p:cNvPr id="4" name="Slide Number Placeholder 3"/>
          <p:cNvSpPr>
            <a:spLocks noGrp="1"/>
          </p:cNvSpPr>
          <p:nvPr>
            <p:ph type="sldNum" sz="quarter" idx="10"/>
          </p:nvPr>
        </p:nvSpPr>
        <p:spPr/>
        <p:txBody>
          <a:bodyPr/>
          <a:lstStyle/>
          <a:p>
            <a:fld id="{2EE7FD75-990F-46BF-85AA-8BA0EA3AAD3E}" type="slidenum">
              <a:rPr lang="en-US" smtClean="0"/>
              <a:pPr/>
              <a:t>30</a:t>
            </a:fld>
            <a:endParaRPr lang="en-US"/>
          </a:p>
        </p:txBody>
      </p:sp>
    </p:spTree>
    <p:extLst>
      <p:ext uri="{BB962C8B-B14F-4D97-AF65-F5344CB8AC3E}">
        <p14:creationId xmlns:p14="http://schemas.microsoft.com/office/powerpoint/2010/main" val="293318546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EE7FD75-990F-46BF-85AA-8BA0EA3AAD3E}" type="slidenum">
              <a:rPr lang="en-US" smtClean="0"/>
              <a:pPr/>
              <a:t>31</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Click on the Self-View button to preview your video feed for lighting, camera positioning, and adjustments</a:t>
            </a:r>
          </a:p>
          <a:p>
            <a:endParaRPr lang="en-US" dirty="0"/>
          </a:p>
        </p:txBody>
      </p:sp>
      <p:sp>
        <p:nvSpPr>
          <p:cNvPr id="4" name="Slide Number Placeholder 3"/>
          <p:cNvSpPr>
            <a:spLocks noGrp="1"/>
          </p:cNvSpPr>
          <p:nvPr>
            <p:ph type="sldNum" sz="quarter" idx="10"/>
          </p:nvPr>
        </p:nvSpPr>
        <p:spPr/>
        <p:txBody>
          <a:bodyPr/>
          <a:lstStyle/>
          <a:p>
            <a:fld id="{2EE7FD75-990F-46BF-85AA-8BA0EA3AAD3E}" type="slidenum">
              <a:rPr lang="en-US" smtClean="0"/>
              <a:pPr/>
              <a:t>5</a:t>
            </a:fld>
            <a:endParaRPr lang="en-US"/>
          </a:p>
        </p:txBody>
      </p:sp>
    </p:spTree>
    <p:extLst>
      <p:ext uri="{BB962C8B-B14F-4D97-AF65-F5344CB8AC3E}">
        <p14:creationId xmlns:p14="http://schemas.microsoft.com/office/powerpoint/2010/main" val="3932139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lvl="0" indent="-228600">
              <a:buFont typeface="+mj-lt"/>
              <a:buAutoNum type="arabicPeriod"/>
            </a:pPr>
            <a:r>
              <a:rPr lang="en-US" sz="1200" kern="1200" dirty="0" smtClean="0">
                <a:solidFill>
                  <a:schemeClr val="tx1"/>
                </a:solidFill>
                <a:effectLst/>
                <a:latin typeface="+mn-lt"/>
                <a:ea typeface="+mn-ea"/>
                <a:cs typeface="+mn-cs"/>
              </a:rPr>
              <a:t>User Name/Status</a:t>
            </a:r>
          </a:p>
          <a:p>
            <a:pPr marL="228600" lvl="0" indent="-228600">
              <a:buFont typeface="+mj-lt"/>
              <a:buAutoNum type="arabicPeriod"/>
            </a:pPr>
            <a:r>
              <a:rPr lang="en-US" sz="1200" kern="1200" dirty="0" smtClean="0">
                <a:solidFill>
                  <a:schemeClr val="tx1"/>
                </a:solidFill>
                <a:effectLst/>
                <a:latin typeface="+mn-lt"/>
                <a:ea typeface="+mn-ea"/>
                <a:cs typeface="+mn-cs"/>
              </a:rPr>
              <a:t>Control Meeting / Utility Links - </a:t>
            </a:r>
          </a:p>
          <a:p>
            <a:pPr marL="228600" lvl="0" indent="-228600">
              <a:buFont typeface="+mj-lt"/>
              <a:buAutoNum type="arabicPeriod"/>
            </a:pPr>
            <a:r>
              <a:rPr lang="en-US" sz="1200" kern="1200" dirty="0" smtClean="0">
                <a:solidFill>
                  <a:schemeClr val="tx1"/>
                </a:solidFill>
                <a:effectLst/>
                <a:latin typeface="+mn-lt"/>
                <a:ea typeface="+mn-ea"/>
                <a:cs typeface="+mn-cs"/>
              </a:rPr>
              <a:t>Contact Search field – Allows you</a:t>
            </a:r>
            <a:r>
              <a:rPr lang="en-US" sz="1200" kern="1200" baseline="0" dirty="0" smtClean="0">
                <a:solidFill>
                  <a:schemeClr val="tx1"/>
                </a:solidFill>
                <a:effectLst/>
                <a:latin typeface="+mn-lt"/>
                <a:ea typeface="+mn-ea"/>
                <a:cs typeface="+mn-cs"/>
              </a:rPr>
              <a:t> to search for a user or public meeting room</a:t>
            </a:r>
            <a:endParaRPr lang="en-US" sz="1200" kern="1200" dirty="0" smtClean="0">
              <a:solidFill>
                <a:schemeClr val="tx1"/>
              </a:solidFill>
              <a:effectLst/>
              <a:latin typeface="+mn-lt"/>
              <a:ea typeface="+mn-ea"/>
              <a:cs typeface="+mn-cs"/>
            </a:endParaRPr>
          </a:p>
          <a:p>
            <a:pPr marL="228600" lvl="0" indent="-228600">
              <a:buFont typeface="+mj-lt"/>
              <a:buAutoNum type="arabicPeriod"/>
            </a:pPr>
            <a:r>
              <a:rPr lang="en-US" sz="1200" kern="1200" dirty="0" smtClean="0">
                <a:solidFill>
                  <a:schemeClr val="tx1"/>
                </a:solidFill>
                <a:effectLst/>
                <a:latin typeface="+mn-lt"/>
                <a:ea typeface="+mn-ea"/>
                <a:cs typeface="+mn-cs"/>
              </a:rPr>
              <a:t>Join Room button - The Join Room button enables you to join a room to participate in a meeting. You can join your own meeting room for a meeting you host yourself, or join another user’s room. The owner of the meeting room is the host. </a:t>
            </a:r>
          </a:p>
          <a:p>
            <a:pPr marL="228600" lvl="0" indent="-228600">
              <a:buFont typeface="+mj-lt"/>
              <a:buAutoNum type="arabicPeriod"/>
            </a:pPr>
            <a:r>
              <a:rPr lang="en-US" sz="1200" kern="1200" dirty="0" smtClean="0">
                <a:solidFill>
                  <a:schemeClr val="tx1"/>
                </a:solidFill>
                <a:effectLst/>
                <a:latin typeface="+mn-lt"/>
                <a:ea typeface="+mn-ea"/>
                <a:cs typeface="+mn-cs"/>
              </a:rPr>
              <a:t>Call Direct button – starts a direct (point-to-point) call with another contact.  A</a:t>
            </a:r>
            <a:r>
              <a:rPr lang="en-US" sz="1200" kern="1200" baseline="0" dirty="0" smtClean="0">
                <a:solidFill>
                  <a:schemeClr val="tx1"/>
                </a:solidFill>
                <a:effectLst/>
                <a:latin typeface="+mn-lt"/>
                <a:ea typeface="+mn-ea"/>
                <a:cs typeface="+mn-cs"/>
              </a:rPr>
              <a:t> direct call involves just two users; no additional users can join.  </a:t>
            </a:r>
            <a:endParaRPr lang="en-US" sz="1200" kern="1200" dirty="0" smtClean="0">
              <a:solidFill>
                <a:schemeClr val="tx1"/>
              </a:solidFill>
              <a:effectLst/>
              <a:latin typeface="+mn-lt"/>
              <a:ea typeface="+mn-ea"/>
              <a:cs typeface="+mn-cs"/>
            </a:endParaRPr>
          </a:p>
          <a:p>
            <a:pPr marL="228600" lvl="0" indent="-228600">
              <a:buFont typeface="+mj-lt"/>
              <a:buAutoNum type="arabicPeriod"/>
            </a:pPr>
            <a:r>
              <a:rPr lang="en-US" sz="1200" kern="1200" dirty="0" smtClean="0">
                <a:solidFill>
                  <a:schemeClr val="tx1"/>
                </a:solidFill>
                <a:effectLst/>
                <a:latin typeface="+mn-lt"/>
                <a:ea typeface="+mn-ea"/>
                <a:cs typeface="+mn-cs"/>
              </a:rPr>
              <a:t>Add/Delete Contact</a:t>
            </a:r>
          </a:p>
          <a:p>
            <a:pPr marL="228600" lvl="0" indent="-228600">
              <a:buFont typeface="+mj-lt"/>
              <a:buAutoNum type="arabicPeriod"/>
            </a:pPr>
            <a:r>
              <a:rPr lang="en-US" sz="1200" kern="1200" dirty="0" smtClean="0">
                <a:solidFill>
                  <a:schemeClr val="tx1"/>
                </a:solidFill>
                <a:effectLst/>
                <a:latin typeface="+mn-lt"/>
                <a:ea typeface="+mn-ea"/>
                <a:cs typeface="+mn-cs"/>
              </a:rPr>
              <a:t>My Contacts/Search Results tab</a:t>
            </a:r>
          </a:p>
          <a:p>
            <a:pPr marL="228600" lvl="0" indent="-228600">
              <a:buFont typeface="+mj-lt"/>
              <a:buAutoNum type="arabicPeriod"/>
            </a:pPr>
            <a:r>
              <a:rPr lang="en-US" sz="1200" kern="1200" dirty="0" smtClean="0">
                <a:solidFill>
                  <a:schemeClr val="tx1"/>
                </a:solidFill>
                <a:effectLst/>
                <a:latin typeface="+mn-lt"/>
                <a:ea typeface="+mn-ea"/>
                <a:cs typeface="+mn-cs"/>
              </a:rPr>
              <a:t>My History tab</a:t>
            </a:r>
          </a:p>
          <a:p>
            <a:pPr marL="228600" lvl="0" indent="-228600">
              <a:buFont typeface="+mj-lt"/>
              <a:buAutoNum type="arabicPeriod"/>
            </a:pPr>
            <a:r>
              <a:rPr lang="en-US" sz="1200" kern="1200" dirty="0" smtClean="0">
                <a:solidFill>
                  <a:schemeClr val="tx1"/>
                </a:solidFill>
                <a:effectLst/>
                <a:latin typeface="+mn-lt"/>
                <a:ea typeface="+mn-ea"/>
                <a:cs typeface="+mn-cs"/>
              </a:rPr>
              <a:t>My Room</a:t>
            </a:r>
          </a:p>
          <a:p>
            <a:pPr marL="228600" lvl="0" indent="-228600">
              <a:buFont typeface="+mj-lt"/>
              <a:buAutoNum type="arabicPeriod"/>
            </a:pPr>
            <a:r>
              <a:rPr lang="en-US" sz="1200" kern="1200" dirty="0" smtClean="0">
                <a:solidFill>
                  <a:schemeClr val="tx1"/>
                </a:solidFill>
                <a:effectLst/>
                <a:latin typeface="+mn-lt"/>
                <a:ea typeface="+mn-ea"/>
                <a:cs typeface="+mn-cs"/>
              </a:rPr>
              <a:t>Informational Links/Invite by Email</a:t>
            </a:r>
          </a:p>
          <a:p>
            <a:endParaRPr lang="en-US" dirty="0"/>
          </a:p>
        </p:txBody>
      </p:sp>
      <p:sp>
        <p:nvSpPr>
          <p:cNvPr id="4" name="Slide Number Placeholder 3"/>
          <p:cNvSpPr>
            <a:spLocks noGrp="1"/>
          </p:cNvSpPr>
          <p:nvPr>
            <p:ph type="sldNum" sz="quarter" idx="10"/>
          </p:nvPr>
        </p:nvSpPr>
        <p:spPr/>
        <p:txBody>
          <a:bodyPr/>
          <a:lstStyle/>
          <a:p>
            <a:fld id="{2EE7FD75-990F-46BF-85AA-8BA0EA3AAD3E}" type="slidenum">
              <a:rPr lang="en-US" smtClean="0"/>
              <a:pPr/>
              <a:t>9</a:t>
            </a:fld>
            <a:endParaRPr lang="en-US"/>
          </a:p>
        </p:txBody>
      </p:sp>
    </p:spTree>
    <p:extLst>
      <p:ext uri="{BB962C8B-B14F-4D97-AF65-F5344CB8AC3E}">
        <p14:creationId xmlns:p14="http://schemas.microsoft.com/office/powerpoint/2010/main" val="23545790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Contact Search Field</a:t>
            </a:r>
          </a:p>
          <a:p>
            <a:r>
              <a:rPr lang="en-US" sz="1200" kern="1200" dirty="0" smtClean="0">
                <a:solidFill>
                  <a:schemeClr val="tx1"/>
                </a:solidFill>
                <a:effectLst/>
                <a:latin typeface="+mn-lt"/>
                <a:ea typeface="+mn-ea"/>
                <a:cs typeface="+mn-cs"/>
              </a:rPr>
              <a:t>You start by searching for a user or public meeting room in the contact search field.</a:t>
            </a:r>
          </a:p>
          <a:p>
            <a:r>
              <a:rPr lang="en-US" sz="1200" kern="1200" dirty="0" smtClean="0">
                <a:solidFill>
                  <a:schemeClr val="tx1"/>
                </a:solidFill>
                <a:effectLst/>
                <a:latin typeface="+mn-lt"/>
                <a:ea typeface="+mn-ea"/>
                <a:cs typeface="+mn-cs"/>
              </a:rPr>
              <a:t>You can search by name (first/last/initials) or by extension. When you find the user you are searching for, you can call them direct or join their room if they are available. </a:t>
            </a:r>
          </a:p>
          <a:p>
            <a:pPr lvl="0"/>
            <a:r>
              <a:rPr lang="en-US" sz="1200" kern="1200" dirty="0" smtClean="0">
                <a:solidFill>
                  <a:schemeClr val="tx1"/>
                </a:solidFill>
                <a:effectLst/>
                <a:latin typeface="+mn-lt"/>
                <a:ea typeface="+mn-ea"/>
                <a:cs typeface="+mn-cs"/>
              </a:rPr>
              <a:t>If you type a percent sign (%), a list of all registered users appears. </a:t>
            </a:r>
          </a:p>
          <a:p>
            <a:pPr lvl="0"/>
            <a:r>
              <a:rPr lang="en-US" sz="1200" kern="1200" dirty="0" smtClean="0">
                <a:solidFill>
                  <a:schemeClr val="tx1"/>
                </a:solidFill>
                <a:effectLst/>
                <a:latin typeface="+mn-lt"/>
                <a:ea typeface="+mn-ea"/>
                <a:cs typeface="+mn-cs"/>
              </a:rPr>
              <a:t>If you type an asterisk (*) a list of all registered users who are currently online appears.</a:t>
            </a:r>
          </a:p>
          <a:p>
            <a:endParaRPr lang="en-US" dirty="0"/>
          </a:p>
        </p:txBody>
      </p:sp>
      <p:sp>
        <p:nvSpPr>
          <p:cNvPr id="4" name="Slide Number Placeholder 3"/>
          <p:cNvSpPr>
            <a:spLocks noGrp="1"/>
          </p:cNvSpPr>
          <p:nvPr>
            <p:ph type="sldNum" sz="quarter" idx="10"/>
          </p:nvPr>
        </p:nvSpPr>
        <p:spPr/>
        <p:txBody>
          <a:bodyPr/>
          <a:lstStyle/>
          <a:p>
            <a:fld id="{2EE7FD75-990F-46BF-85AA-8BA0EA3AAD3E}" type="slidenum">
              <a:rPr lang="en-US" smtClean="0"/>
              <a:pPr/>
              <a:t>10</a:t>
            </a:fld>
            <a:endParaRPr lang="en-US"/>
          </a:p>
        </p:txBody>
      </p:sp>
    </p:spTree>
    <p:extLst>
      <p:ext uri="{BB962C8B-B14F-4D97-AF65-F5344CB8AC3E}">
        <p14:creationId xmlns:p14="http://schemas.microsoft.com/office/powerpoint/2010/main" val="9043407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a:t>
            </a:r>
            <a:r>
              <a:rPr lang="en-US" baseline="0" dirty="0" smtClean="0"/>
              <a:t> you find a contact or public room, click to select it.  </a:t>
            </a:r>
          </a:p>
          <a:p>
            <a:endParaRPr lang="en-US" baseline="0" dirty="0" smtClean="0"/>
          </a:p>
          <a:p>
            <a:r>
              <a:rPr lang="en-US" sz="1200" kern="1200" dirty="0" smtClean="0">
                <a:solidFill>
                  <a:schemeClr val="tx1"/>
                </a:solidFill>
                <a:effectLst/>
                <a:latin typeface="+mn-lt"/>
                <a:ea typeface="+mn-ea"/>
                <a:cs typeface="+mn-cs"/>
              </a:rPr>
              <a:t>The contact/room status details appear on the right side of the home page (user status and room status).</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 meeting room must be available for you to join it and a user must be available for you to place a direct call. Room and user statuses appear on the right side of the </a:t>
            </a:r>
            <a:r>
              <a:rPr lang="en-US" sz="1200" kern="1200" dirty="0" err="1" smtClean="0">
                <a:solidFill>
                  <a:schemeClr val="tx1"/>
                </a:solidFill>
                <a:effectLst/>
                <a:latin typeface="+mn-lt"/>
                <a:ea typeface="+mn-ea"/>
                <a:cs typeface="+mn-cs"/>
              </a:rPr>
              <a:t>VidyoPortal</a:t>
            </a:r>
            <a:r>
              <a:rPr lang="en-US" sz="1200" kern="1200" dirty="0" smtClean="0">
                <a:solidFill>
                  <a:schemeClr val="tx1"/>
                </a:solidFill>
                <a:effectLst/>
                <a:latin typeface="+mn-lt"/>
                <a:ea typeface="+mn-ea"/>
                <a:cs typeface="+mn-cs"/>
              </a:rPr>
              <a:t> home Page for a selected user or public room. Also, when a meeting room is available, the Join Room button is active, and when a user is available, the Call Direct button is active.</a:t>
            </a:r>
          </a:p>
          <a:p>
            <a:r>
              <a:rPr lang="en-US" sz="1200" kern="1200" dirty="0" smtClean="0">
                <a:solidFill>
                  <a:schemeClr val="tx1"/>
                </a:solidFill>
                <a:effectLst/>
                <a:latin typeface="+mn-lt"/>
                <a:ea typeface="+mn-ea"/>
                <a:cs typeface="+mn-cs"/>
              </a:rPr>
              <a:t>User status and room status are independent of one another. You can join the room of a user who is not available (online) for a direct call. Likewise, you can direct call a user whose room is locked, full or PIN protected.</a:t>
            </a:r>
          </a:p>
          <a:p>
            <a:endParaRPr lang="en-US" dirty="0"/>
          </a:p>
        </p:txBody>
      </p:sp>
      <p:sp>
        <p:nvSpPr>
          <p:cNvPr id="4" name="Slide Number Placeholder 3"/>
          <p:cNvSpPr>
            <a:spLocks noGrp="1"/>
          </p:cNvSpPr>
          <p:nvPr>
            <p:ph type="sldNum" sz="quarter" idx="10"/>
          </p:nvPr>
        </p:nvSpPr>
        <p:spPr/>
        <p:txBody>
          <a:bodyPr/>
          <a:lstStyle/>
          <a:p>
            <a:fld id="{2EE7FD75-990F-46BF-85AA-8BA0EA3AAD3E}" type="slidenum">
              <a:rPr lang="en-US" smtClean="0"/>
              <a:pPr/>
              <a:t>11</a:t>
            </a:fld>
            <a:endParaRPr lang="en-US"/>
          </a:p>
        </p:txBody>
      </p:sp>
    </p:spTree>
    <p:extLst>
      <p:ext uri="{BB962C8B-B14F-4D97-AF65-F5344CB8AC3E}">
        <p14:creationId xmlns:p14="http://schemas.microsoft.com/office/powerpoint/2010/main" val="9043407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E7FD75-990F-46BF-85AA-8BA0EA3AAD3E}" type="slidenum">
              <a:rPr lang="en-US" smtClean="0"/>
              <a:pPr/>
              <a:t>12</a:t>
            </a:fld>
            <a:endParaRPr lang="en-US"/>
          </a:p>
        </p:txBody>
      </p:sp>
    </p:spTree>
    <p:extLst>
      <p:ext uri="{BB962C8B-B14F-4D97-AF65-F5344CB8AC3E}">
        <p14:creationId xmlns:p14="http://schemas.microsoft.com/office/powerpoint/2010/main" val="9043407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Call Direct</a:t>
            </a:r>
          </a:p>
          <a:p>
            <a:r>
              <a:rPr lang="en-US" sz="1200" kern="1200" dirty="0" smtClean="0">
                <a:solidFill>
                  <a:schemeClr val="tx1"/>
                </a:solidFill>
                <a:effectLst/>
                <a:latin typeface="+mn-lt"/>
                <a:ea typeface="+mn-ea"/>
                <a:cs typeface="+mn-cs"/>
              </a:rPr>
              <a:t>The Call Direct button starts a direct (point-to-point) call with another contact. To call direct, search for a contact in the search field as described in Contact Search Field on page 19 (or select one from your My Contacts list if they are on your contacts list) and click the Call Direct button.</a:t>
            </a:r>
          </a:p>
          <a:p>
            <a:r>
              <a:rPr lang="en-US" sz="1200" kern="1200" dirty="0" smtClean="0">
                <a:solidFill>
                  <a:schemeClr val="tx1"/>
                </a:solidFill>
                <a:effectLst/>
                <a:latin typeface="+mn-lt"/>
                <a:ea typeface="+mn-ea"/>
                <a:cs typeface="+mn-cs"/>
              </a:rPr>
              <a:t>Note</a:t>
            </a:r>
            <a:r>
              <a:rPr lang="en-US" sz="1200" b="1" kern="1200" dirty="0" smtClean="0">
                <a:solidFill>
                  <a:schemeClr val="tx1"/>
                </a:solidFill>
                <a:effectLst/>
                <a:latin typeface="+mn-lt"/>
                <a:ea typeface="+mn-ea"/>
                <a:cs typeface="+mn-cs"/>
              </a:rPr>
              <a:t>:</a:t>
            </a:r>
            <a:r>
              <a:rPr lang="en-US" sz="1200" kern="1200" dirty="0" smtClean="0">
                <a:solidFill>
                  <a:schemeClr val="tx1"/>
                </a:solidFill>
                <a:effectLst/>
                <a:latin typeface="+mn-lt"/>
                <a:ea typeface="+mn-ea"/>
                <a:cs typeface="+mn-cs"/>
              </a:rPr>
              <a:t> The Call Direct button is active only when the selected contact is available for a direct call.</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An incoming call alert launches on the persons screen</a:t>
            </a:r>
            <a:r>
              <a:rPr lang="en-US" sz="1200" kern="1200" baseline="0" dirty="0" smtClean="0">
                <a:solidFill>
                  <a:schemeClr val="tx1"/>
                </a:solidFill>
                <a:effectLst/>
                <a:latin typeface="+mn-lt"/>
                <a:ea typeface="+mn-ea"/>
                <a:cs typeface="+mn-cs"/>
              </a:rPr>
              <a:t> that you are attempting to call.  They can answer or decline.  If they answer, the </a:t>
            </a:r>
            <a:r>
              <a:rPr lang="en-US" sz="1200" kern="1200" baseline="0" dirty="0" err="1" smtClean="0">
                <a:solidFill>
                  <a:schemeClr val="tx1"/>
                </a:solidFill>
                <a:effectLst/>
                <a:latin typeface="+mn-lt"/>
                <a:ea typeface="+mn-ea"/>
                <a:cs typeface="+mn-cs"/>
              </a:rPr>
              <a:t>VidyoDesktop</a:t>
            </a:r>
            <a:r>
              <a:rPr lang="en-US" sz="1200" kern="1200" baseline="0" dirty="0" smtClean="0">
                <a:solidFill>
                  <a:schemeClr val="tx1"/>
                </a:solidFill>
                <a:effectLst/>
                <a:latin typeface="+mn-lt"/>
                <a:ea typeface="+mn-ea"/>
                <a:cs typeface="+mn-cs"/>
              </a:rPr>
              <a:t> will launch and your </a:t>
            </a:r>
            <a:r>
              <a:rPr lang="en-US" sz="1200" kern="1200" baseline="0" dirty="0" err="1" smtClean="0">
                <a:solidFill>
                  <a:schemeClr val="tx1"/>
                </a:solidFill>
                <a:effectLst/>
                <a:latin typeface="+mn-lt"/>
                <a:ea typeface="+mn-ea"/>
                <a:cs typeface="+mn-cs"/>
              </a:rPr>
              <a:t>VidyoConference</a:t>
            </a:r>
            <a:r>
              <a:rPr lang="en-US" sz="1200" kern="1200" baseline="0" dirty="0" smtClean="0">
                <a:solidFill>
                  <a:schemeClr val="tx1"/>
                </a:solidFill>
                <a:effectLst/>
                <a:latin typeface="+mn-lt"/>
                <a:ea typeface="+mn-ea"/>
                <a:cs typeface="+mn-cs"/>
              </a:rPr>
              <a:t> will begin.  </a:t>
            </a:r>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2EE7FD75-990F-46BF-85AA-8BA0EA3AAD3E}" type="slidenum">
              <a:rPr lang="en-US" smtClean="0"/>
              <a:pPr/>
              <a:t>13</a:t>
            </a:fld>
            <a:endParaRPr lang="en-US"/>
          </a:p>
        </p:txBody>
      </p:sp>
    </p:spTree>
    <p:extLst>
      <p:ext uri="{BB962C8B-B14F-4D97-AF65-F5344CB8AC3E}">
        <p14:creationId xmlns:p14="http://schemas.microsoft.com/office/powerpoint/2010/main" val="9609222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Join Room</a:t>
            </a:r>
          </a:p>
          <a:p>
            <a:r>
              <a:rPr lang="en-US" sz="1200" kern="1200" dirty="0" smtClean="0">
                <a:solidFill>
                  <a:schemeClr val="tx1"/>
                </a:solidFill>
                <a:effectLst/>
                <a:latin typeface="+mn-lt"/>
                <a:ea typeface="+mn-ea"/>
                <a:cs typeface="+mn-cs"/>
              </a:rPr>
              <a:t>The Join Room button enables you to join a room to participate in a meeting. You can join your own meeting room for a meeting you host yourself, or join another user’s room. The owner of the meeting room is the host. The Join Room button becomes active when you select your own room or any private or public room that is not full, busy or locked.</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To join your own room, click My Room in the </a:t>
            </a:r>
            <a:r>
              <a:rPr lang="en-US" sz="1200" kern="1200" dirty="0" err="1" smtClean="0">
                <a:solidFill>
                  <a:schemeClr val="tx1"/>
                </a:solidFill>
                <a:effectLst/>
                <a:latin typeface="+mn-lt"/>
                <a:ea typeface="+mn-ea"/>
                <a:cs typeface="+mn-cs"/>
              </a:rPr>
              <a:t>VidyoPortal</a:t>
            </a:r>
            <a:r>
              <a:rPr lang="en-US" sz="1200" kern="1200" dirty="0" smtClean="0">
                <a:solidFill>
                  <a:schemeClr val="tx1"/>
                </a:solidFill>
                <a:effectLst/>
                <a:latin typeface="+mn-lt"/>
                <a:ea typeface="+mn-ea"/>
                <a:cs typeface="+mn-cs"/>
              </a:rPr>
              <a:t> home page and then click the Join Room button.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To join another contact’s room, search for a contact in the search field as described in “Contact Search Field” on page</a:t>
            </a:r>
            <a:r>
              <a:rPr lang="en-US" sz="1200" b="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19 (or select a user from your My Contacts list) and click the Join Room button. </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NOTE:</a:t>
            </a:r>
            <a:r>
              <a:rPr lang="en-US" sz="1200" kern="1200" dirty="0" smtClean="0">
                <a:solidFill>
                  <a:schemeClr val="tx1"/>
                </a:solidFill>
                <a:effectLst/>
                <a:latin typeface="+mn-lt"/>
                <a:ea typeface="+mn-ea"/>
                <a:cs typeface="+mn-cs"/>
              </a:rPr>
              <a:t> The Join Room button is active only when the selected contact’s room status allows their room to be joined, e.g., the room is neither full nor locked.</a:t>
            </a:r>
          </a:p>
          <a:p>
            <a:r>
              <a:rPr lang="en-US" sz="1200" kern="1200" dirty="0" smtClean="0">
                <a:solidFill>
                  <a:schemeClr val="tx1"/>
                </a:solidFill>
                <a:effectLst/>
                <a:latin typeface="+mn-lt"/>
                <a:ea typeface="+mn-ea"/>
                <a:cs typeface="+mn-cs"/>
              </a:rPr>
              <a:t>The </a:t>
            </a:r>
            <a:r>
              <a:rPr lang="en-US" sz="1200" kern="1200" dirty="0" err="1" smtClean="0">
                <a:solidFill>
                  <a:schemeClr val="tx1"/>
                </a:solidFill>
                <a:effectLst/>
                <a:latin typeface="+mn-lt"/>
                <a:ea typeface="+mn-ea"/>
                <a:cs typeface="+mn-cs"/>
              </a:rPr>
              <a:t>VidyoDesktop</a:t>
            </a:r>
            <a:r>
              <a:rPr lang="en-US" sz="1200" kern="1200" dirty="0" smtClean="0">
                <a:solidFill>
                  <a:schemeClr val="tx1"/>
                </a:solidFill>
                <a:effectLst/>
                <a:latin typeface="+mn-lt"/>
                <a:ea typeface="+mn-ea"/>
                <a:cs typeface="+mn-cs"/>
              </a:rPr>
              <a:t> launches and takes you to the meeting room.</a:t>
            </a:r>
          </a:p>
          <a:p>
            <a:r>
              <a:rPr lang="en-US" sz="1200" kern="1200" dirty="0" smtClean="0">
                <a:solidFill>
                  <a:schemeClr val="tx1"/>
                </a:solidFill>
                <a:effectLst/>
                <a:latin typeface="+mn-lt"/>
                <a:ea typeface="+mn-ea"/>
                <a:cs typeface="+mn-cs"/>
              </a:rPr>
              <a:t>When you host a meeting in your own room, you see a list of attendees on the right side of the home page under In My Room. When you video conference with users from other tenants, you also see their tenant names.</a:t>
            </a:r>
          </a:p>
          <a:p>
            <a:endParaRPr lang="en-US" dirty="0"/>
          </a:p>
        </p:txBody>
      </p:sp>
      <p:sp>
        <p:nvSpPr>
          <p:cNvPr id="4" name="Slide Number Placeholder 3"/>
          <p:cNvSpPr>
            <a:spLocks noGrp="1"/>
          </p:cNvSpPr>
          <p:nvPr>
            <p:ph type="sldNum" sz="quarter" idx="10"/>
          </p:nvPr>
        </p:nvSpPr>
        <p:spPr/>
        <p:txBody>
          <a:bodyPr/>
          <a:lstStyle/>
          <a:p>
            <a:fld id="{2EE7FD75-990F-46BF-85AA-8BA0EA3AAD3E}" type="slidenum">
              <a:rPr lang="en-US" smtClean="0"/>
              <a:pPr/>
              <a:t>14</a:t>
            </a:fld>
            <a:endParaRPr lang="en-US"/>
          </a:p>
        </p:txBody>
      </p:sp>
    </p:spTree>
    <p:extLst>
      <p:ext uri="{BB962C8B-B14F-4D97-AF65-F5344CB8AC3E}">
        <p14:creationId xmlns:p14="http://schemas.microsoft.com/office/powerpoint/2010/main" val="323042343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jpeg"/><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1.png"/><Relationship Id="rId4" Type="http://schemas.openxmlformats.org/officeDocument/2006/relationships/image" Target="../media/image4.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7.jpe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9.jpe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8.jpe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9.jpeg"/><Relationship Id="rId5" Type="http://schemas.openxmlformats.org/officeDocument/2006/relationships/image" Target="../media/image7.jpeg"/><Relationship Id="rId4" Type="http://schemas.openxmlformats.org/officeDocument/2006/relationships/image" Target="../media/image6.jpe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7.jpeg"/><Relationship Id="rId4" Type="http://schemas.openxmlformats.org/officeDocument/2006/relationships/image" Target="../media/image6.jpe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7.jpeg"/><Relationship Id="rId4" Type="http://schemas.openxmlformats.org/officeDocument/2006/relationships/image" Target="../media/image6.jpe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9" name="Picture 2" descr="C:\Documents and Settings\Marty Hollander\My Documents\Vidyo\Marketing\Presentations\New Template Design\Blue Gray\Final\Vidyo_Logo_Vertical_TM.png"/>
          <p:cNvPicPr>
            <a:picLocks noChangeAspect="1" noChangeArrowheads="1"/>
          </p:cNvPicPr>
          <p:nvPr userDrawn="1"/>
        </p:nvPicPr>
        <p:blipFill>
          <a:blip r:embed="rId2" cstate="print"/>
          <a:srcRect/>
          <a:stretch>
            <a:fillRect/>
          </a:stretch>
        </p:blipFill>
        <p:spPr bwMode="auto">
          <a:xfrm>
            <a:off x="2590800" y="433330"/>
            <a:ext cx="2032422" cy="1416166"/>
          </a:xfrm>
          <a:prstGeom prst="rect">
            <a:avLst/>
          </a:prstGeom>
          <a:noFill/>
        </p:spPr>
      </p:pic>
      <p:pic>
        <p:nvPicPr>
          <p:cNvPr id="10" name="Picture 9" descr="ppt_new blue_title line.jpg"/>
          <p:cNvPicPr>
            <a:picLocks noChangeAspect="1"/>
          </p:cNvPicPr>
          <p:nvPr userDrawn="1"/>
        </p:nvPicPr>
        <p:blipFill>
          <a:blip r:embed="rId3" cstate="print"/>
          <a:stretch>
            <a:fillRect/>
          </a:stretch>
        </p:blipFill>
        <p:spPr>
          <a:xfrm>
            <a:off x="1752600" y="2216149"/>
            <a:ext cx="7010448" cy="146051"/>
          </a:xfrm>
          <a:prstGeom prst="rect">
            <a:avLst/>
          </a:prstGeom>
        </p:spPr>
      </p:pic>
      <p:sp>
        <p:nvSpPr>
          <p:cNvPr id="2" name="Title 1"/>
          <p:cNvSpPr>
            <a:spLocks noGrp="1"/>
          </p:cNvSpPr>
          <p:nvPr>
            <p:ph type="ctrTitle"/>
          </p:nvPr>
        </p:nvSpPr>
        <p:spPr>
          <a:xfrm>
            <a:off x="2514600" y="2416175"/>
            <a:ext cx="5943600" cy="1470025"/>
          </a:xfrm>
        </p:spPr>
        <p:txBody>
          <a:bodyPr anchor="b" anchorCtr="0">
            <a:normAutofit/>
          </a:bodyPr>
          <a:lstStyle/>
          <a:p>
            <a:r>
              <a:rPr lang="en-US" smtClean="0"/>
              <a:t>Click to edit Master title style</a:t>
            </a:r>
            <a:endParaRPr lang="en-US" dirty="0"/>
          </a:p>
        </p:txBody>
      </p:sp>
      <p:sp>
        <p:nvSpPr>
          <p:cNvPr id="3" name="Subtitle 2"/>
          <p:cNvSpPr>
            <a:spLocks noGrp="1"/>
          </p:cNvSpPr>
          <p:nvPr>
            <p:ph type="subTitle" idx="1"/>
          </p:nvPr>
        </p:nvSpPr>
        <p:spPr>
          <a:xfrm>
            <a:off x="2514600" y="4114800"/>
            <a:ext cx="5257800" cy="1752600"/>
          </a:xfrm>
        </p:spPr>
        <p:txBody>
          <a:bodyPr>
            <a:normAutofit/>
          </a:bodyPr>
          <a:lstStyle>
            <a:lvl1pPr marL="0" indent="0" algn="l">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2" name="Footer Placeholder 4"/>
          <p:cNvSpPr>
            <a:spLocks noGrp="1"/>
          </p:cNvSpPr>
          <p:nvPr>
            <p:ph type="ftr" sz="quarter" idx="3"/>
          </p:nvPr>
        </p:nvSpPr>
        <p:spPr>
          <a:xfrm>
            <a:off x="0" y="5867400"/>
            <a:ext cx="1905000" cy="838200"/>
          </a:xfrm>
          <a:prstGeom prst="rect">
            <a:avLst/>
          </a:prstGeom>
        </p:spPr>
        <p:txBody>
          <a:bodyPr vert="horz" lIns="91440" tIns="45720" rIns="91440" bIns="45720" rtlCol="0" anchor="ctr"/>
          <a:lstStyle>
            <a:lvl1pPr algn="r">
              <a:defRPr sz="900">
                <a:solidFill>
                  <a:schemeClr val="bg1">
                    <a:lumMod val="95000"/>
                  </a:schemeClr>
                </a:solidFill>
                <a:latin typeface="Arial Narrow" pitchFamily="34" charset="0"/>
              </a:defRPr>
            </a:lvl1pPr>
          </a:lstStyle>
          <a:p>
            <a:pPr>
              <a:defRPr/>
            </a:pPr>
            <a:endParaRPr lang="en-US" dirty="0">
              <a:latin typeface="Arial Narrow" pitchFamily="-112" charset="0"/>
              <a:cs typeface="Arial" charset="0"/>
            </a:endParaRPr>
          </a:p>
        </p:txBody>
      </p:sp>
      <p:pic>
        <p:nvPicPr>
          <p:cNvPr id="16" name="Picture 15" descr="title_blue hex.jpg"/>
          <p:cNvPicPr>
            <a:picLocks noChangeAspect="1"/>
          </p:cNvPicPr>
          <p:nvPr userDrawn="1"/>
        </p:nvPicPr>
        <p:blipFill>
          <a:blip r:embed="rId4" cstate="print"/>
          <a:stretch>
            <a:fillRect/>
          </a:stretch>
        </p:blipFill>
        <p:spPr>
          <a:xfrm>
            <a:off x="8153400" y="5943600"/>
            <a:ext cx="633984" cy="676656"/>
          </a:xfrm>
          <a:prstGeom prst="rect">
            <a:avLst/>
          </a:prstGeom>
        </p:spPr>
      </p:pic>
      <p:pic>
        <p:nvPicPr>
          <p:cNvPr id="13" name="Picture 12" descr="FINAL SIDEBAR2.jpg"/>
          <p:cNvPicPr>
            <a:picLocks noChangeAspect="1"/>
          </p:cNvPicPr>
          <p:nvPr userDrawn="1"/>
        </p:nvPicPr>
        <p:blipFill>
          <a:blip r:embed="rId5" cstate="print"/>
          <a:stretch>
            <a:fillRect/>
          </a:stretch>
        </p:blipFill>
        <p:spPr>
          <a:xfrm>
            <a:off x="0" y="0"/>
            <a:ext cx="2107449" cy="6858000"/>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6A057E0-268E-4052-9A53-7212692B2927}"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2" name="Picture 2" descr="C:\Documents and Settings\Marty Hollander\My Documents\Vidyo\Marketing\Presentations\New Template Design\Blue Gray\Final\Vidyo_Logo_Vertical_TM.png"/>
          <p:cNvPicPr>
            <a:picLocks noChangeAspect="1" noChangeArrowheads="1"/>
          </p:cNvPicPr>
          <p:nvPr userDrawn="1"/>
        </p:nvPicPr>
        <p:blipFill>
          <a:blip r:embed="rId2" cstate="print"/>
          <a:srcRect/>
          <a:stretch>
            <a:fillRect/>
          </a:stretch>
        </p:blipFill>
        <p:spPr bwMode="auto">
          <a:xfrm>
            <a:off x="7546364" y="431800"/>
            <a:ext cx="1280136" cy="891983"/>
          </a:xfrm>
          <a:prstGeom prst="rect">
            <a:avLst/>
          </a:prstGeom>
          <a:noFill/>
        </p:spPr>
      </p:pic>
      <p:pic>
        <p:nvPicPr>
          <p:cNvPr id="19" name="Picture 18" descr="NEW TOPBAR4.jpg"/>
          <p:cNvPicPr>
            <a:picLocks noChangeAspect="1"/>
          </p:cNvPicPr>
          <p:nvPr userDrawn="1"/>
        </p:nvPicPr>
        <p:blipFill>
          <a:blip r:embed="rId3" cstate="print"/>
          <a:stretch>
            <a:fillRect/>
          </a:stretch>
        </p:blipFill>
        <p:spPr>
          <a:xfrm>
            <a:off x="0" y="0"/>
            <a:ext cx="9144000" cy="417534"/>
          </a:xfrm>
          <a:prstGeom prst="rect">
            <a:avLst/>
          </a:prstGeom>
        </p:spPr>
      </p:pic>
      <p:pic>
        <p:nvPicPr>
          <p:cNvPr id="21" name="Picture 20" descr="ppt_new blue_bullet line2.jpg"/>
          <p:cNvPicPr>
            <a:picLocks noChangeAspect="1"/>
          </p:cNvPicPr>
          <p:nvPr userDrawn="1"/>
        </p:nvPicPr>
        <p:blipFill>
          <a:blip r:embed="rId4" cstate="print"/>
          <a:stretch>
            <a:fillRect/>
          </a:stretch>
        </p:blipFill>
        <p:spPr>
          <a:xfrm>
            <a:off x="76200" y="1426672"/>
            <a:ext cx="8763000" cy="75016"/>
          </a:xfrm>
          <a:prstGeom prst="rect">
            <a:avLst/>
          </a:prstGeom>
        </p:spPr>
      </p:pic>
      <p:pic>
        <p:nvPicPr>
          <p:cNvPr id="17" name="Picture 16" descr="ppt_new blue_bottom bar.jpg"/>
          <p:cNvPicPr>
            <a:picLocks noChangeAspect="1"/>
          </p:cNvPicPr>
          <p:nvPr userDrawn="1"/>
        </p:nvPicPr>
        <p:blipFill>
          <a:blip r:embed="rId5" cstate="print"/>
          <a:stretch>
            <a:fillRect/>
          </a:stretch>
        </p:blipFill>
        <p:spPr>
          <a:xfrm>
            <a:off x="0" y="6403326"/>
            <a:ext cx="9144000" cy="454674"/>
          </a:xfrm>
          <a:prstGeom prst="rect">
            <a:avLst/>
          </a:prstGeom>
        </p:spPr>
      </p:pic>
      <p:sp>
        <p:nvSpPr>
          <p:cNvPr id="2" name="Title 1"/>
          <p:cNvSpPr>
            <a:spLocks noGrp="1"/>
          </p:cNvSpPr>
          <p:nvPr>
            <p:ph type="title"/>
          </p:nvPr>
        </p:nvSpPr>
        <p:spPr>
          <a:xfrm>
            <a:off x="457200" y="274638"/>
            <a:ext cx="6934200" cy="1143000"/>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457200" y="1524000"/>
            <a:ext cx="8229600" cy="4953000"/>
          </a:xfrm>
        </p:spPr>
        <p:txBody>
          <a:bodyPr/>
          <a:lstStyle>
            <a:lvl1pPr marL="285750" indent="-285750">
              <a:buFontTx/>
              <a:buBlip>
                <a:blip r:embed="rId6"/>
              </a:buBlip>
              <a:defRPr sz="2200" b="1"/>
            </a:lvl1pPr>
            <a:lvl2pPr marL="571500" indent="-285750">
              <a:buFontTx/>
              <a:buBlip>
                <a:blip r:embed="rId7"/>
              </a:buBlip>
              <a:defRPr sz="2000">
                <a:solidFill>
                  <a:schemeClr val="tx1"/>
                </a:solidFill>
              </a:defRPr>
            </a:lvl2pPr>
            <a:lvl3pPr marL="742950" indent="-171450">
              <a:buSzPct val="95000"/>
              <a:buFontTx/>
              <a:buBlip>
                <a:blip r:embed="rId6"/>
              </a:buBlip>
              <a:defRPr sz="1800">
                <a:solidFill>
                  <a:schemeClr val="tx1"/>
                </a:solidFill>
              </a:defRPr>
            </a:lvl3pPr>
            <a:lvl4pPr marL="971550" indent="-228600">
              <a:buFontTx/>
              <a:buBlip>
                <a:blip r:embed="rId7"/>
              </a:buBlip>
              <a:defRPr sz="1600">
                <a:solidFill>
                  <a:schemeClr val="tx1"/>
                </a:solidFill>
              </a:defRPr>
            </a:lvl4pPr>
            <a:lvl5pPr marL="1143000" indent="-171450">
              <a:buSzPct val="85000"/>
              <a:buFontTx/>
              <a:buBlip>
                <a:blip r:embed="rId6"/>
              </a:buBlip>
              <a:defRPr sz="1600">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a:xfrm>
            <a:off x="8702254" y="6434199"/>
            <a:ext cx="381000" cy="365125"/>
          </a:xfrm>
        </p:spPr>
        <p:txBody>
          <a:bodyPr/>
          <a:lstStyle>
            <a:lvl1pPr algn="ctr">
              <a:defRPr b="1">
                <a:solidFill>
                  <a:schemeClr val="bg1"/>
                </a:solidFill>
              </a:defRPr>
            </a:lvl1pPr>
          </a:lstStyle>
          <a:p>
            <a:fld id="{E6A057E0-268E-4052-9A53-7212692B2927}" type="slidenum">
              <a:rPr lang="en-US" smtClean="0"/>
              <a:pPr/>
              <a:t>‹#›</a:t>
            </a:fld>
            <a:endParaRPr lang="en-US" dirty="0"/>
          </a:p>
        </p:txBody>
      </p:sp>
      <p:sp>
        <p:nvSpPr>
          <p:cNvPr id="16" name="Footer Placeholder 2"/>
          <p:cNvSpPr txBox="1">
            <a:spLocks/>
          </p:cNvSpPr>
          <p:nvPr userDrawn="1"/>
        </p:nvSpPr>
        <p:spPr>
          <a:xfrm>
            <a:off x="1479699" y="6627813"/>
            <a:ext cx="4114800" cy="193675"/>
          </a:xfrm>
          <a:prstGeom prst="rect">
            <a:avLst/>
          </a:prstGeom>
        </p:spPr>
        <p:txBody>
          <a:bodyPr anchor="ctr"/>
          <a:lstStyle/>
          <a:p>
            <a:pPr algn="r">
              <a:defRPr/>
            </a:pPr>
            <a:endParaRPr lang="en-US" sz="900" dirty="0">
              <a:solidFill>
                <a:schemeClr val="bg1">
                  <a:lumMod val="95000"/>
                </a:schemeClr>
              </a:solidFill>
              <a:latin typeface="Arial Narrow" pitchFamily="-112" charset="0"/>
              <a:cs typeface="Arial"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7" name="Picture 6" descr="ppt_new blue_title line.jpg"/>
          <p:cNvPicPr>
            <a:picLocks noChangeAspect="1"/>
          </p:cNvPicPr>
          <p:nvPr userDrawn="1"/>
        </p:nvPicPr>
        <p:blipFill>
          <a:blip r:embed="rId2" cstate="print"/>
          <a:stretch>
            <a:fillRect/>
          </a:stretch>
        </p:blipFill>
        <p:spPr>
          <a:xfrm>
            <a:off x="1752600" y="2216149"/>
            <a:ext cx="7010448" cy="146051"/>
          </a:xfrm>
          <a:prstGeom prst="rect">
            <a:avLst/>
          </a:prstGeom>
        </p:spPr>
      </p:pic>
      <p:sp>
        <p:nvSpPr>
          <p:cNvPr id="8" name="Title 1"/>
          <p:cNvSpPr>
            <a:spLocks noGrp="1"/>
          </p:cNvSpPr>
          <p:nvPr>
            <p:ph type="ctrTitle"/>
          </p:nvPr>
        </p:nvSpPr>
        <p:spPr>
          <a:xfrm>
            <a:off x="2514600" y="2416175"/>
            <a:ext cx="5943600" cy="1470025"/>
          </a:xfrm>
        </p:spPr>
        <p:txBody>
          <a:bodyPr anchor="b" anchorCtr="0">
            <a:normAutofit/>
          </a:bodyPr>
          <a:lstStyle/>
          <a:p>
            <a:r>
              <a:rPr lang="en-US" smtClean="0"/>
              <a:t>Click to edit Master title style</a:t>
            </a:r>
            <a:endParaRPr lang="en-US" dirty="0"/>
          </a:p>
        </p:txBody>
      </p:sp>
      <p:sp>
        <p:nvSpPr>
          <p:cNvPr id="9" name="Subtitle 2"/>
          <p:cNvSpPr>
            <a:spLocks noGrp="1"/>
          </p:cNvSpPr>
          <p:nvPr>
            <p:ph type="subTitle" idx="1"/>
          </p:nvPr>
        </p:nvSpPr>
        <p:spPr>
          <a:xfrm>
            <a:off x="2514600" y="4114800"/>
            <a:ext cx="5257800" cy="1752600"/>
          </a:xfrm>
        </p:spPr>
        <p:txBody>
          <a:bodyPr>
            <a:normAutofit/>
          </a:bodyPr>
          <a:lstStyle>
            <a:lvl1pPr marL="0" indent="0" algn="l">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1" name="Footer Placeholder 4"/>
          <p:cNvSpPr>
            <a:spLocks noGrp="1"/>
          </p:cNvSpPr>
          <p:nvPr>
            <p:ph type="ftr" sz="quarter" idx="3"/>
          </p:nvPr>
        </p:nvSpPr>
        <p:spPr>
          <a:xfrm>
            <a:off x="0" y="5867400"/>
            <a:ext cx="1905000" cy="838200"/>
          </a:xfrm>
          <a:prstGeom prst="rect">
            <a:avLst/>
          </a:prstGeom>
        </p:spPr>
        <p:txBody>
          <a:bodyPr vert="horz" lIns="91440" tIns="45720" rIns="91440" bIns="45720" rtlCol="0" anchor="ctr"/>
          <a:lstStyle>
            <a:lvl1pPr algn="r">
              <a:defRPr sz="900">
                <a:solidFill>
                  <a:schemeClr val="bg1">
                    <a:lumMod val="95000"/>
                  </a:schemeClr>
                </a:solidFill>
                <a:latin typeface="Arial Narrow" pitchFamily="34" charset="0"/>
              </a:defRPr>
            </a:lvl1pPr>
          </a:lstStyle>
          <a:p>
            <a:pPr>
              <a:defRPr/>
            </a:pPr>
            <a:endParaRPr lang="en-US" dirty="0">
              <a:latin typeface="Arial Narrow" pitchFamily="-112" charset="0"/>
              <a:cs typeface="Arial" charset="0"/>
            </a:endParaRPr>
          </a:p>
        </p:txBody>
      </p:sp>
      <p:pic>
        <p:nvPicPr>
          <p:cNvPr id="12" name="Picture 11" descr="title_blue hex.jpg"/>
          <p:cNvPicPr>
            <a:picLocks noChangeAspect="1"/>
          </p:cNvPicPr>
          <p:nvPr userDrawn="1"/>
        </p:nvPicPr>
        <p:blipFill>
          <a:blip r:embed="rId3" cstate="print"/>
          <a:stretch>
            <a:fillRect/>
          </a:stretch>
        </p:blipFill>
        <p:spPr>
          <a:xfrm>
            <a:off x="8153400" y="5943600"/>
            <a:ext cx="633984" cy="676656"/>
          </a:xfrm>
          <a:prstGeom prst="rect">
            <a:avLst/>
          </a:prstGeom>
        </p:spPr>
      </p:pic>
      <p:pic>
        <p:nvPicPr>
          <p:cNvPr id="13" name="Picture 12" descr="FINAL SIDEBAR2.jpg"/>
          <p:cNvPicPr>
            <a:picLocks noChangeAspect="1"/>
          </p:cNvPicPr>
          <p:nvPr userDrawn="1"/>
        </p:nvPicPr>
        <p:blipFill>
          <a:blip r:embed="rId4" cstate="print"/>
          <a:stretch>
            <a:fillRect/>
          </a:stretch>
        </p:blipFill>
        <p:spPr>
          <a:xfrm>
            <a:off x="0" y="0"/>
            <a:ext cx="2107449" cy="6858000"/>
          </a:xfrm>
          <a:prstGeom prst="rect">
            <a:avLst/>
          </a:prstGeom>
        </p:spPr>
      </p:pic>
      <p:pic>
        <p:nvPicPr>
          <p:cNvPr id="14" name="Picture 2" descr="C:\Documents and Settings\Marty Hollander\My Documents\Vidyo\Marketing\Presentations\New Template Design\Blue Gray\Final\Vidyo_Logo_Vertical_TM.png"/>
          <p:cNvPicPr>
            <a:picLocks noChangeAspect="1" noChangeArrowheads="1"/>
          </p:cNvPicPr>
          <p:nvPr userDrawn="1"/>
        </p:nvPicPr>
        <p:blipFill>
          <a:blip r:embed="rId5" cstate="print"/>
          <a:srcRect/>
          <a:stretch>
            <a:fillRect/>
          </a:stretch>
        </p:blipFill>
        <p:spPr bwMode="auto">
          <a:xfrm>
            <a:off x="2590800" y="433330"/>
            <a:ext cx="2032422" cy="1416166"/>
          </a:xfrm>
          <a:prstGeom prst="rect">
            <a:avLst/>
          </a:prstGeom>
          <a:noFill/>
        </p:spPr>
      </p:pic>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16" name="Picture 2" descr="C:\Documents and Settings\Marty Hollander\My Documents\Vidyo\Marketing\Presentations\New Template Design\Blue Gray\Final\Vidyo_Logo_Vertical_TM.png"/>
          <p:cNvPicPr>
            <a:picLocks noChangeAspect="1" noChangeArrowheads="1"/>
          </p:cNvPicPr>
          <p:nvPr userDrawn="1"/>
        </p:nvPicPr>
        <p:blipFill>
          <a:blip r:embed="rId2" cstate="print"/>
          <a:srcRect/>
          <a:stretch>
            <a:fillRect/>
          </a:stretch>
        </p:blipFill>
        <p:spPr bwMode="auto">
          <a:xfrm>
            <a:off x="7546364" y="431800"/>
            <a:ext cx="1280136" cy="891983"/>
          </a:xfrm>
          <a:prstGeom prst="rect">
            <a:avLst/>
          </a:prstGeom>
          <a:noFill/>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marL="285750" indent="-285750">
              <a:buFontTx/>
              <a:buBlip>
                <a:blip r:embed="rId3"/>
              </a:buBlip>
              <a:defRPr sz="2400" b="1"/>
            </a:lvl1pPr>
            <a:lvl2pPr marL="571500" indent="-285750">
              <a:buFontTx/>
              <a:buBlip>
                <a:blip r:embed="rId4"/>
              </a:buBlip>
              <a:defRPr sz="2200"/>
            </a:lvl2pPr>
            <a:lvl3pPr marL="857250" indent="-285750">
              <a:buFontTx/>
              <a:buBlip>
                <a:blip r:embed="rId3"/>
              </a:buBlip>
              <a:defRPr sz="2000"/>
            </a:lvl3pPr>
            <a:lvl4pPr marL="1143000" indent="-285750">
              <a:buFontTx/>
              <a:buBlip>
                <a:blip r:embed="rId4"/>
              </a:buBlip>
              <a:defRPr sz="1800"/>
            </a:lvl4pPr>
            <a:lvl5pPr marL="1428750" indent="-285750">
              <a:buFontTx/>
              <a:buBlip>
                <a:blip r:embed="rId3"/>
              </a:buBlip>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8" name="Picture 7" descr="NEW TOPBAR4.jpg"/>
          <p:cNvPicPr>
            <a:picLocks noChangeAspect="1"/>
          </p:cNvPicPr>
          <p:nvPr userDrawn="1"/>
        </p:nvPicPr>
        <p:blipFill>
          <a:blip r:embed="rId5" cstate="print"/>
          <a:stretch>
            <a:fillRect/>
          </a:stretch>
        </p:blipFill>
        <p:spPr>
          <a:xfrm>
            <a:off x="0" y="0"/>
            <a:ext cx="9144000" cy="417534"/>
          </a:xfrm>
          <a:prstGeom prst="rect">
            <a:avLst/>
          </a:prstGeom>
        </p:spPr>
      </p:pic>
      <p:pic>
        <p:nvPicPr>
          <p:cNvPr id="9" name="Picture 8" descr="ppt_new blue_bullet line2.jpg"/>
          <p:cNvPicPr>
            <a:picLocks noChangeAspect="1"/>
          </p:cNvPicPr>
          <p:nvPr userDrawn="1"/>
        </p:nvPicPr>
        <p:blipFill>
          <a:blip r:embed="rId6" cstate="print"/>
          <a:stretch>
            <a:fillRect/>
          </a:stretch>
        </p:blipFill>
        <p:spPr>
          <a:xfrm>
            <a:off x="76200" y="1426672"/>
            <a:ext cx="8763000" cy="75016"/>
          </a:xfrm>
          <a:prstGeom prst="rect">
            <a:avLst/>
          </a:prstGeom>
        </p:spPr>
      </p:pic>
      <p:pic>
        <p:nvPicPr>
          <p:cNvPr id="10" name="Picture 9" descr="ppt_new blue_bottom bar.jpg"/>
          <p:cNvPicPr>
            <a:picLocks noChangeAspect="1"/>
          </p:cNvPicPr>
          <p:nvPr userDrawn="1"/>
        </p:nvPicPr>
        <p:blipFill>
          <a:blip r:embed="rId7" cstate="print"/>
          <a:stretch>
            <a:fillRect/>
          </a:stretch>
        </p:blipFill>
        <p:spPr>
          <a:xfrm>
            <a:off x="0" y="6403326"/>
            <a:ext cx="9144000" cy="454674"/>
          </a:xfrm>
          <a:prstGeom prst="rect">
            <a:avLst/>
          </a:prstGeom>
        </p:spPr>
      </p:pic>
      <p:sp>
        <p:nvSpPr>
          <p:cNvPr id="12" name="Slide Number Placeholder 5"/>
          <p:cNvSpPr txBox="1">
            <a:spLocks/>
          </p:cNvSpPr>
          <p:nvPr userDrawn="1"/>
        </p:nvSpPr>
        <p:spPr>
          <a:xfrm>
            <a:off x="8702254" y="6434199"/>
            <a:ext cx="381000" cy="365125"/>
          </a:xfrm>
          <a:prstGeom prst="rect">
            <a:avLst/>
          </a:prstGeom>
        </p:spPr>
        <p:txBody>
          <a:bodyPr vert="horz" lIns="91440" tIns="45720" rIns="91440" bIns="45720" rtlCol="0" anchor="ctr"/>
          <a:lstStyle>
            <a:lvl1pPr algn="ctr">
              <a:defRPr b="1">
                <a:solidFill>
                  <a:schemeClr val="bg1"/>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E6A057E0-268E-4052-9A53-7212692B2927}" type="slidenum">
              <a:rPr kumimoji="0" lang="en-US" sz="1200" b="1" i="0" u="none" strike="noStrike" kern="1200" cap="none" spc="0" normalizeH="0" baseline="0" noProof="0" smtClean="0">
                <a:ln>
                  <a:noFill/>
                </a:ln>
                <a:solidFill>
                  <a:schemeClr val="bg1"/>
                </a:solidFill>
                <a:effectLst/>
                <a:uLnTx/>
                <a:uFillTx/>
                <a:latin typeface="Arial Narrow" pitchFamily="34" charset="0"/>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200" b="1" i="0" u="none" strike="noStrike" kern="1200" cap="none" spc="0" normalizeH="0" baseline="0" noProof="0" dirty="0">
              <a:ln>
                <a:noFill/>
              </a:ln>
              <a:solidFill>
                <a:schemeClr val="bg1"/>
              </a:solidFill>
              <a:effectLst/>
              <a:uLnTx/>
              <a:uFillTx/>
              <a:latin typeface="Arial Narrow" pitchFamily="34" charset="0"/>
              <a:ea typeface="+mn-ea"/>
              <a:cs typeface="+mn-cs"/>
            </a:endParaRPr>
          </a:p>
        </p:txBody>
      </p:sp>
      <p:sp>
        <p:nvSpPr>
          <p:cNvPr id="13" name="Date Placeholder 3"/>
          <p:cNvSpPr txBox="1">
            <a:spLocks/>
          </p:cNvSpPr>
          <p:nvPr userDrawn="1"/>
        </p:nvSpPr>
        <p:spPr>
          <a:xfrm>
            <a:off x="5670699" y="6572250"/>
            <a:ext cx="1066800" cy="304800"/>
          </a:xfrm>
          <a:prstGeom prst="rect">
            <a:avLst/>
          </a:prstGeom>
        </p:spPr>
        <p:txBody>
          <a:bodyPr vert="horz" lIns="91440" tIns="45720" rIns="91440" bIns="45720" rtlCol="0" anchor="ctr"/>
          <a:lstStyle>
            <a:lvl1pPr>
              <a:defRPr sz="900" b="0">
                <a:solidFill>
                  <a:schemeClr val="bg1">
                    <a:lumMod val="9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chemeClr val="bg1">
                  <a:lumMod val="95000"/>
                </a:schemeClr>
              </a:solidFill>
              <a:effectLst/>
              <a:uLnTx/>
              <a:uFillTx/>
              <a:latin typeface="Arial Narrow" pitchFamily="34" charset="0"/>
              <a:ea typeface="+mn-ea"/>
              <a:cs typeface="+mn-cs"/>
            </a:endParaRPr>
          </a:p>
        </p:txBody>
      </p:sp>
      <p:sp>
        <p:nvSpPr>
          <p:cNvPr id="15" name="Footer Placeholder 2"/>
          <p:cNvSpPr txBox="1">
            <a:spLocks/>
          </p:cNvSpPr>
          <p:nvPr userDrawn="1"/>
        </p:nvSpPr>
        <p:spPr>
          <a:xfrm>
            <a:off x="1479699" y="6627813"/>
            <a:ext cx="4114800" cy="193675"/>
          </a:xfrm>
          <a:prstGeom prst="rect">
            <a:avLst/>
          </a:prstGeom>
        </p:spPr>
        <p:txBody>
          <a:bodyPr anchor="ctr"/>
          <a:lstStyle/>
          <a:p>
            <a:pPr algn="r">
              <a:defRPr/>
            </a:pPr>
            <a:endParaRPr lang="en-US" sz="900" dirty="0">
              <a:solidFill>
                <a:schemeClr val="bg1">
                  <a:lumMod val="95000"/>
                </a:schemeClr>
              </a:solidFill>
              <a:latin typeface="Arial Narrow" pitchFamily="-112" charset="0"/>
              <a:cs typeface="Arial" charset="0"/>
            </a:endParaRPr>
          </a:p>
        </p:txBody>
      </p:sp>
      <p:sp>
        <p:nvSpPr>
          <p:cNvPr id="17" name="Content Placeholder 2"/>
          <p:cNvSpPr>
            <a:spLocks noGrp="1"/>
          </p:cNvSpPr>
          <p:nvPr>
            <p:ph sz="half" idx="10"/>
          </p:nvPr>
        </p:nvSpPr>
        <p:spPr>
          <a:xfrm>
            <a:off x="4800600" y="1600200"/>
            <a:ext cx="4038600" cy="4525963"/>
          </a:xfrm>
        </p:spPr>
        <p:txBody>
          <a:bodyPr/>
          <a:lstStyle>
            <a:lvl1pPr marL="285750" indent="-285750">
              <a:buFontTx/>
              <a:buBlip>
                <a:blip r:embed="rId3"/>
              </a:buBlip>
              <a:defRPr sz="2400" b="1"/>
            </a:lvl1pPr>
            <a:lvl2pPr marL="571500" indent="-285750">
              <a:buFontTx/>
              <a:buBlip>
                <a:blip r:embed="rId4"/>
              </a:buBlip>
              <a:defRPr sz="2200"/>
            </a:lvl2pPr>
            <a:lvl3pPr marL="857250" indent="-285750">
              <a:buFontTx/>
              <a:buBlip>
                <a:blip r:embed="rId3"/>
              </a:buBlip>
              <a:defRPr sz="2000"/>
            </a:lvl3pPr>
            <a:lvl4pPr marL="1143000" indent="-285750">
              <a:buFontTx/>
              <a:buBlip>
                <a:blip r:embed="rId4"/>
              </a:buBlip>
              <a:defRPr sz="1800"/>
            </a:lvl4pPr>
            <a:lvl5pPr marL="1428750" indent="-285750">
              <a:buFontTx/>
              <a:buBlip>
                <a:blip r:embed="rId3"/>
              </a:buBlip>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20" name="Picture 2" descr="C:\Documents and Settings\Marty Hollander\My Documents\Vidyo\Marketing\Presentations\New Template Design\Blue Gray\Final\Vidyo_Logo_Vertical_TM.png"/>
          <p:cNvPicPr>
            <a:picLocks noChangeAspect="1" noChangeArrowheads="1"/>
          </p:cNvPicPr>
          <p:nvPr userDrawn="1"/>
        </p:nvPicPr>
        <p:blipFill>
          <a:blip r:embed="rId2" cstate="print"/>
          <a:srcRect/>
          <a:stretch>
            <a:fillRect/>
          </a:stretch>
        </p:blipFill>
        <p:spPr bwMode="auto">
          <a:xfrm>
            <a:off x="7546364" y="431800"/>
            <a:ext cx="1280136" cy="891983"/>
          </a:xfrm>
          <a:prstGeom prst="rect">
            <a:avLst/>
          </a:prstGeom>
          <a:noFill/>
        </p:spPr>
      </p:pic>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pic>
        <p:nvPicPr>
          <p:cNvPr id="10" name="Picture 9" descr="NEW TOPBAR4.jpg"/>
          <p:cNvPicPr>
            <a:picLocks noChangeAspect="1"/>
          </p:cNvPicPr>
          <p:nvPr userDrawn="1"/>
        </p:nvPicPr>
        <p:blipFill>
          <a:blip r:embed="rId3" cstate="print"/>
          <a:stretch>
            <a:fillRect/>
          </a:stretch>
        </p:blipFill>
        <p:spPr>
          <a:xfrm>
            <a:off x="0" y="0"/>
            <a:ext cx="9144000" cy="417534"/>
          </a:xfrm>
          <a:prstGeom prst="rect">
            <a:avLst/>
          </a:prstGeom>
        </p:spPr>
      </p:pic>
      <p:pic>
        <p:nvPicPr>
          <p:cNvPr id="11" name="Picture 10" descr="ppt_new blue_bullet line2.jpg"/>
          <p:cNvPicPr>
            <a:picLocks noChangeAspect="1"/>
          </p:cNvPicPr>
          <p:nvPr userDrawn="1"/>
        </p:nvPicPr>
        <p:blipFill>
          <a:blip r:embed="rId4" cstate="print"/>
          <a:stretch>
            <a:fillRect/>
          </a:stretch>
        </p:blipFill>
        <p:spPr>
          <a:xfrm>
            <a:off x="76200" y="1426672"/>
            <a:ext cx="8763000" cy="75016"/>
          </a:xfrm>
          <a:prstGeom prst="rect">
            <a:avLst/>
          </a:prstGeom>
        </p:spPr>
      </p:pic>
      <p:pic>
        <p:nvPicPr>
          <p:cNvPr id="12" name="Picture 11" descr="ppt_new blue_bottom bar.jpg"/>
          <p:cNvPicPr>
            <a:picLocks noChangeAspect="1"/>
          </p:cNvPicPr>
          <p:nvPr userDrawn="1"/>
        </p:nvPicPr>
        <p:blipFill>
          <a:blip r:embed="rId5" cstate="print"/>
          <a:stretch>
            <a:fillRect/>
          </a:stretch>
        </p:blipFill>
        <p:spPr>
          <a:xfrm>
            <a:off x="0" y="6403326"/>
            <a:ext cx="9144000" cy="454674"/>
          </a:xfrm>
          <a:prstGeom prst="rect">
            <a:avLst/>
          </a:prstGeom>
        </p:spPr>
      </p:pic>
      <p:sp>
        <p:nvSpPr>
          <p:cNvPr id="14" name="Slide Number Placeholder 5"/>
          <p:cNvSpPr txBox="1">
            <a:spLocks/>
          </p:cNvSpPr>
          <p:nvPr userDrawn="1"/>
        </p:nvSpPr>
        <p:spPr>
          <a:xfrm>
            <a:off x="8702254" y="6434199"/>
            <a:ext cx="381000" cy="365125"/>
          </a:xfrm>
          <a:prstGeom prst="rect">
            <a:avLst/>
          </a:prstGeom>
        </p:spPr>
        <p:txBody>
          <a:bodyPr vert="horz" lIns="91440" tIns="45720" rIns="91440" bIns="45720" rtlCol="0" anchor="ctr"/>
          <a:lstStyle>
            <a:lvl1pPr algn="ctr">
              <a:defRPr b="1">
                <a:solidFill>
                  <a:schemeClr val="bg1"/>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E6A057E0-268E-4052-9A53-7212692B2927}" type="slidenum">
              <a:rPr kumimoji="0" lang="en-US" sz="1200" b="1" i="0" u="none" strike="noStrike" kern="1200" cap="none" spc="0" normalizeH="0" baseline="0" noProof="0" smtClean="0">
                <a:ln>
                  <a:noFill/>
                </a:ln>
                <a:solidFill>
                  <a:schemeClr val="bg1"/>
                </a:solidFill>
                <a:effectLst/>
                <a:uLnTx/>
                <a:uFillTx/>
                <a:latin typeface="Arial Narrow" pitchFamily="34" charset="0"/>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200" b="1" i="0" u="none" strike="noStrike" kern="1200" cap="none" spc="0" normalizeH="0" baseline="0" noProof="0" dirty="0">
              <a:ln>
                <a:noFill/>
              </a:ln>
              <a:solidFill>
                <a:schemeClr val="bg1"/>
              </a:solidFill>
              <a:effectLst/>
              <a:uLnTx/>
              <a:uFillTx/>
              <a:latin typeface="Arial Narrow" pitchFamily="34" charset="0"/>
              <a:ea typeface="+mn-ea"/>
              <a:cs typeface="+mn-cs"/>
            </a:endParaRPr>
          </a:p>
        </p:txBody>
      </p:sp>
      <p:sp>
        <p:nvSpPr>
          <p:cNvPr id="15" name="Date Placeholder 3"/>
          <p:cNvSpPr txBox="1">
            <a:spLocks/>
          </p:cNvSpPr>
          <p:nvPr userDrawn="1"/>
        </p:nvSpPr>
        <p:spPr>
          <a:xfrm>
            <a:off x="5670699" y="6572250"/>
            <a:ext cx="1066800" cy="304800"/>
          </a:xfrm>
          <a:prstGeom prst="rect">
            <a:avLst/>
          </a:prstGeom>
        </p:spPr>
        <p:txBody>
          <a:bodyPr vert="horz" lIns="91440" tIns="45720" rIns="91440" bIns="45720" rtlCol="0" anchor="ctr"/>
          <a:lstStyle>
            <a:lvl1pPr>
              <a:defRPr sz="900" b="0">
                <a:solidFill>
                  <a:schemeClr val="bg1">
                    <a:lumMod val="9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chemeClr val="bg1">
                  <a:lumMod val="95000"/>
                </a:schemeClr>
              </a:solidFill>
              <a:effectLst/>
              <a:uLnTx/>
              <a:uFillTx/>
              <a:latin typeface="Arial Narrow" pitchFamily="34" charset="0"/>
              <a:ea typeface="+mn-ea"/>
              <a:cs typeface="+mn-cs"/>
            </a:endParaRPr>
          </a:p>
        </p:txBody>
      </p:sp>
      <p:sp>
        <p:nvSpPr>
          <p:cNvPr id="18" name="Content Placeholder 2"/>
          <p:cNvSpPr>
            <a:spLocks noGrp="1"/>
          </p:cNvSpPr>
          <p:nvPr>
            <p:ph sz="half" idx="10"/>
          </p:nvPr>
        </p:nvSpPr>
        <p:spPr>
          <a:xfrm>
            <a:off x="457200" y="2171700"/>
            <a:ext cx="4038600" cy="3916363"/>
          </a:xfrm>
        </p:spPr>
        <p:txBody>
          <a:bodyPr/>
          <a:lstStyle>
            <a:lvl1pPr marL="285750" indent="-285750">
              <a:buFontTx/>
              <a:buBlip>
                <a:blip r:embed="rId6"/>
              </a:buBlip>
              <a:defRPr sz="2400" b="0"/>
            </a:lvl1pPr>
            <a:lvl2pPr marL="571500" indent="-285750">
              <a:buFontTx/>
              <a:buBlip>
                <a:blip r:embed="rId7"/>
              </a:buBlip>
              <a:defRPr sz="2200"/>
            </a:lvl2pPr>
            <a:lvl3pPr marL="857250" indent="-285750">
              <a:buFontTx/>
              <a:buBlip>
                <a:blip r:embed="rId6"/>
              </a:buBlip>
              <a:defRPr sz="2000"/>
            </a:lvl3pPr>
            <a:lvl4pPr marL="1143000" indent="-285750">
              <a:buFontTx/>
              <a:buBlip>
                <a:blip r:embed="rId7"/>
              </a:buBlip>
              <a:defRPr sz="1800"/>
            </a:lvl4pPr>
            <a:lvl5pPr marL="1428750" indent="-285750">
              <a:buFontTx/>
              <a:buBlip>
                <a:blip r:embed="rId6"/>
              </a:buBlip>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9" name="Content Placeholder 2"/>
          <p:cNvSpPr>
            <a:spLocks noGrp="1"/>
          </p:cNvSpPr>
          <p:nvPr>
            <p:ph sz="half" idx="11"/>
          </p:nvPr>
        </p:nvSpPr>
        <p:spPr>
          <a:xfrm>
            <a:off x="4648200" y="2171700"/>
            <a:ext cx="4038600" cy="3916363"/>
          </a:xfrm>
        </p:spPr>
        <p:txBody>
          <a:bodyPr/>
          <a:lstStyle>
            <a:lvl1pPr marL="285750" indent="-285750">
              <a:buFontTx/>
              <a:buBlip>
                <a:blip r:embed="rId6"/>
              </a:buBlip>
              <a:defRPr sz="2400" b="0"/>
            </a:lvl1pPr>
            <a:lvl2pPr marL="571500" indent="-285750">
              <a:buFontTx/>
              <a:buBlip>
                <a:blip r:embed="rId7"/>
              </a:buBlip>
              <a:defRPr sz="2200"/>
            </a:lvl2pPr>
            <a:lvl3pPr marL="857250" indent="-285750">
              <a:buFontTx/>
              <a:buBlip>
                <a:blip r:embed="rId6"/>
              </a:buBlip>
              <a:defRPr sz="2000"/>
            </a:lvl3pPr>
            <a:lvl4pPr marL="1143000" indent="-285750">
              <a:buFontTx/>
              <a:buBlip>
                <a:blip r:embed="rId7"/>
              </a:buBlip>
              <a:defRPr sz="1800"/>
            </a:lvl4pPr>
            <a:lvl5pPr marL="1428750" indent="-285750">
              <a:buFontTx/>
              <a:buBlip>
                <a:blip r:embed="rId6"/>
              </a:buBlip>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7" name="Picture 2" descr="C:\Documents and Settings\Marty Hollander\My Documents\Vidyo\Marketing\Presentations\New Template Design\Blue Gray\Final\Vidyo_Logo_Vertical_TM.png"/>
          <p:cNvPicPr>
            <a:picLocks noChangeAspect="1" noChangeArrowheads="1"/>
          </p:cNvPicPr>
          <p:nvPr userDrawn="1"/>
        </p:nvPicPr>
        <p:blipFill>
          <a:blip r:embed="rId2" cstate="print"/>
          <a:srcRect/>
          <a:stretch>
            <a:fillRect/>
          </a:stretch>
        </p:blipFill>
        <p:spPr bwMode="auto">
          <a:xfrm>
            <a:off x="7546364" y="431800"/>
            <a:ext cx="1280136" cy="891983"/>
          </a:xfrm>
          <a:prstGeom prst="rect">
            <a:avLst/>
          </a:prstGeom>
          <a:noFill/>
        </p:spPr>
      </p:pic>
      <p:pic>
        <p:nvPicPr>
          <p:cNvPr id="7" name="Picture 6" descr="NEW TOPBAR4.jpg"/>
          <p:cNvPicPr>
            <a:picLocks noChangeAspect="1"/>
          </p:cNvPicPr>
          <p:nvPr userDrawn="1"/>
        </p:nvPicPr>
        <p:blipFill>
          <a:blip r:embed="rId3" cstate="print"/>
          <a:stretch>
            <a:fillRect/>
          </a:stretch>
        </p:blipFill>
        <p:spPr>
          <a:xfrm>
            <a:off x="0" y="0"/>
            <a:ext cx="9144000" cy="417534"/>
          </a:xfrm>
          <a:prstGeom prst="rect">
            <a:avLst/>
          </a:prstGeom>
        </p:spPr>
      </p:pic>
      <p:pic>
        <p:nvPicPr>
          <p:cNvPr id="8" name="Picture 7" descr="ppt_new blue_bullet line2.jpg"/>
          <p:cNvPicPr>
            <a:picLocks noChangeAspect="1"/>
          </p:cNvPicPr>
          <p:nvPr userDrawn="1"/>
        </p:nvPicPr>
        <p:blipFill>
          <a:blip r:embed="rId4" cstate="print"/>
          <a:stretch>
            <a:fillRect/>
          </a:stretch>
        </p:blipFill>
        <p:spPr>
          <a:xfrm>
            <a:off x="76200" y="1426672"/>
            <a:ext cx="8763000" cy="75016"/>
          </a:xfrm>
          <a:prstGeom prst="rect">
            <a:avLst/>
          </a:prstGeom>
        </p:spPr>
      </p:pic>
      <p:pic>
        <p:nvPicPr>
          <p:cNvPr id="9" name="Picture 8" descr="ppt_new blue_bottom bar.jpg"/>
          <p:cNvPicPr>
            <a:picLocks noChangeAspect="1"/>
          </p:cNvPicPr>
          <p:nvPr userDrawn="1"/>
        </p:nvPicPr>
        <p:blipFill>
          <a:blip r:embed="rId5" cstate="print"/>
          <a:stretch>
            <a:fillRect/>
          </a:stretch>
        </p:blipFill>
        <p:spPr>
          <a:xfrm>
            <a:off x="0" y="6403326"/>
            <a:ext cx="9144000" cy="454674"/>
          </a:xfrm>
          <a:prstGeom prst="rect">
            <a:avLst/>
          </a:prstGeom>
        </p:spPr>
      </p:pic>
      <p:sp>
        <p:nvSpPr>
          <p:cNvPr id="10" name="Title 1"/>
          <p:cNvSpPr>
            <a:spLocks noGrp="1"/>
          </p:cNvSpPr>
          <p:nvPr>
            <p:ph type="title"/>
          </p:nvPr>
        </p:nvSpPr>
        <p:spPr>
          <a:xfrm>
            <a:off x="457200" y="274638"/>
            <a:ext cx="6934200" cy="1143000"/>
          </a:xfrm>
        </p:spPr>
        <p:txBody>
          <a:bodyPr/>
          <a:lstStyle/>
          <a:p>
            <a:r>
              <a:rPr lang="en-US" smtClean="0"/>
              <a:t>Click to edit Master title style</a:t>
            </a:r>
            <a:endParaRPr lang="en-US" dirty="0"/>
          </a:p>
        </p:txBody>
      </p:sp>
      <p:sp>
        <p:nvSpPr>
          <p:cNvPr id="11" name="Content Placeholder 2"/>
          <p:cNvSpPr>
            <a:spLocks noGrp="1"/>
          </p:cNvSpPr>
          <p:nvPr>
            <p:ph idx="1"/>
          </p:nvPr>
        </p:nvSpPr>
        <p:spPr>
          <a:xfrm>
            <a:off x="457200" y="1524000"/>
            <a:ext cx="8229600" cy="4953000"/>
          </a:xfrm>
        </p:spPr>
        <p:txBody>
          <a:bodyPr/>
          <a:lstStyle>
            <a:lvl1pPr>
              <a:buFontTx/>
              <a:buNone/>
              <a:defRPr sz="2400"/>
            </a:lvl1pPr>
            <a:lvl2pPr>
              <a:buFontTx/>
              <a:buBlip>
                <a:blip r:embed="rId6"/>
              </a:buBlip>
              <a:defRPr sz="2000">
                <a:solidFill>
                  <a:schemeClr val="tx1"/>
                </a:solidFill>
              </a:defRPr>
            </a:lvl2pPr>
            <a:lvl3pPr>
              <a:buSzPct val="95000"/>
              <a:buFontTx/>
              <a:buBlip>
                <a:blip r:embed="rId7"/>
              </a:buBlip>
              <a:defRPr sz="1800">
                <a:solidFill>
                  <a:schemeClr val="tx1"/>
                </a:solidFill>
              </a:defRPr>
            </a:lvl3pPr>
            <a:lvl4pPr>
              <a:buFontTx/>
              <a:buBlip>
                <a:blip r:embed="rId6"/>
              </a:buBlip>
              <a:defRPr sz="1600">
                <a:solidFill>
                  <a:schemeClr val="tx1"/>
                </a:solidFill>
              </a:defRPr>
            </a:lvl4pPr>
            <a:lvl5pPr>
              <a:buSzPct val="85000"/>
              <a:buFontTx/>
              <a:buBlip>
                <a:blip r:embed="rId7"/>
              </a:buBlip>
              <a:defRPr sz="1600">
                <a:solidFill>
                  <a:schemeClr val="tx1"/>
                </a:solidFill>
              </a:defRPr>
            </a:lvl5pPr>
          </a:lstStyle>
          <a:p>
            <a:pPr lvl="0"/>
            <a:r>
              <a:rPr lang="en-US" smtClean="0"/>
              <a:t>Click to edit Master text styles</a:t>
            </a:r>
          </a:p>
        </p:txBody>
      </p:sp>
      <p:sp>
        <p:nvSpPr>
          <p:cNvPr id="13" name="Slide Number Placeholder 5"/>
          <p:cNvSpPr>
            <a:spLocks noGrp="1"/>
          </p:cNvSpPr>
          <p:nvPr>
            <p:ph type="sldNum" sz="quarter" idx="12"/>
          </p:nvPr>
        </p:nvSpPr>
        <p:spPr>
          <a:xfrm>
            <a:off x="8702254" y="6434199"/>
            <a:ext cx="381000" cy="365125"/>
          </a:xfrm>
        </p:spPr>
        <p:txBody>
          <a:bodyPr/>
          <a:lstStyle>
            <a:lvl1pPr algn="ctr">
              <a:defRPr b="1">
                <a:solidFill>
                  <a:schemeClr val="bg1"/>
                </a:solidFill>
              </a:defRPr>
            </a:lvl1pPr>
          </a:lstStyle>
          <a:p>
            <a:fld id="{E6A057E0-268E-4052-9A53-7212692B2927}" type="slidenum">
              <a:rPr lang="en-US" smtClean="0"/>
              <a:pPr/>
              <a:t>‹#›</a:t>
            </a:fld>
            <a:endParaRPr lang="en-US" dirty="0"/>
          </a:p>
        </p:txBody>
      </p:sp>
      <p:sp>
        <p:nvSpPr>
          <p:cNvPr id="16" name="Footer Placeholder 2"/>
          <p:cNvSpPr txBox="1">
            <a:spLocks/>
          </p:cNvSpPr>
          <p:nvPr userDrawn="1"/>
        </p:nvSpPr>
        <p:spPr>
          <a:xfrm>
            <a:off x="1479699" y="6627813"/>
            <a:ext cx="4114800" cy="193675"/>
          </a:xfrm>
          <a:prstGeom prst="rect">
            <a:avLst/>
          </a:prstGeom>
        </p:spPr>
        <p:txBody>
          <a:bodyPr anchor="ctr"/>
          <a:lstStyle/>
          <a:p>
            <a:pPr algn="r">
              <a:defRPr/>
            </a:pPr>
            <a:endParaRPr lang="en-US" sz="900" dirty="0">
              <a:solidFill>
                <a:schemeClr val="bg1">
                  <a:lumMod val="95000"/>
                </a:schemeClr>
              </a:solidFill>
              <a:latin typeface="Arial Narrow" pitchFamily="-112" charset="0"/>
              <a:cs typeface="Arial" charset="0"/>
            </a:endParaRP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10" name="Picture 2" descr="C:\Documents and Settings\Marty Hollander\My Documents\Vidyo\Marketing\Presentations\New Template Design\Blue Gray\Final\Vidyo_Logo_Vertical_TM.png"/>
          <p:cNvPicPr>
            <a:picLocks noChangeAspect="1" noChangeArrowheads="1"/>
          </p:cNvPicPr>
          <p:nvPr userDrawn="1"/>
        </p:nvPicPr>
        <p:blipFill>
          <a:blip r:embed="rId2" cstate="print"/>
          <a:srcRect/>
          <a:stretch>
            <a:fillRect/>
          </a:stretch>
        </p:blipFill>
        <p:spPr bwMode="auto">
          <a:xfrm>
            <a:off x="7546364" y="431800"/>
            <a:ext cx="1280136" cy="891983"/>
          </a:xfrm>
          <a:prstGeom prst="rect">
            <a:avLst/>
          </a:prstGeom>
          <a:noFill/>
        </p:spPr>
      </p:pic>
      <p:pic>
        <p:nvPicPr>
          <p:cNvPr id="28" name="Picture 27" descr="NEW TOPBAR4.jpg"/>
          <p:cNvPicPr>
            <a:picLocks noChangeAspect="1"/>
          </p:cNvPicPr>
          <p:nvPr userDrawn="1"/>
        </p:nvPicPr>
        <p:blipFill>
          <a:blip r:embed="rId3" cstate="print"/>
          <a:stretch>
            <a:fillRect/>
          </a:stretch>
        </p:blipFill>
        <p:spPr>
          <a:xfrm>
            <a:off x="0" y="0"/>
            <a:ext cx="9144000" cy="417534"/>
          </a:xfrm>
          <a:prstGeom prst="rect">
            <a:avLst/>
          </a:prstGeom>
        </p:spPr>
      </p:pic>
      <p:pic>
        <p:nvPicPr>
          <p:cNvPr id="29" name="Picture 28" descr="ppt_new blue_bullet line2.jpg"/>
          <p:cNvPicPr>
            <a:picLocks noChangeAspect="1"/>
          </p:cNvPicPr>
          <p:nvPr userDrawn="1"/>
        </p:nvPicPr>
        <p:blipFill>
          <a:blip r:embed="rId4" cstate="print"/>
          <a:stretch>
            <a:fillRect/>
          </a:stretch>
        </p:blipFill>
        <p:spPr>
          <a:xfrm>
            <a:off x="76200" y="1426672"/>
            <a:ext cx="8763000" cy="75016"/>
          </a:xfrm>
          <a:prstGeom prst="rect">
            <a:avLst/>
          </a:prstGeom>
        </p:spPr>
      </p:pic>
      <p:pic>
        <p:nvPicPr>
          <p:cNvPr id="30" name="Picture 29" descr="ppt_new blue_bottom bar.jpg"/>
          <p:cNvPicPr>
            <a:picLocks noChangeAspect="1"/>
          </p:cNvPicPr>
          <p:nvPr userDrawn="1"/>
        </p:nvPicPr>
        <p:blipFill>
          <a:blip r:embed="rId5" cstate="print"/>
          <a:stretch>
            <a:fillRect/>
          </a:stretch>
        </p:blipFill>
        <p:spPr>
          <a:xfrm>
            <a:off x="0" y="6403326"/>
            <a:ext cx="9144000" cy="454674"/>
          </a:xfrm>
          <a:prstGeom prst="rect">
            <a:avLst/>
          </a:prstGeom>
        </p:spPr>
      </p:pic>
      <p:sp>
        <p:nvSpPr>
          <p:cNvPr id="32" name="Slide Number Placeholder 5"/>
          <p:cNvSpPr>
            <a:spLocks noGrp="1"/>
          </p:cNvSpPr>
          <p:nvPr>
            <p:ph type="sldNum" sz="quarter" idx="12"/>
          </p:nvPr>
        </p:nvSpPr>
        <p:spPr>
          <a:xfrm>
            <a:off x="8702254" y="6434199"/>
            <a:ext cx="381000" cy="365125"/>
          </a:xfrm>
        </p:spPr>
        <p:txBody>
          <a:bodyPr/>
          <a:lstStyle>
            <a:lvl1pPr algn="ctr">
              <a:defRPr b="1">
                <a:solidFill>
                  <a:schemeClr val="bg1"/>
                </a:solidFill>
              </a:defRPr>
            </a:lvl1pPr>
          </a:lstStyle>
          <a:p>
            <a:fld id="{E6A057E0-268E-4052-9A53-7212692B2927}" type="slidenum">
              <a:rPr lang="en-US" smtClean="0"/>
              <a:pPr/>
              <a:t>‹#›</a:t>
            </a:fld>
            <a:endParaRPr lang="en-US" dirty="0"/>
          </a:p>
        </p:txBody>
      </p:sp>
      <p:sp>
        <p:nvSpPr>
          <p:cNvPr id="35" name="Footer Placeholder 2"/>
          <p:cNvSpPr txBox="1">
            <a:spLocks/>
          </p:cNvSpPr>
          <p:nvPr userDrawn="1"/>
        </p:nvSpPr>
        <p:spPr>
          <a:xfrm>
            <a:off x="1479699" y="6627813"/>
            <a:ext cx="4114800" cy="193675"/>
          </a:xfrm>
          <a:prstGeom prst="rect">
            <a:avLst/>
          </a:prstGeom>
        </p:spPr>
        <p:txBody>
          <a:bodyPr anchor="ctr"/>
          <a:lstStyle/>
          <a:p>
            <a:pPr algn="r">
              <a:defRPr/>
            </a:pPr>
            <a:endParaRPr lang="en-US" sz="900" dirty="0">
              <a:solidFill>
                <a:schemeClr val="bg1">
                  <a:lumMod val="95000"/>
                </a:schemeClr>
              </a:solidFill>
              <a:latin typeface="Arial Narrow" pitchFamily="-112" charset="0"/>
              <a:cs typeface="Arial" charset="0"/>
            </a:endParaRP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438400" y="4876800"/>
            <a:ext cx="4840288" cy="566738"/>
          </a:xfrm>
        </p:spPr>
        <p:txBody>
          <a:bodyPr anchor="b"/>
          <a:lstStyle>
            <a:lvl1pPr algn="l">
              <a:defRPr sz="2000" b="1"/>
            </a:lvl1pPr>
          </a:lstStyle>
          <a:p>
            <a:r>
              <a:rPr lang="en-US" smtClean="0"/>
              <a:t>Click to edit Master title style</a:t>
            </a:r>
            <a:endParaRPr lang="en-US" dirty="0"/>
          </a:p>
        </p:txBody>
      </p:sp>
      <p:sp>
        <p:nvSpPr>
          <p:cNvPr id="3" name="Picture Placeholder 2"/>
          <p:cNvSpPr>
            <a:spLocks noGrp="1"/>
          </p:cNvSpPr>
          <p:nvPr>
            <p:ph type="pic" idx="1"/>
          </p:nvPr>
        </p:nvSpPr>
        <p:spPr>
          <a:xfrm>
            <a:off x="2286000" y="381000"/>
            <a:ext cx="6477000" cy="42672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2438400" y="5443538"/>
            <a:ext cx="484028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pic>
        <p:nvPicPr>
          <p:cNvPr id="8" name="Picture 7" descr="ppt_new blue_title line.jpg"/>
          <p:cNvPicPr>
            <a:picLocks noChangeAspect="1"/>
          </p:cNvPicPr>
          <p:nvPr userDrawn="1"/>
        </p:nvPicPr>
        <p:blipFill>
          <a:blip r:embed="rId2" cstate="print"/>
          <a:stretch>
            <a:fillRect/>
          </a:stretch>
        </p:blipFill>
        <p:spPr>
          <a:xfrm>
            <a:off x="1876377" y="4686300"/>
            <a:ext cx="7010448" cy="146051"/>
          </a:xfrm>
          <a:prstGeom prst="rect">
            <a:avLst/>
          </a:prstGeom>
        </p:spPr>
      </p:pic>
      <p:pic>
        <p:nvPicPr>
          <p:cNvPr id="11" name="Picture 3"/>
          <p:cNvPicPr>
            <a:picLocks noChangeAspect="1" noChangeArrowheads="1"/>
          </p:cNvPicPr>
          <p:nvPr userDrawn="1"/>
        </p:nvPicPr>
        <p:blipFill>
          <a:blip r:embed="rId3" cstate="print"/>
          <a:srcRect/>
          <a:stretch>
            <a:fillRect/>
          </a:stretch>
        </p:blipFill>
        <p:spPr bwMode="auto">
          <a:xfrm>
            <a:off x="7391400" y="5486400"/>
            <a:ext cx="1600200" cy="1144212"/>
          </a:xfrm>
          <a:prstGeom prst="rect">
            <a:avLst/>
          </a:prstGeom>
          <a:noFill/>
          <a:ln w="9525">
            <a:noFill/>
            <a:miter lim="800000"/>
            <a:headEnd/>
            <a:tailEnd/>
          </a:ln>
          <a:effectLst/>
        </p:spPr>
      </p:pic>
      <p:sp>
        <p:nvSpPr>
          <p:cNvPr id="12" name="Footer Placeholder 4"/>
          <p:cNvSpPr txBox="1">
            <a:spLocks/>
          </p:cNvSpPr>
          <p:nvPr userDrawn="1"/>
        </p:nvSpPr>
        <p:spPr>
          <a:xfrm>
            <a:off x="0" y="5867400"/>
            <a:ext cx="1905000" cy="838200"/>
          </a:xfrm>
          <a:prstGeom prst="rect">
            <a:avLst/>
          </a:prstGeom>
        </p:spPr>
        <p:txBody>
          <a:bodyPr vert="horz" lIns="91440" tIns="45720" rIns="91440" bIns="45720" rtlCol="0" anchor="ctr"/>
          <a:lstStyle>
            <a:lvl1pPr algn="r">
              <a:defRPr sz="900">
                <a:solidFill>
                  <a:schemeClr val="bg1">
                    <a:lumMod val="95000"/>
                  </a:schemeClr>
                </a:solidFill>
                <a:latin typeface="Arial Narrow" pitchFamily="34" charset="0"/>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smtClean="0">
                <a:ln>
                  <a:noFill/>
                </a:ln>
                <a:solidFill>
                  <a:schemeClr val="bg1">
                    <a:lumMod val="95000"/>
                  </a:schemeClr>
                </a:solidFill>
                <a:effectLst/>
                <a:uLnTx/>
                <a:uFillTx/>
                <a:latin typeface="Arial Narrow" pitchFamily="-112" charset="0"/>
                <a:ea typeface="+mn-ea"/>
                <a:cs typeface="Arial" charset="0"/>
              </a:rPr>
              <a:t>Vidyo Inc. Proprietary, Confidential &amp; Patent Pending Information</a:t>
            </a:r>
            <a:endParaRPr kumimoji="0" lang="en-US" sz="900" b="0" i="0" u="none" strike="noStrike" kern="1200" cap="none" spc="0" normalizeH="0" baseline="0" noProof="0" dirty="0">
              <a:ln>
                <a:noFill/>
              </a:ln>
              <a:solidFill>
                <a:schemeClr val="bg1">
                  <a:lumMod val="95000"/>
                </a:schemeClr>
              </a:solidFill>
              <a:effectLst/>
              <a:uLnTx/>
              <a:uFillTx/>
              <a:latin typeface="Arial Narrow" pitchFamily="-112" charset="0"/>
              <a:ea typeface="+mn-ea"/>
              <a:cs typeface="Arial" charset="0"/>
            </a:endParaRPr>
          </a:p>
        </p:txBody>
      </p:sp>
      <p:pic>
        <p:nvPicPr>
          <p:cNvPr id="14" name="Picture 13" descr="FINAL SIDEBAR2.jpg"/>
          <p:cNvPicPr>
            <a:picLocks noChangeAspect="1"/>
          </p:cNvPicPr>
          <p:nvPr userDrawn="1"/>
        </p:nvPicPr>
        <p:blipFill>
          <a:blip r:embed="rId4" cstate="print"/>
          <a:stretch>
            <a:fillRect/>
          </a:stretch>
        </p:blipFill>
        <p:spPr>
          <a:xfrm>
            <a:off x="0" y="0"/>
            <a:ext cx="2107449" cy="6858000"/>
          </a:xfrm>
          <a:prstGeom prst="rect">
            <a:avLst/>
          </a:prstGeom>
        </p:spPr>
      </p:pic>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15" name="Picture 2" descr="C:\Documents and Settings\Marty Hollander\My Documents\Vidyo\Marketing\Presentations\New Template Design\Blue Gray\Final\Vidyo_Logo_Vertical_TM.png"/>
          <p:cNvPicPr>
            <a:picLocks noChangeAspect="1" noChangeArrowheads="1"/>
          </p:cNvPicPr>
          <p:nvPr userDrawn="1"/>
        </p:nvPicPr>
        <p:blipFill>
          <a:blip r:embed="rId2" cstate="print"/>
          <a:srcRect/>
          <a:stretch>
            <a:fillRect/>
          </a:stretch>
        </p:blipFill>
        <p:spPr bwMode="auto">
          <a:xfrm>
            <a:off x="7546364" y="431800"/>
            <a:ext cx="1280136" cy="891983"/>
          </a:xfrm>
          <a:prstGeom prst="rect">
            <a:avLst/>
          </a:prstGeom>
          <a:noFill/>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7" name="Picture 6" descr="NEW TOPBAR4.jpg"/>
          <p:cNvPicPr>
            <a:picLocks noChangeAspect="1"/>
          </p:cNvPicPr>
          <p:nvPr userDrawn="1"/>
        </p:nvPicPr>
        <p:blipFill>
          <a:blip r:embed="rId3" cstate="print"/>
          <a:stretch>
            <a:fillRect/>
          </a:stretch>
        </p:blipFill>
        <p:spPr>
          <a:xfrm>
            <a:off x="0" y="0"/>
            <a:ext cx="9144000" cy="417534"/>
          </a:xfrm>
          <a:prstGeom prst="rect">
            <a:avLst/>
          </a:prstGeom>
        </p:spPr>
      </p:pic>
      <p:pic>
        <p:nvPicPr>
          <p:cNvPr id="8" name="Picture 7" descr="ppt_new blue_bullet line2.jpg"/>
          <p:cNvPicPr>
            <a:picLocks noChangeAspect="1"/>
          </p:cNvPicPr>
          <p:nvPr userDrawn="1"/>
        </p:nvPicPr>
        <p:blipFill>
          <a:blip r:embed="rId4" cstate="print"/>
          <a:stretch>
            <a:fillRect/>
          </a:stretch>
        </p:blipFill>
        <p:spPr>
          <a:xfrm>
            <a:off x="76200" y="1426672"/>
            <a:ext cx="8763000" cy="75016"/>
          </a:xfrm>
          <a:prstGeom prst="rect">
            <a:avLst/>
          </a:prstGeom>
        </p:spPr>
      </p:pic>
      <p:pic>
        <p:nvPicPr>
          <p:cNvPr id="9" name="Picture 8" descr="ppt_new blue_bottom bar.jpg"/>
          <p:cNvPicPr>
            <a:picLocks noChangeAspect="1"/>
          </p:cNvPicPr>
          <p:nvPr userDrawn="1"/>
        </p:nvPicPr>
        <p:blipFill>
          <a:blip r:embed="rId5" cstate="print"/>
          <a:stretch>
            <a:fillRect/>
          </a:stretch>
        </p:blipFill>
        <p:spPr>
          <a:xfrm>
            <a:off x="0" y="6403326"/>
            <a:ext cx="9144000" cy="454674"/>
          </a:xfrm>
          <a:prstGeom prst="rect">
            <a:avLst/>
          </a:prstGeom>
        </p:spPr>
      </p:pic>
      <p:sp>
        <p:nvSpPr>
          <p:cNvPr id="11" name="Slide Number Placeholder 5"/>
          <p:cNvSpPr txBox="1">
            <a:spLocks/>
          </p:cNvSpPr>
          <p:nvPr userDrawn="1"/>
        </p:nvSpPr>
        <p:spPr>
          <a:xfrm>
            <a:off x="8702254" y="6434199"/>
            <a:ext cx="381000" cy="365125"/>
          </a:xfrm>
          <a:prstGeom prst="rect">
            <a:avLst/>
          </a:prstGeom>
        </p:spPr>
        <p:txBody>
          <a:bodyPr vert="horz" lIns="91440" tIns="45720" rIns="91440" bIns="45720" rtlCol="0" anchor="ctr"/>
          <a:lstStyle>
            <a:lvl1pPr algn="ctr">
              <a:defRPr b="1">
                <a:solidFill>
                  <a:schemeClr val="bg1"/>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E6A057E0-268E-4052-9A53-7212692B2927}" type="slidenum">
              <a:rPr kumimoji="0" lang="en-US" sz="1200" b="1" i="0" u="none" strike="noStrike" kern="1200" cap="none" spc="0" normalizeH="0" baseline="0" noProof="0" smtClean="0">
                <a:ln>
                  <a:noFill/>
                </a:ln>
                <a:solidFill>
                  <a:schemeClr val="bg1"/>
                </a:solidFill>
                <a:effectLst/>
                <a:uLnTx/>
                <a:uFillTx/>
                <a:latin typeface="Arial Narrow" pitchFamily="34" charset="0"/>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200" b="1" i="0" u="none" strike="noStrike" kern="1200" cap="none" spc="0" normalizeH="0" baseline="0" noProof="0" dirty="0">
              <a:ln>
                <a:noFill/>
              </a:ln>
              <a:solidFill>
                <a:schemeClr val="bg1"/>
              </a:solidFill>
              <a:effectLst/>
              <a:uLnTx/>
              <a:uFillTx/>
              <a:latin typeface="Arial Narrow" pitchFamily="34" charset="0"/>
              <a:ea typeface="+mn-ea"/>
              <a:cs typeface="+mn-cs"/>
            </a:endParaRPr>
          </a:p>
        </p:txBody>
      </p:sp>
      <p:sp>
        <p:nvSpPr>
          <p:cNvPr id="14" name="Footer Placeholder 2"/>
          <p:cNvSpPr txBox="1">
            <a:spLocks/>
          </p:cNvSpPr>
          <p:nvPr userDrawn="1"/>
        </p:nvSpPr>
        <p:spPr>
          <a:xfrm>
            <a:off x="1479699" y="6627813"/>
            <a:ext cx="4114800" cy="193675"/>
          </a:xfrm>
          <a:prstGeom prst="rect">
            <a:avLst/>
          </a:prstGeom>
        </p:spPr>
        <p:txBody>
          <a:bodyPr anchor="ctr"/>
          <a:lstStyle/>
          <a:p>
            <a:pPr algn="r">
              <a:defRPr/>
            </a:pPr>
            <a:endParaRPr lang="en-US" sz="900" dirty="0">
              <a:solidFill>
                <a:schemeClr val="bg1">
                  <a:lumMod val="95000"/>
                </a:schemeClr>
              </a:solidFill>
              <a:latin typeface="Arial Narrow" pitchFamily="-112" charset="0"/>
              <a:cs typeface="Arial"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900">
                <a:solidFill>
                  <a:schemeClr val="tx1">
                    <a:tint val="75000"/>
                  </a:schemeClr>
                </a:solidFill>
                <a:latin typeface="Arial Narrow" pitchFamily="34" charset="0"/>
              </a:defRPr>
            </a:lvl1pPr>
          </a:lstStyle>
          <a:p>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000">
                <a:solidFill>
                  <a:schemeClr val="accent6">
                    <a:lumMod val="20000"/>
                    <a:lumOff val="80000"/>
                  </a:schemeClr>
                </a:solidFill>
                <a:latin typeface="Arial Narrow" pitchFamily="34" charset="0"/>
              </a:defRPr>
            </a:lvl1pPr>
          </a:lstStyle>
          <a:p>
            <a:endParaRPr lang="en-US" sz="900"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Narrow" pitchFamily="34" charset="0"/>
              </a:defRPr>
            </a:lvl1pPr>
          </a:lstStyle>
          <a:p>
            <a:fld id="{E6A057E0-268E-4052-9A53-7212692B2927}"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iming>
    <p:tnLst>
      <p:par>
        <p:cTn id="1" dur="indefinite" restart="never" nodeType="tmRoot"/>
      </p:par>
    </p:tnLst>
  </p:timing>
  <p:hf hdr="0" ftr="0"/>
  <p:txStyles>
    <p:titleStyle>
      <a:lvl1pPr algn="l" defTabSz="914400" rtl="0" eaLnBrk="1" latinLnBrk="0" hangingPunct="1">
        <a:spcBef>
          <a:spcPct val="0"/>
        </a:spcBef>
        <a:buNone/>
        <a:defRPr sz="3200" kern="1200">
          <a:solidFill>
            <a:schemeClr val="tx1"/>
          </a:solidFill>
          <a:latin typeface="Arial Narrow"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solidFill>
          <a:latin typeface="Arial Narrow" pitchFamily="34" charset="0"/>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tx1"/>
          </a:solidFill>
          <a:latin typeface="Arial Narrow" pitchFamily="34" charset="0"/>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tx1"/>
          </a:solidFill>
          <a:latin typeface="Arial Narrow" pitchFamily="34" charset="0"/>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Arial Narrow" pitchFamily="34" charset="0"/>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Arial Narrow"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12.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2.png"/><Relationship Id="rId7"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34.png"/><Relationship Id="rId4" Type="http://schemas.openxmlformats.org/officeDocument/2006/relationships/image" Target="../media/image33.png"/></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1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20.png"/><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2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2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png"/></Relationships>
</file>

<file path=ppt/slides/_rels/slide2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2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2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2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2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png"/></Relationships>
</file>

<file path=ppt/slides/_rels/slide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vidyo.com/support/software-downloads/" TargetMode="External"/><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62599" y="5670949"/>
            <a:ext cx="3352801" cy="716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5983287" y="6029324"/>
            <a:ext cx="381000" cy="358376"/>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Down Arrow 5"/>
          <p:cNvSpPr/>
          <p:nvPr/>
        </p:nvSpPr>
        <p:spPr>
          <a:xfrm>
            <a:off x="5973762" y="5451874"/>
            <a:ext cx="304800" cy="304800"/>
          </a:xfrm>
          <a:prstGeom prst="downArrow">
            <a:avLst/>
          </a:prstGeom>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Instructions for Today’s Session</a:t>
            </a:r>
            <a:endParaRPr lang="en-US" dirty="0"/>
          </a:p>
        </p:txBody>
      </p:sp>
      <p:sp>
        <p:nvSpPr>
          <p:cNvPr id="3" name="Content Placeholder 2"/>
          <p:cNvSpPr>
            <a:spLocks noGrp="1"/>
          </p:cNvSpPr>
          <p:nvPr>
            <p:ph idx="1"/>
          </p:nvPr>
        </p:nvSpPr>
        <p:spPr/>
        <p:txBody>
          <a:bodyPr/>
          <a:lstStyle/>
          <a:p>
            <a:r>
              <a:rPr lang="en-US" dirty="0" smtClean="0"/>
              <a:t>Step </a:t>
            </a:r>
            <a:r>
              <a:rPr lang="en-US" dirty="0"/>
              <a:t>1</a:t>
            </a:r>
            <a:r>
              <a:rPr lang="en-US" dirty="0" smtClean="0"/>
              <a:t>:  </a:t>
            </a:r>
            <a:r>
              <a:rPr lang="en-US" dirty="0" smtClean="0"/>
              <a:t>Select your devices and click </a:t>
            </a:r>
            <a:r>
              <a:rPr lang="en-US" dirty="0" smtClean="0"/>
              <a:t>Apply</a:t>
            </a:r>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smtClean="0"/>
          </a:p>
          <a:p>
            <a:r>
              <a:rPr lang="en-US" dirty="0" smtClean="0"/>
              <a:t>Step 2:  </a:t>
            </a:r>
            <a:r>
              <a:rPr lang="en-US" dirty="0"/>
              <a:t>Select Full-Screen for Best Viewing</a:t>
            </a:r>
          </a:p>
          <a:p>
            <a:endParaRPr lang="en-US" dirty="0"/>
          </a:p>
        </p:txBody>
      </p:sp>
      <p:sp>
        <p:nvSpPr>
          <p:cNvPr id="4" name="Slide Number Placeholder 3"/>
          <p:cNvSpPr>
            <a:spLocks noGrp="1"/>
          </p:cNvSpPr>
          <p:nvPr>
            <p:ph type="sldNum" sz="quarter" idx="12"/>
          </p:nvPr>
        </p:nvSpPr>
        <p:spPr/>
        <p:txBody>
          <a:bodyPr/>
          <a:lstStyle/>
          <a:p>
            <a:fld id="{E6A057E0-268E-4052-9A53-7212692B2927}" type="slidenum">
              <a:rPr lang="en-US" smtClean="0"/>
              <a:pPr/>
              <a:t>1</a:t>
            </a:fld>
            <a:endParaRPr lang="en-US" dirty="0"/>
          </a:p>
        </p:txBody>
      </p:sp>
      <p:pic>
        <p:nvPicPr>
          <p:cNvPr id="921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1" y="1958575"/>
            <a:ext cx="5600700" cy="34906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ight Arrow 6"/>
          <p:cNvSpPr/>
          <p:nvPr/>
        </p:nvSpPr>
        <p:spPr>
          <a:xfrm>
            <a:off x="1905000" y="2667000"/>
            <a:ext cx="228600" cy="152400"/>
          </a:xfrm>
          <a:prstGeom prst="rightArrow">
            <a:avLst/>
          </a:prstGeom>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Arrow 9"/>
          <p:cNvSpPr/>
          <p:nvPr/>
        </p:nvSpPr>
        <p:spPr>
          <a:xfrm>
            <a:off x="1905000" y="3551482"/>
            <a:ext cx="228600" cy="152400"/>
          </a:xfrm>
          <a:prstGeom prst="rightArrow">
            <a:avLst/>
          </a:prstGeom>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ight Arrow 10"/>
          <p:cNvSpPr/>
          <p:nvPr/>
        </p:nvSpPr>
        <p:spPr>
          <a:xfrm>
            <a:off x="1905000" y="4419600"/>
            <a:ext cx="228600" cy="152400"/>
          </a:xfrm>
          <a:prstGeom prst="rightArrow">
            <a:avLst/>
          </a:prstGeom>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p:cNvSpPr/>
          <p:nvPr/>
        </p:nvSpPr>
        <p:spPr>
          <a:xfrm>
            <a:off x="3505200" y="5181600"/>
            <a:ext cx="228600" cy="152400"/>
          </a:xfrm>
          <a:prstGeom prst="rightArrow">
            <a:avLst/>
          </a:prstGeom>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0024508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Contact Search Field</a:t>
            </a:r>
            <a:endParaRPr lang="en-US" dirty="0"/>
          </a:p>
        </p:txBody>
      </p:sp>
      <p:sp>
        <p:nvSpPr>
          <p:cNvPr id="4" name="Slide Number Placeholder 3"/>
          <p:cNvSpPr>
            <a:spLocks noGrp="1"/>
          </p:cNvSpPr>
          <p:nvPr>
            <p:ph type="sldNum" sz="quarter" idx="12"/>
          </p:nvPr>
        </p:nvSpPr>
        <p:spPr/>
        <p:txBody>
          <a:bodyPr/>
          <a:lstStyle/>
          <a:p>
            <a:fld id="{E6A057E0-268E-4052-9A53-7212692B2927}" type="slidenum">
              <a:rPr lang="en-US" smtClean="0"/>
              <a:pPr/>
              <a:t>10</a:t>
            </a:fld>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0792" y="1600200"/>
            <a:ext cx="7807407" cy="48538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ight Arrow 5"/>
          <p:cNvSpPr/>
          <p:nvPr/>
        </p:nvSpPr>
        <p:spPr>
          <a:xfrm>
            <a:off x="1457325" y="2438400"/>
            <a:ext cx="381000" cy="228600"/>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57216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Contact Search Field</a:t>
            </a:r>
            <a:endParaRPr lang="en-US" dirty="0"/>
          </a:p>
        </p:txBody>
      </p:sp>
      <p:sp>
        <p:nvSpPr>
          <p:cNvPr id="4" name="Slide Number Placeholder 3"/>
          <p:cNvSpPr>
            <a:spLocks noGrp="1"/>
          </p:cNvSpPr>
          <p:nvPr>
            <p:ph type="sldNum" sz="quarter" idx="12"/>
          </p:nvPr>
        </p:nvSpPr>
        <p:spPr/>
        <p:txBody>
          <a:bodyPr/>
          <a:lstStyle/>
          <a:p>
            <a:fld id="{E6A057E0-268E-4052-9A53-7212692B2927}" type="slidenum">
              <a:rPr lang="en-US" smtClean="0"/>
              <a:pPr/>
              <a:t>11</a:t>
            </a:fld>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1600200"/>
            <a:ext cx="7823531" cy="487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ight Arrow 5"/>
          <p:cNvSpPr/>
          <p:nvPr/>
        </p:nvSpPr>
        <p:spPr>
          <a:xfrm>
            <a:off x="1400175" y="3657600"/>
            <a:ext cx="381000" cy="228600"/>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1614656"/>
            <a:ext cx="7823531" cy="48738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ounded Rectangle 2"/>
          <p:cNvSpPr/>
          <p:nvPr/>
        </p:nvSpPr>
        <p:spPr>
          <a:xfrm>
            <a:off x="4648200" y="3124200"/>
            <a:ext cx="1676400" cy="927358"/>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50687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5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User Status</a:t>
            </a:r>
            <a:endParaRPr lang="en-US" dirty="0"/>
          </a:p>
        </p:txBody>
      </p:sp>
      <p:sp>
        <p:nvSpPr>
          <p:cNvPr id="4" name="Slide Number Placeholder 3"/>
          <p:cNvSpPr>
            <a:spLocks noGrp="1"/>
          </p:cNvSpPr>
          <p:nvPr>
            <p:ph type="sldNum" sz="quarter" idx="12"/>
          </p:nvPr>
        </p:nvSpPr>
        <p:spPr/>
        <p:txBody>
          <a:bodyPr/>
          <a:lstStyle/>
          <a:p>
            <a:fld id="{E6A057E0-268E-4052-9A53-7212692B2927}" type="slidenum">
              <a:rPr lang="en-US" smtClean="0"/>
              <a:pPr/>
              <a:t>12</a:t>
            </a:fld>
            <a:endParaRPr lang="en-US" dirty="0"/>
          </a:p>
        </p:txBody>
      </p:sp>
      <p:pic>
        <p:nvPicPr>
          <p:cNvPr id="3094" name="Picture 2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2057400"/>
            <a:ext cx="8303755" cy="6415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243204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Call Direct</a:t>
            </a:r>
            <a:endParaRPr lang="en-US" dirty="0"/>
          </a:p>
        </p:txBody>
      </p:sp>
      <p:sp>
        <p:nvSpPr>
          <p:cNvPr id="4" name="Slide Number Placeholder 3"/>
          <p:cNvSpPr>
            <a:spLocks noGrp="1"/>
          </p:cNvSpPr>
          <p:nvPr>
            <p:ph type="sldNum" sz="quarter" idx="12"/>
          </p:nvPr>
        </p:nvSpPr>
        <p:spPr/>
        <p:txBody>
          <a:bodyPr/>
          <a:lstStyle/>
          <a:p>
            <a:fld id="{E6A057E0-268E-4052-9A53-7212692B2927}" type="slidenum">
              <a:rPr lang="en-US" smtClean="0"/>
              <a:pPr/>
              <a:t>13</a:t>
            </a:fld>
            <a:endParaRPr lang="en-US" dirty="0"/>
          </a:p>
        </p:txBody>
      </p:sp>
      <p:pic>
        <p:nvPicPr>
          <p:cNvPr id="4099" name="Picture 3" descr="C:\Users\Kimberly_Lynn\Documents\Kim's Files\Adoption Resources\Videos\Rolodex Video Categories &amp; Content\Introduction to Vidyo\Tour of the VidyoPortal\CallDirect.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9125" y="1600200"/>
            <a:ext cx="7620000" cy="4818641"/>
          </a:xfrm>
          <a:prstGeom prst="rect">
            <a:avLst/>
          </a:prstGeom>
          <a:noFill/>
          <a:extLst>
            <a:ext uri="{909E8E84-426E-40DD-AFC4-6F175D3DCCD1}">
              <a14:hiddenFill xmlns:a14="http://schemas.microsoft.com/office/drawing/2010/main">
                <a:solidFill>
                  <a:srgbClr val="FFFFFF"/>
                </a:solidFill>
              </a14:hiddenFill>
            </a:ext>
          </a:extLst>
        </p:spPr>
      </p:pic>
      <p:sp>
        <p:nvSpPr>
          <p:cNvPr id="9" name="Rounded Rectangle 8"/>
          <p:cNvSpPr/>
          <p:nvPr/>
        </p:nvSpPr>
        <p:spPr>
          <a:xfrm>
            <a:off x="5638800" y="2371725"/>
            <a:ext cx="990600" cy="228600"/>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descr="DirectCallInvite.com.png"/>
          <p:cNvPicPr/>
          <p:nvPr/>
        </p:nvPicPr>
        <p:blipFill>
          <a:blip r:embed="rId4" cstate="print"/>
          <a:stretch>
            <a:fillRect/>
          </a:stretch>
        </p:blipFill>
        <p:spPr>
          <a:xfrm>
            <a:off x="3086100" y="3048000"/>
            <a:ext cx="3048000" cy="1066800"/>
          </a:xfrm>
          <a:prstGeom prst="rect">
            <a:avLst/>
          </a:prstGeom>
          <a:noFill/>
          <a:ln w="28575">
            <a:solidFill>
              <a:srgbClr val="92D050"/>
            </a:solidFill>
            <a:miter lim="800000"/>
            <a:headEnd/>
            <a:tailEnd/>
          </a:ln>
        </p:spPr>
      </p:pic>
      <p:pic>
        <p:nvPicPr>
          <p:cNvPr id="4101"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2900" y="1940225"/>
            <a:ext cx="8382000" cy="41004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42900" y="2565827"/>
            <a:ext cx="4267200" cy="3377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4"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29125" y="2565827"/>
            <a:ext cx="4275138" cy="3377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08930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nodeType="clickEffect">
                                  <p:stCondLst>
                                    <p:cond delay="0"/>
                                  </p:stCondLst>
                                  <p:childTnLst>
                                    <p:set>
                                      <p:cBhvr>
                                        <p:cTn id="14" dur="1" fill="hold">
                                          <p:stCondLst>
                                            <p:cond delay="0"/>
                                          </p:stCondLst>
                                        </p:cTn>
                                        <p:tgtEl>
                                          <p:spTgt spid="4099"/>
                                        </p:tgtEl>
                                        <p:attrNameLst>
                                          <p:attrName>style.visibility</p:attrName>
                                        </p:attrNameLst>
                                      </p:cBhvr>
                                      <p:to>
                                        <p:strVal val="hidden"/>
                                      </p:to>
                                    </p:set>
                                  </p:childTnLst>
                                </p:cTn>
                              </p:par>
                              <p:par>
                                <p:cTn id="15" presetID="1" presetClass="entr" presetSubtype="0" fill="hold" nodeType="withEffect">
                                  <p:stCondLst>
                                    <p:cond delay="0"/>
                                  </p:stCondLst>
                                  <p:childTnLst>
                                    <p:set>
                                      <p:cBhvr>
                                        <p:cTn id="16" dur="1" fill="hold">
                                          <p:stCondLst>
                                            <p:cond delay="0"/>
                                          </p:stCondLst>
                                        </p:cTn>
                                        <p:tgtEl>
                                          <p:spTgt spid="410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10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Join Room</a:t>
            </a:r>
            <a:endParaRPr lang="en-US" dirty="0"/>
          </a:p>
        </p:txBody>
      </p:sp>
      <p:sp>
        <p:nvSpPr>
          <p:cNvPr id="4" name="Slide Number Placeholder 3"/>
          <p:cNvSpPr>
            <a:spLocks noGrp="1"/>
          </p:cNvSpPr>
          <p:nvPr>
            <p:ph type="sldNum" sz="quarter" idx="12"/>
          </p:nvPr>
        </p:nvSpPr>
        <p:spPr/>
        <p:txBody>
          <a:bodyPr/>
          <a:lstStyle/>
          <a:p>
            <a:fld id="{E6A057E0-268E-4052-9A53-7212692B2927}" type="slidenum">
              <a:rPr lang="en-US" smtClean="0"/>
              <a:pPr/>
              <a:t>14</a:t>
            </a:fld>
            <a:endParaRPr lang="en-US" dirty="0"/>
          </a:p>
        </p:txBody>
      </p:sp>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1614656"/>
            <a:ext cx="7823531" cy="48738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ight Arrow 5"/>
          <p:cNvSpPr/>
          <p:nvPr/>
        </p:nvSpPr>
        <p:spPr>
          <a:xfrm>
            <a:off x="1371600" y="3238500"/>
            <a:ext cx="381000" cy="228600"/>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Arrow 6"/>
          <p:cNvSpPr/>
          <p:nvPr/>
        </p:nvSpPr>
        <p:spPr>
          <a:xfrm>
            <a:off x="1371600" y="3657600"/>
            <a:ext cx="381000" cy="228600"/>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3646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0" presetClass="path" presetSubtype="0" accel="50000" decel="50000" fill="hold" grpId="2" nodeType="clickEffect">
                                  <p:stCondLst>
                                    <p:cond delay="0"/>
                                  </p:stCondLst>
                                  <p:childTnLst>
                                    <p:animMotion origin="layout" path="M -3.33333E-6 1.11111E-6 L 0.16042 1.11111E-6 C 0.23212 1.11111E-6 0.32084 -0.03403 0.32084 -0.06111 L 0.32084 -0.12222 " pathEditMode="relative" rAng="0" ptsTypes="FfFF">
                                      <p:cBhvr>
                                        <p:cTn id="10" dur="2000" fill="hold"/>
                                        <p:tgtEl>
                                          <p:spTgt spid="6"/>
                                        </p:tgtEl>
                                        <p:attrNameLst>
                                          <p:attrName>ppt_x</p:attrName>
                                          <p:attrName>ppt_y</p:attrName>
                                        </p:attrNameLst>
                                      </p:cBhvr>
                                      <p:rCtr x="16042" y="-6111"/>
                                    </p:animMotion>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xit" presetSubtype="0" fill="hold" grpId="3" nodeType="withEffect">
                                  <p:stCondLst>
                                    <p:cond delay="0"/>
                                  </p:stCondLst>
                                  <p:childTnLst>
                                    <p:set>
                                      <p:cBhvr>
                                        <p:cTn id="16" dur="1" fill="hold">
                                          <p:stCondLst>
                                            <p:cond delay="0"/>
                                          </p:stCondLst>
                                        </p:cTn>
                                        <p:tgtEl>
                                          <p:spTgt spid="6"/>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50" presetClass="path" presetSubtype="0" accel="50000" decel="50000" fill="hold" grpId="1" nodeType="clickEffect">
                                  <p:stCondLst>
                                    <p:cond delay="0"/>
                                  </p:stCondLst>
                                  <p:childTnLst>
                                    <p:animMotion origin="layout" path="M -3.33333E-6 0 L 0.16042 0 C 0.2323 0 0.32084 -0.05093 0.32084 -0.09167 L 0.32084 -0.18333 " pathEditMode="relative" rAng="0" ptsTypes="FfFF">
                                      <p:cBhvr>
                                        <p:cTn id="20" dur="2000" fill="hold"/>
                                        <p:tgtEl>
                                          <p:spTgt spid="7"/>
                                        </p:tgtEl>
                                        <p:attrNameLst>
                                          <p:attrName>ppt_x</p:attrName>
                                          <p:attrName>ppt_y</p:attrName>
                                        </p:attrNameLst>
                                      </p:cBhvr>
                                      <p:rCtr x="16042" y="-916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2" animBg="1"/>
      <p:bldP spid="6" grpId="3" animBg="1"/>
      <p:bldP spid="7" grpId="0" animBg="1"/>
      <p:bldP spid="7" grpId="1"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Add/Delete Contact</a:t>
            </a:r>
            <a:endParaRPr lang="en-US" dirty="0"/>
          </a:p>
        </p:txBody>
      </p:sp>
      <p:sp>
        <p:nvSpPr>
          <p:cNvPr id="4" name="Slide Number Placeholder 3"/>
          <p:cNvSpPr>
            <a:spLocks noGrp="1"/>
          </p:cNvSpPr>
          <p:nvPr>
            <p:ph type="sldNum" sz="quarter" idx="12"/>
          </p:nvPr>
        </p:nvSpPr>
        <p:spPr/>
        <p:txBody>
          <a:bodyPr/>
          <a:lstStyle/>
          <a:p>
            <a:fld id="{E6A057E0-268E-4052-9A53-7212692B2927}" type="slidenum">
              <a:rPr lang="en-US" smtClean="0"/>
              <a:pPr/>
              <a:t>15</a:t>
            </a:fld>
            <a:endParaRPr lang="en-US" dirty="0"/>
          </a:p>
        </p:txBody>
      </p:sp>
      <p:pic>
        <p:nvPicPr>
          <p:cNvPr id="5125" name="Picture 5"/>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52400" y="2057400"/>
            <a:ext cx="8852805" cy="3218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4884250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Invite by Email</a:t>
            </a:r>
            <a:endParaRPr lang="en-US" dirty="0"/>
          </a:p>
        </p:txBody>
      </p:sp>
      <p:sp>
        <p:nvSpPr>
          <p:cNvPr id="4" name="Slide Number Placeholder 3"/>
          <p:cNvSpPr>
            <a:spLocks noGrp="1"/>
          </p:cNvSpPr>
          <p:nvPr>
            <p:ph type="sldNum" sz="quarter" idx="12"/>
          </p:nvPr>
        </p:nvSpPr>
        <p:spPr/>
        <p:txBody>
          <a:bodyPr/>
          <a:lstStyle/>
          <a:p>
            <a:fld id="{E6A057E0-268E-4052-9A53-7212692B2927}" type="slidenum">
              <a:rPr lang="en-US" smtClean="0"/>
              <a:pPr/>
              <a:t>16</a:t>
            </a:fld>
            <a:endParaRPr lang="en-US"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4848" y="1647825"/>
            <a:ext cx="7741969" cy="48367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6800" y="1780575"/>
            <a:ext cx="6656388" cy="4742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92481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7170"/>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71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Control Meeting</a:t>
            </a:r>
            <a:endParaRPr lang="en-US" dirty="0"/>
          </a:p>
        </p:txBody>
      </p:sp>
      <p:sp>
        <p:nvSpPr>
          <p:cNvPr id="4" name="Slide Number Placeholder 3"/>
          <p:cNvSpPr>
            <a:spLocks noGrp="1"/>
          </p:cNvSpPr>
          <p:nvPr>
            <p:ph type="sldNum" sz="quarter" idx="12"/>
          </p:nvPr>
        </p:nvSpPr>
        <p:spPr/>
        <p:txBody>
          <a:bodyPr/>
          <a:lstStyle/>
          <a:p>
            <a:fld id="{E6A057E0-268E-4052-9A53-7212692B2927}" type="slidenum">
              <a:rPr lang="en-US" smtClean="0"/>
              <a:pPr/>
              <a:t>17</a:t>
            </a:fld>
            <a:endParaRPr lang="en-US"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5957" y="1636441"/>
            <a:ext cx="7742243" cy="48310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149881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Launching the </a:t>
            </a:r>
            <a:r>
              <a:rPr lang="en-US" dirty="0" err="1" smtClean="0"/>
              <a:t>VidyoDesktop</a:t>
            </a:r>
            <a:endParaRPr lang="en-US" dirty="0"/>
          </a:p>
        </p:txBody>
      </p:sp>
      <p:sp>
        <p:nvSpPr>
          <p:cNvPr id="4" name="Slide Number Placeholder 3"/>
          <p:cNvSpPr>
            <a:spLocks noGrp="1"/>
          </p:cNvSpPr>
          <p:nvPr>
            <p:ph type="sldNum" sz="quarter" idx="12"/>
          </p:nvPr>
        </p:nvSpPr>
        <p:spPr/>
        <p:txBody>
          <a:bodyPr/>
          <a:lstStyle/>
          <a:p>
            <a:fld id="{E6A057E0-268E-4052-9A53-7212692B2927}" type="slidenum">
              <a:rPr lang="en-US" smtClean="0"/>
              <a:pPr/>
              <a:t>18</a:t>
            </a:fld>
            <a:endParaRPr lang="en-US" dirty="0"/>
          </a:p>
        </p:txBody>
      </p:sp>
      <p:pic>
        <p:nvPicPr>
          <p:cNvPr id="5"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9100" y="1814535"/>
            <a:ext cx="8382000" cy="41004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9100" y="2440137"/>
            <a:ext cx="4267200" cy="3377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05325" y="2440137"/>
            <a:ext cx="4275138" cy="3377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3532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Selecting Devices	</a:t>
            </a:r>
            <a:endParaRPr lang="en-US" dirty="0"/>
          </a:p>
        </p:txBody>
      </p:sp>
      <p:sp>
        <p:nvSpPr>
          <p:cNvPr id="4" name="Slide Number Placeholder 3"/>
          <p:cNvSpPr>
            <a:spLocks noGrp="1"/>
          </p:cNvSpPr>
          <p:nvPr>
            <p:ph type="sldNum" sz="quarter" idx="12"/>
          </p:nvPr>
        </p:nvSpPr>
        <p:spPr/>
        <p:txBody>
          <a:bodyPr/>
          <a:lstStyle/>
          <a:p>
            <a:fld id="{E6A057E0-268E-4052-9A53-7212692B2927}" type="slidenum">
              <a:rPr lang="en-US" smtClean="0"/>
              <a:pPr/>
              <a:t>19</a:t>
            </a:fld>
            <a:endParaRPr lang="en-US" dirty="0"/>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1600200"/>
            <a:ext cx="7580313" cy="472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621597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smtClean="0"/>
              <a:t>Getting Started with Vidyo</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VidyoDesktop</a:t>
            </a:r>
            <a:r>
              <a:rPr lang="en-US" dirty="0" smtClean="0"/>
              <a:t> - Layout</a:t>
            </a:r>
            <a:endParaRPr lang="en-US" dirty="0"/>
          </a:p>
        </p:txBody>
      </p:sp>
      <p:sp>
        <p:nvSpPr>
          <p:cNvPr id="4" name="Slide Number Placeholder 3"/>
          <p:cNvSpPr>
            <a:spLocks noGrp="1"/>
          </p:cNvSpPr>
          <p:nvPr>
            <p:ph type="sldNum" sz="quarter" idx="12"/>
          </p:nvPr>
        </p:nvSpPr>
        <p:spPr/>
        <p:txBody>
          <a:bodyPr/>
          <a:lstStyle/>
          <a:p>
            <a:fld id="{E6A057E0-268E-4052-9A53-7212692B2927}" type="slidenum">
              <a:rPr lang="en-US" smtClean="0"/>
              <a:pPr/>
              <a:t>20</a:t>
            </a:fld>
            <a:endParaRPr lang="en-US" dirty="0"/>
          </a:p>
        </p:txBody>
      </p:sp>
      <p:pic>
        <p:nvPicPr>
          <p:cNvPr id="8"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9100" y="2636036"/>
            <a:ext cx="4267200" cy="3377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05325" y="2636036"/>
            <a:ext cx="4275138" cy="3377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4"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9099" y="1733550"/>
            <a:ext cx="8361363" cy="9024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Up Arrow 4"/>
          <p:cNvSpPr/>
          <p:nvPr/>
        </p:nvSpPr>
        <p:spPr>
          <a:xfrm>
            <a:off x="758952" y="2552700"/>
            <a:ext cx="228600" cy="381000"/>
          </a:xfrm>
          <a:prstGeom prst="up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45" name="Picture 5" descr="C:\Users\Kimberly_Lynn\Documents\Kim's Files\Adoption Resources\Videos\Rolodex Video Categories &amp; Content\Introduction to Vidyo\Tour of the VidyoDesktop\Layout_eightpeople_3.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1579" y="2636036"/>
            <a:ext cx="581025" cy="1885950"/>
          </a:xfrm>
          <a:prstGeom prst="rect">
            <a:avLst/>
          </a:prstGeom>
          <a:noFill/>
          <a:extLst>
            <a:ext uri="{909E8E84-426E-40DD-AFC4-6F175D3DCCD1}">
              <a14:hiddenFill xmlns:a14="http://schemas.microsoft.com/office/drawing/2010/main">
                <a:solidFill>
                  <a:srgbClr val="FFFFFF"/>
                </a:solidFill>
              </a14:hiddenFill>
            </a:ext>
          </a:extLst>
        </p:spPr>
      </p:pic>
      <p:sp>
        <p:nvSpPr>
          <p:cNvPr id="12" name="Up Arrow 11"/>
          <p:cNvSpPr/>
          <p:nvPr/>
        </p:nvSpPr>
        <p:spPr>
          <a:xfrm>
            <a:off x="1097280" y="2560320"/>
            <a:ext cx="228600" cy="381000"/>
          </a:xfrm>
          <a:prstGeom prst="up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89277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45"/>
                                        </p:tgtEl>
                                        <p:attrNameLst>
                                          <p:attrName>style.visibility</p:attrName>
                                        </p:attrNameLst>
                                      </p:cBhvr>
                                      <p:to>
                                        <p:strVal val="visible"/>
                                      </p:to>
                                    </p:set>
                                  </p:childTnLst>
                                </p:cTn>
                              </p:par>
                              <p:par>
                                <p:cTn id="11" presetID="1" presetClass="exit" presetSubtype="0" fill="hold" grpId="1" nodeType="withEffect">
                                  <p:stCondLst>
                                    <p:cond delay="0"/>
                                  </p:stCondLst>
                                  <p:childTnLst>
                                    <p:set>
                                      <p:cBhvr>
                                        <p:cTn id="12" dur="1" fill="hold">
                                          <p:stCondLst>
                                            <p:cond delay="0"/>
                                          </p:stCondLst>
                                        </p:cTn>
                                        <p:tgtEl>
                                          <p:spTgt spid="5"/>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nodeType="clickEffect">
                                  <p:stCondLst>
                                    <p:cond delay="0"/>
                                  </p:stCondLst>
                                  <p:childTnLst>
                                    <p:set>
                                      <p:cBhvr>
                                        <p:cTn id="16" dur="1" fill="hold">
                                          <p:stCondLst>
                                            <p:cond delay="0"/>
                                          </p:stCondLst>
                                        </p:cTn>
                                        <p:tgtEl>
                                          <p:spTgt spid="10245"/>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xit" presetSubtype="0" fill="hold" grpId="1" nodeType="withEffect">
                                  <p:stCondLst>
                                    <p:cond delay="0"/>
                                  </p:stCondLst>
                                  <p:childTnLst>
                                    <p:set>
                                      <p:cBhvr>
                                        <p:cTn id="20" dur="1" fill="hold">
                                          <p:stCondLst>
                                            <p:cond delay="0"/>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12" grpId="0" animBg="1"/>
      <p:bldP spid="12" grpId="1"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VidyoDesktop</a:t>
            </a:r>
            <a:r>
              <a:rPr lang="en-US" dirty="0" smtClean="0"/>
              <a:t> – Full Screen</a:t>
            </a:r>
            <a:endParaRPr lang="en-US" dirty="0"/>
          </a:p>
        </p:txBody>
      </p:sp>
      <p:sp>
        <p:nvSpPr>
          <p:cNvPr id="4" name="Slide Number Placeholder 3"/>
          <p:cNvSpPr>
            <a:spLocks noGrp="1"/>
          </p:cNvSpPr>
          <p:nvPr>
            <p:ph type="sldNum" sz="quarter" idx="12"/>
          </p:nvPr>
        </p:nvSpPr>
        <p:spPr/>
        <p:txBody>
          <a:bodyPr/>
          <a:lstStyle/>
          <a:p>
            <a:fld id="{E6A057E0-268E-4052-9A53-7212692B2927}" type="slidenum">
              <a:rPr lang="en-US" smtClean="0"/>
              <a:pPr/>
              <a:t>21</a:t>
            </a:fld>
            <a:endParaRPr lang="en-US" dirty="0"/>
          </a:p>
        </p:txBody>
      </p:sp>
      <p:pic>
        <p:nvPicPr>
          <p:cNvPr id="8"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9100" y="2636036"/>
            <a:ext cx="4267200" cy="3377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05325" y="2636036"/>
            <a:ext cx="4275138" cy="3377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4"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9099" y="1733550"/>
            <a:ext cx="8361363" cy="9024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Up Arrow 11"/>
          <p:cNvSpPr/>
          <p:nvPr/>
        </p:nvSpPr>
        <p:spPr>
          <a:xfrm>
            <a:off x="1097280" y="2560320"/>
            <a:ext cx="228600" cy="381000"/>
          </a:xfrm>
          <a:prstGeom prst="up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18552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VidyoDesktop</a:t>
            </a:r>
            <a:r>
              <a:rPr lang="en-US" dirty="0" smtClean="0"/>
              <a:t> – Share Screen</a:t>
            </a:r>
            <a:endParaRPr lang="en-US" dirty="0"/>
          </a:p>
        </p:txBody>
      </p:sp>
      <p:sp>
        <p:nvSpPr>
          <p:cNvPr id="4" name="Slide Number Placeholder 3"/>
          <p:cNvSpPr>
            <a:spLocks noGrp="1"/>
          </p:cNvSpPr>
          <p:nvPr>
            <p:ph type="sldNum" sz="quarter" idx="12"/>
          </p:nvPr>
        </p:nvSpPr>
        <p:spPr/>
        <p:txBody>
          <a:bodyPr/>
          <a:lstStyle/>
          <a:p>
            <a:fld id="{E6A057E0-268E-4052-9A53-7212692B2927}" type="slidenum">
              <a:rPr lang="en-US" smtClean="0"/>
              <a:pPr/>
              <a:t>22</a:t>
            </a:fld>
            <a:endParaRPr lang="en-US" dirty="0"/>
          </a:p>
        </p:txBody>
      </p:sp>
      <p:pic>
        <p:nvPicPr>
          <p:cNvPr id="8"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9100" y="2636036"/>
            <a:ext cx="4267200" cy="3377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05325" y="2636036"/>
            <a:ext cx="4275138" cy="3377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4"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9099" y="1733550"/>
            <a:ext cx="8361363" cy="9024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Up Arrow 11"/>
          <p:cNvSpPr/>
          <p:nvPr/>
        </p:nvSpPr>
        <p:spPr>
          <a:xfrm>
            <a:off x="1752600" y="2560320"/>
            <a:ext cx="228600" cy="381000"/>
          </a:xfrm>
          <a:prstGeom prst="up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06695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VidyoDesktop</a:t>
            </a:r>
            <a:r>
              <a:rPr lang="en-US" dirty="0" smtClean="0"/>
              <a:t> - Toggle</a:t>
            </a:r>
            <a:endParaRPr lang="en-US" dirty="0"/>
          </a:p>
        </p:txBody>
      </p:sp>
      <p:sp>
        <p:nvSpPr>
          <p:cNvPr id="4" name="Slide Number Placeholder 3"/>
          <p:cNvSpPr>
            <a:spLocks noGrp="1"/>
          </p:cNvSpPr>
          <p:nvPr>
            <p:ph type="sldNum" sz="quarter" idx="12"/>
          </p:nvPr>
        </p:nvSpPr>
        <p:spPr/>
        <p:txBody>
          <a:bodyPr/>
          <a:lstStyle/>
          <a:p>
            <a:fld id="{E6A057E0-268E-4052-9A53-7212692B2927}" type="slidenum">
              <a:rPr lang="en-US" smtClean="0"/>
              <a:pPr/>
              <a:t>23</a:t>
            </a:fld>
            <a:endParaRPr lang="en-US" dirty="0"/>
          </a:p>
        </p:txBody>
      </p:sp>
      <p:grpSp>
        <p:nvGrpSpPr>
          <p:cNvPr id="3" name="Group 2"/>
          <p:cNvGrpSpPr/>
          <p:nvPr/>
        </p:nvGrpSpPr>
        <p:grpSpPr>
          <a:xfrm>
            <a:off x="419099" y="1733550"/>
            <a:ext cx="8361364" cy="4280259"/>
            <a:chOff x="419099" y="1733550"/>
            <a:chExt cx="8361364" cy="4280259"/>
          </a:xfrm>
        </p:grpSpPr>
        <p:pic>
          <p:nvPicPr>
            <p:cNvPr id="8"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9100" y="2636036"/>
              <a:ext cx="4267200" cy="3377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05325" y="2636036"/>
              <a:ext cx="4275138" cy="3377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4"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9099" y="1733550"/>
              <a:ext cx="8361363" cy="9024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2" name="Up Arrow 11"/>
          <p:cNvSpPr/>
          <p:nvPr/>
        </p:nvSpPr>
        <p:spPr>
          <a:xfrm>
            <a:off x="2324100" y="2588411"/>
            <a:ext cx="228600" cy="381000"/>
          </a:xfrm>
          <a:prstGeom prst="up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29158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VidyoDesktop</a:t>
            </a:r>
            <a:r>
              <a:rPr lang="en-US" dirty="0" smtClean="0"/>
              <a:t> – Self-View</a:t>
            </a:r>
            <a:endParaRPr lang="en-US" dirty="0"/>
          </a:p>
        </p:txBody>
      </p:sp>
      <p:sp>
        <p:nvSpPr>
          <p:cNvPr id="4" name="Slide Number Placeholder 3"/>
          <p:cNvSpPr>
            <a:spLocks noGrp="1"/>
          </p:cNvSpPr>
          <p:nvPr>
            <p:ph type="sldNum" sz="quarter" idx="12"/>
          </p:nvPr>
        </p:nvSpPr>
        <p:spPr/>
        <p:txBody>
          <a:bodyPr/>
          <a:lstStyle/>
          <a:p>
            <a:fld id="{E6A057E0-268E-4052-9A53-7212692B2927}" type="slidenum">
              <a:rPr lang="en-US" smtClean="0"/>
              <a:pPr/>
              <a:t>24</a:t>
            </a:fld>
            <a:endParaRPr lang="en-US" dirty="0"/>
          </a:p>
        </p:txBody>
      </p:sp>
      <p:grpSp>
        <p:nvGrpSpPr>
          <p:cNvPr id="3" name="Group 2"/>
          <p:cNvGrpSpPr/>
          <p:nvPr/>
        </p:nvGrpSpPr>
        <p:grpSpPr>
          <a:xfrm>
            <a:off x="752475" y="1524000"/>
            <a:ext cx="7105652" cy="4945550"/>
            <a:chOff x="752475" y="1524000"/>
            <a:chExt cx="7105652" cy="4945550"/>
          </a:xfrm>
        </p:grpSpPr>
        <p:pic>
          <p:nvPicPr>
            <p:cNvPr id="9"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2475" y="2209800"/>
              <a:ext cx="7105652" cy="4259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2475" y="1524000"/>
              <a:ext cx="7105652" cy="766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Up Arrow 11"/>
            <p:cNvSpPr/>
            <p:nvPr/>
          </p:nvSpPr>
          <p:spPr>
            <a:xfrm>
              <a:off x="2667000" y="2260470"/>
              <a:ext cx="228600" cy="381000"/>
            </a:xfrm>
            <a:prstGeom prst="up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48400" y="5181600"/>
              <a:ext cx="1532668" cy="12132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3" name="Group 12"/>
          <p:cNvGrpSpPr/>
          <p:nvPr/>
        </p:nvGrpSpPr>
        <p:grpSpPr>
          <a:xfrm>
            <a:off x="381000" y="1878900"/>
            <a:ext cx="8361364" cy="4280259"/>
            <a:chOff x="419099" y="1733550"/>
            <a:chExt cx="8361364" cy="4280259"/>
          </a:xfrm>
        </p:grpSpPr>
        <p:pic>
          <p:nvPicPr>
            <p:cNvPr id="14" name="Picture 1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19100" y="2636036"/>
              <a:ext cx="4267200" cy="3377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05325" y="2636036"/>
              <a:ext cx="4275138" cy="3377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9099" y="1733550"/>
              <a:ext cx="8361363" cy="9024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7" name="Up Arrow 16"/>
          <p:cNvSpPr/>
          <p:nvPr/>
        </p:nvSpPr>
        <p:spPr>
          <a:xfrm>
            <a:off x="2667000" y="2778911"/>
            <a:ext cx="228600" cy="381000"/>
          </a:xfrm>
          <a:prstGeom prst="up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17"/>
          <p:cNvGrpSpPr/>
          <p:nvPr/>
        </p:nvGrpSpPr>
        <p:grpSpPr>
          <a:xfrm>
            <a:off x="904875" y="1552575"/>
            <a:ext cx="7105652" cy="4945550"/>
            <a:chOff x="752475" y="1524000"/>
            <a:chExt cx="7105652" cy="4945550"/>
          </a:xfrm>
        </p:grpSpPr>
        <p:pic>
          <p:nvPicPr>
            <p:cNvPr id="19" name="Picture 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2475" y="2209800"/>
              <a:ext cx="7105652" cy="4259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2475" y="1524000"/>
              <a:ext cx="7105652" cy="766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Up Arrow 20"/>
            <p:cNvSpPr/>
            <p:nvPr/>
          </p:nvSpPr>
          <p:spPr>
            <a:xfrm>
              <a:off x="2667000" y="2260470"/>
              <a:ext cx="228600" cy="381000"/>
            </a:xfrm>
            <a:prstGeom prst="up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681720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3"/>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nodeType="clickEffect">
                                  <p:stCondLst>
                                    <p:cond delay="0"/>
                                  </p:stCondLst>
                                  <p:childTnLst>
                                    <p:set>
                                      <p:cBhvr>
                                        <p:cTn id="14" dur="1" fill="hold">
                                          <p:stCondLst>
                                            <p:cond delay="0"/>
                                          </p:stCondLst>
                                        </p:cTn>
                                        <p:tgtEl>
                                          <p:spTgt spid="13"/>
                                        </p:tgtEl>
                                        <p:attrNameLst>
                                          <p:attrName>style.visibility</p:attrName>
                                        </p:attrNameLst>
                                      </p:cBhvr>
                                      <p:to>
                                        <p:strVal val="hidden"/>
                                      </p:to>
                                    </p:set>
                                  </p:childTnLst>
                                </p:cTn>
                              </p:par>
                              <p:par>
                                <p:cTn id="15" presetID="1" presetClass="exit" presetSubtype="0" fill="hold" grpId="1" nodeType="withEffect">
                                  <p:stCondLst>
                                    <p:cond delay="0"/>
                                  </p:stCondLst>
                                  <p:childTnLst>
                                    <p:set>
                                      <p:cBhvr>
                                        <p:cTn id="16" dur="1" fill="hold">
                                          <p:stCondLst>
                                            <p:cond delay="0"/>
                                          </p:stCondLst>
                                        </p:cTn>
                                        <p:tgtEl>
                                          <p:spTgt spid="17"/>
                                        </p:tgtEl>
                                        <p:attrNameLst>
                                          <p:attrName>style.visibility</p:attrName>
                                        </p:attrNameLst>
                                      </p:cBhvr>
                                      <p:to>
                                        <p:strVal val="hidden"/>
                                      </p:to>
                                    </p:set>
                                  </p:childTnLst>
                                </p:cTn>
                              </p:par>
                              <p:par>
                                <p:cTn id="17" presetID="1" presetClass="entr" presetSubtype="0"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7" grpId="1"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VidyoDesktop</a:t>
            </a:r>
            <a:r>
              <a:rPr lang="en-US" dirty="0" smtClean="0"/>
              <a:t> – Volume</a:t>
            </a:r>
            <a:endParaRPr lang="en-US" dirty="0"/>
          </a:p>
        </p:txBody>
      </p:sp>
      <p:sp>
        <p:nvSpPr>
          <p:cNvPr id="4" name="Slide Number Placeholder 3"/>
          <p:cNvSpPr>
            <a:spLocks noGrp="1"/>
          </p:cNvSpPr>
          <p:nvPr>
            <p:ph type="sldNum" sz="quarter" idx="12"/>
          </p:nvPr>
        </p:nvSpPr>
        <p:spPr/>
        <p:txBody>
          <a:bodyPr/>
          <a:lstStyle/>
          <a:p>
            <a:fld id="{E6A057E0-268E-4052-9A53-7212692B2927}" type="slidenum">
              <a:rPr lang="en-US" smtClean="0"/>
              <a:pPr/>
              <a:t>25</a:t>
            </a:fld>
            <a:endParaRPr lang="en-US" dirty="0"/>
          </a:p>
        </p:txBody>
      </p:sp>
      <p:grpSp>
        <p:nvGrpSpPr>
          <p:cNvPr id="3" name="Group 2"/>
          <p:cNvGrpSpPr/>
          <p:nvPr/>
        </p:nvGrpSpPr>
        <p:grpSpPr>
          <a:xfrm>
            <a:off x="419099" y="1733550"/>
            <a:ext cx="8361364" cy="4280259"/>
            <a:chOff x="419099" y="1733550"/>
            <a:chExt cx="8361364" cy="4280259"/>
          </a:xfrm>
        </p:grpSpPr>
        <p:pic>
          <p:nvPicPr>
            <p:cNvPr id="8"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9100" y="2636036"/>
              <a:ext cx="4267200" cy="3377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05325" y="2636036"/>
              <a:ext cx="4275138" cy="3377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4"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9099" y="1733550"/>
              <a:ext cx="8361363" cy="9024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2" name="Up Arrow 11"/>
          <p:cNvSpPr/>
          <p:nvPr/>
        </p:nvSpPr>
        <p:spPr>
          <a:xfrm>
            <a:off x="3352800" y="2595547"/>
            <a:ext cx="228600" cy="381000"/>
          </a:xfrm>
          <a:prstGeom prst="up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541045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VidyoDesktop</a:t>
            </a:r>
            <a:r>
              <a:rPr lang="en-US" dirty="0" smtClean="0"/>
              <a:t> – Microphone</a:t>
            </a:r>
            <a:endParaRPr lang="en-US" dirty="0"/>
          </a:p>
        </p:txBody>
      </p:sp>
      <p:sp>
        <p:nvSpPr>
          <p:cNvPr id="4" name="Slide Number Placeholder 3"/>
          <p:cNvSpPr>
            <a:spLocks noGrp="1"/>
          </p:cNvSpPr>
          <p:nvPr>
            <p:ph type="sldNum" sz="quarter" idx="12"/>
          </p:nvPr>
        </p:nvSpPr>
        <p:spPr/>
        <p:txBody>
          <a:bodyPr/>
          <a:lstStyle/>
          <a:p>
            <a:fld id="{E6A057E0-268E-4052-9A53-7212692B2927}" type="slidenum">
              <a:rPr lang="en-US" smtClean="0"/>
              <a:pPr/>
              <a:t>26</a:t>
            </a:fld>
            <a:endParaRPr lang="en-US" dirty="0"/>
          </a:p>
        </p:txBody>
      </p:sp>
      <p:grpSp>
        <p:nvGrpSpPr>
          <p:cNvPr id="3" name="Group 2"/>
          <p:cNvGrpSpPr/>
          <p:nvPr/>
        </p:nvGrpSpPr>
        <p:grpSpPr>
          <a:xfrm>
            <a:off x="419099" y="1733550"/>
            <a:ext cx="8361364" cy="4280259"/>
            <a:chOff x="419099" y="1733550"/>
            <a:chExt cx="8361364" cy="4280259"/>
          </a:xfrm>
        </p:grpSpPr>
        <p:pic>
          <p:nvPicPr>
            <p:cNvPr id="8"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9100" y="2636036"/>
              <a:ext cx="4267200" cy="3377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05325" y="2636036"/>
              <a:ext cx="4275138" cy="3377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4"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9099" y="1733550"/>
              <a:ext cx="8361363" cy="9024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2" name="Up Arrow 11"/>
          <p:cNvSpPr/>
          <p:nvPr/>
        </p:nvSpPr>
        <p:spPr>
          <a:xfrm>
            <a:off x="3886200" y="2595547"/>
            <a:ext cx="228600" cy="381000"/>
          </a:xfrm>
          <a:prstGeom prst="up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26541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VidyoDesktop</a:t>
            </a:r>
            <a:r>
              <a:rPr lang="en-US" dirty="0" smtClean="0"/>
              <a:t> – Privacy</a:t>
            </a:r>
            <a:endParaRPr lang="en-US" dirty="0"/>
          </a:p>
        </p:txBody>
      </p:sp>
      <p:sp>
        <p:nvSpPr>
          <p:cNvPr id="4" name="Slide Number Placeholder 3"/>
          <p:cNvSpPr>
            <a:spLocks noGrp="1"/>
          </p:cNvSpPr>
          <p:nvPr>
            <p:ph type="sldNum" sz="quarter" idx="12"/>
          </p:nvPr>
        </p:nvSpPr>
        <p:spPr/>
        <p:txBody>
          <a:bodyPr/>
          <a:lstStyle/>
          <a:p>
            <a:fld id="{E6A057E0-268E-4052-9A53-7212692B2927}" type="slidenum">
              <a:rPr lang="en-US" smtClean="0"/>
              <a:pPr/>
              <a:t>27</a:t>
            </a:fld>
            <a:endParaRPr lang="en-US" dirty="0"/>
          </a:p>
        </p:txBody>
      </p:sp>
      <p:grpSp>
        <p:nvGrpSpPr>
          <p:cNvPr id="3" name="Group 2"/>
          <p:cNvGrpSpPr/>
          <p:nvPr/>
        </p:nvGrpSpPr>
        <p:grpSpPr>
          <a:xfrm>
            <a:off x="419099" y="1733550"/>
            <a:ext cx="8361364" cy="4280259"/>
            <a:chOff x="419099" y="1733550"/>
            <a:chExt cx="8361364" cy="4280259"/>
          </a:xfrm>
        </p:grpSpPr>
        <p:pic>
          <p:nvPicPr>
            <p:cNvPr id="8"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9100" y="2636036"/>
              <a:ext cx="4267200" cy="3377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05325" y="2636036"/>
              <a:ext cx="4275138" cy="3377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4"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9099" y="1733550"/>
              <a:ext cx="8361363" cy="9024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2" name="Up Arrow 11"/>
          <p:cNvSpPr/>
          <p:nvPr/>
        </p:nvSpPr>
        <p:spPr>
          <a:xfrm>
            <a:off x="4276725" y="2595547"/>
            <a:ext cx="228600" cy="381000"/>
          </a:xfrm>
          <a:prstGeom prst="up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22866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VidyoDesktop</a:t>
            </a:r>
            <a:r>
              <a:rPr lang="en-US" dirty="0" smtClean="0"/>
              <a:t> – Configuration</a:t>
            </a:r>
            <a:endParaRPr lang="en-US" dirty="0"/>
          </a:p>
        </p:txBody>
      </p:sp>
      <p:sp>
        <p:nvSpPr>
          <p:cNvPr id="4" name="Slide Number Placeholder 3"/>
          <p:cNvSpPr>
            <a:spLocks noGrp="1"/>
          </p:cNvSpPr>
          <p:nvPr>
            <p:ph type="sldNum" sz="quarter" idx="12"/>
          </p:nvPr>
        </p:nvSpPr>
        <p:spPr/>
        <p:txBody>
          <a:bodyPr/>
          <a:lstStyle/>
          <a:p>
            <a:fld id="{E6A057E0-268E-4052-9A53-7212692B2927}" type="slidenum">
              <a:rPr lang="en-US" smtClean="0"/>
              <a:pPr/>
              <a:t>28</a:t>
            </a:fld>
            <a:endParaRPr lang="en-US" dirty="0"/>
          </a:p>
        </p:txBody>
      </p:sp>
      <p:grpSp>
        <p:nvGrpSpPr>
          <p:cNvPr id="3" name="Group 2"/>
          <p:cNvGrpSpPr/>
          <p:nvPr/>
        </p:nvGrpSpPr>
        <p:grpSpPr>
          <a:xfrm>
            <a:off x="419099" y="1733550"/>
            <a:ext cx="8361364" cy="4280259"/>
            <a:chOff x="419099" y="1733550"/>
            <a:chExt cx="8361364" cy="4280259"/>
          </a:xfrm>
        </p:grpSpPr>
        <p:pic>
          <p:nvPicPr>
            <p:cNvPr id="8"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9100" y="2636036"/>
              <a:ext cx="4267200" cy="3377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05325" y="2636036"/>
              <a:ext cx="4275138" cy="3377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4"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9099" y="1733550"/>
              <a:ext cx="8361363" cy="9024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2" name="Up Arrow 11"/>
          <p:cNvSpPr/>
          <p:nvPr/>
        </p:nvSpPr>
        <p:spPr>
          <a:xfrm>
            <a:off x="5867400" y="2636036"/>
            <a:ext cx="228600" cy="381000"/>
          </a:xfrm>
          <a:prstGeom prst="up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97290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VidyoDesktop</a:t>
            </a:r>
            <a:r>
              <a:rPr lang="en-US" dirty="0" smtClean="0"/>
              <a:t> – Disconnect</a:t>
            </a:r>
            <a:endParaRPr lang="en-US" dirty="0"/>
          </a:p>
        </p:txBody>
      </p:sp>
      <p:sp>
        <p:nvSpPr>
          <p:cNvPr id="4" name="Slide Number Placeholder 3"/>
          <p:cNvSpPr>
            <a:spLocks noGrp="1"/>
          </p:cNvSpPr>
          <p:nvPr>
            <p:ph type="sldNum" sz="quarter" idx="12"/>
          </p:nvPr>
        </p:nvSpPr>
        <p:spPr/>
        <p:txBody>
          <a:bodyPr/>
          <a:lstStyle/>
          <a:p>
            <a:fld id="{E6A057E0-268E-4052-9A53-7212692B2927}" type="slidenum">
              <a:rPr lang="en-US" smtClean="0"/>
              <a:pPr/>
              <a:t>29</a:t>
            </a:fld>
            <a:endParaRPr lang="en-US" dirty="0"/>
          </a:p>
        </p:txBody>
      </p:sp>
      <p:grpSp>
        <p:nvGrpSpPr>
          <p:cNvPr id="3" name="Group 2"/>
          <p:cNvGrpSpPr/>
          <p:nvPr/>
        </p:nvGrpSpPr>
        <p:grpSpPr>
          <a:xfrm>
            <a:off x="419099" y="1733550"/>
            <a:ext cx="8361364" cy="4280259"/>
            <a:chOff x="419099" y="1733550"/>
            <a:chExt cx="8361364" cy="4280259"/>
          </a:xfrm>
        </p:grpSpPr>
        <p:pic>
          <p:nvPicPr>
            <p:cNvPr id="8"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9100" y="2636036"/>
              <a:ext cx="4267200" cy="3377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05325" y="2636036"/>
              <a:ext cx="4275138" cy="3377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4"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9099" y="1733550"/>
              <a:ext cx="8361363" cy="9024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2" name="Up Arrow 11"/>
          <p:cNvSpPr/>
          <p:nvPr/>
        </p:nvSpPr>
        <p:spPr>
          <a:xfrm>
            <a:off x="8458200" y="2571719"/>
            <a:ext cx="228600" cy="381000"/>
          </a:xfrm>
          <a:prstGeom prst="up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06041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499797160"/>
              </p:ext>
            </p:extLst>
          </p:nvPr>
        </p:nvGraphicFramePr>
        <p:xfrm>
          <a:off x="914400" y="1752600"/>
          <a:ext cx="7467600" cy="4267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2"/>
          </p:nvPr>
        </p:nvSpPr>
        <p:spPr/>
        <p:txBody>
          <a:bodyPr/>
          <a:lstStyle/>
          <a:p>
            <a:fld id="{E6A057E0-268E-4052-9A53-7212692B2927}" type="slidenum">
              <a:rPr lang="en-US" smtClean="0"/>
              <a:pPr/>
              <a:t>3</a:t>
            </a:fld>
            <a:endParaRPr lang="en-US" dirty="0"/>
          </a:p>
        </p:txBody>
      </p:sp>
      <p:sp>
        <p:nvSpPr>
          <p:cNvPr id="8" name="Striped Right Arrow 7"/>
          <p:cNvSpPr/>
          <p:nvPr/>
        </p:nvSpPr>
        <p:spPr>
          <a:xfrm>
            <a:off x="304800" y="2057400"/>
            <a:ext cx="533400" cy="381000"/>
          </a:xfrm>
          <a:prstGeom prst="striped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11" name="Striped Right Arrow 10"/>
          <p:cNvSpPr/>
          <p:nvPr/>
        </p:nvSpPr>
        <p:spPr>
          <a:xfrm>
            <a:off x="304800" y="3124200"/>
            <a:ext cx="533400" cy="381000"/>
          </a:xfrm>
          <a:prstGeom prst="striped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13" name="Striped Right Arrow 12"/>
          <p:cNvSpPr/>
          <p:nvPr/>
        </p:nvSpPr>
        <p:spPr>
          <a:xfrm>
            <a:off x="304800" y="4191000"/>
            <a:ext cx="533400" cy="381000"/>
          </a:xfrm>
          <a:prstGeom prst="striped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15" name="Striped Right Arrow 14"/>
          <p:cNvSpPr/>
          <p:nvPr/>
        </p:nvSpPr>
        <p:spPr>
          <a:xfrm>
            <a:off x="304800" y="5257800"/>
            <a:ext cx="533400" cy="381000"/>
          </a:xfrm>
          <a:prstGeom prst="striped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44607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xit" presetSubtype="0" fill="hold" grpId="1" nodeType="withEffect">
                                  <p:stCondLst>
                                    <p:cond delay="0"/>
                                  </p:stCondLst>
                                  <p:childTnLst>
                                    <p:set>
                                      <p:cBhvr>
                                        <p:cTn id="12" dur="1" fill="hold">
                                          <p:stCondLst>
                                            <p:cond delay="0"/>
                                          </p:stCondLst>
                                        </p:cTn>
                                        <p:tgtEl>
                                          <p:spTgt spid="8"/>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xit" presetSubtype="0" fill="hold" grpId="1" nodeType="withEffect">
                                  <p:stCondLst>
                                    <p:cond delay="0"/>
                                  </p:stCondLst>
                                  <p:childTnLst>
                                    <p:set>
                                      <p:cBhvr>
                                        <p:cTn id="18" dur="1" fill="hold">
                                          <p:stCondLst>
                                            <p:cond delay="0"/>
                                          </p:stCondLst>
                                        </p:cTn>
                                        <p:tgtEl>
                                          <p:spTgt spid="11"/>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par>
                                <p:cTn id="23" presetID="1" presetClass="exit" presetSubtype="0" fill="hold" grpId="1" nodeType="withEffect">
                                  <p:stCondLst>
                                    <p:cond delay="0"/>
                                  </p:stCondLst>
                                  <p:childTnLst>
                                    <p:set>
                                      <p:cBhvr>
                                        <p:cTn id="24" dur="1" fill="hold">
                                          <p:stCondLst>
                                            <p:cond delay="0"/>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11" grpId="0" animBg="1"/>
      <p:bldP spid="11" grpId="1" animBg="1"/>
      <p:bldP spid="13" grpId="0" animBg="1"/>
      <p:bldP spid="13" grpId="1" animBg="1"/>
      <p:bldP spid="1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Best Practices</a:t>
            </a:r>
            <a:endParaRPr lang="en-US" dirty="0"/>
          </a:p>
        </p:txBody>
      </p:sp>
      <p:sp>
        <p:nvSpPr>
          <p:cNvPr id="3" name="Content Placeholder 2"/>
          <p:cNvSpPr>
            <a:spLocks noGrp="1"/>
          </p:cNvSpPr>
          <p:nvPr>
            <p:ph idx="1"/>
          </p:nvPr>
        </p:nvSpPr>
        <p:spPr/>
        <p:txBody>
          <a:bodyPr>
            <a:normAutofit lnSpcReduction="10000"/>
          </a:bodyPr>
          <a:lstStyle/>
          <a:p>
            <a:pPr lvl="0"/>
            <a:r>
              <a:rPr lang="en-US" b="0" dirty="0" smtClean="0"/>
              <a:t>Use </a:t>
            </a:r>
            <a:r>
              <a:rPr lang="en-US" b="0" dirty="0"/>
              <a:t>a wired network connection when possible and disable wireless </a:t>
            </a:r>
            <a:endParaRPr lang="en-US" b="0" dirty="0" smtClean="0"/>
          </a:p>
          <a:p>
            <a:pPr lvl="0"/>
            <a:r>
              <a:rPr lang="en-US" b="0" dirty="0" smtClean="0"/>
              <a:t>Use </a:t>
            </a:r>
            <a:r>
              <a:rPr lang="en-US" b="0" dirty="0"/>
              <a:t>recommended audio/video devices to prevent echo and other audio/video </a:t>
            </a:r>
            <a:r>
              <a:rPr lang="en-US" b="0" dirty="0" smtClean="0"/>
              <a:t>issues</a:t>
            </a:r>
            <a:endParaRPr lang="en-US" b="0" dirty="0"/>
          </a:p>
          <a:p>
            <a:pPr lvl="0"/>
            <a:r>
              <a:rPr lang="en-US" b="0" dirty="0"/>
              <a:t>Plug each device (camera, microphone etc.) directly into one of your computer’s USB ports whenever possible rather than a USB hub (whether it’s one you added to your computer, is built into your flat panel monitor or is built into your laptop’s docking station</a:t>
            </a:r>
            <a:r>
              <a:rPr lang="en-US" b="0" dirty="0" smtClean="0"/>
              <a:t>)</a:t>
            </a:r>
            <a:endParaRPr lang="en-US" b="0" dirty="0"/>
          </a:p>
          <a:p>
            <a:pPr lvl="0"/>
            <a:r>
              <a:rPr lang="en-US" b="0" dirty="0"/>
              <a:t>If you’re using a laptop avoid running on battery—it reduces performance and video </a:t>
            </a:r>
            <a:r>
              <a:rPr lang="en-US" b="0" dirty="0" smtClean="0"/>
              <a:t>quality</a:t>
            </a:r>
            <a:endParaRPr lang="en-US" b="0" dirty="0"/>
          </a:p>
          <a:p>
            <a:pPr lvl="0"/>
            <a:r>
              <a:rPr lang="en-US" b="0" dirty="0"/>
              <a:t>If your computer has a Power Plan (All Windows and Mac laptops do) choose “High </a:t>
            </a:r>
            <a:r>
              <a:rPr lang="en-US" b="0" dirty="0" smtClean="0"/>
              <a:t>Performance”</a:t>
            </a:r>
            <a:endParaRPr lang="en-US" b="0" dirty="0"/>
          </a:p>
          <a:p>
            <a:pPr lvl="0"/>
            <a:r>
              <a:rPr lang="en-US" b="0" dirty="0"/>
              <a:t>Make sure you have the latest drivers (like your DirectX video driver if you’re a Windows user) for the devices you use during </a:t>
            </a:r>
            <a:r>
              <a:rPr lang="en-US" b="0" dirty="0" err="1"/>
              <a:t>VidyoConferencing</a:t>
            </a:r>
            <a:r>
              <a:rPr lang="en-US" b="0" dirty="0"/>
              <a:t> (camera, microphone etc</a:t>
            </a:r>
            <a:r>
              <a:rPr lang="en-US" b="0" dirty="0" smtClean="0"/>
              <a:t>.)</a:t>
            </a:r>
            <a:endParaRPr lang="en-US" b="0" dirty="0"/>
          </a:p>
          <a:p>
            <a:endParaRPr lang="en-US" dirty="0"/>
          </a:p>
        </p:txBody>
      </p:sp>
      <p:sp>
        <p:nvSpPr>
          <p:cNvPr id="4" name="Slide Number Placeholder 3"/>
          <p:cNvSpPr>
            <a:spLocks noGrp="1"/>
          </p:cNvSpPr>
          <p:nvPr>
            <p:ph type="sldNum" sz="quarter" idx="12"/>
          </p:nvPr>
        </p:nvSpPr>
        <p:spPr/>
        <p:txBody>
          <a:bodyPr/>
          <a:lstStyle/>
          <a:p>
            <a:fld id="{E6A057E0-268E-4052-9A53-7212692B2927}" type="slidenum">
              <a:rPr lang="en-US" smtClean="0"/>
              <a:pPr/>
              <a:t>30</a:t>
            </a:fld>
            <a:endParaRPr lang="en-US" dirty="0"/>
          </a:p>
        </p:txBody>
      </p:sp>
    </p:spTree>
    <p:extLst>
      <p:ext uri="{BB962C8B-B14F-4D97-AF65-F5344CB8AC3E}">
        <p14:creationId xmlns:p14="http://schemas.microsoft.com/office/powerpoint/2010/main" val="25292302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smtClean="0"/>
              <a:t>Questions??</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Housekeeping Items</a:t>
            </a:r>
            <a:endParaRPr lang="en-US" dirty="0"/>
          </a:p>
        </p:txBody>
      </p:sp>
      <p:sp>
        <p:nvSpPr>
          <p:cNvPr id="3" name="Content Placeholder 2"/>
          <p:cNvSpPr>
            <a:spLocks noGrp="1"/>
          </p:cNvSpPr>
          <p:nvPr>
            <p:ph idx="1"/>
          </p:nvPr>
        </p:nvSpPr>
        <p:spPr/>
        <p:txBody>
          <a:bodyPr/>
          <a:lstStyle/>
          <a:p>
            <a:r>
              <a:rPr lang="en-US" dirty="0" smtClean="0"/>
              <a:t>This session will be open and interactive</a:t>
            </a:r>
          </a:p>
          <a:p>
            <a:r>
              <a:rPr lang="en-US" dirty="0" smtClean="0"/>
              <a:t>Mute/unmute your microphone to limit background noise</a:t>
            </a:r>
          </a:p>
          <a:p>
            <a:endParaRPr lang="en-US" dirty="0" smtClean="0"/>
          </a:p>
          <a:p>
            <a:pPr marL="0" indent="0">
              <a:buNone/>
            </a:pPr>
            <a:endParaRPr lang="en-US" dirty="0"/>
          </a:p>
        </p:txBody>
      </p:sp>
      <p:sp>
        <p:nvSpPr>
          <p:cNvPr id="4" name="Slide Number Placeholder 3"/>
          <p:cNvSpPr>
            <a:spLocks noGrp="1"/>
          </p:cNvSpPr>
          <p:nvPr>
            <p:ph type="sldNum" sz="quarter" idx="12"/>
          </p:nvPr>
        </p:nvSpPr>
        <p:spPr/>
        <p:txBody>
          <a:bodyPr/>
          <a:lstStyle/>
          <a:p>
            <a:fld id="{E6A057E0-268E-4052-9A53-7212692B2927}" type="slidenum">
              <a:rPr lang="en-US" smtClean="0"/>
              <a:pPr/>
              <a:t>4</a:t>
            </a:fld>
            <a:endParaRPr lang="en-US" dirty="0"/>
          </a:p>
        </p:txBody>
      </p:sp>
      <p:pic>
        <p:nvPicPr>
          <p:cNvPr id="3074" name="Picture 2" descr="C:\Users\Kimberly_Lynn\Documents\Kim's Files\Adoption Resources\Videos\Rolodex Video Categories &amp; Content\Best Practices for Voice &amp; Video\Optimal Audio\Assets\MuteMicrophone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2362200"/>
            <a:ext cx="1524000" cy="36195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C:\Users\Kimberly_Lynn\Documents\Kim's Files\Adoption Resources\Marketing\VidyoInAction_DualScreenDesk_sm.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43150" y="3124200"/>
            <a:ext cx="4278086" cy="29946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61463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Housekeeping Items – Self-View</a:t>
            </a:r>
            <a:endParaRPr lang="en-US" dirty="0"/>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12"/>
          </p:nvPr>
        </p:nvSpPr>
        <p:spPr/>
        <p:txBody>
          <a:bodyPr/>
          <a:lstStyle/>
          <a:p>
            <a:fld id="{E6A057E0-268E-4052-9A53-7212692B2927}" type="slidenum">
              <a:rPr lang="en-US" smtClean="0"/>
              <a:pPr/>
              <a:t>5</a:t>
            </a:fld>
            <a:endParaRPr lang="en-US" dirty="0"/>
          </a:p>
        </p:txBody>
      </p:sp>
      <p:grpSp>
        <p:nvGrpSpPr>
          <p:cNvPr id="5" name="Group 4"/>
          <p:cNvGrpSpPr/>
          <p:nvPr/>
        </p:nvGrpSpPr>
        <p:grpSpPr>
          <a:xfrm>
            <a:off x="752475" y="1524000"/>
            <a:ext cx="7105652" cy="4945550"/>
            <a:chOff x="752475" y="1524000"/>
            <a:chExt cx="7105652" cy="4945550"/>
          </a:xfrm>
        </p:grpSpPr>
        <p:pic>
          <p:nvPicPr>
            <p:cNvPr id="6"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2475" y="2209800"/>
              <a:ext cx="7105652" cy="4259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2475" y="1524000"/>
              <a:ext cx="7105652" cy="766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Up Arrow 7"/>
            <p:cNvSpPr/>
            <p:nvPr/>
          </p:nvSpPr>
          <p:spPr>
            <a:xfrm>
              <a:off x="2667000" y="2260470"/>
              <a:ext cx="228600" cy="381000"/>
            </a:xfrm>
            <a:prstGeom prst="up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48400" y="5181600"/>
              <a:ext cx="1532668" cy="12132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0" name="Group 9"/>
          <p:cNvGrpSpPr/>
          <p:nvPr/>
        </p:nvGrpSpPr>
        <p:grpSpPr>
          <a:xfrm>
            <a:off x="381000" y="1878900"/>
            <a:ext cx="8361364" cy="4280259"/>
            <a:chOff x="419099" y="1733550"/>
            <a:chExt cx="8361364" cy="4280259"/>
          </a:xfrm>
        </p:grpSpPr>
        <p:pic>
          <p:nvPicPr>
            <p:cNvPr id="11" name="Picture 10"/>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19100" y="2636036"/>
              <a:ext cx="4267200" cy="3377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05325" y="2636036"/>
              <a:ext cx="4275138" cy="3377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9099" y="1733550"/>
              <a:ext cx="8361363" cy="9024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4" name="Up Arrow 13"/>
          <p:cNvSpPr/>
          <p:nvPr/>
        </p:nvSpPr>
        <p:spPr>
          <a:xfrm>
            <a:off x="2667000" y="2778911"/>
            <a:ext cx="228600" cy="381000"/>
          </a:xfrm>
          <a:prstGeom prst="up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p:cNvGrpSpPr/>
          <p:nvPr/>
        </p:nvGrpSpPr>
        <p:grpSpPr>
          <a:xfrm>
            <a:off x="904875" y="1552575"/>
            <a:ext cx="7105652" cy="4945550"/>
            <a:chOff x="752475" y="1524000"/>
            <a:chExt cx="7105652" cy="4945550"/>
          </a:xfrm>
        </p:grpSpPr>
        <p:pic>
          <p:nvPicPr>
            <p:cNvPr id="16" name="Picture 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2475" y="2209800"/>
              <a:ext cx="7105652" cy="4259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2475" y="1524000"/>
              <a:ext cx="7105652" cy="766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Up Arrow 17"/>
            <p:cNvSpPr/>
            <p:nvPr/>
          </p:nvSpPr>
          <p:spPr>
            <a:xfrm>
              <a:off x="2667000" y="2260470"/>
              <a:ext cx="228600" cy="381000"/>
            </a:xfrm>
            <a:prstGeom prst="up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267451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5"/>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nodeType="clickEffect">
                                  <p:stCondLst>
                                    <p:cond delay="0"/>
                                  </p:stCondLst>
                                  <p:childTnLst>
                                    <p:set>
                                      <p:cBhvr>
                                        <p:cTn id="14" dur="1" fill="hold">
                                          <p:stCondLst>
                                            <p:cond delay="0"/>
                                          </p:stCondLst>
                                        </p:cTn>
                                        <p:tgtEl>
                                          <p:spTgt spid="10"/>
                                        </p:tgtEl>
                                        <p:attrNameLst>
                                          <p:attrName>style.visibility</p:attrName>
                                        </p:attrNameLst>
                                      </p:cBhvr>
                                      <p:to>
                                        <p:strVal val="hidden"/>
                                      </p:to>
                                    </p:set>
                                  </p:childTnLst>
                                </p:cTn>
                              </p:par>
                              <p:par>
                                <p:cTn id="15" presetID="1" presetClass="exit" presetSubtype="0" fill="hold" grpId="1" nodeType="withEffect">
                                  <p:stCondLst>
                                    <p:cond delay="0"/>
                                  </p:stCondLst>
                                  <p:childTnLst>
                                    <p:set>
                                      <p:cBhvr>
                                        <p:cTn id="16" dur="1" fill="hold">
                                          <p:stCondLst>
                                            <p:cond delay="0"/>
                                          </p:stCondLst>
                                        </p:cTn>
                                        <p:tgtEl>
                                          <p:spTgt spid="14"/>
                                        </p:tgtEl>
                                        <p:attrNameLst>
                                          <p:attrName>style.visibility</p:attrName>
                                        </p:attrNameLst>
                                      </p:cBhvr>
                                      <p:to>
                                        <p:strVal val="hidden"/>
                                      </p:to>
                                    </p:set>
                                  </p:childTnLst>
                                </p:cTn>
                              </p:par>
                              <p:par>
                                <p:cTn id="17" presetID="1" presetClass="entr" presetSubtype="0"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81600" y="1524000"/>
            <a:ext cx="3581400" cy="358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Getting Started</a:t>
            </a:r>
            <a:endParaRPr lang="en-US" dirty="0"/>
          </a:p>
        </p:txBody>
      </p:sp>
      <p:sp>
        <p:nvSpPr>
          <p:cNvPr id="3" name="Content Placeholder 2"/>
          <p:cNvSpPr>
            <a:spLocks noGrp="1"/>
          </p:cNvSpPr>
          <p:nvPr>
            <p:ph idx="1"/>
          </p:nvPr>
        </p:nvSpPr>
        <p:spPr>
          <a:xfrm>
            <a:off x="381000" y="1600200"/>
            <a:ext cx="8229600" cy="4724400"/>
          </a:xfrm>
        </p:spPr>
        <p:txBody>
          <a:bodyPr/>
          <a:lstStyle/>
          <a:p>
            <a:endParaRPr lang="en-US" dirty="0" smtClean="0"/>
          </a:p>
          <a:p>
            <a:endParaRPr lang="en-US" dirty="0"/>
          </a:p>
          <a:p>
            <a:r>
              <a:rPr lang="en-US" dirty="0" smtClean="0"/>
              <a:t>Round Table</a:t>
            </a:r>
          </a:p>
          <a:p>
            <a:pPr lvl="1"/>
            <a:r>
              <a:rPr lang="en-US" dirty="0" smtClean="0"/>
              <a:t>Name</a:t>
            </a:r>
          </a:p>
          <a:p>
            <a:pPr lvl="1"/>
            <a:r>
              <a:rPr lang="en-US" dirty="0" smtClean="0"/>
              <a:t>Location</a:t>
            </a:r>
          </a:p>
          <a:p>
            <a:pPr lvl="1"/>
            <a:r>
              <a:rPr lang="en-US" dirty="0" smtClean="0"/>
              <a:t>How you plan to use Vidyo</a:t>
            </a:r>
          </a:p>
          <a:p>
            <a:pPr lvl="1"/>
            <a:r>
              <a:rPr lang="en-US" dirty="0" smtClean="0"/>
              <a:t>What you hope to get out of today’s session</a:t>
            </a:r>
            <a:endParaRPr lang="en-US" dirty="0"/>
          </a:p>
        </p:txBody>
      </p:sp>
      <p:sp>
        <p:nvSpPr>
          <p:cNvPr id="4" name="Slide Number Placeholder 3"/>
          <p:cNvSpPr>
            <a:spLocks noGrp="1"/>
          </p:cNvSpPr>
          <p:nvPr>
            <p:ph type="sldNum" sz="quarter" idx="12"/>
          </p:nvPr>
        </p:nvSpPr>
        <p:spPr/>
        <p:txBody>
          <a:bodyPr/>
          <a:lstStyle/>
          <a:p>
            <a:fld id="{E6A057E0-268E-4052-9A53-7212692B2927}" type="slidenum">
              <a:rPr lang="en-US" smtClean="0"/>
              <a:pPr/>
              <a:t>6</a:t>
            </a:fld>
            <a:endParaRPr lang="en-US" dirty="0"/>
          </a:p>
        </p:txBody>
      </p:sp>
    </p:spTree>
    <p:extLst>
      <p:ext uri="{BB962C8B-B14F-4D97-AF65-F5344CB8AC3E}">
        <p14:creationId xmlns:p14="http://schemas.microsoft.com/office/powerpoint/2010/main" val="1071454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Kimberly_Lynn\Documents\Kim's Files\Adoption Resources\Videos\Rolodex Video Categories &amp; Content\Introduction to Vidyo\Getting Started with Your Vidyo Account\Screen snapshots\WelcomeEmailUpdate06_29_1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3162300"/>
            <a:ext cx="5170488" cy="2968553"/>
          </a:xfrm>
          <a:prstGeom prst="rect">
            <a:avLst/>
          </a:prstGeom>
          <a:noFill/>
          <a:ln w="15875">
            <a:solidFill>
              <a:schemeClr val="bg1">
                <a:lumMod val="75000"/>
              </a:schemeClr>
            </a:solidFill>
          </a:ln>
          <a:effectLst>
            <a:outerShdw blurRad="50800" dist="50800" dir="5400000" algn="ctr" rotWithShape="0">
              <a:schemeClr val="bg1">
                <a:lumMod val="50000"/>
              </a:schemeClr>
            </a:outerShdw>
          </a:effectLst>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t>Getting Started	</a:t>
            </a:r>
            <a:endParaRPr lang="en-US" dirty="0"/>
          </a:p>
        </p:txBody>
      </p:sp>
      <p:sp>
        <p:nvSpPr>
          <p:cNvPr id="3" name="Content Placeholder 2"/>
          <p:cNvSpPr>
            <a:spLocks noGrp="1"/>
          </p:cNvSpPr>
          <p:nvPr>
            <p:ph idx="1"/>
          </p:nvPr>
        </p:nvSpPr>
        <p:spPr/>
        <p:txBody>
          <a:bodyPr/>
          <a:lstStyle/>
          <a:p>
            <a:r>
              <a:rPr lang="en-US" dirty="0" smtClean="0"/>
              <a:t>Welcome Email</a:t>
            </a:r>
          </a:p>
          <a:p>
            <a:pPr lvl="1"/>
            <a:r>
              <a:rPr lang="en-US" dirty="0" smtClean="0"/>
              <a:t>User Name</a:t>
            </a:r>
          </a:p>
          <a:p>
            <a:pPr lvl="1"/>
            <a:r>
              <a:rPr lang="en-US" dirty="0" smtClean="0"/>
              <a:t>Password</a:t>
            </a:r>
          </a:p>
          <a:p>
            <a:pPr lvl="1"/>
            <a:r>
              <a:rPr lang="en-US" dirty="0" smtClean="0"/>
              <a:t>Portal URL address</a:t>
            </a:r>
          </a:p>
          <a:p>
            <a:r>
              <a:rPr lang="en-US" dirty="0" smtClean="0"/>
              <a:t>Navigate to your Portal </a:t>
            </a:r>
          </a:p>
          <a:p>
            <a:r>
              <a:rPr lang="en-US" dirty="0" smtClean="0"/>
              <a:t>Login</a:t>
            </a:r>
            <a:endParaRPr lang="en-US" dirty="0"/>
          </a:p>
        </p:txBody>
      </p:sp>
      <p:sp>
        <p:nvSpPr>
          <p:cNvPr id="4" name="Slide Number Placeholder 3"/>
          <p:cNvSpPr>
            <a:spLocks noGrp="1"/>
          </p:cNvSpPr>
          <p:nvPr>
            <p:ph type="sldNum" sz="quarter" idx="12"/>
          </p:nvPr>
        </p:nvSpPr>
        <p:spPr/>
        <p:txBody>
          <a:bodyPr/>
          <a:lstStyle/>
          <a:p>
            <a:fld id="{E6A057E0-268E-4052-9A53-7212692B2927}" type="slidenum">
              <a:rPr lang="en-US" smtClean="0"/>
              <a:pPr/>
              <a:t>7</a:t>
            </a:fld>
            <a:endParaRPr lang="en-US" dirty="0"/>
          </a:p>
        </p:txBody>
      </p:sp>
      <p:pic>
        <p:nvPicPr>
          <p:cNvPr id="4099" name="Picture 3" descr="C:\Users\Kimberly_Lynn\Documents\Kim's Files\Adoption Resources\Videos\Rolodex Video Categories &amp; Content\Introduction to Vidyo\Getting Started with Your Vidyo Account\Screen snapshots\1VidyoPortalLoginScreen.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76622" y="2009775"/>
            <a:ext cx="5512767" cy="3657600"/>
          </a:xfrm>
          <a:prstGeom prst="rect">
            <a:avLst/>
          </a:prstGeom>
          <a:noFill/>
          <a:extLst>
            <a:ext uri="{909E8E84-426E-40DD-AFC4-6F175D3DCCD1}">
              <a14:hiddenFill xmlns:a14="http://schemas.microsoft.com/office/drawing/2010/main">
                <a:solidFill>
                  <a:srgbClr val="FFFFFF"/>
                </a:solidFill>
              </a14:hiddenFill>
            </a:ext>
          </a:extLst>
        </p:spPr>
      </p:pic>
      <p:sp>
        <p:nvSpPr>
          <p:cNvPr id="10" name="Striped Right Arrow 9"/>
          <p:cNvSpPr/>
          <p:nvPr/>
        </p:nvSpPr>
        <p:spPr>
          <a:xfrm>
            <a:off x="5486400" y="3789326"/>
            <a:ext cx="533400" cy="381000"/>
          </a:xfrm>
          <a:prstGeom prst="strip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4076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xit" presetSubtype="0" fill="hold" nodeType="withEffect">
                                  <p:stCondLst>
                                    <p:cond delay="0"/>
                                  </p:stCondLst>
                                  <p:childTnLst>
                                    <p:set>
                                      <p:cBhvr>
                                        <p:cTn id="12" dur="1" fill="hold">
                                          <p:stCondLst>
                                            <p:cond delay="0"/>
                                          </p:stCondLst>
                                        </p:cTn>
                                        <p:tgtEl>
                                          <p:spTgt spid="7"/>
                                        </p:tgtEl>
                                        <p:attrNameLst>
                                          <p:attrName>style.visibility</p:attrName>
                                        </p:attrNameLst>
                                      </p:cBhvr>
                                      <p:to>
                                        <p:strVal val="hidden"/>
                                      </p:to>
                                    </p:set>
                                  </p:childTnLst>
                                </p:cTn>
                              </p:par>
                              <p:par>
                                <p:cTn id="13" presetID="1" presetClass="entr" presetSubtype="0" fill="hold" nodeType="withEffect">
                                  <p:stCondLst>
                                    <p:cond delay="0"/>
                                  </p:stCondLst>
                                  <p:childTnLst>
                                    <p:set>
                                      <p:cBhvr>
                                        <p:cTn id="14" dur="1" fill="hold">
                                          <p:stCondLst>
                                            <p:cond delay="0"/>
                                          </p:stCondLst>
                                        </p:cTn>
                                        <p:tgtEl>
                                          <p:spTgt spid="409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Scheduling from Outlook</a:t>
            </a:r>
            <a:endParaRPr lang="en-US" dirty="0"/>
          </a:p>
        </p:txBody>
      </p:sp>
      <p:sp>
        <p:nvSpPr>
          <p:cNvPr id="4" name="Slide Number Placeholder 3"/>
          <p:cNvSpPr>
            <a:spLocks noGrp="1"/>
          </p:cNvSpPr>
          <p:nvPr>
            <p:ph type="sldNum" sz="quarter" idx="12"/>
          </p:nvPr>
        </p:nvSpPr>
        <p:spPr/>
        <p:txBody>
          <a:bodyPr/>
          <a:lstStyle/>
          <a:p>
            <a:fld id="{E6A057E0-268E-4052-9A53-7212692B2927}" type="slidenum">
              <a:rPr lang="en-US" smtClean="0"/>
              <a:pPr/>
              <a:t>8</a:t>
            </a:fld>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524000"/>
            <a:ext cx="8447033" cy="495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ounded Rectangle 4"/>
          <p:cNvSpPr/>
          <p:nvPr/>
        </p:nvSpPr>
        <p:spPr>
          <a:xfrm>
            <a:off x="6858000" y="1828800"/>
            <a:ext cx="685800" cy="609600"/>
          </a:xfrm>
          <a:prstGeom prst="round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533400" y="1066800"/>
            <a:ext cx="4443076" cy="369332"/>
          </a:xfrm>
          <a:prstGeom prst="rect">
            <a:avLst/>
          </a:prstGeom>
        </p:spPr>
        <p:txBody>
          <a:bodyPr wrap="none">
            <a:spAutoFit/>
          </a:bodyPr>
          <a:lstStyle/>
          <a:p>
            <a:r>
              <a:rPr lang="en-US" dirty="0">
                <a:hlinkClick r:id="rId3" tooltip="http://www.vidyo.com/support/software-downloads/"/>
              </a:rPr>
              <a:t>http://www.vidyo.com/support/software-downloads/</a:t>
            </a:r>
            <a:endParaRPr lang="en-US" dirty="0"/>
          </a:p>
        </p:txBody>
      </p:sp>
    </p:spTree>
    <p:extLst>
      <p:ext uri="{BB962C8B-B14F-4D97-AF65-F5344CB8AC3E}">
        <p14:creationId xmlns:p14="http://schemas.microsoft.com/office/powerpoint/2010/main" val="7531835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VidyoPortal</a:t>
            </a:r>
            <a:r>
              <a:rPr lang="en-US" dirty="0" smtClean="0"/>
              <a:t> Tour</a:t>
            </a:r>
            <a:endParaRPr lang="en-US" dirty="0"/>
          </a:p>
        </p:txBody>
      </p:sp>
      <p:sp>
        <p:nvSpPr>
          <p:cNvPr id="4" name="Slide Number Placeholder 3"/>
          <p:cNvSpPr>
            <a:spLocks noGrp="1"/>
          </p:cNvSpPr>
          <p:nvPr>
            <p:ph type="sldNum" sz="quarter" idx="12"/>
          </p:nvPr>
        </p:nvSpPr>
        <p:spPr/>
        <p:txBody>
          <a:bodyPr/>
          <a:lstStyle/>
          <a:p>
            <a:fld id="{E6A057E0-268E-4052-9A53-7212692B2927}" type="slidenum">
              <a:rPr lang="en-US" smtClean="0"/>
              <a:pPr/>
              <a:t>9</a:t>
            </a:fld>
            <a:endParaRPr lang="en-US" dirty="0"/>
          </a:p>
        </p:txBody>
      </p:sp>
      <p:pic>
        <p:nvPicPr>
          <p:cNvPr id="1026" name="Picture 2" descr="C:\Users\Kimberly_Lynn\Documents\Kim's Files\Adoption Resources\Videos\Rolodex Video Categories &amp; Content\Introduction to Vidyo\Getting Started with Your Vidyo Account\Screen snapshots\9VidyoPortalv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399" y="1611669"/>
            <a:ext cx="7289347" cy="4845863"/>
          </a:xfrm>
          <a:prstGeom prst="rect">
            <a:avLst/>
          </a:prstGeom>
          <a:noFill/>
          <a:extLst>
            <a:ext uri="{909E8E84-426E-40DD-AFC4-6F175D3DCCD1}">
              <a14:hiddenFill xmlns:a14="http://schemas.microsoft.com/office/drawing/2010/main">
                <a:solidFill>
                  <a:srgbClr val="FFFFFF"/>
                </a:solidFill>
              </a14:hiddenFill>
            </a:ext>
          </a:extLst>
        </p:spPr>
      </p:pic>
      <p:sp>
        <p:nvSpPr>
          <p:cNvPr id="7" name="Rounded Rectangle 6"/>
          <p:cNvSpPr/>
          <p:nvPr/>
        </p:nvSpPr>
        <p:spPr>
          <a:xfrm>
            <a:off x="2057400" y="2286000"/>
            <a:ext cx="1676400" cy="228600"/>
          </a:xfrm>
          <a:prstGeom prst="roundRect">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p:nvSpPr>
        <p:spPr>
          <a:xfrm>
            <a:off x="5105400" y="2286000"/>
            <a:ext cx="2057400" cy="228600"/>
          </a:xfrm>
          <a:prstGeom prst="roundRect">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Arrow 17"/>
          <p:cNvSpPr/>
          <p:nvPr/>
        </p:nvSpPr>
        <p:spPr>
          <a:xfrm>
            <a:off x="1609725" y="2819400"/>
            <a:ext cx="381000" cy="228600"/>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ight Arrow 19"/>
          <p:cNvSpPr/>
          <p:nvPr/>
        </p:nvSpPr>
        <p:spPr>
          <a:xfrm>
            <a:off x="4368572" y="2819400"/>
            <a:ext cx="381000" cy="228600"/>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ight Arrow 20"/>
          <p:cNvSpPr/>
          <p:nvPr/>
        </p:nvSpPr>
        <p:spPr>
          <a:xfrm>
            <a:off x="5334000" y="2819400"/>
            <a:ext cx="381000" cy="228600"/>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ight Arrow 21"/>
          <p:cNvSpPr/>
          <p:nvPr/>
        </p:nvSpPr>
        <p:spPr>
          <a:xfrm>
            <a:off x="6324600" y="2819400"/>
            <a:ext cx="381000" cy="228600"/>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ight Arrow 26"/>
          <p:cNvSpPr/>
          <p:nvPr/>
        </p:nvSpPr>
        <p:spPr>
          <a:xfrm>
            <a:off x="1676400" y="3276600"/>
            <a:ext cx="381000" cy="228600"/>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ight Arrow 27"/>
          <p:cNvSpPr/>
          <p:nvPr/>
        </p:nvSpPr>
        <p:spPr>
          <a:xfrm>
            <a:off x="2667000" y="3276600"/>
            <a:ext cx="381000" cy="228600"/>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ounded Rectangle 28"/>
          <p:cNvSpPr/>
          <p:nvPr/>
        </p:nvSpPr>
        <p:spPr>
          <a:xfrm>
            <a:off x="1943100" y="3581400"/>
            <a:ext cx="1676400" cy="228600"/>
          </a:xfrm>
          <a:prstGeom prst="roundRect">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ounded Rectangle 29"/>
          <p:cNvSpPr/>
          <p:nvPr/>
        </p:nvSpPr>
        <p:spPr>
          <a:xfrm>
            <a:off x="5105400" y="6019800"/>
            <a:ext cx="2667000" cy="228600"/>
          </a:xfrm>
          <a:prstGeom prst="roundRect">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199561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xit" presetSubtype="0" fill="hold" grpId="1" nodeType="withEffect">
                                  <p:stCondLst>
                                    <p:cond delay="0"/>
                                  </p:stCondLst>
                                  <p:childTnLst>
                                    <p:set>
                                      <p:cBhvr>
                                        <p:cTn id="12" dur="1" fill="hold">
                                          <p:stCondLst>
                                            <p:cond delay="0"/>
                                          </p:stCondLst>
                                        </p:cTn>
                                        <p:tgtEl>
                                          <p:spTgt spid="7"/>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par>
                                <p:cTn id="17" presetID="1" presetClass="exit" presetSubtype="0" fill="hold" grpId="1" nodeType="withEffect">
                                  <p:stCondLst>
                                    <p:cond delay="0"/>
                                  </p:stCondLst>
                                  <p:childTnLst>
                                    <p:set>
                                      <p:cBhvr>
                                        <p:cTn id="18" dur="1" fill="hold">
                                          <p:stCondLst>
                                            <p:cond delay="0"/>
                                          </p:stCondLst>
                                        </p:cTn>
                                        <p:tgtEl>
                                          <p:spTgt spid="10"/>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par>
                                <p:cTn id="23" presetID="1" presetClass="exit" presetSubtype="0" fill="hold" grpId="1" nodeType="withEffect">
                                  <p:stCondLst>
                                    <p:cond delay="0"/>
                                  </p:stCondLst>
                                  <p:childTnLst>
                                    <p:set>
                                      <p:cBhvr>
                                        <p:cTn id="24" dur="1" fill="hold">
                                          <p:stCondLst>
                                            <p:cond delay="0"/>
                                          </p:stCondLst>
                                        </p:cTn>
                                        <p:tgtEl>
                                          <p:spTgt spid="18"/>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1"/>
                                        </p:tgtEl>
                                        <p:attrNameLst>
                                          <p:attrName>style.visibility</p:attrName>
                                        </p:attrNameLst>
                                      </p:cBhvr>
                                      <p:to>
                                        <p:strVal val="visible"/>
                                      </p:to>
                                    </p:set>
                                  </p:childTnLst>
                                </p:cTn>
                              </p:par>
                              <p:par>
                                <p:cTn id="29" presetID="1" presetClass="exit" presetSubtype="0" fill="hold" grpId="1" nodeType="withEffect">
                                  <p:stCondLst>
                                    <p:cond delay="0"/>
                                  </p:stCondLst>
                                  <p:childTnLst>
                                    <p:set>
                                      <p:cBhvr>
                                        <p:cTn id="30" dur="1" fill="hold">
                                          <p:stCondLst>
                                            <p:cond delay="0"/>
                                          </p:stCondLst>
                                        </p:cTn>
                                        <p:tgtEl>
                                          <p:spTgt spid="20"/>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2"/>
                                        </p:tgtEl>
                                        <p:attrNameLst>
                                          <p:attrName>style.visibility</p:attrName>
                                        </p:attrNameLst>
                                      </p:cBhvr>
                                      <p:to>
                                        <p:strVal val="visible"/>
                                      </p:to>
                                    </p:set>
                                  </p:childTnLst>
                                </p:cTn>
                              </p:par>
                              <p:par>
                                <p:cTn id="35" presetID="1" presetClass="exit" presetSubtype="0" fill="hold" grpId="1" nodeType="withEffect">
                                  <p:stCondLst>
                                    <p:cond delay="0"/>
                                  </p:stCondLst>
                                  <p:childTnLst>
                                    <p:set>
                                      <p:cBhvr>
                                        <p:cTn id="36" dur="1" fill="hold">
                                          <p:stCondLst>
                                            <p:cond delay="0"/>
                                          </p:stCondLst>
                                        </p:cTn>
                                        <p:tgtEl>
                                          <p:spTgt spid="21"/>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7"/>
                                        </p:tgtEl>
                                        <p:attrNameLst>
                                          <p:attrName>style.visibility</p:attrName>
                                        </p:attrNameLst>
                                      </p:cBhvr>
                                      <p:to>
                                        <p:strVal val="visible"/>
                                      </p:to>
                                    </p:set>
                                  </p:childTnLst>
                                </p:cTn>
                              </p:par>
                              <p:par>
                                <p:cTn id="41" presetID="1" presetClass="exit" presetSubtype="0" fill="hold" grpId="1" nodeType="withEffect">
                                  <p:stCondLst>
                                    <p:cond delay="0"/>
                                  </p:stCondLst>
                                  <p:childTnLst>
                                    <p:set>
                                      <p:cBhvr>
                                        <p:cTn id="42" dur="1" fill="hold">
                                          <p:stCondLst>
                                            <p:cond delay="0"/>
                                          </p:stCondLst>
                                        </p:cTn>
                                        <p:tgtEl>
                                          <p:spTgt spid="22"/>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8"/>
                                        </p:tgtEl>
                                        <p:attrNameLst>
                                          <p:attrName>style.visibility</p:attrName>
                                        </p:attrNameLst>
                                      </p:cBhvr>
                                      <p:to>
                                        <p:strVal val="visible"/>
                                      </p:to>
                                    </p:set>
                                  </p:childTnLst>
                                </p:cTn>
                              </p:par>
                              <p:par>
                                <p:cTn id="47" presetID="1" presetClass="exit" presetSubtype="0" fill="hold" grpId="1" nodeType="withEffect">
                                  <p:stCondLst>
                                    <p:cond delay="0"/>
                                  </p:stCondLst>
                                  <p:childTnLst>
                                    <p:set>
                                      <p:cBhvr>
                                        <p:cTn id="48" dur="1" fill="hold">
                                          <p:stCondLst>
                                            <p:cond delay="0"/>
                                          </p:stCondLst>
                                        </p:cTn>
                                        <p:tgtEl>
                                          <p:spTgt spid="27"/>
                                        </p:tgtEl>
                                        <p:attrNameLst>
                                          <p:attrName>style.visibility</p:attrName>
                                        </p:attrNameLst>
                                      </p:cBhvr>
                                      <p:to>
                                        <p:strVal val="hidden"/>
                                      </p:to>
                                    </p:set>
                                  </p:childTnLst>
                                </p:cTn>
                              </p:par>
                            </p:childTnLst>
                          </p:cTn>
                        </p:par>
                      </p:childTnLst>
                    </p:cTn>
                  </p:par>
                  <p:par>
                    <p:cTn id="49" fill="hold">
                      <p:stCondLst>
                        <p:cond delay="indefinite"/>
                      </p:stCondLst>
                      <p:childTnLst>
                        <p:par>
                          <p:cTn id="50" fill="hold">
                            <p:stCondLst>
                              <p:cond delay="0"/>
                            </p:stCondLst>
                            <p:childTnLst>
                              <p:par>
                                <p:cTn id="51" presetID="1" presetClass="exit" presetSubtype="0" fill="hold" grpId="1" nodeType="clickEffect">
                                  <p:stCondLst>
                                    <p:cond delay="0"/>
                                  </p:stCondLst>
                                  <p:childTnLst>
                                    <p:set>
                                      <p:cBhvr>
                                        <p:cTn id="52" dur="1" fill="hold">
                                          <p:stCondLst>
                                            <p:cond delay="0"/>
                                          </p:stCondLst>
                                        </p:cTn>
                                        <p:tgtEl>
                                          <p:spTgt spid="28"/>
                                        </p:tgtEl>
                                        <p:attrNameLst>
                                          <p:attrName>style.visibility</p:attrName>
                                        </p:attrNameLst>
                                      </p:cBhvr>
                                      <p:to>
                                        <p:strVal val="hidden"/>
                                      </p:to>
                                    </p:set>
                                  </p:childTnLst>
                                </p:cTn>
                              </p:par>
                              <p:par>
                                <p:cTn id="53" presetID="1" presetClass="entr" presetSubtype="0" fill="hold" grpId="0" nodeType="withEffect">
                                  <p:stCondLst>
                                    <p:cond delay="0"/>
                                  </p:stCondLst>
                                  <p:childTnLst>
                                    <p:set>
                                      <p:cBhvr>
                                        <p:cTn id="54" dur="1" fill="hold">
                                          <p:stCondLst>
                                            <p:cond delay="0"/>
                                          </p:stCondLst>
                                        </p:cTn>
                                        <p:tgtEl>
                                          <p:spTgt spid="29"/>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xit" presetSubtype="0" fill="hold" grpId="1" nodeType="clickEffect">
                                  <p:stCondLst>
                                    <p:cond delay="0"/>
                                  </p:stCondLst>
                                  <p:childTnLst>
                                    <p:set>
                                      <p:cBhvr>
                                        <p:cTn id="58" dur="1" fill="hold">
                                          <p:stCondLst>
                                            <p:cond delay="0"/>
                                          </p:stCondLst>
                                        </p:cTn>
                                        <p:tgtEl>
                                          <p:spTgt spid="29"/>
                                        </p:tgtEl>
                                        <p:attrNameLst>
                                          <p:attrName>style.visibility</p:attrName>
                                        </p:attrNameLst>
                                      </p:cBhvr>
                                      <p:to>
                                        <p:strVal val="hidden"/>
                                      </p:to>
                                    </p:set>
                                  </p:childTnLst>
                                </p:cTn>
                              </p:par>
                              <p:par>
                                <p:cTn id="59" presetID="1" presetClass="entr" presetSubtype="0" fill="hold" grpId="0" nodeType="withEffect">
                                  <p:stCondLst>
                                    <p:cond delay="0"/>
                                  </p:stCondLst>
                                  <p:childTnLst>
                                    <p:set>
                                      <p:cBhvr>
                                        <p:cTn id="60"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10" grpId="0" animBg="1"/>
      <p:bldP spid="10" grpId="1" animBg="1"/>
      <p:bldP spid="18" grpId="0" animBg="1"/>
      <p:bldP spid="18" grpId="1" animBg="1"/>
      <p:bldP spid="20" grpId="0" animBg="1"/>
      <p:bldP spid="20" grpId="1" animBg="1"/>
      <p:bldP spid="21" grpId="0" animBg="1"/>
      <p:bldP spid="21" grpId="1" animBg="1"/>
      <p:bldP spid="22" grpId="0" animBg="1"/>
      <p:bldP spid="22" grpId="1" animBg="1"/>
      <p:bldP spid="27" grpId="0" animBg="1"/>
      <p:bldP spid="27" grpId="1" animBg="1"/>
      <p:bldP spid="28" grpId="0" animBg="1"/>
      <p:bldP spid="28" grpId="1" animBg="1"/>
      <p:bldP spid="29" grpId="0" animBg="1"/>
      <p:bldP spid="29" grpId="1" animBg="1"/>
      <p:bldP spid="30" grpId="0" animBg="1"/>
    </p:bldLst>
  </p:timing>
</p:sld>
</file>

<file path=ppt/theme/theme1.xml><?xml version="1.0" encoding="utf-8"?>
<a:theme xmlns:a="http://schemas.openxmlformats.org/drawingml/2006/main" name="Vidyo-10.07.10">
  <a:themeElements>
    <a:clrScheme name="Vidyo4">
      <a:dk1>
        <a:sysClr val="windowText" lastClr="000000"/>
      </a:dk1>
      <a:lt1>
        <a:sysClr val="window" lastClr="FFFFFF"/>
      </a:lt1>
      <a:dk2>
        <a:srgbClr val="848484"/>
      </a:dk2>
      <a:lt2>
        <a:srgbClr val="FCDA77"/>
      </a:lt2>
      <a:accent1>
        <a:srgbClr val="FBC21E"/>
      </a:accent1>
      <a:accent2>
        <a:srgbClr val="8BC334"/>
      </a:accent2>
      <a:accent3>
        <a:srgbClr val="008DD0"/>
      </a:accent3>
      <a:accent4>
        <a:srgbClr val="FF0000"/>
      </a:accent4>
      <a:accent5>
        <a:srgbClr val="333333"/>
      </a:accent5>
      <a:accent6>
        <a:srgbClr val="777C84"/>
      </a:accent6>
      <a:hlink>
        <a:srgbClr val="008DD0"/>
      </a:hlink>
      <a:folHlink>
        <a:srgbClr val="8BC334"/>
      </a:folHlink>
    </a:clrScheme>
    <a:fontScheme name="Vidyo Slides">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Vidyo-10.07.10</Template>
  <TotalTime>9542</TotalTime>
  <Words>2826</Words>
  <Application>Microsoft Office PowerPoint</Application>
  <PresentationFormat>On-screen Show (4:3)</PresentationFormat>
  <Paragraphs>215</Paragraphs>
  <Slides>31</Slides>
  <Notes>24</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Vidyo-10.07.10</vt:lpstr>
      <vt:lpstr>Instructions for Today’s Session</vt:lpstr>
      <vt:lpstr>Getting Started with Vidyo</vt:lpstr>
      <vt:lpstr>Agenda</vt:lpstr>
      <vt:lpstr>Housekeeping Items</vt:lpstr>
      <vt:lpstr>Housekeeping Items – Self-View</vt:lpstr>
      <vt:lpstr>Getting Started</vt:lpstr>
      <vt:lpstr>Getting Started </vt:lpstr>
      <vt:lpstr>Scheduling from Outlook</vt:lpstr>
      <vt:lpstr>VidyoPortal Tour</vt:lpstr>
      <vt:lpstr>Contact Search Field</vt:lpstr>
      <vt:lpstr>Contact Search Field</vt:lpstr>
      <vt:lpstr>User Status</vt:lpstr>
      <vt:lpstr>Call Direct</vt:lpstr>
      <vt:lpstr>Join Room</vt:lpstr>
      <vt:lpstr>Add/Delete Contact</vt:lpstr>
      <vt:lpstr>Invite by Email</vt:lpstr>
      <vt:lpstr>Control Meeting</vt:lpstr>
      <vt:lpstr>Launching the VidyoDesktop</vt:lpstr>
      <vt:lpstr>Selecting Devices </vt:lpstr>
      <vt:lpstr>VidyoDesktop - Layout</vt:lpstr>
      <vt:lpstr>VidyoDesktop – Full Screen</vt:lpstr>
      <vt:lpstr>VidyoDesktop – Share Screen</vt:lpstr>
      <vt:lpstr>VidyoDesktop - Toggle</vt:lpstr>
      <vt:lpstr>VidyoDesktop – Self-View</vt:lpstr>
      <vt:lpstr>VidyoDesktop – Volume</vt:lpstr>
      <vt:lpstr>VidyoDesktop – Microphone</vt:lpstr>
      <vt:lpstr>VidyoDesktop – Privacy</vt:lpstr>
      <vt:lpstr>VidyoDesktop – Configuration</vt:lpstr>
      <vt:lpstr>VidyoDesktop – Disconnect</vt:lpstr>
      <vt:lpstr>Best Practices</vt:lpstr>
      <vt:lpstr>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Scaling Video Deployment</dc:title>
  <dc:creator>Marty Hollander</dc:creator>
  <cp:lastModifiedBy>Kimberly_Lynn</cp:lastModifiedBy>
  <cp:revision>322</cp:revision>
  <dcterms:created xsi:type="dcterms:W3CDTF">2010-11-24T14:47:11Z</dcterms:created>
  <dcterms:modified xsi:type="dcterms:W3CDTF">2011-12-09T16:08:16Z</dcterms:modified>
</cp:coreProperties>
</file>