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embeddings/oleObject1.bin" ContentType="application/vnd.openxmlformats-officedocument.oleObject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3" r:id="rId4"/>
    <p:sldMasterId id="2147483705" r:id="rId5"/>
  </p:sldMasterIdLst>
  <p:notesMasterIdLst>
    <p:notesMasterId r:id="rId54"/>
  </p:notesMasterIdLst>
  <p:sldIdLst>
    <p:sldId id="256" r:id="rId6"/>
    <p:sldId id="257" r:id="rId7"/>
    <p:sldId id="258" r:id="rId8"/>
    <p:sldId id="260" r:id="rId9"/>
    <p:sldId id="261" r:id="rId10"/>
    <p:sldId id="259" r:id="rId11"/>
    <p:sldId id="309" r:id="rId12"/>
    <p:sldId id="322" r:id="rId13"/>
    <p:sldId id="271" r:id="rId14"/>
    <p:sldId id="262" r:id="rId15"/>
    <p:sldId id="266" r:id="rId16"/>
    <p:sldId id="267" r:id="rId17"/>
    <p:sldId id="269" r:id="rId18"/>
    <p:sldId id="272" r:id="rId19"/>
    <p:sldId id="274" r:id="rId20"/>
    <p:sldId id="275" r:id="rId21"/>
    <p:sldId id="276" r:id="rId22"/>
    <p:sldId id="277" r:id="rId23"/>
    <p:sldId id="279" r:id="rId24"/>
    <p:sldId id="313" r:id="rId25"/>
    <p:sldId id="282" r:id="rId26"/>
    <p:sldId id="283" r:id="rId27"/>
    <p:sldId id="284" r:id="rId28"/>
    <p:sldId id="286" r:id="rId29"/>
    <p:sldId id="287" r:id="rId30"/>
    <p:sldId id="288" r:id="rId31"/>
    <p:sldId id="291" r:id="rId32"/>
    <p:sldId id="292" r:id="rId33"/>
    <p:sldId id="294" r:id="rId34"/>
    <p:sldId id="310" r:id="rId35"/>
    <p:sldId id="280" r:id="rId36"/>
    <p:sldId id="295" r:id="rId37"/>
    <p:sldId id="320" r:id="rId38"/>
    <p:sldId id="296" r:id="rId39"/>
    <p:sldId id="298" r:id="rId40"/>
    <p:sldId id="315" r:id="rId41"/>
    <p:sldId id="316" r:id="rId42"/>
    <p:sldId id="317" r:id="rId43"/>
    <p:sldId id="318" r:id="rId44"/>
    <p:sldId id="319" r:id="rId45"/>
    <p:sldId id="302" r:id="rId46"/>
    <p:sldId id="306" r:id="rId47"/>
    <p:sldId id="307" r:id="rId48"/>
    <p:sldId id="311" r:id="rId49"/>
    <p:sldId id="312" r:id="rId50"/>
    <p:sldId id="314" r:id="rId51"/>
    <p:sldId id="321" r:id="rId52"/>
    <p:sldId id="308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notesMaster" Target="notesMasters/notes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C1379-8FC9-BA47-94A0-BB622B3AF9B9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B065CD-400E-F946-82AA-CA653922EE4D}">
      <dgm:prSet phldrT="[Text]"/>
      <dgm:spPr/>
      <dgm:t>
        <a:bodyPr/>
        <a:lstStyle/>
        <a:p>
          <a:r>
            <a:rPr lang="en-US" dirty="0" smtClean="0"/>
            <a:t>Monitoring.v1 Q1 2012</a:t>
          </a:r>
          <a:endParaRPr lang="en-US" dirty="0"/>
        </a:p>
      </dgm:t>
    </dgm:pt>
    <dgm:pt modelId="{0AFD79C4-F3EB-D84A-A77D-C53BF9E1CCD5}" type="parTrans" cxnId="{383BF090-5B3E-BD44-BEC7-4D4934E3C157}">
      <dgm:prSet/>
      <dgm:spPr/>
      <dgm:t>
        <a:bodyPr/>
        <a:lstStyle/>
        <a:p>
          <a:endParaRPr lang="en-US"/>
        </a:p>
      </dgm:t>
    </dgm:pt>
    <dgm:pt modelId="{527429D3-B6E5-7848-AD3F-2057ED699BBD}" type="sibTrans" cxnId="{383BF090-5B3E-BD44-BEC7-4D4934E3C157}">
      <dgm:prSet/>
      <dgm:spPr/>
      <dgm:t>
        <a:bodyPr/>
        <a:lstStyle/>
        <a:p>
          <a:endParaRPr lang="en-US"/>
        </a:p>
      </dgm:t>
    </dgm:pt>
    <dgm:pt modelId="{4A988CB4-FDAE-E340-9F2E-CC71DE2AE1C9}">
      <dgm:prSet phldrT="[Text]"/>
      <dgm:spPr/>
      <dgm:t>
        <a:bodyPr/>
        <a:lstStyle/>
        <a:p>
          <a:r>
            <a:rPr lang="en-US" dirty="0" smtClean="0"/>
            <a:t>AI nodes monitored with Lemon (dependency on </a:t>
          </a:r>
          <a:r>
            <a:rPr lang="en-US" dirty="0" err="1" smtClean="0"/>
            <a:t>Quattor</a:t>
          </a:r>
          <a:r>
            <a:rPr lang="en-US" dirty="0" smtClean="0"/>
            <a:t>)</a:t>
          </a:r>
          <a:endParaRPr lang="en-US" dirty="0"/>
        </a:p>
      </dgm:t>
    </dgm:pt>
    <dgm:pt modelId="{B693A2E3-8B2E-7F41-AD67-63C3351D72BA}" type="parTrans" cxnId="{EACD85E8-CE1F-EA41-9CDA-6F0533D0FD59}">
      <dgm:prSet/>
      <dgm:spPr/>
      <dgm:t>
        <a:bodyPr/>
        <a:lstStyle/>
        <a:p>
          <a:endParaRPr lang="en-US"/>
        </a:p>
      </dgm:t>
    </dgm:pt>
    <dgm:pt modelId="{97A16FAD-42CD-AD46-A417-B862E3657030}" type="sibTrans" cxnId="{EACD85E8-CE1F-EA41-9CDA-6F0533D0FD59}">
      <dgm:prSet/>
      <dgm:spPr/>
      <dgm:t>
        <a:bodyPr/>
        <a:lstStyle/>
        <a:p>
          <a:endParaRPr lang="en-US"/>
        </a:p>
      </dgm:t>
    </dgm:pt>
    <dgm:pt modelId="{4B50874E-E850-FB49-A9EF-F65DC18739A2}">
      <dgm:prSet phldrT="[Text]"/>
      <dgm:spPr/>
      <dgm:t>
        <a:bodyPr/>
        <a:lstStyle/>
        <a:p>
          <a:r>
            <a:rPr lang="en-US" dirty="0" smtClean="0"/>
            <a:t>Monitoring.v2 Q2 2012</a:t>
          </a:r>
          <a:endParaRPr lang="en-US" dirty="0"/>
        </a:p>
      </dgm:t>
    </dgm:pt>
    <dgm:pt modelId="{31C5428E-D310-F646-8393-E8EF6F0C2384}" type="parTrans" cxnId="{0D5ED274-97F6-3640-851A-BDFA284390D6}">
      <dgm:prSet/>
      <dgm:spPr/>
      <dgm:t>
        <a:bodyPr/>
        <a:lstStyle/>
        <a:p>
          <a:endParaRPr lang="en-US"/>
        </a:p>
      </dgm:t>
    </dgm:pt>
    <dgm:pt modelId="{099BC716-8B64-5B47-B1A6-40D5E93A5569}" type="sibTrans" cxnId="{0D5ED274-97F6-3640-851A-BDFA284390D6}">
      <dgm:prSet/>
      <dgm:spPr/>
      <dgm:t>
        <a:bodyPr/>
        <a:lstStyle/>
        <a:p>
          <a:endParaRPr lang="en-US"/>
        </a:p>
      </dgm:t>
    </dgm:pt>
    <dgm:pt modelId="{19AEE8EE-03A4-4347-9D91-9E81762A3D22}">
      <dgm:prSet phldrT="[Text]"/>
      <dgm:spPr/>
      <dgm:t>
        <a:bodyPr/>
        <a:lstStyle/>
        <a:p>
          <a:r>
            <a:rPr lang="en-US" dirty="0" smtClean="0"/>
            <a:t>AI nodes monitored with Lemon (no dependency on </a:t>
          </a:r>
          <a:r>
            <a:rPr lang="en-US" dirty="0" err="1" smtClean="0"/>
            <a:t>Quattor</a:t>
          </a:r>
          <a:r>
            <a:rPr lang="en-US" dirty="0" smtClean="0"/>
            <a:t>)</a:t>
          </a:r>
          <a:endParaRPr lang="en-US" dirty="0"/>
        </a:p>
      </dgm:t>
    </dgm:pt>
    <dgm:pt modelId="{6671CE40-19B6-FA4B-9FCA-7172DF28B9EF}" type="parTrans" cxnId="{59DA9D09-283D-3C47-A1BF-B98895B903DB}">
      <dgm:prSet/>
      <dgm:spPr/>
      <dgm:t>
        <a:bodyPr/>
        <a:lstStyle/>
        <a:p>
          <a:endParaRPr lang="en-US"/>
        </a:p>
      </dgm:t>
    </dgm:pt>
    <dgm:pt modelId="{C2E8C991-798F-E744-948C-4876CE9A968A}" type="sibTrans" cxnId="{59DA9D09-283D-3C47-A1BF-B98895B903DB}">
      <dgm:prSet/>
      <dgm:spPr/>
      <dgm:t>
        <a:bodyPr/>
        <a:lstStyle/>
        <a:p>
          <a:endParaRPr lang="en-US"/>
        </a:p>
      </dgm:t>
    </dgm:pt>
    <dgm:pt modelId="{1FCFCDC2-7C42-7141-8342-0821F20BDD62}">
      <dgm:prSet phldrT="[Text]"/>
      <dgm:spPr/>
      <dgm:t>
        <a:bodyPr/>
        <a:lstStyle/>
        <a:p>
          <a:r>
            <a:rPr lang="en-US" dirty="0" smtClean="0"/>
            <a:t>Lemon data starts to be published via messaging</a:t>
          </a:r>
          <a:endParaRPr lang="en-US" dirty="0"/>
        </a:p>
      </dgm:t>
    </dgm:pt>
    <dgm:pt modelId="{3BD15D72-B51A-2744-9464-01A666C02FD0}" type="parTrans" cxnId="{65B64EC8-C315-3C40-8FA5-6A08AB7E2293}">
      <dgm:prSet/>
      <dgm:spPr/>
      <dgm:t>
        <a:bodyPr/>
        <a:lstStyle/>
        <a:p>
          <a:endParaRPr lang="en-US"/>
        </a:p>
      </dgm:t>
    </dgm:pt>
    <dgm:pt modelId="{A3EAAE97-E31C-AE41-AF56-377A8BB3631D}" type="sibTrans" cxnId="{65B64EC8-C315-3C40-8FA5-6A08AB7E2293}">
      <dgm:prSet/>
      <dgm:spPr/>
      <dgm:t>
        <a:bodyPr/>
        <a:lstStyle/>
        <a:p>
          <a:endParaRPr lang="en-US"/>
        </a:p>
      </dgm:t>
    </dgm:pt>
    <dgm:pt modelId="{1B7A504C-103E-554D-BB0F-54C81B5AB293}">
      <dgm:prSet phldrT="[Text]"/>
      <dgm:spPr/>
      <dgm:t>
        <a:bodyPr/>
        <a:lstStyle/>
        <a:p>
          <a:r>
            <a:rPr lang="en-US" dirty="0" smtClean="0"/>
            <a:t>Monitoring.v3 Q4 2012</a:t>
          </a:r>
          <a:endParaRPr lang="en-US" dirty="0"/>
        </a:p>
      </dgm:t>
    </dgm:pt>
    <dgm:pt modelId="{7C04F662-C1BE-0C4D-A43C-11646B805130}" type="parTrans" cxnId="{71DF85D2-49D6-ED46-9EBC-B77744182162}">
      <dgm:prSet/>
      <dgm:spPr/>
      <dgm:t>
        <a:bodyPr/>
        <a:lstStyle/>
        <a:p>
          <a:endParaRPr lang="en-US"/>
        </a:p>
      </dgm:t>
    </dgm:pt>
    <dgm:pt modelId="{A7343862-1F33-1D40-A155-15A9BD5F9DA5}" type="sibTrans" cxnId="{71DF85D2-49D6-ED46-9EBC-B77744182162}">
      <dgm:prSet/>
      <dgm:spPr/>
      <dgm:t>
        <a:bodyPr/>
        <a:lstStyle/>
        <a:p>
          <a:endParaRPr lang="en-US"/>
        </a:p>
      </dgm:t>
    </dgm:pt>
    <dgm:pt modelId="{ABC7E344-7B90-C54C-B7F3-38CBB6D054DB}">
      <dgm:prSet phldrT="[Text]"/>
      <dgm:spPr/>
      <dgm:t>
        <a:bodyPr/>
        <a:lstStyle/>
        <a:p>
          <a:r>
            <a:rPr lang="en-US" dirty="0" smtClean="0"/>
            <a:t>Several clients exploiting the messaging infrastructure</a:t>
          </a:r>
        </a:p>
      </dgm:t>
    </dgm:pt>
    <dgm:pt modelId="{61DCE551-D70A-F340-B8E5-7C5FF529CD59}" type="parTrans" cxnId="{DC401ADC-1592-5A4D-B60A-2BAF786A669C}">
      <dgm:prSet/>
      <dgm:spPr/>
      <dgm:t>
        <a:bodyPr/>
        <a:lstStyle/>
        <a:p>
          <a:endParaRPr lang="en-US"/>
        </a:p>
      </dgm:t>
    </dgm:pt>
    <dgm:pt modelId="{035E238F-74B8-C541-84C6-8EE4FD9B8EE4}" type="sibTrans" cxnId="{DC401ADC-1592-5A4D-B60A-2BAF786A669C}">
      <dgm:prSet/>
      <dgm:spPr/>
      <dgm:t>
        <a:bodyPr/>
        <a:lstStyle/>
        <a:p>
          <a:endParaRPr lang="en-US"/>
        </a:p>
      </dgm:t>
    </dgm:pt>
    <dgm:pt modelId="{07EF8533-D070-004A-A64C-0F09F27647ED}">
      <dgm:prSet phldrT="[Text]"/>
      <dgm:spPr/>
      <dgm:t>
        <a:bodyPr/>
        <a:lstStyle/>
        <a:p>
          <a:r>
            <a:rPr lang="en-US" dirty="0" smtClean="0"/>
            <a:t>Initial data store/analysis for select use cases</a:t>
          </a:r>
          <a:endParaRPr lang="en-US" dirty="0"/>
        </a:p>
      </dgm:t>
    </dgm:pt>
    <dgm:pt modelId="{54D88AF1-82D4-8B40-A3F1-5855B18F2D34}" type="parTrans" cxnId="{AD3F5E5D-774C-3A4D-9CB1-6FEFBCF8E51F}">
      <dgm:prSet/>
      <dgm:spPr/>
      <dgm:t>
        <a:bodyPr/>
        <a:lstStyle/>
        <a:p>
          <a:endParaRPr lang="en-US"/>
        </a:p>
      </dgm:t>
    </dgm:pt>
    <dgm:pt modelId="{3CFD45D3-E43A-DA4B-BAFA-1657CFB4C281}" type="sibTrans" cxnId="{AD3F5E5D-774C-3A4D-9CB1-6FEFBCF8E51F}">
      <dgm:prSet/>
      <dgm:spPr/>
      <dgm:t>
        <a:bodyPr/>
        <a:lstStyle/>
        <a:p>
          <a:endParaRPr lang="en-US"/>
        </a:p>
      </dgm:t>
    </dgm:pt>
    <dgm:pt modelId="{D27F7AC0-622A-3F4C-97E7-D4AD480C94AA}">
      <dgm:prSet phldrT="[Text]"/>
      <dgm:spPr/>
      <dgm:t>
        <a:bodyPr/>
        <a:lstStyle/>
        <a:p>
          <a:r>
            <a:rPr lang="en-US" dirty="0" smtClean="0"/>
            <a:t>Monitoring.v4 Q4 2013</a:t>
          </a:r>
          <a:endParaRPr lang="en-US" dirty="0"/>
        </a:p>
      </dgm:t>
    </dgm:pt>
    <dgm:pt modelId="{19187E33-1C8B-6344-AE41-15D7FEB79A9D}" type="parTrans" cxnId="{8C484CC5-AA7A-B84A-991A-28E412F7E849}">
      <dgm:prSet/>
      <dgm:spPr/>
      <dgm:t>
        <a:bodyPr/>
        <a:lstStyle/>
        <a:p>
          <a:endParaRPr lang="en-US"/>
        </a:p>
      </dgm:t>
    </dgm:pt>
    <dgm:pt modelId="{0326DCFF-291C-AE42-8EBF-D00406287655}" type="sibTrans" cxnId="{8C484CC5-AA7A-B84A-991A-28E412F7E849}">
      <dgm:prSet/>
      <dgm:spPr/>
      <dgm:t>
        <a:bodyPr/>
        <a:lstStyle/>
        <a:p>
          <a:endParaRPr lang="en-US"/>
        </a:p>
      </dgm:t>
    </dgm:pt>
    <dgm:pt modelId="{C0DA19B7-162E-C64F-829D-40E372B084B9}">
      <dgm:prSet phldrT="[Text]"/>
      <dgm:spPr/>
      <dgm:t>
        <a:bodyPr/>
        <a:lstStyle/>
        <a:p>
          <a:r>
            <a:rPr lang="en-US" dirty="0" smtClean="0"/>
            <a:t>Deployment of Messaging Broker and </a:t>
          </a:r>
          <a:r>
            <a:rPr lang="en-US" dirty="0" err="1" smtClean="0"/>
            <a:t>Hadoop</a:t>
          </a:r>
          <a:r>
            <a:rPr lang="en-US" dirty="0" smtClean="0"/>
            <a:t> cluster</a:t>
          </a:r>
          <a:endParaRPr lang="en-US" dirty="0"/>
        </a:p>
      </dgm:t>
    </dgm:pt>
    <dgm:pt modelId="{3932B166-689A-7649-9CE8-DD85B17CAC0F}" type="parTrans" cxnId="{497B902A-B410-DB43-8425-276A0FE60BEE}">
      <dgm:prSet/>
      <dgm:spPr/>
      <dgm:t>
        <a:bodyPr/>
        <a:lstStyle/>
        <a:p>
          <a:endParaRPr lang="en-US"/>
        </a:p>
      </dgm:t>
    </dgm:pt>
    <dgm:pt modelId="{212E2BE1-7762-EC4E-952C-0A8638DD0269}" type="sibTrans" cxnId="{497B902A-B410-DB43-8425-276A0FE60BEE}">
      <dgm:prSet/>
      <dgm:spPr/>
      <dgm:t>
        <a:bodyPr/>
        <a:lstStyle/>
        <a:p>
          <a:endParaRPr lang="en-US"/>
        </a:p>
      </dgm:t>
    </dgm:pt>
    <dgm:pt modelId="{49922968-5C9A-EE4A-8D68-DE464F4A981F}">
      <dgm:prSet phldrT="[Text]"/>
      <dgm:spPr/>
      <dgm:t>
        <a:bodyPr/>
        <a:lstStyle/>
        <a:p>
          <a:r>
            <a:rPr lang="en-US" dirty="0" smtClean="0"/>
            <a:t>Testing of other technologies (</a:t>
          </a:r>
          <a:r>
            <a:rPr lang="en-US" dirty="0" err="1" smtClean="0"/>
            <a:t>Splunk</a:t>
          </a:r>
          <a:r>
            <a:rPr lang="en-US" dirty="0" smtClean="0"/>
            <a:t>)</a:t>
          </a:r>
          <a:endParaRPr lang="en-US" dirty="0"/>
        </a:p>
      </dgm:t>
    </dgm:pt>
    <dgm:pt modelId="{3AF9ECA2-9D7C-5943-93B1-61430C554F84}" type="parTrans" cxnId="{374DF644-6CEB-9D4F-B43C-F7E673C162A8}">
      <dgm:prSet/>
      <dgm:spPr/>
      <dgm:t>
        <a:bodyPr/>
        <a:lstStyle/>
        <a:p>
          <a:endParaRPr lang="en-US"/>
        </a:p>
      </dgm:t>
    </dgm:pt>
    <dgm:pt modelId="{2974FBEA-348A-3D4C-8A5E-B78D70A7AD3E}" type="sibTrans" cxnId="{374DF644-6CEB-9D4F-B43C-F7E673C162A8}">
      <dgm:prSet/>
      <dgm:spPr/>
      <dgm:t>
        <a:bodyPr/>
        <a:lstStyle/>
        <a:p>
          <a:endParaRPr lang="en-US"/>
        </a:p>
      </dgm:t>
    </dgm:pt>
    <dgm:pt modelId="{9413B5F6-75C6-0246-8DFF-F87EC54616CF}">
      <dgm:prSet phldrT="[Text]"/>
      <dgm:spPr/>
      <dgm:t>
        <a:bodyPr/>
        <a:lstStyle/>
        <a:p>
          <a:r>
            <a:rPr lang="en-US" dirty="0" smtClean="0"/>
            <a:t>Monitoring data published to the messaging infrastructure</a:t>
          </a:r>
          <a:endParaRPr lang="en-US" dirty="0"/>
        </a:p>
      </dgm:t>
    </dgm:pt>
    <dgm:pt modelId="{92408875-3A7B-AB4C-8CAB-9638C2444244}" type="parTrans" cxnId="{05C0BB00-120B-CE4E-8A8C-B36D78E467B2}">
      <dgm:prSet/>
      <dgm:spPr/>
      <dgm:t>
        <a:bodyPr/>
        <a:lstStyle/>
        <a:p>
          <a:endParaRPr lang="en-US"/>
        </a:p>
      </dgm:t>
    </dgm:pt>
    <dgm:pt modelId="{1690AEB8-86A6-834C-8099-30A992136145}" type="sibTrans" cxnId="{05C0BB00-120B-CE4E-8A8C-B36D78E467B2}">
      <dgm:prSet/>
      <dgm:spPr/>
      <dgm:t>
        <a:bodyPr/>
        <a:lstStyle/>
        <a:p>
          <a:endParaRPr lang="en-US"/>
        </a:p>
      </dgm:t>
    </dgm:pt>
    <dgm:pt modelId="{25104ACD-2DBD-5D46-BECD-3AA722000369}">
      <dgm:prSet phldrT="[Text]"/>
      <dgm:spPr/>
      <dgm:t>
        <a:bodyPr/>
        <a:lstStyle/>
        <a:p>
          <a:r>
            <a:rPr lang="en-US" dirty="0" smtClean="0"/>
            <a:t>Large scale data store/analysis on </a:t>
          </a:r>
          <a:r>
            <a:rPr lang="en-US" dirty="0" err="1" smtClean="0"/>
            <a:t>Hadoop</a:t>
          </a:r>
          <a:r>
            <a:rPr lang="en-US" dirty="0" smtClean="0"/>
            <a:t> cluster</a:t>
          </a:r>
          <a:endParaRPr lang="en-US" dirty="0"/>
        </a:p>
      </dgm:t>
    </dgm:pt>
    <dgm:pt modelId="{FD602600-AE70-4C49-8A25-33EA90A50E43}" type="parTrans" cxnId="{DE15F16E-9BCF-0248-969A-BFBC5F9600B9}">
      <dgm:prSet/>
      <dgm:spPr/>
      <dgm:t>
        <a:bodyPr/>
        <a:lstStyle/>
        <a:p>
          <a:endParaRPr lang="en-US"/>
        </a:p>
      </dgm:t>
    </dgm:pt>
    <dgm:pt modelId="{DC8B35C0-3B57-A449-9AA9-C283062E781F}" type="sibTrans" cxnId="{DE15F16E-9BCF-0248-969A-BFBC5F9600B9}">
      <dgm:prSet/>
      <dgm:spPr/>
      <dgm:t>
        <a:bodyPr/>
        <a:lstStyle/>
        <a:p>
          <a:endParaRPr lang="en-US"/>
        </a:p>
      </dgm:t>
    </dgm:pt>
    <dgm:pt modelId="{E02C605D-6246-1345-B7A3-D3A7CEA74741}">
      <dgm:prSet phldrT="[Text]"/>
      <dgm:spPr/>
      <dgm:t>
        <a:bodyPr/>
        <a:lstStyle/>
        <a:p>
          <a:r>
            <a:rPr lang="en-US" dirty="0" smtClean="0"/>
            <a:t>Messaging consumers for real time alarms and notifications</a:t>
          </a:r>
        </a:p>
      </dgm:t>
    </dgm:pt>
    <dgm:pt modelId="{B914190E-4ADA-5248-88E4-958588AD1733}" type="parTrans" cxnId="{3BA40936-29BC-4942-882B-2C14203B2F06}">
      <dgm:prSet/>
      <dgm:spPr/>
      <dgm:t>
        <a:bodyPr/>
        <a:lstStyle/>
        <a:p>
          <a:endParaRPr lang="en-US"/>
        </a:p>
      </dgm:t>
    </dgm:pt>
    <dgm:pt modelId="{5B061178-A668-6F4E-8EC3-B056823D9A4F}" type="sibTrans" cxnId="{3BA40936-29BC-4942-882B-2C14203B2F06}">
      <dgm:prSet/>
      <dgm:spPr/>
      <dgm:t>
        <a:bodyPr/>
        <a:lstStyle/>
        <a:p>
          <a:endParaRPr lang="en-US"/>
        </a:p>
      </dgm:t>
    </dgm:pt>
    <dgm:pt modelId="{D340B083-7A7C-0A47-89A5-91DC36530063}" type="pres">
      <dgm:prSet presAssocID="{C16C1379-8FC9-BA47-94A0-BB622B3AF9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2E0FC9-F359-4145-933D-DAF81D82DD16}" type="pres">
      <dgm:prSet presAssocID="{D9B065CD-400E-F946-82AA-CA653922EE4D}" presName="composite" presStyleCnt="0"/>
      <dgm:spPr/>
    </dgm:pt>
    <dgm:pt modelId="{6940BD17-170D-9B40-ADDC-9DF7083C8649}" type="pres">
      <dgm:prSet presAssocID="{D9B065CD-400E-F946-82AA-CA653922EE4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AC665F-87E6-5846-A87E-CD8C3A16F3D8}" type="pres">
      <dgm:prSet presAssocID="{D9B065CD-400E-F946-82AA-CA653922EE4D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89FF4E-A193-6D4A-AE10-5F36748D6706}" type="pres">
      <dgm:prSet presAssocID="{527429D3-B6E5-7848-AD3F-2057ED699BBD}" presName="sp" presStyleCnt="0"/>
      <dgm:spPr/>
    </dgm:pt>
    <dgm:pt modelId="{9A3A4AE8-652D-AD4D-B7D6-A21F22DD58CE}" type="pres">
      <dgm:prSet presAssocID="{4B50874E-E850-FB49-A9EF-F65DC18739A2}" presName="composite" presStyleCnt="0"/>
      <dgm:spPr/>
    </dgm:pt>
    <dgm:pt modelId="{6B7479BE-1E1F-E849-B3AA-2D2CDBF43705}" type="pres">
      <dgm:prSet presAssocID="{4B50874E-E850-FB49-A9EF-F65DC18739A2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B6B4BB-75F9-8644-BFE2-56B784B2C9D6}" type="pres">
      <dgm:prSet presAssocID="{4B50874E-E850-FB49-A9EF-F65DC18739A2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B605FD-2F47-074E-95EA-BD079B0A97DF}" type="pres">
      <dgm:prSet presAssocID="{099BC716-8B64-5B47-B1A6-40D5E93A5569}" presName="sp" presStyleCnt="0"/>
      <dgm:spPr/>
    </dgm:pt>
    <dgm:pt modelId="{5A355EE7-4809-FF4B-9B9D-3BF905BF9199}" type="pres">
      <dgm:prSet presAssocID="{1B7A504C-103E-554D-BB0F-54C81B5AB293}" presName="composite" presStyleCnt="0"/>
      <dgm:spPr/>
    </dgm:pt>
    <dgm:pt modelId="{59E44995-D34A-5F4E-8075-F6114BCB22C7}" type="pres">
      <dgm:prSet presAssocID="{1B7A504C-103E-554D-BB0F-54C81B5AB29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0624C-A256-074D-ACCE-E0CCB5A5C839}" type="pres">
      <dgm:prSet presAssocID="{1B7A504C-103E-554D-BB0F-54C81B5AB29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3144B-D823-B447-BC15-1ED2D0988530}" type="pres">
      <dgm:prSet presAssocID="{A7343862-1F33-1D40-A155-15A9BD5F9DA5}" presName="sp" presStyleCnt="0"/>
      <dgm:spPr/>
    </dgm:pt>
    <dgm:pt modelId="{7FC13168-2CA7-F243-984D-CE4229FD3907}" type="pres">
      <dgm:prSet presAssocID="{D27F7AC0-622A-3F4C-97E7-D4AD480C94AA}" presName="composite" presStyleCnt="0"/>
      <dgm:spPr/>
    </dgm:pt>
    <dgm:pt modelId="{944A18BF-9293-7A40-8721-B70DE94AF7E9}" type="pres">
      <dgm:prSet presAssocID="{D27F7AC0-622A-3F4C-97E7-D4AD480C94AA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99D8DD-B522-2446-93E9-F22CC1C2ADBD}" type="pres">
      <dgm:prSet presAssocID="{D27F7AC0-622A-3F4C-97E7-D4AD480C94AA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637460-D82D-4942-B7CF-7CA6C8D89826}" type="presOf" srcId="{9413B5F6-75C6-0246-8DFF-F87EC54616CF}" destId="{BC99D8DD-B522-2446-93E9-F22CC1C2ADBD}" srcOrd="0" destOrd="0" presId="urn:microsoft.com/office/officeart/2005/8/layout/chevron2"/>
    <dgm:cxn modelId="{6ADA7371-40CD-0246-9472-5A3867E98FAF}" type="presOf" srcId="{C0DA19B7-162E-C64F-829D-40E372B084B9}" destId="{EEAC665F-87E6-5846-A87E-CD8C3A16F3D8}" srcOrd="0" destOrd="1" presId="urn:microsoft.com/office/officeart/2005/8/layout/chevron2"/>
    <dgm:cxn modelId="{374DF644-6CEB-9D4F-B43C-F7E673C162A8}" srcId="{D9B065CD-400E-F946-82AA-CA653922EE4D}" destId="{49922968-5C9A-EE4A-8D68-DE464F4A981F}" srcOrd="2" destOrd="0" parTransId="{3AF9ECA2-9D7C-5943-93B1-61430C554F84}" sibTransId="{2974FBEA-348A-3D4C-8A5E-B78D70A7AD3E}"/>
    <dgm:cxn modelId="{59DA9D09-283D-3C47-A1BF-B98895B903DB}" srcId="{4B50874E-E850-FB49-A9EF-F65DC18739A2}" destId="{19AEE8EE-03A4-4347-9D91-9E81762A3D22}" srcOrd="0" destOrd="0" parTransId="{6671CE40-19B6-FA4B-9FCA-7172DF28B9EF}" sibTransId="{C2E8C991-798F-E744-948C-4876CE9A968A}"/>
    <dgm:cxn modelId="{96343C4C-97EC-6044-A178-5475E8E85686}" type="presOf" srcId="{1FCFCDC2-7C42-7141-8342-0821F20BDD62}" destId="{0CB6B4BB-75F9-8644-BFE2-56B784B2C9D6}" srcOrd="0" destOrd="1" presId="urn:microsoft.com/office/officeart/2005/8/layout/chevron2"/>
    <dgm:cxn modelId="{B373CB97-8BFA-144E-ACC9-E7E6DF40170D}" type="presOf" srcId="{1B7A504C-103E-554D-BB0F-54C81B5AB293}" destId="{59E44995-D34A-5F4E-8075-F6114BCB22C7}" srcOrd="0" destOrd="0" presId="urn:microsoft.com/office/officeart/2005/8/layout/chevron2"/>
    <dgm:cxn modelId="{C50BA6E7-8A1F-9747-AC67-26111B36F265}" type="presOf" srcId="{25104ACD-2DBD-5D46-BECD-3AA722000369}" destId="{BC99D8DD-B522-2446-93E9-F22CC1C2ADBD}" srcOrd="0" destOrd="1" presId="urn:microsoft.com/office/officeart/2005/8/layout/chevron2"/>
    <dgm:cxn modelId="{E1F7F68B-B9BE-9C4B-BB94-04CEBE3AB3AA}" type="presOf" srcId="{ABC7E344-7B90-C54C-B7F3-38CBB6D054DB}" destId="{E9C0624C-A256-074D-ACCE-E0CCB5A5C839}" srcOrd="0" destOrd="0" presId="urn:microsoft.com/office/officeart/2005/8/layout/chevron2"/>
    <dgm:cxn modelId="{8C484CC5-AA7A-B84A-991A-28E412F7E849}" srcId="{C16C1379-8FC9-BA47-94A0-BB622B3AF9B9}" destId="{D27F7AC0-622A-3F4C-97E7-D4AD480C94AA}" srcOrd="3" destOrd="0" parTransId="{19187E33-1C8B-6344-AE41-15D7FEB79A9D}" sibTransId="{0326DCFF-291C-AE42-8EBF-D00406287655}"/>
    <dgm:cxn modelId="{AD3F5E5D-774C-3A4D-9CB1-6FEFBCF8E51F}" srcId="{1B7A504C-103E-554D-BB0F-54C81B5AB293}" destId="{07EF8533-D070-004A-A64C-0F09F27647ED}" srcOrd="2" destOrd="0" parTransId="{54D88AF1-82D4-8B40-A3F1-5855B18F2D34}" sibTransId="{3CFD45D3-E43A-DA4B-BAFA-1657CFB4C281}"/>
    <dgm:cxn modelId="{8625B49B-78B2-0D48-B206-A40E9A4CAE26}" type="presOf" srcId="{E02C605D-6246-1345-B7A3-D3A7CEA74741}" destId="{E9C0624C-A256-074D-ACCE-E0CCB5A5C839}" srcOrd="0" destOrd="1" presId="urn:microsoft.com/office/officeart/2005/8/layout/chevron2"/>
    <dgm:cxn modelId="{71DF85D2-49D6-ED46-9EBC-B77744182162}" srcId="{C16C1379-8FC9-BA47-94A0-BB622B3AF9B9}" destId="{1B7A504C-103E-554D-BB0F-54C81B5AB293}" srcOrd="2" destOrd="0" parTransId="{7C04F662-C1BE-0C4D-A43C-11646B805130}" sibTransId="{A7343862-1F33-1D40-A155-15A9BD5F9DA5}"/>
    <dgm:cxn modelId="{65B64EC8-C315-3C40-8FA5-6A08AB7E2293}" srcId="{4B50874E-E850-FB49-A9EF-F65DC18739A2}" destId="{1FCFCDC2-7C42-7141-8342-0821F20BDD62}" srcOrd="1" destOrd="0" parTransId="{3BD15D72-B51A-2744-9464-01A666C02FD0}" sibTransId="{A3EAAE97-E31C-AE41-AF56-377A8BB3631D}"/>
    <dgm:cxn modelId="{DC401ADC-1592-5A4D-B60A-2BAF786A669C}" srcId="{1B7A504C-103E-554D-BB0F-54C81B5AB293}" destId="{ABC7E344-7B90-C54C-B7F3-38CBB6D054DB}" srcOrd="0" destOrd="0" parTransId="{61DCE551-D70A-F340-B8E5-7C5FF529CD59}" sibTransId="{035E238F-74B8-C541-84C6-8EE4FD9B8EE4}"/>
    <dgm:cxn modelId="{47A69EB9-1636-A943-9CD1-E614FCE48957}" type="presOf" srcId="{07EF8533-D070-004A-A64C-0F09F27647ED}" destId="{E9C0624C-A256-074D-ACCE-E0CCB5A5C839}" srcOrd="0" destOrd="2" presId="urn:microsoft.com/office/officeart/2005/8/layout/chevron2"/>
    <dgm:cxn modelId="{3BA40936-29BC-4942-882B-2C14203B2F06}" srcId="{1B7A504C-103E-554D-BB0F-54C81B5AB293}" destId="{E02C605D-6246-1345-B7A3-D3A7CEA74741}" srcOrd="1" destOrd="0" parTransId="{B914190E-4ADA-5248-88E4-958588AD1733}" sibTransId="{5B061178-A668-6F4E-8EC3-B056823D9A4F}"/>
    <dgm:cxn modelId="{0D5ED274-97F6-3640-851A-BDFA284390D6}" srcId="{C16C1379-8FC9-BA47-94A0-BB622B3AF9B9}" destId="{4B50874E-E850-FB49-A9EF-F65DC18739A2}" srcOrd="1" destOrd="0" parTransId="{31C5428E-D310-F646-8393-E8EF6F0C2384}" sibTransId="{099BC716-8B64-5B47-B1A6-40D5E93A5569}"/>
    <dgm:cxn modelId="{05C0BB00-120B-CE4E-8A8C-B36D78E467B2}" srcId="{D27F7AC0-622A-3F4C-97E7-D4AD480C94AA}" destId="{9413B5F6-75C6-0246-8DFF-F87EC54616CF}" srcOrd="0" destOrd="0" parTransId="{92408875-3A7B-AB4C-8CAB-9638C2444244}" sibTransId="{1690AEB8-86A6-834C-8099-30A992136145}"/>
    <dgm:cxn modelId="{383BF090-5B3E-BD44-BEC7-4D4934E3C157}" srcId="{C16C1379-8FC9-BA47-94A0-BB622B3AF9B9}" destId="{D9B065CD-400E-F946-82AA-CA653922EE4D}" srcOrd="0" destOrd="0" parTransId="{0AFD79C4-F3EB-D84A-A77D-C53BF9E1CCD5}" sibTransId="{527429D3-B6E5-7848-AD3F-2057ED699BBD}"/>
    <dgm:cxn modelId="{497B902A-B410-DB43-8425-276A0FE60BEE}" srcId="{D9B065CD-400E-F946-82AA-CA653922EE4D}" destId="{C0DA19B7-162E-C64F-829D-40E372B084B9}" srcOrd="1" destOrd="0" parTransId="{3932B166-689A-7649-9CE8-DD85B17CAC0F}" sibTransId="{212E2BE1-7762-EC4E-952C-0A8638DD0269}"/>
    <dgm:cxn modelId="{EACD85E8-CE1F-EA41-9CDA-6F0533D0FD59}" srcId="{D9B065CD-400E-F946-82AA-CA653922EE4D}" destId="{4A988CB4-FDAE-E340-9F2E-CC71DE2AE1C9}" srcOrd="0" destOrd="0" parTransId="{B693A2E3-8B2E-7F41-AD67-63C3351D72BA}" sibTransId="{97A16FAD-42CD-AD46-A417-B862E3657030}"/>
    <dgm:cxn modelId="{00DB317F-BD1C-D840-9B2B-A21E05EAC946}" type="presOf" srcId="{4B50874E-E850-FB49-A9EF-F65DC18739A2}" destId="{6B7479BE-1E1F-E849-B3AA-2D2CDBF43705}" srcOrd="0" destOrd="0" presId="urn:microsoft.com/office/officeart/2005/8/layout/chevron2"/>
    <dgm:cxn modelId="{2FA1BD04-58E6-3A4A-948B-DE4DDCF72DB8}" type="presOf" srcId="{D9B065CD-400E-F946-82AA-CA653922EE4D}" destId="{6940BD17-170D-9B40-ADDC-9DF7083C8649}" srcOrd="0" destOrd="0" presId="urn:microsoft.com/office/officeart/2005/8/layout/chevron2"/>
    <dgm:cxn modelId="{DE15F16E-9BCF-0248-969A-BFBC5F9600B9}" srcId="{D27F7AC0-622A-3F4C-97E7-D4AD480C94AA}" destId="{25104ACD-2DBD-5D46-BECD-3AA722000369}" srcOrd="1" destOrd="0" parTransId="{FD602600-AE70-4C49-8A25-33EA90A50E43}" sibTransId="{DC8B35C0-3B57-A449-9AA9-C283062E781F}"/>
    <dgm:cxn modelId="{A383DD0F-F96C-4B4A-8536-16BC72079181}" type="presOf" srcId="{4A988CB4-FDAE-E340-9F2E-CC71DE2AE1C9}" destId="{EEAC665F-87E6-5846-A87E-CD8C3A16F3D8}" srcOrd="0" destOrd="0" presId="urn:microsoft.com/office/officeart/2005/8/layout/chevron2"/>
    <dgm:cxn modelId="{B037D83C-E30C-8B41-A382-4BBE63501102}" type="presOf" srcId="{C16C1379-8FC9-BA47-94A0-BB622B3AF9B9}" destId="{D340B083-7A7C-0A47-89A5-91DC36530063}" srcOrd="0" destOrd="0" presId="urn:microsoft.com/office/officeart/2005/8/layout/chevron2"/>
    <dgm:cxn modelId="{AFA55989-137E-0F40-9771-6BAB692CA445}" type="presOf" srcId="{49922968-5C9A-EE4A-8D68-DE464F4A981F}" destId="{EEAC665F-87E6-5846-A87E-CD8C3A16F3D8}" srcOrd="0" destOrd="2" presId="urn:microsoft.com/office/officeart/2005/8/layout/chevron2"/>
    <dgm:cxn modelId="{30386668-0011-9340-BC3A-E0613768E955}" type="presOf" srcId="{D27F7AC0-622A-3F4C-97E7-D4AD480C94AA}" destId="{944A18BF-9293-7A40-8721-B70DE94AF7E9}" srcOrd="0" destOrd="0" presId="urn:microsoft.com/office/officeart/2005/8/layout/chevron2"/>
    <dgm:cxn modelId="{D858E546-3CCF-8C43-89EF-263E873D537A}" type="presOf" srcId="{19AEE8EE-03A4-4347-9D91-9E81762A3D22}" destId="{0CB6B4BB-75F9-8644-BFE2-56B784B2C9D6}" srcOrd="0" destOrd="0" presId="urn:microsoft.com/office/officeart/2005/8/layout/chevron2"/>
    <dgm:cxn modelId="{25C3B638-5681-EA40-9C55-A53A11A93559}" type="presParOf" srcId="{D340B083-7A7C-0A47-89A5-91DC36530063}" destId="{552E0FC9-F359-4145-933D-DAF81D82DD16}" srcOrd="0" destOrd="0" presId="urn:microsoft.com/office/officeart/2005/8/layout/chevron2"/>
    <dgm:cxn modelId="{AEE20BFC-42EF-5748-A229-47424E29F505}" type="presParOf" srcId="{552E0FC9-F359-4145-933D-DAF81D82DD16}" destId="{6940BD17-170D-9B40-ADDC-9DF7083C8649}" srcOrd="0" destOrd="0" presId="urn:microsoft.com/office/officeart/2005/8/layout/chevron2"/>
    <dgm:cxn modelId="{55385E6C-8C02-0A41-A6EA-2756A84933C5}" type="presParOf" srcId="{552E0FC9-F359-4145-933D-DAF81D82DD16}" destId="{EEAC665F-87E6-5846-A87E-CD8C3A16F3D8}" srcOrd="1" destOrd="0" presId="urn:microsoft.com/office/officeart/2005/8/layout/chevron2"/>
    <dgm:cxn modelId="{1D54C008-EB0D-4D49-B332-BB975B480D85}" type="presParOf" srcId="{D340B083-7A7C-0A47-89A5-91DC36530063}" destId="{4889FF4E-A193-6D4A-AE10-5F36748D6706}" srcOrd="1" destOrd="0" presId="urn:microsoft.com/office/officeart/2005/8/layout/chevron2"/>
    <dgm:cxn modelId="{8EA64238-B3BD-CA47-867F-4503F3675C68}" type="presParOf" srcId="{D340B083-7A7C-0A47-89A5-91DC36530063}" destId="{9A3A4AE8-652D-AD4D-B7D6-A21F22DD58CE}" srcOrd="2" destOrd="0" presId="urn:microsoft.com/office/officeart/2005/8/layout/chevron2"/>
    <dgm:cxn modelId="{88B2A7DC-82FF-D342-81AE-0D068FEE5841}" type="presParOf" srcId="{9A3A4AE8-652D-AD4D-B7D6-A21F22DD58CE}" destId="{6B7479BE-1E1F-E849-B3AA-2D2CDBF43705}" srcOrd="0" destOrd="0" presId="urn:microsoft.com/office/officeart/2005/8/layout/chevron2"/>
    <dgm:cxn modelId="{4FFB48D4-65BF-4E40-8765-9F4042061DD2}" type="presParOf" srcId="{9A3A4AE8-652D-AD4D-B7D6-A21F22DD58CE}" destId="{0CB6B4BB-75F9-8644-BFE2-56B784B2C9D6}" srcOrd="1" destOrd="0" presId="urn:microsoft.com/office/officeart/2005/8/layout/chevron2"/>
    <dgm:cxn modelId="{299AB4AB-8B92-504E-8AC3-6FD0F31F985A}" type="presParOf" srcId="{D340B083-7A7C-0A47-89A5-91DC36530063}" destId="{4FB605FD-2F47-074E-95EA-BD079B0A97DF}" srcOrd="3" destOrd="0" presId="urn:microsoft.com/office/officeart/2005/8/layout/chevron2"/>
    <dgm:cxn modelId="{29A065DB-6E16-6D49-BD2A-D536061B5F18}" type="presParOf" srcId="{D340B083-7A7C-0A47-89A5-91DC36530063}" destId="{5A355EE7-4809-FF4B-9B9D-3BF905BF9199}" srcOrd="4" destOrd="0" presId="urn:microsoft.com/office/officeart/2005/8/layout/chevron2"/>
    <dgm:cxn modelId="{03AE7378-79D7-6A4F-B882-E51C9805B3A1}" type="presParOf" srcId="{5A355EE7-4809-FF4B-9B9D-3BF905BF9199}" destId="{59E44995-D34A-5F4E-8075-F6114BCB22C7}" srcOrd="0" destOrd="0" presId="urn:microsoft.com/office/officeart/2005/8/layout/chevron2"/>
    <dgm:cxn modelId="{B0CC7EFF-30D7-6747-A66E-566BBECF8CE9}" type="presParOf" srcId="{5A355EE7-4809-FF4B-9B9D-3BF905BF9199}" destId="{E9C0624C-A256-074D-ACCE-E0CCB5A5C839}" srcOrd="1" destOrd="0" presId="urn:microsoft.com/office/officeart/2005/8/layout/chevron2"/>
    <dgm:cxn modelId="{4ACBEBEA-E79C-B24B-A36D-69E782BA0E91}" type="presParOf" srcId="{D340B083-7A7C-0A47-89A5-91DC36530063}" destId="{2343144B-D823-B447-BC15-1ED2D0988530}" srcOrd="5" destOrd="0" presId="urn:microsoft.com/office/officeart/2005/8/layout/chevron2"/>
    <dgm:cxn modelId="{6DA9DD96-E338-884B-8D4F-18955F7BC0A9}" type="presParOf" srcId="{D340B083-7A7C-0A47-89A5-91DC36530063}" destId="{7FC13168-2CA7-F243-984D-CE4229FD3907}" srcOrd="6" destOrd="0" presId="urn:microsoft.com/office/officeart/2005/8/layout/chevron2"/>
    <dgm:cxn modelId="{BA23BBDD-E0D5-854D-A8FD-3CA083C6F777}" type="presParOf" srcId="{7FC13168-2CA7-F243-984D-CE4229FD3907}" destId="{944A18BF-9293-7A40-8721-B70DE94AF7E9}" srcOrd="0" destOrd="0" presId="urn:microsoft.com/office/officeart/2005/8/layout/chevron2"/>
    <dgm:cxn modelId="{37AEBFCD-9D34-E648-9E3B-8A0EF1FA4C07}" type="presParOf" srcId="{7FC13168-2CA7-F243-984D-CE4229FD3907}" destId="{BC99D8DD-B522-2446-93E9-F22CC1C2ADB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82EDE9-B09D-4369-8E95-0E9BDF3D8FB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BFD858A-C8B2-4ABF-8E64-314626ACE5D6}">
      <dgm:prSet phldrT="[Text]" custT="1"/>
      <dgm:spPr/>
      <dgm:t>
        <a:bodyPr/>
        <a:lstStyle/>
        <a:p>
          <a:r>
            <a:rPr lang="en-US" sz="1800" dirty="0" smtClean="0"/>
            <a:t>Set-up</a:t>
          </a:r>
          <a:br>
            <a:rPr lang="en-US" sz="1800" dirty="0" smtClean="0"/>
          </a:br>
          <a:r>
            <a:rPr lang="en-US" sz="1800" dirty="0" smtClean="0"/>
            <a:t>(2011)</a:t>
          </a:r>
          <a:endParaRPr lang="en-GB" sz="1800" dirty="0"/>
        </a:p>
      </dgm:t>
    </dgm:pt>
    <dgm:pt modelId="{54B78FBB-016B-47FA-A04C-4E4097D364BD}" type="parTrans" cxnId="{1C680AFB-C4A9-4126-94D7-781EC40433C8}">
      <dgm:prSet/>
      <dgm:spPr/>
      <dgm:t>
        <a:bodyPr/>
        <a:lstStyle/>
        <a:p>
          <a:endParaRPr lang="en-GB"/>
        </a:p>
      </dgm:t>
    </dgm:pt>
    <dgm:pt modelId="{6D3752C3-0102-44A3-8E27-2AB9E1E8B396}" type="sibTrans" cxnId="{1C680AFB-C4A9-4126-94D7-781EC40433C8}">
      <dgm:prSet/>
      <dgm:spPr/>
      <dgm:t>
        <a:bodyPr/>
        <a:lstStyle/>
        <a:p>
          <a:endParaRPr lang="en-GB"/>
        </a:p>
      </dgm:t>
    </dgm:pt>
    <dgm:pt modelId="{9B460BAC-4565-458D-A1D7-476838E96E27}">
      <dgm:prSet phldrT="[Text]" custT="1"/>
      <dgm:spPr/>
      <dgm:t>
        <a:bodyPr/>
        <a:lstStyle/>
        <a:p>
          <a:r>
            <a:rPr lang="en-US" sz="1800" dirty="0" smtClean="0"/>
            <a:t>Pilot phase</a:t>
          </a:r>
          <a:br>
            <a:rPr lang="en-US" sz="1800" dirty="0" smtClean="0"/>
          </a:br>
          <a:r>
            <a:rPr lang="en-US" sz="1800" dirty="0" smtClean="0"/>
            <a:t>(2012-2014)</a:t>
          </a:r>
          <a:endParaRPr lang="en-GB" sz="1800" dirty="0"/>
        </a:p>
      </dgm:t>
    </dgm:pt>
    <dgm:pt modelId="{40A65014-3498-4C3E-A9C6-0EEC2F1B8441}" type="parTrans" cxnId="{6C420412-09A0-4CC4-904C-625885E3D6AD}">
      <dgm:prSet/>
      <dgm:spPr/>
      <dgm:t>
        <a:bodyPr/>
        <a:lstStyle/>
        <a:p>
          <a:endParaRPr lang="en-GB"/>
        </a:p>
      </dgm:t>
    </dgm:pt>
    <dgm:pt modelId="{9D473552-3917-4F32-A620-5415533BA7BE}" type="sibTrans" cxnId="{6C420412-09A0-4CC4-904C-625885E3D6AD}">
      <dgm:prSet/>
      <dgm:spPr/>
      <dgm:t>
        <a:bodyPr/>
        <a:lstStyle/>
        <a:p>
          <a:endParaRPr lang="en-GB"/>
        </a:p>
      </dgm:t>
    </dgm:pt>
    <dgm:pt modelId="{E1C0B4B2-F194-4992-AFBF-92112F5FEBA1}">
      <dgm:prSet phldrT="[Text]" custT="1"/>
      <dgm:spPr/>
      <dgm:t>
        <a:bodyPr/>
        <a:lstStyle/>
        <a:p>
          <a:r>
            <a:rPr lang="en-US" sz="1800" dirty="0" smtClean="0"/>
            <a:t>Full-scale cloud service market</a:t>
          </a:r>
          <a:br>
            <a:rPr lang="en-US" sz="1800" dirty="0" smtClean="0"/>
          </a:br>
          <a:r>
            <a:rPr lang="en-US" sz="1800" dirty="0" smtClean="0"/>
            <a:t>(2014 … )</a:t>
          </a:r>
          <a:endParaRPr lang="en-GB" sz="1800" dirty="0"/>
        </a:p>
      </dgm:t>
    </dgm:pt>
    <dgm:pt modelId="{AD333525-C88E-4AF5-91D3-13181EF83948}" type="parTrans" cxnId="{5CCE416F-148B-4FF7-A016-18DCF75A88A2}">
      <dgm:prSet/>
      <dgm:spPr/>
      <dgm:t>
        <a:bodyPr/>
        <a:lstStyle/>
        <a:p>
          <a:endParaRPr lang="en-GB"/>
        </a:p>
      </dgm:t>
    </dgm:pt>
    <dgm:pt modelId="{46CF252C-6005-4D76-9A72-CE23D6EEA780}" type="sibTrans" cxnId="{5CCE416F-148B-4FF7-A016-18DCF75A88A2}">
      <dgm:prSet/>
      <dgm:spPr/>
      <dgm:t>
        <a:bodyPr/>
        <a:lstStyle/>
        <a:p>
          <a:endParaRPr lang="en-GB"/>
        </a:p>
      </dgm:t>
    </dgm:pt>
    <dgm:pt modelId="{0F185666-9D55-4CA3-9D47-49F574F4B664}">
      <dgm:prSet phldrT="[Text]" custT="1"/>
      <dgm:spPr/>
      <dgm:t>
        <a:bodyPr/>
        <a:lstStyle/>
        <a:p>
          <a:r>
            <a:rPr lang="en-US" sz="1800" dirty="0" smtClean="0"/>
            <a:t>Select flagships use cases,</a:t>
          </a:r>
          <a:br>
            <a:rPr lang="en-US" sz="1800" dirty="0" smtClean="0"/>
          </a:br>
          <a:r>
            <a:rPr lang="en-US" sz="1800" dirty="0" smtClean="0"/>
            <a:t>identify service providers,</a:t>
          </a:r>
          <a:br>
            <a:rPr lang="en-US" sz="1800" dirty="0" smtClean="0"/>
          </a:br>
          <a:r>
            <a:rPr lang="en-US" sz="1800" dirty="0" smtClean="0"/>
            <a:t>define governance model</a:t>
          </a:r>
          <a:endParaRPr lang="en-GB" sz="1800" dirty="0"/>
        </a:p>
      </dgm:t>
    </dgm:pt>
    <dgm:pt modelId="{74FE488D-1FAD-4A8F-BB4F-D68383C0BDE7}" type="parTrans" cxnId="{8E314794-7F88-4503-B296-F6662A6C95A7}">
      <dgm:prSet/>
      <dgm:spPr/>
      <dgm:t>
        <a:bodyPr/>
        <a:lstStyle/>
        <a:p>
          <a:endParaRPr lang="en-GB"/>
        </a:p>
      </dgm:t>
    </dgm:pt>
    <dgm:pt modelId="{4480B668-EA2B-4E1D-9608-9852F90AF875}" type="sibTrans" cxnId="{8E314794-7F88-4503-B296-F6662A6C95A7}">
      <dgm:prSet/>
      <dgm:spPr/>
      <dgm:t>
        <a:bodyPr/>
        <a:lstStyle/>
        <a:p>
          <a:endParaRPr lang="en-GB"/>
        </a:p>
      </dgm:t>
    </dgm:pt>
    <dgm:pt modelId="{490C9FD2-6BFB-426F-B280-65C4456C068D}" type="pres">
      <dgm:prSet presAssocID="{3382EDE9-B09D-4369-8E95-0E9BDF3D8F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59F7299-85F7-47B3-A288-10008802239D}" type="pres">
      <dgm:prSet presAssocID="{3382EDE9-B09D-4369-8E95-0E9BDF3D8FB2}" presName="arrow" presStyleLbl="bgShp" presStyleIdx="0" presStyleCn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</dgm:pt>
    <dgm:pt modelId="{32C050E4-9112-4F94-902F-EBD81ABCDCED}" type="pres">
      <dgm:prSet presAssocID="{3382EDE9-B09D-4369-8E95-0E9BDF3D8FB2}" presName="points" presStyleCnt="0"/>
      <dgm:spPr/>
    </dgm:pt>
    <dgm:pt modelId="{4FDF11C0-C79E-479C-B8F5-7BDFB681BFB7}" type="pres">
      <dgm:prSet presAssocID="{ABFD858A-C8B2-4ABF-8E64-314626ACE5D6}" presName="compositeA" presStyleCnt="0"/>
      <dgm:spPr/>
    </dgm:pt>
    <dgm:pt modelId="{A213D155-97C4-4C24-BE10-C457749423DB}" type="pres">
      <dgm:prSet presAssocID="{ABFD858A-C8B2-4ABF-8E64-314626ACE5D6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672B0A-4017-44A7-8BBF-94B1833AEE32}" type="pres">
      <dgm:prSet presAssocID="{ABFD858A-C8B2-4ABF-8E64-314626ACE5D6}" presName="circleA" presStyleLbl="node1" presStyleIdx="0" presStyleCnt="4" custLinFactX="6815" custLinFactNeighborX="100000"/>
      <dgm:spPr/>
    </dgm:pt>
    <dgm:pt modelId="{D4BC6EDA-A098-4EAA-827F-2D7F1F8E6D2F}" type="pres">
      <dgm:prSet presAssocID="{ABFD858A-C8B2-4ABF-8E64-314626ACE5D6}" presName="spaceA" presStyleCnt="0"/>
      <dgm:spPr/>
    </dgm:pt>
    <dgm:pt modelId="{DB997E9F-D9A7-4379-9910-4D1AFC1EE7DE}" type="pres">
      <dgm:prSet presAssocID="{6D3752C3-0102-44A3-8E27-2AB9E1E8B396}" presName="space" presStyleCnt="0"/>
      <dgm:spPr/>
    </dgm:pt>
    <dgm:pt modelId="{0EE00CBE-B7DE-4C64-AA26-6CE26D20187C}" type="pres">
      <dgm:prSet presAssocID="{9B460BAC-4565-458D-A1D7-476838E96E27}" presName="compositeB" presStyleCnt="0"/>
      <dgm:spPr/>
    </dgm:pt>
    <dgm:pt modelId="{F66C9A53-33CF-4639-9CA6-1D1F3844E150}" type="pres">
      <dgm:prSet presAssocID="{9B460BAC-4565-458D-A1D7-476838E96E27}" presName="textB" presStyleLbl="revTx" presStyleIdx="1" presStyleCnt="4" custScaleY="32655" custLinFactY="-38970" custLinFactNeighborX="8250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664BE2-1FFA-4498-99F7-CF696B7A6458}" type="pres">
      <dgm:prSet presAssocID="{9B460BAC-4565-458D-A1D7-476838E96E27}" presName="circleB" presStyleLbl="node1" presStyleIdx="1" presStyleCnt="4" custLinFactX="100000" custLinFactNeighborX="166326" custLinFactNeighborY="-62768"/>
      <dgm:spPr/>
    </dgm:pt>
    <dgm:pt modelId="{FDC44773-B5B1-4278-8520-3EDC266F0643}" type="pres">
      <dgm:prSet presAssocID="{9B460BAC-4565-458D-A1D7-476838E96E27}" presName="spaceB" presStyleCnt="0"/>
      <dgm:spPr/>
    </dgm:pt>
    <dgm:pt modelId="{D234066C-B707-4752-AF5F-0B640694551C}" type="pres">
      <dgm:prSet presAssocID="{9D473552-3917-4F32-A620-5415533BA7BE}" presName="space" presStyleCnt="0"/>
      <dgm:spPr/>
    </dgm:pt>
    <dgm:pt modelId="{ECF57FFB-EBAC-453E-9E12-C17D9464E2C6}" type="pres">
      <dgm:prSet presAssocID="{E1C0B4B2-F194-4992-AFBF-92112F5FEBA1}" presName="compositeA" presStyleCnt="0"/>
      <dgm:spPr/>
    </dgm:pt>
    <dgm:pt modelId="{5B7FF99F-D394-4AB2-A714-DDDC6389E89E}" type="pres">
      <dgm:prSet presAssocID="{E1C0B4B2-F194-4992-AFBF-92112F5FEBA1}" presName="textA" presStyleLbl="revTx" presStyleIdx="2" presStyleCnt="4" custLinFactX="53810" custLinFactNeighborX="100000" custLinFactNeighborY="38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8F245A-B3ED-4B31-A091-6F0E03A7D827}" type="pres">
      <dgm:prSet presAssocID="{E1C0B4B2-F194-4992-AFBF-92112F5FEBA1}" presName="circleA" presStyleLbl="node1" presStyleIdx="2" presStyleCnt="4" custFlipVert="1" custFlipHor="1" custScaleX="10102" custScaleY="10102" custLinFactX="-100000" custLinFactY="107629" custLinFactNeighborX="-167936" custLinFactNeighborY="200000"/>
      <dgm:spPr/>
    </dgm:pt>
    <dgm:pt modelId="{DB78ADB5-FE0C-4DA6-A0FA-7EB2C4F2F48F}" type="pres">
      <dgm:prSet presAssocID="{E1C0B4B2-F194-4992-AFBF-92112F5FEBA1}" presName="spaceA" presStyleCnt="0"/>
      <dgm:spPr/>
    </dgm:pt>
    <dgm:pt modelId="{938F2DCF-A5F3-4038-BC0F-45F1C8EA9D46}" type="pres">
      <dgm:prSet presAssocID="{46CF252C-6005-4D76-9A72-CE23D6EEA780}" presName="space" presStyleCnt="0"/>
      <dgm:spPr/>
    </dgm:pt>
    <dgm:pt modelId="{CDC75767-C5A5-4373-A604-5465DCDA92AA}" type="pres">
      <dgm:prSet presAssocID="{0F185666-9D55-4CA3-9D47-49F574F4B664}" presName="compositeB" presStyleCnt="0"/>
      <dgm:spPr/>
    </dgm:pt>
    <dgm:pt modelId="{360EAD47-75B5-4D86-AF5B-DA2DCCE14193}" type="pres">
      <dgm:prSet presAssocID="{0F185666-9D55-4CA3-9D47-49F574F4B664}" presName="textB" presStyleLbl="revTx" presStyleIdx="3" presStyleCnt="4" custScaleX="164909" custScaleY="93096" custLinFactX="-115208" custLinFactNeighborX="-200000" custLinFactNeighborY="15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B681B1-BAEF-468F-A05E-6E86129B0973}" type="pres">
      <dgm:prSet presAssocID="{0F185666-9D55-4CA3-9D47-49F574F4B664}" presName="circleB" presStyleLbl="node1" presStyleIdx="3" presStyleCnt="4" custLinFactNeighborX="806" custLinFactNeighborY="4577"/>
      <dgm:spPr/>
    </dgm:pt>
    <dgm:pt modelId="{A0A4C54B-4F0F-4992-A0FD-CEEBA68BE08A}" type="pres">
      <dgm:prSet presAssocID="{0F185666-9D55-4CA3-9D47-49F574F4B664}" presName="spaceB" presStyleCnt="0"/>
      <dgm:spPr/>
    </dgm:pt>
  </dgm:ptLst>
  <dgm:cxnLst>
    <dgm:cxn modelId="{8E314794-7F88-4503-B296-F6662A6C95A7}" srcId="{3382EDE9-B09D-4369-8E95-0E9BDF3D8FB2}" destId="{0F185666-9D55-4CA3-9D47-49F574F4B664}" srcOrd="3" destOrd="0" parTransId="{74FE488D-1FAD-4A8F-BB4F-D68383C0BDE7}" sibTransId="{4480B668-EA2B-4E1D-9608-9852F90AF875}"/>
    <dgm:cxn modelId="{6C420412-09A0-4CC4-904C-625885E3D6AD}" srcId="{3382EDE9-B09D-4369-8E95-0E9BDF3D8FB2}" destId="{9B460BAC-4565-458D-A1D7-476838E96E27}" srcOrd="1" destOrd="0" parTransId="{40A65014-3498-4C3E-A9C6-0EEC2F1B8441}" sibTransId="{9D473552-3917-4F32-A620-5415533BA7BE}"/>
    <dgm:cxn modelId="{34D039E8-FC9B-BE4A-A79C-0738DAF83F8C}" type="presOf" srcId="{ABFD858A-C8B2-4ABF-8E64-314626ACE5D6}" destId="{A213D155-97C4-4C24-BE10-C457749423DB}" srcOrd="0" destOrd="0" presId="urn:microsoft.com/office/officeart/2005/8/layout/hProcess11"/>
    <dgm:cxn modelId="{9E166E7D-FD23-B144-AFA4-2D672C0A741B}" type="presOf" srcId="{E1C0B4B2-F194-4992-AFBF-92112F5FEBA1}" destId="{5B7FF99F-D394-4AB2-A714-DDDC6389E89E}" srcOrd="0" destOrd="0" presId="urn:microsoft.com/office/officeart/2005/8/layout/hProcess11"/>
    <dgm:cxn modelId="{5CCE416F-148B-4FF7-A016-18DCF75A88A2}" srcId="{3382EDE9-B09D-4369-8E95-0E9BDF3D8FB2}" destId="{E1C0B4B2-F194-4992-AFBF-92112F5FEBA1}" srcOrd="2" destOrd="0" parTransId="{AD333525-C88E-4AF5-91D3-13181EF83948}" sibTransId="{46CF252C-6005-4D76-9A72-CE23D6EEA780}"/>
    <dgm:cxn modelId="{1C680AFB-C4A9-4126-94D7-781EC40433C8}" srcId="{3382EDE9-B09D-4369-8E95-0E9BDF3D8FB2}" destId="{ABFD858A-C8B2-4ABF-8E64-314626ACE5D6}" srcOrd="0" destOrd="0" parTransId="{54B78FBB-016B-47FA-A04C-4E4097D364BD}" sibTransId="{6D3752C3-0102-44A3-8E27-2AB9E1E8B396}"/>
    <dgm:cxn modelId="{89511099-EB1D-034D-A155-C364335F15A4}" type="presOf" srcId="{3382EDE9-B09D-4369-8E95-0E9BDF3D8FB2}" destId="{490C9FD2-6BFB-426F-B280-65C4456C068D}" srcOrd="0" destOrd="0" presId="urn:microsoft.com/office/officeart/2005/8/layout/hProcess11"/>
    <dgm:cxn modelId="{706A6C7E-C219-C34F-A120-002803237895}" type="presOf" srcId="{9B460BAC-4565-458D-A1D7-476838E96E27}" destId="{F66C9A53-33CF-4639-9CA6-1D1F3844E150}" srcOrd="0" destOrd="0" presId="urn:microsoft.com/office/officeart/2005/8/layout/hProcess11"/>
    <dgm:cxn modelId="{F0361CFC-CFC7-DC4A-BF93-3FAAE2BD7A49}" type="presOf" srcId="{0F185666-9D55-4CA3-9D47-49F574F4B664}" destId="{360EAD47-75B5-4D86-AF5B-DA2DCCE14193}" srcOrd="0" destOrd="0" presId="urn:microsoft.com/office/officeart/2005/8/layout/hProcess11"/>
    <dgm:cxn modelId="{DE54F8C0-7D4B-C948-9808-747310C55EB4}" type="presParOf" srcId="{490C9FD2-6BFB-426F-B280-65C4456C068D}" destId="{F59F7299-85F7-47B3-A288-10008802239D}" srcOrd="0" destOrd="0" presId="urn:microsoft.com/office/officeart/2005/8/layout/hProcess11"/>
    <dgm:cxn modelId="{34D98532-38A7-9C4B-90C2-2008B894B476}" type="presParOf" srcId="{490C9FD2-6BFB-426F-B280-65C4456C068D}" destId="{32C050E4-9112-4F94-902F-EBD81ABCDCED}" srcOrd="1" destOrd="0" presId="urn:microsoft.com/office/officeart/2005/8/layout/hProcess11"/>
    <dgm:cxn modelId="{4252C319-BDD9-0B47-81A6-E5F9DED754D1}" type="presParOf" srcId="{32C050E4-9112-4F94-902F-EBD81ABCDCED}" destId="{4FDF11C0-C79E-479C-B8F5-7BDFB681BFB7}" srcOrd="0" destOrd="0" presId="urn:microsoft.com/office/officeart/2005/8/layout/hProcess11"/>
    <dgm:cxn modelId="{568E96C2-E08E-0D47-A267-70B7501E98DF}" type="presParOf" srcId="{4FDF11C0-C79E-479C-B8F5-7BDFB681BFB7}" destId="{A213D155-97C4-4C24-BE10-C457749423DB}" srcOrd="0" destOrd="0" presId="urn:microsoft.com/office/officeart/2005/8/layout/hProcess11"/>
    <dgm:cxn modelId="{28031362-4FE6-864E-8700-AF8961FB908F}" type="presParOf" srcId="{4FDF11C0-C79E-479C-B8F5-7BDFB681BFB7}" destId="{A7672B0A-4017-44A7-8BBF-94B1833AEE32}" srcOrd="1" destOrd="0" presId="urn:microsoft.com/office/officeart/2005/8/layout/hProcess11"/>
    <dgm:cxn modelId="{EB4847E1-D013-CB44-996A-D016AA7DE547}" type="presParOf" srcId="{4FDF11C0-C79E-479C-B8F5-7BDFB681BFB7}" destId="{D4BC6EDA-A098-4EAA-827F-2D7F1F8E6D2F}" srcOrd="2" destOrd="0" presId="urn:microsoft.com/office/officeart/2005/8/layout/hProcess11"/>
    <dgm:cxn modelId="{A91C081B-E76D-3E4D-BE1A-E0325CB2AA8B}" type="presParOf" srcId="{32C050E4-9112-4F94-902F-EBD81ABCDCED}" destId="{DB997E9F-D9A7-4379-9910-4D1AFC1EE7DE}" srcOrd="1" destOrd="0" presId="urn:microsoft.com/office/officeart/2005/8/layout/hProcess11"/>
    <dgm:cxn modelId="{6904953F-7D6D-564F-ABB7-1C0058E66512}" type="presParOf" srcId="{32C050E4-9112-4F94-902F-EBD81ABCDCED}" destId="{0EE00CBE-B7DE-4C64-AA26-6CE26D20187C}" srcOrd="2" destOrd="0" presId="urn:microsoft.com/office/officeart/2005/8/layout/hProcess11"/>
    <dgm:cxn modelId="{2E6F2C8B-D2C3-F246-A3CF-30425C53525F}" type="presParOf" srcId="{0EE00CBE-B7DE-4C64-AA26-6CE26D20187C}" destId="{F66C9A53-33CF-4639-9CA6-1D1F3844E150}" srcOrd="0" destOrd="0" presId="urn:microsoft.com/office/officeart/2005/8/layout/hProcess11"/>
    <dgm:cxn modelId="{64BEE9B4-DDC6-7040-A59E-3FB1FB1A0288}" type="presParOf" srcId="{0EE00CBE-B7DE-4C64-AA26-6CE26D20187C}" destId="{91664BE2-1FFA-4498-99F7-CF696B7A6458}" srcOrd="1" destOrd="0" presId="urn:microsoft.com/office/officeart/2005/8/layout/hProcess11"/>
    <dgm:cxn modelId="{0E6B177D-62B7-7549-B830-C2FAB8F21457}" type="presParOf" srcId="{0EE00CBE-B7DE-4C64-AA26-6CE26D20187C}" destId="{FDC44773-B5B1-4278-8520-3EDC266F0643}" srcOrd="2" destOrd="0" presId="urn:microsoft.com/office/officeart/2005/8/layout/hProcess11"/>
    <dgm:cxn modelId="{AFA118DC-0FCF-D046-8869-6A9D19102A32}" type="presParOf" srcId="{32C050E4-9112-4F94-902F-EBD81ABCDCED}" destId="{D234066C-B707-4752-AF5F-0B640694551C}" srcOrd="3" destOrd="0" presId="urn:microsoft.com/office/officeart/2005/8/layout/hProcess11"/>
    <dgm:cxn modelId="{3940B244-7FF6-C440-A4CF-32D7074F3EDB}" type="presParOf" srcId="{32C050E4-9112-4F94-902F-EBD81ABCDCED}" destId="{ECF57FFB-EBAC-453E-9E12-C17D9464E2C6}" srcOrd="4" destOrd="0" presId="urn:microsoft.com/office/officeart/2005/8/layout/hProcess11"/>
    <dgm:cxn modelId="{EAFBF63A-ED88-8249-AFCB-3BF818606D49}" type="presParOf" srcId="{ECF57FFB-EBAC-453E-9E12-C17D9464E2C6}" destId="{5B7FF99F-D394-4AB2-A714-DDDC6389E89E}" srcOrd="0" destOrd="0" presId="urn:microsoft.com/office/officeart/2005/8/layout/hProcess11"/>
    <dgm:cxn modelId="{D0DEFE3D-C2AD-2A45-8637-1B5C3D2DFA41}" type="presParOf" srcId="{ECF57FFB-EBAC-453E-9E12-C17D9464E2C6}" destId="{528F245A-B3ED-4B31-A091-6F0E03A7D827}" srcOrd="1" destOrd="0" presId="urn:microsoft.com/office/officeart/2005/8/layout/hProcess11"/>
    <dgm:cxn modelId="{BFF6382A-97C0-764A-8618-EA6CB6FD6B94}" type="presParOf" srcId="{ECF57FFB-EBAC-453E-9E12-C17D9464E2C6}" destId="{DB78ADB5-FE0C-4DA6-A0FA-7EB2C4F2F48F}" srcOrd="2" destOrd="0" presId="urn:microsoft.com/office/officeart/2005/8/layout/hProcess11"/>
    <dgm:cxn modelId="{29FCE6F0-413F-3D41-99F7-0B431ADCD8B0}" type="presParOf" srcId="{32C050E4-9112-4F94-902F-EBD81ABCDCED}" destId="{938F2DCF-A5F3-4038-BC0F-45F1C8EA9D46}" srcOrd="5" destOrd="0" presId="urn:microsoft.com/office/officeart/2005/8/layout/hProcess11"/>
    <dgm:cxn modelId="{8AABAC66-57D9-364E-BEAC-E2581B10340E}" type="presParOf" srcId="{32C050E4-9112-4F94-902F-EBD81ABCDCED}" destId="{CDC75767-C5A5-4373-A604-5465DCDA92AA}" srcOrd="6" destOrd="0" presId="urn:microsoft.com/office/officeart/2005/8/layout/hProcess11"/>
    <dgm:cxn modelId="{69A8C814-61B6-2E46-80D7-43B80A8DCA50}" type="presParOf" srcId="{CDC75767-C5A5-4373-A604-5465DCDA92AA}" destId="{360EAD47-75B5-4D86-AF5B-DA2DCCE14193}" srcOrd="0" destOrd="0" presId="urn:microsoft.com/office/officeart/2005/8/layout/hProcess11"/>
    <dgm:cxn modelId="{4143CAE7-7E69-F04F-899E-18A4BDF1AB38}" type="presParOf" srcId="{CDC75767-C5A5-4373-A604-5465DCDA92AA}" destId="{4FB681B1-BAEF-468F-A05E-6E86129B0973}" srcOrd="1" destOrd="0" presId="urn:microsoft.com/office/officeart/2005/8/layout/hProcess11"/>
    <dgm:cxn modelId="{1CE9FA55-4118-F446-A705-A890811F300A}" type="presParOf" srcId="{CDC75767-C5A5-4373-A604-5465DCDA92AA}" destId="{A0A4C54B-4F0F-4992-A0FD-CEEBA68BE08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0BD17-170D-9B40-ADDC-9DF7083C8649}">
      <dsp:nvSpPr>
        <dsp:cNvPr id="0" name=""/>
        <dsp:cNvSpPr/>
      </dsp:nvSpPr>
      <dsp:spPr>
        <a:xfrm rot="5400000">
          <a:off x="-216042" y="219440"/>
          <a:ext cx="1440284" cy="100819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Monitoring.v1 Q1 2012</a:t>
          </a:r>
          <a:endParaRPr lang="en-US" sz="1300" kern="1200" dirty="0"/>
        </a:p>
      </dsp:txBody>
      <dsp:txXfrm rot="-5400000">
        <a:off x="1" y="507496"/>
        <a:ext cx="1008198" cy="432086"/>
      </dsp:txXfrm>
    </dsp:sp>
    <dsp:sp modelId="{EEAC665F-87E6-5846-A87E-CD8C3A16F3D8}">
      <dsp:nvSpPr>
        <dsp:cNvPr id="0" name=""/>
        <dsp:cNvSpPr/>
      </dsp:nvSpPr>
      <dsp:spPr>
        <a:xfrm rot="5400000">
          <a:off x="4379407" y="-3367810"/>
          <a:ext cx="936184" cy="7678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AI nodes monitored with Lemon (dependency on </a:t>
          </a:r>
          <a:r>
            <a:rPr lang="en-US" sz="1700" kern="1200" dirty="0" err="1" smtClean="0"/>
            <a:t>Quattor</a:t>
          </a:r>
          <a:r>
            <a:rPr lang="en-US" sz="1700" kern="1200" dirty="0" smtClean="0"/>
            <a:t>)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Deployment of Messaging Broker and </a:t>
          </a:r>
          <a:r>
            <a:rPr lang="en-US" sz="1700" kern="1200" dirty="0" err="1" smtClean="0"/>
            <a:t>Hadoop</a:t>
          </a:r>
          <a:r>
            <a:rPr lang="en-US" sz="1700" kern="1200" dirty="0" smtClean="0"/>
            <a:t> cluster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Testing of other technologies (</a:t>
          </a:r>
          <a:r>
            <a:rPr lang="en-US" sz="1700" kern="1200" dirty="0" err="1" smtClean="0"/>
            <a:t>Splunk</a:t>
          </a:r>
          <a:r>
            <a:rPr lang="en-US" sz="1700" kern="1200" dirty="0" smtClean="0"/>
            <a:t>)</a:t>
          </a:r>
          <a:endParaRPr lang="en-US" sz="1700" kern="1200" dirty="0"/>
        </a:p>
      </dsp:txBody>
      <dsp:txXfrm rot="-5400000">
        <a:off x="1008199" y="49099"/>
        <a:ext cx="7632900" cy="844782"/>
      </dsp:txXfrm>
    </dsp:sp>
    <dsp:sp modelId="{6B7479BE-1E1F-E849-B3AA-2D2CDBF43705}">
      <dsp:nvSpPr>
        <dsp:cNvPr id="0" name=""/>
        <dsp:cNvSpPr/>
      </dsp:nvSpPr>
      <dsp:spPr>
        <a:xfrm rot="5400000">
          <a:off x="-216042" y="1515080"/>
          <a:ext cx="1440284" cy="100819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Monitoring.v2 Q2 2012</a:t>
          </a:r>
          <a:endParaRPr lang="en-US" sz="1300" kern="1200" dirty="0"/>
        </a:p>
      </dsp:txBody>
      <dsp:txXfrm rot="-5400000">
        <a:off x="1" y="1803136"/>
        <a:ext cx="1008198" cy="432086"/>
      </dsp:txXfrm>
    </dsp:sp>
    <dsp:sp modelId="{0CB6B4BB-75F9-8644-BFE2-56B784B2C9D6}">
      <dsp:nvSpPr>
        <dsp:cNvPr id="0" name=""/>
        <dsp:cNvSpPr/>
      </dsp:nvSpPr>
      <dsp:spPr>
        <a:xfrm rot="5400000">
          <a:off x="4379407" y="-2072170"/>
          <a:ext cx="936184" cy="7678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AI nodes monitored with Lemon (no dependency on </a:t>
          </a:r>
          <a:r>
            <a:rPr lang="en-US" sz="1700" kern="1200" dirty="0" err="1" smtClean="0"/>
            <a:t>Quattor</a:t>
          </a:r>
          <a:r>
            <a:rPr lang="en-US" sz="1700" kern="1200" dirty="0" smtClean="0"/>
            <a:t>)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Lemon data starts to be published via messaging</a:t>
          </a:r>
          <a:endParaRPr lang="en-US" sz="1700" kern="1200" dirty="0"/>
        </a:p>
      </dsp:txBody>
      <dsp:txXfrm rot="-5400000">
        <a:off x="1008199" y="1344739"/>
        <a:ext cx="7632900" cy="844782"/>
      </dsp:txXfrm>
    </dsp:sp>
    <dsp:sp modelId="{59E44995-D34A-5F4E-8075-F6114BCB22C7}">
      <dsp:nvSpPr>
        <dsp:cNvPr id="0" name=""/>
        <dsp:cNvSpPr/>
      </dsp:nvSpPr>
      <dsp:spPr>
        <a:xfrm rot="5400000">
          <a:off x="-216042" y="2810720"/>
          <a:ext cx="1440284" cy="100819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Monitoring.v3 Q4 2012</a:t>
          </a:r>
          <a:endParaRPr lang="en-US" sz="1300" kern="1200" dirty="0"/>
        </a:p>
      </dsp:txBody>
      <dsp:txXfrm rot="-5400000">
        <a:off x="1" y="3098776"/>
        <a:ext cx="1008198" cy="432086"/>
      </dsp:txXfrm>
    </dsp:sp>
    <dsp:sp modelId="{E9C0624C-A256-074D-ACCE-E0CCB5A5C839}">
      <dsp:nvSpPr>
        <dsp:cNvPr id="0" name=""/>
        <dsp:cNvSpPr/>
      </dsp:nvSpPr>
      <dsp:spPr>
        <a:xfrm rot="5400000">
          <a:off x="4379407" y="-776530"/>
          <a:ext cx="936184" cy="7678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Several clients exploiting the messaging infrastructure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Messaging consumers for real time alarms and notifications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Initial data store/analysis for select use cases</a:t>
          </a:r>
          <a:endParaRPr lang="en-US" sz="1700" kern="1200" dirty="0"/>
        </a:p>
      </dsp:txBody>
      <dsp:txXfrm rot="-5400000">
        <a:off x="1008199" y="2640379"/>
        <a:ext cx="7632900" cy="844782"/>
      </dsp:txXfrm>
    </dsp:sp>
    <dsp:sp modelId="{944A18BF-9293-7A40-8721-B70DE94AF7E9}">
      <dsp:nvSpPr>
        <dsp:cNvPr id="0" name=""/>
        <dsp:cNvSpPr/>
      </dsp:nvSpPr>
      <dsp:spPr>
        <a:xfrm rot="5400000">
          <a:off x="-216042" y="4106360"/>
          <a:ext cx="1440284" cy="100819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Monitoring.v4 Q4 2013</a:t>
          </a:r>
          <a:endParaRPr lang="en-US" sz="1300" kern="1200" dirty="0"/>
        </a:p>
      </dsp:txBody>
      <dsp:txXfrm rot="-5400000">
        <a:off x="1" y="4394416"/>
        <a:ext cx="1008198" cy="432086"/>
      </dsp:txXfrm>
    </dsp:sp>
    <dsp:sp modelId="{BC99D8DD-B522-2446-93E9-F22CC1C2ADBD}">
      <dsp:nvSpPr>
        <dsp:cNvPr id="0" name=""/>
        <dsp:cNvSpPr/>
      </dsp:nvSpPr>
      <dsp:spPr>
        <a:xfrm rot="5400000">
          <a:off x="4379407" y="519109"/>
          <a:ext cx="936184" cy="76786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Monitoring data published to the messaging infrastructure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Large scale data store/analysis on </a:t>
          </a:r>
          <a:r>
            <a:rPr lang="en-US" sz="1700" kern="1200" dirty="0" err="1" smtClean="0"/>
            <a:t>Hadoop</a:t>
          </a:r>
          <a:r>
            <a:rPr lang="en-US" sz="1700" kern="1200" dirty="0" smtClean="0"/>
            <a:t> cluster</a:t>
          </a:r>
          <a:endParaRPr lang="en-US" sz="1700" kern="1200" dirty="0"/>
        </a:p>
      </dsp:txBody>
      <dsp:txXfrm rot="-5400000">
        <a:off x="1008199" y="3936019"/>
        <a:ext cx="7632900" cy="8447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F7299-85F7-47B3-A288-10008802239D}">
      <dsp:nvSpPr>
        <dsp:cNvPr id="0" name=""/>
        <dsp:cNvSpPr/>
      </dsp:nvSpPr>
      <dsp:spPr>
        <a:xfrm>
          <a:off x="0" y="1485900"/>
          <a:ext cx="8763000" cy="19812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13D155-97C4-4C24-BE10-C457749423DB}">
      <dsp:nvSpPr>
        <dsp:cNvPr id="0" name=""/>
        <dsp:cNvSpPr/>
      </dsp:nvSpPr>
      <dsp:spPr>
        <a:xfrm>
          <a:off x="2287" y="0"/>
          <a:ext cx="1642420" cy="198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Set-up</a:t>
          </a:r>
          <a:br>
            <a:rPr lang="en-US" sz="1800" kern="1200" dirty="0" smtClean="0"/>
          </a:br>
          <a:r>
            <a:rPr lang="en-US" sz="1800" kern="1200" dirty="0" smtClean="0"/>
            <a:t>(2011)</a:t>
          </a:r>
          <a:endParaRPr lang="en-GB" sz="1800" kern="1200" dirty="0"/>
        </a:p>
      </dsp:txBody>
      <dsp:txXfrm>
        <a:off x="2287" y="0"/>
        <a:ext cx="1642420" cy="1981200"/>
      </dsp:txXfrm>
    </dsp:sp>
    <dsp:sp modelId="{A7672B0A-4017-44A7-8BBF-94B1833AEE32}">
      <dsp:nvSpPr>
        <dsp:cNvPr id="0" name=""/>
        <dsp:cNvSpPr/>
      </dsp:nvSpPr>
      <dsp:spPr>
        <a:xfrm>
          <a:off x="1104902" y="2228850"/>
          <a:ext cx="495300" cy="4953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C9A53-33CF-4639-9CA6-1D1F3844E150}">
      <dsp:nvSpPr>
        <dsp:cNvPr id="0" name=""/>
        <dsp:cNvSpPr/>
      </dsp:nvSpPr>
      <dsp:spPr>
        <a:xfrm>
          <a:off x="3081974" y="1219205"/>
          <a:ext cx="1642420" cy="646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Pilot phase</a:t>
          </a:r>
          <a:br>
            <a:rPr lang="en-US" sz="1800" kern="1200" dirty="0" smtClean="0"/>
          </a:br>
          <a:r>
            <a:rPr lang="en-US" sz="1800" kern="1200" dirty="0" smtClean="0"/>
            <a:t>(2012-2014)</a:t>
          </a:r>
          <a:endParaRPr lang="en-GB" sz="1800" kern="1200" dirty="0"/>
        </a:p>
      </dsp:txBody>
      <dsp:txXfrm>
        <a:off x="3081974" y="1219205"/>
        <a:ext cx="1642420" cy="646960"/>
      </dsp:txXfrm>
    </dsp:sp>
    <dsp:sp modelId="{91664BE2-1FFA-4498-99F7-CF696B7A6458}">
      <dsp:nvSpPr>
        <dsp:cNvPr id="0" name=""/>
        <dsp:cNvSpPr/>
      </dsp:nvSpPr>
      <dsp:spPr>
        <a:xfrm>
          <a:off x="3619502" y="2251519"/>
          <a:ext cx="495300" cy="4953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7FF99F-D394-4AB2-A714-DDDC6389E89E}">
      <dsp:nvSpPr>
        <dsp:cNvPr id="0" name=""/>
        <dsp:cNvSpPr/>
      </dsp:nvSpPr>
      <dsp:spPr>
        <a:xfrm>
          <a:off x="5977578" y="76196"/>
          <a:ext cx="1642420" cy="198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Full-scale cloud service market</a:t>
          </a:r>
          <a:br>
            <a:rPr lang="en-US" sz="1800" kern="1200" dirty="0" smtClean="0"/>
          </a:br>
          <a:r>
            <a:rPr lang="en-US" sz="1800" kern="1200" dirty="0" smtClean="0"/>
            <a:t>(2014 … )</a:t>
          </a:r>
          <a:endParaRPr lang="en-GB" sz="1800" kern="1200" dirty="0"/>
        </a:p>
      </dsp:txBody>
      <dsp:txXfrm>
        <a:off x="5977578" y="76196"/>
        <a:ext cx="1642420" cy="1981200"/>
      </dsp:txXfrm>
    </dsp:sp>
    <dsp:sp modelId="{528F245A-B3ED-4B31-A091-6F0E03A7D827}">
      <dsp:nvSpPr>
        <dsp:cNvPr id="0" name=""/>
        <dsp:cNvSpPr/>
      </dsp:nvSpPr>
      <dsp:spPr>
        <a:xfrm flipH="1" flipV="1">
          <a:off x="2920476" y="3975168"/>
          <a:ext cx="50035" cy="500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0EAD47-75B5-4D86-AF5B-DA2DCCE14193}">
      <dsp:nvSpPr>
        <dsp:cNvPr id="0" name=""/>
        <dsp:cNvSpPr/>
      </dsp:nvSpPr>
      <dsp:spPr>
        <a:xfrm>
          <a:off x="0" y="3104619"/>
          <a:ext cx="2708499" cy="1844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Select flagships use cases,</a:t>
          </a:r>
          <a:br>
            <a:rPr lang="en-US" sz="1800" kern="1200" dirty="0" smtClean="0"/>
          </a:br>
          <a:r>
            <a:rPr lang="en-US" sz="1800" kern="1200" dirty="0" smtClean="0"/>
            <a:t>identify service providers,</a:t>
          </a:r>
          <a:br>
            <a:rPr lang="en-US" sz="1800" kern="1200" dirty="0" smtClean="0"/>
          </a:br>
          <a:r>
            <a:rPr lang="en-US" sz="1800" kern="1200" dirty="0" smtClean="0"/>
            <a:t>define governance model</a:t>
          </a:r>
          <a:endParaRPr lang="en-GB" sz="1800" kern="1200" dirty="0"/>
        </a:p>
      </dsp:txBody>
      <dsp:txXfrm>
        <a:off x="0" y="3104619"/>
        <a:ext cx="2708499" cy="1844417"/>
      </dsp:txXfrm>
    </dsp:sp>
    <dsp:sp modelId="{4FB681B1-BAEF-468F-A05E-6E86129B0973}">
      <dsp:nvSpPr>
        <dsp:cNvPr id="0" name=""/>
        <dsp:cNvSpPr/>
      </dsp:nvSpPr>
      <dsp:spPr>
        <a:xfrm>
          <a:off x="6286504" y="2285715"/>
          <a:ext cx="495300" cy="4953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F1C93-98AB-B744-ABA4-6F5F83438F0D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5F8F1-60E5-D841-8CE0-39D09786E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38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3E654-ED62-6344-BB4D-BD4B7D3E27BE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4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3E654-ED62-6344-BB4D-BD4B7D3E27BE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56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34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6392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35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8255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41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8705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42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4319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Relationship Id="rId3" Type="http://schemas.openxmlformats.org/officeDocument/2006/relationships/image" Target="../media/image11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F22CC-5534-AE46-B120-4EB408A54F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733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4DA8E-AEA5-434E-B2A4-E8D82450ECC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55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DE012-11D6-924E-A499-697ADD76E6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226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6375" y="1196975"/>
            <a:ext cx="3529013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7788" y="1196975"/>
            <a:ext cx="3529012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2F89F-2763-C84C-AEA1-5391AA0BC6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42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B39E4-9EC8-8D4A-9D6B-E11762F894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548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95EAB-0F71-4D4A-A1DE-CF9F639A26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57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E4A9A-BE1C-4147-82A3-6CAE73EE7E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416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F4672-1A8F-764B-BB14-F1D8223024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88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BE6DD-C2CF-F24B-97AC-C51CF1DD3A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261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0217C-0A1E-4E45-8198-FCB8EC79E1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89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5938" y="0"/>
            <a:ext cx="1820862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3350" y="0"/>
            <a:ext cx="5310188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AA4FD-6854-FB45-9EBC-FC08A4303C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45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583247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476375" y="1196975"/>
            <a:ext cx="7210425" cy="4929188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BA264-3D84-8C4D-8D10-F78DB02350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001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379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5754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401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748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17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147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8" name="Picture 7" descr="EIROforum logo"/>
          <p:cNvPicPr/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0" y="76200"/>
            <a:ext cx="593725" cy="665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92186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76202"/>
            <a:ext cx="1258783" cy="66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211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1188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21987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7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1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7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1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56406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60354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5216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10" indent="0">
              <a:buNone/>
              <a:defRPr sz="900"/>
            </a:lvl5pPr>
            <a:lvl6pPr marL="2285887" indent="0">
              <a:buNone/>
              <a:defRPr sz="900"/>
            </a:lvl6pPr>
            <a:lvl7pPr marL="2743064" indent="0">
              <a:buNone/>
              <a:defRPr sz="900"/>
            </a:lvl7pPr>
            <a:lvl8pPr marL="3200241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784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10" indent="0">
              <a:buNone/>
              <a:defRPr sz="2000"/>
            </a:lvl5pPr>
            <a:lvl6pPr marL="2285887" indent="0">
              <a:buNone/>
              <a:defRPr sz="2000"/>
            </a:lvl6pPr>
            <a:lvl7pPr marL="2743064" indent="0">
              <a:buNone/>
              <a:defRPr sz="2000"/>
            </a:lvl7pPr>
            <a:lvl8pPr marL="3200241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10" indent="0">
              <a:buNone/>
              <a:defRPr sz="900"/>
            </a:lvl5pPr>
            <a:lvl6pPr marL="2285887" indent="0">
              <a:buNone/>
              <a:defRPr sz="900"/>
            </a:lvl6pPr>
            <a:lvl7pPr marL="2743064" indent="0">
              <a:buNone/>
              <a:defRPr sz="900"/>
            </a:lvl7pPr>
            <a:lvl8pPr marL="3200241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607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47038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34144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264663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793694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618345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227889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673688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165818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8037218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899616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3055312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3874118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8795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5.jpeg"/><Relationship Id="rId15" Type="http://schemas.openxmlformats.org/officeDocument/2006/relationships/image" Target="../media/image6.jpeg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8" Type="http://schemas.openxmlformats.org/officeDocument/2006/relationships/vmlDrawing" Target="../drawings/vmlDrawing1.vml"/><Relationship Id="rId9" Type="http://schemas.openxmlformats.org/officeDocument/2006/relationships/image" Target="../media/image5.jpeg"/><Relationship Id="rId10" Type="http://schemas.openxmlformats.org/officeDocument/2006/relationships/oleObject" Target="../embeddings/oleObject1.bin"/><Relationship Id="rId11" Type="http://schemas.openxmlformats.org/officeDocument/2006/relationships/image" Target="../media/image8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13" Type="http://schemas.openxmlformats.org/officeDocument/2006/relationships/image" Target="../media/image12.png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4106" y="107577"/>
            <a:ext cx="8340767" cy="9454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106" y="1150689"/>
            <a:ext cx="8340767" cy="5015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0BA1CFD-BFF0-48BC-9BA5-4974D7A6AB15}" type="datetimeFigureOut">
              <a:rPr lang="en-US" smtClean="0"/>
              <a:t>21/03/2012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196975"/>
            <a:ext cx="7210425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31765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1" i="1">
                <a:solidFill>
                  <a:srgbClr val="3366CC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/>
              <a:t>IT Technical Forum – 27 Jan 2012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8351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67BA2A-1F73-794F-BDE9-42CA65034D9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3318" name="Picture 31" descr="banner-ITonly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0"/>
            <a:ext cx="58324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3320" name="Picture 30" descr="CERNlogo-rg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corner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47788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51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7" descr="banner-ITonly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980964-DA61-CE41-850B-4EFDA55CAB37}" type="slidenum">
              <a:rPr lang="en-US" smtClean="0"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latin typeface="Arial" charset="0"/>
              <a:ea typeface="ＭＳ Ｐゴシック" charset="0"/>
            </a:endParaRPr>
          </a:p>
        </p:txBody>
      </p:sp>
      <p:graphicFrame>
        <p:nvGraphicFramePr>
          <p:cNvPr id="3074" name="Object 14"/>
          <p:cNvGraphicFramePr>
            <a:graphicFrameLocks noChangeAspect="1"/>
          </p:cNvGraphicFramePr>
          <p:nvPr userDrawn="1"/>
        </p:nvGraphicFramePr>
        <p:xfrm>
          <a:off x="0" y="0"/>
          <a:ext cx="11969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Image" r:id="rId10" imgW="2006349" imgH="1422222" progId="">
                  <p:embed/>
                </p:oleObj>
              </mc:Choice>
              <mc:Fallback>
                <p:oleObj name="Image" r:id="rId10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69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2042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0"/>
            <a:ext cx="2133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r>
              <a:rPr lang="en-GB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355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9204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3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0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1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 cstate="screen">
            <a:alphaModFix am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21/03/2012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098465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6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175809" TargetMode="External"/><Relationship Id="rId4" Type="http://schemas.openxmlformats.org/officeDocument/2006/relationships/hyperlink" Target="http://indico.cern.ch/conferenceDisplay.py?confId=175813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conferenceDisplay.py?confId=17200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Updating the CERN Computer Centre Infrastructure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Ian Bird, CERN</a:t>
            </a:r>
          </a:p>
          <a:p>
            <a:r>
              <a:rPr lang="en-US" dirty="0" smtClean="0"/>
              <a:t>GDB, 21</a:t>
            </a:r>
            <a:r>
              <a:rPr lang="en-US" baseline="30000" dirty="0" smtClean="0"/>
              <a:t>st</a:t>
            </a:r>
            <a:r>
              <a:rPr lang="en-US" dirty="0" smtClean="0"/>
              <a:t> March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726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The project is reviewing the entire CERN computer-</a:t>
            </a:r>
            <a:r>
              <a:rPr lang="en-US" sz="2400" dirty="0" err="1" smtClean="0"/>
              <a:t>centre</a:t>
            </a:r>
            <a:r>
              <a:rPr lang="en-US" sz="2400" dirty="0" smtClean="0"/>
              <a:t> management toolset</a:t>
            </a:r>
          </a:p>
          <a:p>
            <a:pPr lvl="1">
              <a:defRPr/>
            </a:pPr>
            <a:r>
              <a:rPr lang="en-US" sz="2000" dirty="0" smtClean="0"/>
              <a:t>What happens from the bare metal up</a:t>
            </a:r>
          </a:p>
          <a:p>
            <a:pPr lvl="1">
              <a:defRPr/>
            </a:pPr>
            <a:r>
              <a:rPr lang="en-US" sz="2000" dirty="0" smtClean="0"/>
              <a:t>Asset management, inventory</a:t>
            </a:r>
          </a:p>
          <a:p>
            <a:pPr lvl="1">
              <a:defRPr/>
            </a:pPr>
            <a:r>
              <a:rPr lang="en-US" sz="2000" dirty="0" err="1" smtClean="0"/>
              <a:t>Sysadmin</a:t>
            </a:r>
            <a:r>
              <a:rPr lang="en-US" sz="2000" dirty="0" smtClean="0"/>
              <a:t> tools and maintenance workflows</a:t>
            </a:r>
          </a:p>
          <a:p>
            <a:pPr lvl="1">
              <a:defRPr/>
            </a:pPr>
            <a:r>
              <a:rPr lang="en-US" sz="2000" dirty="0" smtClean="0"/>
              <a:t>Service management and configuration tools</a:t>
            </a:r>
          </a:p>
          <a:p>
            <a:pPr lvl="1">
              <a:defRPr/>
            </a:pPr>
            <a:r>
              <a:rPr lang="en-US" sz="2000" dirty="0" smtClean="0"/>
              <a:t>Dynamic configuration for ‘virtual’ hosts</a:t>
            </a:r>
          </a:p>
          <a:p>
            <a:pPr lvl="1">
              <a:defRPr/>
            </a:pPr>
            <a:r>
              <a:rPr lang="en-US" sz="2000" dirty="0" smtClean="0"/>
              <a:t>Operations monitoring</a:t>
            </a:r>
          </a:p>
          <a:p>
            <a:pPr lvl="1">
              <a:defRPr/>
            </a:pPr>
            <a:r>
              <a:rPr lang="en-US" sz="2000" dirty="0" smtClean="0"/>
              <a:t>Workflow automation and continuous deployment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IT Technical Forum – 27 Jan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0F8B8-49B6-A345-A778-5F67718782E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091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Scaling challenges: nodes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/>
              <a:t>Current production system built around the </a:t>
            </a:r>
            <a:r>
              <a:rPr lang="en-US" sz="2400" dirty="0" err="1"/>
              <a:t>Quattor</a:t>
            </a:r>
            <a:r>
              <a:rPr lang="en-US" sz="2400" dirty="0"/>
              <a:t> toolset is successfully managing 10k servers</a:t>
            </a:r>
          </a:p>
          <a:p>
            <a:pPr lvl="1">
              <a:defRPr/>
            </a:pPr>
            <a:r>
              <a:rPr lang="en-US" sz="2000" dirty="0"/>
              <a:t>(CERN) </a:t>
            </a:r>
            <a:r>
              <a:rPr lang="en-US" sz="2000" dirty="0" err="1"/>
              <a:t>Quattor</a:t>
            </a:r>
            <a:r>
              <a:rPr lang="en-US" sz="2000" dirty="0"/>
              <a:t> + many CERN </a:t>
            </a:r>
            <a:r>
              <a:rPr lang="en-US" sz="2000" dirty="0" smtClean="0"/>
              <a:t>components</a:t>
            </a:r>
          </a:p>
          <a:p>
            <a:pPr>
              <a:defRPr/>
            </a:pPr>
            <a:r>
              <a:rPr lang="en-US" sz="2000" dirty="0" smtClean="0"/>
              <a:t>Currently we have O(10k) physical nodes</a:t>
            </a:r>
          </a:p>
          <a:p>
            <a:pPr>
              <a:defRPr/>
            </a:pPr>
            <a:r>
              <a:rPr lang="en-US" sz="2000" dirty="0" err="1" smtClean="0"/>
              <a:t>IaaS</a:t>
            </a:r>
            <a:r>
              <a:rPr lang="en-US" sz="2000" dirty="0" smtClean="0"/>
              <a:t> approach: </a:t>
            </a:r>
          </a:p>
          <a:p>
            <a:pPr lvl="1">
              <a:defRPr/>
            </a:pPr>
            <a:r>
              <a:rPr lang="en-US" sz="1800" dirty="0" smtClean="0"/>
              <a:t>Moving to virtual machines</a:t>
            </a:r>
          </a:p>
          <a:p>
            <a:pPr lvl="1">
              <a:defRPr/>
            </a:pPr>
            <a:r>
              <a:rPr lang="en-US" sz="1800" dirty="0" smtClean="0"/>
              <a:t>More (smaller, load-balanced) service nodes</a:t>
            </a:r>
          </a:p>
          <a:p>
            <a:pPr lvl="1">
              <a:defRPr/>
            </a:pPr>
            <a:r>
              <a:rPr lang="en-US" sz="1800" dirty="0" smtClean="0"/>
              <a:t>VMs for raw compute (batch or pilot jobs)</a:t>
            </a:r>
          </a:p>
          <a:p>
            <a:pPr lvl="1">
              <a:defRPr/>
            </a:pPr>
            <a:r>
              <a:rPr lang="en-US" sz="1800" dirty="0" smtClean="0"/>
              <a:t>Homogeneous: compute + storage on the same node</a:t>
            </a:r>
          </a:p>
          <a:p>
            <a:pPr>
              <a:defRPr/>
            </a:pPr>
            <a:r>
              <a:rPr lang="en-US" sz="2000" dirty="0" smtClean="0"/>
              <a:t>Add another computer </a:t>
            </a:r>
            <a:r>
              <a:rPr lang="en-US" sz="2000" dirty="0" err="1" smtClean="0"/>
              <a:t>centre</a:t>
            </a:r>
            <a:r>
              <a:rPr lang="en-US" sz="2000" dirty="0" smtClean="0"/>
              <a:t>, 24/48 SMT cores per node, you get </a:t>
            </a:r>
            <a:r>
              <a:rPr lang="en-US" sz="2000" dirty="0" smtClean="0">
                <a:solidFill>
                  <a:srgbClr val="FF0000"/>
                </a:solidFill>
              </a:rPr>
              <a:t>100k – 300k virtual nodes </a:t>
            </a:r>
            <a:r>
              <a:rPr lang="en-US" sz="2000" dirty="0" smtClean="0"/>
              <a:t>to be managed</a:t>
            </a:r>
            <a:endParaRPr lang="en-US" sz="2000" dirty="0"/>
          </a:p>
          <a:p>
            <a:pPr lvl="1">
              <a:defRPr/>
            </a:pPr>
            <a:r>
              <a:rPr lang="en-US" sz="1800" dirty="0" smtClean="0"/>
              <a:t>99.6%</a:t>
            </a:r>
            <a:r>
              <a:rPr lang="en-US" sz="1800" baseline="30000" dirty="0" smtClean="0"/>
              <a:t>(1)</a:t>
            </a:r>
            <a:r>
              <a:rPr lang="en-US" sz="1800" dirty="0" smtClean="0"/>
              <a:t> node update success-rate means </a:t>
            </a:r>
            <a:r>
              <a:rPr lang="en-US" sz="1800" dirty="0" smtClean="0">
                <a:solidFill>
                  <a:srgbClr val="FF0000"/>
                </a:solidFill>
              </a:rPr>
              <a:t>1200 manual interventions </a:t>
            </a:r>
            <a:r>
              <a:rPr lang="en-US" sz="1800" dirty="0" smtClean="0"/>
              <a:t>to “fix it”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050" baseline="30000" dirty="0" smtClean="0"/>
              <a:t>(1)</a:t>
            </a:r>
            <a:r>
              <a:rPr lang="en-US" sz="1050" dirty="0" smtClean="0"/>
              <a:t> in a recent intervention on </a:t>
            </a:r>
            <a:r>
              <a:rPr lang="en-US" sz="1050" dirty="0" err="1" smtClean="0"/>
              <a:t>lxbatch</a:t>
            </a:r>
            <a:endParaRPr lang="en-US" sz="105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IT Technical Forum – 27 Jan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55CCEE-433F-B74E-AA9B-3CD1F1BDE74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7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Scaling challenges: people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IT Technical Forum – 27 Jan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F2A7A-6A2E-7C4A-B17E-61E79011781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 marL="0" indent="0">
              <a:buFontTx/>
              <a:buNone/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endParaRPr lang="en-US" dirty="0"/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Many, diverse applications (“clusters”) managed by different teams</a:t>
            </a:r>
          </a:p>
          <a:p>
            <a:pPr>
              <a:defRPr/>
            </a:pPr>
            <a:r>
              <a:rPr lang="en-US" sz="2000" dirty="0" smtClean="0"/>
              <a:t>..and 700+ other “unmanaged” Linux nodes in VMs that could benefit from a </a:t>
            </a:r>
            <a:r>
              <a:rPr lang="en-US" sz="2000" i="1" dirty="0" smtClean="0"/>
              <a:t>simple</a:t>
            </a:r>
            <a:r>
              <a:rPr lang="en-US" sz="2000" dirty="0" smtClean="0"/>
              <a:t> configuration system</a:t>
            </a:r>
            <a:endParaRPr lang="en-US" sz="2000" dirty="0"/>
          </a:p>
        </p:txBody>
      </p:sp>
      <p:pic>
        <p:nvPicPr>
          <p:cNvPr id="53253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92150"/>
            <a:ext cx="7964488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2055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</a:rPr>
              <a:t>Current tool snapshot (liable to change)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IT Technical Forum – 27 Jan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F8471F-2553-2A43-9890-0866265A7BE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2060575"/>
            <a:ext cx="5545138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Line Callout 2 (Accent Bar) 10"/>
          <p:cNvSpPr/>
          <p:nvPr/>
        </p:nvSpPr>
        <p:spPr>
          <a:xfrm>
            <a:off x="6372200" y="1268760"/>
            <a:ext cx="1296144" cy="28803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79516"/>
              <a:gd name="adj6" fmla="val -54372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Jenkins</a:t>
            </a:r>
          </a:p>
        </p:txBody>
      </p:sp>
      <p:sp>
        <p:nvSpPr>
          <p:cNvPr id="15" name="Line Callout 2 (Accent Bar) 14"/>
          <p:cNvSpPr/>
          <p:nvPr/>
        </p:nvSpPr>
        <p:spPr>
          <a:xfrm>
            <a:off x="7596336" y="3356992"/>
            <a:ext cx="1296144" cy="28803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8004"/>
              <a:gd name="adj6" fmla="val -127714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Koji, Mock</a:t>
            </a:r>
          </a:p>
        </p:txBody>
      </p:sp>
      <p:sp>
        <p:nvSpPr>
          <p:cNvPr id="16" name="Line Callout 2 (Accent Bar) 15"/>
          <p:cNvSpPr/>
          <p:nvPr/>
        </p:nvSpPr>
        <p:spPr>
          <a:xfrm>
            <a:off x="4427984" y="908720"/>
            <a:ext cx="1296144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90077"/>
              <a:gd name="adj6" fmla="val -60827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Puppet</a:t>
            </a:r>
            <a:br>
              <a:rPr lang="en-US" sz="1100" dirty="0">
                <a:solidFill>
                  <a:srgbClr val="000000"/>
                </a:solidFill>
                <a:latin typeface="Arial"/>
              </a:rPr>
            </a:br>
            <a:r>
              <a:rPr lang="en-US" sz="1100" dirty="0">
                <a:solidFill>
                  <a:srgbClr val="000000"/>
                </a:solidFill>
                <a:latin typeface="Arial"/>
              </a:rPr>
              <a:t>Foreman</a:t>
            </a:r>
          </a:p>
        </p:txBody>
      </p:sp>
      <p:sp>
        <p:nvSpPr>
          <p:cNvPr id="17" name="Line Callout 2 (Accent Bar) 16"/>
          <p:cNvSpPr/>
          <p:nvPr/>
        </p:nvSpPr>
        <p:spPr>
          <a:xfrm>
            <a:off x="4499992" y="1628800"/>
            <a:ext cx="1296144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10865"/>
              <a:gd name="adj6" fmla="val -31490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AIMS/PXE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Foreman</a:t>
            </a:r>
          </a:p>
        </p:txBody>
      </p:sp>
      <p:sp>
        <p:nvSpPr>
          <p:cNvPr id="18" name="Line Callout 2 (Accent Bar) 17"/>
          <p:cNvSpPr/>
          <p:nvPr/>
        </p:nvSpPr>
        <p:spPr>
          <a:xfrm>
            <a:off x="4644008" y="3573016"/>
            <a:ext cx="1080120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4257"/>
              <a:gd name="adj6" fmla="val 2424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Yum repo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Pulp</a:t>
            </a:r>
          </a:p>
        </p:txBody>
      </p:sp>
      <p:sp>
        <p:nvSpPr>
          <p:cNvPr id="19" name="Line Callout 2 (Accent Bar) 18"/>
          <p:cNvSpPr/>
          <p:nvPr/>
        </p:nvSpPr>
        <p:spPr>
          <a:xfrm>
            <a:off x="3491880" y="5805264"/>
            <a:ext cx="1296144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57703"/>
              <a:gd name="adj6" fmla="val -44398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Puppet stored </a:t>
            </a:r>
            <a:r>
              <a:rPr lang="en-US" sz="1100" dirty="0" err="1">
                <a:solidFill>
                  <a:srgbClr val="000000"/>
                </a:solidFill>
                <a:latin typeface="Arial"/>
              </a:rPr>
              <a:t>config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DB</a:t>
            </a:r>
          </a:p>
        </p:txBody>
      </p:sp>
      <p:sp>
        <p:nvSpPr>
          <p:cNvPr id="20" name="Line Callout 2 (Accent Bar) 19"/>
          <p:cNvSpPr/>
          <p:nvPr/>
        </p:nvSpPr>
        <p:spPr>
          <a:xfrm>
            <a:off x="2195736" y="1196752"/>
            <a:ext cx="1296144" cy="432048"/>
          </a:xfrm>
          <a:prstGeom prst="accentCallout2">
            <a:avLst>
              <a:gd name="adj1" fmla="val 53956"/>
              <a:gd name="adj2" fmla="val 106080"/>
              <a:gd name="adj3" fmla="val 50435"/>
              <a:gd name="adj4" fmla="val 117109"/>
              <a:gd name="adj5" fmla="val 324613"/>
              <a:gd name="adj6" fmla="val 109327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mcollective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, yum</a:t>
            </a:r>
          </a:p>
        </p:txBody>
      </p:sp>
      <p:sp>
        <p:nvSpPr>
          <p:cNvPr id="21" name="Line Callout 2 (Accent Bar) 20"/>
          <p:cNvSpPr/>
          <p:nvPr/>
        </p:nvSpPr>
        <p:spPr>
          <a:xfrm>
            <a:off x="7452320" y="1772816"/>
            <a:ext cx="1296144" cy="28803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73565"/>
              <a:gd name="adj6" fmla="val -74321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JIRA</a:t>
            </a:r>
          </a:p>
        </p:txBody>
      </p:sp>
      <p:sp>
        <p:nvSpPr>
          <p:cNvPr id="23" name="Line Callout 2 (Accent Bar) 22"/>
          <p:cNvSpPr/>
          <p:nvPr/>
        </p:nvSpPr>
        <p:spPr>
          <a:xfrm>
            <a:off x="5940152" y="5445224"/>
            <a:ext cx="1296144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4408"/>
              <a:gd name="adj6" fmla="val -94858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Lemon</a:t>
            </a:r>
          </a:p>
        </p:txBody>
      </p:sp>
      <p:sp>
        <p:nvSpPr>
          <p:cNvPr id="24" name="Line Callout 2 (Accent Bar) 23"/>
          <p:cNvSpPr/>
          <p:nvPr/>
        </p:nvSpPr>
        <p:spPr>
          <a:xfrm>
            <a:off x="7740352" y="2708920"/>
            <a:ext cx="1296144" cy="28803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2500"/>
              <a:gd name="adj6" fmla="val -74321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git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, SVN</a:t>
            </a:r>
          </a:p>
        </p:txBody>
      </p:sp>
      <p:sp>
        <p:nvSpPr>
          <p:cNvPr id="25" name="Line Callout 2 (Accent Bar) 24"/>
          <p:cNvSpPr/>
          <p:nvPr/>
        </p:nvSpPr>
        <p:spPr>
          <a:xfrm>
            <a:off x="539552" y="2060848"/>
            <a:ext cx="1296144" cy="432048"/>
          </a:xfrm>
          <a:prstGeom prst="accentCallout2">
            <a:avLst>
              <a:gd name="adj1" fmla="val 53956"/>
              <a:gd name="adj2" fmla="val 106080"/>
              <a:gd name="adj3" fmla="val 50435"/>
              <a:gd name="adj4" fmla="val 117109"/>
              <a:gd name="adj5" fmla="val 51772"/>
              <a:gd name="adj6" fmla="val 142184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 err="1">
                <a:solidFill>
                  <a:srgbClr val="000000"/>
                </a:solidFill>
                <a:latin typeface="Arial"/>
              </a:rPr>
              <a:t>Openstack</a:t>
            </a:r>
            <a:r>
              <a:rPr lang="en-US" sz="1100" dirty="0">
                <a:solidFill>
                  <a:srgbClr val="000000"/>
                </a:solidFill>
                <a:latin typeface="Arial"/>
              </a:rPr>
              <a:t> Nova</a:t>
            </a:r>
          </a:p>
        </p:txBody>
      </p:sp>
      <p:sp>
        <p:nvSpPr>
          <p:cNvPr id="26" name="Line Callout 2 (Accent Bar) 25"/>
          <p:cNvSpPr/>
          <p:nvPr/>
        </p:nvSpPr>
        <p:spPr>
          <a:xfrm>
            <a:off x="755576" y="5517232"/>
            <a:ext cx="1296144" cy="432048"/>
          </a:xfrm>
          <a:prstGeom prst="accentCallout2">
            <a:avLst>
              <a:gd name="adj1" fmla="val 53956"/>
              <a:gd name="adj2" fmla="val 106080"/>
              <a:gd name="adj3" fmla="val 50435"/>
              <a:gd name="adj4" fmla="val 117109"/>
              <a:gd name="adj5" fmla="val -194666"/>
              <a:gd name="adj6" fmla="val 145118"/>
            </a:avLst>
          </a:prstGeom>
          <a:gradFill flip="none" rotWithShape="1">
            <a:gsLst>
              <a:gs pos="0">
                <a:srgbClr val="800000">
                  <a:alpha val="49000"/>
                </a:srgbClr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8575" cmpd="sng">
            <a:solidFill>
              <a:srgbClr val="FF0000"/>
            </a:solidFill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000000"/>
                </a:solidFill>
                <a:latin typeface="Arial"/>
              </a:rPr>
              <a:t>Hardware database</a:t>
            </a:r>
          </a:p>
        </p:txBody>
      </p:sp>
    </p:spTree>
    <p:extLst>
      <p:ext uri="{BB962C8B-B14F-4D97-AF65-F5344CB8AC3E}">
        <p14:creationId xmlns:p14="http://schemas.microsoft.com/office/powerpoint/2010/main" val="386628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 management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IT Technical Forum – 27 Jan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4DA8E-AEA5-434E-B2A4-E8D82450ECC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917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LXCloud</a:t>
            </a:r>
            <a:r>
              <a:rPr lang="en-US" dirty="0"/>
              <a:t> </a:t>
            </a:r>
            <a:r>
              <a:rPr lang="en-US" dirty="0" smtClean="0"/>
              <a:t>pilot:</a:t>
            </a:r>
          </a:p>
          <a:p>
            <a:pPr lvl="1"/>
            <a:r>
              <a:rPr lang="en-US" dirty="0" smtClean="0"/>
              <a:t>Based on </a:t>
            </a:r>
            <a:r>
              <a:rPr lang="en-US" dirty="0" err="1" smtClean="0"/>
              <a:t>OpenNebula</a:t>
            </a:r>
            <a:r>
              <a:rPr lang="en-US" dirty="0" smtClean="0"/>
              <a:t>, providing EC2 services for physics</a:t>
            </a:r>
          </a:p>
          <a:p>
            <a:r>
              <a:rPr lang="en-US" dirty="0" smtClean="0"/>
              <a:t>CVI (CERN Virtual Infrastructure) “kiosk”:</a:t>
            </a:r>
          </a:p>
          <a:p>
            <a:pPr lvl="1"/>
            <a:r>
              <a:rPr lang="en-US" dirty="0" smtClean="0"/>
              <a:t>Uses Hyper-V providing long-lived server-like workloads (</a:t>
            </a:r>
            <a:r>
              <a:rPr lang="en-US" dirty="0" err="1" smtClean="0"/>
              <a:t>VOBoxes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Neither is ideal for long-term support or scale</a:t>
            </a:r>
          </a:p>
          <a:p>
            <a:pPr lvl="1"/>
            <a:r>
              <a:rPr lang="en-US" dirty="0" smtClean="0"/>
              <a:t>Different teams with different initial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572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384473"/>
            <a:ext cx="7581901" cy="500011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Support CERN needs and use-cases</a:t>
            </a:r>
          </a:p>
          <a:p>
            <a:pPr lvl="1"/>
            <a:r>
              <a:rPr lang="en-US" dirty="0" smtClean="0"/>
              <a:t>Existing use cases of </a:t>
            </a:r>
            <a:r>
              <a:rPr lang="en-US" dirty="0" err="1" smtClean="0"/>
              <a:t>LXCloud</a:t>
            </a:r>
            <a:r>
              <a:rPr lang="en-US" dirty="0" smtClean="0"/>
              <a:t> and CVI</a:t>
            </a:r>
          </a:p>
          <a:p>
            <a:pPr lvl="1"/>
            <a:r>
              <a:rPr lang="en-US" dirty="0" err="1" smtClean="0"/>
              <a:t>PaaS</a:t>
            </a:r>
            <a:r>
              <a:rPr lang="en-US" dirty="0" smtClean="0"/>
              <a:t>, bursting to commercial or academic clouds</a:t>
            </a:r>
          </a:p>
          <a:p>
            <a:pPr lvl="1"/>
            <a:r>
              <a:rPr lang="en-US" dirty="0" smtClean="0"/>
              <a:t>Dynamic provisioning of services for users</a:t>
            </a:r>
          </a:p>
          <a:p>
            <a:r>
              <a:rPr lang="en-US" dirty="0" smtClean="0"/>
              <a:t>More efficient use of hardware</a:t>
            </a:r>
          </a:p>
          <a:p>
            <a:pPr lvl="1"/>
            <a:r>
              <a:rPr lang="en-US" dirty="0" smtClean="0"/>
              <a:t>Reduce impact of failure</a:t>
            </a:r>
          </a:p>
          <a:p>
            <a:pPr lvl="1"/>
            <a:r>
              <a:rPr lang="en-US" dirty="0" smtClean="0"/>
              <a:t>Can we reduce the amount of “specialized” hardware types?</a:t>
            </a:r>
          </a:p>
          <a:p>
            <a:r>
              <a:rPr lang="en-US" dirty="0" smtClean="0"/>
              <a:t>Improve usage accounting and monitoring</a:t>
            </a:r>
          </a:p>
          <a:p>
            <a:pPr lvl="1"/>
            <a:r>
              <a:rPr lang="en-US" dirty="0" smtClean="0"/>
              <a:t>Understand usage and provisioning better</a:t>
            </a:r>
          </a:p>
          <a:p>
            <a:r>
              <a:rPr lang="en-US" dirty="0" smtClean="0"/>
              <a:t>Management &amp; provisioning of remote data </a:t>
            </a:r>
            <a:r>
              <a:rPr lang="en-US" dirty="0" err="1" smtClean="0"/>
              <a:t>centre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eed a more dynamic way to provision services (how dynamic </a:t>
            </a:r>
            <a:r>
              <a:rPr lang="en-US" dirty="0" err="1" smtClean="0"/>
              <a:t>tbd</a:t>
            </a:r>
            <a:r>
              <a:rPr lang="en-US" dirty="0" smtClean="0"/>
              <a:t>!)</a:t>
            </a:r>
          </a:p>
          <a:p>
            <a:pPr lvl="1"/>
            <a:r>
              <a:rPr lang="en-US" dirty="0" smtClean="0"/>
              <a:t>Will have no local admins</a:t>
            </a:r>
          </a:p>
          <a:p>
            <a:r>
              <a:rPr lang="en-US" dirty="0" smtClean="0"/>
              <a:t>Exploit work done in industry &amp; elsewhere</a:t>
            </a:r>
          </a:p>
          <a:p>
            <a:pPr lvl="1"/>
            <a:r>
              <a:rPr lang="en-US" dirty="0" smtClean="0"/>
              <a:t>Load balancing, schedulers, etc., etc.</a:t>
            </a:r>
          </a:p>
        </p:txBody>
      </p:sp>
    </p:spTree>
    <p:extLst>
      <p:ext uri="{BB962C8B-B14F-4D97-AF65-F5344CB8AC3E}">
        <p14:creationId xmlns:p14="http://schemas.microsoft.com/office/powerpoint/2010/main" val="2010686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source software components to help run a cloud infrastructure</a:t>
            </a:r>
          </a:p>
          <a:p>
            <a:pPr lvl="1"/>
            <a:r>
              <a:rPr lang="en-US" dirty="0" smtClean="0"/>
              <a:t>Is “Amazon-like” (i.e. EC2 and S3)</a:t>
            </a:r>
          </a:p>
          <a:p>
            <a:r>
              <a:rPr lang="en-US" dirty="0" smtClean="0"/>
              <a:t>Large community – </a:t>
            </a:r>
          </a:p>
          <a:p>
            <a:pPr lvl="1"/>
            <a:r>
              <a:rPr lang="en-US" dirty="0" smtClean="0"/>
              <a:t>Significant industry support: 149 companies</a:t>
            </a:r>
          </a:p>
          <a:p>
            <a:pPr lvl="1"/>
            <a:r>
              <a:rPr lang="en-US" dirty="0" smtClean="0"/>
              <a:t>Several large research </a:t>
            </a:r>
            <a:r>
              <a:rPr lang="en-US" dirty="0" err="1" smtClean="0"/>
              <a:t>organisations</a:t>
            </a:r>
            <a:endParaRPr lang="en-US" dirty="0" smtClean="0"/>
          </a:p>
          <a:p>
            <a:r>
              <a:rPr lang="en-US" dirty="0" smtClean="0"/>
              <a:t>Active community:</a:t>
            </a:r>
          </a:p>
          <a:p>
            <a:pPr lvl="1"/>
            <a:r>
              <a:rPr lang="en-US" dirty="0" smtClean="0"/>
              <a:t>Design summits, conferences, user groups</a:t>
            </a:r>
          </a:p>
          <a:p>
            <a:r>
              <a:rPr lang="en-US" dirty="0" err="1" smtClean="0"/>
              <a:t>Openstack</a:t>
            </a:r>
            <a:r>
              <a:rPr lang="en-US" dirty="0" smtClean="0"/>
              <a:t> Foundation:</a:t>
            </a:r>
          </a:p>
          <a:p>
            <a:pPr lvl="1"/>
            <a:r>
              <a:rPr lang="en-US" dirty="0" smtClean="0"/>
              <a:t>Independent of a company (and thus associated risks)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5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Openstack</a:t>
            </a:r>
            <a:r>
              <a:rPr lang="en-US" dirty="0" smtClean="0"/>
              <a:t> projects: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4106" y="4135791"/>
            <a:ext cx="8340767" cy="203016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“Incubated” projects becoming part of the core now:</a:t>
            </a:r>
          </a:p>
          <a:p>
            <a:pPr lvl="1"/>
            <a:r>
              <a:rPr lang="en-US" dirty="0" smtClean="0"/>
              <a:t>Keystone (AA across </a:t>
            </a:r>
            <a:r>
              <a:rPr lang="en-US" dirty="0" err="1" smtClean="0"/>
              <a:t>openstack</a:t>
            </a:r>
            <a:r>
              <a:rPr lang="en-US" dirty="0" smtClean="0"/>
              <a:t> projects and integration with existing </a:t>
            </a:r>
            <a:r>
              <a:rPr lang="en-US" dirty="0" err="1" smtClean="0"/>
              <a:t>authN</a:t>
            </a:r>
            <a:r>
              <a:rPr lang="en-US" dirty="0" smtClean="0"/>
              <a:t> systems)</a:t>
            </a:r>
          </a:p>
          <a:p>
            <a:pPr lvl="1"/>
            <a:r>
              <a:rPr lang="en-US" dirty="0" smtClean="0"/>
              <a:t>Horizon (dashboard: portal for admins and users)</a:t>
            </a:r>
          </a:p>
          <a:p>
            <a:r>
              <a:rPr lang="en-US" dirty="0" smtClean="0"/>
              <a:t>Large number of community projects:</a:t>
            </a:r>
          </a:p>
          <a:p>
            <a:pPr lvl="1"/>
            <a:r>
              <a:rPr lang="en-US" dirty="0" smtClean="0"/>
              <a:t>Network, load balancing, gateways, installation/</a:t>
            </a:r>
            <a:r>
              <a:rPr lang="en-US" dirty="0" err="1" smtClean="0"/>
              <a:t>maint</a:t>
            </a:r>
            <a:r>
              <a:rPr lang="en-US" dirty="0" smtClean="0"/>
              <a:t>., etc.</a:t>
            </a:r>
            <a:endParaRPr lang="en-US" dirty="0"/>
          </a:p>
        </p:txBody>
      </p:sp>
      <p:pic>
        <p:nvPicPr>
          <p:cNvPr id="6" name="Picture 5" descr="Screen Shot 2012-03-15 at 16.15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05" y="1052989"/>
            <a:ext cx="7768253" cy="308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16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56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Rationale</a:t>
            </a:r>
          </a:p>
          <a:p>
            <a:r>
              <a:rPr lang="en-US" dirty="0" smtClean="0"/>
              <a:t>Agile Infrastructure project @ CERN</a:t>
            </a:r>
          </a:p>
          <a:p>
            <a:pPr lvl="1"/>
            <a:r>
              <a:rPr lang="en-US" dirty="0" smtClean="0"/>
              <a:t>Configuration management</a:t>
            </a:r>
          </a:p>
          <a:p>
            <a:pPr lvl="1"/>
            <a:r>
              <a:rPr lang="en-US" dirty="0" err="1" smtClean="0"/>
              <a:t>Virtualisation</a:t>
            </a:r>
            <a:r>
              <a:rPr lang="en-US" dirty="0" smtClean="0"/>
              <a:t>/</a:t>
            </a:r>
            <a:r>
              <a:rPr lang="en-US" dirty="0" err="1" smtClean="0"/>
              <a:t>Openstack</a:t>
            </a:r>
            <a:r>
              <a:rPr lang="en-US" dirty="0" smtClean="0"/>
              <a:t>/etc.</a:t>
            </a:r>
          </a:p>
          <a:p>
            <a:pPr lvl="1"/>
            <a:r>
              <a:rPr lang="en-US" dirty="0" smtClean="0"/>
              <a:t>Monitoring &amp; Analysis</a:t>
            </a:r>
          </a:p>
          <a:p>
            <a:r>
              <a:rPr lang="en-US" dirty="0" smtClean="0"/>
              <a:t>Cloud initiatives</a:t>
            </a:r>
          </a:p>
          <a:p>
            <a:pPr lvl="1"/>
            <a:r>
              <a:rPr lang="en-US" dirty="0" smtClean="0"/>
              <a:t>Helix Nebula initiative and project</a:t>
            </a:r>
          </a:p>
          <a:p>
            <a:r>
              <a:rPr lang="en-US" dirty="0" smtClean="0"/>
              <a:t>Remote extension of the Tier 0</a:t>
            </a:r>
          </a:p>
          <a:p>
            <a:pPr lvl="1"/>
            <a:r>
              <a:rPr lang="en-US" dirty="0" smtClean="0"/>
              <a:t>Status &amp; timescales</a:t>
            </a:r>
          </a:p>
        </p:txBody>
      </p:sp>
    </p:spTree>
    <p:extLst>
      <p:ext uri="{BB962C8B-B14F-4D97-AF65-F5344CB8AC3E}">
        <p14:creationId xmlns:p14="http://schemas.microsoft.com/office/powerpoint/2010/main" val="234565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have lots of monitoring – and a successful framework</a:t>
            </a:r>
          </a:p>
          <a:p>
            <a:pPr lvl="1"/>
            <a:r>
              <a:rPr lang="en-US" dirty="0" smtClean="0"/>
              <a:t>Lemon and SLS widely used</a:t>
            </a:r>
          </a:p>
          <a:p>
            <a:r>
              <a:rPr lang="en-US" dirty="0" smtClean="0"/>
              <a:t>No coherent monitoring architecture</a:t>
            </a:r>
          </a:p>
          <a:p>
            <a:r>
              <a:rPr lang="en-US" dirty="0" smtClean="0"/>
              <a:t>Lots of teams starting to want additional facilities, including log mining and analysis</a:t>
            </a:r>
          </a:p>
          <a:p>
            <a:pPr lvl="1"/>
            <a:r>
              <a:rPr lang="en-US" dirty="0" smtClean="0"/>
              <a:t>Potential for huge duplication of effort</a:t>
            </a:r>
          </a:p>
          <a:p>
            <a:r>
              <a:rPr lang="en-US" dirty="0" err="1" smtClean="0"/>
              <a:t>Recognise</a:t>
            </a:r>
            <a:r>
              <a:rPr lang="en-US" dirty="0" smtClean="0"/>
              <a:t> a need to be able to do across the board analysis</a:t>
            </a:r>
          </a:p>
          <a:p>
            <a:pPr lvl="1"/>
            <a:r>
              <a:rPr lang="en-US" dirty="0" smtClean="0"/>
              <a:t>Trends, correlations,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Need to be able to automate responses to complex situations</a:t>
            </a:r>
          </a:p>
          <a:p>
            <a:pPr lvl="1"/>
            <a:r>
              <a:rPr lang="en-US" dirty="0" smtClean="0"/>
              <a:t>Need to be able to react to changing usage patterns</a:t>
            </a:r>
          </a:p>
          <a:p>
            <a:r>
              <a:rPr lang="en-US" dirty="0" smtClean="0"/>
              <a:t>Had internal workshop, and working group to agree a common architecture and approach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7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Applications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" name="Picture 10" descr="arch_oi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1358900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arch_g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371600"/>
            <a:ext cx="3482975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arch_e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550" y="1295400"/>
            <a:ext cx="332105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arch_d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62400"/>
            <a:ext cx="22447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arch_cs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86200"/>
            <a:ext cx="30210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arch_cf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13" y="3886200"/>
            <a:ext cx="279558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333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Producers</a:t>
            </a:r>
          </a:p>
          <a:p>
            <a:pPr lvl="1"/>
            <a:r>
              <a:rPr lang="en-US" dirty="0" smtClean="0"/>
              <a:t>40538</a:t>
            </a:r>
            <a:endParaRPr lang="en-US" dirty="0"/>
          </a:p>
          <a:p>
            <a:r>
              <a:rPr lang="en-US" dirty="0"/>
              <a:t>Input </a:t>
            </a:r>
            <a:r>
              <a:rPr lang="en-US" dirty="0" smtClean="0"/>
              <a:t>Volume </a:t>
            </a:r>
          </a:p>
          <a:p>
            <a:pPr lvl="1"/>
            <a:r>
              <a:rPr lang="en-US" dirty="0" smtClean="0"/>
              <a:t>283 </a:t>
            </a:r>
            <a:r>
              <a:rPr lang="en-US" dirty="0"/>
              <a:t>GB per </a:t>
            </a:r>
            <a:r>
              <a:rPr lang="en-US" dirty="0" smtClean="0"/>
              <a:t>day</a:t>
            </a:r>
            <a:endParaRPr lang="en-US" dirty="0"/>
          </a:p>
          <a:p>
            <a:r>
              <a:rPr lang="en-US" dirty="0"/>
              <a:t>Input </a:t>
            </a:r>
            <a:r>
              <a:rPr lang="en-US" dirty="0" smtClean="0"/>
              <a:t>Rate</a:t>
            </a:r>
          </a:p>
          <a:p>
            <a:pPr lvl="1"/>
            <a:r>
              <a:rPr lang="en-US" dirty="0" smtClean="0"/>
              <a:t>697 </a:t>
            </a:r>
            <a:r>
              <a:rPr lang="en-US" dirty="0"/>
              <a:t>M entries per min</a:t>
            </a:r>
          </a:p>
          <a:p>
            <a:pPr lvl="1"/>
            <a:r>
              <a:rPr lang="en-US" dirty="0"/>
              <a:t>2,4 M entries per min without </a:t>
            </a:r>
            <a:r>
              <a:rPr lang="en-US" dirty="0" smtClean="0"/>
              <a:t>(batch) process accounting</a:t>
            </a:r>
            <a:endParaRPr lang="en-US" dirty="0"/>
          </a:p>
          <a:p>
            <a:r>
              <a:rPr lang="en-US" dirty="0"/>
              <a:t>Query </a:t>
            </a:r>
            <a:r>
              <a:rPr lang="en-US" dirty="0" smtClean="0"/>
              <a:t>Rate</a:t>
            </a:r>
          </a:p>
          <a:p>
            <a:pPr lvl="1"/>
            <a:r>
              <a:rPr lang="en-US" dirty="0" smtClean="0"/>
              <a:t>52 </a:t>
            </a:r>
            <a:r>
              <a:rPr lang="en-US" dirty="0"/>
              <a:t>M queries per day</a:t>
            </a:r>
          </a:p>
          <a:p>
            <a:pPr lvl="1"/>
            <a:r>
              <a:rPr lang="en-US" dirty="0"/>
              <a:t>3,3 M entries per day without </a:t>
            </a:r>
            <a:r>
              <a:rPr lang="en-US" dirty="0" smtClean="0"/>
              <a:t>process accounting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25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Monitoring in IT covers a wide range of resources</a:t>
            </a:r>
          </a:p>
          <a:p>
            <a:pPr lvl="1"/>
            <a:r>
              <a:rPr lang="en-US" dirty="0"/>
              <a:t>Hardware, OS, applications, files, jobs,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Many application-specific monitoring solutions</a:t>
            </a:r>
          </a:p>
          <a:p>
            <a:pPr lvl="1"/>
            <a:r>
              <a:rPr lang="en-US" dirty="0"/>
              <a:t>Some are commercial solutions</a:t>
            </a:r>
          </a:p>
          <a:p>
            <a:pPr lvl="1"/>
            <a:r>
              <a:rPr lang="en-US" dirty="0" smtClean="0"/>
              <a:t>Based </a:t>
            </a:r>
            <a:r>
              <a:rPr lang="en-US" dirty="0"/>
              <a:t>on different technologies </a:t>
            </a:r>
          </a:p>
          <a:p>
            <a:r>
              <a:rPr lang="en-US" dirty="0" smtClean="0"/>
              <a:t>Limited </a:t>
            </a:r>
            <a:r>
              <a:rPr lang="en-US" dirty="0"/>
              <a:t>sharing of monitoring data</a:t>
            </a:r>
          </a:p>
          <a:p>
            <a:pPr lvl="1"/>
            <a:r>
              <a:rPr lang="en-US" dirty="0"/>
              <a:t>Maybe no </a:t>
            </a:r>
            <a:r>
              <a:rPr lang="en-US" dirty="0" smtClean="0"/>
              <a:t>sharing, simply duplication </a:t>
            </a:r>
            <a:r>
              <a:rPr lang="en-US" dirty="0"/>
              <a:t>of monitoring data</a:t>
            </a:r>
          </a:p>
          <a:p>
            <a:r>
              <a:rPr lang="en-US" dirty="0" smtClean="0"/>
              <a:t>All </a:t>
            </a:r>
            <a:r>
              <a:rPr lang="en-US" dirty="0"/>
              <a:t>monitoring applications have similar needs</a:t>
            </a:r>
          </a:p>
          <a:p>
            <a:pPr lvl="1"/>
            <a:r>
              <a:rPr lang="en-US" dirty="0" smtClean="0"/>
              <a:t>Publish </a:t>
            </a:r>
            <a:r>
              <a:rPr lang="en-US" dirty="0"/>
              <a:t>metric results, </a:t>
            </a:r>
            <a:r>
              <a:rPr lang="en-US" dirty="0" smtClean="0"/>
              <a:t>aggregate </a:t>
            </a:r>
            <a:r>
              <a:rPr lang="en-US" dirty="0"/>
              <a:t>results, alarms, 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971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 (Technology)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 on providing well established solutions for each layer of the monitoring architecture</a:t>
            </a:r>
          </a:p>
          <a:p>
            <a:pPr lvl="1"/>
            <a:r>
              <a:rPr lang="en-US" dirty="0"/>
              <a:t>Transport, storage, analysis</a:t>
            </a:r>
          </a:p>
          <a:p>
            <a:r>
              <a:rPr lang="en-US" dirty="0"/>
              <a:t>Flexible architecture where a particular technology can be easily replaced by a better one</a:t>
            </a:r>
          </a:p>
          <a:p>
            <a:r>
              <a:rPr lang="en-US" dirty="0"/>
              <a:t>Adopt whenever possible existing tools and avoid home grown solutions</a:t>
            </a:r>
          </a:p>
          <a:p>
            <a:r>
              <a:rPr lang="en-US" dirty="0" smtClean="0"/>
              <a:t>Follow a tool chain approach</a:t>
            </a:r>
          </a:p>
          <a:p>
            <a:r>
              <a:rPr lang="en-US" dirty="0"/>
              <a:t>Allow a phased transition where existing applications are gradually </a:t>
            </a:r>
            <a:r>
              <a:rPr lang="en-US" dirty="0" smtClean="0"/>
              <a:t>integrated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571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User stories were collected from all IT groups and commonalities between them were identified</a:t>
            </a:r>
          </a:p>
          <a:p>
            <a:r>
              <a:rPr lang="en-US" dirty="0"/>
              <a:t>To guarantee that different types of user stories were provided three categories were established:</a:t>
            </a:r>
          </a:p>
          <a:p>
            <a:pPr lvl="1"/>
            <a:r>
              <a:rPr lang="en-US" dirty="0"/>
              <a:t>Fast and Furious (FF)</a:t>
            </a:r>
          </a:p>
          <a:p>
            <a:pPr lvl="2"/>
            <a:r>
              <a:rPr lang="en-US" dirty="0"/>
              <a:t>Get metrics values for hardware and selected services</a:t>
            </a:r>
          </a:p>
          <a:p>
            <a:pPr lvl="2"/>
            <a:r>
              <a:rPr lang="en-US" dirty="0"/>
              <a:t>Raise alarms according to appropriate thresholds</a:t>
            </a:r>
          </a:p>
          <a:p>
            <a:pPr lvl="1"/>
            <a:r>
              <a:rPr lang="en-US" dirty="0"/>
              <a:t>Digging Deep (DD)</a:t>
            </a:r>
          </a:p>
          <a:p>
            <a:pPr lvl="2"/>
            <a:r>
              <a:rPr lang="en-US" dirty="0"/>
              <a:t>Curation of hardware and network historical data</a:t>
            </a:r>
          </a:p>
          <a:p>
            <a:pPr lvl="2"/>
            <a:r>
              <a:rPr lang="en-US" dirty="0"/>
              <a:t>Analysis and statistics on batch job and network data</a:t>
            </a:r>
          </a:p>
          <a:p>
            <a:pPr lvl="1"/>
            <a:r>
              <a:rPr lang="en-US" dirty="0"/>
              <a:t>Correlate and Combine (CC)</a:t>
            </a:r>
          </a:p>
          <a:p>
            <a:pPr lvl="2"/>
            <a:r>
              <a:rPr lang="en-US" dirty="0"/>
              <a:t>Correlation between usage, hardware, and services</a:t>
            </a:r>
          </a:p>
          <a:p>
            <a:pPr lvl="2"/>
            <a:r>
              <a:rPr lang="en-US" dirty="0"/>
              <a:t>Correlation between job status and grid </a:t>
            </a: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1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Overview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7062787" y="2438400"/>
            <a:ext cx="1547813" cy="1258888"/>
            <a:chOff x="7002462" y="2362200"/>
            <a:chExt cx="1371600" cy="990600"/>
          </a:xfrm>
        </p:grpSpPr>
        <p:sp>
          <p:nvSpPr>
            <p:cNvPr id="6" name="Rectangle 5"/>
            <p:cNvSpPr/>
            <p:nvPr/>
          </p:nvSpPr>
          <p:spPr bwMode="auto">
            <a:xfrm>
              <a:off x="7002462" y="2362200"/>
              <a:ext cx="1371600" cy="990600"/>
            </a:xfrm>
            <a:prstGeom prst="rect">
              <a:avLst/>
            </a:prstGeom>
            <a:solidFill>
              <a:srgbClr val="A4AD2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7" name="Group 99"/>
            <p:cNvGrpSpPr>
              <a:grpSpLocks/>
            </p:cNvGrpSpPr>
            <p:nvPr/>
          </p:nvGrpSpPr>
          <p:grpSpPr bwMode="auto">
            <a:xfrm>
              <a:off x="7002462" y="2362200"/>
              <a:ext cx="1371600" cy="838200"/>
              <a:chOff x="7002462" y="2362200"/>
              <a:chExt cx="1371600" cy="838200"/>
            </a:xfrm>
          </p:grpSpPr>
          <p:grpSp>
            <p:nvGrpSpPr>
              <p:cNvPr id="8" name="Group 83"/>
              <p:cNvGrpSpPr>
                <a:grpSpLocks/>
              </p:cNvGrpSpPr>
              <p:nvPr/>
            </p:nvGrpSpPr>
            <p:grpSpPr bwMode="auto">
              <a:xfrm>
                <a:off x="7351986" y="2856183"/>
                <a:ext cx="725214" cy="344217"/>
                <a:chOff x="1600200" y="2895600"/>
                <a:chExt cx="914400" cy="533400"/>
              </a:xfrm>
              <a:solidFill>
                <a:srgbClr val="FF6600"/>
              </a:solidFill>
            </p:grpSpPr>
            <p:grpSp>
              <p:nvGrpSpPr>
                <p:cNvPr id="10" name="Group 96"/>
                <p:cNvGrpSpPr>
                  <a:grpSpLocks/>
                </p:cNvGrpSpPr>
                <p:nvPr/>
              </p:nvGrpSpPr>
              <p:grpSpPr bwMode="auto">
                <a:xfrm>
                  <a:off x="1600200" y="2895600"/>
                  <a:ext cx="762000" cy="381000"/>
                  <a:chOff x="1981200" y="-838200"/>
                  <a:chExt cx="762000" cy="381000"/>
                </a:xfrm>
                <a:grpFill/>
              </p:grpSpPr>
              <p:sp>
                <p:nvSpPr>
                  <p:cNvPr id="14" name="Magnetic Disk 13"/>
                  <p:cNvSpPr/>
                  <p:nvPr/>
                </p:nvSpPr>
                <p:spPr>
                  <a:xfrm>
                    <a:off x="1981200" y="-838200"/>
                    <a:ext cx="304800" cy="381000"/>
                  </a:xfrm>
                  <a:prstGeom prst="flowChartMagneticDisk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40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5" name="Process 14"/>
                  <p:cNvSpPr/>
                  <p:nvPr/>
                </p:nvSpPr>
                <p:spPr>
                  <a:xfrm>
                    <a:off x="2362200" y="-762000"/>
                    <a:ext cx="381000" cy="304800"/>
                  </a:xfrm>
                  <a:prstGeom prst="flowChartProcess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40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11" name="Group 99"/>
                <p:cNvGrpSpPr>
                  <a:grpSpLocks/>
                </p:cNvGrpSpPr>
                <p:nvPr/>
              </p:nvGrpSpPr>
              <p:grpSpPr bwMode="auto">
                <a:xfrm>
                  <a:off x="1719470" y="3048000"/>
                  <a:ext cx="795130" cy="381000"/>
                  <a:chOff x="1948070" y="-838200"/>
                  <a:chExt cx="795130" cy="381000"/>
                </a:xfrm>
                <a:grpFill/>
              </p:grpSpPr>
              <p:sp>
                <p:nvSpPr>
                  <p:cNvPr id="12" name="Magnetic Disk 11"/>
                  <p:cNvSpPr/>
                  <p:nvPr/>
                </p:nvSpPr>
                <p:spPr>
                  <a:xfrm>
                    <a:off x="1948070" y="-838200"/>
                    <a:ext cx="304800" cy="381000"/>
                  </a:xfrm>
                  <a:prstGeom prst="flowChartMagneticDisk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40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3" name="Process 12"/>
                  <p:cNvSpPr/>
                  <p:nvPr/>
                </p:nvSpPr>
                <p:spPr>
                  <a:xfrm>
                    <a:off x="2362200" y="-762000"/>
                    <a:ext cx="381000" cy="304800"/>
                  </a:xfrm>
                  <a:prstGeom prst="flowChartProcess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40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9" name="TextBox 147"/>
              <p:cNvSpPr txBox="1">
                <a:spLocks noChangeArrowheads="1"/>
              </p:cNvSpPr>
              <p:nvPr/>
            </p:nvSpPr>
            <p:spPr bwMode="auto">
              <a:xfrm>
                <a:off x="7002462" y="2362200"/>
                <a:ext cx="1371600" cy="4117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dirty="0">
                    <a:solidFill>
                      <a:srgbClr val="FFFFFF"/>
                    </a:solidFill>
                  </a:rPr>
                  <a:t>Application </a:t>
                </a:r>
              </a:p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dirty="0">
                    <a:solidFill>
                      <a:srgbClr val="FFFFFF"/>
                    </a:solidFill>
                  </a:rPr>
                  <a:t>Specific</a:t>
                </a:r>
              </a:p>
            </p:txBody>
          </p:sp>
        </p:grpSp>
      </p:grpSp>
      <p:sp>
        <p:nvSpPr>
          <p:cNvPr id="16" name="Rectangle 15"/>
          <p:cNvSpPr/>
          <p:nvPr/>
        </p:nvSpPr>
        <p:spPr>
          <a:xfrm>
            <a:off x="1143000" y="5172075"/>
            <a:ext cx="6248400" cy="347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Aggregation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43000" y="4376738"/>
            <a:ext cx="2590800" cy="3603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FFFFFF"/>
                </a:solidFill>
                <a:latin typeface="Arial"/>
              </a:rPr>
              <a:t>Storage Feed</a:t>
            </a:r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8" name="Straight Arrow Connector 17"/>
          <p:cNvCxnSpPr>
            <a:endCxn id="17" idx="2"/>
          </p:cNvCxnSpPr>
          <p:nvPr/>
        </p:nvCxnSpPr>
        <p:spPr>
          <a:xfrm flipV="1">
            <a:off x="2438400" y="4737100"/>
            <a:ext cx="0" cy="4778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1" idx="2"/>
          </p:cNvCxnSpPr>
          <p:nvPr/>
        </p:nvCxnSpPr>
        <p:spPr>
          <a:xfrm flipH="1" flipV="1">
            <a:off x="4795838" y="4714875"/>
            <a:ext cx="4762" cy="500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143000" y="2249488"/>
            <a:ext cx="2590800" cy="1789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Analysis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FFFF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Storage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071938" y="4376738"/>
            <a:ext cx="1447800" cy="3381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Alarm Feed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4191000" y="1271588"/>
            <a:ext cx="1224110" cy="3603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Alarm</a:t>
            </a:r>
          </a:p>
        </p:txBody>
      </p:sp>
      <p:cxnSp>
        <p:nvCxnSpPr>
          <p:cNvPr id="23" name="Straight Arrow Connector 22"/>
          <p:cNvCxnSpPr>
            <a:stCxn id="21" idx="0"/>
            <a:endCxn id="22" idx="2"/>
          </p:cNvCxnSpPr>
          <p:nvPr/>
        </p:nvCxnSpPr>
        <p:spPr bwMode="auto">
          <a:xfrm flipV="1">
            <a:off x="4795838" y="1631950"/>
            <a:ext cx="7217" cy="2744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 bwMode="auto">
          <a:xfrm>
            <a:off x="1143000" y="1271588"/>
            <a:ext cx="1223399" cy="3603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Portal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514600" y="1271588"/>
            <a:ext cx="1224110" cy="3603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Report</a:t>
            </a:r>
          </a:p>
        </p:txBody>
      </p:sp>
      <p:cxnSp>
        <p:nvCxnSpPr>
          <p:cNvPr id="26" name="Straight Arrow Connector 25"/>
          <p:cNvCxnSpPr>
            <a:endCxn id="24" idx="2"/>
          </p:cNvCxnSpPr>
          <p:nvPr/>
        </p:nvCxnSpPr>
        <p:spPr bwMode="auto">
          <a:xfrm flipV="1">
            <a:off x="1752600" y="1631951"/>
            <a:ext cx="2100" cy="630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5" idx="2"/>
          </p:cNvCxnSpPr>
          <p:nvPr/>
        </p:nvCxnSpPr>
        <p:spPr bwMode="auto">
          <a:xfrm flipV="1">
            <a:off x="3124200" y="1631950"/>
            <a:ext cx="2455" cy="630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7" idx="0"/>
            <a:endCxn id="20" idx="2"/>
          </p:cNvCxnSpPr>
          <p:nvPr/>
        </p:nvCxnSpPr>
        <p:spPr>
          <a:xfrm flipV="1">
            <a:off x="2438400" y="4038600"/>
            <a:ext cx="0" cy="3381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 bwMode="auto">
          <a:xfrm>
            <a:off x="5867400" y="4376738"/>
            <a:ext cx="1524000" cy="3603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Custom Feed</a:t>
            </a:r>
          </a:p>
        </p:txBody>
      </p:sp>
      <p:cxnSp>
        <p:nvCxnSpPr>
          <p:cNvPr id="30" name="Straight Arrow Connector 29"/>
          <p:cNvCxnSpPr>
            <a:stCxn id="29" idx="0"/>
            <a:endCxn id="6" idx="2"/>
          </p:cNvCxnSpPr>
          <p:nvPr/>
        </p:nvCxnSpPr>
        <p:spPr bwMode="auto">
          <a:xfrm flipV="1">
            <a:off x="6629400" y="3697288"/>
            <a:ext cx="1207294" cy="67945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29" idx="2"/>
          </p:cNvCxnSpPr>
          <p:nvPr/>
        </p:nvCxnSpPr>
        <p:spPr>
          <a:xfrm flipV="1">
            <a:off x="6629400" y="4737100"/>
            <a:ext cx="0" cy="47783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auto">
          <a:xfrm>
            <a:off x="1143000" y="5976938"/>
            <a:ext cx="1368425" cy="347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FFFFFF"/>
                </a:solidFill>
                <a:latin typeface="Arial"/>
              </a:rPr>
              <a:t>Publisher</a:t>
            </a:r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971800" y="5976938"/>
            <a:ext cx="1368425" cy="347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FFFFFF"/>
                </a:solidFill>
                <a:latin typeface="Arial"/>
              </a:rPr>
              <a:t>Sensor</a:t>
            </a:r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4724400" y="5976938"/>
            <a:ext cx="1368425" cy="347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Publisher</a:t>
            </a:r>
          </a:p>
        </p:txBody>
      </p:sp>
      <p:cxnSp>
        <p:nvCxnSpPr>
          <p:cNvPr id="35" name="Straight Arrow Connector 34"/>
          <p:cNvCxnSpPr>
            <a:stCxn id="32" idx="0"/>
          </p:cNvCxnSpPr>
          <p:nvPr/>
        </p:nvCxnSpPr>
        <p:spPr bwMode="auto">
          <a:xfrm flipV="1">
            <a:off x="1827213" y="5519738"/>
            <a:ext cx="1587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 bwMode="auto">
          <a:xfrm>
            <a:off x="7165975" y="5976938"/>
            <a:ext cx="1368425" cy="347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FFFFFF"/>
                </a:solidFill>
                <a:latin typeface="Arial"/>
              </a:rPr>
              <a:t>Sensor</a:t>
            </a:r>
            <a:endParaRPr lang="en-US" sz="140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7" name="Straight Arrow Connector 36"/>
          <p:cNvCxnSpPr>
            <a:stCxn id="33" idx="0"/>
          </p:cNvCxnSpPr>
          <p:nvPr/>
        </p:nvCxnSpPr>
        <p:spPr bwMode="auto">
          <a:xfrm flipV="1">
            <a:off x="3656013" y="5519738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4" idx="0"/>
          </p:cNvCxnSpPr>
          <p:nvPr/>
        </p:nvCxnSpPr>
        <p:spPr bwMode="auto">
          <a:xfrm flipV="1">
            <a:off x="5408613" y="5519738"/>
            <a:ext cx="1587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6" idx="0"/>
            <a:endCxn id="6" idx="2"/>
          </p:cNvCxnSpPr>
          <p:nvPr/>
        </p:nvCxnSpPr>
        <p:spPr bwMode="auto">
          <a:xfrm flipH="1" flipV="1">
            <a:off x="7836694" y="3697288"/>
            <a:ext cx="13494" cy="227965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1757569" y="2649915"/>
            <a:ext cx="1366631" cy="1007685"/>
            <a:chOff x="2057400" y="2438400"/>
            <a:chExt cx="1366631" cy="1007685"/>
          </a:xfrm>
        </p:grpSpPr>
        <p:grpSp>
          <p:nvGrpSpPr>
            <p:cNvPr id="41" name="Group 78"/>
            <p:cNvGrpSpPr>
              <a:grpSpLocks/>
            </p:cNvGrpSpPr>
            <p:nvPr/>
          </p:nvGrpSpPr>
          <p:grpSpPr bwMode="auto">
            <a:xfrm>
              <a:off x="2057400" y="2438400"/>
              <a:ext cx="604631" cy="245685"/>
              <a:chOff x="1981200" y="-838200"/>
              <a:chExt cx="762000" cy="381000"/>
            </a:xfrm>
          </p:grpSpPr>
          <p:sp>
            <p:nvSpPr>
              <p:cNvPr id="57" name="Magnetic Disk 56"/>
              <p:cNvSpPr/>
              <p:nvPr/>
            </p:nvSpPr>
            <p:spPr>
              <a:xfrm>
                <a:off x="1980330" y="-838200"/>
                <a:ext cx="304104" cy="381585"/>
              </a:xfrm>
              <a:prstGeom prst="flowChartMagneticDisk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58" name="Process 57"/>
              <p:cNvSpPr/>
              <p:nvPr/>
            </p:nvSpPr>
            <p:spPr>
              <a:xfrm>
                <a:off x="2362462" y="-761884"/>
                <a:ext cx="380130" cy="305268"/>
              </a:xfrm>
              <a:prstGeom prst="flowChartProcess">
                <a:avLst/>
              </a:prstGeom>
              <a:solidFill>
                <a:srgbClr val="262673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42" name="Group 78"/>
            <p:cNvGrpSpPr>
              <a:grpSpLocks/>
            </p:cNvGrpSpPr>
            <p:nvPr/>
          </p:nvGrpSpPr>
          <p:grpSpPr bwMode="auto">
            <a:xfrm>
              <a:off x="2209800" y="2590800"/>
              <a:ext cx="604631" cy="245685"/>
              <a:chOff x="1981200" y="-838200"/>
              <a:chExt cx="762000" cy="381000"/>
            </a:xfrm>
          </p:grpSpPr>
          <p:sp>
            <p:nvSpPr>
              <p:cNvPr id="55" name="Magnetic Disk 54"/>
              <p:cNvSpPr/>
              <p:nvPr/>
            </p:nvSpPr>
            <p:spPr>
              <a:xfrm>
                <a:off x="1980330" y="-838200"/>
                <a:ext cx="304104" cy="381585"/>
              </a:xfrm>
              <a:prstGeom prst="flowChartMagneticDisk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56" name="Process 55"/>
              <p:cNvSpPr/>
              <p:nvPr/>
            </p:nvSpPr>
            <p:spPr>
              <a:xfrm>
                <a:off x="2362462" y="-761884"/>
                <a:ext cx="380130" cy="305268"/>
              </a:xfrm>
              <a:prstGeom prst="flowChartProcess">
                <a:avLst/>
              </a:prstGeom>
              <a:solidFill>
                <a:srgbClr val="262673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43" name="Group 78"/>
            <p:cNvGrpSpPr>
              <a:grpSpLocks/>
            </p:cNvGrpSpPr>
            <p:nvPr/>
          </p:nvGrpSpPr>
          <p:grpSpPr bwMode="auto">
            <a:xfrm>
              <a:off x="2362200" y="2743200"/>
              <a:ext cx="604631" cy="245685"/>
              <a:chOff x="1981200" y="-838200"/>
              <a:chExt cx="762000" cy="381000"/>
            </a:xfrm>
          </p:grpSpPr>
          <p:sp>
            <p:nvSpPr>
              <p:cNvPr id="53" name="Magnetic Disk 52"/>
              <p:cNvSpPr/>
              <p:nvPr/>
            </p:nvSpPr>
            <p:spPr>
              <a:xfrm>
                <a:off x="1980330" y="-838200"/>
                <a:ext cx="304104" cy="381585"/>
              </a:xfrm>
              <a:prstGeom prst="flowChartMagneticDisk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54" name="Process 53"/>
              <p:cNvSpPr/>
              <p:nvPr/>
            </p:nvSpPr>
            <p:spPr>
              <a:xfrm>
                <a:off x="2362462" y="-761884"/>
                <a:ext cx="380130" cy="305268"/>
              </a:xfrm>
              <a:prstGeom prst="flowChartProcess">
                <a:avLst/>
              </a:prstGeom>
              <a:solidFill>
                <a:srgbClr val="262673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44" name="Group 78"/>
            <p:cNvGrpSpPr>
              <a:grpSpLocks/>
            </p:cNvGrpSpPr>
            <p:nvPr/>
          </p:nvGrpSpPr>
          <p:grpSpPr bwMode="auto">
            <a:xfrm>
              <a:off x="2514600" y="2895600"/>
              <a:ext cx="604631" cy="245685"/>
              <a:chOff x="1981200" y="-838200"/>
              <a:chExt cx="762000" cy="381000"/>
            </a:xfrm>
          </p:grpSpPr>
          <p:sp>
            <p:nvSpPr>
              <p:cNvPr id="51" name="Magnetic Disk 50"/>
              <p:cNvSpPr/>
              <p:nvPr/>
            </p:nvSpPr>
            <p:spPr>
              <a:xfrm>
                <a:off x="1980330" y="-838200"/>
                <a:ext cx="304104" cy="381585"/>
              </a:xfrm>
              <a:prstGeom prst="flowChartMagneticDisk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52" name="Process 51"/>
              <p:cNvSpPr/>
              <p:nvPr/>
            </p:nvSpPr>
            <p:spPr>
              <a:xfrm>
                <a:off x="2362462" y="-761884"/>
                <a:ext cx="380130" cy="305268"/>
              </a:xfrm>
              <a:prstGeom prst="flowChartProcess">
                <a:avLst/>
              </a:prstGeom>
              <a:solidFill>
                <a:srgbClr val="262673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45" name="Group 78"/>
            <p:cNvGrpSpPr>
              <a:grpSpLocks/>
            </p:cNvGrpSpPr>
            <p:nvPr/>
          </p:nvGrpSpPr>
          <p:grpSpPr bwMode="auto">
            <a:xfrm>
              <a:off x="2667000" y="3048000"/>
              <a:ext cx="604631" cy="245685"/>
              <a:chOff x="1981200" y="-838200"/>
              <a:chExt cx="762000" cy="381000"/>
            </a:xfrm>
          </p:grpSpPr>
          <p:sp>
            <p:nvSpPr>
              <p:cNvPr id="49" name="Magnetic Disk 48"/>
              <p:cNvSpPr/>
              <p:nvPr/>
            </p:nvSpPr>
            <p:spPr>
              <a:xfrm>
                <a:off x="1980330" y="-838200"/>
                <a:ext cx="304104" cy="381585"/>
              </a:xfrm>
              <a:prstGeom prst="flowChartMagneticDisk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50" name="Process 49"/>
              <p:cNvSpPr/>
              <p:nvPr/>
            </p:nvSpPr>
            <p:spPr>
              <a:xfrm>
                <a:off x="2362462" y="-761884"/>
                <a:ext cx="380130" cy="305268"/>
              </a:xfrm>
              <a:prstGeom prst="flowChartProcess">
                <a:avLst/>
              </a:prstGeom>
              <a:solidFill>
                <a:srgbClr val="262673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46" name="Group 78"/>
            <p:cNvGrpSpPr>
              <a:grpSpLocks/>
            </p:cNvGrpSpPr>
            <p:nvPr/>
          </p:nvGrpSpPr>
          <p:grpSpPr bwMode="auto">
            <a:xfrm>
              <a:off x="2819400" y="3200400"/>
              <a:ext cx="604631" cy="245685"/>
              <a:chOff x="1981200" y="-838200"/>
              <a:chExt cx="762000" cy="381000"/>
            </a:xfrm>
          </p:grpSpPr>
          <p:sp>
            <p:nvSpPr>
              <p:cNvPr id="47" name="Magnetic Disk 46"/>
              <p:cNvSpPr/>
              <p:nvPr/>
            </p:nvSpPr>
            <p:spPr>
              <a:xfrm>
                <a:off x="1980330" y="-838200"/>
                <a:ext cx="304104" cy="381585"/>
              </a:xfrm>
              <a:prstGeom prst="flowChartMagneticDisk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48" name="Process 47"/>
              <p:cNvSpPr/>
              <p:nvPr/>
            </p:nvSpPr>
            <p:spPr>
              <a:xfrm>
                <a:off x="2362462" y="-761884"/>
                <a:ext cx="380130" cy="305268"/>
              </a:xfrm>
              <a:prstGeom prst="flowChartProcess">
                <a:avLst/>
              </a:prstGeom>
              <a:solidFill>
                <a:srgbClr val="262673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4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</p:grpSp>
      <p:cxnSp>
        <p:nvCxnSpPr>
          <p:cNvPr id="59" name="Straight Arrow Connector 58"/>
          <p:cNvCxnSpPr>
            <a:stCxn id="36" idx="0"/>
          </p:cNvCxnSpPr>
          <p:nvPr/>
        </p:nvCxnSpPr>
        <p:spPr bwMode="auto">
          <a:xfrm flipH="1" flipV="1">
            <a:off x="6629400" y="5562600"/>
            <a:ext cx="1220788" cy="414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 bwMode="auto">
          <a:xfrm>
            <a:off x="7239000" y="1271588"/>
            <a:ext cx="1224110" cy="360363"/>
          </a:xfrm>
          <a:prstGeom prst="rect">
            <a:avLst/>
          </a:prstGeom>
          <a:solidFill>
            <a:srgbClr val="A4AD2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FFFFFF"/>
                </a:solidFill>
                <a:latin typeface="Arial"/>
              </a:rPr>
              <a:t>Portal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61" name="Straight Arrow Connector 60"/>
          <p:cNvCxnSpPr>
            <a:stCxn id="9" idx="0"/>
            <a:endCxn id="60" idx="2"/>
          </p:cNvCxnSpPr>
          <p:nvPr/>
        </p:nvCxnSpPr>
        <p:spPr bwMode="auto">
          <a:xfrm flipV="1">
            <a:off x="7836694" y="1631951"/>
            <a:ext cx="14361" cy="806449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 bwMode="auto">
          <a:xfrm>
            <a:off x="457200" y="5005388"/>
            <a:ext cx="1079998" cy="2852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Apollo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457200" y="5767388"/>
            <a:ext cx="1079998" cy="2852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Lemon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457200" y="2033588"/>
            <a:ext cx="1079998" cy="2852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err="1" smtClean="0">
                <a:solidFill>
                  <a:srgbClr val="000000"/>
                </a:solidFill>
                <a:latin typeface="Arial"/>
              </a:rPr>
              <a:t>Hadoop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457200" y="2338388"/>
            <a:ext cx="1079998" cy="2852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Oracle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457200" y="1042988"/>
            <a:ext cx="1079998" cy="2852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 err="1" smtClean="0">
                <a:solidFill>
                  <a:srgbClr val="000000"/>
                </a:solidFill>
                <a:latin typeface="Arial"/>
              </a:rPr>
              <a:t>Splunk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Curved Right Arrow 66"/>
          <p:cNvSpPr/>
          <p:nvPr/>
        </p:nvSpPr>
        <p:spPr>
          <a:xfrm>
            <a:off x="685800" y="2971800"/>
            <a:ext cx="457200" cy="685800"/>
          </a:xfrm>
          <a:prstGeom prst="curvedRightArrow">
            <a:avLst>
              <a:gd name="adj1" fmla="val 0"/>
              <a:gd name="adj2" fmla="val 22767"/>
              <a:gd name="adj3" fmla="val 20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2933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Storage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Hadoop</a:t>
            </a:r>
            <a:r>
              <a:rPr lang="en-US" dirty="0">
                <a:solidFill>
                  <a:srgbClr val="000000"/>
                </a:solidFill>
              </a:rPr>
              <a:t> is a good candidate to start with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Prior positive experience in IT and the experiments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Map-reduce paradigm is a good match for the use cases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Has been used successfully at scale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Many different </a:t>
            </a:r>
            <a:r>
              <a:rPr lang="en-US" dirty="0" err="1">
                <a:solidFill>
                  <a:srgbClr val="000000"/>
                </a:solidFill>
              </a:rPr>
              <a:t>NoSQL</a:t>
            </a:r>
            <a:r>
              <a:rPr lang="en-US" dirty="0">
                <a:solidFill>
                  <a:srgbClr val="000000"/>
                </a:solidFill>
              </a:rPr>
              <a:t> solutions use </a:t>
            </a:r>
            <a:r>
              <a:rPr lang="en-US" dirty="0" err="1">
                <a:solidFill>
                  <a:srgbClr val="000000"/>
                </a:solidFill>
              </a:rPr>
              <a:t>Hadoop</a:t>
            </a:r>
            <a:r>
              <a:rPr lang="en-US" dirty="0">
                <a:solidFill>
                  <a:srgbClr val="000000"/>
                </a:solidFill>
              </a:rPr>
              <a:t> as backend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Many tools provide export and import interfaces </a:t>
            </a:r>
            <a:endParaRPr lang="en-US" dirty="0"/>
          </a:p>
          <a:p>
            <a:pPr lvl="1"/>
            <a:r>
              <a:rPr lang="en-US" dirty="0"/>
              <a:t>Several related modules available (Hive, </a:t>
            </a:r>
            <a:r>
              <a:rPr lang="en-US" dirty="0" err="1"/>
              <a:t>HBase</a:t>
            </a:r>
            <a:r>
              <a:rPr lang="en-US" dirty="0"/>
              <a:t>)</a:t>
            </a:r>
          </a:p>
          <a:p>
            <a:r>
              <a:rPr lang="en-US" dirty="0"/>
              <a:t>Document based store also considered</a:t>
            </a:r>
          </a:p>
          <a:p>
            <a:pPr lvl="1"/>
            <a:r>
              <a:rPr lang="en-US" dirty="0" err="1" smtClean="0"/>
              <a:t>CouchDB</a:t>
            </a:r>
            <a:r>
              <a:rPr lang="en-US" dirty="0" smtClean="0"/>
              <a:t>/</a:t>
            </a:r>
            <a:r>
              <a:rPr lang="en-US" dirty="0" err="1" smtClean="0"/>
              <a:t>MongoDB</a:t>
            </a:r>
            <a:r>
              <a:rPr lang="en-US" dirty="0" smtClean="0"/>
              <a:t> are </a:t>
            </a:r>
            <a:r>
              <a:rPr lang="en-US" dirty="0"/>
              <a:t>good </a:t>
            </a:r>
            <a:r>
              <a:rPr lang="en-US" dirty="0" smtClean="0"/>
              <a:t>candidates</a:t>
            </a:r>
          </a:p>
          <a:p>
            <a:r>
              <a:rPr lang="en-US" dirty="0"/>
              <a:t>For some use cases a parallel relational database solution (based on Oracle) could be considered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898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Integrating Closed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rial" charset="0"/>
              </a:rPr>
              <a:t>External (commercial) monitoring</a:t>
            </a:r>
          </a:p>
          <a:p>
            <a:pPr lvl="1"/>
            <a:r>
              <a:rPr lang="en-GB" dirty="0">
                <a:latin typeface="Arial" charset="0"/>
              </a:rPr>
              <a:t>Windows SCOM, Oracle EM Grid </a:t>
            </a:r>
            <a:r>
              <a:rPr lang="en-GB" dirty="0" smtClean="0">
                <a:latin typeface="Arial" charset="0"/>
              </a:rPr>
              <a:t>Control, Spectrum CA</a:t>
            </a:r>
            <a:endParaRPr lang="en-GB" dirty="0">
              <a:latin typeface="Arial" charset="0"/>
            </a:endParaRPr>
          </a:p>
          <a:p>
            <a:r>
              <a:rPr lang="en-GB" dirty="0">
                <a:latin typeface="Arial" charset="0"/>
              </a:rPr>
              <a:t>These data sources must be integrated</a:t>
            </a:r>
          </a:p>
          <a:p>
            <a:pPr lvl="1"/>
            <a:r>
              <a:rPr lang="en-GB" dirty="0">
                <a:latin typeface="Arial" charset="0"/>
              </a:rPr>
              <a:t>Injecting final results into the messaging layer</a:t>
            </a:r>
          </a:p>
          <a:p>
            <a:pPr lvl="1"/>
            <a:r>
              <a:rPr lang="en-GB" dirty="0">
                <a:latin typeface="Arial" charset="0"/>
              </a:rPr>
              <a:t>Exporting relevant data at an intermediate stage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5" name="Group 24583"/>
          <p:cNvGrpSpPr>
            <a:grpSpLocks noChangeAspect="1"/>
          </p:cNvGrpSpPr>
          <p:nvPr/>
        </p:nvGrpSpPr>
        <p:grpSpPr bwMode="auto">
          <a:xfrm>
            <a:off x="1676403" y="3672614"/>
            <a:ext cx="5212690" cy="2880586"/>
            <a:chOff x="1219200" y="3429000"/>
            <a:chExt cx="5928931" cy="3276600"/>
          </a:xfrm>
        </p:grpSpPr>
        <p:grpSp>
          <p:nvGrpSpPr>
            <p:cNvPr id="6" name="Group 29"/>
            <p:cNvGrpSpPr>
              <a:grpSpLocks/>
            </p:cNvGrpSpPr>
            <p:nvPr/>
          </p:nvGrpSpPr>
          <p:grpSpPr bwMode="auto">
            <a:xfrm>
              <a:off x="2362126" y="3581400"/>
              <a:ext cx="2057267" cy="2590800"/>
              <a:chOff x="457126" y="3581400"/>
              <a:chExt cx="2057267" cy="2590800"/>
            </a:xfrm>
          </p:grpSpPr>
          <p:grpSp>
            <p:nvGrpSpPr>
              <p:cNvPr id="14" name="Group 28"/>
              <p:cNvGrpSpPr>
                <a:grpSpLocks/>
              </p:cNvGrpSpPr>
              <p:nvPr/>
            </p:nvGrpSpPr>
            <p:grpSpPr bwMode="auto">
              <a:xfrm>
                <a:off x="457126" y="3581400"/>
                <a:ext cx="2057267" cy="2590800"/>
                <a:chOff x="457126" y="3581400"/>
                <a:chExt cx="2057267" cy="2590800"/>
              </a:xfrm>
            </p:grpSpPr>
            <p:grpSp>
              <p:nvGrpSpPr>
                <p:cNvPr id="16" name="Group 23"/>
                <p:cNvGrpSpPr>
                  <a:grpSpLocks/>
                </p:cNvGrpSpPr>
                <p:nvPr/>
              </p:nvGrpSpPr>
              <p:grpSpPr bwMode="auto">
                <a:xfrm>
                  <a:off x="761906" y="3581400"/>
                  <a:ext cx="1752487" cy="2590800"/>
                  <a:chOff x="761906" y="3581400"/>
                  <a:chExt cx="1752487" cy="2590800"/>
                </a:xfrm>
              </p:grpSpPr>
              <p:sp>
                <p:nvSpPr>
                  <p:cNvPr id="18" name="Rectangle 17"/>
                  <p:cNvSpPr/>
                  <p:nvPr/>
                </p:nvSpPr>
                <p:spPr>
                  <a:xfrm>
                    <a:off x="761906" y="3581400"/>
                    <a:ext cx="1752487" cy="2590800"/>
                  </a:xfrm>
                  <a:prstGeom prst="rec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grpSp>
                <p:nvGrpSpPr>
                  <p:cNvPr id="19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838200" y="3733800"/>
                    <a:ext cx="1600200" cy="2286000"/>
                    <a:chOff x="838200" y="3733800"/>
                    <a:chExt cx="1600200" cy="2286000"/>
                  </a:xfrm>
                </p:grpSpPr>
                <p:cxnSp>
                  <p:nvCxnSpPr>
                    <p:cNvPr id="20" name="Straight Connector 19"/>
                    <p:cNvCxnSpPr>
                      <a:endCxn id="25" idx="2"/>
                    </p:cNvCxnSpPr>
                    <p:nvPr/>
                  </p:nvCxnSpPr>
                  <p:spPr>
                    <a:xfrm flipV="1">
                      <a:off x="1638150" y="4038600"/>
                      <a:ext cx="0" cy="198120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838101" y="5715000"/>
                      <a:ext cx="1600097" cy="30480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en-GB" dirty="0">
                          <a:solidFill>
                            <a:srgbClr val="FFFFFF"/>
                          </a:solidFill>
                          <a:latin typeface="Arial"/>
                        </a:rPr>
                        <a:t>Sensor</a:t>
                      </a:r>
                    </a:p>
                  </p:txBody>
                </p:sp>
                <p:sp>
                  <p:nvSpPr>
                    <p:cNvPr id="22" name="Rectangle 21"/>
                    <p:cNvSpPr/>
                    <p:nvPr/>
                  </p:nvSpPr>
                  <p:spPr>
                    <a:xfrm>
                      <a:off x="838101" y="5207000"/>
                      <a:ext cx="1600097" cy="30480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en-GB" dirty="0">
                          <a:solidFill>
                            <a:srgbClr val="FFFFFF"/>
                          </a:solidFill>
                          <a:latin typeface="Arial"/>
                        </a:rPr>
                        <a:t>Transport</a:t>
                      </a: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838101" y="4699000"/>
                      <a:ext cx="1600097" cy="30480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en-GB" dirty="0">
                          <a:solidFill>
                            <a:srgbClr val="FFFFFF"/>
                          </a:solidFill>
                          <a:latin typeface="Arial"/>
                        </a:rPr>
                        <a:t>Storage</a:t>
                      </a:r>
                    </a:p>
                  </p:txBody>
                </p:sp>
                <p:sp>
                  <p:nvSpPr>
                    <p:cNvPr id="24" name="Rectangle 23"/>
                    <p:cNvSpPr/>
                    <p:nvPr/>
                  </p:nvSpPr>
                  <p:spPr>
                    <a:xfrm>
                      <a:off x="838101" y="4191000"/>
                      <a:ext cx="1600097" cy="30480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en-GB" dirty="0">
                          <a:solidFill>
                            <a:srgbClr val="FFFFFF"/>
                          </a:solidFill>
                          <a:latin typeface="Arial"/>
                        </a:rPr>
                        <a:t>Analysis</a:t>
                      </a:r>
                    </a:p>
                  </p:txBody>
                </p:sp>
                <p:sp>
                  <p:nvSpPr>
                    <p:cNvPr id="25" name="Rectangle 24"/>
                    <p:cNvSpPr/>
                    <p:nvPr/>
                  </p:nvSpPr>
                  <p:spPr>
                    <a:xfrm>
                      <a:off x="838101" y="3733800"/>
                      <a:ext cx="1600097" cy="30480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en-GB" sz="1100" dirty="0">
                          <a:solidFill>
                            <a:srgbClr val="FF0000"/>
                          </a:solidFill>
                          <a:latin typeface="Arial"/>
                        </a:rPr>
                        <a:t>Visualization/Reports</a:t>
                      </a:r>
                    </a:p>
                  </p:txBody>
                </p:sp>
              </p:grpSp>
            </p:grpSp>
            <p:sp>
              <p:nvSpPr>
                <p:cNvPr id="17" name="Rounded Rectangle 16"/>
                <p:cNvSpPr/>
                <p:nvPr/>
              </p:nvSpPr>
              <p:spPr>
                <a:xfrm>
                  <a:off x="457126" y="3810000"/>
                  <a:ext cx="457171" cy="152400"/>
                </a:xfrm>
                <a:prstGeom prst="roundRect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sp>
            <p:nvSpPr>
              <p:cNvPr id="15" name="Rounded Rectangle 14"/>
              <p:cNvSpPr/>
              <p:nvPr/>
            </p:nvSpPr>
            <p:spPr>
              <a:xfrm>
                <a:off x="457126" y="4800600"/>
                <a:ext cx="457171" cy="152400"/>
              </a:xfrm>
              <a:prstGeom prst="roundRect">
                <a:avLst/>
              </a:prstGeom>
              <a:solidFill>
                <a:srgbClr val="FF66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7" name="Group 24579"/>
            <p:cNvGrpSpPr>
              <a:grpSpLocks/>
            </p:cNvGrpSpPr>
            <p:nvPr/>
          </p:nvGrpSpPr>
          <p:grpSpPr bwMode="auto">
            <a:xfrm>
              <a:off x="4648200" y="5715000"/>
              <a:ext cx="2499931" cy="369332"/>
              <a:chOff x="6172200" y="6324600"/>
              <a:chExt cx="2499931" cy="369332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6171979" y="6432550"/>
                <a:ext cx="457171" cy="153988"/>
              </a:xfrm>
              <a:prstGeom prst="roundRect">
                <a:avLst/>
              </a:prstGeom>
              <a:solidFill>
                <a:srgbClr val="FF66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3" name="TextBox 24578"/>
              <p:cNvSpPr txBox="1">
                <a:spLocks noChangeArrowheads="1"/>
              </p:cNvSpPr>
              <p:nvPr/>
            </p:nvSpPr>
            <p:spPr bwMode="auto">
              <a:xfrm>
                <a:off x="6858000" y="6324600"/>
                <a:ext cx="181413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800">
                    <a:solidFill>
                      <a:srgbClr val="000000"/>
                    </a:solidFill>
                  </a:rPr>
                  <a:t>Export Interface</a:t>
                </a:r>
              </a:p>
            </p:txBody>
          </p:sp>
        </p:grpSp>
        <p:cxnSp>
          <p:nvCxnSpPr>
            <p:cNvPr id="8" name="Straight Arrow Connector 7"/>
            <p:cNvCxnSpPr>
              <a:stCxn id="17" idx="1"/>
            </p:cNvCxnSpPr>
            <p:nvPr/>
          </p:nvCxnSpPr>
          <p:spPr>
            <a:xfrm flipH="1">
              <a:off x="1600175" y="3886200"/>
              <a:ext cx="76195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1600175" y="4876800"/>
              <a:ext cx="76195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 rot="16200000">
              <a:off x="-190512" y="4838712"/>
              <a:ext cx="3200400" cy="3809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dirty="0" smtClean="0">
                  <a:solidFill>
                    <a:srgbClr val="FFFFFF"/>
                  </a:solidFill>
                  <a:latin typeface="Arial"/>
                </a:rPr>
                <a:t>Messaging</a:t>
              </a:r>
              <a:endParaRPr lang="en-GB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" name="Rounded Rectangular Callout 10"/>
            <p:cNvSpPr/>
            <p:nvPr/>
          </p:nvSpPr>
          <p:spPr>
            <a:xfrm>
              <a:off x="2743102" y="6248400"/>
              <a:ext cx="2514438" cy="457200"/>
            </a:xfrm>
            <a:prstGeom prst="wedgeRoundRectCallout">
              <a:avLst>
                <a:gd name="adj1" fmla="val -38004"/>
                <a:gd name="adj2" fmla="val -78953"/>
                <a:gd name="adj3" fmla="val 1666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dirty="0">
                  <a:solidFill>
                    <a:srgbClr val="FFFFFF"/>
                  </a:solidFill>
                  <a:latin typeface="Arial"/>
                </a:rPr>
                <a:t>Integrated Product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5640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267665"/>
              </p:ext>
            </p:extLst>
          </p:nvPr>
        </p:nvGraphicFramePr>
        <p:xfrm>
          <a:off x="228600" y="1066800"/>
          <a:ext cx="86868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7543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940BD17-170D-9B40-ADDC-9DF7083C8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AC665F-87E6-5846-A87E-CD8C3A16F3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B7479BE-1E1F-E849-B3AA-2D2CDBF437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CB6B4BB-75F9-8644-BFE2-56B784B2C9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E44995-D34A-5F4E-8075-F6114BCB22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C0624C-A256-074D-ACCE-E0CCB5A5C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44A18BF-9293-7A40-8721-B70DE94AF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C99D8DD-B522-2446-93E9-F22CC1C2AD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470678"/>
            <a:ext cx="7789642" cy="492535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CERN developed </a:t>
            </a:r>
            <a:r>
              <a:rPr lang="en-US" dirty="0" smtClean="0"/>
              <a:t>existing tools, </a:t>
            </a:r>
            <a:r>
              <a:rPr lang="en-US" dirty="0" err="1" smtClean="0"/>
              <a:t>etc</a:t>
            </a:r>
            <a:r>
              <a:rPr lang="en-US" dirty="0" smtClean="0"/>
              <a:t> there were no other large-scale solutions</a:t>
            </a:r>
          </a:p>
          <a:p>
            <a:pPr lvl="1"/>
            <a:r>
              <a:rPr lang="en-US" dirty="0" smtClean="0"/>
              <a:t>Now there are …</a:t>
            </a:r>
          </a:p>
          <a:p>
            <a:r>
              <a:rPr lang="en-US" dirty="0" smtClean="0"/>
              <a:t>Why is CERN different?</a:t>
            </a:r>
          </a:p>
          <a:p>
            <a:pPr lvl="1"/>
            <a:r>
              <a:rPr lang="en-US" dirty="0" smtClean="0"/>
              <a:t>Usually it is not</a:t>
            </a:r>
          </a:p>
          <a:p>
            <a:pPr lvl="1"/>
            <a:r>
              <a:rPr lang="en-US" dirty="0" smtClean="0"/>
              <a:t>When it is, its often a self-imposed difference</a:t>
            </a:r>
          </a:p>
          <a:p>
            <a:r>
              <a:rPr lang="en-US" dirty="0" smtClean="0"/>
              <a:t>Long term: we need to reduce effort in developing and maintaining home-grown tools</a:t>
            </a:r>
          </a:p>
          <a:p>
            <a:pPr lvl="1"/>
            <a:r>
              <a:rPr lang="en-US" dirty="0" smtClean="0"/>
              <a:t>Where there are proven solutions used in the wider world</a:t>
            </a:r>
          </a:p>
          <a:p>
            <a:r>
              <a:rPr lang="en-US" dirty="0" smtClean="0"/>
              <a:t>HEP is no longer large scale in terms of computer </a:t>
            </a:r>
            <a:r>
              <a:rPr lang="en-US" dirty="0" err="1" smtClean="0"/>
              <a:t>centres</a:t>
            </a:r>
            <a:endParaRPr lang="en-US" dirty="0" smtClean="0"/>
          </a:p>
          <a:p>
            <a:r>
              <a:rPr lang="en-US" dirty="0" smtClean="0"/>
              <a:t>Continually ask why we need to do it that way (any longer)</a:t>
            </a:r>
          </a:p>
        </p:txBody>
      </p:sp>
    </p:spTree>
    <p:extLst>
      <p:ext uri="{BB962C8B-B14F-4D97-AF65-F5344CB8AC3E}">
        <p14:creationId xmlns:p14="http://schemas.microsoft.com/office/powerpoint/2010/main" val="127138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Monitoring: note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architecture is (surprise!) essentially that of the WLCG monitoring infrastructure</a:t>
            </a:r>
          </a:p>
          <a:p>
            <a:pPr lvl="1"/>
            <a:r>
              <a:rPr lang="en-US" dirty="0" smtClean="0"/>
              <a:t>Although scope and scales are different</a:t>
            </a:r>
          </a:p>
          <a:p>
            <a:pPr lvl="1"/>
            <a:r>
              <a:rPr lang="en-US" dirty="0" smtClean="0"/>
              <a:t>Anticipate significant re-use of experience &amp; tools – in both directions</a:t>
            </a:r>
          </a:p>
          <a:p>
            <a:pPr lvl="2"/>
            <a:r>
              <a:rPr lang="en-US" dirty="0" smtClean="0"/>
              <a:t>E.g. we start to prototype an analysis service based on </a:t>
            </a:r>
            <a:r>
              <a:rPr lang="en-US" dirty="0" err="1" smtClean="0"/>
              <a:t>Hadoop</a:t>
            </a:r>
            <a:r>
              <a:rPr lang="en-US" dirty="0" smtClean="0"/>
              <a:t> and 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02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Agile Infrastructure project: summary</a:t>
            </a:r>
            <a:endParaRPr lang="en-US" sz="3600" dirty="0"/>
          </a:p>
        </p:txBody>
      </p:sp>
      <p:graphicFrame>
        <p:nvGraphicFramePr>
          <p:cNvPr id="6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287388"/>
              </p:ext>
            </p:extLst>
          </p:nvPr>
        </p:nvGraphicFramePr>
        <p:xfrm>
          <a:off x="1013514" y="1150689"/>
          <a:ext cx="7210425" cy="4430715"/>
        </p:xfrm>
        <a:graphic>
          <a:graphicData uri="http://schemas.openxmlformats.org/drawingml/2006/table">
            <a:tbl>
              <a:tblPr/>
              <a:tblGrid>
                <a:gridCol w="1366838"/>
                <a:gridCol w="1873250"/>
                <a:gridCol w="3970337"/>
              </a:tblGrid>
              <a:tr h="3713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Year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What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Actions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3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2011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Agree overall principles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15544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2012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Prepare formal project plan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Establish </a:t>
                      </a:r>
                      <a:r>
                        <a:rPr kumimoji="0" lang="en-GB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IaaS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in CERN CC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Production Agile Infrastructure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Monitoring Implementation as per WG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Migrate </a:t>
                      </a:r>
                      <a:r>
                        <a:rPr kumimoji="0" lang="en-GB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lxcloud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Early adopters to Agile Infrastructure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15544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2013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LS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New Data Centre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Extend IaaS to remote CC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Business Continuity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Support Experiment App re-work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Migrate CVI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General migration to Agile with SLC6 and Windows 8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579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2014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LS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 (to November)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Phase out </a:t>
                      </a:r>
                      <a:r>
                        <a:rPr kumimoji="0" lang="en-GB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Quattor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/CDB/…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4668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Clouds &amp; </a:t>
            </a:r>
            <a:r>
              <a:rPr lang="en-US" dirty="0" err="1" smtClean="0"/>
              <a:t>virtualisation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106" y="1150689"/>
            <a:ext cx="8340767" cy="517669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Several prongs:</a:t>
            </a:r>
          </a:p>
          <a:p>
            <a:r>
              <a:rPr lang="en-US" dirty="0" smtClean="0"/>
              <a:t>Use of </a:t>
            </a:r>
            <a:r>
              <a:rPr lang="en-US" dirty="0" err="1" smtClean="0"/>
              <a:t>virtualisation</a:t>
            </a:r>
            <a:r>
              <a:rPr lang="en-US" dirty="0" smtClean="0"/>
              <a:t> in the CERN CC:</a:t>
            </a:r>
          </a:p>
          <a:p>
            <a:pPr lvl="1"/>
            <a:r>
              <a:rPr lang="en-US" dirty="0" err="1" smtClean="0"/>
              <a:t>Lxcloud</a:t>
            </a:r>
            <a:r>
              <a:rPr lang="en-US" dirty="0"/>
              <a:t> </a:t>
            </a:r>
            <a:r>
              <a:rPr lang="en-US" dirty="0" smtClean="0"/>
              <a:t>pilot + CVI </a:t>
            </a:r>
            <a:r>
              <a:rPr lang="en-US" dirty="0" smtClean="0">
                <a:sym typeface="Wingdings"/>
              </a:rPr>
              <a:t> dynamic </a:t>
            </a:r>
            <a:r>
              <a:rPr lang="en-US" dirty="0" err="1" smtClean="0">
                <a:sym typeface="Wingdings"/>
              </a:rPr>
              <a:t>virtualised</a:t>
            </a:r>
            <a:r>
              <a:rPr lang="en-US" dirty="0" smtClean="0">
                <a:sym typeface="Wingdings"/>
              </a:rPr>
              <a:t> infrastructure (which may include “bare-metal” provisioning)</a:t>
            </a:r>
          </a:p>
          <a:p>
            <a:pPr lvl="1"/>
            <a:r>
              <a:rPr lang="en-US" dirty="0" smtClean="0">
                <a:sym typeface="Wingdings"/>
              </a:rPr>
              <a:t>No change to any grid or service interfaces (but new possibilities)</a:t>
            </a:r>
          </a:p>
          <a:p>
            <a:pPr lvl="1"/>
            <a:r>
              <a:rPr lang="en-US" dirty="0" smtClean="0">
                <a:sym typeface="Wingdings"/>
              </a:rPr>
              <a:t>Likely based on </a:t>
            </a:r>
            <a:r>
              <a:rPr lang="en-US" dirty="0" err="1" smtClean="0">
                <a:sym typeface="Wingdings"/>
              </a:rPr>
              <a:t>Openstack</a:t>
            </a:r>
            <a:r>
              <a:rPr lang="en-US" dirty="0" smtClean="0">
                <a:sym typeface="Wingdings"/>
              </a:rPr>
              <a:t> – see above</a:t>
            </a:r>
          </a:p>
          <a:p>
            <a:pPr lvl="1"/>
            <a:r>
              <a:rPr lang="en-US" dirty="0" smtClean="0">
                <a:sym typeface="Wingdings"/>
              </a:rPr>
              <a:t>Other WLCG sites also </a:t>
            </a:r>
            <a:r>
              <a:rPr lang="en-US" dirty="0" err="1" smtClean="0">
                <a:sym typeface="Wingdings"/>
              </a:rPr>
              <a:t>virtualising</a:t>
            </a:r>
            <a:r>
              <a:rPr lang="en-US" dirty="0" smtClean="0">
                <a:sym typeface="Wingdings"/>
              </a:rPr>
              <a:t> their infrastructures</a:t>
            </a:r>
          </a:p>
          <a:p>
            <a:r>
              <a:rPr lang="en-US" dirty="0" smtClean="0">
                <a:sym typeface="Wingdings"/>
              </a:rPr>
              <a:t>Use of commercial clouds – “bursting”</a:t>
            </a:r>
          </a:p>
          <a:p>
            <a:pPr lvl="1"/>
            <a:r>
              <a:rPr lang="en-US" dirty="0" smtClean="0">
                <a:sym typeface="Wingdings"/>
              </a:rPr>
              <a:t>Additional resources; </a:t>
            </a:r>
          </a:p>
          <a:p>
            <a:pPr lvl="1"/>
            <a:r>
              <a:rPr lang="en-US" dirty="0" smtClean="0">
                <a:sym typeface="Wingdings"/>
              </a:rPr>
              <a:t>potential of outsourcing some services?</a:t>
            </a:r>
          </a:p>
          <a:p>
            <a:pPr lvl="1"/>
            <a:r>
              <a:rPr lang="en-US" dirty="0" smtClean="0">
                <a:sym typeface="Wingdings"/>
              </a:rPr>
              <a:t>Helix Nebula project – see next slides</a:t>
            </a:r>
          </a:p>
          <a:p>
            <a:r>
              <a:rPr lang="en-US" dirty="0" smtClean="0">
                <a:sym typeface="Wingdings"/>
              </a:rPr>
              <a:t>Not discussed here:</a:t>
            </a:r>
          </a:p>
          <a:p>
            <a:pPr lvl="1"/>
            <a:r>
              <a:rPr lang="en-US" dirty="0" smtClean="0">
                <a:sym typeface="Wingdings"/>
              </a:rPr>
              <a:t>Can cloud technologies supplement/replace some of the grid services?  On what timescale?</a:t>
            </a:r>
          </a:p>
          <a:p>
            <a:pPr lvl="1"/>
            <a:r>
              <a:rPr lang="en-US" dirty="0" smtClean="0">
                <a:sym typeface="Wingdings"/>
              </a:rPr>
              <a:t>Was hoping TEGs would comment here…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908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Helix Nebula project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15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the initiative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Conceived by ESA as a prospective for providing cloud services to space sector in Europe</a:t>
            </a:r>
          </a:p>
          <a:p>
            <a:r>
              <a:rPr lang="en-US" dirty="0" smtClean="0"/>
              <a:t>Presented to the IT working group of the </a:t>
            </a:r>
            <a:r>
              <a:rPr lang="en-US" dirty="0" err="1" smtClean="0"/>
              <a:t>EIROforum</a:t>
            </a:r>
            <a:r>
              <a:rPr lang="en-GB" dirty="0" smtClean="0"/>
              <a:t> where other members (CERN, EMBL) joined</a:t>
            </a:r>
          </a:p>
          <a:p>
            <a:r>
              <a:rPr lang="en-US" dirty="0" smtClean="0"/>
              <a:t>Two workshops held during 2011</a:t>
            </a:r>
          </a:p>
          <a:p>
            <a:pPr lvl="1"/>
            <a:r>
              <a:rPr lang="en-US" dirty="0" smtClean="0"/>
              <a:t>June: hosted by ESA in </a:t>
            </a:r>
            <a:r>
              <a:rPr lang="en-US" dirty="0" err="1" smtClean="0"/>
              <a:t>Frascati</a:t>
            </a:r>
            <a:endParaRPr lang="en-US" dirty="0" smtClean="0"/>
          </a:p>
          <a:p>
            <a:pPr lvl="1"/>
            <a:r>
              <a:rPr lang="en-US" dirty="0" smtClean="0"/>
              <a:t>October: hosted by EMBL in Heidelberg </a:t>
            </a:r>
            <a:endParaRPr lang="en-GB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1800" dirty="0" err="1"/>
              <a:t>EIROforum</a:t>
            </a:r>
            <a:r>
              <a:rPr lang="en-US" sz="1800" dirty="0"/>
              <a:t>: CERN, EFDA-JET, EMBL, ESA, ESO, ESRF, European XFEL, ILL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0631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967762"/>
              </p:ext>
            </p:extLst>
          </p:nvPr>
        </p:nvGraphicFramePr>
        <p:xfrm>
          <a:off x="152400" y="838200"/>
          <a:ext cx="8763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6130" y="3969603"/>
            <a:ext cx="24599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5"/>
            <a:r>
              <a:rPr lang="en-US" dirty="0" smtClean="0">
                <a:solidFill>
                  <a:prstClr val="black"/>
                </a:solidFill>
                <a:latin typeface="Calibri"/>
              </a:rPr>
              <a:t>Deploy flagships,</a:t>
            </a:r>
          </a:p>
          <a:p>
            <a:pPr defTabSz="914355"/>
            <a:r>
              <a:rPr lang="en-US" dirty="0" smtClean="0">
                <a:solidFill>
                  <a:prstClr val="black"/>
                </a:solidFill>
                <a:latin typeface="Calibri"/>
              </a:rPr>
              <a:t>Analysis of functionality,</a:t>
            </a:r>
            <a:br>
              <a:rPr lang="en-US" dirty="0" smtClean="0">
                <a:solidFill>
                  <a:prstClr val="black"/>
                </a:solidFill>
                <a:latin typeface="Calibri"/>
              </a:rPr>
            </a:br>
            <a:r>
              <a:rPr lang="en-US" dirty="0" smtClean="0">
                <a:solidFill>
                  <a:prstClr val="black"/>
                </a:solidFill>
                <a:latin typeface="Calibri"/>
              </a:rPr>
              <a:t>performance &amp; financial</a:t>
            </a:r>
            <a:br>
              <a:rPr lang="en-US" dirty="0" smtClean="0">
                <a:solidFill>
                  <a:prstClr val="black"/>
                </a:solidFill>
                <a:latin typeface="Calibri"/>
              </a:rPr>
            </a:br>
            <a:r>
              <a:rPr lang="en-US" dirty="0" smtClean="0">
                <a:solidFill>
                  <a:prstClr val="black"/>
                </a:solidFill>
                <a:latin typeface="Calibri"/>
              </a:rPr>
              <a:t>model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898" y="3931965"/>
            <a:ext cx="2339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5"/>
            <a:r>
              <a:rPr lang="en-US" dirty="0" smtClean="0">
                <a:solidFill>
                  <a:prstClr val="black"/>
                </a:solidFill>
                <a:latin typeface="Calibri"/>
              </a:rPr>
              <a:t>More applications,</a:t>
            </a:r>
            <a:br>
              <a:rPr lang="en-US" dirty="0" smtClean="0">
                <a:solidFill>
                  <a:prstClr val="black"/>
                </a:solidFill>
                <a:latin typeface="Calibri"/>
              </a:rPr>
            </a:br>
            <a:r>
              <a:rPr lang="en-US" dirty="0" smtClean="0">
                <a:solidFill>
                  <a:prstClr val="black"/>
                </a:solidFill>
                <a:latin typeface="Calibri"/>
              </a:rPr>
              <a:t>More services,</a:t>
            </a:r>
            <a:br>
              <a:rPr lang="en-US" dirty="0" smtClean="0">
                <a:solidFill>
                  <a:prstClr val="black"/>
                </a:solidFill>
                <a:latin typeface="Calibri"/>
              </a:rPr>
            </a:br>
            <a:r>
              <a:rPr lang="en-US" dirty="0" smtClean="0">
                <a:solidFill>
                  <a:prstClr val="black"/>
                </a:solidFill>
                <a:latin typeface="Calibri"/>
              </a:rPr>
              <a:t>More users,</a:t>
            </a:r>
          </a:p>
          <a:p>
            <a:pPr defTabSz="914355"/>
            <a:r>
              <a:rPr lang="en-US" dirty="0" smtClean="0">
                <a:solidFill>
                  <a:prstClr val="black"/>
                </a:solidFill>
                <a:latin typeface="Calibri"/>
              </a:rPr>
              <a:t>More service providers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743200" y="2895600"/>
            <a:ext cx="0" cy="914400"/>
          </a:xfrm>
          <a:prstGeom prst="line">
            <a:avLst/>
          </a:prstGeom>
          <a:ln w="762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54024" y="2895600"/>
            <a:ext cx="0" cy="914400"/>
          </a:xfrm>
          <a:prstGeom prst="line">
            <a:avLst/>
          </a:prstGeom>
          <a:ln w="762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98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57578"/>
          </a:xfrm>
        </p:spPr>
        <p:txBody>
          <a:bodyPr>
            <a:noAutofit/>
          </a:bodyPr>
          <a:lstStyle/>
          <a:p>
            <a:r>
              <a:rPr lang="en-US" sz="3600" dirty="0" smtClean="0"/>
              <a:t>Role of Helix Nebula: The Science Cloud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4778"/>
            <a:ext cx="8229600" cy="574322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V</a:t>
            </a:r>
            <a:r>
              <a:rPr lang="en-US" dirty="0" smtClean="0"/>
              <a:t>ision </a:t>
            </a:r>
            <a:r>
              <a:rPr lang="en-US" dirty="0"/>
              <a:t>of a unified cloud‐based infrastructure for the ERA based on Public/Private </a:t>
            </a:r>
            <a:r>
              <a:rPr lang="en-US" dirty="0" smtClean="0"/>
              <a:t>Partnership, 4 goals  </a:t>
            </a:r>
            <a:r>
              <a:rPr lang="en-US" dirty="0"/>
              <a:t>building on the collective experience of all involved. </a:t>
            </a:r>
          </a:p>
          <a:p>
            <a:r>
              <a:rPr lang="en-US" b="1" i="1" dirty="0"/>
              <a:t>Goal One </a:t>
            </a:r>
            <a:r>
              <a:rPr lang="en-US" dirty="0" smtClean="0"/>
              <a:t>: Establish </a:t>
            </a:r>
            <a:r>
              <a:rPr lang="en-US" dirty="0"/>
              <a:t>HELIX NEBULA – </a:t>
            </a:r>
            <a:r>
              <a:rPr lang="en-US" i="1" dirty="0"/>
              <a:t>the Science Cloud </a:t>
            </a:r>
            <a:r>
              <a:rPr lang="en-US" dirty="0"/>
              <a:t>– as a cloud computing infrastructure addressing the needs of the </a:t>
            </a:r>
            <a:r>
              <a:rPr lang="en-US" dirty="0" smtClean="0"/>
              <a:t>ERA and </a:t>
            </a:r>
            <a:r>
              <a:rPr lang="en-US" dirty="0"/>
              <a:t>capable of serving as a platform for innovation and evolution of the overall e‐infrastructure. </a:t>
            </a:r>
          </a:p>
          <a:p>
            <a:r>
              <a:rPr lang="en-US" b="1" i="1" dirty="0"/>
              <a:t>Goal </a:t>
            </a:r>
            <a:r>
              <a:rPr lang="en-US" b="1" i="1" dirty="0" smtClean="0"/>
              <a:t>Two: </a:t>
            </a:r>
            <a:r>
              <a:rPr lang="en-US" dirty="0" smtClean="0"/>
              <a:t>Identify </a:t>
            </a:r>
            <a:r>
              <a:rPr lang="en-US" dirty="0"/>
              <a:t>and adopt suitable policies for trust, security and privacy on a European‐level </a:t>
            </a:r>
            <a:endParaRPr lang="en-US" dirty="0" smtClean="0"/>
          </a:p>
          <a:p>
            <a:r>
              <a:rPr lang="en-US" b="1" i="1" dirty="0" smtClean="0"/>
              <a:t>Goal Three: </a:t>
            </a:r>
            <a:r>
              <a:rPr lang="en-US" dirty="0" smtClean="0"/>
              <a:t>Create </a:t>
            </a:r>
            <a:r>
              <a:rPr lang="en-US" dirty="0"/>
              <a:t>a light‐weight governance structure that involves all the stakeholders </a:t>
            </a:r>
            <a:r>
              <a:rPr lang="en-US" dirty="0" smtClean="0"/>
              <a:t>‐ </a:t>
            </a:r>
            <a:r>
              <a:rPr lang="en-US" dirty="0"/>
              <a:t>and which can evolve over time as the infrastructure, services and user‐base grows. </a:t>
            </a:r>
          </a:p>
          <a:p>
            <a:r>
              <a:rPr lang="en-US" b="1" i="1" dirty="0" smtClean="0"/>
              <a:t>Goal Four: </a:t>
            </a:r>
            <a:r>
              <a:rPr lang="en-US" dirty="0" smtClean="0"/>
              <a:t>Define </a:t>
            </a:r>
            <a:r>
              <a:rPr lang="en-US" dirty="0"/>
              <a:t>a funding scheme involving all the stake‐holder groups (service suppliers, users, EC and national funding agencies) for </a:t>
            </a:r>
            <a:r>
              <a:rPr lang="en-US" dirty="0" smtClean="0"/>
              <a:t>PPP to </a:t>
            </a:r>
            <a:r>
              <a:rPr lang="en-US" dirty="0"/>
              <a:t>implement a Cloud Computing Infrastructure that delivers a sustainable and profitable business environment adhering to European‐ level policies.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233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756"/>
            <a:ext cx="8229600" cy="812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Specific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503356" cy="5404556"/>
          </a:xfrm>
        </p:spPr>
        <p:txBody>
          <a:bodyPr>
            <a:noAutofit/>
          </a:bodyPr>
          <a:lstStyle/>
          <a:p>
            <a:r>
              <a:rPr lang="en-US" sz="2000" dirty="0"/>
              <a:t>Develop </a:t>
            </a:r>
            <a:r>
              <a:rPr lang="en-US" sz="2000" b="1" dirty="0"/>
              <a:t>strategies for extremely large or highly distributed and heterogeneous scientific data </a:t>
            </a:r>
            <a:r>
              <a:rPr lang="en-US" sz="2000" dirty="0"/>
              <a:t>(including service architectures, applications and </a:t>
            </a:r>
            <a:r>
              <a:rPr lang="en-US" sz="2000" dirty="0" err="1"/>
              <a:t>standardisation</a:t>
            </a:r>
            <a:r>
              <a:rPr lang="en-US" sz="2000" dirty="0"/>
              <a:t>) in order to manage the upcoming data deluge </a:t>
            </a:r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 err="1"/>
              <a:t>Analyse</a:t>
            </a:r>
            <a:r>
              <a:rPr lang="en-US" sz="2000" dirty="0"/>
              <a:t> and promote trust building towards open scientific data e‐Infrastructures covering </a:t>
            </a:r>
            <a:r>
              <a:rPr lang="en-US" sz="2000" b="1" dirty="0" err="1"/>
              <a:t>organisational</a:t>
            </a:r>
            <a:r>
              <a:rPr lang="en-US" sz="2000" b="1" dirty="0"/>
              <a:t>, operational, legal and technological aspects, </a:t>
            </a:r>
            <a:r>
              <a:rPr lang="en-US" sz="2000" dirty="0"/>
              <a:t>including authentication, </a:t>
            </a:r>
            <a:r>
              <a:rPr lang="en-US" sz="2000" dirty="0" err="1"/>
              <a:t>authorisation</a:t>
            </a:r>
            <a:r>
              <a:rPr lang="en-US" sz="2000" dirty="0"/>
              <a:t> and accounting (AAA) </a:t>
            </a:r>
            <a:r>
              <a:rPr lang="en-US" sz="2000" i="1" dirty="0" smtClean="0"/>
              <a:t> </a:t>
            </a:r>
            <a:endParaRPr lang="en-US" sz="2000" dirty="0"/>
          </a:p>
          <a:p>
            <a:r>
              <a:rPr lang="en-US" sz="2000" dirty="0" smtClean="0"/>
              <a:t>Develop </a:t>
            </a:r>
            <a:r>
              <a:rPr lang="en-US" sz="2000" dirty="0"/>
              <a:t>strategies and establish structures aiming at </a:t>
            </a:r>
            <a:r>
              <a:rPr lang="en-US" sz="2000" b="1" dirty="0"/>
              <a:t>co‐ordination between e‐infrastructure </a:t>
            </a:r>
            <a:r>
              <a:rPr lang="en-US" sz="2000" b="1" dirty="0" smtClean="0"/>
              <a:t>operators</a:t>
            </a:r>
            <a:endParaRPr lang="en-US" sz="2000" dirty="0"/>
          </a:p>
          <a:p>
            <a:r>
              <a:rPr lang="en-US" sz="2000" dirty="0"/>
              <a:t>C</a:t>
            </a:r>
            <a:r>
              <a:rPr lang="en-US" sz="2000" dirty="0" smtClean="0"/>
              <a:t>reate </a:t>
            </a:r>
            <a:r>
              <a:rPr lang="en-US" sz="2000" dirty="0"/>
              <a:t>frameworks, including </a:t>
            </a:r>
            <a:r>
              <a:rPr lang="en-US" sz="2000" b="1" dirty="0"/>
              <a:t>business models for supporting Open Science and cloud infrastructures based on PPP, </a:t>
            </a:r>
            <a:r>
              <a:rPr lang="en-US" sz="2000" dirty="0"/>
              <a:t>useful for procurement of computing services suitable for e‐ </a:t>
            </a:r>
            <a:r>
              <a:rPr lang="en-US" sz="2000" dirty="0" smtClean="0"/>
              <a:t>Science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62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Flagships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CERN LHC (ATLAS):  </a:t>
            </a:r>
          </a:p>
          <a:p>
            <a:pPr lvl="1"/>
            <a:r>
              <a:rPr lang="en-US" dirty="0" smtClean="0"/>
              <a:t>High Throughput Computing and large scale data movement</a:t>
            </a:r>
          </a:p>
          <a:p>
            <a:r>
              <a:rPr lang="en-US" dirty="0" smtClean="0"/>
              <a:t>EMBL:</a:t>
            </a:r>
          </a:p>
          <a:p>
            <a:pPr lvl="1"/>
            <a:r>
              <a:rPr lang="en-US" dirty="0" smtClean="0"/>
              <a:t>Novel </a:t>
            </a:r>
            <a:r>
              <a:rPr lang="en-US" i="1" dirty="0" smtClean="0"/>
              <a:t>de novo </a:t>
            </a:r>
            <a:r>
              <a:rPr lang="en-US" dirty="0" smtClean="0"/>
              <a:t>genomic assembly techniques</a:t>
            </a:r>
          </a:p>
          <a:p>
            <a:r>
              <a:rPr lang="en-US" dirty="0" smtClean="0"/>
              <a:t>ESA:</a:t>
            </a:r>
          </a:p>
          <a:p>
            <a:pPr lvl="1"/>
            <a:r>
              <a:rPr lang="en-US" dirty="0" smtClean="0"/>
              <a:t>Integrated access to data held in existing Earth Observation “Super Sites”</a:t>
            </a:r>
          </a:p>
          <a:p>
            <a:r>
              <a:rPr lang="en-US" dirty="0" smtClean="0"/>
              <a:t>Each flagship brings out very different features and requirements and exercises different aspects of a cloud offering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6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/>
              <a:t>ATLAS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54461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Simulations (~no input) with stage out to: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Traditional grid storage </a:t>
            </a:r>
            <a:r>
              <a:rPr lang="en-US" sz="1800" dirty="0" err="1"/>
              <a:t>vs</a:t>
            </a:r>
            <a:endParaRPr lang="en-US" sz="1800" dirty="0"/>
          </a:p>
          <a:p>
            <a:pPr lvl="1">
              <a:lnSpc>
                <a:spcPct val="100000"/>
              </a:lnSpc>
            </a:pPr>
            <a:r>
              <a:rPr lang="en-US" sz="1800" dirty="0"/>
              <a:t>Long term cloud storage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Data processing (== “Tier 1”)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This implies large scale data import and export to/from the cloud resource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Distributed analysis (== “Tier 2”)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Data accessed remotely (located at grid sites), or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Data located at the cloud resource (or another?)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Bursting for urgent tasks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Centrally managed: urgent processing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Regionally managed: urgent local analysis needs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All  experiences immediately transferable to other LHC (&amp; HEP) experiments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6634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other reasons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304379"/>
            <a:ext cx="7581901" cy="510309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Today: very hard to add services – time &amp; effort </a:t>
            </a:r>
            <a:endParaRPr lang="en-US" dirty="0" smtClean="0"/>
          </a:p>
          <a:p>
            <a:pPr lvl="1"/>
            <a:r>
              <a:rPr lang="en-US" dirty="0" smtClean="0"/>
              <a:t>Time to provision a machine, define &amp; set up a service</a:t>
            </a:r>
          </a:p>
          <a:p>
            <a:pPr lvl="1"/>
            <a:r>
              <a:rPr lang="en-US" dirty="0" err="1" smtClean="0"/>
              <a:t>VOBox</a:t>
            </a:r>
            <a:r>
              <a:rPr lang="en-US" dirty="0" smtClean="0"/>
              <a:t> a.k.a. </a:t>
            </a:r>
            <a:r>
              <a:rPr lang="en-US" dirty="0" err="1" smtClean="0"/>
              <a:t>PaaS</a:t>
            </a:r>
            <a:r>
              <a:rPr lang="en-US" dirty="0" smtClean="0"/>
              <a:t> a viable alternative for many services today</a:t>
            </a:r>
          </a:p>
          <a:p>
            <a:r>
              <a:rPr lang="en-US" dirty="0" smtClean="0"/>
              <a:t>More automation is essential; limited today by some of the tools</a:t>
            </a:r>
          </a:p>
          <a:p>
            <a:r>
              <a:rPr lang="en-US" dirty="0" smtClean="0"/>
              <a:t>Exploitation of remote Tier 0</a:t>
            </a:r>
          </a:p>
          <a:p>
            <a:r>
              <a:rPr lang="en-US" dirty="0" smtClean="0"/>
              <a:t>Business continuity</a:t>
            </a:r>
          </a:p>
          <a:p>
            <a:r>
              <a:rPr lang="en-US" dirty="0" err="1" smtClean="0"/>
              <a:t>Optimise</a:t>
            </a:r>
            <a:r>
              <a:rPr lang="en-US" dirty="0" smtClean="0"/>
              <a:t> resource allocation; live migration (if possible)</a:t>
            </a:r>
          </a:p>
          <a:p>
            <a:r>
              <a:rPr lang="en-US" dirty="0" smtClean="0"/>
              <a:t>Reduce hardware variations (as far as possible)</a:t>
            </a:r>
          </a:p>
          <a:p>
            <a:r>
              <a:rPr lang="en-US" dirty="0" smtClean="0"/>
              <a:t>Large community developing tools &amp; enhancements &amp; recipes</a:t>
            </a:r>
          </a:p>
          <a:p>
            <a:r>
              <a:rPr lang="en-US" dirty="0" smtClean="0"/>
              <a:t>Skills likely to be found in new hires; valuable for departing staff</a:t>
            </a:r>
          </a:p>
          <a:p>
            <a:pPr lvl="1"/>
            <a:r>
              <a:rPr lang="en-US" dirty="0" smtClean="0"/>
              <a:t>Training and documentation available everywhere</a:t>
            </a:r>
          </a:p>
        </p:txBody>
      </p:sp>
    </p:spTree>
    <p:extLst>
      <p:ext uri="{BB962C8B-B14F-4D97-AF65-F5344CB8AC3E}">
        <p14:creationId xmlns:p14="http://schemas.microsoft.com/office/powerpoint/2010/main" val="467737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9553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Immediate and longer term goals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66800"/>
            <a:ext cx="8807896" cy="5257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Determine costs of commercial cloud resources from various sources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Compute resources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Network transfers into and out of cloud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Short and long term data storage in the cloud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Develop understanding of appropriate SLA’s 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How can they be broadly applicable to LHC or HEP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Understand policy and legal constraints; e.g. in moving scientific data to commercial resources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Performance and reliability – compared to WLCG baseline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Use of standards (interfaces, etc.) &amp; interoperability between providers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Can CERN transparently offload work to a cloud resource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Which type of work makes sense?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Long term:  Can we use commercial services as a significant fraction of overall resources available to CERN experiments?</a:t>
            </a:r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At which point is it economic/practical to rely on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party providers?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73945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Procurement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Assuming pilot phase proves successful, the provision of commercial Cloud services would need to be integrated into the ICT procurement process of the demand-side </a:t>
            </a:r>
            <a:r>
              <a:rPr lang="en-US" sz="2400" dirty="0" err="1" smtClean="0"/>
              <a:t>organisations</a:t>
            </a:r>
            <a:endParaRPr lang="en-US" sz="2400" dirty="0"/>
          </a:p>
          <a:p>
            <a:r>
              <a:rPr lang="en-US" sz="2400" dirty="0" smtClean="0"/>
              <a:t>For the initial flagships this implies:</a:t>
            </a:r>
          </a:p>
          <a:p>
            <a:pPr lvl="1"/>
            <a:r>
              <a:rPr lang="en-US" sz="2200" dirty="0" smtClean="0"/>
              <a:t>Inter-governmental </a:t>
            </a:r>
            <a:r>
              <a:rPr lang="en-US" sz="2200" dirty="0" err="1" smtClean="0"/>
              <a:t>organisations</a:t>
            </a:r>
            <a:endParaRPr lang="en-US" sz="2200" dirty="0" smtClean="0"/>
          </a:p>
          <a:p>
            <a:pPr lvl="2"/>
            <a:r>
              <a:rPr lang="en-US" sz="1900" dirty="0" smtClean="0"/>
              <a:t>Jurisdiction (governing laws &amp; arbitration), tax-free status, etc.</a:t>
            </a:r>
          </a:p>
          <a:p>
            <a:pPr lvl="2"/>
            <a:r>
              <a:rPr lang="en-US" sz="1900" dirty="0" smtClean="0"/>
              <a:t>Return on Investment: preference for procurement from each </a:t>
            </a:r>
            <a:r>
              <a:rPr lang="en-US" sz="1900" dirty="0" err="1" smtClean="0"/>
              <a:t>organisation’s</a:t>
            </a:r>
            <a:r>
              <a:rPr lang="en-US" sz="1900" dirty="0" smtClean="0"/>
              <a:t> member-states</a:t>
            </a:r>
          </a:p>
          <a:p>
            <a:pPr lvl="1"/>
            <a:r>
              <a:rPr lang="en-US" sz="2200" dirty="0" smtClean="0"/>
              <a:t>Pool of commercial service providers that can respond to calls for tender</a:t>
            </a:r>
          </a:p>
          <a:p>
            <a:pPr lvl="1"/>
            <a:r>
              <a:rPr lang="en-US" sz="2200" dirty="0" smtClean="0"/>
              <a:t>Cannot integrate procurement processes of all demand-side </a:t>
            </a:r>
            <a:r>
              <a:rPr lang="en-US" sz="2200" dirty="0" err="1" smtClean="0"/>
              <a:t>organisations</a:t>
            </a:r>
            <a:r>
              <a:rPr lang="en-US" sz="2200" dirty="0" smtClean="0"/>
              <a:t> but can converge:</a:t>
            </a:r>
          </a:p>
          <a:p>
            <a:pPr lvl="2"/>
            <a:r>
              <a:rPr lang="en-US" sz="1900" dirty="0" smtClean="0"/>
              <a:t>Technical specifications &amp; standards</a:t>
            </a:r>
          </a:p>
          <a:p>
            <a:pPr lvl="2"/>
            <a:r>
              <a:rPr lang="en-US" sz="1900" dirty="0" smtClean="0"/>
              <a:t>Terms and conditions</a:t>
            </a:r>
          </a:p>
          <a:p>
            <a:r>
              <a:rPr lang="en-US" sz="2400" dirty="0" smtClean="0"/>
              <a:t>EC published Guide </a:t>
            </a:r>
            <a:r>
              <a:rPr lang="en-US" sz="2400" dirty="0"/>
              <a:t>for the procurement of </a:t>
            </a:r>
            <a:r>
              <a:rPr lang="en-US" sz="2400" dirty="0" smtClean="0"/>
              <a:t>standards based </a:t>
            </a:r>
            <a:r>
              <a:rPr lang="en-GB" sz="2400" dirty="0" smtClean="0"/>
              <a:t>ICT</a:t>
            </a:r>
            <a:r>
              <a:rPr lang="en-GB" sz="2400" dirty="0"/>
              <a:t> </a:t>
            </a:r>
            <a:r>
              <a:rPr lang="en-GB" sz="2400" dirty="0" smtClean="0"/>
              <a:t>Elements </a:t>
            </a:r>
            <a:r>
              <a:rPr lang="en-GB" sz="2400" dirty="0"/>
              <a:t>of Good </a:t>
            </a:r>
            <a:r>
              <a:rPr lang="en-GB" sz="2400" dirty="0" smtClean="0"/>
              <a:t>Practice (21 Dec 2011)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8135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objective of this initiative is to establish a sustainable cloud computing infrastructure </a:t>
            </a:r>
            <a:r>
              <a:rPr lang="en-US" dirty="0"/>
              <a:t>for the European Research </a:t>
            </a:r>
            <a:r>
              <a:rPr lang="en-US" dirty="0" smtClean="0"/>
              <a:t>Area based on commercially provided services</a:t>
            </a:r>
          </a:p>
          <a:p>
            <a:r>
              <a:rPr lang="en-US" dirty="0" smtClean="0"/>
              <a:t>It is a collaborative initiative bringing together all the stakeholders to establish a public-private partnership</a:t>
            </a:r>
          </a:p>
          <a:p>
            <a:r>
              <a:rPr lang="en-US" dirty="0" smtClean="0"/>
              <a:t>Interoperability with existing e-infrastructures is a goal of the initiative</a:t>
            </a:r>
          </a:p>
          <a:p>
            <a:r>
              <a:rPr lang="en-US" dirty="0" smtClean="0"/>
              <a:t>It has commitments from the IT industry and user </a:t>
            </a:r>
            <a:r>
              <a:rPr lang="en-US" dirty="0" err="1" smtClean="0"/>
              <a:t>organisations</a:t>
            </a:r>
            <a:r>
              <a:rPr lang="en-US" dirty="0" smtClean="0"/>
              <a:t> – flagship deployment started Jan 2012</a:t>
            </a:r>
          </a:p>
          <a:p>
            <a:r>
              <a:rPr lang="en-US" dirty="0" smtClean="0"/>
              <a:t>3 initial flagship use cases identified</a:t>
            </a:r>
          </a:p>
          <a:p>
            <a:r>
              <a:rPr lang="en-US" dirty="0" smtClean="0"/>
              <a:t>Framework collaboration EC project to start summer 2012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0792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“Agile Infrastructure” Project: CERN IT is re-working the tools used to manage &amp; monitor the CC (and extensions!)</a:t>
            </a:r>
          </a:p>
          <a:p>
            <a:pPr lvl="1"/>
            <a:r>
              <a:rPr lang="en-US" dirty="0" smtClean="0"/>
              <a:t>To become more industry-standard</a:t>
            </a:r>
          </a:p>
          <a:p>
            <a:pPr lvl="1"/>
            <a:r>
              <a:rPr lang="en-US" dirty="0" smtClean="0"/>
              <a:t>To address issues of scalability and management effort</a:t>
            </a:r>
          </a:p>
          <a:p>
            <a:pPr lvl="1"/>
            <a:r>
              <a:rPr lang="en-US" dirty="0" smtClean="0"/>
              <a:t>To be able to more flexibly and dynamically provide services</a:t>
            </a:r>
          </a:p>
          <a:p>
            <a:pPr lvl="1"/>
            <a:r>
              <a:rPr lang="en-US" dirty="0" smtClean="0"/>
              <a:t>To be able to better monitor and </a:t>
            </a:r>
            <a:r>
              <a:rPr lang="en-US" dirty="0" err="1" smtClean="0"/>
              <a:t>analyse</a:t>
            </a:r>
            <a:r>
              <a:rPr lang="en-US" dirty="0" smtClean="0"/>
              <a:t> the use of resources</a:t>
            </a:r>
          </a:p>
          <a:p>
            <a:pPr lvl="1"/>
            <a:r>
              <a:rPr lang="en-US" dirty="0" smtClean="0"/>
              <a:t>Increase automation</a:t>
            </a:r>
          </a:p>
          <a:p>
            <a:r>
              <a:rPr lang="en-US" dirty="0" smtClean="0"/>
              <a:t>Cloud investigations:</a:t>
            </a:r>
          </a:p>
          <a:p>
            <a:pPr lvl="1"/>
            <a:r>
              <a:rPr lang="en-US" dirty="0" smtClean="0"/>
              <a:t>Internally as part of the above</a:t>
            </a:r>
          </a:p>
          <a:p>
            <a:pPr lvl="1"/>
            <a:r>
              <a:rPr lang="en-US" dirty="0" smtClean="0"/>
              <a:t>Use of commercial clouds: issues of policy, overall feasibility, data management, cloud models, </a:t>
            </a:r>
            <a:r>
              <a:rPr lang="en-US" i="1" u="sng" dirty="0" smtClean="0"/>
              <a:t>cost</a:t>
            </a:r>
          </a:p>
          <a:p>
            <a:pPr lvl="2"/>
            <a:r>
              <a:rPr lang="en-US" b="0" dirty="0" smtClean="0"/>
              <a:t>Helix Nebula project is one step in this direction</a:t>
            </a:r>
          </a:p>
          <a:p>
            <a:pPr lvl="2"/>
            <a:r>
              <a:rPr lang="en-US" b="0" dirty="0" smtClean="0"/>
              <a:t>Will consider other direct investigations with other providers</a:t>
            </a:r>
          </a:p>
          <a:p>
            <a:pPr lvl="1"/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:</a:t>
            </a:r>
          </a:p>
          <a:p>
            <a:pPr lvl="2"/>
            <a:r>
              <a:rPr lang="en-US" b="0" dirty="0" smtClean="0"/>
              <a:t>New </a:t>
            </a:r>
            <a:r>
              <a:rPr lang="en-US" b="0" dirty="0"/>
              <a:t>partner Huawei: prototype cloud storage appliance (S3, and others as services</a:t>
            </a:r>
            <a:r>
              <a:rPr lang="en-US" b="0" dirty="0" smtClean="0"/>
              <a:t>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March 2012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8281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of the Tier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2006 we first </a:t>
            </a:r>
            <a:r>
              <a:rPr lang="en-US" dirty="0" err="1" smtClean="0"/>
              <a:t>recognised</a:t>
            </a:r>
            <a:r>
              <a:rPr lang="en-US" dirty="0" smtClean="0"/>
              <a:t> the need for an extension of the Tier 0</a:t>
            </a:r>
          </a:p>
          <a:p>
            <a:r>
              <a:rPr lang="en-US" dirty="0" smtClean="0"/>
              <a:t>Eventually it was decided that this should not be at CERN</a:t>
            </a:r>
          </a:p>
          <a:p>
            <a:r>
              <a:rPr lang="en-US" dirty="0" smtClean="0"/>
              <a:t>Several years of investigations and proposals</a:t>
            </a:r>
          </a:p>
          <a:p>
            <a:r>
              <a:rPr lang="en-US" dirty="0" smtClean="0"/>
              <a:t>Last year – call for proposals</a:t>
            </a:r>
          </a:p>
          <a:p>
            <a:pPr lvl="1"/>
            <a:r>
              <a:rPr lang="en-US" dirty="0" smtClean="0"/>
              <a:t>Followed by detailed technical follow ups</a:t>
            </a:r>
          </a:p>
          <a:p>
            <a:pPr lvl="1"/>
            <a:r>
              <a:rPr lang="en-US" dirty="0" smtClean="0"/>
              <a:t>Led to call for tender</a:t>
            </a:r>
          </a:p>
          <a:p>
            <a:r>
              <a:rPr lang="en-US" dirty="0" smtClean="0"/>
              <a:t>Results adjudicated last week in the Finance Committee (of Council)</a:t>
            </a:r>
          </a:p>
          <a:p>
            <a:r>
              <a:rPr lang="en-US" dirty="0" smtClean="0"/>
              <a:t>Winner is Budapest, Hungary (Wigner Inst.)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718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Tier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106" y="1150689"/>
            <a:ext cx="8340767" cy="528337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Timescales</a:t>
            </a:r>
          </a:p>
          <a:p>
            <a:pPr lvl="1"/>
            <a:r>
              <a:rPr lang="en-US" dirty="0" smtClean="0"/>
              <a:t>Prototyping in 2012 hopefully</a:t>
            </a:r>
          </a:p>
          <a:p>
            <a:pPr lvl="1"/>
            <a:r>
              <a:rPr lang="en-US" dirty="0" smtClean="0"/>
              <a:t>Testing in 2013</a:t>
            </a:r>
          </a:p>
          <a:p>
            <a:pPr lvl="1"/>
            <a:r>
              <a:rPr lang="en-US" dirty="0" smtClean="0"/>
              <a:t>Production in 2014</a:t>
            </a:r>
          </a:p>
          <a:p>
            <a:r>
              <a:rPr lang="en-US" dirty="0" smtClean="0"/>
              <a:t>This will be a “hands-off” facility for CERN</a:t>
            </a:r>
          </a:p>
          <a:p>
            <a:pPr lvl="1"/>
            <a:r>
              <a:rPr lang="en-US" dirty="0" smtClean="0"/>
              <a:t>They manage the infrastructure and hands-on work</a:t>
            </a:r>
          </a:p>
          <a:p>
            <a:pPr lvl="1"/>
            <a:r>
              <a:rPr lang="en-US" dirty="0" smtClean="0"/>
              <a:t>We do everything else remotely</a:t>
            </a:r>
          </a:p>
          <a:p>
            <a:r>
              <a:rPr lang="en-US" dirty="0" smtClean="0"/>
              <a:t>Need to be reasonably dynamic in our usage</a:t>
            </a:r>
          </a:p>
          <a:p>
            <a:pPr lvl="1"/>
            <a:r>
              <a:rPr lang="en-US" dirty="0" smtClean="0"/>
              <a:t>Will pay power bill</a:t>
            </a:r>
          </a:p>
          <a:p>
            <a:r>
              <a:rPr lang="en-US" dirty="0" smtClean="0"/>
              <a:t>Various possible models of usage – sure to evolve</a:t>
            </a:r>
          </a:p>
          <a:p>
            <a:pPr lvl="1"/>
            <a:r>
              <a:rPr lang="en-US" dirty="0" smtClean="0"/>
              <a:t>The less specific the hardware installed there, the easier to change function</a:t>
            </a:r>
          </a:p>
          <a:p>
            <a:r>
              <a:rPr lang="en-US" dirty="0" smtClean="0"/>
              <a:t>This facility is another reason for </a:t>
            </a:r>
            <a:r>
              <a:rPr lang="en-US" dirty="0" err="1" smtClean="0"/>
              <a:t>modernising</a:t>
            </a:r>
            <a:r>
              <a:rPr lang="en-US" dirty="0" smtClean="0"/>
              <a:t> the tools and the way we deliver services</a:t>
            </a:r>
          </a:p>
          <a:p>
            <a:pPr lvl="1"/>
            <a:r>
              <a:rPr lang="en-US" dirty="0" smtClean="0"/>
              <a:t>(More) Automation is essential to be able to use this effectively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632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 is re-working how we manage the CC infrastructure</a:t>
            </a:r>
          </a:p>
          <a:p>
            <a:pPr lvl="1"/>
            <a:r>
              <a:rPr lang="en-US" dirty="0" smtClean="0"/>
              <a:t>Address sustainability of solutions</a:t>
            </a:r>
          </a:p>
          <a:p>
            <a:pPr lvl="1"/>
            <a:r>
              <a:rPr lang="en-US" dirty="0" smtClean="0"/>
              <a:t>Better ways to deliver services</a:t>
            </a:r>
          </a:p>
          <a:p>
            <a:pPr lvl="1"/>
            <a:r>
              <a:rPr lang="en-US" dirty="0" smtClean="0"/>
              <a:t>More dynamic response to changing environment</a:t>
            </a:r>
          </a:p>
          <a:p>
            <a:pPr lvl="1"/>
            <a:r>
              <a:rPr lang="en-US" dirty="0" smtClean="0"/>
              <a:t>Need to be able to integrate the remote Tier 0</a:t>
            </a:r>
          </a:p>
          <a:p>
            <a:r>
              <a:rPr lang="en-US" dirty="0" smtClean="0"/>
              <a:t>Agile Infrastructure project has 3 aspects</a:t>
            </a:r>
          </a:p>
          <a:p>
            <a:pPr lvl="1"/>
            <a:r>
              <a:rPr lang="en-US" dirty="0" smtClean="0"/>
              <a:t>Management tool chain</a:t>
            </a:r>
          </a:p>
          <a:p>
            <a:pPr lvl="1"/>
            <a:r>
              <a:rPr lang="en-US" dirty="0" smtClean="0"/>
              <a:t>Use of </a:t>
            </a:r>
            <a:r>
              <a:rPr lang="en-US" dirty="0" err="1" smtClean="0"/>
              <a:t>virtualisation</a:t>
            </a:r>
            <a:endParaRPr lang="en-US" dirty="0" smtClean="0"/>
          </a:p>
          <a:p>
            <a:pPr lvl="1"/>
            <a:r>
              <a:rPr lang="en-US" dirty="0" smtClean="0"/>
              <a:t>Monitoring</a:t>
            </a:r>
          </a:p>
          <a:p>
            <a:r>
              <a:rPr lang="en-US" dirty="0" smtClean="0"/>
              <a:t>Also investigate feasibility of using cloud providers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676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July 2012 </a:t>
            </a:r>
          </a:p>
          <a:p>
            <a:pPr lvl="1"/>
            <a:r>
              <a:rPr lang="en-US" dirty="0" smtClean="0"/>
              <a:t>10% resources in CC managed by </a:t>
            </a:r>
            <a:r>
              <a:rPr lang="en-US" dirty="0" err="1" smtClean="0"/>
              <a:t>IaaS</a:t>
            </a:r>
            <a:r>
              <a:rPr lang="en-US" dirty="0" smtClean="0"/>
              <a:t> system (1000 nodes) including installation, configuration, etc.</a:t>
            </a:r>
          </a:p>
          <a:p>
            <a:r>
              <a:rPr lang="en-US" dirty="0" smtClean="0"/>
              <a:t>January 2013</a:t>
            </a:r>
          </a:p>
          <a:p>
            <a:pPr lvl="1"/>
            <a:r>
              <a:rPr lang="en-US" dirty="0" smtClean="0"/>
              <a:t>50 % resources managed (over 3 sites)</a:t>
            </a:r>
          </a:p>
          <a:p>
            <a:r>
              <a:rPr lang="en-US" dirty="0" smtClean="0"/>
              <a:t>July 2013</a:t>
            </a:r>
          </a:p>
          <a:p>
            <a:pPr lvl="1"/>
            <a:r>
              <a:rPr lang="en-US" dirty="0" smtClean="0"/>
              <a:t>95% resources managed</a:t>
            </a:r>
          </a:p>
          <a:p>
            <a:pPr lvl="1"/>
            <a:endParaRPr lang="en-US" dirty="0"/>
          </a:p>
          <a:p>
            <a:r>
              <a:rPr lang="en-US" dirty="0" smtClean="0"/>
              <a:t>Initial focus on service/server consolidation use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609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Technical Forum (Internal IT Dept. seminars):</a:t>
            </a:r>
          </a:p>
          <a:p>
            <a:pPr lvl="1"/>
            <a:r>
              <a:rPr lang="en-US" dirty="0" smtClean="0"/>
              <a:t>Configuration management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http://indico.cern.ch/conferenceDisplay.py?confId=</a:t>
            </a:r>
            <a:r>
              <a:rPr lang="en-US" dirty="0" smtClean="0">
                <a:hlinkClick r:id="rId2"/>
              </a:rPr>
              <a:t>172002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Openstack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http://indico.cern.ch/conferenceDisplay.py?confId=</a:t>
            </a:r>
            <a:r>
              <a:rPr lang="en-US" dirty="0" smtClean="0">
                <a:hlinkClick r:id="rId3"/>
              </a:rPr>
              <a:t>175809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Monitoring: </a:t>
            </a:r>
            <a:r>
              <a:rPr lang="en-US" dirty="0">
                <a:hlinkClick r:id="rId4"/>
              </a:rPr>
              <a:t>http://indico.cern.ch/conferenceDisplay.py?confId=</a:t>
            </a:r>
            <a:r>
              <a:rPr lang="en-US" dirty="0" smtClean="0">
                <a:hlinkClick r:id="rId4"/>
              </a:rPr>
              <a:t>175813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r>
              <a:rPr lang="en-US" dirty="0" smtClean="0"/>
              <a:t>Will be presentations at </a:t>
            </a:r>
            <a:r>
              <a:rPr lang="en-US" dirty="0" err="1" smtClean="0"/>
              <a:t>HEPiX</a:t>
            </a:r>
            <a:r>
              <a:rPr lang="en-US" dirty="0" smtClean="0"/>
              <a:t>, CHEP,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659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116708"/>
          </a:xfrm>
        </p:spPr>
        <p:txBody>
          <a:bodyPr/>
          <a:lstStyle/>
          <a:p>
            <a:r>
              <a:rPr lang="en-US" dirty="0"/>
              <a:t>?</a:t>
            </a:r>
            <a:r>
              <a:rPr lang="en-US" dirty="0" err="1" smtClean="0"/>
              <a:t>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467" y="1405435"/>
            <a:ext cx="7581901" cy="497915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>
                <a:latin typeface="Arial" charset="0"/>
              </a:rPr>
              <a:t>We need to be able to provision at all levels</a:t>
            </a:r>
          </a:p>
          <a:p>
            <a:pPr lvl="1">
              <a:defRPr/>
            </a:pPr>
            <a:r>
              <a:rPr lang="en-US" sz="1800" dirty="0" smtClean="0">
                <a:latin typeface="Arial" charset="0"/>
              </a:rPr>
              <a:t>Facility: CERN CC; </a:t>
            </a:r>
            <a:r>
              <a:rPr lang="en-US" sz="1800" dirty="0" err="1" smtClean="0">
                <a:latin typeface="Arial" charset="0"/>
              </a:rPr>
              <a:t>safehost</a:t>
            </a:r>
            <a:r>
              <a:rPr lang="en-US" sz="1800" dirty="0" smtClean="0">
                <a:latin typeface="Arial" charset="0"/>
              </a:rPr>
              <a:t>; remote Tier 0</a:t>
            </a:r>
          </a:p>
          <a:p>
            <a:pPr lvl="1">
              <a:defRPr/>
            </a:pPr>
            <a:r>
              <a:rPr lang="en-US" sz="1800" dirty="0" smtClean="0">
                <a:latin typeface="Arial" charset="0"/>
              </a:rPr>
              <a:t>Infrastructure: {</a:t>
            </a:r>
            <a:r>
              <a:rPr lang="en-US" sz="1800" dirty="0" err="1" smtClean="0">
                <a:latin typeface="Arial" charset="0"/>
              </a:rPr>
              <a:t>lxcloud</a:t>
            </a:r>
            <a:r>
              <a:rPr lang="en-US" sz="1800" dirty="0" smtClean="0">
                <a:latin typeface="Arial" charset="0"/>
              </a:rPr>
              <a:t>, CVI}</a:t>
            </a:r>
          </a:p>
          <a:p>
            <a:pPr lvl="1">
              <a:defRPr/>
            </a:pPr>
            <a:r>
              <a:rPr lang="en-US" sz="1800" dirty="0" smtClean="0">
                <a:latin typeface="Arial" charset="0"/>
              </a:rPr>
              <a:t>Platform: CERN Web services, “</a:t>
            </a:r>
            <a:r>
              <a:rPr lang="en-US" sz="1800" dirty="0" err="1" smtClean="0">
                <a:latin typeface="Arial" charset="0"/>
              </a:rPr>
              <a:t>VOBox</a:t>
            </a:r>
            <a:r>
              <a:rPr lang="en-US" sz="1800" dirty="0" smtClean="0">
                <a:latin typeface="Arial" charset="0"/>
              </a:rPr>
              <a:t>”</a:t>
            </a:r>
          </a:p>
          <a:p>
            <a:pPr lvl="1">
              <a:defRPr/>
            </a:pPr>
            <a:r>
              <a:rPr lang="en-US" sz="1800" dirty="0" smtClean="0">
                <a:latin typeface="Arial" charset="0"/>
              </a:rPr>
              <a:t>Software: </a:t>
            </a:r>
            <a:r>
              <a:rPr lang="en-US" sz="1800" dirty="0" err="1" smtClean="0">
                <a:latin typeface="Arial" charset="0"/>
              </a:rPr>
              <a:t>Indico</a:t>
            </a:r>
            <a:endParaRPr lang="en-US" sz="1800" dirty="0" smtClean="0">
              <a:latin typeface="Arial" charset="0"/>
            </a:endParaRPr>
          </a:p>
          <a:p>
            <a:pPr lvl="1">
              <a:defRPr/>
            </a:pPr>
            <a:endParaRPr lang="en-US" sz="1800" dirty="0">
              <a:latin typeface="Arial" charset="0"/>
            </a:endParaRPr>
          </a:p>
          <a:p>
            <a:pPr lvl="1">
              <a:defRPr/>
            </a:pPr>
            <a:endParaRPr lang="en-US" sz="1800" dirty="0" smtClean="0">
              <a:latin typeface="Arial" charset="0"/>
            </a:endParaRPr>
          </a:p>
          <a:p>
            <a:pPr lvl="1">
              <a:defRPr/>
            </a:pPr>
            <a:endParaRPr lang="en-US" sz="1800" dirty="0">
              <a:latin typeface="Arial" charset="0"/>
            </a:endParaRPr>
          </a:p>
          <a:p>
            <a:pPr lvl="1">
              <a:defRPr/>
            </a:pPr>
            <a:endParaRPr lang="en-US" sz="1800" dirty="0" smtClean="0">
              <a:latin typeface="Arial" charset="0"/>
            </a:endParaRPr>
          </a:p>
          <a:p>
            <a:pPr lvl="1">
              <a:defRPr/>
            </a:pPr>
            <a:endParaRPr lang="en-US" sz="1800" dirty="0">
              <a:latin typeface="Arial" charset="0"/>
            </a:endParaRPr>
          </a:p>
          <a:p>
            <a:pPr lvl="1">
              <a:defRPr/>
            </a:pPr>
            <a:endParaRPr lang="en-US" sz="1800" dirty="0" smtClean="0">
              <a:latin typeface="Arial" charset="0"/>
            </a:endParaRPr>
          </a:p>
          <a:p>
            <a:pPr lvl="1">
              <a:defRPr/>
            </a:pPr>
            <a:endParaRPr lang="en-US" sz="1800" dirty="0">
              <a:latin typeface="Arial" charset="0"/>
            </a:endParaRPr>
          </a:p>
          <a:p>
            <a:pPr>
              <a:defRPr/>
            </a:pPr>
            <a:r>
              <a:rPr lang="en-US" dirty="0" smtClean="0"/>
              <a:t>Need to be more dynamic than now in order to support this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662299"/>
              </p:ext>
            </p:extLst>
          </p:nvPr>
        </p:nvGraphicFramePr>
        <p:xfrm>
          <a:off x="1271762" y="3233816"/>
          <a:ext cx="6096000" cy="2225676"/>
        </p:xfrm>
        <a:graphic>
          <a:graphicData uri="http://schemas.openxmlformats.org/drawingml/2006/table">
            <a:tbl>
              <a:tblPr firstRow="1" bandRow="1"/>
              <a:tblGrid>
                <a:gridCol w="576486"/>
                <a:gridCol w="720080"/>
                <a:gridCol w="936104"/>
                <a:gridCol w="2644130"/>
                <a:gridCol w="1219200"/>
              </a:tblGrid>
              <a:tr h="37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Applications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T="45733" marB="457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>
                          <a:solidFill>
                            <a:srgbClr val="000000"/>
                          </a:solidFill>
                        </a:rPr>
                        <a:t>Platform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 marT="45733" marB="457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800" dirty="0"/>
                    </a:p>
                  </a:txBody>
                  <a:tcPr marT="45733" marB="457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>
                          <a:solidFill>
                            <a:srgbClr val="000000"/>
                          </a:solidFill>
                        </a:rPr>
                        <a:t>Infrastructure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 marT="45733" marB="457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46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dirty="0" smtClean="0">
                          <a:solidFill>
                            <a:srgbClr val="000000"/>
                          </a:solidFill>
                        </a:rPr>
                        <a:t>Facilities</a:t>
                      </a:r>
                      <a:endParaRPr lang="en-GB" sz="1800" dirty="0">
                        <a:solidFill>
                          <a:srgbClr val="000000"/>
                        </a:solidFill>
                      </a:endParaRPr>
                    </a:p>
                  </a:txBody>
                  <a:tcPr marT="45733" marB="4573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Down Arrow 17"/>
          <p:cNvSpPr/>
          <p:nvPr/>
        </p:nvSpPr>
        <p:spPr>
          <a:xfrm>
            <a:off x="1386169" y="3352879"/>
            <a:ext cx="287337" cy="1557338"/>
          </a:xfrm>
          <a:prstGeom prst="downArrow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2106894" y="3352879"/>
            <a:ext cx="287337" cy="1198563"/>
          </a:xfrm>
          <a:prstGeom prst="downArrow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2899056" y="3352879"/>
            <a:ext cx="287338" cy="809625"/>
          </a:xfrm>
          <a:prstGeom prst="downArrow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3762656" y="3352879"/>
            <a:ext cx="288925" cy="539750"/>
          </a:xfrm>
          <a:prstGeom prst="downArrow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805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standard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462" y="1882587"/>
            <a:ext cx="7617382" cy="4513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4260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Agile Infrastructure project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Integrates all the activities in IT that are reworking all aspects of running and managing the CC (and the remote extensions)</a:t>
            </a:r>
          </a:p>
          <a:p>
            <a:r>
              <a:rPr lang="en-US" dirty="0" smtClean="0"/>
              <a:t>Started with 2 aspects: configuration management (full machine lifecycle); and </a:t>
            </a:r>
            <a:r>
              <a:rPr lang="en-US" dirty="0" err="1" smtClean="0"/>
              <a:t>virtualisation</a:t>
            </a:r>
            <a:r>
              <a:rPr lang="en-US" dirty="0" smtClean="0"/>
              <a:t>/internal cloud deployment</a:t>
            </a:r>
          </a:p>
          <a:p>
            <a:r>
              <a:rPr lang="en-US" dirty="0" smtClean="0"/>
              <a:t>In parallel we re-assessed the monitoring infrastructure IT-wide</a:t>
            </a:r>
          </a:p>
          <a:p>
            <a:pPr lvl="1"/>
            <a:r>
              <a:rPr lang="en-US" dirty="0" smtClean="0"/>
              <a:t>To remove duplicities; Most important: to be able to data mine and </a:t>
            </a:r>
            <a:r>
              <a:rPr lang="en-US" dirty="0" err="1" smtClean="0"/>
              <a:t>analyse</a:t>
            </a:r>
            <a:r>
              <a:rPr lang="en-US" dirty="0" smtClean="0"/>
              <a:t> monitoring information (automation, trends, etc.)</a:t>
            </a:r>
          </a:p>
          <a:p>
            <a:r>
              <a:rPr lang="en-US" dirty="0" smtClean="0"/>
              <a:t>Integrated all 3 aspects together into one overall umbrella project</a:t>
            </a:r>
          </a:p>
          <a:p>
            <a:pPr lvl="1"/>
            <a:r>
              <a:rPr lang="en-US" dirty="0" smtClean="0"/>
              <a:t>Coordinated by Bernd Panzer; with effort drawn from across most IT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786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Aspects of the Agile Infrastructure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Areas that deal with:</a:t>
            </a:r>
          </a:p>
          <a:p>
            <a:pPr lvl="1"/>
            <a:r>
              <a:rPr lang="en-US" dirty="0" smtClean="0"/>
              <a:t>Overall architecture</a:t>
            </a:r>
          </a:p>
          <a:p>
            <a:pPr lvl="1"/>
            <a:r>
              <a:rPr lang="en-US" dirty="0" smtClean="0"/>
              <a:t>Installation</a:t>
            </a:r>
          </a:p>
          <a:p>
            <a:pPr lvl="1"/>
            <a:r>
              <a:rPr lang="en-US" dirty="0" smtClean="0"/>
              <a:t>Configuration management</a:t>
            </a:r>
          </a:p>
          <a:p>
            <a:pPr lvl="1"/>
            <a:r>
              <a:rPr lang="en-US" dirty="0" smtClean="0"/>
              <a:t>Monitoring &amp; accounting (billing?)</a:t>
            </a:r>
          </a:p>
          <a:p>
            <a:pPr lvl="1"/>
            <a:r>
              <a:rPr lang="en-US" dirty="0" smtClean="0"/>
              <a:t>Orchestration/Scheduling and task/job placement </a:t>
            </a:r>
          </a:p>
          <a:p>
            <a:pPr lvl="1"/>
            <a:r>
              <a:rPr lang="en-US" dirty="0" smtClean="0"/>
              <a:t>Storage infrastructure</a:t>
            </a:r>
          </a:p>
          <a:p>
            <a:pPr lvl="1"/>
            <a:r>
              <a:rPr lang="en-US" dirty="0" smtClean="0"/>
              <a:t>Network infrastructure</a:t>
            </a:r>
          </a:p>
          <a:p>
            <a:pPr lvl="1"/>
            <a:r>
              <a:rPr lang="en-US" dirty="0" smtClean="0"/>
              <a:t>Private and hybrid cloud 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33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management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23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IT">
  <a:themeElements>
    <a:clrScheme name="2_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10307</TotalTime>
  <Words>3275</Words>
  <Application>Microsoft Macintosh PowerPoint</Application>
  <PresentationFormat>On-screen Show (4:3)</PresentationFormat>
  <Paragraphs>508</Paragraphs>
  <Slides>48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Orbit</vt:lpstr>
      <vt:lpstr>2_IT</vt:lpstr>
      <vt:lpstr>Custom Design</vt:lpstr>
      <vt:lpstr>Office Theme</vt:lpstr>
      <vt:lpstr>Twilight</vt:lpstr>
      <vt:lpstr>Image</vt:lpstr>
      <vt:lpstr>Updating the CERN Computer Centre Infrastructure</vt:lpstr>
      <vt:lpstr>Outline</vt:lpstr>
      <vt:lpstr>Rationale</vt:lpstr>
      <vt:lpstr>Some other reasons</vt:lpstr>
      <vt:lpstr>?aaS</vt:lpstr>
      <vt:lpstr>Use standard tools</vt:lpstr>
      <vt:lpstr>Agile Infrastructure project</vt:lpstr>
      <vt:lpstr>Aspects of the Agile Infrastructure</vt:lpstr>
      <vt:lpstr>Configuration management</vt:lpstr>
      <vt:lpstr>Project scope</vt:lpstr>
      <vt:lpstr>Scaling challenges: nodes</vt:lpstr>
      <vt:lpstr>Scaling challenges: people </vt:lpstr>
      <vt:lpstr>Current tool snapshot (liable to change)</vt:lpstr>
      <vt:lpstr>VM management</vt:lpstr>
      <vt:lpstr>Today</vt:lpstr>
      <vt:lpstr>Some goals</vt:lpstr>
      <vt:lpstr>Openstack</vt:lpstr>
      <vt:lpstr>Openstack projects:</vt:lpstr>
      <vt:lpstr>Monitoring</vt:lpstr>
      <vt:lpstr>Motives</vt:lpstr>
      <vt:lpstr>Monitoring Applications</vt:lpstr>
      <vt:lpstr>Monitoring Data</vt:lpstr>
      <vt:lpstr>Analysis</vt:lpstr>
      <vt:lpstr>Constraints (Technology)</vt:lpstr>
      <vt:lpstr>User Stories</vt:lpstr>
      <vt:lpstr>Architecture Overview</vt:lpstr>
      <vt:lpstr>Central Storage and Analysis</vt:lpstr>
      <vt:lpstr>Integrating Closed Solutions</vt:lpstr>
      <vt:lpstr>Milestones</vt:lpstr>
      <vt:lpstr>Monitoring: note</vt:lpstr>
      <vt:lpstr>Agile Infrastructure project: summary</vt:lpstr>
      <vt:lpstr>Clouds &amp; virtualisation</vt:lpstr>
      <vt:lpstr>Helix Nebula project</vt:lpstr>
      <vt:lpstr>Origin of the initiative</vt:lpstr>
      <vt:lpstr>Timeline</vt:lpstr>
      <vt:lpstr>Role of Helix Nebula: The Science Cloud</vt:lpstr>
      <vt:lpstr>Specific outcomes</vt:lpstr>
      <vt:lpstr>Scientific Flagships</vt:lpstr>
      <vt:lpstr>ATLAS use case</vt:lpstr>
      <vt:lpstr>Immediate and longer term goals</vt:lpstr>
      <vt:lpstr>Service Procurement</vt:lpstr>
      <vt:lpstr>Summary</vt:lpstr>
      <vt:lpstr>Summary</vt:lpstr>
      <vt:lpstr>Extension of the Tier 0</vt:lpstr>
      <vt:lpstr>Remote Tier 0</vt:lpstr>
      <vt:lpstr>Summary</vt:lpstr>
      <vt:lpstr>Milestones</vt:lpstr>
      <vt:lpstr>Technical details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Updating the CERN Computer Centre Infrastructure</dc:title>
  <dc:creator>Ian Bird</dc:creator>
  <cp:lastModifiedBy>Ian Bird</cp:lastModifiedBy>
  <cp:revision>31</cp:revision>
  <dcterms:created xsi:type="dcterms:W3CDTF">2012-03-13T16:33:29Z</dcterms:created>
  <dcterms:modified xsi:type="dcterms:W3CDTF">2012-03-21T09:03:31Z</dcterms:modified>
</cp:coreProperties>
</file>