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9"/>
  </p:notesMasterIdLst>
  <p:handoutMasterIdLst>
    <p:handoutMasterId r:id="rId20"/>
  </p:handoutMasterIdLst>
  <p:sldIdLst>
    <p:sldId id="256" r:id="rId2"/>
    <p:sldId id="293" r:id="rId3"/>
    <p:sldId id="318" r:id="rId4"/>
    <p:sldId id="320" r:id="rId5"/>
    <p:sldId id="321" r:id="rId6"/>
    <p:sldId id="319" r:id="rId7"/>
    <p:sldId id="317" r:id="rId8"/>
    <p:sldId id="322" r:id="rId9"/>
    <p:sldId id="323" r:id="rId10"/>
    <p:sldId id="324" r:id="rId11"/>
    <p:sldId id="325" r:id="rId12"/>
    <p:sldId id="326" r:id="rId13"/>
    <p:sldId id="327" r:id="rId14"/>
    <p:sldId id="316" r:id="rId15"/>
    <p:sldId id="301" r:id="rId16"/>
    <p:sldId id="315" r:id="rId17"/>
    <p:sldId id="328" r:id="rId18"/>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1pPr>
    <a:lvl2pPr marL="4572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2pPr>
    <a:lvl3pPr marL="9144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3pPr>
    <a:lvl4pPr marL="13716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4pPr>
    <a:lvl5pPr marL="18288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2400" kern="1200">
        <a:solidFill>
          <a:schemeClr val="tx1"/>
        </a:solidFill>
        <a:latin typeface="Lucida Grande" pitchFamily="84" charset="0"/>
        <a:ea typeface="ヒラギノ角ゴ Pro W3" pitchFamily="84" charset="-128"/>
        <a:cs typeface="+mn-cs"/>
      </a:defRPr>
    </a:lvl6pPr>
    <a:lvl7pPr marL="2743200" algn="l" defTabSz="914400" rtl="0" eaLnBrk="1" latinLnBrk="0" hangingPunct="1">
      <a:defRPr sz="2400" kern="1200">
        <a:solidFill>
          <a:schemeClr val="tx1"/>
        </a:solidFill>
        <a:latin typeface="Lucida Grande" pitchFamily="84" charset="0"/>
        <a:ea typeface="ヒラギノ角ゴ Pro W3" pitchFamily="84" charset="-128"/>
        <a:cs typeface="+mn-cs"/>
      </a:defRPr>
    </a:lvl7pPr>
    <a:lvl8pPr marL="3200400" algn="l" defTabSz="914400" rtl="0" eaLnBrk="1" latinLnBrk="0" hangingPunct="1">
      <a:defRPr sz="2400" kern="1200">
        <a:solidFill>
          <a:schemeClr val="tx1"/>
        </a:solidFill>
        <a:latin typeface="Lucida Grande" pitchFamily="84" charset="0"/>
        <a:ea typeface="ヒラギノ角ゴ Pro W3" pitchFamily="84" charset="-128"/>
        <a:cs typeface="+mn-cs"/>
      </a:defRPr>
    </a:lvl8pPr>
    <a:lvl9pPr marL="3657600" algn="l" defTabSz="914400" rtl="0" eaLnBrk="1" latinLnBrk="0" hangingPunct="1">
      <a:defRPr sz="2400" kern="1200">
        <a:solidFill>
          <a:schemeClr val="tx1"/>
        </a:solidFill>
        <a:latin typeface="Lucida Grande" pitchFamily="84" charset="0"/>
        <a:ea typeface="ヒラギノ角ゴ Pro W3"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5" d="100"/>
          <a:sy n="85" d="100"/>
        </p:scale>
        <p:origin x="-120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85937-6FF5-C445-ACB9-9F464713F92D}" type="datetimeFigureOut">
              <a:rPr lang="en-US" smtClean="0"/>
              <a:t>08/05/2012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B01487-A5EB-9147-873E-FEC628449E5F}" type="slidenum">
              <a:rPr lang="en-US" smtClean="0"/>
              <a:t>‹#›</a:t>
            </a:fld>
            <a:endParaRPr lang="en-US"/>
          </a:p>
        </p:txBody>
      </p:sp>
    </p:spTree>
    <p:extLst>
      <p:ext uri="{BB962C8B-B14F-4D97-AF65-F5344CB8AC3E}">
        <p14:creationId xmlns:p14="http://schemas.microsoft.com/office/powerpoint/2010/main" val="3512095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ADDBFF2-9216-48EB-BCD2-6FC0E473544E}" type="slidenum">
              <a:rPr lang="en-GB"/>
              <a:pPr>
                <a:defRPr/>
              </a:pPr>
              <a:t>‹#›</a:t>
            </a:fld>
            <a:endParaRPr lang="en-GB"/>
          </a:p>
        </p:txBody>
      </p:sp>
    </p:spTree>
    <p:extLst>
      <p:ext uri="{BB962C8B-B14F-4D97-AF65-F5344CB8AC3E}">
        <p14:creationId xmlns:p14="http://schemas.microsoft.com/office/powerpoint/2010/main" val="273382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5ECCB-D2D6-47DD-9F2B-E0D52A20D0C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8B7645-D8E9-46C3-86B4-60CD28484E4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981075"/>
            <a:ext cx="1943100" cy="50403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4213" y="981075"/>
            <a:ext cx="5676900" cy="50403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10C890-734D-4F2B-90BC-9AD75D43C5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CE2775-E956-414F-BA27-FBD68D57FA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722891-D3B3-43FA-8EF0-7474EC2C56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42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A30518-AD6C-485E-B5F3-9C31FADC0ED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5BA60E-1359-4938-B1AC-686739EEBF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A7F324-4841-49F8-8853-AD1CBADEBE3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A0F390-D524-4E13-AB54-6DF295E7C4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0A90A2-FA98-4CB7-8B1F-6174C184765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9 May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HEP FIM,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2899CF-374B-4972-9947-3DE8F34349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9810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4213" y="2205038"/>
            <a:ext cx="7772400"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smtClean="0"/>
            </a:lvl1pPr>
          </a:lstStyle>
          <a:p>
            <a:pPr>
              <a:defRPr/>
            </a:pPr>
            <a:r>
              <a:rPr lang="en-GB" smtClean="0"/>
              <a:t>9 May 12</a:t>
            </a: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r>
              <a:rPr lang="en-US" smtClean="0"/>
              <a:t>HEP FIM, Kelsey</a:t>
            </a:r>
            <a:endParaRPr lang="en-US"/>
          </a:p>
        </p:txBody>
      </p:sp>
      <p:sp>
        <p:nvSpPr>
          <p:cNvPr id="410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11C46EFB-F553-4F51-93D3-0EB19F44BAE7}" type="slidenum">
              <a:rPr lang="en-US"/>
              <a:pPr>
                <a:defRPr/>
              </a:pPr>
              <a:t>‹#›</a:t>
            </a:fld>
            <a:endParaRPr lang="en-US"/>
          </a:p>
        </p:txBody>
      </p:sp>
      <p:pic>
        <p:nvPicPr>
          <p:cNvPr id="1031" name="Picture 7" descr="SCI_PPT_templ4"/>
          <p:cNvPicPr>
            <a:picLocks noChangeAspect="1" noChangeArrowheads="1"/>
          </p:cNvPicPr>
          <p:nvPr/>
        </p:nvPicPr>
        <p:blipFill>
          <a:blip r:embed="rId13" cstate="print"/>
          <a:srcRect/>
          <a:stretch>
            <a:fillRect/>
          </a:stretch>
        </p:blipFill>
        <p:spPr bwMode="auto">
          <a:xfrm>
            <a:off x="0" y="0"/>
            <a:ext cx="7162800" cy="1517650"/>
          </a:xfrm>
          <a:prstGeom prst="rect">
            <a:avLst/>
          </a:prstGeom>
          <a:noFill/>
          <a:ln w="9525">
            <a:noFill/>
            <a:miter lim="800000"/>
            <a:headEnd/>
            <a:tailEnd/>
          </a:ln>
        </p:spPr>
      </p:pic>
      <p:pic>
        <p:nvPicPr>
          <p:cNvPr id="1032" name="Picture 9" descr="gridpp2_logo"/>
          <p:cNvPicPr>
            <a:picLocks noChangeAspect="1" noChangeArrowheads="1"/>
          </p:cNvPicPr>
          <p:nvPr/>
        </p:nvPicPr>
        <p:blipFill>
          <a:blip r:embed="rId14" cstate="print"/>
          <a:srcRect/>
          <a:stretch>
            <a:fillRect/>
          </a:stretch>
        </p:blipFill>
        <p:spPr bwMode="auto">
          <a:xfrm>
            <a:off x="7019925" y="115888"/>
            <a:ext cx="1979613"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2pPr>
      <a:lvl3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3pPr>
      <a:lvl4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4pPr>
      <a:lvl5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5pPr>
      <a:lvl6pPr marL="457200" algn="ctr" rtl="0" fontAlgn="base">
        <a:spcBef>
          <a:spcPct val="0"/>
        </a:spcBef>
        <a:spcAft>
          <a:spcPct val="0"/>
        </a:spcAft>
        <a:defRPr sz="4400">
          <a:solidFill>
            <a:schemeClr val="tx2"/>
          </a:solidFill>
          <a:latin typeface="Lucida Grande" pitchFamily="84" charset="0"/>
          <a:ea typeface="ヒラギノ角ゴ Pro W3" pitchFamily="84" charset="-128"/>
        </a:defRPr>
      </a:lvl6pPr>
      <a:lvl7pPr marL="914400" algn="ctr" rtl="0" fontAlgn="base">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fontAlgn="base">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fontAlgn="base">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onferenceDisplay.py?confId=177418" TargetMode="External"/><Relationship Id="rId3" Type="http://schemas.openxmlformats.org/officeDocument/2006/relationships/hyperlink" Target="https://cdsweb.cern.ch/record/1442597"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dirty="0" smtClean="0"/>
              <a:t>Federated Identity Management for HEP </a:t>
            </a:r>
          </a:p>
        </p:txBody>
      </p:sp>
      <p:sp>
        <p:nvSpPr>
          <p:cNvPr id="2051" name="Rectangle 3"/>
          <p:cNvSpPr>
            <a:spLocks noGrp="1" noChangeArrowheads="1"/>
          </p:cNvSpPr>
          <p:nvPr>
            <p:ph type="subTitle" idx="1"/>
          </p:nvPr>
        </p:nvSpPr>
        <p:spPr/>
        <p:txBody>
          <a:bodyPr/>
          <a:lstStyle/>
          <a:p>
            <a:pPr eaLnBrk="1" hangingPunct="1"/>
            <a:r>
              <a:rPr lang="en-US" dirty="0" smtClean="0"/>
              <a:t>David Kelsey</a:t>
            </a:r>
          </a:p>
          <a:p>
            <a:pPr eaLnBrk="1" hangingPunct="1"/>
            <a:r>
              <a:rPr lang="en-US" dirty="0" smtClean="0"/>
              <a:t>WLCG GDB</a:t>
            </a:r>
            <a:r>
              <a:rPr lang="en-US" dirty="0" smtClean="0"/>
              <a:t/>
            </a:r>
            <a:br>
              <a:rPr lang="en-US" dirty="0" smtClean="0"/>
            </a:br>
            <a:r>
              <a:rPr lang="en-US" dirty="0" smtClean="0"/>
              <a:t>9 May</a:t>
            </a:r>
            <a:r>
              <a:rPr lang="en-US" dirty="0" smtClean="0"/>
              <a:t> </a:t>
            </a:r>
            <a:r>
              <a:rPr lang="en-US" dirty="0" smtClean="0"/>
              <a:t>2012</a:t>
            </a:r>
          </a:p>
        </p:txBody>
      </p:sp>
      <p:pic>
        <p:nvPicPr>
          <p:cNvPr id="2" name="Picture 1"/>
          <p:cNvPicPr>
            <a:picLocks noChangeAspect="1"/>
          </p:cNvPicPr>
          <p:nvPr/>
        </p:nvPicPr>
        <p:blipFill>
          <a:blip r:embed="rId2"/>
          <a:stretch>
            <a:fillRect/>
          </a:stretch>
        </p:blipFill>
        <p:spPr>
          <a:xfrm>
            <a:off x="251520" y="5130056"/>
            <a:ext cx="1440160" cy="1440160"/>
          </a:xfrm>
          <a:prstGeom prst="rect">
            <a:avLst/>
          </a:prstGeom>
        </p:spPr>
      </p:pic>
      <p:pic>
        <p:nvPicPr>
          <p:cNvPr id="3" name="Picture 2"/>
          <p:cNvPicPr>
            <a:picLocks noChangeAspect="1"/>
          </p:cNvPicPr>
          <p:nvPr/>
        </p:nvPicPr>
        <p:blipFill>
          <a:blip r:embed="rId3"/>
          <a:stretch>
            <a:fillRect/>
          </a:stretch>
        </p:blipFill>
        <p:spPr>
          <a:xfrm>
            <a:off x="7308304" y="5085184"/>
            <a:ext cx="1308100" cy="1447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vision statement</a:t>
            </a:r>
            <a:endParaRPr lang="en-US" dirty="0"/>
          </a:p>
        </p:txBody>
      </p:sp>
      <p:sp>
        <p:nvSpPr>
          <p:cNvPr id="3" name="Content Placeholder 2"/>
          <p:cNvSpPr>
            <a:spLocks noGrp="1"/>
          </p:cNvSpPr>
          <p:nvPr>
            <p:ph idx="1"/>
          </p:nvPr>
        </p:nvSpPr>
        <p:spPr/>
        <p:txBody>
          <a:bodyPr/>
          <a:lstStyle/>
          <a:p>
            <a:pPr marL="0" indent="0">
              <a:buNone/>
            </a:pPr>
            <a:r>
              <a:rPr lang="en-US" sz="2400" b="1" i="1" dirty="0"/>
              <a:t>A</a:t>
            </a:r>
            <a:r>
              <a:rPr lang="en-US" sz="2400" b="1" i="1" dirty="0" smtClean="0"/>
              <a:t> </a:t>
            </a:r>
            <a:r>
              <a:rPr lang="en-US" sz="2400" b="1" i="1" dirty="0"/>
              <a:t>common policy and trust framework for Identity Management based on existing structures and federations either presently in use by or available to the communities. This framework must provide researchers with unique electronic identities authenticated in multiple administrative domains and across national boundaries that can be used together with community defined attributes to authorize access to digital </a:t>
            </a:r>
            <a:r>
              <a:rPr lang="en-US" sz="2400" b="1" i="1" dirty="0" smtClean="0"/>
              <a:t>resources </a:t>
            </a:r>
            <a:endParaRPr lang="en-US" sz="2400" i="1" dirty="0"/>
          </a:p>
          <a:p>
            <a:endParaRPr lang="en-US" sz="2400"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10</a:t>
            </a:fld>
            <a:endParaRPr lang="en-US"/>
          </a:p>
        </p:txBody>
      </p:sp>
    </p:spTree>
    <p:extLst>
      <p:ext uri="{BB962C8B-B14F-4D97-AF65-F5344CB8AC3E}">
        <p14:creationId xmlns:p14="http://schemas.microsoft.com/office/powerpoint/2010/main" val="3039874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lstStyle/>
          <a:p>
            <a:r>
              <a:rPr lang="en-US" i="1" dirty="0" smtClean="0"/>
              <a:t>To Research Communities</a:t>
            </a:r>
          </a:p>
          <a:p>
            <a:pPr lvl="1"/>
            <a:r>
              <a:rPr lang="en-US" dirty="0" smtClean="0"/>
              <a:t>Must perform a risk analysis of using federated </a:t>
            </a:r>
            <a:r>
              <a:rPr lang="en-US" dirty="0" err="1" smtClean="0"/>
              <a:t>IdM</a:t>
            </a:r>
            <a:endParaRPr lang="en-US" dirty="0" smtClean="0"/>
          </a:p>
          <a:p>
            <a:pPr lvl="2"/>
            <a:r>
              <a:rPr lang="en-US" dirty="0" smtClean="0"/>
              <a:t>Together with technology providers, IdPs and SPs</a:t>
            </a:r>
          </a:p>
          <a:p>
            <a:pPr lvl="1"/>
            <a:r>
              <a:rPr lang="en-US" dirty="0" smtClean="0"/>
              <a:t>Perform pilot studies</a:t>
            </a:r>
          </a:p>
          <a:p>
            <a:pPr lvl="2"/>
            <a:r>
              <a:rPr lang="en-US" dirty="0" smtClean="0"/>
              <a:t>In collaboration with FIM providers</a:t>
            </a:r>
          </a:p>
          <a:p>
            <a:pPr lvl="1"/>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11</a:t>
            </a:fld>
            <a:endParaRPr lang="en-US"/>
          </a:p>
        </p:txBody>
      </p:sp>
    </p:spTree>
    <p:extLst>
      <p:ext uri="{BB962C8B-B14F-4D97-AF65-F5344CB8AC3E}">
        <p14:creationId xmlns:p14="http://schemas.microsoft.com/office/powerpoint/2010/main" val="1160754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(2)</a:t>
            </a:r>
            <a:endParaRPr lang="en-US" dirty="0"/>
          </a:p>
        </p:txBody>
      </p:sp>
      <p:sp>
        <p:nvSpPr>
          <p:cNvPr id="3" name="Content Placeholder 2"/>
          <p:cNvSpPr>
            <a:spLocks noGrp="1"/>
          </p:cNvSpPr>
          <p:nvPr>
            <p:ph idx="1"/>
          </p:nvPr>
        </p:nvSpPr>
        <p:spPr/>
        <p:txBody>
          <a:bodyPr/>
          <a:lstStyle/>
          <a:p>
            <a:r>
              <a:rPr lang="en-US" i="1" dirty="0" smtClean="0"/>
              <a:t>To technology providers</a:t>
            </a:r>
          </a:p>
          <a:p>
            <a:pPr lvl="1"/>
            <a:r>
              <a:rPr lang="en-US" dirty="0" smtClean="0"/>
              <a:t>This includes REFEDS and national federations</a:t>
            </a:r>
          </a:p>
          <a:p>
            <a:pPr lvl="1"/>
            <a:r>
              <a:rPr lang="en-US" dirty="0" smtClean="0"/>
              <a:t>Separation of </a:t>
            </a:r>
            <a:r>
              <a:rPr lang="en-US" dirty="0" err="1" smtClean="0"/>
              <a:t>AuthN</a:t>
            </a:r>
            <a:r>
              <a:rPr lang="en-US" dirty="0" smtClean="0"/>
              <a:t> and </a:t>
            </a:r>
            <a:r>
              <a:rPr lang="en-US" dirty="0" err="1" smtClean="0"/>
              <a:t>AuthZ</a:t>
            </a:r>
            <a:endParaRPr lang="en-US" dirty="0" smtClean="0"/>
          </a:p>
          <a:p>
            <a:pPr lvl="1"/>
            <a:r>
              <a:rPr lang="en-US" dirty="0" smtClean="0"/>
              <a:t>Revocation of Credentials</a:t>
            </a:r>
          </a:p>
          <a:p>
            <a:pPr lvl="1"/>
            <a:r>
              <a:rPr lang="en-US" dirty="0"/>
              <a:t>Attribute delegation to the research </a:t>
            </a:r>
            <a:r>
              <a:rPr lang="en-US" dirty="0" smtClean="0"/>
              <a:t>community</a:t>
            </a:r>
          </a:p>
          <a:p>
            <a:pPr lvl="1"/>
            <a:r>
              <a:rPr lang="en-US" dirty="0" smtClean="0"/>
              <a:t>Levels of Assurance</a:t>
            </a:r>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12</a:t>
            </a:fld>
            <a:endParaRPr lang="en-US"/>
          </a:p>
        </p:txBody>
      </p:sp>
    </p:spTree>
    <p:extLst>
      <p:ext uri="{BB962C8B-B14F-4D97-AF65-F5344CB8AC3E}">
        <p14:creationId xmlns:p14="http://schemas.microsoft.com/office/powerpoint/2010/main" val="771960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(3)</a:t>
            </a:r>
            <a:endParaRPr lang="en-US" dirty="0"/>
          </a:p>
        </p:txBody>
      </p:sp>
      <p:sp>
        <p:nvSpPr>
          <p:cNvPr id="3" name="Content Placeholder 2"/>
          <p:cNvSpPr>
            <a:spLocks noGrp="1"/>
          </p:cNvSpPr>
          <p:nvPr>
            <p:ph idx="1"/>
          </p:nvPr>
        </p:nvSpPr>
        <p:spPr/>
        <p:txBody>
          <a:bodyPr/>
          <a:lstStyle/>
          <a:p>
            <a:r>
              <a:rPr lang="en-US" i="1" dirty="0" smtClean="0"/>
              <a:t>To funding bodies</a:t>
            </a:r>
          </a:p>
          <a:p>
            <a:pPr lvl="1"/>
            <a:r>
              <a:rPr lang="en-US" dirty="0" smtClean="0"/>
              <a:t>An agreed funding model</a:t>
            </a:r>
          </a:p>
          <a:p>
            <a:pPr lvl="1"/>
            <a:r>
              <a:rPr lang="en-US" dirty="0" smtClean="0"/>
              <a:t>An agreed governance structure</a:t>
            </a:r>
          </a:p>
          <a:p>
            <a:pPr lvl="1"/>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13</a:t>
            </a:fld>
            <a:endParaRPr lang="en-US"/>
          </a:p>
        </p:txBody>
      </p:sp>
    </p:spTree>
    <p:extLst>
      <p:ext uri="{BB962C8B-B14F-4D97-AF65-F5344CB8AC3E}">
        <p14:creationId xmlns:p14="http://schemas.microsoft.com/office/powerpoint/2010/main" val="1079311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Federated </a:t>
            </a:r>
            <a:r>
              <a:rPr lang="en-US" dirty="0" err="1" smtClean="0"/>
              <a:t>IdM</a:t>
            </a:r>
            <a:r>
              <a:rPr lang="en-US" dirty="0" smtClean="0"/>
              <a:t> in HEP</a:t>
            </a:r>
            <a:endParaRPr lang="en-US" dirty="0"/>
          </a:p>
        </p:txBody>
      </p:sp>
      <p:sp>
        <p:nvSpPr>
          <p:cNvPr id="3" name="Content Placeholder 2"/>
          <p:cNvSpPr>
            <a:spLocks noGrp="1"/>
          </p:cNvSpPr>
          <p:nvPr>
            <p:ph idx="1"/>
          </p:nvPr>
        </p:nvSpPr>
        <p:spPr/>
        <p:txBody>
          <a:bodyPr/>
          <a:lstStyle/>
          <a:p>
            <a:r>
              <a:rPr lang="en-US" sz="2000" dirty="0" smtClean="0"/>
              <a:t>X.509 certificates for Grid services</a:t>
            </a:r>
          </a:p>
          <a:p>
            <a:pPr lvl="1"/>
            <a:r>
              <a:rPr lang="en-US" sz="1600" dirty="0" smtClean="0"/>
              <a:t>Using TERENA Cert Service in </a:t>
            </a:r>
            <a:r>
              <a:rPr lang="en-US" sz="1600" dirty="0" smtClean="0"/>
              <a:t>some places</a:t>
            </a:r>
            <a:endParaRPr lang="en-US" sz="1600" dirty="0" smtClean="0"/>
          </a:p>
          <a:p>
            <a:r>
              <a:rPr lang="en-US" sz="2000" dirty="0" smtClean="0"/>
              <a:t>But many other services (not just Grid!)</a:t>
            </a:r>
          </a:p>
          <a:p>
            <a:pPr lvl="1"/>
            <a:r>
              <a:rPr lang="en-US" sz="1800" dirty="0" smtClean="0"/>
              <a:t>E.g. collaboration tools, wikis, mail lists, webs, agenda pages, etc.</a:t>
            </a:r>
            <a:endParaRPr lang="en-US" sz="1800" dirty="0"/>
          </a:p>
          <a:p>
            <a:r>
              <a:rPr lang="en-US" sz="2000" dirty="0" smtClean="0"/>
              <a:t>Today CERN has to </a:t>
            </a:r>
            <a:r>
              <a:rPr lang="en-US" sz="2000" dirty="0" smtClean="0"/>
              <a:t>manage thousands </a:t>
            </a:r>
            <a:r>
              <a:rPr lang="en-US" sz="2000" dirty="0" smtClean="0"/>
              <a:t>of user accounts, many are “external”</a:t>
            </a:r>
            <a:endParaRPr lang="en-US" sz="2000" dirty="0"/>
          </a:p>
          <a:p>
            <a:r>
              <a:rPr lang="en-US" sz="2000" dirty="0" err="1" smtClean="0"/>
              <a:t>eduroam</a:t>
            </a:r>
            <a:r>
              <a:rPr lang="en-US" sz="2000" dirty="0" smtClean="0"/>
              <a:t> is one possible federated solution (for wireless)</a:t>
            </a:r>
          </a:p>
          <a:p>
            <a:r>
              <a:rPr lang="en-US" sz="2000" dirty="0" smtClean="0"/>
              <a:t>What about other services/federations?</a:t>
            </a:r>
          </a:p>
          <a:p>
            <a:pPr lvl="1"/>
            <a:r>
              <a:rPr lang="en-US" sz="1800" dirty="0" smtClean="0"/>
              <a:t>Using Shibboleth, SAML, </a:t>
            </a:r>
            <a:r>
              <a:rPr lang="en-US" sz="1800" dirty="0" err="1" smtClean="0"/>
              <a:t>OpenID</a:t>
            </a:r>
            <a:r>
              <a:rPr lang="en-US" sz="1800" dirty="0" smtClean="0"/>
              <a:t>, </a:t>
            </a:r>
            <a:r>
              <a:rPr lang="en-US" sz="1800" dirty="0" err="1" smtClean="0"/>
              <a:t>etc</a:t>
            </a:r>
            <a:r>
              <a:rPr lang="en-US" sz="1800" dirty="0" smtClean="0"/>
              <a:t> </a:t>
            </a:r>
          </a:p>
          <a:p>
            <a:r>
              <a:rPr lang="en-US" sz="2000" dirty="0" smtClean="0"/>
              <a:t>Technology appropriate to required level of assurance</a:t>
            </a:r>
            <a:endParaRPr lang="en-US" sz="2000" dirty="0"/>
          </a:p>
          <a:p>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14</a:t>
            </a:fld>
            <a:endParaRPr lang="en-US" dirty="0"/>
          </a:p>
        </p:txBody>
      </p:sp>
    </p:spTree>
    <p:extLst>
      <p:ext uri="{BB962C8B-B14F-4D97-AF65-F5344CB8AC3E}">
        <p14:creationId xmlns:p14="http://schemas.microsoft.com/office/powerpoint/2010/main" val="417521572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WLCG Federated Identity</a:t>
            </a:r>
            <a:endParaRPr lang="en-US" dirty="0"/>
          </a:p>
        </p:txBody>
      </p:sp>
      <p:sp>
        <p:nvSpPr>
          <p:cNvPr id="3" name="Content Placeholder 2"/>
          <p:cNvSpPr>
            <a:spLocks noGrp="1"/>
          </p:cNvSpPr>
          <p:nvPr>
            <p:ph idx="1"/>
          </p:nvPr>
        </p:nvSpPr>
        <p:spPr/>
        <p:txBody>
          <a:bodyPr/>
          <a:lstStyle/>
          <a:p>
            <a:r>
              <a:rPr lang="en-US" sz="2800" dirty="0" smtClean="0"/>
              <a:t>Security TEG </a:t>
            </a:r>
            <a:r>
              <a:rPr lang="en-US" sz="2800" dirty="0" smtClean="0"/>
              <a:t>started </a:t>
            </a:r>
            <a:r>
              <a:rPr lang="en-US" sz="2800" dirty="0" smtClean="0"/>
              <a:t>on this task</a:t>
            </a:r>
          </a:p>
          <a:p>
            <a:pPr lvl="1"/>
            <a:r>
              <a:rPr lang="en-US" sz="2400" dirty="0" smtClean="0"/>
              <a:t>Very much linked to the collaborative work</a:t>
            </a:r>
          </a:p>
          <a:p>
            <a:r>
              <a:rPr lang="en-US" sz="2800" dirty="0" smtClean="0"/>
              <a:t>Trust is essential!</a:t>
            </a:r>
          </a:p>
          <a:p>
            <a:pPr lvl="1"/>
            <a:r>
              <a:rPr lang="en-US" sz="2400" dirty="0" smtClean="0"/>
              <a:t>not just technology</a:t>
            </a:r>
          </a:p>
          <a:p>
            <a:r>
              <a:rPr lang="en-US" sz="2800" dirty="0" smtClean="0"/>
              <a:t>How to involve IGTF?</a:t>
            </a:r>
          </a:p>
          <a:p>
            <a:r>
              <a:rPr lang="en-US" sz="2800" dirty="0" smtClean="0"/>
              <a:t>We need to agree a good HEP pilot project to get some experience</a:t>
            </a:r>
            <a:endParaRPr lang="en-US" sz="2800"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15</a:t>
            </a:fld>
            <a:endParaRPr lang="en-US"/>
          </a:p>
        </p:txBody>
      </p:sp>
    </p:spTree>
    <p:extLst>
      <p:ext uri="{BB962C8B-B14F-4D97-AF65-F5344CB8AC3E}">
        <p14:creationId xmlns:p14="http://schemas.microsoft.com/office/powerpoint/2010/main" val="198448930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sz="2800" dirty="0" smtClean="0"/>
              <a:t>WLCG Security TEG</a:t>
            </a:r>
          </a:p>
          <a:p>
            <a:pPr lvl="1"/>
            <a:r>
              <a:rPr lang="en-US" sz="2400" dirty="0" smtClean="0"/>
              <a:t>Has agreed in principle </a:t>
            </a:r>
            <a:r>
              <a:rPr lang="en-US" sz="2400" dirty="0" smtClean="0"/>
              <a:t>to the vision and recommendations in the draft paper</a:t>
            </a:r>
          </a:p>
          <a:p>
            <a:pPr lvl="1"/>
            <a:r>
              <a:rPr lang="en-US" sz="2400" dirty="0" smtClean="0"/>
              <a:t>We still need </a:t>
            </a:r>
            <a:r>
              <a:rPr lang="en-US" sz="2400" dirty="0" smtClean="0"/>
              <a:t>to identify a good pilot project for WLCG/HEP/</a:t>
            </a:r>
            <a:r>
              <a:rPr lang="en-US" sz="2400" dirty="0" smtClean="0"/>
              <a:t>CERN</a:t>
            </a:r>
            <a:endParaRPr lang="en-US" sz="2800" dirty="0" smtClean="0"/>
          </a:p>
          <a:p>
            <a:r>
              <a:rPr lang="en-US" sz="2800" dirty="0" smtClean="0"/>
              <a:t>WLCG MB “endorsement” required</a:t>
            </a:r>
          </a:p>
          <a:p>
            <a:pPr lvl="1"/>
            <a:r>
              <a:rPr lang="en-US" sz="2400" dirty="0" smtClean="0"/>
              <a:t>Before the June workshop</a:t>
            </a:r>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16</a:t>
            </a:fld>
            <a:endParaRPr lang="en-US"/>
          </a:p>
        </p:txBody>
      </p:sp>
    </p:spTree>
    <p:extLst>
      <p:ext uri="{BB962C8B-B14F-4D97-AF65-F5344CB8AC3E}">
        <p14:creationId xmlns:p14="http://schemas.microsoft.com/office/powerpoint/2010/main" val="212554494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dirty="0" smtClean="0"/>
              <a:t>Questions?</a:t>
            </a:r>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17</a:t>
            </a:fld>
            <a:endParaRPr lang="en-US"/>
          </a:p>
        </p:txBody>
      </p:sp>
    </p:spTree>
    <p:extLst>
      <p:ext uri="{BB962C8B-B14F-4D97-AF65-F5344CB8AC3E}">
        <p14:creationId xmlns:p14="http://schemas.microsoft.com/office/powerpoint/2010/main" val="2594193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sz="2800" dirty="0" smtClean="0"/>
              <a:t>A sub-tas</a:t>
            </a:r>
            <a:r>
              <a:rPr lang="en-US" sz="2800" dirty="0" smtClean="0"/>
              <a:t>k in the Security TEG</a:t>
            </a:r>
            <a:endParaRPr lang="en-US" sz="2800" dirty="0" smtClean="0"/>
          </a:p>
          <a:p>
            <a:r>
              <a:rPr lang="en-US" sz="2800" dirty="0" smtClean="0"/>
              <a:t>Introduction </a:t>
            </a:r>
            <a:r>
              <a:rPr lang="en-US" sz="2800" dirty="0" smtClean="0"/>
              <a:t>to Federated Identity Management </a:t>
            </a:r>
            <a:r>
              <a:rPr lang="en-US" sz="2800" dirty="0" smtClean="0"/>
              <a:t>(</a:t>
            </a:r>
            <a:r>
              <a:rPr lang="en-US" sz="2800" dirty="0" smtClean="0"/>
              <a:t>FIM</a:t>
            </a:r>
            <a:r>
              <a:rPr lang="en-US" sz="2800" dirty="0" smtClean="0"/>
              <a:t>)</a:t>
            </a:r>
            <a:endParaRPr lang="en-US" sz="2800" dirty="0" smtClean="0"/>
          </a:p>
          <a:p>
            <a:r>
              <a:rPr lang="en-US" sz="2800" dirty="0" smtClean="0"/>
              <a:t>Research Communities </a:t>
            </a:r>
            <a:r>
              <a:rPr lang="en-US" sz="2800" dirty="0" smtClean="0"/>
              <a:t>Workshops</a:t>
            </a:r>
          </a:p>
          <a:p>
            <a:pPr lvl="1"/>
            <a:r>
              <a:rPr lang="en-US" sz="2400" dirty="0" smtClean="0"/>
              <a:t>HEP just one of the communities</a:t>
            </a:r>
            <a:endParaRPr lang="en-US" sz="2400" dirty="0" smtClean="0"/>
          </a:p>
          <a:p>
            <a:r>
              <a:rPr lang="en-US" sz="2800" dirty="0" smtClean="0"/>
              <a:t>WLCG Security </a:t>
            </a:r>
            <a:r>
              <a:rPr lang="en-US" sz="2800" dirty="0" smtClean="0"/>
              <a:t>TEG</a:t>
            </a:r>
          </a:p>
          <a:p>
            <a:r>
              <a:rPr lang="en-US" sz="2800" dirty="0" smtClean="0"/>
              <a:t>WLCG endorsement of the FIM paper recommendations</a:t>
            </a:r>
            <a:endParaRPr lang="en-US" sz="2800" dirty="0" smtClean="0"/>
          </a:p>
          <a:p>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dirty="0"/>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a:t>
            </a:fld>
            <a:endParaRPr lang="en-US"/>
          </a:p>
        </p:txBody>
      </p:sp>
    </p:spTree>
    <p:extLst>
      <p:ext uri="{BB962C8B-B14F-4D97-AF65-F5344CB8AC3E}">
        <p14:creationId xmlns:p14="http://schemas.microsoft.com/office/powerpoint/2010/main" val="3624659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to </a:t>
            </a:r>
            <a:r>
              <a:rPr lang="en-US" dirty="0" err="1" smtClean="0"/>
              <a:t>IdM</a:t>
            </a:r>
            <a:endParaRPr lang="en-US" dirty="0"/>
          </a:p>
        </p:txBody>
      </p:sp>
      <p:sp>
        <p:nvSpPr>
          <p:cNvPr id="3" name="Content Placeholder 2"/>
          <p:cNvSpPr>
            <a:spLocks noGrp="1"/>
          </p:cNvSpPr>
          <p:nvPr>
            <p:ph idx="1"/>
          </p:nvPr>
        </p:nvSpPr>
        <p:spPr/>
        <p:txBody>
          <a:bodyPr/>
          <a:lstStyle/>
          <a:p>
            <a:r>
              <a:rPr lang="en-US" sz="2000" dirty="0" smtClean="0"/>
              <a:t>Remove identity management from the service</a:t>
            </a:r>
          </a:p>
          <a:p>
            <a:pPr lvl="1"/>
            <a:r>
              <a:rPr lang="en-US" sz="1600" dirty="0" smtClean="0"/>
              <a:t>Identity managed in one place, typically by employer</a:t>
            </a:r>
          </a:p>
          <a:p>
            <a:pPr lvl="1"/>
            <a:r>
              <a:rPr lang="en-US" sz="1600" dirty="0" smtClean="0"/>
              <a:t>Benefits (and drawbacks!) of single sign-on</a:t>
            </a:r>
          </a:p>
          <a:p>
            <a:r>
              <a:rPr lang="en-US" sz="2000" dirty="0" smtClean="0"/>
              <a:t>Identity Provider (</a:t>
            </a:r>
            <a:r>
              <a:rPr lang="en-US" sz="2000" dirty="0" err="1" smtClean="0"/>
              <a:t>IdP</a:t>
            </a:r>
            <a:r>
              <a:rPr lang="en-US" sz="2000" dirty="0" smtClean="0"/>
              <a:t>) manages and provides attributes about Users</a:t>
            </a:r>
          </a:p>
          <a:p>
            <a:pPr lvl="1"/>
            <a:r>
              <a:rPr lang="en-US" sz="1800" dirty="0" smtClean="0"/>
              <a:t>For </a:t>
            </a:r>
            <a:r>
              <a:rPr lang="en-US" sz="1800" dirty="0" err="1" smtClean="0"/>
              <a:t>AuthN</a:t>
            </a:r>
            <a:r>
              <a:rPr lang="en-US" sz="1800" dirty="0" smtClean="0"/>
              <a:t> and to some extent </a:t>
            </a:r>
            <a:r>
              <a:rPr lang="en-US" sz="1800" dirty="0" err="1" smtClean="0"/>
              <a:t>AuthZ</a:t>
            </a:r>
            <a:endParaRPr lang="en-US" sz="1800" dirty="0" smtClean="0"/>
          </a:p>
          <a:p>
            <a:r>
              <a:rPr lang="en-US" sz="2000" dirty="0" smtClean="0"/>
              <a:t>Service Provider (SP) consumes attributes for access control and offers services to users</a:t>
            </a:r>
          </a:p>
          <a:p>
            <a:r>
              <a:rPr lang="en-US" sz="2000" dirty="0" smtClean="0"/>
              <a:t>Federation:</a:t>
            </a:r>
            <a:r>
              <a:rPr lang="en-US" sz="2000" dirty="0"/>
              <a:t> </a:t>
            </a:r>
            <a:r>
              <a:rPr lang="en-US" sz="2000" dirty="0" smtClean="0"/>
              <a:t>a common </a:t>
            </a:r>
            <a:r>
              <a:rPr lang="en-US" sz="2000" dirty="0"/>
              <a:t>trust and policy </a:t>
            </a:r>
            <a:r>
              <a:rPr lang="en-US" sz="2000" dirty="0" smtClean="0"/>
              <a:t>framework between multiple organisations, IdPs and SPs</a:t>
            </a:r>
          </a:p>
          <a:p>
            <a:r>
              <a:rPr lang="en-US" sz="2000" dirty="0" smtClean="0"/>
              <a:t>Federations also manage and distribute information (metadata) about the various providers</a:t>
            </a:r>
            <a:endParaRPr lang="en-US" sz="2000" dirty="0"/>
          </a:p>
          <a:p>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3</a:t>
            </a:fld>
            <a:endParaRPr lang="en-US"/>
          </a:p>
        </p:txBody>
      </p:sp>
    </p:spTree>
    <p:extLst>
      <p:ext uri="{BB962C8B-B14F-4D97-AF65-F5344CB8AC3E}">
        <p14:creationId xmlns:p14="http://schemas.microsoft.com/office/powerpoint/2010/main" val="32584354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9 May 12</a:t>
            </a:r>
            <a:endParaRPr lang="en-US"/>
          </a:p>
        </p:txBody>
      </p:sp>
      <p:sp>
        <p:nvSpPr>
          <p:cNvPr id="3" name="Footer Placeholder 2"/>
          <p:cNvSpPr>
            <a:spLocks noGrp="1"/>
          </p:cNvSpPr>
          <p:nvPr>
            <p:ph type="ftr" sz="quarter" idx="11"/>
          </p:nvPr>
        </p:nvSpPr>
        <p:spPr/>
        <p:txBody>
          <a:bodyPr/>
          <a:lstStyle/>
          <a:p>
            <a:pPr>
              <a:defRPr/>
            </a:pPr>
            <a:r>
              <a:rPr lang="en-US" smtClean="0"/>
              <a:t>HEP FIM,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4</a:t>
            </a:fld>
            <a:endParaRPr lang="en-US"/>
          </a:p>
        </p:txBody>
      </p:sp>
      <p:sp>
        <p:nvSpPr>
          <p:cNvPr id="7" name="Oval 6"/>
          <p:cNvSpPr/>
          <p:nvPr/>
        </p:nvSpPr>
        <p:spPr bwMode="auto">
          <a:xfrm>
            <a:off x="2339752" y="1412776"/>
            <a:ext cx="1728192" cy="1656184"/>
          </a:xfrm>
          <a:prstGeom prst="ellipse">
            <a:avLst/>
          </a:prstGeom>
          <a:solidFill>
            <a:schemeClr val="accent1"/>
          </a:solidFill>
          <a:ln w="38100" cap="flat" cmpd="sng" algn="ctr">
            <a:solidFill>
              <a:schemeClr val="accent2"/>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12" name="Oval 11"/>
          <p:cNvSpPr/>
          <p:nvPr/>
        </p:nvSpPr>
        <p:spPr bwMode="auto">
          <a:xfrm>
            <a:off x="5580112" y="1412776"/>
            <a:ext cx="1728192" cy="1656184"/>
          </a:xfrm>
          <a:prstGeom prst="ellipse">
            <a:avLst/>
          </a:prstGeom>
          <a:solidFill>
            <a:schemeClr val="accent1"/>
          </a:solidFill>
          <a:ln w="38100" cap="flat" cmpd="sng" algn="ctr">
            <a:solidFill>
              <a:schemeClr val="accent2"/>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r>
              <a:rPr lang="en-US" dirty="0"/>
              <a:t>S</a:t>
            </a:r>
            <a:r>
              <a:rPr lang="en-US" dirty="0" smtClean="0"/>
              <a:t>P</a:t>
            </a:r>
            <a:endParaRPr lang="en-US" dirty="0"/>
          </a:p>
        </p:txBody>
      </p:sp>
      <p:sp>
        <p:nvSpPr>
          <p:cNvPr id="13" name="Oval 12"/>
          <p:cNvSpPr/>
          <p:nvPr/>
        </p:nvSpPr>
        <p:spPr bwMode="auto">
          <a:xfrm>
            <a:off x="3851920" y="3717032"/>
            <a:ext cx="1728192" cy="1656184"/>
          </a:xfrm>
          <a:prstGeom prst="ellipse">
            <a:avLst/>
          </a:prstGeom>
          <a:solidFill>
            <a:schemeClr val="accent1"/>
          </a:solidFill>
          <a:ln w="38100" cap="flat" cmpd="sng" algn="ctr">
            <a:solidFill>
              <a:schemeClr val="accent2"/>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r>
              <a:rPr lang="en-US" dirty="0" smtClean="0"/>
              <a:t>User</a:t>
            </a:r>
            <a:endParaRPr lang="en-US" dirty="0"/>
          </a:p>
        </p:txBody>
      </p:sp>
      <p:cxnSp>
        <p:nvCxnSpPr>
          <p:cNvPr id="20" name="Curved Connector 19"/>
          <p:cNvCxnSpPr>
            <a:stCxn id="7" idx="7"/>
            <a:endCxn id="12" idx="1"/>
          </p:cNvCxnSpPr>
          <p:nvPr/>
        </p:nvCxnSpPr>
        <p:spPr bwMode="auto">
          <a:xfrm rot="5400000" flipH="1" flipV="1">
            <a:off x="4824028" y="646147"/>
            <a:ext cx="12700" cy="2018344"/>
          </a:xfrm>
          <a:prstGeom prst="curvedConnector3">
            <a:avLst>
              <a:gd name="adj1" fmla="val 3709787"/>
            </a:avLst>
          </a:prstGeom>
          <a:solidFill>
            <a:schemeClr val="accent1"/>
          </a:solidFill>
          <a:ln w="44450" cap="flat" cmpd="sng" algn="ctr">
            <a:solidFill>
              <a:schemeClr val="accent2"/>
            </a:solidFill>
            <a:prstDash val="solid"/>
            <a:round/>
            <a:headEnd type="triangle" w="lg" len="lg"/>
            <a:tailEnd type="triangle" w="lg" len="lg"/>
          </a:ln>
          <a:effectLst/>
        </p:spPr>
      </p:cxnSp>
      <p:cxnSp>
        <p:nvCxnSpPr>
          <p:cNvPr id="22" name="Curved Connector 21"/>
          <p:cNvCxnSpPr>
            <a:stCxn id="7" idx="4"/>
            <a:endCxn id="13" idx="2"/>
          </p:cNvCxnSpPr>
          <p:nvPr/>
        </p:nvCxnSpPr>
        <p:spPr bwMode="auto">
          <a:xfrm rot="16200000" flipH="1">
            <a:off x="2789802" y="3483006"/>
            <a:ext cx="1476164" cy="648072"/>
          </a:xfrm>
          <a:prstGeom prst="curvedConnector2">
            <a:avLst/>
          </a:prstGeom>
          <a:solidFill>
            <a:schemeClr val="accent1"/>
          </a:solidFill>
          <a:ln w="44450" cap="flat" cmpd="sng" algn="ctr">
            <a:solidFill>
              <a:schemeClr val="accent2"/>
            </a:solidFill>
            <a:prstDash val="solid"/>
            <a:round/>
            <a:headEnd type="triangle" w="lg" len="lg"/>
            <a:tailEnd type="triangle" w="lg" len="lg"/>
          </a:ln>
          <a:effectLst/>
        </p:spPr>
      </p:cxnSp>
      <p:cxnSp>
        <p:nvCxnSpPr>
          <p:cNvPr id="24" name="Curved Connector 23"/>
          <p:cNvCxnSpPr>
            <a:stCxn id="13" idx="6"/>
            <a:endCxn id="12" idx="4"/>
          </p:cNvCxnSpPr>
          <p:nvPr/>
        </p:nvCxnSpPr>
        <p:spPr bwMode="auto">
          <a:xfrm flipV="1">
            <a:off x="5580112" y="3068960"/>
            <a:ext cx="864096" cy="1476164"/>
          </a:xfrm>
          <a:prstGeom prst="curvedConnector2">
            <a:avLst/>
          </a:prstGeom>
          <a:solidFill>
            <a:schemeClr val="accent1"/>
          </a:solidFill>
          <a:ln w="44450" cap="flat" cmpd="sng" algn="ctr">
            <a:solidFill>
              <a:schemeClr val="accent2"/>
            </a:solidFill>
            <a:prstDash val="solid"/>
            <a:round/>
            <a:headEnd type="triangle" w="lg" len="lg"/>
            <a:tailEnd type="triangle" w="lg" len="lg"/>
          </a:ln>
          <a:effectLst/>
        </p:spPr>
      </p:cxnSp>
      <p:sp>
        <p:nvSpPr>
          <p:cNvPr id="25" name="TextBox 24"/>
          <p:cNvSpPr txBox="1"/>
          <p:nvPr/>
        </p:nvSpPr>
        <p:spPr>
          <a:xfrm>
            <a:off x="2771800" y="1916832"/>
            <a:ext cx="864096" cy="461665"/>
          </a:xfrm>
          <a:prstGeom prst="rect">
            <a:avLst/>
          </a:prstGeom>
          <a:noFill/>
        </p:spPr>
        <p:txBody>
          <a:bodyPr wrap="square" rtlCol="0">
            <a:spAutoFit/>
          </a:bodyPr>
          <a:lstStyle/>
          <a:p>
            <a:r>
              <a:rPr lang="en-US" dirty="0" err="1" smtClean="0"/>
              <a:t>IdP</a:t>
            </a:r>
            <a:endParaRPr lang="en-US" dirty="0"/>
          </a:p>
        </p:txBody>
      </p:sp>
      <p:sp>
        <p:nvSpPr>
          <p:cNvPr id="29" name="TextBox 28"/>
          <p:cNvSpPr txBox="1"/>
          <p:nvPr/>
        </p:nvSpPr>
        <p:spPr>
          <a:xfrm>
            <a:off x="395536" y="3933056"/>
            <a:ext cx="2664296" cy="1569660"/>
          </a:xfrm>
          <a:prstGeom prst="rect">
            <a:avLst/>
          </a:prstGeom>
          <a:noFill/>
        </p:spPr>
        <p:txBody>
          <a:bodyPr wrap="square" rtlCol="0">
            <a:spAutoFit/>
          </a:bodyPr>
          <a:lstStyle/>
          <a:p>
            <a:r>
              <a:rPr lang="en-US" dirty="0" smtClean="0"/>
              <a:t>Many different permutations depending on the technology</a:t>
            </a:r>
            <a:endParaRPr lang="en-US" dirty="0"/>
          </a:p>
        </p:txBody>
      </p:sp>
    </p:spTree>
    <p:extLst>
      <p:ext uri="{BB962C8B-B14F-4D97-AF65-F5344CB8AC3E}">
        <p14:creationId xmlns:p14="http://schemas.microsoft.com/office/powerpoint/2010/main" val="40423621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GB" smtClean="0"/>
              <a:t>9 May 12</a:t>
            </a:r>
            <a:endParaRPr lang="en-US"/>
          </a:p>
        </p:txBody>
      </p:sp>
      <p:sp>
        <p:nvSpPr>
          <p:cNvPr id="3" name="Footer Placeholder 2"/>
          <p:cNvSpPr>
            <a:spLocks noGrp="1"/>
          </p:cNvSpPr>
          <p:nvPr>
            <p:ph type="ftr" sz="quarter" idx="11"/>
          </p:nvPr>
        </p:nvSpPr>
        <p:spPr/>
        <p:txBody>
          <a:bodyPr/>
          <a:lstStyle/>
          <a:p>
            <a:pPr>
              <a:defRPr/>
            </a:pPr>
            <a:r>
              <a:rPr lang="en-US" smtClean="0"/>
              <a:t>HEP FIM, Kelsey</a:t>
            </a:r>
            <a:endParaRPr lang="en-US"/>
          </a:p>
        </p:txBody>
      </p:sp>
      <p:sp>
        <p:nvSpPr>
          <p:cNvPr id="4" name="Slide Number Placeholder 3"/>
          <p:cNvSpPr>
            <a:spLocks noGrp="1"/>
          </p:cNvSpPr>
          <p:nvPr>
            <p:ph type="sldNum" sz="quarter" idx="12"/>
          </p:nvPr>
        </p:nvSpPr>
        <p:spPr/>
        <p:txBody>
          <a:bodyPr/>
          <a:lstStyle/>
          <a:p>
            <a:pPr>
              <a:defRPr/>
            </a:pPr>
            <a:fld id="{F9A0F390-D524-4E13-AB54-6DF295E7C4F6}" type="slidenum">
              <a:rPr lang="en-US" smtClean="0"/>
              <a:pPr>
                <a:defRPr/>
              </a:pPr>
              <a:t>5</a:t>
            </a:fld>
            <a:endParaRPr lang="en-US"/>
          </a:p>
        </p:txBody>
      </p:sp>
      <p:sp>
        <p:nvSpPr>
          <p:cNvPr id="7" name="Oval 6"/>
          <p:cNvSpPr/>
          <p:nvPr/>
        </p:nvSpPr>
        <p:spPr bwMode="auto">
          <a:xfrm>
            <a:off x="2339752" y="1412776"/>
            <a:ext cx="1728192" cy="1656184"/>
          </a:xfrm>
          <a:prstGeom prst="ellipse">
            <a:avLst/>
          </a:prstGeom>
          <a:solidFill>
            <a:schemeClr val="accent1"/>
          </a:solidFill>
          <a:ln w="38100" cap="flat" cmpd="sng" algn="ctr">
            <a:solidFill>
              <a:schemeClr val="accent2"/>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12" name="Oval 11"/>
          <p:cNvSpPr/>
          <p:nvPr/>
        </p:nvSpPr>
        <p:spPr bwMode="auto">
          <a:xfrm>
            <a:off x="5580112" y="1412776"/>
            <a:ext cx="1728192" cy="1656184"/>
          </a:xfrm>
          <a:prstGeom prst="ellipse">
            <a:avLst/>
          </a:prstGeom>
          <a:solidFill>
            <a:schemeClr val="accent1"/>
          </a:solidFill>
          <a:ln w="38100" cap="flat" cmpd="sng" algn="ctr">
            <a:solidFill>
              <a:schemeClr val="accent2"/>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r>
              <a:rPr lang="en-US" dirty="0"/>
              <a:t>S</a:t>
            </a:r>
            <a:r>
              <a:rPr lang="en-US" dirty="0" smtClean="0"/>
              <a:t>P</a:t>
            </a:r>
            <a:endParaRPr lang="en-US" dirty="0"/>
          </a:p>
        </p:txBody>
      </p:sp>
      <p:sp>
        <p:nvSpPr>
          <p:cNvPr id="13" name="Oval 12"/>
          <p:cNvSpPr/>
          <p:nvPr/>
        </p:nvSpPr>
        <p:spPr bwMode="auto">
          <a:xfrm>
            <a:off x="3851920" y="3717032"/>
            <a:ext cx="1728192" cy="1656184"/>
          </a:xfrm>
          <a:prstGeom prst="ellipse">
            <a:avLst/>
          </a:prstGeom>
          <a:solidFill>
            <a:schemeClr val="accent1"/>
          </a:solidFill>
          <a:ln w="38100" cap="flat" cmpd="sng" algn="ctr">
            <a:solidFill>
              <a:schemeClr val="accent2"/>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r>
              <a:rPr lang="en-US" dirty="0" smtClean="0"/>
              <a:t>User</a:t>
            </a:r>
            <a:endParaRPr lang="en-US" dirty="0"/>
          </a:p>
        </p:txBody>
      </p:sp>
      <p:cxnSp>
        <p:nvCxnSpPr>
          <p:cNvPr id="20" name="Curved Connector 19"/>
          <p:cNvCxnSpPr>
            <a:stCxn id="7" idx="7"/>
            <a:endCxn id="12" idx="1"/>
          </p:cNvCxnSpPr>
          <p:nvPr/>
        </p:nvCxnSpPr>
        <p:spPr bwMode="auto">
          <a:xfrm rot="5400000" flipH="1" flipV="1">
            <a:off x="4824028" y="646147"/>
            <a:ext cx="12700" cy="2018344"/>
          </a:xfrm>
          <a:prstGeom prst="curvedConnector3">
            <a:avLst>
              <a:gd name="adj1" fmla="val 3709787"/>
            </a:avLst>
          </a:prstGeom>
          <a:solidFill>
            <a:schemeClr val="accent1"/>
          </a:solidFill>
          <a:ln w="44450" cap="flat" cmpd="sng" algn="ctr">
            <a:solidFill>
              <a:schemeClr val="accent2"/>
            </a:solidFill>
            <a:prstDash val="solid"/>
            <a:round/>
            <a:headEnd type="triangle" w="lg" len="lg"/>
            <a:tailEnd type="triangle" w="lg" len="lg"/>
          </a:ln>
          <a:effectLst/>
        </p:spPr>
      </p:cxnSp>
      <p:cxnSp>
        <p:nvCxnSpPr>
          <p:cNvPr id="22" name="Curved Connector 21"/>
          <p:cNvCxnSpPr>
            <a:stCxn id="7" idx="4"/>
            <a:endCxn id="13" idx="2"/>
          </p:cNvCxnSpPr>
          <p:nvPr/>
        </p:nvCxnSpPr>
        <p:spPr bwMode="auto">
          <a:xfrm rot="16200000" flipH="1">
            <a:off x="2789802" y="3483006"/>
            <a:ext cx="1476164" cy="648072"/>
          </a:xfrm>
          <a:prstGeom prst="curvedConnector2">
            <a:avLst/>
          </a:prstGeom>
          <a:solidFill>
            <a:schemeClr val="accent1"/>
          </a:solidFill>
          <a:ln w="44450" cap="flat" cmpd="sng" algn="ctr">
            <a:solidFill>
              <a:schemeClr val="accent2"/>
            </a:solidFill>
            <a:prstDash val="solid"/>
            <a:round/>
            <a:headEnd type="triangle" w="lg" len="lg"/>
            <a:tailEnd type="triangle" w="lg" len="lg"/>
          </a:ln>
          <a:effectLst/>
        </p:spPr>
      </p:cxnSp>
      <p:cxnSp>
        <p:nvCxnSpPr>
          <p:cNvPr id="24" name="Curved Connector 23"/>
          <p:cNvCxnSpPr>
            <a:stCxn id="13" idx="6"/>
            <a:endCxn id="12" idx="4"/>
          </p:cNvCxnSpPr>
          <p:nvPr/>
        </p:nvCxnSpPr>
        <p:spPr bwMode="auto">
          <a:xfrm flipV="1">
            <a:off x="5580112" y="3068960"/>
            <a:ext cx="864096" cy="1476164"/>
          </a:xfrm>
          <a:prstGeom prst="curvedConnector2">
            <a:avLst/>
          </a:prstGeom>
          <a:solidFill>
            <a:schemeClr val="accent1"/>
          </a:solidFill>
          <a:ln w="44450" cap="flat" cmpd="sng" algn="ctr">
            <a:solidFill>
              <a:schemeClr val="accent2"/>
            </a:solidFill>
            <a:prstDash val="solid"/>
            <a:round/>
            <a:headEnd type="triangle" w="lg" len="lg"/>
            <a:tailEnd type="triangle" w="lg" len="lg"/>
          </a:ln>
          <a:effectLst/>
        </p:spPr>
      </p:cxnSp>
      <p:sp>
        <p:nvSpPr>
          <p:cNvPr id="25" name="TextBox 24"/>
          <p:cNvSpPr txBox="1"/>
          <p:nvPr/>
        </p:nvSpPr>
        <p:spPr>
          <a:xfrm>
            <a:off x="2771800" y="1916832"/>
            <a:ext cx="864096" cy="461665"/>
          </a:xfrm>
          <a:prstGeom prst="rect">
            <a:avLst/>
          </a:prstGeom>
          <a:noFill/>
        </p:spPr>
        <p:txBody>
          <a:bodyPr wrap="square" rtlCol="0">
            <a:spAutoFit/>
          </a:bodyPr>
          <a:lstStyle/>
          <a:p>
            <a:r>
              <a:rPr lang="en-US" dirty="0" err="1" smtClean="0"/>
              <a:t>IdP</a:t>
            </a:r>
            <a:endParaRPr lang="en-US" dirty="0"/>
          </a:p>
        </p:txBody>
      </p:sp>
      <p:sp>
        <p:nvSpPr>
          <p:cNvPr id="29" name="TextBox 28"/>
          <p:cNvSpPr txBox="1"/>
          <p:nvPr/>
        </p:nvSpPr>
        <p:spPr>
          <a:xfrm>
            <a:off x="395536" y="3933056"/>
            <a:ext cx="3168352" cy="1938992"/>
          </a:xfrm>
          <a:prstGeom prst="rect">
            <a:avLst/>
          </a:prstGeom>
          <a:noFill/>
        </p:spPr>
        <p:txBody>
          <a:bodyPr wrap="square" rtlCol="0">
            <a:spAutoFit/>
          </a:bodyPr>
          <a:lstStyle/>
          <a:p>
            <a:r>
              <a:rPr lang="en-US" dirty="0" smtClean="0"/>
              <a:t>Then add a community operated attribute authority (for </a:t>
            </a:r>
            <a:r>
              <a:rPr lang="en-US" dirty="0" err="1" smtClean="0"/>
              <a:t>AuthZ</a:t>
            </a:r>
            <a:r>
              <a:rPr lang="en-US" dirty="0" smtClean="0"/>
              <a:t>), e.g. VOMS </a:t>
            </a:r>
            <a:endParaRPr lang="en-US" dirty="0"/>
          </a:p>
        </p:txBody>
      </p:sp>
      <p:sp>
        <p:nvSpPr>
          <p:cNvPr id="14" name="Oval 13"/>
          <p:cNvSpPr/>
          <p:nvPr/>
        </p:nvSpPr>
        <p:spPr bwMode="auto">
          <a:xfrm>
            <a:off x="6732240" y="3717032"/>
            <a:ext cx="1728192" cy="1656184"/>
          </a:xfrm>
          <a:prstGeom prst="ellipse">
            <a:avLst/>
          </a:prstGeom>
          <a:solidFill>
            <a:schemeClr val="accent1"/>
          </a:solidFill>
          <a:ln w="38100" cap="flat" cmpd="sng" algn="ctr">
            <a:solidFill>
              <a:schemeClr val="accent2"/>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r>
              <a:rPr lang="en-US" dirty="0" smtClean="0"/>
              <a:t>AA</a:t>
            </a:r>
            <a:endParaRPr lang="en-US" dirty="0"/>
          </a:p>
        </p:txBody>
      </p:sp>
      <p:cxnSp>
        <p:nvCxnSpPr>
          <p:cNvPr id="9" name="Curved Connector 8"/>
          <p:cNvCxnSpPr>
            <a:stCxn id="13" idx="5"/>
            <a:endCxn id="14" idx="3"/>
          </p:cNvCxnSpPr>
          <p:nvPr/>
        </p:nvCxnSpPr>
        <p:spPr bwMode="auto">
          <a:xfrm rot="16200000" flipH="1">
            <a:off x="6156176" y="4301521"/>
            <a:ext cx="12700" cy="1658304"/>
          </a:xfrm>
          <a:prstGeom prst="curvedConnector3">
            <a:avLst>
              <a:gd name="adj1" fmla="val 3709787"/>
            </a:avLst>
          </a:prstGeom>
          <a:solidFill>
            <a:schemeClr val="accent1"/>
          </a:solidFill>
          <a:ln w="44450" cap="flat" cmpd="sng" algn="ctr">
            <a:solidFill>
              <a:schemeClr val="accent2"/>
            </a:solidFill>
            <a:prstDash val="solid"/>
            <a:round/>
            <a:headEnd type="triangle" w="lg" len="lg"/>
            <a:tailEnd type="triangle" w="lg" len="lg"/>
          </a:ln>
          <a:effectLst/>
        </p:spPr>
      </p:cxnSp>
      <p:cxnSp>
        <p:nvCxnSpPr>
          <p:cNvPr id="11" name="Curved Connector 10"/>
          <p:cNvCxnSpPr>
            <a:stCxn id="12" idx="5"/>
            <a:endCxn id="14" idx="0"/>
          </p:cNvCxnSpPr>
          <p:nvPr/>
        </p:nvCxnSpPr>
        <p:spPr bwMode="auto">
          <a:xfrm rot="16200000" flipH="1">
            <a:off x="6880469" y="3001164"/>
            <a:ext cx="890615" cy="541120"/>
          </a:xfrm>
          <a:prstGeom prst="curvedConnector3">
            <a:avLst/>
          </a:prstGeom>
          <a:solidFill>
            <a:schemeClr val="accent1"/>
          </a:solidFill>
          <a:ln w="44450" cap="flat" cmpd="sng" algn="ctr">
            <a:solidFill>
              <a:schemeClr val="accent2"/>
            </a:solidFill>
            <a:prstDash val="solid"/>
            <a:round/>
            <a:headEnd type="triangle" w="lg" len="lg"/>
            <a:tailEnd type="triangle" w="lg" len="lg"/>
          </a:ln>
          <a:effectLst/>
        </p:spPr>
      </p:cxnSp>
      <p:cxnSp>
        <p:nvCxnSpPr>
          <p:cNvPr id="16" name="Curved Connector 15"/>
          <p:cNvCxnSpPr>
            <a:stCxn id="7" idx="5"/>
            <a:endCxn id="14" idx="1"/>
          </p:cNvCxnSpPr>
          <p:nvPr/>
        </p:nvCxnSpPr>
        <p:spPr bwMode="auto">
          <a:xfrm rot="16200000" flipH="1">
            <a:off x="4833513" y="1807760"/>
            <a:ext cx="1133158" cy="3170472"/>
          </a:xfrm>
          <a:prstGeom prst="curvedConnector3">
            <a:avLst/>
          </a:prstGeom>
          <a:solidFill>
            <a:schemeClr val="accent1"/>
          </a:solidFill>
          <a:ln w="44450" cap="flat" cmpd="sng" algn="ctr">
            <a:solidFill>
              <a:schemeClr val="accent2"/>
            </a:solidFill>
            <a:prstDash val="solid"/>
            <a:round/>
            <a:headEnd type="triangle" w="lg" len="lg"/>
            <a:tailEnd type="triangle" w="lg" len="lg"/>
          </a:ln>
          <a:effectLst/>
        </p:spPr>
      </p:cxnSp>
    </p:spTree>
    <p:extLst>
      <p:ext uri="{BB962C8B-B14F-4D97-AF65-F5344CB8AC3E}">
        <p14:creationId xmlns:p14="http://schemas.microsoft.com/office/powerpoint/2010/main" val="177203816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Some example federations</a:t>
            </a:r>
            <a:endParaRPr lang="en-US" dirty="0"/>
          </a:p>
        </p:txBody>
      </p:sp>
      <p:sp>
        <p:nvSpPr>
          <p:cNvPr id="3" name="Content Placeholder 2"/>
          <p:cNvSpPr>
            <a:spLocks noGrp="1"/>
          </p:cNvSpPr>
          <p:nvPr>
            <p:ph idx="1"/>
          </p:nvPr>
        </p:nvSpPr>
        <p:spPr/>
        <p:txBody>
          <a:bodyPr/>
          <a:lstStyle/>
          <a:p>
            <a:r>
              <a:rPr lang="en-US" sz="2000" dirty="0" smtClean="0"/>
              <a:t>Grid X.509 certificates in WLCG and elsewhere</a:t>
            </a:r>
          </a:p>
          <a:p>
            <a:pPr lvl="1"/>
            <a:r>
              <a:rPr lang="en-US" sz="1800" dirty="0" smtClean="0"/>
              <a:t>International Grid Trust Federation</a:t>
            </a:r>
          </a:p>
          <a:p>
            <a:r>
              <a:rPr lang="en-US" sz="2000" dirty="0" smtClean="0"/>
              <a:t>European higher education (</a:t>
            </a:r>
            <a:r>
              <a:rPr lang="en-US" sz="2000" dirty="0" err="1" smtClean="0"/>
              <a:t>Shib</a:t>
            </a:r>
            <a:r>
              <a:rPr lang="en-US" sz="2000" dirty="0" smtClean="0"/>
              <a:t>, SAML </a:t>
            </a:r>
            <a:r>
              <a:rPr lang="en-US" sz="2000" dirty="0" err="1" smtClean="0"/>
              <a:t>etc</a:t>
            </a:r>
            <a:r>
              <a:rPr lang="en-US" sz="2000" dirty="0" smtClean="0"/>
              <a:t>)</a:t>
            </a:r>
          </a:p>
          <a:p>
            <a:pPr lvl="1"/>
            <a:r>
              <a:rPr lang="en-US" sz="1800" dirty="0" smtClean="0"/>
              <a:t>UK Access Management Federation, </a:t>
            </a:r>
            <a:r>
              <a:rPr lang="en-US" sz="1800" dirty="0" err="1" smtClean="0"/>
              <a:t>SWITCHaai</a:t>
            </a:r>
            <a:r>
              <a:rPr lang="en-US" sz="1800" dirty="0" smtClean="0"/>
              <a:t>, </a:t>
            </a:r>
            <a:r>
              <a:rPr lang="en-US" sz="1800" dirty="0" err="1" smtClean="0"/>
              <a:t>SURFfederatie</a:t>
            </a:r>
            <a:endParaRPr lang="en-US" sz="1800" dirty="0" smtClean="0"/>
          </a:p>
          <a:p>
            <a:pPr lvl="1"/>
            <a:r>
              <a:rPr lang="en-US" sz="1800" dirty="0" smtClean="0"/>
              <a:t>And many </a:t>
            </a:r>
            <a:r>
              <a:rPr lang="en-US" sz="1800" dirty="0" smtClean="0"/>
              <a:t>other Education &amp; Research federations</a:t>
            </a:r>
            <a:endParaRPr lang="en-US" sz="1800" dirty="0" smtClean="0"/>
          </a:p>
          <a:p>
            <a:r>
              <a:rPr lang="en-US" sz="2000" dirty="0" smtClean="0"/>
              <a:t>USA education and research: </a:t>
            </a:r>
            <a:r>
              <a:rPr lang="en-US" sz="2000" dirty="0" err="1" smtClean="0"/>
              <a:t>InCommon</a:t>
            </a:r>
            <a:endParaRPr lang="en-US" sz="2000" dirty="0" smtClean="0"/>
          </a:p>
          <a:p>
            <a:r>
              <a:rPr lang="en-US" sz="2000" dirty="0"/>
              <a:t>TERENA Cert Service connects national identity federation to a CA for personal </a:t>
            </a:r>
            <a:r>
              <a:rPr lang="en-US" sz="2000" dirty="0" smtClean="0"/>
              <a:t>certs (and similar </a:t>
            </a:r>
            <a:r>
              <a:rPr lang="en-US" sz="2000" dirty="0" err="1" smtClean="0"/>
              <a:t>CIlogon</a:t>
            </a:r>
            <a:r>
              <a:rPr lang="en-US" sz="2000" dirty="0" smtClean="0"/>
              <a:t> in USA)</a:t>
            </a:r>
          </a:p>
          <a:p>
            <a:r>
              <a:rPr lang="en-US" sz="2000" dirty="0" err="1" smtClean="0"/>
              <a:t>eduGAIN</a:t>
            </a:r>
            <a:r>
              <a:rPr lang="en-US" sz="2000" dirty="0" smtClean="0"/>
              <a:t> is linking national federations</a:t>
            </a:r>
          </a:p>
          <a:p>
            <a:r>
              <a:rPr lang="en-US" sz="2000" dirty="0" smtClean="0"/>
              <a:t>Social networking (</a:t>
            </a:r>
            <a:r>
              <a:rPr lang="en-US" sz="2000" dirty="0" err="1" smtClean="0"/>
              <a:t>OpenID</a:t>
            </a:r>
            <a:r>
              <a:rPr lang="en-US" sz="2000" dirty="0" smtClean="0"/>
              <a:t>, </a:t>
            </a:r>
            <a:r>
              <a:rPr lang="en-US" sz="2000" dirty="0" err="1" smtClean="0"/>
              <a:t>Oauth</a:t>
            </a:r>
            <a:r>
              <a:rPr lang="en-US" sz="2000" dirty="0" smtClean="0"/>
              <a:t>)</a:t>
            </a:r>
            <a:endParaRPr lang="en-US" sz="2000"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6</a:t>
            </a:fld>
            <a:endParaRPr lang="en-US"/>
          </a:p>
        </p:txBody>
      </p:sp>
    </p:spTree>
    <p:extLst>
      <p:ext uri="{BB962C8B-B14F-4D97-AF65-F5344CB8AC3E}">
        <p14:creationId xmlns:p14="http://schemas.microsoft.com/office/powerpoint/2010/main" val="38750149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Federated </a:t>
            </a:r>
            <a:r>
              <a:rPr lang="en-US" dirty="0" err="1" smtClean="0"/>
              <a:t>IdM</a:t>
            </a:r>
            <a:r>
              <a:rPr lang="en-US" dirty="0" smtClean="0"/>
              <a:t> in “Research”</a:t>
            </a:r>
            <a:endParaRPr lang="en-US" dirty="0"/>
          </a:p>
        </p:txBody>
      </p:sp>
      <p:sp>
        <p:nvSpPr>
          <p:cNvPr id="3" name="Content Placeholder 2"/>
          <p:cNvSpPr>
            <a:spLocks noGrp="1"/>
          </p:cNvSpPr>
          <p:nvPr>
            <p:ph idx="1"/>
          </p:nvPr>
        </p:nvSpPr>
        <p:spPr/>
        <p:txBody>
          <a:bodyPr/>
          <a:lstStyle/>
          <a:p>
            <a:r>
              <a:rPr lang="en-US" sz="2000" dirty="0" smtClean="0"/>
              <a:t>A collaborative effort started in June 2011</a:t>
            </a:r>
          </a:p>
          <a:p>
            <a:r>
              <a:rPr lang="en-US" sz="2000" dirty="0" smtClean="0"/>
              <a:t>Involves photon &amp; neutron </a:t>
            </a:r>
            <a:r>
              <a:rPr lang="en-US" sz="2000" dirty="0"/>
              <a:t>facilities, social science &amp; humanities, </a:t>
            </a:r>
            <a:r>
              <a:rPr lang="en-US" sz="2000" dirty="0" smtClean="0"/>
              <a:t>high energy </a:t>
            </a:r>
            <a:r>
              <a:rPr lang="en-US" sz="2000" dirty="0"/>
              <a:t>physics, </a:t>
            </a:r>
            <a:r>
              <a:rPr lang="en-US" sz="2000" dirty="0" smtClean="0"/>
              <a:t>climate science and life </a:t>
            </a:r>
            <a:r>
              <a:rPr lang="en-US" sz="2000" dirty="0" smtClean="0"/>
              <a:t>sciences, fusion energy</a:t>
            </a:r>
            <a:endParaRPr lang="en-US" sz="2000" dirty="0"/>
          </a:p>
          <a:p>
            <a:r>
              <a:rPr lang="en-US" sz="2000" dirty="0" smtClean="0"/>
              <a:t>3 workshops to date (next one in June 2012)</a:t>
            </a:r>
          </a:p>
          <a:p>
            <a:r>
              <a:rPr lang="en-US" sz="1400" dirty="0">
                <a:hlinkClick r:id="rId2"/>
              </a:rPr>
              <a:t>https://indico.cern.ch/conferenceDisplay.py?confId=</a:t>
            </a:r>
            <a:r>
              <a:rPr lang="en-US" sz="1400" dirty="0" smtClean="0">
                <a:hlinkClick r:id="rId2"/>
              </a:rPr>
              <a:t>177418</a:t>
            </a:r>
            <a:endParaRPr lang="en-US" sz="1400" dirty="0" smtClean="0"/>
          </a:p>
          <a:p>
            <a:r>
              <a:rPr lang="en-US" sz="2000" dirty="0" smtClean="0"/>
              <a:t>Documented common requirements, a common vision and recommendations</a:t>
            </a:r>
          </a:p>
          <a:p>
            <a:pPr lvl="1"/>
            <a:r>
              <a:rPr lang="en-US" sz="1800" dirty="0" smtClean="0"/>
              <a:t>To research communities, identity federations, funding bodies</a:t>
            </a:r>
          </a:p>
          <a:p>
            <a:r>
              <a:rPr lang="en-US" sz="2000" dirty="0" smtClean="0"/>
              <a:t>An important use case for international federation</a:t>
            </a:r>
          </a:p>
          <a:p>
            <a:r>
              <a:rPr lang="en-US" sz="1600" dirty="0"/>
              <a:t>CERN-OPEN-2012-006: </a:t>
            </a:r>
            <a:r>
              <a:rPr lang="en-US" sz="1600" i="1" u="sng" dirty="0">
                <a:hlinkClick r:id="rId3"/>
              </a:rPr>
              <a:t>https://cdsweb.cern.ch/record/</a:t>
            </a:r>
            <a:r>
              <a:rPr lang="en-US" sz="1600" i="1" u="sng" dirty="0" smtClean="0">
                <a:hlinkClick r:id="rId3"/>
              </a:rPr>
              <a:t>1442597</a:t>
            </a:r>
            <a:r>
              <a:rPr lang="en-US" sz="1600" dirty="0" smtClean="0"/>
              <a:t> </a:t>
            </a:r>
            <a:endParaRPr lang="en-US" sz="1600" dirty="0"/>
          </a:p>
          <a:p>
            <a:endParaRPr lang="en-US"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7</a:t>
            </a:fld>
            <a:endParaRPr lang="en-US"/>
          </a:p>
        </p:txBody>
      </p:sp>
    </p:spTree>
    <p:extLst>
      <p:ext uri="{BB962C8B-B14F-4D97-AF65-F5344CB8AC3E}">
        <p14:creationId xmlns:p14="http://schemas.microsoft.com/office/powerpoint/2010/main" val="121718622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Requirements</a:t>
            </a:r>
            <a:endParaRPr lang="en-US" dirty="0"/>
          </a:p>
        </p:txBody>
      </p:sp>
      <p:sp>
        <p:nvSpPr>
          <p:cNvPr id="3" name="Content Placeholder 2"/>
          <p:cNvSpPr>
            <a:spLocks noGrp="1"/>
          </p:cNvSpPr>
          <p:nvPr>
            <p:ph idx="1"/>
          </p:nvPr>
        </p:nvSpPr>
        <p:spPr/>
        <p:txBody>
          <a:bodyPr/>
          <a:lstStyle/>
          <a:p>
            <a:r>
              <a:rPr lang="en-US" sz="1600" dirty="0" smtClean="0"/>
              <a:t>User friendliness</a:t>
            </a:r>
          </a:p>
          <a:p>
            <a:r>
              <a:rPr lang="en-US" sz="1600" dirty="0" smtClean="0"/>
              <a:t>Browser and </a:t>
            </a:r>
            <a:r>
              <a:rPr lang="en-US" sz="1600" dirty="0" smtClean="0">
                <a:solidFill>
                  <a:srgbClr val="FF0000"/>
                </a:solidFill>
              </a:rPr>
              <a:t>non-browser </a:t>
            </a:r>
            <a:r>
              <a:rPr lang="en-US" sz="1600" dirty="0" smtClean="0"/>
              <a:t>federated access</a:t>
            </a:r>
          </a:p>
          <a:p>
            <a:r>
              <a:rPr lang="en-US" sz="1600" dirty="0" smtClean="0"/>
              <a:t>Bridging between communities</a:t>
            </a:r>
          </a:p>
          <a:p>
            <a:r>
              <a:rPr lang="en-US" sz="1600" dirty="0" smtClean="0">
                <a:solidFill>
                  <a:srgbClr val="FF0000"/>
                </a:solidFill>
              </a:rPr>
              <a:t>Multiple technologies and translators</a:t>
            </a:r>
          </a:p>
          <a:p>
            <a:r>
              <a:rPr lang="en-US" sz="1600" dirty="0" smtClean="0"/>
              <a:t>Open standards and sustainable licenses</a:t>
            </a:r>
          </a:p>
          <a:p>
            <a:r>
              <a:rPr lang="en-US" sz="1600" dirty="0" smtClean="0">
                <a:solidFill>
                  <a:srgbClr val="FF0000"/>
                </a:solidFill>
              </a:rPr>
              <a:t>Different Levels of Assurance</a:t>
            </a:r>
          </a:p>
          <a:p>
            <a:r>
              <a:rPr lang="en-US" sz="1600" dirty="0" err="1">
                <a:solidFill>
                  <a:srgbClr val="FF0000"/>
                </a:solidFill>
              </a:rPr>
              <a:t>Authorisation</a:t>
            </a:r>
            <a:r>
              <a:rPr lang="en-US" sz="1600" dirty="0">
                <a:solidFill>
                  <a:srgbClr val="FF0000"/>
                </a:solidFill>
              </a:rPr>
              <a:t> under community</a:t>
            </a:r>
            <a:r>
              <a:rPr lang="en-US" sz="1600" dirty="0"/>
              <a:t> and/or facility </a:t>
            </a:r>
            <a:r>
              <a:rPr lang="en-US" sz="1600" dirty="0" smtClean="0"/>
              <a:t>control</a:t>
            </a:r>
          </a:p>
          <a:p>
            <a:r>
              <a:rPr lang="en-US" sz="1600" dirty="0" smtClean="0"/>
              <a:t>Well </a:t>
            </a:r>
            <a:r>
              <a:rPr lang="en-US" sz="1600" dirty="0"/>
              <a:t>defined semantically </a:t>
            </a:r>
            <a:r>
              <a:rPr lang="en-US" sz="1600" dirty="0" err="1"/>
              <a:t>harmonised</a:t>
            </a:r>
            <a:r>
              <a:rPr lang="en-US" sz="1600" dirty="0"/>
              <a:t> </a:t>
            </a:r>
            <a:r>
              <a:rPr lang="en-US" sz="1600" dirty="0" smtClean="0"/>
              <a:t>attributes</a:t>
            </a:r>
          </a:p>
          <a:p>
            <a:r>
              <a:rPr lang="en-US" sz="1600" dirty="0"/>
              <a:t>Flexible and scalable </a:t>
            </a:r>
            <a:r>
              <a:rPr lang="en-US" sz="1600" dirty="0" err="1"/>
              <a:t>IdP</a:t>
            </a:r>
            <a:r>
              <a:rPr lang="en-US" sz="1600" dirty="0"/>
              <a:t> </a:t>
            </a:r>
            <a:r>
              <a:rPr lang="en-US" sz="1600" dirty="0">
                <a:solidFill>
                  <a:srgbClr val="FF0000"/>
                </a:solidFill>
              </a:rPr>
              <a:t>attribute release policy</a:t>
            </a:r>
          </a:p>
          <a:p>
            <a:r>
              <a:rPr lang="en-US" sz="1600" dirty="0"/>
              <a:t>Attributes must be able to cross national borders</a:t>
            </a:r>
          </a:p>
          <a:p>
            <a:r>
              <a:rPr lang="en-US" sz="1600" dirty="0">
                <a:solidFill>
                  <a:srgbClr val="FF0000"/>
                </a:solidFill>
              </a:rPr>
              <a:t>Attribute aggregation </a:t>
            </a:r>
            <a:r>
              <a:rPr lang="en-US" sz="1600" dirty="0"/>
              <a:t>for </a:t>
            </a:r>
            <a:r>
              <a:rPr lang="en-US" sz="1600" dirty="0" err="1"/>
              <a:t>authorisation</a:t>
            </a:r>
            <a:endParaRPr lang="en-US" sz="1600" dirty="0"/>
          </a:p>
          <a:p>
            <a:r>
              <a:rPr lang="en-US" sz="1600" dirty="0"/>
              <a:t>Privacy and data protection to be addressed with community-wide individual identities </a:t>
            </a:r>
          </a:p>
          <a:p>
            <a:endParaRPr lang="en-US" sz="2000"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8</a:t>
            </a:fld>
            <a:endParaRPr lang="en-US"/>
          </a:p>
        </p:txBody>
      </p:sp>
    </p:spTree>
    <p:extLst>
      <p:ext uri="{BB962C8B-B14F-4D97-AF65-F5344CB8AC3E}">
        <p14:creationId xmlns:p14="http://schemas.microsoft.com/office/powerpoint/2010/main" val="400490164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Requirements</a:t>
            </a:r>
            <a:endParaRPr lang="en-US" dirty="0"/>
          </a:p>
        </p:txBody>
      </p:sp>
      <p:sp>
        <p:nvSpPr>
          <p:cNvPr id="3" name="Content Placeholder 2"/>
          <p:cNvSpPr>
            <a:spLocks noGrp="1"/>
          </p:cNvSpPr>
          <p:nvPr>
            <p:ph idx="1"/>
          </p:nvPr>
        </p:nvSpPr>
        <p:spPr/>
        <p:txBody>
          <a:bodyPr/>
          <a:lstStyle/>
          <a:p>
            <a:r>
              <a:rPr lang="en-US" sz="2800" dirty="0" smtClean="0"/>
              <a:t>Risk analysis</a:t>
            </a:r>
          </a:p>
          <a:p>
            <a:r>
              <a:rPr lang="en-US" sz="2800" dirty="0" smtClean="0"/>
              <a:t>Traceability</a:t>
            </a:r>
          </a:p>
          <a:p>
            <a:r>
              <a:rPr lang="en-US" sz="2800" dirty="0" smtClean="0"/>
              <a:t>Security incident response</a:t>
            </a:r>
          </a:p>
          <a:p>
            <a:r>
              <a:rPr lang="en-US" sz="2800" dirty="0" smtClean="0"/>
              <a:t>Transparency of policies</a:t>
            </a:r>
          </a:p>
          <a:p>
            <a:r>
              <a:rPr lang="en-US" sz="2800" dirty="0" smtClean="0"/>
              <a:t>Reliability and resilience</a:t>
            </a:r>
          </a:p>
          <a:p>
            <a:r>
              <a:rPr lang="en-US" sz="2800" dirty="0" smtClean="0"/>
              <a:t>Smooth transition</a:t>
            </a:r>
          </a:p>
          <a:p>
            <a:r>
              <a:rPr lang="en-US" sz="2800" dirty="0" smtClean="0"/>
              <a:t>Easy integration with local SP</a:t>
            </a:r>
            <a:endParaRPr lang="en-US" sz="2800" dirty="0"/>
          </a:p>
        </p:txBody>
      </p:sp>
      <p:sp>
        <p:nvSpPr>
          <p:cNvPr id="4" name="Date Placeholder 3"/>
          <p:cNvSpPr>
            <a:spLocks noGrp="1"/>
          </p:cNvSpPr>
          <p:nvPr>
            <p:ph type="dt" sz="half" idx="10"/>
          </p:nvPr>
        </p:nvSpPr>
        <p:spPr/>
        <p:txBody>
          <a:bodyPr/>
          <a:lstStyle/>
          <a:p>
            <a:pPr>
              <a:defRPr/>
            </a:pPr>
            <a:r>
              <a:rPr lang="en-GB" smtClean="0"/>
              <a:t>9 May 12</a:t>
            </a:r>
            <a:endParaRPr lang="en-US"/>
          </a:p>
        </p:txBody>
      </p:sp>
      <p:sp>
        <p:nvSpPr>
          <p:cNvPr id="5" name="Footer Placeholder 4"/>
          <p:cNvSpPr>
            <a:spLocks noGrp="1"/>
          </p:cNvSpPr>
          <p:nvPr>
            <p:ph type="ftr" sz="quarter" idx="11"/>
          </p:nvPr>
        </p:nvSpPr>
        <p:spPr/>
        <p:txBody>
          <a:bodyPr/>
          <a:lstStyle/>
          <a:p>
            <a:pPr>
              <a:defRPr/>
            </a:pPr>
            <a:r>
              <a:rPr lang="en-US" smtClean="0"/>
              <a:t>HEP FIM,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9</a:t>
            </a:fld>
            <a:endParaRPr lang="en-US"/>
          </a:p>
        </p:txBody>
      </p:sp>
    </p:spTree>
    <p:extLst>
      <p:ext uri="{BB962C8B-B14F-4D97-AF65-F5344CB8AC3E}">
        <p14:creationId xmlns:p14="http://schemas.microsoft.com/office/powerpoint/2010/main" val="678885832"/>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stfc-ral</Template>
  <TotalTime>1583</TotalTime>
  <Words>877</Words>
  <Application>Microsoft Macintosh PowerPoint</Application>
  <PresentationFormat>On-screen Show (4:3)</PresentationFormat>
  <Paragraphs>161</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Blank Presentation</vt:lpstr>
      <vt:lpstr>Federated Identity Management for HEP </vt:lpstr>
      <vt:lpstr>Overview</vt:lpstr>
      <vt:lpstr>Introduction to IdM</vt:lpstr>
      <vt:lpstr>PowerPoint Presentation</vt:lpstr>
      <vt:lpstr>PowerPoint Presentation</vt:lpstr>
      <vt:lpstr>Some example federations</vt:lpstr>
      <vt:lpstr>Federated IdM in “Research”</vt:lpstr>
      <vt:lpstr>Common Requirements</vt:lpstr>
      <vt:lpstr>Operational Requirements</vt:lpstr>
      <vt:lpstr>Common vision statement</vt:lpstr>
      <vt:lpstr>Recommendations</vt:lpstr>
      <vt:lpstr>Recommendations (2)</vt:lpstr>
      <vt:lpstr>Recommendations (3)</vt:lpstr>
      <vt:lpstr>Federated IdM in HEP</vt:lpstr>
      <vt:lpstr>WLCG Federated Identity</vt:lpstr>
      <vt:lpstr>Next steps</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Security</dc:title>
  <dc:creator>D Kelsey</dc:creator>
  <cp:lastModifiedBy>David Kelsey</cp:lastModifiedBy>
  <cp:revision>166</cp:revision>
  <dcterms:created xsi:type="dcterms:W3CDTF">2007-09-18T14:19:45Z</dcterms:created>
  <dcterms:modified xsi:type="dcterms:W3CDTF">2012-05-08T14:30:44Z</dcterms:modified>
</cp:coreProperties>
</file>