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9"/>
  </p:notesMasterIdLst>
  <p:sldIdLst>
    <p:sldId id="385" r:id="rId2"/>
    <p:sldId id="384" r:id="rId3"/>
    <p:sldId id="261" r:id="rId4"/>
    <p:sldId id="388" r:id="rId5"/>
    <p:sldId id="389" r:id="rId6"/>
    <p:sldId id="392" r:id="rId7"/>
    <p:sldId id="39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92" autoAdjust="0"/>
    <p:restoredTop sz="94660"/>
  </p:normalViewPr>
  <p:slideViewPr>
    <p:cSldViewPr snapToGrid="0">
      <p:cViewPr>
        <p:scale>
          <a:sx n="70" d="100"/>
          <a:sy n="70" d="100"/>
        </p:scale>
        <p:origin x="864" y="6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0612D-488D-4200-9794-8DBA97BAEC2F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9249C-9B07-4C57-92E0-AC90C52031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781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9249C-9B07-4C57-92E0-AC90C52031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910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55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9767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32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6/2/2025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62715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6/2/2025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91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6/2/2025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91783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67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13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30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3F820-728D-5C16-0AE8-624D6C3D7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F38D6-7DB2-5CE4-D48A-0BD0A8192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83F5CE-D819-C80C-B451-1531BC0CF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6C0E-6159-449A-8247-C0CEEF0FBA51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396DE-66CC-7BBB-69B2-9F8905D6E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605FA-A2A7-0016-6CB1-B9E718F4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D7BE-D194-4263-8DC7-C6134CC2C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760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168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6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2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6/2/2025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22280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5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6/2/2025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49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6/2/2025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5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19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6/2/2025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78915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i="0" dirty="0">
                <a:effectLst/>
                <a:latin typeface="Roboto" panose="02000000000000000000" pitchFamily="2" charset="0"/>
              </a:rPr>
              <a:t>Update on XSEC Calibration Factors</a:t>
            </a:r>
            <a:br>
              <a:rPr lang="en-GB" b="1" i="0" dirty="0">
                <a:effectLst/>
                <a:latin typeface="Roboto" panose="02000000000000000000" pitchFamily="2" charset="0"/>
              </a:rPr>
            </a:b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Dani Metin, Aurélie Goldblatt, Michel Duraffourg, Federico Roncarolo</a:t>
            </a:r>
            <a:endParaRPr dirty="0"/>
          </a:p>
          <a:p>
            <a:pPr algn="l">
              <a:defRPr/>
            </a:pPr>
            <a:r>
              <a:rPr lang="en-US" sz="1800" dirty="0"/>
              <a:t>02 May 2025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6FDE3D-8266-5D08-F0EB-C036AFA9F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Electron Emission Chamber (XSEC)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164A2-D74A-35F8-DD97-585378A83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B8AAD120-E75A-CC76-5F09-E13D75EC4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258" y="2360062"/>
            <a:ext cx="4097215" cy="30729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8F35BD-8774-068E-CFEF-2B34B73B62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3478601" y="2360060"/>
            <a:ext cx="4097217" cy="30729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DC6061D-43D8-9892-054E-21DFE45AA7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6" r="11959"/>
          <a:stretch/>
        </p:blipFill>
        <p:spPr>
          <a:xfrm>
            <a:off x="7414097" y="1847909"/>
            <a:ext cx="4210493" cy="409721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45E512-295C-BD5D-5F1E-300E819BC055}"/>
              </a:ext>
            </a:extLst>
          </p:cNvPr>
          <p:cNvSpPr txBox="1">
            <a:spLocks/>
          </p:cNvSpPr>
          <p:nvPr/>
        </p:nvSpPr>
        <p:spPr bwMode="auto">
          <a:xfrm>
            <a:off x="467195" y="1283078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/>
              <a:t>Signal proportional to number of foils</a:t>
            </a:r>
            <a:r>
              <a:rPr lang="en-US" b="0" kern="0" baseline="30000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4A44C3-9E27-27BB-EE10-852810E8FC9B}"/>
              </a:ext>
            </a:extLst>
          </p:cNvPr>
          <p:cNvSpPr txBox="1"/>
          <p:nvPr/>
        </p:nvSpPr>
        <p:spPr bwMode="auto">
          <a:xfrm>
            <a:off x="2976665" y="636548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1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Ravotti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F., </a:t>
            </a:r>
            <a:r>
              <a:rPr lang="en-GB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Ollacarizqueta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A.G. and </a:t>
            </a:r>
            <a:r>
              <a:rPr lang="en-GB" sz="10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Ruffieux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R.B., 2022. </a:t>
            </a:r>
            <a:r>
              <a:rPr lang="en-GB" sz="10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Calibration of the T08. XSEC devices by means of Al-foil activation and BCTF measurements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(No. EP-Tech-Note-2022-001).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146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8622E1-39A9-CF4E-7EE1-D97AC6C4A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C5762-A004-1D35-D70E-428960ECD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XSEC relative signal and Calibration Factor for F61</a:t>
            </a:r>
            <a:br>
              <a:rPr lang="en-US" dirty="0"/>
            </a:br>
            <a:r>
              <a:rPr lang="en-US" dirty="0"/>
              <a:t>March to beginning of May</a:t>
            </a:r>
            <a:endParaRPr lang="en-GB" dirty="0"/>
          </a:p>
        </p:txBody>
      </p:sp>
      <p:pic>
        <p:nvPicPr>
          <p:cNvPr id="6" name="Picture 5" descr="A graph of a number of calories&#10;&#10;AI-generated content may be incorrect.">
            <a:extLst>
              <a:ext uri="{FF2B5EF4-FFF2-40B4-BE49-F238E27FC236}">
                <a16:creationId xmlns:a16="http://schemas.microsoft.com/office/drawing/2014/main" id="{1B32E55F-2630-7B5C-BB90-50F591F35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057" y="1659798"/>
            <a:ext cx="8135287" cy="433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4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26974F-9503-BA25-E42A-38F2BE6B4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C4B49F-4A4A-C879-7E06-2EAB5CC4C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XSEC relative signal and Calibration Factor for F61</a:t>
            </a:r>
            <a:br>
              <a:rPr lang="en-US" dirty="0"/>
            </a:br>
            <a:r>
              <a:rPr lang="en-GB" dirty="0"/>
              <a:t>Late April and May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BDC07E-C766-4C21-7D86-76EC5B1BB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6EFA12-2078-AE05-03BB-6436514D1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939" y="1439335"/>
            <a:ext cx="8437705" cy="450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136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D3FBEEE-AD45-A42A-C0E4-C7E6DB0583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252233"/>
              </p:ext>
            </p:extLst>
          </p:nvPr>
        </p:nvGraphicFramePr>
        <p:xfrm>
          <a:off x="1861693" y="2845987"/>
          <a:ext cx="8073382" cy="2205415"/>
        </p:xfrm>
        <a:graphic>
          <a:graphicData uri="http://schemas.openxmlformats.org/drawingml/2006/table">
            <a:tbl>
              <a:tblPr/>
              <a:tblGrid>
                <a:gridCol w="1303966">
                  <a:extLst>
                    <a:ext uri="{9D8B030D-6E8A-4147-A177-3AD203B41FA5}">
                      <a16:colId xmlns:a16="http://schemas.microsoft.com/office/drawing/2014/main" val="4159763018"/>
                    </a:ext>
                  </a:extLst>
                </a:gridCol>
                <a:gridCol w="1242210">
                  <a:extLst>
                    <a:ext uri="{9D8B030D-6E8A-4147-A177-3AD203B41FA5}">
                      <a16:colId xmlns:a16="http://schemas.microsoft.com/office/drawing/2014/main" val="4238565005"/>
                    </a:ext>
                  </a:extLst>
                </a:gridCol>
                <a:gridCol w="1117737">
                  <a:extLst>
                    <a:ext uri="{9D8B030D-6E8A-4147-A177-3AD203B41FA5}">
                      <a16:colId xmlns:a16="http://schemas.microsoft.com/office/drawing/2014/main" val="435008260"/>
                    </a:ext>
                  </a:extLst>
                </a:gridCol>
                <a:gridCol w="2074131">
                  <a:extLst>
                    <a:ext uri="{9D8B030D-6E8A-4147-A177-3AD203B41FA5}">
                      <a16:colId xmlns:a16="http://schemas.microsoft.com/office/drawing/2014/main" val="3141462049"/>
                    </a:ext>
                  </a:extLst>
                </a:gridCol>
                <a:gridCol w="2335338">
                  <a:extLst>
                    <a:ext uri="{9D8B030D-6E8A-4147-A177-3AD203B41FA5}">
                      <a16:colId xmlns:a16="http://schemas.microsoft.com/office/drawing/2014/main" val="4067681640"/>
                    </a:ext>
                  </a:extLst>
                </a:gridCol>
              </a:tblGrid>
              <a:tr h="436971"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Name​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2024 Calibration factor​s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2025 calibration factors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Notes on calibration factors</a:t>
                      </a:r>
                      <a:endParaRPr lang="en-GB" sz="1200" b="1" dirty="0">
                        <a:solidFill>
                          <a:srgbClr val="92D05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​ XSEC details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9883661"/>
                  </a:ext>
                </a:extLst>
              </a:tr>
              <a:tr h="494244"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F61.XSEC023-I1​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1.15e+08​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7.52e8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To give </a:t>
                      </a:r>
                      <a:r>
                        <a:rPr lang="en-US" sz="1200" b="1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avg ~95</a:t>
                      </a:r>
                      <a:r>
                        <a:rPr lang="en-US" sz="1200" b="1" dirty="0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% transmission from PS</a:t>
                      </a:r>
                      <a:endParaRPr lang="en-GB" sz="1200" b="1" dirty="0">
                        <a:solidFill>
                          <a:srgbClr val="92D05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 x signal foil + 3 x bias foil​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2244335"/>
                  </a:ext>
                </a:extLst>
              </a:tr>
              <a:tr h="479271"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F62.XSEC022-I​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5.08e+08​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1.11e8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US" sz="1200" b="1" dirty="0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To give avg ~95% transmission from F61</a:t>
                      </a:r>
                      <a:endParaRPr lang="en-GB" sz="1200" b="1" dirty="0">
                        <a:solidFill>
                          <a:srgbClr val="92D05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10 x signal foil + 11 x bias foil​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846085"/>
                  </a:ext>
                </a:extLst>
              </a:tr>
              <a:tr h="607418"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F63.XSEC008-I​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5.08e+08​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6.25e8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92D050"/>
                          </a:solidFill>
                          <a:effectLst/>
                          <a:latin typeface="Aptos" panose="020B0004020202020204" pitchFamily="34" charset="0"/>
                        </a:rPr>
                        <a:t>To give avg ~95% transmission from F61</a:t>
                      </a:r>
                      <a:endParaRPr lang="en-GB" sz="1200" b="1" dirty="0">
                        <a:solidFill>
                          <a:srgbClr val="92D050"/>
                        </a:solidFill>
                        <a:effectLst/>
                        <a:latin typeface="Aptos" panose="020B0004020202020204" pitchFamily="34" charset="0"/>
                      </a:endParaRPr>
                    </a:p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endParaRPr lang="en-GB" sz="1200" b="1" dirty="0">
                        <a:solidFill>
                          <a:srgbClr val="92D05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spcAft>
                          <a:spcPts val="8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  <a:latin typeface="Aptos" panose="020B0004020202020204" pitchFamily="34" charset="0"/>
                        </a:rPr>
                        <a:t>2 x signal foil + 3 x bias foil​</a:t>
                      </a:r>
                    </a:p>
                  </a:txBody>
                  <a:tcPr marL="8255" marR="8255" marT="8255" marB="82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22111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D2A18196-75E9-3C3C-8B0E-24F897508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Calibration Factors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20C2B-79BF-29E4-4659-2459DAFE9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E82D42-7F1B-B7B3-CE42-7B915E658A52}"/>
              </a:ext>
            </a:extLst>
          </p:cNvPr>
          <p:cNvSpPr txBox="1">
            <a:spLocks/>
          </p:cNvSpPr>
          <p:nvPr/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/>
              <a:t>Past calibration factors indicated unphysical transmission, update is necessary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/>
              <a:t>Changed on 15</a:t>
            </a:r>
            <a:r>
              <a:rPr lang="en-US" b="0" kern="0" baseline="30000" dirty="0"/>
              <a:t>th</a:t>
            </a:r>
            <a:r>
              <a:rPr lang="en-US" b="0" kern="0" dirty="0"/>
              <a:t> May 2025</a:t>
            </a:r>
          </a:p>
        </p:txBody>
      </p:sp>
    </p:spTree>
    <p:extLst>
      <p:ext uri="{BB962C8B-B14F-4D97-AF65-F5344CB8AC3E}">
        <p14:creationId xmlns:p14="http://schemas.microsoft.com/office/powerpoint/2010/main" val="104924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A85EE0-12F5-5FC3-83C5-3C03BCB22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Calibration Factors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25161F-5123-9E55-8553-B823F0DE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10" name="Content Placeholder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0C98DA4-51BC-F20D-6C5C-FDED00019D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2" t="9081" r="8199" b="2724"/>
          <a:stretch/>
        </p:blipFill>
        <p:spPr>
          <a:xfrm>
            <a:off x="486156" y="1751967"/>
            <a:ext cx="11219688" cy="4343400"/>
          </a:xfrm>
        </p:spPr>
      </p:pic>
    </p:spTree>
    <p:extLst>
      <p:ext uri="{BB962C8B-B14F-4D97-AF65-F5344CB8AC3E}">
        <p14:creationId xmlns:p14="http://schemas.microsoft.com/office/powerpoint/2010/main" val="109038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7D4653-DC31-08E3-E8A1-034F460AB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At the s</a:t>
            </a:r>
            <a:r>
              <a:rPr lang="en-US" b="0" kern="0" dirty="0"/>
              <a:t>tart of year, o</a:t>
            </a:r>
            <a:r>
              <a:rPr lang="en-US" b="0" dirty="0"/>
              <a:t>bserved </a:t>
            </a:r>
            <a:r>
              <a:rPr lang="en-US" b="0" kern="0" dirty="0"/>
              <a:t>XSEC signal drift (19</a:t>
            </a:r>
            <a:r>
              <a:rPr lang="en-US" b="0" kern="0" baseline="30000" dirty="0"/>
              <a:t>th</a:t>
            </a:r>
            <a:r>
              <a:rPr lang="en-US" b="0" kern="0" dirty="0"/>
              <a:t> BIFT)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kern="0" dirty="0"/>
              <a:t>New calibration factors suitable for </a:t>
            </a:r>
            <a:r>
              <a:rPr lang="en-GB" b="0" kern="0" dirty="0"/>
              <a:t>m</a:t>
            </a:r>
            <a:r>
              <a:rPr lang="en-US" b="0" dirty="0" err="1"/>
              <a:t>onitoring</a:t>
            </a:r>
            <a:r>
              <a:rPr lang="en-US" b="0" dirty="0"/>
              <a:t> the evolution of XSEC transmission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 the future, we aim to look further into the dynamics between XSEC and vacuum conditions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D610D9-897C-6185-121E-008D7EAD3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FD5019-666A-3656-A416-65E39A6A0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659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274</Words>
  <Application>Microsoft Office PowerPoint</Application>
  <PresentationFormat>Widescreen</PresentationFormat>
  <Paragraphs>42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Arial</vt:lpstr>
      <vt:lpstr>Roboto</vt:lpstr>
      <vt:lpstr>1_Office Theme</vt:lpstr>
      <vt:lpstr>Update on XSEC Calibration Factors </vt:lpstr>
      <vt:lpstr>Secondary Electron Emission Chamber (XSEC)</vt:lpstr>
      <vt:lpstr>XSEC relative signal and Calibration Factor for F61 March to beginning of May</vt:lpstr>
      <vt:lpstr>XSEC relative signal and Calibration Factor for F61 Late April and May</vt:lpstr>
      <vt:lpstr>New Calibration Factors</vt:lpstr>
      <vt:lpstr>New Calibration Factors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 Metin</dc:creator>
  <cp:lastModifiedBy>Dani Metin</cp:lastModifiedBy>
  <cp:revision>19</cp:revision>
  <dcterms:created xsi:type="dcterms:W3CDTF">2025-05-26T08:43:31Z</dcterms:created>
  <dcterms:modified xsi:type="dcterms:W3CDTF">2025-06-02T12:30:42Z</dcterms:modified>
</cp:coreProperties>
</file>