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0"/>
  </p:notesMasterIdLst>
  <p:sldIdLst>
    <p:sldId id="378" r:id="rId2"/>
    <p:sldId id="264" r:id="rId3"/>
    <p:sldId id="390" r:id="rId4"/>
    <p:sldId id="265" r:id="rId5"/>
    <p:sldId id="387" r:id="rId6"/>
    <p:sldId id="262" r:id="rId7"/>
    <p:sldId id="392" r:id="rId8"/>
    <p:sldId id="395" r:id="rId9"/>
    <p:sldId id="380" r:id="rId10"/>
    <p:sldId id="382" r:id="rId11"/>
    <p:sldId id="383" r:id="rId12"/>
    <p:sldId id="388" r:id="rId13"/>
    <p:sldId id="389" r:id="rId14"/>
    <p:sldId id="263" r:id="rId15"/>
    <p:sldId id="257" r:id="rId16"/>
    <p:sldId id="391" r:id="rId17"/>
    <p:sldId id="258" r:id="rId18"/>
    <p:sldId id="26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7527A6-471F-4CCE-AE9A-F7941FEE98F4}" v="193" dt="2025-06-02T12:24:41.846"/>
    <p1510:client id="{C48E1637-98D6-4580-AA0F-A0996D09485C}" v="302" dt="2025-06-02T09:04:09.4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9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68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039CB-4FDD-4D8B-8632-114C2AB85A62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9596AD-897B-48D3-9F90-3199AAEC1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055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1F1321-BB8B-42A8-BDD7-EEFDC3DC292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627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6/2/2025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559394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6/2/2025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7941089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6/2/2025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4240779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6/2/2025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85657688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6/2/2025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689061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6/2/2025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07597180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6/2/2025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1843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6/2/2025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460761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822985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81C35-7401-037A-9CB9-17CDCF01B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FE350B-567A-B59C-3D8D-986E146168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6F40E-CECB-0B9D-CCF4-6BF49E2AD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54E5C-19DB-4953-8705-5693615D97B2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25322-499C-1BC4-AE99-4521911AD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666BB9-BAA5-18EE-0B04-CEDD302B0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EC101-525E-43B2-9F3E-709E68ACD1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335915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3559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6/2/2025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29014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6/2/2025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16284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6/2/2025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8685394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6/2/2025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717435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6/2/2025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98969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6/2/2025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753688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6/2/2025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8563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6/2/2025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8507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3276600"/>
            <a:ext cx="11784013" cy="2153265"/>
          </a:xfrm>
        </p:spPr>
        <p:txBody>
          <a:bodyPr/>
          <a:lstStyle/>
          <a:p>
            <a:pPr>
              <a:defRPr/>
            </a:pPr>
            <a:r>
              <a:rPr lang="en-GB" sz="4800" b="1" i="0" dirty="0">
                <a:effectLst/>
                <a:latin typeface="Roboto"/>
              </a:rPr>
              <a:t>BSPI</a:t>
            </a:r>
            <a:r>
              <a:rPr lang="en-GB" sz="4800" dirty="0">
                <a:latin typeface="Roboto"/>
              </a:rPr>
              <a:t>.045 769</a:t>
            </a:r>
            <a:br>
              <a:rPr lang="en-GB" sz="4800" dirty="0">
                <a:latin typeface="Roboto"/>
              </a:rPr>
            </a:br>
            <a:r>
              <a:rPr lang="en-GB" sz="4800" b="1" i="0" dirty="0">
                <a:effectLst/>
                <a:latin typeface="Roboto"/>
              </a:rPr>
              <a:t>Foil Destruction: </a:t>
            </a:r>
            <a:r>
              <a:rPr lang="en-GB" sz="4800" dirty="0">
                <a:latin typeface="Roboto"/>
              </a:rPr>
              <a:t>a controlled </a:t>
            </a:r>
            <a:r>
              <a:rPr lang="en-GB" sz="4800" b="1" i="0" dirty="0">
                <a:effectLst/>
                <a:latin typeface="Roboto"/>
              </a:rPr>
              <a:t>experiment</a:t>
            </a:r>
            <a:endParaRPr lang="en-US" sz="4800" dirty="0">
              <a:latin typeface="Arial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424026"/>
            <a:ext cx="11242676" cy="813312"/>
          </a:xfrm>
        </p:spPr>
        <p:txBody>
          <a:bodyPr vert="horz" lIns="0" tIns="0" rIns="0" bIns="0" rtlCol="0" anchor="t">
            <a:noAutofit/>
          </a:bodyPr>
          <a:lstStyle/>
          <a:p>
            <a:pPr>
              <a:defRPr/>
            </a:pPr>
            <a:r>
              <a:rPr lang="en-US" sz="1800" dirty="0"/>
              <a:t>Dani Metin, Philippe </a:t>
            </a:r>
            <a:r>
              <a:rPr lang="en-US" sz="1800" dirty="0" err="1"/>
              <a:t>Boisseux</a:t>
            </a:r>
            <a:r>
              <a:rPr lang="en-US" sz="1800" dirty="0"/>
              <a:t>-Bourgeois, Damien Jacquier, Aurélie Goldblatt, Michel </a:t>
            </a:r>
            <a:r>
              <a:rPr lang="en-US" sz="1800" dirty="0" err="1"/>
              <a:t>Duraffourg</a:t>
            </a:r>
            <a:r>
              <a:rPr lang="en-US" sz="1800" dirty="0"/>
              <a:t>, Morad Hamani, Christophe Vuitton, Miguel Lino Diogo Dos Santos, Maarten Van Dijk, Johannes Bernhard, Federico </a:t>
            </a:r>
            <a:r>
              <a:rPr lang="en-US" sz="1800" dirty="0" err="1"/>
              <a:t>Roncarolo</a:t>
            </a:r>
            <a:endParaRPr dirty="0" err="1"/>
          </a:p>
          <a:p>
            <a:pPr algn="l">
              <a:defRPr/>
            </a:pPr>
            <a:r>
              <a:rPr lang="en-US" sz="1800" dirty="0"/>
              <a:t>20 May 2025</a:t>
            </a:r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1FB8CC4-6A10-528F-B69B-A2D0F4899B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boisseaux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A990CE-2AB6-C517-BEE9-AB34429043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659107" cy="4608512"/>
          </a:xfrm>
        </p:spPr>
        <p:txBody>
          <a:bodyPr vert="horz" lIns="0" tIns="0" rIns="0" bIns="0" rtlCol="0" anchor="t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New damage (abrasions, warping) of </a:t>
            </a:r>
            <a:r>
              <a:rPr lang="en-US" b="0" dirty="0" err="1"/>
              <a:t>aluminium</a:t>
            </a:r>
            <a:r>
              <a:rPr lang="en-US" b="0" dirty="0"/>
              <a:t> foil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Foil is visibly deformed</a:t>
            </a: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401142-F5CD-1FB6-FE18-6BC814129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DN40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234981-BE74-E74D-DB1F-57B29D7DC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54B927-A347-9C1E-B878-6C55BA74708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480" t="26377" r="32222" b="37234"/>
          <a:stretch/>
        </p:blipFill>
        <p:spPr>
          <a:xfrm>
            <a:off x="6749038" y="2173288"/>
            <a:ext cx="4805372" cy="3879032"/>
          </a:xfrm>
          <a:prstGeom prst="rect">
            <a:avLst/>
          </a:prstGeom>
        </p:spPr>
      </p:pic>
      <p:pic>
        <p:nvPicPr>
          <p:cNvPr id="9" name="Picture 8" descr="A machine with a hose and wires&#10;&#10;AI-generated content may be incorrect.">
            <a:extLst>
              <a:ext uri="{FF2B5EF4-FFF2-40B4-BE49-F238E27FC236}">
                <a16:creationId xmlns:a16="http://schemas.microsoft.com/office/drawing/2014/main" id="{B315BB1D-97C1-6E7B-1EBF-9C9EAD22CF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57328" y="3084917"/>
            <a:ext cx="3387405" cy="2542042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A7E2B55-D28A-0BC0-5E26-3430F2EFEC9A}"/>
              </a:ext>
            </a:extLst>
          </p:cNvPr>
          <p:cNvSpPr/>
          <p:nvPr/>
        </p:nvSpPr>
        <p:spPr>
          <a:xfrm>
            <a:off x="2076598" y="3171461"/>
            <a:ext cx="462642" cy="5116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5789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EE81AAF-94D8-90A0-1ECD-B30C271238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948" t="12711" r="-706" b="24458"/>
          <a:stretch/>
        </p:blipFill>
        <p:spPr>
          <a:xfrm>
            <a:off x="1882095" y="2724149"/>
            <a:ext cx="3944937" cy="331287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6D3E7E0-057A-A99C-1905-3A28E38E1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DN40 (close range)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1730C-ED1D-45C0-C7B8-879EC8BBE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585B9D-6808-9541-579A-C1BA445D37F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074" t="26389" r="40555" b="41527"/>
          <a:stretch/>
        </p:blipFill>
        <p:spPr>
          <a:xfrm>
            <a:off x="6793594" y="1437821"/>
            <a:ext cx="4480831" cy="4700234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6794A98-C645-A27A-E8A7-0FB0A0ED5167}"/>
              </a:ext>
            </a:extLst>
          </p:cNvPr>
          <p:cNvSpPr txBox="1">
            <a:spLocks/>
          </p:cNvSpPr>
          <p:nvPr/>
        </p:nvSpPr>
        <p:spPr bwMode="auto">
          <a:xfrm>
            <a:off x="407989" y="1592263"/>
            <a:ext cx="6268582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kern="0" dirty="0"/>
              <a:t>Complete destruction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kern="0" dirty="0"/>
              <a:t>Even visible on titanium foil shown behind</a:t>
            </a:r>
            <a:endParaRPr lang="en-GB" b="0" kern="0" dirty="0"/>
          </a:p>
        </p:txBody>
      </p:sp>
      <p:pic>
        <p:nvPicPr>
          <p:cNvPr id="5" name="Picture 4" descr="A machine with a hose and wires&#10;&#10;AI-generated content may be incorrect.">
            <a:extLst>
              <a:ext uri="{FF2B5EF4-FFF2-40B4-BE49-F238E27FC236}">
                <a16:creationId xmlns:a16="http://schemas.microsoft.com/office/drawing/2014/main" id="{9E892142-D616-FF09-590E-5EAA483540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9" t="-318" r="39631" b="45175"/>
          <a:stretch>
            <a:fillRect/>
          </a:stretch>
        </p:blipFill>
        <p:spPr>
          <a:xfrm rot="5400000">
            <a:off x="4712570" y="310048"/>
            <a:ext cx="1833601" cy="1733320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082B0FD8-2C5C-55B8-2AAA-3D3FBD865E7A}"/>
              </a:ext>
            </a:extLst>
          </p:cNvPr>
          <p:cNvSpPr/>
          <p:nvPr/>
        </p:nvSpPr>
        <p:spPr>
          <a:xfrm>
            <a:off x="5246374" y="733089"/>
            <a:ext cx="653142" cy="6366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522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3FD8C8-D906-6819-E5FE-111BDCFAC2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AE5221-DB89-EE8A-D1C9-82CA8B0DF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8DC309-7196-F712-9C1B-4C92D12AC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71E26148-1E74-D043-42EB-68DD189D75FE}"/>
              </a:ext>
            </a:extLst>
          </p:cNvPr>
          <p:cNvSpPr txBox="1">
            <a:spLocks/>
          </p:cNvSpPr>
          <p:nvPr/>
        </p:nvSpPr>
        <p:spPr bwMode="auto">
          <a:xfrm>
            <a:off x="407989" y="1858963"/>
            <a:ext cx="11374890" cy="43418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kern="0" dirty="0"/>
              <a:t>Results show significant potential for the BSPI.045 769 to be damaged by pump events</a:t>
            </a:r>
            <a:endParaRPr lang="en-GB" b="0" kern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kern="0" dirty="0"/>
              <a:t>We have an explanation for previous years of damage of BSPI.045 769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kern="0" dirty="0">
                <a:solidFill>
                  <a:srgbClr val="2F2F2F"/>
                </a:solidFill>
              </a:rPr>
              <a:t>XSEC had similar destruction (pump issue?) more reason to be careful in the future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kern="0" dirty="0"/>
              <a:t>Attention should be paid to venting method in the future</a:t>
            </a:r>
          </a:p>
        </p:txBody>
      </p:sp>
      <p:pic>
        <p:nvPicPr>
          <p:cNvPr id="5" name="Content Placeholder 4" descr="A close up of a metal object&#10;&#10;AI-generated content may be incorrect.">
            <a:extLst>
              <a:ext uri="{FF2B5EF4-FFF2-40B4-BE49-F238E27FC236}">
                <a16:creationId xmlns:a16="http://schemas.microsoft.com/office/drawing/2014/main" id="{A10D4DBF-13A7-ED90-6468-5476724994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10538" y="3563144"/>
            <a:ext cx="3295650" cy="2505075"/>
          </a:xfrm>
        </p:spPr>
      </p:pic>
    </p:spTree>
    <p:extLst>
      <p:ext uri="{BB962C8B-B14F-4D97-AF65-F5344CB8AC3E}">
        <p14:creationId xmlns:p14="http://schemas.microsoft.com/office/powerpoint/2010/main" val="7781658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AF71294E-D109-7AB1-A406-141626144201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84723E6-1EF2-D044-FE72-B312BB29CD65}"/>
              </a:ext>
            </a:extLst>
          </p:cNvPr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b="1" i="0" dirty="0">
                <a:effectLst/>
                <a:latin typeface="Roboto" panose="02000000000000000000" pitchFamily="2" charset="0"/>
              </a:rPr>
              <a:t>Supplementary Slides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821050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32281-E8E5-5658-80D9-469EFE358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BSPI.045 769 Assembly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F4C808-D39A-197F-979B-0D050FE839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3452" y="373593"/>
            <a:ext cx="7457279" cy="5592959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AF99576-5228-9EF8-FA99-A00B0CF61D13}"/>
              </a:ext>
            </a:extLst>
          </p:cNvPr>
          <p:cNvSpPr txBox="1">
            <a:spLocks/>
          </p:cNvSpPr>
          <p:nvPr/>
        </p:nvSpPr>
        <p:spPr>
          <a:xfrm>
            <a:off x="1415184" y="5716699"/>
            <a:ext cx="9509677" cy="7677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500" dirty="0"/>
              <a:t>* Diagram for BSPI 043 282, but also applies to the assembly of BSPI 045 769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3DD6C9-4BBA-E72C-34A9-E96D24FC7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EC101-525E-43B2-9F3E-709E68ACD14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8497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619AA-BF04-956B-542E-46F9EB954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solidFill>
                  <a:srgbClr val="0033A0"/>
                </a:solidFill>
                <a:effectLst/>
                <a:latin typeface="Arial"/>
              </a:rPr>
              <a:t>BSPI.</a:t>
            </a:r>
            <a:r>
              <a:rPr lang="en-US" dirty="0">
                <a:solidFill>
                  <a:srgbClr val="0033A0"/>
                </a:solidFill>
                <a:latin typeface="Arial"/>
              </a:rPr>
              <a:t>045 769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F7DE35-9E21-10F6-D9A3-FF47F047B7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8483" y="2906486"/>
            <a:ext cx="6474642" cy="321665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F3E2B3-81AE-5FE6-887E-18572895AA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BSPI often in “IN” position – this is how it differs from undamaged BSPIs</a:t>
            </a:r>
          </a:p>
          <a:p>
            <a:r>
              <a:rPr lang="en-US" dirty="0"/>
              <a:t>Note proximity of pump to the BSPI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EDAB67-25EE-BF55-3E1D-AF336AA36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EC101-525E-43B2-9F3E-709E68ACD14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4082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56A60-F697-CFBF-AA87-46D59ADF8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BSPI location </a:t>
            </a:r>
            <a:r>
              <a:rPr lang="en-US" dirty="0">
                <a:solidFill>
                  <a:srgbClr val="FF0000"/>
                </a:solidFill>
              </a:rPr>
              <a:t>in red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07E386-AB2F-C7BE-10E8-3C42D9D9DF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3C1B92B-ADB4-EB8C-8584-319DBADD020C}"/>
              </a:ext>
            </a:extLst>
          </p:cNvPr>
          <p:cNvGrpSpPr/>
          <p:nvPr/>
        </p:nvGrpSpPr>
        <p:grpSpPr>
          <a:xfrm>
            <a:off x="893938" y="1884728"/>
            <a:ext cx="9571786" cy="4427172"/>
            <a:chOff x="1447800" y="1248508"/>
            <a:chExt cx="9571786" cy="442717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8E2409F-31BD-F5DD-E1C2-A07FDB53D3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t="11426" b="21541"/>
            <a:stretch/>
          </p:blipFill>
          <p:spPr>
            <a:xfrm>
              <a:off x="1447800" y="1248508"/>
              <a:ext cx="9571786" cy="4427172"/>
            </a:xfrm>
            <a:prstGeom prst="rect">
              <a:avLst/>
            </a:prstGeom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A91B04B-67D7-6C36-EE76-3E6CF345EDFF}"/>
                </a:ext>
              </a:extLst>
            </p:cNvPr>
            <p:cNvSpPr/>
            <p:nvPr/>
          </p:nvSpPr>
          <p:spPr>
            <a:xfrm>
              <a:off x="10163907" y="3942679"/>
              <a:ext cx="252047" cy="34796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CEFBFE-29A3-724D-FAC2-F75ECD72A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EC101-525E-43B2-9F3E-709E68ACD14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3823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A3AFC-A8FD-0B1C-6A2D-6D050936E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A0"/>
                </a:solidFill>
                <a:latin typeface="Arial"/>
              </a:rPr>
              <a:t>Undamaged Comparison (BSPI.043 282</a:t>
            </a:r>
            <a:r>
              <a:rPr lang="en-US" i="0" dirty="0">
                <a:solidFill>
                  <a:srgbClr val="0033A0"/>
                </a:solidFill>
                <a:effectLst/>
                <a:latin typeface="Arial"/>
              </a:rPr>
              <a:t>)</a:t>
            </a:r>
            <a:endParaRPr lang="en-US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899FCD-CC0D-E641-0880-8CBBC20CF8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Has BBS, we have not had problems with BSPI here</a:t>
            </a:r>
          </a:p>
          <a:p>
            <a:r>
              <a:rPr lang="en-US" dirty="0"/>
              <a:t>Pump is closer than for 045769, but BSPI is often in “out” setting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72F94C-D79E-4539-B248-6B0D7F03B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414" y="3511061"/>
            <a:ext cx="4954351" cy="2361223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5DA5F84-5C0E-D9A9-5C87-8AA686DB7607}"/>
              </a:ext>
            </a:extLst>
          </p:cNvPr>
          <p:cNvGrpSpPr/>
          <p:nvPr/>
        </p:nvGrpSpPr>
        <p:grpSpPr>
          <a:xfrm>
            <a:off x="6591444" y="3276600"/>
            <a:ext cx="4421194" cy="2542084"/>
            <a:chOff x="1867043" y="368850"/>
            <a:chExt cx="9114549" cy="601840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5D537BE-D4E0-8A61-94A6-709AB26CFB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867043" y="368850"/>
              <a:ext cx="9114549" cy="6018403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D2EC673-22DD-20D1-2C67-9F743C4E6F3F}"/>
                </a:ext>
              </a:extLst>
            </p:cNvPr>
            <p:cNvSpPr/>
            <p:nvPr/>
          </p:nvSpPr>
          <p:spPr>
            <a:xfrm>
              <a:off x="8651631" y="3696495"/>
              <a:ext cx="252047" cy="34796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8B3470-7740-8C18-19AA-1869049ED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EC101-525E-43B2-9F3E-709E68ACD14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198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109E7-72CB-AB40-F3E8-6DD82CCF5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Did visual check for dust for BSPI.045 769 tank before to conduct tests (early 2025)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A7AEF8-8F5F-CBD4-F094-FF3B8235F4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4508" cy="4351338"/>
          </a:xfrm>
        </p:spPr>
        <p:txBody>
          <a:bodyPr/>
          <a:lstStyle/>
          <a:p>
            <a:r>
              <a:rPr lang="en-US" dirty="0"/>
              <a:t>Could not see any dust from looking inside tank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678210-8060-4479-518A-B0829207C7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260" t="18290" r="14693" b="23078"/>
          <a:stretch/>
        </p:blipFill>
        <p:spPr>
          <a:xfrm>
            <a:off x="7826685" y="2961853"/>
            <a:ext cx="2665402" cy="2973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8C122D-C9DC-24B4-1611-13E81A3ED6E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1245"/>
          <a:stretch/>
        </p:blipFill>
        <p:spPr>
          <a:xfrm>
            <a:off x="1789365" y="2787323"/>
            <a:ext cx="2999242" cy="314764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BFCCDE6-4A16-E75C-1638-267C128FBD06}"/>
              </a:ext>
            </a:extLst>
          </p:cNvPr>
          <p:cNvCxnSpPr>
            <a:cxnSpLocks/>
          </p:cNvCxnSpPr>
          <p:nvPr/>
        </p:nvCxnSpPr>
        <p:spPr>
          <a:xfrm flipV="1">
            <a:off x="5352965" y="4759569"/>
            <a:ext cx="2124977" cy="44399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08F127C8-B2E4-AE4A-2121-1FAFBBF99945}"/>
              </a:ext>
            </a:extLst>
          </p:cNvPr>
          <p:cNvSpPr/>
          <p:nvPr/>
        </p:nvSpPr>
        <p:spPr>
          <a:xfrm>
            <a:off x="8042300" y="3330246"/>
            <a:ext cx="779584" cy="15533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65879B-BE79-1C33-34E7-71C381030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EC101-525E-43B2-9F3E-709E68ACD14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773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1658B-6EC7-E273-8149-5F1F9CDDD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BSPI.045 769 is a SEM detector on the P42 line</a:t>
            </a:r>
          </a:p>
        </p:txBody>
      </p:sp>
      <p:sp>
        <p:nvSpPr>
          <p:cNvPr id="8" name="AutoShape 6" descr="Image preview">
            <a:extLst>
              <a:ext uri="{FF2B5EF4-FFF2-40B4-BE49-F238E27FC236}">
                <a16:creationId xmlns:a16="http://schemas.microsoft.com/office/drawing/2014/main" id="{00C08135-594F-B167-B0AA-47A9520C99D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4FD01C-A7B3-1BD8-0D82-B9DE61603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Within a tank, contains split foils as well as single foils</a:t>
            </a:r>
          </a:p>
          <a:p>
            <a:pPr marL="342900" indent="-342900">
              <a:buChar char="•"/>
            </a:pPr>
            <a:r>
              <a:rPr lang="en-US" b="0" dirty="0"/>
              <a:t>Always in “IN” position (in the past)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08988D-D35F-CFA5-6131-86F5402CEF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6279" y="2584269"/>
            <a:ext cx="6474642" cy="321665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994853-8735-24DC-0166-CF5135FC4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EC101-525E-43B2-9F3E-709E68ACD14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481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3F76AF-4AC6-64BA-7993-1FC8E30525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E901C-56FE-FC2F-6C48-B13DF6892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Damage in 2016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7300BEC-9333-F55D-3C9C-DE689AD438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9680" t="1973" r="-3031" b="5950"/>
          <a:stretch/>
        </p:blipFill>
        <p:spPr>
          <a:xfrm>
            <a:off x="5766022" y="2902227"/>
            <a:ext cx="3732447" cy="27611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FF1EEF9-0161-F1DF-DC81-5BB49797F0F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744" t="14225" r="12591" b="1092"/>
          <a:stretch/>
        </p:blipFill>
        <p:spPr>
          <a:xfrm>
            <a:off x="316331" y="2937865"/>
            <a:ext cx="2022643" cy="27254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1C33F7-9095-6D1D-FB1F-1BD4026667D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8699" r="5854" b="3589"/>
          <a:stretch/>
        </p:blipFill>
        <p:spPr>
          <a:xfrm>
            <a:off x="9540981" y="2892921"/>
            <a:ext cx="2533979" cy="2788865"/>
          </a:xfrm>
          <a:prstGeom prst="rect">
            <a:avLst/>
          </a:prstGeom>
        </p:spPr>
      </p:pic>
      <p:sp>
        <p:nvSpPr>
          <p:cNvPr id="8" name="AutoShape 6" descr="Image preview">
            <a:extLst>
              <a:ext uri="{FF2B5EF4-FFF2-40B4-BE49-F238E27FC236}">
                <a16:creationId xmlns:a16="http://schemas.microsoft.com/office/drawing/2014/main" id="{D0F36E39-46D4-DC9E-8313-AE6B753B41C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DC51A81-D394-0721-6732-870A11F1AFC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9246" r="12238" b="13588"/>
          <a:stretch/>
        </p:blipFill>
        <p:spPr>
          <a:xfrm>
            <a:off x="2651019" y="2911534"/>
            <a:ext cx="2899423" cy="2742518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5A4900D-7449-E8A0-EFBA-5A36EEDD1A86}"/>
              </a:ext>
            </a:extLst>
          </p:cNvPr>
          <p:cNvSpPr txBox="1">
            <a:spLocks/>
          </p:cNvSpPr>
          <p:nvPr/>
        </p:nvSpPr>
        <p:spPr bwMode="auto">
          <a:xfrm>
            <a:off x="78206" y="1653223"/>
            <a:ext cx="11376024" cy="46085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>
              <a:buChar char="•"/>
            </a:pPr>
            <a:r>
              <a:rPr lang="en-US" b="0" kern="0" dirty="0"/>
              <a:t>BSPI was removed due to severe damage to foils</a:t>
            </a:r>
            <a:endParaRPr lang="en-GB" b="0" kern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8DB586-CA96-19E1-F005-3C91B952D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EC101-525E-43B2-9F3E-709E68ACD14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236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464A42-BE29-2778-6046-CA72336CB1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9017C-D319-C3C6-AF05-7193E1350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Damage in 2024</a:t>
            </a:r>
            <a:endParaRPr lang="en-GB" dirty="0"/>
          </a:p>
        </p:txBody>
      </p:sp>
      <p:sp>
        <p:nvSpPr>
          <p:cNvPr id="8" name="AutoShape 6" descr="Image preview">
            <a:extLst>
              <a:ext uri="{FF2B5EF4-FFF2-40B4-BE49-F238E27FC236}">
                <a16:creationId xmlns:a16="http://schemas.microsoft.com/office/drawing/2014/main" id="{0C342C11-E8CD-9866-C231-B6C59658F8B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4129651-B688-57A3-3E16-FEA15CCB6CFA}"/>
              </a:ext>
            </a:extLst>
          </p:cNvPr>
          <p:cNvSpPr txBox="1">
            <a:spLocks/>
          </p:cNvSpPr>
          <p:nvPr/>
        </p:nvSpPr>
        <p:spPr>
          <a:xfrm>
            <a:off x="817286" y="1599220"/>
            <a:ext cx="10757452" cy="7677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GB" sz="2100" dirty="0">
                <a:solidFill>
                  <a:schemeClr val="bg2">
                    <a:lumMod val="10000"/>
                  </a:schemeClr>
                </a:solidFill>
              </a:rPr>
              <a:t>This was the second time that we have this issue of holes in foils (right)</a:t>
            </a:r>
            <a:endParaRPr lang="en-US"/>
          </a:p>
          <a:p>
            <a:pPr marL="342900" indent="-342900"/>
            <a:r>
              <a:rPr lang="en-GB" sz="2100" dirty="0">
                <a:solidFill>
                  <a:schemeClr val="bg2">
                    <a:lumMod val="10000"/>
                  </a:schemeClr>
                </a:solidFill>
              </a:rPr>
              <a:t>We did not observe it in other BSIs, and suspected it could be vacuum-related</a:t>
            </a:r>
          </a:p>
          <a:p>
            <a:pPr marL="342900" indent="-342900"/>
            <a:endParaRPr lang="en-GB" sz="2100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/>
            <a:endParaRPr lang="en-GB" sz="2100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/>
            <a:endParaRPr lang="en-GB" sz="2100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/>
            <a:endParaRPr lang="en-GB" sz="2100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/>
            <a:endParaRPr lang="en-GB" sz="2100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/>
            <a:endParaRPr lang="en-GB" sz="2100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/>
            <a:endParaRPr lang="en-GB" sz="2100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GB" sz="2100" dirty="0">
              <a:solidFill>
                <a:srgbClr val="181717"/>
              </a:solidFill>
            </a:endParaRPr>
          </a:p>
        </p:txBody>
      </p:sp>
      <p:pic>
        <p:nvPicPr>
          <p:cNvPr id="14" name="Content Placeholder 13" descr="A round metal object with holes&#10;&#10;AI-generated content may be incorrect.">
            <a:extLst>
              <a:ext uri="{FF2B5EF4-FFF2-40B4-BE49-F238E27FC236}">
                <a16:creationId xmlns:a16="http://schemas.microsoft.com/office/drawing/2014/main" id="{96CEFD06-B838-AC51-2354-1A6CB4D025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23"/>
          <a:stretch/>
        </p:blipFill>
        <p:spPr>
          <a:xfrm rot="5400000">
            <a:off x="3133346" y="2660293"/>
            <a:ext cx="2879840" cy="2816868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17861C4-689E-FFC0-2E5B-F0F358BD0C5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771" t="11253" r="40796" b="42884"/>
          <a:stretch/>
        </p:blipFill>
        <p:spPr>
          <a:xfrm>
            <a:off x="9505256" y="2628900"/>
            <a:ext cx="2384875" cy="28916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0314EC-BDEA-627C-F47F-62F2F47C5BA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9722" t="17692" r="17675" b="37436"/>
          <a:stretch/>
        </p:blipFill>
        <p:spPr>
          <a:xfrm>
            <a:off x="6198577" y="2640720"/>
            <a:ext cx="3013381" cy="2879840"/>
          </a:xfrm>
          <a:prstGeom prst="rect">
            <a:avLst/>
          </a:prstGeom>
        </p:spPr>
      </p:pic>
      <p:pic>
        <p:nvPicPr>
          <p:cNvPr id="16" name="Picture 15" descr="A person holding a metal object&#10;&#10;AI-generated content may be incorrect.">
            <a:extLst>
              <a:ext uri="{FF2B5EF4-FFF2-40B4-BE49-F238E27FC236}">
                <a16:creationId xmlns:a16="http://schemas.microsoft.com/office/drawing/2014/main" id="{277AD915-FEB6-52B3-85D7-80E53F58E5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0" t="8171" r="25964" b="23977"/>
          <a:stretch/>
        </p:blipFill>
        <p:spPr>
          <a:xfrm rot="5400000">
            <a:off x="145964" y="2732592"/>
            <a:ext cx="2857521" cy="269458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474A5EF-6B9C-1718-F2E9-A87A73D74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EC101-525E-43B2-9F3E-709E68ACD14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913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31CECCFF-A3EF-313E-0EAE-501B45A49733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80805AE-90F9-8224-1DE9-7DCEBD8B7BF4}"/>
              </a:ext>
            </a:extLst>
          </p:cNvPr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b="1" i="0" dirty="0">
                <a:effectLst/>
                <a:latin typeface="Roboto" panose="02000000000000000000" pitchFamily="2" charset="0"/>
              </a:rPr>
              <a:t>Vacuum Test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12364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D7537-9032-1753-894F-31645F667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Test in Building 867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AD0856-58B2-A348-12A5-565725E470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/>
              <a:t>Setup to see if foil damage occurs</a:t>
            </a: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0" dirty="0"/>
          </a:p>
          <a:p>
            <a:endParaRPr lang="en-US" sz="2400" b="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 descr="A diagram of a machine&#10;&#10;AI-generated content may be incorrect.">
            <a:extLst>
              <a:ext uri="{FF2B5EF4-FFF2-40B4-BE49-F238E27FC236}">
                <a16:creationId xmlns:a16="http://schemas.microsoft.com/office/drawing/2014/main" id="{A8C3EBEF-2E37-77A0-A115-BE8E0557C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971925" y="2305050"/>
            <a:ext cx="3781425" cy="374332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860C55-7C9B-DBD0-993C-2D7D8B82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EC101-525E-43B2-9F3E-709E68ACD14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017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metal object on a table&#10;&#10;AI-generated content may be incorrect.">
            <a:extLst>
              <a:ext uri="{FF2B5EF4-FFF2-40B4-BE49-F238E27FC236}">
                <a16:creationId xmlns:a16="http://schemas.microsoft.com/office/drawing/2014/main" id="{038006C1-16AB-AA5D-82D1-267E2C0406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7" t="1483" r="35087" b="3748"/>
          <a:stretch/>
        </p:blipFill>
        <p:spPr>
          <a:xfrm rot="5400000">
            <a:off x="2361960" y="3105534"/>
            <a:ext cx="2164992" cy="388068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49084AA-C8B6-1051-1141-46B50EBDD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BSPI.045 769 model (spare parts)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35650A-6C0D-936B-5920-3AD10EE88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130746D-1BD3-8D95-FC7E-CD5CB8B091B9}"/>
              </a:ext>
            </a:extLst>
          </p:cNvPr>
          <p:cNvSpPr txBox="1">
            <a:spLocks/>
          </p:cNvSpPr>
          <p:nvPr/>
        </p:nvSpPr>
        <p:spPr bwMode="auto">
          <a:xfrm>
            <a:off x="703037" y="1122993"/>
            <a:ext cx="10794999" cy="46085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kern="0" dirty="0" err="1"/>
              <a:t>Aluminium</a:t>
            </a:r>
            <a:r>
              <a:rPr lang="en-US" sz="2000" b="0" kern="0" dirty="0"/>
              <a:t> foil at front of stack (main part of experiment, 20μm thickness, 145mm radius)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kern="0" dirty="0"/>
              <a:t>Also have titanium foil in stack behind </a:t>
            </a:r>
            <a:br>
              <a:rPr lang="en-US" sz="2000" b="0" kern="0" dirty="0"/>
            </a:br>
            <a:r>
              <a:rPr lang="en-US" sz="2000" b="0" kern="0" dirty="0"/>
              <a:t>(12.5μm thickness, 145mm radius)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kern="0" dirty="0"/>
              <a:t>Foils in “good” condition to begin with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kern="0" dirty="0"/>
              <a:t>Contained in a tank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kern="0" dirty="0">
                <a:solidFill>
                  <a:srgbClr val="2F2F2F"/>
                </a:solidFill>
              </a:rPr>
              <a:t>Pumping port DN40 on the upstream flange</a:t>
            </a:r>
          </a:p>
        </p:txBody>
      </p:sp>
      <p:pic>
        <p:nvPicPr>
          <p:cNvPr id="14" name="Picture 13" descr="A close-up of a circular object&#10;&#10;AI-generated content may be incorrect.">
            <a:extLst>
              <a:ext uri="{FF2B5EF4-FFF2-40B4-BE49-F238E27FC236}">
                <a16:creationId xmlns:a16="http://schemas.microsoft.com/office/drawing/2014/main" id="{801731BF-76CB-9941-5278-4D9337B64F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83" t="26438" r="31005" b="18677"/>
          <a:stretch/>
        </p:blipFill>
        <p:spPr>
          <a:xfrm rot="5400000">
            <a:off x="6813475" y="1613341"/>
            <a:ext cx="4456034" cy="4571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761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BD5D43-C8C5-18A1-AE53-635B643558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machine in a room&#10;&#10;AI-generated content may be incorrect.">
            <a:extLst>
              <a:ext uri="{FF2B5EF4-FFF2-40B4-BE49-F238E27FC236}">
                <a16:creationId xmlns:a16="http://schemas.microsoft.com/office/drawing/2014/main" id="{6EAAD0BF-F7F5-7BEB-44E6-99D5746575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 t="17217" r="35623" b="37006"/>
          <a:stretch/>
        </p:blipFill>
        <p:spPr>
          <a:xfrm rot="5400000">
            <a:off x="-433342" y="3217591"/>
            <a:ext cx="3613574" cy="193091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17F7D02-8F37-2B13-1F70-2ACC920DD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Foils investigated in 3 locations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C80ED6-1DF8-3C32-0840-A49442A14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17A9C54-84DA-2ED9-29D5-AC07EF6BF470}"/>
              </a:ext>
            </a:extLst>
          </p:cNvPr>
          <p:cNvSpPr>
            <a:spLocks/>
          </p:cNvSpPr>
          <p:nvPr/>
        </p:nvSpPr>
        <p:spPr>
          <a:xfrm>
            <a:off x="829624" y="3580154"/>
            <a:ext cx="390637" cy="4280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C7EA080-FDCE-91EE-FBF5-14265C6A3C85}"/>
              </a:ext>
            </a:extLst>
          </p:cNvPr>
          <p:cNvSpPr txBox="1">
            <a:spLocks/>
          </p:cNvSpPr>
          <p:nvPr/>
        </p:nvSpPr>
        <p:spPr bwMode="auto">
          <a:xfrm>
            <a:off x="407989" y="1296988"/>
            <a:ext cx="3793897" cy="84069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Small manual valve DN25</a:t>
            </a:r>
            <a:br>
              <a:rPr lang="en-US" sz="2000" b="0" dirty="0"/>
            </a:br>
            <a:r>
              <a:rPr lang="en-US" sz="2000" b="0" dirty="0"/>
              <a:t>opened gently in one test, then more aggressively in another</a:t>
            </a:r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97972F9-FFA7-887B-A63A-229140C2A5C4}"/>
              </a:ext>
            </a:extLst>
          </p:cNvPr>
          <p:cNvGrpSpPr/>
          <p:nvPr/>
        </p:nvGrpSpPr>
        <p:grpSpPr>
          <a:xfrm>
            <a:off x="5282284" y="2044648"/>
            <a:ext cx="3143307" cy="4191076"/>
            <a:chOff x="2133168" y="2898515"/>
            <a:chExt cx="3143307" cy="4191076"/>
          </a:xfrm>
        </p:grpSpPr>
        <p:pic>
          <p:nvPicPr>
            <p:cNvPr id="10" name="Picture 9" descr="A machine with a hose and wires&#10;&#10;AI-generated content may be incorrect.">
              <a:extLst>
                <a:ext uri="{FF2B5EF4-FFF2-40B4-BE49-F238E27FC236}">
                  <a16:creationId xmlns:a16="http://schemas.microsoft.com/office/drawing/2014/main" id="{0C6DF9C5-1AB5-2200-F685-7C4E7431C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609284" y="3422399"/>
              <a:ext cx="4191076" cy="3143307"/>
            </a:xfrm>
            <a:prstGeom prst="rect">
              <a:avLst/>
            </a:pr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25E3765-5560-C018-61F2-9C401E9F6426}"/>
                </a:ext>
              </a:extLst>
            </p:cNvPr>
            <p:cNvSpPr/>
            <p:nvPr/>
          </p:nvSpPr>
          <p:spPr>
            <a:xfrm>
              <a:off x="4036786" y="4068218"/>
              <a:ext cx="653142" cy="63667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DB02A29-857A-F20A-B757-2923629F289A}"/>
                </a:ext>
              </a:extLst>
            </p:cNvPr>
            <p:cNvSpPr/>
            <p:nvPr/>
          </p:nvSpPr>
          <p:spPr>
            <a:xfrm>
              <a:off x="2229757" y="3550614"/>
              <a:ext cx="653142" cy="63667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90D22B86-2098-7E86-D4A6-38A1F9D52678}"/>
              </a:ext>
            </a:extLst>
          </p:cNvPr>
          <p:cNvSpPr txBox="1">
            <a:spLocks/>
          </p:cNvSpPr>
          <p:nvPr/>
        </p:nvSpPr>
        <p:spPr bwMode="auto">
          <a:xfrm>
            <a:off x="5084108" y="1332139"/>
            <a:ext cx="2971290" cy="76913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Valve DN40, tank side</a:t>
            </a:r>
            <a:br>
              <a:rPr lang="en-US" sz="2000" dirty="0"/>
            </a:br>
            <a:r>
              <a:rPr lang="en-US" sz="2000" dirty="0"/>
              <a:t> </a:t>
            </a:r>
            <a:r>
              <a:rPr lang="en-US" sz="2000" b="0" dirty="0"/>
              <a:t>manually opening</a:t>
            </a:r>
            <a:br>
              <a:rPr lang="en-US" sz="2000" b="0" dirty="0"/>
            </a:br>
            <a:r>
              <a:rPr lang="en-US" sz="2000" b="0" dirty="0"/>
              <a:t> </a:t>
            </a:r>
            <a:endParaRPr lang="en-US" dirty="0"/>
          </a:p>
          <a:p>
            <a:endParaRPr lang="en-US" sz="2000" b="0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759BA0BB-7454-F4D9-592F-2029B02E264A}"/>
              </a:ext>
            </a:extLst>
          </p:cNvPr>
          <p:cNvSpPr txBox="1">
            <a:spLocks/>
          </p:cNvSpPr>
          <p:nvPr/>
        </p:nvSpPr>
        <p:spPr bwMode="auto">
          <a:xfrm>
            <a:off x="8539303" y="3241957"/>
            <a:ext cx="2847898" cy="76913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2F2F2F"/>
                </a:solidFill>
              </a:rPr>
              <a:t>Pumping port DN40 </a:t>
            </a:r>
            <a:r>
              <a:rPr lang="en-US" sz="2000" b="0" dirty="0">
                <a:solidFill>
                  <a:srgbClr val="2F2F2F"/>
                </a:solidFill>
              </a:rPr>
              <a:t>fast manual opening (done twice in a row)</a:t>
            </a:r>
            <a:endParaRPr lang="en-US" dirty="0"/>
          </a:p>
          <a:p>
            <a:endParaRPr lang="en-US" sz="2000" b="0" dirty="0"/>
          </a:p>
        </p:txBody>
      </p:sp>
      <p:pic>
        <p:nvPicPr>
          <p:cNvPr id="5" name="Picture 4" descr="A diagram of a machine&#10;&#10;AI-generated content may be incorrect.">
            <a:extLst>
              <a:ext uri="{FF2B5EF4-FFF2-40B4-BE49-F238E27FC236}">
                <a16:creationId xmlns:a16="http://schemas.microsoft.com/office/drawing/2014/main" id="{9E23D52B-06D0-EFF2-7761-FD70275DFD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429750" y="371475"/>
            <a:ext cx="2314575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572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0EB6D7-FBB3-5FA1-4CFB-27F9538F9C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No new damage immediately visible to the eye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4C43B1-6F38-1BD7-7421-E4BBCF2F6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DN25 (tested with gentle and aggressive opening)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F56FC6-5588-EAE3-41ED-EB700F2B4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12" name="Picture 11" descr="A circular object with a circular center&#10;&#10;AI-generated content may be incorrect.">
            <a:extLst>
              <a:ext uri="{FF2B5EF4-FFF2-40B4-BE49-F238E27FC236}">
                <a16:creationId xmlns:a16="http://schemas.microsoft.com/office/drawing/2014/main" id="{1FA1F4BD-E8D9-7021-85D9-1DFCC1B73F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4" t="16420" r="32064" b="19242"/>
          <a:stretch/>
        </p:blipFill>
        <p:spPr>
          <a:xfrm rot="5400000">
            <a:off x="2891095" y="2379952"/>
            <a:ext cx="3414645" cy="3622435"/>
          </a:xfrm>
          <a:prstGeom prst="rect">
            <a:avLst/>
          </a:prstGeom>
        </p:spPr>
      </p:pic>
      <p:pic>
        <p:nvPicPr>
          <p:cNvPr id="8" name="Content Placeholder 6" descr="A machine in a room&#10;&#10;AI-generated content may be incorrect.">
            <a:extLst>
              <a:ext uri="{FF2B5EF4-FFF2-40B4-BE49-F238E27FC236}">
                <a16:creationId xmlns:a16="http://schemas.microsoft.com/office/drawing/2014/main" id="{7541A914-BD39-57F9-4750-9D8A32DF35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 t="17217" r="35623" b="37006"/>
          <a:stretch/>
        </p:blipFill>
        <p:spPr bwMode="auto">
          <a:xfrm rot="5400000">
            <a:off x="-333329" y="3203303"/>
            <a:ext cx="3718349" cy="1988066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7DFB0A02-514C-5300-4CDF-C48CFA5F6AC4}"/>
              </a:ext>
            </a:extLst>
          </p:cNvPr>
          <p:cNvSpPr>
            <a:spLocks/>
          </p:cNvSpPr>
          <p:nvPr/>
        </p:nvSpPr>
        <p:spPr>
          <a:xfrm>
            <a:off x="972499" y="3589679"/>
            <a:ext cx="390637" cy="4280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A close-up of a circular object&#10;&#10;AI-generated content may be incorrect.">
            <a:extLst>
              <a:ext uri="{FF2B5EF4-FFF2-40B4-BE49-F238E27FC236}">
                <a16:creationId xmlns:a16="http://schemas.microsoft.com/office/drawing/2014/main" id="{C3335D62-E1A4-7EC8-54EF-1C5CE0727E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73" t="21780" r="30476" b="23616"/>
          <a:stretch/>
        </p:blipFill>
        <p:spPr>
          <a:xfrm rot="5400000">
            <a:off x="7021212" y="2079302"/>
            <a:ext cx="3385854" cy="420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23946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441</Words>
  <Application>Microsoft Office PowerPoint</Application>
  <PresentationFormat>Widescreen</PresentationFormat>
  <Paragraphs>60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1_Office Theme</vt:lpstr>
      <vt:lpstr>BSPI.045 769 Foil Destruction: a controlled experiment</vt:lpstr>
      <vt:lpstr>BSPI.045 769 is a SEM detector on the P42 line</vt:lpstr>
      <vt:lpstr>Damage in 2016</vt:lpstr>
      <vt:lpstr>Damage in 2024</vt:lpstr>
      <vt:lpstr>Vacuum Test</vt:lpstr>
      <vt:lpstr>Vacuum Test in Building 867</vt:lpstr>
      <vt:lpstr>BSPI.045 769 model (spare parts)</vt:lpstr>
      <vt:lpstr>Foils investigated in 3 locations</vt:lpstr>
      <vt:lpstr>DN25 (tested with gentle and aggressive opening)</vt:lpstr>
      <vt:lpstr>DN40</vt:lpstr>
      <vt:lpstr>DN40 (close range)</vt:lpstr>
      <vt:lpstr>Conclusions</vt:lpstr>
      <vt:lpstr>Supplementary Slides</vt:lpstr>
      <vt:lpstr>BSPI.045 769 Assembly</vt:lpstr>
      <vt:lpstr>BSPI.045 769</vt:lpstr>
      <vt:lpstr>BSPI location in red</vt:lpstr>
      <vt:lpstr>Undamaged Comparison (BSPI.043 282)</vt:lpstr>
      <vt:lpstr>Did visual check for dust for BSPI.045 769 tank before to conduct tests (early 2025)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Dani Metin</dc:creator>
  <cp:lastModifiedBy>Dani Metin</cp:lastModifiedBy>
  <cp:revision>344</cp:revision>
  <dcterms:created xsi:type="dcterms:W3CDTF">2025-05-20T13:05:02Z</dcterms:created>
  <dcterms:modified xsi:type="dcterms:W3CDTF">2025-06-02T12:26:40Z</dcterms:modified>
</cp:coreProperties>
</file>