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</p:sldMasterIdLst>
  <p:notesMasterIdLst>
    <p:notesMasterId r:id="rId17"/>
  </p:notesMasterIdLst>
  <p:sldIdLst>
    <p:sldId id="256" r:id="rId3"/>
    <p:sldId id="263" r:id="rId4"/>
    <p:sldId id="261" r:id="rId5"/>
    <p:sldId id="262" r:id="rId6"/>
    <p:sldId id="269" r:id="rId7"/>
    <p:sldId id="270" r:id="rId8"/>
    <p:sldId id="265" r:id="rId9"/>
    <p:sldId id="264" r:id="rId10"/>
    <p:sldId id="266" r:id="rId11"/>
    <p:sldId id="268" r:id="rId12"/>
    <p:sldId id="267" r:id="rId13"/>
    <p:sldId id="272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0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4AC29-BAA3-40F4-9E3A-8C2448BF7D7C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89CCD-7BD3-4E5D-BFAC-72C947BDD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41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52F5B6-93B1-4FCC-B9B8-F115441D8BCA}" type="datetime1">
              <a:rPr lang="en-US" smtClean="0"/>
              <a:t>11/14/12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1C242FF-2274-4DE0-8627-59CAAC035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1E5CDC-E76B-444E-916D-F9403E1E0987}" type="datetime1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242FF-2274-4DE0-8627-59CAAC035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B22A-0D93-4FE0-B8AA-212F98C00103}" type="datetime1">
              <a:rPr lang="en-US" smtClean="0"/>
              <a:t>11/14/12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52F5B6-93B1-4FCC-B9B8-F115441D8BCA}" type="datetime1">
              <a:rPr lang="en-US">
                <a:solidFill>
                  <a:prstClr val="white"/>
                </a:solidFill>
              </a:rPr>
              <a:pPr/>
              <a:t>11/14/12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EGI Update - Prague 2012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1C242FF-2274-4DE0-8627-59CAAC035BB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82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1E5CDC-E76B-444E-916D-F9403E1E0987}" type="datetime1">
              <a:rPr lang="en-US" smtClean="0">
                <a:solidFill>
                  <a:prstClr val="white"/>
                </a:solidFill>
              </a:rPr>
              <a:pPr/>
              <a:t>11/14/12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white"/>
                </a:solidFill>
              </a:rPr>
              <a:t>EGI Update - Prague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242FF-2274-4DE0-8627-59CAAC035BB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25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B22A-0D93-4FE0-B8AA-212F98C00103}" type="datetime1">
              <a:rPr lang="en-US">
                <a:solidFill>
                  <a:prstClr val="white"/>
                </a:solidFill>
              </a:rPr>
              <a:pPr/>
              <a:t>11/14/12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EGI Update - Prague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2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B0CA-CDDF-442C-9A9F-7B02AA74DE3F}" type="datetime1">
              <a:rPr lang="en-US">
                <a:solidFill>
                  <a:prstClr val="white"/>
                </a:solidFill>
              </a:rPr>
              <a:pPr/>
              <a:t>11/14/12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EGI Update - Prague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7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5ADCCB-24D9-419F-9B97-635A8D5D1833}" type="datetime1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1C242FF-2274-4DE0-8627-59CAAC035BB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5ADCCB-24D9-419F-9B97-635A8D5D1833}" type="datetime1">
              <a:rPr lang="en-US">
                <a:solidFill>
                  <a:prstClr val="white"/>
                </a:solidFill>
              </a:rPr>
              <a:pPr/>
              <a:t>11/14/12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EGI Update - Prague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1C242FF-2274-4DE0-8627-59CAAC035BB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  <p:extLst>
      <p:ext uri="{BB962C8B-B14F-4D97-AF65-F5344CB8AC3E}">
        <p14:creationId xmlns:p14="http://schemas.microsoft.com/office/powerpoint/2010/main" val="326312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144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Migration from unsupported middleware to UMD/EMI</a:t>
            </a:r>
            <a:br>
              <a:rPr lang="en-US" dirty="0" smtClean="0"/>
            </a:br>
            <a:r>
              <a:rPr lang="en-US" dirty="0" smtClean="0"/>
              <a:t>SHA-2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Status and plans</a:t>
            </a:r>
          </a:p>
          <a:p>
            <a:r>
              <a:rPr lang="en-US" dirty="0" smtClean="0"/>
              <a:t>Peter Solagna – </a:t>
            </a:r>
            <a:r>
              <a:rPr lang="en-US" dirty="0" err="1" smtClean="0"/>
              <a:t>EGI.eu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GDB – 14 Nov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50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Action plan for EMI-1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752528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EMI-1 products will end security support at the end of </a:t>
            </a:r>
            <a:r>
              <a:rPr lang="en-US" sz="2600" u="sng" dirty="0" smtClean="0">
                <a:solidFill>
                  <a:srgbClr val="000000"/>
                </a:solidFill>
              </a:rPr>
              <a:t>April 2013</a:t>
            </a:r>
          </a:p>
          <a:p>
            <a:pPr lvl="1"/>
            <a:r>
              <a:rPr lang="en-US" sz="2200" dirty="0" smtClean="0"/>
              <a:t>Specific probes to be ready before the end of 2012</a:t>
            </a:r>
          </a:p>
          <a:p>
            <a:pPr lvl="1"/>
            <a:endParaRPr lang="en-US" sz="2200" dirty="0" smtClean="0"/>
          </a:p>
          <a:p>
            <a:r>
              <a:rPr lang="en-US" sz="2600" u="sng" dirty="0" smtClean="0">
                <a:solidFill>
                  <a:srgbClr val="000000"/>
                </a:solidFill>
              </a:rPr>
              <a:t>January 2013</a:t>
            </a:r>
            <a:r>
              <a:rPr lang="en-US" sz="2600" dirty="0" smtClean="0"/>
              <a:t>, EMI-1 middleware triggers warning alarms on the Operations dashboard </a:t>
            </a:r>
          </a:p>
          <a:p>
            <a:endParaRPr lang="en-US" sz="2600" dirty="0" smtClean="0"/>
          </a:p>
          <a:p>
            <a:r>
              <a:rPr lang="en-US" sz="2600" u="sng" dirty="0" smtClean="0">
                <a:solidFill>
                  <a:srgbClr val="000000"/>
                </a:solidFill>
              </a:rPr>
              <a:t>March 2013</a:t>
            </a:r>
            <a:r>
              <a:rPr lang="en-US" sz="2600" dirty="0" smtClean="0"/>
              <a:t>, EMI-1 triggers critical alarms</a:t>
            </a:r>
          </a:p>
          <a:p>
            <a:endParaRPr lang="en-US" sz="2600" dirty="0" smtClean="0"/>
          </a:p>
          <a:p>
            <a:r>
              <a:rPr lang="en-US" sz="2600" dirty="0" smtClean="0"/>
              <a:t>NGIs ROD teams will handle these alarms </a:t>
            </a:r>
          </a:p>
          <a:p>
            <a:pPr lvl="1"/>
            <a:r>
              <a:rPr lang="en-US" sz="2200" dirty="0" smtClean="0"/>
              <a:t>Opening tickets, following up with sites</a:t>
            </a:r>
          </a:p>
          <a:p>
            <a:pPr lvl="1"/>
            <a:r>
              <a:rPr lang="en-US" sz="2200" dirty="0" smtClean="0"/>
              <a:t>Normal operations escalation procedures</a:t>
            </a:r>
          </a:p>
          <a:p>
            <a:pPr lvl="1"/>
            <a:endParaRPr lang="en-US" sz="2200" dirty="0" smtClean="0"/>
          </a:p>
          <a:p>
            <a:r>
              <a:rPr lang="en-US" sz="2600" dirty="0" smtClean="0"/>
              <a:t>EGI COD and CSIRT will follow up only with problematic sites</a:t>
            </a:r>
          </a:p>
          <a:p>
            <a:pPr lvl="1"/>
            <a:r>
              <a:rPr lang="en-US" sz="2200" dirty="0" smtClean="0"/>
              <a:t>More scalable workflow</a:t>
            </a:r>
          </a:p>
          <a:p>
            <a:pPr lvl="1"/>
            <a:r>
              <a:rPr lang="en-US" sz="2200" dirty="0" smtClean="0"/>
              <a:t>Non responsive NGIs and sites will escalate to COD and EGI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3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4075" y="115889"/>
            <a:ext cx="6840538" cy="792832"/>
          </a:xfrm>
        </p:spPr>
        <p:txBody>
          <a:bodyPr>
            <a:noAutofit/>
          </a:bodyPr>
          <a:lstStyle/>
          <a:p>
            <a:r>
              <a:rPr lang="en-US" sz="3200" dirty="0" smtClean="0"/>
              <a:t>SHA-2: current 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268760"/>
            <a:ext cx="8075612" cy="5040560"/>
          </a:xfrm>
        </p:spPr>
        <p:txBody>
          <a:bodyPr>
            <a:normAutofit fontScale="92500"/>
          </a:bodyPr>
          <a:lstStyle/>
          <a:p>
            <a:r>
              <a:rPr lang="en-US" sz="2400" dirty="0" err="1" smtClean="0"/>
              <a:t>EUGridPMA</a:t>
            </a:r>
            <a:r>
              <a:rPr lang="en-US" sz="2400" dirty="0" smtClean="0"/>
              <a:t> agreed in September 2012 the following timeline:</a:t>
            </a:r>
          </a:p>
          <a:p>
            <a:pPr lvl="1"/>
            <a:r>
              <a:rPr lang="en-US" sz="2000" dirty="0"/>
              <a:t> IGTF CAs shall enforce use of SHA-2 *not* before August 1st </a:t>
            </a:r>
            <a:r>
              <a:rPr lang="en-US" sz="2000" dirty="0" smtClean="0"/>
              <a:t>2013</a:t>
            </a:r>
          </a:p>
          <a:p>
            <a:pPr lvl="2"/>
            <a:r>
              <a:rPr lang="en-US" sz="1900" dirty="0" smtClean="0"/>
              <a:t>After the end of support of EMI-1</a:t>
            </a:r>
            <a:endParaRPr lang="en-US" sz="1400" dirty="0" smtClean="0"/>
          </a:p>
          <a:p>
            <a:pPr lvl="2"/>
            <a:endParaRPr lang="en-US" sz="1800" dirty="0" smtClean="0"/>
          </a:p>
          <a:p>
            <a:r>
              <a:rPr lang="en-US" sz="2400" dirty="0" smtClean="0"/>
              <a:t>EGI asked EMI and IGE to assess for all their components:</a:t>
            </a:r>
          </a:p>
          <a:p>
            <a:pPr lvl="1"/>
            <a:r>
              <a:rPr lang="en-US" sz="2000" dirty="0" smtClean="0"/>
              <a:t>Available support for SHA-2 certificates and RFC proxies</a:t>
            </a:r>
          </a:p>
          <a:p>
            <a:pPr lvl="2"/>
            <a:r>
              <a:rPr lang="en-US" sz="1800" dirty="0" smtClean="0"/>
              <a:t>Not supporting SHA-2</a:t>
            </a:r>
          </a:p>
          <a:p>
            <a:pPr lvl="3"/>
            <a:r>
              <a:rPr lang="en-US" sz="1400" dirty="0" smtClean="0"/>
              <a:t>EMI: </a:t>
            </a:r>
            <a:r>
              <a:rPr lang="en-US" sz="1400" dirty="0" err="1" smtClean="0"/>
              <a:t>StoRM</a:t>
            </a:r>
            <a:r>
              <a:rPr lang="en-US" sz="1400" dirty="0" smtClean="0"/>
              <a:t> (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/>
              <a:t>EMI-3), VOMS (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/>
              <a:t>Nov 2012), CREAM (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/>
              <a:t>EMI-3), </a:t>
            </a:r>
            <a:r>
              <a:rPr lang="en-US" sz="1400" dirty="0" err="1" smtClean="0"/>
              <a:t>dCache</a:t>
            </a:r>
            <a:r>
              <a:rPr lang="en-US" sz="1400" dirty="0" smtClean="0"/>
              <a:t> (evaluating CANL), </a:t>
            </a:r>
          </a:p>
          <a:p>
            <a:pPr lvl="3"/>
            <a:r>
              <a:rPr lang="en-US" sz="1400" dirty="0" smtClean="0"/>
              <a:t>IGE: GSI-</a:t>
            </a:r>
            <a:r>
              <a:rPr lang="en-US" sz="1400" dirty="0" err="1" smtClean="0"/>
              <a:t>SSHTerm</a:t>
            </a:r>
            <a:r>
              <a:rPr lang="en-US" sz="1400" dirty="0" smtClean="0"/>
              <a:t> (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/>
              <a:t>Q2 2013), jGlobus1.x</a:t>
            </a:r>
          </a:p>
          <a:p>
            <a:pPr lvl="2"/>
            <a:r>
              <a:rPr lang="en-US" sz="1800" dirty="0" smtClean="0"/>
              <a:t>Not answered, yet: DPM, </a:t>
            </a:r>
            <a:r>
              <a:rPr lang="en-US" sz="1800" dirty="0" smtClean="0"/>
              <a:t>LB (</a:t>
            </a:r>
            <a:r>
              <a:rPr lang="en-US" sz="1200" dirty="0" smtClean="0"/>
              <a:t>but it should be ok</a:t>
            </a:r>
            <a:r>
              <a:rPr lang="en-US" sz="1800" dirty="0" smtClean="0"/>
              <a:t>) </a:t>
            </a:r>
            <a:endParaRPr lang="en-US" sz="1800" dirty="0" smtClean="0"/>
          </a:p>
          <a:p>
            <a:pPr lvl="1"/>
            <a:r>
              <a:rPr lang="en-US" sz="2100" dirty="0"/>
              <a:t>Copy of the documents available in the EGI document DB: </a:t>
            </a:r>
            <a:r>
              <a:rPr lang="en-US" sz="2100" dirty="0" smtClean="0">
                <a:hlinkClick r:id="rId2"/>
              </a:rPr>
              <a:t>Link</a:t>
            </a:r>
            <a:endParaRPr lang="en-US" sz="2100" dirty="0" smtClean="0"/>
          </a:p>
          <a:p>
            <a:pPr lvl="2"/>
            <a:r>
              <a:rPr lang="en-US" sz="1700" dirty="0" smtClean="0"/>
              <a:t>Product teams provided the version of the product where the SHA2 and RFC support was available first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4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SHA-2: future plans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dirty="0"/>
              <a:t>UMD verification will check user </a:t>
            </a:r>
            <a:r>
              <a:rPr lang="en-US" sz="2800" dirty="0" err="1"/>
              <a:t>authN</a:t>
            </a:r>
            <a:r>
              <a:rPr lang="en-US" sz="2800" dirty="0"/>
              <a:t> with SHA-2 certificates </a:t>
            </a:r>
            <a:r>
              <a:rPr lang="en-US" sz="2800" dirty="0" smtClean="0"/>
              <a:t>and RFC proxies starting </a:t>
            </a:r>
            <a:r>
              <a:rPr lang="en-US" sz="2800" dirty="0"/>
              <a:t>from one of the next UMD releases</a:t>
            </a:r>
          </a:p>
          <a:p>
            <a:pPr lvl="1" algn="just"/>
            <a:r>
              <a:rPr lang="en-US" sz="2400" dirty="0"/>
              <a:t>Products that fail to handle SHA-2 </a:t>
            </a:r>
            <a:r>
              <a:rPr lang="en-US" sz="2400" dirty="0" smtClean="0"/>
              <a:t>(and RFC) certificates </a:t>
            </a:r>
            <a:r>
              <a:rPr lang="en-US" sz="2400" dirty="0"/>
              <a:t>will trigger a warning </a:t>
            </a:r>
            <a:r>
              <a:rPr lang="en-US" sz="2400" dirty="0" smtClean="0"/>
              <a:t>sent to the developers</a:t>
            </a:r>
          </a:p>
          <a:p>
            <a:pPr lvl="1" algn="just"/>
            <a:endParaRPr lang="en-US" sz="2400" dirty="0"/>
          </a:p>
          <a:p>
            <a:pPr algn="just"/>
            <a:r>
              <a:rPr lang="en-US" sz="2800" dirty="0"/>
              <a:t>EGI is planning to set </a:t>
            </a:r>
            <a:r>
              <a:rPr lang="en-US" sz="2800" dirty="0" smtClean="0"/>
              <a:t>up </a:t>
            </a:r>
            <a:r>
              <a:rPr lang="en-US" sz="2800" dirty="0" err="1"/>
              <a:t>Nagios</a:t>
            </a:r>
            <a:r>
              <a:rPr lang="en-US" sz="2800" dirty="0"/>
              <a:t> </a:t>
            </a:r>
            <a:r>
              <a:rPr lang="en-US" sz="2800" dirty="0" smtClean="0"/>
              <a:t>probes </a:t>
            </a:r>
            <a:r>
              <a:rPr lang="en-US" sz="2800" dirty="0"/>
              <a:t>to monitor that </a:t>
            </a:r>
            <a:r>
              <a:rPr lang="en-US" sz="2800" dirty="0" smtClean="0"/>
              <a:t>deployed middleware accepts SHA</a:t>
            </a:r>
            <a:r>
              <a:rPr lang="en-US" sz="2800" dirty="0"/>
              <a:t>-2 </a:t>
            </a:r>
            <a:r>
              <a:rPr lang="en-US" sz="2800" dirty="0" smtClean="0"/>
              <a:t>certificates and RFC proxies</a:t>
            </a:r>
            <a:endParaRPr lang="en-US" sz="2800" dirty="0"/>
          </a:p>
          <a:p>
            <a:pPr lvl="1" algn="just"/>
            <a:r>
              <a:rPr lang="en-US" sz="2400" dirty="0"/>
              <a:t>During the first months of 2013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5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68052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Most of the sites have plans to upgrade to EMI/UMD within the end of the month</a:t>
            </a:r>
          </a:p>
          <a:p>
            <a:endParaRPr lang="en-US" sz="2400" dirty="0" smtClean="0"/>
          </a:p>
          <a:p>
            <a:r>
              <a:rPr lang="en-US" sz="2400" dirty="0" smtClean="0"/>
              <a:t>Unsupported services in downtime to mark them as ‘at risk’</a:t>
            </a:r>
          </a:p>
          <a:p>
            <a:endParaRPr lang="en-US" sz="2400" dirty="0" smtClean="0"/>
          </a:p>
          <a:p>
            <a:r>
              <a:rPr lang="en-US" sz="2400" dirty="0" smtClean="0"/>
              <a:t>Currently there are 19 site eligible for suspension</a:t>
            </a:r>
          </a:p>
          <a:p>
            <a:pPr lvl="1"/>
            <a:r>
              <a:rPr lang="en-US" sz="2000" dirty="0" smtClean="0"/>
              <a:t>Hopefully the number will decrease by Monday!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DPM and WN are the next steps</a:t>
            </a:r>
          </a:p>
          <a:p>
            <a:endParaRPr lang="en-US" sz="2400" dirty="0" smtClean="0"/>
          </a:p>
          <a:p>
            <a:r>
              <a:rPr lang="en-US" sz="2400" dirty="0" smtClean="0"/>
              <a:t>EMI-1 decommission and monitor of SHA-2 support</a:t>
            </a:r>
          </a:p>
          <a:p>
            <a:pPr lvl="1"/>
            <a:r>
              <a:rPr lang="en-US" sz="2000" dirty="0" smtClean="0"/>
              <a:t>First half of 2013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Acknowledgements </a:t>
            </a:r>
          </a:p>
          <a:p>
            <a:pPr lvl="1"/>
            <a:r>
              <a:rPr lang="en-US" dirty="0" smtClean="0"/>
              <a:t>EGI COD team</a:t>
            </a:r>
          </a:p>
          <a:p>
            <a:pPr lvl="1"/>
            <a:r>
              <a:rPr lang="en-US" dirty="0" smtClean="0"/>
              <a:t>EGI CSIRT team</a:t>
            </a:r>
          </a:p>
          <a:p>
            <a:pPr lvl="1"/>
            <a:r>
              <a:rPr lang="en-US" dirty="0" smtClean="0"/>
              <a:t>Operations portal team</a:t>
            </a:r>
          </a:p>
          <a:p>
            <a:pPr lvl="1"/>
            <a:r>
              <a:rPr lang="en-US" dirty="0"/>
              <a:t>Emir, </a:t>
            </a:r>
            <a:r>
              <a:rPr lang="en-US" dirty="0" smtClean="0"/>
              <a:t>Paschalis for the security </a:t>
            </a:r>
            <a:r>
              <a:rPr lang="en-US" dirty="0" err="1" smtClean="0"/>
              <a:t>Nagios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Unsupported MW decommission</a:t>
            </a:r>
          </a:p>
          <a:p>
            <a:pPr lvl="1"/>
            <a:r>
              <a:rPr lang="en-US" dirty="0" smtClean="0"/>
              <a:t>Timeline and current status</a:t>
            </a:r>
          </a:p>
          <a:p>
            <a:pPr lvl="1"/>
            <a:r>
              <a:rPr lang="en-US" dirty="0" smtClean="0"/>
              <a:t>Next actions</a:t>
            </a:r>
          </a:p>
          <a:p>
            <a:pPr lvl="1"/>
            <a:r>
              <a:rPr lang="en-US" dirty="0" smtClean="0"/>
              <a:t>Future plans for EMI-1</a:t>
            </a:r>
          </a:p>
          <a:p>
            <a:r>
              <a:rPr lang="en-US" dirty="0" smtClean="0"/>
              <a:t>SHA-2 and RFC proxies</a:t>
            </a:r>
          </a:p>
          <a:p>
            <a:pPr lvl="1"/>
            <a:r>
              <a:rPr lang="en-US" dirty="0" smtClean="0"/>
              <a:t>Current status and future plans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77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Unsupported middleware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Unsupported </a:t>
            </a:r>
            <a:r>
              <a:rPr lang="en-US" dirty="0" err="1" smtClean="0"/>
              <a:t>gLite</a:t>
            </a:r>
            <a:r>
              <a:rPr lang="en-US" dirty="0" smtClean="0"/>
              <a:t> products:</a:t>
            </a:r>
          </a:p>
          <a:p>
            <a:pPr lvl="1">
              <a:buClr>
                <a:srgbClr val="FF0000"/>
              </a:buClr>
              <a:buFont typeface="Wingdings" charset="2"/>
              <a:buChar char="☂"/>
            </a:pPr>
            <a:r>
              <a:rPr lang="en-US" dirty="0" smtClean="0"/>
              <a:t>ARGUS, BDII, CREAM, LB, </a:t>
            </a:r>
            <a:r>
              <a:rPr lang="en-US" dirty="0" err="1" smtClean="0"/>
              <a:t>dCache</a:t>
            </a:r>
            <a:r>
              <a:rPr lang="en-US" dirty="0" smtClean="0"/>
              <a:t>, </a:t>
            </a:r>
            <a:r>
              <a:rPr lang="en-US" dirty="0" err="1" smtClean="0"/>
              <a:t>lcg</a:t>
            </a:r>
            <a:r>
              <a:rPr lang="en-US" dirty="0" smtClean="0"/>
              <a:t>-CE, VOMS, WMS</a:t>
            </a:r>
          </a:p>
          <a:p>
            <a:pPr marL="0" indent="0">
              <a:buNone/>
            </a:pPr>
            <a:r>
              <a:rPr lang="en-US" dirty="0" err="1" smtClean="0"/>
              <a:t>gLite</a:t>
            </a:r>
            <a:r>
              <a:rPr lang="en-US" dirty="0" smtClean="0"/>
              <a:t> products supported until </a:t>
            </a:r>
            <a:r>
              <a:rPr lang="en-US" b="1" dirty="0" smtClean="0">
                <a:solidFill>
                  <a:srgbClr val="000000"/>
                </a:solidFill>
              </a:rPr>
              <a:t>30/11/2012</a:t>
            </a:r>
          </a:p>
          <a:p>
            <a:pPr lvl="1">
              <a:buClr>
                <a:srgbClr val="FF6600"/>
              </a:buClr>
              <a:buFont typeface="Lucida Grande"/>
              <a:buChar char="☁"/>
            </a:pPr>
            <a:r>
              <a:rPr lang="en-US" dirty="0" smtClean="0"/>
              <a:t>WN, UI, FTS, GLEXEC, LFC, DPM</a:t>
            </a:r>
          </a:p>
          <a:p>
            <a:pPr marL="0" indent="0">
              <a:buNone/>
            </a:pPr>
            <a:r>
              <a:rPr lang="en-US" dirty="0" smtClean="0"/>
              <a:t>Products supported until </a:t>
            </a:r>
            <a:r>
              <a:rPr lang="en-US" b="1" dirty="0" smtClean="0">
                <a:solidFill>
                  <a:srgbClr val="000000"/>
                </a:solidFill>
              </a:rPr>
              <a:t>30/04/2013</a:t>
            </a:r>
          </a:p>
          <a:p>
            <a:pPr lvl="1">
              <a:buClr>
                <a:srgbClr val="008000"/>
              </a:buClr>
              <a:buFont typeface="Wingdings" charset="2"/>
              <a:buChar char="☀"/>
            </a:pPr>
            <a:r>
              <a:rPr lang="en-US" dirty="0" err="1" smtClean="0"/>
              <a:t>gLite</a:t>
            </a:r>
            <a:r>
              <a:rPr lang="en-US" dirty="0"/>
              <a:t> </a:t>
            </a:r>
            <a:r>
              <a:rPr lang="en-US" dirty="0" smtClean="0"/>
              <a:t>VOBOX, all EMI-1 components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2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7525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Policy decisions</a:t>
            </a:r>
          </a:p>
          <a:p>
            <a:pPr lvl="1"/>
            <a:r>
              <a:rPr lang="en-US" sz="1600" u="sng" dirty="0" smtClean="0"/>
              <a:t>March 2012</a:t>
            </a:r>
            <a:r>
              <a:rPr lang="en-US" sz="1600" dirty="0" smtClean="0"/>
              <a:t>, OMB agreed to decommission </a:t>
            </a:r>
            <a:r>
              <a:rPr lang="en-US" sz="1600" dirty="0" err="1" smtClean="0"/>
              <a:t>gLite</a:t>
            </a:r>
            <a:r>
              <a:rPr lang="en-US" sz="1600" dirty="0" smtClean="0"/>
              <a:t> 3.1 components by the end of September</a:t>
            </a:r>
          </a:p>
          <a:p>
            <a:pPr lvl="1"/>
            <a:r>
              <a:rPr lang="en-US" sz="1600" u="sng" dirty="0" smtClean="0"/>
              <a:t>July 2012</a:t>
            </a:r>
            <a:r>
              <a:rPr lang="en-US" sz="1600" dirty="0" smtClean="0"/>
              <a:t>, OMB agreed to decommission unsupported </a:t>
            </a:r>
            <a:r>
              <a:rPr lang="en-US" sz="1600" dirty="0" err="1" smtClean="0"/>
              <a:t>gLite</a:t>
            </a:r>
            <a:r>
              <a:rPr lang="en-US" sz="1600" dirty="0" smtClean="0"/>
              <a:t> 3.2 middleware by the end of October</a:t>
            </a:r>
          </a:p>
          <a:p>
            <a:pPr lvl="2"/>
            <a:r>
              <a:rPr lang="en-US" sz="1400" dirty="0" smtClean="0"/>
              <a:t>August 2012, &gt;1000 services to be decommissioned</a:t>
            </a:r>
          </a:p>
          <a:p>
            <a:pPr lvl="1"/>
            <a:r>
              <a:rPr lang="en-US" sz="1600" u="sng" dirty="0" smtClean="0"/>
              <a:t>August 2012</a:t>
            </a:r>
            <a:r>
              <a:rPr lang="en-US" sz="1600" dirty="0" smtClean="0"/>
              <a:t>, EGI PMB enacted a policy to decommission unsupported software within one month after the end of security support</a:t>
            </a:r>
            <a:r>
              <a:rPr lang="en-US" sz="1600" i="1" dirty="0" smtClean="0"/>
              <a:t>, if a replacement is available</a:t>
            </a:r>
          </a:p>
          <a:p>
            <a:pPr lvl="1"/>
            <a:endParaRPr lang="en-US" sz="1600" i="1" dirty="0" smtClean="0"/>
          </a:p>
          <a:p>
            <a:r>
              <a:rPr lang="en-US" sz="1800" u="sng" dirty="0" smtClean="0"/>
              <a:t>August 2012</a:t>
            </a:r>
            <a:r>
              <a:rPr lang="en-US" sz="1800" dirty="0" smtClean="0"/>
              <a:t>, EGI CSIRT circulated a security advisory to all sites asking to upgrade unsupported middleware by the end of October 2012</a:t>
            </a:r>
          </a:p>
          <a:p>
            <a:pPr lvl="1"/>
            <a:r>
              <a:rPr lang="en-US" sz="1400" dirty="0" smtClean="0"/>
              <a:t>NGIs and sites have been warned many times in the following two months</a:t>
            </a:r>
          </a:p>
          <a:p>
            <a:pPr lvl="1"/>
            <a:endParaRPr lang="en-US" sz="1400" dirty="0" smtClean="0"/>
          </a:p>
          <a:p>
            <a:r>
              <a:rPr lang="en-US" sz="2000" u="sng" dirty="0" smtClean="0"/>
              <a:t>October 2012</a:t>
            </a:r>
            <a:r>
              <a:rPr lang="en-US" sz="2000" dirty="0" smtClean="0"/>
              <a:t>, sites are being actively monitored and followed up by EGI (COD and CSIRT)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monitoring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3429000"/>
            <a:ext cx="8075612" cy="250973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EGI security dashboard has been extended to raise alarms for unsupported middleware</a:t>
            </a:r>
          </a:p>
          <a:p>
            <a:pPr lvl="1"/>
            <a:r>
              <a:rPr lang="en-US" dirty="0" smtClean="0"/>
              <a:t>Tool used by EGI CSIRT and COD</a:t>
            </a:r>
          </a:p>
          <a:p>
            <a:pPr lvl="1"/>
            <a:r>
              <a:rPr lang="en-US" dirty="0" smtClean="0"/>
              <a:t>NGIs have access, to check the status of their sites</a:t>
            </a:r>
          </a:p>
          <a:p>
            <a:r>
              <a:rPr lang="en-US" dirty="0" smtClean="0"/>
              <a:t>GGUS tickets are opened by COD</a:t>
            </a:r>
          </a:p>
          <a:p>
            <a:pPr lvl="1"/>
            <a:r>
              <a:rPr lang="en-US" dirty="0" smtClean="0"/>
              <a:t>Sites must acknowledge the ticket and provide a timeline for the upgrade or decommission of the services</a:t>
            </a:r>
          </a:p>
          <a:p>
            <a:pPr lvl="1"/>
            <a:r>
              <a:rPr lang="en-US" dirty="0" smtClean="0"/>
              <a:t>Total of 261 tickets opened</a:t>
            </a:r>
          </a:p>
          <a:p>
            <a:r>
              <a:rPr lang="en-US" dirty="0" smtClean="0"/>
              <a:t>Every site has max one ticket opened from the security dashboard</a:t>
            </a:r>
          </a:p>
          <a:p>
            <a:pPr lvl="1"/>
            <a:r>
              <a:rPr lang="en-US" dirty="0" smtClean="0"/>
              <a:t>Tickets are kept open until there are no more alarms for the site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dashboar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85"/>
          <a:stretch/>
        </p:blipFill>
        <p:spPr>
          <a:xfrm>
            <a:off x="1187624" y="1124744"/>
            <a:ext cx="6372200" cy="217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5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charset="2"/>
              <a:buChar char=""/>
            </a:pPr>
            <a:r>
              <a:rPr lang="en-US" dirty="0" smtClean="0"/>
              <a:t>Not all the components publish (correctly) the </a:t>
            </a:r>
            <a:r>
              <a:rPr lang="en-US" dirty="0" err="1" smtClean="0"/>
              <a:t>gLite</a:t>
            </a:r>
            <a:r>
              <a:rPr lang="en-US" dirty="0" smtClean="0"/>
              <a:t> version</a:t>
            </a:r>
          </a:p>
          <a:p>
            <a:pPr lvl="1"/>
            <a:r>
              <a:rPr lang="en-US" dirty="0" smtClean="0"/>
              <a:t>Custom probes for CREAM and </a:t>
            </a:r>
            <a:r>
              <a:rPr lang="en-US" dirty="0" err="1" smtClean="0"/>
              <a:t>dCache</a:t>
            </a:r>
            <a:endParaRPr lang="en-US" dirty="0" smtClean="0"/>
          </a:p>
          <a:p>
            <a:pPr lvl="1"/>
            <a:r>
              <a:rPr lang="en-US" dirty="0" smtClean="0"/>
              <a:t>Manually opened ticket for VOMS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charset="2"/>
              <a:buChar char=""/>
            </a:pPr>
            <a:r>
              <a:rPr lang="en-US" dirty="0" err="1" smtClean="0"/>
              <a:t>Quattor</a:t>
            </a:r>
            <a:r>
              <a:rPr lang="en-US" dirty="0" smtClean="0"/>
              <a:t> based sites need templates for the EMI version of the product</a:t>
            </a:r>
          </a:p>
          <a:p>
            <a:pPr lvl="1"/>
            <a:r>
              <a:rPr lang="en-US" dirty="0" smtClean="0"/>
              <a:t>Templates should be already available or will be in few days</a:t>
            </a:r>
          </a:p>
          <a:p>
            <a:pPr lvl="1"/>
            <a:r>
              <a:rPr lang="en-US" dirty="0" smtClean="0"/>
              <a:t>To be checked the availability of the DPM templates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8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75252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~</a:t>
            </a:r>
            <a:r>
              <a:rPr lang="en-US" sz="4400" dirty="0" smtClean="0">
                <a:solidFill>
                  <a:srgbClr val="000000"/>
                </a:solidFill>
              </a:rPr>
              <a:t>120 sites deploying unsupported middleware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~210 services involved</a:t>
            </a:r>
          </a:p>
          <a:p>
            <a:r>
              <a:rPr lang="en-US" sz="4400" dirty="0" smtClean="0">
                <a:solidFill>
                  <a:srgbClr val="008000"/>
                </a:solidFill>
              </a:rPr>
              <a:t>~90</a:t>
            </a:r>
            <a:r>
              <a:rPr lang="en-US" sz="4400" dirty="0" smtClean="0">
                <a:solidFill>
                  <a:srgbClr val="000000"/>
                </a:solidFill>
              </a:rPr>
              <a:t>:</a:t>
            </a:r>
            <a:r>
              <a:rPr lang="en-US" sz="4400" dirty="0" smtClean="0">
                <a:solidFill>
                  <a:srgbClr val="008000"/>
                </a:solidFill>
              </a:rPr>
              <a:t> </a:t>
            </a:r>
            <a:r>
              <a:rPr lang="en-US" sz="4400" dirty="0"/>
              <a:t>S</a:t>
            </a:r>
            <a:r>
              <a:rPr lang="en-US" sz="4400" dirty="0" smtClean="0"/>
              <a:t>ites planning to upgrade or decommission before the end of November</a:t>
            </a:r>
          </a:p>
          <a:p>
            <a:r>
              <a:rPr lang="en-US" sz="4400" dirty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en-US" sz="4400" dirty="0" smtClean="0">
                <a:solidFill>
                  <a:srgbClr val="000000"/>
                </a:solidFill>
              </a:rPr>
              <a:t>: </a:t>
            </a:r>
            <a:r>
              <a:rPr lang="en-US" sz="4400" dirty="0" smtClean="0"/>
              <a:t>Sites with late plans</a:t>
            </a:r>
            <a:endParaRPr lang="en-US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3300" dirty="0" smtClean="0"/>
              <a:t>Proposing an upgrade timeline beyond middle December</a:t>
            </a:r>
          </a:p>
          <a:p>
            <a:pPr lvl="1"/>
            <a:r>
              <a:rPr lang="en-US" sz="3300" dirty="0" smtClean="0"/>
              <a:t>They will be asked to open a downtime for the affected services on Dec 1</a:t>
            </a:r>
            <a:r>
              <a:rPr lang="en-US" sz="3300" baseline="30000" dirty="0" smtClean="0"/>
              <a:t>st</a:t>
            </a:r>
            <a:r>
              <a:rPr lang="en-US" sz="3300" dirty="0" smtClean="0"/>
              <a:t> 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19</a:t>
            </a:r>
            <a:r>
              <a:rPr lang="en-US" sz="4400" dirty="0" smtClean="0">
                <a:solidFill>
                  <a:srgbClr val="000000"/>
                </a:solidFill>
              </a:rPr>
              <a:t>: </a:t>
            </a:r>
            <a:r>
              <a:rPr lang="en-US" sz="4400" dirty="0" smtClean="0"/>
              <a:t>Sites who did not provide a schedule for the upgrade </a:t>
            </a:r>
          </a:p>
          <a:p>
            <a:pPr lvl="1"/>
            <a:r>
              <a:rPr lang="en-US" sz="3300" dirty="0" smtClean="0"/>
              <a:t>These sites are risking suspension in </a:t>
            </a:r>
            <a:r>
              <a:rPr lang="en-US" sz="3300" i="1" dirty="0" smtClean="0"/>
              <a:t>one week time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Asia Pacific: 6</a:t>
            </a:r>
          </a:p>
          <a:p>
            <a:pPr lvl="1"/>
            <a:r>
              <a:rPr lang="en-US" sz="3300" dirty="0" err="1" smtClean="0">
                <a:solidFill>
                  <a:srgbClr val="000000"/>
                </a:solidFill>
              </a:rPr>
              <a:t>ROC_Russia</a:t>
            </a:r>
            <a:r>
              <a:rPr lang="en-US" sz="3300" dirty="0" smtClean="0">
                <a:solidFill>
                  <a:srgbClr val="000000"/>
                </a:solidFill>
              </a:rPr>
              <a:t>: 4</a:t>
            </a:r>
          </a:p>
          <a:p>
            <a:pPr lvl="1"/>
            <a:r>
              <a:rPr lang="en-US" sz="3300" dirty="0" err="1" smtClean="0">
                <a:solidFill>
                  <a:srgbClr val="000000"/>
                </a:solidFill>
              </a:rPr>
              <a:t>NGI_France</a:t>
            </a:r>
            <a:r>
              <a:rPr lang="en-US" sz="3300" dirty="0" smtClean="0">
                <a:solidFill>
                  <a:srgbClr val="000000"/>
                </a:solidFill>
              </a:rPr>
              <a:t>: 2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NGI_BG: 2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NGI_IT: 1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NGI_DE: 1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ROC_LA: 1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NGI_IL: 1</a:t>
            </a:r>
          </a:p>
          <a:p>
            <a:pPr lvl="1"/>
            <a:r>
              <a:rPr lang="en-US" sz="3300" dirty="0" smtClean="0">
                <a:solidFill>
                  <a:srgbClr val="000000"/>
                </a:solidFill>
              </a:rPr>
              <a:t>NGI_RO: 1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42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4075" y="115888"/>
            <a:ext cx="6840538" cy="792832"/>
          </a:xfrm>
        </p:spPr>
        <p:txBody>
          <a:bodyPr>
            <a:normAutofit/>
          </a:bodyPr>
          <a:lstStyle/>
          <a:p>
            <a:r>
              <a:rPr lang="en-US" dirty="0" smtClean="0"/>
              <a:t>Sites suspension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824536"/>
          </a:xfrm>
        </p:spPr>
        <p:txBody>
          <a:bodyPr>
            <a:normAutofit lnSpcReduction="10000"/>
          </a:bodyPr>
          <a:lstStyle/>
          <a:p>
            <a:r>
              <a:rPr lang="en-US" sz="2600" u="sng" dirty="0" smtClean="0">
                <a:solidFill>
                  <a:srgbClr val="000000"/>
                </a:solidFill>
              </a:rPr>
              <a:t>Nov 8</a:t>
            </a:r>
            <a:r>
              <a:rPr lang="en-US" sz="2600" dirty="0" smtClean="0">
                <a:solidFill>
                  <a:srgbClr val="000000"/>
                </a:solidFill>
              </a:rPr>
              <a:t>, </a:t>
            </a:r>
            <a:r>
              <a:rPr lang="en-US" sz="2600" i="1" dirty="0" smtClean="0">
                <a:solidFill>
                  <a:srgbClr val="000000"/>
                </a:solidFill>
              </a:rPr>
              <a:t>NGIs</a:t>
            </a:r>
            <a:r>
              <a:rPr lang="en-US" sz="2600" dirty="0" smtClean="0">
                <a:solidFill>
                  <a:srgbClr val="000000"/>
                </a:solidFill>
              </a:rPr>
              <a:t> and </a:t>
            </a:r>
            <a:r>
              <a:rPr lang="en-US" sz="2600" i="1" dirty="0" smtClean="0">
                <a:solidFill>
                  <a:srgbClr val="000000"/>
                </a:solidFill>
              </a:rPr>
              <a:t>VO Managers </a:t>
            </a:r>
            <a:r>
              <a:rPr lang="en-US" sz="2600" dirty="0" smtClean="0">
                <a:solidFill>
                  <a:srgbClr val="000000"/>
                </a:solidFill>
              </a:rPr>
              <a:t>were warned about </a:t>
            </a:r>
            <a:r>
              <a:rPr lang="en-US" sz="2600" u="sng" dirty="0" smtClean="0">
                <a:solidFill>
                  <a:srgbClr val="000000"/>
                </a:solidFill>
              </a:rPr>
              <a:t>unresponsive</a:t>
            </a:r>
            <a:r>
              <a:rPr lang="en-US" sz="2600" dirty="0" smtClean="0">
                <a:solidFill>
                  <a:srgbClr val="000000"/>
                </a:solidFill>
              </a:rPr>
              <a:t> sites risking suspension</a:t>
            </a:r>
          </a:p>
          <a:p>
            <a:endParaRPr lang="en-US" sz="2600" dirty="0" smtClean="0">
              <a:solidFill>
                <a:srgbClr val="000000"/>
              </a:solidFill>
            </a:endParaRPr>
          </a:p>
          <a:p>
            <a:r>
              <a:rPr lang="en-US" sz="2600" u="sng" dirty="0" smtClean="0">
                <a:solidFill>
                  <a:srgbClr val="000000"/>
                </a:solidFill>
              </a:rPr>
              <a:t>Nov 13</a:t>
            </a:r>
            <a:r>
              <a:rPr lang="en-US" sz="2600" dirty="0" smtClean="0">
                <a:solidFill>
                  <a:srgbClr val="000000"/>
                </a:solidFill>
              </a:rPr>
              <a:t>, NGIs were asked to open a downtime for the sites risking suspension</a:t>
            </a:r>
          </a:p>
          <a:p>
            <a:endParaRPr lang="en-US" sz="2600" dirty="0" smtClean="0">
              <a:solidFill>
                <a:srgbClr val="000000"/>
              </a:solidFill>
            </a:endParaRPr>
          </a:p>
          <a:p>
            <a:r>
              <a:rPr lang="en-US" sz="2600" dirty="0" smtClean="0">
                <a:solidFill>
                  <a:srgbClr val="000000"/>
                </a:solidFill>
              </a:rPr>
              <a:t>After </a:t>
            </a:r>
            <a:r>
              <a:rPr lang="en-US" sz="2600" u="sng" dirty="0" smtClean="0">
                <a:solidFill>
                  <a:srgbClr val="000000"/>
                </a:solidFill>
              </a:rPr>
              <a:t>Nov 19 </a:t>
            </a:r>
            <a:r>
              <a:rPr lang="en-US" sz="2600" dirty="0" smtClean="0">
                <a:solidFill>
                  <a:srgbClr val="000000"/>
                </a:solidFill>
              </a:rPr>
              <a:t>sites with no answer will be suspended by EGI CSIRT</a:t>
            </a: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Suspension will be validated site by site by EGI CSIRT and COO</a:t>
            </a: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To successfully be re-certified sites will need to decommission unsupported services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Remaining </a:t>
            </a:r>
            <a:r>
              <a:rPr lang="en-US" dirty="0" err="1" smtClean="0"/>
              <a:t>gLite</a:t>
            </a:r>
            <a:r>
              <a:rPr lang="en-US" dirty="0" smtClean="0"/>
              <a:t>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DPM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366FF"/>
                </a:solidFill>
              </a:rPr>
              <a:t>LFC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3366FF"/>
                </a:solidFill>
              </a:rPr>
              <a:t>WN</a:t>
            </a:r>
            <a:r>
              <a:rPr lang="en-US" dirty="0" smtClean="0"/>
              <a:t> will be unsupported starting from Dec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extension of the support expected</a:t>
            </a:r>
          </a:p>
          <a:p>
            <a:r>
              <a:rPr lang="en-US" dirty="0" smtClean="0"/>
              <a:t>DPM</a:t>
            </a:r>
          </a:p>
          <a:p>
            <a:pPr lvl="1"/>
            <a:r>
              <a:rPr lang="en-US" dirty="0" smtClean="0"/>
              <a:t>Raise alarms for DPM starting from </a:t>
            </a:r>
            <a:r>
              <a:rPr lang="en-US" u="sng" dirty="0" smtClean="0"/>
              <a:t>Dec 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 </a:t>
            </a:r>
          </a:p>
          <a:p>
            <a:pPr lvl="1"/>
            <a:r>
              <a:rPr lang="en-US" dirty="0" smtClean="0"/>
              <a:t>Deadline for upgrading DPM: </a:t>
            </a:r>
            <a:r>
              <a:rPr lang="en-US" u="sng" dirty="0" smtClean="0"/>
              <a:t>Jan 31, 2013</a:t>
            </a:r>
          </a:p>
          <a:p>
            <a:pPr lvl="1"/>
            <a:r>
              <a:rPr lang="en-US" dirty="0" smtClean="0"/>
              <a:t>Site managers must put unsupported DPM in downtime by </a:t>
            </a:r>
            <a:r>
              <a:rPr lang="en-US" u="sng" dirty="0" smtClean="0"/>
              <a:t>Feb 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, 2013</a:t>
            </a:r>
          </a:p>
          <a:p>
            <a:r>
              <a:rPr lang="en-US" dirty="0" smtClean="0"/>
              <a:t>LFC timeline can be aligned with DPM</a:t>
            </a:r>
          </a:p>
          <a:p>
            <a:r>
              <a:rPr lang="en-US" dirty="0" smtClean="0"/>
              <a:t>WN timeline to be defined in the coming few days</a:t>
            </a:r>
          </a:p>
          <a:p>
            <a:pPr lvl="1"/>
            <a:r>
              <a:rPr lang="en-US" dirty="0" smtClean="0"/>
              <a:t>WN 2.0.1-1 is planned to be released Next Monday in UMD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EGI Update - Prague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42FF-2274-4DE0-8627-59CAAC035B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5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GI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EGITheme1</Template>
  <TotalTime>4044</TotalTime>
  <Words>1121</Words>
  <Application>Microsoft Macintosh PowerPoint</Application>
  <PresentationFormat>On-screen Show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EGITheme1</vt:lpstr>
      <vt:lpstr>1_EGITheme1</vt:lpstr>
      <vt:lpstr>Migration from unsupported middleware to UMD/EMI SHA-2 </vt:lpstr>
      <vt:lpstr>Summary</vt:lpstr>
      <vt:lpstr>Unsupported middleware</vt:lpstr>
      <vt:lpstr>Timeline</vt:lpstr>
      <vt:lpstr>The monitoring process</vt:lpstr>
      <vt:lpstr>Issues</vt:lpstr>
      <vt:lpstr>Current status</vt:lpstr>
      <vt:lpstr>Sites suspension process</vt:lpstr>
      <vt:lpstr>Remaining gLite services</vt:lpstr>
      <vt:lpstr>Action plan for EMI-1</vt:lpstr>
      <vt:lpstr>SHA-2: current status</vt:lpstr>
      <vt:lpstr>SHA-2: future plans</vt:lpstr>
      <vt:lpstr>Conclusions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StevenNewhouse</dc:creator>
  <cp:lastModifiedBy>Peter Solagna</cp:lastModifiedBy>
  <cp:revision>104</cp:revision>
  <dcterms:created xsi:type="dcterms:W3CDTF">2012-09-12T12:59:08Z</dcterms:created>
  <dcterms:modified xsi:type="dcterms:W3CDTF">2012-11-14T08:47:05Z</dcterms:modified>
</cp:coreProperties>
</file>