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  <p:sldMasterId id="2147483683" r:id="rId2"/>
  </p:sldMasterIdLst>
  <p:notesMasterIdLst>
    <p:notesMasterId r:id="rId26"/>
  </p:notesMasterIdLst>
  <p:handoutMasterIdLst>
    <p:handoutMasterId r:id="rId27"/>
  </p:handoutMasterIdLst>
  <p:sldIdLst>
    <p:sldId id="258" r:id="rId3"/>
    <p:sldId id="262" r:id="rId4"/>
    <p:sldId id="269" r:id="rId5"/>
    <p:sldId id="284" r:id="rId6"/>
    <p:sldId id="297" r:id="rId7"/>
    <p:sldId id="298" r:id="rId8"/>
    <p:sldId id="299" r:id="rId9"/>
    <p:sldId id="300" r:id="rId10"/>
    <p:sldId id="301" r:id="rId11"/>
    <p:sldId id="286" r:id="rId12"/>
    <p:sldId id="272" r:id="rId13"/>
    <p:sldId id="302" r:id="rId14"/>
    <p:sldId id="306" r:id="rId15"/>
    <p:sldId id="303" r:id="rId16"/>
    <p:sldId id="295" r:id="rId17"/>
    <p:sldId id="296" r:id="rId18"/>
    <p:sldId id="304" r:id="rId19"/>
    <p:sldId id="307" r:id="rId20"/>
    <p:sldId id="268" r:id="rId21"/>
    <p:sldId id="305" r:id="rId22"/>
    <p:sldId id="273" r:id="rId23"/>
    <p:sldId id="308" r:id="rId24"/>
    <p:sldId id="259" r:id="rId25"/>
  </p:sldIdLst>
  <p:sldSz cx="9144000" cy="6858000" type="screen4x3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3613" autoAdjust="0"/>
  </p:normalViewPr>
  <p:slideViewPr>
    <p:cSldViewPr>
      <p:cViewPr varScale="1">
        <p:scale>
          <a:sx n="97" d="100"/>
          <a:sy n="97" d="100"/>
        </p:scale>
        <p:origin x="-114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ALANDES\Information%20Systems\GGUSsta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ALANDES\Information%20Systems\GGUSsta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ALANDES\Information%20Systems\AvailOct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ALANDES\Information%20Systems\LCG_GFAL_INFOSYS_Statistic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ALANDES\Information%20Systems\TopBDII-log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ALANDES\Information%20Systems\TopBDII-log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ALANDES\Information%20Systems\TopBDII-log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Information</a:t>
            </a:r>
            <a:r>
              <a:rPr lang="en-US" baseline="0"/>
              <a:t> System GGUS tickets May to November 2012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'May-November 2012'!$B$10</c:f>
              <c:strCache>
                <c:ptCount val="1"/>
                <c:pt idx="0">
                  <c:v>Urgent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'May-November 2012'!$A$11:$A$17</c:f>
              <c:strCache>
                <c:ptCount val="7"/>
                <c:pt idx="0">
                  <c:v>May</c:v>
                </c:pt>
                <c:pt idx="1">
                  <c:v>June</c:v>
                </c:pt>
                <c:pt idx="2">
                  <c:v>July</c:v>
                </c:pt>
                <c:pt idx="3">
                  <c:v>August</c:v>
                </c:pt>
                <c:pt idx="4">
                  <c:v>September</c:v>
                </c:pt>
                <c:pt idx="5">
                  <c:v>October</c:v>
                </c:pt>
                <c:pt idx="6">
                  <c:v>November</c:v>
                </c:pt>
              </c:strCache>
            </c:strRef>
          </c:cat>
          <c:val>
            <c:numRef>
              <c:f>'May-November 2012'!$B$11:$B$17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'May-November 2012'!$C$10</c:f>
              <c:strCache>
                <c:ptCount val="1"/>
                <c:pt idx="0">
                  <c:v>Less urgent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cat>
            <c:strRef>
              <c:f>'May-November 2012'!$A$11:$A$17</c:f>
              <c:strCache>
                <c:ptCount val="7"/>
                <c:pt idx="0">
                  <c:v>May</c:v>
                </c:pt>
                <c:pt idx="1">
                  <c:v>June</c:v>
                </c:pt>
                <c:pt idx="2">
                  <c:v>July</c:v>
                </c:pt>
                <c:pt idx="3">
                  <c:v>August</c:v>
                </c:pt>
                <c:pt idx="4">
                  <c:v>September</c:v>
                </c:pt>
                <c:pt idx="5">
                  <c:v>October</c:v>
                </c:pt>
                <c:pt idx="6">
                  <c:v>November</c:v>
                </c:pt>
              </c:strCache>
            </c:strRef>
          </c:cat>
          <c:val>
            <c:numRef>
              <c:f>'May-November 2012'!$C$11:$C$17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4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78314496"/>
        <c:axId val="35660928"/>
      </c:barChart>
      <c:catAx>
        <c:axId val="78314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5660928"/>
        <c:crosses val="autoZero"/>
        <c:auto val="1"/>
        <c:lblAlgn val="ctr"/>
        <c:lblOffset val="100"/>
        <c:noMultiLvlLbl val="0"/>
      </c:catAx>
      <c:valAx>
        <c:axId val="35660928"/>
        <c:scaling>
          <c:orientation val="minMax"/>
          <c:max val="5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78314496"/>
        <c:crosses val="autoZero"/>
        <c:crossBetween val="between"/>
        <c:majorUnit val="1"/>
        <c:minorUnit val="0.1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Open/Closed</a:t>
            </a:r>
            <a:r>
              <a:rPr lang="en-US" baseline="0"/>
              <a:t> tickets since May 2012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'May-November 2012'!$A$21</c:f>
              <c:strCache>
                <c:ptCount val="1"/>
                <c:pt idx="0">
                  <c:v>Open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cat>
            <c:strRef>
              <c:f>'May-November 2012'!$B$20:$C$20</c:f>
              <c:strCache>
                <c:ptCount val="2"/>
                <c:pt idx="0">
                  <c:v>Urgent</c:v>
                </c:pt>
                <c:pt idx="1">
                  <c:v>Less urgent</c:v>
                </c:pt>
              </c:strCache>
            </c:strRef>
          </c:cat>
          <c:val>
            <c:numRef>
              <c:f>'May-November 2012'!$B$21:$C$21</c:f>
              <c:numCache>
                <c:formatCode>General</c:formatCode>
                <c:ptCount val="2"/>
                <c:pt idx="0">
                  <c:v>0</c:v>
                </c:pt>
                <c:pt idx="1">
                  <c:v>3</c:v>
                </c:pt>
              </c:numCache>
            </c:numRef>
          </c:val>
        </c:ser>
        <c:ser>
          <c:idx val="1"/>
          <c:order val="1"/>
          <c:tx>
            <c:strRef>
              <c:f>'May-November 2012'!$A$22</c:f>
              <c:strCache>
                <c:ptCount val="1"/>
                <c:pt idx="0">
                  <c:v>Closed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'May-November 2012'!$B$20:$C$20</c:f>
              <c:strCache>
                <c:ptCount val="2"/>
                <c:pt idx="0">
                  <c:v>Urgent</c:v>
                </c:pt>
                <c:pt idx="1">
                  <c:v>Less urgent</c:v>
                </c:pt>
              </c:strCache>
            </c:strRef>
          </c:cat>
          <c:val>
            <c:numRef>
              <c:f>'May-November 2012'!$B$22:$C$22</c:f>
              <c:numCache>
                <c:formatCode>General</c:formatCode>
                <c:ptCount val="2"/>
                <c:pt idx="0">
                  <c:v>2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35669888"/>
        <c:axId val="35671424"/>
      </c:barChart>
      <c:catAx>
        <c:axId val="35669888"/>
        <c:scaling>
          <c:orientation val="minMax"/>
        </c:scaling>
        <c:delete val="0"/>
        <c:axPos val="b"/>
        <c:majorTickMark val="none"/>
        <c:minorTickMark val="none"/>
        <c:tickLblPos val="nextTo"/>
        <c:crossAx val="35671424"/>
        <c:crosses val="autoZero"/>
        <c:auto val="1"/>
        <c:lblAlgn val="ctr"/>
        <c:lblOffset val="100"/>
        <c:noMultiLvlLbl val="0"/>
      </c:catAx>
      <c:valAx>
        <c:axId val="3567142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56698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/>
              <a:t>NGI</a:t>
            </a:r>
            <a:r>
              <a:rPr lang="en-US" sz="1600" baseline="0"/>
              <a:t> top level BDII availability</a:t>
            </a:r>
          </a:p>
          <a:p>
            <a:pPr>
              <a:defRPr sz="1600"/>
            </a:pPr>
            <a:r>
              <a:rPr lang="en-US" sz="1600" baseline="0"/>
              <a:t>October 2012</a:t>
            </a:r>
            <a:endParaRPr lang="en-US" sz="160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34931345387382134"/>
          <c:y val="0.31278909989192527"/>
          <c:w val="0.37236098959852243"/>
          <c:h val="0.59139686583294737"/>
        </c:manualLayout>
      </c:layout>
      <c:pieChart>
        <c:varyColors val="1"/>
        <c:ser>
          <c:idx val="0"/>
          <c:order val="0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'Top-BDIIs'!$G$7:$G$9</c:f>
              <c:strCache>
                <c:ptCount val="3"/>
                <c:pt idx="0">
                  <c:v>99 to 100%</c:v>
                </c:pt>
                <c:pt idx="1">
                  <c:v>NA</c:v>
                </c:pt>
                <c:pt idx="2">
                  <c:v>Less than 99%</c:v>
                </c:pt>
              </c:strCache>
            </c:strRef>
          </c:cat>
          <c:val>
            <c:numRef>
              <c:f>'Top-BDIIs'!$H$7:$H$9</c:f>
              <c:numCache>
                <c:formatCode>General</c:formatCode>
                <c:ptCount val="3"/>
                <c:pt idx="0">
                  <c:v>45</c:v>
                </c:pt>
                <c:pt idx="1">
                  <c:v>12</c:v>
                </c:pt>
                <c:pt idx="2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layout>
        <c:manualLayout>
          <c:xMode val="edge"/>
          <c:yMode val="edge"/>
          <c:x val="0.22537280062214446"/>
          <c:y val="0.20676470588235293"/>
          <c:w val="0.58937785554583455"/>
          <c:h val="0.12295545777366064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600"/>
              <a:t>Number of BDIIs configured</a:t>
            </a:r>
            <a:r>
              <a:rPr lang="en-US" sz="1600" baseline="0"/>
              <a:t> in LCG_GFAL_INFOSYS </a:t>
            </a:r>
          </a:p>
          <a:p>
            <a:pPr>
              <a:defRPr/>
            </a:pPr>
            <a:r>
              <a:rPr lang="en-US" sz="1600"/>
              <a:t>Oct-12</a:t>
            </a:r>
          </a:p>
        </c:rich>
      </c:tx>
      <c:layout>
        <c:manualLayout>
          <c:xMode val="edge"/>
          <c:yMode val="edge"/>
          <c:x val="8.8578313253012048E-2"/>
          <c:y val="1.946472019464720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8297738063640923"/>
          <c:y val="0.36444393355939997"/>
          <c:w val="0.44308433734939762"/>
          <c:h val="0.66622871046228715"/>
        </c:manualLayout>
      </c:layout>
      <c:pieChart>
        <c:varyColors val="1"/>
        <c:ser>
          <c:idx val="0"/>
          <c:order val="0"/>
          <c:tx>
            <c:strRef>
              <c:f>Sheet1!$C$1</c:f>
              <c:strCache>
                <c:ptCount val="1"/>
                <c:pt idx="0">
                  <c:v>Oct-12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NA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142</c:v>
                </c:pt>
                <c:pt idx="1">
                  <c:v>296</c:v>
                </c:pt>
                <c:pt idx="2">
                  <c:v>51</c:v>
                </c:pt>
                <c:pt idx="3">
                  <c:v>52</c:v>
                </c:pt>
                <c:pt idx="4">
                  <c:v>20</c:v>
                </c:pt>
                <c:pt idx="5">
                  <c:v>2</c:v>
                </c:pt>
                <c:pt idx="6">
                  <c:v>0</c:v>
                </c:pt>
                <c:pt idx="7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475167322834646"/>
          <c:y val="0.3363221784776903"/>
          <c:w val="0.17426771653543308"/>
          <c:h val="0.6159629863785275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0350527612619849"/>
          <c:y val="0.34468106259444836"/>
          <c:w val="0.36474931704965452"/>
          <c:h val="0.5415974707706990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GLUE 2.0 Deployment in WLCG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Sheet1!$A$2:$A$3</c:f>
              <c:strCache>
                <c:ptCount val="2"/>
                <c:pt idx="0">
                  <c:v>GLUE 2.0</c:v>
                </c:pt>
                <c:pt idx="1">
                  <c:v>No GLUE 2.0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99</c:v>
                </c:pt>
                <c:pt idx="1">
                  <c:v>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44590926134233222"/>
          <c:y val="0.42098266125825179"/>
          <c:w val="0.53368257539236164"/>
          <c:h val="0.2627312495029030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600" dirty="0" smtClean="0"/>
              <a:t>WLCG</a:t>
            </a:r>
            <a:r>
              <a:rPr lang="en-US" sz="1600" baseline="0" dirty="0" smtClean="0"/>
              <a:t> sites not publishing GLUE 2.0</a:t>
            </a:r>
            <a:endParaRPr lang="en-US" sz="1600" dirty="0"/>
          </a:p>
        </c:rich>
      </c:tx>
      <c:layout>
        <c:manualLayout>
          <c:xMode val="edge"/>
          <c:yMode val="edge"/>
          <c:x val="0.17410177894429862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4.3777486147564888E-2"/>
          <c:y val="0.25660137795275595"/>
          <c:w val="0.39610207057451152"/>
          <c:h val="0.6684222440944881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Sheet1!$A$2:$A$3</c:f>
              <c:strCache>
                <c:ptCount val="2"/>
                <c:pt idx="0">
                  <c:v>EGI</c:v>
                </c:pt>
                <c:pt idx="1">
                  <c:v>Other grids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22</c:v>
                </c:pt>
                <c:pt idx="1">
                  <c:v>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48916535433070857"/>
          <c:y val="0.41655265748031495"/>
          <c:w val="0.39279926965651035"/>
          <c:h val="0.38182698446477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Global!$G$15</c:f>
              <c:strCache>
                <c:ptCount val="1"/>
                <c:pt idx="0">
                  <c:v>FTS</c:v>
                </c:pt>
              </c:strCache>
            </c:strRef>
          </c:tx>
          <c:invertIfNegative val="0"/>
          <c:cat>
            <c:strRef>
              <c:f>Global!$F$16</c:f>
              <c:strCache>
                <c:ptCount val="1"/>
                <c:pt idx="0">
                  <c:v>CERN</c:v>
                </c:pt>
              </c:strCache>
            </c:strRef>
          </c:cat>
          <c:val>
            <c:numRef>
              <c:f>Global!$G$16</c:f>
              <c:numCache>
                <c:formatCode>General</c:formatCode>
                <c:ptCount val="1"/>
                <c:pt idx="0">
                  <c:v>429528</c:v>
                </c:pt>
              </c:numCache>
            </c:numRef>
          </c:val>
        </c:ser>
        <c:ser>
          <c:idx val="1"/>
          <c:order val="1"/>
          <c:tx>
            <c:strRef>
              <c:f>Global!$H$15</c:f>
              <c:strCache>
                <c:ptCount val="1"/>
                <c:pt idx="0">
                  <c:v>UI/WN</c:v>
                </c:pt>
              </c:strCache>
            </c:strRef>
          </c:tx>
          <c:invertIfNegative val="0"/>
          <c:cat>
            <c:strRef>
              <c:f>Global!$F$16</c:f>
              <c:strCache>
                <c:ptCount val="1"/>
                <c:pt idx="0">
                  <c:v>CERN</c:v>
                </c:pt>
              </c:strCache>
            </c:strRef>
          </c:cat>
          <c:val>
            <c:numRef>
              <c:f>Global!$H$16</c:f>
              <c:numCache>
                <c:formatCode>General</c:formatCode>
                <c:ptCount val="1"/>
                <c:pt idx="0">
                  <c:v>1329892</c:v>
                </c:pt>
              </c:numCache>
            </c:numRef>
          </c:val>
        </c:ser>
        <c:ser>
          <c:idx val="2"/>
          <c:order val="2"/>
          <c:tx>
            <c:strRef>
              <c:f>Global!$I$15</c:f>
              <c:strCache>
                <c:ptCount val="1"/>
                <c:pt idx="0">
                  <c:v>SAM/Nagios/Dashboard</c:v>
                </c:pt>
              </c:strCache>
            </c:strRef>
          </c:tx>
          <c:invertIfNegative val="0"/>
          <c:cat>
            <c:strRef>
              <c:f>Global!$F$16</c:f>
              <c:strCache>
                <c:ptCount val="1"/>
                <c:pt idx="0">
                  <c:v>CERN</c:v>
                </c:pt>
              </c:strCache>
            </c:strRef>
          </c:cat>
          <c:val>
            <c:numRef>
              <c:f>Global!$I$16</c:f>
              <c:numCache>
                <c:formatCode>General</c:formatCode>
                <c:ptCount val="1"/>
                <c:pt idx="0">
                  <c:v>302725</c:v>
                </c:pt>
              </c:numCache>
            </c:numRef>
          </c:val>
        </c:ser>
        <c:ser>
          <c:idx val="3"/>
          <c:order val="3"/>
          <c:tx>
            <c:strRef>
              <c:f>Global!$J$15</c:f>
              <c:strCache>
                <c:ptCount val="1"/>
                <c:pt idx="0">
                  <c:v>WMS/gridway</c:v>
                </c:pt>
              </c:strCache>
            </c:strRef>
          </c:tx>
          <c:invertIfNegative val="0"/>
          <c:cat>
            <c:strRef>
              <c:f>Global!$F$16</c:f>
              <c:strCache>
                <c:ptCount val="1"/>
                <c:pt idx="0">
                  <c:v>CERN</c:v>
                </c:pt>
              </c:strCache>
            </c:strRef>
          </c:cat>
          <c:val>
            <c:numRef>
              <c:f>Global!$J$16</c:f>
              <c:numCache>
                <c:formatCode>General</c:formatCode>
                <c:ptCount val="1"/>
                <c:pt idx="0">
                  <c:v>305430</c:v>
                </c:pt>
              </c:numCache>
            </c:numRef>
          </c:val>
        </c:ser>
        <c:ser>
          <c:idx val="4"/>
          <c:order val="4"/>
          <c:tx>
            <c:strRef>
              <c:f>Global!$K$15</c:f>
              <c:strCache>
                <c:ptCount val="1"/>
                <c:pt idx="0">
                  <c:v>other</c:v>
                </c:pt>
              </c:strCache>
            </c:strRef>
          </c:tx>
          <c:invertIfNegative val="0"/>
          <c:cat>
            <c:strRef>
              <c:f>Global!$F$16</c:f>
              <c:strCache>
                <c:ptCount val="1"/>
                <c:pt idx="0">
                  <c:v>CERN</c:v>
                </c:pt>
              </c:strCache>
            </c:strRef>
          </c:cat>
          <c:val>
            <c:numRef>
              <c:f>Global!$K$16</c:f>
              <c:numCache>
                <c:formatCode>General</c:formatCode>
                <c:ptCount val="1"/>
                <c:pt idx="0">
                  <c:v>802273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9859072"/>
        <c:axId val="79864960"/>
      </c:barChart>
      <c:catAx>
        <c:axId val="79859072"/>
        <c:scaling>
          <c:orientation val="minMax"/>
        </c:scaling>
        <c:delete val="0"/>
        <c:axPos val="b"/>
        <c:majorTickMark val="out"/>
        <c:minorTickMark val="none"/>
        <c:tickLblPos val="nextTo"/>
        <c:crossAx val="79864960"/>
        <c:crosses val="autoZero"/>
        <c:auto val="1"/>
        <c:lblAlgn val="ctr"/>
        <c:lblOffset val="100"/>
        <c:noMultiLvlLbl val="0"/>
      </c:catAx>
      <c:valAx>
        <c:axId val="79864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985907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Global!$G$17</c:f>
              <c:strCache>
                <c:ptCount val="1"/>
                <c:pt idx="0">
                  <c:v>FTS</c:v>
                </c:pt>
              </c:strCache>
            </c:strRef>
          </c:tx>
          <c:invertIfNegative val="0"/>
          <c:cat>
            <c:strRef>
              <c:f>Global!$F$18</c:f>
              <c:strCache>
                <c:ptCount val="1"/>
                <c:pt idx="0">
                  <c:v>TRIUMF</c:v>
                </c:pt>
              </c:strCache>
            </c:strRef>
          </c:cat>
          <c:val>
            <c:numRef>
              <c:f>Global!$G$18</c:f>
              <c:numCache>
                <c:formatCode>General</c:formatCode>
                <c:ptCount val="1"/>
                <c:pt idx="0">
                  <c:v>83371</c:v>
                </c:pt>
              </c:numCache>
            </c:numRef>
          </c:val>
        </c:ser>
        <c:ser>
          <c:idx val="1"/>
          <c:order val="1"/>
          <c:tx>
            <c:strRef>
              <c:f>Global!$H$17</c:f>
              <c:strCache>
                <c:ptCount val="1"/>
                <c:pt idx="0">
                  <c:v>UI/WN</c:v>
                </c:pt>
              </c:strCache>
            </c:strRef>
          </c:tx>
          <c:invertIfNegative val="0"/>
          <c:cat>
            <c:strRef>
              <c:f>Global!$F$18</c:f>
              <c:strCache>
                <c:ptCount val="1"/>
                <c:pt idx="0">
                  <c:v>TRIUMF</c:v>
                </c:pt>
              </c:strCache>
            </c:strRef>
          </c:cat>
          <c:val>
            <c:numRef>
              <c:f>Global!$H$18</c:f>
              <c:numCache>
                <c:formatCode>General</c:formatCode>
                <c:ptCount val="1"/>
                <c:pt idx="0">
                  <c:v>286204</c:v>
                </c:pt>
              </c:numCache>
            </c:numRef>
          </c:val>
        </c:ser>
        <c:ser>
          <c:idx val="2"/>
          <c:order val="2"/>
          <c:tx>
            <c:strRef>
              <c:f>Global!$I$17</c:f>
              <c:strCache>
                <c:ptCount val="1"/>
                <c:pt idx="0">
                  <c:v>SAM/Nagios/Dashboard</c:v>
                </c:pt>
              </c:strCache>
            </c:strRef>
          </c:tx>
          <c:invertIfNegative val="0"/>
          <c:cat>
            <c:strRef>
              <c:f>Global!$F$18</c:f>
              <c:strCache>
                <c:ptCount val="1"/>
                <c:pt idx="0">
                  <c:v>TRIUMF</c:v>
                </c:pt>
              </c:strCache>
            </c:strRef>
          </c:cat>
          <c:val>
            <c:numRef>
              <c:f>Global!$I$18</c:f>
              <c:numCache>
                <c:formatCode>General</c:formatCode>
                <c:ptCount val="1"/>
                <c:pt idx="0">
                  <c:v>1289</c:v>
                </c:pt>
              </c:numCache>
            </c:numRef>
          </c:val>
        </c:ser>
        <c:ser>
          <c:idx val="3"/>
          <c:order val="3"/>
          <c:tx>
            <c:strRef>
              <c:f>Global!$J$17</c:f>
              <c:strCache>
                <c:ptCount val="1"/>
                <c:pt idx="0">
                  <c:v>WMS/gridway</c:v>
                </c:pt>
              </c:strCache>
            </c:strRef>
          </c:tx>
          <c:invertIfNegative val="0"/>
          <c:cat>
            <c:strRef>
              <c:f>Global!$F$18</c:f>
              <c:strCache>
                <c:ptCount val="1"/>
                <c:pt idx="0">
                  <c:v>TRIUMF</c:v>
                </c:pt>
              </c:strCache>
            </c:strRef>
          </c:cat>
          <c:val>
            <c:numRef>
              <c:f>Global!$J$18</c:f>
              <c:numCache>
                <c:formatCode>General</c:formatCode>
                <c:ptCount val="1"/>
              </c:numCache>
            </c:numRef>
          </c:val>
        </c:ser>
        <c:ser>
          <c:idx val="4"/>
          <c:order val="4"/>
          <c:tx>
            <c:strRef>
              <c:f>Global!$K$17</c:f>
              <c:strCache>
                <c:ptCount val="1"/>
                <c:pt idx="0">
                  <c:v>other</c:v>
                </c:pt>
              </c:strCache>
            </c:strRef>
          </c:tx>
          <c:invertIfNegative val="0"/>
          <c:cat>
            <c:strRef>
              <c:f>Global!$F$18</c:f>
              <c:strCache>
                <c:ptCount val="1"/>
                <c:pt idx="0">
                  <c:v>TRIUMF</c:v>
                </c:pt>
              </c:strCache>
            </c:strRef>
          </c:cat>
          <c:val>
            <c:numRef>
              <c:f>Global!$K$18</c:f>
              <c:numCache>
                <c:formatCode>General</c:formatCode>
                <c:ptCount val="1"/>
                <c:pt idx="0">
                  <c:v>18905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9925248"/>
        <c:axId val="79926784"/>
      </c:barChart>
      <c:catAx>
        <c:axId val="79925248"/>
        <c:scaling>
          <c:orientation val="minMax"/>
        </c:scaling>
        <c:delete val="0"/>
        <c:axPos val="b"/>
        <c:majorTickMark val="out"/>
        <c:minorTickMark val="none"/>
        <c:tickLblPos val="nextTo"/>
        <c:crossAx val="79926784"/>
        <c:crosses val="autoZero"/>
        <c:auto val="1"/>
        <c:lblAlgn val="ctr"/>
        <c:lblOffset val="100"/>
        <c:noMultiLvlLbl val="0"/>
      </c:catAx>
      <c:valAx>
        <c:axId val="79926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9925248"/>
        <c:crosses val="autoZero"/>
        <c:crossBetween val="between"/>
      </c:valAx>
    </c:plotArea>
    <c:legend>
      <c:legendPos val="r"/>
      <c:legendEntry>
        <c:idx val="1"/>
        <c:delete val="1"/>
      </c:legendEntry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Global!$G$19</c:f>
              <c:strCache>
                <c:ptCount val="1"/>
                <c:pt idx="0">
                  <c:v>FTS</c:v>
                </c:pt>
              </c:strCache>
            </c:strRef>
          </c:tx>
          <c:invertIfNegative val="0"/>
          <c:cat>
            <c:strRef>
              <c:f>Global!$F$20</c:f>
              <c:strCache>
                <c:ptCount val="1"/>
                <c:pt idx="0">
                  <c:v>PIC</c:v>
                </c:pt>
              </c:strCache>
            </c:strRef>
          </c:cat>
          <c:val>
            <c:numRef>
              <c:f>Global!$G$20</c:f>
              <c:numCache>
                <c:formatCode>General</c:formatCode>
                <c:ptCount val="1"/>
                <c:pt idx="0">
                  <c:v>26317</c:v>
                </c:pt>
              </c:numCache>
            </c:numRef>
          </c:val>
        </c:ser>
        <c:ser>
          <c:idx val="1"/>
          <c:order val="1"/>
          <c:tx>
            <c:strRef>
              <c:f>Global!$H$19</c:f>
              <c:strCache>
                <c:ptCount val="1"/>
                <c:pt idx="0">
                  <c:v>UI/WN</c:v>
                </c:pt>
              </c:strCache>
            </c:strRef>
          </c:tx>
          <c:invertIfNegative val="0"/>
          <c:cat>
            <c:strRef>
              <c:f>Global!$F$20</c:f>
              <c:strCache>
                <c:ptCount val="1"/>
                <c:pt idx="0">
                  <c:v>PIC</c:v>
                </c:pt>
              </c:strCache>
            </c:strRef>
          </c:cat>
          <c:val>
            <c:numRef>
              <c:f>Global!$H$20</c:f>
              <c:numCache>
                <c:formatCode>General</c:formatCode>
                <c:ptCount val="1"/>
                <c:pt idx="0">
                  <c:v>3335</c:v>
                </c:pt>
              </c:numCache>
            </c:numRef>
          </c:val>
        </c:ser>
        <c:ser>
          <c:idx val="2"/>
          <c:order val="2"/>
          <c:tx>
            <c:strRef>
              <c:f>Global!$I$19</c:f>
              <c:strCache>
                <c:ptCount val="1"/>
                <c:pt idx="0">
                  <c:v>SAM/Nagios/Dashboard</c:v>
                </c:pt>
              </c:strCache>
            </c:strRef>
          </c:tx>
          <c:invertIfNegative val="0"/>
          <c:cat>
            <c:strRef>
              <c:f>Global!$F$20</c:f>
              <c:strCache>
                <c:ptCount val="1"/>
                <c:pt idx="0">
                  <c:v>PIC</c:v>
                </c:pt>
              </c:strCache>
            </c:strRef>
          </c:cat>
          <c:val>
            <c:numRef>
              <c:f>Global!$I$20</c:f>
              <c:numCache>
                <c:formatCode>General</c:formatCode>
                <c:ptCount val="1"/>
                <c:pt idx="0">
                  <c:v>159</c:v>
                </c:pt>
              </c:numCache>
            </c:numRef>
          </c:val>
        </c:ser>
        <c:ser>
          <c:idx val="3"/>
          <c:order val="3"/>
          <c:tx>
            <c:strRef>
              <c:f>Global!$J$19</c:f>
              <c:strCache>
                <c:ptCount val="1"/>
                <c:pt idx="0">
                  <c:v>WMS/gridway</c:v>
                </c:pt>
              </c:strCache>
            </c:strRef>
          </c:tx>
          <c:invertIfNegative val="0"/>
          <c:cat>
            <c:strRef>
              <c:f>Global!$F$20</c:f>
              <c:strCache>
                <c:ptCount val="1"/>
                <c:pt idx="0">
                  <c:v>PIC</c:v>
                </c:pt>
              </c:strCache>
            </c:strRef>
          </c:cat>
          <c:val>
            <c:numRef>
              <c:f>Global!$J$20</c:f>
              <c:numCache>
                <c:formatCode>General</c:formatCode>
                <c:ptCount val="1"/>
                <c:pt idx="0">
                  <c:v>286</c:v>
                </c:pt>
              </c:numCache>
            </c:numRef>
          </c:val>
        </c:ser>
        <c:ser>
          <c:idx val="4"/>
          <c:order val="4"/>
          <c:tx>
            <c:strRef>
              <c:f>Global!$K$19</c:f>
              <c:strCache>
                <c:ptCount val="1"/>
                <c:pt idx="0">
                  <c:v>other</c:v>
                </c:pt>
              </c:strCache>
            </c:strRef>
          </c:tx>
          <c:invertIfNegative val="0"/>
          <c:cat>
            <c:strRef>
              <c:f>Global!$F$20</c:f>
              <c:strCache>
                <c:ptCount val="1"/>
                <c:pt idx="0">
                  <c:v>PIC</c:v>
                </c:pt>
              </c:strCache>
            </c:strRef>
          </c:cat>
          <c:val>
            <c:numRef>
              <c:f>Global!$K$20</c:f>
              <c:numCache>
                <c:formatCode>General</c:formatCode>
                <c:ptCount val="1"/>
                <c:pt idx="0">
                  <c:v>2041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3301120"/>
        <c:axId val="83302656"/>
      </c:barChart>
      <c:catAx>
        <c:axId val="83301120"/>
        <c:scaling>
          <c:orientation val="minMax"/>
        </c:scaling>
        <c:delete val="0"/>
        <c:axPos val="b"/>
        <c:majorTickMark val="out"/>
        <c:minorTickMark val="none"/>
        <c:tickLblPos val="nextTo"/>
        <c:crossAx val="83302656"/>
        <c:crosses val="autoZero"/>
        <c:auto val="1"/>
        <c:lblAlgn val="ctr"/>
        <c:lblOffset val="100"/>
        <c:noMultiLvlLbl val="0"/>
      </c:catAx>
      <c:valAx>
        <c:axId val="833026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330112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368" y="0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64E0B-B8FC-4450-97B8-BBBFF49DA55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368" y="9409113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22999-CE00-4465-AFA2-0EE2622DD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961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368" y="0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11/14/2012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70" y="4705350"/>
            <a:ext cx="5434963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368" y="9409113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162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4.tif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0" y="1066800"/>
            <a:ext cx="6659880" cy="1470025"/>
          </a:xfrm>
        </p:spPr>
        <p:txBody>
          <a:bodyPr>
            <a:no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590800"/>
            <a:ext cx="4122116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/>
          </p:nvPr>
        </p:nvSpPr>
        <p:spPr>
          <a:xfrm>
            <a:off x="1752600" y="3200400"/>
            <a:ext cx="4998720" cy="533400"/>
          </a:xfrm>
        </p:spPr>
        <p:txBody>
          <a:bodyPr>
            <a:normAutofit/>
          </a:bodyPr>
          <a:lstStyle>
            <a:lvl1pPr>
              <a:buNone/>
              <a:defRPr sz="2400" baseline="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14th November 2012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Maria Alandes Pradillo, CERN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Maria Alandes Pradillo,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14th November 2012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Maria Alandes Pradillo,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14th November 2012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 smtClean="0"/>
              <a:t>Maria Alandes Pradillo, CERN</a:t>
            </a:r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 smtClean="0"/>
              <a:t>Maria Alandes Pradillo, CERN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0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14th November 2012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dirty="0" smtClean="0"/>
              <a:t>Maria Alandes Pradillo, CERN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dirty="0" smtClean="0"/>
              <a:t>Maria Alandes Pradillo, CERN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dirty="0" smtClean="0"/>
              <a:t>Maria Alandes Pradillo, CERN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14th November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Maria Alandes Pradillo,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14th November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Maria Alandes Pradillo,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System </a:t>
            </a:r>
            <a:br>
              <a:rPr lang="en-US" dirty="0" smtClean="0"/>
            </a:br>
            <a:r>
              <a:rPr lang="en-US" dirty="0" smtClean="0"/>
              <a:t>Status and 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 smtClean="0"/>
              <a:t>Maria Alandes Pradillo, CERN</a:t>
            </a:r>
          </a:p>
          <a:p>
            <a:pPr algn="ctr"/>
            <a:r>
              <a:rPr lang="en-US" sz="1600" dirty="0" smtClean="0"/>
              <a:t>CERN IT Department, Grid Technology Group</a:t>
            </a:r>
            <a:endParaRPr lang="en-US" sz="1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52600" y="3276600"/>
            <a:ext cx="3733800" cy="533400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/>
              <a:t>GDB 14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November 2012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429000" y="2362200"/>
            <a:ext cx="5257800" cy="1676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Data Quality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387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Glue 2.0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3336"/>
            <a:ext cx="5257800" cy="48005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More on Stephen Burke’s presentation</a:t>
            </a:r>
          </a:p>
          <a:p>
            <a:pPr lvl="1"/>
            <a:r>
              <a:rPr lang="en-US" dirty="0" smtClean="0"/>
              <a:t>EGI Glue 2.0 profile</a:t>
            </a:r>
          </a:p>
          <a:p>
            <a:pPr lvl="1"/>
            <a:r>
              <a:rPr lang="en-US" dirty="0" smtClean="0"/>
              <a:t>Deployment of Glue 2.0</a:t>
            </a:r>
          </a:p>
          <a:p>
            <a:r>
              <a:rPr lang="en-US" dirty="0" smtClean="0"/>
              <a:t>From the Information System point of view</a:t>
            </a:r>
          </a:p>
          <a:p>
            <a:pPr lvl="1"/>
            <a:r>
              <a:rPr lang="en-US" dirty="0" smtClean="0"/>
              <a:t>Improve glue-validator to check compliance</a:t>
            </a:r>
          </a:p>
          <a:p>
            <a:pPr lvl="1"/>
            <a:r>
              <a:rPr lang="en-US" dirty="0" smtClean="0"/>
              <a:t>Collaborate with EGI to check and monitor Glue 2.0 deployment</a:t>
            </a:r>
          </a:p>
          <a:p>
            <a:pPr marL="2743200" lvl="6" indent="0">
              <a:buNone/>
            </a:pPr>
            <a:endParaRPr lang="en-US" dirty="0" smtClean="0"/>
          </a:p>
          <a:p>
            <a:pPr marL="1371600" lvl="3" indent="0">
              <a:buNone/>
            </a:pPr>
            <a:r>
              <a:rPr lang="en-US" dirty="0" smtClean="0"/>
              <a:t>To be discussed with next presentation…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443561406"/>
              </p:ext>
            </p:extLst>
          </p:nvPr>
        </p:nvGraphicFramePr>
        <p:xfrm>
          <a:off x="5257800" y="1143000"/>
          <a:ext cx="373380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425547327"/>
              </p:ext>
            </p:extLst>
          </p:nvPr>
        </p:nvGraphicFramePr>
        <p:xfrm>
          <a:off x="5562600" y="3657600"/>
          <a:ext cx="3429000" cy="203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123" name="Picture 3" descr="C:\Users\malandes\AppData\Local\Microsoft\Windows\Temporary Internet Files\Content.IE5\IQ8G2QLA\MC90028541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4872601"/>
            <a:ext cx="1143000" cy="132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77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429000" y="2362200"/>
            <a:ext cx="5257800" cy="1676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Requirements from experiments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415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Multicore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05800" cy="4906963"/>
          </a:xfrm>
        </p:spPr>
        <p:txBody>
          <a:bodyPr/>
          <a:lstStyle/>
          <a:p>
            <a:r>
              <a:rPr lang="en-US" dirty="0" smtClean="0"/>
              <a:t>Is there anything else needed from IS?</a:t>
            </a:r>
          </a:p>
          <a:p>
            <a:pPr lvl="1"/>
            <a:r>
              <a:rPr lang="en-US" dirty="0" smtClean="0"/>
              <a:t>Attempt to restart discussion in WM TEG ML in August</a:t>
            </a:r>
          </a:p>
          <a:p>
            <a:pPr lvl="2"/>
            <a:r>
              <a:rPr lang="en-US" dirty="0" smtClean="0"/>
              <a:t>No more reactions</a:t>
            </a:r>
          </a:p>
          <a:p>
            <a:pPr lvl="1"/>
            <a:r>
              <a:rPr lang="en-US" dirty="0" smtClean="0"/>
              <a:t>As reported in the last September GDB</a:t>
            </a:r>
          </a:p>
          <a:p>
            <a:pPr marL="914400" lvl="2" indent="0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https://indico.cern.ch/getFile.py/access?contribId=7&amp;sessionId=1&amp;resId=1&amp;materialId=slides&amp;confId=155072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/>
            <a:r>
              <a:rPr lang="en-US" dirty="0" smtClean="0"/>
              <a:t>Information System is ready</a:t>
            </a:r>
          </a:p>
          <a:p>
            <a:pPr lvl="2"/>
            <a:r>
              <a:rPr lang="en-US" dirty="0" smtClean="0"/>
              <a:t>We can address any requirements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170" name="Picture 2" descr="C:\Users\malandes\AppData\Local\Microsoft\Windows\Temporary Internet Files\Content.IE5\IQ8G2QLA\MC9000561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495800"/>
            <a:ext cx="1928470" cy="167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92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Requirements from experiments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0841580"/>
              </p:ext>
            </p:extLst>
          </p:nvPr>
        </p:nvGraphicFramePr>
        <p:xfrm>
          <a:off x="457200" y="1219200"/>
          <a:ext cx="8305800" cy="321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3810000"/>
                <a:gridCol w="35814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Who</a:t>
                      </a:r>
                      <a:r>
                        <a:rPr lang="es-E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Requirements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Addressed</a:t>
                      </a:r>
                      <a:r>
                        <a:rPr lang="en-US" baseline="0" dirty="0" smtClean="0"/>
                        <a:t> by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ALICE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Reliable information published by the resource BDII in the CREAM 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Follow up on information provider issues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ATLAS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Reliable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service discovery </a:t>
                      </a:r>
                      <a:r>
                        <a:rPr lang="en-US" baseline="0" dirty="0" smtClean="0"/>
                        <a:t>(GOCDB, OIM and BDII in sync)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Better SE space utilization information and in sync with Storage Accounting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Reliable client tools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Cached top BDII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CMS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Cached top BDII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Understand Storage Accounting and what would</a:t>
                      </a:r>
                      <a:r>
                        <a:rPr lang="en-US" baseline="0" dirty="0" smtClean="0"/>
                        <a:t> be needed from the IS</a:t>
                      </a:r>
                      <a:endParaRPr lang="en-US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err="1" smtClean="0"/>
                        <a:t>ginfo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LHCb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Reliable</a:t>
                      </a:r>
                      <a:r>
                        <a:rPr lang="en-US" baseline="0" dirty="0" smtClean="0"/>
                        <a:t> service discovery of 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Cached top BDII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219200"/>
            <a:ext cx="8534400" cy="49069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4648200"/>
            <a:ext cx="8229600" cy="14779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Service Discovery is the most important use case for experiments</a:t>
            </a:r>
          </a:p>
          <a:p>
            <a:pPr lvl="1"/>
            <a:endParaRPr lang="en-US" dirty="0"/>
          </a:p>
        </p:txBody>
      </p:sp>
      <p:pic>
        <p:nvPicPr>
          <p:cNvPr id="8195" name="Picture 3" descr="C:\Users\malandes\AppData\Local\Microsoft\Windows\Temporary Internet Files\Content.IE5\IQ8G2QLA\MC90029345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648" y="5153059"/>
            <a:ext cx="1761134" cy="1009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097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429000" y="2362200"/>
            <a:ext cx="5257800" cy="1676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Statistics on current use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0545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BDII query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534400" cy="4906963"/>
          </a:xfrm>
        </p:spPr>
        <p:txBody>
          <a:bodyPr>
            <a:normAutofit/>
          </a:bodyPr>
          <a:lstStyle/>
          <a:p>
            <a:r>
              <a:rPr lang="en-US" dirty="0" smtClean="0"/>
              <a:t>Analyzed LDAP logs from production top BDIIs</a:t>
            </a:r>
          </a:p>
          <a:p>
            <a:pPr lvl="1"/>
            <a:r>
              <a:rPr lang="es-ES" dirty="0" err="1" smtClean="0"/>
              <a:t>Using</a:t>
            </a:r>
            <a:r>
              <a:rPr lang="es-ES" dirty="0" smtClean="0"/>
              <a:t> the ldap-stats.pl script</a:t>
            </a:r>
          </a:p>
          <a:p>
            <a:pPr lvl="1"/>
            <a:r>
              <a:rPr lang="en-US" dirty="0"/>
              <a:t>http://prefetch.net/code/ldap-stats.pl.html</a:t>
            </a:r>
            <a:endParaRPr lang="en-US" dirty="0" smtClean="0"/>
          </a:p>
          <a:p>
            <a:r>
              <a:rPr lang="en-US" dirty="0" smtClean="0"/>
              <a:t>Thanks to:</a:t>
            </a:r>
          </a:p>
          <a:p>
            <a:pPr lvl="1"/>
            <a:r>
              <a:rPr lang="en-US" dirty="0" smtClean="0"/>
              <a:t>CERN – Ulrich Schwickerath</a:t>
            </a:r>
          </a:p>
          <a:p>
            <a:pPr lvl="1"/>
            <a:r>
              <a:rPr lang="en-US" dirty="0" smtClean="0"/>
              <a:t>TRIUMF - Di Qing</a:t>
            </a:r>
          </a:p>
          <a:p>
            <a:pPr lvl="1"/>
            <a:r>
              <a:rPr lang="en-US" dirty="0" smtClean="0"/>
              <a:t>PIC - Arnau Bria, Carles Costa</a:t>
            </a:r>
            <a:endParaRPr lang="es-E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146" name="Picture 2" descr="C:\Users\malandes\AppData\Local\Microsoft\Windows\Temporary Internet Files\Content.IE5\IQ8G2QLA\MC91021635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994" y="3962400"/>
            <a:ext cx="2553631" cy="2224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2193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BDII query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5344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696516"/>
              </p:ext>
            </p:extLst>
          </p:nvPr>
        </p:nvGraphicFramePr>
        <p:xfrm>
          <a:off x="381000" y="1752600"/>
          <a:ext cx="3429000" cy="1470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2286000"/>
              </a:tblGrid>
              <a:tr h="139700">
                <a:tc>
                  <a:txBody>
                    <a:bodyPr/>
                    <a:lstStyle/>
                    <a:p>
                      <a:r>
                        <a:rPr lang="en-US" dirty="0" smtClean="0"/>
                        <a:t>Site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Queries in one week</a:t>
                      </a:r>
                      <a:endParaRPr lang="en-US" dirty="0"/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r>
                        <a:rPr lang="en-US" dirty="0" smtClean="0"/>
                        <a:t>CERN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 3223758</a:t>
                      </a:r>
                      <a:endParaRPr lang="en-US" dirty="0"/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r>
                        <a:rPr lang="en-US" dirty="0" smtClean="0"/>
                        <a:t>TRIUMF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397701</a:t>
                      </a:r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r>
                        <a:rPr lang="en-US" dirty="0" smtClean="0"/>
                        <a:t>PIC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36007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448442"/>
              </p:ext>
            </p:extLst>
          </p:nvPr>
        </p:nvGraphicFramePr>
        <p:xfrm>
          <a:off x="381000" y="3505200"/>
          <a:ext cx="396240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/>
              </a:tblGrid>
              <a:tr h="368300">
                <a:tc>
                  <a:txBody>
                    <a:bodyPr/>
                    <a:lstStyle/>
                    <a:p>
                      <a:r>
                        <a:rPr lang="en-US" dirty="0" smtClean="0"/>
                        <a:t>Most</a:t>
                      </a:r>
                      <a:r>
                        <a:rPr lang="en-US" baseline="0" dirty="0" smtClean="0"/>
                        <a:t> queried attributes</a:t>
                      </a:r>
                      <a:endParaRPr lang="en-US" dirty="0"/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No attribute explicitly requested</a:t>
                      </a:r>
                      <a:endParaRPr lang="en-US" dirty="0"/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GLUEService</a:t>
                      </a:r>
                      <a:r>
                        <a:rPr lang="en-US" dirty="0" smtClean="0"/>
                        <a:t> (version, type, endpoint)</a:t>
                      </a:r>
                      <a:endParaRPr lang="en-US" dirty="0"/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r>
                        <a:rPr lang="en-US" dirty="0" smtClean="0"/>
                        <a:t>GLUESE</a:t>
                      </a:r>
                      <a:r>
                        <a:rPr lang="en-US" baseline="0" dirty="0" smtClean="0"/>
                        <a:t> (port, status) </a:t>
                      </a:r>
                      <a:endParaRPr lang="en-US" dirty="0"/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r>
                        <a:rPr lang="en-US" dirty="0" smtClean="0"/>
                        <a:t>GLUESA</a:t>
                      </a:r>
                      <a:r>
                        <a:rPr lang="en-US" baseline="0" dirty="0" smtClean="0"/>
                        <a:t> (root, </a:t>
                      </a:r>
                      <a:r>
                        <a:rPr lang="en-US" baseline="0" dirty="0" err="1" smtClean="0"/>
                        <a:t>accesscontrolbaserule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r>
                        <a:rPr lang="en-US" dirty="0" smtClean="0"/>
                        <a:t>GLUECE</a:t>
                      </a:r>
                      <a:r>
                        <a:rPr lang="en-US" baseline="0" dirty="0" smtClean="0"/>
                        <a:t> (name, status, </a:t>
                      </a:r>
                      <a:r>
                        <a:rPr lang="en-US" baseline="0" dirty="0" err="1" smtClean="0"/>
                        <a:t>uniqueID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2389636"/>
              </p:ext>
            </p:extLst>
          </p:nvPr>
        </p:nvGraphicFramePr>
        <p:xfrm>
          <a:off x="4724400" y="1066800"/>
          <a:ext cx="43434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3114240"/>
              </p:ext>
            </p:extLst>
          </p:nvPr>
        </p:nvGraphicFramePr>
        <p:xfrm>
          <a:off x="4800600" y="2895600"/>
          <a:ext cx="4343400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6557417"/>
              </p:ext>
            </p:extLst>
          </p:nvPr>
        </p:nvGraphicFramePr>
        <p:xfrm>
          <a:off x="4876800" y="4495800"/>
          <a:ext cx="4267200" cy="175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928938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BDII query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534400" cy="4906963"/>
          </a:xfrm>
        </p:spPr>
        <p:txBody>
          <a:bodyPr>
            <a:normAutofit/>
          </a:bodyPr>
          <a:lstStyle/>
          <a:p>
            <a:r>
              <a:rPr lang="en-US" dirty="0" smtClean="0"/>
              <a:t>Difficult to extract conclusions</a:t>
            </a:r>
          </a:p>
          <a:p>
            <a:pPr lvl="1"/>
            <a:r>
              <a:rPr lang="es-ES" dirty="0" smtClean="0"/>
              <a:t>No </a:t>
            </a:r>
            <a:r>
              <a:rPr lang="es-ES" dirty="0" err="1" smtClean="0"/>
              <a:t>common</a:t>
            </a:r>
            <a:r>
              <a:rPr lang="es-ES" dirty="0" smtClean="0"/>
              <a:t> </a:t>
            </a:r>
            <a:r>
              <a:rPr lang="es-ES" dirty="0" err="1" smtClean="0"/>
              <a:t>pattern</a:t>
            </a:r>
            <a:endParaRPr lang="es-ES" dirty="0" smtClean="0"/>
          </a:p>
          <a:p>
            <a:pPr lvl="1"/>
            <a:r>
              <a:rPr lang="es-ES" dirty="0" err="1" smtClean="0"/>
              <a:t>Analysis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only</a:t>
            </a:r>
            <a:r>
              <a:rPr lang="es-ES" dirty="0" smtClean="0"/>
              <a:t> </a:t>
            </a:r>
            <a:r>
              <a:rPr lang="es-ES" dirty="0" err="1" smtClean="0"/>
              <a:t>one</a:t>
            </a:r>
            <a:r>
              <a:rPr lang="es-ES" dirty="0" smtClean="0"/>
              <a:t> </a:t>
            </a:r>
            <a:r>
              <a:rPr lang="es-ES" dirty="0" err="1" smtClean="0"/>
              <a:t>week</a:t>
            </a:r>
            <a:r>
              <a:rPr lang="es-ES" dirty="0" smtClean="0"/>
              <a:t>!</a:t>
            </a:r>
          </a:p>
          <a:p>
            <a:pPr lvl="2"/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would</a:t>
            </a:r>
            <a:r>
              <a:rPr lang="es-ES" dirty="0" smtClean="0"/>
              <a:t> </a:t>
            </a:r>
            <a:r>
              <a:rPr lang="es-ES" dirty="0" err="1" smtClean="0"/>
              <a:t>require</a:t>
            </a:r>
            <a:r>
              <a:rPr lang="es-ES" dirty="0" smtClean="0"/>
              <a:t> a </a:t>
            </a:r>
            <a:r>
              <a:rPr lang="es-ES" dirty="0" err="1" smtClean="0"/>
              <a:t>longer</a:t>
            </a:r>
            <a:r>
              <a:rPr lang="es-ES" dirty="0" smtClean="0"/>
              <a:t> time </a:t>
            </a:r>
            <a:r>
              <a:rPr lang="es-ES" dirty="0" err="1" smtClean="0"/>
              <a:t>window</a:t>
            </a:r>
            <a:r>
              <a:rPr lang="es-ES" dirty="0" smtClean="0"/>
              <a:t> -&gt; Log file </a:t>
            </a:r>
            <a:r>
              <a:rPr lang="es-ES" dirty="0" err="1" smtClean="0"/>
              <a:t>increases</a:t>
            </a:r>
            <a:r>
              <a:rPr lang="es-ES" dirty="0" smtClean="0"/>
              <a:t> </a:t>
            </a:r>
            <a:r>
              <a:rPr lang="es-ES" dirty="0" err="1" smtClean="0"/>
              <a:t>fast</a:t>
            </a:r>
            <a:r>
              <a:rPr lang="es-ES" dirty="0" smtClean="0"/>
              <a:t> (&gt;15 GB in </a:t>
            </a:r>
            <a:r>
              <a:rPr lang="es-ES" dirty="0" err="1" smtClean="0"/>
              <a:t>one</a:t>
            </a:r>
            <a:r>
              <a:rPr lang="es-ES" dirty="0" smtClean="0"/>
              <a:t> </a:t>
            </a:r>
            <a:r>
              <a:rPr lang="es-ES" dirty="0" err="1" smtClean="0"/>
              <a:t>week</a:t>
            </a:r>
            <a:r>
              <a:rPr lang="es-ES" dirty="0" smtClean="0"/>
              <a:t>)</a:t>
            </a:r>
          </a:p>
          <a:p>
            <a:r>
              <a:rPr lang="en-US" dirty="0" smtClean="0"/>
              <a:t>It was an interesting exercise though</a:t>
            </a:r>
          </a:p>
          <a:p>
            <a:pPr lvl="1"/>
            <a:r>
              <a:rPr lang="en-US" dirty="0" smtClean="0"/>
              <a:t>BDII heavily used</a:t>
            </a:r>
          </a:p>
          <a:p>
            <a:pPr lvl="2"/>
            <a:r>
              <a:rPr lang="es-ES" dirty="0" err="1" smtClean="0"/>
              <a:t>Stability</a:t>
            </a:r>
            <a:r>
              <a:rPr lang="es-ES" dirty="0" smtClean="0"/>
              <a:t>, performance and </a:t>
            </a:r>
            <a:r>
              <a:rPr lang="es-ES" dirty="0" err="1" smtClean="0"/>
              <a:t>robustness</a:t>
            </a:r>
            <a:r>
              <a:rPr lang="es-ES" dirty="0" smtClean="0"/>
              <a:t> </a:t>
            </a:r>
            <a:r>
              <a:rPr lang="es-ES" dirty="0" err="1" smtClean="0"/>
              <a:t>very</a:t>
            </a:r>
            <a:r>
              <a:rPr lang="es-ES" dirty="0" smtClean="0"/>
              <a:t> </a:t>
            </a:r>
            <a:r>
              <a:rPr lang="es-ES" dirty="0" err="1" smtClean="0"/>
              <a:t>important</a:t>
            </a:r>
            <a:endParaRPr lang="es-ES" dirty="0" smtClean="0"/>
          </a:p>
          <a:p>
            <a:pPr lvl="1"/>
            <a:r>
              <a:rPr lang="es-ES" dirty="0" err="1" smtClean="0"/>
              <a:t>Which</a:t>
            </a:r>
            <a:r>
              <a:rPr lang="es-ES" dirty="0" smtClean="0"/>
              <a:t> </a:t>
            </a:r>
            <a:r>
              <a:rPr lang="es-ES" dirty="0" err="1" smtClean="0"/>
              <a:t>attributes</a:t>
            </a:r>
            <a:r>
              <a:rPr lang="es-ES" dirty="0" smtClean="0"/>
              <a:t> are </a:t>
            </a:r>
            <a:r>
              <a:rPr lang="es-ES" dirty="0" err="1" smtClean="0"/>
              <a:t>most</a:t>
            </a:r>
            <a:r>
              <a:rPr lang="es-ES" dirty="0" smtClean="0"/>
              <a:t> </a:t>
            </a:r>
            <a:r>
              <a:rPr lang="es-ES" dirty="0" err="1" smtClean="0"/>
              <a:t>queried</a:t>
            </a:r>
            <a:endParaRPr lang="es-E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06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429000" y="2362200"/>
            <a:ext cx="5257800" cy="1676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Evolution of the Information System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79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status</a:t>
            </a:r>
          </a:p>
          <a:p>
            <a:pPr lvl="1"/>
            <a:r>
              <a:rPr lang="en-US" dirty="0" smtClean="0"/>
              <a:t>Development</a:t>
            </a:r>
            <a:endParaRPr lang="en-US" dirty="0"/>
          </a:p>
          <a:p>
            <a:pPr lvl="1"/>
            <a:r>
              <a:rPr lang="en-US" dirty="0" smtClean="0"/>
              <a:t>Quality of Service and Data</a:t>
            </a:r>
          </a:p>
          <a:p>
            <a:pPr lvl="1"/>
            <a:r>
              <a:rPr lang="en-US" dirty="0" smtClean="0"/>
              <a:t>Requirements from experiments</a:t>
            </a:r>
          </a:p>
          <a:p>
            <a:pPr lvl="1"/>
            <a:r>
              <a:rPr lang="en-US" dirty="0"/>
              <a:t>Statistics on current </a:t>
            </a:r>
            <a:r>
              <a:rPr lang="en-US" dirty="0" smtClean="0"/>
              <a:t>use</a:t>
            </a:r>
          </a:p>
          <a:p>
            <a:r>
              <a:rPr lang="en-US" dirty="0" smtClean="0"/>
              <a:t>Evolution</a:t>
            </a:r>
          </a:p>
          <a:p>
            <a:pPr lvl="1"/>
            <a:r>
              <a:rPr lang="en-US" dirty="0" smtClean="0"/>
              <a:t>Service Discovery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Maria Alandes Pradillo,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14th November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Service </a:t>
            </a:r>
            <a:r>
              <a:rPr lang="fr-CH" dirty="0" err="1" smtClean="0"/>
              <a:t>Discovery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799"/>
            <a:ext cx="8686800" cy="5135563"/>
          </a:xfrm>
        </p:spPr>
        <p:txBody>
          <a:bodyPr>
            <a:normAutofit/>
          </a:bodyPr>
          <a:lstStyle/>
          <a:p>
            <a:r>
              <a:rPr lang="es-ES" dirty="0" err="1" smtClean="0"/>
              <a:t>Focus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Service </a:t>
            </a:r>
            <a:r>
              <a:rPr lang="es-ES" dirty="0" err="1" smtClean="0"/>
              <a:t>Discovery</a:t>
            </a:r>
            <a:endParaRPr lang="es-ES" dirty="0" smtClean="0"/>
          </a:p>
          <a:p>
            <a:r>
              <a:rPr lang="es-ES" dirty="0" err="1" smtClean="0"/>
              <a:t>Cached</a:t>
            </a:r>
            <a:r>
              <a:rPr lang="es-ES" dirty="0" smtClean="0"/>
              <a:t> top </a:t>
            </a:r>
            <a:r>
              <a:rPr lang="es-ES" dirty="0" err="1" smtClean="0"/>
              <a:t>level</a:t>
            </a:r>
            <a:r>
              <a:rPr lang="es-ES" dirty="0" smtClean="0"/>
              <a:t> BDII has </a:t>
            </a:r>
            <a:r>
              <a:rPr lang="es-ES" dirty="0" err="1" smtClean="0"/>
              <a:t>improved</a:t>
            </a:r>
            <a:r>
              <a:rPr lang="es-ES" dirty="0" smtClean="0"/>
              <a:t> the </a:t>
            </a:r>
            <a:r>
              <a:rPr lang="es-ES" dirty="0" err="1" smtClean="0"/>
              <a:t>perceived</a:t>
            </a:r>
            <a:r>
              <a:rPr lang="es-ES" dirty="0" smtClean="0"/>
              <a:t> </a:t>
            </a:r>
            <a:r>
              <a:rPr lang="es-ES" dirty="0" err="1" smtClean="0"/>
              <a:t>stability</a:t>
            </a:r>
            <a:endParaRPr lang="es-ES" dirty="0" smtClean="0"/>
          </a:p>
          <a:p>
            <a:r>
              <a:rPr lang="es-ES" dirty="0" err="1" smtClean="0"/>
              <a:t>How</a:t>
            </a:r>
            <a:r>
              <a:rPr lang="es-ES" dirty="0" smtClean="0"/>
              <a:t> can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make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even</a:t>
            </a:r>
            <a:r>
              <a:rPr lang="es-ES" dirty="0" smtClean="0"/>
              <a:t> </a:t>
            </a:r>
            <a:r>
              <a:rPr lang="es-ES" dirty="0" err="1" smtClean="0"/>
              <a:t>better</a:t>
            </a:r>
            <a:r>
              <a:rPr lang="es-ES" dirty="0" smtClean="0"/>
              <a:t>?</a:t>
            </a:r>
          </a:p>
          <a:p>
            <a:pPr lvl="1"/>
            <a:r>
              <a:rPr lang="es-ES" dirty="0" smtClean="0"/>
              <a:t>Monitor </a:t>
            </a:r>
            <a:r>
              <a:rPr lang="es-ES" dirty="0" err="1" smtClean="0"/>
              <a:t>quality</a:t>
            </a:r>
            <a:r>
              <a:rPr lang="es-ES" dirty="0" smtClean="0"/>
              <a:t> of the </a:t>
            </a:r>
            <a:r>
              <a:rPr lang="es-ES" dirty="0" err="1" smtClean="0"/>
              <a:t>published</a:t>
            </a:r>
            <a:r>
              <a:rPr lang="es-ES" dirty="0" smtClean="0"/>
              <a:t> </a:t>
            </a:r>
            <a:r>
              <a:rPr lang="es-ES" dirty="0" err="1" smtClean="0"/>
              <a:t>information</a:t>
            </a:r>
            <a:endParaRPr lang="es-ES" dirty="0" smtClean="0"/>
          </a:p>
          <a:p>
            <a:pPr lvl="2"/>
            <a:r>
              <a:rPr lang="es-ES" dirty="0" smtClean="0"/>
              <a:t>As </a:t>
            </a:r>
            <a:r>
              <a:rPr lang="es-ES" dirty="0" err="1" smtClean="0"/>
              <a:t>part</a:t>
            </a:r>
            <a:r>
              <a:rPr lang="es-ES" dirty="0" smtClean="0"/>
              <a:t> of the </a:t>
            </a:r>
            <a:r>
              <a:rPr lang="es-ES" dirty="0" err="1" smtClean="0"/>
              <a:t>overall</a:t>
            </a:r>
            <a:r>
              <a:rPr lang="es-ES" dirty="0" smtClean="0"/>
              <a:t> GLUE 2.0 </a:t>
            </a:r>
            <a:r>
              <a:rPr lang="es-ES" dirty="0" err="1" smtClean="0"/>
              <a:t>effort</a:t>
            </a:r>
            <a:endParaRPr lang="es-ES" dirty="0" smtClean="0"/>
          </a:p>
          <a:p>
            <a:pPr lvl="1"/>
            <a:r>
              <a:rPr lang="es-ES" dirty="0" err="1" smtClean="0"/>
              <a:t>Provide</a:t>
            </a:r>
            <a:r>
              <a:rPr lang="es-ES" dirty="0" smtClean="0"/>
              <a:t> a </a:t>
            </a:r>
            <a:r>
              <a:rPr lang="es-ES" dirty="0" err="1" smtClean="0"/>
              <a:t>reliable</a:t>
            </a:r>
            <a:r>
              <a:rPr lang="es-ES" dirty="0" smtClean="0"/>
              <a:t> </a:t>
            </a:r>
            <a:r>
              <a:rPr lang="es-ES" dirty="0" err="1" smtClean="0"/>
              <a:t>client</a:t>
            </a:r>
            <a:r>
              <a:rPr lang="es-ES" dirty="0" smtClean="0"/>
              <a:t> </a:t>
            </a:r>
            <a:r>
              <a:rPr lang="es-ES" dirty="0" err="1" smtClean="0"/>
              <a:t>tool</a:t>
            </a:r>
            <a:r>
              <a:rPr lang="es-ES" dirty="0" smtClean="0"/>
              <a:t> to </a:t>
            </a:r>
            <a:r>
              <a:rPr lang="es-ES" dirty="0" err="1" smtClean="0"/>
              <a:t>query</a:t>
            </a:r>
            <a:r>
              <a:rPr lang="es-ES" dirty="0" smtClean="0"/>
              <a:t> the IS</a:t>
            </a:r>
          </a:p>
          <a:p>
            <a:pPr lvl="2"/>
            <a:r>
              <a:rPr lang="es-ES" dirty="0" smtClean="0"/>
              <a:t>For </a:t>
            </a:r>
            <a:r>
              <a:rPr lang="es-ES" dirty="0" err="1" smtClean="0"/>
              <a:t>both</a:t>
            </a:r>
            <a:r>
              <a:rPr lang="es-ES" dirty="0" smtClean="0"/>
              <a:t> EGI and OSG </a:t>
            </a:r>
            <a:r>
              <a:rPr lang="es-ES" dirty="0" err="1" smtClean="0"/>
              <a:t>resources</a:t>
            </a:r>
            <a:endParaRPr lang="es-ES" dirty="0" smtClean="0"/>
          </a:p>
          <a:p>
            <a:pPr lvl="3"/>
            <a:r>
              <a:rPr lang="es-ES" dirty="0" smtClean="0"/>
              <a:t>OSG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publishing</a:t>
            </a:r>
            <a:r>
              <a:rPr lang="es-ES" dirty="0" smtClean="0"/>
              <a:t> in GLUE 2.0 </a:t>
            </a:r>
            <a:r>
              <a:rPr lang="es-ES" dirty="0" err="1" smtClean="0"/>
              <a:t>though</a:t>
            </a:r>
            <a:r>
              <a:rPr lang="es-ES" dirty="0" smtClean="0"/>
              <a:t>!</a:t>
            </a:r>
          </a:p>
          <a:p>
            <a:pPr lvl="1"/>
            <a:r>
              <a:rPr lang="es-ES" dirty="0" err="1" smtClean="0"/>
              <a:t>Study</a:t>
            </a:r>
            <a:r>
              <a:rPr lang="es-ES" dirty="0" smtClean="0"/>
              <a:t> </a:t>
            </a:r>
            <a:r>
              <a:rPr lang="es-ES" dirty="0" err="1" smtClean="0"/>
              <a:t>other</a:t>
            </a:r>
            <a:r>
              <a:rPr lang="es-ES" dirty="0" smtClean="0"/>
              <a:t> </a:t>
            </a:r>
            <a:r>
              <a:rPr lang="es-ES" dirty="0" err="1" smtClean="0"/>
              <a:t>possible</a:t>
            </a:r>
            <a:r>
              <a:rPr lang="es-ES" dirty="0" smtClean="0"/>
              <a:t> </a:t>
            </a:r>
            <a:r>
              <a:rPr lang="es-ES" dirty="0" err="1" smtClean="0"/>
              <a:t>implementations</a:t>
            </a:r>
            <a:r>
              <a:rPr lang="es-ES" dirty="0" smtClean="0"/>
              <a:t>: EMIR</a:t>
            </a:r>
          </a:p>
          <a:p>
            <a:pPr lvl="1"/>
            <a:endParaRPr lang="es-E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Picture 2" descr="C:\Users\malandes\AppData\Local\Microsoft\Windows\Temporary Internet Files\Content.IE5\XPYKZC97\MC90029019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066800"/>
            <a:ext cx="1643204" cy="174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40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58760"/>
            <a:ext cx="8229600" cy="4906963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Simple </a:t>
            </a:r>
            <a:r>
              <a:rPr lang="es-ES" dirty="0" err="1" smtClean="0"/>
              <a:t>comand</a:t>
            </a:r>
            <a:r>
              <a:rPr lang="es-ES" dirty="0" smtClean="0"/>
              <a:t> line </a:t>
            </a:r>
            <a:r>
              <a:rPr lang="es-ES" dirty="0" err="1" smtClean="0"/>
              <a:t>tool</a:t>
            </a:r>
            <a:r>
              <a:rPr lang="es-ES" dirty="0" smtClean="0"/>
              <a:t> </a:t>
            </a:r>
          </a:p>
          <a:p>
            <a:pPr lvl="1"/>
            <a:r>
              <a:rPr lang="es-ES" dirty="0" err="1" smtClean="0"/>
              <a:t>Queries</a:t>
            </a:r>
            <a:r>
              <a:rPr lang="es-ES" dirty="0" smtClean="0"/>
              <a:t> BDII GLUE 2.0 Service </a:t>
            </a:r>
            <a:r>
              <a:rPr lang="es-ES" dirty="0" err="1" smtClean="0"/>
              <a:t>Endpoints</a:t>
            </a:r>
            <a:endParaRPr lang="en-US" dirty="0" smtClean="0"/>
          </a:p>
          <a:p>
            <a:r>
              <a:rPr lang="en-US" dirty="0" smtClean="0"/>
              <a:t>Available in EPEL for SL5 and SL6</a:t>
            </a:r>
          </a:p>
          <a:p>
            <a:pPr lvl="1"/>
            <a:r>
              <a:rPr lang="en-US" dirty="0"/>
              <a:t>http://</a:t>
            </a:r>
            <a:r>
              <a:rPr lang="en-US" dirty="0" smtClean="0"/>
              <a:t>fedoraproject.org/wiki/EPEL</a:t>
            </a:r>
          </a:p>
          <a:p>
            <a:pPr lvl="1"/>
            <a:r>
              <a:rPr lang="es-ES" dirty="0" err="1"/>
              <a:t>y</a:t>
            </a:r>
            <a:r>
              <a:rPr lang="es-ES" dirty="0" err="1" smtClean="0"/>
              <a:t>um</a:t>
            </a:r>
            <a:r>
              <a:rPr lang="es-ES" dirty="0" smtClean="0"/>
              <a:t> </a:t>
            </a:r>
            <a:r>
              <a:rPr lang="es-ES" dirty="0" err="1" smtClean="0"/>
              <a:t>install</a:t>
            </a:r>
            <a:r>
              <a:rPr lang="es-ES" dirty="0" smtClean="0"/>
              <a:t> </a:t>
            </a:r>
            <a:r>
              <a:rPr lang="es-ES" dirty="0" err="1" smtClean="0"/>
              <a:t>ginfo</a:t>
            </a:r>
            <a:endParaRPr lang="en-US" dirty="0" smtClean="0"/>
          </a:p>
          <a:p>
            <a:r>
              <a:rPr lang="en-US" dirty="0" smtClean="0"/>
              <a:t>Ready to be used!</a:t>
            </a:r>
          </a:p>
          <a:p>
            <a:pPr lvl="1"/>
            <a:r>
              <a:rPr lang="en-US" dirty="0" smtClean="0"/>
              <a:t>Feedback is very much welcome!</a:t>
            </a:r>
          </a:p>
          <a:p>
            <a:pPr lvl="2"/>
            <a:r>
              <a:rPr lang="en-US" dirty="0"/>
              <a:t>project-grid-info-support@cern.ch</a:t>
            </a:r>
          </a:p>
          <a:p>
            <a:pPr lvl="1"/>
            <a:r>
              <a:rPr lang="en-US" dirty="0" smtClean="0"/>
              <a:t>Already some feedback from CMS and ATLAS</a:t>
            </a:r>
          </a:p>
          <a:p>
            <a:pPr lvl="2"/>
            <a:r>
              <a:rPr lang="en-US" dirty="0" smtClean="0"/>
              <a:t>Missing other GLUE objects currently available in </a:t>
            </a:r>
            <a:r>
              <a:rPr lang="en-US" dirty="0" err="1" smtClean="0"/>
              <a:t>lcg</a:t>
            </a:r>
            <a:r>
              <a:rPr lang="en-US" dirty="0" smtClean="0"/>
              <a:t>-info</a:t>
            </a:r>
          </a:p>
          <a:p>
            <a:pPr lvl="2"/>
            <a:r>
              <a:rPr lang="en-US" dirty="0" smtClean="0"/>
              <a:t>Query OSG resources?</a:t>
            </a:r>
          </a:p>
          <a:p>
            <a:pPr marL="1371600" lvl="3" indent="0">
              <a:buNone/>
            </a:pPr>
            <a:endParaRPr lang="en-US" dirty="0" smtClean="0"/>
          </a:p>
          <a:p>
            <a:pPr marL="1371600" lvl="3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2290" name="Picture 2" descr="C:\Users\malandes\Downloads\dogbone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5405508"/>
            <a:ext cx="1582993" cy="842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6518787" y="1371600"/>
            <a:ext cx="2455606" cy="297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smtClean="0"/>
              <a:t>GLUE 2 attribute filters</a:t>
            </a:r>
          </a:p>
          <a:p>
            <a:r>
              <a:rPr lang="en-US" sz="1200" dirty="0" err="1" smtClean="0"/>
              <a:t>EndpointCapability</a:t>
            </a:r>
            <a:endParaRPr lang="en-US" sz="1200" dirty="0" smtClean="0"/>
          </a:p>
          <a:p>
            <a:r>
              <a:rPr lang="en-US" sz="1200" dirty="0" err="1" smtClean="0"/>
              <a:t>ServiceAdminDomainForeignKey</a:t>
            </a:r>
            <a:endParaRPr lang="en-US" sz="1200" dirty="0"/>
          </a:p>
          <a:p>
            <a:r>
              <a:rPr lang="en-US" sz="1200" dirty="0" err="1" smtClean="0"/>
              <a:t>EndpointID</a:t>
            </a:r>
            <a:endParaRPr lang="en-US" sz="1200" dirty="0" smtClean="0"/>
          </a:p>
          <a:p>
            <a:r>
              <a:rPr lang="en-US" sz="1200" dirty="0" err="1" smtClean="0"/>
              <a:t>ServiceID</a:t>
            </a:r>
            <a:endParaRPr lang="en-US" sz="1200" dirty="0"/>
          </a:p>
          <a:p>
            <a:r>
              <a:rPr lang="en-US" sz="1200" dirty="0" err="1" smtClean="0"/>
              <a:t>EndpointImplementationName</a:t>
            </a:r>
            <a:endParaRPr lang="en-US" sz="1200" dirty="0"/>
          </a:p>
          <a:p>
            <a:r>
              <a:rPr lang="en-US" sz="1200" dirty="0" err="1" smtClean="0"/>
              <a:t>EndpointImplementationVersion</a:t>
            </a:r>
            <a:endParaRPr lang="en-US" sz="1200" dirty="0"/>
          </a:p>
          <a:p>
            <a:r>
              <a:rPr lang="en-US" sz="1200" dirty="0" err="1" smtClean="0"/>
              <a:t>EndpointInterfaceName</a:t>
            </a:r>
            <a:endParaRPr lang="en-US" sz="1200" dirty="0"/>
          </a:p>
          <a:p>
            <a:r>
              <a:rPr lang="en-US" sz="1200" dirty="0" err="1" smtClean="0"/>
              <a:t>EndpointInterfaceVersion</a:t>
            </a:r>
            <a:endParaRPr lang="en-US" sz="1200" dirty="0"/>
          </a:p>
          <a:p>
            <a:r>
              <a:rPr lang="en-US" sz="1200" dirty="0" err="1" smtClean="0"/>
              <a:t>EndpointQualityLevel</a:t>
            </a:r>
            <a:endParaRPr lang="en-US" sz="1200" dirty="0"/>
          </a:p>
          <a:p>
            <a:r>
              <a:rPr lang="en-US" sz="1200" dirty="0" err="1" smtClean="0"/>
              <a:t>EndpointTechnology</a:t>
            </a:r>
            <a:endParaRPr lang="en-US" sz="1200" dirty="0"/>
          </a:p>
          <a:p>
            <a:r>
              <a:rPr lang="en-US" sz="1200" dirty="0" err="1" smtClean="0"/>
              <a:t>ServiceType</a:t>
            </a:r>
            <a:endParaRPr lang="en-US" sz="1200" dirty="0"/>
          </a:p>
          <a:p>
            <a:r>
              <a:rPr lang="en-US" sz="1200" dirty="0" err="1" smtClean="0"/>
              <a:t>EndpointURL</a:t>
            </a:r>
            <a:endParaRPr lang="en-US" sz="1200" dirty="0"/>
          </a:p>
          <a:p>
            <a:r>
              <a:rPr lang="en-US" sz="1200" dirty="0" err="1" smtClean="0"/>
              <a:t>PolicyRule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1010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799"/>
            <a:ext cx="8382000" cy="5135563"/>
          </a:xfrm>
        </p:spPr>
        <p:txBody>
          <a:bodyPr>
            <a:normAutofit fontScale="70000" lnSpcReduction="20000"/>
          </a:bodyPr>
          <a:lstStyle/>
          <a:p>
            <a:r>
              <a:rPr lang="es-ES" dirty="0" smtClean="0"/>
              <a:t>EMI Service </a:t>
            </a:r>
            <a:r>
              <a:rPr lang="es-ES" dirty="0" err="1" smtClean="0"/>
              <a:t>Registry</a:t>
            </a:r>
            <a:endParaRPr lang="es-ES" dirty="0" smtClean="0"/>
          </a:p>
          <a:p>
            <a:r>
              <a:rPr lang="es-ES" dirty="0" err="1" smtClean="0"/>
              <a:t>Provides</a:t>
            </a:r>
            <a:r>
              <a:rPr lang="es-ES" dirty="0" smtClean="0"/>
              <a:t> </a:t>
            </a:r>
            <a:r>
              <a:rPr lang="es-ES" dirty="0" err="1" smtClean="0"/>
              <a:t>References</a:t>
            </a:r>
            <a:r>
              <a:rPr lang="es-ES" dirty="0" smtClean="0"/>
              <a:t> to </a:t>
            </a:r>
            <a:r>
              <a:rPr lang="es-ES" dirty="0" err="1" smtClean="0"/>
              <a:t>Services</a:t>
            </a:r>
            <a:endParaRPr lang="es-ES" dirty="0" smtClean="0"/>
          </a:p>
          <a:p>
            <a:pPr lvl="1"/>
            <a:r>
              <a:rPr lang="es-ES" dirty="0" err="1" smtClean="0"/>
              <a:t>Endpoints</a:t>
            </a:r>
            <a:endParaRPr lang="es-ES" dirty="0" smtClean="0"/>
          </a:p>
          <a:p>
            <a:pPr lvl="1"/>
            <a:r>
              <a:rPr lang="es-ES" dirty="0" err="1" smtClean="0"/>
              <a:t>Associated</a:t>
            </a:r>
            <a:r>
              <a:rPr lang="es-ES" dirty="0" smtClean="0"/>
              <a:t> </a:t>
            </a:r>
            <a:r>
              <a:rPr lang="es-ES" dirty="0" err="1" smtClean="0"/>
              <a:t>Metadata</a:t>
            </a:r>
            <a:endParaRPr lang="es-ES" dirty="0"/>
          </a:p>
          <a:p>
            <a:pPr lvl="2"/>
            <a:r>
              <a:rPr lang="es-ES" dirty="0" smtClean="0"/>
              <a:t>Service </a:t>
            </a:r>
            <a:r>
              <a:rPr lang="es-ES" dirty="0" err="1" smtClean="0"/>
              <a:t>Type</a:t>
            </a:r>
            <a:r>
              <a:rPr lang="es-ES" dirty="0" smtClean="0"/>
              <a:t>, </a:t>
            </a:r>
            <a:r>
              <a:rPr lang="es-ES" dirty="0" err="1" smtClean="0"/>
              <a:t>Supported</a:t>
            </a:r>
            <a:r>
              <a:rPr lang="es-ES" dirty="0" smtClean="0"/>
              <a:t> VO, </a:t>
            </a:r>
            <a:r>
              <a:rPr lang="es-ES" dirty="0" err="1" smtClean="0"/>
              <a:t>Capability</a:t>
            </a:r>
            <a:endParaRPr lang="es-ES" dirty="0" smtClean="0"/>
          </a:p>
          <a:p>
            <a:r>
              <a:rPr lang="es-ES" dirty="0" err="1" smtClean="0"/>
              <a:t>Automated</a:t>
            </a:r>
            <a:r>
              <a:rPr lang="es-ES" dirty="0" smtClean="0"/>
              <a:t> </a:t>
            </a:r>
            <a:r>
              <a:rPr lang="es-ES" dirty="0" err="1" smtClean="0"/>
              <a:t>Information</a:t>
            </a:r>
            <a:r>
              <a:rPr lang="es-ES" dirty="0" smtClean="0"/>
              <a:t> Management</a:t>
            </a:r>
          </a:p>
          <a:p>
            <a:pPr lvl="1"/>
            <a:r>
              <a:rPr lang="es-ES" dirty="0" err="1" smtClean="0"/>
              <a:t>Services</a:t>
            </a:r>
            <a:r>
              <a:rPr lang="es-ES" dirty="0" smtClean="0"/>
              <a:t> are the </a:t>
            </a:r>
            <a:r>
              <a:rPr lang="es-ES" dirty="0" err="1" smtClean="0"/>
              <a:t>authoritative</a:t>
            </a:r>
            <a:r>
              <a:rPr lang="es-ES" dirty="0" smtClean="0"/>
              <a:t> </a:t>
            </a:r>
            <a:r>
              <a:rPr lang="es-ES" dirty="0" err="1" smtClean="0"/>
              <a:t>source</a:t>
            </a:r>
            <a:endParaRPr lang="es-ES" dirty="0" smtClean="0"/>
          </a:p>
          <a:p>
            <a:r>
              <a:rPr lang="es-ES" dirty="0" err="1" smtClean="0"/>
              <a:t>Components</a:t>
            </a:r>
            <a:endParaRPr lang="es-ES" dirty="0" smtClean="0"/>
          </a:p>
          <a:p>
            <a:pPr lvl="1"/>
            <a:r>
              <a:rPr lang="es-ES" dirty="0" smtClean="0"/>
              <a:t>Service Publisher</a:t>
            </a:r>
          </a:p>
          <a:p>
            <a:pPr lvl="1"/>
            <a:r>
              <a:rPr lang="es-ES" dirty="0" err="1"/>
              <a:t>D</a:t>
            </a:r>
            <a:r>
              <a:rPr lang="es-ES" dirty="0" err="1" smtClean="0"/>
              <a:t>omain</a:t>
            </a:r>
            <a:r>
              <a:rPr lang="es-ES" dirty="0" smtClean="0"/>
              <a:t> Service </a:t>
            </a:r>
            <a:r>
              <a:rPr lang="es-ES" dirty="0" err="1" smtClean="0"/>
              <a:t>Registry</a:t>
            </a:r>
            <a:endParaRPr lang="es-ES" dirty="0" smtClean="0"/>
          </a:p>
          <a:p>
            <a:pPr lvl="1"/>
            <a:r>
              <a:rPr lang="es-ES" dirty="0" smtClean="0"/>
              <a:t>Global Service </a:t>
            </a:r>
            <a:r>
              <a:rPr lang="es-ES" dirty="0" err="1" smtClean="0"/>
              <a:t>Registry</a:t>
            </a:r>
            <a:endParaRPr lang="es-ES" dirty="0" smtClean="0"/>
          </a:p>
          <a:p>
            <a:r>
              <a:rPr lang="es-ES" dirty="0" smtClean="0"/>
              <a:t>A </a:t>
            </a:r>
            <a:r>
              <a:rPr lang="es-ES" dirty="0" err="1" smtClean="0"/>
              <a:t>domain</a:t>
            </a:r>
            <a:r>
              <a:rPr lang="es-ES" dirty="0" smtClean="0"/>
              <a:t> </a:t>
            </a:r>
            <a:r>
              <a:rPr lang="es-ES" dirty="0" err="1" smtClean="0"/>
              <a:t>could</a:t>
            </a:r>
            <a:r>
              <a:rPr lang="es-ES" dirty="0" smtClean="0"/>
              <a:t> be a site, a country, a </a:t>
            </a:r>
            <a:r>
              <a:rPr lang="es-ES" dirty="0" err="1" smtClean="0"/>
              <a:t>region</a:t>
            </a:r>
            <a:r>
              <a:rPr lang="es-ES" dirty="0" smtClean="0"/>
              <a:t>…</a:t>
            </a:r>
          </a:p>
          <a:p>
            <a:pPr lvl="1"/>
            <a:r>
              <a:rPr lang="es-ES" dirty="0" err="1" smtClean="0"/>
              <a:t>It’s</a:t>
            </a:r>
            <a:r>
              <a:rPr lang="es-ES" dirty="0" smtClean="0"/>
              <a:t> a </a:t>
            </a:r>
            <a:r>
              <a:rPr lang="es-ES" dirty="0" err="1" smtClean="0"/>
              <a:t>collection</a:t>
            </a:r>
            <a:r>
              <a:rPr lang="es-ES" dirty="0" smtClean="0"/>
              <a:t> of </a:t>
            </a:r>
            <a:r>
              <a:rPr lang="es-ES" dirty="0" err="1" smtClean="0"/>
              <a:t>services</a:t>
            </a:r>
            <a:endParaRPr lang="es-ES" dirty="0" smtClean="0"/>
          </a:p>
          <a:p>
            <a:r>
              <a:rPr lang="es-ES" dirty="0" smtClean="0"/>
              <a:t>EMIR </a:t>
            </a:r>
            <a:r>
              <a:rPr lang="es-ES" dirty="0" err="1" smtClean="0"/>
              <a:t>pilot</a:t>
            </a:r>
            <a:r>
              <a:rPr lang="es-ES" dirty="0" smtClean="0"/>
              <a:t> </a:t>
            </a:r>
            <a:r>
              <a:rPr lang="es-ES" dirty="0" err="1" smtClean="0"/>
              <a:t>testing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ongoing</a:t>
            </a:r>
            <a:endParaRPr lang="es-ES" dirty="0" smtClean="0"/>
          </a:p>
          <a:p>
            <a:pPr lvl="1"/>
            <a:r>
              <a:rPr lang="es-ES" dirty="0" err="1" smtClean="0"/>
              <a:t>Some</a:t>
            </a:r>
            <a:r>
              <a:rPr lang="es-ES" dirty="0" smtClean="0"/>
              <a:t> </a:t>
            </a:r>
            <a:r>
              <a:rPr lang="es-ES" dirty="0" err="1" smtClean="0"/>
              <a:t>robustness</a:t>
            </a:r>
            <a:r>
              <a:rPr lang="es-ES" dirty="0" smtClean="0"/>
              <a:t> </a:t>
            </a:r>
            <a:r>
              <a:rPr lang="es-ES" dirty="0" err="1" smtClean="0"/>
              <a:t>issues</a:t>
            </a:r>
            <a:r>
              <a:rPr lang="es-ES" dirty="0" smtClean="0"/>
              <a:t> </a:t>
            </a:r>
            <a:r>
              <a:rPr lang="es-ES" dirty="0" err="1" smtClean="0"/>
              <a:t>detected</a:t>
            </a:r>
            <a:r>
              <a:rPr lang="es-ES" dirty="0" smtClean="0"/>
              <a:t> </a:t>
            </a:r>
            <a:r>
              <a:rPr lang="es-ES" dirty="0" err="1" smtClean="0"/>
              <a:t>but</a:t>
            </a:r>
            <a:r>
              <a:rPr lang="es-ES" dirty="0" smtClean="0"/>
              <a:t> </a:t>
            </a:r>
            <a:r>
              <a:rPr lang="es-ES" dirty="0" err="1" smtClean="0"/>
              <a:t>overall</a:t>
            </a:r>
            <a:r>
              <a:rPr lang="es-ES" dirty="0" smtClean="0"/>
              <a:t> </a:t>
            </a:r>
            <a:r>
              <a:rPr lang="es-ES" dirty="0" err="1" smtClean="0"/>
              <a:t>feedback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positive</a:t>
            </a:r>
          </a:p>
          <a:p>
            <a:pPr lvl="1"/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ready</a:t>
            </a:r>
            <a:r>
              <a:rPr lang="es-ES" dirty="0" smtClean="0"/>
              <a:t> for </a:t>
            </a:r>
            <a:r>
              <a:rPr lang="es-ES" dirty="0" err="1" smtClean="0"/>
              <a:t>production</a:t>
            </a:r>
            <a:r>
              <a:rPr lang="es-ES" dirty="0" smtClean="0"/>
              <a:t> </a:t>
            </a:r>
            <a:r>
              <a:rPr lang="es-ES" dirty="0" err="1" smtClean="0"/>
              <a:t>deployment</a:t>
            </a:r>
            <a:r>
              <a:rPr lang="es-ES" dirty="0" smtClean="0"/>
              <a:t> </a:t>
            </a:r>
            <a:r>
              <a:rPr lang="es-ES" dirty="0" err="1" smtClean="0"/>
              <a:t>yet</a:t>
            </a:r>
            <a:endParaRPr lang="es-ES" dirty="0" smtClean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8" descr="library-card-catalog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295400"/>
            <a:ext cx="1768607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NetworkTopology-Mes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959" y="3810000"/>
            <a:ext cx="2351088" cy="177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10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Maria Alandes Pradillo, CERN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667000" y="228600"/>
            <a:ext cx="5334000" cy="685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Conclusions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2819400" y="990600"/>
            <a:ext cx="6019800" cy="51054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Current status</a:t>
            </a:r>
          </a:p>
          <a:p>
            <a:pPr lvl="1"/>
            <a:r>
              <a:rPr lang="en-GB" dirty="0" smtClean="0"/>
              <a:t>BDII performing well in production</a:t>
            </a:r>
          </a:p>
          <a:p>
            <a:pPr lvl="1"/>
            <a:r>
              <a:rPr lang="en-GB" dirty="0" smtClean="0"/>
              <a:t>On going development:</a:t>
            </a:r>
          </a:p>
          <a:p>
            <a:pPr lvl="2"/>
            <a:r>
              <a:rPr lang="en-GB" dirty="0" smtClean="0"/>
              <a:t>EPEL compliance</a:t>
            </a:r>
          </a:p>
          <a:p>
            <a:pPr lvl="2"/>
            <a:r>
              <a:rPr lang="en-GB" dirty="0" smtClean="0"/>
              <a:t>EMIR integration</a:t>
            </a:r>
          </a:p>
          <a:p>
            <a:pPr lvl="2"/>
            <a:r>
              <a:rPr lang="en-GB" dirty="0" smtClean="0"/>
              <a:t>ARC integration</a:t>
            </a:r>
          </a:p>
          <a:p>
            <a:pPr lvl="2"/>
            <a:r>
              <a:rPr lang="en-GB" dirty="0" smtClean="0"/>
              <a:t>glue-validator improvements</a:t>
            </a:r>
          </a:p>
          <a:p>
            <a:pPr lvl="2"/>
            <a:r>
              <a:rPr lang="en-GB" dirty="0" smtClean="0"/>
              <a:t>Service information provider bug fixes</a:t>
            </a:r>
          </a:p>
          <a:p>
            <a:r>
              <a:rPr lang="en-GB" dirty="0" smtClean="0"/>
              <a:t>Future work</a:t>
            </a:r>
          </a:p>
          <a:p>
            <a:pPr lvl="1"/>
            <a:r>
              <a:rPr lang="en-GB" dirty="0" smtClean="0"/>
              <a:t>Focus on Service Discovery</a:t>
            </a:r>
          </a:p>
          <a:p>
            <a:pPr lvl="1"/>
            <a:r>
              <a:rPr lang="en-GB" dirty="0"/>
              <a:t>Follow up </a:t>
            </a:r>
            <a:r>
              <a:rPr lang="en-GB" dirty="0" smtClean="0"/>
              <a:t>Glue </a:t>
            </a:r>
            <a:r>
              <a:rPr lang="en-GB" dirty="0"/>
              <a:t>2.0 </a:t>
            </a:r>
            <a:r>
              <a:rPr lang="en-GB" dirty="0" smtClean="0"/>
              <a:t>deployment and evaluate published information</a:t>
            </a:r>
            <a:endParaRPr lang="en-GB" dirty="0"/>
          </a:p>
          <a:p>
            <a:pPr lvl="1"/>
            <a:r>
              <a:rPr lang="en-GB" dirty="0" smtClean="0"/>
              <a:t>Follow up EMIR pilot and </a:t>
            </a:r>
            <a:r>
              <a:rPr lang="en-GB" dirty="0" err="1" smtClean="0"/>
              <a:t>ginfo</a:t>
            </a:r>
            <a:r>
              <a:rPr lang="en-GB" dirty="0" smtClean="0"/>
              <a:t> </a:t>
            </a:r>
          </a:p>
          <a:p>
            <a:pPr lvl="1"/>
            <a:endParaRPr lang="en-GB" dirty="0" smtClean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Maria Alandes Pradillo, CERN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429000" y="2362200"/>
            <a:ext cx="5257800" cy="1676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Current status of the Information System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06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Maria Alandes Pradillo, CERN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429000" y="2362200"/>
            <a:ext cx="5257800" cy="1676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Development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08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BDII development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4906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No major incidents</a:t>
            </a:r>
          </a:p>
          <a:p>
            <a:r>
              <a:rPr lang="en-US" sz="2800" dirty="0" smtClean="0"/>
              <a:t>No releases since August</a:t>
            </a:r>
          </a:p>
          <a:p>
            <a:r>
              <a:rPr lang="en-US" sz="2800" dirty="0" smtClean="0"/>
              <a:t>EMI 1, EMI 2 and EMI 3 releases are all aligned</a:t>
            </a:r>
          </a:p>
          <a:p>
            <a:pPr lvl="1"/>
            <a:r>
              <a:rPr lang="es-ES" sz="2400" dirty="0" smtClean="0"/>
              <a:t>Note </a:t>
            </a:r>
            <a:r>
              <a:rPr lang="es-ES" sz="2400" dirty="0" err="1" smtClean="0"/>
              <a:t>that</a:t>
            </a:r>
            <a:r>
              <a:rPr lang="es-ES" sz="2400" dirty="0" smtClean="0"/>
              <a:t> EMI 1 Standard </a:t>
            </a:r>
            <a:r>
              <a:rPr lang="es-ES" sz="2400" dirty="0" err="1" smtClean="0"/>
              <a:t>updates</a:t>
            </a:r>
            <a:r>
              <a:rPr lang="es-ES" sz="2400" dirty="0" smtClean="0"/>
              <a:t> are </a:t>
            </a:r>
            <a:r>
              <a:rPr lang="es-ES" sz="2400" dirty="0" err="1" smtClean="0"/>
              <a:t>over</a:t>
            </a:r>
            <a:endParaRPr lang="es-ES" sz="2400" dirty="0" smtClean="0"/>
          </a:p>
          <a:p>
            <a:pPr lvl="1"/>
            <a:r>
              <a:rPr lang="es-ES" sz="2400" dirty="0" err="1" smtClean="0"/>
              <a:t>Direct</a:t>
            </a:r>
            <a:r>
              <a:rPr lang="es-ES" sz="2400" dirty="0" smtClean="0"/>
              <a:t> </a:t>
            </a:r>
            <a:r>
              <a:rPr lang="es-ES" sz="2400" dirty="0" err="1" smtClean="0"/>
              <a:t>upgrade</a:t>
            </a:r>
            <a:r>
              <a:rPr lang="es-ES" sz="2400" dirty="0" smtClean="0"/>
              <a:t> </a:t>
            </a:r>
            <a:r>
              <a:rPr lang="es-ES" sz="2400" dirty="0" err="1" smtClean="0"/>
              <a:t>path</a:t>
            </a:r>
            <a:r>
              <a:rPr lang="es-ES" sz="2400" dirty="0" smtClean="0"/>
              <a:t> </a:t>
            </a:r>
            <a:r>
              <a:rPr lang="es-ES" sz="2400" dirty="0" err="1" smtClean="0"/>
              <a:t>from</a:t>
            </a:r>
            <a:r>
              <a:rPr lang="es-ES" sz="2400" dirty="0" smtClean="0"/>
              <a:t> EMI 1 </a:t>
            </a:r>
            <a:r>
              <a:rPr lang="es-ES" sz="2400" dirty="0" err="1" smtClean="0"/>
              <a:t>to</a:t>
            </a:r>
            <a:r>
              <a:rPr lang="es-ES" sz="2400" dirty="0" smtClean="0"/>
              <a:t> EMI 2 for the BDII</a:t>
            </a:r>
            <a:endParaRPr lang="en-US" sz="2400" dirty="0" smtClean="0"/>
          </a:p>
          <a:p>
            <a:r>
              <a:rPr lang="en-US" sz="2800" dirty="0" smtClean="0"/>
              <a:t>Details on EMI releases:</a:t>
            </a:r>
          </a:p>
          <a:p>
            <a:pPr marL="400050" lvl="1" indent="0">
              <a:buNone/>
            </a:pPr>
            <a:r>
              <a:rPr lang="en-US" sz="2000" dirty="0"/>
              <a:t>http://malandes.web.cern.ch/malandes/infosys/bdii_emi.html</a:t>
            </a:r>
            <a:endParaRPr lang="en-US" sz="2000" dirty="0" smtClean="0"/>
          </a:p>
          <a:p>
            <a:pPr marL="457200" lvl="1" indent="0">
              <a:buNone/>
            </a:pP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Chart 5" title="Information System Development GGUS tickets - May-Nov 20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7618785"/>
              </p:ext>
            </p:extLst>
          </p:nvPr>
        </p:nvGraphicFramePr>
        <p:xfrm>
          <a:off x="228600" y="990600"/>
          <a:ext cx="43434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9053904"/>
              </p:ext>
            </p:extLst>
          </p:nvPr>
        </p:nvGraphicFramePr>
        <p:xfrm>
          <a:off x="4648200" y="990600"/>
          <a:ext cx="4038600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8" name="Picture 4" descr="C:\Users\malandes\AppData\Local\Microsoft\Windows\Temporary Internet Files\Content.IE5\3DMSFM5K\MC90007103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114800"/>
            <a:ext cx="1066800" cy="94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8228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BDII development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4906963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Next release in December:</a:t>
            </a:r>
          </a:p>
          <a:p>
            <a:pPr lvl="1"/>
            <a:r>
              <a:rPr lang="en-US" sz="2400" dirty="0" smtClean="0"/>
              <a:t>EPEL compliance</a:t>
            </a:r>
          </a:p>
          <a:p>
            <a:pPr lvl="1"/>
            <a:r>
              <a:rPr lang="en-US" sz="2400" dirty="0" smtClean="0"/>
              <a:t>EMIR integration</a:t>
            </a:r>
          </a:p>
          <a:p>
            <a:pPr lvl="1"/>
            <a:r>
              <a:rPr lang="en-US" sz="2400" dirty="0" smtClean="0"/>
              <a:t>ARC integration</a:t>
            </a:r>
          </a:p>
          <a:p>
            <a:pPr lvl="1"/>
            <a:r>
              <a:rPr lang="en-US" sz="2400" dirty="0" smtClean="0"/>
              <a:t>glue-validator improvements</a:t>
            </a:r>
          </a:p>
          <a:p>
            <a:pPr lvl="1"/>
            <a:r>
              <a:rPr lang="en-US" sz="2400" dirty="0" smtClean="0"/>
              <a:t>Service information provider bug fixes</a:t>
            </a:r>
          </a:p>
          <a:p>
            <a:r>
              <a:rPr lang="en-US" sz="2800" dirty="0" smtClean="0"/>
              <a:t>Continuous improvement of the Documentation</a:t>
            </a:r>
          </a:p>
          <a:p>
            <a:pPr marL="400050" lvl="2" indent="0">
              <a:buNone/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https://tomtools.cern.ch/confluence/download/attachments/983044/EMI_BDII_sysadmin.pdf</a:t>
            </a:r>
          </a:p>
          <a:p>
            <a:pPr lvl="1"/>
            <a:r>
              <a:rPr lang="en-US" sz="2400" dirty="0" smtClean="0"/>
              <a:t>Latest changes:</a:t>
            </a:r>
          </a:p>
          <a:p>
            <a:pPr lvl="2"/>
            <a:r>
              <a:rPr lang="en-US" sz="2000" dirty="0" err="1" smtClean="0"/>
              <a:t>glite</a:t>
            </a:r>
            <a:r>
              <a:rPr lang="en-US" sz="2000" dirty="0" smtClean="0"/>
              <a:t>-info-update-endpoints configuration</a:t>
            </a:r>
          </a:p>
          <a:p>
            <a:pPr lvl="2"/>
            <a:r>
              <a:rPr lang="en-US" sz="2000" dirty="0" smtClean="0"/>
              <a:t>Site BDII configuration aligned with EGI guidelines</a:t>
            </a:r>
          </a:p>
          <a:p>
            <a:pPr lvl="1"/>
            <a:r>
              <a:rPr lang="en-US" sz="2400" dirty="0" smtClean="0"/>
              <a:t>Upcoming changes:</a:t>
            </a:r>
          </a:p>
          <a:p>
            <a:pPr lvl="2"/>
            <a:r>
              <a:rPr lang="en-US" sz="2000" dirty="0" err="1" smtClean="0"/>
              <a:t>Nagios</a:t>
            </a:r>
            <a:r>
              <a:rPr lang="en-US" sz="2000" dirty="0" smtClean="0"/>
              <a:t> probes documentation</a:t>
            </a:r>
          </a:p>
          <a:p>
            <a:pPr lvl="2"/>
            <a:r>
              <a:rPr lang="en-US" sz="2000" dirty="0" smtClean="0"/>
              <a:t>EMIR publisher configuration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50" name="Picture 2" descr="C:\Users\malandes\AppData\Local\Microsoft\Windows\Temporary Internet Files\Content.IE5\IQ8G2QLA\MC90043255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83820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770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Maria Alandes Pradillo, CERN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429000" y="2362200"/>
            <a:ext cx="5257800" cy="1676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Quality of Service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69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level BDIIs and failover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382000" cy="4906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Initial proposal to configure failover</a:t>
            </a:r>
          </a:p>
          <a:p>
            <a:pPr marL="400050" lvl="1" indent="0">
              <a:buNone/>
            </a:pPr>
            <a:r>
              <a:rPr lang="en-US" sz="1800" dirty="0"/>
              <a:t>https://tomtools.cern.ch/confluence/display/IS/WLCG_Support_Proposal</a:t>
            </a:r>
            <a:endParaRPr lang="en-US" sz="1800" dirty="0" smtClean="0"/>
          </a:p>
          <a:p>
            <a:r>
              <a:rPr lang="en-US" sz="2800" dirty="0" smtClean="0"/>
              <a:t>EGI recommends sites to use the NGI </a:t>
            </a:r>
            <a:r>
              <a:rPr lang="en-US" sz="2800" dirty="0"/>
              <a:t>top level BDII: </a:t>
            </a:r>
            <a:r>
              <a:rPr lang="en-US" sz="1800" dirty="0">
                <a:solidFill>
                  <a:schemeClr val="accent5">
                    <a:lumMod val="75000"/>
                  </a:schemeClr>
                </a:solidFill>
              </a:rPr>
              <a:t>https://wiki.egi.eu/wiki/Top-BDII_list_for_NGI</a:t>
            </a:r>
            <a:endParaRPr lang="en-US" sz="20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2800" dirty="0" smtClean="0"/>
              <a:t>EGI monitors </a:t>
            </a:r>
            <a:r>
              <a:rPr lang="en-US" sz="2800" dirty="0" err="1" smtClean="0"/>
              <a:t>Reliability&amp;Availability</a:t>
            </a:r>
            <a:r>
              <a:rPr lang="en-US" sz="2800" dirty="0" smtClean="0"/>
              <a:t> of </a:t>
            </a:r>
            <a:r>
              <a:rPr lang="en-US" sz="2800" dirty="0"/>
              <a:t>top level BDIIs: </a:t>
            </a:r>
            <a:r>
              <a:rPr lang="en-US" sz="1800" dirty="0">
                <a:solidFill>
                  <a:schemeClr val="accent5">
                    <a:lumMod val="75000"/>
                  </a:schemeClr>
                </a:solidFill>
              </a:rPr>
              <a:t>https://</a:t>
            </a:r>
            <a:r>
              <a:rPr lang="en-US" sz="1800" dirty="0" smtClean="0">
                <a:solidFill>
                  <a:schemeClr val="accent5">
                    <a:lumMod val="75000"/>
                  </a:schemeClr>
                </a:solidFill>
              </a:rPr>
              <a:t>documents.egi.eu/public/ShowDocument?docid=1429</a:t>
            </a:r>
          </a:p>
          <a:p>
            <a:pPr>
              <a:buFont typeface="Calibri" pitchFamily="34" charset="0"/>
              <a:buChar char="→"/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buFont typeface="Calibri" pitchFamily="34" charset="0"/>
              <a:buChar char="→"/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buFont typeface="Calibri" pitchFamily="34" charset="0"/>
              <a:buChar char="→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0128295"/>
              </p:ext>
            </p:extLst>
          </p:nvPr>
        </p:nvGraphicFramePr>
        <p:xfrm>
          <a:off x="685800" y="3657600"/>
          <a:ext cx="41148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074" name="Picture 2" descr="C:\Users\malandes\AppData\Local\Microsoft\Windows\Temporary Internet Files\Content.IE5\IQ8G2QLA\MC900431596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762000"/>
            <a:ext cx="1214423" cy="1214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4419600" y="3939654"/>
            <a:ext cx="4491023" cy="2057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</a:rPr>
              <a:t>Follow up actions by </a:t>
            </a:r>
            <a:r>
              <a:rPr lang="en-GB" b="1" dirty="0" smtClean="0">
                <a:solidFill>
                  <a:schemeClr val="bg1"/>
                </a:solidFill>
              </a:rPr>
              <a:t>EGI</a:t>
            </a:r>
            <a:endParaRPr lang="en-GB" b="1" dirty="0">
              <a:solidFill>
                <a:schemeClr val="bg1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Underperforming top level </a:t>
            </a:r>
            <a:r>
              <a:rPr lang="en-GB" sz="1600" dirty="0" smtClean="0">
                <a:solidFill>
                  <a:schemeClr val="bg1"/>
                </a:solidFill>
              </a:rPr>
              <a:t>BDIIs in small NGIs </a:t>
            </a:r>
            <a:r>
              <a:rPr lang="en-GB" sz="1600" dirty="0">
                <a:solidFill>
                  <a:schemeClr val="bg1"/>
                </a:solidFill>
              </a:rPr>
              <a:t>are asked to be decommissioned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Catch all top level BDII provided by EGI or good performing neighbour NGI top level BDII used instead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NGIs contacted monthly to explain reasons for underperformance</a:t>
            </a:r>
            <a:r>
              <a:rPr lang="en-GB" sz="1600" dirty="0" smtClean="0">
                <a:solidFill>
                  <a:schemeClr val="bg1"/>
                </a:solidFill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714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level BDIIs and failover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382000" cy="490696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Configuration of LCG_GFAL_INFOSYS variable hasn’t changed since June 2012</a:t>
            </a:r>
          </a:p>
          <a:p>
            <a:pPr lvl="1"/>
            <a:r>
              <a:rPr lang="en-US" sz="2400" dirty="0" smtClean="0"/>
              <a:t>Most sites still configure one BDII only</a:t>
            </a:r>
          </a:p>
          <a:p>
            <a:pPr lvl="1"/>
            <a:r>
              <a:rPr lang="en-US" sz="2400" dirty="0" smtClean="0"/>
              <a:t>Good news is that the most configured BDIIs have 100% availability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r>
              <a:rPr lang="en-US" dirty="0" smtClean="0"/>
              <a:t>Next steps:</a:t>
            </a:r>
          </a:p>
          <a:p>
            <a:pPr lvl="1"/>
            <a:r>
              <a:rPr lang="en-US" dirty="0" smtClean="0"/>
              <a:t>Work together with EGI:</a:t>
            </a:r>
          </a:p>
          <a:p>
            <a:pPr lvl="1">
              <a:buFont typeface="Calibri" pitchFamily="34" charset="0"/>
              <a:buChar char="→"/>
            </a:pPr>
            <a:r>
              <a:rPr lang="en-US" sz="1800" dirty="0">
                <a:solidFill>
                  <a:schemeClr val="tx1"/>
                </a:solidFill>
              </a:rPr>
              <a:t>No clear policy on LCG_GFAL_INFOSYS configuration</a:t>
            </a:r>
          </a:p>
          <a:p>
            <a:pPr lvl="1">
              <a:buFont typeface="Calibri" pitchFamily="34" charset="0"/>
              <a:buChar char="→"/>
            </a:pPr>
            <a:r>
              <a:rPr lang="en-US" sz="1800" dirty="0" smtClean="0">
                <a:solidFill>
                  <a:schemeClr val="tx1"/>
                </a:solidFill>
              </a:rPr>
              <a:t>Good quality of service of NGI top level BDIIs</a:t>
            </a:r>
          </a:p>
          <a:p>
            <a:pPr lvl="1">
              <a:buFont typeface="Calibri" pitchFamily="34" charset="0"/>
              <a:buChar char="→"/>
            </a:pPr>
            <a:r>
              <a:rPr lang="en-US" sz="1800" dirty="0" smtClean="0">
                <a:solidFill>
                  <a:schemeClr val="tx1"/>
                </a:solidFill>
              </a:rPr>
              <a:t>To be monitored together with EGI and together with them discuss further </a:t>
            </a:r>
            <a:r>
              <a:rPr lang="en-US" sz="1800" dirty="0" smtClean="0">
                <a:solidFill>
                  <a:schemeClr val="tx1"/>
                </a:solidFill>
              </a:rPr>
              <a:t>actions</a:t>
            </a:r>
          </a:p>
          <a:p>
            <a:pPr marL="0" indent="0" algn="r">
              <a:buNone/>
            </a:pPr>
            <a:r>
              <a:rPr lang="en-US" sz="1200" dirty="0" smtClean="0">
                <a:solidFill>
                  <a:schemeClr val="tx1"/>
                </a:solidFill>
              </a:rPr>
              <a:t>(*) The NA in the graph is due to a bug in SAM already fixed.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Maria Alandes Pradillo,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0458260"/>
              </p:ext>
            </p:extLst>
          </p:nvPr>
        </p:nvGraphicFramePr>
        <p:xfrm>
          <a:off x="6019800" y="2819400"/>
          <a:ext cx="30480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098" name="Picture 2" descr="C:\Users\malandes\AppData\Local\Microsoft\Windows\Temporary Internet Files\Content.IE5\2LWZ4S65\MC90005737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640" y="3048000"/>
            <a:ext cx="1020471" cy="1133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501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12127</TotalTime>
  <Words>1081</Words>
  <Application>Microsoft Office PowerPoint</Application>
  <PresentationFormat>On-screen Show (4:3)</PresentationFormat>
  <Paragraphs>262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Custom Design</vt:lpstr>
      <vt:lpstr>Information System  Status and Evolution</vt:lpstr>
      <vt:lpstr>Overview</vt:lpstr>
      <vt:lpstr>PowerPoint Presentation</vt:lpstr>
      <vt:lpstr>PowerPoint Presentation</vt:lpstr>
      <vt:lpstr>BDII development status</vt:lpstr>
      <vt:lpstr>BDII development status</vt:lpstr>
      <vt:lpstr>PowerPoint Presentation</vt:lpstr>
      <vt:lpstr>Top level BDIIs and failover</vt:lpstr>
      <vt:lpstr>Top level BDIIs and failover</vt:lpstr>
      <vt:lpstr>PowerPoint Presentation</vt:lpstr>
      <vt:lpstr>Glue 2.0</vt:lpstr>
      <vt:lpstr>PowerPoint Presentation</vt:lpstr>
      <vt:lpstr>Multicore support</vt:lpstr>
      <vt:lpstr>Requirements from experiments</vt:lpstr>
      <vt:lpstr>PowerPoint Presentation</vt:lpstr>
      <vt:lpstr>Top BDII query statistics</vt:lpstr>
      <vt:lpstr>Top BDII query statistics</vt:lpstr>
      <vt:lpstr>Top BDII query statistics</vt:lpstr>
      <vt:lpstr>PowerPoint Presentation</vt:lpstr>
      <vt:lpstr>Service Discovery</vt:lpstr>
      <vt:lpstr>ginfo</vt:lpstr>
      <vt:lpstr>EMIR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Maria Alandes</cp:lastModifiedBy>
  <cp:revision>514</cp:revision>
  <cp:lastPrinted>2012-06-12T13:53:19Z</cp:lastPrinted>
  <dcterms:created xsi:type="dcterms:W3CDTF">2009-11-20T09:29:17Z</dcterms:created>
  <dcterms:modified xsi:type="dcterms:W3CDTF">2012-11-14T12:14:09Z</dcterms:modified>
</cp:coreProperties>
</file>