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256" r:id="rId2"/>
    <p:sldId id="257" r:id="rId3"/>
    <p:sldId id="270" r:id="rId4"/>
    <p:sldId id="304" r:id="rId5"/>
    <p:sldId id="305" r:id="rId6"/>
    <p:sldId id="306" r:id="rId7"/>
    <p:sldId id="307" r:id="rId8"/>
    <p:sldId id="308" r:id="rId9"/>
    <p:sldId id="309" r:id="rId10"/>
    <p:sldId id="289" r:id="rId11"/>
    <p:sldId id="301" r:id="rId12"/>
    <p:sldId id="302" r:id="rId13"/>
    <p:sldId id="261" r:id="rId14"/>
    <p:sldId id="294" r:id="rId15"/>
    <p:sldId id="310" r:id="rId16"/>
    <p:sldId id="315" r:id="rId17"/>
    <p:sldId id="313" r:id="rId18"/>
    <p:sldId id="314" r:id="rId19"/>
    <p:sldId id="297" r:id="rId20"/>
    <p:sldId id="278" r:id="rId21"/>
    <p:sldId id="277"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2352" y="-12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9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E53F437-C77C-014A-841C-E574F82117C7}" type="datetimeFigureOut">
              <a:rPr lang="en-US" smtClean="0"/>
              <a:pPr/>
              <a:t>13/11/2012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DB9B46-C008-A747-B7A8-23F0DC18F30C}" type="slidenum">
              <a:rPr lang="en-US" smtClean="0"/>
              <a:pPr/>
              <a:t>‹#›</a:t>
            </a:fld>
            <a:endParaRPr lang="en-US"/>
          </a:p>
        </p:txBody>
      </p:sp>
    </p:spTree>
    <p:extLst>
      <p:ext uri="{BB962C8B-B14F-4D97-AF65-F5344CB8AC3E}">
        <p14:creationId xmlns:p14="http://schemas.microsoft.com/office/powerpoint/2010/main" val="35607814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E96B38-9725-4C3C-8C98-B279A9B41740}" type="datetimeFigureOut">
              <a:rPr lang="en-GB" smtClean="0"/>
              <a:pPr/>
              <a:t>13/11/2012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B8D5FF-6835-4F00-8ACB-3B73942FEF68}" type="slidenum">
              <a:rPr lang="en-GB" smtClean="0"/>
              <a:pPr/>
              <a:t>‹#›</a:t>
            </a:fld>
            <a:endParaRPr lang="en-GB"/>
          </a:p>
        </p:txBody>
      </p:sp>
    </p:spTree>
    <p:extLst>
      <p:ext uri="{BB962C8B-B14F-4D97-AF65-F5344CB8AC3E}">
        <p14:creationId xmlns:p14="http://schemas.microsoft.com/office/powerpoint/2010/main" val="406958802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lvl1pPr>
              <a:defRPr/>
            </a:lvl1pPr>
          </a:lstStyle>
          <a:p>
            <a:pPr>
              <a:defRPr/>
            </a:pPr>
            <a:fld id="{04AA94FB-95E6-4080-B9AB-B3182604214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lvl1pPr>
              <a:defRPr/>
            </a:lvl1pPr>
          </a:lstStyle>
          <a:p>
            <a:pPr>
              <a:defRPr/>
            </a:pPr>
            <a:fld id="{247E8A17-9484-4761-B3CA-9217F91BBCAD}"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lvl1pPr>
              <a:defRPr/>
            </a:lvl1pPr>
          </a:lstStyle>
          <a:p>
            <a:pPr>
              <a:defRPr/>
            </a:pPr>
            <a:fld id="{CDC39989-B87C-44E9-9909-4EFF32F6AEC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lvl1pPr>
              <a:defRPr/>
            </a:lvl1pPr>
          </a:lstStyle>
          <a:p>
            <a:pPr>
              <a:defRPr/>
            </a:pPr>
            <a:fld id="{8B69EE18-F467-4E56-9214-960F1251F57B}" type="slidenum">
              <a:rPr lang="en-GB"/>
              <a:pPr>
                <a:defRPr/>
              </a:pPr>
              <a:t>‹#›</a:t>
            </a:fld>
            <a:endParaRPr lang="en-GB"/>
          </a:p>
        </p:txBody>
      </p:sp>
      <p:pic>
        <p:nvPicPr>
          <p:cNvPr id="7" name="Picture 6" descr="HEPiX.png"/>
          <p:cNvPicPr>
            <a:picLocks noChangeAspect="1"/>
          </p:cNvPicPr>
          <p:nvPr userDrawn="1"/>
        </p:nvPicPr>
        <p:blipFill>
          <a:blip r:embed="rId2" cstate="print"/>
          <a:stretch>
            <a:fillRect/>
          </a:stretch>
        </p:blipFill>
        <p:spPr>
          <a:xfrm>
            <a:off x="1" y="0"/>
            <a:ext cx="1259632" cy="109060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lvl1pPr>
              <a:defRPr/>
            </a:lvl1pPr>
          </a:lstStyle>
          <a:p>
            <a:pPr>
              <a:defRPr/>
            </a:pPr>
            <a:fld id="{68DBF3EA-C606-4138-8CCE-6AF1D891517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7" name="Slide Number Placeholder 5"/>
          <p:cNvSpPr>
            <a:spLocks noGrp="1"/>
          </p:cNvSpPr>
          <p:nvPr>
            <p:ph type="sldNum" sz="quarter" idx="12"/>
          </p:nvPr>
        </p:nvSpPr>
        <p:spPr/>
        <p:txBody>
          <a:bodyPr/>
          <a:lstStyle>
            <a:lvl1pPr>
              <a:defRPr/>
            </a:lvl1pPr>
          </a:lstStyle>
          <a:p>
            <a:pPr>
              <a:defRPr/>
            </a:pPr>
            <a:fld id="{3F6E71B4-E95A-41AD-B04D-B856F300DF51}"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8"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9" name="Slide Number Placeholder 5"/>
          <p:cNvSpPr>
            <a:spLocks noGrp="1"/>
          </p:cNvSpPr>
          <p:nvPr>
            <p:ph type="sldNum" sz="quarter" idx="12"/>
          </p:nvPr>
        </p:nvSpPr>
        <p:spPr/>
        <p:txBody>
          <a:bodyPr/>
          <a:lstStyle>
            <a:lvl1pPr>
              <a:defRPr/>
            </a:lvl1pPr>
          </a:lstStyle>
          <a:p>
            <a:pPr>
              <a:defRPr/>
            </a:pPr>
            <a:fld id="{C5F48115-AC79-435C-A740-F63B9042413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4"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5" name="Slide Number Placeholder 5"/>
          <p:cNvSpPr>
            <a:spLocks noGrp="1"/>
          </p:cNvSpPr>
          <p:nvPr>
            <p:ph type="sldNum" sz="quarter" idx="12"/>
          </p:nvPr>
        </p:nvSpPr>
        <p:spPr/>
        <p:txBody>
          <a:bodyPr/>
          <a:lstStyle>
            <a:lvl1pPr>
              <a:defRPr/>
            </a:lvl1pPr>
          </a:lstStyle>
          <a:p>
            <a:pPr>
              <a:defRPr/>
            </a:pPr>
            <a:fld id="{0B334440-8166-4899-9FC9-CC81CDCFE232}"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3"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4" name="Slide Number Placeholder 5"/>
          <p:cNvSpPr>
            <a:spLocks noGrp="1"/>
          </p:cNvSpPr>
          <p:nvPr>
            <p:ph type="sldNum" sz="quarter" idx="12"/>
          </p:nvPr>
        </p:nvSpPr>
        <p:spPr/>
        <p:txBody>
          <a:bodyPr/>
          <a:lstStyle>
            <a:lvl1pPr>
              <a:defRPr/>
            </a:lvl1pPr>
          </a:lstStyle>
          <a:p>
            <a:pPr>
              <a:defRPr/>
            </a:pPr>
            <a:fld id="{811AF745-8AD4-48FA-B21F-A41B3D91469A}"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7" name="Slide Number Placeholder 5"/>
          <p:cNvSpPr>
            <a:spLocks noGrp="1"/>
          </p:cNvSpPr>
          <p:nvPr>
            <p:ph type="sldNum" sz="quarter" idx="12"/>
          </p:nvPr>
        </p:nvSpPr>
        <p:spPr/>
        <p:txBody>
          <a:bodyPr/>
          <a:lstStyle>
            <a:lvl1pPr>
              <a:defRPr/>
            </a:lvl1pPr>
          </a:lstStyle>
          <a:p>
            <a:pPr>
              <a:defRPr/>
            </a:pPr>
            <a:fld id="{5C4FFB2E-70B4-4819-B35D-D5ED0BFD57A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smtClean="0"/>
              <a:t>14/11/12</a:t>
            </a:r>
            <a:endParaRPr lang="en-GB"/>
          </a:p>
        </p:txBody>
      </p:sp>
      <p:sp>
        <p:nvSpPr>
          <p:cNvPr id="6" name="Footer Placeholder 4"/>
          <p:cNvSpPr>
            <a:spLocks noGrp="1"/>
          </p:cNvSpPr>
          <p:nvPr>
            <p:ph type="ftr" sz="quarter" idx="11"/>
          </p:nvPr>
        </p:nvSpPr>
        <p:spPr/>
        <p:txBody>
          <a:bodyPr/>
          <a:lstStyle>
            <a:lvl1pPr>
              <a:defRPr/>
            </a:lvl1pPr>
          </a:lstStyle>
          <a:p>
            <a:pPr>
              <a:defRPr/>
            </a:pPr>
            <a:r>
              <a:rPr lang="en-GB" smtClean="0"/>
              <a:t>HEPiX IPv6 WG</a:t>
            </a:r>
            <a:endParaRPr lang="en-GB"/>
          </a:p>
        </p:txBody>
      </p:sp>
      <p:sp>
        <p:nvSpPr>
          <p:cNvPr id="7" name="Slide Number Placeholder 5"/>
          <p:cNvSpPr>
            <a:spLocks noGrp="1"/>
          </p:cNvSpPr>
          <p:nvPr>
            <p:ph type="sldNum" sz="quarter" idx="12"/>
          </p:nvPr>
        </p:nvSpPr>
        <p:spPr/>
        <p:txBody>
          <a:bodyPr/>
          <a:lstStyle>
            <a:lvl1pPr>
              <a:defRPr/>
            </a:lvl1pPr>
          </a:lstStyle>
          <a:p>
            <a:pPr>
              <a:defRPr/>
            </a:pPr>
            <a:fld id="{52AEC257-6872-4BB9-8480-2675FDDDAEF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r>
              <a:rPr lang="en-GB" smtClean="0"/>
              <a:t>14/11/12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r>
              <a:rPr lang="en-GB" smtClean="0"/>
              <a:t>HEPiX IPv6 WG</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E959BE09-DD75-49EC-8165-87C341D8D312}"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3.hepix.org/ipv6-bis/doku.php?id=ipv6:testbe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edv6-deployment.antd.nist.gov/cgi-bin/generate-gov" TargetMode="External"/><Relationship Id="rId3" Type="http://schemas.openxmlformats.org/officeDocument/2006/relationships/hyperlink" Target="http://my.es.net/sites/ipv6"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3.hepix.org/ipv6-bis/" TargetMode="External"/><Relationship Id="rId3" Type="http://schemas.openxmlformats.org/officeDocument/2006/relationships/hyperlink" Target="http://indico.cern.ch/categoryDisplay.py?categId=3538"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pv4.potaroo.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GB" dirty="0" smtClean="0"/>
              <a:t>The </a:t>
            </a:r>
            <a:r>
              <a:rPr lang="en-GB" dirty="0" err="1" smtClean="0"/>
              <a:t>HEPiX</a:t>
            </a:r>
            <a:r>
              <a:rPr lang="en-GB" dirty="0" smtClean="0"/>
              <a:t> IPv6 Working Group</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GB" dirty="0" smtClean="0"/>
              <a:t>David Kelsey</a:t>
            </a:r>
          </a:p>
          <a:p>
            <a:pPr fontAlgn="auto">
              <a:spcAft>
                <a:spcPts val="0"/>
              </a:spcAft>
              <a:buFont typeface="Arial" pitchFamily="34" charset="0"/>
              <a:buNone/>
              <a:defRPr/>
            </a:pPr>
            <a:r>
              <a:rPr lang="en-GB" dirty="0" smtClean="0"/>
              <a:t>WLCG GDB, CERN</a:t>
            </a:r>
            <a:br>
              <a:rPr lang="en-GB" dirty="0" smtClean="0"/>
            </a:br>
            <a:r>
              <a:rPr lang="en-GB" dirty="0" smtClean="0"/>
              <a:t>14 Nov 2012</a:t>
            </a:r>
          </a:p>
        </p:txBody>
      </p:sp>
      <p:pic>
        <p:nvPicPr>
          <p:cNvPr id="4" name="Picture 3" descr="HEPiX.png"/>
          <p:cNvPicPr>
            <a:picLocks noChangeAspect="1"/>
          </p:cNvPicPr>
          <p:nvPr/>
        </p:nvPicPr>
        <p:blipFill>
          <a:blip r:embed="rId2" cstate="print"/>
          <a:stretch>
            <a:fillRect/>
          </a:stretch>
        </p:blipFill>
        <p:spPr>
          <a:xfrm>
            <a:off x="0" y="0"/>
            <a:ext cx="1922710" cy="166471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GB" dirty="0" err="1" smtClean="0">
                <a:latin typeface="Calibri" charset="0"/>
              </a:rPr>
              <a:t>HEPiX</a:t>
            </a:r>
            <a:r>
              <a:rPr lang="en-GB" dirty="0" smtClean="0">
                <a:latin typeface="Calibri" charset="0"/>
              </a:rPr>
              <a:t> IPv6 Testing</a:t>
            </a:r>
            <a:endParaRPr lang="en-GB" dirty="0">
              <a:latin typeface="Calibri" charset="0"/>
            </a:endParaRPr>
          </a:p>
        </p:txBody>
      </p:sp>
      <p:sp>
        <p:nvSpPr>
          <p:cNvPr id="24578" name="Content Placeholder 2"/>
          <p:cNvSpPr>
            <a:spLocks noGrp="1"/>
          </p:cNvSpPr>
          <p:nvPr>
            <p:ph idx="1"/>
          </p:nvPr>
        </p:nvSpPr>
        <p:spPr/>
        <p:txBody>
          <a:bodyPr/>
          <a:lstStyle/>
          <a:p>
            <a:pPr eaLnBrk="1" hangingPunct="1"/>
            <a:r>
              <a:rPr lang="en-GB" sz="2400" dirty="0">
                <a:latin typeface="Calibri" charset="0"/>
              </a:rPr>
              <a:t>We have deployed a distributed </a:t>
            </a:r>
            <a:r>
              <a:rPr lang="en-GB" sz="2400" dirty="0" err="1">
                <a:latin typeface="Calibri" charset="0"/>
              </a:rPr>
              <a:t>testbed</a:t>
            </a:r>
            <a:endParaRPr lang="en-GB" sz="2400" dirty="0">
              <a:latin typeface="Calibri" charset="0"/>
            </a:endParaRPr>
          </a:p>
          <a:p>
            <a:pPr lvl="1" eaLnBrk="1" hangingPunct="1"/>
            <a:r>
              <a:rPr lang="en-GB" sz="2000" dirty="0">
                <a:latin typeface="Calibri" charset="0"/>
              </a:rPr>
              <a:t>CERN, DESY, FZU, GARR, INFN, KIT and </a:t>
            </a:r>
            <a:r>
              <a:rPr lang="en-GB" sz="2000" dirty="0" err="1" smtClean="0">
                <a:latin typeface="Calibri" charset="0"/>
              </a:rPr>
              <a:t>USLHCnet</a:t>
            </a:r>
            <a:endParaRPr lang="en-GB" sz="2000" dirty="0" smtClean="0">
              <a:latin typeface="Calibri" charset="0"/>
            </a:endParaRPr>
          </a:p>
          <a:p>
            <a:pPr lvl="1" eaLnBrk="1" hangingPunct="1"/>
            <a:r>
              <a:rPr lang="en-GB" sz="2000" dirty="0" smtClean="0">
                <a:latin typeface="Calibri" charset="0"/>
              </a:rPr>
              <a:t>Should expand soon, e.g. UK joining</a:t>
            </a:r>
            <a:endParaRPr lang="en-GB" sz="2000" dirty="0">
              <a:latin typeface="Calibri" charset="0"/>
            </a:endParaRPr>
          </a:p>
          <a:p>
            <a:pPr eaLnBrk="1" hangingPunct="1"/>
            <a:r>
              <a:rPr lang="en-GB" sz="2400" dirty="0">
                <a:latin typeface="Calibri" charset="0"/>
              </a:rPr>
              <a:t>Connected to IPv6 and IPv4 networks</a:t>
            </a:r>
          </a:p>
          <a:p>
            <a:pPr lvl="1" eaLnBrk="1" hangingPunct="1"/>
            <a:r>
              <a:rPr lang="en-GB" sz="2000" dirty="0">
                <a:latin typeface="Calibri" charset="0"/>
              </a:rPr>
              <a:t>IPv6-only/IPv4-only names also registered in DNS</a:t>
            </a:r>
          </a:p>
          <a:p>
            <a:pPr lvl="1" eaLnBrk="1" hangingPunct="1"/>
            <a:r>
              <a:rPr lang="en-GB" sz="2000" dirty="0">
                <a:latin typeface="Calibri" charset="0"/>
              </a:rPr>
              <a:t>e.g. hepix-v6.desy.de &amp; hepix-v4.desy.de</a:t>
            </a:r>
          </a:p>
          <a:p>
            <a:pPr eaLnBrk="1" hangingPunct="1"/>
            <a:r>
              <a:rPr lang="en-GB" sz="1800" i="1" dirty="0">
                <a:latin typeface="Calibri" charset="0"/>
                <a:hlinkClick r:id="rId2"/>
              </a:rPr>
              <a:t>https://w3.hepix.org/ipv6-bis/doku.php?id=ipv6:testbed</a:t>
            </a:r>
            <a:endParaRPr lang="en-GB" sz="1800" i="1" dirty="0">
              <a:latin typeface="Calibri" charset="0"/>
            </a:endParaRPr>
          </a:p>
          <a:p>
            <a:pPr eaLnBrk="1" hangingPunct="1"/>
            <a:r>
              <a:rPr lang="en-GB" sz="2400" dirty="0" smtClean="0">
                <a:latin typeface="Calibri" charset="0"/>
              </a:rPr>
              <a:t>Have tested several middleware components and tools, mainly in data </a:t>
            </a:r>
            <a:r>
              <a:rPr lang="en-GB" sz="2400" dirty="0" smtClean="0">
                <a:latin typeface="Calibri" charset="0"/>
              </a:rPr>
              <a:t>management</a:t>
            </a:r>
          </a:p>
          <a:p>
            <a:pPr eaLnBrk="1" hangingPunct="1"/>
            <a:r>
              <a:rPr lang="en-GB" sz="2400" dirty="0" smtClean="0">
                <a:latin typeface="Calibri" charset="0"/>
              </a:rPr>
              <a:t>EGI and EMI </a:t>
            </a:r>
            <a:r>
              <a:rPr lang="en-GB" sz="2400" dirty="0" err="1" smtClean="0">
                <a:latin typeface="Calibri" charset="0"/>
              </a:rPr>
              <a:t>testbeds</a:t>
            </a:r>
            <a:r>
              <a:rPr lang="en-GB" sz="2400" dirty="0" smtClean="0">
                <a:latin typeface="Calibri" charset="0"/>
              </a:rPr>
              <a:t> are testing other things</a:t>
            </a:r>
          </a:p>
          <a:p>
            <a:pPr lvl="1"/>
            <a:r>
              <a:rPr lang="en-GB" sz="2000" dirty="0" smtClean="0">
                <a:latin typeface="Calibri" charset="0"/>
              </a:rPr>
              <a:t>E.g. Information systems and batch systems</a:t>
            </a:r>
            <a:endParaRPr lang="en-GB" sz="2000" dirty="0" smtClean="0">
              <a:latin typeface="Calibri" charset="0"/>
            </a:endParaRPr>
          </a:p>
        </p:txBody>
      </p:sp>
      <p:sp>
        <p:nvSpPr>
          <p:cNvPr id="4" name="Date Placeholder 3"/>
          <p:cNvSpPr>
            <a:spLocks noGrp="1"/>
          </p:cNvSpPr>
          <p:nvPr>
            <p:ph type="dt" sz="quarter" idx="10"/>
          </p:nvPr>
        </p:nvSpPr>
        <p:spPr/>
        <p:txBody>
          <a:bodyPr/>
          <a:lstStyle/>
          <a:p>
            <a:pPr>
              <a:defRPr/>
            </a:pPr>
            <a:r>
              <a:rPr lang="en-GB" smtClean="0"/>
              <a:t>14/11/12</a:t>
            </a:r>
            <a:endParaRPr lang="en-GB"/>
          </a:p>
        </p:txBody>
      </p:sp>
      <p:sp>
        <p:nvSpPr>
          <p:cNvPr id="5" name="Slide Number Placeholder 4"/>
          <p:cNvSpPr>
            <a:spLocks noGrp="1"/>
          </p:cNvSpPr>
          <p:nvPr>
            <p:ph type="sldNum" sz="quarter" idx="12"/>
          </p:nvPr>
        </p:nvSpPr>
        <p:spPr/>
        <p:txBody>
          <a:bodyPr/>
          <a:lstStyle/>
          <a:p>
            <a:pPr>
              <a:defRPr/>
            </a:pPr>
            <a:fld id="{7E86CCE2-673E-444D-80F6-A35C356437EA}" type="slidenum">
              <a:rPr lang="en-GB" smtClean="0"/>
              <a:pPr>
                <a:defRPr/>
              </a:pPr>
              <a:t>10</a:t>
            </a:fld>
            <a:endParaRPr lang="en-GB"/>
          </a:p>
        </p:txBody>
      </p:sp>
      <p:sp>
        <p:nvSpPr>
          <p:cNvPr id="6" name="Footer Placeholder 5"/>
          <p:cNvSpPr>
            <a:spLocks noGrp="1"/>
          </p:cNvSpPr>
          <p:nvPr>
            <p:ph type="ftr" sz="quarter" idx="11"/>
          </p:nvPr>
        </p:nvSpPr>
        <p:spPr/>
        <p:txBody>
          <a:bodyPr/>
          <a:lstStyle/>
          <a:p>
            <a:pPr>
              <a:defRPr/>
            </a:pPr>
            <a:r>
              <a:rPr lang="en-GB" smtClean="0"/>
              <a:t>HEPiX IPv6 WG</a:t>
            </a:r>
            <a:endParaRPr lang="en-GB"/>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for IPv6</a:t>
            </a:r>
            <a:endParaRPr lang="en-US" dirty="0"/>
          </a:p>
        </p:txBody>
      </p:sp>
      <p:sp>
        <p:nvSpPr>
          <p:cNvPr id="3" name="Content Placeholder 2"/>
          <p:cNvSpPr>
            <a:spLocks noGrp="1"/>
          </p:cNvSpPr>
          <p:nvPr>
            <p:ph idx="1"/>
          </p:nvPr>
        </p:nvSpPr>
        <p:spPr/>
        <p:txBody>
          <a:bodyPr/>
          <a:lstStyle/>
          <a:p>
            <a:r>
              <a:rPr lang="en-US" sz="2400" dirty="0"/>
              <a:t>Does the service break/slow down when used with IPv4 on a dual-stack host with IPv6 </a:t>
            </a:r>
            <a:r>
              <a:rPr lang="en-US" sz="2400" dirty="0" smtClean="0"/>
              <a:t>enabled?</a:t>
            </a:r>
            <a:endParaRPr lang="en-US" sz="2400" dirty="0"/>
          </a:p>
          <a:p>
            <a:r>
              <a:rPr lang="en-US" sz="2400" dirty="0"/>
              <a:t>Will the service </a:t>
            </a:r>
            <a:r>
              <a:rPr lang="en-US" sz="2400" i="1" dirty="0"/>
              <a:t>try</a:t>
            </a:r>
            <a:r>
              <a:rPr lang="en-US" sz="2400" dirty="0"/>
              <a:t> using (connecting/binding to) an IPv6 address (AAAA record), when available from </a:t>
            </a:r>
            <a:r>
              <a:rPr lang="en-US" sz="2400" dirty="0" smtClean="0"/>
              <a:t>DNS?</a:t>
            </a:r>
            <a:endParaRPr lang="en-US" sz="2400" dirty="0"/>
          </a:p>
          <a:p>
            <a:r>
              <a:rPr lang="en-US" sz="2400" dirty="0"/>
              <a:t>Will the service </a:t>
            </a:r>
            <a:r>
              <a:rPr lang="en-US" sz="2400" i="1" dirty="0"/>
              <a:t>prefer</a:t>
            </a:r>
            <a:r>
              <a:rPr lang="en-US" sz="2400" dirty="0"/>
              <a:t> IPv6 addresses from DNS, when preferred at the host </a:t>
            </a:r>
            <a:r>
              <a:rPr lang="en-US" sz="2400" dirty="0" smtClean="0"/>
              <a:t>level?</a:t>
            </a:r>
          </a:p>
          <a:p>
            <a:pPr lvl="1"/>
            <a:r>
              <a:rPr lang="en-US" sz="2000" dirty="0" smtClean="0"/>
              <a:t>Does </a:t>
            </a:r>
            <a:r>
              <a:rPr lang="en-US" sz="2000" dirty="0"/>
              <a:t>this need to be </a:t>
            </a:r>
            <a:r>
              <a:rPr lang="en-US" sz="2000" dirty="0" smtClean="0"/>
              <a:t>configured?</a:t>
            </a:r>
          </a:p>
          <a:p>
            <a:pPr lvl="1"/>
            <a:r>
              <a:rPr lang="en-US" sz="2000" dirty="0" smtClean="0"/>
              <a:t>How?</a:t>
            </a:r>
            <a:endParaRPr lang="en-US" sz="2000" dirty="0"/>
          </a:p>
          <a:p>
            <a:r>
              <a:rPr lang="en-US" sz="2400" dirty="0"/>
              <a:t>Can the </a:t>
            </a:r>
            <a:r>
              <a:rPr lang="en-US" sz="2400" dirty="0" smtClean="0"/>
              <a:t>service </a:t>
            </a:r>
            <a:r>
              <a:rPr lang="en-US" sz="2400" dirty="0"/>
              <a:t>fall back </a:t>
            </a:r>
            <a:r>
              <a:rPr lang="en-US" sz="2400" dirty="0" smtClean="0"/>
              <a:t>gracefully to </a:t>
            </a:r>
            <a:r>
              <a:rPr lang="en-US" sz="2400" dirty="0"/>
              <a:t>IPv4 if </a:t>
            </a:r>
            <a:r>
              <a:rPr lang="en-US" sz="2400" dirty="0" smtClean="0"/>
              <a:t>needed?</a:t>
            </a:r>
            <a:endParaRPr lang="en-US" sz="2400"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11</a:t>
            </a:fld>
            <a:endParaRPr lang="en-GB"/>
          </a:p>
        </p:txBody>
      </p:sp>
    </p:spTree>
    <p:extLst>
      <p:ext uri="{BB962C8B-B14F-4D97-AF65-F5344CB8AC3E}">
        <p14:creationId xmlns:p14="http://schemas.microsoft.com/office/powerpoint/2010/main" val="289406172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tests – summer 2012</a:t>
            </a:r>
            <a:endParaRPr lang="en-US" dirty="0"/>
          </a:p>
        </p:txBody>
      </p:sp>
      <p:sp>
        <p:nvSpPr>
          <p:cNvPr id="3" name="Content Placeholder 2"/>
          <p:cNvSpPr>
            <a:spLocks noGrp="1"/>
          </p:cNvSpPr>
          <p:nvPr>
            <p:ph idx="1"/>
          </p:nvPr>
        </p:nvSpPr>
        <p:spPr/>
        <p:txBody>
          <a:bodyPr/>
          <a:lstStyle/>
          <a:p>
            <a:r>
              <a:rPr lang="en-US" sz="2800" dirty="0" smtClean="0"/>
              <a:t>Already </a:t>
            </a:r>
            <a:r>
              <a:rPr lang="en-US" sz="2800" dirty="0" smtClean="0"/>
              <a:t>reported </a:t>
            </a:r>
            <a:r>
              <a:rPr lang="en-US" sz="2800" dirty="0" smtClean="0"/>
              <a:t>that </a:t>
            </a:r>
            <a:r>
              <a:rPr lang="en-US" sz="2800" dirty="0" err="1" smtClean="0"/>
              <a:t>GridFTP</a:t>
            </a:r>
            <a:r>
              <a:rPr lang="en-US" sz="2800" dirty="0" smtClean="0"/>
              <a:t> and </a:t>
            </a:r>
            <a:r>
              <a:rPr lang="en-US" sz="2800" dirty="0" err="1" smtClean="0"/>
              <a:t>globus_url_copy</a:t>
            </a:r>
            <a:r>
              <a:rPr lang="en-US" sz="2800" dirty="0" smtClean="0"/>
              <a:t> </a:t>
            </a:r>
            <a:r>
              <a:rPr lang="en-US" sz="2800" dirty="0" smtClean="0"/>
              <a:t>can be made to work</a:t>
            </a:r>
            <a:endParaRPr lang="en-US" sz="2800" dirty="0" smtClean="0"/>
          </a:p>
          <a:p>
            <a:r>
              <a:rPr lang="en-US" sz="2800" dirty="0" smtClean="0"/>
              <a:t>FTS can be made to work</a:t>
            </a:r>
          </a:p>
          <a:p>
            <a:pPr lvl="1"/>
            <a:r>
              <a:rPr lang="en-US" sz="2400" dirty="0" smtClean="0"/>
              <a:t>see Francesco </a:t>
            </a:r>
            <a:r>
              <a:rPr lang="en-US" sz="2400" dirty="0" err="1" smtClean="0"/>
              <a:t>Prelz</a:t>
            </a:r>
            <a:r>
              <a:rPr lang="en-US" sz="2400" dirty="0" smtClean="0"/>
              <a:t> talk at </a:t>
            </a:r>
            <a:r>
              <a:rPr lang="en-US" sz="2400" dirty="0" err="1" smtClean="0"/>
              <a:t>HEPiX</a:t>
            </a:r>
            <a:r>
              <a:rPr lang="en-US" sz="2400" dirty="0" smtClean="0"/>
              <a:t> April </a:t>
            </a:r>
            <a:r>
              <a:rPr lang="en-US" sz="2400" dirty="0" smtClean="0"/>
              <a:t>2012</a:t>
            </a:r>
            <a:endParaRPr lang="en-US" sz="2400" dirty="0" smtClean="0"/>
          </a:p>
          <a:p>
            <a:r>
              <a:rPr lang="en-US" sz="2800" dirty="0" smtClean="0"/>
              <a:t>Several FTS channels defined and used over IPv6</a:t>
            </a:r>
          </a:p>
          <a:p>
            <a:r>
              <a:rPr lang="en-US" sz="2800" dirty="0" smtClean="0"/>
              <a:t>Successfully installed IPv6 DPM on several nodes</a:t>
            </a:r>
          </a:p>
          <a:p>
            <a:r>
              <a:rPr lang="en-US" sz="2800" dirty="0" smtClean="0"/>
              <a:t>Successfully transferred data to a dual-stack DPM server over IPv6</a:t>
            </a:r>
            <a:endParaRPr lang="en-US" sz="2800"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12</a:t>
            </a:fld>
            <a:endParaRPr lang="en-GB"/>
          </a:p>
        </p:txBody>
      </p:sp>
    </p:spTree>
    <p:extLst>
      <p:ext uri="{BB962C8B-B14F-4D97-AF65-F5344CB8AC3E}">
        <p14:creationId xmlns:p14="http://schemas.microsoft.com/office/powerpoint/2010/main" val="222643862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GB" dirty="0" smtClean="0"/>
              <a:t>Software &amp; Tools IPv6 Survey</a:t>
            </a:r>
          </a:p>
        </p:txBody>
      </p:sp>
      <p:sp>
        <p:nvSpPr>
          <p:cNvPr id="7171" name="Content Placeholder 2"/>
          <p:cNvSpPr>
            <a:spLocks noGrp="1"/>
          </p:cNvSpPr>
          <p:nvPr>
            <p:ph idx="1"/>
          </p:nvPr>
        </p:nvSpPr>
        <p:spPr/>
        <p:txBody>
          <a:bodyPr/>
          <a:lstStyle/>
          <a:p>
            <a:r>
              <a:rPr lang="en-GB" sz="2800" dirty="0" smtClean="0"/>
              <a:t>An “Asset” survey is underway (BUT SLOW!)</a:t>
            </a:r>
          </a:p>
          <a:p>
            <a:pPr lvl="1"/>
            <a:r>
              <a:rPr lang="en-GB" sz="2400" dirty="0" smtClean="0"/>
              <a:t>A spreadsheet to be completed by sites and the LHC experiments</a:t>
            </a:r>
          </a:p>
          <a:p>
            <a:pPr lvl="1"/>
            <a:r>
              <a:rPr lang="en-GB" sz="2400" dirty="0" smtClean="0"/>
              <a:t>Includes </a:t>
            </a:r>
            <a:r>
              <a:rPr lang="en-GB" sz="2400" b="1" dirty="0" smtClean="0"/>
              <a:t>all</a:t>
            </a:r>
            <a:r>
              <a:rPr lang="en-GB" sz="2400" dirty="0" smtClean="0"/>
              <a:t> applications, middleware and tools</a:t>
            </a:r>
          </a:p>
          <a:p>
            <a:pPr lvl="1"/>
            <a:r>
              <a:rPr lang="en-GB" sz="2400" dirty="0" smtClean="0"/>
              <a:t>Tickets to be entered for all problems found</a:t>
            </a:r>
          </a:p>
          <a:p>
            <a:r>
              <a:rPr lang="en-GB" sz="2800" dirty="0" smtClean="0"/>
              <a:t>If IPv6-readiness is known, can be recorded</a:t>
            </a:r>
          </a:p>
          <a:p>
            <a:r>
              <a:rPr lang="en-GB" sz="2800" dirty="0" smtClean="0"/>
              <a:t>Otherwise we will need to investigate further</a:t>
            </a:r>
          </a:p>
          <a:p>
            <a:pPr lvl="1"/>
            <a:r>
              <a:rPr lang="en-GB" sz="2400" dirty="0" smtClean="0"/>
              <a:t>Ask developer and/or supplier</a:t>
            </a:r>
          </a:p>
          <a:p>
            <a:pPr lvl="1"/>
            <a:r>
              <a:rPr lang="en-GB" sz="2400" dirty="0" smtClean="0"/>
              <a:t>Scan source code or look for network calls while running</a:t>
            </a:r>
          </a:p>
          <a:p>
            <a:pPr lvl="1"/>
            <a:r>
              <a:rPr lang="en-GB" sz="2400" dirty="0" smtClean="0"/>
              <a:t>Test the running application under dual stack conditions</a:t>
            </a:r>
            <a:endParaRPr lang="en-GB" sz="3200" dirty="0" smtClean="0"/>
          </a:p>
        </p:txBody>
      </p:sp>
      <p:sp>
        <p:nvSpPr>
          <p:cNvPr id="4" name="Date Placeholder 3"/>
          <p:cNvSpPr>
            <a:spLocks noGrp="1"/>
          </p:cNvSpPr>
          <p:nvPr>
            <p:ph type="dt" sz="half" idx="10"/>
          </p:nvPr>
        </p:nvSpPr>
        <p:spPr/>
        <p:txBody>
          <a:bodyPr/>
          <a:lstStyle/>
          <a:p>
            <a:pPr>
              <a:defRPr/>
            </a:pPr>
            <a:r>
              <a:rPr lang="en-GB" smtClean="0"/>
              <a:t>14/11/12</a:t>
            </a:r>
            <a:endParaRPr lang="en-GB" dirty="0"/>
          </a:p>
        </p:txBody>
      </p:sp>
      <p:sp>
        <p:nvSpPr>
          <p:cNvPr id="5" name="Slide Number Placeholder 4"/>
          <p:cNvSpPr>
            <a:spLocks noGrp="1"/>
          </p:cNvSpPr>
          <p:nvPr>
            <p:ph type="sldNum" sz="quarter" idx="12"/>
          </p:nvPr>
        </p:nvSpPr>
        <p:spPr/>
        <p:txBody>
          <a:bodyPr/>
          <a:lstStyle/>
          <a:p>
            <a:pPr>
              <a:defRPr/>
            </a:pPr>
            <a:fld id="{8B69EE18-F467-4E56-9214-960F1251F57B}" type="slidenum">
              <a:rPr lang="en-GB" smtClean="0"/>
              <a:pPr>
                <a:defRPr/>
              </a:pPr>
              <a:t>13</a:t>
            </a:fld>
            <a:endParaRPr lang="en-GB"/>
          </a:p>
        </p:txBody>
      </p:sp>
      <p:sp>
        <p:nvSpPr>
          <p:cNvPr id="6" name="Footer Placeholder 5"/>
          <p:cNvSpPr>
            <a:spLocks noGrp="1"/>
          </p:cNvSpPr>
          <p:nvPr>
            <p:ph type="ftr" sz="quarter" idx="11"/>
          </p:nvPr>
        </p:nvSpPr>
        <p:spPr/>
        <p:txBody>
          <a:bodyPr/>
          <a:lstStyle/>
          <a:p>
            <a:pPr>
              <a:defRPr/>
            </a:pPr>
            <a:r>
              <a:rPr lang="en-GB" smtClean="0"/>
              <a:t>HEPiX IPv6 WG</a:t>
            </a:r>
            <a:endParaRPr lang="en-GB"/>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GB" dirty="0">
                <a:latin typeface="Calibri" charset="0"/>
              </a:rPr>
              <a:t>IPv6 problems found </a:t>
            </a:r>
          </a:p>
        </p:txBody>
      </p:sp>
      <p:sp>
        <p:nvSpPr>
          <p:cNvPr id="29698" name="Content Placeholder 2"/>
          <p:cNvSpPr>
            <a:spLocks noGrp="1"/>
          </p:cNvSpPr>
          <p:nvPr>
            <p:ph idx="1"/>
          </p:nvPr>
        </p:nvSpPr>
        <p:spPr/>
        <p:txBody>
          <a:bodyPr/>
          <a:lstStyle/>
          <a:p>
            <a:pPr eaLnBrk="1" hangingPunct="1">
              <a:buNone/>
            </a:pPr>
            <a:r>
              <a:rPr lang="en-GB" sz="2400" dirty="0" smtClean="0">
                <a:latin typeface="Calibri" charset="0"/>
              </a:rPr>
              <a:t>Problems include...</a:t>
            </a:r>
          </a:p>
          <a:p>
            <a:pPr eaLnBrk="1" hangingPunct="1"/>
            <a:r>
              <a:rPr lang="en-GB" sz="2400" dirty="0" err="1" smtClean="0">
                <a:latin typeface="Calibri" charset="0"/>
              </a:rPr>
              <a:t>OpenAFS</a:t>
            </a:r>
            <a:r>
              <a:rPr lang="en-GB" sz="2400" dirty="0" smtClean="0">
                <a:latin typeface="Calibri" charset="0"/>
              </a:rPr>
              <a:t>, </a:t>
            </a:r>
            <a:r>
              <a:rPr lang="en-GB" sz="2400" dirty="0" err="1" smtClean="0">
                <a:latin typeface="Calibri" charset="0"/>
              </a:rPr>
              <a:t>dCache</a:t>
            </a:r>
            <a:r>
              <a:rPr lang="en-GB" sz="2400" dirty="0" smtClean="0">
                <a:latin typeface="Calibri" charset="0"/>
              </a:rPr>
              <a:t>, </a:t>
            </a:r>
            <a:r>
              <a:rPr lang="en-GB" sz="2400" dirty="0" err="1" smtClean="0">
                <a:latin typeface="Calibri" charset="0"/>
              </a:rPr>
              <a:t>UberFTP</a:t>
            </a:r>
            <a:endParaRPr lang="en-GB" sz="2400" dirty="0">
              <a:latin typeface="Calibri" charset="0"/>
            </a:endParaRPr>
          </a:p>
          <a:p>
            <a:pPr eaLnBrk="1" hangingPunct="1"/>
            <a:r>
              <a:rPr lang="en-GB" sz="2400" dirty="0" smtClean="0">
                <a:latin typeface="Calibri" charset="0"/>
              </a:rPr>
              <a:t>FTS &amp; </a:t>
            </a:r>
            <a:r>
              <a:rPr lang="en-GB" sz="2400" dirty="0" err="1" smtClean="0">
                <a:latin typeface="Calibri" charset="0"/>
              </a:rPr>
              <a:t>globus_url_copy</a:t>
            </a:r>
            <a:r>
              <a:rPr lang="en-GB" sz="2400" dirty="0" smtClean="0">
                <a:latin typeface="Calibri" charset="0"/>
              </a:rPr>
              <a:t> (but can be made to work)</a:t>
            </a:r>
            <a:endParaRPr lang="en-GB" sz="2400" dirty="0">
              <a:latin typeface="Calibri" charset="0"/>
            </a:endParaRPr>
          </a:p>
          <a:p>
            <a:pPr eaLnBrk="1" hangingPunct="1"/>
            <a:r>
              <a:rPr lang="en-GB" sz="2400" dirty="0" err="1" smtClean="0">
                <a:latin typeface="Calibri" charset="0"/>
              </a:rPr>
              <a:t>MyProxy</a:t>
            </a:r>
            <a:r>
              <a:rPr lang="en-GB" sz="2400" dirty="0" smtClean="0">
                <a:latin typeface="Calibri" charset="0"/>
              </a:rPr>
              <a:t> (now fixed)</a:t>
            </a:r>
            <a:endParaRPr lang="en-GB" sz="2400" dirty="0">
              <a:latin typeface="Calibri" charset="0"/>
            </a:endParaRPr>
          </a:p>
          <a:p>
            <a:pPr eaLnBrk="1" hangingPunct="1"/>
            <a:r>
              <a:rPr lang="en-GB" sz="2400" dirty="0">
                <a:latin typeface="Calibri" charset="0"/>
              </a:rPr>
              <a:t>ISC </a:t>
            </a:r>
            <a:r>
              <a:rPr lang="en-GB" sz="2400" dirty="0" err="1">
                <a:latin typeface="Calibri" charset="0"/>
              </a:rPr>
              <a:t>dhcp</a:t>
            </a:r>
            <a:r>
              <a:rPr lang="en-GB" sz="2400" dirty="0">
                <a:latin typeface="Calibri" charset="0"/>
              </a:rPr>
              <a:t> on Scientific Linux (Red Hat like) </a:t>
            </a:r>
            <a:r>
              <a:rPr lang="en-GB" sz="2400" dirty="0" smtClean="0">
                <a:latin typeface="Calibri" charset="0"/>
              </a:rPr>
              <a:t>v5</a:t>
            </a:r>
          </a:p>
          <a:p>
            <a:pPr eaLnBrk="1" hangingPunct="1"/>
            <a:r>
              <a:rPr lang="en-GB" sz="2400" dirty="0" smtClean="0">
                <a:latin typeface="Calibri" charset="0"/>
              </a:rPr>
              <a:t>ARNES/Slovenia – EGI testing</a:t>
            </a:r>
          </a:p>
          <a:p>
            <a:pPr lvl="1"/>
            <a:r>
              <a:rPr lang="en-GB" sz="2000" dirty="0" smtClean="0">
                <a:latin typeface="Calibri" charset="0"/>
              </a:rPr>
              <a:t>No LRMS system works (ARC) – SLURM, Torque, PBS, …</a:t>
            </a:r>
            <a:endParaRPr lang="en-GB" sz="2000" dirty="0">
              <a:latin typeface="Calibri" charset="0"/>
            </a:endParaRPr>
          </a:p>
          <a:p>
            <a:pPr eaLnBrk="1" hangingPunct="1"/>
            <a:r>
              <a:rPr lang="en-GB" sz="2400" dirty="0" smtClean="0">
                <a:latin typeface="Calibri" charset="0"/>
              </a:rPr>
              <a:t>Many IGTF CA CRLs not available on IPv6</a:t>
            </a:r>
          </a:p>
          <a:p>
            <a:pPr eaLnBrk="1" hangingPunct="1"/>
            <a:r>
              <a:rPr lang="en-GB" sz="2400" dirty="0" err="1" smtClean="0">
                <a:latin typeface="Calibri" charset="0"/>
              </a:rPr>
              <a:t>netboot</a:t>
            </a:r>
            <a:r>
              <a:rPr lang="en-GB" sz="2400" dirty="0" smtClean="0">
                <a:latin typeface="Calibri" charset="0"/>
              </a:rPr>
              <a:t>/</a:t>
            </a:r>
            <a:r>
              <a:rPr lang="en-GB" sz="2400" dirty="0" err="1" smtClean="0">
                <a:latin typeface="Calibri" charset="0"/>
              </a:rPr>
              <a:t>dhcp</a:t>
            </a:r>
            <a:r>
              <a:rPr lang="en-GB" sz="2400" dirty="0" smtClean="0">
                <a:latin typeface="Calibri" charset="0"/>
              </a:rPr>
              <a:t>/</a:t>
            </a:r>
            <a:r>
              <a:rPr lang="en-GB" sz="2400" dirty="0" err="1" smtClean="0">
                <a:latin typeface="Calibri" charset="0"/>
              </a:rPr>
              <a:t>pxe</a:t>
            </a:r>
            <a:endParaRPr lang="en-GB" sz="2400" dirty="0" smtClean="0">
              <a:latin typeface="Calibri" charset="0"/>
            </a:endParaRPr>
          </a:p>
          <a:p>
            <a:pPr eaLnBrk="1" hangingPunct="1"/>
            <a:r>
              <a:rPr lang="en-GB" sz="2400" dirty="0" smtClean="0">
                <a:latin typeface="Calibri" charset="0"/>
              </a:rPr>
              <a:t>Work ongoing</a:t>
            </a:r>
            <a:r>
              <a:rPr lang="en-GB" sz="2400" dirty="0">
                <a:latin typeface="Calibri" charset="0"/>
              </a:rPr>
              <a:t> </a:t>
            </a:r>
            <a:r>
              <a:rPr lang="en-GB" sz="2400" dirty="0" smtClean="0">
                <a:latin typeface="Calibri" charset="0"/>
              </a:rPr>
              <a:t>– lots not yet assessed (many storage solutions)</a:t>
            </a:r>
            <a:endParaRPr lang="en-GB" sz="2400" dirty="0">
              <a:latin typeface="Calibri" charset="0"/>
            </a:endParaRPr>
          </a:p>
          <a:p>
            <a:pPr eaLnBrk="1" hangingPunct="1"/>
            <a:endParaRPr lang="en-GB" dirty="0">
              <a:latin typeface="Calibri" charset="0"/>
            </a:endParaRPr>
          </a:p>
        </p:txBody>
      </p:sp>
      <p:sp>
        <p:nvSpPr>
          <p:cNvPr id="4" name="Date Placeholder 3"/>
          <p:cNvSpPr>
            <a:spLocks noGrp="1"/>
          </p:cNvSpPr>
          <p:nvPr>
            <p:ph type="dt" sz="quarter"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3B442636-D6BA-7346-98AF-072E17E74F46}" type="slidenum">
              <a:rPr lang="en-GB" smtClean="0"/>
              <a:pPr>
                <a:defRPr/>
              </a:pPr>
              <a:t>14</a:t>
            </a:fld>
            <a:endParaRPr lang="en-GB"/>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IPv6 readiness *an example*</a:t>
            </a:r>
            <a:br>
              <a:rPr lang="en-GB" dirty="0" smtClean="0"/>
            </a:br>
            <a:r>
              <a:rPr lang="en-GB" dirty="0" smtClean="0"/>
              <a:t>	</a:t>
            </a:r>
            <a:r>
              <a:rPr lang="en-GB" sz="2000" dirty="0" smtClean="0"/>
              <a:t>we will maintain such a table with more details stored elsewhere</a:t>
            </a:r>
            <a:endParaRPr lang="en-GB"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15</a:t>
            </a:fld>
            <a:endParaRPr lang="en-GB"/>
          </a:p>
        </p:txBody>
      </p:sp>
      <p:graphicFrame>
        <p:nvGraphicFramePr>
          <p:cNvPr id="9" name="Content Placeholder 7"/>
          <p:cNvGraphicFramePr>
            <a:graphicFrameLocks/>
          </p:cNvGraphicFramePr>
          <p:nvPr/>
        </p:nvGraphicFramePr>
        <p:xfrm>
          <a:off x="4644008" y="1628800"/>
          <a:ext cx="3682752" cy="4173399"/>
        </p:xfrm>
        <a:graphic>
          <a:graphicData uri="http://schemas.openxmlformats.org/drawingml/2006/table">
            <a:tbl>
              <a:tblPr firstRow="1" bandRow="1">
                <a:tableStyleId>{5C22544A-7EE6-4342-B048-85BDC9FD1C3A}</a:tableStyleId>
              </a:tblPr>
              <a:tblGrid>
                <a:gridCol w="1841376"/>
                <a:gridCol w="1841376"/>
              </a:tblGrid>
              <a:tr h="4637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Component</a:t>
                      </a:r>
                    </a:p>
                  </a:txBody>
                  <a:tcPr/>
                </a:tc>
                <a:tc>
                  <a:txBody>
                    <a:bodyPr/>
                    <a:lstStyle/>
                    <a:p>
                      <a:r>
                        <a:rPr lang="en-GB" dirty="0" smtClean="0"/>
                        <a:t>Version</a:t>
                      </a:r>
                      <a:endParaRPr lang="en-GB" dirty="0"/>
                    </a:p>
                  </a:txBody>
                  <a:tcPr/>
                </a:tc>
              </a:tr>
              <a:tr h="463711">
                <a:tc>
                  <a:txBody>
                    <a:bodyPr/>
                    <a:lstStyle/>
                    <a:p>
                      <a:r>
                        <a:rPr lang="en-GB" dirty="0" smtClean="0"/>
                        <a:t>LFC</a:t>
                      </a:r>
                      <a:endParaRPr lang="en-GB" dirty="0"/>
                    </a:p>
                  </a:txBody>
                  <a:tcPr/>
                </a:tc>
                <a:tc>
                  <a:txBody>
                    <a:bodyPr/>
                    <a:lstStyle/>
                    <a:p>
                      <a:r>
                        <a:rPr lang="en-GB" dirty="0" smtClean="0"/>
                        <a:t>1.8.3</a:t>
                      </a:r>
                      <a:endParaRPr lang="en-GB" dirty="0"/>
                    </a:p>
                  </a:txBody>
                  <a:tcPr/>
                </a:tc>
              </a:tr>
              <a:tr h="463711">
                <a:tc>
                  <a:txBody>
                    <a:bodyPr/>
                    <a:lstStyle/>
                    <a:p>
                      <a:r>
                        <a:rPr lang="en-GB" dirty="0" smtClean="0"/>
                        <a:t>DPM</a:t>
                      </a:r>
                      <a:endParaRPr lang="en-GB" dirty="0"/>
                    </a:p>
                  </a:txBody>
                  <a:tcPr>
                    <a:solidFill>
                      <a:srgbClr val="00B050"/>
                    </a:solidFill>
                  </a:tcPr>
                </a:tc>
                <a:tc>
                  <a:txBody>
                    <a:bodyPr/>
                    <a:lstStyle/>
                    <a:p>
                      <a:r>
                        <a:rPr lang="en-GB" dirty="0" smtClean="0"/>
                        <a:t>1.8.3</a:t>
                      </a:r>
                      <a:endParaRPr lang="en-GB" dirty="0"/>
                    </a:p>
                  </a:txBody>
                  <a:tcPr>
                    <a:solidFill>
                      <a:srgbClr val="00B050"/>
                    </a:solidFill>
                  </a:tcPr>
                </a:tc>
              </a:tr>
              <a:tr h="463711">
                <a:tc>
                  <a:txBody>
                    <a:bodyPr/>
                    <a:lstStyle/>
                    <a:p>
                      <a:r>
                        <a:rPr lang="en-GB" dirty="0" err="1" smtClean="0"/>
                        <a:t>StorRM</a:t>
                      </a:r>
                      <a:endParaRPr lang="en-GB" dirty="0"/>
                    </a:p>
                  </a:txBody>
                  <a:tcPr/>
                </a:tc>
                <a:tc>
                  <a:txBody>
                    <a:bodyPr/>
                    <a:lstStyle/>
                    <a:p>
                      <a:r>
                        <a:rPr lang="en-GB" dirty="0" smtClean="0"/>
                        <a:t>1.8.2</a:t>
                      </a:r>
                      <a:endParaRPr lang="en-GB" dirty="0"/>
                    </a:p>
                  </a:txBody>
                  <a:tcPr/>
                </a:tc>
              </a:tr>
              <a:tr h="463711">
                <a:tc>
                  <a:txBody>
                    <a:bodyPr/>
                    <a:lstStyle/>
                    <a:p>
                      <a:r>
                        <a:rPr lang="en-GB" dirty="0" smtClean="0"/>
                        <a:t>UI</a:t>
                      </a:r>
                      <a:endParaRPr lang="en-GB" dirty="0"/>
                    </a:p>
                  </a:txBody>
                  <a:tcPr/>
                </a:tc>
                <a:tc>
                  <a:txBody>
                    <a:bodyPr/>
                    <a:lstStyle/>
                    <a:p>
                      <a:r>
                        <a:rPr lang="en-GB" dirty="0" smtClean="0"/>
                        <a:t>3.2.11-1</a:t>
                      </a:r>
                      <a:endParaRPr lang="en-GB" dirty="0"/>
                    </a:p>
                  </a:txBody>
                  <a:tcPr/>
                </a:tc>
              </a:tr>
              <a:tr h="463711">
                <a:tc>
                  <a:txBody>
                    <a:bodyPr/>
                    <a:lstStyle/>
                    <a:p>
                      <a:r>
                        <a:rPr lang="en-GB" dirty="0" smtClean="0"/>
                        <a:t>VOBOX</a:t>
                      </a:r>
                      <a:endParaRPr lang="en-GB" dirty="0"/>
                    </a:p>
                  </a:txBody>
                  <a:tcPr/>
                </a:tc>
                <a:tc>
                  <a:txBody>
                    <a:bodyPr/>
                    <a:lstStyle/>
                    <a:p>
                      <a:r>
                        <a:rPr lang="en-GB" dirty="0" smtClean="0"/>
                        <a:t>3.2.15-1</a:t>
                      </a:r>
                      <a:endParaRPr lang="en-GB" dirty="0"/>
                    </a:p>
                  </a:txBody>
                  <a:tcPr/>
                </a:tc>
              </a:tr>
              <a:tr h="463711">
                <a:tc>
                  <a:txBody>
                    <a:bodyPr/>
                    <a:lstStyle/>
                    <a:p>
                      <a:r>
                        <a:rPr lang="en-GB" dirty="0" smtClean="0"/>
                        <a:t>WMS</a:t>
                      </a:r>
                      <a:endParaRPr lang="en-GB" dirty="0"/>
                    </a:p>
                  </a:txBody>
                  <a:tcPr/>
                </a:tc>
                <a:tc>
                  <a:txBody>
                    <a:bodyPr/>
                    <a:lstStyle/>
                    <a:p>
                      <a:r>
                        <a:rPr lang="en-GB" dirty="0" smtClean="0"/>
                        <a:t>3.3.7</a:t>
                      </a:r>
                      <a:endParaRPr lang="en-GB" dirty="0"/>
                    </a:p>
                  </a:txBody>
                  <a:tcPr/>
                </a:tc>
              </a:tr>
              <a:tr h="463711">
                <a:tc>
                  <a:txBody>
                    <a:bodyPr/>
                    <a:lstStyle/>
                    <a:p>
                      <a:r>
                        <a:rPr lang="en-GB" dirty="0" smtClean="0"/>
                        <a:t>WN</a:t>
                      </a:r>
                      <a:endParaRPr lang="en-GB" dirty="0"/>
                    </a:p>
                  </a:txBody>
                  <a:tcPr/>
                </a:tc>
                <a:tc>
                  <a:txBody>
                    <a:bodyPr/>
                    <a:lstStyle/>
                    <a:p>
                      <a:r>
                        <a:rPr lang="en-GB" dirty="0" smtClean="0"/>
                        <a:t>3.2.12-1</a:t>
                      </a:r>
                      <a:endParaRPr lang="en-GB" dirty="0"/>
                    </a:p>
                  </a:txBody>
                  <a:tcPr/>
                </a:tc>
              </a:tr>
              <a:tr h="463711">
                <a:tc>
                  <a:txBody>
                    <a:bodyPr/>
                    <a:lstStyle/>
                    <a:p>
                      <a:endParaRPr lang="en-GB" dirty="0"/>
                    </a:p>
                  </a:txBody>
                  <a:tcPr/>
                </a:tc>
                <a:tc>
                  <a:txBody>
                    <a:bodyPr/>
                    <a:lstStyle/>
                    <a:p>
                      <a:endParaRPr lang="en-GB" dirty="0"/>
                    </a:p>
                  </a:txBody>
                  <a:tcPr/>
                </a:tc>
              </a:tr>
            </a:tbl>
          </a:graphicData>
        </a:graphic>
      </p:graphicFrame>
      <p:grpSp>
        <p:nvGrpSpPr>
          <p:cNvPr id="17" name="Group 16"/>
          <p:cNvGrpSpPr/>
          <p:nvPr/>
        </p:nvGrpSpPr>
        <p:grpSpPr>
          <a:xfrm>
            <a:off x="1043608" y="6093296"/>
            <a:ext cx="7128792" cy="369332"/>
            <a:chOff x="467544" y="6057292"/>
            <a:chExt cx="7128792" cy="369332"/>
          </a:xfrm>
        </p:grpSpPr>
        <p:sp>
          <p:nvSpPr>
            <p:cNvPr id="11" name="TextBox 10"/>
            <p:cNvSpPr txBox="1"/>
            <p:nvPr/>
          </p:nvSpPr>
          <p:spPr>
            <a:xfrm>
              <a:off x="467544" y="6057292"/>
              <a:ext cx="1296144" cy="369332"/>
            </a:xfrm>
            <a:prstGeom prst="rect">
              <a:avLst/>
            </a:prstGeom>
            <a:solidFill>
              <a:srgbClr val="00B050"/>
            </a:solidFill>
          </p:spPr>
          <p:txBody>
            <a:bodyPr wrap="square" rtlCol="0" anchor="ctr">
              <a:spAutoFit/>
            </a:bodyPr>
            <a:lstStyle/>
            <a:p>
              <a:r>
                <a:rPr lang="en-GB" dirty="0" smtClean="0"/>
                <a:t>Works</a:t>
              </a:r>
              <a:endParaRPr lang="en-GB" dirty="0"/>
            </a:p>
          </p:txBody>
        </p:sp>
        <p:sp>
          <p:nvSpPr>
            <p:cNvPr id="12" name="TextBox 11"/>
            <p:cNvSpPr txBox="1"/>
            <p:nvPr/>
          </p:nvSpPr>
          <p:spPr>
            <a:xfrm>
              <a:off x="1883701" y="6057292"/>
              <a:ext cx="2448272" cy="369332"/>
            </a:xfrm>
            <a:prstGeom prst="rect">
              <a:avLst/>
            </a:prstGeom>
            <a:solidFill>
              <a:srgbClr val="FFFF00"/>
            </a:solidFill>
          </p:spPr>
          <p:txBody>
            <a:bodyPr wrap="square" rtlCol="0" anchor="ctr">
              <a:spAutoFit/>
            </a:bodyPr>
            <a:lstStyle/>
            <a:p>
              <a:r>
                <a:rPr lang="en-GB" dirty="0" smtClean="0"/>
                <a:t>Rebuild or reconfigure</a:t>
              </a:r>
              <a:endParaRPr lang="en-GB" dirty="0"/>
            </a:p>
          </p:txBody>
        </p:sp>
        <p:sp>
          <p:nvSpPr>
            <p:cNvPr id="13" name="TextBox 12"/>
            <p:cNvSpPr txBox="1"/>
            <p:nvPr/>
          </p:nvSpPr>
          <p:spPr>
            <a:xfrm>
              <a:off x="4451986" y="6057292"/>
              <a:ext cx="1728192" cy="369332"/>
            </a:xfrm>
            <a:prstGeom prst="rect">
              <a:avLst/>
            </a:prstGeom>
            <a:solidFill>
              <a:srgbClr val="FF0000"/>
            </a:solidFill>
          </p:spPr>
          <p:txBody>
            <a:bodyPr wrap="square" rtlCol="0" anchor="ctr">
              <a:spAutoFit/>
            </a:bodyPr>
            <a:lstStyle/>
            <a:p>
              <a:r>
                <a:rPr lang="en-GB" dirty="0" smtClean="0"/>
                <a:t>Does not work</a:t>
              </a:r>
              <a:endParaRPr lang="en-GB" dirty="0"/>
            </a:p>
          </p:txBody>
        </p:sp>
        <p:sp>
          <p:nvSpPr>
            <p:cNvPr id="14" name="TextBox 13"/>
            <p:cNvSpPr txBox="1"/>
            <p:nvPr/>
          </p:nvSpPr>
          <p:spPr>
            <a:xfrm>
              <a:off x="6300192" y="6057292"/>
              <a:ext cx="1296144" cy="369332"/>
            </a:xfrm>
            <a:prstGeom prst="rect">
              <a:avLst/>
            </a:prstGeom>
            <a:solidFill>
              <a:schemeClr val="accent1">
                <a:lumMod val="20000"/>
                <a:lumOff val="80000"/>
              </a:schemeClr>
            </a:solidFill>
          </p:spPr>
          <p:txBody>
            <a:bodyPr wrap="square" rtlCol="0" anchor="ctr">
              <a:spAutoFit/>
            </a:bodyPr>
            <a:lstStyle/>
            <a:p>
              <a:r>
                <a:rPr lang="en-GB" dirty="0" smtClean="0"/>
                <a:t>Unknown</a:t>
              </a:r>
              <a:endParaRPr lang="en-GB" dirty="0"/>
            </a:p>
          </p:txBody>
        </p:sp>
      </p:grpSp>
      <p:graphicFrame>
        <p:nvGraphicFramePr>
          <p:cNvPr id="16" name="Content Placeholder 7"/>
          <p:cNvGraphicFramePr>
            <a:graphicFrameLocks/>
          </p:cNvGraphicFramePr>
          <p:nvPr/>
        </p:nvGraphicFramePr>
        <p:xfrm>
          <a:off x="755576" y="1628800"/>
          <a:ext cx="3682752" cy="4173399"/>
        </p:xfrm>
        <a:graphic>
          <a:graphicData uri="http://schemas.openxmlformats.org/drawingml/2006/table">
            <a:tbl>
              <a:tblPr firstRow="1" bandRow="1">
                <a:tableStyleId>{5C22544A-7EE6-4342-B048-85BDC9FD1C3A}</a:tableStyleId>
              </a:tblPr>
              <a:tblGrid>
                <a:gridCol w="1841376"/>
                <a:gridCol w="1841376"/>
              </a:tblGrid>
              <a:tr h="4637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Component</a:t>
                      </a:r>
                    </a:p>
                  </a:txBody>
                  <a:tcPr/>
                </a:tc>
                <a:tc>
                  <a:txBody>
                    <a:bodyPr/>
                    <a:lstStyle/>
                    <a:p>
                      <a:r>
                        <a:rPr lang="en-GB" dirty="0" smtClean="0"/>
                        <a:t>Version</a:t>
                      </a:r>
                      <a:endParaRPr lang="en-GB" dirty="0"/>
                    </a:p>
                  </a:txBody>
                  <a:tcPr/>
                </a:tc>
              </a:tr>
              <a:tr h="463711">
                <a:tc>
                  <a:txBody>
                    <a:bodyPr/>
                    <a:lstStyle/>
                    <a:p>
                      <a:r>
                        <a:rPr lang="en-GB" dirty="0" smtClean="0"/>
                        <a:t>Argus</a:t>
                      </a:r>
                      <a:endParaRPr lang="en-GB" dirty="0"/>
                    </a:p>
                  </a:txBody>
                  <a:tcPr/>
                </a:tc>
                <a:tc>
                  <a:txBody>
                    <a:bodyPr/>
                    <a:lstStyle/>
                    <a:p>
                      <a:r>
                        <a:rPr lang="en-GB" dirty="0" smtClean="0"/>
                        <a:t>1.4.0</a:t>
                      </a:r>
                      <a:endParaRPr lang="en-GB" dirty="0"/>
                    </a:p>
                  </a:txBody>
                  <a:tcPr/>
                </a:tc>
              </a:tr>
              <a:tr h="463711">
                <a:tc>
                  <a:txBody>
                    <a:bodyPr/>
                    <a:lstStyle/>
                    <a:p>
                      <a:r>
                        <a:rPr lang="en-GB" dirty="0" err="1" smtClean="0"/>
                        <a:t>GridFTP</a:t>
                      </a:r>
                      <a:endParaRPr lang="en-GB" dirty="0"/>
                    </a:p>
                  </a:txBody>
                  <a:tcPr>
                    <a:solidFill>
                      <a:srgbClr val="00B050"/>
                    </a:solidFill>
                  </a:tcPr>
                </a:tc>
                <a:tc>
                  <a:txBody>
                    <a:bodyPr/>
                    <a:lstStyle/>
                    <a:p>
                      <a:endParaRPr lang="en-GB" dirty="0"/>
                    </a:p>
                  </a:txBody>
                  <a:tcPr>
                    <a:solidFill>
                      <a:srgbClr val="00B050"/>
                    </a:solidFill>
                  </a:tcPr>
                </a:tc>
              </a:tr>
              <a:tr h="463711">
                <a:tc>
                  <a:txBody>
                    <a:bodyPr/>
                    <a:lstStyle/>
                    <a:p>
                      <a:r>
                        <a:rPr lang="en-GB" dirty="0" smtClean="0"/>
                        <a:t>BDII</a:t>
                      </a:r>
                      <a:endParaRPr lang="en-GB" dirty="0"/>
                    </a:p>
                  </a:txBody>
                  <a:tcPr/>
                </a:tc>
                <a:tc>
                  <a:txBody>
                    <a:bodyPr/>
                    <a:lstStyle/>
                    <a:p>
                      <a:r>
                        <a:rPr lang="en-GB" dirty="0" smtClean="0"/>
                        <a:t>1.0.2</a:t>
                      </a:r>
                      <a:endParaRPr lang="en-GB" dirty="0"/>
                    </a:p>
                  </a:txBody>
                  <a:tcPr/>
                </a:tc>
              </a:tr>
              <a:tr h="463711">
                <a:tc>
                  <a:txBody>
                    <a:bodyPr/>
                    <a:lstStyle/>
                    <a:p>
                      <a:endParaRPr lang="en-GB" dirty="0"/>
                    </a:p>
                  </a:txBody>
                  <a:tcPr/>
                </a:tc>
                <a:tc>
                  <a:txBody>
                    <a:bodyPr/>
                    <a:lstStyle/>
                    <a:p>
                      <a:endParaRPr lang="en-GB" dirty="0"/>
                    </a:p>
                  </a:txBody>
                  <a:tcPr/>
                </a:tc>
              </a:tr>
              <a:tr h="463711">
                <a:tc>
                  <a:txBody>
                    <a:bodyPr/>
                    <a:lstStyle/>
                    <a:p>
                      <a:r>
                        <a:rPr lang="en-GB" dirty="0" smtClean="0"/>
                        <a:t>CASTOR</a:t>
                      </a:r>
                      <a:endParaRPr lang="en-GB" dirty="0"/>
                    </a:p>
                  </a:txBody>
                  <a:tcPr/>
                </a:tc>
                <a:tc>
                  <a:txBody>
                    <a:bodyPr/>
                    <a:lstStyle/>
                    <a:p>
                      <a:r>
                        <a:rPr lang="en-GB" dirty="0" smtClean="0"/>
                        <a:t>2.1.13-5</a:t>
                      </a:r>
                      <a:endParaRPr lang="en-GB" dirty="0"/>
                    </a:p>
                  </a:txBody>
                  <a:tcPr/>
                </a:tc>
              </a:tr>
              <a:tr h="463711">
                <a:tc>
                  <a:txBody>
                    <a:bodyPr/>
                    <a:lstStyle/>
                    <a:p>
                      <a:r>
                        <a:rPr lang="en-GB" dirty="0" smtClean="0"/>
                        <a:t>CVFMS</a:t>
                      </a:r>
                      <a:endParaRPr lang="en-GB" dirty="0"/>
                    </a:p>
                  </a:txBody>
                  <a:tcPr/>
                </a:tc>
                <a:tc>
                  <a:txBody>
                    <a:bodyPr/>
                    <a:lstStyle/>
                    <a:p>
                      <a:r>
                        <a:rPr lang="en-GB" dirty="0" smtClean="0"/>
                        <a:t>2.0.13</a:t>
                      </a:r>
                      <a:endParaRPr lang="en-GB" dirty="0"/>
                    </a:p>
                  </a:txBody>
                  <a:tcPr/>
                </a:tc>
              </a:tr>
              <a:tr h="463711">
                <a:tc>
                  <a:txBody>
                    <a:bodyPr/>
                    <a:lstStyle/>
                    <a:p>
                      <a:r>
                        <a:rPr lang="en-GB" dirty="0" err="1" smtClean="0"/>
                        <a:t>dCache</a:t>
                      </a:r>
                      <a:endParaRPr lang="en-GB" dirty="0"/>
                    </a:p>
                  </a:txBody>
                  <a:tcPr>
                    <a:solidFill>
                      <a:srgbClr val="FF0000"/>
                    </a:solidFill>
                  </a:tcPr>
                </a:tc>
                <a:tc>
                  <a:txBody>
                    <a:bodyPr/>
                    <a:lstStyle/>
                    <a:p>
                      <a:r>
                        <a:rPr lang="en-GB" dirty="0" smtClean="0"/>
                        <a:t>1.9.12</a:t>
                      </a:r>
                      <a:endParaRPr lang="en-GB" dirty="0"/>
                    </a:p>
                  </a:txBody>
                  <a:tcPr>
                    <a:solidFill>
                      <a:srgbClr val="FF0000"/>
                    </a:solidFill>
                  </a:tcPr>
                </a:tc>
              </a:tr>
              <a:tr h="463711">
                <a:tc>
                  <a:txBody>
                    <a:bodyPr/>
                    <a:lstStyle/>
                    <a:p>
                      <a:r>
                        <a:rPr lang="en-GB" dirty="0" smtClean="0"/>
                        <a:t>FTS</a:t>
                      </a:r>
                      <a:endParaRPr lang="en-GB" dirty="0"/>
                    </a:p>
                  </a:txBody>
                  <a:tcPr>
                    <a:solidFill>
                      <a:srgbClr val="FFFF00"/>
                    </a:solidFill>
                  </a:tcPr>
                </a:tc>
                <a:tc>
                  <a:txBody>
                    <a:bodyPr/>
                    <a:lstStyle/>
                    <a:p>
                      <a:r>
                        <a:rPr lang="en-GB" dirty="0" smtClean="0"/>
                        <a:t>2.2.8</a:t>
                      </a:r>
                      <a:endParaRPr lang="en-GB" dirty="0"/>
                    </a:p>
                  </a:txBody>
                  <a:tcPr>
                    <a:solidFill>
                      <a:srgbClr val="FFFF00"/>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news</a:t>
            </a:r>
            <a:endParaRPr lang="en-US" dirty="0"/>
          </a:p>
        </p:txBody>
      </p:sp>
      <p:sp>
        <p:nvSpPr>
          <p:cNvPr id="3" name="Content Placeholder 2"/>
          <p:cNvSpPr>
            <a:spLocks noGrp="1"/>
          </p:cNvSpPr>
          <p:nvPr>
            <p:ph idx="1"/>
          </p:nvPr>
        </p:nvSpPr>
        <p:spPr/>
        <p:txBody>
          <a:bodyPr/>
          <a:lstStyle/>
          <a:p>
            <a:r>
              <a:rPr lang="en-US" dirty="0" smtClean="0"/>
              <a:t>CERN Tier 0 and NDGF Tier 1</a:t>
            </a:r>
          </a:p>
          <a:p>
            <a:pPr lvl="1"/>
            <a:r>
              <a:rPr lang="en-US" dirty="0" smtClean="0"/>
              <a:t>IPv6 peering established via LHCOPN</a:t>
            </a:r>
          </a:p>
          <a:p>
            <a:pPr lvl="2"/>
            <a:r>
              <a:rPr lang="en-US" dirty="0" smtClean="0"/>
              <a:t>For testing of </a:t>
            </a:r>
            <a:r>
              <a:rPr lang="en-US" dirty="0" err="1" smtClean="0"/>
              <a:t>dCache</a:t>
            </a:r>
            <a:endParaRPr lang="en-US" dirty="0" smtClean="0"/>
          </a:p>
          <a:p>
            <a:r>
              <a:rPr lang="en-US" dirty="0" smtClean="0"/>
              <a:t>IPv6 @ CERN going well</a:t>
            </a:r>
          </a:p>
          <a:p>
            <a:r>
              <a:rPr lang="en-US" dirty="0" smtClean="0"/>
              <a:t>LFC being tested at GARR</a:t>
            </a:r>
          </a:p>
          <a:p>
            <a:pPr lvl="1"/>
            <a:r>
              <a:rPr lang="en-US" dirty="0" smtClean="0"/>
              <a:t>Also FTS V3</a:t>
            </a:r>
            <a:endParaRPr lang="en-US" dirty="0" smtClean="0"/>
          </a:p>
          <a:p>
            <a:endParaRPr lang="en-US"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16</a:t>
            </a:fld>
            <a:endParaRPr lang="en-GB"/>
          </a:p>
        </p:txBody>
      </p:sp>
    </p:spTree>
    <p:extLst>
      <p:ext uri="{BB962C8B-B14F-4D97-AF65-F5344CB8AC3E}">
        <p14:creationId xmlns:p14="http://schemas.microsoft.com/office/powerpoint/2010/main" val="300568675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News from the USA</a:t>
            </a:r>
            <a:endParaRPr lang="en-GB" dirty="0"/>
          </a:p>
        </p:txBody>
      </p:sp>
      <p:sp>
        <p:nvSpPr>
          <p:cNvPr id="3" name="Content Placeholder 2"/>
          <p:cNvSpPr>
            <a:spLocks noGrp="1"/>
          </p:cNvSpPr>
          <p:nvPr>
            <p:ph idx="1"/>
          </p:nvPr>
        </p:nvSpPr>
        <p:spPr/>
        <p:txBody>
          <a:bodyPr/>
          <a:lstStyle/>
          <a:p>
            <a:r>
              <a:rPr lang="en-GB" sz="2400" dirty="0" smtClean="0"/>
              <a:t>Presentation at IPv6 WG 4</a:t>
            </a:r>
            <a:r>
              <a:rPr lang="en-GB" sz="2400" baseline="30000" dirty="0" smtClean="0"/>
              <a:t>th</a:t>
            </a:r>
            <a:r>
              <a:rPr lang="en-GB" sz="2400" dirty="0" smtClean="0"/>
              <a:t> Oct 2012</a:t>
            </a:r>
          </a:p>
          <a:p>
            <a:pPr lvl="1"/>
            <a:r>
              <a:rPr lang="en-GB" sz="2000" dirty="0" smtClean="0"/>
              <a:t>Phil </a:t>
            </a:r>
            <a:r>
              <a:rPr lang="en-GB" sz="2000" dirty="0" err="1" smtClean="0"/>
              <a:t>DeMar</a:t>
            </a:r>
            <a:r>
              <a:rPr lang="en-GB" sz="2000" dirty="0" smtClean="0"/>
              <a:t> (FNAL)</a:t>
            </a:r>
          </a:p>
          <a:p>
            <a:r>
              <a:rPr lang="en-GB" sz="2400" dirty="0" smtClean="0"/>
              <a:t>US Government mandate: Public facing services to support IPv6 by 30 Sep 2012</a:t>
            </a:r>
          </a:p>
          <a:p>
            <a:pPr lvl="1"/>
            <a:r>
              <a:rPr lang="en-GB" sz="2000" dirty="0" smtClean="0"/>
              <a:t>But no enforcement element – certainly not yet complete</a:t>
            </a:r>
          </a:p>
          <a:p>
            <a:pPr lvl="1"/>
            <a:r>
              <a:rPr lang="en-GB" sz="2000" dirty="0" smtClean="0"/>
              <a:t>DOE National Labs are not in scope (but have made good progress)</a:t>
            </a:r>
          </a:p>
          <a:p>
            <a:pPr lvl="1"/>
            <a:r>
              <a:rPr lang="en-GB" sz="2000" dirty="0" smtClean="0"/>
              <a:t>Does not include scientific computing</a:t>
            </a:r>
          </a:p>
          <a:p>
            <a:pPr marL="342900" lvl="1" indent="-342900">
              <a:buFont typeface="Arial" charset="0"/>
              <a:buChar char="•"/>
            </a:pPr>
            <a:r>
              <a:rPr lang="en-US" sz="2000" dirty="0" smtClean="0">
                <a:hlinkClick r:id="rId2"/>
              </a:rPr>
              <a:t>http://fedv6-deployment.antd.nist.gov/cgi-bin/generate-gov</a:t>
            </a:r>
            <a:endParaRPr lang="en-US" sz="2000" dirty="0" smtClean="0"/>
          </a:p>
          <a:p>
            <a:pPr marL="342900" lvl="1" indent="-342900">
              <a:buFont typeface="Arial" charset="0"/>
              <a:buChar char="•"/>
            </a:pPr>
            <a:r>
              <a:rPr lang="en-US" sz="2000" dirty="0" smtClean="0">
                <a:hlinkClick r:id="rId3"/>
              </a:rPr>
              <a:t>http://my.es.net/sites/ipv6</a:t>
            </a:r>
            <a:endParaRPr lang="en-US" sz="2000" dirty="0" smtClean="0"/>
          </a:p>
          <a:p>
            <a:pPr marL="342900" lvl="1" indent="-342900">
              <a:buFont typeface="Arial" charset="0"/>
              <a:buChar char="•"/>
            </a:pPr>
            <a:r>
              <a:rPr lang="en-US" sz="2400" dirty="0" smtClean="0"/>
              <a:t>Next steps: concentrate on client IPv6 issues</a:t>
            </a:r>
          </a:p>
          <a:p>
            <a:pPr marL="742950" lvl="2" indent="-342900"/>
            <a:r>
              <a:rPr lang="en-GB" sz="2000" dirty="0" smtClean="0"/>
              <a:t>Auto-</a:t>
            </a:r>
            <a:r>
              <a:rPr lang="en-GB" sz="2000" dirty="0" err="1" smtClean="0"/>
              <a:t>config</a:t>
            </a:r>
            <a:r>
              <a:rPr lang="en-GB" sz="2000" dirty="0" smtClean="0"/>
              <a:t>, </a:t>
            </a:r>
            <a:r>
              <a:rPr lang="en-GB" sz="2000" dirty="0" err="1" smtClean="0"/>
              <a:t>tunneling</a:t>
            </a:r>
            <a:r>
              <a:rPr lang="en-GB" sz="2000" dirty="0" smtClean="0"/>
              <a:t>, dual-stack, unique local addresses (ULA)</a:t>
            </a:r>
          </a:p>
          <a:p>
            <a:pPr marL="342900" lvl="1" indent="-342900">
              <a:buFont typeface="Arial" charset="0"/>
              <a:buChar char="•"/>
            </a:pPr>
            <a:endParaRPr lang="en-US" sz="2000" dirty="0" smtClean="0"/>
          </a:p>
          <a:p>
            <a:endParaRPr lang="en-GB"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17</a:t>
            </a:fld>
            <a:endParaRPr lang="en-GB"/>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IPv6 </a:t>
            </a:r>
            <a:r>
              <a:rPr lang="en-US" dirty="0"/>
              <a:t>t</a:t>
            </a:r>
            <a:r>
              <a:rPr lang="en-US" dirty="0" smtClean="0"/>
              <a:t>esting plans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CMS tests</a:t>
            </a:r>
          </a:p>
          <a:p>
            <a:pPr lvl="1"/>
            <a:r>
              <a:rPr lang="en-US" dirty="0" smtClean="0"/>
              <a:t>Install and test </a:t>
            </a:r>
            <a:r>
              <a:rPr lang="en-US" dirty="0" err="1" smtClean="0"/>
              <a:t>PhEDEx</a:t>
            </a:r>
            <a:r>
              <a:rPr lang="en-US" dirty="0" smtClean="0"/>
              <a:t> between several end points</a:t>
            </a:r>
          </a:p>
          <a:p>
            <a:r>
              <a:rPr lang="en-US" dirty="0" err="1" smtClean="0"/>
              <a:t>LHCb</a:t>
            </a:r>
            <a:r>
              <a:rPr lang="en-US" dirty="0" smtClean="0"/>
              <a:t> tests</a:t>
            </a:r>
          </a:p>
          <a:p>
            <a:pPr lvl="1"/>
            <a:r>
              <a:rPr lang="en-US" dirty="0" smtClean="0"/>
              <a:t>Glasgow &amp; RAL</a:t>
            </a:r>
          </a:p>
          <a:p>
            <a:pPr lvl="1"/>
            <a:r>
              <a:rPr lang="en-US" dirty="0" smtClean="0"/>
              <a:t>Test job submission and CVFMS</a:t>
            </a:r>
          </a:p>
          <a:p>
            <a:r>
              <a:rPr lang="en-US" dirty="0" smtClean="0"/>
              <a:t>Ongoing data component testing</a:t>
            </a:r>
          </a:p>
          <a:p>
            <a:pPr lvl="1"/>
            <a:r>
              <a:rPr lang="en-US" dirty="0" err="1" smtClean="0"/>
              <a:t>dCache</a:t>
            </a:r>
            <a:r>
              <a:rPr lang="en-US" dirty="0" smtClean="0"/>
              <a:t>, STORM,  CASTOR?, …</a:t>
            </a:r>
          </a:p>
          <a:p>
            <a:r>
              <a:rPr lang="en-US" dirty="0" smtClean="0"/>
              <a:t>Merge </a:t>
            </a:r>
            <a:r>
              <a:rPr lang="en-US" dirty="0" err="1" smtClean="0"/>
              <a:t>HEPiX</a:t>
            </a:r>
            <a:r>
              <a:rPr lang="en-US" dirty="0" smtClean="0"/>
              <a:t> and EGI/EMI </a:t>
            </a:r>
            <a:r>
              <a:rPr lang="en-US" dirty="0" err="1" smtClean="0"/>
              <a:t>Testbeds</a:t>
            </a:r>
            <a:endParaRPr lang="en-US" dirty="0" smtClean="0"/>
          </a:p>
          <a:p>
            <a:pPr lvl="1"/>
            <a:r>
              <a:rPr lang="en-US" dirty="0" smtClean="0"/>
              <a:t>Install BDII (just one top-level or also site BDII?) </a:t>
            </a:r>
          </a:p>
          <a:p>
            <a:r>
              <a:rPr lang="en-US" dirty="0" smtClean="0"/>
              <a:t>Expand site resources</a:t>
            </a:r>
          </a:p>
          <a:p>
            <a:pPr lvl="1"/>
            <a:r>
              <a:rPr lang="en-US" dirty="0" smtClean="0"/>
              <a:t>Install WNs</a:t>
            </a:r>
          </a:p>
          <a:p>
            <a:pPr lvl="1"/>
            <a:r>
              <a:rPr lang="en-US" dirty="0" smtClean="0"/>
              <a:t>Install other Grid services</a:t>
            </a:r>
          </a:p>
          <a:p>
            <a:pPr lvl="1"/>
            <a:r>
              <a:rPr lang="en-US" dirty="0" smtClean="0"/>
              <a:t>Test WMS and batch systems</a:t>
            </a:r>
          </a:p>
          <a:p>
            <a:pPr lvl="1"/>
            <a:r>
              <a:rPr lang="en-US" dirty="0" smtClean="0"/>
              <a:t>using standard Grid installation</a:t>
            </a:r>
          </a:p>
          <a:p>
            <a:pPr lvl="1"/>
            <a:endParaRPr lang="en-US" dirty="0" smtClean="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Slide Number Placeholder 4"/>
          <p:cNvSpPr>
            <a:spLocks noGrp="1"/>
          </p:cNvSpPr>
          <p:nvPr>
            <p:ph type="sldNum" sz="quarter" idx="12"/>
          </p:nvPr>
        </p:nvSpPr>
        <p:spPr/>
        <p:txBody>
          <a:bodyPr/>
          <a:lstStyle/>
          <a:p>
            <a:pPr>
              <a:defRPr/>
            </a:pPr>
            <a:fld id="{8B69EE18-F467-4E56-9214-960F1251F57B}" type="slidenum">
              <a:rPr lang="en-GB" smtClean="0"/>
              <a:pPr>
                <a:defRPr/>
              </a:pPr>
              <a:t>18</a:t>
            </a:fld>
            <a:endParaRPr lang="en-GB"/>
          </a:p>
        </p:txBody>
      </p:sp>
      <p:sp>
        <p:nvSpPr>
          <p:cNvPr id="6" name="Footer Placeholder 5"/>
          <p:cNvSpPr>
            <a:spLocks noGrp="1"/>
          </p:cNvSpPr>
          <p:nvPr>
            <p:ph type="ftr" sz="quarter" idx="11"/>
          </p:nvPr>
        </p:nvSpPr>
        <p:spPr/>
        <p:txBody>
          <a:bodyPr/>
          <a:lstStyle/>
          <a:p>
            <a:pPr>
              <a:defRPr/>
            </a:pPr>
            <a:r>
              <a:rPr lang="en-GB" smtClean="0"/>
              <a:t>HEPiX IPv6 WG</a:t>
            </a:r>
            <a:endParaRPr lang="en-GB"/>
          </a:p>
        </p:txBody>
      </p:sp>
    </p:spTree>
    <p:extLst>
      <p:ext uri="{BB962C8B-B14F-4D97-AF65-F5344CB8AC3E}">
        <p14:creationId xmlns:p14="http://schemas.microsoft.com/office/powerpoint/2010/main" val="398349967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GB">
                <a:latin typeface="Calibri" charset="0"/>
              </a:rPr>
              <a:t>Future plans</a:t>
            </a:r>
          </a:p>
        </p:txBody>
      </p:sp>
      <p:sp>
        <p:nvSpPr>
          <p:cNvPr id="3" name="Content Placeholder 2"/>
          <p:cNvSpPr>
            <a:spLocks noGrp="1"/>
          </p:cNvSpPr>
          <p:nvPr>
            <p:ph idx="1"/>
          </p:nvPr>
        </p:nvSpPr>
        <p:spPr/>
        <p:txBody>
          <a:bodyPr rtlCol="0">
            <a:normAutofit fontScale="77500" lnSpcReduction="20000"/>
          </a:bodyPr>
          <a:lstStyle/>
          <a:p>
            <a:pPr eaLnBrk="1" hangingPunct="1">
              <a:defRPr/>
            </a:pPr>
            <a:r>
              <a:rPr lang="en-GB" dirty="0" smtClean="0"/>
              <a:t>Continue WLCG/HEP site readiness survey</a:t>
            </a:r>
          </a:p>
          <a:p>
            <a:pPr eaLnBrk="1" hangingPunct="1">
              <a:defRPr/>
            </a:pPr>
            <a:r>
              <a:rPr lang="en-GB" dirty="0" smtClean="0"/>
              <a:t>Continue</a:t>
            </a:r>
            <a:r>
              <a:rPr lang="en-GB" dirty="0" smtClean="0">
                <a:ea typeface="+mn-ea"/>
                <a:cs typeface="+mn-cs"/>
              </a:rPr>
              <a:t> asset survey and </a:t>
            </a:r>
            <a:r>
              <a:rPr lang="en-GB" dirty="0" err="1" smtClean="0">
                <a:ea typeface="+mn-ea"/>
                <a:cs typeface="+mn-cs"/>
              </a:rPr>
              <a:t>testbed</a:t>
            </a:r>
            <a:r>
              <a:rPr lang="en-GB" dirty="0" smtClean="0">
                <a:ea typeface="+mn-ea"/>
                <a:cs typeface="+mn-cs"/>
              </a:rPr>
              <a:t>/testing</a:t>
            </a:r>
          </a:p>
          <a:p>
            <a:pPr eaLnBrk="1" hangingPunct="1">
              <a:defRPr/>
            </a:pPr>
            <a:r>
              <a:rPr lang="en-GB" dirty="0" smtClean="0">
                <a:ea typeface="+mn-ea"/>
                <a:cs typeface="+mn-cs"/>
              </a:rPr>
              <a:t>Review status </a:t>
            </a:r>
            <a:r>
              <a:rPr lang="en-GB" dirty="0" smtClean="0"/>
              <a:t>early in 2013</a:t>
            </a:r>
            <a:endParaRPr lang="en-GB" dirty="0" smtClean="0">
              <a:ea typeface="+mn-ea"/>
              <a:cs typeface="+mn-cs"/>
            </a:endParaRPr>
          </a:p>
          <a:p>
            <a:pPr eaLnBrk="1" hangingPunct="1">
              <a:defRPr/>
            </a:pPr>
            <a:r>
              <a:rPr lang="en-GB" dirty="0" smtClean="0">
                <a:ea typeface="+mn-ea"/>
                <a:cs typeface="+mn-cs"/>
              </a:rPr>
              <a:t>Produce plans for LHC </a:t>
            </a:r>
            <a:r>
              <a:rPr lang="en-GB" dirty="0" smtClean="0"/>
              <a:t>LS1</a:t>
            </a:r>
            <a:r>
              <a:rPr lang="en-GB" dirty="0" smtClean="0">
                <a:ea typeface="+mn-ea"/>
                <a:cs typeface="+mn-cs"/>
              </a:rPr>
              <a:t> and/or later</a:t>
            </a:r>
            <a:endParaRPr lang="en-GB" dirty="0">
              <a:ea typeface="+mn-ea"/>
              <a:cs typeface="+mn-cs"/>
            </a:endParaRPr>
          </a:p>
          <a:p>
            <a:pPr eaLnBrk="1" hangingPunct="1">
              <a:defRPr/>
            </a:pPr>
            <a:r>
              <a:rPr lang="en-GB" dirty="0" smtClean="0">
                <a:ea typeface="+mn-ea"/>
                <a:cs typeface="+mn-cs"/>
              </a:rPr>
              <a:t>Need to perform tests on the production infrastructure</a:t>
            </a:r>
          </a:p>
          <a:p>
            <a:pPr lvl="1" eaLnBrk="1" hangingPunct="1">
              <a:defRPr/>
            </a:pPr>
            <a:r>
              <a:rPr lang="en-GB" dirty="0" smtClean="0">
                <a:ea typeface="+mn-ea"/>
              </a:rPr>
              <a:t>involve WLCG Tier 1 centres</a:t>
            </a:r>
          </a:p>
          <a:p>
            <a:pPr eaLnBrk="1" hangingPunct="1">
              <a:defRPr/>
            </a:pPr>
            <a:r>
              <a:rPr lang="en-GB" dirty="0" smtClean="0">
                <a:ea typeface="+mn-ea"/>
                <a:cs typeface="+mn-cs"/>
              </a:rPr>
              <a:t>Plan several HEP IPv6 “Days” (for </a:t>
            </a:r>
            <a:r>
              <a:rPr lang="en-GB" dirty="0" smtClean="0"/>
              <a:t>LS1</a:t>
            </a:r>
            <a:r>
              <a:rPr lang="en-GB" dirty="0" smtClean="0">
                <a:ea typeface="+mn-ea"/>
                <a:cs typeface="+mn-cs"/>
              </a:rPr>
              <a:t>?)</a:t>
            </a:r>
          </a:p>
          <a:p>
            <a:pPr lvl="1" eaLnBrk="1" hangingPunct="1">
              <a:defRPr/>
            </a:pPr>
            <a:r>
              <a:rPr lang="en-GB" sz="3200" dirty="0" smtClean="0">
                <a:ea typeface="+mn-ea"/>
              </a:rPr>
              <a:t>turn on dual stack for 24 hours on production infrastructure and test/observe</a:t>
            </a:r>
          </a:p>
          <a:p>
            <a:pPr eaLnBrk="1" hangingPunct="1">
              <a:defRPr/>
            </a:pPr>
            <a:r>
              <a:rPr lang="en-GB" dirty="0" smtClean="0">
                <a:ea typeface="+mn-ea"/>
                <a:cs typeface="+mn-cs"/>
              </a:rPr>
              <a:t>Earliest date for production support of IPv6-only systems is (currently) Jan </a:t>
            </a:r>
            <a:r>
              <a:rPr lang="en-GB" dirty="0" smtClean="0">
                <a:ea typeface="+mn-ea"/>
                <a:cs typeface="+mn-cs"/>
              </a:rPr>
              <a:t>2014</a:t>
            </a:r>
          </a:p>
          <a:p>
            <a:pPr lvl="1">
              <a:defRPr/>
            </a:pPr>
            <a:r>
              <a:rPr lang="en-GB" dirty="0" smtClean="0"/>
              <a:t>Could well be later than this</a:t>
            </a:r>
            <a:endParaRPr lang="en-GB" dirty="0" smtClean="0">
              <a:ea typeface="+mn-ea"/>
              <a:cs typeface="+mn-cs"/>
            </a:endParaRPr>
          </a:p>
        </p:txBody>
      </p:sp>
      <p:sp>
        <p:nvSpPr>
          <p:cNvPr id="4" name="Date Placeholder 3"/>
          <p:cNvSpPr>
            <a:spLocks noGrp="1"/>
          </p:cNvSpPr>
          <p:nvPr>
            <p:ph type="dt" sz="quarter" idx="10"/>
          </p:nvPr>
        </p:nvSpPr>
        <p:spPr/>
        <p:txBody>
          <a:bodyPr/>
          <a:lstStyle/>
          <a:p>
            <a:pPr>
              <a:defRPr/>
            </a:pPr>
            <a:r>
              <a:rPr lang="en-GB" smtClean="0"/>
              <a:t>14/11/12</a:t>
            </a:r>
            <a:endParaRPr lang="en-GB"/>
          </a:p>
        </p:txBody>
      </p:sp>
      <p:sp>
        <p:nvSpPr>
          <p:cNvPr id="5" name="Slide Number Placeholder 4"/>
          <p:cNvSpPr>
            <a:spLocks noGrp="1"/>
          </p:cNvSpPr>
          <p:nvPr>
            <p:ph type="sldNum" sz="quarter" idx="12"/>
          </p:nvPr>
        </p:nvSpPr>
        <p:spPr/>
        <p:txBody>
          <a:bodyPr/>
          <a:lstStyle/>
          <a:p>
            <a:pPr>
              <a:defRPr/>
            </a:pPr>
            <a:fld id="{C94A9488-0E79-9F40-8D41-2E14324993BB}" type="slidenum">
              <a:rPr lang="en-GB" smtClean="0"/>
              <a:pPr>
                <a:defRPr/>
              </a:pPr>
              <a:t>19</a:t>
            </a:fld>
            <a:endParaRPr lang="en-GB"/>
          </a:p>
        </p:txBody>
      </p:sp>
      <p:sp>
        <p:nvSpPr>
          <p:cNvPr id="6" name="Footer Placeholder 5"/>
          <p:cNvSpPr>
            <a:spLocks noGrp="1"/>
          </p:cNvSpPr>
          <p:nvPr>
            <p:ph type="ftr" sz="quarter" idx="11"/>
          </p:nvPr>
        </p:nvSpPr>
        <p:spPr/>
        <p:txBody>
          <a:bodyPr/>
          <a:lstStyle/>
          <a:p>
            <a:pPr>
              <a:defRPr/>
            </a:pPr>
            <a:r>
              <a:rPr lang="en-GB" smtClean="0"/>
              <a:t>HEPiX IPv6 WG</a:t>
            </a:r>
            <a:endParaRPr lang="en-GB"/>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smtClean="0"/>
              <a:t>Outline</a:t>
            </a:r>
          </a:p>
        </p:txBody>
      </p:sp>
      <p:sp>
        <p:nvSpPr>
          <p:cNvPr id="3075" name="Content Placeholder 2"/>
          <p:cNvSpPr>
            <a:spLocks noGrp="1"/>
          </p:cNvSpPr>
          <p:nvPr>
            <p:ph idx="1"/>
          </p:nvPr>
        </p:nvSpPr>
        <p:spPr/>
        <p:txBody>
          <a:bodyPr/>
          <a:lstStyle/>
          <a:p>
            <a:pPr>
              <a:buNone/>
            </a:pPr>
            <a:r>
              <a:rPr lang="en-GB" i="1" dirty="0" smtClean="0"/>
              <a:t>Update since the </a:t>
            </a:r>
            <a:r>
              <a:rPr lang="en-GB" i="1" dirty="0" smtClean="0"/>
              <a:t>Jan 2012 GDB meeting</a:t>
            </a:r>
            <a:endParaRPr lang="en-GB" i="1" dirty="0" smtClean="0"/>
          </a:p>
          <a:p>
            <a:r>
              <a:rPr lang="en-GB" dirty="0" smtClean="0"/>
              <a:t>IPv4 address status</a:t>
            </a:r>
          </a:p>
          <a:p>
            <a:r>
              <a:rPr lang="en-GB" dirty="0" smtClean="0"/>
              <a:t>HEP/WLCG site IPv6 readiness survey</a:t>
            </a:r>
          </a:p>
          <a:p>
            <a:r>
              <a:rPr lang="en-GB" dirty="0" smtClean="0"/>
              <a:t>IPv6 testing news</a:t>
            </a:r>
          </a:p>
          <a:p>
            <a:r>
              <a:rPr lang="en-GB" dirty="0" smtClean="0"/>
              <a:t>News from </a:t>
            </a:r>
            <a:r>
              <a:rPr lang="en-GB" dirty="0" smtClean="0"/>
              <a:t>the </a:t>
            </a:r>
            <a:r>
              <a:rPr lang="en-GB" dirty="0" smtClean="0"/>
              <a:t>USA</a:t>
            </a:r>
            <a:endParaRPr lang="en-GB" dirty="0" smtClean="0"/>
          </a:p>
          <a:p>
            <a:r>
              <a:rPr lang="en-GB" dirty="0"/>
              <a:t>F</a:t>
            </a:r>
            <a:r>
              <a:rPr lang="en-GB" dirty="0" smtClean="0"/>
              <a:t>uture plans</a:t>
            </a:r>
          </a:p>
          <a:p>
            <a:endParaRPr lang="en-GB" dirty="0" smtClean="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Slide Number Placeholder 4"/>
          <p:cNvSpPr>
            <a:spLocks noGrp="1"/>
          </p:cNvSpPr>
          <p:nvPr>
            <p:ph type="sldNum" sz="quarter" idx="12"/>
          </p:nvPr>
        </p:nvSpPr>
        <p:spPr/>
        <p:txBody>
          <a:bodyPr/>
          <a:lstStyle/>
          <a:p>
            <a:pPr>
              <a:defRPr/>
            </a:pPr>
            <a:fld id="{8B69EE18-F467-4E56-9214-960F1251F57B}" type="slidenum">
              <a:rPr lang="en-GB" smtClean="0"/>
              <a:pPr>
                <a:defRPr/>
              </a:pPr>
              <a:t>2</a:t>
            </a:fld>
            <a:endParaRPr lang="en-GB"/>
          </a:p>
        </p:txBody>
      </p:sp>
      <p:sp>
        <p:nvSpPr>
          <p:cNvPr id="6" name="Footer Placeholder 5"/>
          <p:cNvSpPr>
            <a:spLocks noGrp="1"/>
          </p:cNvSpPr>
          <p:nvPr>
            <p:ph type="ftr" sz="quarter" idx="11"/>
          </p:nvPr>
        </p:nvSpPr>
        <p:spPr/>
        <p:txBody>
          <a:bodyPr/>
          <a:lstStyle/>
          <a:p>
            <a:pPr>
              <a:defRPr/>
            </a:pPr>
            <a:r>
              <a:rPr lang="en-GB" smtClean="0"/>
              <a:t>HEPiX IPv6 WG</a:t>
            </a:r>
            <a:endParaRPr lang="en-GB"/>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Further info</a:t>
            </a:r>
            <a:endParaRPr lang="en-GB" dirty="0"/>
          </a:p>
        </p:txBody>
      </p:sp>
      <p:sp>
        <p:nvSpPr>
          <p:cNvPr id="3" name="Content Placeholder 2"/>
          <p:cNvSpPr>
            <a:spLocks noGrp="1"/>
          </p:cNvSpPr>
          <p:nvPr>
            <p:ph idx="1"/>
          </p:nvPr>
        </p:nvSpPr>
        <p:spPr/>
        <p:txBody>
          <a:bodyPr/>
          <a:lstStyle/>
          <a:p>
            <a:r>
              <a:rPr lang="en-GB" dirty="0" smtClean="0"/>
              <a:t>HEPiX IPv6 wiki</a:t>
            </a:r>
          </a:p>
          <a:p>
            <a:pPr>
              <a:buNone/>
            </a:pPr>
            <a:r>
              <a:rPr lang="en-GB" sz="2400" i="1" dirty="0" smtClean="0">
                <a:hlinkClick r:id="rId2"/>
              </a:rPr>
              <a:t>https://w3.hepix.org/ipv6-bis/</a:t>
            </a:r>
            <a:endParaRPr lang="en-GB" sz="2400" dirty="0" smtClean="0"/>
          </a:p>
          <a:p>
            <a:r>
              <a:rPr lang="en-GB" dirty="0" smtClean="0"/>
              <a:t>Working group meetings</a:t>
            </a:r>
          </a:p>
          <a:p>
            <a:pPr>
              <a:buNone/>
            </a:pPr>
            <a:r>
              <a:rPr lang="en-GB" sz="2400" i="1" dirty="0" smtClean="0">
                <a:hlinkClick r:id="rId3"/>
              </a:rPr>
              <a:t>http://indico.cern.ch/categoryDisplay.py?categId=3538</a:t>
            </a:r>
            <a:endParaRPr lang="en-GB" sz="2400" i="1"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20</a:t>
            </a:fld>
            <a:endParaRPr lang="en-GB"/>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lstStyle/>
          <a:p>
            <a:r>
              <a:rPr lang="en-GB" sz="2800" b="1" i="1" dirty="0" smtClean="0"/>
              <a:t>MUCH</a:t>
            </a:r>
            <a:r>
              <a:rPr lang="en-GB" sz="2800" dirty="0" smtClean="0"/>
              <a:t> work still to be done during the next year or three &amp; effort is difficult to find</a:t>
            </a:r>
          </a:p>
          <a:p>
            <a:pPr lvl="1"/>
            <a:r>
              <a:rPr lang="en-GB" sz="2400" dirty="0" smtClean="0"/>
              <a:t>Further volunteers welcome to </a:t>
            </a:r>
            <a:r>
              <a:rPr lang="en-GB" sz="2400" dirty="0" smtClean="0"/>
              <a:t>join</a:t>
            </a:r>
            <a:endParaRPr lang="en-GB" sz="2000" dirty="0" smtClean="0"/>
          </a:p>
          <a:p>
            <a:pPr lvl="1"/>
            <a:r>
              <a:rPr lang="en-GB" sz="2400" dirty="0" smtClean="0"/>
              <a:t>Please contact me</a:t>
            </a:r>
          </a:p>
          <a:p>
            <a:r>
              <a:rPr lang="en-GB" sz="2800" dirty="0" smtClean="0"/>
              <a:t>not able to support IPv6-only systems in WLCG before 2014 (at earliest – could be later?)</a:t>
            </a:r>
          </a:p>
          <a:p>
            <a:pPr lvl="1"/>
            <a:r>
              <a:rPr lang="en-GB" sz="2400" dirty="0" smtClean="0"/>
              <a:t>Decision on timetable to be made during 2013</a:t>
            </a:r>
          </a:p>
          <a:p>
            <a:pPr lvl="1"/>
            <a:r>
              <a:rPr lang="en-GB" sz="2400" dirty="0" smtClean="0"/>
              <a:t>And needs to be jointly made with EGI, NDGF, OSG etc.</a:t>
            </a:r>
            <a:endParaRPr lang="en-GB" sz="2400"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21</a:t>
            </a:fld>
            <a:endParaRPr lang="en-GB"/>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IPv4 </a:t>
            </a:r>
            <a:r>
              <a:rPr lang="en-GB" dirty="0" smtClean="0"/>
              <a:t>Addresses</a:t>
            </a:r>
            <a:endParaRPr lang="en-GB" i="1" dirty="0"/>
          </a:p>
        </p:txBody>
      </p:sp>
      <p:sp>
        <p:nvSpPr>
          <p:cNvPr id="3" name="Content Placeholder 2"/>
          <p:cNvSpPr>
            <a:spLocks noGrp="1"/>
          </p:cNvSpPr>
          <p:nvPr>
            <p:ph idx="1"/>
          </p:nvPr>
        </p:nvSpPr>
        <p:spPr/>
        <p:txBody>
          <a:bodyPr/>
          <a:lstStyle/>
          <a:p>
            <a:r>
              <a:rPr lang="en-GB" sz="2400" dirty="0" smtClean="0"/>
              <a:t>From Geoff Huston (</a:t>
            </a:r>
            <a:r>
              <a:rPr lang="en-GB" sz="2000" i="1" dirty="0" smtClean="0">
                <a:hlinkClick r:id="rId2"/>
              </a:rPr>
              <a:t>http://ipv4.potaroo.net</a:t>
            </a:r>
            <a:r>
              <a:rPr lang="en-GB" sz="2400" dirty="0" smtClean="0"/>
              <a:t>)</a:t>
            </a:r>
          </a:p>
          <a:p>
            <a:r>
              <a:rPr lang="en-GB" sz="2400" dirty="0" smtClean="0"/>
              <a:t>IANA Unallocated Address Pool (Global) </a:t>
            </a:r>
            <a:br>
              <a:rPr lang="en-GB" sz="2400" dirty="0" smtClean="0"/>
            </a:br>
            <a:r>
              <a:rPr lang="en-GB" sz="2400" dirty="0" smtClean="0"/>
              <a:t>Exhaustion happened:	</a:t>
            </a:r>
            <a:r>
              <a:rPr lang="en-GB" sz="2400" b="1" dirty="0" smtClean="0"/>
              <a:t>03-Feb-2011</a:t>
            </a:r>
            <a:endParaRPr lang="en-GB" sz="2400" dirty="0" smtClean="0"/>
          </a:p>
          <a:p>
            <a:r>
              <a:rPr lang="en-GB" sz="2400" dirty="0" smtClean="0"/>
              <a:t>Regional (RIR)  Address Pool Exhaustion Dates:   </a:t>
            </a:r>
          </a:p>
          <a:p>
            <a:pPr lvl="1"/>
            <a:r>
              <a:rPr lang="en-GB" sz="2000" dirty="0" smtClean="0"/>
              <a:t>APNIC: 		</a:t>
            </a:r>
            <a:r>
              <a:rPr lang="en-GB" sz="2000" b="1" dirty="0" smtClean="0"/>
              <a:t>19-Apr-2011</a:t>
            </a:r>
            <a:r>
              <a:rPr lang="en-GB" sz="2000" dirty="0" smtClean="0"/>
              <a:t>  (Asia Pacific - happened) </a:t>
            </a:r>
          </a:p>
          <a:p>
            <a:pPr lvl="1"/>
            <a:r>
              <a:rPr lang="en-GB" sz="2000" dirty="0" smtClean="0"/>
              <a:t>RIPENCC: 		</a:t>
            </a:r>
            <a:r>
              <a:rPr lang="en-GB" sz="2000" b="1" dirty="0" smtClean="0"/>
              <a:t>14-Sep-2012</a:t>
            </a:r>
            <a:r>
              <a:rPr lang="en-GB" sz="2000" dirty="0" smtClean="0"/>
              <a:t>   (Europe - happened)</a:t>
            </a:r>
          </a:p>
          <a:p>
            <a:pPr lvl="1"/>
            <a:r>
              <a:rPr lang="en-GB" sz="2000" i="1" dirty="0" smtClean="0"/>
              <a:t>ARIN: 		</a:t>
            </a:r>
            <a:r>
              <a:rPr lang="en-GB" sz="2000" b="1" i="1" dirty="0" smtClean="0"/>
              <a:t>16</a:t>
            </a:r>
            <a:r>
              <a:rPr lang="en-GB" sz="2000" b="1" i="1" dirty="0" smtClean="0"/>
              <a:t>-Sep-</a:t>
            </a:r>
            <a:r>
              <a:rPr lang="en-GB" sz="2000" b="1" i="1" dirty="0" smtClean="0"/>
              <a:t>2013</a:t>
            </a:r>
            <a:r>
              <a:rPr lang="en-GB" sz="2000" i="1" dirty="0" smtClean="0"/>
              <a:t>    (North America)</a:t>
            </a:r>
          </a:p>
          <a:p>
            <a:pPr lvl="1"/>
            <a:r>
              <a:rPr lang="en-GB" sz="2000" i="1" dirty="0" smtClean="0"/>
              <a:t>LACNIC: 		</a:t>
            </a:r>
            <a:r>
              <a:rPr lang="en-GB" sz="2000" b="1" i="1" dirty="0" smtClean="0"/>
              <a:t>15</a:t>
            </a:r>
            <a:r>
              <a:rPr lang="en-GB" sz="2000" b="1" i="1" dirty="0" smtClean="0"/>
              <a:t>-</a:t>
            </a:r>
            <a:r>
              <a:rPr lang="en-GB" sz="2000" b="1" i="1" dirty="0" smtClean="0"/>
              <a:t>Jun-2015</a:t>
            </a:r>
            <a:r>
              <a:rPr lang="en-GB" sz="2000" i="1" dirty="0" smtClean="0"/>
              <a:t>   (South America)</a:t>
            </a:r>
          </a:p>
          <a:p>
            <a:pPr lvl="1"/>
            <a:r>
              <a:rPr lang="en-GB" sz="2000" i="1" dirty="0" smtClean="0"/>
              <a:t>AFRINIC: 		</a:t>
            </a:r>
            <a:r>
              <a:rPr lang="en-GB" sz="2000" b="1" i="1" dirty="0" smtClean="0"/>
              <a:t>02</a:t>
            </a:r>
            <a:r>
              <a:rPr lang="en-GB" sz="2000" b="1" i="1" dirty="0" smtClean="0"/>
              <a:t>-</a:t>
            </a:r>
            <a:r>
              <a:rPr lang="en-GB" sz="2000" b="1" i="1" dirty="0" smtClean="0"/>
              <a:t>Sep-2019   </a:t>
            </a:r>
            <a:r>
              <a:rPr lang="en-GB" sz="2000" i="1" dirty="0" smtClean="0"/>
              <a:t>(Africa)</a:t>
            </a:r>
          </a:p>
          <a:p>
            <a:endParaRPr lang="en-GB" dirty="0" smtClean="0"/>
          </a:p>
          <a:p>
            <a:endParaRPr lang="en-GB" dirty="0"/>
          </a:p>
        </p:txBody>
      </p:sp>
      <p:sp>
        <p:nvSpPr>
          <p:cNvPr id="4" name="Date Placeholder 3"/>
          <p:cNvSpPr>
            <a:spLocks noGrp="1"/>
          </p:cNvSpPr>
          <p:nvPr>
            <p:ph type="dt" sz="half" idx="10"/>
          </p:nvPr>
        </p:nvSpPr>
        <p:spPr/>
        <p:txBody>
          <a:bodyPr/>
          <a:lstStyle/>
          <a:p>
            <a:pPr>
              <a:defRPr/>
            </a:pPr>
            <a:r>
              <a:rPr lang="en-GB" smtClean="0"/>
              <a:t>14/11/12</a:t>
            </a:r>
            <a:endParaRPr lang="en-GB" dirty="0"/>
          </a:p>
        </p:txBody>
      </p:sp>
      <p:sp>
        <p:nvSpPr>
          <p:cNvPr id="5" name="Footer Placeholder 4"/>
          <p:cNvSpPr>
            <a:spLocks noGrp="1"/>
          </p:cNvSpPr>
          <p:nvPr>
            <p:ph type="ftr" sz="quarter" idx="11"/>
          </p:nvPr>
        </p:nvSpPr>
        <p:spPr/>
        <p:txBody>
          <a:bodyPr/>
          <a:lstStyle/>
          <a:p>
            <a:pPr>
              <a:defRPr/>
            </a:pPr>
            <a:r>
              <a:rPr lang="en-GB" smtClean="0"/>
              <a:t>HEPiX IPv6 WG</a:t>
            </a:r>
            <a:endParaRPr lang="en-GB" dirty="0"/>
          </a:p>
        </p:txBody>
      </p:sp>
      <p:sp>
        <p:nvSpPr>
          <p:cNvPr id="6" name="Slide Number Placeholder 5"/>
          <p:cNvSpPr>
            <a:spLocks noGrp="1"/>
          </p:cNvSpPr>
          <p:nvPr>
            <p:ph type="sldNum" sz="quarter" idx="12"/>
          </p:nvPr>
        </p:nvSpPr>
        <p:spPr/>
        <p:txBody>
          <a:bodyPr/>
          <a:lstStyle/>
          <a:p>
            <a:pPr>
              <a:defRPr/>
            </a:pPr>
            <a:fld id="{5AAB15B7-398C-4082-94E5-118A859699BA}" type="slidenum">
              <a:rPr lang="en-US" smtClean="0"/>
              <a:pPr>
                <a:defRPr/>
              </a:pPr>
              <a:t>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HEP Site IPv6 </a:t>
            </a:r>
            <a:r>
              <a:rPr lang="en-GB" dirty="0" smtClean="0"/>
              <a:t>Survey</a:t>
            </a:r>
            <a:endParaRPr lang="en-GB" dirty="0"/>
          </a:p>
        </p:txBody>
      </p:sp>
      <p:sp>
        <p:nvSpPr>
          <p:cNvPr id="3" name="Content Placeholder 2"/>
          <p:cNvSpPr>
            <a:spLocks noGrp="1"/>
          </p:cNvSpPr>
          <p:nvPr>
            <p:ph idx="1"/>
          </p:nvPr>
        </p:nvSpPr>
        <p:spPr/>
        <p:txBody>
          <a:bodyPr/>
          <a:lstStyle/>
          <a:p>
            <a:r>
              <a:rPr lang="en-GB" sz="2800" dirty="0" smtClean="0"/>
              <a:t>Questionnaire sent on 26 Sep 2012</a:t>
            </a:r>
          </a:p>
          <a:p>
            <a:r>
              <a:rPr lang="en-GB" sz="2800" dirty="0" smtClean="0"/>
              <a:t>Survey of all WLCG sites, but include other HEP sites too – </a:t>
            </a:r>
            <a:r>
              <a:rPr lang="en-GB" sz="2800" dirty="0" smtClean="0">
                <a:solidFill>
                  <a:srgbClr val="FF0000"/>
                </a:solidFill>
              </a:rPr>
              <a:t>please reply if not yet done so</a:t>
            </a:r>
          </a:p>
          <a:p>
            <a:pPr lvl="1"/>
            <a:r>
              <a:rPr lang="en-GB" sz="2400" dirty="0" smtClean="0"/>
              <a:t>WLCG GDB &amp; CB, </a:t>
            </a:r>
            <a:r>
              <a:rPr lang="en-GB" sz="2400" dirty="0" err="1" smtClean="0"/>
              <a:t>HEPiX</a:t>
            </a:r>
            <a:r>
              <a:rPr lang="en-GB" sz="2400" dirty="0" smtClean="0"/>
              <a:t>-users, </a:t>
            </a:r>
            <a:r>
              <a:rPr lang="en-GB" sz="2400" dirty="0" err="1" smtClean="0"/>
              <a:t>lcg</a:t>
            </a:r>
            <a:r>
              <a:rPr lang="en-GB" sz="2400" dirty="0" smtClean="0"/>
              <a:t>-rollout</a:t>
            </a:r>
          </a:p>
          <a:p>
            <a:r>
              <a:rPr lang="en-GB" sz="2800" dirty="0" smtClean="0"/>
              <a:t>Questions</a:t>
            </a:r>
          </a:p>
          <a:p>
            <a:pPr marL="971550" lvl="1" indent="-514350">
              <a:buFont typeface="+mj-lt"/>
              <a:buAutoNum type="arabicPeriod"/>
            </a:pPr>
            <a:r>
              <a:rPr lang="en-GB" sz="2400" dirty="0" smtClean="0"/>
              <a:t>Is your site already offering connectivity, routing and naming services for IPv6 end systems (i.e. is your site already connected to the worldwide IPv6 network and ready to support IPv6 end systems)?</a:t>
            </a:r>
            <a:br>
              <a:rPr lang="en-GB" sz="2400" dirty="0" smtClean="0"/>
            </a:br>
            <a:endParaRPr lang="en-GB" sz="2400"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4</a:t>
            </a:fld>
            <a:endParaRPr lang="en-GB"/>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IPv6 site survey (2)</a:t>
            </a:r>
            <a:endParaRPr lang="en-GB" dirty="0"/>
          </a:p>
        </p:txBody>
      </p:sp>
      <p:sp>
        <p:nvSpPr>
          <p:cNvPr id="3" name="Content Placeholder 2"/>
          <p:cNvSpPr>
            <a:spLocks noGrp="1"/>
          </p:cNvSpPr>
          <p:nvPr>
            <p:ph idx="1"/>
          </p:nvPr>
        </p:nvSpPr>
        <p:spPr/>
        <p:txBody>
          <a:bodyPr/>
          <a:lstStyle/>
          <a:p>
            <a:pPr marL="514350" indent="-514350">
              <a:buFont typeface="+mj-lt"/>
              <a:buAutoNum type="arabicPeriod" startAt="2"/>
            </a:pPr>
            <a:r>
              <a:rPr lang="en-GB" sz="2400" dirty="0" smtClean="0"/>
              <a:t>If so, have you already enabled IPv6 on some (all?) of the systems you manage - please provide some details (e.g. "yes, our external web server is running dual-stack IPv4/IPv6")</a:t>
            </a:r>
          </a:p>
          <a:p>
            <a:pPr marL="514350" indent="-514350">
              <a:buFont typeface="+mj-lt"/>
              <a:buAutoNum type="arabicPeriod" startAt="2"/>
            </a:pPr>
            <a:r>
              <a:rPr lang="en-GB" sz="2400" dirty="0" smtClean="0"/>
              <a:t>If your site is not yet IPv6-ready are there plans for this? If so what are the timelines?</a:t>
            </a:r>
          </a:p>
          <a:p>
            <a:pPr marL="514350" indent="-514350">
              <a:buFont typeface="+mj-lt"/>
              <a:buAutoNum type="arabicPeriod" startAt="2"/>
            </a:pPr>
            <a:r>
              <a:rPr lang="en-GB" sz="2400" dirty="0" smtClean="0"/>
              <a:t>Does your site currently have problems with lack of IPv4 addresses? Or foreseen in the near future?</a:t>
            </a:r>
          </a:p>
          <a:p>
            <a:pPr marL="514350" indent="-514350">
              <a:buFont typeface="+mj-lt"/>
              <a:buAutoNum type="arabicPeriod" startAt="2"/>
            </a:pPr>
            <a:r>
              <a:rPr lang="en-GB" sz="2400" dirty="0" smtClean="0"/>
              <a:t>Are there other issues you are aware of? Or interesting work going on in this area?</a:t>
            </a:r>
          </a:p>
          <a:p>
            <a:pPr marL="514350" indent="-514350">
              <a:buFont typeface="+mj-lt"/>
              <a:buAutoNum type="arabicPeriod" startAt="2"/>
            </a:pPr>
            <a:r>
              <a:rPr lang="en-GB" sz="2400" dirty="0" smtClean="0"/>
              <a:t>Any other comments?</a:t>
            </a: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endParaRPr lang="en-GB" dirty="0"/>
          </a:p>
        </p:txBody>
      </p:sp>
      <p:sp>
        <p:nvSpPr>
          <p:cNvPr id="4" name="Date Placeholder 3"/>
          <p:cNvSpPr>
            <a:spLocks noGrp="1"/>
          </p:cNvSpPr>
          <p:nvPr>
            <p:ph type="dt" sz="half" idx="10"/>
          </p:nvPr>
        </p:nvSpPr>
        <p:spPr/>
        <p:txBody>
          <a:bodyPr/>
          <a:lstStyle/>
          <a:p>
            <a:pPr>
              <a:defRPr/>
            </a:pPr>
            <a:r>
              <a:rPr lang="en-GB" smtClean="0"/>
              <a:t>14/11/12</a:t>
            </a:r>
            <a:endParaRPr lang="en-GB" dirty="0"/>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5</a:t>
            </a:fld>
            <a:endParaRPr lang="en-GB"/>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IPv6 site survey (3)</a:t>
            </a:r>
            <a:endParaRPr lang="en-GB" dirty="0"/>
          </a:p>
        </p:txBody>
      </p:sp>
      <p:sp>
        <p:nvSpPr>
          <p:cNvPr id="3" name="Content Placeholder 2"/>
          <p:cNvSpPr>
            <a:spLocks noGrp="1"/>
          </p:cNvSpPr>
          <p:nvPr>
            <p:ph idx="1"/>
          </p:nvPr>
        </p:nvSpPr>
        <p:spPr/>
        <p:txBody>
          <a:bodyPr/>
          <a:lstStyle/>
          <a:p>
            <a:r>
              <a:rPr lang="en-GB" sz="2800" dirty="0" smtClean="0"/>
              <a:t>42 sites replied to date, in 20 countries</a:t>
            </a:r>
          </a:p>
          <a:p>
            <a:pPr lvl="1"/>
            <a:r>
              <a:rPr lang="en-GB" sz="2400" dirty="0" smtClean="0"/>
              <a:t>Europe plus USA, Canada, China, South Africa, Brazil</a:t>
            </a:r>
          </a:p>
          <a:p>
            <a:r>
              <a:rPr lang="en-GB" sz="2800" dirty="0" smtClean="0"/>
              <a:t>Q1: 15 sites are already IPv6 enabled</a:t>
            </a:r>
          </a:p>
          <a:p>
            <a:pPr lvl="1"/>
            <a:r>
              <a:rPr lang="en-GB" sz="2400" dirty="0" smtClean="0"/>
              <a:t>Some others report that University is, but HEP is not</a:t>
            </a:r>
          </a:p>
          <a:p>
            <a:r>
              <a:rPr lang="en-GB" sz="2800" dirty="0" smtClean="0"/>
              <a:t>Q2: Applications enabled include DNS, web servers, email servers, CAs, wireless, windows domain, </a:t>
            </a:r>
            <a:r>
              <a:rPr lang="en-GB" sz="2800" dirty="0" err="1" smtClean="0"/>
              <a:t>testbeds</a:t>
            </a:r>
            <a:endParaRPr lang="en-GB" sz="2800" dirty="0" smtClean="0"/>
          </a:p>
          <a:p>
            <a:pPr lvl="1"/>
            <a:r>
              <a:rPr lang="en-GB" sz="2400" dirty="0" smtClean="0"/>
              <a:t>Two sites report extensive use of dual-stack</a:t>
            </a:r>
          </a:p>
          <a:p>
            <a:pPr lvl="1"/>
            <a:r>
              <a:rPr lang="en-GB" sz="2400" dirty="0" smtClean="0"/>
              <a:t>Lots of end-systems enabled by default, e.g. Windows 7 and associated tunnels (&amp; perhaps rogue Router Adverts)</a:t>
            </a:r>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6</a:t>
            </a:fld>
            <a:endParaRPr lang="en-GB"/>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IPv6 site survey (4)</a:t>
            </a:r>
            <a:endParaRPr lang="en-GB" dirty="0"/>
          </a:p>
        </p:txBody>
      </p:sp>
      <p:sp>
        <p:nvSpPr>
          <p:cNvPr id="3" name="Content Placeholder 2"/>
          <p:cNvSpPr>
            <a:spLocks noGrp="1"/>
          </p:cNvSpPr>
          <p:nvPr>
            <p:ph idx="1"/>
          </p:nvPr>
        </p:nvSpPr>
        <p:spPr/>
        <p:txBody>
          <a:bodyPr/>
          <a:lstStyle/>
          <a:p>
            <a:r>
              <a:rPr lang="en-GB" sz="2800" dirty="0" smtClean="0"/>
              <a:t>Q3: another 10 sites have plans for the future</a:t>
            </a:r>
          </a:p>
          <a:p>
            <a:pPr lvl="1"/>
            <a:r>
              <a:rPr lang="en-GB" sz="2400" dirty="0" smtClean="0"/>
              <a:t>Usually within next 12 months</a:t>
            </a:r>
          </a:p>
          <a:p>
            <a:pPr lvl="1"/>
            <a:r>
              <a:rPr lang="en-GB" sz="2400" dirty="0" smtClean="0"/>
              <a:t>Others say: no pressure, no need, other more urgent tasks, why rush?...</a:t>
            </a:r>
          </a:p>
          <a:p>
            <a:r>
              <a:rPr lang="en-GB" sz="2800" dirty="0" smtClean="0"/>
              <a:t>Q4: Two sites (South Africa, FZU) report problems with lack of IPv4 addresses now. CERN predicts possible problems in 2014</a:t>
            </a:r>
          </a:p>
          <a:p>
            <a:pPr lvl="1"/>
            <a:r>
              <a:rPr lang="en-GB" sz="2400" dirty="0" smtClean="0"/>
              <a:t>Several note lots of growth from virtualisation</a:t>
            </a:r>
          </a:p>
          <a:p>
            <a:pPr lvl="1"/>
            <a:r>
              <a:rPr lang="en-GB" sz="2400" dirty="0" smtClean="0"/>
              <a:t>“Would be good to have real network addresses”</a:t>
            </a:r>
            <a:endParaRPr lang="en-GB" sz="2400"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7</a:t>
            </a:fld>
            <a:endParaRPr lang="en-GB"/>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IPv6 site survey (5)</a:t>
            </a:r>
            <a:endParaRPr lang="en-GB" dirty="0"/>
          </a:p>
        </p:txBody>
      </p:sp>
      <p:sp>
        <p:nvSpPr>
          <p:cNvPr id="3" name="Content Placeholder 2"/>
          <p:cNvSpPr>
            <a:spLocks noGrp="1"/>
          </p:cNvSpPr>
          <p:nvPr>
            <p:ph idx="1"/>
          </p:nvPr>
        </p:nvSpPr>
        <p:spPr/>
        <p:txBody>
          <a:bodyPr/>
          <a:lstStyle/>
          <a:p>
            <a:r>
              <a:rPr lang="en-GB" dirty="0" smtClean="0"/>
              <a:t>Q5 and Q6</a:t>
            </a:r>
          </a:p>
          <a:p>
            <a:pPr lvl="1"/>
            <a:r>
              <a:rPr lang="en-GB" dirty="0" smtClean="0"/>
              <a:t>Concerns about IP Address Management</a:t>
            </a:r>
          </a:p>
          <a:p>
            <a:pPr lvl="1"/>
            <a:r>
              <a:rPr lang="en-GB" dirty="0" smtClean="0"/>
              <a:t>Concerns about IPv6 security</a:t>
            </a:r>
          </a:p>
          <a:p>
            <a:pPr lvl="1"/>
            <a:r>
              <a:rPr lang="en-GB" dirty="0" smtClean="0"/>
              <a:t>Memories of </a:t>
            </a:r>
            <a:r>
              <a:rPr lang="en-GB" dirty="0" err="1" smtClean="0"/>
              <a:t>DECnet</a:t>
            </a:r>
            <a:r>
              <a:rPr lang="en-GB" dirty="0" smtClean="0"/>
              <a:t> Phase V transition</a:t>
            </a:r>
          </a:p>
          <a:p>
            <a:pPr lvl="2"/>
            <a:r>
              <a:rPr lang="en-GB" dirty="0" smtClean="0"/>
              <a:t>We succeeded there, we can do it again!</a:t>
            </a:r>
          </a:p>
          <a:p>
            <a:pPr lvl="1"/>
            <a:r>
              <a:rPr lang="en-GB" dirty="0" smtClean="0"/>
              <a:t>Several concerns about </a:t>
            </a:r>
            <a:r>
              <a:rPr lang="en-GB" dirty="0" smtClean="0"/>
              <a:t>applications, tools, middleware </a:t>
            </a:r>
            <a:r>
              <a:rPr lang="en-GB" dirty="0" smtClean="0"/>
              <a:t>not being ready</a:t>
            </a:r>
          </a:p>
          <a:p>
            <a:pPr lvl="1"/>
            <a:r>
              <a:rPr lang="en-GB" dirty="0" smtClean="0"/>
              <a:t>One site proposed a new simpler architecture for IPv6! </a:t>
            </a:r>
            <a:endParaRPr lang="en-GB" dirty="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8</a:t>
            </a:fld>
            <a:endParaRPr lang="en-GB"/>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Observations from survey</a:t>
            </a:r>
            <a:endParaRPr lang="en-GB" dirty="0"/>
          </a:p>
        </p:txBody>
      </p:sp>
      <p:sp>
        <p:nvSpPr>
          <p:cNvPr id="3" name="Content Placeholder 2"/>
          <p:cNvSpPr>
            <a:spLocks noGrp="1"/>
          </p:cNvSpPr>
          <p:nvPr>
            <p:ph idx="1"/>
          </p:nvPr>
        </p:nvSpPr>
        <p:spPr/>
        <p:txBody>
          <a:bodyPr/>
          <a:lstStyle/>
          <a:p>
            <a:r>
              <a:rPr lang="en-GB" sz="2400" dirty="0" smtClean="0"/>
              <a:t>IPv6 is happening – working group should continue!</a:t>
            </a:r>
          </a:p>
          <a:p>
            <a:pPr lvl="1"/>
            <a:r>
              <a:rPr lang="en-GB" sz="2000" dirty="0" smtClean="0"/>
              <a:t>End systems and core networks are ready</a:t>
            </a:r>
          </a:p>
          <a:p>
            <a:pPr lvl="1"/>
            <a:r>
              <a:rPr lang="en-GB" sz="2000" dirty="0" smtClean="0"/>
              <a:t>Applications, tools and sites are not, but are working on it</a:t>
            </a:r>
          </a:p>
          <a:p>
            <a:pPr lvl="1"/>
            <a:r>
              <a:rPr lang="en-GB" sz="2000" dirty="0" smtClean="0"/>
              <a:t>Cannot ignore IPv6</a:t>
            </a:r>
          </a:p>
          <a:p>
            <a:pPr lvl="2"/>
            <a:r>
              <a:rPr lang="en-GB" sz="1800" dirty="0" smtClean="0"/>
              <a:t>E.g. need to manage IPv6 on Windows clients and look for RAs</a:t>
            </a:r>
          </a:p>
          <a:p>
            <a:r>
              <a:rPr lang="en-GB" sz="2400" dirty="0" smtClean="0"/>
              <a:t>Some evidence of IPv4 address shortage at sites</a:t>
            </a:r>
          </a:p>
          <a:p>
            <a:pPr lvl="1"/>
            <a:r>
              <a:rPr lang="en-GB" sz="2000" dirty="0" smtClean="0"/>
              <a:t>But no great pressure reported</a:t>
            </a:r>
          </a:p>
          <a:p>
            <a:r>
              <a:rPr lang="en-GB" sz="2400" dirty="0" smtClean="0"/>
              <a:t>Quote from one country:</a:t>
            </a:r>
          </a:p>
          <a:p>
            <a:pPr lvl="1"/>
            <a:r>
              <a:rPr lang="en-GB" sz="2000" dirty="0" smtClean="0"/>
              <a:t>“So far, there have been no reported requirements or requests from experiments or collaborations for IPv6”</a:t>
            </a:r>
          </a:p>
          <a:p>
            <a:pPr algn="ctr">
              <a:buNone/>
            </a:pPr>
            <a:r>
              <a:rPr lang="it-IT" sz="2400" i="1" dirty="0" smtClean="0"/>
              <a:t>“non notum requisitis ipv6 pro scientia”</a:t>
            </a:r>
            <a:r>
              <a:rPr lang="it-IT" dirty="0" smtClean="0"/>
              <a:t/>
            </a:r>
            <a:br>
              <a:rPr lang="it-IT" dirty="0" smtClean="0"/>
            </a:br>
            <a:endParaRPr lang="en-GB" dirty="0" smtClean="0"/>
          </a:p>
        </p:txBody>
      </p:sp>
      <p:sp>
        <p:nvSpPr>
          <p:cNvPr id="4" name="Date Placeholder 3"/>
          <p:cNvSpPr>
            <a:spLocks noGrp="1"/>
          </p:cNvSpPr>
          <p:nvPr>
            <p:ph type="dt" sz="half" idx="10"/>
          </p:nvPr>
        </p:nvSpPr>
        <p:spPr/>
        <p:txBody>
          <a:bodyPr/>
          <a:lstStyle/>
          <a:p>
            <a:pPr>
              <a:defRPr/>
            </a:pPr>
            <a:r>
              <a:rPr lang="en-GB" smtClean="0"/>
              <a:t>14/11/12</a:t>
            </a:r>
            <a:endParaRPr lang="en-GB"/>
          </a:p>
        </p:txBody>
      </p:sp>
      <p:sp>
        <p:nvSpPr>
          <p:cNvPr id="5" name="Footer Placeholder 4"/>
          <p:cNvSpPr>
            <a:spLocks noGrp="1"/>
          </p:cNvSpPr>
          <p:nvPr>
            <p:ph type="ftr" sz="quarter" idx="11"/>
          </p:nvPr>
        </p:nvSpPr>
        <p:spPr/>
        <p:txBody>
          <a:bodyPr/>
          <a:lstStyle/>
          <a:p>
            <a:pPr>
              <a:defRPr/>
            </a:pPr>
            <a:r>
              <a:rPr lang="en-GB" smtClean="0"/>
              <a:t>HEPiX IPv6 WG</a:t>
            </a:r>
            <a:endParaRPr lang="en-GB"/>
          </a:p>
        </p:txBody>
      </p:sp>
      <p:sp>
        <p:nvSpPr>
          <p:cNvPr id="6" name="Slide Number Placeholder 5"/>
          <p:cNvSpPr>
            <a:spLocks noGrp="1"/>
          </p:cNvSpPr>
          <p:nvPr>
            <p:ph type="sldNum" sz="quarter" idx="12"/>
          </p:nvPr>
        </p:nvSpPr>
        <p:spPr/>
        <p:txBody>
          <a:bodyPr/>
          <a:lstStyle/>
          <a:p>
            <a:pPr>
              <a:defRPr/>
            </a:pPr>
            <a:fld id="{8B69EE18-F467-4E56-9214-960F1251F57B}" type="slidenum">
              <a:rPr lang="en-GB" smtClean="0"/>
              <a:pPr>
                <a:defRPr/>
              </a:pPr>
              <a:t>9</a:t>
            </a:fld>
            <a:endParaRPr lang="en-GB"/>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1880</TotalTime>
  <Words>1636</Words>
  <Application>Microsoft Macintosh PowerPoint</Application>
  <PresentationFormat>On-screen Show (4:3)</PresentationFormat>
  <Paragraphs>263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The HEPiX IPv6 Working Group</vt:lpstr>
      <vt:lpstr>Outline</vt:lpstr>
      <vt:lpstr>IPv4 Addresses</vt:lpstr>
      <vt:lpstr>HEP Site IPv6 Survey</vt:lpstr>
      <vt:lpstr>IPv6 site survey (2)</vt:lpstr>
      <vt:lpstr>IPv6 site survey (3)</vt:lpstr>
      <vt:lpstr>IPv6 site survey (4)</vt:lpstr>
      <vt:lpstr>IPv6 site survey (5)</vt:lpstr>
      <vt:lpstr>Observations from survey</vt:lpstr>
      <vt:lpstr>HEPiX IPv6 Testing</vt:lpstr>
      <vt:lpstr>Tests for IPv6</vt:lpstr>
      <vt:lpstr>Data tests – summer 2012</vt:lpstr>
      <vt:lpstr>Software &amp; Tools IPv6 Survey</vt:lpstr>
      <vt:lpstr>IPv6 problems found </vt:lpstr>
      <vt:lpstr>IPv6 readiness *an example*  we will maintain such a table with more details stored elsewhere</vt:lpstr>
      <vt:lpstr>Recent news</vt:lpstr>
      <vt:lpstr>News from the USA</vt:lpstr>
      <vt:lpstr>IPv6 testing plans</vt:lpstr>
      <vt:lpstr>Future plans</vt:lpstr>
      <vt:lpstr>Further info</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IPv6 at ISGC2012</dc:title>
  <dc:creator>kelsey</dc:creator>
  <cp:lastModifiedBy>David Kelsey</cp:lastModifiedBy>
  <cp:revision>179</cp:revision>
  <dcterms:created xsi:type="dcterms:W3CDTF">2012-02-20T14:44:28Z</dcterms:created>
  <dcterms:modified xsi:type="dcterms:W3CDTF">2012-11-13T15:52:52Z</dcterms:modified>
</cp:coreProperties>
</file>