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handoutMasterIdLst>
    <p:handoutMasterId r:id="rId21"/>
  </p:handoutMasterIdLst>
  <p:sldIdLst>
    <p:sldId id="264" r:id="rId5"/>
    <p:sldId id="265" r:id="rId6"/>
    <p:sldId id="266" r:id="rId7"/>
    <p:sldId id="268" r:id="rId8"/>
    <p:sldId id="279" r:id="rId9"/>
    <p:sldId id="267" r:id="rId10"/>
    <p:sldId id="269" r:id="rId11"/>
    <p:sldId id="278" r:id="rId12"/>
    <p:sldId id="276" r:id="rId13"/>
    <p:sldId id="270" r:id="rId14"/>
    <p:sldId id="271" r:id="rId15"/>
    <p:sldId id="272" r:id="rId16"/>
    <p:sldId id="273" r:id="rId17"/>
    <p:sldId id="275" r:id="rId18"/>
    <p:sldId id="277" r:id="rId19"/>
  </p:sldIdLst>
  <p:sldSz cx="9144000" cy="6858000" type="screen4x3"/>
  <p:notesSz cx="6858000" cy="9144000"/>
  <p:defaultTextStyle>
    <a:defPPr>
      <a:defRPr lang="de-D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0AAE6"/>
    <a:srgbClr val="FF99FF"/>
    <a:srgbClr val="5A6EB4"/>
    <a:srgbClr val="A00078"/>
    <a:srgbClr val="A01E28"/>
    <a:srgbClr val="A08232"/>
    <a:srgbClr val="DCA01E"/>
    <a:srgbClr val="FA8214"/>
    <a:srgbClr val="82BE3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340" autoAdjust="0"/>
    <p:restoredTop sz="91212" autoAdjust="0"/>
  </p:normalViewPr>
  <p:slideViewPr>
    <p:cSldViewPr showGuides="1">
      <p:cViewPr>
        <p:scale>
          <a:sx n="80" d="100"/>
          <a:sy n="80" d="100"/>
        </p:scale>
        <p:origin x="-678" y="-7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howGuides="1">
      <p:cViewPr>
        <p:scale>
          <a:sx n="120" d="100"/>
          <a:sy n="120" d="100"/>
        </p:scale>
        <p:origin x="-239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customXml" Target="../customXml/item3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viewProps" Target="view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3660775" y="468313"/>
            <a:ext cx="2759075" cy="27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800"/>
            </a:lvl1pPr>
          </a:lstStyle>
          <a:p>
            <a:pPr>
              <a:defRPr/>
            </a:pPr>
            <a:r>
              <a:rPr lang="de-DE" smtClean="0"/>
              <a:t>Susanne Volk | Titel</a:t>
            </a:r>
            <a:endParaRPr lang="de-DE" dirty="0"/>
          </a:p>
        </p:txBody>
      </p:sp>
      <p:sp>
        <p:nvSpPr>
          <p:cNvPr id="47111" name="Text Box 7"/>
          <p:cNvSpPr txBox="1">
            <a:spLocks noChangeArrowheads="1"/>
          </p:cNvSpPr>
          <p:nvPr/>
        </p:nvSpPr>
        <p:spPr bwMode="auto">
          <a:xfrm>
            <a:off x="541338" y="8532813"/>
            <a:ext cx="310356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r>
              <a:rPr lang="en-US" sz="800"/>
              <a:t>KIT – University of the State of Baden-Wuerttemberg and </a:t>
            </a:r>
            <a:br>
              <a:rPr lang="en-US" sz="800"/>
            </a:br>
            <a:r>
              <a:rPr lang="en-US" sz="800"/>
              <a:t>National Laboratory of the Helmholtz Association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00" y="190800"/>
            <a:ext cx="1008000" cy="603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5819718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 dirty="0" smtClean="0"/>
              <a:t>Textmasterformate durch Klicken bearbeiten</a:t>
            </a:r>
          </a:p>
          <a:p>
            <a:pPr lvl="1"/>
            <a:r>
              <a:rPr lang="de-DE" noProof="0" dirty="0" smtClean="0"/>
              <a:t>Zweite Ebene</a:t>
            </a:r>
          </a:p>
          <a:p>
            <a:pPr lvl="2"/>
            <a:r>
              <a:rPr lang="de-DE" noProof="0" dirty="0" smtClean="0"/>
              <a:t>Dritte Ebene</a:t>
            </a:r>
          </a:p>
          <a:p>
            <a:pPr lvl="3"/>
            <a:r>
              <a:rPr lang="de-DE" noProof="0" dirty="0" smtClean="0"/>
              <a:t>Vierte Ebene</a:t>
            </a:r>
          </a:p>
          <a:p>
            <a:pPr lvl="4"/>
            <a:r>
              <a:rPr lang="de-DE" noProof="0" dirty="0" smtClean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6AB5DBA3-DFF6-4CFC-93DE-3F08A0E43AD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157825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11</a:t>
            </a:fld>
            <a:endParaRPr lang="de-DE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12</a:t>
            </a:fld>
            <a:endParaRPr lang="de-DE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13</a:t>
            </a:fld>
            <a:endParaRPr lang="de-DE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14</a:t>
            </a:fld>
            <a:endParaRPr lang="de-DE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5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6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7</a:t>
            </a:fld>
            <a:endParaRPr lang="de-DE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9</a:t>
            </a:fld>
            <a:endParaRPr lang="de-DE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de-DE" smtClean="0"/>
              <a:t>Susanne Volk | Titel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6AB5DBA3-DFF6-4CFC-93DE-3F08A0E43ADF}" type="slidenum">
              <a:rPr lang="de-DE" smtClean="0"/>
              <a:pPr>
                <a:defRPr/>
              </a:pPr>
              <a:t>10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10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645024"/>
            <a:ext cx="8928992" cy="279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5" name="Picture 9" descr="II_rahmen_neu_tit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3175"/>
            <a:ext cx="9144000" cy="687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396875" y="6475413"/>
            <a:ext cx="367030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sz="800" dirty="0"/>
              <a:t>KIT – University of the State of Baden-Wuerttemberg and </a:t>
            </a:r>
            <a:r>
              <a:rPr lang="en-US" sz="800" dirty="0" smtClean="0"/>
              <a:t/>
            </a:r>
            <a:br>
              <a:rPr lang="en-US" sz="800" dirty="0" smtClean="0"/>
            </a:br>
            <a:r>
              <a:rPr lang="en-US" sz="800" dirty="0" smtClean="0"/>
              <a:t>National Research Center of the Helmholtz Association</a:t>
            </a:r>
            <a:endParaRPr lang="en-US" sz="800" dirty="0"/>
          </a:p>
        </p:txBody>
      </p:sp>
      <p:sp>
        <p:nvSpPr>
          <p:cNvPr id="13" name="Text Box 21"/>
          <p:cNvSpPr txBox="1">
            <a:spLocks noChangeArrowheads="1"/>
          </p:cNvSpPr>
          <p:nvPr/>
        </p:nvSpPr>
        <p:spPr bwMode="auto">
          <a:xfrm>
            <a:off x="385763" y="3366344"/>
            <a:ext cx="4537075" cy="153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 anchor="ctr">
            <a:spAutoFit/>
          </a:bodyPr>
          <a:lstStyle/>
          <a:p>
            <a:r>
              <a:rPr lang="de-DE" sz="1000" dirty="0" smtClean="0">
                <a:solidFill>
                  <a:schemeClr val="bg1"/>
                </a:solidFill>
              </a:rPr>
              <a:t>STEINBUCH</a:t>
            </a:r>
            <a:r>
              <a:rPr lang="de-DE" sz="1000" baseline="0" dirty="0" smtClean="0">
                <a:solidFill>
                  <a:schemeClr val="bg1"/>
                </a:solidFill>
              </a:rPr>
              <a:t> CENTRE FOR COMPUTING - SCC</a:t>
            </a:r>
            <a:endParaRPr lang="de-DE" sz="1000" dirty="0">
              <a:solidFill>
                <a:schemeClr val="bg1"/>
              </a:solidFill>
            </a:endParaRPr>
          </a:p>
        </p:txBody>
      </p:sp>
      <p:sp>
        <p:nvSpPr>
          <p:cNvPr id="14" name="Text Box 14"/>
          <p:cNvSpPr txBox="1">
            <a:spLocks noChangeArrowheads="1"/>
          </p:cNvSpPr>
          <p:nvPr/>
        </p:nvSpPr>
        <p:spPr bwMode="auto">
          <a:xfrm>
            <a:off x="7318375" y="6497638"/>
            <a:ext cx="17272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>
            <a:spAutoFit/>
          </a:bodyPr>
          <a:lstStyle/>
          <a:p>
            <a:pPr algn="r">
              <a:defRPr/>
            </a:pPr>
            <a:r>
              <a:rPr lang="de-DE" sz="1600" b="1">
                <a:solidFill>
                  <a:schemeClr val="bg1"/>
                </a:solidFill>
              </a:rPr>
              <a:t>www.kit.edu</a:t>
            </a:r>
          </a:p>
        </p:txBody>
      </p:sp>
      <p:pic>
        <p:nvPicPr>
          <p:cNvPr id="26640" name="Picture 13" descr="KIT-Logo-rgb_en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288" y="333375"/>
            <a:ext cx="1619250" cy="74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Susanne Volk - Titel</a:t>
            </a:r>
            <a:endParaRPr lang="en-US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110F1C-E92B-46BE-8CBD-D844289E343F}" type="datetime1">
              <a:rPr lang="de-DE" smtClean="0"/>
              <a:t>09.11.2012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59563" y="333375"/>
            <a:ext cx="2089150" cy="5759450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390525" y="333375"/>
            <a:ext cx="6116638" cy="5759450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Susanne Volk - Titel</a:t>
            </a:r>
            <a:endParaRPr lang="en-US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055BA-862D-41DE-BEBE-76FC155E7D08}" type="datetime1">
              <a:rPr lang="de-DE" smtClean="0"/>
              <a:t>09.11.2012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 dirty="0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Susanne Volk - Titel</a:t>
            </a:r>
            <a:endParaRPr lang="en-US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5CDA2B-5DC8-41DC-8A98-20A3D9FEEA6E}" type="datetime1">
              <a:rPr lang="de-DE" smtClean="0"/>
              <a:t>09.11.2012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Susanne Volk - Titel</a:t>
            </a:r>
            <a:endParaRPr lang="en-US"/>
          </a:p>
        </p:txBody>
      </p:sp>
      <p:sp>
        <p:nvSpPr>
          <p:cNvPr id="5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56141-4A1B-4682-A257-A7D683ED0D51}" type="datetime1">
              <a:rPr lang="de-DE" smtClean="0"/>
              <a:t>09.11.2012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3921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6613" y="1198563"/>
            <a:ext cx="4102100" cy="48942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Susanne Volk - Titel</a:t>
            </a:r>
            <a:endParaRPr lang="en-US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D91619-05B6-4725-8944-9620F94F698C}" type="datetime1">
              <a:rPr lang="de-DE" smtClean="0"/>
              <a:t>09.11.2012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Susanne Volk - Titel</a:t>
            </a:r>
            <a:endParaRPr lang="en-US"/>
          </a:p>
        </p:txBody>
      </p:sp>
      <p:sp>
        <p:nvSpPr>
          <p:cNvPr id="8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14577-4174-4539-8B18-82E1528D3710}" type="datetime1">
              <a:rPr lang="de-DE" smtClean="0"/>
              <a:t>09.11.2012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Susanne Volk - Titel</a:t>
            </a:r>
            <a:endParaRPr lang="en-US"/>
          </a:p>
        </p:txBody>
      </p:sp>
      <p:sp>
        <p:nvSpPr>
          <p:cNvPr id="4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85EE86-553A-4E12-B64C-64408422C2C2}" type="datetime1">
              <a:rPr lang="de-DE" smtClean="0"/>
              <a:t>09.11.2012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Susanne Volk - Titel</a:t>
            </a:r>
            <a:endParaRPr lang="en-US"/>
          </a:p>
        </p:txBody>
      </p:sp>
      <p:sp>
        <p:nvSpPr>
          <p:cNvPr id="3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79158A-B4A7-4DAE-9FCC-93CBB0FC1A35}" type="datetime1">
              <a:rPr lang="de-DE" smtClean="0"/>
              <a:t>09.11.2012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Susanne Volk - Titel</a:t>
            </a:r>
            <a:endParaRPr lang="en-US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AB6314-A176-40C5-86BC-AB24CED82E0E}" type="datetime1">
              <a:rPr lang="de-DE" smtClean="0"/>
              <a:t>09.11.2012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de-DE" noProof="0" smtClean="0"/>
              <a:t>Bild durch Klicken auf Symbol hinzufügen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Susanne Volk - Titel</a:t>
            </a:r>
            <a:endParaRPr lang="en-US"/>
          </a:p>
        </p:txBody>
      </p:sp>
      <p:sp>
        <p:nvSpPr>
          <p:cNvPr id="6" name="Datumsplatzhalter 9"/>
          <p:cNvSpPr>
            <a:spLocks noGrp="1"/>
          </p:cNvSpPr>
          <p:nvPr>
            <p:ph type="dt" sz="half" idx="11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098C47-77F3-448A-A901-BA4760C9E51B}" type="datetime1">
              <a:rPr lang="de-DE" smtClean="0"/>
              <a:t>09.11.2012</a:t>
            </a:fld>
            <a:endParaRPr lang="de-DE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18" Type="http://schemas.openxmlformats.org/officeDocument/2006/relationships/image" Target="../media/image6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7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9" descr="II_rahmen_neu_folg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90525" y="333375"/>
            <a:ext cx="6911975" cy="561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title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2113" y="1198563"/>
            <a:ext cx="8356600" cy="489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add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6011863" y="6453188"/>
            <a:ext cx="2736850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 algn="r">
              <a:spcBef>
                <a:spcPct val="50000"/>
              </a:spcBef>
            </a:pPr>
            <a:r>
              <a:rPr lang="en-US" sz="900" dirty="0" err="1" smtClean="0"/>
              <a:t>Steinbuch</a:t>
            </a:r>
            <a:r>
              <a:rPr lang="en-US" sz="900" baseline="0" dirty="0" smtClean="0"/>
              <a:t> Centre for Computing</a:t>
            </a:r>
            <a:endParaRPr lang="en-US" sz="900" dirty="0"/>
          </a:p>
        </p:txBody>
      </p:sp>
      <p:sp>
        <p:nvSpPr>
          <p:cNvPr id="1035" name="Text Box 11"/>
          <p:cNvSpPr txBox="1">
            <a:spLocks noChangeArrowheads="1"/>
          </p:cNvSpPr>
          <p:nvPr/>
        </p:nvSpPr>
        <p:spPr bwMode="auto">
          <a:xfrm>
            <a:off x="250825" y="6445250"/>
            <a:ext cx="32543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pPr>
              <a:spcBef>
                <a:spcPct val="50000"/>
              </a:spcBef>
              <a:defRPr/>
            </a:pPr>
            <a:fld id="{1667C520-F49C-4D12-A1AD-7CEE7577070E}" type="slidenum">
              <a:rPr lang="de-DE" sz="900" b="1"/>
              <a:pPr>
                <a:spcBef>
                  <a:spcPct val="50000"/>
                </a:spcBef>
                <a:defRPr/>
              </a:pPr>
              <a:t>‹Nr.›</a:t>
            </a:fld>
            <a:endParaRPr lang="de-DE" sz="900" b="1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01800" y="6445250"/>
            <a:ext cx="4248150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defRPr sz="900"/>
            </a:lvl1pPr>
          </a:lstStyle>
          <a:p>
            <a:r>
              <a:rPr lang="en-US" smtClean="0"/>
              <a:t>Susanne Volk - Titel</a:t>
            </a:r>
            <a:endParaRPr lang="en-US"/>
          </a:p>
        </p:txBody>
      </p:sp>
      <p:pic>
        <p:nvPicPr>
          <p:cNvPr id="1037" name="Picture 9" descr="KITlogo_4c_frutige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7667625" y="341313"/>
            <a:ext cx="10842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12000" y="6444000"/>
            <a:ext cx="1044000" cy="360000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81C30B-C5DB-4C5B-AAEE-125CB67994AF}" type="datetime1">
              <a:rPr lang="de-DE" smtClean="0"/>
              <a:t>09.11.2012</a:t>
            </a:fld>
            <a:endParaRPr lang="de-DE" dirty="0"/>
          </a:p>
        </p:txBody>
      </p:sp>
      <p:pic>
        <p:nvPicPr>
          <p:cNvPr id="2050" name="Picture 2"/>
          <p:cNvPicPr>
            <a:picLocks noChangeAspect="1" noChangeArrowheads="1"/>
          </p:cNvPicPr>
          <p:nvPr userDrawn="1"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6372000" y="6433199"/>
            <a:ext cx="691200" cy="35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hf sldNum="0"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Arial" charset="0"/>
        </a:defRPr>
      </a:lvl9pPr>
    </p:titleStyle>
    <p:bodyStyle>
      <a:lvl1pPr marL="314325" indent="-314325" algn="l" rtl="0" eaLnBrk="1" fontAlgn="base" hangingPunct="1">
        <a:spcBef>
          <a:spcPct val="20000"/>
        </a:spcBef>
        <a:spcAft>
          <a:spcPct val="0"/>
        </a:spcAft>
        <a:buBlip>
          <a:blip r:embed="rId16"/>
        </a:buBlip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790575" indent="-314325" algn="l" rtl="0" eaLnBrk="1" fontAlgn="base" hangingPunct="1">
        <a:spcBef>
          <a:spcPct val="20000"/>
        </a:spcBef>
        <a:spcAft>
          <a:spcPct val="0"/>
        </a:spcAft>
        <a:buBlip>
          <a:blip r:embed="rId17"/>
        </a:buBlip>
        <a:defRPr>
          <a:solidFill>
            <a:schemeClr val="tx1"/>
          </a:solidFill>
          <a:latin typeface="+mn-lt"/>
        </a:defRPr>
      </a:lvl2pPr>
      <a:lvl3pPr marL="1209675" indent="-276225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1600">
          <a:solidFill>
            <a:schemeClr val="tx1"/>
          </a:solidFill>
          <a:latin typeface="+mn-lt"/>
        </a:defRPr>
      </a:lvl3pPr>
      <a:lvl4pPr marL="1657350" indent="-276225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1600">
          <a:solidFill>
            <a:schemeClr val="tx1"/>
          </a:solidFill>
          <a:latin typeface="+mn-lt"/>
        </a:defRPr>
      </a:lvl4pPr>
      <a:lvl5pPr marL="2095500" indent="-276225" algn="l" rtl="0" eaLnBrk="1" fontAlgn="base" hangingPunct="1">
        <a:spcBef>
          <a:spcPct val="20000"/>
        </a:spcBef>
        <a:spcAft>
          <a:spcPct val="0"/>
        </a:spcAft>
        <a:buBlip>
          <a:blip r:embed="rId18"/>
        </a:buBlip>
        <a:defRPr sz="16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SzPct val="60000"/>
        <a:buBlip>
          <a:blip r:embed="rId19"/>
        </a:buBlip>
        <a:defRPr sz="1400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4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ggus.eu/pages/ticket.ph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hyperlink" Target="https://ggus.eu/pages/contact.php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4" name="Rectangle 2"/>
          <p:cNvSpPr>
            <a:spLocks noChangeArrowheads="1"/>
          </p:cNvSpPr>
          <p:nvPr/>
        </p:nvSpPr>
        <p:spPr bwMode="auto">
          <a:xfrm>
            <a:off x="395288" y="1412875"/>
            <a:ext cx="8389937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 anchor="b"/>
          <a:lstStyle/>
          <a:p>
            <a:pPr>
              <a:lnSpc>
                <a:spcPct val="90000"/>
              </a:lnSpc>
            </a:pPr>
            <a:r>
              <a:rPr lang="en-US" sz="2600" b="1" dirty="0" smtClean="0">
                <a:solidFill>
                  <a:schemeClr val="tx2"/>
                </a:solidFill>
              </a:rPr>
              <a:t>GGUS Report Generator</a:t>
            </a:r>
            <a:r>
              <a:rPr lang="en-US" sz="2600" b="1" dirty="0">
                <a:solidFill>
                  <a:schemeClr val="tx2"/>
                </a:solidFill>
              </a:rPr>
              <a:t/>
            </a:r>
            <a:br>
              <a:rPr lang="en-US" sz="2600" b="1" dirty="0">
                <a:solidFill>
                  <a:schemeClr val="tx2"/>
                </a:solidFill>
              </a:rPr>
            </a:br>
            <a:endParaRPr lang="en-US" sz="2200" b="1" dirty="0">
              <a:solidFill>
                <a:schemeClr val="tx2"/>
              </a:solidFill>
            </a:endParaRPr>
          </a:p>
        </p:txBody>
      </p:sp>
      <p:sp>
        <p:nvSpPr>
          <p:cNvPr id="30725" name="Rectangle 3"/>
          <p:cNvSpPr>
            <a:spLocks noChangeArrowheads="1"/>
          </p:cNvSpPr>
          <p:nvPr/>
        </p:nvSpPr>
        <p:spPr bwMode="auto">
          <a:xfrm>
            <a:off x="396875" y="2349500"/>
            <a:ext cx="8370888" cy="6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0"/>
          <a:lstStyle/>
          <a:p>
            <a:r>
              <a:rPr lang="en-US" sz="1600" b="1" dirty="0" smtClean="0">
                <a:solidFill>
                  <a:srgbClr val="000000"/>
                </a:solidFill>
              </a:rPr>
              <a:t>G. Grein, C. Rogge, H. Dres, T. Antoni</a:t>
            </a:r>
            <a:endParaRPr lang="en-US" sz="1600" b="1" dirty="0">
              <a:solidFill>
                <a:srgbClr val="000000"/>
              </a:solidFill>
            </a:endParaRPr>
          </a:p>
          <a:p>
            <a:endParaRPr lang="en-US" sz="1600" b="1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Date </a:t>
            </a:r>
            <a:r>
              <a:rPr lang="de-DE" sz="3200" dirty="0" err="1" smtClean="0"/>
              <a:t>aggregation</a:t>
            </a:r>
            <a:endParaRPr lang="de-DE" sz="3200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Date aggregation is possible over</a:t>
            </a:r>
          </a:p>
          <a:p>
            <a:pPr lvl="1"/>
            <a:r>
              <a:rPr lang="en-US" sz="2200" dirty="0"/>
              <a:t>D</a:t>
            </a:r>
            <a:r>
              <a:rPr lang="en-US" sz="2200" dirty="0" smtClean="0"/>
              <a:t>ay</a:t>
            </a:r>
          </a:p>
          <a:p>
            <a:pPr lvl="1"/>
            <a:r>
              <a:rPr lang="en-US" sz="2200" dirty="0" smtClean="0"/>
              <a:t>Week (calendar week counting from Sunday to Saturday)</a:t>
            </a:r>
          </a:p>
          <a:p>
            <a:pPr lvl="1"/>
            <a:r>
              <a:rPr lang="en-US" sz="2200" dirty="0" smtClean="0"/>
              <a:t>Month</a:t>
            </a:r>
          </a:p>
          <a:p>
            <a:pPr lvl="1"/>
            <a:r>
              <a:rPr lang="en-US" sz="2200" dirty="0"/>
              <a:t>Quarter (calendar </a:t>
            </a:r>
            <a:r>
              <a:rPr lang="en-US" sz="2200" dirty="0" smtClean="0"/>
              <a:t>quarter)</a:t>
            </a:r>
          </a:p>
          <a:p>
            <a:pPr lvl="1"/>
            <a:r>
              <a:rPr lang="de-DE" sz="2200" dirty="0" smtClean="0"/>
              <a:t>Year</a:t>
            </a:r>
          </a:p>
          <a:p>
            <a:endParaRPr lang="de-DE" sz="2200" dirty="0" smtClean="0"/>
          </a:p>
          <a:p>
            <a:r>
              <a:rPr lang="de-DE" sz="2400" dirty="0" smtClean="0"/>
              <a:t>Default: </a:t>
            </a:r>
            <a:r>
              <a:rPr lang="de-DE" sz="2400" dirty="0" err="1" smtClean="0"/>
              <a:t>Month</a:t>
            </a:r>
            <a:endParaRPr lang="de-DE" sz="2400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996952"/>
            <a:ext cx="4059143" cy="2592288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3" name="Textfeld 2"/>
          <p:cNvSpPr txBox="1"/>
          <p:nvPr/>
        </p:nvSpPr>
        <p:spPr>
          <a:xfrm>
            <a:off x="4572000" y="5733256"/>
            <a:ext cx="4059143" cy="4308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2200" dirty="0" err="1" smtClean="0"/>
              <a:t>Week</a:t>
            </a:r>
            <a:r>
              <a:rPr lang="de-DE" sz="2200" dirty="0" smtClean="0"/>
              <a:t> </a:t>
            </a:r>
            <a:r>
              <a:rPr lang="de-DE" sz="2200" dirty="0" err="1" smtClean="0"/>
              <a:t>aggregation</a:t>
            </a:r>
            <a:endParaRPr lang="de-DE" sz="2200" dirty="0"/>
          </a:p>
        </p:txBody>
      </p:sp>
    </p:spTree>
    <p:extLst>
      <p:ext uri="{BB962C8B-B14F-4D97-AF65-F5344CB8AC3E}">
        <p14:creationId xmlns:p14="http://schemas.microsoft.com/office/powerpoint/2010/main" val="183893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err="1" smtClean="0"/>
              <a:t>Result</a:t>
            </a:r>
            <a:r>
              <a:rPr lang="de-DE" sz="3200" dirty="0" smtClean="0"/>
              <a:t> list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76250" lvl="1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230" y="1218858"/>
            <a:ext cx="8335539" cy="4896534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2" name="Pfeil nach rechts 1"/>
          <p:cNvSpPr/>
          <p:nvPr/>
        </p:nvSpPr>
        <p:spPr>
          <a:xfrm>
            <a:off x="75846" y="5013176"/>
            <a:ext cx="328383" cy="14401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6580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err="1" smtClean="0"/>
              <a:t>Result</a:t>
            </a:r>
            <a:r>
              <a:rPr lang="de-DE" sz="3200" dirty="0" smtClean="0"/>
              <a:t> list </a:t>
            </a:r>
            <a:r>
              <a:rPr lang="de-DE" sz="3200" dirty="0" err="1" smtClean="0"/>
              <a:t>details</a:t>
            </a:r>
            <a:endParaRPr lang="de-DE" sz="3200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99592" y="1069383"/>
            <a:ext cx="7484901" cy="5195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641821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err="1" smtClean="0"/>
              <a:t>Result</a:t>
            </a:r>
            <a:r>
              <a:rPr lang="de-DE" sz="3200" dirty="0" smtClean="0"/>
              <a:t> list </a:t>
            </a:r>
            <a:r>
              <a:rPr lang="de-DE" sz="3200" dirty="0" err="1" smtClean="0"/>
              <a:t>features</a:t>
            </a:r>
            <a:endParaRPr lang="de-DE" sz="3200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875" y="1335761"/>
            <a:ext cx="8071866" cy="435937"/>
          </a:xfrm>
          <a:prstGeom prst="rect">
            <a:avLst/>
          </a:prstGeom>
          <a:ln>
            <a:solidFill>
              <a:schemeClr val="accent1"/>
            </a:solidFill>
          </a:ln>
        </p:spPr>
      </p:pic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92113" y="1988840"/>
            <a:ext cx="8356600" cy="4103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6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7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dirty="0" smtClean="0"/>
              <a:t>Search</a:t>
            </a:r>
          </a:p>
          <a:p>
            <a:endParaRPr lang="en-US" sz="2400" dirty="0" smtClean="0"/>
          </a:p>
          <a:p>
            <a:r>
              <a:rPr lang="en-US" sz="2400" dirty="0" smtClean="0"/>
              <a:t>Refresh</a:t>
            </a:r>
          </a:p>
          <a:p>
            <a:endParaRPr lang="en-US" sz="2400" dirty="0" smtClean="0"/>
          </a:p>
          <a:p>
            <a:r>
              <a:rPr lang="en-US" sz="2400" dirty="0" smtClean="0"/>
              <a:t>Export</a:t>
            </a:r>
          </a:p>
          <a:p>
            <a:pPr lvl="1"/>
            <a:r>
              <a:rPr lang="en-US" sz="2200" dirty="0" smtClean="0"/>
              <a:t>Exporting result list data without column labels</a:t>
            </a:r>
          </a:p>
          <a:p>
            <a:pPr lvl="1"/>
            <a:r>
              <a:rPr lang="en-US" sz="2200" dirty="0" smtClean="0"/>
              <a:t>Export format .</a:t>
            </a:r>
            <a:r>
              <a:rPr lang="en-US" sz="2200" dirty="0" err="1" smtClean="0"/>
              <a:t>csv</a:t>
            </a:r>
            <a:endParaRPr lang="en-US" sz="2200" dirty="0" smtClean="0"/>
          </a:p>
          <a:p>
            <a:endParaRPr lang="en-US" sz="2400" dirty="0" smtClean="0"/>
          </a:p>
          <a:p>
            <a:r>
              <a:rPr lang="en-US" sz="2400" dirty="0" smtClean="0"/>
              <a:t>Export what you see</a:t>
            </a:r>
          </a:p>
          <a:p>
            <a:pPr lvl="1"/>
            <a:r>
              <a:rPr lang="en-US" sz="2200" dirty="0" smtClean="0"/>
              <a:t>Exporting result list data including column labels</a:t>
            </a:r>
            <a:endParaRPr lang="de-DE" sz="2200" dirty="0" smtClean="0"/>
          </a:p>
        </p:txBody>
      </p:sp>
    </p:spTree>
    <p:extLst>
      <p:ext uri="{BB962C8B-B14F-4D97-AF65-F5344CB8AC3E}">
        <p14:creationId xmlns:p14="http://schemas.microsoft.com/office/powerpoint/2010/main" val="978488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err="1" smtClean="0"/>
              <a:t>Result</a:t>
            </a:r>
            <a:r>
              <a:rPr lang="de-DE" sz="3200" dirty="0" smtClean="0"/>
              <a:t> list </a:t>
            </a:r>
            <a:r>
              <a:rPr lang="de-DE" sz="3200" dirty="0" err="1" smtClean="0"/>
              <a:t>search</a:t>
            </a:r>
            <a:endParaRPr lang="de-DE" sz="3200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92113" y="5157192"/>
            <a:ext cx="8356600" cy="935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en-US" sz="2400" dirty="0" smtClean="0"/>
              <a:t>Searching result lists</a:t>
            </a:r>
          </a:p>
          <a:p>
            <a:pPr lvl="1"/>
            <a:r>
              <a:rPr lang="en-US" sz="2200" dirty="0" smtClean="0"/>
              <a:t>Search parameters are the column labels of the result list</a:t>
            </a:r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1124744"/>
            <a:ext cx="4352925" cy="1514475"/>
          </a:xfrm>
          <a:prstGeom prst="rect">
            <a:avLst/>
          </a:prstGeom>
          <a:ln>
            <a:solidFill>
              <a:schemeClr val="accent1"/>
            </a:solidFill>
          </a:ln>
        </p:spPr>
      </p:pic>
      <p:pic>
        <p:nvPicPr>
          <p:cNvPr id="6" name="Grafik 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7688" y="2760390"/>
            <a:ext cx="4391025" cy="2676525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843772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de-DE" sz="3200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392113" y="1340768"/>
            <a:ext cx="8356600" cy="4752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31432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3"/>
              </a:buBlip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90575" indent="-3143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4"/>
              </a:buBlip>
              <a:defRPr>
                <a:solidFill>
                  <a:schemeClr val="tx1"/>
                </a:solidFill>
                <a:latin typeface="+mn-lt"/>
              </a:defRPr>
            </a:lvl2pPr>
            <a:lvl3pPr marL="1209675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3pPr>
            <a:lvl4pPr marL="165735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95500" indent="-276225" algn="l" rtl="0" eaLnBrk="1" fontAlgn="base" hangingPunct="1">
              <a:spcBef>
                <a:spcPct val="20000"/>
              </a:spcBef>
              <a:spcAft>
                <a:spcPct val="0"/>
              </a:spcAft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SzPct val="60000"/>
              <a:buBlip>
                <a:blip r:embed="rId6"/>
              </a:buBlip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  <a:p>
            <a:pPr marL="0" indent="0" algn="ctr">
              <a:buNone/>
            </a:pPr>
            <a:r>
              <a:rPr lang="en-US" sz="4800" dirty="0" smtClean="0"/>
              <a:t>Thank you for your attention!</a:t>
            </a:r>
            <a:endParaRPr lang="de-DE" sz="4800" dirty="0" smtClean="0"/>
          </a:p>
        </p:txBody>
      </p:sp>
    </p:spTree>
    <p:extLst>
      <p:ext uri="{BB962C8B-B14F-4D97-AF65-F5344CB8AC3E}">
        <p14:creationId xmlns:p14="http://schemas.microsoft.com/office/powerpoint/2010/main" val="39726259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err="1" smtClean="0"/>
              <a:t>Purpose</a:t>
            </a:r>
            <a:endParaRPr lang="de-DE" sz="3200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400" dirty="0" err="1"/>
              <a:t>Provide</a:t>
            </a:r>
            <a:r>
              <a:rPr lang="de-DE" sz="2400" dirty="0"/>
              <a:t> a </a:t>
            </a:r>
            <a:r>
              <a:rPr lang="de-DE" sz="2400" dirty="0" err="1"/>
              <a:t>tool</a:t>
            </a:r>
            <a:r>
              <a:rPr lang="de-DE" sz="2400" dirty="0"/>
              <a:t> for </a:t>
            </a:r>
            <a:endParaRPr lang="de-DE" sz="2400" dirty="0" smtClean="0"/>
          </a:p>
          <a:p>
            <a:pPr lvl="1"/>
            <a:r>
              <a:rPr lang="de-DE" sz="2000" dirty="0" smtClean="0"/>
              <a:t>Easy </a:t>
            </a:r>
            <a:r>
              <a:rPr lang="de-DE" sz="2000" dirty="0" err="1"/>
              <a:t>reporting</a:t>
            </a:r>
            <a:r>
              <a:rPr lang="de-DE" sz="2000" dirty="0"/>
              <a:t> on </a:t>
            </a:r>
            <a:r>
              <a:rPr lang="de-DE" sz="2000" dirty="0" err="1"/>
              <a:t>most</a:t>
            </a:r>
            <a:r>
              <a:rPr lang="de-DE" sz="2000" dirty="0"/>
              <a:t> </a:t>
            </a:r>
            <a:r>
              <a:rPr lang="de-DE" sz="2000" dirty="0" err="1"/>
              <a:t>common</a:t>
            </a:r>
            <a:r>
              <a:rPr lang="de-DE" sz="2000" dirty="0"/>
              <a:t> </a:t>
            </a:r>
            <a:r>
              <a:rPr lang="de-DE" sz="2000" dirty="0" err="1" smtClean="0"/>
              <a:t>key</a:t>
            </a:r>
            <a:r>
              <a:rPr lang="de-DE" sz="2000" dirty="0" smtClean="0"/>
              <a:t> </a:t>
            </a:r>
            <a:r>
              <a:rPr lang="de-DE" sz="2000" dirty="0" err="1"/>
              <a:t>performance</a:t>
            </a:r>
            <a:r>
              <a:rPr lang="de-DE" sz="2000" dirty="0"/>
              <a:t> </a:t>
            </a:r>
            <a:r>
              <a:rPr lang="de-DE" sz="2000" dirty="0" err="1"/>
              <a:t>indicators</a:t>
            </a:r>
            <a:endParaRPr lang="de-DE" sz="2000" dirty="0"/>
          </a:p>
          <a:p>
            <a:pPr lvl="1"/>
            <a:r>
              <a:rPr lang="de-DE" sz="2000" dirty="0" err="1"/>
              <a:t>Offering</a:t>
            </a:r>
            <a:r>
              <a:rPr lang="de-DE" sz="2000" dirty="0"/>
              <a:t> </a:t>
            </a:r>
            <a:r>
              <a:rPr lang="de-DE" sz="2000" dirty="0" err="1"/>
              <a:t>reports</a:t>
            </a:r>
            <a:r>
              <a:rPr lang="de-DE" sz="2000" dirty="0"/>
              <a:t> in </a:t>
            </a:r>
            <a:r>
              <a:rPr lang="de-DE" sz="2000" dirty="0" err="1"/>
              <a:t>self</a:t>
            </a:r>
            <a:r>
              <a:rPr lang="de-DE" sz="2000" dirty="0"/>
              <a:t>-service</a:t>
            </a:r>
          </a:p>
          <a:p>
            <a:pPr lvl="1"/>
            <a:r>
              <a:rPr lang="de-DE" sz="2000" dirty="0" err="1"/>
              <a:t>Exporting</a:t>
            </a:r>
            <a:r>
              <a:rPr lang="de-DE" sz="2000" dirty="0"/>
              <a:t> </a:t>
            </a:r>
            <a:r>
              <a:rPr lang="de-DE" sz="2000" dirty="0" err="1"/>
              <a:t>report</a:t>
            </a:r>
            <a:r>
              <a:rPr lang="de-DE" sz="2000" dirty="0"/>
              <a:t> </a:t>
            </a:r>
            <a:r>
              <a:rPr lang="de-DE" sz="2000" dirty="0" err="1"/>
              <a:t>data</a:t>
            </a:r>
            <a:r>
              <a:rPr lang="de-DE" sz="2000" dirty="0"/>
              <a:t> in a </a:t>
            </a:r>
            <a:r>
              <a:rPr lang="de-DE" sz="2000" dirty="0" err="1"/>
              <a:t>generic</a:t>
            </a:r>
            <a:r>
              <a:rPr lang="de-DE" sz="2000" dirty="0"/>
              <a:t> </a:t>
            </a:r>
            <a:r>
              <a:rPr lang="de-DE" sz="2000" dirty="0" err="1"/>
              <a:t>format</a:t>
            </a:r>
            <a:r>
              <a:rPr lang="de-DE" sz="2000" dirty="0"/>
              <a:t> </a:t>
            </a:r>
            <a:r>
              <a:rPr lang="de-DE" sz="2000" dirty="0" smtClean="0"/>
              <a:t>for </a:t>
            </a:r>
            <a:r>
              <a:rPr lang="de-DE" sz="2000" dirty="0" err="1"/>
              <a:t>further</a:t>
            </a:r>
            <a:r>
              <a:rPr lang="de-DE" sz="2000" dirty="0"/>
              <a:t> </a:t>
            </a:r>
            <a:r>
              <a:rPr lang="de-DE" sz="2000" dirty="0" err="1" smtClean="0"/>
              <a:t>processing</a:t>
            </a:r>
            <a:endParaRPr lang="de-DE" sz="2000" dirty="0" smtClean="0"/>
          </a:p>
          <a:p>
            <a:pPr lvl="1"/>
            <a:r>
              <a:rPr lang="de-DE" sz="2000" dirty="0" smtClean="0"/>
              <a:t>Reports </a:t>
            </a:r>
            <a:r>
              <a:rPr lang="de-DE" sz="2000" dirty="0" err="1" smtClean="0"/>
              <a:t>requested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EGI-</a:t>
            </a:r>
            <a:r>
              <a:rPr lang="de-DE" sz="2000" dirty="0" err="1" smtClean="0"/>
              <a:t>Inspire</a:t>
            </a:r>
            <a:endParaRPr lang="de-DE" sz="2000" dirty="0" smtClean="0"/>
          </a:p>
          <a:p>
            <a:pPr lvl="1"/>
            <a:r>
              <a:rPr lang="de-DE" sz="2000" dirty="0" smtClean="0"/>
              <a:t>Reports </a:t>
            </a:r>
            <a:r>
              <a:rPr lang="de-DE" sz="2000" dirty="0" err="1" smtClean="0"/>
              <a:t>requested</a:t>
            </a:r>
            <a:r>
              <a:rPr lang="de-DE" sz="2000" dirty="0" smtClean="0"/>
              <a:t> </a:t>
            </a:r>
            <a:r>
              <a:rPr lang="de-DE" sz="2000" dirty="0" err="1" smtClean="0"/>
              <a:t>by</a:t>
            </a:r>
            <a:r>
              <a:rPr lang="de-DE" sz="2000" dirty="0" smtClean="0"/>
              <a:t> </a:t>
            </a:r>
            <a:r>
              <a:rPr lang="de-DE" sz="2000" dirty="0" err="1" smtClean="0"/>
              <a:t>techonology</a:t>
            </a:r>
            <a:r>
              <a:rPr lang="de-DE" sz="2000" dirty="0" smtClean="0"/>
              <a:t> </a:t>
            </a:r>
            <a:r>
              <a:rPr lang="de-DE" sz="2000" dirty="0" err="1" smtClean="0"/>
              <a:t>providers</a:t>
            </a:r>
            <a:r>
              <a:rPr lang="de-DE" sz="2000" dirty="0" smtClean="0"/>
              <a:t>, e.g. EMI</a:t>
            </a:r>
            <a:endParaRPr lang="de-DE" sz="2000" dirty="0"/>
          </a:p>
          <a:p>
            <a:pPr marL="476250" lvl="1" indent="0">
              <a:buNone/>
            </a:pPr>
            <a:endParaRPr lang="de-DE" sz="2000" dirty="0"/>
          </a:p>
          <a:p>
            <a:r>
              <a:rPr lang="de-DE" sz="2400" dirty="0" err="1" smtClean="0"/>
              <a:t>Replace</a:t>
            </a:r>
            <a:r>
              <a:rPr lang="de-DE" sz="2400" dirty="0"/>
              <a:t> </a:t>
            </a:r>
            <a:r>
              <a:rPr lang="de-DE" sz="2400" dirty="0" err="1" smtClean="0"/>
              <a:t>reports</a:t>
            </a:r>
            <a:r>
              <a:rPr lang="de-DE" sz="2400" dirty="0" smtClean="0"/>
              <a:t> </a:t>
            </a:r>
            <a:r>
              <a:rPr lang="de-DE" sz="2400" dirty="0" err="1" smtClean="0"/>
              <a:t>currently</a:t>
            </a:r>
            <a:r>
              <a:rPr lang="de-DE" sz="2400" dirty="0" smtClean="0"/>
              <a:t> </a:t>
            </a:r>
            <a:r>
              <a:rPr lang="de-DE" sz="2400" dirty="0" err="1" smtClean="0"/>
              <a:t>done</a:t>
            </a:r>
            <a:r>
              <a:rPr lang="de-DE" sz="2400" dirty="0" smtClean="0"/>
              <a:t> </a:t>
            </a:r>
            <a:r>
              <a:rPr lang="de-DE" sz="2400" dirty="0" err="1"/>
              <a:t>by</a:t>
            </a:r>
            <a:r>
              <a:rPr lang="de-DE" sz="2400" dirty="0"/>
              <a:t> GGUS </a:t>
            </a:r>
            <a:r>
              <a:rPr lang="de-DE" sz="2400" dirty="0" smtClean="0"/>
              <a:t>team </a:t>
            </a:r>
            <a:r>
              <a:rPr lang="de-DE" sz="2400" dirty="0" err="1" smtClean="0"/>
              <a:t>manually</a:t>
            </a:r>
            <a:endParaRPr lang="de-DE" sz="2400" dirty="0"/>
          </a:p>
          <a:p>
            <a:pPr marL="0" lvl="1" indent="0">
              <a:buNone/>
            </a:pPr>
            <a:endParaRPr lang="de-DE" sz="2200" dirty="0" smtClean="0"/>
          </a:p>
          <a:p>
            <a:pPr marL="314325" lvl="1">
              <a:buBlip>
                <a:blip r:embed="rId3"/>
              </a:buBlip>
            </a:pPr>
            <a:r>
              <a:rPr lang="de-DE" sz="2400" dirty="0" err="1" smtClean="0"/>
              <a:t>Replace</a:t>
            </a:r>
            <a:r>
              <a:rPr lang="de-DE" sz="2400" dirty="0" smtClean="0"/>
              <a:t> </a:t>
            </a:r>
            <a:r>
              <a:rPr lang="de-DE" sz="2400" dirty="0" err="1" smtClean="0"/>
              <a:t>previous</a:t>
            </a:r>
            <a:r>
              <a:rPr lang="de-DE" sz="2400" dirty="0" smtClean="0"/>
              <a:t> Report Generator</a:t>
            </a:r>
            <a:endParaRPr lang="de-DE" sz="2400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Access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/>
              <a:t>Report Generator linked from GGUS home</a:t>
            </a:r>
          </a:p>
          <a:p>
            <a:pPr marL="476250" lvl="1" indent="0">
              <a:buNone/>
            </a:pPr>
            <a:endParaRPr lang="de-DE" sz="2000" dirty="0" smtClean="0"/>
          </a:p>
          <a:p>
            <a:pPr marL="476250" lvl="1" indent="0">
              <a:buNone/>
            </a:pPr>
            <a:endParaRPr lang="de-DE" sz="2000" dirty="0"/>
          </a:p>
          <a:p>
            <a:pPr marL="476250" lvl="1" indent="0">
              <a:buNone/>
            </a:pPr>
            <a:endParaRPr lang="de-DE" sz="2000" dirty="0" smtClean="0"/>
          </a:p>
          <a:p>
            <a:pPr marL="476250" lvl="1" indent="0">
              <a:buNone/>
            </a:pPr>
            <a:endParaRPr lang="de-DE" sz="2000" dirty="0"/>
          </a:p>
          <a:p>
            <a:pPr marL="476250" lvl="1" indent="0">
              <a:buNone/>
            </a:pPr>
            <a:endParaRPr lang="de-DE" sz="2000" dirty="0" smtClean="0"/>
          </a:p>
          <a:p>
            <a:pPr marL="476250" lvl="1" indent="0">
              <a:buNone/>
            </a:pPr>
            <a:endParaRPr lang="de-DE" sz="2000" dirty="0"/>
          </a:p>
          <a:p>
            <a:r>
              <a:rPr lang="de-DE" sz="2400" dirty="0"/>
              <a:t>Access </a:t>
            </a:r>
            <a:r>
              <a:rPr lang="de-DE" sz="2400" dirty="0" err="1" smtClean="0"/>
              <a:t>restricted</a:t>
            </a:r>
            <a:endParaRPr lang="de-DE" sz="2400" dirty="0"/>
          </a:p>
          <a:p>
            <a:pPr lvl="1"/>
            <a:r>
              <a:rPr lang="en-US" sz="2000" dirty="0"/>
              <a:t>Request access permissions by </a:t>
            </a:r>
            <a:r>
              <a:rPr lang="en-US" sz="2000" dirty="0" smtClean="0">
                <a:solidFill>
                  <a:srgbClr val="0070C0"/>
                </a:solidFill>
                <a:hlinkClick r:id="rId3"/>
              </a:rPr>
              <a:t>GGUS </a:t>
            </a:r>
            <a:r>
              <a:rPr lang="en-US" sz="2000" dirty="0">
                <a:solidFill>
                  <a:srgbClr val="0070C0"/>
                </a:solidFill>
                <a:hlinkClick r:id="rId3"/>
              </a:rPr>
              <a:t>ticket </a:t>
            </a:r>
            <a:r>
              <a:rPr lang="en-US" sz="2000" dirty="0"/>
              <a:t>or a GGUS </a:t>
            </a:r>
            <a:r>
              <a:rPr lang="en-US" sz="2000" dirty="0">
                <a:hlinkClick r:id="rId4"/>
              </a:rPr>
              <a:t>contact</a:t>
            </a:r>
            <a:r>
              <a:rPr lang="en-US" sz="2000" dirty="0"/>
              <a:t> mail.</a:t>
            </a:r>
          </a:p>
          <a:p>
            <a:pPr lvl="1"/>
            <a:r>
              <a:rPr lang="en-US" sz="2000" dirty="0" smtClean="0"/>
              <a:t>The </a:t>
            </a:r>
            <a:r>
              <a:rPr lang="en-US" sz="2000" dirty="0"/>
              <a:t>SLA report </a:t>
            </a:r>
            <a:r>
              <a:rPr lang="en-US" sz="2000" dirty="0" smtClean="0"/>
              <a:t>requires additional permissions and is for technology providers’ use only</a:t>
            </a:r>
            <a:endParaRPr lang="de-DE" sz="2000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3727" y="1988840"/>
            <a:ext cx="3987733" cy="151216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1481089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Reports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z="2400" dirty="0" smtClean="0"/>
              <a:t>Available reports are:</a:t>
            </a:r>
          </a:p>
          <a:p>
            <a:pPr lvl="1"/>
            <a:r>
              <a:rPr lang="en-US" sz="2200" b="1" dirty="0" smtClean="0"/>
              <a:t>Tickets submitted</a:t>
            </a:r>
          </a:p>
          <a:p>
            <a:pPr lvl="1"/>
            <a:r>
              <a:rPr lang="en-US" sz="2200" b="1" dirty="0" smtClean="0"/>
              <a:t>Tickets closed</a:t>
            </a:r>
            <a:r>
              <a:rPr lang="en-US" sz="2200" dirty="0" smtClean="0"/>
              <a:t>; focused on ticket life time</a:t>
            </a:r>
          </a:p>
          <a:p>
            <a:pPr lvl="1"/>
            <a:r>
              <a:rPr lang="en-US" sz="2200" b="1" dirty="0" smtClean="0"/>
              <a:t>Response time</a:t>
            </a:r>
            <a:r>
              <a:rPr lang="en-US" sz="2200" dirty="0" smtClean="0"/>
              <a:t>; time frame from ticket assignment to 1</a:t>
            </a:r>
            <a:r>
              <a:rPr lang="en-US" sz="2200" baseline="30000" dirty="0" smtClean="0"/>
              <a:t>st</a:t>
            </a:r>
            <a:r>
              <a:rPr lang="en-US" sz="2200" dirty="0" smtClean="0"/>
              <a:t> status change</a:t>
            </a:r>
          </a:p>
          <a:p>
            <a:pPr lvl="1"/>
            <a:r>
              <a:rPr lang="en-US" sz="2200" b="1" dirty="0" smtClean="0"/>
              <a:t>Solution time</a:t>
            </a:r>
            <a:r>
              <a:rPr lang="en-US" sz="2200" dirty="0" smtClean="0"/>
              <a:t>; time frame from ticket assignment to status “solved/unsolved”</a:t>
            </a:r>
          </a:p>
          <a:p>
            <a:pPr lvl="1"/>
            <a:r>
              <a:rPr lang="en-US" sz="2200" b="1" dirty="0" smtClean="0"/>
              <a:t>Violated SLA; </a:t>
            </a:r>
            <a:r>
              <a:rPr lang="en-US" sz="2200" dirty="0" smtClean="0"/>
              <a:t>only for technology providers like EMI, IGE etc.</a:t>
            </a:r>
            <a:endParaRPr lang="de-DE" sz="2000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224550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Time </a:t>
            </a:r>
            <a:r>
              <a:rPr lang="de-DE" sz="3200" dirty="0" err="1" smtClean="0"/>
              <a:t>prerequisites</a:t>
            </a:r>
            <a:endParaRPr lang="de-DE" sz="3200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z="2400" dirty="0" smtClean="0"/>
              <a:t>Office </a:t>
            </a:r>
            <a:r>
              <a:rPr lang="de-DE" sz="2400" dirty="0" err="1" smtClean="0"/>
              <a:t>hours</a:t>
            </a:r>
            <a:endParaRPr lang="de-DE" sz="2400" dirty="0" smtClean="0"/>
          </a:p>
          <a:p>
            <a:pPr lvl="1"/>
            <a:r>
              <a:rPr lang="de-DE" sz="2200" dirty="0" err="1" smtClean="0"/>
              <a:t>Assuming</a:t>
            </a:r>
            <a:r>
              <a:rPr lang="de-DE" sz="2200" dirty="0" smtClean="0"/>
              <a:t> </a:t>
            </a:r>
            <a:r>
              <a:rPr lang="de-DE" sz="2200" dirty="0" err="1" smtClean="0"/>
              <a:t>office</a:t>
            </a:r>
            <a:r>
              <a:rPr lang="de-DE" sz="2200" dirty="0" smtClean="0"/>
              <a:t> </a:t>
            </a:r>
            <a:r>
              <a:rPr lang="de-DE" sz="2200" dirty="0" err="1" smtClean="0"/>
              <a:t>hours</a:t>
            </a:r>
            <a:r>
              <a:rPr lang="de-DE" sz="2200" dirty="0" smtClean="0"/>
              <a:t> </a:t>
            </a:r>
            <a:r>
              <a:rPr lang="de-DE" sz="2200" dirty="0" err="1" smtClean="0"/>
              <a:t>from</a:t>
            </a:r>
            <a:r>
              <a:rPr lang="de-DE" sz="2200" dirty="0" smtClean="0"/>
              <a:t> 09:00 </a:t>
            </a:r>
            <a:r>
              <a:rPr lang="de-DE" sz="2200" dirty="0" err="1" smtClean="0"/>
              <a:t>to</a:t>
            </a:r>
            <a:r>
              <a:rPr lang="de-DE" sz="2200" dirty="0" smtClean="0"/>
              <a:t> 17:00</a:t>
            </a:r>
          </a:p>
          <a:p>
            <a:pPr lvl="1"/>
            <a:r>
              <a:rPr lang="de-DE" sz="2200" dirty="0" err="1" smtClean="0"/>
              <a:t>Excluding</a:t>
            </a:r>
            <a:r>
              <a:rPr lang="de-DE" sz="2200" dirty="0" smtClean="0"/>
              <a:t> </a:t>
            </a:r>
            <a:r>
              <a:rPr lang="de-DE" sz="2200" dirty="0" err="1" smtClean="0"/>
              <a:t>week-ends</a:t>
            </a:r>
            <a:endParaRPr lang="de-DE" sz="2200" dirty="0" smtClean="0"/>
          </a:p>
          <a:p>
            <a:pPr lvl="1"/>
            <a:r>
              <a:rPr lang="de-DE" sz="2200" dirty="0" smtClean="0"/>
              <a:t>Not </a:t>
            </a:r>
            <a:r>
              <a:rPr lang="de-DE" sz="2200" dirty="0" err="1" smtClean="0"/>
              <a:t>considering</a:t>
            </a:r>
            <a:r>
              <a:rPr lang="de-DE" sz="2200" dirty="0" smtClean="0"/>
              <a:t> national </a:t>
            </a:r>
            <a:r>
              <a:rPr lang="de-DE" sz="2200" dirty="0" err="1" smtClean="0"/>
              <a:t>holidays</a:t>
            </a:r>
            <a:r>
              <a:rPr lang="de-DE" sz="2200" dirty="0" smtClean="0"/>
              <a:t>!</a:t>
            </a:r>
          </a:p>
          <a:p>
            <a:endParaRPr lang="de-DE" sz="2400" dirty="0" smtClean="0"/>
          </a:p>
          <a:p>
            <a:r>
              <a:rPr lang="de-DE" sz="2400" dirty="0" smtClean="0"/>
              <a:t>Time </a:t>
            </a:r>
            <a:r>
              <a:rPr lang="de-DE" sz="2400" dirty="0" err="1" smtClean="0"/>
              <a:t>zones</a:t>
            </a:r>
            <a:endParaRPr lang="de-DE" sz="2400" dirty="0"/>
          </a:p>
          <a:p>
            <a:pPr lvl="1"/>
            <a:r>
              <a:rPr lang="de-DE" sz="2200" dirty="0" smtClean="0"/>
              <a:t>For SUs </a:t>
            </a:r>
            <a:r>
              <a:rPr lang="de-DE" sz="2200" dirty="0" err="1" smtClean="0"/>
              <a:t>covering</a:t>
            </a:r>
            <a:r>
              <a:rPr lang="de-DE" sz="2200" dirty="0" smtClean="0"/>
              <a:t> </a:t>
            </a:r>
            <a:r>
              <a:rPr lang="de-DE" sz="2200" dirty="0" err="1" smtClean="0"/>
              <a:t>several</a:t>
            </a:r>
            <a:r>
              <a:rPr lang="de-DE" sz="2200" dirty="0" smtClean="0"/>
              <a:t> time </a:t>
            </a:r>
            <a:r>
              <a:rPr lang="de-DE" sz="2200" dirty="0" err="1" smtClean="0"/>
              <a:t>zones</a:t>
            </a:r>
            <a:r>
              <a:rPr lang="de-DE" sz="2200" dirty="0" smtClean="0"/>
              <a:t> a </a:t>
            </a:r>
            <a:r>
              <a:rPr lang="de-DE" sz="2200" dirty="0" err="1" smtClean="0"/>
              <a:t>default</a:t>
            </a:r>
            <a:r>
              <a:rPr lang="de-DE" sz="2200" dirty="0" smtClean="0"/>
              <a:t> time </a:t>
            </a:r>
            <a:r>
              <a:rPr lang="de-DE" sz="2200" dirty="0" err="1" smtClean="0"/>
              <a:t>zone</a:t>
            </a:r>
            <a:r>
              <a:rPr lang="de-DE" sz="2200" dirty="0" smtClean="0"/>
              <a:t> </a:t>
            </a:r>
            <a:r>
              <a:rPr lang="de-DE" sz="2200" dirty="0" err="1" smtClean="0"/>
              <a:t>is</a:t>
            </a:r>
            <a:r>
              <a:rPr lang="de-DE" sz="2200" dirty="0" smtClean="0"/>
              <a:t> </a:t>
            </a:r>
            <a:r>
              <a:rPr lang="de-DE" sz="2200" dirty="0" err="1" smtClean="0"/>
              <a:t>used</a:t>
            </a:r>
            <a:r>
              <a:rPr lang="de-DE" sz="2200" dirty="0" smtClean="0"/>
              <a:t>, e.g. </a:t>
            </a:r>
            <a:r>
              <a:rPr lang="de-DE" sz="2200" dirty="0" err="1" smtClean="0"/>
              <a:t>for</a:t>
            </a:r>
            <a:r>
              <a:rPr lang="de-DE" sz="2200" dirty="0" smtClean="0"/>
              <a:t> OSG </a:t>
            </a:r>
            <a:r>
              <a:rPr lang="de-DE" sz="2400" dirty="0" smtClean="0"/>
              <a:t>UTC </a:t>
            </a:r>
            <a:r>
              <a:rPr lang="de-DE" sz="2400" dirty="0"/>
              <a:t>-5 </a:t>
            </a:r>
            <a:r>
              <a:rPr lang="de-DE" sz="2400" dirty="0" err="1"/>
              <a:t>hours</a:t>
            </a:r>
            <a:endParaRPr lang="de-DE" sz="2200" dirty="0" smtClean="0"/>
          </a:p>
          <a:p>
            <a:endParaRPr lang="de-DE" sz="2400" dirty="0" smtClean="0"/>
          </a:p>
          <a:p>
            <a:r>
              <a:rPr lang="de-DE" sz="2400" dirty="0" smtClean="0"/>
              <a:t>Not </a:t>
            </a:r>
            <a:r>
              <a:rPr lang="de-DE" sz="2400" dirty="0" err="1" smtClean="0"/>
              <a:t>considering</a:t>
            </a:r>
            <a:r>
              <a:rPr lang="de-DE" sz="2400" dirty="0" smtClean="0"/>
              <a:t> </a:t>
            </a:r>
            <a:r>
              <a:rPr lang="de-DE" sz="2400" dirty="0" err="1" smtClean="0"/>
              <a:t>summer</a:t>
            </a:r>
            <a:r>
              <a:rPr lang="de-DE" sz="2400" dirty="0" smtClean="0"/>
              <a:t> </a:t>
            </a:r>
            <a:r>
              <a:rPr lang="de-DE" sz="2400" dirty="0" smtClean="0"/>
              <a:t>time!</a:t>
            </a:r>
            <a:endParaRPr lang="de-DE" sz="2400" dirty="0" smtClean="0"/>
          </a:p>
          <a:p>
            <a:pPr marL="0" indent="0">
              <a:buNone/>
            </a:pPr>
            <a:endParaRPr lang="de-DE" sz="2400" dirty="0" smtClean="0"/>
          </a:p>
          <a:p>
            <a:pPr lvl="1"/>
            <a:endParaRPr lang="de-DE" sz="1800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592776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Tickets </a:t>
            </a:r>
            <a:r>
              <a:rPr lang="de-DE" sz="3200" dirty="0" err="1"/>
              <a:t>s</a:t>
            </a:r>
            <a:r>
              <a:rPr lang="de-DE" sz="3200" dirty="0" err="1" smtClean="0"/>
              <a:t>ubmitted</a:t>
            </a:r>
            <a:endParaRPr lang="de-DE" sz="3200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76250" lvl="1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8479" y="1198310"/>
            <a:ext cx="7465929" cy="4534946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7265616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err="1" smtClean="0"/>
              <a:t>Responsible</a:t>
            </a:r>
            <a:r>
              <a:rPr lang="de-DE" sz="3200" dirty="0" smtClean="0"/>
              <a:t> </a:t>
            </a:r>
            <a:r>
              <a:rPr lang="de-DE" sz="3200" dirty="0" err="1" smtClean="0"/>
              <a:t>units</a:t>
            </a:r>
            <a:endParaRPr lang="de-DE" sz="3200" dirty="0" smtClean="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76250" lvl="1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9" y="1340767"/>
            <a:ext cx="6128370" cy="4323439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75550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Status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76250" lvl="1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773695" y="1484784"/>
            <a:ext cx="7596606" cy="3888432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23737417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/>
          <a:p>
            <a:r>
              <a:rPr lang="en-US" dirty="0" smtClean="0"/>
              <a:t>G. Grein – GDB  Meeting</a:t>
            </a:r>
            <a:endParaRPr lang="en-US" dirty="0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de-DE" sz="3200" dirty="0" smtClean="0"/>
              <a:t>Solution time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476250" lvl="1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dirty="0" smtClean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dirty="0" smtClean="0"/>
              <a:t>November 14, 2012</a:t>
            </a:r>
            <a:endParaRPr lang="de-DE" dirty="0"/>
          </a:p>
        </p:txBody>
      </p:sp>
      <p:pic>
        <p:nvPicPr>
          <p:cNvPr id="2" name="Grafik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985"/>
          <a:stretch/>
        </p:blipFill>
        <p:spPr>
          <a:xfrm>
            <a:off x="592811" y="1412776"/>
            <a:ext cx="7958377" cy="4032448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  <p:extLst>
      <p:ext uri="{BB962C8B-B14F-4D97-AF65-F5344CB8AC3E}">
        <p14:creationId xmlns:p14="http://schemas.microsoft.com/office/powerpoint/2010/main" val="33892227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IT_master_ppt2007_en">
  <a:themeElements>
    <a:clrScheme name="Standarddesign 1">
      <a:dk1>
        <a:srgbClr val="000000"/>
      </a:dk1>
      <a:lt1>
        <a:srgbClr val="FFFFFF"/>
      </a:lt1>
      <a:dk2>
        <a:srgbClr val="000000"/>
      </a:dk2>
      <a:lt2>
        <a:srgbClr val="D9D9D9"/>
      </a:lt2>
      <a:accent1>
        <a:srgbClr val="009682"/>
      </a:accent1>
      <a:accent2>
        <a:srgbClr val="4664AA"/>
      </a:accent2>
      <a:accent3>
        <a:srgbClr val="FFFFFF"/>
      </a:accent3>
      <a:accent4>
        <a:srgbClr val="000000"/>
      </a:accent4>
      <a:accent5>
        <a:srgbClr val="AAC9C1"/>
      </a:accent5>
      <a:accent6>
        <a:srgbClr val="3F5A9A"/>
      </a:accent6>
      <a:hlink>
        <a:srgbClr val="808080"/>
      </a:hlink>
      <a:folHlink>
        <a:srgbClr val="7D92C3"/>
      </a:folHlink>
    </a:clrScheme>
    <a:fontScheme name="Standard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tandarddesign 1">
        <a:dk1>
          <a:srgbClr val="000000"/>
        </a:dk1>
        <a:lt1>
          <a:srgbClr val="FFFFFF"/>
        </a:lt1>
        <a:dk2>
          <a:srgbClr val="000000"/>
        </a:dk2>
        <a:lt2>
          <a:srgbClr val="D9D9D9"/>
        </a:lt2>
        <a:accent1>
          <a:srgbClr val="009682"/>
        </a:accent1>
        <a:accent2>
          <a:srgbClr val="4664AA"/>
        </a:accent2>
        <a:accent3>
          <a:srgbClr val="FFFFFF"/>
        </a:accent3>
        <a:accent4>
          <a:srgbClr val="000000"/>
        </a:accent4>
        <a:accent5>
          <a:srgbClr val="AAC9C1"/>
        </a:accent5>
        <a:accent6>
          <a:srgbClr val="3F5A9A"/>
        </a:accent6>
        <a:hlink>
          <a:srgbClr val="808080"/>
        </a:hlink>
        <a:folHlink>
          <a:srgbClr val="7D92C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44D9A8EF63B9AF4FBA5DF98C23A46CD0" ma:contentTypeVersion="0" ma:contentTypeDescription="Ein neues Dokument erstellen." ma:contentTypeScope="" ma:versionID="f44a23bd6864670a20fd9a4a35c7800b">
  <xsd:schema xmlns:xsd="http://www.w3.org/2001/XMLSchema" xmlns:p="http://schemas.microsoft.com/office/2006/metadata/properties" targetNamespace="http://schemas.microsoft.com/office/2006/metadata/properties" ma:root="true" ma:fieldsID="246f02dd96380beb4f7cdcce14d77fd6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 ma:readOnly="tru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354CD78B-CED7-46DE-83D3-30EF5160320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customXml/itemProps2.xml><?xml version="1.0" encoding="utf-8"?>
<ds:datastoreItem xmlns:ds="http://schemas.openxmlformats.org/officeDocument/2006/customXml" ds:itemID="{BD4E537B-FFD1-452D-ADB4-B49499402913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0B34A60-3BB3-4EE6-AD23-2986978F29AE}">
  <ds:schemaRefs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purl.org/dc/dcmitype/"/>
    <ds:schemaRef ds:uri="http://www.w3.org/XML/1998/namespace"/>
    <ds:schemaRef ds:uri="http://purl.org/dc/terms/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KIT_master_ppt2007_en</Template>
  <TotalTime>0</TotalTime>
  <Words>506</Words>
  <Application>Microsoft Office PowerPoint</Application>
  <PresentationFormat>Bildschirmpräsentation (4:3)</PresentationFormat>
  <Paragraphs>133</Paragraphs>
  <Slides>15</Slides>
  <Notes>14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15</vt:i4>
      </vt:variant>
    </vt:vector>
  </HeadingPairs>
  <TitlesOfParts>
    <vt:vector size="16" baseType="lpstr">
      <vt:lpstr>KIT_master_ppt2007_en</vt:lpstr>
      <vt:lpstr>PowerPoint-Präsentation</vt:lpstr>
      <vt:lpstr>Purpose</vt:lpstr>
      <vt:lpstr>Access</vt:lpstr>
      <vt:lpstr>Reports</vt:lpstr>
      <vt:lpstr>Time prerequisites</vt:lpstr>
      <vt:lpstr>Tickets submitted</vt:lpstr>
      <vt:lpstr>Responsible units</vt:lpstr>
      <vt:lpstr>Status</vt:lpstr>
      <vt:lpstr>Solution time</vt:lpstr>
      <vt:lpstr>Date aggregation</vt:lpstr>
      <vt:lpstr>Result list</vt:lpstr>
      <vt:lpstr>Result list details</vt:lpstr>
      <vt:lpstr>Result list features</vt:lpstr>
      <vt:lpstr>Result list search</vt:lpstr>
      <vt:lpstr>PowerPoint-Präsentation</vt:lpstr>
    </vt:vector>
  </TitlesOfParts>
  <Company>FZK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SCC-Präsentationsvorlage_Office2007_englisch</dc:title>
  <dc:creator>susanne volk</dc:creator>
  <cp:lastModifiedBy>Grein</cp:lastModifiedBy>
  <cp:revision>53</cp:revision>
  <cp:lastPrinted>2012-01-05T07:38:25Z</cp:lastPrinted>
  <dcterms:created xsi:type="dcterms:W3CDTF">2012-01-04T10:10:56Z</dcterms:created>
  <dcterms:modified xsi:type="dcterms:W3CDTF">2012-11-09T12:29:18Z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0x01010044D9A8EF63B9AF4FBA5DF98C23A46CD0</vt:lpwstr>
  </property>
</Properties>
</file>