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83" r:id="rId2"/>
  </p:sldMasterIdLst>
  <p:notesMasterIdLst>
    <p:notesMasterId r:id="rId13"/>
  </p:notesMasterIdLst>
  <p:handoutMasterIdLst>
    <p:handoutMasterId r:id="rId14"/>
  </p:handoutMasterIdLst>
  <p:sldIdLst>
    <p:sldId id="258" r:id="rId3"/>
    <p:sldId id="262" r:id="rId4"/>
    <p:sldId id="269" r:id="rId5"/>
    <p:sldId id="265" r:id="rId6"/>
    <p:sldId id="264" r:id="rId7"/>
    <p:sldId id="266" r:id="rId8"/>
    <p:sldId id="267" r:id="rId9"/>
    <p:sldId id="268" r:id="rId10"/>
    <p:sldId id="270" r:id="rId11"/>
    <p:sldId id="259" r:id="rId12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3613" autoAdjust="0"/>
  </p:normalViewPr>
  <p:slideViewPr>
    <p:cSldViewPr>
      <p:cViewPr varScale="1">
        <p:scale>
          <a:sx n="97" d="100"/>
          <a:sy n="97" d="100"/>
        </p:scale>
        <p:origin x="-11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GLUE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GLUE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Sheet1!$A$5</c:f>
              <c:strCache>
                <c:ptCount val="1"/>
                <c:pt idx="0">
                  <c:v>GLUE 2.0 Deployment in WLCG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Sheet1!$B$4:$C$4</c:f>
              <c:strCache>
                <c:ptCount val="2"/>
                <c:pt idx="0">
                  <c:v>GLUE 2.0</c:v>
                </c:pt>
                <c:pt idx="1">
                  <c:v>No GLUE 2.0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108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Sheet1!$G$5</c:f>
              <c:strCache>
                <c:ptCount val="1"/>
                <c:pt idx="0">
                  <c:v>WLCG sites not publishing GLUE 2.0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Sheet1!$H$4:$J$4</c:f>
              <c:strCache>
                <c:ptCount val="3"/>
                <c:pt idx="0">
                  <c:v>EGI</c:v>
                </c:pt>
                <c:pt idx="1">
                  <c:v>OSG</c:v>
                </c:pt>
                <c:pt idx="2">
                  <c:v>Others</c:v>
                </c:pt>
              </c:strCache>
            </c:strRef>
          </c:cat>
          <c:val>
            <c:numRef>
              <c:f>Sheet1!$H$5:$J$5</c:f>
              <c:numCache>
                <c:formatCode>General</c:formatCode>
                <c:ptCount val="3"/>
                <c:pt idx="0">
                  <c:v>12</c:v>
                </c:pt>
                <c:pt idx="1">
                  <c:v>28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4E0B-B8FC-4450-97B8-BBBFF49DA559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22999-CE00-4465-AFA2-0EE2622DD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6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12/11/2012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70" y="4705350"/>
            <a:ext cx="5434963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16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GDB, 12th December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GDB, 12th December 2012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GDB, 12th December 2012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hyperlink" Target="https://indico.cern.ch/conferenceDisplay.py?confId=220247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go.egi.eu/glue2-profil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 for GLUE 2.0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Maria Alandes Pradillo, CERN</a:t>
            </a:r>
          </a:p>
          <a:p>
            <a:pPr algn="ctr"/>
            <a:r>
              <a:rPr lang="en-US" sz="1600" dirty="0" smtClean="0"/>
              <a:t>CERN IT Department, Grid Technology Group</a:t>
            </a: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76600"/>
            <a:ext cx="3733800" cy="53340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GDB 12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December 2012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667000" y="228600"/>
            <a:ext cx="5334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819400" y="990600"/>
            <a:ext cx="6019800" cy="5105400"/>
          </a:xfrm>
        </p:spPr>
        <p:txBody>
          <a:bodyPr>
            <a:normAutofit/>
          </a:bodyPr>
          <a:lstStyle/>
          <a:p>
            <a:r>
              <a:rPr lang="en-GB" dirty="0" smtClean="0"/>
              <a:t>On going effort to:</a:t>
            </a:r>
          </a:p>
          <a:p>
            <a:pPr lvl="1"/>
            <a:r>
              <a:rPr lang="en-GB" dirty="0" smtClean="0"/>
              <a:t>Deploy GLUE 2.0</a:t>
            </a:r>
          </a:p>
          <a:p>
            <a:pPr lvl="1"/>
            <a:r>
              <a:rPr lang="en-GB" dirty="0" smtClean="0"/>
              <a:t>Validate GLUE 2.0 information</a:t>
            </a:r>
          </a:p>
          <a:p>
            <a:pPr lvl="1"/>
            <a:r>
              <a:rPr lang="en-GB" dirty="0" smtClean="0"/>
              <a:t>Provide client tools</a:t>
            </a:r>
          </a:p>
          <a:p>
            <a:r>
              <a:rPr lang="en-GB" dirty="0" smtClean="0"/>
              <a:t>Use cases from experiments will show the way to evolve the current architecture of the IS</a:t>
            </a:r>
          </a:p>
          <a:p>
            <a:r>
              <a:rPr lang="en-GB" dirty="0" smtClean="0"/>
              <a:t>Successful GLUE 2.0 in EGI is needed to involve OSG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GLUE 2.0 deployment status </a:t>
            </a:r>
          </a:p>
          <a:p>
            <a:r>
              <a:rPr lang="en-US" dirty="0" smtClean="0"/>
              <a:t>GLUE 2.0 validation</a:t>
            </a:r>
          </a:p>
          <a:p>
            <a:r>
              <a:rPr lang="en-US" dirty="0" smtClean="0"/>
              <a:t>GLUE 2.0 clients: </a:t>
            </a:r>
            <a:r>
              <a:rPr lang="en-US" dirty="0" err="1" smtClean="0"/>
              <a:t>ginfo</a:t>
            </a:r>
            <a:endParaRPr lang="en-US" dirty="0"/>
          </a:p>
          <a:p>
            <a:r>
              <a:rPr lang="en-US" dirty="0" smtClean="0"/>
              <a:t>Static </a:t>
            </a:r>
            <a:r>
              <a:rPr lang="en-US" dirty="0" err="1" smtClean="0"/>
              <a:t>vs</a:t>
            </a:r>
            <a:r>
              <a:rPr lang="en-US" dirty="0" smtClean="0"/>
              <a:t> Dynamic </a:t>
            </a:r>
            <a:r>
              <a:rPr lang="en-US" dirty="0" err="1" smtClean="0"/>
              <a:t>vs</a:t>
            </a:r>
            <a:r>
              <a:rPr lang="en-US" dirty="0" smtClean="0"/>
              <a:t> Metadata in GLUE 2.0</a:t>
            </a:r>
          </a:p>
          <a:p>
            <a:r>
              <a:rPr lang="en-US" dirty="0" smtClean="0"/>
              <a:t>GLUE 2.0 in OSG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presentation is based on the discussions held at the Information System meeting with users</a:t>
            </a:r>
          </a:p>
          <a:p>
            <a:pPr lvl="1"/>
            <a:r>
              <a:rPr lang="en-US" dirty="0" smtClean="0"/>
              <a:t>Monthly meeting</a:t>
            </a:r>
          </a:p>
          <a:p>
            <a:pPr lvl="1"/>
            <a:r>
              <a:rPr lang="en-US" dirty="0" smtClean="0"/>
              <a:t>IS experts, experiments, EGI and OSG</a:t>
            </a:r>
          </a:p>
          <a:p>
            <a:pPr lvl="1"/>
            <a:r>
              <a:rPr lang="en-US" dirty="0" smtClean="0"/>
              <a:t>First meeting last week:</a:t>
            </a:r>
          </a:p>
          <a:p>
            <a:pPr lvl="2"/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indico.cern.ch/conferenceDisplay.py?confId=220247</a:t>
            </a:r>
            <a:endParaRPr lang="en-US" sz="2000" dirty="0" smtClean="0"/>
          </a:p>
          <a:p>
            <a:r>
              <a:rPr lang="en-US" dirty="0" smtClean="0"/>
              <a:t>General </a:t>
            </a:r>
            <a:r>
              <a:rPr lang="en-US" dirty="0" err="1" smtClean="0"/>
              <a:t>twiki</a:t>
            </a:r>
            <a:r>
              <a:rPr lang="en-US" dirty="0" smtClean="0"/>
              <a:t> page tracking user requirements</a:t>
            </a:r>
          </a:p>
          <a:p>
            <a:pPr lvl="1"/>
            <a:r>
              <a:rPr lang="en-US" sz="2400" dirty="0"/>
              <a:t>https://</a:t>
            </a:r>
            <a:r>
              <a:rPr lang="en-US" sz="2400" dirty="0" smtClean="0"/>
              <a:t>twiki.cern.ch/twiki/bin/view/EGEE/ISUserReq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7" name="Picture 3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590800"/>
            <a:ext cx="1287101" cy="130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58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2.0 deployment status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710423"/>
              </p:ext>
            </p:extLst>
          </p:nvPr>
        </p:nvGraphicFramePr>
        <p:xfrm>
          <a:off x="381000" y="1752600"/>
          <a:ext cx="3962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5577044"/>
              </p:ext>
            </p:extLst>
          </p:nvPr>
        </p:nvGraphicFramePr>
        <p:xfrm>
          <a:off x="4419600" y="1752600"/>
          <a:ext cx="43434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95400" y="4876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EGI sites more are publishing GLUE 2 since November GDB</a:t>
            </a:r>
            <a:endParaRPr lang="en-US" dirty="0"/>
          </a:p>
        </p:txBody>
      </p:sp>
      <p:pic>
        <p:nvPicPr>
          <p:cNvPr id="2050" name="Picture 2" descr="C:\Users\malandes\AppData\Local\Microsoft\Windows\Temporary Internet Files\Content.IE5\XPYKZC97\MC90023058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1" y="4351832"/>
            <a:ext cx="990599" cy="193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5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2.0 validation short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 going work to implement EGI profile document for GLUE 2.0 in glue-validator</a:t>
            </a:r>
          </a:p>
          <a:p>
            <a:pPr lvl="1"/>
            <a:r>
              <a:rPr lang="en-US" u="sng" dirty="0">
                <a:hlinkClick r:id="rId2"/>
              </a:rPr>
              <a:t>http://go.egi.eu/glue2-profile</a:t>
            </a:r>
            <a:endParaRPr lang="en-US" dirty="0"/>
          </a:p>
          <a:p>
            <a:pPr lvl="2"/>
            <a:r>
              <a:rPr lang="en-US" dirty="0" smtClean="0"/>
              <a:t>One test per attribute</a:t>
            </a:r>
          </a:p>
          <a:p>
            <a:r>
              <a:rPr lang="en-US" dirty="0" smtClean="0"/>
              <a:t>Short-term: Integrate glue-validator in SAM</a:t>
            </a:r>
          </a:p>
          <a:p>
            <a:pPr lvl="1"/>
            <a:r>
              <a:rPr lang="en-US" dirty="0" smtClean="0"/>
              <a:t>Monitor GLUE 2.0 compliance</a:t>
            </a:r>
          </a:p>
          <a:p>
            <a:pPr lvl="1"/>
            <a:r>
              <a:rPr lang="en-US" dirty="0" smtClean="0"/>
              <a:t>Plan:</a:t>
            </a:r>
          </a:p>
          <a:p>
            <a:pPr lvl="2"/>
            <a:r>
              <a:rPr lang="en-US" dirty="0" smtClean="0"/>
              <a:t>Request EGI to include glue-validator as a SAM probe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DONE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2"/>
            <a:r>
              <a:rPr lang="en-US" dirty="0" smtClean="0"/>
              <a:t>After approval, include glue-validator probe in the SAM release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 Ideally January release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2"/>
            <a:r>
              <a:rPr lang="en-US" dirty="0" smtClean="0"/>
              <a:t>Start to monitor glue-validator errors as soon as the SAM release is deployed in the different </a:t>
            </a:r>
            <a:r>
              <a:rPr lang="en-US" dirty="0" err="1" smtClean="0"/>
              <a:t>Nagios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instances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 Ideally end of January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6" name="Picture 4" descr="C:\Users\malandes\AppData\Local\Microsoft\Windows\Temporary Internet Files\Content.IE5\XPYKZC97\MP90043923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371600"/>
            <a:ext cx="1714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81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2.0 validation long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4906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Long-term: Integrate glue-validator in the resource BDII</a:t>
            </a:r>
          </a:p>
          <a:p>
            <a:pPr lvl="1"/>
            <a:r>
              <a:rPr lang="en-US" dirty="0" smtClean="0"/>
              <a:t>Enforce more strict checking of GLUE 2.0 compliance before publication</a:t>
            </a:r>
          </a:p>
          <a:p>
            <a:pPr lvl="2"/>
            <a:r>
              <a:rPr lang="en-US" dirty="0" smtClean="0"/>
              <a:t>glue-validator runs in the resource BDII</a:t>
            </a:r>
          </a:p>
          <a:p>
            <a:pPr lvl="2"/>
            <a:r>
              <a:rPr lang="en-US" dirty="0" smtClean="0"/>
              <a:t>Resource BDII only publishes GLUE 2.0 compliant information and publishes nothing otherwise.</a:t>
            </a:r>
          </a:p>
          <a:p>
            <a:pPr lvl="1"/>
            <a:r>
              <a:rPr lang="en-US" dirty="0" smtClean="0"/>
              <a:t>Plan:</a:t>
            </a:r>
          </a:p>
          <a:p>
            <a:pPr lvl="2"/>
            <a:r>
              <a:rPr lang="en-US" dirty="0" smtClean="0"/>
              <a:t>Integration of glue-validator with resource BDII in January 2013.</a:t>
            </a:r>
          </a:p>
          <a:p>
            <a:pPr lvl="2"/>
            <a:r>
              <a:rPr lang="en-US" dirty="0" smtClean="0"/>
              <a:t>Integration of the new version of the resource BDII in all the other MW services:</a:t>
            </a:r>
          </a:p>
          <a:p>
            <a:pPr lvl="3"/>
            <a:r>
              <a:rPr lang="en-US" dirty="0" smtClean="0"/>
              <a:t>This could take several months</a:t>
            </a:r>
          </a:p>
          <a:p>
            <a:pPr lvl="3"/>
            <a:r>
              <a:rPr lang="en-US" dirty="0" smtClean="0"/>
              <a:t>Deployment in EGI could many more months </a:t>
            </a:r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099" name="Picture 3" descr="C:\Users\malandes\AppData\Local\Microsoft\Windows\Temporary Internet Files\Content.IE5\2LWZ4S65\MP90040717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438400"/>
            <a:ext cx="1203499" cy="150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532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2.0 clients: </a:t>
            </a:r>
            <a:r>
              <a:rPr lang="en-US" dirty="0" err="1" smtClean="0"/>
              <a:t>ginfo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version of </a:t>
            </a:r>
            <a:r>
              <a:rPr lang="en-US" dirty="0" err="1" smtClean="0"/>
              <a:t>ginfo</a:t>
            </a:r>
            <a:endParaRPr lang="en-US" dirty="0" smtClean="0"/>
          </a:p>
          <a:p>
            <a:pPr lvl="1"/>
            <a:r>
              <a:rPr lang="en-US" dirty="0" smtClean="0"/>
              <a:t>Extended use cases, not only Service Discovery</a:t>
            </a:r>
          </a:p>
          <a:p>
            <a:pPr lvl="1"/>
            <a:r>
              <a:rPr lang="en-US" dirty="0" smtClean="0"/>
              <a:t>Will implement most popular Information System queries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eedback from experiments based on current use:</a:t>
            </a:r>
          </a:p>
          <a:p>
            <a:pPr lvl="3"/>
            <a:r>
              <a:rPr lang="en-US" dirty="0" smtClean="0"/>
              <a:t>Current </a:t>
            </a:r>
            <a:r>
              <a:rPr lang="en-US" dirty="0" err="1" smtClean="0"/>
              <a:t>ldapsearch</a:t>
            </a:r>
            <a:r>
              <a:rPr lang="en-US" dirty="0" smtClean="0"/>
              <a:t> queries</a:t>
            </a:r>
          </a:p>
          <a:p>
            <a:pPr lvl="3"/>
            <a:r>
              <a:rPr lang="en-US" dirty="0" smtClean="0"/>
              <a:t>Current </a:t>
            </a:r>
            <a:r>
              <a:rPr lang="en-US" dirty="0" err="1" smtClean="0"/>
              <a:t>lcg</a:t>
            </a:r>
            <a:r>
              <a:rPr lang="en-US" dirty="0" smtClean="0"/>
              <a:t>-info/</a:t>
            </a:r>
            <a:r>
              <a:rPr lang="en-US" dirty="0" err="1" smtClean="0"/>
              <a:t>lcg-infosites</a:t>
            </a:r>
            <a:r>
              <a:rPr lang="en-US" dirty="0" smtClean="0"/>
              <a:t> queries</a:t>
            </a:r>
          </a:p>
          <a:p>
            <a:pPr lvl="1"/>
            <a:r>
              <a:rPr lang="en-US" dirty="0" smtClean="0"/>
              <a:t>Feedback being collected</a:t>
            </a:r>
          </a:p>
          <a:p>
            <a:pPr lvl="2"/>
            <a:r>
              <a:rPr lang="en-US" dirty="0" smtClean="0"/>
              <a:t>Development plan will be defined soon</a:t>
            </a:r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122" name="Picture 2" descr="C:\Users\malandes\AppData\Local\Microsoft\Windows\Temporary Internet Files\Content.IE5\IQ8G2QLA\MC9003303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038600"/>
            <a:ext cx="1803149" cy="159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365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Static </a:t>
            </a:r>
            <a:r>
              <a:rPr lang="en-US" dirty="0" err="1" smtClean="0"/>
              <a:t>vs</a:t>
            </a:r>
            <a:r>
              <a:rPr lang="en-US" dirty="0" smtClean="0"/>
              <a:t> Dynamic </a:t>
            </a:r>
            <a:r>
              <a:rPr lang="en-US" dirty="0" err="1" smtClean="0"/>
              <a:t>vs</a:t>
            </a:r>
            <a:r>
              <a:rPr lang="en-US" dirty="0" smtClean="0"/>
              <a:t> Metadata in GLUE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cases from experiments to be collected in the next Information System meeting with users</a:t>
            </a:r>
          </a:p>
          <a:p>
            <a:pPr lvl="1"/>
            <a:r>
              <a:rPr lang="en-US" dirty="0" smtClean="0"/>
              <a:t>Which information is needed?</a:t>
            </a:r>
          </a:p>
          <a:p>
            <a:pPr lvl="1"/>
            <a:r>
              <a:rPr lang="en-US" dirty="0" smtClean="0"/>
              <a:t>Static data can be provided by GOCDB?</a:t>
            </a:r>
          </a:p>
          <a:p>
            <a:pPr lvl="1"/>
            <a:r>
              <a:rPr lang="en-US" dirty="0" smtClean="0"/>
              <a:t>Dynamic data can be provided with messaging?</a:t>
            </a:r>
          </a:p>
          <a:p>
            <a:r>
              <a:rPr lang="en-US" dirty="0" smtClean="0"/>
              <a:t>Feedback for </a:t>
            </a:r>
            <a:r>
              <a:rPr lang="en-US" dirty="0" err="1" smtClean="0"/>
              <a:t>ginfo</a:t>
            </a:r>
            <a:r>
              <a:rPr lang="en-US" dirty="0" smtClean="0"/>
              <a:t> will be very useful</a:t>
            </a:r>
          </a:p>
          <a:p>
            <a:pPr lvl="1"/>
            <a:r>
              <a:rPr lang="en-US" dirty="0" smtClean="0"/>
              <a:t>Which GLUE 2.0 attributes are actually important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146" name="Picture 2" descr="C:\Users\malandes\AppData\Local\Microsoft\Windows\Temporary Internet Files\Content.IE5\IQ8G2QLA\MC9002339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441040"/>
            <a:ext cx="1600200" cy="137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107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GLUE 2.0 in OSG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request from OSG stakeholders to implement GLUE 2.0</a:t>
            </a:r>
          </a:p>
          <a:p>
            <a:r>
              <a:rPr lang="en-US" dirty="0" smtClean="0"/>
              <a:t>GLUE 2.0 needs to be proven in EGI</a:t>
            </a:r>
          </a:p>
          <a:p>
            <a:pPr lvl="1"/>
            <a:r>
              <a:rPr lang="en-US" dirty="0" smtClean="0"/>
              <a:t>It has to be widely deployed</a:t>
            </a:r>
          </a:p>
          <a:p>
            <a:pPr lvl="1"/>
            <a:r>
              <a:rPr lang="en-US" dirty="0" smtClean="0"/>
              <a:t>Users have to trust GLUE 2.0 Information</a:t>
            </a:r>
          </a:p>
          <a:p>
            <a:pPr lvl="1"/>
            <a:r>
              <a:rPr lang="en-US" dirty="0" smtClean="0"/>
              <a:t>Clients and information providers need to work</a:t>
            </a:r>
          </a:p>
          <a:p>
            <a:pPr lvl="2"/>
            <a:r>
              <a:rPr lang="en-US" dirty="0" smtClean="0"/>
              <a:t>Work is on going as presented in the previous slides!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GDB, 12th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170" name="Picture 2" descr="C:\Users\malandes\AppData\Local\Microsoft\Windows\Temporary Internet Files\Content.IE5\2LWZ4S65\MP90044911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876800"/>
            <a:ext cx="16764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72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12446</TotalTime>
  <Words>541</Words>
  <Application>Microsoft Office PowerPoint</Application>
  <PresentationFormat>On-screen Show (4:3)</PresentationFormat>
  <Paragraphs>102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Requirements for GLUE 2.0</vt:lpstr>
      <vt:lpstr>Overview</vt:lpstr>
      <vt:lpstr>Introduction</vt:lpstr>
      <vt:lpstr>Glue 2.0 deployment status</vt:lpstr>
      <vt:lpstr>GLUE 2.0 validation short term</vt:lpstr>
      <vt:lpstr>GLUE 2.0 validation long term</vt:lpstr>
      <vt:lpstr>GLUE 2.0 clients: ginfo</vt:lpstr>
      <vt:lpstr>Static vs Dynamic vs Metadata in GLUE 2.0</vt:lpstr>
      <vt:lpstr>GLUE 2.0 in OSG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Alandes</cp:lastModifiedBy>
  <cp:revision>527</cp:revision>
  <cp:lastPrinted>2012-06-12T13:53:19Z</cp:lastPrinted>
  <dcterms:created xsi:type="dcterms:W3CDTF">2009-11-20T09:29:17Z</dcterms:created>
  <dcterms:modified xsi:type="dcterms:W3CDTF">2012-12-11T15:24:20Z</dcterms:modified>
</cp:coreProperties>
</file>