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8">
  <p:sldMasterIdLst>
    <p:sldMasterId id="2147483660" r:id="rId1"/>
  </p:sldMasterIdLst>
  <p:notesMasterIdLst>
    <p:notesMasterId r:id="rId39"/>
  </p:notesMasterIdLst>
  <p:sldIdLst>
    <p:sldId id="256" r:id="rId2"/>
    <p:sldId id="4677" r:id="rId3"/>
    <p:sldId id="4680" r:id="rId4"/>
    <p:sldId id="4761" r:id="rId5"/>
    <p:sldId id="4749" r:id="rId6"/>
    <p:sldId id="4763" r:id="rId7"/>
    <p:sldId id="4772" r:id="rId8"/>
    <p:sldId id="4765" r:id="rId9"/>
    <p:sldId id="4766" r:id="rId10"/>
    <p:sldId id="4767" r:id="rId11"/>
    <p:sldId id="4768" r:id="rId12"/>
    <p:sldId id="4769" r:id="rId13"/>
    <p:sldId id="4770" r:id="rId14"/>
    <p:sldId id="4764" r:id="rId15"/>
    <p:sldId id="4762" r:id="rId16"/>
    <p:sldId id="1372" r:id="rId17"/>
    <p:sldId id="4773" r:id="rId18"/>
    <p:sldId id="293" r:id="rId19"/>
    <p:sldId id="4777" r:id="rId20"/>
    <p:sldId id="4678" r:id="rId21"/>
    <p:sldId id="4679" r:id="rId22"/>
    <p:sldId id="4750" r:id="rId23"/>
    <p:sldId id="4759" r:id="rId24"/>
    <p:sldId id="257" r:id="rId25"/>
    <p:sldId id="258" r:id="rId26"/>
    <p:sldId id="4774" r:id="rId27"/>
    <p:sldId id="260" r:id="rId28"/>
    <p:sldId id="259" r:id="rId29"/>
    <p:sldId id="4758" r:id="rId30"/>
    <p:sldId id="4776" r:id="rId31"/>
    <p:sldId id="4753" r:id="rId32"/>
    <p:sldId id="4755" r:id="rId33"/>
    <p:sldId id="4756" r:id="rId34"/>
    <p:sldId id="4757" r:id="rId35"/>
    <p:sldId id="4771" r:id="rId36"/>
    <p:sldId id="4775" r:id="rId37"/>
    <p:sldId id="4659" r:id="rId38"/>
  </p:sldIdLst>
  <p:sldSz cx="9144000" cy="6858000" type="screen4x3"/>
  <p:notesSz cx="6669088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801E725-521E-5FDC-C296-52CC2A659A5D}" name="Arnaud Pascal Foussat" initials="AF" userId="S::arnaud.foussat@cern.ch::c982cd93-258e-4b1b-b874-06b7a9b86ac8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A0"/>
    <a:srgbClr val="E35F32"/>
    <a:srgbClr val="73BDFF"/>
    <a:srgbClr val="DDDDDD"/>
    <a:srgbClr val="F09E18"/>
    <a:srgbClr val="92D150"/>
    <a:srgbClr val="82AAFF"/>
    <a:srgbClr val="FFFFCC"/>
    <a:srgbClr val="000000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366" autoAdjust="0"/>
  </p:normalViewPr>
  <p:slideViewPr>
    <p:cSldViewPr snapToGrid="0">
      <p:cViewPr varScale="1">
        <p:scale>
          <a:sx n="65" d="100"/>
          <a:sy n="65" d="100"/>
        </p:scale>
        <p:origin x="1304" y="60"/>
      </p:cViewPr>
      <p:guideLst/>
    </p:cSldViewPr>
  </p:slideViewPr>
  <p:outlineViewPr>
    <p:cViewPr>
      <p:scale>
        <a:sx n="33" d="100"/>
        <a:sy n="33" d="100"/>
      </p:scale>
      <p:origin x="0" y="-522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microsoft.com/office/2018/10/relationships/authors" Target="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7DE3A9-4AB8-481F-8CEF-02B393435A39}" type="datetimeFigureOut">
              <a:rPr lang="en-US" smtClean="0"/>
              <a:t>5/20/2025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1725" y="1241425"/>
            <a:ext cx="4465638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B47746-2A28-4EA8-8490-D2CA264520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3497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Series of mock up both at CERN and INFN during 2025 to validate concepts of structure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B47746-2A28-4EA8-8490-D2CA2645207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1112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B47746-2A28-4EA8-8490-D2CA2645207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1039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bol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7561433E-798B-5F49-9757-E375052C7AD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89872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>
            <a:normAutofit/>
          </a:bodyPr>
          <a:lstStyle>
            <a:lvl1pPr algn="ctr">
              <a:defRPr sz="4600">
                <a:solidFill>
                  <a:srgbClr val="0055A0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0055A0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7E6BD622-F179-471B-E664-872CB41D602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867311" y="6368912"/>
            <a:ext cx="20089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19th September 2024</a:t>
            </a:r>
          </a:p>
        </p:txBody>
      </p:sp>
      <p:sp>
        <p:nvSpPr>
          <p:cNvPr id="12" name="Slide Number Placeholder 3">
            <a:extLst>
              <a:ext uri="{FF2B5EF4-FFF2-40B4-BE49-F238E27FC236}">
                <a16:creationId xmlns:a16="http://schemas.microsoft.com/office/drawing/2014/main" id="{EA8C4E59-58F5-96A5-F637-4C73F4DF93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51B29DE2-929D-A382-CDDA-E228EC2BEA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37722" y="6368912"/>
            <a:ext cx="5049078" cy="5966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SMT Follow up meeting WP3.1       TE-MSC-SMT - </a:t>
            </a:r>
            <a:r>
              <a:rPr lang="en-US" dirty="0" err="1"/>
              <a:t>AFoussat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6012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946" y="1559722"/>
            <a:ext cx="8226854" cy="4567418"/>
          </a:xfrm>
        </p:spPr>
        <p:txBody>
          <a:bodyPr/>
          <a:lstStyle>
            <a:lvl1pPr>
              <a:defRPr sz="2400">
                <a:solidFill>
                  <a:srgbClr val="0055A0"/>
                </a:solidFill>
                <a:latin typeface="+mn-lt"/>
              </a:defRPr>
            </a:lvl1pPr>
            <a:lvl2pPr>
              <a:defRPr sz="2000">
                <a:solidFill>
                  <a:srgbClr val="0055A0"/>
                </a:solidFill>
                <a:latin typeface="+mn-lt"/>
              </a:defRPr>
            </a:lvl2pPr>
            <a:lvl3pPr>
              <a:defRPr sz="1800">
                <a:solidFill>
                  <a:srgbClr val="0055A0"/>
                </a:solidFill>
                <a:latin typeface="+mn-lt"/>
              </a:defRPr>
            </a:lvl3pPr>
            <a:lvl4pPr>
              <a:defRPr>
                <a:solidFill>
                  <a:srgbClr val="0055A0"/>
                </a:solidFill>
                <a:latin typeface="+mn-lt"/>
              </a:defRPr>
            </a:lvl4pPr>
            <a:lvl5pPr>
              <a:defRPr>
                <a:solidFill>
                  <a:srgbClr val="0055A0"/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7469C01-2A0C-980C-2E67-D53C32938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00047"/>
            <a:ext cx="8229600" cy="1325563"/>
          </a:xfrm>
        </p:spPr>
        <p:txBody>
          <a:bodyPr>
            <a:normAutofit/>
          </a:bodyPr>
          <a:lstStyle>
            <a:lvl1pPr>
              <a:defRPr sz="4600">
                <a:solidFill>
                  <a:srgbClr val="0055A0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3">
            <a:extLst>
              <a:ext uri="{FF2B5EF4-FFF2-40B4-BE49-F238E27FC236}">
                <a16:creationId xmlns:a16="http://schemas.microsoft.com/office/drawing/2014/main" id="{A55E10F6-72A9-29A4-5D7B-890962E753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Date Placeholder 1">
            <a:extLst>
              <a:ext uri="{FF2B5EF4-FFF2-40B4-BE49-F238E27FC236}">
                <a16:creationId xmlns:a16="http://schemas.microsoft.com/office/drawing/2014/main" id="{C072FFBA-7B02-5A84-EC23-B3A95ABB9E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55346" y="637153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1920/05/2025</a:t>
            </a:r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1A6053B0-04C1-2383-D441-9F671378FE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19061" y="6403922"/>
            <a:ext cx="4659295" cy="3175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SMT Follow up meeting WP3.1       TE-MSC-SMT - </a:t>
            </a:r>
            <a:r>
              <a:rPr lang="en-US" dirty="0" err="1"/>
              <a:t>AFoussat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2895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">
            <a:extLst>
              <a:ext uri="{FF2B5EF4-FFF2-40B4-BE49-F238E27FC236}">
                <a16:creationId xmlns:a16="http://schemas.microsoft.com/office/drawing/2014/main" id="{D41628F9-2897-6C93-7BF5-D09531B823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56633" y="6359364"/>
            <a:ext cx="24885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algn="ctr"/>
            <a:r>
              <a:rPr lang="en-US" dirty="0"/>
              <a:t>SMT Follow up meeting WP3.1       TE-MSC-SMT - </a:t>
            </a:r>
            <a:r>
              <a:rPr lang="en-US" dirty="0" err="1"/>
              <a:t>AFoussat</a:t>
            </a:r>
            <a:endParaRPr lang="en-US" dirty="0"/>
          </a:p>
          <a:p>
            <a:pPr algn="ctr"/>
            <a:endParaRPr lang="en-US" dirty="0"/>
          </a:p>
        </p:txBody>
      </p:sp>
      <p:sp>
        <p:nvSpPr>
          <p:cNvPr id="12" name="Footer Placeholder 2">
            <a:extLst>
              <a:ext uri="{FF2B5EF4-FFF2-40B4-BE49-F238E27FC236}">
                <a16:creationId xmlns:a16="http://schemas.microsoft.com/office/drawing/2014/main" id="{CAAFB263-46D7-EC2A-BCB3-518A07D8F8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52234" y="6359364"/>
            <a:ext cx="20261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Nicola Sala</a:t>
            </a:r>
            <a:endParaRPr lang="en-US" dirty="0"/>
          </a:p>
        </p:txBody>
      </p:sp>
      <p:sp>
        <p:nvSpPr>
          <p:cNvPr id="13" name="Slide Number Placeholder 3">
            <a:extLst>
              <a:ext uri="{FF2B5EF4-FFF2-40B4-BE49-F238E27FC236}">
                <a16:creationId xmlns:a16="http://schemas.microsoft.com/office/drawing/2014/main" id="{B31B6669-0ADA-4481-709C-4260CD5444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9364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asellaDiTesto 31">
            <a:extLst>
              <a:ext uri="{FF2B5EF4-FFF2-40B4-BE49-F238E27FC236}">
                <a16:creationId xmlns:a16="http://schemas.microsoft.com/office/drawing/2014/main" id="{9F72A74C-615A-0A0F-18D8-538FC572A95E}"/>
              </a:ext>
            </a:extLst>
          </p:cNvPr>
          <p:cNvSpPr txBox="1"/>
          <p:nvPr userDrawn="1"/>
        </p:nvSpPr>
        <p:spPr>
          <a:xfrm>
            <a:off x="2511980" y="453613"/>
            <a:ext cx="4120039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5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FalconD Coils detailed studies</a:t>
            </a:r>
            <a:endParaRPr lang="en-GB" sz="25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65924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243000" indent="-243000">
              <a:buFont typeface="Arial" charset="0"/>
              <a:buChar char="•"/>
              <a:tabLst/>
              <a:defRPr sz="1350">
                <a:solidFill>
                  <a:schemeClr val="tx2"/>
                </a:solidFill>
              </a:defRPr>
            </a:lvl2pPr>
            <a:lvl3pPr marL="486000" indent="-243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729000" indent="-243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1543050" indent="-17145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03.03.2021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SMT Follow up meeting WP3.1       TE-MSC-SMT - </a:t>
            </a:r>
            <a:r>
              <a:rPr lang="en-US" dirty="0" err="1"/>
              <a:t>AFoussat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57441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8E1AEB9-BA1C-59E9-C147-922D6D9DEFE0}"/>
              </a:ext>
            </a:extLst>
          </p:cNvPr>
          <p:cNvSpPr/>
          <p:nvPr userDrawn="1"/>
        </p:nvSpPr>
        <p:spPr>
          <a:xfrm>
            <a:off x="0" y="6281928"/>
            <a:ext cx="9144000" cy="576072"/>
          </a:xfrm>
          <a:prstGeom prst="rect">
            <a:avLst/>
          </a:prstGeom>
          <a:solidFill>
            <a:srgbClr val="0055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5F3B1E43-C7C6-E568-24CB-9973443001C7}"/>
              </a:ext>
            </a:extLst>
          </p:cNvPr>
          <p:cNvSpPr txBox="1">
            <a:spLocks/>
          </p:cNvSpPr>
          <p:nvPr userDrawn="1"/>
        </p:nvSpPr>
        <p:spPr>
          <a:xfrm>
            <a:off x="0" y="5583936"/>
            <a:ext cx="9144000" cy="5930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11" name="Slide Number Placeholder 3">
            <a:extLst>
              <a:ext uri="{FF2B5EF4-FFF2-40B4-BE49-F238E27FC236}">
                <a16:creationId xmlns:a16="http://schemas.microsoft.com/office/drawing/2014/main" id="{7812E66E-0AA2-2E00-4381-04AFDEC24C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B06D0BD-3193-603A-23B4-A9C2E902A42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6557"/>
          <a:stretch/>
        </p:blipFill>
        <p:spPr bwMode="auto">
          <a:xfrm>
            <a:off x="6332" y="6321352"/>
            <a:ext cx="743918" cy="542473"/>
          </a:xfrm>
          <a:prstGeom prst="rect">
            <a:avLst/>
          </a:prstGeom>
          <a:noFill/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D038FEB-BD95-D500-47DD-8840357CE82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2024"/>
          <a:stretch/>
        </p:blipFill>
        <p:spPr bwMode="auto">
          <a:xfrm>
            <a:off x="780685" y="6399783"/>
            <a:ext cx="743918" cy="324713"/>
          </a:xfrm>
          <a:prstGeom prst="rect">
            <a:avLst/>
          </a:prstGeom>
          <a:noFill/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1093344-0165-14B7-35E8-BFC6045EF950}"/>
              </a:ext>
            </a:extLst>
          </p:cNvPr>
          <p:cNvCxnSpPr/>
          <p:nvPr userDrawn="1"/>
        </p:nvCxnSpPr>
        <p:spPr>
          <a:xfrm>
            <a:off x="734831" y="6260282"/>
            <a:ext cx="0" cy="596685"/>
          </a:xfrm>
          <a:prstGeom prst="line">
            <a:avLst/>
          </a:prstGeom>
          <a:ln w="952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3E05A59E-AD6A-38CC-0359-0348CF95223A}"/>
              </a:ext>
            </a:extLst>
          </p:cNvPr>
          <p:cNvSpPr txBox="1">
            <a:spLocks/>
          </p:cNvSpPr>
          <p:nvPr userDrawn="1"/>
        </p:nvSpPr>
        <p:spPr>
          <a:xfrm>
            <a:off x="3804202" y="6396585"/>
            <a:ext cx="47111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400" kern="1200"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6" name="Date Placeholder 1">
            <a:extLst>
              <a:ext uri="{FF2B5EF4-FFF2-40B4-BE49-F238E27FC236}">
                <a16:creationId xmlns:a16="http://schemas.microsoft.com/office/drawing/2014/main" id="{13705F50-0D5D-091C-9F7C-1D243DF0B99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55346" y="637153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29</a:t>
            </a:r>
            <a:r>
              <a:rPr lang="en-US" baseline="30000" dirty="0"/>
              <a:t>th</a:t>
            </a:r>
            <a:r>
              <a:rPr lang="en-US" dirty="0"/>
              <a:t>  August 2024</a:t>
            </a:r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F4CD863B-E09E-C528-2BE9-01D3753CCC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19061" y="6403922"/>
            <a:ext cx="4659295" cy="3175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/>
              <a:t>CERN HFM Forum meeting WP3.1       TE-MSC-SMT - AFoussat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050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1" r:id="rId2"/>
    <p:sldLayoutId id="2147483662" r:id="rId3"/>
    <p:sldLayoutId id="2147483674" r:id="rId4"/>
    <p:sldLayoutId id="2147483675" r:id="rId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4.png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hyperlink" Target="https://indico.cern.ch/event/1521630/" TargetMode="Externa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0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45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10" Type="http://schemas.openxmlformats.org/officeDocument/2006/relationships/image" Target="../media/image43.png"/><Relationship Id="rId4" Type="http://schemas.openxmlformats.org/officeDocument/2006/relationships/image" Target="../media/image38.png"/><Relationship Id="rId9" Type="http://schemas.openxmlformats.org/officeDocument/2006/relationships/image" Target="../media/image42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8.png"/><Relationship Id="rId5" Type="http://schemas.openxmlformats.org/officeDocument/2006/relationships/image" Target="../media/image47.svg"/><Relationship Id="rId4" Type="http://schemas.openxmlformats.org/officeDocument/2006/relationships/image" Target="../media/image46.png"/><Relationship Id="rId9" Type="http://schemas.openxmlformats.org/officeDocument/2006/relationships/image" Target="../media/image5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emf"/><Relationship Id="rId2" Type="http://schemas.openxmlformats.org/officeDocument/2006/relationships/image" Target="../media/image55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7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58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0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emf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emf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plm.cern.ch/p/CAD/cdr:CRNMHFDTA0032:AA.01" TargetMode="External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3293115/1" TargetMode="External"/><Relationship Id="rId2" Type="http://schemas.openxmlformats.org/officeDocument/2006/relationships/hyperlink" Target="https://indico.cern.ch/event/1521630/" TargetMode="Externa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EF40140-50F4-9F46-EACA-668EE5717400}"/>
              </a:ext>
            </a:extLst>
          </p:cNvPr>
          <p:cNvSpPr txBox="1"/>
          <p:nvPr/>
        </p:nvSpPr>
        <p:spPr>
          <a:xfrm>
            <a:off x="662090" y="1156108"/>
            <a:ext cx="8196753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rgbClr val="0055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FALCOND-C  (WP3.1) follow up meeting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i="1" dirty="0">
                <a:solidFill>
                  <a:srgbClr val="0055A0"/>
                </a:solidFill>
              </a:rPr>
              <a:t>Update on mechanical LMK1 mock up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i="1" dirty="0">
                <a:solidFill>
                  <a:srgbClr val="0055A0"/>
                </a:solidFill>
              </a:rPr>
              <a:t>Schedule</a:t>
            </a:r>
          </a:p>
          <a:p>
            <a:pPr algn="ctr"/>
            <a:endParaRPr lang="en-US" sz="3600" dirty="0">
              <a:solidFill>
                <a:srgbClr val="0055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3600" dirty="0">
                <a:solidFill>
                  <a:srgbClr val="0055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SMT meeting, 20/05/2025 </a:t>
            </a:r>
            <a:endParaRPr lang="en-US" sz="2800" dirty="0">
              <a:solidFill>
                <a:srgbClr val="0055A0"/>
              </a:solidFill>
            </a:endParaRPr>
          </a:p>
          <a:p>
            <a:endParaRPr lang="en-US" sz="3200" dirty="0">
              <a:solidFill>
                <a:srgbClr val="0055A0"/>
              </a:solidFill>
            </a:endParaRPr>
          </a:p>
          <a:p>
            <a:r>
              <a:rPr lang="en-US" sz="2800" dirty="0">
                <a:solidFill>
                  <a:srgbClr val="0055A0"/>
                </a:solidFill>
              </a:rPr>
              <a:t>MSC-SMT-Arnaud Foussat, CERN</a:t>
            </a:r>
            <a:endParaRPr lang="en-GB" sz="2800" dirty="0">
              <a:solidFill>
                <a:srgbClr val="0055A0"/>
              </a:solidFill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7F41859-C8EB-8575-9020-462DD932B9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9449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948CD72A-C4B0-989F-6FDA-7CF0E07812E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54147" y="3323581"/>
            <a:ext cx="4115202" cy="2838070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534DFD4D-E766-B9C9-68D0-1D306CD3EB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Horizontal load pads</a:t>
            </a:r>
            <a:endParaRPr lang="en-GB" sz="4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497015-52EA-E1CA-AEC5-30683D368E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2916A10-C859-4CD8-2696-7DC79CFDF9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3104690"/>
            <a:ext cx="4374651" cy="312052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D3B18BF-4CFC-B1A9-1D15-6F130CCEEC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97377" y="106872"/>
            <a:ext cx="4117031" cy="291425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9472FB8-AE2E-95FC-C763-43431D38AA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9592" y="2498743"/>
            <a:ext cx="2860436" cy="93025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B1EC40E-819B-140F-F4C7-115FFE428EF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18070" y="2174008"/>
            <a:ext cx="1679307" cy="112957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3829EDCF-EF49-3616-F417-AC035C7F9A4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82430" y="973625"/>
            <a:ext cx="1907598" cy="1669997"/>
          </a:xfrm>
          <a:prstGeom prst="rect">
            <a:avLst/>
          </a:prstGeom>
        </p:spPr>
      </p:pic>
      <p:sp>
        <p:nvSpPr>
          <p:cNvPr id="2" name="Footer Placeholder 5">
            <a:extLst>
              <a:ext uri="{FF2B5EF4-FFF2-40B4-BE49-F238E27FC236}">
                <a16:creationId xmlns:a16="http://schemas.microsoft.com/office/drawing/2014/main" id="{B378707A-D923-A098-354F-F0208179D3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19061" y="6403922"/>
            <a:ext cx="4659295" cy="317553"/>
          </a:xfrm>
        </p:spPr>
        <p:txBody>
          <a:bodyPr/>
          <a:lstStyle/>
          <a:p>
            <a:r>
              <a:rPr lang="en-US" dirty="0"/>
              <a:t>SMT Follow up meeting WP3.1       TE-MSC-SMT - </a:t>
            </a:r>
            <a:r>
              <a:rPr lang="en-US" dirty="0" err="1"/>
              <a:t>AFoussat</a:t>
            </a:r>
            <a:endParaRPr lang="en-US" dirty="0"/>
          </a:p>
        </p:txBody>
      </p:sp>
      <p:sp>
        <p:nvSpPr>
          <p:cNvPr id="7" name="Date Placeholder 4">
            <a:extLst>
              <a:ext uri="{FF2B5EF4-FFF2-40B4-BE49-F238E27FC236}">
                <a16:creationId xmlns:a16="http://schemas.microsoft.com/office/drawing/2014/main" id="{9F0749DB-786E-D5A9-E05F-FF037324EA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55346" y="6371535"/>
            <a:ext cx="2133600" cy="365125"/>
          </a:xfrm>
        </p:spPr>
        <p:txBody>
          <a:bodyPr/>
          <a:lstStyle/>
          <a:p>
            <a:r>
              <a:rPr lang="en-US" dirty="0"/>
              <a:t>20 May 2025</a:t>
            </a:r>
          </a:p>
        </p:txBody>
      </p:sp>
    </p:spTree>
    <p:extLst>
      <p:ext uri="{BB962C8B-B14F-4D97-AF65-F5344CB8AC3E}">
        <p14:creationId xmlns:p14="http://schemas.microsoft.com/office/powerpoint/2010/main" val="677201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21A881E2-6CB5-8BE5-BFCA-ADB02D47519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1962" y="4668850"/>
            <a:ext cx="2695237" cy="1571461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8E5AD649-0613-6541-FCE8-26E35CD247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Masters, bladders, alignment keys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65C0D0-2AD7-B15A-8CC6-9AC26B838D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E9091DF-695D-712B-4AC8-3F0145A8DC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962" y="1544537"/>
            <a:ext cx="4391437" cy="303377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E38F24D-EDCB-570F-731F-9DE1CFC85D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4400" y="1045004"/>
            <a:ext cx="3960424" cy="2739596"/>
          </a:xfrm>
          <a:prstGeom prst="rect">
            <a:avLst/>
          </a:prstGeom>
        </p:spPr>
      </p:pic>
      <p:sp>
        <p:nvSpPr>
          <p:cNvPr id="14" name="AutoShape 4" descr="Thumbnail for undefined">
            <a:extLst>
              <a:ext uri="{FF2B5EF4-FFF2-40B4-BE49-F238E27FC236}">
                <a16:creationId xmlns:a16="http://schemas.microsoft.com/office/drawing/2014/main" id="{A72AC568-35FE-B42B-ADF5-E58765D0094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5" name="AutoShape 6">
            <a:extLst>
              <a:ext uri="{FF2B5EF4-FFF2-40B4-BE49-F238E27FC236}">
                <a16:creationId xmlns:a16="http://schemas.microsoft.com/office/drawing/2014/main" id="{92772F8F-203A-FC87-CD56-81668EF8197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72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176D344E-790E-8676-DA17-4C90294F1BE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66372" y="3943511"/>
            <a:ext cx="3960424" cy="2227739"/>
          </a:xfrm>
          <a:prstGeom prst="rect">
            <a:avLst/>
          </a:prstGeom>
        </p:spPr>
      </p:pic>
      <p:sp>
        <p:nvSpPr>
          <p:cNvPr id="2" name="Footer Placeholder 5">
            <a:extLst>
              <a:ext uri="{FF2B5EF4-FFF2-40B4-BE49-F238E27FC236}">
                <a16:creationId xmlns:a16="http://schemas.microsoft.com/office/drawing/2014/main" id="{C384386C-5314-4DFB-7283-C63E4E034E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19061" y="6403922"/>
            <a:ext cx="4659295" cy="317553"/>
          </a:xfrm>
        </p:spPr>
        <p:txBody>
          <a:bodyPr/>
          <a:lstStyle/>
          <a:p>
            <a:r>
              <a:rPr lang="en-US" dirty="0"/>
              <a:t>SMT Follow up meeting WP3.1       TE-MSC-SMT - </a:t>
            </a:r>
            <a:r>
              <a:rPr lang="en-US" dirty="0" err="1"/>
              <a:t>AFoussat</a:t>
            </a:r>
            <a:endParaRPr lang="en-US" dirty="0"/>
          </a:p>
        </p:txBody>
      </p:sp>
      <p:sp>
        <p:nvSpPr>
          <p:cNvPr id="7" name="Date Placeholder 4">
            <a:extLst>
              <a:ext uri="{FF2B5EF4-FFF2-40B4-BE49-F238E27FC236}">
                <a16:creationId xmlns:a16="http://schemas.microsoft.com/office/drawing/2014/main" id="{C75D6838-AD31-89B0-2A34-D3A9397E24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55346" y="6371535"/>
            <a:ext cx="2133600" cy="365125"/>
          </a:xfrm>
        </p:spPr>
        <p:txBody>
          <a:bodyPr/>
          <a:lstStyle/>
          <a:p>
            <a:r>
              <a:rPr lang="en-US" dirty="0"/>
              <a:t>20 May 2025</a:t>
            </a:r>
          </a:p>
        </p:txBody>
      </p:sp>
    </p:spTree>
    <p:extLst>
      <p:ext uri="{BB962C8B-B14F-4D97-AF65-F5344CB8AC3E}">
        <p14:creationId xmlns:p14="http://schemas.microsoft.com/office/powerpoint/2010/main" val="40238330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71BE74D-495F-AB6C-8052-04837B5DA3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BFFDD8E-C2DF-3765-944D-D85796DB97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Vertical load pads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6AD5EC-3CB1-042F-2688-2C5A5E12E9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ADF54B1-305E-6848-0480-704A294EDE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061" y="1544537"/>
            <a:ext cx="3981347" cy="282058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7C56CDD-57F5-D993-0AE2-7DF550E903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7732" y="1058277"/>
            <a:ext cx="4327044" cy="294017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9F9A4DB-DFAD-0ACE-0D04-C47E354B5F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0974" y="4499232"/>
            <a:ext cx="2028744" cy="132294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D5408AB-EB93-3360-771C-9D407AD5EA8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89913" y="3803392"/>
            <a:ext cx="2691357" cy="2356135"/>
          </a:xfrm>
          <a:prstGeom prst="rect">
            <a:avLst/>
          </a:prstGeom>
        </p:spPr>
      </p:pic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8F43E47D-9591-F47A-1CCA-6E065A5B79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19061" y="6403922"/>
            <a:ext cx="4659295" cy="317553"/>
          </a:xfrm>
        </p:spPr>
        <p:txBody>
          <a:bodyPr/>
          <a:lstStyle/>
          <a:p>
            <a:r>
              <a:rPr lang="en-US" dirty="0"/>
              <a:t>SMT Follow up meeting WP3.1       TE-MSC-SMT - </a:t>
            </a:r>
            <a:r>
              <a:rPr lang="en-US" dirty="0" err="1"/>
              <a:t>AFoussat</a:t>
            </a:r>
            <a:endParaRPr lang="en-US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C98AE9F9-9A61-763A-9B27-19653EECDCE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55346" y="6371535"/>
            <a:ext cx="2133600" cy="365125"/>
          </a:xfrm>
        </p:spPr>
        <p:txBody>
          <a:bodyPr/>
          <a:lstStyle/>
          <a:p>
            <a:r>
              <a:rPr lang="en-US" dirty="0"/>
              <a:t>20 May 2025</a:t>
            </a:r>
          </a:p>
        </p:txBody>
      </p:sp>
    </p:spTree>
    <p:extLst>
      <p:ext uri="{BB962C8B-B14F-4D97-AF65-F5344CB8AC3E}">
        <p14:creationId xmlns:p14="http://schemas.microsoft.com/office/powerpoint/2010/main" val="26380377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A9CB7FB-9E0E-BE15-FD78-F806B77B72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2 halves yoke dipole assembly, lamination 5.8 mm thick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292964E-3196-FAE1-2F1C-1C2652EE84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Yoke halves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D19DBF-B4CB-3919-9802-1B52806711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928DDB4-DF84-B092-6C16-C6056D7F76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369" y="2068204"/>
            <a:ext cx="3416476" cy="3683189"/>
          </a:xfrm>
          <a:prstGeom prst="rect">
            <a:avLst/>
          </a:prstGeom>
        </p:spPr>
      </p:pic>
      <p:sp>
        <p:nvSpPr>
          <p:cNvPr id="7" name="AutoShape 2">
            <a:extLst>
              <a:ext uri="{FF2B5EF4-FFF2-40B4-BE49-F238E27FC236}">
                <a16:creationId xmlns:a16="http://schemas.microsoft.com/office/drawing/2014/main" id="{73CCEE60-557C-1822-6AFA-0920DFB183B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412E61A-A0F7-6D71-BABB-A26A03BA28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9061" y="2164863"/>
            <a:ext cx="6258065" cy="3520162"/>
          </a:xfrm>
          <a:prstGeom prst="rect">
            <a:avLst/>
          </a:prstGeom>
        </p:spPr>
      </p:pic>
      <p:sp>
        <p:nvSpPr>
          <p:cNvPr id="10" name="Footer Placeholder 5">
            <a:extLst>
              <a:ext uri="{FF2B5EF4-FFF2-40B4-BE49-F238E27FC236}">
                <a16:creationId xmlns:a16="http://schemas.microsoft.com/office/drawing/2014/main" id="{C293F67B-8DEB-4FD9-6249-CDD1B48647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19061" y="6403922"/>
            <a:ext cx="4659295" cy="317553"/>
          </a:xfrm>
        </p:spPr>
        <p:txBody>
          <a:bodyPr/>
          <a:lstStyle/>
          <a:p>
            <a:r>
              <a:rPr lang="en-US" dirty="0"/>
              <a:t>SMT Follow up meeting WP3.1       TE-MSC-SMT - </a:t>
            </a:r>
            <a:r>
              <a:rPr lang="en-US" dirty="0" err="1"/>
              <a:t>AFoussat</a:t>
            </a:r>
            <a:endParaRPr lang="en-US" dirty="0"/>
          </a:p>
        </p:txBody>
      </p:sp>
      <p:sp>
        <p:nvSpPr>
          <p:cNvPr id="11" name="Date Placeholder 4">
            <a:extLst>
              <a:ext uri="{FF2B5EF4-FFF2-40B4-BE49-F238E27FC236}">
                <a16:creationId xmlns:a16="http://schemas.microsoft.com/office/drawing/2014/main" id="{E9F31D85-88A9-95DE-6E51-AB45B27B70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55346" y="6371535"/>
            <a:ext cx="2133600" cy="365125"/>
          </a:xfrm>
        </p:spPr>
        <p:txBody>
          <a:bodyPr/>
          <a:lstStyle/>
          <a:p>
            <a:r>
              <a:rPr lang="en-US" dirty="0"/>
              <a:t>20 May 2025</a:t>
            </a:r>
          </a:p>
        </p:txBody>
      </p:sp>
    </p:spTree>
    <p:extLst>
      <p:ext uri="{BB962C8B-B14F-4D97-AF65-F5344CB8AC3E}">
        <p14:creationId xmlns:p14="http://schemas.microsoft.com/office/powerpoint/2010/main" val="11654720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9C2A7F6-CBC9-55EE-3344-276DC930BE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45089"/>
            <a:ext cx="8226854" cy="4567418"/>
          </a:xfrm>
        </p:spPr>
        <p:txBody>
          <a:bodyPr>
            <a:normAutofit/>
          </a:bodyPr>
          <a:lstStyle/>
          <a:p>
            <a:r>
              <a:rPr lang="en-US" sz="2800" dirty="0"/>
              <a:t>LMK1 components under procurement: April-Sept 25</a:t>
            </a:r>
          </a:p>
          <a:p>
            <a:pPr lvl="1"/>
            <a:r>
              <a:rPr lang="en-US" sz="2400" dirty="0"/>
              <a:t>Alu shell QXF ( old design ) modified to remove sharp angles, checked fracture FAD load margin</a:t>
            </a:r>
          </a:p>
          <a:p>
            <a:pPr lvl="1"/>
            <a:r>
              <a:rPr lang="en-US" sz="2400" dirty="0"/>
              <a:t> 11T coils section cut, CMM done, shimming plan in progress</a:t>
            </a:r>
          </a:p>
          <a:p>
            <a:pPr lvl="1"/>
            <a:r>
              <a:rPr lang="en-US" sz="2400" dirty="0"/>
              <a:t>GI + shims layers for production (927)</a:t>
            </a:r>
          </a:p>
          <a:p>
            <a:pPr lvl="1"/>
            <a:r>
              <a:rPr lang="en-US" sz="2400" dirty="0"/>
              <a:t>Load pads H, V under procurement ( CERN main workshop), </a:t>
            </a:r>
          </a:p>
          <a:p>
            <a:pPr lvl="1"/>
            <a:r>
              <a:rPr lang="en-US" sz="2400" dirty="0"/>
              <a:t>Rods, pins, alignment &amp; interference keys in progress bladders done ( CERN main workshop) </a:t>
            </a:r>
          </a:p>
          <a:p>
            <a:pPr lvl="1"/>
            <a:r>
              <a:rPr lang="en-US" sz="2400" dirty="0"/>
              <a:t>Insertion rails in procurement, alignment and V-support in completion</a:t>
            </a:r>
          </a:p>
          <a:p>
            <a:pPr lvl="1"/>
            <a:endParaRPr lang="en-US" sz="2400" dirty="0"/>
          </a:p>
          <a:p>
            <a:pPr lvl="1"/>
            <a:endParaRPr lang="en-GB" sz="2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461E61C-D10B-4DB5-3BC7-123E698DEB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Procurement status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C0DDFD-5DE2-6017-5E36-D0FA6966A4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D87F11-7231-6482-A97E-D235B42372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CERN HFM Forum meeting WP3.1       TE-MSC-SMT - AFoussat</a:t>
            </a:r>
            <a:endParaRPr lang="en-US" dirty="0"/>
          </a:p>
        </p:txBody>
      </p:sp>
      <p:sp>
        <p:nvSpPr>
          <p:cNvPr id="7" name="Date Placeholder 4">
            <a:extLst>
              <a:ext uri="{FF2B5EF4-FFF2-40B4-BE49-F238E27FC236}">
                <a16:creationId xmlns:a16="http://schemas.microsoft.com/office/drawing/2014/main" id="{FB7AA77C-8CEA-2038-97A5-4EA5C715C5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55346" y="6371535"/>
            <a:ext cx="2133600" cy="365125"/>
          </a:xfrm>
        </p:spPr>
        <p:txBody>
          <a:bodyPr/>
          <a:lstStyle/>
          <a:p>
            <a:r>
              <a:rPr lang="en-US" dirty="0"/>
              <a:t>20 May 2025</a:t>
            </a:r>
          </a:p>
        </p:txBody>
      </p:sp>
    </p:spTree>
    <p:extLst>
      <p:ext uri="{BB962C8B-B14F-4D97-AF65-F5344CB8AC3E}">
        <p14:creationId xmlns:p14="http://schemas.microsoft.com/office/powerpoint/2010/main" val="27693806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777F8C-8A96-EA46-FDD6-32389608D1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F50A127-7219-14BA-EA20-EECFD49934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Global sequence kinematic document </a:t>
            </a:r>
          </a:p>
          <a:p>
            <a:r>
              <a:rPr lang="en-US" dirty="0"/>
              <a:t>Ancillary support, insertion indexing alignment</a:t>
            </a:r>
          </a:p>
          <a:p>
            <a:r>
              <a:rPr lang="en-US" dirty="0"/>
              <a:t>First assembly Fuji paper trial, shimming plan</a:t>
            </a:r>
          </a:p>
          <a:p>
            <a:r>
              <a:rPr lang="en-US" dirty="0"/>
              <a:t>Detail structure preloading, assembly procedure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Next </a:t>
            </a:r>
          </a:p>
          <a:p>
            <a:r>
              <a:rPr lang="en-US" dirty="0"/>
              <a:t>M1 structure FE design – 2D model update, X section, 3D axial ends preload </a:t>
            </a:r>
          </a:p>
          <a:p>
            <a:r>
              <a:rPr lang="en-US" dirty="0"/>
              <a:t>FQ impact from mode of geometrical possible deformation 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BC5A826-0554-5BF0-9170-1E6C372636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Pending procedure, items design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EE1B69-206C-016E-FCBB-7E5955B097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3E4926-C2E9-121A-0684-BBD01ACE58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CERN HFM Forum meeting WP3.1       TE-MSC-SMT - AFoussat</a:t>
            </a:r>
            <a:endParaRPr lang="en-US" dirty="0"/>
          </a:p>
        </p:txBody>
      </p:sp>
      <p:sp>
        <p:nvSpPr>
          <p:cNvPr id="7" name="Date Placeholder 4">
            <a:extLst>
              <a:ext uri="{FF2B5EF4-FFF2-40B4-BE49-F238E27FC236}">
                <a16:creationId xmlns:a16="http://schemas.microsoft.com/office/drawing/2014/main" id="{5B5FD29F-A060-DB36-7133-5785822B03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55346" y="6371535"/>
            <a:ext cx="2133600" cy="365125"/>
          </a:xfrm>
        </p:spPr>
        <p:txBody>
          <a:bodyPr/>
          <a:lstStyle/>
          <a:p>
            <a:r>
              <a:rPr lang="en-US" dirty="0"/>
              <a:t>20 May 2025</a:t>
            </a:r>
          </a:p>
        </p:txBody>
      </p:sp>
    </p:spTree>
    <p:extLst>
      <p:ext uri="{BB962C8B-B14F-4D97-AF65-F5344CB8AC3E}">
        <p14:creationId xmlns:p14="http://schemas.microsoft.com/office/powerpoint/2010/main" val="4805930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99009A-CD51-4701-54AB-66706E4BC3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C51199C-E097-4696-EB93-848567EF244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/>
              <a:t>16</a:t>
            </a:r>
            <a:r>
              <a:rPr lang="en-US" baseline="30000"/>
              <a:t>TH</a:t>
            </a:r>
            <a:r>
              <a:rPr lang="en-US"/>
              <a:t> January 2025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F346172-FAB2-B1CD-132B-1D658AA78E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Nicola Sala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4D722E-3F42-C8D8-9DED-9BF9CD3A69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9A26406-26DD-99A3-102C-F67DAED68FD8}"/>
              </a:ext>
            </a:extLst>
          </p:cNvPr>
          <p:cNvSpPr txBox="1">
            <a:spLocks/>
          </p:cNvSpPr>
          <p:nvPr/>
        </p:nvSpPr>
        <p:spPr>
          <a:xfrm>
            <a:off x="127919" y="50985"/>
            <a:ext cx="8370546" cy="1196712"/>
          </a:xfrm>
          <a:prstGeom prst="rect">
            <a:avLst/>
          </a:prstGeom>
        </p:spPr>
        <p:txBody>
          <a:bodyPr vert="horz" lIns="45720" rIns="45720" anchor="ctr">
            <a:normAutofit fontScale="92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n-US" sz="4400" dirty="0"/>
              <a:t>CMM of LMK1 11T coil sections</a:t>
            </a:r>
            <a:r>
              <a:rPr lang="en-GB" sz="4200" b="1" dirty="0"/>
              <a:t>: 6-1 (inner layer example)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0DF309D-3471-CA8F-D5A4-7C8A09EDD233}"/>
              </a:ext>
            </a:extLst>
          </p:cNvPr>
          <p:cNvGrpSpPr/>
          <p:nvPr/>
        </p:nvGrpSpPr>
        <p:grpSpPr>
          <a:xfrm>
            <a:off x="3410169" y="1777088"/>
            <a:ext cx="5733831" cy="3330414"/>
            <a:chOff x="1146081" y="1681853"/>
            <a:chExt cx="6851838" cy="3694299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25F14C6B-A270-63B6-20FA-51602132214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1601658" y="1681853"/>
              <a:ext cx="6396261" cy="3694299"/>
            </a:xfrm>
            <a:prstGeom prst="rect">
              <a:avLst/>
            </a:prstGeom>
          </p:spPr>
        </p:pic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AAB8BE0C-8685-5656-0A9B-0C8D749508A8}"/>
                </a:ext>
              </a:extLst>
            </p:cNvPr>
            <p:cNvSpPr/>
            <p:nvPr/>
          </p:nvSpPr>
          <p:spPr>
            <a:xfrm rot="7366877">
              <a:off x="2828253" y="246083"/>
              <a:ext cx="2389037" cy="5753382"/>
            </a:xfrm>
            <a:prstGeom prst="ellipse">
              <a:avLst/>
            </a:prstGeom>
            <a:noFill/>
            <a:ln w="38100">
              <a:solidFill>
                <a:srgbClr val="00B05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719AA0BC-8614-5B48-41D1-67DA3EE72687}"/>
              </a:ext>
            </a:extLst>
          </p:cNvPr>
          <p:cNvGrpSpPr/>
          <p:nvPr/>
        </p:nvGrpSpPr>
        <p:grpSpPr>
          <a:xfrm>
            <a:off x="-33593" y="2670574"/>
            <a:ext cx="5383353" cy="3672737"/>
            <a:chOff x="-33593" y="2670574"/>
            <a:chExt cx="5383353" cy="3672737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63B4944D-B9E9-23DA-F3D9-0AFFBE94EA7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5196" y="2670574"/>
              <a:ext cx="3824692" cy="3211976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1912FC8-0616-9AC1-39FC-A2C5A8766AD8}"/>
                </a:ext>
              </a:extLst>
            </p:cNvPr>
            <p:cNvSpPr txBox="1"/>
            <p:nvPr/>
          </p:nvSpPr>
          <p:spPr>
            <a:xfrm>
              <a:off x="127919" y="5881646"/>
              <a:ext cx="2787558" cy="46166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2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latin typeface="Calibri" panose="020F0502020204030204" pitchFamily="34" charset="0"/>
                  <a:cs typeface="Calibri" panose="020F0502020204030204" pitchFamily="34" charset="0"/>
                </a:rPr>
                <a:t>larger by 60 microns </a:t>
              </a:r>
              <a:endParaRPr lang="en-GB" sz="24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ACC4DA7-4E81-72D8-3376-774C2881310E}"/>
                </a:ext>
              </a:extLst>
            </p:cNvPr>
            <p:cNvSpPr txBox="1"/>
            <p:nvPr/>
          </p:nvSpPr>
          <p:spPr>
            <a:xfrm>
              <a:off x="3536700" y="3910679"/>
              <a:ext cx="1813060" cy="83099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2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latin typeface="Calibri" panose="020F0502020204030204" pitchFamily="34" charset="0"/>
                  <a:cs typeface="Calibri" panose="020F0502020204030204" pitchFamily="34" charset="0"/>
                </a:rPr>
                <a:t>larger by 100</a:t>
              </a:r>
            </a:p>
            <a:p>
              <a:r>
                <a:rPr lang="en-US" sz="2400" dirty="0">
                  <a:latin typeface="Calibri" panose="020F0502020204030204" pitchFamily="34" charset="0"/>
                  <a:cs typeface="Calibri" panose="020F0502020204030204" pitchFamily="34" charset="0"/>
                </a:rPr>
                <a:t>microns </a:t>
              </a:r>
              <a:endParaRPr lang="en-GB" sz="24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74D11F0-9533-DD37-C3D1-81238A6D4D64}"/>
                </a:ext>
              </a:extLst>
            </p:cNvPr>
            <p:cNvSpPr txBox="1"/>
            <p:nvPr/>
          </p:nvSpPr>
          <p:spPr>
            <a:xfrm>
              <a:off x="-33593" y="2804157"/>
              <a:ext cx="2004203" cy="83099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smaller by 100</a:t>
              </a:r>
            </a:p>
            <a:p>
              <a:r>
                <a:rPr lang="en-US" sz="24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microns </a:t>
              </a:r>
              <a:endParaRPr lang="en-GB" sz="2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80F97E97-52C7-7CEE-930A-656E57F1D5D0}"/>
                </a:ext>
              </a:extLst>
            </p:cNvPr>
            <p:cNvCxnSpPr/>
            <p:nvPr/>
          </p:nvCxnSpPr>
          <p:spPr>
            <a:xfrm flipV="1">
              <a:off x="3297747" y="3809777"/>
              <a:ext cx="317771" cy="58366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A0052102-15DA-CD32-D040-F8748B62B48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132376" y="3427288"/>
              <a:ext cx="97207" cy="1500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79A67C5C-B46E-15E1-2B91-7910EC2C94F5}"/>
                </a:ext>
              </a:extLst>
            </p:cNvPr>
            <p:cNvCxnSpPr>
              <a:cxnSpLocks/>
            </p:cNvCxnSpPr>
            <p:nvPr/>
          </p:nvCxnSpPr>
          <p:spPr>
            <a:xfrm>
              <a:off x="1452734" y="5479251"/>
              <a:ext cx="0" cy="247098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C0CC7FE8-81DA-3145-4CFB-82CD5ED1C1FB}"/>
                </a:ext>
              </a:extLst>
            </p:cNvPr>
            <p:cNvCxnSpPr>
              <a:cxnSpLocks/>
            </p:cNvCxnSpPr>
            <p:nvPr/>
          </p:nvCxnSpPr>
          <p:spPr>
            <a:xfrm>
              <a:off x="1664755" y="3764541"/>
              <a:ext cx="269897" cy="247098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062F7AB9-CB27-58A9-5236-89E1E3883C5B}"/>
                </a:ext>
              </a:extLst>
            </p:cNvPr>
            <p:cNvCxnSpPr>
              <a:cxnSpLocks/>
            </p:cNvCxnSpPr>
            <p:nvPr/>
          </p:nvCxnSpPr>
          <p:spPr>
            <a:xfrm>
              <a:off x="1349277" y="4173601"/>
              <a:ext cx="315478" cy="175291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23F5CF99-920C-F740-38FB-97D9DC578FBD}"/>
                </a:ext>
              </a:extLst>
            </p:cNvPr>
            <p:cNvCxnSpPr>
              <a:cxnSpLocks/>
            </p:cNvCxnSpPr>
            <p:nvPr/>
          </p:nvCxnSpPr>
          <p:spPr>
            <a:xfrm>
              <a:off x="1096522" y="4620637"/>
              <a:ext cx="369557" cy="121039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E50880A-7835-8072-423F-6469EAF1635C}"/>
              </a:ext>
            </a:extLst>
          </p:cNvPr>
          <p:cNvSpPr txBox="1">
            <a:spLocks/>
          </p:cNvSpPr>
          <p:nvPr/>
        </p:nvSpPr>
        <p:spPr>
          <a:xfrm>
            <a:off x="1755346" y="637153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300" kern="1200"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20 May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79045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2578A2-4C78-4E9D-A01C-7587FB32F5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3F53BD3-D73C-15B7-A99F-A805FD331E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9234" y="1145291"/>
            <a:ext cx="8226854" cy="4567418"/>
          </a:xfrm>
        </p:spPr>
        <p:txBody>
          <a:bodyPr/>
          <a:lstStyle/>
          <a:p>
            <a:r>
              <a:rPr lang="en-US" dirty="0"/>
              <a:t>Presentation at SMT by </a:t>
            </a:r>
            <a:r>
              <a:rPr lang="en-US" dirty="0" err="1"/>
              <a:t>N.Sala</a:t>
            </a:r>
            <a:r>
              <a:rPr lang="en-US" dirty="0"/>
              <a:t> last 11st March 25, (</a:t>
            </a:r>
            <a:r>
              <a:rPr lang="en-US" dirty="0">
                <a:hlinkClick r:id="rId2"/>
              </a:rPr>
              <a:t>event/1521630/</a:t>
            </a:r>
            <a:r>
              <a:rPr lang="en-US" dirty="0"/>
              <a:t>)</a:t>
            </a:r>
            <a:endParaRPr lang="en-GB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FBE7412-067A-742F-D56D-ED70794286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600" dirty="0">
                <a:solidFill>
                  <a:srgbClr val="0055A0"/>
                </a:solidFill>
                <a:latin typeface="+mn-lt"/>
              </a:rPr>
              <a:t>Structural analysis </a:t>
            </a:r>
            <a:r>
              <a:rPr lang="en-US" dirty="0"/>
              <a:t>outcomes</a:t>
            </a:r>
            <a:endParaRPr lang="en-GB" sz="4600" dirty="0">
              <a:solidFill>
                <a:srgbClr val="0055A0"/>
              </a:solidFill>
              <a:latin typeface="+mn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D01A20-D7C6-5DBE-5F50-CFB354B413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72EFF1-9987-3A4B-D137-3CB64D6F25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CERN HFM Forum meeting WP3.1       TE-MSC-SMT - AFoussat</a:t>
            </a:r>
            <a:endParaRPr lang="en-US" dirty="0"/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ACFB6AB5-931B-D460-9775-3F7E71AF57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97" y="1880111"/>
            <a:ext cx="9144000" cy="4257600"/>
          </a:xfrm>
          <a:prstGeom prst="rect">
            <a:avLst/>
          </a:prstGeom>
        </p:spPr>
      </p:pic>
      <p:sp>
        <p:nvSpPr>
          <p:cNvPr id="7" name="Date Placeholder 4">
            <a:extLst>
              <a:ext uri="{FF2B5EF4-FFF2-40B4-BE49-F238E27FC236}">
                <a16:creationId xmlns:a16="http://schemas.microsoft.com/office/drawing/2014/main" id="{74EC78E1-E052-AB38-E084-0E24ED419E5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55346" y="6371535"/>
            <a:ext cx="2133600" cy="365125"/>
          </a:xfrm>
        </p:spPr>
        <p:txBody>
          <a:bodyPr/>
          <a:lstStyle/>
          <a:p>
            <a:r>
              <a:rPr lang="en-US" dirty="0"/>
              <a:t>20 May 2025</a:t>
            </a:r>
          </a:p>
        </p:txBody>
      </p:sp>
    </p:spTree>
    <p:extLst>
      <p:ext uri="{BB962C8B-B14F-4D97-AF65-F5344CB8AC3E}">
        <p14:creationId xmlns:p14="http://schemas.microsoft.com/office/powerpoint/2010/main" val="14971711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Group 59">
            <a:extLst>
              <a:ext uri="{FF2B5EF4-FFF2-40B4-BE49-F238E27FC236}">
                <a16:creationId xmlns:a16="http://schemas.microsoft.com/office/drawing/2014/main" id="{5A6E8237-C695-8577-26F4-501A02321343}"/>
              </a:ext>
            </a:extLst>
          </p:cNvPr>
          <p:cNvGrpSpPr/>
          <p:nvPr/>
        </p:nvGrpSpPr>
        <p:grpSpPr>
          <a:xfrm>
            <a:off x="110076" y="1864401"/>
            <a:ext cx="3974199" cy="3343819"/>
            <a:chOff x="407445" y="1184115"/>
            <a:chExt cx="5298932" cy="4458425"/>
          </a:xfrm>
        </p:grpSpPr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106857F6-705F-C822-43BA-AE5DDF399202}"/>
                </a:ext>
              </a:extLst>
            </p:cNvPr>
            <p:cNvSpPr/>
            <p:nvPr/>
          </p:nvSpPr>
          <p:spPr>
            <a:xfrm>
              <a:off x="407445" y="1184115"/>
              <a:ext cx="5298932" cy="4368069"/>
            </a:xfrm>
            <a:prstGeom prst="rect">
              <a:avLst/>
            </a:prstGeom>
            <a:solidFill>
              <a:srgbClr val="FFFFF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B821F32F-6A58-261C-15A3-E87D600200BD}"/>
                </a:ext>
              </a:extLst>
            </p:cNvPr>
            <p:cNvGrpSpPr/>
            <p:nvPr/>
          </p:nvGrpSpPr>
          <p:grpSpPr>
            <a:xfrm>
              <a:off x="595273" y="1244956"/>
              <a:ext cx="5111104" cy="4397584"/>
              <a:chOff x="595273" y="1244956"/>
              <a:chExt cx="5111104" cy="4397584"/>
            </a:xfrm>
          </p:grpSpPr>
          <p:grpSp>
            <p:nvGrpSpPr>
              <p:cNvPr id="40" name="Group 39">
                <a:extLst>
                  <a:ext uri="{FF2B5EF4-FFF2-40B4-BE49-F238E27FC236}">
                    <a16:creationId xmlns:a16="http://schemas.microsoft.com/office/drawing/2014/main" id="{0CAD4F6F-AC9D-F3C4-52F1-FCFC2C69DD4E}"/>
                  </a:ext>
                </a:extLst>
              </p:cNvPr>
              <p:cNvGrpSpPr/>
              <p:nvPr/>
            </p:nvGrpSpPr>
            <p:grpSpPr>
              <a:xfrm>
                <a:off x="595273" y="1244956"/>
                <a:ext cx="5111104" cy="4397584"/>
                <a:chOff x="595273" y="1244956"/>
                <a:chExt cx="5111104" cy="4397584"/>
              </a:xfrm>
            </p:grpSpPr>
            <p:grpSp>
              <p:nvGrpSpPr>
                <p:cNvPr id="30" name="Group 29">
                  <a:extLst>
                    <a:ext uri="{FF2B5EF4-FFF2-40B4-BE49-F238E27FC236}">
                      <a16:creationId xmlns:a16="http://schemas.microsoft.com/office/drawing/2014/main" id="{4CE136B5-ACD6-C9D8-EE9B-C9B164334810}"/>
                    </a:ext>
                  </a:extLst>
                </p:cNvPr>
                <p:cNvGrpSpPr/>
                <p:nvPr/>
              </p:nvGrpSpPr>
              <p:grpSpPr>
                <a:xfrm>
                  <a:off x="595273" y="1244956"/>
                  <a:ext cx="5111104" cy="4397584"/>
                  <a:chOff x="71316" y="1244956"/>
                  <a:chExt cx="5111104" cy="4397584"/>
                </a:xfrm>
              </p:grpSpPr>
              <p:grpSp>
                <p:nvGrpSpPr>
                  <p:cNvPr id="13" name="Group 12">
                    <a:extLst>
                      <a:ext uri="{FF2B5EF4-FFF2-40B4-BE49-F238E27FC236}">
                        <a16:creationId xmlns:a16="http://schemas.microsoft.com/office/drawing/2014/main" id="{B5174A48-2512-6AE9-D370-17CE1C9D0A2A}"/>
                      </a:ext>
                    </a:extLst>
                  </p:cNvPr>
                  <p:cNvGrpSpPr/>
                  <p:nvPr/>
                </p:nvGrpSpPr>
                <p:grpSpPr>
                  <a:xfrm>
                    <a:off x="71316" y="1244956"/>
                    <a:ext cx="5111104" cy="4397584"/>
                    <a:chOff x="564698" y="454647"/>
                    <a:chExt cx="5111104" cy="4397584"/>
                  </a:xfrm>
                </p:grpSpPr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6" name="TextBox 5">
                          <a:extLst>
                            <a:ext uri="{FF2B5EF4-FFF2-40B4-BE49-F238E27FC236}">
                              <a16:creationId xmlns:a16="http://schemas.microsoft.com/office/drawing/2014/main" id="{D10DFB87-8E25-C697-F4DD-8922540C3BEE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1291501" y="4452122"/>
                          <a:ext cx="2608407" cy="40010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135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Lateral Interference [</a:t>
                          </a:r>
                          <a14:m>
                            <m:oMath xmlns:m="http://schemas.openxmlformats.org/officeDocument/2006/math">
                              <m:r>
                                <a:rPr lang="en-US" sz="1350" i="1"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𝜇</m:t>
                              </m:r>
                              <m:r>
                                <a:rPr lang="en-US" sz="1350" i="1"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𝑚</m:t>
                              </m:r>
                            </m:oMath>
                          </a14:m>
                          <a:r>
                            <a:rPr lang="en-US" sz="135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]</a:t>
                          </a:r>
                          <a:endParaRPr lang="en-GB" sz="135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6" name="TextBox 5">
                          <a:extLst>
                            <a:ext uri="{FF2B5EF4-FFF2-40B4-BE49-F238E27FC236}">
                              <a16:creationId xmlns:a16="http://schemas.microsoft.com/office/drawing/2014/main" id="{D10DFB87-8E25-C697-F4DD-8922540C3BEE}"/>
                            </a:ext>
                          </a:extLst>
                        </p:cNvPr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1291501" y="4452122"/>
                          <a:ext cx="2608407" cy="400109"/>
                        </a:xfrm>
                        <a:prstGeom prst="rect">
                          <a:avLst/>
                        </a:prstGeom>
                        <a:blipFill>
                          <a:blip r:embed="rId2"/>
                          <a:stretch>
                            <a:fillRect l="-935" t="-4082" b="-20408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GB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p:grpSp>
                  <p:nvGrpSpPr>
                    <p:cNvPr id="8" name="Group 7">
                      <a:extLst>
                        <a:ext uri="{FF2B5EF4-FFF2-40B4-BE49-F238E27FC236}">
                          <a16:creationId xmlns:a16="http://schemas.microsoft.com/office/drawing/2014/main" id="{566649C2-35CE-391B-3765-BC7A274EBFC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64698" y="454647"/>
                      <a:ext cx="5111104" cy="4042960"/>
                      <a:chOff x="564698" y="454647"/>
                      <a:chExt cx="5111104" cy="4042960"/>
                    </a:xfrm>
                  </p:grpSpPr>
                  <p:pic>
                    <p:nvPicPr>
                      <p:cNvPr id="5" name="Picture 4">
                        <a:extLst>
                          <a:ext uri="{FF2B5EF4-FFF2-40B4-BE49-F238E27FC236}">
                            <a16:creationId xmlns:a16="http://schemas.microsoft.com/office/drawing/2014/main" id="{561B68D4-7CEC-3414-EC77-0A90C8F2F563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/>
                    </p:blipFill>
                    <p:spPr>
                      <a:xfrm>
                        <a:off x="564698" y="454647"/>
                        <a:ext cx="5111104" cy="3998755"/>
                      </a:xfrm>
                      <a:prstGeom prst="rect">
                        <a:avLst/>
                      </a:prstGeom>
                    </p:spPr>
                  </p:pic>
                  <p:sp>
                    <p:nvSpPr>
                      <p:cNvPr id="7" name="Rectangle 6">
                        <a:extLst>
                          <a:ext uri="{FF2B5EF4-FFF2-40B4-BE49-F238E27FC236}">
                            <a16:creationId xmlns:a16="http://schemas.microsoft.com/office/drawing/2014/main" id="{C2C40314-3329-DDB1-249C-ACC71C707E0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093357" y="4247814"/>
                        <a:ext cx="1539350" cy="249793"/>
                      </a:xfrm>
                      <a:prstGeom prst="rect">
                        <a:avLst/>
                      </a:prstGeom>
                      <a:solidFill>
                        <a:srgbClr val="FFFFFE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 sz="1350"/>
                      </a:p>
                    </p:txBody>
                  </p:sp>
                </p:grpSp>
                <p:grpSp>
                  <p:nvGrpSpPr>
                    <p:cNvPr id="12" name="Group 11">
                      <a:extLst>
                        <a:ext uri="{FF2B5EF4-FFF2-40B4-BE49-F238E27FC236}">
                          <a16:creationId xmlns:a16="http://schemas.microsoft.com/office/drawing/2014/main" id="{4AFC7F71-03A8-C748-CCDA-6DDC6008A7C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113092" y="4329863"/>
                      <a:ext cx="1471970" cy="320058"/>
                      <a:chOff x="4143277" y="4330206"/>
                      <a:chExt cx="1471970" cy="320058"/>
                    </a:xfrm>
                  </p:grpSpPr>
                  <p:pic>
                    <p:nvPicPr>
                      <p:cNvPr id="9" name="Immagine 30">
                        <a:extLst>
                          <a:ext uri="{FF2B5EF4-FFF2-40B4-BE49-F238E27FC236}">
                            <a16:creationId xmlns:a16="http://schemas.microsoft.com/office/drawing/2014/main" id="{A6D16AAA-8B46-0B37-AEDC-679AEE617269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4"/>
                      <a:srcRect/>
                      <a:stretch/>
                    </p:blipFill>
                    <p:spPr>
                      <a:xfrm>
                        <a:off x="4143277" y="4344950"/>
                        <a:ext cx="305314" cy="305314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10" name="Immagine 30">
                        <a:extLst>
                          <a:ext uri="{FF2B5EF4-FFF2-40B4-BE49-F238E27FC236}">
                            <a16:creationId xmlns:a16="http://schemas.microsoft.com/office/drawing/2014/main" id="{1C377F0A-BF1E-F7CC-91FB-465B9E2AD4DA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5"/>
                      <a:srcRect/>
                      <a:stretch/>
                    </p:blipFill>
                    <p:spPr>
                      <a:xfrm>
                        <a:off x="4743367" y="4330206"/>
                        <a:ext cx="306000" cy="306000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11" name="Immagine 30">
                        <a:extLst>
                          <a:ext uri="{FF2B5EF4-FFF2-40B4-BE49-F238E27FC236}">
                            <a16:creationId xmlns:a16="http://schemas.microsoft.com/office/drawing/2014/main" id="{6CA391EB-01C5-C010-8751-24D04EF9A5C0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6"/>
                      <a:srcRect/>
                      <a:stretch/>
                    </p:blipFill>
                    <p:spPr>
                      <a:xfrm>
                        <a:off x="5309933" y="4344421"/>
                        <a:ext cx="305314" cy="305314"/>
                      </a:xfrm>
                      <a:prstGeom prst="rect">
                        <a:avLst/>
                      </a:prstGeom>
                    </p:spPr>
                  </p:pic>
                </p:grpSp>
              </p:grpSp>
              <p:pic>
                <p:nvPicPr>
                  <p:cNvPr id="28" name="Picture 27">
                    <a:extLst>
                      <a:ext uri="{FF2B5EF4-FFF2-40B4-BE49-F238E27FC236}">
                        <a16:creationId xmlns:a16="http://schemas.microsoft.com/office/drawing/2014/main" id="{09222BCE-09A2-88BD-F72F-9647377E2BD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7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/>
                </p:blipFill>
                <p:spPr>
                  <a:xfrm>
                    <a:off x="3272565" y="4052301"/>
                    <a:ext cx="1744615" cy="680400"/>
                  </a:xfrm>
                  <a:prstGeom prst="rect">
                    <a:avLst/>
                  </a:prstGeom>
                </p:spPr>
              </p:pic>
            </p:grpSp>
            <p:cxnSp>
              <p:nvCxnSpPr>
                <p:cNvPr id="32" name="Straight Connector 31">
                  <a:extLst>
                    <a:ext uri="{FF2B5EF4-FFF2-40B4-BE49-F238E27FC236}">
                      <a16:creationId xmlns:a16="http://schemas.microsoft.com/office/drawing/2014/main" id="{43FF395B-3935-C75D-7DCD-6FFD162A716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874529" y="3131699"/>
                  <a:ext cx="0" cy="1841204"/>
                </a:xfrm>
                <a:prstGeom prst="line">
                  <a:avLst/>
                </a:prstGeom>
                <a:ln>
                  <a:prstDash val="lgDashDot"/>
                </a:ln>
              </p:spPr>
              <p:style>
                <a:lnRef idx="2">
                  <a:schemeClr val="accent4"/>
                </a:lnRef>
                <a:fillRef idx="0">
                  <a:schemeClr val="accent4"/>
                </a:fillRef>
                <a:effectRef idx="1">
                  <a:schemeClr val="accent4"/>
                </a:effectRef>
                <a:fontRef idx="minor">
                  <a:schemeClr val="tx1"/>
                </a:fontRef>
              </p:style>
            </p:cxnSp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8FACD328-5D57-42A9-B5E2-0948C22DF165}"/>
                    </a:ext>
                  </a:extLst>
                </p:cNvPr>
                <p:cNvSpPr txBox="1"/>
                <p:nvPr/>
              </p:nvSpPr>
              <p:spPr>
                <a:xfrm>
                  <a:off x="1967857" y="2762367"/>
                  <a:ext cx="1041311" cy="40010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350" dirty="0">
                      <a:solidFill>
                        <a:srgbClr val="0F9ED5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Nominal</a:t>
                  </a:r>
                  <a:endParaRPr lang="en-GB" sz="1350" dirty="0">
                    <a:solidFill>
                      <a:srgbClr val="0F9ED5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575E9CFF-BBDD-2712-CE65-726763410B3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19945" y="2054453"/>
                <a:ext cx="0" cy="2917811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prstDash val="lgDashDot"/>
              </a:ln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17C8DC4E-E9CC-5329-E414-CD6B41B25558}"/>
                  </a:ext>
                </a:extLst>
              </p:cNvPr>
              <p:cNvSpPr txBox="1"/>
              <p:nvPr/>
            </p:nvSpPr>
            <p:spPr>
              <a:xfrm>
                <a:off x="2509680" y="1858445"/>
                <a:ext cx="1227516" cy="4001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350" dirty="0">
                    <a:solidFill>
                      <a:schemeClr val="bg1">
                        <a:lumMod val="50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Overshoot</a:t>
                </a:r>
                <a:endParaRPr lang="en-GB" sz="1350" dirty="0">
                  <a:solidFill>
                    <a:schemeClr val="bg1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AEA84372-F0C0-6962-2B39-F1D63C0CD873}"/>
              </a:ext>
            </a:extLst>
          </p:cNvPr>
          <p:cNvGrpSpPr/>
          <p:nvPr/>
        </p:nvGrpSpPr>
        <p:grpSpPr>
          <a:xfrm>
            <a:off x="4404872" y="1864401"/>
            <a:ext cx="3936743" cy="3398089"/>
            <a:chOff x="6065740" y="1111753"/>
            <a:chExt cx="5248991" cy="4530785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9C35FB0B-7268-1513-A975-FAAE868C96B7}"/>
                </a:ext>
              </a:extLst>
            </p:cNvPr>
            <p:cNvSpPr/>
            <p:nvPr/>
          </p:nvSpPr>
          <p:spPr>
            <a:xfrm>
              <a:off x="6065740" y="1111753"/>
              <a:ext cx="5248991" cy="4498713"/>
            </a:xfrm>
            <a:prstGeom prst="rect">
              <a:avLst/>
            </a:prstGeom>
            <a:solidFill>
              <a:srgbClr val="FFFFF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0603228F-BECB-2F7B-F4EA-5A1401B1DFA7}"/>
                </a:ext>
              </a:extLst>
            </p:cNvPr>
            <p:cNvGrpSpPr/>
            <p:nvPr/>
          </p:nvGrpSpPr>
          <p:grpSpPr>
            <a:xfrm>
              <a:off x="6166120" y="1247534"/>
              <a:ext cx="5148611" cy="4395004"/>
              <a:chOff x="6166120" y="1247534"/>
              <a:chExt cx="5148611" cy="4395004"/>
            </a:xfrm>
          </p:grpSpPr>
          <p:grpSp>
            <p:nvGrpSpPr>
              <p:cNvPr id="41" name="Group 40">
                <a:extLst>
                  <a:ext uri="{FF2B5EF4-FFF2-40B4-BE49-F238E27FC236}">
                    <a16:creationId xmlns:a16="http://schemas.microsoft.com/office/drawing/2014/main" id="{23F64F0D-5F71-87AD-2BED-5DA71DC97EF9}"/>
                  </a:ext>
                </a:extLst>
              </p:cNvPr>
              <p:cNvGrpSpPr/>
              <p:nvPr/>
            </p:nvGrpSpPr>
            <p:grpSpPr>
              <a:xfrm>
                <a:off x="6166120" y="1247534"/>
                <a:ext cx="5148611" cy="4395004"/>
                <a:chOff x="6166120" y="1247534"/>
                <a:chExt cx="5148611" cy="4395004"/>
              </a:xfrm>
            </p:grpSpPr>
            <p:grpSp>
              <p:nvGrpSpPr>
                <p:cNvPr id="29" name="Group 28">
                  <a:extLst>
                    <a:ext uri="{FF2B5EF4-FFF2-40B4-BE49-F238E27FC236}">
                      <a16:creationId xmlns:a16="http://schemas.microsoft.com/office/drawing/2014/main" id="{09B3392A-67E0-7BAD-DC0F-5923F979C554}"/>
                    </a:ext>
                  </a:extLst>
                </p:cNvPr>
                <p:cNvGrpSpPr/>
                <p:nvPr/>
              </p:nvGrpSpPr>
              <p:grpSpPr>
                <a:xfrm>
                  <a:off x="6166120" y="1247534"/>
                  <a:ext cx="5148611" cy="4395004"/>
                  <a:chOff x="5378982" y="1248815"/>
                  <a:chExt cx="5148611" cy="4395004"/>
                </a:xfrm>
              </p:grpSpPr>
              <p:grpSp>
                <p:nvGrpSpPr>
                  <p:cNvPr id="16" name="Group 15">
                    <a:extLst>
                      <a:ext uri="{FF2B5EF4-FFF2-40B4-BE49-F238E27FC236}">
                        <a16:creationId xmlns:a16="http://schemas.microsoft.com/office/drawing/2014/main" id="{9D54D30A-89A3-8554-10B4-73F79F8EC9DF}"/>
                      </a:ext>
                    </a:extLst>
                  </p:cNvPr>
                  <p:cNvGrpSpPr/>
                  <p:nvPr/>
                </p:nvGrpSpPr>
                <p:grpSpPr>
                  <a:xfrm>
                    <a:off x="5378982" y="1248815"/>
                    <a:ext cx="5148611" cy="4395004"/>
                    <a:chOff x="545944" y="458506"/>
                    <a:chExt cx="5148611" cy="4395004"/>
                  </a:xfrm>
                </p:grpSpPr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17" name="TextBox 16">
                          <a:extLst>
                            <a:ext uri="{FF2B5EF4-FFF2-40B4-BE49-F238E27FC236}">
                              <a16:creationId xmlns:a16="http://schemas.microsoft.com/office/drawing/2014/main" id="{00C169DB-013A-65E3-E9DD-1AFE4BC48C08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1321797" y="4453401"/>
                          <a:ext cx="2608407" cy="40010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135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Lateral Interference [</a:t>
                          </a:r>
                          <a14:m>
                            <m:oMath xmlns:m="http://schemas.openxmlformats.org/officeDocument/2006/math">
                              <m:r>
                                <a:rPr lang="en-US" sz="1350" i="1"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𝜇</m:t>
                              </m:r>
                              <m:r>
                                <a:rPr lang="en-US" sz="1350" i="1"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𝑚</m:t>
                              </m:r>
                            </m:oMath>
                          </a14:m>
                          <a:r>
                            <a:rPr lang="en-US" sz="135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]</a:t>
                          </a:r>
                          <a:endParaRPr lang="en-GB" sz="135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17" name="TextBox 16">
                          <a:extLst>
                            <a:ext uri="{FF2B5EF4-FFF2-40B4-BE49-F238E27FC236}">
                              <a16:creationId xmlns:a16="http://schemas.microsoft.com/office/drawing/2014/main" id="{00C169DB-013A-65E3-E9DD-1AFE4BC48C08}"/>
                            </a:ext>
                          </a:extLst>
                        </p:cNvPr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1321797" y="4453401"/>
                          <a:ext cx="2608407" cy="400109"/>
                        </a:xfrm>
                        <a:prstGeom prst="rect">
                          <a:avLst/>
                        </a:prstGeom>
                        <a:blipFill>
                          <a:blip r:embed="rId8"/>
                          <a:stretch>
                            <a:fillRect l="-623" t="-4082" r="-312" b="-20408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GB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p:grpSp>
                  <p:nvGrpSpPr>
                    <p:cNvPr id="18" name="Group 17">
                      <a:extLst>
                        <a:ext uri="{FF2B5EF4-FFF2-40B4-BE49-F238E27FC236}">
                          <a16:creationId xmlns:a16="http://schemas.microsoft.com/office/drawing/2014/main" id="{F7C40955-3F6F-F80C-D660-0AC12435344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45944" y="458506"/>
                      <a:ext cx="5148611" cy="4040382"/>
                      <a:chOff x="545944" y="458506"/>
                      <a:chExt cx="5148611" cy="4040382"/>
                    </a:xfrm>
                  </p:grpSpPr>
                  <p:pic>
                    <p:nvPicPr>
                      <p:cNvPr id="23" name="Picture 22">
                        <a:extLst>
                          <a:ext uri="{FF2B5EF4-FFF2-40B4-BE49-F238E27FC236}">
                            <a16:creationId xmlns:a16="http://schemas.microsoft.com/office/drawing/2014/main" id="{EEC01474-FFD7-70A2-89AA-7266E801E5CF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/>
                    </p:blipFill>
                    <p:spPr>
                      <a:xfrm>
                        <a:off x="545944" y="458506"/>
                        <a:ext cx="5148611" cy="3991037"/>
                      </a:xfrm>
                      <a:prstGeom prst="rect">
                        <a:avLst/>
                      </a:prstGeom>
                    </p:spPr>
                  </p:pic>
                  <p:sp>
                    <p:nvSpPr>
                      <p:cNvPr id="24" name="Rectangle 23">
                        <a:extLst>
                          <a:ext uri="{FF2B5EF4-FFF2-40B4-BE49-F238E27FC236}">
                            <a16:creationId xmlns:a16="http://schemas.microsoft.com/office/drawing/2014/main" id="{3A2B9A6C-ACB9-0144-0BF2-3F3C51830FE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091293" y="4249095"/>
                        <a:ext cx="1539350" cy="249793"/>
                      </a:xfrm>
                      <a:prstGeom prst="rect">
                        <a:avLst/>
                      </a:prstGeom>
                      <a:solidFill>
                        <a:srgbClr val="FFFFFE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 sz="1350"/>
                      </a:p>
                    </p:txBody>
                  </p:sp>
                </p:grpSp>
                <p:grpSp>
                  <p:nvGrpSpPr>
                    <p:cNvPr id="19" name="Group 18">
                      <a:extLst>
                        <a:ext uri="{FF2B5EF4-FFF2-40B4-BE49-F238E27FC236}">
                          <a16:creationId xmlns:a16="http://schemas.microsoft.com/office/drawing/2014/main" id="{619B7C8B-6F38-6D61-E9D9-303B07B30BB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111028" y="4331144"/>
                      <a:ext cx="1471970" cy="320058"/>
                      <a:chOff x="4141213" y="4331487"/>
                      <a:chExt cx="1471970" cy="320058"/>
                    </a:xfrm>
                  </p:grpSpPr>
                  <p:pic>
                    <p:nvPicPr>
                      <p:cNvPr id="20" name="Immagine 30">
                        <a:extLst>
                          <a:ext uri="{FF2B5EF4-FFF2-40B4-BE49-F238E27FC236}">
                            <a16:creationId xmlns:a16="http://schemas.microsoft.com/office/drawing/2014/main" id="{FD8A07B9-8253-6DCA-7C48-E2AF28B67C46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4"/>
                      <a:srcRect/>
                      <a:stretch/>
                    </p:blipFill>
                    <p:spPr>
                      <a:xfrm>
                        <a:off x="4141213" y="4346231"/>
                        <a:ext cx="305314" cy="305314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21" name="Immagine 30">
                        <a:extLst>
                          <a:ext uri="{FF2B5EF4-FFF2-40B4-BE49-F238E27FC236}">
                            <a16:creationId xmlns:a16="http://schemas.microsoft.com/office/drawing/2014/main" id="{EE605BE8-6618-0385-E807-46DDB0CB4944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5"/>
                      <a:srcRect/>
                      <a:stretch/>
                    </p:blipFill>
                    <p:spPr>
                      <a:xfrm>
                        <a:off x="4741303" y="4331487"/>
                        <a:ext cx="306000" cy="306000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22" name="Immagine 30">
                        <a:extLst>
                          <a:ext uri="{FF2B5EF4-FFF2-40B4-BE49-F238E27FC236}">
                            <a16:creationId xmlns:a16="http://schemas.microsoft.com/office/drawing/2014/main" id="{DB5CB474-E979-1AB3-42EC-27F3E15EE5AC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6"/>
                      <a:srcRect/>
                      <a:stretch/>
                    </p:blipFill>
                    <p:spPr>
                      <a:xfrm>
                        <a:off x="5307869" y="4345702"/>
                        <a:ext cx="305314" cy="305314"/>
                      </a:xfrm>
                      <a:prstGeom prst="rect">
                        <a:avLst/>
                      </a:prstGeom>
                    </p:spPr>
                  </p:pic>
                </p:grpSp>
              </p:grpSp>
              <p:pic>
                <p:nvPicPr>
                  <p:cNvPr id="26" name="Picture 25">
                    <a:extLst>
                      <a:ext uri="{FF2B5EF4-FFF2-40B4-BE49-F238E27FC236}">
                        <a16:creationId xmlns:a16="http://schemas.microsoft.com/office/drawing/2014/main" id="{65DFB991-CC38-BBEA-C677-03A3243047F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0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/>
                </p:blipFill>
                <p:spPr>
                  <a:xfrm>
                    <a:off x="8587991" y="4053582"/>
                    <a:ext cx="1749499" cy="679002"/>
                  </a:xfrm>
                  <a:prstGeom prst="rect">
                    <a:avLst/>
                  </a:prstGeom>
                </p:spPr>
              </p:pic>
            </p:grpSp>
            <p:cxnSp>
              <p:nvCxnSpPr>
                <p:cNvPr id="36" name="Straight Connector 35">
                  <a:extLst>
                    <a:ext uri="{FF2B5EF4-FFF2-40B4-BE49-F238E27FC236}">
                      <a16:creationId xmlns:a16="http://schemas.microsoft.com/office/drawing/2014/main" id="{AC923BC8-3B46-C64D-C7B1-A6C3AD33B7B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440971" y="3572081"/>
                  <a:ext cx="0" cy="1420556"/>
                </a:xfrm>
                <a:prstGeom prst="line">
                  <a:avLst/>
                </a:prstGeom>
                <a:ln>
                  <a:prstDash val="lgDashDot"/>
                </a:ln>
              </p:spPr>
              <p:style>
                <a:lnRef idx="2">
                  <a:schemeClr val="accent4"/>
                </a:lnRef>
                <a:fillRef idx="0">
                  <a:schemeClr val="accent4"/>
                </a:fillRef>
                <a:effectRef idx="1">
                  <a:schemeClr val="accent4"/>
                </a:effectRef>
                <a:fontRef idx="minor">
                  <a:schemeClr val="tx1"/>
                </a:fontRef>
              </p:style>
            </p:cxnSp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2D38F1FE-64E2-BB59-1E23-126F7D118106}"/>
                    </a:ext>
                  </a:extLst>
                </p:cNvPr>
                <p:cNvSpPr txBox="1"/>
                <p:nvPr/>
              </p:nvSpPr>
              <p:spPr>
                <a:xfrm>
                  <a:off x="7619813" y="3143846"/>
                  <a:ext cx="1041311" cy="40010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350" dirty="0">
                      <a:solidFill>
                        <a:srgbClr val="0F9ED5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Nominal</a:t>
                  </a:r>
                  <a:endParaRPr lang="en-GB" sz="1350" dirty="0">
                    <a:solidFill>
                      <a:srgbClr val="0F9ED5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059CAA92-5811-5B2B-5F36-290A044EED3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299029" y="2688336"/>
                <a:ext cx="0" cy="2294224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prstDash val="lgDashDot"/>
              </a:ln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4ACDF640-6324-BF18-D42E-5B92C36EA258}"/>
                  </a:ext>
                </a:extLst>
              </p:cNvPr>
              <p:cNvSpPr txBox="1"/>
              <p:nvPr/>
            </p:nvSpPr>
            <p:spPr>
              <a:xfrm>
                <a:off x="8108889" y="2438606"/>
                <a:ext cx="1162691" cy="6771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350" dirty="0">
                    <a:solidFill>
                      <a:schemeClr val="bg1">
                        <a:lumMod val="50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Overshoot</a:t>
                </a:r>
                <a:endParaRPr lang="en-GB" sz="1350" dirty="0">
                  <a:solidFill>
                    <a:schemeClr val="bg1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</p:grpSp>
      <p:sp>
        <p:nvSpPr>
          <p:cNvPr id="2" name="Title 2">
            <a:extLst>
              <a:ext uri="{FF2B5EF4-FFF2-40B4-BE49-F238E27FC236}">
                <a16:creationId xmlns:a16="http://schemas.microsoft.com/office/drawing/2014/main" id="{11B96DD7-5C74-98CD-ABD1-61973062E2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00047"/>
            <a:ext cx="8229600" cy="1325563"/>
          </a:xfrm>
        </p:spPr>
        <p:txBody>
          <a:bodyPr/>
          <a:lstStyle/>
          <a:p>
            <a:r>
              <a:rPr lang="en-US" sz="4600" dirty="0">
                <a:solidFill>
                  <a:srgbClr val="0055A0"/>
                </a:solidFill>
                <a:latin typeface="+mn-lt"/>
              </a:rPr>
              <a:t>Preloading coil layers stress </a:t>
            </a:r>
            <a:endParaRPr lang="en-GB" sz="4600" dirty="0">
              <a:solidFill>
                <a:srgbClr val="0055A0"/>
              </a:solidFill>
              <a:latin typeface="+mn-l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2FDE4FF-A10E-B2AA-F9B9-4D8E211E2483}"/>
              </a:ext>
            </a:extLst>
          </p:cNvPr>
          <p:cNvSpPr txBox="1"/>
          <p:nvPr/>
        </p:nvSpPr>
        <p:spPr>
          <a:xfrm>
            <a:off x="6765347" y="5386254"/>
            <a:ext cx="1402948" cy="369332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74000">
                <a:schemeClr val="accent5">
                  <a:lumMod val="45000"/>
                  <a:lumOff val="55000"/>
                </a:schemeClr>
              </a:gs>
              <a:gs pos="83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  <a:tileRect/>
          </a:gradFill>
          <a:ln cap="flat">
            <a:solidFill>
              <a:srgbClr val="002060"/>
            </a:solidFill>
            <a:round/>
          </a:ln>
        </p:spPr>
        <p:txBody>
          <a:bodyPr wrap="none" rtlCol="0">
            <a:spAutoFit/>
          </a:bodyPr>
          <a:lstStyle/>
          <a:p>
            <a:pPr algn="l"/>
            <a:r>
              <a:rPr lang="en-US" dirty="0"/>
              <a:t>SMT – </a:t>
            </a:r>
            <a:r>
              <a:rPr lang="en-US" dirty="0" err="1"/>
              <a:t>N.Sala</a:t>
            </a:r>
            <a:endParaRPr lang="en-GB" dirty="0"/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621A34A2-E18C-AD35-C00B-A00309BF5E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55346" y="6371535"/>
            <a:ext cx="2133600" cy="365125"/>
          </a:xfrm>
        </p:spPr>
        <p:txBody>
          <a:bodyPr/>
          <a:lstStyle/>
          <a:p>
            <a:r>
              <a:rPr lang="en-US" dirty="0"/>
              <a:t>20 May 2025</a:t>
            </a:r>
          </a:p>
        </p:txBody>
      </p:sp>
    </p:spTree>
    <p:extLst>
      <p:ext uri="{BB962C8B-B14F-4D97-AF65-F5344CB8AC3E}">
        <p14:creationId xmlns:p14="http://schemas.microsoft.com/office/powerpoint/2010/main" val="4742565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C94A560-A770-230D-5E92-296D701C9E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4E0BDBD-8E98-675F-8F79-92E15D3FDA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Azimuthal stress – preload steps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642987-E7C4-1F17-199E-6933444018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B969C5-0313-DC39-1CE8-458D2C40E3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CERN HFM Forum meeting WP3.1       TE-MSC-SMT - AFoussat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FA66E40-BBE3-BA30-3B07-21BAABBDA4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98" y="1148607"/>
            <a:ext cx="6977501" cy="502532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6A9A6E6-EB83-885B-9843-D964C2EA2F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3501" y="5032549"/>
            <a:ext cx="2301351" cy="1126978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B27A404E-3334-A94D-854B-076A80351B6D}"/>
              </a:ext>
            </a:extLst>
          </p:cNvPr>
          <p:cNvGrpSpPr/>
          <p:nvPr/>
        </p:nvGrpSpPr>
        <p:grpSpPr>
          <a:xfrm>
            <a:off x="7342289" y="1654820"/>
            <a:ext cx="1585401" cy="830995"/>
            <a:chOff x="384176" y="1893696"/>
            <a:chExt cx="3197225" cy="1600146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1233CF36-BA2B-0B6A-2F4C-4A044912A084}"/>
                </a:ext>
              </a:extLst>
            </p:cNvPr>
            <p:cNvGrpSpPr/>
            <p:nvPr/>
          </p:nvGrpSpPr>
          <p:grpSpPr>
            <a:xfrm>
              <a:off x="384176" y="1893696"/>
              <a:ext cx="3197225" cy="1600146"/>
              <a:chOff x="1014097" y="1748639"/>
              <a:chExt cx="2880000" cy="1441382"/>
            </a:xfrm>
          </p:grpSpPr>
          <p:pic>
            <p:nvPicPr>
              <p:cNvPr id="13" name="Graphic 12">
                <a:extLst>
                  <a:ext uri="{FF2B5EF4-FFF2-40B4-BE49-F238E27FC236}">
                    <a16:creationId xmlns:a16="http://schemas.microsoft.com/office/drawing/2014/main" id="{D8E06160-B335-A037-D331-B6ABF125B3D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rcRect l="1166" r="1166" b="49952"/>
              <a:stretch/>
            </p:blipFill>
            <p:spPr>
              <a:xfrm>
                <a:off x="1699100" y="1748639"/>
                <a:ext cx="1493929" cy="1441382"/>
              </a:xfrm>
              <a:prstGeom prst="rect">
                <a:avLst/>
              </a:prstGeom>
            </p:spPr>
          </p:pic>
          <p:pic>
            <p:nvPicPr>
              <p:cNvPr id="14" name="Picture 13" descr="A red and yellow striped object&#10;&#10;Description automatically generated">
                <a:extLst>
                  <a:ext uri="{FF2B5EF4-FFF2-40B4-BE49-F238E27FC236}">
                    <a16:creationId xmlns:a16="http://schemas.microsoft.com/office/drawing/2014/main" id="{231255ED-5C3A-AA23-1FAF-952EBA9918B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hq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21104" t="38487" r="44676" b="9598"/>
              <a:stretch/>
            </p:blipFill>
            <p:spPr>
              <a:xfrm>
                <a:off x="2628422" y="2178599"/>
                <a:ext cx="903681" cy="1011421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15" name="Picture 14" descr="A red and yellow curved object&#10;&#10;Description automatically generated">
                <a:extLst>
                  <a:ext uri="{FF2B5EF4-FFF2-40B4-BE49-F238E27FC236}">
                    <a16:creationId xmlns:a16="http://schemas.microsoft.com/office/drawing/2014/main" id="{B03554FD-7A8C-3E74-4F30-91284A4203B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hq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33600" t="29125" r="31328" b="9503"/>
              <a:stretch/>
            </p:blipFill>
            <p:spPr>
              <a:xfrm>
                <a:off x="3011676" y="2014185"/>
                <a:ext cx="882421" cy="1174367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16" name="Picture 15" descr="A red and yellow striped object&#10;&#10;Description automatically generated">
                <a:extLst>
                  <a:ext uri="{FF2B5EF4-FFF2-40B4-BE49-F238E27FC236}">
                    <a16:creationId xmlns:a16="http://schemas.microsoft.com/office/drawing/2014/main" id="{1BA02981-EAA9-DEA7-E4F7-6A6366A4DDB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hq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21104" t="38487" r="44676" b="9598"/>
              <a:stretch/>
            </p:blipFill>
            <p:spPr>
              <a:xfrm flipH="1">
                <a:off x="1376091" y="2178599"/>
                <a:ext cx="903681" cy="1011421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17" name="Picture 16" descr="A red and yellow curved object&#10;&#10;Description automatically generated">
                <a:extLst>
                  <a:ext uri="{FF2B5EF4-FFF2-40B4-BE49-F238E27FC236}">
                    <a16:creationId xmlns:a16="http://schemas.microsoft.com/office/drawing/2014/main" id="{94A1F161-D548-3D4C-ED99-33D1A43B9B5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hq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33600" t="29125" r="31328" b="9503"/>
              <a:stretch/>
            </p:blipFill>
            <p:spPr>
              <a:xfrm flipH="1">
                <a:off x="1014097" y="2014185"/>
                <a:ext cx="882421" cy="1174367"/>
              </a:xfrm>
              <a:prstGeom prst="rect">
                <a:avLst/>
              </a:prstGeom>
              <a:ln>
                <a:noFill/>
              </a:ln>
            </p:spPr>
          </p:pic>
        </p:grp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45375F0-A566-10E4-4A0B-80ED4C14CC49}"/>
                </a:ext>
              </a:extLst>
            </p:cNvPr>
            <p:cNvSpPr/>
            <p:nvPr/>
          </p:nvSpPr>
          <p:spPr>
            <a:xfrm rot="10800000">
              <a:off x="1922347" y="2241253"/>
              <a:ext cx="110246" cy="149157"/>
            </a:xfrm>
            <a:prstGeom prst="rect">
              <a:avLst/>
            </a:prstGeom>
            <a:solidFill>
              <a:srgbClr val="169A4B"/>
            </a:solidFill>
            <a:ln>
              <a:solidFill>
                <a:srgbClr val="169A4B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dirty="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498C276-1795-3D1B-6679-E7DD6DFEA2BD}"/>
                </a:ext>
              </a:extLst>
            </p:cNvPr>
            <p:cNvSpPr/>
            <p:nvPr/>
          </p:nvSpPr>
          <p:spPr>
            <a:xfrm rot="13354309">
              <a:off x="2531753" y="2149039"/>
              <a:ext cx="110246" cy="149157"/>
            </a:xfrm>
            <a:prstGeom prst="rect">
              <a:avLst/>
            </a:prstGeom>
            <a:solidFill>
              <a:srgbClr val="169A4B"/>
            </a:solidFill>
            <a:ln>
              <a:solidFill>
                <a:srgbClr val="169A4B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dirty="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DDA37D4-6203-9104-C95D-AD41A340320F}"/>
              </a:ext>
            </a:extLst>
          </p:cNvPr>
          <p:cNvGrpSpPr/>
          <p:nvPr/>
        </p:nvGrpSpPr>
        <p:grpSpPr>
          <a:xfrm>
            <a:off x="6309657" y="2867272"/>
            <a:ext cx="2863115" cy="1842380"/>
            <a:chOff x="0" y="445423"/>
            <a:chExt cx="11338560" cy="5399475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DD3B083A-B0FD-686E-1741-7630FC96FB29}"/>
                </a:ext>
              </a:extLst>
            </p:cNvPr>
            <p:cNvGrpSpPr/>
            <p:nvPr/>
          </p:nvGrpSpPr>
          <p:grpSpPr>
            <a:xfrm>
              <a:off x="0" y="445423"/>
              <a:ext cx="11338560" cy="5249496"/>
              <a:chOff x="0" y="445423"/>
              <a:chExt cx="11338560" cy="5249496"/>
            </a:xfrm>
          </p:grpSpPr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EB800364-EDBA-0B80-B672-40EC704EF33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425" b="425"/>
              <a:stretch/>
            </p:blipFill>
            <p:spPr>
              <a:xfrm>
                <a:off x="0" y="445423"/>
                <a:ext cx="11338560" cy="5162897"/>
              </a:xfrm>
              <a:prstGeom prst="rect">
                <a:avLst/>
              </a:prstGeom>
            </p:spPr>
          </p:pic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36674427-C185-6BB6-5B7D-CF3DEBDB2120}"/>
                  </a:ext>
                </a:extLst>
              </p:cNvPr>
              <p:cNvSpPr/>
              <p:nvPr/>
            </p:nvSpPr>
            <p:spPr>
              <a:xfrm>
                <a:off x="10363200" y="5367259"/>
                <a:ext cx="647700" cy="32766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</p:grpSp>
        <p:pic>
          <p:nvPicPr>
            <p:cNvPr id="20" name="Immagine 23" descr="Immagine che contiene nero, oscurità&#10;&#10;Descrizione generata automaticamente">
              <a:extLst>
                <a:ext uri="{FF2B5EF4-FFF2-40B4-BE49-F238E27FC236}">
                  <a16:creationId xmlns:a16="http://schemas.microsoft.com/office/drawing/2014/main" id="{8F43D1D9-D805-3557-4D64-D108B94592E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438125" y="5423249"/>
              <a:ext cx="421649" cy="421649"/>
            </a:xfrm>
            <a:prstGeom prst="rect">
              <a:avLst/>
            </a:prstGeom>
          </p:spPr>
        </p:pic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0C11A2AE-F36B-4B26-49E2-5A32B2B092A0}"/>
              </a:ext>
            </a:extLst>
          </p:cNvPr>
          <p:cNvSpPr txBox="1"/>
          <p:nvPr/>
        </p:nvSpPr>
        <p:spPr>
          <a:xfrm>
            <a:off x="2784626" y="1623212"/>
            <a:ext cx="2274261" cy="646331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74000">
                <a:schemeClr val="accent5">
                  <a:lumMod val="45000"/>
                  <a:lumOff val="55000"/>
                </a:schemeClr>
              </a:gs>
              <a:gs pos="83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  <a:tileRect/>
          </a:gradFill>
          <a:ln cap="flat">
            <a:solidFill>
              <a:srgbClr val="002060"/>
            </a:solidFill>
            <a:round/>
          </a:ln>
        </p:spPr>
        <p:txBody>
          <a:bodyPr wrap="square" rtlCol="0">
            <a:spAutoFit/>
          </a:bodyPr>
          <a:lstStyle/>
          <a:p>
            <a:pPr algn="l"/>
            <a:r>
              <a:rPr lang="en-US" dirty="0"/>
              <a:t>Structure relaxed on lateral keys </a:t>
            </a:r>
            <a:endParaRPr lang="en-GB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3D883C5-ABB7-5BDE-C5DA-670F1FEF128D}"/>
              </a:ext>
            </a:extLst>
          </p:cNvPr>
          <p:cNvSpPr/>
          <p:nvPr/>
        </p:nvSpPr>
        <p:spPr>
          <a:xfrm>
            <a:off x="5309419" y="1763958"/>
            <a:ext cx="826428" cy="4395570"/>
          </a:xfrm>
          <a:prstGeom prst="rect">
            <a:avLst/>
          </a:prstGeom>
          <a:solidFill>
            <a:schemeClr val="accent5">
              <a:lumMod val="20000"/>
              <a:lumOff val="80000"/>
              <a:alpha val="5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57FE8009-DA62-F830-53C7-8F9143F2200D}"/>
              </a:ext>
            </a:extLst>
          </p:cNvPr>
          <p:cNvCxnSpPr/>
          <p:nvPr/>
        </p:nvCxnSpPr>
        <p:spPr>
          <a:xfrm>
            <a:off x="5068529" y="1912776"/>
            <a:ext cx="654104" cy="3584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Date Placeholder 4">
            <a:extLst>
              <a:ext uri="{FF2B5EF4-FFF2-40B4-BE49-F238E27FC236}">
                <a16:creationId xmlns:a16="http://schemas.microsoft.com/office/drawing/2014/main" id="{EE4D11E7-AE47-7956-F662-E396B72C28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55346" y="6371535"/>
            <a:ext cx="2133600" cy="365125"/>
          </a:xfrm>
        </p:spPr>
        <p:txBody>
          <a:bodyPr/>
          <a:lstStyle/>
          <a:p>
            <a:r>
              <a:rPr lang="en-US" dirty="0"/>
              <a:t>20 May 2025</a:t>
            </a:r>
          </a:p>
        </p:txBody>
      </p:sp>
    </p:spTree>
    <p:extLst>
      <p:ext uri="{BB962C8B-B14F-4D97-AF65-F5344CB8AC3E}">
        <p14:creationId xmlns:p14="http://schemas.microsoft.com/office/powerpoint/2010/main" val="34701449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6CBFCF-49DF-14D2-0877-F91AC6CCDD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5" y="6254750"/>
            <a:ext cx="501424" cy="362361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9" name="Title 2">
            <a:extLst>
              <a:ext uri="{FF2B5EF4-FFF2-40B4-BE49-F238E27FC236}">
                <a16:creationId xmlns:a16="http://schemas.microsoft.com/office/drawing/2014/main" id="{DAB47954-CACC-0E85-C26B-4E3A37B2E6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548" y="204604"/>
            <a:ext cx="8229600" cy="630847"/>
          </a:xfrm>
        </p:spPr>
        <p:txBody>
          <a:bodyPr>
            <a:noAutofit/>
          </a:bodyPr>
          <a:lstStyle/>
          <a:p>
            <a:r>
              <a:rPr lang="en-US" sz="4000" b="1" dirty="0"/>
              <a:t>Cos-</a:t>
            </a:r>
            <a:r>
              <a:rPr lang="el-GR" sz="4000" b="1" dirty="0"/>
              <a:t>ϴ</a:t>
            </a:r>
            <a:r>
              <a:rPr lang="en-US" sz="4000" b="1" dirty="0"/>
              <a:t> dipole development plan </a:t>
            </a:r>
            <a:endParaRPr lang="en-GB" sz="4000" b="1" dirty="0"/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95C1D04E-CAE3-3CF8-697C-279570466A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765" y="941355"/>
            <a:ext cx="8579034" cy="4596887"/>
          </a:xfrm>
        </p:spPr>
        <p:txBody>
          <a:bodyPr>
            <a:normAutofit/>
          </a:bodyPr>
          <a:lstStyle/>
          <a:p>
            <a:r>
              <a:rPr lang="en-GB" sz="2000" dirty="0"/>
              <a:t>CERN-MSC SMT and INFN-Ge, LASA collaboration towards a twin-aperture 12 T, 1.5 m long Nb</a:t>
            </a:r>
            <a:r>
              <a:rPr lang="en-GB" sz="2000" baseline="-25000" dirty="0"/>
              <a:t>3</a:t>
            </a:r>
            <a:r>
              <a:rPr lang="en-GB" sz="2000" dirty="0"/>
              <a:t>Sn dipole design by 2028. 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679B804B-E993-40B7-E225-207EA914777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032250"/>
              </p:ext>
            </p:extLst>
          </p:nvPr>
        </p:nvGraphicFramePr>
        <p:xfrm>
          <a:off x="125265" y="1540713"/>
          <a:ext cx="8893470" cy="509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8204">
                  <a:extLst>
                    <a:ext uri="{9D8B030D-6E8A-4147-A177-3AD203B41FA5}">
                      <a16:colId xmlns:a16="http://schemas.microsoft.com/office/drawing/2014/main" val="1881205526"/>
                    </a:ext>
                  </a:extLst>
                </a:gridCol>
                <a:gridCol w="1527576">
                  <a:extLst>
                    <a:ext uri="{9D8B030D-6E8A-4147-A177-3AD203B41FA5}">
                      <a16:colId xmlns:a16="http://schemas.microsoft.com/office/drawing/2014/main" val="3192954261"/>
                    </a:ext>
                  </a:extLst>
                </a:gridCol>
                <a:gridCol w="862837">
                  <a:extLst>
                    <a:ext uri="{9D8B030D-6E8A-4147-A177-3AD203B41FA5}">
                      <a16:colId xmlns:a16="http://schemas.microsoft.com/office/drawing/2014/main" val="869486386"/>
                    </a:ext>
                  </a:extLst>
                </a:gridCol>
                <a:gridCol w="1819118">
                  <a:extLst>
                    <a:ext uri="{9D8B030D-6E8A-4147-A177-3AD203B41FA5}">
                      <a16:colId xmlns:a16="http://schemas.microsoft.com/office/drawing/2014/main" val="459240360"/>
                    </a:ext>
                  </a:extLst>
                </a:gridCol>
                <a:gridCol w="2860423">
                  <a:extLst>
                    <a:ext uri="{9D8B030D-6E8A-4147-A177-3AD203B41FA5}">
                      <a16:colId xmlns:a16="http://schemas.microsoft.com/office/drawing/2014/main" val="3594162682"/>
                    </a:ext>
                  </a:extLst>
                </a:gridCol>
                <a:gridCol w="925312">
                  <a:extLst>
                    <a:ext uri="{9D8B030D-6E8A-4147-A177-3AD203B41FA5}">
                      <a16:colId xmlns:a16="http://schemas.microsoft.com/office/drawing/2014/main" val="917791223"/>
                    </a:ext>
                  </a:extLst>
                </a:gridCol>
              </a:tblGrid>
              <a:tr h="329904">
                <a:tc>
                  <a:txBody>
                    <a:bodyPr/>
                    <a:lstStyle/>
                    <a:p>
                      <a:r>
                        <a:rPr lang="en-US" sz="1600" dirty="0"/>
                        <a:t>Date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Description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Length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Scope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Goals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Institute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1894828"/>
                  </a:ext>
                </a:extLst>
              </a:tr>
              <a:tr h="12646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chemeClr val="accent5"/>
                          </a:solidFill>
                        </a:rPr>
                        <a:t>Q2-2025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  <a:p>
                      <a:r>
                        <a:rPr lang="en-US" sz="1400" dirty="0"/>
                        <a:t>Q3 2026</a:t>
                      </a:r>
                    </a:p>
                    <a:p>
                      <a:endParaRPr lang="en-US" sz="1400" dirty="0"/>
                    </a:p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 mechanical Mock-up</a:t>
                      </a:r>
                      <a:endParaRPr kumimoji="0" lang="en-GB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1-in-1 demonstrator Magnet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&lt; 0.5 m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1.5 m</a:t>
                      </a:r>
                      <a:endParaRPr kumimoji="0" lang="en-GB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INFN B&amp;K magnet model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Novel dipole </a:t>
                      </a:r>
                      <a:r>
                        <a:rPr lang="en-US" sz="1400" dirty="0" err="1"/>
                        <a:t>b&amp;k</a:t>
                      </a:r>
                      <a:r>
                        <a:rPr lang="en-US" sz="1400" dirty="0"/>
                        <a:t> 45deg quadrant structure design validation</a:t>
                      </a:r>
                      <a:endParaRPr lang="en-GB" sz="1400" dirty="0"/>
                    </a:p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/>
                        <a:t>INFN WP3.2</a:t>
                      </a:r>
                      <a:endParaRPr lang="en-GB" sz="1400" b="1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5959202"/>
                  </a:ext>
                </a:extLst>
              </a:tr>
              <a:tr h="983619"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chemeClr val="accent5"/>
                          </a:solidFill>
                        </a:rPr>
                        <a:t>Q3-Q4 2025</a:t>
                      </a:r>
                      <a:endParaRPr lang="en-GB" sz="1400" b="1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Mechanical mock ups LMK1/2</a:t>
                      </a:r>
                      <a:endParaRPr kumimoji="0" lang="en-GB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&lt; 0.5 m</a:t>
                      </a:r>
                      <a:endParaRPr kumimoji="0" lang="en-GB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0055A0"/>
                          </a:solidFill>
                        </a:rPr>
                        <a:t>CERN B&amp;K &amp; collars coils section mock up assembly ( use 11T coils)</a:t>
                      </a:r>
                      <a:endParaRPr lang="en-GB" sz="1600" b="1" dirty="0">
                        <a:solidFill>
                          <a:srgbClr val="0055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Benchmarked concepts of mechanical cross section structures at RT and cold. Measurement of residual stress 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/>
                        <a:t>CERN WP3.1</a:t>
                      </a:r>
                      <a:endParaRPr lang="en-GB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5714390"/>
                  </a:ext>
                </a:extLst>
              </a:tr>
              <a:tr h="1264654">
                <a:tc>
                  <a:txBody>
                    <a:bodyPr/>
                    <a:lstStyle/>
                    <a:p>
                      <a:r>
                        <a:rPr lang="en-US" sz="1400" dirty="0"/>
                        <a:t>Q3- 2026</a:t>
                      </a:r>
                    </a:p>
                    <a:p>
                      <a:r>
                        <a:rPr lang="en-GB" sz="1400" dirty="0"/>
                        <a:t>Q4 - 2027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Two 1-in-1 demonstrator magnets M1, M2</a:t>
                      </a:r>
                      <a:endParaRPr kumimoji="0" lang="en-GB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1.5 m</a:t>
                      </a:r>
                      <a:endParaRPr kumimoji="0" lang="en-GB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55A0"/>
                          </a:solidFill>
                        </a:rPr>
                        <a:t>CERN B&amp;K magnet models</a:t>
                      </a:r>
                      <a:endParaRPr lang="en-GB" sz="1600" b="1" dirty="0">
                        <a:solidFill>
                          <a:srgbClr val="0055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/>
                        <a:t>M1: </a:t>
                      </a:r>
                      <a:r>
                        <a:rPr lang="en-US" sz="1400" dirty="0"/>
                        <a:t>Novel dipole </a:t>
                      </a:r>
                      <a:r>
                        <a:rPr lang="en-US" sz="1400" dirty="0" err="1"/>
                        <a:t>b&amp;k</a:t>
                      </a:r>
                      <a:r>
                        <a:rPr lang="en-US" sz="1400" dirty="0"/>
                        <a:t> structure design validation</a:t>
                      </a:r>
                      <a:endParaRPr lang="en-GB" sz="14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/>
                        <a:t>M2 Optimization </a:t>
                      </a:r>
                      <a:r>
                        <a:rPr lang="en-US" sz="1400" b="0" dirty="0"/>
                        <a:t>of</a:t>
                      </a:r>
                      <a:r>
                        <a:rPr lang="en-US" sz="1400" b="1" dirty="0"/>
                        <a:t> </a:t>
                      </a:r>
                      <a:r>
                        <a:rPr lang="en-US" sz="1400" dirty="0" err="1"/>
                        <a:t>b&amp;k</a:t>
                      </a:r>
                      <a:r>
                        <a:rPr lang="en-US" sz="1400" dirty="0"/>
                        <a:t> structure design. </a:t>
                      </a:r>
                      <a:r>
                        <a:rPr lang="en-US" sz="1400" b="1" dirty="0"/>
                        <a:t>ESC coil protection test Reproducibility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Structure pro’s &amp; con’s assessment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CERN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/>
                        <a:t>WP3.1</a:t>
                      </a:r>
                      <a:endParaRPr lang="en-GB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055706"/>
                  </a:ext>
                </a:extLst>
              </a:tr>
              <a:tr h="871206">
                <a:tc>
                  <a:txBody>
                    <a:bodyPr/>
                    <a:lstStyle/>
                    <a:p>
                      <a:r>
                        <a:rPr lang="en-US" sz="1400" dirty="0"/>
                        <a:t>Q2-2028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2-in-1 demonstrator magnet M3</a:t>
                      </a:r>
                      <a:endParaRPr kumimoji="0" lang="en-GB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1.5 m</a:t>
                      </a:r>
                      <a:endParaRPr kumimoji="0" lang="en-GB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0055A0"/>
                          </a:solidFill>
                        </a:rPr>
                        <a:t>CERN B&amp;K  2-in-1 magnet assembly</a:t>
                      </a:r>
                      <a:endParaRPr lang="en-GB" sz="1600" b="1" dirty="0">
                        <a:solidFill>
                          <a:srgbClr val="0055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New 2-in-1 structure, Field optimization, fabrication process, scale-up design inputs for 14T design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CERN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/>
                        <a:t>WP3.1</a:t>
                      </a:r>
                      <a:endParaRPr lang="en-GB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5051402"/>
                  </a:ext>
                </a:extLst>
              </a:tr>
            </a:tbl>
          </a:graphicData>
        </a:graphic>
      </p:graphicFrame>
      <p:sp>
        <p:nvSpPr>
          <p:cNvPr id="5" name="Date Placeholder 1">
            <a:extLst>
              <a:ext uri="{FF2B5EF4-FFF2-40B4-BE49-F238E27FC236}">
                <a16:creationId xmlns:a16="http://schemas.microsoft.com/office/drawing/2014/main" id="{308A8284-DE3A-D2BA-2147-0D9805B39A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55346" y="6371535"/>
            <a:ext cx="15566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11</a:t>
            </a:r>
            <a:r>
              <a:rPr lang="en-US" baseline="30000" dirty="0"/>
              <a:t>st </a:t>
            </a:r>
            <a:r>
              <a:rPr lang="en-US" dirty="0"/>
              <a:t>February 2025</a:t>
            </a:r>
          </a:p>
        </p:txBody>
      </p:sp>
    </p:spTree>
    <p:extLst>
      <p:ext uri="{BB962C8B-B14F-4D97-AF65-F5344CB8AC3E}">
        <p14:creationId xmlns:p14="http://schemas.microsoft.com/office/powerpoint/2010/main" val="37538785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screenshot of a project plan&#10;&#10;AI-generated content may be incorrect.">
            <a:extLst>
              <a:ext uri="{FF2B5EF4-FFF2-40B4-BE49-F238E27FC236}">
                <a16:creationId xmlns:a16="http://schemas.microsoft.com/office/drawing/2014/main" id="{8F0117ED-FAD0-57C3-402D-F6EF100A6B5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-1" b="24464"/>
          <a:stretch/>
        </p:blipFill>
        <p:spPr>
          <a:xfrm>
            <a:off x="459946" y="1559722"/>
            <a:ext cx="8226854" cy="4567418"/>
          </a:xfrm>
          <a:prstGeom prst="rect">
            <a:avLst/>
          </a:prstGeom>
          <a:noFill/>
        </p:spPr>
      </p:pic>
      <p:sp>
        <p:nvSpPr>
          <p:cNvPr id="15" name="Title 2">
            <a:extLst>
              <a:ext uri="{FF2B5EF4-FFF2-40B4-BE49-F238E27FC236}">
                <a16:creationId xmlns:a16="http://schemas.microsoft.com/office/drawing/2014/main" id="{A467E4EB-A3EE-9C12-2143-1F4240450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00047"/>
            <a:ext cx="8229600" cy="1325563"/>
          </a:xfrm>
        </p:spPr>
        <p:txBody>
          <a:bodyPr/>
          <a:lstStyle/>
          <a:p>
            <a:r>
              <a:rPr lang="en-US" dirty="0"/>
              <a:t>LMK1-2 Schedule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4933B1-B924-8F3B-E664-F95F989B99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17918391-D411-FE40-AAD7-861AE5233E0E}" type="slidenum">
              <a:rPr lang="en-US" smtClean="0"/>
              <a:pPr>
                <a:spcAft>
                  <a:spcPts val="600"/>
                </a:spcAft>
              </a:pPr>
              <a:t>20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323326-9E8B-7702-DDC4-1CE332FA107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55346" y="6371535"/>
            <a:ext cx="21336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19th September 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F58479-EE71-AC20-B901-B98286A91A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19061" y="6403922"/>
            <a:ext cx="4659295" cy="317553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CERN HFM Forum meeting WP3.1       TE-MSC-SMT - AFoussat</a:t>
            </a:r>
          </a:p>
        </p:txBody>
      </p:sp>
    </p:spTree>
    <p:extLst>
      <p:ext uri="{BB962C8B-B14F-4D97-AF65-F5344CB8AC3E}">
        <p14:creationId xmlns:p14="http://schemas.microsoft.com/office/powerpoint/2010/main" val="10347713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28F626A-E782-B7D3-FEE1-D7FFE2A8A2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746" y="887976"/>
            <a:ext cx="9144000" cy="4846071"/>
          </a:xfrm>
          <a:prstGeom prst="rect">
            <a:avLst/>
          </a:prstGeom>
        </p:spPr>
      </p:pic>
      <p:sp>
        <p:nvSpPr>
          <p:cNvPr id="13" name="Title 2">
            <a:extLst>
              <a:ext uri="{FF2B5EF4-FFF2-40B4-BE49-F238E27FC236}">
                <a16:creationId xmlns:a16="http://schemas.microsoft.com/office/drawing/2014/main" id="{CEFB6666-E685-CD5A-89D3-A5692A7242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239" y="-208705"/>
            <a:ext cx="8229600" cy="1325563"/>
          </a:xfrm>
        </p:spPr>
        <p:txBody>
          <a:bodyPr/>
          <a:lstStyle/>
          <a:p>
            <a:r>
              <a:rPr lang="en-US" dirty="0"/>
              <a:t>Falcon schedule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146F63-4288-98C6-E84C-1108FC58F5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17918391-D411-FE40-AAD7-861AE5233E0E}" type="slidenum">
              <a:rPr lang="en-US" smtClean="0"/>
              <a:pPr>
                <a:spcAft>
                  <a:spcPts val="600"/>
                </a:spcAft>
              </a:pPr>
              <a:t>21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AA383E-0BFC-9FBF-20C6-4F0C85CDCE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55346" y="6371535"/>
            <a:ext cx="21336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19th September 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2B0313-157F-4DFD-2587-2B6C31D2C2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19061" y="6403922"/>
            <a:ext cx="4659295" cy="317553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CERN HFM Forum meeting WP3.1       TE-MSC-SMT - AFoussat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F8A5756-A55C-EAA4-E27D-016FEEF9121F}"/>
              </a:ext>
            </a:extLst>
          </p:cNvPr>
          <p:cNvSpPr txBox="1"/>
          <p:nvPr/>
        </p:nvSpPr>
        <p:spPr>
          <a:xfrm>
            <a:off x="17100" y="1569680"/>
            <a:ext cx="4347537" cy="369332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74000">
                <a:schemeClr val="accent5">
                  <a:lumMod val="45000"/>
                  <a:lumOff val="55000"/>
                </a:schemeClr>
              </a:gs>
              <a:gs pos="83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  <a:tileRect/>
          </a:gradFill>
          <a:ln cap="flat">
            <a:solidFill>
              <a:srgbClr val="002060"/>
            </a:solidFill>
            <a:round/>
          </a:ln>
        </p:spPr>
        <p:txBody>
          <a:bodyPr wrap="none" rtlCol="0">
            <a:spAutoFit/>
          </a:bodyPr>
          <a:lstStyle/>
          <a:p>
            <a:pPr algn="l"/>
            <a:r>
              <a:rPr lang="en-US" dirty="0"/>
              <a:t>- Trial windings shifted to Aug-September 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412337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3E7BB16-354D-A992-C9D4-2842C2DA5BE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9826" r="21410"/>
          <a:stretch/>
        </p:blipFill>
        <p:spPr>
          <a:xfrm>
            <a:off x="3500284" y="611431"/>
            <a:ext cx="5712542" cy="547652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CA6D962-4A96-FA38-E094-F519CA00E10A}"/>
              </a:ext>
            </a:extLst>
          </p:cNvPr>
          <p:cNvSpPr txBox="1">
            <a:spLocks/>
          </p:cNvSpPr>
          <p:nvPr/>
        </p:nvSpPr>
        <p:spPr>
          <a:xfrm>
            <a:off x="308069" y="175093"/>
            <a:ext cx="8370546" cy="11967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defTabSz="914400">
              <a:lnSpc>
                <a:spcPct val="80000"/>
              </a:lnSpc>
              <a:spcBef>
                <a:spcPct val="0"/>
              </a:spcBef>
              <a:buNone/>
              <a:defRPr sz="3600" b="1">
                <a:solidFill>
                  <a:srgbClr val="0055A0"/>
                </a:solidFill>
                <a:ea typeface="+mj-ea"/>
                <a:cs typeface="+mj-cs"/>
              </a:defRPr>
            </a:lvl1pPr>
          </a:lstStyle>
          <a:p>
            <a:r>
              <a:rPr lang="en-GB" sz="4000" dirty="0"/>
              <a:t>LMK1 assembly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F487C31-2A90-3C82-D7AB-99EF9631706F}"/>
              </a:ext>
            </a:extLst>
          </p:cNvPr>
          <p:cNvSpPr txBox="1"/>
          <p:nvPr/>
        </p:nvSpPr>
        <p:spPr>
          <a:xfrm>
            <a:off x="308068" y="1490008"/>
            <a:ext cx="4106615" cy="433965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74000">
                <a:schemeClr val="accent5">
                  <a:lumMod val="45000"/>
                  <a:lumOff val="55000"/>
                </a:schemeClr>
              </a:gs>
              <a:gs pos="83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  <a:tileRect/>
          </a:gradFill>
          <a:ln cap="flat">
            <a:solidFill>
              <a:srgbClr val="002060"/>
            </a:solidFill>
            <a:round/>
          </a:ln>
        </p:spPr>
        <p:txBody>
          <a:bodyPr wrap="square" rtlCol="0">
            <a:spAutoFit/>
          </a:bodyPr>
          <a:lstStyle/>
          <a:p>
            <a:pPr marL="457200" indent="-457200" algn="l">
              <a:buFont typeface="+mj-lt"/>
              <a:buAutoNum type="alphaUcPeriod"/>
            </a:pPr>
            <a:r>
              <a:rPr lang="en-US" sz="2400" dirty="0"/>
              <a:t>B&amp;K assembly of coil pack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11T coils sections + Alu pads 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Preassembly of 2 halves yoke in shell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Insertion of coil pack in yoke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400" dirty="0"/>
              <a:t>Preloading bladders, insertion of keys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000" dirty="0"/>
              <a:t>2 hydraulic circuits : H&amp;V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000" dirty="0"/>
              <a:t>Interference up to H: 0.35 mm, V: 0.2 mm</a:t>
            </a:r>
          </a:p>
        </p:txBody>
      </p:sp>
    </p:spTree>
    <p:extLst>
      <p:ext uri="{BB962C8B-B14F-4D97-AF65-F5344CB8AC3E}">
        <p14:creationId xmlns:p14="http://schemas.microsoft.com/office/powerpoint/2010/main" val="23679924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82C806D-63D4-1E6E-47D8-8023ABF248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LMK1:</a:t>
            </a:r>
          </a:p>
          <a:p>
            <a:pPr lvl="1"/>
            <a:r>
              <a:rPr lang="en-US" dirty="0"/>
              <a:t>All in-structure components under production : Pads, keys, masters, alu pads, poles by July 25</a:t>
            </a:r>
          </a:p>
          <a:p>
            <a:pPr lvl="1"/>
            <a:r>
              <a:rPr lang="en-US" dirty="0"/>
              <a:t>Coils layers sections done, </a:t>
            </a:r>
          </a:p>
          <a:p>
            <a:pPr lvl="1"/>
            <a:r>
              <a:rPr lang="en-US" dirty="0"/>
              <a:t>7075 Alu shell done, bladders produced, under instrumentation </a:t>
            </a:r>
          </a:p>
          <a:p>
            <a:pPr lvl="1"/>
            <a:r>
              <a:rPr lang="en-US" dirty="0"/>
              <a:t>All GI sheets, shims pending, in 927</a:t>
            </a:r>
          </a:p>
          <a:p>
            <a:pPr lvl="1"/>
            <a:r>
              <a:rPr lang="en-US" dirty="0"/>
              <a:t>Interlayer to be produced in 927 by July 25</a:t>
            </a:r>
          </a:p>
          <a:p>
            <a:r>
              <a:rPr lang="en-US" dirty="0"/>
              <a:t>LMK2: under design, </a:t>
            </a:r>
          </a:p>
          <a:p>
            <a:pPr lvl="1"/>
            <a:r>
              <a:rPr lang="en-US" dirty="0"/>
              <a:t>316LSS shell available</a:t>
            </a:r>
          </a:p>
          <a:p>
            <a:pPr lvl="1"/>
            <a:r>
              <a:rPr lang="en-US" dirty="0"/>
              <a:t>Coils section done</a:t>
            </a:r>
          </a:p>
          <a:p>
            <a:pPr lvl="1"/>
            <a:r>
              <a:rPr lang="en-US" dirty="0"/>
              <a:t>All GI sheets, shims pending, in 927</a:t>
            </a:r>
          </a:p>
          <a:p>
            <a:pPr lvl="1"/>
            <a:r>
              <a:rPr lang="en-US" dirty="0"/>
              <a:t>Collared pack to be produced , July or </a:t>
            </a:r>
            <a:r>
              <a:rPr lang="en-US" dirty="0" err="1"/>
              <a:t>september</a:t>
            </a:r>
            <a:endParaRPr lang="en-US" dirty="0"/>
          </a:p>
          <a:p>
            <a:pPr lvl="1"/>
            <a:r>
              <a:rPr lang="en-US" dirty="0"/>
              <a:t>Structure CAD Parts in 09/25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E564701-7AFD-EA5F-2681-84E1151C47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/>
              <a:t>Procurement </a:t>
            </a:r>
            <a:r>
              <a:rPr lang="en-US" sz="4000" b="1"/>
              <a:t>work LMK 1,2</a:t>
            </a:r>
            <a:endParaRPr lang="en-GB" sz="4000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C57C9D-152B-117C-708F-DF0CDEEAE2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42441B-8F61-41FA-DB0C-590B284B345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19th September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69AF6BD-CB96-582E-0E18-7E2466E38C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CERN HFM Forum meeting WP3.1       TE-MSC-SMT - AFoussat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484982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E3F37A6-B15C-4DFA-2076-AF10D9053BA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7804" t="19212" r="29646"/>
          <a:stretch/>
        </p:blipFill>
        <p:spPr>
          <a:xfrm>
            <a:off x="6673647" y="2781914"/>
            <a:ext cx="2302025" cy="321883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C6D6BEB-4413-E8FB-63D2-B4D8331488E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7400" t="14001" r="41600" b="8386"/>
          <a:stretch/>
        </p:blipFill>
        <p:spPr>
          <a:xfrm>
            <a:off x="0" y="857250"/>
            <a:ext cx="2470355" cy="51435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CD605CE-042A-B80D-1C42-1EAAB5F9BC8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6916" r="36834"/>
          <a:stretch/>
        </p:blipFill>
        <p:spPr>
          <a:xfrm>
            <a:off x="3377381" y="1063727"/>
            <a:ext cx="2300405" cy="4937023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A642E64-5BDB-0ED5-A06A-4B8DC061FDBE}"/>
              </a:ext>
            </a:extLst>
          </p:cNvPr>
          <p:cNvCxnSpPr/>
          <p:nvPr/>
        </p:nvCxnSpPr>
        <p:spPr>
          <a:xfrm>
            <a:off x="2957051" y="857250"/>
            <a:ext cx="0" cy="51435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9A38BE4-BABB-145B-CA1C-789386DA301C}"/>
              </a:ext>
            </a:extLst>
          </p:cNvPr>
          <p:cNvCxnSpPr/>
          <p:nvPr/>
        </p:nvCxnSpPr>
        <p:spPr>
          <a:xfrm>
            <a:off x="6229641" y="857249"/>
            <a:ext cx="0" cy="51435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E9DE860B-E46D-E011-0D7E-83B0B319B2F2}"/>
              </a:ext>
            </a:extLst>
          </p:cNvPr>
          <p:cNvSpPr txBox="1">
            <a:spLocks/>
          </p:cNvSpPr>
          <p:nvPr/>
        </p:nvSpPr>
        <p:spPr>
          <a:xfrm>
            <a:off x="342310" y="0"/>
            <a:ext cx="8370546" cy="11967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defTabSz="914400">
              <a:lnSpc>
                <a:spcPct val="80000"/>
              </a:lnSpc>
              <a:spcBef>
                <a:spcPct val="0"/>
              </a:spcBef>
              <a:buNone/>
              <a:defRPr sz="3600" b="1">
                <a:solidFill>
                  <a:srgbClr val="0055A0"/>
                </a:solidFill>
                <a:ea typeface="+mj-ea"/>
                <a:cs typeface="+mj-cs"/>
              </a:defRPr>
            </a:lvl1pPr>
          </a:lstStyle>
          <a:p>
            <a:r>
              <a:rPr lang="en-GB" sz="4000" dirty="0"/>
              <a:t>LMK1 half yoke assembly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7A34C83-4EC0-281E-968F-06322064416B}"/>
              </a:ext>
            </a:extLst>
          </p:cNvPr>
          <p:cNvSpPr txBox="1"/>
          <p:nvPr/>
        </p:nvSpPr>
        <p:spPr>
          <a:xfrm>
            <a:off x="5299587" y="1573161"/>
            <a:ext cx="3091424" cy="369332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74000">
                <a:schemeClr val="accent5">
                  <a:lumMod val="45000"/>
                  <a:lumOff val="55000"/>
                </a:schemeClr>
              </a:gs>
              <a:gs pos="83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  <a:tileRect/>
          </a:gradFill>
          <a:ln cap="flat">
            <a:solidFill>
              <a:srgbClr val="002060"/>
            </a:solidFill>
            <a:round/>
          </a:ln>
        </p:spPr>
        <p:txBody>
          <a:bodyPr wrap="none" rtlCol="0">
            <a:spAutoFit/>
          </a:bodyPr>
          <a:lstStyle/>
          <a:p>
            <a:r>
              <a:rPr lang="en-US" dirty="0"/>
              <a:t>Use of inter half yoke bladders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819675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C464239-0F92-D510-C47D-73C48E509A7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4221" r="15671"/>
          <a:stretch/>
        </p:blipFill>
        <p:spPr>
          <a:xfrm>
            <a:off x="0" y="2041609"/>
            <a:ext cx="4926931" cy="395914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B3A69D2-03FB-71D1-D834-BB5DE5D3EB3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4551" r="25291"/>
          <a:stretch/>
        </p:blipFill>
        <p:spPr>
          <a:xfrm>
            <a:off x="4994176" y="2114551"/>
            <a:ext cx="4149824" cy="3886199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E4A40F8-5AEB-8F88-326D-E02D0208A990}"/>
              </a:ext>
            </a:extLst>
          </p:cNvPr>
          <p:cNvCxnSpPr/>
          <p:nvPr/>
        </p:nvCxnSpPr>
        <p:spPr>
          <a:xfrm>
            <a:off x="4991457" y="857250"/>
            <a:ext cx="0" cy="51435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" name="Title 1">
            <a:extLst>
              <a:ext uri="{FF2B5EF4-FFF2-40B4-BE49-F238E27FC236}">
                <a16:creationId xmlns:a16="http://schemas.microsoft.com/office/drawing/2014/main" id="{44339EEE-6F4B-BB00-A36B-04A79E6AE0E8}"/>
              </a:ext>
            </a:extLst>
          </p:cNvPr>
          <p:cNvSpPr txBox="1">
            <a:spLocks/>
          </p:cNvSpPr>
          <p:nvPr/>
        </p:nvSpPr>
        <p:spPr>
          <a:xfrm>
            <a:off x="342310" y="0"/>
            <a:ext cx="8370546" cy="11967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defTabSz="914400">
              <a:lnSpc>
                <a:spcPct val="80000"/>
              </a:lnSpc>
              <a:spcBef>
                <a:spcPct val="0"/>
              </a:spcBef>
              <a:buNone/>
              <a:defRPr sz="3600" b="1">
                <a:solidFill>
                  <a:srgbClr val="0055A0"/>
                </a:solidFill>
                <a:ea typeface="+mj-ea"/>
                <a:cs typeface="+mj-cs"/>
              </a:defRPr>
            </a:lvl1pPr>
          </a:lstStyle>
          <a:p>
            <a:r>
              <a:rPr lang="en-GB" sz="4000" dirty="0"/>
              <a:t>Coil pack insertion in yoke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43A8087-57CC-3A50-8B34-E82C3FAAF4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64858" y="1051824"/>
            <a:ext cx="2266087" cy="1979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204914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6740EE7-E687-0CE7-38E5-80E8820448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1414" y="1309648"/>
            <a:ext cx="7144125" cy="423870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EB5170F-D88E-6F4F-AC86-FEB87E045FB8}"/>
              </a:ext>
            </a:extLst>
          </p:cNvPr>
          <p:cNvSpPr txBox="1"/>
          <p:nvPr/>
        </p:nvSpPr>
        <p:spPr>
          <a:xfrm>
            <a:off x="5362397" y="5866745"/>
            <a:ext cx="885179" cy="3000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CH" sz="1350" dirty="0"/>
              <a:t>Support V</a:t>
            </a:r>
            <a:endParaRPr lang="en-GB" sz="1350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5F05DE48-C555-219A-069D-F8ADA4D2C500}"/>
              </a:ext>
            </a:extLst>
          </p:cNvPr>
          <p:cNvCxnSpPr>
            <a:stCxn id="6" idx="0"/>
          </p:cNvCxnSpPr>
          <p:nvPr/>
        </p:nvCxnSpPr>
        <p:spPr>
          <a:xfrm flipV="1">
            <a:off x="5804987" y="4832030"/>
            <a:ext cx="1116663" cy="103471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6425B6E-1BBA-F589-A98A-EBF7A9892AD4}"/>
              </a:ext>
            </a:extLst>
          </p:cNvPr>
          <p:cNvCxnSpPr>
            <a:cxnSpLocks/>
            <a:stCxn id="6" idx="0"/>
          </p:cNvCxnSpPr>
          <p:nvPr/>
        </p:nvCxnSpPr>
        <p:spPr>
          <a:xfrm flipH="1" flipV="1">
            <a:off x="4582770" y="4946330"/>
            <a:ext cx="1222217" cy="92041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66A36BD4-1531-BA16-A6BB-7BD4FBACD432}"/>
              </a:ext>
            </a:extLst>
          </p:cNvPr>
          <p:cNvSpPr txBox="1"/>
          <p:nvPr/>
        </p:nvSpPr>
        <p:spPr>
          <a:xfrm>
            <a:off x="3321083" y="5866745"/>
            <a:ext cx="1468351" cy="3000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CH" sz="1350" dirty="0"/>
              <a:t>Réglage angulaire </a:t>
            </a:r>
            <a:endParaRPr lang="en-GB" sz="1350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E3861A9-447D-A7C8-3B0E-5C8AFB046999}"/>
              </a:ext>
            </a:extLst>
          </p:cNvPr>
          <p:cNvCxnSpPr>
            <a:cxnSpLocks/>
            <a:stCxn id="12" idx="0"/>
          </p:cNvCxnSpPr>
          <p:nvPr/>
        </p:nvCxnSpPr>
        <p:spPr>
          <a:xfrm flipH="1" flipV="1">
            <a:off x="3667108" y="4254513"/>
            <a:ext cx="388151" cy="161223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A200510E-803B-D453-D825-5A9129672FD3}"/>
              </a:ext>
            </a:extLst>
          </p:cNvPr>
          <p:cNvSpPr txBox="1"/>
          <p:nvPr/>
        </p:nvSpPr>
        <p:spPr>
          <a:xfrm>
            <a:off x="1452274" y="5860729"/>
            <a:ext cx="982705" cy="3000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CH" sz="1350" dirty="0"/>
              <a:t>Butée </a:t>
            </a:r>
            <a:r>
              <a:rPr lang="fr-CH" sz="1350" dirty="0" err="1"/>
              <a:t>longi</a:t>
            </a:r>
            <a:endParaRPr lang="en-GB" sz="1350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B615890-3E22-775D-FA06-AB6C2BE2BDFB}"/>
              </a:ext>
            </a:extLst>
          </p:cNvPr>
          <p:cNvCxnSpPr>
            <a:cxnSpLocks/>
            <a:stCxn id="17" idx="0"/>
          </p:cNvCxnSpPr>
          <p:nvPr/>
        </p:nvCxnSpPr>
        <p:spPr>
          <a:xfrm flipV="1">
            <a:off x="1943627" y="4832029"/>
            <a:ext cx="996838" cy="10287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72CCDE61-27B7-C8F5-3199-B42CA3C01B2D}"/>
              </a:ext>
            </a:extLst>
          </p:cNvPr>
          <p:cNvSpPr txBox="1"/>
          <p:nvPr/>
        </p:nvSpPr>
        <p:spPr>
          <a:xfrm>
            <a:off x="7759630" y="5818619"/>
            <a:ext cx="982705" cy="3000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CH" sz="1350" dirty="0"/>
              <a:t>Butée </a:t>
            </a:r>
            <a:r>
              <a:rPr lang="fr-CH" sz="1350" dirty="0" err="1"/>
              <a:t>longi</a:t>
            </a:r>
            <a:endParaRPr lang="en-GB" sz="1350" dirty="0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E5EF8126-7188-F87B-1B5D-F4F62C5EFA32}"/>
              </a:ext>
            </a:extLst>
          </p:cNvPr>
          <p:cNvCxnSpPr>
            <a:cxnSpLocks/>
            <a:stCxn id="21" idx="0"/>
          </p:cNvCxnSpPr>
          <p:nvPr/>
        </p:nvCxnSpPr>
        <p:spPr>
          <a:xfrm flipH="1" flipV="1">
            <a:off x="8016524" y="4669331"/>
            <a:ext cx="234459" cy="114928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CD189C6A-D12A-546E-F39F-E5DB4C19041E}"/>
              </a:ext>
            </a:extLst>
          </p:cNvPr>
          <p:cNvSpPr txBox="1"/>
          <p:nvPr/>
        </p:nvSpPr>
        <p:spPr>
          <a:xfrm>
            <a:off x="50209" y="3429000"/>
            <a:ext cx="1176797" cy="3000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CH" sz="1350" dirty="0"/>
              <a:t>Réhausse rails</a:t>
            </a:r>
            <a:endParaRPr lang="en-GB" sz="1350" dirty="0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6C8F7ACC-9F43-F8FE-FB75-EBB164DFE2CE}"/>
              </a:ext>
            </a:extLst>
          </p:cNvPr>
          <p:cNvCxnSpPr>
            <a:cxnSpLocks/>
            <a:stCxn id="25" idx="3"/>
            <a:endCxn id="5" idx="1"/>
          </p:cNvCxnSpPr>
          <p:nvPr/>
        </p:nvCxnSpPr>
        <p:spPr>
          <a:xfrm flipV="1">
            <a:off x="1227006" y="3429000"/>
            <a:ext cx="314408" cy="15004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1D007174-13D8-A79F-BBB3-3A79C4095D3D}"/>
              </a:ext>
            </a:extLst>
          </p:cNvPr>
          <p:cNvCxnSpPr>
            <a:cxnSpLocks/>
            <a:stCxn id="25" idx="3"/>
          </p:cNvCxnSpPr>
          <p:nvPr/>
        </p:nvCxnSpPr>
        <p:spPr>
          <a:xfrm>
            <a:off x="1227006" y="3579041"/>
            <a:ext cx="322933" cy="23030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" name="Title 2">
            <a:extLst>
              <a:ext uri="{FF2B5EF4-FFF2-40B4-BE49-F238E27FC236}">
                <a16:creationId xmlns:a16="http://schemas.microsoft.com/office/drawing/2014/main" id="{BB894138-7D39-388C-63D7-6EEB9CD187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5939" y="-144661"/>
            <a:ext cx="8229600" cy="1325563"/>
          </a:xfrm>
        </p:spPr>
        <p:txBody>
          <a:bodyPr/>
          <a:lstStyle/>
          <a:p>
            <a:r>
              <a:rPr lang="en-US" sz="4000" b="1" dirty="0"/>
              <a:t>Insertion rails, table, supports</a:t>
            </a:r>
            <a:endParaRPr lang="en-GB" sz="4000" b="1" dirty="0"/>
          </a:p>
        </p:txBody>
      </p:sp>
    </p:spTree>
    <p:extLst>
      <p:ext uri="{BB962C8B-B14F-4D97-AF65-F5344CB8AC3E}">
        <p14:creationId xmlns:p14="http://schemas.microsoft.com/office/powerpoint/2010/main" val="276067359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610499-D972-EB88-CC80-A79C2CD53D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3A052C5-2C45-6B24-5817-F7E09A0C1CD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3337" b="7073"/>
          <a:stretch/>
        </p:blipFill>
        <p:spPr>
          <a:xfrm>
            <a:off x="0" y="1255457"/>
            <a:ext cx="9144000" cy="398206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575565E-6217-1CF1-4D16-1F685BCD5658}"/>
              </a:ext>
            </a:extLst>
          </p:cNvPr>
          <p:cNvSpPr txBox="1"/>
          <p:nvPr/>
        </p:nvSpPr>
        <p:spPr>
          <a:xfrm>
            <a:off x="4193976" y="5464044"/>
            <a:ext cx="850105" cy="3000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CH" sz="1350" dirty="0"/>
              <a:t>Réhausse</a:t>
            </a:r>
            <a:endParaRPr lang="en-GB" sz="1350" dirty="0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5B033534-9B18-AFB6-9793-E5452D1F948C}"/>
              </a:ext>
            </a:extLst>
          </p:cNvPr>
          <p:cNvCxnSpPr>
            <a:stCxn id="4" idx="0"/>
          </p:cNvCxnSpPr>
          <p:nvPr/>
        </p:nvCxnSpPr>
        <p:spPr>
          <a:xfrm flipV="1">
            <a:off x="4619029" y="4917909"/>
            <a:ext cx="169540" cy="54613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C1459247-FB5C-EE17-1293-D767AA0ED3FD}"/>
              </a:ext>
            </a:extLst>
          </p:cNvPr>
          <p:cNvSpPr txBox="1"/>
          <p:nvPr/>
        </p:nvSpPr>
        <p:spPr>
          <a:xfrm>
            <a:off x="379966" y="5374161"/>
            <a:ext cx="1305165" cy="5078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CH" sz="1350" dirty="0"/>
              <a:t>Outillage de </a:t>
            </a:r>
          </a:p>
          <a:p>
            <a:r>
              <a:rPr lang="fr-CH" sz="1350" dirty="0"/>
              <a:t>positionnement</a:t>
            </a:r>
            <a:endParaRPr lang="en-GB" sz="1350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DBA0845E-3EF8-5735-88A9-D9BFB0627A50}"/>
              </a:ext>
            </a:extLst>
          </p:cNvPr>
          <p:cNvCxnSpPr>
            <a:cxnSpLocks/>
            <a:stCxn id="7" idx="0"/>
          </p:cNvCxnSpPr>
          <p:nvPr/>
        </p:nvCxnSpPr>
        <p:spPr>
          <a:xfrm flipV="1">
            <a:off x="1032549" y="4960019"/>
            <a:ext cx="477414" cy="41414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E1EFB88D-DCDD-21F3-EDD2-979123FEAA40}"/>
              </a:ext>
            </a:extLst>
          </p:cNvPr>
          <p:cNvSpPr txBox="1"/>
          <p:nvPr/>
        </p:nvSpPr>
        <p:spPr>
          <a:xfrm>
            <a:off x="7388360" y="5360170"/>
            <a:ext cx="1320314" cy="5078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CH" sz="1350" dirty="0"/>
              <a:t>Outillage de </a:t>
            </a:r>
          </a:p>
          <a:p>
            <a:r>
              <a:rPr lang="fr-CH" sz="1350" dirty="0"/>
              <a:t>positionnement</a:t>
            </a:r>
            <a:endParaRPr lang="en-GB" sz="1350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C216051-6476-4C47-A7B4-66EB16791EA9}"/>
              </a:ext>
            </a:extLst>
          </p:cNvPr>
          <p:cNvCxnSpPr>
            <a:cxnSpLocks/>
            <a:stCxn id="10" idx="0"/>
          </p:cNvCxnSpPr>
          <p:nvPr/>
        </p:nvCxnSpPr>
        <p:spPr>
          <a:xfrm flipV="1">
            <a:off x="8048517" y="4268203"/>
            <a:ext cx="193115" cy="109196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" name="Title 2">
            <a:extLst>
              <a:ext uri="{FF2B5EF4-FFF2-40B4-BE49-F238E27FC236}">
                <a16:creationId xmlns:a16="http://schemas.microsoft.com/office/drawing/2014/main" id="{17B27535-0BA5-A876-41F0-9D9C02FD74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5939" y="-144661"/>
            <a:ext cx="8229600" cy="1325563"/>
          </a:xfrm>
        </p:spPr>
        <p:txBody>
          <a:bodyPr/>
          <a:lstStyle/>
          <a:p>
            <a:r>
              <a:rPr lang="en-US" sz="4000" b="1" dirty="0"/>
              <a:t>Coil pack pre-assembly</a:t>
            </a:r>
            <a:endParaRPr lang="en-GB" sz="4000" b="1" dirty="0"/>
          </a:p>
        </p:txBody>
      </p:sp>
    </p:spTree>
    <p:extLst>
      <p:ext uri="{BB962C8B-B14F-4D97-AF65-F5344CB8AC3E}">
        <p14:creationId xmlns:p14="http://schemas.microsoft.com/office/powerpoint/2010/main" val="347272989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84F3A79-308A-4A16-8F5C-C241B36886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2" y="857250"/>
            <a:ext cx="9129936" cy="51435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36F71EF-8C4A-CE1D-BF9A-78D84FAE972F}"/>
              </a:ext>
            </a:extLst>
          </p:cNvPr>
          <p:cNvSpPr txBox="1"/>
          <p:nvPr/>
        </p:nvSpPr>
        <p:spPr>
          <a:xfrm>
            <a:off x="481262" y="1488909"/>
            <a:ext cx="23700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Table </a:t>
            </a:r>
            <a:r>
              <a:rPr lang="fr-FR" sz="2000" dirty="0"/>
              <a:t>d’insertion</a:t>
            </a:r>
          </a:p>
          <a:p>
            <a:r>
              <a:rPr lang="en-GB" sz="2000" dirty="0"/>
              <a:t>LHCMQXFT0320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4201594-784C-D748-3D18-E3551F82A997}"/>
              </a:ext>
            </a:extLst>
          </p:cNvPr>
          <p:cNvSpPr txBox="1"/>
          <p:nvPr/>
        </p:nvSpPr>
        <p:spPr>
          <a:xfrm>
            <a:off x="5516092" y="4961311"/>
            <a:ext cx="34173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2000" dirty="0"/>
              <a:t>Supports shells a </a:t>
            </a:r>
            <a:r>
              <a:rPr lang="en-GB" sz="2000" dirty="0" err="1"/>
              <a:t>definir</a:t>
            </a:r>
            <a:endParaRPr lang="en-GB" sz="2000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fr-FR" sz="2000" dirty="0"/>
              <a:t>Ajout</a:t>
            </a:r>
            <a:r>
              <a:rPr lang="en-GB" sz="2000" dirty="0"/>
              <a:t> </a:t>
            </a:r>
            <a:r>
              <a:rPr lang="fr-FR" sz="2000" dirty="0"/>
              <a:t>guidage</a:t>
            </a:r>
            <a:r>
              <a:rPr lang="en-GB" sz="2000" dirty="0"/>
              <a:t> rails sur table</a:t>
            </a:r>
          </a:p>
        </p:txBody>
      </p:sp>
    </p:spTree>
    <p:extLst>
      <p:ext uri="{BB962C8B-B14F-4D97-AF65-F5344CB8AC3E}">
        <p14:creationId xmlns:p14="http://schemas.microsoft.com/office/powerpoint/2010/main" val="192834626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240609F-09E7-D350-C845-5669F883A7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B397BF6-CE0C-3CB6-BF86-50740ACFE7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/>
              <a:t>Tooling procurement plan </a:t>
            </a:r>
            <a:endParaRPr lang="en-GB" sz="4000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D5177F-F033-DCAC-F531-ADE0146659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8029B5F-8FAF-D6BB-13AF-0E5C1AE0CD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45128"/>
            <a:ext cx="9144000" cy="3767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8294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mage_0">
            <a:extLst>
              <a:ext uri="{FF2B5EF4-FFF2-40B4-BE49-F238E27FC236}">
                <a16:creationId xmlns:a16="http://schemas.microsoft.com/office/drawing/2014/main" id="{33668AC1-85BD-8418-4EA5-B11219FE39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9141" y="2903006"/>
            <a:ext cx="1386919" cy="1296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id="{9363B2C1-6951-925C-2AA8-2AE6BE3795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50379" y="2659998"/>
            <a:ext cx="2282233" cy="2368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Arrow: Striped Right 37">
            <a:extLst>
              <a:ext uri="{FF2B5EF4-FFF2-40B4-BE49-F238E27FC236}">
                <a16:creationId xmlns:a16="http://schemas.microsoft.com/office/drawing/2014/main" id="{501FB526-FAF5-EB53-88D2-C4926C6BEB19}"/>
              </a:ext>
            </a:extLst>
          </p:cNvPr>
          <p:cNvSpPr/>
          <p:nvPr/>
        </p:nvSpPr>
        <p:spPr>
          <a:xfrm>
            <a:off x="368747" y="4269229"/>
            <a:ext cx="6848420" cy="495846"/>
          </a:xfrm>
          <a:prstGeom prst="stripedRightArrow">
            <a:avLst/>
          </a:prstGeom>
          <a:gradFill flip="none" rotWithShape="1">
            <a:gsLst>
              <a:gs pos="0">
                <a:schemeClr val="accent5">
                  <a:lumMod val="0"/>
                  <a:lumOff val="100000"/>
                </a:schemeClr>
              </a:gs>
              <a:gs pos="35000">
                <a:schemeClr val="accent5">
                  <a:lumMod val="0"/>
                  <a:lumOff val="100000"/>
                </a:schemeClr>
              </a:gs>
              <a:gs pos="100000">
                <a:schemeClr val="accent5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6CCFFF-5AA7-1D64-49F8-2A3DC0BECA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31EA8D10-5233-05AF-3EDC-A4E5EC052443}"/>
              </a:ext>
            </a:extLst>
          </p:cNvPr>
          <p:cNvSpPr txBox="1">
            <a:spLocks/>
          </p:cNvSpPr>
          <p:nvPr/>
        </p:nvSpPr>
        <p:spPr>
          <a:xfrm>
            <a:off x="125279" y="831030"/>
            <a:ext cx="8919897" cy="4567418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55A0"/>
              </a:buClr>
              <a:buFont typeface="+mj-lt"/>
              <a:buAutoNum type="alphaUcPeriod"/>
            </a:pPr>
            <a:r>
              <a:rPr lang="en-US" sz="2200" b="1" dirty="0">
                <a:solidFill>
                  <a:srgbClr val="0055A0"/>
                </a:solidFill>
              </a:rPr>
              <a:t>Structure dipole with novel </a:t>
            </a:r>
            <a:r>
              <a:rPr lang="en-US" sz="2200" b="1" dirty="0" err="1">
                <a:solidFill>
                  <a:srgbClr val="0055A0"/>
                </a:solidFill>
              </a:rPr>
              <a:t>b&amp;k</a:t>
            </a:r>
            <a:r>
              <a:rPr lang="en-US" sz="2200" b="1" dirty="0">
                <a:solidFill>
                  <a:srgbClr val="0055A0"/>
                </a:solidFill>
              </a:rPr>
              <a:t> structure and Alu ring  (per QXF, US-AUP experience)</a:t>
            </a:r>
          </a:p>
          <a:p>
            <a:pPr>
              <a:buClr>
                <a:srgbClr val="0055A0"/>
              </a:buClr>
              <a:buFont typeface="+mj-lt"/>
              <a:buAutoNum type="alphaUcPeriod"/>
            </a:pPr>
            <a:r>
              <a:rPr lang="en-US" sz="2200" b="1" dirty="0">
                <a:solidFill>
                  <a:srgbClr val="0055A0"/>
                </a:solidFill>
              </a:rPr>
              <a:t>Mechanical mock ups measurement platform ( structure, cable stacks)</a:t>
            </a:r>
          </a:p>
          <a:p>
            <a:pPr>
              <a:buClr>
                <a:srgbClr val="0055A0"/>
              </a:buClr>
              <a:buFont typeface="+mj-lt"/>
              <a:buAutoNum type="alphaUcPeriod"/>
            </a:pPr>
            <a:r>
              <a:rPr lang="en-US" sz="2200" b="1" dirty="0">
                <a:solidFill>
                  <a:srgbClr val="0055A0"/>
                </a:solidFill>
              </a:rPr>
              <a:t>1-in-1 magnet models design and construction towards 2-in-1 dipole.  </a:t>
            </a:r>
            <a:endParaRPr lang="en-GB" sz="2200" b="1" dirty="0">
              <a:solidFill>
                <a:srgbClr val="0055A0"/>
              </a:solidFill>
            </a:endParaRPr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B40AD14E-CA44-2CB1-5315-6871E69FE126}"/>
              </a:ext>
            </a:extLst>
          </p:cNvPr>
          <p:cNvSpPr txBox="1">
            <a:spLocks/>
          </p:cNvSpPr>
          <p:nvPr/>
        </p:nvSpPr>
        <p:spPr>
          <a:xfrm>
            <a:off x="212461" y="90652"/>
            <a:ext cx="8267060" cy="637269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defTabSz="914400">
              <a:lnSpc>
                <a:spcPct val="90000"/>
              </a:lnSpc>
            </a:pPr>
            <a:r>
              <a:rPr lang="en-US" sz="4000" b="1" dirty="0">
                <a:solidFill>
                  <a:srgbClr val="0055A0"/>
                </a:solidFill>
                <a:latin typeface="+mn-lt"/>
                <a:cs typeface="+mj-cs"/>
              </a:rPr>
              <a:t>WP3.1 </a:t>
            </a:r>
            <a:r>
              <a:rPr lang="en-US" sz="4000" b="1" dirty="0" err="1">
                <a:solidFill>
                  <a:srgbClr val="0055A0"/>
                </a:solidFill>
                <a:latin typeface="+mn-lt"/>
                <a:cs typeface="+mj-cs"/>
              </a:rPr>
              <a:t>FalconD</a:t>
            </a:r>
            <a:r>
              <a:rPr lang="en-US" sz="4000" b="1" dirty="0">
                <a:solidFill>
                  <a:srgbClr val="0055A0"/>
                </a:solidFill>
                <a:latin typeface="+mn-lt"/>
                <a:cs typeface="+mj-cs"/>
              </a:rPr>
              <a:t> 12T dipole roadmap </a:t>
            </a:r>
            <a:endParaRPr lang="en-GB" sz="4000" b="1" dirty="0">
              <a:solidFill>
                <a:srgbClr val="0055A0"/>
              </a:solidFill>
              <a:latin typeface="+mn-lt"/>
              <a:cs typeface="+mj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176FD29-D7A1-560A-9B5A-4A352F82512C}"/>
              </a:ext>
            </a:extLst>
          </p:cNvPr>
          <p:cNvSpPr/>
          <p:nvPr/>
        </p:nvSpPr>
        <p:spPr>
          <a:xfrm>
            <a:off x="5057738" y="2439200"/>
            <a:ext cx="348343" cy="3161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1607154-290D-19F6-B060-F2C7E46F4AEE}"/>
              </a:ext>
            </a:extLst>
          </p:cNvPr>
          <p:cNvSpPr txBox="1"/>
          <p:nvPr/>
        </p:nvSpPr>
        <p:spPr>
          <a:xfrm>
            <a:off x="196528" y="2395746"/>
            <a:ext cx="32256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b="1">
                <a:solidFill>
                  <a:srgbClr val="00B050"/>
                </a:solidFill>
              </a:defRPr>
            </a:lvl1pPr>
          </a:lstStyle>
          <a:p>
            <a:r>
              <a:rPr lang="en-US" dirty="0"/>
              <a:t>Long mechanical mock ups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F2969BF-BD2D-B781-FC75-22CF3794FA85}"/>
              </a:ext>
            </a:extLst>
          </p:cNvPr>
          <p:cNvSpPr txBox="1"/>
          <p:nvPr/>
        </p:nvSpPr>
        <p:spPr>
          <a:xfrm>
            <a:off x="125280" y="4797419"/>
            <a:ext cx="27064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b="1">
                <a:solidFill>
                  <a:srgbClr val="00B050"/>
                </a:solidFill>
              </a:defRPr>
            </a:lvl1pPr>
          </a:lstStyle>
          <a:p>
            <a:r>
              <a:rPr lang="en-US" dirty="0">
                <a:solidFill>
                  <a:srgbClr val="0055A0"/>
                </a:solidFill>
              </a:rPr>
              <a:t>Short mechanical mock up</a:t>
            </a:r>
            <a:endParaRPr lang="en-GB" dirty="0">
              <a:solidFill>
                <a:srgbClr val="0055A0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28EEA69-943E-48AC-658C-044E4C7C83D6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278" y="5147151"/>
            <a:ext cx="2326899" cy="112207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A740BB8-1DAF-A147-7443-48A3D997CADD}"/>
              </a:ext>
            </a:extLst>
          </p:cNvPr>
          <p:cNvSpPr txBox="1"/>
          <p:nvPr/>
        </p:nvSpPr>
        <p:spPr>
          <a:xfrm>
            <a:off x="1222849" y="3991001"/>
            <a:ext cx="12478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b="1">
                <a:solidFill>
                  <a:srgbClr val="00B050"/>
                </a:solidFill>
              </a:defRPr>
            </a:lvl1pPr>
          </a:lstStyle>
          <a:p>
            <a:r>
              <a:rPr lang="en-US" dirty="0"/>
              <a:t>LMK1,2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25D4E28-1981-F0B0-E2C9-5EB98E79B53E}"/>
              </a:ext>
            </a:extLst>
          </p:cNvPr>
          <p:cNvSpPr txBox="1"/>
          <p:nvPr/>
        </p:nvSpPr>
        <p:spPr>
          <a:xfrm>
            <a:off x="1398538" y="4600458"/>
            <a:ext cx="946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b="1">
                <a:solidFill>
                  <a:srgbClr val="00B050"/>
                </a:solidFill>
              </a:defRPr>
            </a:lvl1pPr>
          </a:lstStyle>
          <a:p>
            <a:r>
              <a:rPr lang="en-US" dirty="0"/>
              <a:t>SMKs</a:t>
            </a:r>
            <a:endParaRPr lang="en-GB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285F413-1E7E-87B5-B0B9-E6F931BA2CF5}"/>
              </a:ext>
            </a:extLst>
          </p:cNvPr>
          <p:cNvGrpSpPr/>
          <p:nvPr/>
        </p:nvGrpSpPr>
        <p:grpSpPr>
          <a:xfrm>
            <a:off x="3276085" y="2352953"/>
            <a:ext cx="2574767" cy="2981596"/>
            <a:chOff x="3170462" y="2371134"/>
            <a:chExt cx="2574767" cy="2981596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93B9613F-5803-2642-20B5-19884B405835}"/>
                </a:ext>
              </a:extLst>
            </p:cNvPr>
            <p:cNvSpPr txBox="1"/>
            <p:nvPr/>
          </p:nvSpPr>
          <p:spPr>
            <a:xfrm>
              <a:off x="3170462" y="2371134"/>
              <a:ext cx="257476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00B050"/>
                  </a:solidFill>
                </a:rPr>
                <a:t>Single Aperture </a:t>
              </a:r>
            </a:p>
            <a:p>
              <a:r>
                <a:rPr lang="en-US" b="1" dirty="0">
                  <a:solidFill>
                    <a:srgbClr val="00B050"/>
                  </a:solidFill>
                </a:rPr>
                <a:t>B&amp;K magnet models</a:t>
              </a:r>
              <a:endParaRPr lang="en-GB" b="1" dirty="0">
                <a:solidFill>
                  <a:srgbClr val="00B050"/>
                </a:solidFill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B3A979BC-62A3-83B6-34D8-0838909A1FAD}"/>
                </a:ext>
              </a:extLst>
            </p:cNvPr>
            <p:cNvSpPr txBox="1"/>
            <p:nvPr/>
          </p:nvSpPr>
          <p:spPr>
            <a:xfrm>
              <a:off x="3772005" y="4983398"/>
              <a:ext cx="9467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b="1">
                  <a:solidFill>
                    <a:srgbClr val="00B050"/>
                  </a:solidFill>
                </a:defRPr>
              </a:lvl1pPr>
            </a:lstStyle>
            <a:p>
              <a:r>
                <a:rPr lang="en-US" dirty="0"/>
                <a:t>M1,2</a:t>
              </a:r>
              <a:endParaRPr lang="en-GB" dirty="0"/>
            </a:p>
          </p:txBody>
        </p:sp>
      </p:grpSp>
      <p:sp>
        <p:nvSpPr>
          <p:cNvPr id="40" name="Rectangle 39">
            <a:extLst>
              <a:ext uri="{FF2B5EF4-FFF2-40B4-BE49-F238E27FC236}">
                <a16:creationId xmlns:a16="http://schemas.microsoft.com/office/drawing/2014/main" id="{90510671-EE18-DA6A-8D9B-0C0235A111BC}"/>
              </a:ext>
            </a:extLst>
          </p:cNvPr>
          <p:cNvSpPr/>
          <p:nvPr/>
        </p:nvSpPr>
        <p:spPr>
          <a:xfrm>
            <a:off x="810217" y="4307304"/>
            <a:ext cx="75734" cy="41836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30CD70D9-9857-969A-581C-501B3573ED70}"/>
              </a:ext>
            </a:extLst>
          </p:cNvPr>
          <p:cNvGrpSpPr/>
          <p:nvPr/>
        </p:nvGrpSpPr>
        <p:grpSpPr>
          <a:xfrm>
            <a:off x="263687" y="2832768"/>
            <a:ext cx="1299905" cy="1297562"/>
            <a:chOff x="2660807" y="0"/>
            <a:chExt cx="6870385" cy="6858000"/>
          </a:xfrm>
        </p:grpSpPr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26D68DE7-CBAF-C1BC-345D-12D52DC699CF}"/>
                </a:ext>
              </a:extLst>
            </p:cNvPr>
            <p:cNvGrpSpPr/>
            <p:nvPr/>
          </p:nvGrpSpPr>
          <p:grpSpPr>
            <a:xfrm>
              <a:off x="2660807" y="0"/>
              <a:ext cx="6870385" cy="6858000"/>
              <a:chOff x="2660807" y="0"/>
              <a:chExt cx="6870385" cy="6858000"/>
            </a:xfrm>
          </p:grpSpPr>
          <p:grpSp>
            <p:nvGrpSpPr>
              <p:cNvPr id="97" name="Group 96">
                <a:extLst>
                  <a:ext uri="{FF2B5EF4-FFF2-40B4-BE49-F238E27FC236}">
                    <a16:creationId xmlns:a16="http://schemas.microsoft.com/office/drawing/2014/main" id="{126F8C75-E26C-257A-0C0F-AF52C03E9933}"/>
                  </a:ext>
                </a:extLst>
              </p:cNvPr>
              <p:cNvGrpSpPr/>
              <p:nvPr/>
            </p:nvGrpSpPr>
            <p:grpSpPr>
              <a:xfrm>
                <a:off x="2660807" y="0"/>
                <a:ext cx="6870385" cy="6858000"/>
                <a:chOff x="2660807" y="0"/>
                <a:chExt cx="6870385" cy="6858000"/>
              </a:xfrm>
            </p:grpSpPr>
            <p:grpSp>
              <p:nvGrpSpPr>
                <p:cNvPr id="100" name="Group 99">
                  <a:extLst>
                    <a:ext uri="{FF2B5EF4-FFF2-40B4-BE49-F238E27FC236}">
                      <a16:creationId xmlns:a16="http://schemas.microsoft.com/office/drawing/2014/main" id="{BFC275C9-0E87-38C6-90AF-E59CF567028A}"/>
                    </a:ext>
                  </a:extLst>
                </p:cNvPr>
                <p:cNvGrpSpPr/>
                <p:nvPr/>
              </p:nvGrpSpPr>
              <p:grpSpPr>
                <a:xfrm>
                  <a:off x="2660807" y="0"/>
                  <a:ext cx="6870385" cy="6858000"/>
                  <a:chOff x="2660807" y="0"/>
                  <a:chExt cx="6870385" cy="6858000"/>
                </a:xfrm>
              </p:grpSpPr>
              <p:grpSp>
                <p:nvGrpSpPr>
                  <p:cNvPr id="113" name="Group 112">
                    <a:extLst>
                      <a:ext uri="{FF2B5EF4-FFF2-40B4-BE49-F238E27FC236}">
                        <a16:creationId xmlns:a16="http://schemas.microsoft.com/office/drawing/2014/main" id="{96926971-3F91-8474-AFD6-AB8B76990168}"/>
                      </a:ext>
                    </a:extLst>
                  </p:cNvPr>
                  <p:cNvGrpSpPr/>
                  <p:nvPr/>
                </p:nvGrpSpPr>
                <p:grpSpPr>
                  <a:xfrm>
                    <a:off x="2660807" y="0"/>
                    <a:ext cx="6870385" cy="6858000"/>
                    <a:chOff x="2660807" y="0"/>
                    <a:chExt cx="6870385" cy="6858000"/>
                  </a:xfrm>
                </p:grpSpPr>
                <p:grpSp>
                  <p:nvGrpSpPr>
                    <p:cNvPr id="116" name="Group 115">
                      <a:extLst>
                        <a:ext uri="{FF2B5EF4-FFF2-40B4-BE49-F238E27FC236}">
                          <a16:creationId xmlns:a16="http://schemas.microsoft.com/office/drawing/2014/main" id="{9426D425-3DC1-5F8F-3877-D73F316B4DB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660807" y="0"/>
                      <a:ext cx="6870385" cy="6858000"/>
                      <a:chOff x="2660807" y="0"/>
                      <a:chExt cx="6870385" cy="6858000"/>
                    </a:xfrm>
                  </p:grpSpPr>
                  <p:grpSp>
                    <p:nvGrpSpPr>
                      <p:cNvPr id="119" name="Group 118">
                        <a:extLst>
                          <a:ext uri="{FF2B5EF4-FFF2-40B4-BE49-F238E27FC236}">
                            <a16:creationId xmlns:a16="http://schemas.microsoft.com/office/drawing/2014/main" id="{F04666FD-1CCA-C4B0-231D-482B8F231464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660807" y="0"/>
                        <a:ext cx="6870385" cy="6858000"/>
                        <a:chOff x="2660807" y="0"/>
                        <a:chExt cx="6870385" cy="6858000"/>
                      </a:xfrm>
                    </p:grpSpPr>
                    <p:grpSp>
                      <p:nvGrpSpPr>
                        <p:cNvPr id="122" name="Group 121">
                          <a:extLst>
                            <a:ext uri="{FF2B5EF4-FFF2-40B4-BE49-F238E27FC236}">
                              <a16:creationId xmlns:a16="http://schemas.microsoft.com/office/drawing/2014/main" id="{25E74A30-B956-B9A0-EFA5-FA171FA3C2AF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2660807" y="0"/>
                          <a:ext cx="6870385" cy="6858000"/>
                          <a:chOff x="2660807" y="0"/>
                          <a:chExt cx="6870385" cy="6858000"/>
                        </a:xfrm>
                      </p:grpSpPr>
                      <p:grpSp>
                        <p:nvGrpSpPr>
                          <p:cNvPr id="129" name="Group 128">
                            <a:extLst>
                              <a:ext uri="{FF2B5EF4-FFF2-40B4-BE49-F238E27FC236}">
                                <a16:creationId xmlns:a16="http://schemas.microsoft.com/office/drawing/2014/main" id="{8180967A-A3A8-2E2A-91FA-3D0BC5B7B387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2660807" y="0"/>
                            <a:ext cx="6870385" cy="6858000"/>
                            <a:chOff x="2660807" y="0"/>
                            <a:chExt cx="6870385" cy="6858000"/>
                          </a:xfrm>
                        </p:grpSpPr>
                        <p:grpSp>
                          <p:nvGrpSpPr>
                            <p:cNvPr id="136" name="Group 135">
                              <a:extLst>
                                <a:ext uri="{FF2B5EF4-FFF2-40B4-BE49-F238E27FC236}">
                                  <a16:creationId xmlns:a16="http://schemas.microsoft.com/office/drawing/2014/main" id="{402A16BA-6117-7F8C-97C2-DE036933522A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2660807" y="0"/>
                              <a:ext cx="6870385" cy="6858000"/>
                              <a:chOff x="2660807" y="0"/>
                              <a:chExt cx="6870385" cy="6858000"/>
                            </a:xfrm>
                          </p:grpSpPr>
                          <p:grpSp>
                            <p:nvGrpSpPr>
                              <p:cNvPr id="139" name="Group 138">
                                <a:extLst>
                                  <a:ext uri="{FF2B5EF4-FFF2-40B4-BE49-F238E27FC236}">
                                    <a16:creationId xmlns:a16="http://schemas.microsoft.com/office/drawing/2014/main" id="{1632F2F5-1396-9733-EF4F-BBDD31BA87BC}"/>
                                  </a:ext>
                                </a:extLst>
                              </p:cNvPr>
                              <p:cNvGrpSpPr/>
                              <p:nvPr/>
                            </p:nvGrpSpPr>
                            <p:grpSpPr>
                              <a:xfrm>
                                <a:off x="2660807" y="0"/>
                                <a:ext cx="6870385" cy="6858000"/>
                                <a:chOff x="2660807" y="0"/>
                                <a:chExt cx="6870385" cy="6858000"/>
                              </a:xfrm>
                            </p:grpSpPr>
                            <p:pic>
                              <p:nvPicPr>
                                <p:cNvPr id="142" name="Picture 141" descr="A circular blue and white circular object with a red and orange center&#10;&#10;Description automatically generated">
                                  <a:extLst>
                                    <a:ext uri="{FF2B5EF4-FFF2-40B4-BE49-F238E27FC236}">
                                      <a16:creationId xmlns:a16="http://schemas.microsoft.com/office/drawing/2014/main" id="{B1629387-A143-6C81-857C-E4B267EE07E9}"/>
                                    </a:ext>
                                  </a:extLst>
                                </p:cNvPr>
                                <p:cNvPicPr>
                                  <a:picLocks noChangeAspect="1"/>
                                </p:cNvPicPr>
                                <p:nvPr/>
                              </p:nvPicPr>
                              <p:blipFill>
                                <a:blip r:embed="rId6" cstate="email">
                                  <a:clrChange>
                                    <a:clrFrom>
                                      <a:srgbClr val="FFFFFF"/>
                                    </a:clrFrom>
                                    <a:clrTo>
                                      <a:srgbClr val="FFFFFF">
                                        <a:alpha val="0"/>
                                      </a:srgbClr>
                                    </a:clrTo>
                                  </a:clrChange>
                                  <a:extLst>
                                    <a:ext uri="{28A0092B-C50C-407E-A947-70E740481C1C}">
                                      <a14:useLocalDpi xmlns:a14="http://schemas.microsoft.com/office/drawing/2010/main"/>
                                    </a:ext>
                                  </a:extLst>
                                </a:blip>
                                <a:stretch>
                                  <a:fillRect/>
                                </a:stretch>
                              </p:blipFill>
                              <p:spPr>
                                <a:xfrm>
                                  <a:off x="2660807" y="0"/>
                                  <a:ext cx="6870385" cy="6858000"/>
                                </a:xfrm>
                                <a:prstGeom prst="rect">
                                  <a:avLst/>
                                </a:prstGeom>
                              </p:spPr>
                            </p:pic>
                            <p:sp>
                              <p:nvSpPr>
                                <p:cNvPr id="143" name="Rectangle 142">
                                  <a:extLst>
                                    <a:ext uri="{FF2B5EF4-FFF2-40B4-BE49-F238E27FC236}">
                                      <a16:creationId xmlns:a16="http://schemas.microsoft.com/office/drawing/2014/main" id="{51A93404-A823-4480-785C-84BDE0F31766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5172074" y="3404236"/>
                                  <a:ext cx="158115" cy="49529"/>
                                </a:xfrm>
                                <a:prstGeom prst="rect">
                                  <a:avLst/>
                                </a:prstGeom>
                                <a:solidFill>
                                  <a:srgbClr val="C6C6C6"/>
                                </a:solidFill>
                                <a:ln>
                                  <a:noFill/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15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en-GB"/>
                                </a:p>
                              </p:txBody>
                            </p:sp>
                            <p:sp>
                              <p:nvSpPr>
                                <p:cNvPr id="144" name="Rectangle 143">
                                  <a:extLst>
                                    <a:ext uri="{FF2B5EF4-FFF2-40B4-BE49-F238E27FC236}">
                                      <a16:creationId xmlns:a16="http://schemas.microsoft.com/office/drawing/2014/main" id="{0F2D3029-DEB1-212E-501C-8CD362875F7F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6816089" y="3404236"/>
                                  <a:ext cx="158115" cy="49529"/>
                                </a:xfrm>
                                <a:prstGeom prst="rect">
                                  <a:avLst/>
                                </a:prstGeom>
                                <a:solidFill>
                                  <a:srgbClr val="C6C6C6"/>
                                </a:solidFill>
                                <a:ln>
                                  <a:noFill/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15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en-GB"/>
                                </a:p>
                              </p:txBody>
                            </p:sp>
                          </p:grpSp>
                          <p:sp>
                            <p:nvSpPr>
                              <p:cNvPr id="140" name="Rectangle 139">
                                <a:extLst>
                                  <a:ext uri="{FF2B5EF4-FFF2-40B4-BE49-F238E27FC236}">
                                    <a16:creationId xmlns:a16="http://schemas.microsoft.com/office/drawing/2014/main" id="{2106CF1E-809F-4CB3-02FB-B014D92A5771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4855770" y="3402331"/>
                                <a:ext cx="300110" cy="49529"/>
                              </a:xfrm>
                              <a:prstGeom prst="rect">
                                <a:avLst/>
                              </a:prstGeom>
                              <a:solidFill>
                                <a:srgbClr val="0303FF"/>
                              </a:solidFill>
                              <a:ln>
                                <a:noFill/>
                              </a:ln>
                            </p:spPr>
                            <p:style>
                              <a:lnRef idx="2">
                                <a:schemeClr val="accent1">
                                  <a:shade val="15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  <p:sp>
                            <p:nvSpPr>
                              <p:cNvPr id="141" name="Rectangle 140">
                                <a:extLst>
                                  <a:ext uri="{FF2B5EF4-FFF2-40B4-BE49-F238E27FC236}">
                                    <a16:creationId xmlns:a16="http://schemas.microsoft.com/office/drawing/2014/main" id="{57A9CBD8-2CC7-2634-7FE1-E47DD6F8C23A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6990398" y="3402331"/>
                                <a:ext cx="300566" cy="49529"/>
                              </a:xfrm>
                              <a:prstGeom prst="rect">
                                <a:avLst/>
                              </a:prstGeom>
                              <a:solidFill>
                                <a:srgbClr val="0303FF"/>
                              </a:solidFill>
                              <a:ln>
                                <a:noFill/>
                              </a:ln>
                            </p:spPr>
                            <p:style>
                              <a:lnRef idx="2">
                                <a:schemeClr val="accent1">
                                  <a:shade val="15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</p:grpSp>
                        <p:sp>
                          <p:nvSpPr>
                            <p:cNvPr id="137" name="Rectangle 136">
                              <a:extLst>
                                <a:ext uri="{FF2B5EF4-FFF2-40B4-BE49-F238E27FC236}">
                                  <a16:creationId xmlns:a16="http://schemas.microsoft.com/office/drawing/2014/main" id="{9A61B725-E028-61C0-88D6-3BECBD9CCA7C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 rot="5400000">
                              <a:off x="5920139" y="2336803"/>
                              <a:ext cx="306000" cy="45719"/>
                            </a:xfrm>
                            <a:prstGeom prst="rect">
                              <a:avLst/>
                            </a:prstGeom>
                            <a:solidFill>
                              <a:srgbClr val="0303FF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15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  <p:sp>
                          <p:nvSpPr>
                            <p:cNvPr id="138" name="Rectangle 137">
                              <a:extLst>
                                <a:ext uri="{FF2B5EF4-FFF2-40B4-BE49-F238E27FC236}">
                                  <a16:creationId xmlns:a16="http://schemas.microsoft.com/office/drawing/2014/main" id="{28B5D9B8-0B15-5779-E243-43B900D7A53D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 rot="5400000">
                              <a:off x="5921939" y="4473679"/>
                              <a:ext cx="302400" cy="45719"/>
                            </a:xfrm>
                            <a:prstGeom prst="rect">
                              <a:avLst/>
                            </a:prstGeom>
                            <a:solidFill>
                              <a:srgbClr val="0303FF"/>
                            </a:solidFill>
                            <a:ln>
                              <a:solidFill>
                                <a:srgbClr val="0303FF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15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</p:grpSp>
                      <p:grpSp>
                        <p:nvGrpSpPr>
                          <p:cNvPr id="130" name="Group 129">
                            <a:extLst>
                              <a:ext uri="{FF2B5EF4-FFF2-40B4-BE49-F238E27FC236}">
                                <a16:creationId xmlns:a16="http://schemas.microsoft.com/office/drawing/2014/main" id="{A626DFA0-0C60-7112-A3BF-C6F3F4D4A7C2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4516754" y="3283744"/>
                            <a:ext cx="322825" cy="287655"/>
                            <a:chOff x="4516754" y="3288030"/>
                            <a:chExt cx="322825" cy="287655"/>
                          </a:xfrm>
                        </p:grpSpPr>
                        <p:sp>
                          <p:nvSpPr>
                            <p:cNvPr id="134" name="Rectangle 133">
                              <a:extLst>
                                <a:ext uri="{FF2B5EF4-FFF2-40B4-BE49-F238E27FC236}">
                                  <a16:creationId xmlns:a16="http://schemas.microsoft.com/office/drawing/2014/main" id="{CF6F49B3-C741-444A-754C-72EF3712B855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4516754" y="3288030"/>
                              <a:ext cx="322825" cy="270510"/>
                            </a:xfrm>
                            <a:prstGeom prst="rect">
                              <a:avLst/>
                            </a:prstGeom>
                            <a:solidFill>
                              <a:srgbClr val="A0A0A0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15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  <p:sp>
                          <p:nvSpPr>
                            <p:cNvPr id="135" name="Rectangle 134">
                              <a:extLst>
                                <a:ext uri="{FF2B5EF4-FFF2-40B4-BE49-F238E27FC236}">
                                  <a16:creationId xmlns:a16="http://schemas.microsoft.com/office/drawing/2014/main" id="{9389338C-9DA9-4D39-A92F-6B7DBF72BE73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4672766" y="3288030"/>
                              <a:ext cx="10800" cy="287655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15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</p:grpSp>
                      <p:grpSp>
                        <p:nvGrpSpPr>
                          <p:cNvPr id="131" name="Group 130">
                            <a:extLst>
                              <a:ext uri="{FF2B5EF4-FFF2-40B4-BE49-F238E27FC236}">
                                <a16:creationId xmlns:a16="http://schemas.microsoft.com/office/drawing/2014/main" id="{51598E21-A1A7-F4F8-A977-53A37D0A01FA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7305324" y="3283744"/>
                            <a:ext cx="322825" cy="287655"/>
                            <a:chOff x="4516754" y="3288030"/>
                            <a:chExt cx="322825" cy="287655"/>
                          </a:xfrm>
                        </p:grpSpPr>
                        <p:sp>
                          <p:nvSpPr>
                            <p:cNvPr id="132" name="Rectangle 131">
                              <a:extLst>
                                <a:ext uri="{FF2B5EF4-FFF2-40B4-BE49-F238E27FC236}">
                                  <a16:creationId xmlns:a16="http://schemas.microsoft.com/office/drawing/2014/main" id="{E080D3DA-0DA1-E995-75F3-1FA0C635E40C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4516754" y="3288030"/>
                              <a:ext cx="322825" cy="270510"/>
                            </a:xfrm>
                            <a:prstGeom prst="rect">
                              <a:avLst/>
                            </a:prstGeom>
                            <a:solidFill>
                              <a:srgbClr val="A0A0A0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15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  <p:sp>
                          <p:nvSpPr>
                            <p:cNvPr id="133" name="Rectangle 132">
                              <a:extLst>
                                <a:ext uri="{FF2B5EF4-FFF2-40B4-BE49-F238E27FC236}">
                                  <a16:creationId xmlns:a16="http://schemas.microsoft.com/office/drawing/2014/main" id="{FACCA854-6059-EB88-8F61-ABA411AEF702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4672766" y="3288030"/>
                              <a:ext cx="10800" cy="287655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15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</p:grpSp>
                    </p:grpSp>
                    <p:grpSp>
                      <p:nvGrpSpPr>
                        <p:cNvPr id="123" name="Group 122">
                          <a:extLst>
                            <a:ext uri="{FF2B5EF4-FFF2-40B4-BE49-F238E27FC236}">
                              <a16:creationId xmlns:a16="http://schemas.microsoft.com/office/drawing/2014/main" id="{53024400-7A2B-9BE7-F51A-32B97730F554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5400000">
                          <a:off x="5911727" y="1785511"/>
                          <a:ext cx="322825" cy="487680"/>
                          <a:chOff x="4516754" y="3288030"/>
                          <a:chExt cx="322825" cy="287655"/>
                        </a:xfrm>
                      </p:grpSpPr>
                      <p:sp>
                        <p:nvSpPr>
                          <p:cNvPr id="127" name="Rectangle 126">
                            <a:extLst>
                              <a:ext uri="{FF2B5EF4-FFF2-40B4-BE49-F238E27FC236}">
                                <a16:creationId xmlns:a16="http://schemas.microsoft.com/office/drawing/2014/main" id="{72D9D6A4-7246-CD52-5E84-417E3CD797B6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516754" y="3288030"/>
                            <a:ext cx="322825" cy="270510"/>
                          </a:xfrm>
                          <a:prstGeom prst="rect">
                            <a:avLst/>
                          </a:prstGeom>
                          <a:solidFill>
                            <a:srgbClr val="A0A0A0"/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15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128" name="Rectangle 127">
                            <a:extLst>
                              <a:ext uri="{FF2B5EF4-FFF2-40B4-BE49-F238E27FC236}">
                                <a16:creationId xmlns:a16="http://schemas.microsoft.com/office/drawing/2014/main" id="{3B4E839D-93EE-3A9A-0660-EFC19DD792BB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672766" y="3288030"/>
                            <a:ext cx="10800" cy="287655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15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</p:grpSp>
                    <p:grpSp>
                      <p:nvGrpSpPr>
                        <p:cNvPr id="124" name="Group 123">
                          <a:extLst>
                            <a:ext uri="{FF2B5EF4-FFF2-40B4-BE49-F238E27FC236}">
                              <a16:creationId xmlns:a16="http://schemas.microsoft.com/office/drawing/2014/main" id="{748168F4-542C-A7EC-26D2-EB9D8A58CBEF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16200000">
                          <a:off x="5907539" y="4575222"/>
                          <a:ext cx="331200" cy="487680"/>
                          <a:chOff x="4516754" y="3288030"/>
                          <a:chExt cx="322825" cy="287655"/>
                        </a:xfrm>
                      </p:grpSpPr>
                      <p:sp>
                        <p:nvSpPr>
                          <p:cNvPr id="125" name="Rectangle 124">
                            <a:extLst>
                              <a:ext uri="{FF2B5EF4-FFF2-40B4-BE49-F238E27FC236}">
                                <a16:creationId xmlns:a16="http://schemas.microsoft.com/office/drawing/2014/main" id="{C18D3EA6-57E3-6EE9-5529-E2A24B35EC8B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516754" y="3288030"/>
                            <a:ext cx="322825" cy="270510"/>
                          </a:xfrm>
                          <a:prstGeom prst="rect">
                            <a:avLst/>
                          </a:prstGeom>
                          <a:solidFill>
                            <a:srgbClr val="A0A0A0"/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15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126" name="Rectangle 125">
                            <a:extLst>
                              <a:ext uri="{FF2B5EF4-FFF2-40B4-BE49-F238E27FC236}">
                                <a16:creationId xmlns:a16="http://schemas.microsoft.com/office/drawing/2014/main" id="{C4CF49BB-DBD4-F4B4-AB59-41B5CF6D8C80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672766" y="3288030"/>
                            <a:ext cx="10800" cy="287655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15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</p:grpSp>
                  </p:grpSp>
                  <p:sp>
                    <p:nvSpPr>
                      <p:cNvPr id="120" name="Rectangle 119">
                        <a:extLst>
                          <a:ext uri="{FF2B5EF4-FFF2-40B4-BE49-F238E27FC236}">
                            <a16:creationId xmlns:a16="http://schemas.microsoft.com/office/drawing/2014/main" id="{D1DD47ED-4D26-639A-982F-1AD980858CB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069269" y="3385185"/>
                        <a:ext cx="1437249" cy="87630"/>
                      </a:xfrm>
                      <a:prstGeom prst="rect">
                        <a:avLst/>
                      </a:prstGeom>
                      <a:solidFill>
                        <a:srgbClr val="0303FF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121" name="Rectangle 120">
                        <a:extLst>
                          <a:ext uri="{FF2B5EF4-FFF2-40B4-BE49-F238E27FC236}">
                            <a16:creationId xmlns:a16="http://schemas.microsoft.com/office/drawing/2014/main" id="{E3B59A85-8DA0-CE77-B469-DC18BE82E8F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644343" y="3385185"/>
                        <a:ext cx="1437249" cy="87630"/>
                      </a:xfrm>
                      <a:prstGeom prst="rect">
                        <a:avLst/>
                      </a:prstGeom>
                      <a:solidFill>
                        <a:srgbClr val="0303FF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sp>
                  <p:nvSpPr>
                    <p:cNvPr id="117" name="Rectangle 116">
                      <a:extLst>
                        <a:ext uri="{FF2B5EF4-FFF2-40B4-BE49-F238E27FC236}">
                          <a16:creationId xmlns:a16="http://schemas.microsoft.com/office/drawing/2014/main" id="{F0917DA5-ED5E-D83D-3DA6-D7F70B07DBE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0020" y="3404236"/>
                      <a:ext cx="369249" cy="47624"/>
                    </a:xfrm>
                    <a:prstGeom prst="rect">
                      <a:avLst/>
                    </a:prstGeom>
                    <a:solidFill>
                      <a:srgbClr val="C6C6C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18" name="Rectangle 117">
                      <a:extLst>
                        <a:ext uri="{FF2B5EF4-FFF2-40B4-BE49-F238E27FC236}">
                          <a16:creationId xmlns:a16="http://schemas.microsoft.com/office/drawing/2014/main" id="{8741FA5C-7796-ADD1-CE42-01020F8A4B3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081474" y="3391237"/>
                      <a:ext cx="369249" cy="47624"/>
                    </a:xfrm>
                    <a:prstGeom prst="rect">
                      <a:avLst/>
                    </a:prstGeom>
                    <a:solidFill>
                      <a:srgbClr val="C6C6C6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114" name="Rectangle 113">
                    <a:extLst>
                      <a:ext uri="{FF2B5EF4-FFF2-40B4-BE49-F238E27FC236}">
                        <a16:creationId xmlns:a16="http://schemas.microsoft.com/office/drawing/2014/main" id="{394FC45B-6ACD-3E27-46F5-F26FD4CEF94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5888514" y="212253"/>
                    <a:ext cx="369249" cy="47624"/>
                  </a:xfrm>
                  <a:prstGeom prst="rect">
                    <a:avLst/>
                  </a:prstGeom>
                  <a:solidFill>
                    <a:srgbClr val="C6C6C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15" name="Rectangle 114">
                    <a:extLst>
                      <a:ext uri="{FF2B5EF4-FFF2-40B4-BE49-F238E27FC236}">
                        <a16:creationId xmlns:a16="http://schemas.microsoft.com/office/drawing/2014/main" id="{0149B1F4-F6C5-5A8C-9862-52821A85D20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5888513" y="6589915"/>
                    <a:ext cx="369249" cy="47624"/>
                  </a:xfrm>
                  <a:prstGeom prst="rect">
                    <a:avLst/>
                  </a:prstGeom>
                  <a:solidFill>
                    <a:srgbClr val="C6C6C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101" name="Group 100">
                  <a:extLst>
                    <a:ext uri="{FF2B5EF4-FFF2-40B4-BE49-F238E27FC236}">
                      <a16:creationId xmlns:a16="http://schemas.microsoft.com/office/drawing/2014/main" id="{9CEACAD9-7D28-4F6B-3910-4F187A687C9C}"/>
                    </a:ext>
                  </a:extLst>
                </p:cNvPr>
                <p:cNvGrpSpPr/>
                <p:nvPr/>
              </p:nvGrpSpPr>
              <p:grpSpPr>
                <a:xfrm rot="5400000">
                  <a:off x="4603229" y="3368915"/>
                  <a:ext cx="139074" cy="120170"/>
                  <a:chOff x="3335813" y="2747533"/>
                  <a:chExt cx="179070" cy="154729"/>
                </a:xfrm>
              </p:grpSpPr>
              <p:sp>
                <p:nvSpPr>
                  <p:cNvPr id="111" name="Rectangle 110">
                    <a:extLst>
                      <a:ext uri="{FF2B5EF4-FFF2-40B4-BE49-F238E27FC236}">
                        <a16:creationId xmlns:a16="http://schemas.microsoft.com/office/drawing/2014/main" id="{246C7B92-D4E5-8DD3-F5B2-A3F2FEBE1B22}"/>
                      </a:ext>
                    </a:extLst>
                  </p:cNvPr>
                  <p:cNvSpPr/>
                  <p:nvPr/>
                </p:nvSpPr>
                <p:spPr>
                  <a:xfrm>
                    <a:off x="3335813" y="2747533"/>
                    <a:ext cx="179070" cy="154729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12" name="Rectangle 111">
                    <a:extLst>
                      <a:ext uri="{FF2B5EF4-FFF2-40B4-BE49-F238E27FC236}">
                        <a16:creationId xmlns:a16="http://schemas.microsoft.com/office/drawing/2014/main" id="{93B328A2-F670-B2C7-458D-06F406C69B57}"/>
                      </a:ext>
                    </a:extLst>
                  </p:cNvPr>
                  <p:cNvSpPr/>
                  <p:nvPr/>
                </p:nvSpPr>
                <p:spPr>
                  <a:xfrm>
                    <a:off x="3352006" y="2747533"/>
                    <a:ext cx="146685" cy="154729"/>
                  </a:xfrm>
                  <a:prstGeom prst="rect">
                    <a:avLst/>
                  </a:prstGeom>
                  <a:solidFill>
                    <a:srgbClr val="C04F15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102" name="Group 101">
                  <a:extLst>
                    <a:ext uri="{FF2B5EF4-FFF2-40B4-BE49-F238E27FC236}">
                      <a16:creationId xmlns:a16="http://schemas.microsoft.com/office/drawing/2014/main" id="{9BCB279D-2066-FE2F-521E-3ABC2962734F}"/>
                    </a:ext>
                  </a:extLst>
                </p:cNvPr>
                <p:cNvGrpSpPr/>
                <p:nvPr/>
              </p:nvGrpSpPr>
              <p:grpSpPr>
                <a:xfrm rot="5400000">
                  <a:off x="7397199" y="3369387"/>
                  <a:ext cx="139074" cy="120170"/>
                  <a:chOff x="3335813" y="2747533"/>
                  <a:chExt cx="179070" cy="154729"/>
                </a:xfrm>
              </p:grpSpPr>
              <p:sp>
                <p:nvSpPr>
                  <p:cNvPr id="109" name="Rectangle 108">
                    <a:extLst>
                      <a:ext uri="{FF2B5EF4-FFF2-40B4-BE49-F238E27FC236}">
                        <a16:creationId xmlns:a16="http://schemas.microsoft.com/office/drawing/2014/main" id="{A095BD95-AA0B-6C0C-699C-956283032CD2}"/>
                      </a:ext>
                    </a:extLst>
                  </p:cNvPr>
                  <p:cNvSpPr/>
                  <p:nvPr/>
                </p:nvSpPr>
                <p:spPr>
                  <a:xfrm>
                    <a:off x="3335813" y="2747533"/>
                    <a:ext cx="179070" cy="154729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10" name="Rectangle 109">
                    <a:extLst>
                      <a:ext uri="{FF2B5EF4-FFF2-40B4-BE49-F238E27FC236}">
                        <a16:creationId xmlns:a16="http://schemas.microsoft.com/office/drawing/2014/main" id="{10D76137-AAD3-21AA-0D94-4211503298FF}"/>
                      </a:ext>
                    </a:extLst>
                  </p:cNvPr>
                  <p:cNvSpPr/>
                  <p:nvPr/>
                </p:nvSpPr>
                <p:spPr>
                  <a:xfrm>
                    <a:off x="3352006" y="2747533"/>
                    <a:ext cx="146685" cy="154729"/>
                  </a:xfrm>
                  <a:prstGeom prst="rect">
                    <a:avLst/>
                  </a:prstGeom>
                  <a:solidFill>
                    <a:srgbClr val="C04F15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103" name="Group 102">
                  <a:extLst>
                    <a:ext uri="{FF2B5EF4-FFF2-40B4-BE49-F238E27FC236}">
                      <a16:creationId xmlns:a16="http://schemas.microsoft.com/office/drawing/2014/main" id="{8B2C8D63-84D6-77CF-AC76-4FEE96BD8F35}"/>
                    </a:ext>
                  </a:extLst>
                </p:cNvPr>
                <p:cNvGrpSpPr/>
                <p:nvPr/>
              </p:nvGrpSpPr>
              <p:grpSpPr>
                <a:xfrm rot="10800000">
                  <a:off x="6003600" y="1965078"/>
                  <a:ext cx="139074" cy="120170"/>
                  <a:chOff x="3335813" y="2747533"/>
                  <a:chExt cx="179070" cy="154729"/>
                </a:xfrm>
              </p:grpSpPr>
              <p:sp>
                <p:nvSpPr>
                  <p:cNvPr id="107" name="Rectangle 106">
                    <a:extLst>
                      <a:ext uri="{FF2B5EF4-FFF2-40B4-BE49-F238E27FC236}">
                        <a16:creationId xmlns:a16="http://schemas.microsoft.com/office/drawing/2014/main" id="{A74DF047-DEEA-E233-81C8-A493058AE6C2}"/>
                      </a:ext>
                    </a:extLst>
                  </p:cNvPr>
                  <p:cNvSpPr/>
                  <p:nvPr/>
                </p:nvSpPr>
                <p:spPr>
                  <a:xfrm>
                    <a:off x="3335813" y="2747533"/>
                    <a:ext cx="179070" cy="154729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08" name="Rectangle 107">
                    <a:extLst>
                      <a:ext uri="{FF2B5EF4-FFF2-40B4-BE49-F238E27FC236}">
                        <a16:creationId xmlns:a16="http://schemas.microsoft.com/office/drawing/2014/main" id="{AABBF481-6C92-D5F4-2B48-915E1992E220}"/>
                      </a:ext>
                    </a:extLst>
                  </p:cNvPr>
                  <p:cNvSpPr/>
                  <p:nvPr/>
                </p:nvSpPr>
                <p:spPr>
                  <a:xfrm>
                    <a:off x="3352006" y="2747533"/>
                    <a:ext cx="146685" cy="154729"/>
                  </a:xfrm>
                  <a:prstGeom prst="rect">
                    <a:avLst/>
                  </a:prstGeom>
                  <a:solidFill>
                    <a:srgbClr val="C04F15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104" name="Group 103">
                  <a:extLst>
                    <a:ext uri="{FF2B5EF4-FFF2-40B4-BE49-F238E27FC236}">
                      <a16:creationId xmlns:a16="http://schemas.microsoft.com/office/drawing/2014/main" id="{BD38A6C9-B3E7-E753-F2CF-762C543F7A90}"/>
                    </a:ext>
                  </a:extLst>
                </p:cNvPr>
                <p:cNvGrpSpPr/>
                <p:nvPr/>
              </p:nvGrpSpPr>
              <p:grpSpPr>
                <a:xfrm rot="10800000">
                  <a:off x="6008487" y="4749390"/>
                  <a:ext cx="139074" cy="120170"/>
                  <a:chOff x="3335813" y="2747533"/>
                  <a:chExt cx="179070" cy="154729"/>
                </a:xfrm>
              </p:grpSpPr>
              <p:sp>
                <p:nvSpPr>
                  <p:cNvPr id="105" name="Rectangle 104">
                    <a:extLst>
                      <a:ext uri="{FF2B5EF4-FFF2-40B4-BE49-F238E27FC236}">
                        <a16:creationId xmlns:a16="http://schemas.microsoft.com/office/drawing/2014/main" id="{EF949138-4367-9EF3-5728-5AB36CFFF05F}"/>
                      </a:ext>
                    </a:extLst>
                  </p:cNvPr>
                  <p:cNvSpPr/>
                  <p:nvPr/>
                </p:nvSpPr>
                <p:spPr>
                  <a:xfrm>
                    <a:off x="3335813" y="2747533"/>
                    <a:ext cx="179070" cy="154729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06" name="Rectangle 105">
                    <a:extLst>
                      <a:ext uri="{FF2B5EF4-FFF2-40B4-BE49-F238E27FC236}">
                        <a16:creationId xmlns:a16="http://schemas.microsoft.com/office/drawing/2014/main" id="{6596A00F-7664-8400-4D30-E2DF99F6C6B8}"/>
                      </a:ext>
                    </a:extLst>
                  </p:cNvPr>
                  <p:cNvSpPr/>
                  <p:nvPr/>
                </p:nvSpPr>
                <p:spPr>
                  <a:xfrm>
                    <a:off x="3352006" y="2747533"/>
                    <a:ext cx="146685" cy="154729"/>
                  </a:xfrm>
                  <a:prstGeom prst="rect">
                    <a:avLst/>
                  </a:prstGeom>
                  <a:solidFill>
                    <a:srgbClr val="C04F15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DFA4E9B5-9048-8C05-A8FB-E55F0D2E8824}"/>
                  </a:ext>
                </a:extLst>
              </p:cNvPr>
              <p:cNvSpPr/>
              <p:nvPr/>
            </p:nvSpPr>
            <p:spPr>
              <a:xfrm>
                <a:off x="6049325" y="2680335"/>
                <a:ext cx="45720" cy="382905"/>
              </a:xfrm>
              <a:prstGeom prst="rect">
                <a:avLst/>
              </a:prstGeom>
              <a:solidFill>
                <a:srgbClr val="A0A0A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9" name="Rectangle 98">
                <a:extLst>
                  <a:ext uri="{FF2B5EF4-FFF2-40B4-BE49-F238E27FC236}">
                    <a16:creationId xmlns:a16="http://schemas.microsoft.com/office/drawing/2014/main" id="{7057CAAC-BD07-0920-030D-145F9762A057}"/>
                  </a:ext>
                </a:extLst>
              </p:cNvPr>
              <p:cNvSpPr/>
              <p:nvPr/>
            </p:nvSpPr>
            <p:spPr>
              <a:xfrm>
                <a:off x="6049325" y="3784348"/>
                <a:ext cx="45720" cy="382905"/>
              </a:xfrm>
              <a:prstGeom prst="rect">
                <a:avLst/>
              </a:prstGeom>
              <a:solidFill>
                <a:srgbClr val="A0A0A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EF9892A6-F7A2-ECC1-9F90-CC6E5E3280B2}"/>
                </a:ext>
              </a:extLst>
            </p:cNvPr>
            <p:cNvSpPr/>
            <p:nvPr/>
          </p:nvSpPr>
          <p:spPr>
            <a:xfrm rot="5400000">
              <a:off x="6014139" y="2642370"/>
              <a:ext cx="113922" cy="7592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ADB8AF97-03C2-4E46-E9C3-1C221519641B}"/>
                </a:ext>
              </a:extLst>
            </p:cNvPr>
            <p:cNvSpPr/>
            <p:nvPr/>
          </p:nvSpPr>
          <p:spPr>
            <a:xfrm rot="5400000">
              <a:off x="6014139" y="4129289"/>
              <a:ext cx="113922" cy="7592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72" name="Oval 171">
            <a:extLst>
              <a:ext uri="{FF2B5EF4-FFF2-40B4-BE49-F238E27FC236}">
                <a16:creationId xmlns:a16="http://schemas.microsoft.com/office/drawing/2014/main" id="{F8A3FEDF-A336-BB89-878C-E8DE0AB1F0A3}"/>
              </a:ext>
            </a:extLst>
          </p:cNvPr>
          <p:cNvSpPr/>
          <p:nvPr/>
        </p:nvSpPr>
        <p:spPr>
          <a:xfrm>
            <a:off x="7716676" y="2542695"/>
            <a:ext cx="114193" cy="87874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BAF8D4FB-0D78-C01F-09E5-FAFF73A2D2F1}"/>
              </a:ext>
            </a:extLst>
          </p:cNvPr>
          <p:cNvSpPr/>
          <p:nvPr/>
        </p:nvSpPr>
        <p:spPr>
          <a:xfrm>
            <a:off x="7758797" y="2659998"/>
            <a:ext cx="29949" cy="293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2AE54ED-A57F-8859-E86D-59AD6C148505}"/>
              </a:ext>
            </a:extLst>
          </p:cNvPr>
          <p:cNvSpPr txBox="1"/>
          <p:nvPr/>
        </p:nvSpPr>
        <p:spPr>
          <a:xfrm>
            <a:off x="871353" y="4316242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2025</a:t>
            </a:r>
            <a:endParaRPr lang="en-GB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25129F-1768-F137-0CDE-166448FF4395}"/>
              </a:ext>
            </a:extLst>
          </p:cNvPr>
          <p:cNvSpPr txBox="1"/>
          <p:nvPr/>
        </p:nvSpPr>
        <p:spPr>
          <a:xfrm>
            <a:off x="3790348" y="4328095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2026</a:t>
            </a:r>
            <a:endParaRPr lang="en-GB" b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9179F68-621E-9A2A-7032-37834888B46C}"/>
              </a:ext>
            </a:extLst>
          </p:cNvPr>
          <p:cNvSpPr txBox="1"/>
          <p:nvPr/>
        </p:nvSpPr>
        <p:spPr>
          <a:xfrm>
            <a:off x="5819414" y="4316242"/>
            <a:ext cx="1397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2027-2028</a:t>
            </a:r>
            <a:endParaRPr lang="en-GB" b="1" dirty="0"/>
          </a:p>
        </p:txBody>
      </p:sp>
      <p:pic>
        <p:nvPicPr>
          <p:cNvPr id="2" name="Picture 4">
            <a:extLst>
              <a:ext uri="{FF2B5EF4-FFF2-40B4-BE49-F238E27FC236}">
                <a16:creationId xmlns:a16="http://schemas.microsoft.com/office/drawing/2014/main" id="{6034055B-E6B4-3041-48A0-65E905B6F9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68346" y="2929206"/>
            <a:ext cx="1487434" cy="1459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>
            <a:extLst>
              <a:ext uri="{FF2B5EF4-FFF2-40B4-BE49-F238E27FC236}">
                <a16:creationId xmlns:a16="http://schemas.microsoft.com/office/drawing/2014/main" id="{476FAD91-7EB2-1810-083B-86BD2533AC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9999" y="4797419"/>
            <a:ext cx="1487434" cy="1459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CDE6B0A4-C54E-F949-A78C-FA711D397897}"/>
              </a:ext>
            </a:extLst>
          </p:cNvPr>
          <p:cNvSpPr txBox="1"/>
          <p:nvPr/>
        </p:nvSpPr>
        <p:spPr>
          <a:xfrm>
            <a:off x="5865388" y="2327965"/>
            <a:ext cx="18011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b="1">
                <a:solidFill>
                  <a:srgbClr val="00B050"/>
                </a:solidFill>
              </a:defRPr>
            </a:lvl1pPr>
          </a:lstStyle>
          <a:p>
            <a:r>
              <a:rPr lang="en-US" dirty="0"/>
              <a:t>Double aperture B&amp;K 12T cos theta dipole magnet </a:t>
            </a:r>
            <a:endParaRPr lang="en-GB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FA6632F-0713-837A-C968-E94226E966B9}"/>
              </a:ext>
            </a:extLst>
          </p:cNvPr>
          <p:cNvSpPr txBox="1"/>
          <p:nvPr/>
        </p:nvSpPr>
        <p:spPr>
          <a:xfrm>
            <a:off x="6478674" y="4031147"/>
            <a:ext cx="946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b="1">
                <a:solidFill>
                  <a:srgbClr val="00B050"/>
                </a:solidFill>
              </a:defRPr>
            </a:lvl1pPr>
          </a:lstStyle>
          <a:p>
            <a:r>
              <a:rPr lang="en-US" dirty="0"/>
              <a:t>M3</a:t>
            </a:r>
            <a:endParaRPr lang="en-GB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3507CFFF-7550-E615-4698-6C0C77517D7E}"/>
              </a:ext>
            </a:extLst>
          </p:cNvPr>
          <p:cNvSpPr/>
          <p:nvPr/>
        </p:nvSpPr>
        <p:spPr>
          <a:xfrm>
            <a:off x="3761318" y="4308051"/>
            <a:ext cx="75734" cy="41836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2ECD9F8-62F7-37C8-FA64-B4C59E47C5E8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59994" y="30288"/>
            <a:ext cx="813564" cy="800742"/>
          </a:xfrm>
          <a:prstGeom prst="rect">
            <a:avLst/>
          </a:prstGeom>
        </p:spPr>
      </p:pic>
      <p:sp>
        <p:nvSpPr>
          <p:cNvPr id="19" name="Footer Placeholder 5">
            <a:extLst>
              <a:ext uri="{FF2B5EF4-FFF2-40B4-BE49-F238E27FC236}">
                <a16:creationId xmlns:a16="http://schemas.microsoft.com/office/drawing/2014/main" id="{78259350-17E4-65D9-2A63-ED3CAA6F53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19061" y="6403922"/>
            <a:ext cx="4659295" cy="317553"/>
          </a:xfrm>
        </p:spPr>
        <p:txBody>
          <a:bodyPr/>
          <a:lstStyle/>
          <a:p>
            <a:r>
              <a:rPr lang="en-US" dirty="0"/>
              <a:t>SMT Follow up meeting WP3.1       TE-MSC-SMT - </a:t>
            </a:r>
            <a:r>
              <a:rPr lang="en-US" dirty="0" err="1"/>
              <a:t>AFoussat</a:t>
            </a:r>
            <a:endParaRPr lang="en-US" dirty="0"/>
          </a:p>
        </p:txBody>
      </p:sp>
      <p:sp>
        <p:nvSpPr>
          <p:cNvPr id="20" name="Date Placeholder 4">
            <a:extLst>
              <a:ext uri="{FF2B5EF4-FFF2-40B4-BE49-F238E27FC236}">
                <a16:creationId xmlns:a16="http://schemas.microsoft.com/office/drawing/2014/main" id="{F0DAB2AC-FA57-BADC-3050-C15C1F452E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55346" y="6371535"/>
            <a:ext cx="2133600" cy="365125"/>
          </a:xfrm>
        </p:spPr>
        <p:txBody>
          <a:bodyPr/>
          <a:lstStyle/>
          <a:p>
            <a:r>
              <a:rPr lang="en-US" dirty="0"/>
              <a:t>20 May 2025</a:t>
            </a:r>
          </a:p>
        </p:txBody>
      </p:sp>
    </p:spTree>
    <p:extLst>
      <p:ext uri="{BB962C8B-B14F-4D97-AF65-F5344CB8AC3E}">
        <p14:creationId xmlns:p14="http://schemas.microsoft.com/office/powerpoint/2010/main" val="318351768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F08FE7D-CCDE-E6A8-3D19-B656EE1B44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8573" y="1294251"/>
            <a:ext cx="8226854" cy="4567418"/>
          </a:xfrm>
        </p:spPr>
        <p:txBody>
          <a:bodyPr/>
          <a:lstStyle/>
          <a:p>
            <a:r>
              <a:rPr lang="en-US" dirty="0"/>
              <a:t>Simple mandrel for winding trials</a:t>
            </a:r>
          </a:p>
          <a:p>
            <a:r>
              <a:rPr lang="en-US" dirty="0"/>
              <a:t>Final interface plate, support, clamps tooling</a:t>
            </a:r>
          </a:p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First batch procurement for Sept 2025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A28BD8D-5693-F376-9719-040231766E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/>
              <a:t>Trials winding intermediate tooling</a:t>
            </a:r>
            <a:endParaRPr lang="en-GB" sz="4000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596B93-5170-869F-08B3-31796ECD07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05801E-713E-0275-74EB-9D6104829B7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19th September 2024</a:t>
            </a:r>
            <a:endParaRPr lang="en-US" dirty="0"/>
          </a:p>
        </p:txBody>
      </p:sp>
      <p:pic>
        <p:nvPicPr>
          <p:cNvPr id="1026" name="Picture 1">
            <a:extLst>
              <a:ext uri="{FF2B5EF4-FFF2-40B4-BE49-F238E27FC236}">
                <a16:creationId xmlns:a16="http://schemas.microsoft.com/office/drawing/2014/main" id="{5B0AF8D1-F8FC-FE0E-2CC5-2DA00DA852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261" y="2738339"/>
            <a:ext cx="8513793" cy="3215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294988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6C37C15-94A7-50B3-2C53-34A100C6CE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84419"/>
            <a:ext cx="7061200" cy="4567418"/>
          </a:xfrm>
        </p:spPr>
        <p:txBody>
          <a:bodyPr/>
          <a:lstStyle/>
          <a:p>
            <a:r>
              <a:rPr lang="en-US" dirty="0"/>
              <a:t>11T curing </a:t>
            </a:r>
            <a:r>
              <a:rPr lang="en-US" dirty="0" err="1"/>
              <a:t>mould</a:t>
            </a:r>
            <a:r>
              <a:rPr lang="en-US" dirty="0"/>
              <a:t> modified by machining, compatibility with electrical heating supply</a:t>
            </a:r>
          </a:p>
          <a:p>
            <a:r>
              <a:rPr lang="en-US" dirty="0"/>
              <a:t>Check of mold integration in curing press </a:t>
            </a:r>
          </a:p>
          <a:p>
            <a:r>
              <a:rPr lang="en-US" dirty="0"/>
              <a:t>Check of central mandrel heater, T-sensors integration </a:t>
            </a:r>
          </a:p>
          <a:p>
            <a:r>
              <a:rPr lang="en-US" dirty="0"/>
              <a:t>Machining of curing mold, internal shells Fabrication of new Falcon D mandrel  - Sept-Nov 2025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40FBC66-E3B9-EA99-43D0-2BA5214425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/>
              <a:t>Curing press tooling </a:t>
            </a:r>
            <a:endParaRPr lang="en-GB" sz="4000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65F166-2677-C10E-0B26-C1E29F8A67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A61FC2-C93B-3681-6EFE-490D9964195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19th September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4BEC1E-2F3C-5A33-3BD7-107235A815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SMT Follow up meeting WP3.1       TE-MSC-SMT - </a:t>
            </a:r>
            <a:r>
              <a:rPr lang="en-US" dirty="0" err="1"/>
              <a:t>AFoussat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255158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403CC82-9990-15B7-A5D1-DB3C1B6A1BE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9299" b="10760"/>
          <a:stretch/>
        </p:blipFill>
        <p:spPr>
          <a:xfrm>
            <a:off x="7032" y="1849856"/>
            <a:ext cx="9129936" cy="3597442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D87978D5-7CBD-E25C-2CC3-22E9FFA89C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00047"/>
            <a:ext cx="8229600" cy="1325563"/>
          </a:xfrm>
        </p:spPr>
        <p:txBody>
          <a:bodyPr/>
          <a:lstStyle/>
          <a:p>
            <a:r>
              <a:rPr lang="en-US" sz="4000" b="1" dirty="0"/>
              <a:t>Curing press tooling </a:t>
            </a:r>
            <a:endParaRPr lang="en-GB" sz="4000" b="1" dirty="0"/>
          </a:p>
        </p:txBody>
      </p:sp>
      <p:sp>
        <p:nvSpPr>
          <p:cNvPr id="4" name="Footer Placeholder 5">
            <a:extLst>
              <a:ext uri="{FF2B5EF4-FFF2-40B4-BE49-F238E27FC236}">
                <a16:creationId xmlns:a16="http://schemas.microsoft.com/office/drawing/2014/main" id="{26F8A83B-9780-1A0E-8E11-8C1AAECD70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19061" y="6403922"/>
            <a:ext cx="4659295" cy="317553"/>
          </a:xfrm>
        </p:spPr>
        <p:txBody>
          <a:bodyPr/>
          <a:lstStyle/>
          <a:p>
            <a:r>
              <a:rPr lang="en-US" dirty="0"/>
              <a:t>SMT Follow up meeting WP3.1       TE-MSC-SMT - </a:t>
            </a:r>
            <a:r>
              <a:rPr lang="en-US" dirty="0" err="1"/>
              <a:t>AFoussat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808543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8BA7C43E-89DC-5186-5A81-6E96FCF832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192" y="857250"/>
            <a:ext cx="4867874" cy="341624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82017E5-9EB0-5B5A-8AE1-EF36EA00BD1D}"/>
              </a:ext>
            </a:extLst>
          </p:cNvPr>
          <p:cNvSpPr txBox="1"/>
          <p:nvPr/>
        </p:nvSpPr>
        <p:spPr>
          <a:xfrm>
            <a:off x="6061188" y="1368592"/>
            <a:ext cx="2143536" cy="4154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100" dirty="0">
                <a:hlinkClick r:id="rId3"/>
              </a:rPr>
              <a:t>CRNMHFDTA0032</a:t>
            </a:r>
            <a:endParaRPr lang="en-GB" sz="21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F332EFA-B0B2-C785-3F11-A49C2BC49B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67027" y="2108760"/>
            <a:ext cx="4004405" cy="15518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C54462A-E111-60D4-E126-443B7555BC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28651" y="3660578"/>
            <a:ext cx="4681157" cy="2027419"/>
          </a:xfrm>
          <a:prstGeom prst="rect">
            <a:avLst/>
          </a:prstGeom>
        </p:spPr>
      </p:pic>
      <p:sp>
        <p:nvSpPr>
          <p:cNvPr id="2" name="Title 2">
            <a:extLst>
              <a:ext uri="{FF2B5EF4-FFF2-40B4-BE49-F238E27FC236}">
                <a16:creationId xmlns:a16="http://schemas.microsoft.com/office/drawing/2014/main" id="{D28D9970-0DF3-BD64-CCAD-024D0564A2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00047"/>
            <a:ext cx="8229600" cy="1325563"/>
          </a:xfrm>
        </p:spPr>
        <p:txBody>
          <a:bodyPr/>
          <a:lstStyle/>
          <a:p>
            <a:r>
              <a:rPr lang="en-US" sz="4000" b="1" dirty="0"/>
              <a:t>Curing press tooling </a:t>
            </a:r>
            <a:endParaRPr lang="en-GB" sz="4000" b="1" dirty="0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C380CA47-3E26-7B41-864F-D0A29BE0C9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19061" y="6403922"/>
            <a:ext cx="4659295" cy="317553"/>
          </a:xfrm>
        </p:spPr>
        <p:txBody>
          <a:bodyPr/>
          <a:lstStyle/>
          <a:p>
            <a:r>
              <a:rPr lang="en-US" dirty="0"/>
              <a:t>SMT Follow up meeting WP3.1       TE-MSC-SMT - </a:t>
            </a:r>
            <a:r>
              <a:rPr lang="en-US" dirty="0" err="1"/>
              <a:t>AFoussat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008858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867D1A2-2F12-251C-B580-D4C65E279B68}"/>
              </a:ext>
            </a:extLst>
          </p:cNvPr>
          <p:cNvSpPr txBox="1"/>
          <p:nvPr/>
        </p:nvSpPr>
        <p:spPr>
          <a:xfrm>
            <a:off x="1305038" y="3310481"/>
            <a:ext cx="2154757" cy="1061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350" dirty="0"/>
              <a:t>4 chaufferettes type R8, </a:t>
            </a:r>
          </a:p>
          <a:p>
            <a:r>
              <a:rPr lang="fr-CH" sz="1350" dirty="0"/>
              <a:t>Dimensions 920x140x8</a:t>
            </a:r>
          </a:p>
          <a:p>
            <a:r>
              <a:rPr lang="fr-CH" sz="1350" dirty="0"/>
              <a:t>Charge maxi 6.5 W/cm</a:t>
            </a:r>
            <a:r>
              <a:rPr lang="fr-CH" sz="1350" baseline="30000" dirty="0"/>
              <a:t>2</a:t>
            </a:r>
          </a:p>
          <a:p>
            <a:endParaRPr lang="fr-CH" sz="1350" baseline="30000" dirty="0"/>
          </a:p>
          <a:p>
            <a:r>
              <a:rPr lang="fr-CH" sz="1350" dirty="0"/>
              <a:t>P= 4*92*14*6.5 = 33 488 W</a:t>
            </a:r>
            <a:endParaRPr lang="en-GB" sz="135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C2D90F4-C73E-BB2E-7C8F-E2B73057FE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724" y="1761961"/>
            <a:ext cx="2429214" cy="57872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8A4F303-7611-780C-A869-E9D445119F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3523" y="1046250"/>
            <a:ext cx="4248667" cy="184045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2E3DBA2-C076-B9F2-7688-7470D8EE8587}"/>
              </a:ext>
            </a:extLst>
          </p:cNvPr>
          <p:cNvSpPr txBox="1"/>
          <p:nvPr/>
        </p:nvSpPr>
        <p:spPr>
          <a:xfrm>
            <a:off x="647887" y="1171694"/>
            <a:ext cx="2081275" cy="5078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CH" sz="2700" dirty="0"/>
              <a:t>Chaufferettes</a:t>
            </a:r>
            <a:endParaRPr lang="en-GB" sz="2700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EA7F0E0-2BA9-6F1F-E15E-5F01FCE36F01}"/>
              </a:ext>
            </a:extLst>
          </p:cNvPr>
          <p:cNvGrpSpPr/>
          <p:nvPr/>
        </p:nvGrpSpPr>
        <p:grpSpPr>
          <a:xfrm>
            <a:off x="324447" y="2782608"/>
            <a:ext cx="8495105" cy="3179404"/>
            <a:chOff x="324448" y="1300066"/>
            <a:chExt cx="8495105" cy="3179404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A858DA9D-14E9-0AD3-A371-AEB01DABA51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24448" y="1300066"/>
              <a:ext cx="8495105" cy="2793596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473F6096-FCFF-2854-15F9-908856A75EA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133212" y="3110954"/>
              <a:ext cx="5474065" cy="1368516"/>
            </a:xfrm>
            <a:prstGeom prst="rect">
              <a:avLst/>
            </a:prstGeom>
          </p:spPr>
        </p:pic>
      </p:grpSp>
      <p:sp>
        <p:nvSpPr>
          <p:cNvPr id="7" name="Title 2">
            <a:extLst>
              <a:ext uri="{FF2B5EF4-FFF2-40B4-BE49-F238E27FC236}">
                <a16:creationId xmlns:a16="http://schemas.microsoft.com/office/drawing/2014/main" id="{DD1C2F71-96E9-E297-CE14-7431A5025C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00047"/>
            <a:ext cx="8229600" cy="1325563"/>
          </a:xfrm>
        </p:spPr>
        <p:txBody>
          <a:bodyPr/>
          <a:lstStyle/>
          <a:p>
            <a:r>
              <a:rPr lang="en-US" sz="4000" b="1" dirty="0"/>
              <a:t>Curing press tooling </a:t>
            </a:r>
            <a:endParaRPr lang="en-GB" sz="4000" b="1" dirty="0"/>
          </a:p>
        </p:txBody>
      </p:sp>
      <p:sp>
        <p:nvSpPr>
          <p:cNvPr id="10" name="Footer Placeholder 5">
            <a:extLst>
              <a:ext uri="{FF2B5EF4-FFF2-40B4-BE49-F238E27FC236}">
                <a16:creationId xmlns:a16="http://schemas.microsoft.com/office/drawing/2014/main" id="{EB0018AB-FEFE-146F-6D52-F96F75F2CD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19061" y="6403922"/>
            <a:ext cx="4659295" cy="317553"/>
          </a:xfrm>
        </p:spPr>
        <p:txBody>
          <a:bodyPr/>
          <a:lstStyle/>
          <a:p>
            <a:r>
              <a:rPr lang="en-US" dirty="0"/>
              <a:t>SMT Follow up meeting WP3.1       TE-MSC-SMT - </a:t>
            </a:r>
            <a:r>
              <a:rPr lang="en-US" dirty="0" err="1"/>
              <a:t>AFoussat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444283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5E55B00-8BA8-BA52-28F7-9C4D0836FE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04D4C08-27B8-7B9E-B265-4EEAC778F6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/>
              <a:t>56 mm aperture Falcon D-C coil section </a:t>
            </a:r>
            <a:endParaRPr lang="en-GB" sz="4000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386F83-8ABB-F15E-BEAD-B768B37903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BA5982-8358-3381-4331-95FC5D35D52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19th September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37183A-CE56-F58A-DDBF-529E49BC37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CERN HFM Forum meeting WP3.1       TE-MSC-SMT - AFoussat</a:t>
            </a:r>
            <a:endParaRPr lang="en-US" dirty="0"/>
          </a:p>
        </p:txBody>
      </p:sp>
      <p:sp>
        <p:nvSpPr>
          <p:cNvPr id="7" name="AutoShape 2" descr="Thumbnail for ST2418040_02 AA.03 FALCON D C Ø56 IMPREGN.COIL SECTION - SINGLE PLATE">
            <a:extLst>
              <a:ext uri="{FF2B5EF4-FFF2-40B4-BE49-F238E27FC236}">
                <a16:creationId xmlns:a16="http://schemas.microsoft.com/office/drawing/2014/main" id="{F24E4A73-4043-B5E5-DB35-C2D6C494522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AutoShape 4" descr="Thumbnail for ST2418040_02 AA.03 FALCON D C Ø56 IMPREGN.COIL SECTION - SINGLE PLATE">
            <a:extLst>
              <a:ext uri="{FF2B5EF4-FFF2-40B4-BE49-F238E27FC236}">
                <a16:creationId xmlns:a16="http://schemas.microsoft.com/office/drawing/2014/main" id="{7B040398-EB82-D30D-3995-289BB3FCB6B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72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" name="AutoShape 6" descr="Thumbnail for ST2418040_02 AA.03 FALCON D C Ø56 IMPREGN.COIL SECTION - SINGLE PLATE">
            <a:extLst>
              <a:ext uri="{FF2B5EF4-FFF2-40B4-BE49-F238E27FC236}">
                <a16:creationId xmlns:a16="http://schemas.microsoft.com/office/drawing/2014/main" id="{8BE92FBF-EE62-39D7-08F3-0E587C65E15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724400" y="35814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E6D8EC4-5B76-3574-AD25-B7BC84762D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57324"/>
            <a:ext cx="8619067" cy="4848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388024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C0ED062-BD85-8CD3-F4FD-06F4475116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FB5F7E2-6AE9-6FBF-410E-E159651296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/>
              <a:t>Coil, M1 magnet CAD models</a:t>
            </a:r>
            <a:endParaRPr lang="en-GB" sz="4000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C41420-41E3-52A1-58E5-04CB22DA8B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8451B9-0570-D70B-9B7E-2E8C722D871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19th September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316A8A2-4CAE-54FF-3EAD-1C4CB69E04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CERN HFM </a:t>
            </a:r>
            <a:r>
              <a:rPr lang="en-US" dirty="0" err="1"/>
              <a:t>orum</a:t>
            </a:r>
            <a:r>
              <a:rPr lang="en-US" dirty="0"/>
              <a:t> meeting WP3.1       T-MSC-SMT - </a:t>
            </a:r>
            <a:r>
              <a:rPr lang="en-US" dirty="0" err="1"/>
              <a:t>AFoussat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1353F95-F258-7BCB-54B6-CD4D399631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583" y="2902213"/>
            <a:ext cx="3562479" cy="299139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8CAE000-72D5-980D-964F-622892817A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3782" y="2905656"/>
            <a:ext cx="3770298" cy="298795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EC1F8F6-CB79-2A50-4800-C0759553C2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7583" y="1382674"/>
            <a:ext cx="4653851" cy="137716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DBC7F76-0415-60BB-EA73-2392A843F3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77843" y="1315327"/>
            <a:ext cx="2648578" cy="1503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77591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581D0E8-BF20-AF39-EE1B-4E14EE9931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29E064-44DC-9E75-E79C-1AFD0A4E3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100FB72-7E21-7D4F-E094-2575111680E8}"/>
              </a:ext>
            </a:extLst>
          </p:cNvPr>
          <p:cNvSpPr/>
          <p:nvPr/>
        </p:nvSpPr>
        <p:spPr>
          <a:xfrm>
            <a:off x="3864114" y="2967335"/>
            <a:ext cx="14157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END</a:t>
            </a:r>
          </a:p>
        </p:txBody>
      </p:sp>
    </p:spTree>
    <p:extLst>
      <p:ext uri="{BB962C8B-B14F-4D97-AF65-F5344CB8AC3E}">
        <p14:creationId xmlns:p14="http://schemas.microsoft.com/office/powerpoint/2010/main" val="2365005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6541EEA-4345-69B4-5386-9DA4A2E927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9633" y="1247810"/>
            <a:ext cx="8226854" cy="456741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LMK1 is a mechanical Falcon D-C mock up, 626 mm long, tested at 4K, does not have all magnet alignment features. </a:t>
            </a:r>
          </a:p>
          <a:p>
            <a:r>
              <a:rPr lang="en-US" dirty="0"/>
              <a:t>Main objective is to test the </a:t>
            </a:r>
            <a:r>
              <a:rPr lang="en-US" dirty="0" err="1"/>
              <a:t>b&amp;k</a:t>
            </a:r>
            <a:r>
              <a:rPr lang="en-US" dirty="0"/>
              <a:t> loading system principle and assumptions, loading sequence on a dipole coil geometry, anticipate pending features for magnet M1 model.</a:t>
            </a:r>
          </a:p>
          <a:p>
            <a:pPr lvl="1"/>
            <a:r>
              <a:rPr lang="en-US" dirty="0"/>
              <a:t>Based on existing Nb3Sn Cos theta coils, </a:t>
            </a:r>
            <a:r>
              <a:rPr lang="en-US" dirty="0" err="1"/>
              <a:t>i.e</a:t>
            </a:r>
            <a:r>
              <a:rPr lang="en-US" dirty="0"/>
              <a:t> HL-11T coil sections ()</a:t>
            </a:r>
          </a:p>
          <a:p>
            <a:r>
              <a:rPr lang="en-US" dirty="0"/>
              <a:t>Use of instrumentation to benchmark the FE model :</a:t>
            </a:r>
          </a:p>
          <a:p>
            <a:pPr lvl="1"/>
            <a:r>
              <a:rPr lang="en-US" dirty="0"/>
              <a:t>Coil stress, pole stress, shell stress: to validate shimming plan, load transfer function (coil stress vs shell one)</a:t>
            </a:r>
          </a:p>
          <a:p>
            <a:r>
              <a:rPr lang="en-US" dirty="0"/>
              <a:t>FE model analysis presented in SMT last 11</a:t>
            </a:r>
            <a:r>
              <a:rPr lang="en-US" baseline="30000" dirty="0"/>
              <a:t>st</a:t>
            </a:r>
            <a:r>
              <a:rPr lang="en-US" dirty="0"/>
              <a:t> March 25, (</a:t>
            </a:r>
            <a:r>
              <a:rPr lang="en-US" dirty="0">
                <a:hlinkClick r:id="rId2"/>
              </a:rPr>
              <a:t>event/1521630/</a:t>
            </a:r>
            <a:r>
              <a:rPr lang="en-US" dirty="0"/>
              <a:t>), EDMS technical report </a:t>
            </a:r>
            <a:r>
              <a:rPr lang="en-GB" sz="2000" b="0" u="sng" dirty="0">
                <a:solidFill>
                  <a:srgbClr val="0645AD"/>
                </a:solidFill>
                <a:effectLst/>
                <a:latin typeface="Helvetica Neue"/>
                <a:hlinkClick r:id="rId3"/>
              </a:rPr>
              <a:t>3293115/1</a:t>
            </a:r>
            <a:endParaRPr lang="en-GB" sz="2000" b="0" dirty="0">
              <a:effectLst/>
              <a:latin typeface="Helvetica Neue"/>
            </a:endParaRPr>
          </a:p>
          <a:p>
            <a:r>
              <a:rPr lang="en-US" dirty="0"/>
              <a:t>Nominal loading is checked at 12T </a:t>
            </a:r>
            <a:r>
              <a:rPr lang="en-US" dirty="0" err="1"/>
              <a:t>e.m</a:t>
            </a:r>
            <a:r>
              <a:rPr lang="en-US" dirty="0"/>
              <a:t> load and enhanced ( by 30%)  for testing reason with larger stress dynamic range.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DC33AC6-3B28-E21E-4589-48E8516819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Objectives of LMK1</a:t>
            </a: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E5515D-2894-3702-DA72-5C60BB6AB3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B5297487-3318-4490-A557-7CE9C8D3EA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19061" y="6403922"/>
            <a:ext cx="4659295" cy="317553"/>
          </a:xfrm>
        </p:spPr>
        <p:txBody>
          <a:bodyPr/>
          <a:lstStyle/>
          <a:p>
            <a:r>
              <a:rPr lang="en-US" dirty="0"/>
              <a:t>SMT Follow up meeting WP3.1       TE-MSC-SMT - </a:t>
            </a:r>
            <a:r>
              <a:rPr lang="en-US" dirty="0" err="1"/>
              <a:t>AFoussat</a:t>
            </a:r>
            <a:endParaRPr lang="en-US" dirty="0"/>
          </a:p>
        </p:txBody>
      </p:sp>
      <p:sp>
        <p:nvSpPr>
          <p:cNvPr id="8" name="Date Placeholder 4">
            <a:extLst>
              <a:ext uri="{FF2B5EF4-FFF2-40B4-BE49-F238E27FC236}">
                <a16:creationId xmlns:a16="http://schemas.microsoft.com/office/drawing/2014/main" id="{4C145BC4-CDF3-9D88-6AE5-A80DFF11CC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55346" y="6371535"/>
            <a:ext cx="2133600" cy="365125"/>
          </a:xfrm>
        </p:spPr>
        <p:txBody>
          <a:bodyPr/>
          <a:lstStyle/>
          <a:p>
            <a:r>
              <a:rPr lang="en-US" dirty="0"/>
              <a:t>20 May 2025</a:t>
            </a:r>
          </a:p>
        </p:txBody>
      </p:sp>
    </p:spTree>
    <p:extLst>
      <p:ext uri="{BB962C8B-B14F-4D97-AF65-F5344CB8AC3E}">
        <p14:creationId xmlns:p14="http://schemas.microsoft.com/office/powerpoint/2010/main" val="2123427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7046B8-A742-7C10-12D9-30F7744B3B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5C4A6757-8DB0-6B04-01F2-808AAC1BD3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6385" y="657871"/>
            <a:ext cx="4995175" cy="4902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EFCD7B02-8576-265F-637B-245FEAE5EFF5}"/>
              </a:ext>
            </a:extLst>
          </p:cNvPr>
          <p:cNvGrpSpPr/>
          <p:nvPr/>
        </p:nvGrpSpPr>
        <p:grpSpPr>
          <a:xfrm>
            <a:off x="726830" y="623085"/>
            <a:ext cx="7671158" cy="5721139"/>
            <a:chOff x="424700" y="916835"/>
            <a:chExt cx="7671158" cy="5721139"/>
          </a:xfrm>
        </p:grpSpPr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37754E7C-FBB1-6343-04DC-41A89EEA2D76}"/>
                </a:ext>
              </a:extLst>
            </p:cNvPr>
            <p:cNvSpPr txBox="1"/>
            <p:nvPr/>
          </p:nvSpPr>
          <p:spPr>
            <a:xfrm>
              <a:off x="5102827" y="4951746"/>
              <a:ext cx="230112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b="1" dirty="0">
                  <a:latin typeface="Calibri" panose="020F0502020204030204" pitchFamily="34" charset="0"/>
                  <a:cs typeface="Calibri" panose="020F0502020204030204" pitchFamily="34" charset="0"/>
                </a:rPr>
                <a:t>Iron yoke </a:t>
              </a:r>
              <a:r>
                <a:rPr lang="en-GB" sz="2000" dirty="0">
                  <a:latin typeface="Calibri" panose="020F0502020204030204" pitchFamily="34" charset="0"/>
                  <a:cs typeface="Calibri" panose="020F0502020204030204" pitchFamily="34" charset="0"/>
                </a:rPr>
                <a:t>tailored stiffness</a:t>
              </a:r>
            </a:p>
          </p:txBody>
        </p:sp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89E9EF23-517B-02F3-E02B-CC84E3D176A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4700" y="5545970"/>
              <a:ext cx="3869359" cy="530013"/>
            </a:xfrm>
            <a:prstGeom prst="rect">
              <a:avLst/>
            </a:prstGeom>
          </p:spPr>
        </p:pic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0723D4F4-E215-DF6B-5426-6CB4C896A0B8}"/>
                </a:ext>
              </a:extLst>
            </p:cNvPr>
            <p:cNvGrpSpPr/>
            <p:nvPr/>
          </p:nvGrpSpPr>
          <p:grpSpPr>
            <a:xfrm>
              <a:off x="2956974" y="916835"/>
              <a:ext cx="5138884" cy="4167539"/>
              <a:chOff x="2987896" y="1024904"/>
              <a:chExt cx="5193291" cy="4167539"/>
            </a:xfrm>
          </p:grpSpPr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9CAD4E83-F5CC-59EA-7D4C-271FE8468B38}"/>
                  </a:ext>
                </a:extLst>
              </p:cNvPr>
              <p:cNvCxnSpPr>
                <a:cxnSpLocks/>
                <a:stCxn id="65" idx="1"/>
              </p:cNvCxnSpPr>
              <p:nvPr/>
            </p:nvCxnSpPr>
            <p:spPr>
              <a:xfrm flipH="1">
                <a:off x="2987896" y="2898733"/>
                <a:ext cx="2342242" cy="111675"/>
              </a:xfrm>
              <a:prstGeom prst="line">
                <a:avLst/>
              </a:prstGeom>
              <a:ln w="15875" cap="rnd">
                <a:solidFill>
                  <a:srgbClr val="020202"/>
                </a:solidFill>
                <a:headEnd type="none"/>
                <a:tailEnd type="oval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3F3F32CA-3417-FEFB-528F-37C9E1AFE99F}"/>
                  </a:ext>
                </a:extLst>
              </p:cNvPr>
              <p:cNvSpPr txBox="1"/>
              <p:nvPr/>
            </p:nvSpPr>
            <p:spPr>
              <a:xfrm>
                <a:off x="5244723" y="1024904"/>
                <a:ext cx="2910238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Top </a:t>
                </a:r>
                <a:r>
                  <a:rPr lang="en-GB" sz="20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vertical interference keys </a:t>
                </a:r>
                <a:r>
                  <a:rPr lang="en-GB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in masters </a:t>
                </a:r>
              </a:p>
            </p:txBody>
          </p:sp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E48C9581-A04E-F729-D607-422152BF0A7F}"/>
                  </a:ext>
                </a:extLst>
              </p:cNvPr>
              <p:cNvSpPr txBox="1"/>
              <p:nvPr/>
            </p:nvSpPr>
            <p:spPr>
              <a:xfrm>
                <a:off x="4768825" y="3240638"/>
                <a:ext cx="3100773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Midplane </a:t>
                </a:r>
                <a:r>
                  <a:rPr lang="en-GB" sz="20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lateral interference keys</a:t>
                </a:r>
                <a:endParaRPr lang="en-GB" sz="20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3E91BE47-9476-5ABB-D7EE-FC56C5911B10}"/>
                  </a:ext>
                </a:extLst>
              </p:cNvPr>
              <p:cNvSpPr txBox="1"/>
              <p:nvPr/>
            </p:nvSpPr>
            <p:spPr>
              <a:xfrm>
                <a:off x="5330138" y="2698678"/>
                <a:ext cx="238727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Al-6082 </a:t>
                </a:r>
                <a:r>
                  <a:rPr lang="en-GB" sz="20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collar pad</a:t>
                </a:r>
                <a:endParaRPr lang="en-GB" sz="20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BFEC69D5-8247-4E8B-FA31-8AE195BE5488}"/>
                  </a:ext>
                </a:extLst>
              </p:cNvPr>
              <p:cNvSpPr txBox="1"/>
              <p:nvPr/>
            </p:nvSpPr>
            <p:spPr>
              <a:xfrm>
                <a:off x="5330138" y="1792296"/>
                <a:ext cx="2821344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Top loading pad</a:t>
                </a:r>
                <a:r>
                  <a:rPr lang="en-GB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at 45° and </a:t>
                </a:r>
                <a:r>
                  <a:rPr lang="en-GB" sz="20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vertical gap</a:t>
                </a:r>
                <a:r>
                  <a:rPr lang="en-GB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.</a:t>
                </a:r>
              </a:p>
            </p:txBody>
          </p: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B210D2D2-AD25-9CD8-FFC3-1003DE5FC12E}"/>
                  </a:ext>
                </a:extLst>
              </p:cNvPr>
              <p:cNvSpPr txBox="1"/>
              <p:nvPr/>
            </p:nvSpPr>
            <p:spPr>
              <a:xfrm>
                <a:off x="5330138" y="4154027"/>
                <a:ext cx="2851049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Al-7075 </a:t>
                </a:r>
                <a:r>
                  <a:rPr lang="en-GB" sz="20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Alu structural ring, </a:t>
                </a:r>
                <a:r>
                  <a:rPr lang="en-GB" sz="2000" dirty="0"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OD630mm</a:t>
                </a:r>
                <a:r>
                  <a:rPr lang="en-GB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</a:p>
            </p:txBody>
          </p: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4D6B3A1D-D5EA-4227-A7D0-6D64A446B44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565340" y="4259446"/>
                <a:ext cx="764798" cy="159172"/>
              </a:xfrm>
              <a:prstGeom prst="line">
                <a:avLst/>
              </a:prstGeom>
              <a:ln w="15875" cap="rnd">
                <a:solidFill>
                  <a:srgbClr val="020202"/>
                </a:solidFill>
                <a:headEnd type="none"/>
                <a:tailEnd type="oval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>
                <a:extLst>
                  <a:ext uri="{FF2B5EF4-FFF2-40B4-BE49-F238E27FC236}">
                    <a16:creationId xmlns:a16="http://schemas.microsoft.com/office/drawing/2014/main" id="{19F970E2-7753-546F-5F75-20AA26C57E0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704788" y="3465550"/>
                <a:ext cx="1625351" cy="98680"/>
              </a:xfrm>
              <a:prstGeom prst="line">
                <a:avLst/>
              </a:prstGeom>
              <a:ln w="15875" cap="rnd">
                <a:solidFill>
                  <a:srgbClr val="020202"/>
                </a:solidFill>
                <a:headEnd type="none"/>
                <a:tailEnd type="oval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>
                <a:extLst>
                  <a:ext uri="{FF2B5EF4-FFF2-40B4-BE49-F238E27FC236}">
                    <a16:creationId xmlns:a16="http://schemas.microsoft.com/office/drawing/2014/main" id="{D5CF44E5-DD0E-82D2-8890-29F5E268866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648757" y="4654756"/>
                <a:ext cx="1595965" cy="537687"/>
              </a:xfrm>
              <a:prstGeom prst="line">
                <a:avLst/>
              </a:prstGeom>
              <a:ln w="15875" cap="rnd">
                <a:solidFill>
                  <a:srgbClr val="020202"/>
                </a:solidFill>
                <a:headEnd type="none"/>
                <a:tailEnd type="oval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>
                <a:extLst>
                  <a:ext uri="{FF2B5EF4-FFF2-40B4-BE49-F238E27FC236}">
                    <a16:creationId xmlns:a16="http://schemas.microsoft.com/office/drawing/2014/main" id="{FA5FF045-2C41-5DA9-C74C-D60F8B25A5B6}"/>
                  </a:ext>
                </a:extLst>
              </p:cNvPr>
              <p:cNvCxnSpPr>
                <a:cxnSpLocks/>
                <a:stCxn id="55" idx="1"/>
              </p:cNvCxnSpPr>
              <p:nvPr/>
            </p:nvCxnSpPr>
            <p:spPr>
              <a:xfrm flipH="1">
                <a:off x="3278941" y="1378847"/>
                <a:ext cx="1965781" cy="678787"/>
              </a:xfrm>
              <a:prstGeom prst="line">
                <a:avLst/>
              </a:prstGeom>
              <a:ln w="15875" cap="rnd">
                <a:solidFill>
                  <a:srgbClr val="020202"/>
                </a:solidFill>
                <a:headEnd type="none"/>
                <a:tailEnd type="oval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9FE13546-6DD1-15F8-7664-1C39765C6E5B}"/>
                </a:ext>
              </a:extLst>
            </p:cNvPr>
            <p:cNvSpPr txBox="1"/>
            <p:nvPr/>
          </p:nvSpPr>
          <p:spPr>
            <a:xfrm>
              <a:off x="3927443" y="6330197"/>
              <a:ext cx="21963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MSC-SMT N.Sala, A.Foussat</a:t>
              </a:r>
              <a:endParaRPr lang="en-GB" sz="1400" i="1" dirty="0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2A108A-82CA-7382-DC58-9DE908D2A6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0530DF94-5D02-586B-181A-965FA9681A42}"/>
              </a:ext>
            </a:extLst>
          </p:cNvPr>
          <p:cNvSpPr txBox="1">
            <a:spLocks/>
          </p:cNvSpPr>
          <p:nvPr/>
        </p:nvSpPr>
        <p:spPr>
          <a:xfrm>
            <a:off x="386727" y="-258159"/>
            <a:ext cx="8370546" cy="11967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defTabSz="914400">
              <a:lnSpc>
                <a:spcPct val="80000"/>
              </a:lnSpc>
              <a:spcBef>
                <a:spcPct val="0"/>
              </a:spcBef>
              <a:buNone/>
              <a:defRPr sz="3600" b="1">
                <a:solidFill>
                  <a:srgbClr val="0055A0"/>
                </a:solidFill>
                <a:ea typeface="+mj-ea"/>
                <a:cs typeface="+mj-cs"/>
              </a:defRPr>
            </a:lvl1pPr>
          </a:lstStyle>
          <a:p>
            <a:r>
              <a:rPr lang="en-GB" sz="4000" dirty="0" err="1"/>
              <a:t>FalconD</a:t>
            </a:r>
            <a:r>
              <a:rPr lang="en-GB" sz="4000" dirty="0"/>
              <a:t> Cos theta LMK1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AC3C7DD-7528-8329-B6EC-8C9A10473C06}"/>
              </a:ext>
            </a:extLst>
          </p:cNvPr>
          <p:cNvCxnSpPr>
            <a:cxnSpLocks/>
            <a:stCxn id="78" idx="1"/>
          </p:cNvCxnSpPr>
          <p:nvPr/>
        </p:nvCxnSpPr>
        <p:spPr>
          <a:xfrm flipH="1">
            <a:off x="2866094" y="1744420"/>
            <a:ext cx="2710714" cy="372991"/>
          </a:xfrm>
          <a:prstGeom prst="line">
            <a:avLst/>
          </a:prstGeom>
          <a:ln w="15875" cap="rnd">
            <a:solidFill>
              <a:srgbClr val="020202"/>
            </a:solidFill>
            <a:headEnd type="none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09C1AF-4FFC-6FFF-1E44-41419FBA2D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19061" y="6403922"/>
            <a:ext cx="4659295" cy="317553"/>
          </a:xfrm>
        </p:spPr>
        <p:txBody>
          <a:bodyPr/>
          <a:lstStyle/>
          <a:p>
            <a:r>
              <a:rPr lang="en-US" dirty="0"/>
              <a:t>SMT Follow up meeting WP3.1       TE-MSC-SMT - </a:t>
            </a:r>
            <a:r>
              <a:rPr lang="en-US" dirty="0" err="1"/>
              <a:t>AFoussat</a:t>
            </a:r>
            <a:endParaRPr lang="en-US" dirty="0"/>
          </a:p>
        </p:txBody>
      </p:sp>
      <p:sp>
        <p:nvSpPr>
          <p:cNvPr id="8" name="Date Placeholder 4">
            <a:extLst>
              <a:ext uri="{FF2B5EF4-FFF2-40B4-BE49-F238E27FC236}">
                <a16:creationId xmlns:a16="http://schemas.microsoft.com/office/drawing/2014/main" id="{8FD7A57D-4082-B09C-78D2-C92B896F57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55346" y="6371535"/>
            <a:ext cx="2133600" cy="365125"/>
          </a:xfrm>
        </p:spPr>
        <p:txBody>
          <a:bodyPr/>
          <a:lstStyle/>
          <a:p>
            <a:r>
              <a:rPr lang="en-US" dirty="0"/>
              <a:t>20 May 2025</a:t>
            </a:r>
          </a:p>
        </p:txBody>
      </p:sp>
    </p:spTree>
    <p:extLst>
      <p:ext uri="{BB962C8B-B14F-4D97-AF65-F5344CB8AC3E}">
        <p14:creationId xmlns:p14="http://schemas.microsoft.com/office/powerpoint/2010/main" val="1110155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9660F24-34A4-92A7-5C1B-6882A07C98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477" y="894668"/>
            <a:ext cx="8951043" cy="4567418"/>
          </a:xfrm>
        </p:spPr>
        <p:txBody>
          <a:bodyPr>
            <a:noAutofit/>
          </a:bodyPr>
          <a:lstStyle/>
          <a:p>
            <a:r>
              <a:rPr lang="en-US" sz="2000" dirty="0"/>
              <a:t>Keys positions optimized for </a:t>
            </a:r>
            <a:r>
              <a:rPr lang="en-US" sz="2000" b="1" dirty="0"/>
              <a:t>load transfer ratio between vertical pole and horizontal  mid plane (1:3) </a:t>
            </a:r>
            <a:r>
              <a:rPr lang="en-US" sz="2000" dirty="0" err="1"/>
              <a:t>wrt</a:t>
            </a:r>
            <a:r>
              <a:rPr lang="en-US" sz="2000" dirty="0"/>
              <a:t> coil stress</a:t>
            </a:r>
          </a:p>
          <a:p>
            <a:r>
              <a:rPr lang="en-US" sz="2000" b="1" dirty="0"/>
              <a:t>Alu spacer collars across the 2 coils mid plane – Capability of shimming 0.3 mm radially to compensate coil deviation</a:t>
            </a:r>
          </a:p>
          <a:p>
            <a:r>
              <a:rPr lang="en-US" sz="2000" dirty="0"/>
              <a:t>Two yoke halves for dipole, give mechanical assembly reference geometry .</a:t>
            </a:r>
          </a:p>
          <a:p>
            <a:r>
              <a:rPr lang="en-US" sz="2000" b="1" dirty="0"/>
              <a:t>Asymmetric design </a:t>
            </a:r>
            <a:r>
              <a:rPr lang="en-US" sz="2000" dirty="0"/>
              <a:t>of load pads, </a:t>
            </a:r>
            <a:r>
              <a:rPr lang="en-US" sz="2000" b="1" dirty="0"/>
              <a:t>gap management not to overload coil poles.</a:t>
            </a:r>
          </a:p>
          <a:p>
            <a:r>
              <a:rPr lang="en-US" sz="2000" b="1" dirty="0"/>
              <a:t>Sequential loading of H and V loading </a:t>
            </a:r>
            <a:r>
              <a:rPr lang="en-US" sz="2000" dirty="0"/>
              <a:t>with different openings: keys interference up to V: 0.15 mm, Lateral H 0.45 mm. At the end of sequence, </a:t>
            </a:r>
            <a:r>
              <a:rPr lang="en-US" sz="2000" b="1" dirty="0"/>
              <a:t>early structural relax on lateral keys to reduce overshoot.</a:t>
            </a:r>
          </a:p>
          <a:p>
            <a:r>
              <a:rPr lang="en-US" sz="2000" dirty="0"/>
              <a:t>Use of master (Armco) and bladder/keys preassembly, </a:t>
            </a:r>
            <a:r>
              <a:rPr lang="en-US" sz="2000" b="1" dirty="0"/>
              <a:t>centering of coil to pads in mid plane</a:t>
            </a:r>
            <a:r>
              <a:rPr lang="en-US" sz="2000" dirty="0"/>
              <a:t>, auto centering in vertical plane. Gap management to half yoke.</a:t>
            </a:r>
          </a:p>
          <a:p>
            <a:r>
              <a:rPr lang="en-US" sz="2000" dirty="0"/>
              <a:t>Limit </a:t>
            </a:r>
            <a:r>
              <a:rPr lang="en-US" sz="2000" dirty="0" err="1"/>
              <a:t>hyperstaticity</a:t>
            </a:r>
            <a:r>
              <a:rPr lang="en-US" sz="2000" dirty="0"/>
              <a:t> in first mechanical assembly. to study main geometrical coil compensation features; </a:t>
            </a:r>
          </a:p>
          <a:p>
            <a:pPr lvl="1"/>
            <a:r>
              <a:rPr lang="en-US" dirty="0"/>
              <a:t>to align and center only masters to coil, </a:t>
            </a:r>
          </a:p>
          <a:p>
            <a:pPr lvl="1"/>
            <a:r>
              <a:rPr lang="en-US" dirty="0"/>
              <a:t>centering </a:t>
            </a:r>
            <a:r>
              <a:rPr lang="en-US" dirty="0" err="1"/>
              <a:t>wrt</a:t>
            </a:r>
            <a:r>
              <a:rPr lang="en-US" dirty="0"/>
              <a:t> to yoke only through components tolerancing ( gaps design in vertical split)</a:t>
            </a:r>
          </a:p>
          <a:p>
            <a:pPr marL="457200" lvl="1" indent="0">
              <a:buNone/>
            </a:pPr>
            <a:endParaRPr lang="en-US" dirty="0"/>
          </a:p>
          <a:p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BAACCDA-18A3-C63F-8098-0182DBD3F9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-16360"/>
            <a:ext cx="8229600" cy="1325563"/>
          </a:xfrm>
        </p:spPr>
        <p:txBody>
          <a:bodyPr/>
          <a:lstStyle/>
          <a:p>
            <a:r>
              <a:rPr lang="en-US" sz="4000" b="1" dirty="0"/>
              <a:t>Main design features</a:t>
            </a:r>
            <a:endParaRPr lang="en-GB" sz="4000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627CCA-CAAE-B2CD-D157-23E4191F5B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4826C777-35E5-F037-A6A8-5F37E16F24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19061" y="6403922"/>
            <a:ext cx="4659295" cy="317553"/>
          </a:xfrm>
        </p:spPr>
        <p:txBody>
          <a:bodyPr/>
          <a:lstStyle/>
          <a:p>
            <a:r>
              <a:rPr lang="en-US" dirty="0"/>
              <a:t>SMT Follow up meeting WP3.1       TE-MSC-SMT - </a:t>
            </a:r>
            <a:r>
              <a:rPr lang="en-US" dirty="0" err="1"/>
              <a:t>AFoussat</a:t>
            </a:r>
            <a:endParaRPr lang="en-US" dirty="0"/>
          </a:p>
        </p:txBody>
      </p:sp>
      <p:sp>
        <p:nvSpPr>
          <p:cNvPr id="8" name="Date Placeholder 4">
            <a:extLst>
              <a:ext uri="{FF2B5EF4-FFF2-40B4-BE49-F238E27FC236}">
                <a16:creationId xmlns:a16="http://schemas.microsoft.com/office/drawing/2014/main" id="{16A70B1B-76E5-0416-BED4-59F0444FBF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55346" y="6371535"/>
            <a:ext cx="2133600" cy="365125"/>
          </a:xfrm>
        </p:spPr>
        <p:txBody>
          <a:bodyPr/>
          <a:lstStyle/>
          <a:p>
            <a:r>
              <a:rPr lang="en-US" dirty="0"/>
              <a:t>20 May 2025</a:t>
            </a:r>
          </a:p>
        </p:txBody>
      </p:sp>
    </p:spTree>
    <p:extLst>
      <p:ext uri="{BB962C8B-B14F-4D97-AF65-F5344CB8AC3E}">
        <p14:creationId xmlns:p14="http://schemas.microsoft.com/office/powerpoint/2010/main" val="27694031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9B0626E7-7903-DE6E-90A5-89530D5DC45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815" y="1258358"/>
            <a:ext cx="8801569" cy="4950883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00A8094B-BD89-54E8-9F2D-6EC993F65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/>
              <a:t>LMK1 assembly PLM CAD model </a:t>
            </a:r>
            <a:endParaRPr lang="en-GB" sz="4000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163C68-09DD-5F04-1D4D-DCA7D48A90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AutoShape 2">
            <a:extLst>
              <a:ext uri="{FF2B5EF4-FFF2-40B4-BE49-F238E27FC236}">
                <a16:creationId xmlns:a16="http://schemas.microsoft.com/office/drawing/2014/main" id="{F0C25469-04D3-E3F7-B45E-F8F09FEC5C2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AutoShape 4">
            <a:extLst>
              <a:ext uri="{FF2B5EF4-FFF2-40B4-BE49-F238E27FC236}">
                <a16:creationId xmlns:a16="http://schemas.microsoft.com/office/drawing/2014/main" id="{7B699F09-71C7-D661-162E-C2037A6118F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72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CA72F32-CDCE-0A3D-1E74-6CBB010B3FE8}"/>
              </a:ext>
            </a:extLst>
          </p:cNvPr>
          <p:cNvSpPr txBox="1"/>
          <p:nvPr/>
        </p:nvSpPr>
        <p:spPr>
          <a:xfrm>
            <a:off x="6227234" y="1237254"/>
            <a:ext cx="2137833" cy="369332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74000">
                <a:schemeClr val="accent5">
                  <a:lumMod val="45000"/>
                  <a:lumOff val="55000"/>
                </a:schemeClr>
              </a:gs>
              <a:gs pos="83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  <a:tileRect/>
          </a:gradFill>
          <a:ln cap="flat">
            <a:solidFill>
              <a:srgbClr val="002060"/>
            </a:solidFill>
            <a:round/>
          </a:ln>
        </p:spPr>
        <p:txBody>
          <a:bodyPr wrap="square">
            <a:spAutoFit/>
          </a:bodyPr>
          <a:lstStyle/>
          <a:p>
            <a:r>
              <a:rPr lang="en-GB" dirty="0"/>
              <a:t>CRNMHFDMK0013</a:t>
            </a:r>
          </a:p>
        </p:txBody>
      </p:sp>
      <p:sp>
        <p:nvSpPr>
          <p:cNvPr id="2" name="Footer Placeholder 5">
            <a:extLst>
              <a:ext uri="{FF2B5EF4-FFF2-40B4-BE49-F238E27FC236}">
                <a16:creationId xmlns:a16="http://schemas.microsoft.com/office/drawing/2014/main" id="{4F79BD05-EA82-6570-752B-C3A88DD2AB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19061" y="6403922"/>
            <a:ext cx="4659295" cy="317553"/>
          </a:xfrm>
        </p:spPr>
        <p:txBody>
          <a:bodyPr/>
          <a:lstStyle/>
          <a:p>
            <a:r>
              <a:rPr lang="en-US" dirty="0"/>
              <a:t>SMT Follow up meeting WP3.1       TE-MSC-SMT - </a:t>
            </a:r>
            <a:r>
              <a:rPr lang="en-US" dirty="0" err="1"/>
              <a:t>AFoussat</a:t>
            </a:r>
            <a:endParaRPr lang="en-US" dirty="0"/>
          </a:p>
        </p:txBody>
      </p:sp>
      <p:sp>
        <p:nvSpPr>
          <p:cNvPr id="10" name="Date Placeholder 4">
            <a:extLst>
              <a:ext uri="{FF2B5EF4-FFF2-40B4-BE49-F238E27FC236}">
                <a16:creationId xmlns:a16="http://schemas.microsoft.com/office/drawing/2014/main" id="{DB1A7B75-4B23-CB2B-EB98-B9987E1A00B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55346" y="6371535"/>
            <a:ext cx="2133600" cy="365125"/>
          </a:xfrm>
        </p:spPr>
        <p:txBody>
          <a:bodyPr/>
          <a:lstStyle/>
          <a:p>
            <a:r>
              <a:rPr lang="en-US" dirty="0"/>
              <a:t>20 May 2025</a:t>
            </a:r>
          </a:p>
        </p:txBody>
      </p:sp>
    </p:spTree>
    <p:extLst>
      <p:ext uri="{BB962C8B-B14F-4D97-AF65-F5344CB8AC3E}">
        <p14:creationId xmlns:p14="http://schemas.microsoft.com/office/powerpoint/2010/main" val="4337418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35BAA57-DCB6-1E6A-1BA8-794F099BDA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5ED4D87-8D29-8FB2-A4F3-EA9527023B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071" y="-42623"/>
            <a:ext cx="9030929" cy="1325563"/>
          </a:xfrm>
        </p:spPr>
        <p:txBody>
          <a:bodyPr>
            <a:normAutofit/>
          </a:bodyPr>
          <a:lstStyle/>
          <a:p>
            <a:r>
              <a:rPr lang="en-US" sz="4000" b="1" dirty="0"/>
              <a:t>Al-7075 long shell  (old QXF design mod.)</a:t>
            </a:r>
            <a:endParaRPr lang="en-GB" sz="4000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E93CB2-F025-F00A-4C06-29FDCEB569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EE1F79-988E-254E-1977-245F95B069C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20 May 2025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DBE2217-F559-C618-7AEA-4DE067B253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9136" y="1192936"/>
            <a:ext cx="7010760" cy="4934204"/>
          </a:xfrm>
          <a:prstGeom prst="rect">
            <a:avLst/>
          </a:prstGeom>
        </p:spPr>
      </p:pic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4C21115F-F00F-6D94-4414-B2EEA50FF3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19061" y="6403922"/>
            <a:ext cx="4659295" cy="317553"/>
          </a:xfrm>
        </p:spPr>
        <p:txBody>
          <a:bodyPr/>
          <a:lstStyle/>
          <a:p>
            <a:r>
              <a:rPr lang="en-US" dirty="0"/>
              <a:t>SMT Follow up meeting WP3.1       TE-MSC-SMT - </a:t>
            </a:r>
            <a:r>
              <a:rPr lang="en-US" dirty="0" err="1"/>
              <a:t>AFoussat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78119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0FD1BCD-3CD9-4339-F6BB-FDABC3C6A7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94F3BE4-9F81-E330-FB94-488F2DA309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Alu collar pads, central SS poles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017C7E-4665-4520-2C7A-B728AF6C56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BB86A5C-DD64-F95A-C68D-BA925317FF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4214967"/>
            <a:ext cx="2630129" cy="183691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80F2656-EE4B-63DF-B278-7FB7A8F07B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8946" y="1361619"/>
            <a:ext cx="4643930" cy="335074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45EEC26-4209-3113-F1F7-F3E9A5D0A0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6805" y="4912589"/>
            <a:ext cx="3641912" cy="107003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C7B204F-3968-4B6E-9851-E78DD8A649D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68194" y="4931562"/>
            <a:ext cx="1585412" cy="107003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428683C-4988-7B70-F167-94674A42CD7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3542" y="2077552"/>
            <a:ext cx="2917444" cy="191887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0C1DFC6-8E9F-1985-A48B-BBFE911EC6A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02761" y="1455334"/>
            <a:ext cx="1275322" cy="786015"/>
          </a:xfrm>
          <a:prstGeom prst="rect">
            <a:avLst/>
          </a:prstGeom>
        </p:spPr>
      </p:pic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40DC5E69-66F6-8E00-5EBA-8C083D9A14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19061" y="6403922"/>
            <a:ext cx="4659295" cy="317553"/>
          </a:xfrm>
        </p:spPr>
        <p:txBody>
          <a:bodyPr/>
          <a:lstStyle/>
          <a:p>
            <a:r>
              <a:rPr lang="en-US" dirty="0"/>
              <a:t>SMT Follow up meeting WP3.1       TE-MSC-SMT - </a:t>
            </a:r>
            <a:r>
              <a:rPr lang="en-US" dirty="0" err="1"/>
              <a:t>AFoussat</a:t>
            </a:r>
            <a:endParaRPr lang="en-US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D0F6B74D-FD73-DB4C-48CA-161E93248DD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55346" y="6371535"/>
            <a:ext cx="2133600" cy="365125"/>
          </a:xfrm>
        </p:spPr>
        <p:txBody>
          <a:bodyPr/>
          <a:lstStyle/>
          <a:p>
            <a:r>
              <a:rPr lang="en-US" dirty="0"/>
              <a:t>20 May 2025</a:t>
            </a:r>
          </a:p>
        </p:txBody>
      </p:sp>
    </p:spTree>
    <p:extLst>
      <p:ext uri="{BB962C8B-B14F-4D97-AF65-F5344CB8AC3E}">
        <p14:creationId xmlns:p14="http://schemas.microsoft.com/office/powerpoint/2010/main" val="32459702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lin ang="5400000" scaled="1"/>
          <a:tileRect/>
        </a:gradFill>
        <a:ln cap="flat">
          <a:solidFill>
            <a:srgbClr val="002060"/>
          </a:solidFill>
          <a:round/>
        </a:ln>
      </a:spPr>
      <a:bodyPr wrap="square" rtlCol="0">
        <a:spAutoFit/>
      </a:bodyPr>
      <a:lstStyle>
        <a:defPPr algn="l"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30840</TotalTime>
  <Words>1577</Words>
  <Application>Microsoft Office PowerPoint</Application>
  <PresentationFormat>On-screen Show (4:3)</PresentationFormat>
  <Paragraphs>284</Paragraphs>
  <Slides>37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4" baseType="lpstr">
      <vt:lpstr>Arial</vt:lpstr>
      <vt:lpstr>Calibri</vt:lpstr>
      <vt:lpstr>Calibri Light</vt:lpstr>
      <vt:lpstr>Cambria Math</vt:lpstr>
      <vt:lpstr>Helvetica Neue</vt:lpstr>
      <vt:lpstr>Wingdings</vt:lpstr>
      <vt:lpstr>Office Theme</vt:lpstr>
      <vt:lpstr>PowerPoint Presentation</vt:lpstr>
      <vt:lpstr>Cos-ϴ dipole development plan </vt:lpstr>
      <vt:lpstr>PowerPoint Presentation</vt:lpstr>
      <vt:lpstr>Objectives of LMK1</vt:lpstr>
      <vt:lpstr>PowerPoint Presentation</vt:lpstr>
      <vt:lpstr>Main design features</vt:lpstr>
      <vt:lpstr>LMK1 assembly PLM CAD model </vt:lpstr>
      <vt:lpstr>Al-7075 long shell  (old QXF design mod.)</vt:lpstr>
      <vt:lpstr>Alu collar pads, central SS poles </vt:lpstr>
      <vt:lpstr>Horizontal load pads</vt:lpstr>
      <vt:lpstr>Masters, bladders, alignment keys</vt:lpstr>
      <vt:lpstr>Vertical load pads</vt:lpstr>
      <vt:lpstr>Yoke halves</vt:lpstr>
      <vt:lpstr>Procurement status</vt:lpstr>
      <vt:lpstr>Pending procedure, items design</vt:lpstr>
      <vt:lpstr>PowerPoint Presentation</vt:lpstr>
      <vt:lpstr>Structural analysis outcomes</vt:lpstr>
      <vt:lpstr>Preloading coil layers stress </vt:lpstr>
      <vt:lpstr>Azimuthal stress – preload steps</vt:lpstr>
      <vt:lpstr>LMK1-2 Schedule</vt:lpstr>
      <vt:lpstr>Falcon schedule</vt:lpstr>
      <vt:lpstr>PowerPoint Presentation</vt:lpstr>
      <vt:lpstr>Procurement work LMK 1,2</vt:lpstr>
      <vt:lpstr>PowerPoint Presentation</vt:lpstr>
      <vt:lpstr>PowerPoint Presentation</vt:lpstr>
      <vt:lpstr>Insertion rails, table, supports</vt:lpstr>
      <vt:lpstr>Coil pack pre-assembly</vt:lpstr>
      <vt:lpstr>PowerPoint Presentation</vt:lpstr>
      <vt:lpstr>Tooling procurement plan </vt:lpstr>
      <vt:lpstr>Trials winding intermediate tooling</vt:lpstr>
      <vt:lpstr>Curing press tooling </vt:lpstr>
      <vt:lpstr>Curing press tooling </vt:lpstr>
      <vt:lpstr>Curing press tooling </vt:lpstr>
      <vt:lpstr>Curing press tooling </vt:lpstr>
      <vt:lpstr>56 mm aperture Falcon D-C coil section </vt:lpstr>
      <vt:lpstr>Coil, M1 magnet CAD models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Veronica Ilardi</dc:creator>
  <cp:lastModifiedBy>Arnaud Pascal Foussat</cp:lastModifiedBy>
  <cp:revision>764</cp:revision>
  <cp:lastPrinted>2024-08-07T14:33:28Z</cp:lastPrinted>
  <dcterms:created xsi:type="dcterms:W3CDTF">2023-06-30T13:50:01Z</dcterms:created>
  <dcterms:modified xsi:type="dcterms:W3CDTF">2025-05-20T13:23:08Z</dcterms:modified>
</cp:coreProperties>
</file>