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media/image25.jpg" ContentType="image/jpeg"/>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37.jpg" ContentType="image/jpeg"/>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media/image45.jpg" ContentType="image/jpeg"/>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media/image63.jpg" ContentType="image/jpeg"/>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media/image78.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7" r:id="rId2"/>
    <p:sldId id="258" r:id="rId3"/>
    <p:sldId id="259" r:id="rId4"/>
    <p:sldId id="260" r:id="rId5"/>
    <p:sldId id="288" r:id="rId6"/>
    <p:sldId id="261" r:id="rId7"/>
    <p:sldId id="263" r:id="rId8"/>
    <p:sldId id="289" r:id="rId9"/>
    <p:sldId id="290" r:id="rId10"/>
    <p:sldId id="265" r:id="rId11"/>
    <p:sldId id="268" r:id="rId12"/>
    <p:sldId id="267" r:id="rId13"/>
    <p:sldId id="266" r:id="rId14"/>
    <p:sldId id="291" r:id="rId15"/>
    <p:sldId id="292" r:id="rId16"/>
    <p:sldId id="297" r:id="rId17"/>
    <p:sldId id="298" r:id="rId18"/>
    <p:sldId id="299" r:id="rId19"/>
    <p:sldId id="301" r:id="rId20"/>
    <p:sldId id="302" r:id="rId21"/>
    <p:sldId id="303" r:id="rId22"/>
    <p:sldId id="304" r:id="rId23"/>
    <p:sldId id="264" r:id="rId24"/>
    <p:sldId id="305" r:id="rId25"/>
    <p:sldId id="262" r:id="rId26"/>
    <p:sldId id="306" r:id="rId27"/>
    <p:sldId id="307" r:id="rId28"/>
    <p:sldId id="269" r:id="rId29"/>
    <p:sldId id="270" r:id="rId30"/>
    <p:sldId id="271"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 id="284" r:id="rId44"/>
    <p:sldId id="285" r:id="rId45"/>
    <p:sldId id="286" r:id="rId46"/>
    <p:sldId id="287" r:id="rId4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4"/>
    <p:restoredTop sz="94648"/>
  </p:normalViewPr>
  <p:slideViewPr>
    <p:cSldViewPr snapToGrid="0">
      <p:cViewPr varScale="1">
        <p:scale>
          <a:sx n="93" d="100"/>
          <a:sy n="93" d="100"/>
        </p:scale>
        <p:origin x="208" y="6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5837311888070286E-2"/>
          <c:y val="0"/>
          <c:w val="0.97731386701662293"/>
          <c:h val="0.51051239142104965"/>
        </c:manualLayout>
      </c:layout>
      <c:bar3DChart>
        <c:barDir val="col"/>
        <c:grouping val="percentStacked"/>
        <c:varyColors val="0"/>
        <c:ser>
          <c:idx val="0"/>
          <c:order val="0"/>
          <c:tx>
            <c:strRef>
              <c:f>Sheet1!$B$1</c:f>
              <c:strCache>
                <c:ptCount val="1"/>
                <c:pt idx="0">
                  <c:v>European Fellows</c:v>
                </c:pt>
              </c:strCache>
            </c:strRef>
          </c:tx>
          <c:spPr>
            <a:solidFill>
              <a:srgbClr val="004A82"/>
            </a:solidFill>
            <a:ln>
              <a:noFill/>
            </a:ln>
            <a:effectLst/>
            <a:sp3d/>
          </c:spPr>
          <c:invertIfNegative val="0"/>
          <c:dLbls>
            <c:dLbl>
              <c:idx val="0"/>
              <c:layout>
                <c:manualLayout>
                  <c:x val="-1.3888888888888889E-3"/>
                  <c:y val="-2.6541205240969128E-2"/>
                </c:manualLayout>
              </c:layout>
              <c:tx>
                <c:rich>
                  <a:bodyPr/>
                  <a:lstStyle/>
                  <a:p>
                    <a:r>
                      <a:rPr lang="en-US" dirty="0"/>
                      <a:t>147</a:t>
                    </a:r>
                  </a:p>
                </c:rich>
              </c:tx>
              <c:showLegendKey val="0"/>
              <c:showVal val="1"/>
              <c:showCatName val="0"/>
              <c:showSerName val="0"/>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3-316E-4B83-8CFE-D09F2679BCD9}"/>
                </c:ext>
              </c:extLst>
            </c:dLbl>
            <c:dLbl>
              <c:idx val="1"/>
              <c:layout>
                <c:manualLayout>
                  <c:x val="1.3888888888888634E-3"/>
                  <c:y val="-7.0524453898241232E-2"/>
                </c:manualLayout>
              </c:layout>
              <c:tx>
                <c:rich>
                  <a:bodyPr/>
                  <a:lstStyle/>
                  <a:p>
                    <a:r>
                      <a:rPr lang="en-US" dirty="0"/>
                      <a:t>21</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2BD4-6A4D-933E-1D91A630F0B3}"/>
                </c:ext>
              </c:extLst>
            </c:dLbl>
            <c:dLbl>
              <c:idx val="2"/>
              <c:layout>
                <c:manualLayout>
                  <c:x val="2.7777777777777779E-3"/>
                  <c:y val="-3.01327430469155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16E-4B83-8CFE-D09F2679BCD9}"/>
                </c:ext>
              </c:extLst>
            </c:dLbl>
            <c:dLbl>
              <c:idx val="3"/>
              <c:layout>
                <c:manualLayout>
                  <c:x val="0"/>
                  <c:y val="-5.2707708002846423E-2"/>
                </c:manualLayout>
              </c:layout>
              <c:tx>
                <c:rich>
                  <a:bodyPr/>
                  <a:lstStyle/>
                  <a:p>
                    <a:r>
                      <a:rPr lang="en-US" dirty="0"/>
                      <a:t>76</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316E-4B83-8CFE-D09F2679BCD9}"/>
                </c:ext>
              </c:extLst>
            </c:dLbl>
            <c:dLbl>
              <c:idx val="4"/>
              <c:layout>
                <c:manualLayout>
                  <c:x val="2.7777777777778286E-3"/>
                  <c:y val="-3.6382632315325493E-2"/>
                </c:manualLayout>
              </c:layout>
              <c:tx>
                <c:rich>
                  <a:bodyPr/>
                  <a:lstStyle/>
                  <a:p>
                    <a:r>
                      <a:rPr lang="en-US" dirty="0"/>
                      <a:t>102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316E-4B83-8CFE-D09F2679BCD9}"/>
                </c:ext>
              </c:extLst>
            </c:dLbl>
            <c:dLbl>
              <c:idx val="5"/>
              <c:layout>
                <c:manualLayout>
                  <c:x val="1.3888852435206937E-3"/>
                  <c:y val="-2.8775096989519255E-2"/>
                </c:manualLayout>
              </c:layout>
              <c:tx>
                <c:rich>
                  <a:bodyPr/>
                  <a:lstStyle/>
                  <a:p>
                    <a:r>
                      <a:rPr lang="en-US" dirty="0"/>
                      <a:t>103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16E-4B83-8CFE-D09F2679BCD9}"/>
                </c:ext>
              </c:extLst>
            </c:dLbl>
            <c:dLbl>
              <c:idx val="6"/>
              <c:layout>
                <c:manualLayout>
                  <c:x val="0"/>
                  <c:y val="9.3749999999999997E-3"/>
                </c:manualLayout>
              </c:layout>
              <c:tx>
                <c:rich>
                  <a:bodyPr/>
                  <a:lstStyle/>
                  <a:p>
                    <a:r>
                      <a:rPr lang="en-US" dirty="0"/>
                      <a:t>77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316E-4B83-8CFE-D09F2679BCD9}"/>
                </c:ext>
              </c:extLst>
            </c:dLbl>
            <c:dLbl>
              <c:idx val="7"/>
              <c:layout>
                <c:manualLayout>
                  <c:x val="1.3888852435206937E-3"/>
                  <c:y val="6.0838821100818354E-4"/>
                </c:manualLayout>
              </c:layout>
              <c:tx>
                <c:rich>
                  <a:bodyPr/>
                  <a:lstStyle/>
                  <a:p>
                    <a:r>
                      <a:rPr lang="en-US" dirty="0"/>
                      <a:t>87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316E-4B83-8CFE-D09F2679BCD9}"/>
                </c:ext>
              </c:extLst>
            </c:dLbl>
            <c:dLbl>
              <c:idx val="8"/>
              <c:layout>
                <c:manualLayout>
                  <c:x val="1.3888888888888889E-3"/>
                  <c:y val="3.43750000000000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16E-4B83-8CFE-D09F2679BCD9}"/>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lt1"/>
                    </a:solidFill>
                    <a:latin typeface="Marcellus SC" panose="020E0602050203020307" pitchFamily="34" charset="0"/>
                    <a:ea typeface="+mn-ea"/>
                    <a:cs typeface="+mn-cs"/>
                  </a:defRPr>
                </a:pPr>
                <a:endParaRPr lang="en-P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Sheet1!$A$2:$A$11</c:f>
              <c:strCache>
                <c:ptCount val="9"/>
                <c:pt idx="0">
                  <c:v>Chemistry</c:v>
                </c:pt>
                <c:pt idx="1">
                  <c:v>Computational</c:v>
                </c:pt>
                <c:pt idx="2">
                  <c:v>Earth</c:v>
                </c:pt>
                <c:pt idx="3">
                  <c:v>Engineering</c:v>
                </c:pt>
                <c:pt idx="4">
                  <c:v>Materials Science</c:v>
                </c:pt>
                <c:pt idx="5">
                  <c:v>Mathematics</c:v>
                </c:pt>
                <c:pt idx="6">
                  <c:v>Medicine and Life</c:v>
                </c:pt>
                <c:pt idx="7">
                  <c:v>Physics</c:v>
                </c:pt>
                <c:pt idx="8">
                  <c:v>Social</c:v>
                </c:pt>
              </c:strCache>
            </c:strRef>
          </c:cat>
          <c:val>
            <c:numRef>
              <c:f>Sheet1!$B$2:$B$11</c:f>
              <c:numCache>
                <c:formatCode>General</c:formatCode>
                <c:ptCount val="10"/>
                <c:pt idx="0">
                  <c:v>147</c:v>
                </c:pt>
                <c:pt idx="1">
                  <c:v>21</c:v>
                </c:pt>
                <c:pt idx="2">
                  <c:v>51</c:v>
                </c:pt>
                <c:pt idx="3">
                  <c:v>76</c:v>
                </c:pt>
                <c:pt idx="4">
                  <c:v>102</c:v>
                </c:pt>
                <c:pt idx="5">
                  <c:v>103</c:v>
                </c:pt>
                <c:pt idx="6">
                  <c:v>77</c:v>
                </c:pt>
                <c:pt idx="7">
                  <c:v>87</c:v>
                </c:pt>
                <c:pt idx="8">
                  <c:v>33</c:v>
                </c:pt>
              </c:numCache>
            </c:numRef>
          </c:val>
          <c:extLst>
            <c:ext xmlns:c16="http://schemas.microsoft.com/office/drawing/2014/chart" uri="{C3380CC4-5D6E-409C-BE32-E72D297353CC}">
              <c16:uniqueId val="{00000000-316E-4B83-8CFE-D09F2679BCD9}"/>
            </c:ext>
          </c:extLst>
        </c:ser>
        <c:ser>
          <c:idx val="1"/>
          <c:order val="1"/>
          <c:tx>
            <c:strRef>
              <c:f>Sheet1!$C$1</c:f>
              <c:strCache>
                <c:ptCount val="1"/>
                <c:pt idx="0">
                  <c:v>Foreign Fellows</c:v>
                </c:pt>
              </c:strCache>
            </c:strRef>
          </c:tx>
          <c:spPr>
            <a:solidFill>
              <a:schemeClr val="accent4"/>
            </a:solidFill>
            <a:ln>
              <a:noFill/>
            </a:ln>
            <a:effectLst/>
            <a:sp3d/>
          </c:spPr>
          <c:invertIfNegative val="0"/>
          <c:dLbls>
            <c:dLbl>
              <c:idx val="0"/>
              <c:tx>
                <c:rich>
                  <a:bodyPr/>
                  <a:lstStyle/>
                  <a:p>
                    <a:r>
                      <a:rPr lang="en-US" dirty="0"/>
                      <a:t>43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2BD4-6A4D-933E-1D91A630F0B3}"/>
                </c:ext>
              </c:extLst>
            </c:dLbl>
            <c:dLbl>
              <c:idx val="2"/>
              <c:tx>
                <c:rich>
                  <a:bodyPr/>
                  <a:lstStyle/>
                  <a:p>
                    <a:r>
                      <a:rPr lang="en-US"/>
                      <a:t>11</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537B-564A-95A4-9F9FD1E7E09F}"/>
                </c:ext>
              </c:extLst>
            </c:dLbl>
            <c:dLbl>
              <c:idx val="3"/>
              <c:tx>
                <c:rich>
                  <a:bodyPr/>
                  <a:lstStyle/>
                  <a:p>
                    <a:r>
                      <a:rPr lang="en-US" dirty="0"/>
                      <a:t>24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2BD4-6A4D-933E-1D91A630F0B3}"/>
                </c:ext>
              </c:extLst>
            </c:dLbl>
            <c:dLbl>
              <c:idx val="5"/>
              <c:tx>
                <c:rich>
                  <a:bodyPr/>
                  <a:lstStyle/>
                  <a:p>
                    <a:r>
                      <a:rPr lang="en-US" dirty="0"/>
                      <a:t>22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BD4-6A4D-933E-1D91A630F0B3}"/>
                </c:ext>
              </c:extLst>
            </c:dLbl>
            <c:dLbl>
              <c:idx val="6"/>
              <c:tx>
                <c:rich>
                  <a:bodyPr/>
                  <a:lstStyle/>
                  <a:p>
                    <a:r>
                      <a:rPr lang="en-US" dirty="0"/>
                      <a:t>27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2BD4-6A4D-933E-1D91A630F0B3}"/>
                </c:ext>
              </c:extLst>
            </c:dLbl>
            <c:dLbl>
              <c:idx val="8"/>
              <c:tx>
                <c:rich>
                  <a:bodyPr/>
                  <a:lstStyle/>
                  <a:p>
                    <a:r>
                      <a:rPr lang="en-US" dirty="0"/>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2BD4-6A4D-933E-1D91A630F0B3}"/>
                </c:ext>
              </c:extLst>
            </c:dLbl>
            <c:spPr>
              <a:noFill/>
              <a:ln>
                <a:noFill/>
              </a:ln>
              <a:effectLst/>
            </c:spPr>
            <c:txPr>
              <a:bodyPr rot="0" spcFirstLastPara="1" vertOverflow="ellipsis" vert="horz" wrap="square" lIns="38100" tIns="19050" rIns="38100" bIns="19050" anchor="ctr" anchorCtr="1">
                <a:spAutoFit/>
              </a:bodyPr>
              <a:lstStyle/>
              <a:p>
                <a:pPr>
                  <a:defRPr sz="1064" b="1" i="0" u="none" strike="noStrike" kern="1200" baseline="0">
                    <a:solidFill>
                      <a:schemeClr val="lt1"/>
                    </a:solidFill>
                    <a:latin typeface="Marcellus SC" panose="020E0602050203020307" pitchFamily="34" charset="0"/>
                    <a:ea typeface="+mn-ea"/>
                    <a:cs typeface="+mn-cs"/>
                  </a:defRPr>
                </a:pPr>
                <a:endParaRPr lang="en-P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Sheet1!$A$2:$A$11</c:f>
              <c:strCache>
                <c:ptCount val="9"/>
                <c:pt idx="0">
                  <c:v>Chemistry</c:v>
                </c:pt>
                <c:pt idx="1">
                  <c:v>Computational</c:v>
                </c:pt>
                <c:pt idx="2">
                  <c:v>Earth</c:v>
                </c:pt>
                <c:pt idx="3">
                  <c:v>Engineering</c:v>
                </c:pt>
                <c:pt idx="4">
                  <c:v>Materials Science</c:v>
                </c:pt>
                <c:pt idx="5">
                  <c:v>Mathematics</c:v>
                </c:pt>
                <c:pt idx="6">
                  <c:v>Medicine and Life</c:v>
                </c:pt>
                <c:pt idx="7">
                  <c:v>Physics</c:v>
                </c:pt>
                <c:pt idx="8">
                  <c:v>Social</c:v>
                </c:pt>
              </c:strCache>
            </c:strRef>
          </c:cat>
          <c:val>
            <c:numRef>
              <c:f>Sheet1!$C$2:$C$11</c:f>
              <c:numCache>
                <c:formatCode>General</c:formatCode>
                <c:ptCount val="10"/>
                <c:pt idx="0">
                  <c:v>43</c:v>
                </c:pt>
                <c:pt idx="1">
                  <c:v>15</c:v>
                </c:pt>
                <c:pt idx="2">
                  <c:v>12</c:v>
                </c:pt>
                <c:pt idx="3">
                  <c:v>24</c:v>
                </c:pt>
                <c:pt idx="4">
                  <c:v>33</c:v>
                </c:pt>
                <c:pt idx="5">
                  <c:v>22</c:v>
                </c:pt>
                <c:pt idx="6">
                  <c:v>27</c:v>
                </c:pt>
                <c:pt idx="7">
                  <c:v>19</c:v>
                </c:pt>
                <c:pt idx="8">
                  <c:v>5</c:v>
                </c:pt>
              </c:numCache>
            </c:numRef>
          </c:val>
          <c:extLst>
            <c:ext xmlns:c16="http://schemas.microsoft.com/office/drawing/2014/chart" uri="{C3380CC4-5D6E-409C-BE32-E72D297353CC}">
              <c16:uniqueId val="{00000001-316E-4B83-8CFE-D09F2679BCD9}"/>
            </c:ext>
          </c:extLst>
        </c:ser>
        <c:dLbls>
          <c:showLegendKey val="0"/>
          <c:showVal val="1"/>
          <c:showCatName val="0"/>
          <c:showSerName val="0"/>
          <c:showPercent val="0"/>
          <c:showBubbleSize val="0"/>
        </c:dLbls>
        <c:gapWidth val="79"/>
        <c:shape val="box"/>
        <c:axId val="631173247"/>
        <c:axId val="610739215"/>
        <c:axId val="0"/>
      </c:bar3DChart>
      <c:catAx>
        <c:axId val="631173247"/>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1" i="0" u="none" strike="noStrike" kern="1200" cap="all" spc="120" normalizeH="0" baseline="0">
                <a:solidFill>
                  <a:srgbClr val="004A82"/>
                </a:solidFill>
                <a:latin typeface="Marcellus SC" panose="020E0602050203020307" pitchFamily="34" charset="0"/>
                <a:ea typeface="+mn-ea"/>
                <a:cs typeface="+mn-cs"/>
              </a:defRPr>
            </a:pPr>
            <a:endParaRPr lang="en-PT"/>
          </a:p>
        </c:txPr>
        <c:crossAx val="610739215"/>
        <c:crosses val="autoZero"/>
        <c:auto val="1"/>
        <c:lblAlgn val="ctr"/>
        <c:lblOffset val="100"/>
        <c:noMultiLvlLbl val="0"/>
      </c:catAx>
      <c:valAx>
        <c:axId val="610739215"/>
        <c:scaling>
          <c:orientation val="minMax"/>
        </c:scaling>
        <c:delete val="1"/>
        <c:axPos val="l"/>
        <c:numFmt formatCode="0%" sourceLinked="1"/>
        <c:majorTickMark val="out"/>
        <c:minorTickMark val="none"/>
        <c:tickLblPos val="nextTo"/>
        <c:crossAx val="6311732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arcellus SC" panose="020E0602050203020307" pitchFamily="34" charset="0"/>
              <a:ea typeface="+mn-ea"/>
              <a:cs typeface="+mn-cs"/>
            </a:defRPr>
          </a:pPr>
          <a:endParaRPr lang="en-P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P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58568472873324E-2"/>
          <c:y val="6.9140723396646536E-2"/>
          <c:w val="0.82039904736212632"/>
          <c:h val="0.83930703962849995"/>
        </c:manualLayout>
      </c:layout>
      <c:barChart>
        <c:barDir val="col"/>
        <c:grouping val="clustered"/>
        <c:varyColors val="0"/>
        <c:ser>
          <c:idx val="0"/>
          <c:order val="0"/>
          <c:tx>
            <c:strRef>
              <c:f>Folha1!$B$1</c:f>
              <c:strCache>
                <c:ptCount val="1"/>
                <c:pt idx="0">
                  <c:v>Coluna2</c:v>
                </c:pt>
              </c:strCache>
            </c:strRef>
          </c:tx>
          <c:spPr>
            <a:solidFill>
              <a:schemeClr val="accent1"/>
            </a:solidFill>
            <a:ln>
              <a:noFill/>
            </a:ln>
            <a:effectLst/>
          </c:spPr>
          <c:invertIfNegative val="0"/>
          <c:cat>
            <c:numRef>
              <c:f>Folha1!$A$2:$A$3</c:f>
              <c:numCache>
                <c:formatCode>General</c:formatCode>
                <c:ptCount val="2"/>
                <c:pt idx="0">
                  <c:v>2024</c:v>
                </c:pt>
                <c:pt idx="1">
                  <c:v>2025</c:v>
                </c:pt>
              </c:numCache>
            </c:numRef>
          </c:cat>
          <c:val>
            <c:numRef>
              <c:f>Folha1!$B$2:$B$3</c:f>
              <c:numCache>
                <c:formatCode>General</c:formatCode>
                <c:ptCount val="2"/>
                <c:pt idx="0">
                  <c:v>54500</c:v>
                </c:pt>
                <c:pt idx="1">
                  <c:v>81000</c:v>
                </c:pt>
              </c:numCache>
            </c:numRef>
          </c:val>
          <c:extLst>
            <c:ext xmlns:c16="http://schemas.microsoft.com/office/drawing/2014/chart" uri="{C3380CC4-5D6E-409C-BE32-E72D297353CC}">
              <c16:uniqueId val="{00000000-1A0F-44B0-9F46-1D7ACC0537D8}"/>
            </c:ext>
          </c:extLst>
        </c:ser>
        <c:dLbls>
          <c:showLegendKey val="0"/>
          <c:showVal val="0"/>
          <c:showCatName val="0"/>
          <c:showSerName val="0"/>
          <c:showPercent val="0"/>
          <c:showBubbleSize val="0"/>
        </c:dLbls>
        <c:gapWidth val="219"/>
        <c:overlap val="-27"/>
        <c:axId val="1521001119"/>
        <c:axId val="1521001599"/>
      </c:barChart>
      <c:catAx>
        <c:axId val="152100111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PT"/>
          </a:p>
        </c:txPr>
        <c:crossAx val="1521001599"/>
        <c:crosses val="autoZero"/>
        <c:auto val="1"/>
        <c:lblAlgn val="ctr"/>
        <c:lblOffset val="100"/>
        <c:noMultiLvlLbl val="0"/>
      </c:catAx>
      <c:valAx>
        <c:axId val="1521001599"/>
        <c:scaling>
          <c:orientation val="minMax"/>
        </c:scaling>
        <c:delete val="1"/>
        <c:axPos val="l"/>
        <c:numFmt formatCode="General" sourceLinked="1"/>
        <c:majorTickMark val="out"/>
        <c:minorTickMark val="none"/>
        <c:tickLblPos val="nextTo"/>
        <c:crossAx val="152100111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PT"/>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064" b="1"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9BCB37-CA54-4A41-837F-46FCE10C05A4}" type="datetimeFigureOut">
              <a:rPr lang="en-CH" smtClean="0"/>
              <a:t>18.12.2025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59EF6-84B1-EB43-8476-3F65328C9FB6}" type="slidenum">
              <a:rPr lang="en-CH" smtClean="0"/>
              <a:t>‹#›</a:t>
            </a:fld>
            <a:endParaRPr lang="en-CH"/>
          </a:p>
        </p:txBody>
      </p:sp>
    </p:spTree>
    <p:extLst>
      <p:ext uri="{BB962C8B-B14F-4D97-AF65-F5344CB8AC3E}">
        <p14:creationId xmlns:p14="http://schemas.microsoft.com/office/powerpoint/2010/main" val="4184796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mailto:contact@eurasc.eu"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r>
              <a:rPr lang="en-GB" b="0" i="0" u="none" strike="noStrike" dirty="0">
                <a:solidFill>
                  <a:srgbClr val="000000"/>
                </a:solidFill>
                <a:effectLst/>
              </a:rPr>
              <a:t>This section highlights two </a:t>
            </a:r>
            <a:r>
              <a:rPr lang="en-GB" b="1" i="0" u="none" strike="noStrike" dirty="0">
                <a:solidFill>
                  <a:srgbClr val="000000"/>
                </a:solidFill>
                <a:effectLst/>
              </a:rPr>
              <a:t>priority institutional partnerships</a:t>
            </a:r>
            <a:r>
              <a:rPr lang="en-GB" b="0" i="0" u="none" strike="noStrike" dirty="0">
                <a:solidFill>
                  <a:srgbClr val="000000"/>
                </a:solidFill>
                <a:effectLst/>
              </a:rPr>
              <a:t> currently being developed by the Academy:</a:t>
            </a:r>
          </a:p>
          <a:p>
            <a:r>
              <a:rPr lang="en-GB" b="1" i="0" u="none" strike="noStrike" dirty="0">
                <a:solidFill>
                  <a:srgbClr val="000000"/>
                </a:solidFill>
                <a:effectLst/>
              </a:rPr>
              <a:t>Brazilian Academy of Sciences (ABC)</a:t>
            </a:r>
            <a:r>
              <a:rPr lang="en-GB" b="0" i="0" u="none" strike="noStrike" dirty="0">
                <a:solidFill>
                  <a:srgbClr val="000000"/>
                </a:solidFill>
                <a:effectLst/>
              </a:rPr>
              <a:t>:</a:t>
            </a:r>
            <a:br>
              <a:rPr lang="en-GB" b="0" i="0" u="none" strike="noStrike" dirty="0">
                <a:solidFill>
                  <a:srgbClr val="000000"/>
                </a:solidFill>
                <a:effectLst/>
              </a:rPr>
            </a:br>
            <a:r>
              <a:rPr lang="en-GB" b="0" i="0" u="none" strike="noStrike" dirty="0">
                <a:solidFill>
                  <a:srgbClr val="000000"/>
                </a:solidFill>
                <a:effectLst/>
              </a:rPr>
              <a:t>Exploratory discussions are underway regarding potential </a:t>
            </a:r>
            <a:r>
              <a:rPr lang="en-GB" b="1" i="0" u="none" strike="noStrike" dirty="0">
                <a:solidFill>
                  <a:srgbClr val="000000"/>
                </a:solidFill>
                <a:effectLst/>
              </a:rPr>
              <a:t>joint events</a:t>
            </a:r>
            <a:r>
              <a:rPr lang="en-GB" b="0" i="0" u="none" strike="noStrike" dirty="0">
                <a:solidFill>
                  <a:srgbClr val="000000"/>
                </a:solidFill>
                <a:effectLst/>
              </a:rPr>
              <a:t> and </a:t>
            </a:r>
            <a:r>
              <a:rPr lang="en-GB" b="1" i="0" u="none" strike="noStrike" dirty="0">
                <a:solidFill>
                  <a:srgbClr val="000000"/>
                </a:solidFill>
                <a:effectLst/>
              </a:rPr>
              <a:t>scientific exchange programmes</a:t>
            </a:r>
            <a:r>
              <a:rPr lang="en-GB" b="0" i="0" u="none" strike="noStrike" dirty="0">
                <a:solidFill>
                  <a:srgbClr val="000000"/>
                </a:solidFill>
                <a:effectLst/>
              </a:rPr>
              <a:t>.</a:t>
            </a:r>
          </a:p>
          <a:p>
            <a:r>
              <a:rPr lang="en-GB" b="1" i="0" u="none" strike="noStrike" dirty="0">
                <a:solidFill>
                  <a:srgbClr val="000000"/>
                </a:solidFill>
                <a:effectLst/>
              </a:rPr>
              <a:t>Hefei Institutes of Physical Science, under the Chinese Academy of Sciences (CAS)</a:t>
            </a:r>
            <a:r>
              <a:rPr lang="en-GB" b="0" i="0" u="none" strike="noStrike" dirty="0">
                <a:solidFill>
                  <a:srgbClr val="000000"/>
                </a:solidFill>
                <a:effectLst/>
              </a:rPr>
              <a:t>:</a:t>
            </a:r>
            <a:br>
              <a:rPr lang="en-GB" b="0" i="0" u="none" strike="noStrike" dirty="0">
                <a:solidFill>
                  <a:srgbClr val="000000"/>
                </a:solidFill>
                <a:effectLst/>
              </a:rPr>
            </a:br>
            <a:r>
              <a:rPr lang="en-GB" b="0" i="0" u="none" strike="noStrike" dirty="0">
                <a:solidFill>
                  <a:srgbClr val="000000"/>
                </a:solidFill>
                <a:effectLst/>
              </a:rPr>
              <a:t>In parallel to their expression of interest in hosting an </a:t>
            </a:r>
            <a:r>
              <a:rPr lang="en-GB" b="1" i="0" u="none" strike="noStrike" dirty="0">
                <a:solidFill>
                  <a:srgbClr val="000000"/>
                </a:solidFill>
                <a:effectLst/>
              </a:rPr>
              <a:t>Asia-Pacific satellite centre of </a:t>
            </a:r>
            <a:r>
              <a:rPr lang="en-GB" b="1" i="0" u="none" strike="noStrike" dirty="0" err="1">
                <a:solidFill>
                  <a:srgbClr val="000000"/>
                </a:solidFill>
                <a:effectLst/>
              </a:rPr>
              <a:t>EurASc</a:t>
            </a:r>
            <a:r>
              <a:rPr lang="en-GB" b="0" i="0" u="none" strike="noStrike" dirty="0">
                <a:solidFill>
                  <a:srgbClr val="000000"/>
                </a:solidFill>
                <a:effectLst/>
              </a:rPr>
              <a:t>, we are also collaborating on the </a:t>
            </a:r>
            <a:r>
              <a:rPr lang="en-GB" b="1" i="0" u="none" strike="noStrike" dirty="0">
                <a:solidFill>
                  <a:srgbClr val="000000"/>
                </a:solidFill>
                <a:effectLst/>
              </a:rPr>
              <a:t>FFPOST – Frontier Forum on Ocean Science and Technologies</a:t>
            </a:r>
            <a:r>
              <a:rPr lang="en-GB" b="0" i="0" u="none" strike="noStrike" dirty="0">
                <a:solidFill>
                  <a:srgbClr val="000000"/>
                </a:solidFill>
                <a:effectLst/>
              </a:rPr>
              <a:t>, co-organised every two years since 2020.</a:t>
            </a:r>
          </a:p>
          <a:p>
            <a:r>
              <a:rPr lang="en-GB" b="0" i="0" u="none" strike="noStrike" dirty="0">
                <a:solidFill>
                  <a:srgbClr val="000000"/>
                </a:solidFill>
                <a:effectLst/>
              </a:rPr>
              <a:t>The next edition, </a:t>
            </a:r>
            <a:r>
              <a:rPr lang="en-GB" b="1" i="0" u="none" strike="noStrike" dirty="0">
                <a:solidFill>
                  <a:srgbClr val="000000"/>
                </a:solidFill>
                <a:effectLst/>
              </a:rPr>
              <a:t>FFPOST 4</a:t>
            </a:r>
            <a:r>
              <a:rPr lang="en-GB" b="0" i="0" u="none" strike="noStrike" dirty="0">
                <a:solidFill>
                  <a:srgbClr val="000000"/>
                </a:solidFill>
                <a:effectLst/>
              </a:rPr>
              <a:t>, is scheduled for </a:t>
            </a:r>
            <a:r>
              <a:rPr lang="en-GB" b="1" i="0" u="none" strike="noStrike" dirty="0">
                <a:solidFill>
                  <a:srgbClr val="000000"/>
                </a:solidFill>
                <a:effectLst/>
              </a:rPr>
              <a:t>Autumn 2026</a:t>
            </a:r>
            <a:r>
              <a:rPr lang="en-GB" b="0" i="0" u="none" strike="noStrike" dirty="0">
                <a:solidFill>
                  <a:srgbClr val="000000"/>
                </a:solidFill>
                <a:effectLst/>
              </a:rPr>
              <a:t>, to be held in </a:t>
            </a:r>
            <a:r>
              <a:rPr lang="en-GB" b="1" i="0" u="none" strike="noStrike" dirty="0">
                <a:solidFill>
                  <a:srgbClr val="000000"/>
                </a:solidFill>
                <a:effectLst/>
              </a:rPr>
              <a:t>Europe</a:t>
            </a:r>
            <a:r>
              <a:rPr lang="en-GB" b="0" i="0" u="none" strike="noStrike" dirty="0">
                <a:solidFill>
                  <a:srgbClr val="000000"/>
                </a:solidFill>
                <a:effectLst/>
              </a:rPr>
              <a:t>, and </a:t>
            </a:r>
            <a:r>
              <a:rPr lang="en-GB" b="0" i="0" u="none" strike="noStrike" dirty="0" err="1">
                <a:solidFill>
                  <a:srgbClr val="000000"/>
                </a:solidFill>
                <a:effectLst/>
              </a:rPr>
              <a:t>EurASc</a:t>
            </a:r>
            <a:r>
              <a:rPr lang="en-GB" b="0" i="0" u="none" strike="noStrike" dirty="0">
                <a:solidFill>
                  <a:srgbClr val="000000"/>
                </a:solidFill>
                <a:effectLst/>
              </a:rPr>
              <a:t> has been invited to submit a </a:t>
            </a:r>
            <a:r>
              <a:rPr lang="en-GB" b="1" i="0" u="none" strike="noStrike" dirty="0">
                <a:solidFill>
                  <a:srgbClr val="000000"/>
                </a:solidFill>
                <a:effectLst/>
              </a:rPr>
              <a:t>venue and thematic proposal</a:t>
            </a:r>
            <a:r>
              <a:rPr lang="en-GB" b="0" i="0" u="none" strike="noStrike" dirty="0">
                <a:solidFill>
                  <a:srgbClr val="000000"/>
                </a:solidFill>
                <a:effectLst/>
              </a:rPr>
              <a:t>.</a:t>
            </a:r>
          </a:p>
          <a:p>
            <a:pPr marL="158750" indent="0">
              <a:buNone/>
            </a:pPr>
            <a:r>
              <a:rPr lang="en-GB" b="0" i="0" u="none" strike="noStrike" dirty="0">
                <a:solidFill>
                  <a:srgbClr val="000000"/>
                </a:solidFill>
                <a:effectLst/>
              </a:rPr>
              <a:t>In this context, </a:t>
            </a:r>
            <a:r>
              <a:rPr lang="en-GB" b="1" i="0" u="none" strike="noStrike" dirty="0">
                <a:solidFill>
                  <a:srgbClr val="000000"/>
                </a:solidFill>
                <a:effectLst/>
              </a:rPr>
              <a:t>Prof. Paul </a:t>
            </a:r>
            <a:r>
              <a:rPr lang="en-GB" b="1" i="0" u="none" strike="noStrike" dirty="0" err="1">
                <a:solidFill>
                  <a:srgbClr val="000000"/>
                </a:solidFill>
                <a:effectLst/>
              </a:rPr>
              <a:t>Tréguer</a:t>
            </a:r>
            <a:r>
              <a:rPr lang="en-GB" b="0" i="0" u="none" strike="noStrike" dirty="0">
                <a:solidFill>
                  <a:srgbClr val="000000"/>
                </a:solidFill>
                <a:effectLst/>
              </a:rPr>
              <a:t> has been </a:t>
            </a:r>
            <a:r>
              <a:rPr lang="en-GB" b="1" i="0" u="none" strike="noStrike" dirty="0">
                <a:solidFill>
                  <a:srgbClr val="000000"/>
                </a:solidFill>
                <a:effectLst/>
              </a:rPr>
              <a:t>formally mandated</a:t>
            </a:r>
            <a:r>
              <a:rPr lang="en-GB" b="0" i="0" u="none" strike="noStrike" dirty="0">
                <a:solidFill>
                  <a:srgbClr val="000000"/>
                </a:solidFill>
                <a:effectLst/>
              </a:rPr>
              <a:t> to continue serving as:</a:t>
            </a:r>
          </a:p>
          <a:p>
            <a:r>
              <a:rPr lang="en-GB" b="1" i="0" u="none" strike="noStrike" dirty="0" err="1">
                <a:solidFill>
                  <a:srgbClr val="000000"/>
                </a:solidFill>
                <a:effectLst/>
              </a:rPr>
              <a:t>EurASc</a:t>
            </a:r>
            <a:r>
              <a:rPr lang="en-GB" b="1" i="0" u="none" strike="noStrike" dirty="0">
                <a:solidFill>
                  <a:srgbClr val="000000"/>
                </a:solidFill>
                <a:effectLst/>
              </a:rPr>
              <a:t> Lead Representative for FFPOST</a:t>
            </a:r>
            <a:r>
              <a:rPr lang="en-GB" b="0" i="0" u="none" strike="noStrike" dirty="0">
                <a:solidFill>
                  <a:srgbClr val="000000"/>
                </a:solidFill>
                <a:effectLst/>
              </a:rPr>
              <a:t>, and</a:t>
            </a:r>
          </a:p>
          <a:p>
            <a:r>
              <a:rPr lang="en-GB" b="1" i="0" u="none" strike="noStrike" dirty="0" err="1">
                <a:solidFill>
                  <a:srgbClr val="000000"/>
                </a:solidFill>
                <a:effectLst/>
              </a:rPr>
              <a:t>EurASc</a:t>
            </a:r>
            <a:r>
              <a:rPr lang="en-GB" b="1" i="0" u="none" strike="noStrike" dirty="0">
                <a:solidFill>
                  <a:srgbClr val="000000"/>
                </a:solidFill>
                <a:effectLst/>
              </a:rPr>
              <a:t> Focal Point in the IPOS Consortium</a:t>
            </a:r>
            <a:r>
              <a:rPr lang="en-GB" b="0" i="0" u="none" strike="noStrike" dirty="0">
                <a:solidFill>
                  <a:srgbClr val="000000"/>
                </a:solidFill>
                <a:effectLst/>
              </a:rPr>
              <a:t>, under the UN framework for Ocean Science.</a:t>
            </a:r>
          </a:p>
          <a:p>
            <a:pPr marL="158750" indent="0">
              <a:buNone/>
            </a:pPr>
            <a:r>
              <a:rPr lang="en-GB" b="0" i="0" u="none" strike="noStrike" dirty="0">
                <a:solidFill>
                  <a:srgbClr val="000000"/>
                </a:solidFill>
                <a:effectLst/>
              </a:rPr>
              <a:t>We thank him for his commitment and active representation of the Academy at the global level.</a:t>
            </a:r>
          </a:p>
          <a:p>
            <a:pPr marL="158750" indent="0">
              <a:buNone/>
            </a:pPr>
            <a:endParaRPr lang="en-GB" b="0" i="0" u="none" strike="noStrike" dirty="0">
              <a:solidFill>
                <a:srgbClr val="000000"/>
              </a:solidFill>
              <a:effectLst/>
            </a:endParaRPr>
          </a:p>
          <a:p>
            <a:pPr marL="158750" indent="0">
              <a:buNone/>
            </a:pPr>
            <a:r>
              <a:rPr lang="en-GB" sz="1100" b="0" i="0" u="none" strike="noStrike" cap="none" dirty="0">
                <a:solidFill>
                  <a:srgbClr val="000000"/>
                </a:solidFill>
                <a:effectLst/>
                <a:latin typeface="Arial"/>
                <a:ea typeface="Arial"/>
                <a:cs typeface="Arial"/>
                <a:sym typeface="Arial"/>
              </a:rPr>
              <a:t>Also in 2025, following a proposal brought forward by </a:t>
            </a:r>
            <a:r>
              <a:rPr lang="en-GB" b="1" i="0" u="none" strike="noStrike" dirty="0">
                <a:solidFill>
                  <a:srgbClr val="000000"/>
                </a:solidFill>
                <a:effectLst/>
              </a:rPr>
              <a:t>Prof. Daniel Scherman</a:t>
            </a:r>
            <a:r>
              <a:rPr lang="en-GB" sz="1100" b="0" i="0" u="none" strike="noStrike" cap="none" dirty="0">
                <a:solidFill>
                  <a:srgbClr val="000000"/>
                </a:solidFill>
                <a:effectLst/>
                <a:latin typeface="Arial"/>
                <a:ea typeface="Arial"/>
                <a:cs typeface="Arial"/>
                <a:sym typeface="Arial"/>
              </a:rPr>
              <a:t> and subsequent approval by the Presidium, </a:t>
            </a:r>
            <a:r>
              <a:rPr lang="en-GB" sz="1100" b="0" i="0" u="none" strike="noStrike" cap="none" dirty="0" err="1">
                <a:solidFill>
                  <a:srgbClr val="000000"/>
                </a:solidFill>
                <a:effectLst/>
                <a:latin typeface="Arial"/>
                <a:ea typeface="Arial"/>
                <a:cs typeface="Arial"/>
                <a:sym typeface="Arial"/>
              </a:rPr>
              <a:t>EurASc</a:t>
            </a:r>
            <a:r>
              <a:rPr lang="en-GB" sz="1100" b="0" i="0" u="none" strike="noStrike" cap="none" dirty="0">
                <a:solidFill>
                  <a:srgbClr val="000000"/>
                </a:solidFill>
                <a:effectLst/>
                <a:latin typeface="Arial"/>
                <a:ea typeface="Arial"/>
                <a:cs typeface="Arial"/>
                <a:sym typeface="Arial"/>
              </a:rPr>
              <a:t> formally initiated the process to join the </a:t>
            </a:r>
            <a:r>
              <a:rPr lang="en-GB" b="1" i="0" u="none" strike="noStrike" dirty="0" err="1">
                <a:solidFill>
                  <a:srgbClr val="000000"/>
                </a:solidFill>
                <a:effectLst/>
              </a:rPr>
              <a:t>InterAcademy</a:t>
            </a:r>
            <a:r>
              <a:rPr lang="en-GB" b="1" i="0" u="none" strike="noStrike" dirty="0">
                <a:solidFill>
                  <a:srgbClr val="000000"/>
                </a:solidFill>
                <a:effectLst/>
              </a:rPr>
              <a:t> Partnership (IAP)</a:t>
            </a:r>
            <a:r>
              <a:rPr lang="en-GB" sz="1100" b="0" i="0" u="none" strike="noStrike" cap="none" dirty="0">
                <a:solidFill>
                  <a:srgbClr val="000000"/>
                </a:solidFill>
                <a:effectLst/>
                <a:latin typeface="Arial"/>
                <a:ea typeface="Arial"/>
                <a:cs typeface="Arial"/>
                <a:sym typeface="Arial"/>
              </a:rPr>
              <a:t> — a global network of academies of science, engineering, and medicine. This strategic step is expected to provide </a:t>
            </a:r>
            <a:r>
              <a:rPr lang="en-GB" sz="1100" b="0" i="0" u="none" strike="noStrike" cap="none" dirty="0" err="1">
                <a:solidFill>
                  <a:srgbClr val="000000"/>
                </a:solidFill>
                <a:effectLst/>
                <a:latin typeface="Arial"/>
                <a:ea typeface="Arial"/>
                <a:cs typeface="Arial"/>
                <a:sym typeface="Arial"/>
              </a:rPr>
              <a:t>EurASc</a:t>
            </a:r>
            <a:r>
              <a:rPr lang="en-GB" sz="1100" b="0" i="0" u="none" strike="noStrike" cap="none" dirty="0">
                <a:solidFill>
                  <a:srgbClr val="000000"/>
                </a:solidFill>
                <a:effectLst/>
                <a:latin typeface="Arial"/>
                <a:ea typeface="Arial"/>
                <a:cs typeface="Arial"/>
                <a:sym typeface="Arial"/>
              </a:rPr>
              <a:t> with access to an international community of peer academies, foster collaboration on science policy at national and global levels, support capacity building for advising governments, enable participation in IAP-led projects and leadership structures, and enhance the Academy’s visibility through shared reports, statements, and collective outputs.</a:t>
            </a:r>
            <a:endParaRPr lang="en-GB" b="0" i="0" u="none" strike="noStrike" dirty="0">
              <a:solidFill>
                <a:srgbClr val="000000"/>
              </a:solidFill>
              <a:effectLs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PT" altLang="en-PT" sz="1100" b="0" i="0" u="none" strike="noStrike" cap="none" normalizeH="0" baseline="0" dirty="0">
                <a:ln>
                  <a:noFill/>
                </a:ln>
                <a:solidFill>
                  <a:srgbClr val="000000"/>
                </a:solidFill>
                <a:effectLst/>
                <a:latin typeface="Arial" panose="020B0604020202020204" pitchFamily="34" charset="0"/>
              </a:rPr>
              <a:t>The </a:t>
            </a:r>
            <a:r>
              <a:rPr kumimoji="0" lang="en-PT" altLang="en-PT" sz="1100" b="1" i="0" u="none" strike="noStrike" cap="none" normalizeH="0" baseline="0" dirty="0">
                <a:ln>
                  <a:noFill/>
                </a:ln>
                <a:solidFill>
                  <a:srgbClr val="000000"/>
                </a:solidFill>
                <a:effectLst/>
                <a:latin typeface="Arial" panose="020B0604020202020204" pitchFamily="34" charset="0"/>
              </a:rPr>
              <a:t>Working Group on Science Communication</a:t>
            </a:r>
            <a:r>
              <a:rPr kumimoji="0" lang="en-PT" altLang="en-PT" sz="1100" b="0" i="0" u="none" strike="noStrike" cap="none" normalizeH="0" baseline="0" dirty="0">
                <a:ln>
                  <a:noFill/>
                </a:ln>
                <a:solidFill>
                  <a:srgbClr val="000000"/>
                </a:solidFill>
                <a:effectLst/>
                <a:latin typeface="Arial" panose="020B0604020202020204" pitchFamily="34" charset="0"/>
              </a:rPr>
              <a:t>, established in 2024 under the coordination of </a:t>
            </a:r>
            <a:r>
              <a:rPr kumimoji="0" lang="en-PT" altLang="en-PT" sz="1100" b="1" i="0" u="none" strike="noStrike" cap="none" normalizeH="0" baseline="0" dirty="0">
                <a:ln>
                  <a:noFill/>
                </a:ln>
                <a:solidFill>
                  <a:srgbClr val="000000"/>
                </a:solidFill>
                <a:effectLst/>
                <a:latin typeface="Arial" panose="020B0604020202020204" pitchFamily="34" charset="0"/>
              </a:rPr>
              <a:t>Prof. Mioara Mandea</a:t>
            </a:r>
            <a:r>
              <a:rPr kumimoji="0" lang="en-PT" altLang="en-PT" sz="1100" b="0" i="0" u="none" strike="noStrike" cap="none" normalizeH="0" baseline="0" dirty="0">
                <a:ln>
                  <a:noFill/>
                </a:ln>
                <a:solidFill>
                  <a:srgbClr val="000000"/>
                </a:solidFill>
                <a:effectLst/>
                <a:latin typeface="Arial" panose="020B0604020202020204" pitchFamily="34" charset="0"/>
              </a:rPr>
              <a:t>, </a:t>
            </a:r>
            <a:r>
              <a:rPr kumimoji="0" lang="en-PT" altLang="en-PT" sz="1100" b="1" i="0" u="none" strike="noStrike" cap="none" normalizeH="0" baseline="0" dirty="0">
                <a:ln>
                  <a:noFill/>
                </a:ln>
                <a:solidFill>
                  <a:srgbClr val="000000"/>
                </a:solidFill>
                <a:effectLst/>
                <a:latin typeface="Arial" panose="020B0604020202020204" pitchFamily="34" charset="0"/>
              </a:rPr>
              <a:t>Prof. Katharina Kohse-Höinghaus</a:t>
            </a:r>
            <a:r>
              <a:rPr kumimoji="0" lang="en-PT" altLang="en-PT" sz="1100" b="0" i="0" u="none" strike="noStrike" cap="none" normalizeH="0" baseline="0" dirty="0">
                <a:ln>
                  <a:noFill/>
                </a:ln>
                <a:solidFill>
                  <a:srgbClr val="000000"/>
                </a:solidFill>
                <a:effectLst/>
                <a:latin typeface="Arial" panose="020B0604020202020204" pitchFamily="34" charset="0"/>
              </a:rPr>
              <a:t>, and </a:t>
            </a:r>
            <a:r>
              <a:rPr kumimoji="0" lang="en-PT" altLang="en-PT" sz="1100" b="1" i="0" u="none" strike="noStrike" cap="none" normalizeH="0" baseline="0" dirty="0">
                <a:ln>
                  <a:noFill/>
                </a:ln>
                <a:solidFill>
                  <a:srgbClr val="000000"/>
                </a:solidFill>
                <a:effectLst/>
                <a:latin typeface="Arial" panose="020B0604020202020204" pitchFamily="34" charset="0"/>
              </a:rPr>
              <a:t>Prof. Shahzada Ahmad</a:t>
            </a:r>
            <a:r>
              <a:rPr kumimoji="0" lang="en-PT" altLang="en-PT" sz="1100" b="0" i="0" u="none" strike="noStrike" cap="none" normalizeH="0" baseline="0" dirty="0">
                <a:ln>
                  <a:noFill/>
                </a:ln>
                <a:solidFill>
                  <a:srgbClr val="000000"/>
                </a:solidFill>
                <a:effectLst/>
                <a:latin typeface="Arial" panose="020B0604020202020204" pitchFamily="34" charset="0"/>
              </a:rPr>
              <a:t>, laid important groundwork for strengthening EurASc’s public engagement. Among its deliverables, the </a:t>
            </a:r>
            <a:r>
              <a:rPr kumimoji="0" lang="en-PT" altLang="en-PT" sz="1100" b="1" i="0" u="none" strike="noStrike" cap="none" normalizeH="0" baseline="0" dirty="0">
                <a:ln>
                  <a:noFill/>
                </a:ln>
                <a:solidFill>
                  <a:srgbClr val="000000"/>
                </a:solidFill>
                <a:effectLst/>
                <a:latin typeface="Arial" panose="020B0604020202020204" pitchFamily="34" charset="0"/>
              </a:rPr>
              <a:t>EurASc Webinar Series</a:t>
            </a:r>
            <a:r>
              <a:rPr kumimoji="0" lang="en-PT" altLang="en-PT" sz="1100" b="0" i="0" u="none" strike="noStrike" cap="none" normalizeH="0" baseline="0" dirty="0">
                <a:ln>
                  <a:noFill/>
                </a:ln>
                <a:solidFill>
                  <a:srgbClr val="000000"/>
                </a:solidFill>
                <a:effectLst/>
                <a:latin typeface="Arial" panose="020B0604020202020204" pitchFamily="34" charset="0"/>
              </a:rPr>
              <a:t> was successfully launched in early 2025 and continues to grow in visibility and impact.</a:t>
            </a:r>
            <a:endParaRPr kumimoji="0" lang="en-PT" altLang="en-PT"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PT" altLang="en-PT" sz="1100" b="0" i="0" u="none" strike="noStrike" cap="none" normalizeH="0" baseline="0" dirty="0">
                <a:ln>
                  <a:noFill/>
                </a:ln>
                <a:solidFill>
                  <a:srgbClr val="000000"/>
                </a:solidFill>
                <a:effectLst/>
                <a:latin typeface="Arial" panose="020B0604020202020204" pitchFamily="34" charset="0"/>
              </a:rPr>
              <a:t>Building on this foundation, </a:t>
            </a:r>
            <a:r>
              <a:rPr kumimoji="0" lang="en-PT" altLang="en-PT" sz="1100" b="1" i="0" u="none" strike="noStrike" cap="none" normalizeH="0" baseline="0" dirty="0">
                <a:ln>
                  <a:noFill/>
                </a:ln>
                <a:solidFill>
                  <a:srgbClr val="000000"/>
                </a:solidFill>
                <a:effectLst/>
                <a:latin typeface="Arial" panose="020B0604020202020204" pitchFamily="34" charset="0"/>
              </a:rPr>
              <a:t>two new Working Groups</a:t>
            </a:r>
            <a:r>
              <a:rPr kumimoji="0" lang="en-PT" altLang="en-PT" sz="1100" b="0" i="0" u="none" strike="noStrike" cap="none" normalizeH="0" baseline="0" dirty="0">
                <a:ln>
                  <a:noFill/>
                </a:ln>
                <a:solidFill>
                  <a:srgbClr val="000000"/>
                </a:solidFill>
                <a:effectLst/>
                <a:latin typeface="Arial" panose="020B0604020202020204" pitchFamily="34" charset="0"/>
              </a:rPr>
              <a:t> were officially launched in 2025 and will be highlighted in this session. The </a:t>
            </a:r>
            <a:r>
              <a:rPr kumimoji="0" lang="en-PT" altLang="en-PT" sz="1100" b="1" i="0" u="none" strike="noStrike" cap="none" normalizeH="0" baseline="0" dirty="0">
                <a:ln>
                  <a:noFill/>
                </a:ln>
                <a:solidFill>
                  <a:srgbClr val="000000"/>
                </a:solidFill>
                <a:effectLst/>
                <a:latin typeface="Arial" panose="020B0604020202020204" pitchFamily="34" charset="0"/>
              </a:rPr>
              <a:t>Working Group on Diversity and Inclusion</a:t>
            </a:r>
            <a:r>
              <a:rPr kumimoji="0" lang="en-PT" altLang="en-PT" sz="1100" b="0" i="0" u="none" strike="noStrike" cap="none" normalizeH="0" baseline="0" dirty="0">
                <a:ln>
                  <a:noFill/>
                </a:ln>
                <a:solidFill>
                  <a:srgbClr val="000000"/>
                </a:solidFill>
                <a:effectLst/>
                <a:latin typeface="Arial" panose="020B0604020202020204" pitchFamily="34" charset="0"/>
              </a:rPr>
              <a:t>, coordinated by </a:t>
            </a:r>
            <a:r>
              <a:rPr kumimoji="0" lang="en-PT" altLang="en-PT" sz="1100" b="1" i="0" u="none" strike="noStrike" cap="none" normalizeH="0" baseline="0" dirty="0">
                <a:ln>
                  <a:noFill/>
                </a:ln>
                <a:solidFill>
                  <a:srgbClr val="000000"/>
                </a:solidFill>
                <a:effectLst/>
                <a:latin typeface="Arial" panose="020B0604020202020204" pitchFamily="34" charset="0"/>
              </a:rPr>
              <a:t>Prof. Evamarie Hey-Hawkins</a:t>
            </a:r>
            <a:r>
              <a:rPr kumimoji="0" lang="en-PT" altLang="en-PT" sz="1100" b="0" i="0" u="none" strike="noStrike" cap="none" normalizeH="0" baseline="0" dirty="0">
                <a:ln>
                  <a:noFill/>
                </a:ln>
                <a:solidFill>
                  <a:srgbClr val="000000"/>
                </a:solidFill>
                <a:effectLst/>
                <a:latin typeface="Arial" panose="020B0604020202020204" pitchFamily="34" charset="0"/>
              </a:rPr>
              <a:t>, and the </a:t>
            </a:r>
            <a:r>
              <a:rPr kumimoji="0" lang="en-PT" altLang="en-PT" sz="1100" b="1" i="0" u="none" strike="noStrike" cap="none" normalizeH="0" baseline="0" dirty="0">
                <a:ln>
                  <a:noFill/>
                </a:ln>
                <a:solidFill>
                  <a:srgbClr val="000000"/>
                </a:solidFill>
                <a:effectLst/>
                <a:latin typeface="Arial" panose="020B0604020202020204" pitchFamily="34" charset="0"/>
              </a:rPr>
              <a:t>Working Group on Inter-Academic Relations</a:t>
            </a:r>
            <a:r>
              <a:rPr kumimoji="0" lang="en-PT" altLang="en-PT" sz="1100" b="0" i="0" u="none" strike="noStrike" cap="none" normalizeH="0" baseline="0" dirty="0">
                <a:ln>
                  <a:noFill/>
                </a:ln>
                <a:solidFill>
                  <a:srgbClr val="000000"/>
                </a:solidFill>
                <a:effectLst/>
                <a:latin typeface="Arial" panose="020B0604020202020204" pitchFamily="34" charset="0"/>
              </a:rPr>
              <a:t>, coordinated by </a:t>
            </a:r>
            <a:r>
              <a:rPr kumimoji="0" lang="en-PT" altLang="en-PT" sz="1100" b="1" i="0" u="none" strike="noStrike" cap="none" normalizeH="0" baseline="0" dirty="0">
                <a:ln>
                  <a:noFill/>
                </a:ln>
                <a:solidFill>
                  <a:srgbClr val="000000"/>
                </a:solidFill>
                <a:effectLst/>
                <a:latin typeface="Arial" panose="020B0604020202020204" pitchFamily="34" charset="0"/>
              </a:rPr>
              <a:t>Prof. Armando Pombeiro</a:t>
            </a:r>
            <a:r>
              <a:rPr kumimoji="0" lang="en-PT" altLang="en-PT" sz="1100" b="0" i="0" u="none" strike="noStrike" cap="none" normalizeH="0" baseline="0" dirty="0">
                <a:ln>
                  <a:noFill/>
                </a:ln>
                <a:solidFill>
                  <a:srgbClr val="000000"/>
                </a:solidFill>
                <a:effectLst/>
                <a:latin typeface="Arial" panose="020B0604020202020204" pitchFamily="34" charset="0"/>
              </a:rPr>
              <a:t>, reflect EurASc’s strategic priorities for equity, outreach, and global positioning.</a:t>
            </a:r>
            <a:endParaRPr kumimoji="0" lang="en-PT" altLang="en-PT" sz="11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PT" altLang="en-PT" sz="1100" b="0" i="0" u="none" strike="noStrike" cap="none" normalizeH="0" baseline="0" dirty="0">
                <a:ln>
                  <a:noFill/>
                </a:ln>
                <a:solidFill>
                  <a:srgbClr val="000000"/>
                </a:solidFill>
                <a:effectLst/>
                <a:latin typeface="Arial" panose="020B0604020202020204" pitchFamily="34" charset="0"/>
              </a:rPr>
              <a:t>Both coordinators have been invited to share their vision and planned actions with the Assembly.</a:t>
            </a:r>
            <a:endParaRPr kumimoji="0" lang="en-PT" altLang="en-PT" sz="1100" b="0" i="0" u="none" strike="noStrike" cap="none" normalizeH="0" baseline="0" dirty="0">
              <a:ln>
                <a:noFill/>
              </a:ln>
              <a:solidFill>
                <a:schemeClr val="tx1"/>
              </a:solidFill>
              <a:effectLst/>
              <a:latin typeface="Arial" panose="020B0604020202020204" pitchFamily="34" charset="0"/>
            </a:endParaRPr>
          </a:p>
          <a:p>
            <a:pPr marL="0" lvl="0" indent="0" algn="l" rtl="0">
              <a:spcBef>
                <a:spcPts val="0"/>
              </a:spcBef>
              <a:spcAft>
                <a:spcPts val="0"/>
              </a:spcAft>
              <a:buNone/>
            </a:pPr>
            <a:endParaRPr dirty="0"/>
          </a:p>
        </p:txBody>
      </p:sp>
      <p:sp>
        <p:nvSpPr>
          <p:cNvPr id="230" name="Google Shape;23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1" name="Google Shape;25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r>
              <a:rPr lang="en-GB" b="0" i="0" u="none" strike="noStrike" dirty="0">
                <a:solidFill>
                  <a:srgbClr val="073763"/>
                </a:solidFill>
                <a:latin typeface="Arial"/>
                <a:ea typeface="Arial"/>
                <a:cs typeface="Arial"/>
                <a:sym typeface="Arial"/>
              </a:rPr>
              <a:t>We invite interested Fellows to submit proposals for hosting this prestigious event, which includes both the Symposium and Ceremony. It is essential that the proposed theme is comprehensive and of interest to all divisions within </a:t>
            </a:r>
            <a:r>
              <a:rPr lang="en-GB" b="0" i="0" u="none" strike="noStrike" dirty="0" err="1">
                <a:solidFill>
                  <a:srgbClr val="073763"/>
                </a:solidFill>
                <a:latin typeface="Arial"/>
                <a:ea typeface="Arial"/>
                <a:cs typeface="Arial"/>
                <a:sym typeface="Arial"/>
              </a:rPr>
              <a:t>EurASc</a:t>
            </a:r>
            <a:r>
              <a:rPr lang="en-GB" b="0" i="0" u="none" strike="noStrike" dirty="0">
                <a:solidFill>
                  <a:srgbClr val="073763"/>
                </a:solidFill>
                <a:latin typeface="Arial"/>
                <a:ea typeface="Arial"/>
                <a:cs typeface="Arial"/>
                <a:sym typeface="Arial"/>
              </a:rPr>
              <a:t>.</a:t>
            </a:r>
            <a:endParaRPr b="0" i="0" u="none" strike="noStrike" dirty="0">
              <a:solidFill>
                <a:srgbClr val="222222"/>
              </a:solidFill>
              <a:latin typeface="Arial"/>
              <a:ea typeface="Arial"/>
              <a:cs typeface="Arial"/>
              <a:sym typeface="Arial"/>
            </a:endParaRPr>
          </a:p>
          <a:p>
            <a:pPr marL="457200" lvl="0" indent="-298450" algn="l" rtl="0">
              <a:lnSpc>
                <a:spcPct val="100000"/>
              </a:lnSpc>
              <a:spcBef>
                <a:spcPts val="0"/>
              </a:spcBef>
              <a:spcAft>
                <a:spcPts val="0"/>
              </a:spcAft>
              <a:buSzPts val="1100"/>
              <a:buChar char="●"/>
            </a:pPr>
            <a:r>
              <a:rPr lang="en-GB" b="0" i="0" u="none" strike="noStrike" dirty="0">
                <a:solidFill>
                  <a:srgbClr val="222222"/>
                </a:solidFill>
                <a:latin typeface="Arial"/>
                <a:ea typeface="Arial"/>
                <a:cs typeface="Arial"/>
                <a:sym typeface="Arial"/>
              </a:rPr>
              <a:t> </a:t>
            </a:r>
            <a:endParaRPr dirty="0"/>
          </a:p>
          <a:p>
            <a:pPr marL="457200" lvl="0" indent="-298450" algn="l" rtl="0">
              <a:lnSpc>
                <a:spcPct val="100000"/>
              </a:lnSpc>
              <a:spcBef>
                <a:spcPts val="0"/>
              </a:spcBef>
              <a:spcAft>
                <a:spcPts val="0"/>
              </a:spcAft>
              <a:buSzPts val="1100"/>
              <a:buChar char="●"/>
            </a:pPr>
            <a:r>
              <a:rPr lang="en-GB" b="0" i="0" u="none" strike="noStrike" dirty="0">
                <a:solidFill>
                  <a:srgbClr val="073763"/>
                </a:solidFill>
                <a:latin typeface="Arial"/>
                <a:ea typeface="Arial"/>
                <a:cs typeface="Arial"/>
                <a:sym typeface="Arial"/>
              </a:rPr>
              <a:t>Candidates should consider the availability of suitable venues and demonstrate a strong commitment to engaging with potential sponsors. The successful organization of this event relies on active participation in sponsor acquisition efforts.</a:t>
            </a:r>
            <a:endParaRPr dirty="0"/>
          </a:p>
          <a:p>
            <a:pPr marL="457200" lvl="0" indent="-298450" algn="l" rtl="0">
              <a:lnSpc>
                <a:spcPct val="100000"/>
              </a:lnSpc>
              <a:spcBef>
                <a:spcPts val="0"/>
              </a:spcBef>
              <a:spcAft>
                <a:spcPts val="0"/>
              </a:spcAft>
              <a:buSzPts val="1100"/>
              <a:buChar char="●"/>
            </a:pPr>
            <a:r>
              <a:rPr lang="en-GB" b="0" i="0" u="none" strike="noStrike" dirty="0">
                <a:solidFill>
                  <a:srgbClr val="073763"/>
                </a:solidFill>
                <a:latin typeface="Arial"/>
                <a:ea typeface="Arial"/>
                <a:cs typeface="Arial"/>
                <a:sym typeface="Arial"/>
              </a:rPr>
              <a:t>Proposals are accepted from January to June, and must be done in the correct form (find on the website and personal area).</a:t>
            </a:r>
            <a:endParaRPr b="0" i="0" u="none" strike="noStrike" dirty="0">
              <a:solidFill>
                <a:srgbClr val="222222"/>
              </a:solidFill>
              <a:latin typeface="Arial"/>
              <a:ea typeface="Arial"/>
              <a:cs typeface="Arial"/>
              <a:sym typeface="Arial"/>
            </a:endParaRPr>
          </a:p>
          <a:p>
            <a:pPr marL="457200" lvl="0" indent="-298450" algn="l" rtl="0">
              <a:lnSpc>
                <a:spcPct val="100000"/>
              </a:lnSpc>
              <a:spcBef>
                <a:spcPts val="0"/>
              </a:spcBef>
              <a:spcAft>
                <a:spcPts val="0"/>
              </a:spcAft>
              <a:buSzPts val="1100"/>
              <a:buChar char="●"/>
            </a:pPr>
            <a:r>
              <a:rPr lang="en-GB" b="0" i="0" u="none" strike="noStrike" dirty="0">
                <a:solidFill>
                  <a:srgbClr val="222222"/>
                </a:solidFill>
                <a:latin typeface="Arial"/>
                <a:ea typeface="Arial"/>
                <a:cs typeface="Arial"/>
                <a:sym typeface="Arial"/>
              </a:rPr>
              <a:t> </a:t>
            </a:r>
            <a:endParaRPr dirty="0"/>
          </a:p>
          <a:p>
            <a:pPr marL="457200" lvl="0" indent="-298450" algn="l" rtl="0">
              <a:lnSpc>
                <a:spcPct val="100000"/>
              </a:lnSpc>
              <a:spcBef>
                <a:spcPts val="0"/>
              </a:spcBef>
              <a:spcAft>
                <a:spcPts val="0"/>
              </a:spcAft>
              <a:buSzPts val="1100"/>
              <a:buChar char="●"/>
            </a:pPr>
            <a:r>
              <a:rPr lang="en-GB" b="1" i="0" u="none" strike="noStrike" dirty="0">
                <a:solidFill>
                  <a:srgbClr val="073763"/>
                </a:solidFill>
                <a:latin typeface="Arial"/>
                <a:ea typeface="Arial"/>
                <a:cs typeface="Arial"/>
                <a:sym typeface="Arial"/>
              </a:rPr>
              <a:t>Proposals must be submitted to the secretariat (</a:t>
            </a:r>
            <a:r>
              <a:rPr lang="en-GB" b="1" i="0" u="sng" strike="noStrike" dirty="0">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contact@eurasc.eu</a:t>
            </a:r>
            <a:r>
              <a:rPr lang="en-GB" b="1" i="0" u="none" strike="noStrike" dirty="0">
                <a:solidFill>
                  <a:srgbClr val="073763"/>
                </a:solidFill>
                <a:latin typeface="Arial"/>
                <a:ea typeface="Arial"/>
                <a:cs typeface="Arial"/>
                <a:sym typeface="Arial"/>
              </a:rPr>
              <a:t>) </a:t>
            </a:r>
            <a:r>
              <a:rPr lang="en-GB" b="0" i="0" u="none" strike="noStrike" dirty="0">
                <a:solidFill>
                  <a:srgbClr val="073763"/>
                </a:solidFill>
                <a:latin typeface="Arial"/>
                <a:ea typeface="Arial"/>
                <a:cs typeface="Arial"/>
                <a:sym typeface="Arial"/>
              </a:rPr>
              <a:t>to allow for comprehensive evaluation and voting by the Presidium. The selected hosts will be announced in July /August and disseminated within the Academy  during the next event.</a:t>
            </a:r>
            <a:endParaRPr b="0" i="0" u="none" strike="noStrike" dirty="0">
              <a:solidFill>
                <a:srgbClr val="222222"/>
              </a:solidFill>
              <a:latin typeface="Arial"/>
              <a:ea typeface="Arial"/>
              <a:cs typeface="Arial"/>
              <a:sym typeface="Arial"/>
            </a:endParaRPr>
          </a:p>
          <a:p>
            <a:pPr marL="457200" lvl="0" indent="-228600" algn="l" rtl="0">
              <a:lnSpc>
                <a:spcPct val="100000"/>
              </a:lnSpc>
              <a:spcBef>
                <a:spcPts val="0"/>
              </a:spcBef>
              <a:spcAft>
                <a:spcPts val="0"/>
              </a:spcAft>
              <a:buSzPts val="1100"/>
              <a:buNone/>
            </a:pPr>
            <a:endParaRPr b="0" i="0" u="none" strike="noStrike" dirty="0">
              <a:solidFill>
                <a:srgbClr val="222222"/>
              </a:solidFill>
              <a:latin typeface="Arial"/>
              <a:ea typeface="Arial"/>
              <a:cs typeface="Arial"/>
              <a:sym typeface="Arial"/>
            </a:endParaRPr>
          </a:p>
          <a:p>
            <a:pPr marL="457200" lvl="0" indent="-228600" algn="l" rtl="0">
              <a:lnSpc>
                <a:spcPct val="100000"/>
              </a:lnSpc>
              <a:spcBef>
                <a:spcPts val="0"/>
              </a:spcBef>
              <a:spcAft>
                <a:spcPts val="0"/>
              </a:spcAft>
              <a:buSzPts val="11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0" name="Google Shape;29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b="1" dirty="0"/>
              <a:t>TOTAL of 900 MEMBER as of today</a:t>
            </a:r>
            <a:endParaRPr b="1" dirty="0"/>
          </a:p>
          <a:p>
            <a:pPr marL="0" lvl="0" indent="0" algn="l" rtl="0">
              <a:lnSpc>
                <a:spcPct val="100000"/>
              </a:lnSpc>
              <a:spcBef>
                <a:spcPts val="0"/>
              </a:spcBef>
              <a:spcAft>
                <a:spcPts val="0"/>
              </a:spcAft>
              <a:buSzPts val="1100"/>
              <a:buNone/>
            </a:pPr>
            <a:endParaRPr b="1" dirty="0"/>
          </a:p>
          <a:p>
            <a:pPr marL="0" lvl="0" indent="0" algn="l" rtl="0">
              <a:lnSpc>
                <a:spcPct val="100000"/>
              </a:lnSpc>
              <a:spcBef>
                <a:spcPts val="0"/>
              </a:spcBef>
              <a:spcAft>
                <a:spcPts val="0"/>
              </a:spcAft>
              <a:buSzPts val="1100"/>
              <a:buNone/>
            </a:pPr>
            <a:r>
              <a:rPr lang="en-GB" b="0" i="0" u="none" strike="noStrike" dirty="0">
                <a:solidFill>
                  <a:srgbClr val="000000"/>
                </a:solidFill>
                <a:latin typeface="Arial"/>
                <a:ea typeface="Arial"/>
                <a:cs typeface="Arial"/>
                <a:sym typeface="Arial"/>
              </a:rPr>
              <a:t>Currently, we have 161 women and 739 men involved, and we aim to further enhance  gender equality in the academy.</a:t>
            </a:r>
          </a:p>
          <a:p>
            <a:pPr marL="0" lvl="0" indent="0" algn="l" rtl="0">
              <a:lnSpc>
                <a:spcPct val="100000"/>
              </a:lnSpc>
              <a:spcBef>
                <a:spcPts val="0"/>
              </a:spcBef>
              <a:spcAft>
                <a:spcPts val="0"/>
              </a:spcAft>
              <a:buSzPts val="1100"/>
              <a:buNone/>
            </a:pPr>
            <a:endParaRPr lang="en-GB" b="0" i="0" u="none" strike="noStrike" dirty="0">
              <a:solidFill>
                <a:srgbClr val="000000"/>
              </a:solidFill>
              <a:latin typeface="Arial"/>
              <a:cs typeface="Arial"/>
              <a:sym typeface="Arial"/>
            </a:endParaRPr>
          </a:p>
          <a:p>
            <a:r>
              <a:rPr lang="en-GB" b="1" i="0" u="none" strike="noStrike" dirty="0">
                <a:solidFill>
                  <a:srgbClr val="000000"/>
                </a:solidFill>
                <a:effectLst/>
              </a:rPr>
              <a:t>Gender Representation – Membership Evolution (2024–2025)</a:t>
            </a:r>
            <a:endParaRPr lang="en-GB" b="0" i="0" u="none" strike="noStrike" dirty="0">
              <a:solidFill>
                <a:srgbClr val="000000"/>
              </a:solidFill>
              <a:effectLst/>
            </a:endParaRPr>
          </a:p>
          <a:p>
            <a:r>
              <a:rPr lang="en-GB" b="0" i="0" u="none" strike="noStrike" dirty="0">
                <a:solidFill>
                  <a:srgbClr val="000000"/>
                </a:solidFill>
                <a:effectLst/>
              </a:rPr>
              <a:t>Women members increased from </a:t>
            </a:r>
            <a:r>
              <a:rPr lang="en-GB" b="1" i="0" u="none" strike="noStrike" dirty="0">
                <a:solidFill>
                  <a:srgbClr val="000000"/>
                </a:solidFill>
                <a:effectLst/>
              </a:rPr>
              <a:t>157 to 161</a:t>
            </a:r>
            <a:r>
              <a:rPr lang="en-GB" b="0" i="0" u="none" strike="noStrike" dirty="0">
                <a:solidFill>
                  <a:srgbClr val="000000"/>
                </a:solidFill>
                <a:effectLst/>
              </a:rPr>
              <a:t>, representing a </a:t>
            </a:r>
            <a:r>
              <a:rPr lang="en-GB" b="1" i="0" u="none" strike="noStrike" dirty="0">
                <a:solidFill>
                  <a:srgbClr val="000000"/>
                </a:solidFill>
                <a:effectLst/>
              </a:rPr>
              <a:t>+2.5% growth</a:t>
            </a:r>
            <a:endParaRPr lang="en-GB" b="0" i="0" u="none" strike="noStrike" dirty="0">
              <a:solidFill>
                <a:srgbClr val="000000"/>
              </a:solidFill>
              <a:effectLst/>
            </a:endParaRPr>
          </a:p>
          <a:p>
            <a:r>
              <a:rPr lang="en-GB" b="0" i="0" u="none" strike="noStrike" dirty="0">
                <a:solidFill>
                  <a:srgbClr val="000000"/>
                </a:solidFill>
                <a:effectLst/>
              </a:rPr>
              <a:t>Men members increased from </a:t>
            </a:r>
            <a:r>
              <a:rPr lang="en-GB" b="1" i="0" u="none" strike="noStrike" dirty="0">
                <a:solidFill>
                  <a:srgbClr val="000000"/>
                </a:solidFill>
                <a:effectLst/>
              </a:rPr>
              <a:t>728 to 739</a:t>
            </a:r>
            <a:r>
              <a:rPr lang="en-GB" b="0" i="0" u="none" strike="noStrike" dirty="0">
                <a:solidFill>
                  <a:srgbClr val="000000"/>
                </a:solidFill>
                <a:effectLst/>
              </a:rPr>
              <a:t>, representing a </a:t>
            </a:r>
            <a:r>
              <a:rPr lang="en-GB" b="1" i="0" u="none" strike="noStrike" dirty="0">
                <a:solidFill>
                  <a:srgbClr val="000000"/>
                </a:solidFill>
                <a:effectLst/>
              </a:rPr>
              <a:t>+1.5% growth</a:t>
            </a:r>
            <a:endParaRPr lang="en-GB" b="0" i="0" u="none" strike="noStrike" dirty="0">
              <a:solidFill>
                <a:srgbClr val="000000"/>
              </a:solidFill>
              <a:effectLst/>
            </a:endParaRPr>
          </a:p>
          <a:p>
            <a:r>
              <a:rPr lang="en-GB" b="0" i="0" u="none" strike="noStrike" dirty="0">
                <a:solidFill>
                  <a:srgbClr val="000000"/>
                </a:solidFill>
                <a:effectLst/>
              </a:rPr>
              <a:t>➡️ </a:t>
            </a:r>
            <a:r>
              <a:rPr lang="en-GB" b="1" i="0" u="none" strike="noStrike" dirty="0">
                <a:solidFill>
                  <a:srgbClr val="000000"/>
                </a:solidFill>
                <a:effectLst/>
              </a:rPr>
              <a:t>The proportional growth rate among women members is higher than among men</a:t>
            </a:r>
            <a:r>
              <a:rPr lang="en-GB" b="0" i="0" u="none" strike="noStrike" dirty="0">
                <a:solidFill>
                  <a:srgbClr val="000000"/>
                </a:solidFill>
                <a:effectLst/>
              </a:rPr>
              <a:t>, reflecting continued progress towards greater gender balance within the European Academy of Sciences.</a:t>
            </a:r>
          </a:p>
          <a:p>
            <a:pPr marL="0" lvl="0" indent="0" algn="l" rtl="0">
              <a:lnSpc>
                <a:spcPct val="100000"/>
              </a:lnSpc>
              <a:spcBef>
                <a:spcPts val="0"/>
              </a:spcBef>
              <a:spcAft>
                <a:spcPts val="0"/>
              </a:spcAft>
              <a:buSzPts val="1100"/>
              <a:buNone/>
            </a:pPr>
            <a:endParaRPr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7" name="Google Shape;32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b="1" dirty="0"/>
              <a:t>57 HONORARY MEMBERS IN TOTAL</a:t>
            </a:r>
            <a:r>
              <a:rPr lang="en-GB" dirty="0"/>
              <a:t>… some have all the awards mentioned</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3" name="Google Shape;37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3" name="Google Shape;44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0" name="Google Shape;450;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8" name="Google Shape;458;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1" name="Google Shape;47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9" name="Google Shape;47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In 2025, membership-fee collections increased by </a:t>
            </a:r>
            <a:r>
              <a:rPr lang="en-GB" sz="1100" b="1" i="0" u="none" strike="noStrike" cap="none" dirty="0">
                <a:solidFill>
                  <a:srgbClr val="000000"/>
                </a:solidFill>
                <a:effectLst/>
                <a:latin typeface="Arial"/>
                <a:ea typeface="Arial"/>
                <a:cs typeface="Arial"/>
                <a:sym typeface="Arial"/>
              </a:rPr>
              <a:t>34.12%</a:t>
            </a:r>
            <a:r>
              <a:rPr lang="en-GB" sz="1100" b="0" i="0" u="none" strike="noStrike" cap="none" dirty="0">
                <a:solidFill>
                  <a:srgbClr val="000000"/>
                </a:solidFill>
                <a:effectLst/>
                <a:latin typeface="Arial"/>
                <a:ea typeface="Arial"/>
                <a:cs typeface="Arial"/>
                <a:sym typeface="Arial"/>
              </a:rPr>
              <a:t> compared with the previous year.</a:t>
            </a:r>
          </a:p>
          <a:p>
            <a:pPr marL="158750" indent="0">
              <a:buNone/>
            </a:pPr>
            <a:r>
              <a:rPr lang="en-GB" sz="1100" b="0" i="0" u="none" strike="noStrike" cap="none" dirty="0">
                <a:solidFill>
                  <a:srgbClr val="000000"/>
                </a:solidFill>
                <a:effectLst/>
                <a:latin typeface="Arial"/>
                <a:ea typeface="Arial"/>
                <a:cs typeface="Arial"/>
                <a:sym typeface="Arial"/>
              </a:rPr>
              <a:t>This performance also exceeded the original 2025 forecast by </a:t>
            </a:r>
            <a:r>
              <a:rPr lang="en-GB" sz="1100" b="1" i="0" u="none" strike="noStrike" cap="none" dirty="0">
                <a:solidFill>
                  <a:srgbClr val="000000"/>
                </a:solidFill>
                <a:effectLst/>
                <a:latin typeface="Arial"/>
                <a:ea typeface="Arial"/>
                <a:cs typeface="Arial"/>
                <a:sym typeface="Arial"/>
              </a:rPr>
              <a:t>96.52%</a:t>
            </a:r>
            <a:r>
              <a:rPr lang="en-GB" sz="1100" b="0" i="0" u="none" strike="noStrike" cap="none" dirty="0">
                <a:solidFill>
                  <a:srgbClr val="000000"/>
                </a:solidFill>
                <a:effectLst/>
                <a:latin typeface="Arial"/>
                <a:ea typeface="Arial"/>
                <a:cs typeface="Arial"/>
                <a:sym typeface="Arial"/>
              </a:rPr>
              <a:t>, noting that the forecast had been prepared before the fee adjustment was anticipated. The outcome reflects both the increase in the annual membership fee from </a:t>
            </a:r>
            <a:r>
              <a:rPr lang="en-GB" sz="1100" b="1" i="0" u="none" strike="noStrike" cap="none" dirty="0">
                <a:solidFill>
                  <a:srgbClr val="000000"/>
                </a:solidFill>
                <a:effectLst/>
                <a:latin typeface="Arial"/>
                <a:ea typeface="Arial"/>
                <a:cs typeface="Arial"/>
                <a:sym typeface="Arial"/>
              </a:rPr>
              <a:t>€100 to €130</a:t>
            </a:r>
            <a:r>
              <a:rPr lang="en-GB" sz="1100" b="0" i="0" u="none" strike="noStrike" cap="none" dirty="0">
                <a:solidFill>
                  <a:srgbClr val="000000"/>
                </a:solidFill>
                <a:effectLst/>
                <a:latin typeface="Arial"/>
                <a:ea typeface="Arial"/>
                <a:cs typeface="Arial"/>
                <a:sym typeface="Arial"/>
              </a:rPr>
              <a:t>—the first fee increase in approximately </a:t>
            </a:r>
            <a:r>
              <a:rPr lang="en-GB" sz="1100" b="1" i="0" u="none" strike="noStrike" cap="none" dirty="0">
                <a:solidFill>
                  <a:srgbClr val="000000"/>
                </a:solidFill>
                <a:effectLst/>
                <a:latin typeface="Arial"/>
                <a:ea typeface="Arial"/>
                <a:cs typeface="Arial"/>
                <a:sym typeface="Arial"/>
              </a:rPr>
              <a:t>10 years</a:t>
            </a:r>
            <a:r>
              <a:rPr lang="en-GB" sz="1100" b="0" i="0" u="none" strike="noStrike" cap="none" dirty="0">
                <a:solidFill>
                  <a:srgbClr val="000000"/>
                </a:solidFill>
                <a:effectLst/>
                <a:latin typeface="Arial"/>
                <a:ea typeface="Arial"/>
                <a:cs typeface="Arial"/>
                <a:sym typeface="Arial"/>
              </a:rPr>
              <a:t>—and the team’s sustained, rigorous efforts to improve fee collection.</a:t>
            </a:r>
          </a:p>
          <a:p>
            <a:pPr marL="158750" indent="0">
              <a:buNone/>
            </a:pPr>
            <a:r>
              <a:rPr lang="en-GB" sz="1100" b="0" i="0" u="none" strike="noStrike" cap="none" dirty="0">
                <a:solidFill>
                  <a:srgbClr val="000000"/>
                </a:solidFill>
                <a:effectLst/>
                <a:latin typeface="Arial"/>
                <a:ea typeface="Arial"/>
                <a:cs typeface="Arial"/>
                <a:sym typeface="Arial"/>
              </a:rPr>
              <a:t>As previously communicated, the fee increase will continue on a progressive basis, with the annual membership fee rising to </a:t>
            </a:r>
            <a:r>
              <a:rPr lang="en-GB" sz="1100" b="1" i="0" u="none" strike="noStrike" cap="none" dirty="0">
                <a:solidFill>
                  <a:srgbClr val="000000"/>
                </a:solidFill>
                <a:effectLst/>
                <a:latin typeface="Arial"/>
                <a:ea typeface="Arial"/>
                <a:cs typeface="Arial"/>
                <a:sym typeface="Arial"/>
              </a:rPr>
              <a:t>€150 in 2026</a:t>
            </a:r>
            <a:r>
              <a:rPr lang="en-GB" sz="1100" b="0" i="0" u="none" strike="noStrike" cap="none" dirty="0">
                <a:solidFill>
                  <a:srgbClr val="000000"/>
                </a:solidFill>
                <a:effectLst/>
                <a:latin typeface="Arial"/>
                <a:ea typeface="Arial"/>
                <a:cs typeface="Arial"/>
                <a:sym typeface="Arial"/>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8" name="Google Shape;48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GB" b="1" dirty="0"/>
              <a:t>Intranet Improvement:</a:t>
            </a:r>
            <a:r>
              <a:rPr lang="en-GB" dirty="0"/>
              <a:t> We will continue enhancing the website's intranet, focusing on implementing a restricted area for voting and proposal submissions. This will facilitate the nomination of new members, the introduction of new events, and other important initiatives.</a:t>
            </a:r>
          </a:p>
          <a:p>
            <a:r>
              <a:rPr lang="en-GB" b="1" dirty="0"/>
              <a:t>Enhanced Communication:</a:t>
            </a:r>
            <a:r>
              <a:rPr lang="en-GB" dirty="0"/>
              <a:t> We will keep improving our communication strategies and increase our presence on social media platforms to engage more effectively with our members and the public.</a:t>
            </a:r>
          </a:p>
          <a:p>
            <a:r>
              <a:rPr lang="en-GB" b="1" dirty="0"/>
              <a:t>Feedback Mechanisms:</a:t>
            </a:r>
            <a:r>
              <a:rPr lang="en-GB" dirty="0"/>
              <a:t> We will establish feedback mechanisms to ensure that members can voice their opinions and suggestions for further improvements.</a:t>
            </a:r>
          </a:p>
          <a:p>
            <a:r>
              <a:rPr lang="en-GB" b="1" dirty="0"/>
              <a:t>Regular Updates:</a:t>
            </a:r>
            <a:r>
              <a:rPr lang="en-GB" dirty="0"/>
              <a:t> Members will continuing receive regular updates on our progress and upcoming initiatives to maintain transparency and engagement.</a:t>
            </a:r>
          </a:p>
          <a:p>
            <a:r>
              <a:rPr lang="en-GB" b="1" dirty="0"/>
              <a:t>Website Modernisation:</a:t>
            </a:r>
            <a:r>
              <a:rPr lang="en-GB" dirty="0"/>
              <a:t> We also aim to implement a visual and structural update of the public-facing website to improve usability, accessibility, and alignment with </a:t>
            </a:r>
            <a:r>
              <a:rPr lang="en-GB" dirty="0" err="1"/>
              <a:t>EurASc’s</a:t>
            </a:r>
            <a:r>
              <a:rPr lang="en-GB" dirty="0"/>
              <a:t> current identity and strategic direction.</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6" name="Google Shape;49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r>
              <a:rPr lang="en-GB" b="0" i="0" u="none" strike="noStrike" dirty="0">
                <a:solidFill>
                  <a:srgbClr val="000000"/>
                </a:solidFill>
                <a:effectLst/>
              </a:rPr>
              <a:t>Before we open the floor for comments and discussion, I would like to take a moment to emphasise how essential your active participation is to the success and growth of our Academy.</a:t>
            </a:r>
            <a:br>
              <a:rPr lang="en-GB" b="0" i="0" u="none" strike="noStrike" dirty="0">
                <a:solidFill>
                  <a:srgbClr val="000000"/>
                </a:solidFill>
                <a:effectLst/>
              </a:rPr>
            </a:br>
            <a:r>
              <a:rPr lang="en-GB" b="0" i="0" u="none" strike="noStrike" dirty="0" err="1">
                <a:solidFill>
                  <a:srgbClr val="000000"/>
                </a:solidFill>
                <a:effectLst/>
              </a:rPr>
              <a:t>EurASc</a:t>
            </a:r>
            <a:r>
              <a:rPr lang="en-GB" b="0" i="0" u="none" strike="noStrike" dirty="0">
                <a:solidFill>
                  <a:srgbClr val="000000"/>
                </a:solidFill>
                <a:effectLst/>
              </a:rPr>
              <a:t> is only as strong as its members are engaged, and your ideas, proposals, and involvement—both formal and informal—make a real difference.</a:t>
            </a:r>
          </a:p>
          <a:p>
            <a:r>
              <a:rPr lang="en-GB" b="0" i="0" u="none" strike="noStrike" dirty="0">
                <a:solidFill>
                  <a:srgbClr val="000000"/>
                </a:solidFill>
                <a:effectLst/>
              </a:rPr>
              <a:t>I also remind you that the </a:t>
            </a:r>
            <a:r>
              <a:rPr lang="en-GB" b="1" i="0" u="none" strike="noStrike" dirty="0">
                <a:solidFill>
                  <a:srgbClr val="000000"/>
                </a:solidFill>
                <a:effectLst/>
              </a:rPr>
              <a:t>nominations for the 2026 Leonardo da Vinci Award are currently open</a:t>
            </a:r>
            <a:r>
              <a:rPr lang="en-GB" b="0" i="0" u="none" strike="noStrike" dirty="0">
                <a:solidFill>
                  <a:srgbClr val="000000"/>
                </a:solidFill>
                <a:effectLst/>
              </a:rPr>
              <a:t>, but the deadline is approaching rapidly — </a:t>
            </a:r>
            <a:r>
              <a:rPr lang="en-GB" b="1" i="0" u="none" strike="noStrike" dirty="0">
                <a:solidFill>
                  <a:srgbClr val="000000"/>
                </a:solidFill>
                <a:effectLst/>
              </a:rPr>
              <a:t>15 January</a:t>
            </a:r>
            <a:r>
              <a:rPr lang="en-GB" b="0" i="0" u="none" strike="noStrike" dirty="0">
                <a:solidFill>
                  <a:srgbClr val="000000"/>
                </a:solidFill>
                <a:effectLst/>
              </a:rPr>
              <a:t>. We encourage all of you to submit outstanding candidates.</a:t>
            </a:r>
          </a:p>
          <a:p>
            <a:r>
              <a:rPr lang="en-GB" b="0" i="0" u="none" strike="noStrike" dirty="0">
                <a:solidFill>
                  <a:srgbClr val="000000"/>
                </a:solidFill>
                <a:effectLst/>
              </a:rPr>
              <a:t>The </a:t>
            </a:r>
            <a:r>
              <a:rPr lang="en-GB" b="1" i="0" u="none" strike="noStrike" dirty="0">
                <a:solidFill>
                  <a:srgbClr val="000000"/>
                </a:solidFill>
                <a:effectLst/>
              </a:rPr>
              <a:t>Blaise Pascal Medal nominations</a:t>
            </a:r>
            <a:r>
              <a:rPr lang="en-GB" b="0" i="0" u="none" strike="noStrike" dirty="0">
                <a:solidFill>
                  <a:srgbClr val="000000"/>
                </a:solidFill>
                <a:effectLst/>
              </a:rPr>
              <a:t> are also open and will remain so for a slightly longer period, giving you additional time to reflect on potential nominees from your fields.</a:t>
            </a:r>
          </a:p>
          <a:p>
            <a:r>
              <a:rPr lang="en-GB" b="0" i="0" u="none" strike="noStrike" dirty="0">
                <a:solidFill>
                  <a:srgbClr val="000000"/>
                </a:solidFill>
                <a:effectLst/>
              </a:rPr>
              <a:t>And finally, I’m pleased to announce that in </a:t>
            </a:r>
            <a:r>
              <a:rPr lang="en-GB" b="1" i="0" u="none" strike="noStrike" dirty="0">
                <a:solidFill>
                  <a:srgbClr val="000000"/>
                </a:solidFill>
                <a:effectLst/>
              </a:rPr>
              <a:t>2026 we will relaunch the Kepler Award</a:t>
            </a:r>
            <a:r>
              <a:rPr lang="en-GB" b="0" i="0" u="none" strike="noStrike" dirty="0">
                <a:solidFill>
                  <a:srgbClr val="000000"/>
                </a:solidFill>
                <a:effectLst/>
              </a:rPr>
              <a:t>, an initiative </a:t>
            </a:r>
            <a:r>
              <a:rPr lang="en-GB" sz="1100" b="0" i="0" u="none" strike="noStrike" cap="none" dirty="0">
                <a:solidFill>
                  <a:srgbClr val="000000"/>
                </a:solidFill>
                <a:effectLst/>
                <a:latin typeface="Arial"/>
                <a:ea typeface="Arial"/>
                <a:cs typeface="Arial"/>
                <a:sym typeface="Arial"/>
              </a:rPr>
              <a:t>that has the goal of steering the cooperation of highly talented young scientists in Europe interested in research crossing the borders of disciplines and states</a:t>
            </a:r>
            <a:r>
              <a:rPr lang="en-GB" b="0" i="0" u="none" strike="noStrike" dirty="0">
                <a:solidFill>
                  <a:srgbClr val="000000"/>
                </a:solidFill>
                <a:effectLst/>
              </a:rPr>
              <a:t>.</a:t>
            </a:r>
            <a:br>
              <a:rPr lang="en-GB" b="0" i="0" u="none" strike="noStrike" dirty="0">
                <a:solidFill>
                  <a:srgbClr val="000000"/>
                </a:solidFill>
                <a:effectLst/>
              </a:rPr>
            </a:br>
            <a:r>
              <a:rPr lang="en-GB" b="0" i="0" u="none" strike="noStrike" dirty="0">
                <a:solidFill>
                  <a:srgbClr val="000000"/>
                </a:solidFill>
                <a:effectLst/>
              </a:rPr>
              <a:t>More information about the Kepler Prize will be shared very soon.</a:t>
            </a:r>
          </a:p>
          <a:p>
            <a:pPr marL="158750" indent="0">
              <a:buNone/>
            </a:pPr>
            <a:r>
              <a:rPr lang="en-GB" b="0" i="0" u="none" strike="noStrike" dirty="0">
                <a:solidFill>
                  <a:srgbClr val="000000"/>
                </a:solidFill>
                <a:effectLst/>
              </a:rPr>
              <a:t>Thank you once again for your presence and commitment — and now, we invite your questions, proposals, and reflections.</a:t>
            </a: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3" name="Google Shape;513;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r>
              <a:rPr lang="en-GB" dirty="0"/>
              <a:t>We begin by officially introducing the newly elected Presidium Members for the 2025–2029 mandate. These elections were conducted from 19 September to 8 October 2025.</a:t>
            </a:r>
          </a:p>
          <a:p>
            <a:pPr marL="158750" indent="0">
              <a:buNone/>
            </a:pPr>
            <a:r>
              <a:rPr lang="en-GB" dirty="0"/>
              <a:t>The new terms officially began on </a:t>
            </a:r>
            <a:r>
              <a:rPr lang="en-GB" b="1" dirty="0"/>
              <a:t>1 November 2025</a:t>
            </a:r>
            <a:r>
              <a:rPr lang="en-GB" dirty="0"/>
              <a:t>.</a:t>
            </a:r>
          </a:p>
          <a:p>
            <a:pPr marL="158750" indent="0">
              <a:buNone/>
            </a:pPr>
            <a:endParaRPr lang="en-GB" dirty="0"/>
          </a:p>
          <a:p>
            <a:pPr marL="158750" indent="0">
              <a:buNone/>
            </a:pPr>
            <a:r>
              <a:rPr lang="en-GB" dirty="0"/>
              <a:t>The current composition of the Presidium is:</a:t>
            </a:r>
          </a:p>
          <a:p>
            <a:r>
              <a:rPr lang="en-GB" b="1" dirty="0"/>
              <a:t>President</a:t>
            </a:r>
            <a:r>
              <a:rPr lang="en-GB" dirty="0"/>
              <a:t>: Prof. Rodrigo Martins </a:t>
            </a:r>
            <a:r>
              <a:rPr lang="en-GB" i="1" dirty="0"/>
              <a:t>(re-elected) 2025 - 2028</a:t>
            </a:r>
            <a:endParaRPr lang="en-GB" dirty="0"/>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b="1" dirty="0"/>
              <a:t>Vice-President</a:t>
            </a:r>
            <a:r>
              <a:rPr lang="en-GB" dirty="0"/>
              <a:t>: Prof. Alain </a:t>
            </a:r>
            <a:r>
              <a:rPr lang="en-GB" dirty="0" err="1"/>
              <a:t>Tressaud</a:t>
            </a:r>
            <a:r>
              <a:rPr lang="en-GB" dirty="0"/>
              <a:t> </a:t>
            </a:r>
            <a:r>
              <a:rPr lang="en-GB" i="1" dirty="0"/>
              <a:t>(re-elected) 2025 - 2028</a:t>
            </a:r>
            <a:endParaRPr lang="en-GB" dirty="0"/>
          </a:p>
          <a:p>
            <a:endParaRPr lang="en-GB" dirty="0"/>
          </a:p>
          <a:p>
            <a:r>
              <a:rPr lang="en-GB" b="1" dirty="0"/>
              <a:t>Presidium Members 2025-2029:</a:t>
            </a:r>
            <a:endParaRPr lang="en-GB" dirty="0"/>
          </a:p>
          <a:p>
            <a:pPr lvl="1"/>
            <a:r>
              <a:rPr lang="en-GB" dirty="0"/>
              <a:t>Prof. Armando </a:t>
            </a:r>
            <a:r>
              <a:rPr lang="en-GB" dirty="0" err="1"/>
              <a:t>Pombeiro</a:t>
            </a:r>
            <a:endParaRPr lang="en-GB" dirty="0"/>
          </a:p>
          <a:p>
            <a:pPr lvl="1"/>
            <a:r>
              <a:rPr lang="en-GB" dirty="0"/>
              <a:t>Prof. Evamarie Hey-Hawkins</a:t>
            </a:r>
          </a:p>
          <a:p>
            <a:pPr lvl="1"/>
            <a:r>
              <a:rPr lang="en-GB" dirty="0"/>
              <a:t>Prof. Natividad Santamaría </a:t>
            </a:r>
            <a:r>
              <a:rPr lang="en-GB" i="1" dirty="0"/>
              <a:t>(re-elected)</a:t>
            </a:r>
            <a:endParaRPr lang="en-GB" dirty="0"/>
          </a:p>
          <a:p>
            <a:pPr lvl="1"/>
            <a:r>
              <a:rPr lang="en-GB" dirty="0"/>
              <a:t>Prof. Paul Lecoq </a:t>
            </a:r>
          </a:p>
          <a:p>
            <a:pPr lvl="1"/>
            <a:r>
              <a:rPr lang="en-GB" dirty="0"/>
              <a:t>Prof. Richard Durst </a:t>
            </a:r>
            <a:r>
              <a:rPr lang="en-GB" i="1" dirty="0"/>
              <a:t>(re-elected)</a:t>
            </a:r>
          </a:p>
          <a:p>
            <a:pPr lvl="1"/>
            <a:endParaRPr lang="en-GB" i="1" dirty="0"/>
          </a:p>
          <a:p>
            <a:pPr marL="158750" lvl="0" indent="0">
              <a:buNone/>
            </a:pPr>
            <a:r>
              <a:rPr lang="en-GB" dirty="0"/>
              <a:t>We also reaffirm the role of </a:t>
            </a:r>
            <a:r>
              <a:rPr lang="en-GB" b="1" dirty="0"/>
              <a:t>Prof. François </a:t>
            </a:r>
            <a:r>
              <a:rPr lang="en-GB" b="1" dirty="0" err="1"/>
              <a:t>Pichault</a:t>
            </a:r>
            <a:r>
              <a:rPr lang="en-GB" dirty="0"/>
              <a:t> as </a:t>
            </a:r>
            <a:r>
              <a:rPr lang="en-GB" b="1" dirty="0"/>
              <a:t>Secretary-General</a:t>
            </a:r>
            <a:r>
              <a:rPr lang="en-GB" dirty="0"/>
              <a:t> of the Academy.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a:extLst>
            <a:ext uri="{FF2B5EF4-FFF2-40B4-BE49-F238E27FC236}">
              <a16:creationId xmlns:a16="http://schemas.microsoft.com/office/drawing/2014/main" id="{892A1BF5-BEEE-3ACA-8572-8E4F68E64B1B}"/>
            </a:ext>
          </a:extLst>
        </p:cNvPr>
        <p:cNvGrpSpPr/>
        <p:nvPr/>
      </p:nvGrpSpPr>
      <p:grpSpPr>
        <a:xfrm>
          <a:off x="0" y="0"/>
          <a:ext cx="0" cy="0"/>
          <a:chOff x="0" y="0"/>
          <a:chExt cx="0" cy="0"/>
        </a:xfrm>
      </p:grpSpPr>
      <p:sp>
        <p:nvSpPr>
          <p:cNvPr id="171" name="Google Shape;171;p4:notes">
            <a:extLst>
              <a:ext uri="{FF2B5EF4-FFF2-40B4-BE49-F238E27FC236}">
                <a16:creationId xmlns:a16="http://schemas.microsoft.com/office/drawing/2014/main" id="{E6C47BE6-8897-7B80-A3FC-510CC9E9486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4:notes">
            <a:extLst>
              <a:ext uri="{FF2B5EF4-FFF2-40B4-BE49-F238E27FC236}">
                <a16:creationId xmlns:a16="http://schemas.microsoft.com/office/drawing/2014/main" id="{EF66A1E3-83CD-08D3-EAB7-5032B98F3C8E}"/>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indent="0">
              <a:buNone/>
            </a:pPr>
            <a:r>
              <a:rPr lang="en-GB" b="0" i="0" u="none" strike="noStrike" dirty="0">
                <a:solidFill>
                  <a:srgbClr val="000000"/>
                </a:solidFill>
                <a:effectLst/>
              </a:rPr>
              <a:t>I’m pleased to present the composition of the new </a:t>
            </a:r>
            <a:r>
              <a:rPr lang="en-GB" b="1" i="0" u="none" strike="noStrike" dirty="0">
                <a:solidFill>
                  <a:srgbClr val="000000"/>
                </a:solidFill>
                <a:effectLst/>
              </a:rPr>
              <a:t>Executive Committee</a:t>
            </a:r>
            <a:r>
              <a:rPr lang="en-GB" b="0" i="0" u="none" strike="noStrike" dirty="0">
                <a:solidFill>
                  <a:srgbClr val="000000"/>
                </a:solidFill>
                <a:effectLst/>
              </a:rPr>
              <a:t>, as validated in the last Presidium meeting. This body ensures the continuity of governance and coordinates institutional priorities between Presidium meetings.</a:t>
            </a:r>
          </a:p>
          <a:p>
            <a:r>
              <a:rPr lang="en-GB" b="0" i="0" u="none" strike="noStrike" dirty="0">
                <a:solidFill>
                  <a:srgbClr val="000000"/>
                </a:solidFill>
                <a:effectLst/>
              </a:rPr>
              <a:t>In addition to the President and Vice-President, </a:t>
            </a:r>
            <a:r>
              <a:rPr lang="en-GB" b="1" i="0" u="none" strike="noStrike" dirty="0">
                <a:solidFill>
                  <a:srgbClr val="000000"/>
                </a:solidFill>
                <a:effectLst/>
              </a:rPr>
              <a:t>Prof. François </a:t>
            </a:r>
            <a:r>
              <a:rPr lang="en-GB" b="1" i="0" u="none" strike="noStrike" dirty="0" err="1">
                <a:solidFill>
                  <a:srgbClr val="000000"/>
                </a:solidFill>
                <a:effectLst/>
              </a:rPr>
              <a:t>Pichault</a:t>
            </a:r>
            <a:r>
              <a:rPr lang="en-GB" b="0" i="0" u="none" strike="noStrike" dirty="0">
                <a:solidFill>
                  <a:srgbClr val="000000"/>
                </a:solidFill>
                <a:effectLst/>
              </a:rPr>
              <a:t> has been reconfirmed as Secretary-General, ensuring legal, institutional, and continuity oversight.</a:t>
            </a:r>
          </a:p>
          <a:p>
            <a:r>
              <a:rPr lang="en-GB" b="1" i="0" u="none" strike="noStrike" dirty="0">
                <a:solidFill>
                  <a:srgbClr val="000000"/>
                </a:solidFill>
                <a:effectLst/>
              </a:rPr>
              <a:t>Prof. Richard Durst</a:t>
            </a:r>
            <a:r>
              <a:rPr lang="en-GB" b="0" i="0" u="none" strike="noStrike" dirty="0">
                <a:solidFill>
                  <a:srgbClr val="000000"/>
                </a:solidFill>
                <a:effectLst/>
              </a:rPr>
              <a:t> &amp; </a:t>
            </a:r>
            <a:r>
              <a:rPr lang="en-GB" b="1" i="0" u="none" strike="noStrike" dirty="0">
                <a:solidFill>
                  <a:srgbClr val="000000"/>
                </a:solidFill>
                <a:effectLst/>
              </a:rPr>
              <a:t>Prof. Natividad Santamaría</a:t>
            </a:r>
            <a:r>
              <a:rPr lang="en-GB" b="0" i="0" u="none" strike="noStrike" dirty="0">
                <a:solidFill>
                  <a:srgbClr val="000000"/>
                </a:solidFill>
                <a:effectLst/>
              </a:rPr>
              <a:t> joins as a </a:t>
            </a:r>
            <a:r>
              <a:rPr lang="en-GB" b="1" i="0" u="none" strike="noStrike" dirty="0">
                <a:solidFill>
                  <a:srgbClr val="000000"/>
                </a:solidFill>
                <a:effectLst/>
              </a:rPr>
              <a:t>core Presidium members</a:t>
            </a:r>
            <a:r>
              <a:rPr lang="en-GB" b="0" i="0" u="none" strike="noStrike" dirty="0">
                <a:solidFill>
                  <a:srgbClr val="000000"/>
                </a:solidFill>
                <a:effectLst/>
              </a:rPr>
              <a:t>, ensuring scientific depth and experience.</a:t>
            </a:r>
          </a:p>
          <a:p>
            <a:r>
              <a:rPr lang="en-GB" b="0" i="0" u="none" strike="noStrike" dirty="0">
                <a:solidFill>
                  <a:srgbClr val="000000"/>
                </a:solidFill>
                <a:effectLst/>
              </a:rPr>
              <a:t>This team will serve from </a:t>
            </a:r>
            <a:r>
              <a:rPr lang="en-GB" b="1" i="0" u="none" strike="noStrike" dirty="0">
                <a:solidFill>
                  <a:srgbClr val="000000"/>
                </a:solidFill>
                <a:effectLst/>
              </a:rPr>
              <a:t>1 November 2025 until 31 October 2028</a:t>
            </a:r>
            <a:r>
              <a:rPr lang="en-GB" b="0" i="0" u="none" strike="noStrike" dirty="0">
                <a:solidFill>
                  <a:srgbClr val="000000"/>
                </a:solidFill>
                <a:effectLst/>
              </a:rPr>
              <a:t>, in line with our Statutes.</a:t>
            </a:r>
          </a:p>
          <a:p>
            <a:pPr marL="158750" indent="0">
              <a:buNone/>
            </a:pPr>
            <a:r>
              <a:rPr lang="en-GB" b="0" i="0" u="none" strike="noStrike" dirty="0">
                <a:solidFill>
                  <a:srgbClr val="000000"/>
                </a:solidFill>
                <a:effectLst/>
              </a:rPr>
              <a:t>We count on their combined leadership to strengthen the Academy’s operations, partnerships, and global impact.</a:t>
            </a:r>
          </a:p>
        </p:txBody>
      </p:sp>
    </p:spTree>
    <p:extLst>
      <p:ext uri="{BB962C8B-B14F-4D97-AF65-F5344CB8AC3E}">
        <p14:creationId xmlns:p14="http://schemas.microsoft.com/office/powerpoint/2010/main" val="2410454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We now welcome the newly elected Division Officers, who form the Scientific Committees of each Division.</a:t>
            </a: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GB" dirty="0"/>
              <a:t>These elections took place between April and May 2025.</a:t>
            </a:r>
          </a:p>
          <a:p>
            <a:r>
              <a:rPr lang="en-GB" dirty="0"/>
              <a:t>8 Divisions have now a confirmed </a:t>
            </a:r>
            <a:r>
              <a:rPr lang="en-GB" b="1" dirty="0"/>
              <a:t>Head of Division</a:t>
            </a:r>
            <a:r>
              <a:rPr lang="en-GB" dirty="0"/>
              <a:t> and up to four </a:t>
            </a:r>
            <a:r>
              <a:rPr lang="en-GB" b="1" dirty="0"/>
              <a:t>Scientific Committee Members</a:t>
            </a:r>
            <a:r>
              <a:rPr lang="en-GB" dirty="0"/>
              <a:t>, all serving for a </a:t>
            </a:r>
            <a:r>
              <a:rPr lang="en-GB" b="1" dirty="0"/>
              <a:t>3-year term</a:t>
            </a:r>
            <a:r>
              <a:rPr lang="en-GB" dirty="0"/>
              <a:t> (May 2025 – April 2028). </a:t>
            </a:r>
            <a:r>
              <a:rPr lang="en-GB" b="1" u="sng" dirty="0"/>
              <a:t>Note that Earth &amp; Environmental Sc. Division was not able to open elections for Head of Division and as so, in the beginning of 2026 candidatures will open again.</a:t>
            </a:r>
          </a:p>
          <a:p>
            <a:pPr marL="158750" indent="0">
              <a:buNone/>
            </a:pPr>
            <a:endParaRPr lang="en-GB" dirty="0"/>
          </a:p>
          <a:p>
            <a:pPr marL="158750" indent="0">
              <a:buNone/>
            </a:pPr>
            <a:r>
              <a:rPr lang="en-GB" dirty="0"/>
              <a:t>We thank the outgoing Officers for their service and commitment, and we warmly welcome the new teams across all scientific areas.</a:t>
            </a:r>
          </a:p>
          <a:p>
            <a:pPr marL="457200" lvl="0" indent="-228600" algn="l" rtl="0">
              <a:lnSpc>
                <a:spcPct val="100000"/>
              </a:lnSpc>
              <a:spcBef>
                <a:spcPts val="0"/>
              </a:spcBef>
              <a:spcAft>
                <a:spcPts val="0"/>
              </a:spcAft>
              <a:buSzPts val="110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A5E996A8-C487-9781-E239-53E84C26E015}"/>
            </a:ext>
          </a:extLst>
        </p:cNvPr>
        <p:cNvGrpSpPr/>
        <p:nvPr/>
      </p:nvGrpSpPr>
      <p:grpSpPr>
        <a:xfrm>
          <a:off x="0" y="0"/>
          <a:ext cx="0" cy="0"/>
          <a:chOff x="0" y="0"/>
          <a:chExt cx="0" cy="0"/>
        </a:xfrm>
      </p:grpSpPr>
      <p:sp>
        <p:nvSpPr>
          <p:cNvPr id="209" name="Google Shape;209;p8:notes">
            <a:extLst>
              <a:ext uri="{FF2B5EF4-FFF2-40B4-BE49-F238E27FC236}">
                <a16:creationId xmlns:a16="http://schemas.microsoft.com/office/drawing/2014/main" id="{0D28C4D8-D361-D595-3450-41655B53B47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8:notes">
            <a:extLst>
              <a:ext uri="{FF2B5EF4-FFF2-40B4-BE49-F238E27FC236}">
                <a16:creationId xmlns:a16="http://schemas.microsoft.com/office/drawing/2014/main" id="{202ECD00-FA02-7143-EDD3-C05B1DCB78D0}"/>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870443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02F62458-E1C7-D1F7-A386-343079C3FC20}"/>
            </a:ext>
          </a:extLst>
        </p:cNvPr>
        <p:cNvGrpSpPr/>
        <p:nvPr/>
      </p:nvGrpSpPr>
      <p:grpSpPr>
        <a:xfrm>
          <a:off x="0" y="0"/>
          <a:ext cx="0" cy="0"/>
          <a:chOff x="0" y="0"/>
          <a:chExt cx="0" cy="0"/>
        </a:xfrm>
      </p:grpSpPr>
      <p:sp>
        <p:nvSpPr>
          <p:cNvPr id="209" name="Google Shape;209;p8:notes">
            <a:extLst>
              <a:ext uri="{FF2B5EF4-FFF2-40B4-BE49-F238E27FC236}">
                <a16:creationId xmlns:a16="http://schemas.microsoft.com/office/drawing/2014/main" id="{18EF7E83-FE0E-2A44-E527-CB54B4EA1D3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8:notes">
            <a:extLst>
              <a:ext uri="{FF2B5EF4-FFF2-40B4-BE49-F238E27FC236}">
                <a16:creationId xmlns:a16="http://schemas.microsoft.com/office/drawing/2014/main" id="{8119FCDD-3828-B415-0C29-40493B823288}"/>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075418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663E4-0BE9-F626-1621-A4EB5EA1078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F7A01F2D-09A2-EC87-2500-A18763B4B4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E1C1367E-77D6-6953-B42A-D4B301235517}"/>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17C08640-24D9-BF25-A551-2D883E31E8E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56F47BE8-8C6F-4799-F3F5-5ADB1AC947CC}"/>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4075579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1B58D-184E-B31C-99C8-CE0086AB3365}"/>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62A3BE35-A654-94D5-147C-3BCC3649050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9CBFC27-CAB7-56F4-8A09-8B68B1502A3D}"/>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A31199D8-2102-CDCB-1A3A-19104B9204D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A80265A-6E5F-6841-ACFE-9780ECCF6905}"/>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03762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4900E1-9729-1BFC-AF8C-128EE30E62D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787D5C02-BFCF-F5F8-3406-127958EFDBF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EA433F4-B0EE-325B-E3DE-109BAA6C8EB7}"/>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64D7A1C3-98DC-B6D6-E7BF-C1B92D7FA1B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CC875BE-D596-AC54-87C0-A8BC6755071F}"/>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580854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11"/>
        <p:cNvGrpSpPr/>
        <p:nvPr/>
      </p:nvGrpSpPr>
      <p:grpSpPr>
        <a:xfrm>
          <a:off x="0" y="0"/>
          <a:ext cx="0" cy="0"/>
          <a:chOff x="0" y="0"/>
          <a:chExt cx="0" cy="0"/>
        </a:xfrm>
      </p:grpSpPr>
      <p:sp>
        <p:nvSpPr>
          <p:cNvPr id="12" name="Google Shape;12;p35"/>
          <p:cNvSpPr txBox="1">
            <a:spLocks noGrp="1"/>
          </p:cNvSpPr>
          <p:nvPr>
            <p:ph type="title"/>
          </p:nvPr>
        </p:nvSpPr>
        <p:spPr>
          <a:xfrm>
            <a:off x="950967" y="731533"/>
            <a:ext cx="10290000" cy="63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000"/>
              <a:buNone/>
              <a:defRPr b="1"/>
            </a:lvl2pPr>
            <a:lvl3pPr lvl="2" algn="ctr">
              <a:lnSpc>
                <a:spcPct val="100000"/>
              </a:lnSpc>
              <a:spcBef>
                <a:spcPts val="0"/>
              </a:spcBef>
              <a:spcAft>
                <a:spcPts val="0"/>
              </a:spcAft>
              <a:buSzPts val="3000"/>
              <a:buNone/>
              <a:defRPr b="1"/>
            </a:lvl3pPr>
            <a:lvl4pPr lvl="3" algn="ctr">
              <a:lnSpc>
                <a:spcPct val="100000"/>
              </a:lnSpc>
              <a:spcBef>
                <a:spcPts val="0"/>
              </a:spcBef>
              <a:spcAft>
                <a:spcPts val="0"/>
              </a:spcAft>
              <a:buSzPts val="3000"/>
              <a:buNone/>
              <a:defRPr b="1"/>
            </a:lvl4pPr>
            <a:lvl5pPr lvl="4" algn="ctr">
              <a:lnSpc>
                <a:spcPct val="100000"/>
              </a:lnSpc>
              <a:spcBef>
                <a:spcPts val="0"/>
              </a:spcBef>
              <a:spcAft>
                <a:spcPts val="0"/>
              </a:spcAft>
              <a:buSzPts val="3000"/>
              <a:buNone/>
              <a:defRPr b="1"/>
            </a:lvl5pPr>
            <a:lvl6pPr lvl="5" algn="ctr">
              <a:lnSpc>
                <a:spcPct val="100000"/>
              </a:lnSpc>
              <a:spcBef>
                <a:spcPts val="0"/>
              </a:spcBef>
              <a:spcAft>
                <a:spcPts val="0"/>
              </a:spcAft>
              <a:buSzPts val="3000"/>
              <a:buNone/>
              <a:defRPr b="1"/>
            </a:lvl6pPr>
            <a:lvl7pPr lvl="6" algn="ctr">
              <a:lnSpc>
                <a:spcPct val="100000"/>
              </a:lnSpc>
              <a:spcBef>
                <a:spcPts val="0"/>
              </a:spcBef>
              <a:spcAft>
                <a:spcPts val="0"/>
              </a:spcAft>
              <a:buSzPts val="3000"/>
              <a:buNone/>
              <a:defRPr b="1"/>
            </a:lvl7pPr>
            <a:lvl8pPr lvl="7" algn="ctr">
              <a:lnSpc>
                <a:spcPct val="100000"/>
              </a:lnSpc>
              <a:spcBef>
                <a:spcPts val="0"/>
              </a:spcBef>
              <a:spcAft>
                <a:spcPts val="0"/>
              </a:spcAft>
              <a:buSzPts val="3000"/>
              <a:buNone/>
              <a:defRPr b="1"/>
            </a:lvl8pPr>
            <a:lvl9pPr lvl="8" algn="ctr">
              <a:lnSpc>
                <a:spcPct val="100000"/>
              </a:lnSpc>
              <a:spcBef>
                <a:spcPts val="0"/>
              </a:spcBef>
              <a:spcAft>
                <a:spcPts val="0"/>
              </a:spcAft>
              <a:buSzPts val="3000"/>
              <a:buNone/>
              <a:defRPr b="1"/>
            </a:lvl9pPr>
          </a:lstStyle>
          <a:p>
            <a:endParaRPr/>
          </a:p>
        </p:txBody>
      </p:sp>
      <p:sp>
        <p:nvSpPr>
          <p:cNvPr id="13" name="Google Shape;13;p35"/>
          <p:cNvSpPr txBox="1">
            <a:spLocks noGrp="1"/>
          </p:cNvSpPr>
          <p:nvPr>
            <p:ph type="title" idx="2"/>
          </p:nvPr>
        </p:nvSpPr>
        <p:spPr>
          <a:xfrm>
            <a:off x="1225400" y="2296233"/>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14" name="Google Shape;14;p35"/>
          <p:cNvSpPr txBox="1">
            <a:spLocks noGrp="1"/>
          </p:cNvSpPr>
          <p:nvPr>
            <p:ph type="title" idx="3"/>
          </p:nvPr>
        </p:nvSpPr>
        <p:spPr>
          <a:xfrm>
            <a:off x="1225409" y="1488119"/>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15" name="Google Shape;15;p35"/>
          <p:cNvSpPr txBox="1">
            <a:spLocks noGrp="1"/>
          </p:cNvSpPr>
          <p:nvPr>
            <p:ph type="subTitle" idx="1"/>
          </p:nvPr>
        </p:nvSpPr>
        <p:spPr>
          <a:xfrm>
            <a:off x="1225415" y="3071320"/>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5"/>
          <p:cNvSpPr txBox="1">
            <a:spLocks noGrp="1"/>
          </p:cNvSpPr>
          <p:nvPr>
            <p:ph type="title" idx="4"/>
          </p:nvPr>
        </p:nvSpPr>
        <p:spPr>
          <a:xfrm>
            <a:off x="4708680" y="2296233"/>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17" name="Google Shape;17;p35"/>
          <p:cNvSpPr txBox="1">
            <a:spLocks noGrp="1"/>
          </p:cNvSpPr>
          <p:nvPr>
            <p:ph type="title" idx="5"/>
          </p:nvPr>
        </p:nvSpPr>
        <p:spPr>
          <a:xfrm>
            <a:off x="4708675" y="1488119"/>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18" name="Google Shape;18;p35"/>
          <p:cNvSpPr txBox="1">
            <a:spLocks noGrp="1"/>
          </p:cNvSpPr>
          <p:nvPr>
            <p:ph type="subTitle" idx="6"/>
          </p:nvPr>
        </p:nvSpPr>
        <p:spPr>
          <a:xfrm>
            <a:off x="4708681" y="3071320"/>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5"/>
          <p:cNvSpPr txBox="1">
            <a:spLocks noGrp="1"/>
          </p:cNvSpPr>
          <p:nvPr>
            <p:ph type="title" idx="7"/>
          </p:nvPr>
        </p:nvSpPr>
        <p:spPr>
          <a:xfrm>
            <a:off x="8191924" y="2296233"/>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20" name="Google Shape;20;p35"/>
          <p:cNvSpPr txBox="1">
            <a:spLocks noGrp="1"/>
          </p:cNvSpPr>
          <p:nvPr>
            <p:ph type="title" idx="8"/>
          </p:nvPr>
        </p:nvSpPr>
        <p:spPr>
          <a:xfrm>
            <a:off x="8191941" y="1488119"/>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21" name="Google Shape;21;p35"/>
          <p:cNvSpPr txBox="1">
            <a:spLocks noGrp="1"/>
          </p:cNvSpPr>
          <p:nvPr>
            <p:ph type="subTitle" idx="9"/>
          </p:nvPr>
        </p:nvSpPr>
        <p:spPr>
          <a:xfrm>
            <a:off x="8191948" y="3071301"/>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title" idx="13"/>
          </p:nvPr>
        </p:nvSpPr>
        <p:spPr>
          <a:xfrm>
            <a:off x="1225400" y="4660556"/>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23" name="Google Shape;23;p35"/>
          <p:cNvSpPr txBox="1">
            <a:spLocks noGrp="1"/>
          </p:cNvSpPr>
          <p:nvPr>
            <p:ph type="title" idx="14"/>
          </p:nvPr>
        </p:nvSpPr>
        <p:spPr>
          <a:xfrm>
            <a:off x="1225409" y="3856776"/>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24" name="Google Shape;24;p35"/>
          <p:cNvSpPr txBox="1">
            <a:spLocks noGrp="1"/>
          </p:cNvSpPr>
          <p:nvPr>
            <p:ph type="subTitle" idx="15"/>
          </p:nvPr>
        </p:nvSpPr>
        <p:spPr>
          <a:xfrm>
            <a:off x="1225415" y="5442089"/>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5"/>
          <p:cNvSpPr txBox="1">
            <a:spLocks noGrp="1"/>
          </p:cNvSpPr>
          <p:nvPr>
            <p:ph type="title" idx="16"/>
          </p:nvPr>
        </p:nvSpPr>
        <p:spPr>
          <a:xfrm>
            <a:off x="4708681" y="4660560"/>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26" name="Google Shape;26;p35"/>
          <p:cNvSpPr txBox="1">
            <a:spLocks noGrp="1"/>
          </p:cNvSpPr>
          <p:nvPr>
            <p:ph type="title" idx="17"/>
          </p:nvPr>
        </p:nvSpPr>
        <p:spPr>
          <a:xfrm>
            <a:off x="4708675" y="3856776"/>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27" name="Google Shape;27;p35"/>
          <p:cNvSpPr txBox="1">
            <a:spLocks noGrp="1"/>
          </p:cNvSpPr>
          <p:nvPr>
            <p:ph type="subTitle" idx="18"/>
          </p:nvPr>
        </p:nvSpPr>
        <p:spPr>
          <a:xfrm>
            <a:off x="4708681" y="5442088"/>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5"/>
          <p:cNvSpPr txBox="1">
            <a:spLocks noGrp="1"/>
          </p:cNvSpPr>
          <p:nvPr>
            <p:ph type="title" idx="19"/>
          </p:nvPr>
        </p:nvSpPr>
        <p:spPr>
          <a:xfrm>
            <a:off x="8191924" y="4660553"/>
            <a:ext cx="2504800" cy="7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sz="2400"/>
            </a:lvl1pPr>
            <a:lvl2pPr lvl="1" algn="l">
              <a:lnSpc>
                <a:spcPct val="100000"/>
              </a:lnSpc>
              <a:spcBef>
                <a:spcPts val="0"/>
              </a:spcBef>
              <a:spcAft>
                <a:spcPts val="0"/>
              </a:spcAft>
              <a:buSzPts val="2000"/>
              <a:buNone/>
              <a:defRPr sz="2667"/>
            </a:lvl2pPr>
            <a:lvl3pPr lvl="2" algn="l">
              <a:lnSpc>
                <a:spcPct val="100000"/>
              </a:lnSpc>
              <a:spcBef>
                <a:spcPts val="0"/>
              </a:spcBef>
              <a:spcAft>
                <a:spcPts val="0"/>
              </a:spcAft>
              <a:buSzPts val="2000"/>
              <a:buNone/>
              <a:defRPr sz="2667"/>
            </a:lvl3pPr>
            <a:lvl4pPr lvl="3" algn="l">
              <a:lnSpc>
                <a:spcPct val="100000"/>
              </a:lnSpc>
              <a:spcBef>
                <a:spcPts val="0"/>
              </a:spcBef>
              <a:spcAft>
                <a:spcPts val="0"/>
              </a:spcAft>
              <a:buSzPts val="2000"/>
              <a:buNone/>
              <a:defRPr sz="2667"/>
            </a:lvl4pPr>
            <a:lvl5pPr lvl="4" algn="l">
              <a:lnSpc>
                <a:spcPct val="100000"/>
              </a:lnSpc>
              <a:spcBef>
                <a:spcPts val="0"/>
              </a:spcBef>
              <a:spcAft>
                <a:spcPts val="0"/>
              </a:spcAft>
              <a:buSzPts val="2000"/>
              <a:buNone/>
              <a:defRPr sz="2667"/>
            </a:lvl5pPr>
            <a:lvl6pPr lvl="5" algn="l">
              <a:lnSpc>
                <a:spcPct val="100000"/>
              </a:lnSpc>
              <a:spcBef>
                <a:spcPts val="0"/>
              </a:spcBef>
              <a:spcAft>
                <a:spcPts val="0"/>
              </a:spcAft>
              <a:buSzPts val="2000"/>
              <a:buNone/>
              <a:defRPr sz="2667"/>
            </a:lvl6pPr>
            <a:lvl7pPr lvl="6" algn="l">
              <a:lnSpc>
                <a:spcPct val="100000"/>
              </a:lnSpc>
              <a:spcBef>
                <a:spcPts val="0"/>
              </a:spcBef>
              <a:spcAft>
                <a:spcPts val="0"/>
              </a:spcAft>
              <a:buSzPts val="2000"/>
              <a:buNone/>
              <a:defRPr sz="2667"/>
            </a:lvl7pPr>
            <a:lvl8pPr lvl="7" algn="l">
              <a:lnSpc>
                <a:spcPct val="100000"/>
              </a:lnSpc>
              <a:spcBef>
                <a:spcPts val="0"/>
              </a:spcBef>
              <a:spcAft>
                <a:spcPts val="0"/>
              </a:spcAft>
              <a:buSzPts val="2000"/>
              <a:buNone/>
              <a:defRPr sz="2667"/>
            </a:lvl8pPr>
            <a:lvl9pPr lvl="8" algn="l">
              <a:lnSpc>
                <a:spcPct val="100000"/>
              </a:lnSpc>
              <a:spcBef>
                <a:spcPts val="0"/>
              </a:spcBef>
              <a:spcAft>
                <a:spcPts val="0"/>
              </a:spcAft>
              <a:buSzPts val="2000"/>
              <a:buNone/>
              <a:defRPr sz="2667"/>
            </a:lvl9pPr>
          </a:lstStyle>
          <a:p>
            <a:endParaRPr/>
          </a:p>
        </p:txBody>
      </p:sp>
      <p:sp>
        <p:nvSpPr>
          <p:cNvPr id="29" name="Google Shape;29;p35"/>
          <p:cNvSpPr txBox="1">
            <a:spLocks noGrp="1"/>
          </p:cNvSpPr>
          <p:nvPr>
            <p:ph type="title" idx="20"/>
          </p:nvPr>
        </p:nvSpPr>
        <p:spPr>
          <a:xfrm>
            <a:off x="8191941" y="3856776"/>
            <a:ext cx="1667200" cy="791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3000"/>
              <a:buNone/>
              <a:defRPr sz="4667">
                <a:solidFill>
                  <a:schemeClr val="dk2"/>
                </a:solidFill>
              </a:defRPr>
            </a:lvl1pPr>
            <a:lvl2pPr lvl="1" algn="l">
              <a:lnSpc>
                <a:spcPct val="100000"/>
              </a:lnSpc>
              <a:spcBef>
                <a:spcPts val="0"/>
              </a:spcBef>
              <a:spcAft>
                <a:spcPts val="0"/>
              </a:spcAft>
              <a:buSzPts val="3000"/>
              <a:buNone/>
              <a:defRPr sz="4000"/>
            </a:lvl2pPr>
            <a:lvl3pPr lvl="2" algn="l">
              <a:lnSpc>
                <a:spcPct val="100000"/>
              </a:lnSpc>
              <a:spcBef>
                <a:spcPts val="0"/>
              </a:spcBef>
              <a:spcAft>
                <a:spcPts val="0"/>
              </a:spcAft>
              <a:buSzPts val="3000"/>
              <a:buNone/>
              <a:defRPr sz="4000"/>
            </a:lvl3pPr>
            <a:lvl4pPr lvl="3" algn="l">
              <a:lnSpc>
                <a:spcPct val="100000"/>
              </a:lnSpc>
              <a:spcBef>
                <a:spcPts val="0"/>
              </a:spcBef>
              <a:spcAft>
                <a:spcPts val="0"/>
              </a:spcAft>
              <a:buSzPts val="3000"/>
              <a:buNone/>
              <a:defRPr sz="4000"/>
            </a:lvl4pPr>
            <a:lvl5pPr lvl="4" algn="l">
              <a:lnSpc>
                <a:spcPct val="100000"/>
              </a:lnSpc>
              <a:spcBef>
                <a:spcPts val="0"/>
              </a:spcBef>
              <a:spcAft>
                <a:spcPts val="0"/>
              </a:spcAft>
              <a:buSzPts val="3000"/>
              <a:buNone/>
              <a:defRPr sz="4000"/>
            </a:lvl5pPr>
            <a:lvl6pPr lvl="5" algn="l">
              <a:lnSpc>
                <a:spcPct val="100000"/>
              </a:lnSpc>
              <a:spcBef>
                <a:spcPts val="0"/>
              </a:spcBef>
              <a:spcAft>
                <a:spcPts val="0"/>
              </a:spcAft>
              <a:buSzPts val="3000"/>
              <a:buNone/>
              <a:defRPr sz="4000"/>
            </a:lvl6pPr>
            <a:lvl7pPr lvl="6" algn="l">
              <a:lnSpc>
                <a:spcPct val="100000"/>
              </a:lnSpc>
              <a:spcBef>
                <a:spcPts val="0"/>
              </a:spcBef>
              <a:spcAft>
                <a:spcPts val="0"/>
              </a:spcAft>
              <a:buSzPts val="3000"/>
              <a:buNone/>
              <a:defRPr sz="4000"/>
            </a:lvl7pPr>
            <a:lvl8pPr lvl="7" algn="l">
              <a:lnSpc>
                <a:spcPct val="100000"/>
              </a:lnSpc>
              <a:spcBef>
                <a:spcPts val="0"/>
              </a:spcBef>
              <a:spcAft>
                <a:spcPts val="0"/>
              </a:spcAft>
              <a:buSzPts val="3000"/>
              <a:buNone/>
              <a:defRPr sz="4000"/>
            </a:lvl8pPr>
            <a:lvl9pPr lvl="8" algn="l">
              <a:lnSpc>
                <a:spcPct val="100000"/>
              </a:lnSpc>
              <a:spcBef>
                <a:spcPts val="0"/>
              </a:spcBef>
              <a:spcAft>
                <a:spcPts val="0"/>
              </a:spcAft>
              <a:buSzPts val="3000"/>
              <a:buNone/>
              <a:defRPr sz="4000"/>
            </a:lvl9pPr>
          </a:lstStyle>
          <a:p>
            <a:endParaRPr/>
          </a:p>
        </p:txBody>
      </p:sp>
      <p:sp>
        <p:nvSpPr>
          <p:cNvPr id="30" name="Google Shape;30;p35"/>
          <p:cNvSpPr txBox="1">
            <a:spLocks noGrp="1"/>
          </p:cNvSpPr>
          <p:nvPr>
            <p:ph type="subTitle" idx="21"/>
          </p:nvPr>
        </p:nvSpPr>
        <p:spPr>
          <a:xfrm>
            <a:off x="8191948" y="5442088"/>
            <a:ext cx="2779200" cy="646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86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1" name="Google Shape;31;p35"/>
          <p:cNvCxnSpPr/>
          <p:nvPr/>
        </p:nvCxnSpPr>
        <p:spPr>
          <a:xfrm>
            <a:off x="955133" y="1488133"/>
            <a:ext cx="0" cy="5490400"/>
          </a:xfrm>
          <a:prstGeom prst="straightConnector1">
            <a:avLst/>
          </a:prstGeom>
          <a:noFill/>
          <a:ln w="19050" cap="flat" cmpd="sng">
            <a:solidFill>
              <a:schemeClr val="dk2"/>
            </a:solidFill>
            <a:prstDash val="solid"/>
            <a:round/>
            <a:headEnd type="none" w="sm" len="sm"/>
            <a:tailEnd type="none" w="sm" len="sm"/>
          </a:ln>
        </p:spPr>
      </p:cxnSp>
      <p:pic>
        <p:nvPicPr>
          <p:cNvPr id="32" name="Google Shape;32;p35"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72061054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3"/>
        <p:cNvGrpSpPr/>
        <p:nvPr/>
      </p:nvGrpSpPr>
      <p:grpSpPr>
        <a:xfrm>
          <a:off x="0" y="0"/>
          <a:ext cx="0" cy="0"/>
          <a:chOff x="0" y="0"/>
          <a:chExt cx="0" cy="0"/>
        </a:xfrm>
      </p:grpSpPr>
      <p:sp>
        <p:nvSpPr>
          <p:cNvPr id="34" name="Google Shape;34;p36"/>
          <p:cNvSpPr/>
          <p:nvPr/>
        </p:nvSpPr>
        <p:spPr>
          <a:xfrm>
            <a:off x="955128" y="714200"/>
            <a:ext cx="4242000" cy="4646400"/>
          </a:xfrm>
          <a:prstGeom prst="rect">
            <a:avLst/>
          </a:prstGeom>
          <a:solidFill>
            <a:srgbClr val="F3EA3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5" name="Google Shape;35;p36"/>
          <p:cNvSpPr txBox="1">
            <a:spLocks noGrp="1"/>
          </p:cNvSpPr>
          <p:nvPr>
            <p:ph type="title"/>
          </p:nvPr>
        </p:nvSpPr>
        <p:spPr>
          <a:xfrm>
            <a:off x="2955867" y="1403200"/>
            <a:ext cx="5145200" cy="170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800"/>
              <a:buNone/>
              <a:defRPr sz="4667"/>
            </a:lvl1pPr>
            <a:lvl2pPr lvl="1" algn="l">
              <a:lnSpc>
                <a:spcPct val="100000"/>
              </a:lnSpc>
              <a:spcBef>
                <a:spcPts val="0"/>
              </a:spcBef>
              <a:spcAft>
                <a:spcPts val="0"/>
              </a:spcAft>
              <a:buSzPts val="3000"/>
              <a:buNone/>
              <a:defRPr sz="4667">
                <a:solidFill>
                  <a:schemeClr val="dk2"/>
                </a:solidFill>
              </a:defRPr>
            </a:lvl2pPr>
            <a:lvl3pPr lvl="2" algn="l">
              <a:lnSpc>
                <a:spcPct val="100000"/>
              </a:lnSpc>
              <a:spcBef>
                <a:spcPts val="0"/>
              </a:spcBef>
              <a:spcAft>
                <a:spcPts val="0"/>
              </a:spcAft>
              <a:buSzPts val="3000"/>
              <a:buNone/>
              <a:defRPr sz="4667">
                <a:solidFill>
                  <a:schemeClr val="dk2"/>
                </a:solidFill>
              </a:defRPr>
            </a:lvl3pPr>
            <a:lvl4pPr lvl="3" algn="l">
              <a:lnSpc>
                <a:spcPct val="100000"/>
              </a:lnSpc>
              <a:spcBef>
                <a:spcPts val="0"/>
              </a:spcBef>
              <a:spcAft>
                <a:spcPts val="0"/>
              </a:spcAft>
              <a:buSzPts val="3000"/>
              <a:buNone/>
              <a:defRPr sz="4667">
                <a:solidFill>
                  <a:schemeClr val="dk2"/>
                </a:solidFill>
              </a:defRPr>
            </a:lvl4pPr>
            <a:lvl5pPr lvl="4" algn="l">
              <a:lnSpc>
                <a:spcPct val="100000"/>
              </a:lnSpc>
              <a:spcBef>
                <a:spcPts val="0"/>
              </a:spcBef>
              <a:spcAft>
                <a:spcPts val="0"/>
              </a:spcAft>
              <a:buSzPts val="3000"/>
              <a:buNone/>
              <a:defRPr sz="4667">
                <a:solidFill>
                  <a:schemeClr val="dk2"/>
                </a:solidFill>
              </a:defRPr>
            </a:lvl5pPr>
            <a:lvl6pPr lvl="5" algn="l">
              <a:lnSpc>
                <a:spcPct val="100000"/>
              </a:lnSpc>
              <a:spcBef>
                <a:spcPts val="0"/>
              </a:spcBef>
              <a:spcAft>
                <a:spcPts val="0"/>
              </a:spcAft>
              <a:buSzPts val="3000"/>
              <a:buNone/>
              <a:defRPr sz="4667">
                <a:solidFill>
                  <a:schemeClr val="dk2"/>
                </a:solidFill>
              </a:defRPr>
            </a:lvl6pPr>
            <a:lvl7pPr lvl="6" algn="l">
              <a:lnSpc>
                <a:spcPct val="100000"/>
              </a:lnSpc>
              <a:spcBef>
                <a:spcPts val="0"/>
              </a:spcBef>
              <a:spcAft>
                <a:spcPts val="0"/>
              </a:spcAft>
              <a:buSzPts val="3000"/>
              <a:buNone/>
              <a:defRPr sz="4667">
                <a:solidFill>
                  <a:schemeClr val="dk2"/>
                </a:solidFill>
              </a:defRPr>
            </a:lvl7pPr>
            <a:lvl8pPr lvl="7" algn="l">
              <a:lnSpc>
                <a:spcPct val="100000"/>
              </a:lnSpc>
              <a:spcBef>
                <a:spcPts val="0"/>
              </a:spcBef>
              <a:spcAft>
                <a:spcPts val="0"/>
              </a:spcAft>
              <a:buSzPts val="3000"/>
              <a:buNone/>
              <a:defRPr sz="4667">
                <a:solidFill>
                  <a:schemeClr val="dk2"/>
                </a:solidFill>
              </a:defRPr>
            </a:lvl8pPr>
            <a:lvl9pPr lvl="8" algn="l">
              <a:lnSpc>
                <a:spcPct val="100000"/>
              </a:lnSpc>
              <a:spcBef>
                <a:spcPts val="0"/>
              </a:spcBef>
              <a:spcAft>
                <a:spcPts val="0"/>
              </a:spcAft>
              <a:buSzPts val="3000"/>
              <a:buNone/>
              <a:defRPr sz="4667">
                <a:solidFill>
                  <a:schemeClr val="dk2"/>
                </a:solidFill>
              </a:defRPr>
            </a:lvl9pPr>
          </a:lstStyle>
          <a:p>
            <a:endParaRPr/>
          </a:p>
        </p:txBody>
      </p:sp>
      <p:sp>
        <p:nvSpPr>
          <p:cNvPr id="36" name="Google Shape;36;p36"/>
          <p:cNvSpPr txBox="1">
            <a:spLocks noGrp="1"/>
          </p:cNvSpPr>
          <p:nvPr>
            <p:ph type="subTitle" idx="1"/>
          </p:nvPr>
        </p:nvSpPr>
        <p:spPr>
          <a:xfrm>
            <a:off x="6095967" y="3429000"/>
            <a:ext cx="4066400" cy="20180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7" name="Google Shape;37;p36"/>
          <p:cNvCxnSpPr/>
          <p:nvPr/>
        </p:nvCxnSpPr>
        <p:spPr>
          <a:xfrm>
            <a:off x="950767" y="6343287"/>
            <a:ext cx="10290400" cy="0"/>
          </a:xfrm>
          <a:prstGeom prst="straightConnector1">
            <a:avLst/>
          </a:prstGeom>
          <a:noFill/>
          <a:ln w="19050" cap="flat" cmpd="sng">
            <a:solidFill>
              <a:schemeClr val="dk2"/>
            </a:solidFill>
            <a:prstDash val="solid"/>
            <a:round/>
            <a:headEnd type="none" w="sm" len="sm"/>
            <a:tailEnd type="none" w="sm" len="sm"/>
          </a:ln>
        </p:spPr>
      </p:cxnSp>
      <p:pic>
        <p:nvPicPr>
          <p:cNvPr id="38" name="Google Shape;38;p36"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108110062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userDrawn="1">
  <p:cSld name="1_One column text">
    <p:spTree>
      <p:nvGrpSpPr>
        <p:cNvPr id="1" name="Shape 33"/>
        <p:cNvGrpSpPr/>
        <p:nvPr/>
      </p:nvGrpSpPr>
      <p:grpSpPr>
        <a:xfrm>
          <a:off x="0" y="0"/>
          <a:ext cx="0" cy="0"/>
          <a:chOff x="0" y="0"/>
          <a:chExt cx="0" cy="0"/>
        </a:xfrm>
      </p:grpSpPr>
      <p:sp>
        <p:nvSpPr>
          <p:cNvPr id="34" name="Google Shape;34;p36"/>
          <p:cNvSpPr/>
          <p:nvPr/>
        </p:nvSpPr>
        <p:spPr>
          <a:xfrm>
            <a:off x="0" y="6343288"/>
            <a:ext cx="2013527" cy="514712"/>
          </a:xfrm>
          <a:prstGeom prst="rect">
            <a:avLst/>
          </a:prstGeom>
          <a:solidFill>
            <a:srgbClr val="F3EA33"/>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pic>
        <p:nvPicPr>
          <p:cNvPr id="38" name="Google Shape;38;p36"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
        <p:nvSpPr>
          <p:cNvPr id="2" name="Google Shape;167;p3">
            <a:extLst>
              <a:ext uri="{FF2B5EF4-FFF2-40B4-BE49-F238E27FC236}">
                <a16:creationId xmlns:a16="http://schemas.microsoft.com/office/drawing/2014/main" id="{453CB8FF-B821-6527-08B3-D86CA1BFDB55}"/>
              </a:ext>
            </a:extLst>
          </p:cNvPr>
          <p:cNvSpPr txBox="1">
            <a:spLocks/>
          </p:cNvSpPr>
          <p:nvPr userDrawn="1"/>
        </p:nvSpPr>
        <p:spPr>
          <a:xfrm>
            <a:off x="1340172" y="6405915"/>
            <a:ext cx="515435" cy="3810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lgn="r"/>
            <a:r>
              <a:rPr lang="en-GB" sz="2667" b="1" dirty="0">
                <a:solidFill>
                  <a:srgbClr val="004A82"/>
                </a:solidFill>
              </a:rPr>
              <a:t>1</a:t>
            </a:r>
          </a:p>
        </p:txBody>
      </p:sp>
    </p:spTree>
    <p:extLst>
      <p:ext uri="{BB962C8B-B14F-4D97-AF65-F5344CB8AC3E}">
        <p14:creationId xmlns:p14="http://schemas.microsoft.com/office/powerpoint/2010/main" val="219992683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39"/>
        <p:cNvGrpSpPr/>
        <p:nvPr/>
      </p:nvGrpSpPr>
      <p:grpSpPr>
        <a:xfrm>
          <a:off x="0" y="0"/>
          <a:ext cx="0" cy="0"/>
          <a:chOff x="0" y="0"/>
          <a:chExt cx="0" cy="0"/>
        </a:xfrm>
      </p:grpSpPr>
      <p:sp>
        <p:nvSpPr>
          <p:cNvPr id="40" name="Google Shape;40;p37"/>
          <p:cNvSpPr txBox="1">
            <a:spLocks noGrp="1"/>
          </p:cNvSpPr>
          <p:nvPr>
            <p:ph type="title"/>
          </p:nvPr>
        </p:nvSpPr>
        <p:spPr>
          <a:xfrm>
            <a:off x="950967" y="731533"/>
            <a:ext cx="10290000" cy="63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cxnSp>
        <p:nvCxnSpPr>
          <p:cNvPr id="41" name="Google Shape;41;p37"/>
          <p:cNvCxnSpPr/>
          <p:nvPr/>
        </p:nvCxnSpPr>
        <p:spPr>
          <a:xfrm>
            <a:off x="8600" y="355649"/>
            <a:ext cx="3528000" cy="0"/>
          </a:xfrm>
          <a:prstGeom prst="straightConnector1">
            <a:avLst/>
          </a:prstGeom>
          <a:noFill/>
          <a:ln w="19050" cap="flat" cmpd="sng">
            <a:solidFill>
              <a:schemeClr val="dk2"/>
            </a:solidFill>
            <a:prstDash val="solid"/>
            <a:round/>
            <a:headEnd type="none" w="sm" len="sm"/>
            <a:tailEnd type="none" w="sm" len="sm"/>
          </a:ln>
        </p:spPr>
      </p:cxnSp>
      <p:pic>
        <p:nvPicPr>
          <p:cNvPr id="42" name="Google Shape;42;p37"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138321358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63"/>
        <p:cNvGrpSpPr/>
        <p:nvPr/>
      </p:nvGrpSpPr>
      <p:grpSpPr>
        <a:xfrm>
          <a:off x="0" y="0"/>
          <a:ext cx="0" cy="0"/>
          <a:chOff x="0" y="0"/>
          <a:chExt cx="0" cy="0"/>
        </a:xfrm>
      </p:grpSpPr>
      <p:sp>
        <p:nvSpPr>
          <p:cNvPr id="64" name="Google Shape;64;p41"/>
          <p:cNvSpPr txBox="1">
            <a:spLocks noGrp="1"/>
          </p:cNvSpPr>
          <p:nvPr>
            <p:ph type="subTitle" idx="1"/>
          </p:nvPr>
        </p:nvSpPr>
        <p:spPr>
          <a:xfrm>
            <a:off x="1382619" y="1825995"/>
            <a:ext cx="3408400" cy="456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Font typeface="Josefin Sans"/>
              <a:buNone/>
              <a:defRPr sz="2667">
                <a:latin typeface="Marcellus"/>
                <a:ea typeface="Marcellus"/>
                <a:cs typeface="Marcellus"/>
                <a:sym typeface="Marcellus"/>
              </a:defRPr>
            </a:lvl1pPr>
            <a:lvl2pPr lvl="1"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2pPr>
            <a:lvl3pPr lvl="2"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3pPr>
            <a:lvl4pPr lvl="3"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4pPr>
            <a:lvl5pPr lvl="4"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5pPr>
            <a:lvl6pPr lvl="5"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6pPr>
            <a:lvl7pPr lvl="6"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7pPr>
            <a:lvl8pPr lvl="7"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8pPr>
            <a:lvl9pPr lvl="8"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9pPr>
          </a:lstStyle>
          <a:p>
            <a:endParaRPr/>
          </a:p>
        </p:txBody>
      </p:sp>
      <p:sp>
        <p:nvSpPr>
          <p:cNvPr id="65" name="Google Shape;65;p41"/>
          <p:cNvSpPr txBox="1">
            <a:spLocks noGrp="1"/>
          </p:cNvSpPr>
          <p:nvPr>
            <p:ph type="subTitle" idx="2"/>
          </p:nvPr>
        </p:nvSpPr>
        <p:spPr>
          <a:xfrm>
            <a:off x="1378944" y="3759096"/>
            <a:ext cx="3408400" cy="456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800"/>
              <a:buFont typeface="Josefin Sans"/>
              <a:buNone/>
              <a:defRPr sz="2667">
                <a:latin typeface="Marcellus"/>
                <a:ea typeface="Marcellus"/>
                <a:cs typeface="Marcellus"/>
                <a:sym typeface="Marcellus"/>
              </a:defRPr>
            </a:lvl1pPr>
            <a:lvl2pPr lvl="1"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2pPr>
            <a:lvl3pPr lvl="2"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3pPr>
            <a:lvl4pPr lvl="3"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4pPr>
            <a:lvl5pPr lvl="4"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5pPr>
            <a:lvl6pPr lvl="5"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6pPr>
            <a:lvl7pPr lvl="6"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7pPr>
            <a:lvl8pPr lvl="7"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8pPr>
            <a:lvl9pPr lvl="8" algn="l">
              <a:lnSpc>
                <a:spcPct val="100000"/>
              </a:lnSpc>
              <a:spcBef>
                <a:spcPts val="0"/>
              </a:spcBef>
              <a:spcAft>
                <a:spcPts val="0"/>
              </a:spcAft>
              <a:buSzPts val="1800"/>
              <a:buFont typeface="Josefin Sans"/>
              <a:buNone/>
              <a:defRPr sz="2400">
                <a:latin typeface="Josefin Sans"/>
                <a:ea typeface="Josefin Sans"/>
                <a:cs typeface="Josefin Sans"/>
                <a:sym typeface="Josefin Sans"/>
              </a:defRPr>
            </a:lvl9pPr>
          </a:lstStyle>
          <a:p>
            <a:endParaRPr/>
          </a:p>
        </p:txBody>
      </p:sp>
      <p:sp>
        <p:nvSpPr>
          <p:cNvPr id="66" name="Google Shape;66;p41"/>
          <p:cNvSpPr txBox="1">
            <a:spLocks noGrp="1"/>
          </p:cNvSpPr>
          <p:nvPr>
            <p:ph type="subTitle" idx="3"/>
          </p:nvPr>
        </p:nvSpPr>
        <p:spPr>
          <a:xfrm>
            <a:off x="1382639" y="2247048"/>
            <a:ext cx="3412800" cy="1344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ubTitle" idx="4"/>
          </p:nvPr>
        </p:nvSpPr>
        <p:spPr>
          <a:xfrm>
            <a:off x="1376767" y="4184076"/>
            <a:ext cx="3412800" cy="1344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1"/>
          <p:cNvSpPr/>
          <p:nvPr/>
        </p:nvSpPr>
        <p:spPr>
          <a:xfrm>
            <a:off x="7602800" y="719333"/>
            <a:ext cx="4589200" cy="6132800"/>
          </a:xfrm>
          <a:prstGeom prst="rect">
            <a:avLst/>
          </a:prstGeom>
          <a:solidFill>
            <a:srgbClr val="F3EA33">
              <a:alpha val="52941"/>
            </a:srgb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cxnSp>
        <p:nvCxnSpPr>
          <p:cNvPr id="69" name="Google Shape;69;p41"/>
          <p:cNvCxnSpPr/>
          <p:nvPr/>
        </p:nvCxnSpPr>
        <p:spPr>
          <a:xfrm>
            <a:off x="-25800" y="705600"/>
            <a:ext cx="6668800" cy="0"/>
          </a:xfrm>
          <a:prstGeom prst="straightConnector1">
            <a:avLst/>
          </a:prstGeom>
          <a:noFill/>
          <a:ln w="19050" cap="flat" cmpd="sng">
            <a:solidFill>
              <a:schemeClr val="dk2"/>
            </a:solidFill>
            <a:prstDash val="solid"/>
            <a:round/>
            <a:headEnd type="none" w="sm" len="sm"/>
            <a:tailEnd type="none" w="sm" len="sm"/>
          </a:ln>
        </p:spPr>
      </p:cxnSp>
      <p:pic>
        <p:nvPicPr>
          <p:cNvPr id="70" name="Google Shape;70;p41"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163637088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43"/>
        <p:cNvGrpSpPr/>
        <p:nvPr/>
      </p:nvGrpSpPr>
      <p:grpSpPr>
        <a:xfrm>
          <a:off x="0" y="0"/>
          <a:ext cx="0" cy="0"/>
          <a:chOff x="0" y="0"/>
          <a:chExt cx="0" cy="0"/>
        </a:xfrm>
      </p:grpSpPr>
      <p:sp>
        <p:nvSpPr>
          <p:cNvPr id="44" name="Google Shape;44;p38"/>
          <p:cNvSpPr txBox="1">
            <a:spLocks noGrp="1"/>
          </p:cNvSpPr>
          <p:nvPr>
            <p:ph type="title"/>
          </p:nvPr>
        </p:nvSpPr>
        <p:spPr>
          <a:xfrm>
            <a:off x="950967" y="732100"/>
            <a:ext cx="10290000" cy="63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a:endParaRPr/>
          </a:p>
        </p:txBody>
      </p:sp>
      <p:sp>
        <p:nvSpPr>
          <p:cNvPr id="45" name="Google Shape;45;p38"/>
          <p:cNvSpPr txBox="1">
            <a:spLocks noGrp="1"/>
          </p:cNvSpPr>
          <p:nvPr>
            <p:ph type="title" idx="2"/>
          </p:nvPr>
        </p:nvSpPr>
        <p:spPr>
          <a:xfrm>
            <a:off x="2180905" y="1773439"/>
            <a:ext cx="3919600" cy="4400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2000"/>
              <a:buNone/>
              <a:defRPr sz="2667"/>
            </a:lvl1pPr>
            <a:lvl2pPr lvl="1" algn="ctr">
              <a:lnSpc>
                <a:spcPct val="100000"/>
              </a:lnSpc>
              <a:spcBef>
                <a:spcPts val="0"/>
              </a:spcBef>
              <a:spcAft>
                <a:spcPts val="0"/>
              </a:spcAft>
              <a:buSzPts val="2000"/>
              <a:buNone/>
              <a:defRPr sz="2667"/>
            </a:lvl2pPr>
            <a:lvl3pPr lvl="2" algn="ctr">
              <a:lnSpc>
                <a:spcPct val="100000"/>
              </a:lnSpc>
              <a:spcBef>
                <a:spcPts val="0"/>
              </a:spcBef>
              <a:spcAft>
                <a:spcPts val="0"/>
              </a:spcAft>
              <a:buSzPts val="2000"/>
              <a:buNone/>
              <a:defRPr sz="2667"/>
            </a:lvl3pPr>
            <a:lvl4pPr lvl="3" algn="ctr">
              <a:lnSpc>
                <a:spcPct val="100000"/>
              </a:lnSpc>
              <a:spcBef>
                <a:spcPts val="0"/>
              </a:spcBef>
              <a:spcAft>
                <a:spcPts val="0"/>
              </a:spcAft>
              <a:buSzPts val="2000"/>
              <a:buNone/>
              <a:defRPr sz="2667"/>
            </a:lvl4pPr>
            <a:lvl5pPr lvl="4" algn="ctr">
              <a:lnSpc>
                <a:spcPct val="100000"/>
              </a:lnSpc>
              <a:spcBef>
                <a:spcPts val="0"/>
              </a:spcBef>
              <a:spcAft>
                <a:spcPts val="0"/>
              </a:spcAft>
              <a:buSzPts val="2000"/>
              <a:buNone/>
              <a:defRPr sz="2667"/>
            </a:lvl5pPr>
            <a:lvl6pPr lvl="5" algn="ctr">
              <a:lnSpc>
                <a:spcPct val="100000"/>
              </a:lnSpc>
              <a:spcBef>
                <a:spcPts val="0"/>
              </a:spcBef>
              <a:spcAft>
                <a:spcPts val="0"/>
              </a:spcAft>
              <a:buSzPts val="2000"/>
              <a:buNone/>
              <a:defRPr sz="2667"/>
            </a:lvl6pPr>
            <a:lvl7pPr lvl="6" algn="ctr">
              <a:lnSpc>
                <a:spcPct val="100000"/>
              </a:lnSpc>
              <a:spcBef>
                <a:spcPts val="0"/>
              </a:spcBef>
              <a:spcAft>
                <a:spcPts val="0"/>
              </a:spcAft>
              <a:buSzPts val="2000"/>
              <a:buNone/>
              <a:defRPr sz="2667"/>
            </a:lvl7pPr>
            <a:lvl8pPr lvl="7" algn="ctr">
              <a:lnSpc>
                <a:spcPct val="100000"/>
              </a:lnSpc>
              <a:spcBef>
                <a:spcPts val="0"/>
              </a:spcBef>
              <a:spcAft>
                <a:spcPts val="0"/>
              </a:spcAft>
              <a:buSzPts val="2000"/>
              <a:buNone/>
              <a:defRPr sz="2667"/>
            </a:lvl8pPr>
            <a:lvl9pPr lvl="8" algn="ctr">
              <a:lnSpc>
                <a:spcPct val="100000"/>
              </a:lnSpc>
              <a:spcBef>
                <a:spcPts val="0"/>
              </a:spcBef>
              <a:spcAft>
                <a:spcPts val="0"/>
              </a:spcAft>
              <a:buSzPts val="2000"/>
              <a:buNone/>
              <a:defRPr sz="2667"/>
            </a:lvl9pPr>
          </a:lstStyle>
          <a:p>
            <a:endParaRPr/>
          </a:p>
        </p:txBody>
      </p:sp>
      <p:sp>
        <p:nvSpPr>
          <p:cNvPr id="46" name="Google Shape;46;p38"/>
          <p:cNvSpPr txBox="1">
            <a:spLocks noGrp="1"/>
          </p:cNvSpPr>
          <p:nvPr>
            <p:ph type="subTitle" idx="1"/>
          </p:nvPr>
        </p:nvSpPr>
        <p:spPr>
          <a:xfrm>
            <a:off x="2180905" y="2204840"/>
            <a:ext cx="3919600" cy="724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7" name="Google Shape;47;p38"/>
          <p:cNvSpPr txBox="1">
            <a:spLocks noGrp="1"/>
          </p:cNvSpPr>
          <p:nvPr>
            <p:ph type="title" idx="3"/>
          </p:nvPr>
        </p:nvSpPr>
        <p:spPr>
          <a:xfrm>
            <a:off x="2180905" y="4979396"/>
            <a:ext cx="3919600" cy="4400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2000"/>
              <a:buNone/>
              <a:defRPr sz="2667"/>
            </a:lvl1pPr>
            <a:lvl2pPr lvl="1" algn="ctr">
              <a:lnSpc>
                <a:spcPct val="100000"/>
              </a:lnSpc>
              <a:spcBef>
                <a:spcPts val="0"/>
              </a:spcBef>
              <a:spcAft>
                <a:spcPts val="0"/>
              </a:spcAft>
              <a:buSzPts val="2000"/>
              <a:buNone/>
              <a:defRPr sz="2667"/>
            </a:lvl2pPr>
            <a:lvl3pPr lvl="2" algn="ctr">
              <a:lnSpc>
                <a:spcPct val="100000"/>
              </a:lnSpc>
              <a:spcBef>
                <a:spcPts val="0"/>
              </a:spcBef>
              <a:spcAft>
                <a:spcPts val="0"/>
              </a:spcAft>
              <a:buSzPts val="2000"/>
              <a:buNone/>
              <a:defRPr sz="2667"/>
            </a:lvl3pPr>
            <a:lvl4pPr lvl="3" algn="ctr">
              <a:lnSpc>
                <a:spcPct val="100000"/>
              </a:lnSpc>
              <a:spcBef>
                <a:spcPts val="0"/>
              </a:spcBef>
              <a:spcAft>
                <a:spcPts val="0"/>
              </a:spcAft>
              <a:buSzPts val="2000"/>
              <a:buNone/>
              <a:defRPr sz="2667"/>
            </a:lvl4pPr>
            <a:lvl5pPr lvl="4" algn="ctr">
              <a:lnSpc>
                <a:spcPct val="100000"/>
              </a:lnSpc>
              <a:spcBef>
                <a:spcPts val="0"/>
              </a:spcBef>
              <a:spcAft>
                <a:spcPts val="0"/>
              </a:spcAft>
              <a:buSzPts val="2000"/>
              <a:buNone/>
              <a:defRPr sz="2667"/>
            </a:lvl5pPr>
            <a:lvl6pPr lvl="5" algn="ctr">
              <a:lnSpc>
                <a:spcPct val="100000"/>
              </a:lnSpc>
              <a:spcBef>
                <a:spcPts val="0"/>
              </a:spcBef>
              <a:spcAft>
                <a:spcPts val="0"/>
              </a:spcAft>
              <a:buSzPts val="2000"/>
              <a:buNone/>
              <a:defRPr sz="2667"/>
            </a:lvl6pPr>
            <a:lvl7pPr lvl="6" algn="ctr">
              <a:lnSpc>
                <a:spcPct val="100000"/>
              </a:lnSpc>
              <a:spcBef>
                <a:spcPts val="0"/>
              </a:spcBef>
              <a:spcAft>
                <a:spcPts val="0"/>
              </a:spcAft>
              <a:buSzPts val="2000"/>
              <a:buNone/>
              <a:defRPr sz="2667"/>
            </a:lvl7pPr>
            <a:lvl8pPr lvl="7" algn="ctr">
              <a:lnSpc>
                <a:spcPct val="100000"/>
              </a:lnSpc>
              <a:spcBef>
                <a:spcPts val="0"/>
              </a:spcBef>
              <a:spcAft>
                <a:spcPts val="0"/>
              </a:spcAft>
              <a:buSzPts val="2000"/>
              <a:buNone/>
              <a:defRPr sz="2667"/>
            </a:lvl8pPr>
            <a:lvl9pPr lvl="8" algn="ctr">
              <a:lnSpc>
                <a:spcPct val="100000"/>
              </a:lnSpc>
              <a:spcBef>
                <a:spcPts val="0"/>
              </a:spcBef>
              <a:spcAft>
                <a:spcPts val="0"/>
              </a:spcAft>
              <a:buSzPts val="2000"/>
              <a:buNone/>
              <a:defRPr sz="2667"/>
            </a:lvl9pPr>
          </a:lstStyle>
          <a:p>
            <a:endParaRPr/>
          </a:p>
        </p:txBody>
      </p:sp>
      <p:sp>
        <p:nvSpPr>
          <p:cNvPr id="48" name="Google Shape;48;p38"/>
          <p:cNvSpPr txBox="1">
            <a:spLocks noGrp="1"/>
          </p:cNvSpPr>
          <p:nvPr>
            <p:ph type="subTitle" idx="4"/>
          </p:nvPr>
        </p:nvSpPr>
        <p:spPr>
          <a:xfrm>
            <a:off x="2180905" y="5410929"/>
            <a:ext cx="3919600" cy="724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9" name="Google Shape;49;p38"/>
          <p:cNvSpPr txBox="1">
            <a:spLocks noGrp="1"/>
          </p:cNvSpPr>
          <p:nvPr>
            <p:ph type="title" idx="5"/>
          </p:nvPr>
        </p:nvSpPr>
        <p:spPr>
          <a:xfrm>
            <a:off x="2180905" y="3365168"/>
            <a:ext cx="3919600" cy="4400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2000"/>
              <a:buNone/>
              <a:defRPr sz="2667"/>
            </a:lvl1pPr>
            <a:lvl2pPr lvl="1" algn="ctr">
              <a:lnSpc>
                <a:spcPct val="100000"/>
              </a:lnSpc>
              <a:spcBef>
                <a:spcPts val="0"/>
              </a:spcBef>
              <a:spcAft>
                <a:spcPts val="0"/>
              </a:spcAft>
              <a:buSzPts val="2000"/>
              <a:buNone/>
              <a:defRPr sz="2667"/>
            </a:lvl2pPr>
            <a:lvl3pPr lvl="2" algn="ctr">
              <a:lnSpc>
                <a:spcPct val="100000"/>
              </a:lnSpc>
              <a:spcBef>
                <a:spcPts val="0"/>
              </a:spcBef>
              <a:spcAft>
                <a:spcPts val="0"/>
              </a:spcAft>
              <a:buSzPts val="2000"/>
              <a:buNone/>
              <a:defRPr sz="2667"/>
            </a:lvl3pPr>
            <a:lvl4pPr lvl="3" algn="ctr">
              <a:lnSpc>
                <a:spcPct val="100000"/>
              </a:lnSpc>
              <a:spcBef>
                <a:spcPts val="0"/>
              </a:spcBef>
              <a:spcAft>
                <a:spcPts val="0"/>
              </a:spcAft>
              <a:buSzPts val="2000"/>
              <a:buNone/>
              <a:defRPr sz="2667"/>
            </a:lvl4pPr>
            <a:lvl5pPr lvl="4" algn="ctr">
              <a:lnSpc>
                <a:spcPct val="100000"/>
              </a:lnSpc>
              <a:spcBef>
                <a:spcPts val="0"/>
              </a:spcBef>
              <a:spcAft>
                <a:spcPts val="0"/>
              </a:spcAft>
              <a:buSzPts val="2000"/>
              <a:buNone/>
              <a:defRPr sz="2667"/>
            </a:lvl5pPr>
            <a:lvl6pPr lvl="5" algn="ctr">
              <a:lnSpc>
                <a:spcPct val="100000"/>
              </a:lnSpc>
              <a:spcBef>
                <a:spcPts val="0"/>
              </a:spcBef>
              <a:spcAft>
                <a:spcPts val="0"/>
              </a:spcAft>
              <a:buSzPts val="2000"/>
              <a:buNone/>
              <a:defRPr sz="2667"/>
            </a:lvl6pPr>
            <a:lvl7pPr lvl="6" algn="ctr">
              <a:lnSpc>
                <a:spcPct val="100000"/>
              </a:lnSpc>
              <a:spcBef>
                <a:spcPts val="0"/>
              </a:spcBef>
              <a:spcAft>
                <a:spcPts val="0"/>
              </a:spcAft>
              <a:buSzPts val="2000"/>
              <a:buNone/>
              <a:defRPr sz="2667"/>
            </a:lvl7pPr>
            <a:lvl8pPr lvl="7" algn="ctr">
              <a:lnSpc>
                <a:spcPct val="100000"/>
              </a:lnSpc>
              <a:spcBef>
                <a:spcPts val="0"/>
              </a:spcBef>
              <a:spcAft>
                <a:spcPts val="0"/>
              </a:spcAft>
              <a:buSzPts val="2000"/>
              <a:buNone/>
              <a:defRPr sz="2667"/>
            </a:lvl8pPr>
            <a:lvl9pPr lvl="8" algn="ctr">
              <a:lnSpc>
                <a:spcPct val="100000"/>
              </a:lnSpc>
              <a:spcBef>
                <a:spcPts val="0"/>
              </a:spcBef>
              <a:spcAft>
                <a:spcPts val="0"/>
              </a:spcAft>
              <a:buSzPts val="2000"/>
              <a:buNone/>
              <a:defRPr sz="2667"/>
            </a:lvl9pPr>
          </a:lstStyle>
          <a:p>
            <a:endParaRPr/>
          </a:p>
        </p:txBody>
      </p:sp>
      <p:sp>
        <p:nvSpPr>
          <p:cNvPr id="50" name="Google Shape;50;p38"/>
          <p:cNvSpPr txBox="1">
            <a:spLocks noGrp="1"/>
          </p:cNvSpPr>
          <p:nvPr>
            <p:ph type="subTitle" idx="6"/>
          </p:nvPr>
        </p:nvSpPr>
        <p:spPr>
          <a:xfrm>
            <a:off x="2180905" y="3796568"/>
            <a:ext cx="3919600" cy="7248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cxnSp>
        <p:nvCxnSpPr>
          <p:cNvPr id="51" name="Google Shape;51;p38"/>
          <p:cNvCxnSpPr/>
          <p:nvPr/>
        </p:nvCxnSpPr>
        <p:spPr>
          <a:xfrm>
            <a:off x="968100" y="1776800"/>
            <a:ext cx="0" cy="5233600"/>
          </a:xfrm>
          <a:prstGeom prst="straightConnector1">
            <a:avLst/>
          </a:prstGeom>
          <a:noFill/>
          <a:ln w="19050" cap="flat" cmpd="sng">
            <a:solidFill>
              <a:schemeClr val="dk2"/>
            </a:solidFill>
            <a:prstDash val="solid"/>
            <a:round/>
            <a:headEnd type="none" w="sm" len="sm"/>
            <a:tailEnd type="none" w="sm" len="sm"/>
          </a:ln>
        </p:spPr>
      </p:cxnSp>
      <p:sp>
        <p:nvSpPr>
          <p:cNvPr id="52" name="Google Shape;52;p38"/>
          <p:cNvSpPr/>
          <p:nvPr/>
        </p:nvSpPr>
        <p:spPr>
          <a:xfrm>
            <a:off x="7602800" y="2674600"/>
            <a:ext cx="4589200" cy="4177600"/>
          </a:xfrm>
          <a:prstGeom prst="rect">
            <a:avLst/>
          </a:prstGeom>
          <a:solidFill>
            <a:srgbClr val="004A82">
              <a:alpha val="61960"/>
            </a:srgb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pic>
        <p:nvPicPr>
          <p:cNvPr id="53" name="Google Shape;53;p38"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388308113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71"/>
        <p:cNvGrpSpPr/>
        <p:nvPr/>
      </p:nvGrpSpPr>
      <p:grpSpPr>
        <a:xfrm>
          <a:off x="0" y="0"/>
          <a:ext cx="0" cy="0"/>
          <a:chOff x="0" y="0"/>
          <a:chExt cx="0" cy="0"/>
        </a:xfrm>
      </p:grpSpPr>
      <p:grpSp>
        <p:nvGrpSpPr>
          <p:cNvPr id="72" name="Google Shape;72;p42"/>
          <p:cNvGrpSpPr/>
          <p:nvPr/>
        </p:nvGrpSpPr>
        <p:grpSpPr>
          <a:xfrm>
            <a:off x="950781" y="392450"/>
            <a:ext cx="10290660" cy="5941239"/>
            <a:chOff x="1077580" y="1006750"/>
            <a:chExt cx="6763645" cy="2662004"/>
          </a:xfrm>
        </p:grpSpPr>
        <p:cxnSp>
          <p:nvCxnSpPr>
            <p:cNvPr id="73" name="Google Shape;73;p42"/>
            <p:cNvCxnSpPr/>
            <p:nvPr/>
          </p:nvCxnSpPr>
          <p:spPr>
            <a:xfrm>
              <a:off x="1077725" y="1006750"/>
              <a:ext cx="6763500" cy="0"/>
            </a:xfrm>
            <a:prstGeom prst="straightConnector1">
              <a:avLst/>
            </a:prstGeom>
            <a:noFill/>
            <a:ln w="19050" cap="flat" cmpd="sng">
              <a:solidFill>
                <a:schemeClr val="dk2"/>
              </a:solidFill>
              <a:prstDash val="solid"/>
              <a:round/>
              <a:headEnd type="none" w="sm" len="sm"/>
              <a:tailEnd type="none" w="sm" len="sm"/>
            </a:ln>
          </p:spPr>
        </p:cxnSp>
        <p:cxnSp>
          <p:nvCxnSpPr>
            <p:cNvPr id="74" name="Google Shape;74;p42"/>
            <p:cNvCxnSpPr/>
            <p:nvPr/>
          </p:nvCxnSpPr>
          <p:spPr>
            <a:xfrm>
              <a:off x="1077580" y="3668754"/>
              <a:ext cx="6763500" cy="0"/>
            </a:xfrm>
            <a:prstGeom prst="straightConnector1">
              <a:avLst/>
            </a:prstGeom>
            <a:noFill/>
            <a:ln w="19050" cap="flat" cmpd="sng">
              <a:solidFill>
                <a:schemeClr val="dk2"/>
              </a:solidFill>
              <a:prstDash val="solid"/>
              <a:round/>
              <a:headEnd type="none" w="sm" len="sm"/>
              <a:tailEnd type="none" w="sm" len="sm"/>
            </a:ln>
          </p:spPr>
        </p:cxnSp>
      </p:grpSp>
      <p:pic>
        <p:nvPicPr>
          <p:cNvPr id="75" name="Google Shape;75;p42"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364570735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7"/>
        <p:cNvGrpSpPr/>
        <p:nvPr/>
      </p:nvGrpSpPr>
      <p:grpSpPr>
        <a:xfrm>
          <a:off x="0" y="0"/>
          <a:ext cx="0" cy="0"/>
          <a:chOff x="0" y="0"/>
          <a:chExt cx="0" cy="0"/>
        </a:xfrm>
      </p:grpSpPr>
      <p:sp>
        <p:nvSpPr>
          <p:cNvPr id="88" name="Google Shape;88;p44"/>
          <p:cNvSpPr txBox="1">
            <a:spLocks noGrp="1"/>
          </p:cNvSpPr>
          <p:nvPr>
            <p:ph type="title"/>
          </p:nvPr>
        </p:nvSpPr>
        <p:spPr>
          <a:xfrm>
            <a:off x="6768633" y="2190033"/>
            <a:ext cx="3683600" cy="637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3000"/>
              <a:buNone/>
              <a:defRPr>
                <a:solidFill>
                  <a:schemeClr val="dk2"/>
                </a:solidFill>
              </a:defRPr>
            </a:lvl2pPr>
            <a:lvl3pPr lvl="2" algn="ctr">
              <a:lnSpc>
                <a:spcPct val="100000"/>
              </a:lnSpc>
              <a:spcBef>
                <a:spcPts val="0"/>
              </a:spcBef>
              <a:spcAft>
                <a:spcPts val="0"/>
              </a:spcAft>
              <a:buSzPts val="3000"/>
              <a:buNone/>
              <a:defRPr>
                <a:solidFill>
                  <a:schemeClr val="dk2"/>
                </a:solidFill>
              </a:defRPr>
            </a:lvl3pPr>
            <a:lvl4pPr lvl="3" algn="ctr">
              <a:lnSpc>
                <a:spcPct val="100000"/>
              </a:lnSpc>
              <a:spcBef>
                <a:spcPts val="0"/>
              </a:spcBef>
              <a:spcAft>
                <a:spcPts val="0"/>
              </a:spcAft>
              <a:buSzPts val="3000"/>
              <a:buNone/>
              <a:defRPr>
                <a:solidFill>
                  <a:schemeClr val="dk2"/>
                </a:solidFill>
              </a:defRPr>
            </a:lvl4pPr>
            <a:lvl5pPr lvl="4" algn="ctr">
              <a:lnSpc>
                <a:spcPct val="100000"/>
              </a:lnSpc>
              <a:spcBef>
                <a:spcPts val="0"/>
              </a:spcBef>
              <a:spcAft>
                <a:spcPts val="0"/>
              </a:spcAft>
              <a:buSzPts val="3000"/>
              <a:buNone/>
              <a:defRPr>
                <a:solidFill>
                  <a:schemeClr val="dk2"/>
                </a:solidFill>
              </a:defRPr>
            </a:lvl5pPr>
            <a:lvl6pPr lvl="5" algn="ctr">
              <a:lnSpc>
                <a:spcPct val="100000"/>
              </a:lnSpc>
              <a:spcBef>
                <a:spcPts val="0"/>
              </a:spcBef>
              <a:spcAft>
                <a:spcPts val="0"/>
              </a:spcAft>
              <a:buSzPts val="3000"/>
              <a:buNone/>
              <a:defRPr>
                <a:solidFill>
                  <a:schemeClr val="dk2"/>
                </a:solidFill>
              </a:defRPr>
            </a:lvl6pPr>
            <a:lvl7pPr lvl="6" algn="ctr">
              <a:lnSpc>
                <a:spcPct val="100000"/>
              </a:lnSpc>
              <a:spcBef>
                <a:spcPts val="0"/>
              </a:spcBef>
              <a:spcAft>
                <a:spcPts val="0"/>
              </a:spcAft>
              <a:buSzPts val="3000"/>
              <a:buNone/>
              <a:defRPr>
                <a:solidFill>
                  <a:schemeClr val="dk2"/>
                </a:solidFill>
              </a:defRPr>
            </a:lvl7pPr>
            <a:lvl8pPr lvl="7" algn="ctr">
              <a:lnSpc>
                <a:spcPct val="100000"/>
              </a:lnSpc>
              <a:spcBef>
                <a:spcPts val="0"/>
              </a:spcBef>
              <a:spcAft>
                <a:spcPts val="0"/>
              </a:spcAft>
              <a:buSzPts val="3000"/>
              <a:buNone/>
              <a:defRPr>
                <a:solidFill>
                  <a:schemeClr val="dk2"/>
                </a:solidFill>
              </a:defRPr>
            </a:lvl8pPr>
            <a:lvl9pPr lvl="8" algn="ctr">
              <a:lnSpc>
                <a:spcPct val="100000"/>
              </a:lnSpc>
              <a:spcBef>
                <a:spcPts val="0"/>
              </a:spcBef>
              <a:spcAft>
                <a:spcPts val="0"/>
              </a:spcAft>
              <a:buSzPts val="3000"/>
              <a:buNone/>
              <a:defRPr>
                <a:solidFill>
                  <a:schemeClr val="dk2"/>
                </a:solidFill>
              </a:defRPr>
            </a:lvl9pPr>
          </a:lstStyle>
          <a:p>
            <a:endParaRPr/>
          </a:p>
        </p:txBody>
      </p:sp>
      <p:sp>
        <p:nvSpPr>
          <p:cNvPr id="89" name="Google Shape;89;p44"/>
          <p:cNvSpPr txBox="1">
            <a:spLocks noGrp="1"/>
          </p:cNvSpPr>
          <p:nvPr>
            <p:ph type="body" idx="1"/>
          </p:nvPr>
        </p:nvSpPr>
        <p:spPr>
          <a:xfrm>
            <a:off x="6768633" y="3048000"/>
            <a:ext cx="3683600" cy="1698000"/>
          </a:xfrm>
          <a:prstGeom prst="rect">
            <a:avLst/>
          </a:prstGeom>
          <a:noFill/>
          <a:ln>
            <a:noFill/>
          </a:ln>
        </p:spPr>
        <p:txBody>
          <a:bodyPr spcFirstLastPara="1" wrap="square" lIns="91425" tIns="91425" rIns="91425" bIns="91425" anchor="t" anchorCtr="0">
            <a:noAutofit/>
          </a:bodyPr>
          <a:lstStyle>
            <a:lvl1pPr marL="609585" lvl="0" indent="-423323" algn="ctr">
              <a:lnSpc>
                <a:spcPct val="100000"/>
              </a:lnSpc>
              <a:spcBef>
                <a:spcPts val="0"/>
              </a:spcBef>
              <a:spcAft>
                <a:spcPts val="0"/>
              </a:spcAft>
              <a:buSzPts val="1400"/>
              <a:buChar char="●"/>
              <a:defRPr/>
            </a:lvl1pPr>
            <a:lvl2pPr marL="1219170" lvl="1" indent="-423323" algn="ctr">
              <a:lnSpc>
                <a:spcPct val="100000"/>
              </a:lnSpc>
              <a:spcBef>
                <a:spcPts val="0"/>
              </a:spcBef>
              <a:spcAft>
                <a:spcPts val="0"/>
              </a:spcAft>
              <a:buSzPts val="1400"/>
              <a:buChar char="○"/>
              <a:defRPr/>
            </a:lvl2pPr>
            <a:lvl3pPr marL="1828754" lvl="2" indent="-423323" algn="ctr">
              <a:lnSpc>
                <a:spcPct val="100000"/>
              </a:lnSpc>
              <a:spcBef>
                <a:spcPts val="0"/>
              </a:spcBef>
              <a:spcAft>
                <a:spcPts val="0"/>
              </a:spcAft>
              <a:buSzPts val="1400"/>
              <a:buChar char="■"/>
              <a:defRPr/>
            </a:lvl3pPr>
            <a:lvl4pPr marL="2438339" lvl="3" indent="-423323" algn="ctr">
              <a:lnSpc>
                <a:spcPct val="100000"/>
              </a:lnSpc>
              <a:spcBef>
                <a:spcPts val="0"/>
              </a:spcBef>
              <a:spcAft>
                <a:spcPts val="0"/>
              </a:spcAft>
              <a:buSzPts val="1400"/>
              <a:buChar char="●"/>
              <a:defRPr/>
            </a:lvl4pPr>
            <a:lvl5pPr marL="3047924" lvl="4" indent="-423323" algn="ctr">
              <a:lnSpc>
                <a:spcPct val="100000"/>
              </a:lnSpc>
              <a:spcBef>
                <a:spcPts val="0"/>
              </a:spcBef>
              <a:spcAft>
                <a:spcPts val="0"/>
              </a:spcAft>
              <a:buSzPts val="1400"/>
              <a:buChar char="○"/>
              <a:defRPr/>
            </a:lvl5pPr>
            <a:lvl6pPr marL="3657509" lvl="5" indent="-423323" algn="ctr">
              <a:lnSpc>
                <a:spcPct val="100000"/>
              </a:lnSpc>
              <a:spcBef>
                <a:spcPts val="0"/>
              </a:spcBef>
              <a:spcAft>
                <a:spcPts val="0"/>
              </a:spcAft>
              <a:buSzPts val="1400"/>
              <a:buChar char="■"/>
              <a:defRPr/>
            </a:lvl6pPr>
            <a:lvl7pPr marL="4267093" lvl="6" indent="-423323" algn="ctr">
              <a:lnSpc>
                <a:spcPct val="100000"/>
              </a:lnSpc>
              <a:spcBef>
                <a:spcPts val="0"/>
              </a:spcBef>
              <a:spcAft>
                <a:spcPts val="0"/>
              </a:spcAft>
              <a:buSzPts val="1400"/>
              <a:buChar char="●"/>
              <a:defRPr/>
            </a:lvl7pPr>
            <a:lvl8pPr marL="4876678" lvl="7" indent="-423323" algn="ctr">
              <a:lnSpc>
                <a:spcPct val="100000"/>
              </a:lnSpc>
              <a:spcBef>
                <a:spcPts val="0"/>
              </a:spcBef>
              <a:spcAft>
                <a:spcPts val="0"/>
              </a:spcAft>
              <a:buSzPts val="1400"/>
              <a:buChar char="○"/>
              <a:defRPr/>
            </a:lvl8pPr>
            <a:lvl9pPr marL="5486263" lvl="8" indent="-423323" algn="ctr">
              <a:lnSpc>
                <a:spcPct val="100000"/>
              </a:lnSpc>
              <a:spcBef>
                <a:spcPts val="0"/>
              </a:spcBef>
              <a:spcAft>
                <a:spcPts val="0"/>
              </a:spcAft>
              <a:buSzPts val="1400"/>
              <a:buChar char="■"/>
              <a:defRPr/>
            </a:lvl9pPr>
          </a:lstStyle>
          <a:p>
            <a:endParaRPr/>
          </a:p>
        </p:txBody>
      </p:sp>
      <p:cxnSp>
        <p:nvCxnSpPr>
          <p:cNvPr id="90" name="Google Shape;90;p44"/>
          <p:cNvCxnSpPr/>
          <p:nvPr/>
        </p:nvCxnSpPr>
        <p:spPr>
          <a:xfrm>
            <a:off x="-31567" y="6340959"/>
            <a:ext cx="12241600" cy="0"/>
          </a:xfrm>
          <a:prstGeom prst="straightConnector1">
            <a:avLst/>
          </a:prstGeom>
          <a:noFill/>
          <a:ln w="19050" cap="flat" cmpd="sng">
            <a:solidFill>
              <a:schemeClr val="dk2"/>
            </a:solidFill>
            <a:prstDash val="solid"/>
            <a:round/>
            <a:headEnd type="none" w="sm" len="sm"/>
            <a:tailEnd type="none" w="sm" len="sm"/>
          </a:ln>
        </p:spPr>
      </p:cxnSp>
      <p:cxnSp>
        <p:nvCxnSpPr>
          <p:cNvPr id="91" name="Google Shape;91;p44"/>
          <p:cNvCxnSpPr/>
          <p:nvPr/>
        </p:nvCxnSpPr>
        <p:spPr>
          <a:xfrm>
            <a:off x="6574033" y="346840"/>
            <a:ext cx="5636000" cy="0"/>
          </a:xfrm>
          <a:prstGeom prst="straightConnector1">
            <a:avLst/>
          </a:prstGeom>
          <a:noFill/>
          <a:ln w="19050" cap="flat" cmpd="sng">
            <a:solidFill>
              <a:schemeClr val="dk2"/>
            </a:solidFill>
            <a:prstDash val="solid"/>
            <a:round/>
            <a:headEnd type="none" w="sm" len="sm"/>
            <a:tailEnd type="none" w="sm" len="sm"/>
          </a:ln>
        </p:spPr>
      </p:cxnSp>
      <p:pic>
        <p:nvPicPr>
          <p:cNvPr id="92" name="Google Shape;92;p44" descr="A black background with yellow text&#10;&#10;Description automatically generated"/>
          <p:cNvPicPr preferRelativeResize="0"/>
          <p:nvPr/>
        </p:nvPicPr>
        <p:blipFill rotWithShape="1">
          <a:blip r:embed="rId2">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80744365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E3F81-BE55-9450-40AB-AF50A44561B6}"/>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9C3629D0-E792-E0A3-020C-56F46BFC014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7D6A3A44-A154-8265-2CFB-63E19354A955}"/>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073501D7-1267-193B-350D-1D060D3A06B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59C5435-387C-8525-C061-B352BF115978}"/>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3300970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anks">
  <p:cSld name="Thanks">
    <p:spTree>
      <p:nvGrpSpPr>
        <p:cNvPr id="1" name="Shape 93"/>
        <p:cNvGrpSpPr/>
        <p:nvPr/>
      </p:nvGrpSpPr>
      <p:grpSpPr>
        <a:xfrm>
          <a:off x="0" y="0"/>
          <a:ext cx="0" cy="0"/>
          <a:chOff x="0" y="0"/>
          <a:chExt cx="0" cy="0"/>
        </a:xfrm>
      </p:grpSpPr>
      <p:sp>
        <p:nvSpPr>
          <p:cNvPr id="94" name="Google Shape;94;p45"/>
          <p:cNvSpPr txBox="1">
            <a:spLocks noGrp="1"/>
          </p:cNvSpPr>
          <p:nvPr>
            <p:ph type="ctrTitle"/>
          </p:nvPr>
        </p:nvSpPr>
        <p:spPr>
          <a:xfrm>
            <a:off x="4878900" y="866005"/>
            <a:ext cx="6353600" cy="1330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5200"/>
              <a:buNone/>
              <a:defRPr sz="7466"/>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a:endParaRPr/>
          </a:p>
        </p:txBody>
      </p:sp>
      <p:sp>
        <p:nvSpPr>
          <p:cNvPr id="95" name="Google Shape;95;p45"/>
          <p:cNvSpPr txBox="1">
            <a:spLocks noGrp="1"/>
          </p:cNvSpPr>
          <p:nvPr>
            <p:ph type="subTitle" idx="1"/>
          </p:nvPr>
        </p:nvSpPr>
        <p:spPr>
          <a:xfrm>
            <a:off x="5859300" y="2009677"/>
            <a:ext cx="4392800" cy="15956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2133"/>
            </a:lvl1pPr>
            <a:lvl2pPr lvl="1" algn="ctr">
              <a:lnSpc>
                <a:spcPct val="100000"/>
              </a:lnSpc>
              <a:spcBef>
                <a:spcPts val="0"/>
              </a:spcBef>
              <a:spcAft>
                <a:spcPts val="0"/>
              </a:spcAft>
              <a:buSzPts val="1800"/>
              <a:buNone/>
              <a:defRPr sz="2400"/>
            </a:lvl2pPr>
            <a:lvl3pPr lvl="2" algn="ctr">
              <a:lnSpc>
                <a:spcPct val="100000"/>
              </a:lnSpc>
              <a:spcBef>
                <a:spcPts val="0"/>
              </a:spcBef>
              <a:spcAft>
                <a:spcPts val="0"/>
              </a:spcAft>
              <a:buSzPts val="1800"/>
              <a:buNone/>
              <a:defRPr sz="2400"/>
            </a:lvl3pPr>
            <a:lvl4pPr lvl="3" algn="ctr">
              <a:lnSpc>
                <a:spcPct val="100000"/>
              </a:lnSpc>
              <a:spcBef>
                <a:spcPts val="0"/>
              </a:spcBef>
              <a:spcAft>
                <a:spcPts val="0"/>
              </a:spcAft>
              <a:buSzPts val="1800"/>
              <a:buNone/>
              <a:defRPr sz="2400"/>
            </a:lvl4pPr>
            <a:lvl5pPr lvl="4" algn="ctr">
              <a:lnSpc>
                <a:spcPct val="100000"/>
              </a:lnSpc>
              <a:spcBef>
                <a:spcPts val="0"/>
              </a:spcBef>
              <a:spcAft>
                <a:spcPts val="0"/>
              </a:spcAft>
              <a:buSzPts val="1800"/>
              <a:buNone/>
              <a:defRPr sz="2400"/>
            </a:lvl5pPr>
            <a:lvl6pPr lvl="5" algn="ctr">
              <a:lnSpc>
                <a:spcPct val="100000"/>
              </a:lnSpc>
              <a:spcBef>
                <a:spcPts val="0"/>
              </a:spcBef>
              <a:spcAft>
                <a:spcPts val="0"/>
              </a:spcAft>
              <a:buSzPts val="1800"/>
              <a:buNone/>
              <a:defRPr sz="2400"/>
            </a:lvl6pPr>
            <a:lvl7pPr lvl="6" algn="ctr">
              <a:lnSpc>
                <a:spcPct val="100000"/>
              </a:lnSpc>
              <a:spcBef>
                <a:spcPts val="0"/>
              </a:spcBef>
              <a:spcAft>
                <a:spcPts val="0"/>
              </a:spcAft>
              <a:buSzPts val="1800"/>
              <a:buNone/>
              <a:defRPr sz="2400"/>
            </a:lvl7pPr>
            <a:lvl8pPr lvl="7" algn="ctr">
              <a:lnSpc>
                <a:spcPct val="100000"/>
              </a:lnSpc>
              <a:spcBef>
                <a:spcPts val="0"/>
              </a:spcBef>
              <a:spcAft>
                <a:spcPts val="0"/>
              </a:spcAft>
              <a:buSzPts val="1800"/>
              <a:buNone/>
              <a:defRPr sz="2400"/>
            </a:lvl8pPr>
            <a:lvl9pPr lvl="8" algn="ctr">
              <a:lnSpc>
                <a:spcPct val="100000"/>
              </a:lnSpc>
              <a:spcBef>
                <a:spcPts val="0"/>
              </a:spcBef>
              <a:spcAft>
                <a:spcPts val="0"/>
              </a:spcAft>
              <a:buSzPts val="1800"/>
              <a:buNone/>
              <a:defRPr sz="2400"/>
            </a:lvl9pPr>
          </a:lstStyle>
          <a:p>
            <a:endParaRPr/>
          </a:p>
        </p:txBody>
      </p:sp>
      <p:sp>
        <p:nvSpPr>
          <p:cNvPr id="96" name="Google Shape;96;p45"/>
          <p:cNvSpPr txBox="1"/>
          <p:nvPr/>
        </p:nvSpPr>
        <p:spPr>
          <a:xfrm>
            <a:off x="5488300" y="5537600"/>
            <a:ext cx="5134800" cy="600400"/>
          </a:xfrm>
          <a:prstGeom prst="rect">
            <a:avLst/>
          </a:prstGeom>
          <a:noFill/>
          <a:ln>
            <a:noFill/>
          </a:ln>
        </p:spPr>
        <p:txBody>
          <a:bodyPr spcFirstLastPara="1" wrap="square" lIns="121900" tIns="0" rIns="121900" bIns="0" anchor="ctr" anchorCtr="0">
            <a:noAutofit/>
          </a:bodyPr>
          <a:lstStyle/>
          <a:p>
            <a:pPr marL="0" marR="0" lvl="0" indent="0" algn="ctr" rtl="0">
              <a:lnSpc>
                <a:spcPct val="100000"/>
              </a:lnSpc>
              <a:spcBef>
                <a:spcPts val="400"/>
              </a:spcBef>
              <a:spcAft>
                <a:spcPts val="0"/>
              </a:spcAft>
              <a:buClr>
                <a:srgbClr val="000000"/>
              </a:buClr>
              <a:buSzPts val="1000"/>
              <a:buFont typeface="Arial"/>
              <a:buNone/>
            </a:pPr>
            <a:r>
              <a:rPr lang="en-GB" sz="1333" b="0" i="0" u="none" strike="noStrike" cap="none">
                <a:solidFill>
                  <a:schemeClr val="lt1"/>
                </a:solidFill>
                <a:latin typeface="Anaheim"/>
                <a:ea typeface="Anaheim"/>
                <a:cs typeface="Anaheim"/>
                <a:sym typeface="Anaheim"/>
              </a:rPr>
              <a:t>CREDITS: This presentation template was created by </a:t>
            </a:r>
            <a:r>
              <a:rPr lang="en-GB" sz="1333" b="1" i="0" u="none" strike="noStrike" cap="none">
                <a:solidFill>
                  <a:schemeClr val="lt1"/>
                </a:solidFill>
                <a:uFill>
                  <a:noFill/>
                </a:uFill>
                <a:latin typeface="Anaheim"/>
                <a:ea typeface="Anaheim"/>
                <a:cs typeface="Anaheim"/>
                <a:sym typeface="Anaheim"/>
                <a:hlinkClick r:id="rId2">
                  <a:extLst>
                    <a:ext uri="{A12FA001-AC4F-418D-AE19-62706E023703}">
                      <ahyp:hlinkClr xmlns:ahyp="http://schemas.microsoft.com/office/drawing/2018/hyperlinkcolor" val="tx"/>
                    </a:ext>
                  </a:extLst>
                </a:hlinkClick>
              </a:rPr>
              <a:t>Slidesgo</a:t>
            </a:r>
            <a:r>
              <a:rPr lang="en-GB" sz="1333" b="0" i="0" u="none" strike="noStrike" cap="none">
                <a:solidFill>
                  <a:schemeClr val="lt1"/>
                </a:solidFill>
                <a:latin typeface="Anaheim"/>
                <a:ea typeface="Anaheim"/>
                <a:cs typeface="Anaheim"/>
                <a:sym typeface="Anaheim"/>
              </a:rPr>
              <a:t>, including icons by </a:t>
            </a:r>
            <a:r>
              <a:rPr lang="en-GB" sz="1333" b="1" i="0" u="none" strike="noStrike" cap="none">
                <a:solidFill>
                  <a:schemeClr val="lt1"/>
                </a:solidFill>
                <a:uFill>
                  <a:noFill/>
                </a:uFill>
                <a:latin typeface="Anaheim"/>
                <a:ea typeface="Anaheim"/>
                <a:cs typeface="Anaheim"/>
                <a:sym typeface="Anaheim"/>
                <a:hlinkClick r:id="rId3">
                  <a:extLst>
                    <a:ext uri="{A12FA001-AC4F-418D-AE19-62706E023703}">
                      <ahyp:hlinkClr xmlns:ahyp="http://schemas.microsoft.com/office/drawing/2018/hyperlinkcolor" val="tx"/>
                    </a:ext>
                  </a:extLst>
                </a:hlinkClick>
              </a:rPr>
              <a:t>Flaticon</a:t>
            </a:r>
            <a:r>
              <a:rPr lang="en-GB" sz="1333" b="0" i="0" u="none" strike="noStrike" cap="none">
                <a:solidFill>
                  <a:schemeClr val="lt1"/>
                </a:solidFill>
                <a:latin typeface="Anaheim"/>
                <a:ea typeface="Anaheim"/>
                <a:cs typeface="Anaheim"/>
                <a:sym typeface="Anaheim"/>
              </a:rPr>
              <a:t> and infographics &amp; images by </a:t>
            </a:r>
            <a:r>
              <a:rPr lang="en-GB" sz="1333" b="1" i="0" u="none" strike="noStrike" cap="none">
                <a:solidFill>
                  <a:schemeClr val="lt1"/>
                </a:solidFill>
                <a:uFill>
                  <a:noFill/>
                </a:uFill>
                <a:latin typeface="Anaheim"/>
                <a:ea typeface="Anaheim"/>
                <a:cs typeface="Anaheim"/>
                <a:sym typeface="Anaheim"/>
                <a:hlinkClick r:id="rId4">
                  <a:extLst>
                    <a:ext uri="{A12FA001-AC4F-418D-AE19-62706E023703}">
                      <ahyp:hlinkClr xmlns:ahyp="http://schemas.microsoft.com/office/drawing/2018/hyperlinkcolor" val="tx"/>
                    </a:ext>
                  </a:extLst>
                </a:hlinkClick>
              </a:rPr>
              <a:t>Freepik</a:t>
            </a:r>
            <a:endParaRPr sz="1333" b="1" i="0" u="none" strike="noStrike" cap="none">
              <a:solidFill>
                <a:schemeClr val="lt1"/>
              </a:solidFill>
              <a:latin typeface="Anaheim"/>
              <a:ea typeface="Anaheim"/>
              <a:cs typeface="Anaheim"/>
              <a:sym typeface="Anaheim"/>
            </a:endParaRPr>
          </a:p>
        </p:txBody>
      </p:sp>
      <p:sp>
        <p:nvSpPr>
          <p:cNvPr id="97" name="Google Shape;97;p45"/>
          <p:cNvSpPr txBox="1">
            <a:spLocks noGrp="1"/>
          </p:cNvSpPr>
          <p:nvPr>
            <p:ph type="subTitle" idx="2"/>
          </p:nvPr>
        </p:nvSpPr>
        <p:spPr>
          <a:xfrm>
            <a:off x="5582500" y="4940307"/>
            <a:ext cx="4946400" cy="450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pic>
        <p:nvPicPr>
          <p:cNvPr id="98" name="Google Shape;98;p45" descr="A black background with yellow text&#10;&#10;Description automatically generated"/>
          <p:cNvPicPr preferRelativeResize="0"/>
          <p:nvPr/>
        </p:nvPicPr>
        <p:blipFill rotWithShape="1">
          <a:blip r:embed="rId5">
            <a:alphaModFix/>
          </a:blip>
          <a:srcRect/>
          <a:stretch/>
        </p:blipFill>
        <p:spPr>
          <a:xfrm>
            <a:off x="10118400" y="6465552"/>
            <a:ext cx="1728000" cy="261729"/>
          </a:xfrm>
          <a:prstGeom prst="rect">
            <a:avLst/>
          </a:prstGeom>
          <a:noFill/>
          <a:ln>
            <a:noFill/>
          </a:ln>
        </p:spPr>
      </p:pic>
    </p:spTree>
    <p:extLst>
      <p:ext uri="{BB962C8B-B14F-4D97-AF65-F5344CB8AC3E}">
        <p14:creationId xmlns:p14="http://schemas.microsoft.com/office/powerpoint/2010/main" val="170370222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26302-BC39-995C-F45D-33606F3786F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594D25C-A1D7-6CD8-71DB-01A36C43A6A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71B218E-9DD3-F149-C70E-FE1D7E76ED82}"/>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F5D02655-7729-063A-0609-7A039BE1EB1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9D72098-E49C-B9E5-6EBD-ACCABA62FAD1}"/>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615244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22207-A4EF-BF12-BD43-A87528A1016C}"/>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EA7783CB-3462-E28D-C940-2F91066897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637F5E0D-C606-AF6C-B3BB-4A9011F7906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4ADDC5CE-2C33-BDC1-B9BC-EF4A11748A72}"/>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6" name="Footer Placeholder 5">
            <a:extLst>
              <a:ext uri="{FF2B5EF4-FFF2-40B4-BE49-F238E27FC236}">
                <a16:creationId xmlns:a16="http://schemas.microsoft.com/office/drawing/2014/main" id="{04A74A85-1EB2-7023-F7AC-F2B4B637D92C}"/>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EB72E18-C916-BE53-53E5-5D5AB52BFAB2}"/>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2597280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284F-7777-3222-F5B7-958F75946AAA}"/>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EDA2BBB-E8BF-57A4-3905-D13B4328AF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D639E2-5DD3-36AC-7543-30BB0701727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F52FEF95-260C-5D7E-EDF7-48CD47B742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8B80E69-D1DD-5794-43FF-3FDF08A15F2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35F10CBB-DD45-6E3F-C285-C3057746614C}"/>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8" name="Footer Placeholder 7">
            <a:extLst>
              <a:ext uri="{FF2B5EF4-FFF2-40B4-BE49-F238E27FC236}">
                <a16:creationId xmlns:a16="http://schemas.microsoft.com/office/drawing/2014/main" id="{44A30B33-0FD3-BCB7-2C86-719C366AA20D}"/>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81C50B49-E57C-70DC-0777-9E98CCFED6FF}"/>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028303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0798E-2F6C-73D2-B9D8-DD14D14ABC6B}"/>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81A2054E-7B68-3DFF-4886-048DC9EC0827}"/>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4" name="Footer Placeholder 3">
            <a:extLst>
              <a:ext uri="{FF2B5EF4-FFF2-40B4-BE49-F238E27FC236}">
                <a16:creationId xmlns:a16="http://schemas.microsoft.com/office/drawing/2014/main" id="{41045458-7235-F731-2834-D1930699D24B}"/>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21A5DA10-E93F-0F47-E807-DFD920A30800}"/>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2211286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D66615-BA3E-5B6E-C704-73D33924706C}"/>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3" name="Footer Placeholder 2">
            <a:extLst>
              <a:ext uri="{FF2B5EF4-FFF2-40B4-BE49-F238E27FC236}">
                <a16:creationId xmlns:a16="http://schemas.microsoft.com/office/drawing/2014/main" id="{E55FA455-B5A0-C4F5-9C98-99F0FFAE3554}"/>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6F7BC069-5D64-88A5-C38D-65B1610FE1EB}"/>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402249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E18F8-4FA2-41E1-55EC-6B27732595D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9966F8F8-0531-2843-9869-81D442B9F0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8476EB1C-4A10-E585-F3C0-1A17FBC218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8A38D2-BA41-09B7-6BBD-D79175652158}"/>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6" name="Footer Placeholder 5">
            <a:extLst>
              <a:ext uri="{FF2B5EF4-FFF2-40B4-BE49-F238E27FC236}">
                <a16:creationId xmlns:a16="http://schemas.microsoft.com/office/drawing/2014/main" id="{7C069FA5-B64E-6E6B-CBF9-F63F6A20379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7477110-659F-0CBA-EAD8-3E8D8765660A}"/>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1160523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9C881-26FD-F23E-05E3-E252702179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36AF2299-9F48-CD39-B358-2B4C72485B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4B695F83-47BA-C10C-1F18-B0FA21894C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C97FF3-B48B-D69E-64DF-3B7FA6700195}"/>
              </a:ext>
            </a:extLst>
          </p:cNvPr>
          <p:cNvSpPr>
            <a:spLocks noGrp="1"/>
          </p:cNvSpPr>
          <p:nvPr>
            <p:ph type="dt" sz="half" idx="10"/>
          </p:nvPr>
        </p:nvSpPr>
        <p:spPr/>
        <p:txBody>
          <a:bodyPr/>
          <a:lstStyle/>
          <a:p>
            <a:fld id="{537B6953-5E73-CB41-BB25-C8335F4C2A11}" type="datetimeFigureOut">
              <a:rPr lang="en-CH" smtClean="0"/>
              <a:t>18.12.2025</a:t>
            </a:fld>
            <a:endParaRPr lang="en-CH"/>
          </a:p>
        </p:txBody>
      </p:sp>
      <p:sp>
        <p:nvSpPr>
          <p:cNvPr id="6" name="Footer Placeholder 5">
            <a:extLst>
              <a:ext uri="{FF2B5EF4-FFF2-40B4-BE49-F238E27FC236}">
                <a16:creationId xmlns:a16="http://schemas.microsoft.com/office/drawing/2014/main" id="{E6BEFA10-F1BB-FB45-F25D-66155C08C647}"/>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08B717C-FD75-A2BF-57BF-E6AC550B0DCE}"/>
              </a:ext>
            </a:extLst>
          </p:cNvPr>
          <p:cNvSpPr>
            <a:spLocks noGrp="1"/>
          </p:cNvSpPr>
          <p:nvPr>
            <p:ph type="sldNum" sz="quarter" idx="12"/>
          </p:nvPr>
        </p:nvSpPr>
        <p:spPr/>
        <p:txBody>
          <a:bodyPr/>
          <a:lstStyle/>
          <a:p>
            <a:fld id="{E6AB06C5-86A2-784A-97B1-9509A824086F}" type="slidenum">
              <a:rPr lang="en-CH" smtClean="0"/>
              <a:t>‹#›</a:t>
            </a:fld>
            <a:endParaRPr lang="en-CH"/>
          </a:p>
        </p:txBody>
      </p:sp>
    </p:spTree>
    <p:extLst>
      <p:ext uri="{BB962C8B-B14F-4D97-AF65-F5344CB8AC3E}">
        <p14:creationId xmlns:p14="http://schemas.microsoft.com/office/powerpoint/2010/main" val="619063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1E9E15-3D0B-7F1F-1DC3-BB1D97257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A7065A6F-467D-9EB1-EED3-510F117A85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FFFF0B5-29E8-2518-3BFC-12A1A02812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7B6953-5E73-CB41-BB25-C8335F4C2A11}" type="datetimeFigureOut">
              <a:rPr lang="en-CH" smtClean="0"/>
              <a:t>18.12.2025</a:t>
            </a:fld>
            <a:endParaRPr lang="en-CH"/>
          </a:p>
        </p:txBody>
      </p:sp>
      <p:sp>
        <p:nvSpPr>
          <p:cNvPr id="5" name="Footer Placeholder 4">
            <a:extLst>
              <a:ext uri="{FF2B5EF4-FFF2-40B4-BE49-F238E27FC236}">
                <a16:creationId xmlns:a16="http://schemas.microsoft.com/office/drawing/2014/main" id="{14C3A621-47CD-431B-3174-29792DC32B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C66D01E4-A9EA-3029-9687-B69AAA55F8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6AB06C5-86A2-784A-97B1-9509A824086F}" type="slidenum">
              <a:rPr lang="en-CH" smtClean="0"/>
              <a:t>‹#›</a:t>
            </a:fld>
            <a:endParaRPr lang="en-CH"/>
          </a:p>
        </p:txBody>
      </p:sp>
    </p:spTree>
    <p:extLst>
      <p:ext uri="{BB962C8B-B14F-4D97-AF65-F5344CB8AC3E}">
        <p14:creationId xmlns:p14="http://schemas.microsoft.com/office/powerpoint/2010/main" val="3501190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3.pn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32.pn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hyperlink" Target="mailto:contact@eurasc.eu"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7.jp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38.png"/><Relationship Id="rId4" Type="http://schemas.openxmlformats.org/officeDocument/2006/relationships/chart" Target="../charts/char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1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6.xml"/><Relationship Id="rId5" Type="http://schemas.openxmlformats.org/officeDocument/2006/relationships/image" Target="../media/image46.jpeg"/><Relationship Id="rId4" Type="http://schemas.openxmlformats.org/officeDocument/2006/relationships/image" Target="../media/image45.jp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notesSlide" Target="../notesSlides/notesSlide24.xml"/><Relationship Id="rId16" Type="http://schemas.openxmlformats.org/officeDocument/2006/relationships/image" Target="../media/image60.png"/><Relationship Id="rId1" Type="http://schemas.openxmlformats.org/officeDocument/2006/relationships/slideLayout" Target="../slideLayouts/slideLayout1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2.png"/><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image" Target="../media/image67.png"/><Relationship Id="rId11" Type="http://schemas.openxmlformats.org/officeDocument/2006/relationships/image" Target="../media/image71.png"/><Relationship Id="rId5" Type="http://schemas.openxmlformats.org/officeDocument/2006/relationships/image" Target="../media/image66.png"/><Relationship Id="rId10" Type="http://schemas.openxmlformats.org/officeDocument/2006/relationships/image" Target="../media/image70.png"/><Relationship Id="rId4" Type="http://schemas.openxmlformats.org/officeDocument/2006/relationships/image" Target="../media/image65.png"/><Relationship Id="rId9" Type="http://schemas.openxmlformats.org/officeDocument/2006/relationships/image" Target="../media/image63.jp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19.xml"/><Relationship Id="rId4" Type="http://schemas.openxmlformats.org/officeDocument/2006/relationships/chart" Target="../charts/char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1.xml"/><Relationship Id="rId1" Type="http://schemas.openxmlformats.org/officeDocument/2006/relationships/slideLayout" Target="../slideLayouts/slideLayout19.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6.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32.xml"/><Relationship Id="rId1" Type="http://schemas.openxmlformats.org/officeDocument/2006/relationships/slideLayout" Target="../slideLayouts/slideLayout20.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
          <p:cNvSpPr/>
          <p:nvPr/>
        </p:nvSpPr>
        <p:spPr>
          <a:xfrm>
            <a:off x="448" y="0"/>
            <a:ext cx="12200800" cy="6875200"/>
          </a:xfrm>
          <a:prstGeom prst="rect">
            <a:avLst/>
          </a:prstGeom>
          <a:solidFill>
            <a:schemeClr val="dk2">
              <a:alpha val="73725"/>
            </a:schemeClr>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nvGrpSpPr>
          <p:cNvPr id="134" name="Google Shape;134;p1"/>
          <p:cNvGrpSpPr/>
          <p:nvPr/>
        </p:nvGrpSpPr>
        <p:grpSpPr>
          <a:xfrm>
            <a:off x="1583048" y="722535"/>
            <a:ext cx="9026800" cy="4851328"/>
            <a:chOff x="1077575" y="580622"/>
            <a:chExt cx="6770100" cy="3638496"/>
          </a:xfrm>
        </p:grpSpPr>
        <p:cxnSp>
          <p:nvCxnSpPr>
            <p:cNvPr id="135" name="Google Shape;135;p1"/>
            <p:cNvCxnSpPr/>
            <p:nvPr/>
          </p:nvCxnSpPr>
          <p:spPr>
            <a:xfrm>
              <a:off x="1077575" y="580622"/>
              <a:ext cx="6763500" cy="0"/>
            </a:xfrm>
            <a:prstGeom prst="straightConnector1">
              <a:avLst/>
            </a:prstGeom>
            <a:noFill/>
            <a:ln w="19050" cap="flat" cmpd="sng">
              <a:solidFill>
                <a:srgbClr val="F3EA33"/>
              </a:solidFill>
              <a:prstDash val="solid"/>
              <a:round/>
              <a:headEnd type="none" w="sm" len="sm"/>
              <a:tailEnd type="none" w="sm" len="sm"/>
            </a:ln>
          </p:spPr>
        </p:cxnSp>
        <p:cxnSp>
          <p:nvCxnSpPr>
            <p:cNvPr id="136" name="Google Shape;136;p1"/>
            <p:cNvCxnSpPr/>
            <p:nvPr/>
          </p:nvCxnSpPr>
          <p:spPr>
            <a:xfrm>
              <a:off x="1084175" y="4219118"/>
              <a:ext cx="6763500" cy="0"/>
            </a:xfrm>
            <a:prstGeom prst="straightConnector1">
              <a:avLst/>
            </a:prstGeom>
            <a:noFill/>
            <a:ln w="19050" cap="flat" cmpd="sng">
              <a:solidFill>
                <a:srgbClr val="F3EA33"/>
              </a:solidFill>
              <a:prstDash val="solid"/>
              <a:round/>
              <a:headEnd type="none" w="sm" len="sm"/>
              <a:tailEnd type="none" w="sm" len="sm"/>
            </a:ln>
          </p:spPr>
        </p:cxnSp>
      </p:grpSp>
      <p:pic>
        <p:nvPicPr>
          <p:cNvPr id="137" name="Google Shape;137;p1" descr="A black background with yellow text&#10;&#10;Description automatically generated"/>
          <p:cNvPicPr preferRelativeResize="0"/>
          <p:nvPr/>
        </p:nvPicPr>
        <p:blipFill rotWithShape="1">
          <a:blip r:embed="rId3">
            <a:alphaModFix/>
          </a:blip>
          <a:srcRect/>
          <a:stretch/>
        </p:blipFill>
        <p:spPr>
          <a:xfrm>
            <a:off x="1165934" y="2893284"/>
            <a:ext cx="9860132" cy="1493453"/>
          </a:xfrm>
          <a:prstGeom prst="rect">
            <a:avLst/>
          </a:prstGeom>
          <a:noFill/>
          <a:ln>
            <a:noFill/>
          </a:ln>
        </p:spPr>
      </p:pic>
      <p:sp>
        <p:nvSpPr>
          <p:cNvPr id="138" name="Google Shape;138;p1"/>
          <p:cNvSpPr txBox="1">
            <a:spLocks noGrp="1"/>
          </p:cNvSpPr>
          <p:nvPr>
            <p:ph type="subTitle" idx="1"/>
          </p:nvPr>
        </p:nvSpPr>
        <p:spPr>
          <a:xfrm>
            <a:off x="1574248" y="5665693"/>
            <a:ext cx="9026800" cy="634400"/>
          </a:xfrm>
          <a:prstGeom prst="rect">
            <a:avLst/>
          </a:prstGeom>
          <a:noFill/>
          <a:ln>
            <a:noFill/>
          </a:ln>
        </p:spPr>
        <p:txBody>
          <a:bodyPr spcFirstLastPara="1" vert="horz" wrap="square" lIns="121900" tIns="121900" rIns="121900" bIns="121900" rtlCol="0" anchor="t" anchorCtr="0">
            <a:noAutofit/>
          </a:bodyPr>
          <a:lstStyle/>
          <a:p>
            <a:pPr marL="609585" indent="-423323">
              <a:lnSpc>
                <a:spcPct val="100000"/>
              </a:lnSpc>
              <a:spcBef>
                <a:spcPts val="0"/>
              </a:spcBef>
              <a:buSzPts val="2800"/>
            </a:pPr>
            <a:r>
              <a:rPr lang="en-GB" dirty="0"/>
              <a:t>GENERAL ASSEMBLY MEETING 02.2025</a:t>
            </a:r>
            <a:endParaRPr dirty="0"/>
          </a:p>
          <a:p>
            <a:pPr lvl="0"/>
            <a:r>
              <a:rPr lang="en-GB" dirty="0"/>
              <a:t>18.12.2025 | CERN- </a:t>
            </a:r>
            <a:r>
              <a:rPr lang="pt-PT" dirty="0"/>
              <a:t>GENEVA - </a:t>
            </a:r>
            <a:r>
              <a:rPr lang="pt-PT" dirty="0" err="1"/>
              <a:t>Switzerland</a:t>
            </a:r>
            <a:endParaRPr dirty="0"/>
          </a:p>
          <a:p>
            <a:pPr marL="609585" indent="-423323">
              <a:lnSpc>
                <a:spcPct val="100000"/>
              </a:lnSpc>
              <a:spcBef>
                <a:spcPts val="0"/>
              </a:spcBef>
              <a:buSzPts val="2800"/>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0"/>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lvl="0"/>
            <a:r>
              <a:rPr lang="en-GB" sz="2400" b="1" dirty="0"/>
              <a:t>Collaborative Actions and</a:t>
            </a:r>
          </a:p>
          <a:p>
            <a:pPr marL="179913" indent="6351"/>
            <a:r>
              <a:rPr lang="en-GB" sz="2400" b="1" dirty="0"/>
              <a:t>Institutional Partnerships</a:t>
            </a:r>
          </a:p>
        </p:txBody>
      </p:sp>
      <p:sp>
        <p:nvSpPr>
          <p:cNvPr id="225" name="Google Shape;225;p10"/>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a:solidFill>
                  <a:srgbClr val="004A82"/>
                </a:solidFill>
              </a:rPr>
              <a:t>3</a:t>
            </a:r>
            <a:endParaRPr sz="22133" b="1">
              <a:solidFill>
                <a:srgbClr val="004A82"/>
              </a:solidFill>
            </a:endParaRPr>
          </a:p>
        </p:txBody>
      </p:sp>
      <p:sp>
        <p:nvSpPr>
          <p:cNvPr id="226" name="Google Shape;226;p10"/>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227" name="Google Shape;227;p10"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grpSp>
        <p:nvGrpSpPr>
          <p:cNvPr id="10" name="Group 9">
            <a:extLst>
              <a:ext uri="{FF2B5EF4-FFF2-40B4-BE49-F238E27FC236}">
                <a16:creationId xmlns:a16="http://schemas.microsoft.com/office/drawing/2014/main" id="{CEB13322-D07E-B58E-EB34-871E0EEE9207}"/>
              </a:ext>
            </a:extLst>
          </p:cNvPr>
          <p:cNvGrpSpPr/>
          <p:nvPr/>
        </p:nvGrpSpPr>
        <p:grpSpPr>
          <a:xfrm>
            <a:off x="6547586" y="627125"/>
            <a:ext cx="5318348" cy="2645644"/>
            <a:chOff x="4910689" y="470343"/>
            <a:chExt cx="3988761" cy="1984233"/>
          </a:xfrm>
        </p:grpSpPr>
        <p:pic>
          <p:nvPicPr>
            <p:cNvPr id="5124" name="Picture 4">
              <a:extLst>
                <a:ext uri="{FF2B5EF4-FFF2-40B4-BE49-F238E27FC236}">
                  <a16:creationId xmlns:a16="http://schemas.microsoft.com/office/drawing/2014/main" id="{9120D7D2-8DDF-C261-4435-F68DAED2ED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0689" y="470343"/>
              <a:ext cx="3988761" cy="151794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efei Institutes of Physical Science, The Chinese Academy of Sciences">
              <a:extLst>
                <a:ext uri="{FF2B5EF4-FFF2-40B4-BE49-F238E27FC236}">
                  <a16:creationId xmlns:a16="http://schemas.microsoft.com/office/drawing/2014/main" id="{330B9D44-E39C-6B41-D382-8B22290217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1916" y="1988288"/>
              <a:ext cx="2606306" cy="4662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a:extLst>
              <a:ext uri="{FF2B5EF4-FFF2-40B4-BE49-F238E27FC236}">
                <a16:creationId xmlns:a16="http://schemas.microsoft.com/office/drawing/2014/main" id="{96CD6A43-24C5-FAE8-9F4F-5B5F0C3BE914}"/>
              </a:ext>
            </a:extLst>
          </p:cNvPr>
          <p:cNvGrpSpPr/>
          <p:nvPr/>
        </p:nvGrpSpPr>
        <p:grpSpPr>
          <a:xfrm>
            <a:off x="522470" y="627125"/>
            <a:ext cx="5318348" cy="2801876"/>
            <a:chOff x="391852" y="470343"/>
            <a:chExt cx="3988761" cy="2101407"/>
          </a:xfrm>
        </p:grpSpPr>
        <p:pic>
          <p:nvPicPr>
            <p:cNvPr id="5122" name="Picture 2">
              <a:extLst>
                <a:ext uri="{FF2B5EF4-FFF2-40B4-BE49-F238E27FC236}">
                  <a16:creationId xmlns:a16="http://schemas.microsoft.com/office/drawing/2014/main" id="{75591726-1129-B7BF-D014-C5C36FCA5A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852" y="470343"/>
              <a:ext cx="3988761" cy="151794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Logotipos – ABC – Academia Brasileira de Ciências">
              <a:extLst>
                <a:ext uri="{FF2B5EF4-FFF2-40B4-BE49-F238E27FC236}">
                  <a16:creationId xmlns:a16="http://schemas.microsoft.com/office/drawing/2014/main" id="{4068B23C-9DE2-68E5-FA6C-9153B9AF67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1205" y="2033416"/>
              <a:ext cx="1490055" cy="53833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a:extLst>
              <a:ext uri="{FF2B5EF4-FFF2-40B4-BE49-F238E27FC236}">
                <a16:creationId xmlns:a16="http://schemas.microsoft.com/office/drawing/2014/main" id="{D2EC8EF6-0FAF-1C78-251E-323E949ABBF7}"/>
              </a:ext>
            </a:extLst>
          </p:cNvPr>
          <p:cNvGrpSpPr/>
          <p:nvPr/>
        </p:nvGrpSpPr>
        <p:grpSpPr>
          <a:xfrm>
            <a:off x="1165861" y="3835007"/>
            <a:ext cx="3683847" cy="2082443"/>
            <a:chOff x="3424555" y="3049424"/>
            <a:chExt cx="2294890" cy="1354935"/>
          </a:xfrm>
        </p:grpSpPr>
        <p:pic>
          <p:nvPicPr>
            <p:cNvPr id="3" name="Picture 2" descr="A blue and white circle with a book and a blue star&#10;&#10;AI-generated content may be incorrect.">
              <a:extLst>
                <a:ext uri="{FF2B5EF4-FFF2-40B4-BE49-F238E27FC236}">
                  <a16:creationId xmlns:a16="http://schemas.microsoft.com/office/drawing/2014/main" id="{69829483-D034-CD54-39C1-FAEEB52DDFFE}"/>
                </a:ext>
              </a:extLst>
            </p:cNvPr>
            <p:cNvPicPr>
              <a:picLocks noChangeAspect="1"/>
            </p:cNvPicPr>
            <p:nvPr/>
          </p:nvPicPr>
          <p:blipFill>
            <a:blip r:embed="rId7"/>
            <a:stretch>
              <a:fillRect/>
            </a:stretch>
          </p:blipFill>
          <p:spPr>
            <a:xfrm>
              <a:off x="3424555" y="3049424"/>
              <a:ext cx="2294890" cy="1354935"/>
            </a:xfrm>
            <a:prstGeom prst="rect">
              <a:avLst/>
            </a:prstGeom>
          </p:spPr>
        </p:pic>
        <p:sp>
          <p:nvSpPr>
            <p:cNvPr id="4" name="Rectangle 3">
              <a:extLst>
                <a:ext uri="{FF2B5EF4-FFF2-40B4-BE49-F238E27FC236}">
                  <a16:creationId xmlns:a16="http://schemas.microsoft.com/office/drawing/2014/main" id="{4A52B599-98A5-9F57-B4EE-4F279060AE86}"/>
                </a:ext>
              </a:extLst>
            </p:cNvPr>
            <p:cNvSpPr/>
            <p:nvPr/>
          </p:nvSpPr>
          <p:spPr>
            <a:xfrm>
              <a:off x="4105572" y="4027282"/>
              <a:ext cx="932855" cy="1444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T" sz="2400"/>
            </a:p>
          </p:txBody>
        </p:sp>
      </p:grpSp>
      <p:pic>
        <p:nvPicPr>
          <p:cNvPr id="1026" name="Picture 2" descr="IAP | InterAcademy Partnership">
            <a:extLst>
              <a:ext uri="{FF2B5EF4-FFF2-40B4-BE49-F238E27FC236}">
                <a16:creationId xmlns:a16="http://schemas.microsoft.com/office/drawing/2014/main" id="{40AB9211-0E8C-79F4-E2D3-36D3E9D47A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42297" y="3835006"/>
            <a:ext cx="4027988" cy="20095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1000"/>
                                        <p:tgtEl>
                                          <p:spTgt spid="11"/>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dissolve">
                                      <p:cBhvr>
                                        <p:cTn id="11" dur="1000"/>
                                        <p:tgtEl>
                                          <p:spTgt spid="10"/>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1000"/>
                                        <p:tgtEl>
                                          <p:spTgt spid="5"/>
                                        </p:tgtEl>
                                      </p:cBhvr>
                                    </p:animEffect>
                                  </p:childTnLst>
                                </p:cTn>
                              </p:par>
                            </p:childTnLst>
                          </p:cTn>
                        </p:par>
                        <p:par>
                          <p:cTn id="16" fill="hold">
                            <p:stCondLst>
                              <p:cond delay="3000"/>
                            </p:stCondLst>
                            <p:childTnLst>
                              <p:par>
                                <p:cTn id="17" presetID="9"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dissolve">
                                      <p:cBhvr>
                                        <p:cTn id="1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2"/>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lvl="0"/>
            <a:r>
              <a:rPr lang="en-GB" sz="2400" b="1" dirty="0"/>
              <a:t>Outlook for 2026 Activities</a:t>
            </a:r>
          </a:p>
        </p:txBody>
      </p:sp>
      <p:sp>
        <p:nvSpPr>
          <p:cNvPr id="240" name="Google Shape;240;p12"/>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a:solidFill>
                  <a:srgbClr val="004A82"/>
                </a:solidFill>
              </a:rPr>
              <a:t>4</a:t>
            </a:r>
            <a:endParaRPr sz="22133" b="1">
              <a:solidFill>
                <a:srgbClr val="004A82"/>
              </a:solidFill>
            </a:endParaRPr>
          </a:p>
        </p:txBody>
      </p:sp>
      <p:sp>
        <p:nvSpPr>
          <p:cNvPr id="241" name="Google Shape;241;p12"/>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242" name="Google Shape;242;p12"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1"/>
          <p:cNvSpPr txBox="1">
            <a:spLocks noGrp="1"/>
          </p:cNvSpPr>
          <p:nvPr>
            <p:ph type="title"/>
          </p:nvPr>
        </p:nvSpPr>
        <p:spPr>
          <a:xfrm>
            <a:off x="5061528" y="418944"/>
            <a:ext cx="7130473" cy="1231379"/>
          </a:xfrm>
          <a:prstGeom prst="rect">
            <a:avLst/>
          </a:prstGeom>
          <a:noFill/>
          <a:ln>
            <a:noFill/>
          </a:ln>
        </p:spPr>
        <p:txBody>
          <a:bodyPr spcFirstLastPara="1" vert="horz" wrap="square" lIns="121900" tIns="121900" rIns="121900" bIns="121900" rtlCol="0" anchor="ctr" anchorCtr="0">
            <a:noAutofit/>
          </a:bodyPr>
          <a:lstStyle/>
          <a:p>
            <a:pPr algn="l"/>
            <a:r>
              <a:rPr lang="en-GB" b="1" dirty="0">
                <a:highlight>
                  <a:srgbClr val="FFFF00"/>
                </a:highlight>
              </a:rPr>
              <a:t>New Working Groups</a:t>
            </a:r>
            <a:endParaRPr b="1" dirty="0">
              <a:highlight>
                <a:srgbClr val="FFFF00"/>
              </a:highlight>
            </a:endParaRPr>
          </a:p>
        </p:txBody>
      </p:sp>
      <p:pic>
        <p:nvPicPr>
          <p:cNvPr id="234" name="Google Shape;234;p11" descr="Human hands connected with red thread"/>
          <p:cNvPicPr preferRelativeResize="0"/>
          <p:nvPr/>
        </p:nvPicPr>
        <p:blipFill rotWithShape="1">
          <a:blip r:embed="rId3">
            <a:alphaModFix/>
          </a:blip>
          <a:srcRect/>
          <a:stretch/>
        </p:blipFill>
        <p:spPr>
          <a:xfrm>
            <a:off x="1" y="0"/>
            <a:ext cx="4578351" cy="6858000"/>
          </a:xfrm>
          <a:prstGeom prst="rect">
            <a:avLst/>
          </a:prstGeom>
          <a:noFill/>
          <a:ln>
            <a:noFill/>
          </a:ln>
        </p:spPr>
      </p:pic>
      <p:sp>
        <p:nvSpPr>
          <p:cNvPr id="3" name="Rectangle 2">
            <a:extLst>
              <a:ext uri="{FF2B5EF4-FFF2-40B4-BE49-F238E27FC236}">
                <a16:creationId xmlns:a16="http://schemas.microsoft.com/office/drawing/2014/main" id="{FD92E02B-B72E-1588-DF07-3B058BA9B0A6}"/>
              </a:ext>
            </a:extLst>
          </p:cNvPr>
          <p:cNvSpPr>
            <a:spLocks noChangeArrowheads="1"/>
          </p:cNvSpPr>
          <p:nvPr/>
        </p:nvSpPr>
        <p:spPr bwMode="auto">
          <a:xfrm>
            <a:off x="5061527" y="1206887"/>
            <a:ext cx="6890328" cy="5991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1219170"/>
            <a:r>
              <a:rPr lang="en-PT" altLang="en-PT" sz="2133" b="1" i="1" dirty="0">
                <a:solidFill>
                  <a:schemeClr val="accent5">
                    <a:lumMod val="50000"/>
                  </a:schemeClr>
                </a:solidFill>
                <a:latin typeface="Century Gothic" panose="020B0502020202020204" pitchFamily="34" charset="0"/>
              </a:rPr>
              <a:t>Expanding strategic action within the Academy</a:t>
            </a:r>
          </a:p>
          <a:p>
            <a:pPr defTabSz="1219170"/>
            <a:endParaRPr lang="en-PT" altLang="en-PT" sz="2400" b="1" i="1" dirty="0">
              <a:solidFill>
                <a:srgbClr val="000000"/>
              </a:solidFill>
              <a:latin typeface="Century Gothic" panose="020B0502020202020204" pitchFamily="34" charset="0"/>
            </a:endParaRPr>
          </a:p>
          <a:p>
            <a:pPr defTabSz="1219170"/>
            <a:endParaRPr lang="en-PT" altLang="en-PT" sz="2400" b="1" dirty="0">
              <a:latin typeface="Century Gothic" panose="020B0502020202020204" pitchFamily="34" charset="0"/>
            </a:endParaRPr>
          </a:p>
          <a:p>
            <a:pPr defTabSz="1219170"/>
            <a:r>
              <a:rPr lang="en-PT" altLang="en-PT" sz="2400" dirty="0">
                <a:solidFill>
                  <a:srgbClr val="000000"/>
                </a:solidFill>
                <a:latin typeface="Century Gothic" panose="020B0502020202020204" pitchFamily="34" charset="0"/>
              </a:rPr>
              <a:t>In 2025, two new Working Groups were officially established:</a:t>
            </a:r>
          </a:p>
          <a:p>
            <a:pPr defTabSz="1219170"/>
            <a:endParaRPr lang="en-PT" altLang="en-PT" sz="2400" dirty="0">
              <a:latin typeface="Century Gothic" panose="020B0502020202020204" pitchFamily="34" charset="0"/>
            </a:endParaRPr>
          </a:p>
          <a:p>
            <a:pPr defTabSz="1219170"/>
            <a:r>
              <a:rPr lang="en-PT" altLang="en-PT" sz="2400" dirty="0">
                <a:solidFill>
                  <a:srgbClr val="000000"/>
                </a:solidFill>
                <a:latin typeface="Century Gothic" panose="020B0502020202020204" pitchFamily="34" charset="0"/>
              </a:rPr>
              <a:t>🔹 </a:t>
            </a:r>
            <a:r>
              <a:rPr lang="en-PT" altLang="en-PT" sz="2400" b="1" dirty="0">
                <a:solidFill>
                  <a:srgbClr val="000000"/>
                </a:solidFill>
                <a:latin typeface="Century Gothic" panose="020B0502020202020204" pitchFamily="34" charset="0"/>
              </a:rPr>
              <a:t>Working Group on Diversity and Inclusion</a:t>
            </a:r>
            <a:br>
              <a:rPr lang="en-PT" altLang="en-PT" sz="2400" dirty="0">
                <a:solidFill>
                  <a:srgbClr val="000000"/>
                </a:solidFill>
                <a:latin typeface="Century Gothic" panose="020B0502020202020204" pitchFamily="34" charset="0"/>
              </a:rPr>
            </a:br>
            <a:r>
              <a:rPr lang="en-PT" altLang="en-PT" sz="2400" i="1" dirty="0">
                <a:solidFill>
                  <a:srgbClr val="000000"/>
                </a:solidFill>
                <a:latin typeface="Century Gothic" panose="020B0502020202020204" pitchFamily="34" charset="0"/>
              </a:rPr>
              <a:t>Coordinator: Prof. Evamarie Hey-Hawkins</a:t>
            </a:r>
          </a:p>
          <a:p>
            <a:pPr defTabSz="1219170"/>
            <a:endParaRPr lang="en-PT" altLang="en-PT" sz="2400" dirty="0">
              <a:latin typeface="Century Gothic" panose="020B0502020202020204" pitchFamily="34" charset="0"/>
            </a:endParaRPr>
          </a:p>
          <a:p>
            <a:pPr defTabSz="1219170"/>
            <a:r>
              <a:rPr lang="en-PT" altLang="en-PT" sz="2400" dirty="0">
                <a:solidFill>
                  <a:srgbClr val="000000"/>
                </a:solidFill>
                <a:latin typeface="Century Gothic" panose="020B0502020202020204" pitchFamily="34" charset="0"/>
              </a:rPr>
              <a:t>🔹 </a:t>
            </a:r>
            <a:r>
              <a:rPr lang="en-PT" altLang="en-PT" sz="2400" b="1" dirty="0">
                <a:solidFill>
                  <a:srgbClr val="000000"/>
                </a:solidFill>
                <a:latin typeface="Century Gothic" panose="020B0502020202020204" pitchFamily="34" charset="0"/>
              </a:rPr>
              <a:t>Working Group on Inter-Academic Relations</a:t>
            </a:r>
            <a:br>
              <a:rPr lang="en-PT" altLang="en-PT" sz="2400" dirty="0">
                <a:solidFill>
                  <a:srgbClr val="000000"/>
                </a:solidFill>
                <a:latin typeface="Century Gothic" panose="020B0502020202020204" pitchFamily="34" charset="0"/>
              </a:rPr>
            </a:br>
            <a:r>
              <a:rPr lang="en-PT" altLang="en-PT" sz="2400" i="1" dirty="0">
                <a:solidFill>
                  <a:srgbClr val="000000"/>
                </a:solidFill>
                <a:latin typeface="Century Gothic" panose="020B0502020202020204" pitchFamily="34" charset="0"/>
              </a:rPr>
              <a:t>Coordinator: Prof. Armando Pombeiro</a:t>
            </a:r>
          </a:p>
          <a:p>
            <a:pPr defTabSz="1219170"/>
            <a:endParaRPr lang="en-PT" altLang="en-PT" sz="2400" dirty="0">
              <a:latin typeface="Century Gothic" panose="020B0502020202020204" pitchFamily="34" charset="0"/>
            </a:endParaRPr>
          </a:p>
          <a:p>
            <a:pPr defTabSz="1219170"/>
            <a:r>
              <a:rPr lang="en-PT" altLang="en-PT" sz="2400" dirty="0">
                <a:solidFill>
                  <a:srgbClr val="000000"/>
                </a:solidFill>
                <a:latin typeface="Century Gothic" panose="020B0502020202020204" pitchFamily="34" charset="0"/>
              </a:rPr>
              <a:t>These groups reflect EurASc’s commitment to scientific equity, institutional visibility, and international cooperation.</a:t>
            </a:r>
            <a:endParaRPr lang="en-PT" altLang="en-PT" sz="2400" dirty="0">
              <a:latin typeface="Century Gothic" panose="020B0502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74;p4">
            <a:extLst>
              <a:ext uri="{FF2B5EF4-FFF2-40B4-BE49-F238E27FC236}">
                <a16:creationId xmlns:a16="http://schemas.microsoft.com/office/drawing/2014/main" id="{34F39D00-AD62-BBA8-4DF4-101B6AF93CAA}"/>
              </a:ext>
            </a:extLst>
          </p:cNvPr>
          <p:cNvSpPr txBox="1">
            <a:spLocks/>
          </p:cNvSpPr>
          <p:nvPr/>
        </p:nvSpPr>
        <p:spPr>
          <a:xfrm>
            <a:off x="5135419" y="1622426"/>
            <a:ext cx="7056581"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b="1" dirty="0">
                <a:solidFill>
                  <a:srgbClr val="2B6395"/>
                </a:solidFill>
              </a:rPr>
              <a:t>Working Group on Diversity and Inclusion</a:t>
            </a:r>
          </a:p>
        </p:txBody>
      </p:sp>
      <p:pic>
        <p:nvPicPr>
          <p:cNvPr id="7" name="Picture 6">
            <a:extLst>
              <a:ext uri="{FF2B5EF4-FFF2-40B4-BE49-F238E27FC236}">
                <a16:creationId xmlns:a16="http://schemas.microsoft.com/office/drawing/2014/main" id="{397007FB-410A-4C06-7E26-34DD3460E7A2}"/>
              </a:ext>
            </a:extLst>
          </p:cNvPr>
          <p:cNvPicPr>
            <a:picLocks noChangeAspect="1"/>
          </p:cNvPicPr>
          <p:nvPr/>
        </p:nvPicPr>
        <p:blipFill>
          <a:blip r:embed="rId2"/>
          <a:srcRect l="32121" r="35609" b="17508"/>
          <a:stretch>
            <a:fillRect/>
          </a:stretch>
        </p:blipFill>
        <p:spPr>
          <a:xfrm>
            <a:off x="9836727" y="3429000"/>
            <a:ext cx="1520123" cy="1826493"/>
          </a:xfrm>
          <a:prstGeom prst="rect">
            <a:avLst/>
          </a:prstGeom>
        </p:spPr>
      </p:pic>
      <p:pic>
        <p:nvPicPr>
          <p:cNvPr id="9" name="Picture 8" descr="A puzzle of people in different colors&#10;&#10;AI-generated content may be incorrect.">
            <a:extLst>
              <a:ext uri="{FF2B5EF4-FFF2-40B4-BE49-F238E27FC236}">
                <a16:creationId xmlns:a16="http://schemas.microsoft.com/office/drawing/2014/main" id="{9D32A5EB-2B06-8818-B309-03B7A8843F58}"/>
              </a:ext>
            </a:extLst>
          </p:cNvPr>
          <p:cNvPicPr>
            <a:picLocks noChangeAspect="1"/>
          </p:cNvPicPr>
          <p:nvPr/>
        </p:nvPicPr>
        <p:blipFill>
          <a:blip r:embed="rId3"/>
          <a:stretch>
            <a:fillRect/>
          </a:stretch>
        </p:blipFill>
        <p:spPr>
          <a:xfrm>
            <a:off x="1" y="-73893"/>
            <a:ext cx="4839855" cy="6425324"/>
          </a:xfrm>
          <a:prstGeom prst="rect">
            <a:avLst/>
          </a:prstGeom>
        </p:spPr>
      </p:pic>
      <p:sp>
        <p:nvSpPr>
          <p:cNvPr id="10" name="Rectangle 9">
            <a:extLst>
              <a:ext uri="{FF2B5EF4-FFF2-40B4-BE49-F238E27FC236}">
                <a16:creationId xmlns:a16="http://schemas.microsoft.com/office/drawing/2014/main" id="{C61FC3BF-3C98-21F4-63E4-266AB967B086}"/>
              </a:ext>
            </a:extLst>
          </p:cNvPr>
          <p:cNvSpPr>
            <a:spLocks noChangeArrowheads="1"/>
          </p:cNvSpPr>
          <p:nvPr/>
        </p:nvSpPr>
        <p:spPr bwMode="auto">
          <a:xfrm>
            <a:off x="7352148" y="3429032"/>
            <a:ext cx="6890328" cy="451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1219170"/>
            <a:r>
              <a:rPr lang="en-PT" altLang="en-PT" sz="2133" b="1" i="1" dirty="0">
                <a:solidFill>
                  <a:schemeClr val="accent5">
                    <a:lumMod val="50000"/>
                  </a:schemeClr>
                </a:solidFill>
                <a:latin typeface="Century Gothic" panose="020B0502020202020204" pitchFamily="34" charset="0"/>
              </a:rPr>
              <a:t>Coordinated by:</a:t>
            </a:r>
            <a:endParaRPr lang="en-PT" altLang="en-PT" sz="2400" dirty="0">
              <a:latin typeface="Century Gothic" panose="020B0502020202020204" pitchFamily="34" charset="0"/>
            </a:endParaRPr>
          </a:p>
        </p:txBody>
      </p:sp>
      <p:sp>
        <p:nvSpPr>
          <p:cNvPr id="11" name="TextBox 10">
            <a:extLst>
              <a:ext uri="{FF2B5EF4-FFF2-40B4-BE49-F238E27FC236}">
                <a16:creationId xmlns:a16="http://schemas.microsoft.com/office/drawing/2014/main" id="{EF84E634-3306-F417-6253-46F97ADF33B5}"/>
              </a:ext>
            </a:extLst>
          </p:cNvPr>
          <p:cNvSpPr txBox="1"/>
          <p:nvPr/>
        </p:nvSpPr>
        <p:spPr>
          <a:xfrm>
            <a:off x="9541165" y="452967"/>
            <a:ext cx="2650835" cy="379656"/>
          </a:xfrm>
          <a:prstGeom prst="rect">
            <a:avLst/>
          </a:prstGeom>
          <a:noFill/>
        </p:spPr>
        <p:txBody>
          <a:bodyPr wrap="square">
            <a:spAutoFit/>
          </a:bodyPr>
          <a:lstStyle/>
          <a:p>
            <a:r>
              <a:rPr lang="en-US" sz="1867"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Project kick-off</a:t>
            </a:r>
            <a:endParaRPr lang="en-PT"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32185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83F1E-C4A7-B6A2-182A-5987E5505CCB}"/>
            </a:ext>
          </a:extLst>
        </p:cNvPr>
        <p:cNvGrpSpPr/>
        <p:nvPr/>
      </p:nvGrpSpPr>
      <p:grpSpPr>
        <a:xfrm>
          <a:off x="0" y="0"/>
          <a:ext cx="0" cy="0"/>
          <a:chOff x="0" y="0"/>
          <a:chExt cx="0" cy="0"/>
        </a:xfrm>
      </p:grpSpPr>
      <p:sp>
        <p:nvSpPr>
          <p:cNvPr id="2" name="Google Shape;174;p4">
            <a:extLst>
              <a:ext uri="{FF2B5EF4-FFF2-40B4-BE49-F238E27FC236}">
                <a16:creationId xmlns:a16="http://schemas.microsoft.com/office/drawing/2014/main" id="{91FACE7F-7C25-D233-AA3C-EBB9ABFC657A}"/>
              </a:ext>
            </a:extLst>
          </p:cNvPr>
          <p:cNvSpPr txBox="1">
            <a:spLocks/>
          </p:cNvSpPr>
          <p:nvPr/>
        </p:nvSpPr>
        <p:spPr>
          <a:xfrm>
            <a:off x="960581" y="514062"/>
            <a:ext cx="10945091"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dirty="0">
                <a:solidFill>
                  <a:srgbClr val="2B6395"/>
                </a:solidFill>
              </a:rPr>
              <a:t>Key Challenges</a:t>
            </a:r>
            <a:endParaRPr lang="en-GB" sz="3733" b="1" dirty="0">
              <a:solidFill>
                <a:srgbClr val="2B6395"/>
              </a:solidFill>
            </a:endParaRPr>
          </a:p>
        </p:txBody>
      </p:sp>
      <p:pic>
        <p:nvPicPr>
          <p:cNvPr id="3" name="Picture 2" descr="A puzzle of people in different colors&#10;&#10;AI-generated content may be incorrect.">
            <a:extLst>
              <a:ext uri="{FF2B5EF4-FFF2-40B4-BE49-F238E27FC236}">
                <a16:creationId xmlns:a16="http://schemas.microsoft.com/office/drawing/2014/main" id="{65E22229-8FA8-3631-F271-ED6FABD99958}"/>
              </a:ext>
            </a:extLst>
          </p:cNvPr>
          <p:cNvPicPr>
            <a:picLocks noChangeAspect="1"/>
          </p:cNvPicPr>
          <p:nvPr/>
        </p:nvPicPr>
        <p:blipFill>
          <a:blip r:embed="rId2"/>
          <a:srcRect l="88016"/>
          <a:stretch>
            <a:fillRect/>
          </a:stretch>
        </p:blipFill>
        <p:spPr>
          <a:xfrm>
            <a:off x="-1" y="0"/>
            <a:ext cx="572655" cy="6343939"/>
          </a:xfrm>
          <a:prstGeom prst="rect">
            <a:avLst/>
          </a:prstGeom>
        </p:spPr>
      </p:pic>
      <p:sp>
        <p:nvSpPr>
          <p:cNvPr id="4" name="Content Placeholder 2">
            <a:extLst>
              <a:ext uri="{FF2B5EF4-FFF2-40B4-BE49-F238E27FC236}">
                <a16:creationId xmlns:a16="http://schemas.microsoft.com/office/drawing/2014/main" id="{8B772222-495C-C406-1320-F06A1C2744B2}"/>
              </a:ext>
            </a:extLst>
          </p:cNvPr>
          <p:cNvSpPr txBox="1">
            <a:spLocks/>
          </p:cNvSpPr>
          <p:nvPr/>
        </p:nvSpPr>
        <p:spPr>
          <a:xfrm>
            <a:off x="794326" y="1536634"/>
            <a:ext cx="11397673" cy="4208385"/>
          </a:xfrm>
          <a:prstGeom prst="rect">
            <a:avLst/>
          </a:prstGeom>
          <a:noFill/>
          <a:ln>
            <a:noFill/>
          </a:ln>
        </p:spPr>
        <p:txBody>
          <a:bodyPr spcFirstLastPara="1" wrap="square" lIns="121900" tIns="121900" rIns="121900" bIns="121900" anchor="b" anchorCtr="0">
            <a:norm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1pPr>
            <a:lvl2pPr marL="914400" marR="0" lvl="1"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2pPr>
            <a:lvl3pPr marL="1371600" marR="0" lvl="2"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3pPr>
            <a:lvl4pPr marL="1828800" marR="0" lvl="3"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4pPr>
            <a:lvl5pPr marL="2286000" marR="0" lvl="4"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5pPr>
            <a:lvl6pPr marL="2743200" marR="0" lvl="5"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6pPr>
            <a:lvl7pPr marL="3200400" marR="0" lvl="6"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7pPr>
            <a:lvl8pPr marL="3657600" marR="0" lvl="7"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8pPr>
            <a:lvl9pPr marL="4114800" marR="0" lvl="8"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9pPr>
          </a:lstStyle>
          <a:p>
            <a:pPr>
              <a:lnSpc>
                <a:spcPct val="150000"/>
              </a:lnSpc>
              <a:buFont typeface="Wingdings" pitchFamily="2" charset="2"/>
              <a:buChar char="§"/>
            </a:pPr>
            <a:r>
              <a:rPr lang="en-GB" sz="2400" dirty="0">
                <a:solidFill>
                  <a:schemeClr val="tx1"/>
                </a:solidFill>
                <a:latin typeface="Century Gothic" panose="020B0502020202020204" pitchFamily="34" charset="0"/>
              </a:rPr>
              <a:t>Diversity drives innovation and scientific excellence</a:t>
            </a:r>
          </a:p>
          <a:p>
            <a:pPr>
              <a:lnSpc>
                <a:spcPct val="150000"/>
              </a:lnSpc>
              <a:buFont typeface="Wingdings" pitchFamily="2" charset="2"/>
              <a:buChar char="§"/>
            </a:pPr>
            <a:r>
              <a:rPr lang="en-GB" sz="2400" dirty="0">
                <a:latin typeface="Century Gothic" panose="020B0502020202020204" pitchFamily="34" charset="0"/>
              </a:rPr>
              <a:t>Current </a:t>
            </a:r>
            <a:r>
              <a:rPr lang="en-GB" sz="2400" dirty="0" err="1">
                <a:latin typeface="Century Gothic" panose="020B0502020202020204" pitchFamily="34" charset="0"/>
              </a:rPr>
              <a:t>EurASc</a:t>
            </a:r>
            <a:r>
              <a:rPr lang="en-GB" sz="2400" dirty="0">
                <a:latin typeface="Century Gothic" panose="020B0502020202020204" pitchFamily="34" charset="0"/>
              </a:rPr>
              <a:t> membership shows persistent imbalances</a:t>
            </a:r>
          </a:p>
          <a:p>
            <a:pPr lvl="1">
              <a:lnSpc>
                <a:spcPct val="150000"/>
              </a:lnSpc>
              <a:buFont typeface="Courier New" panose="02070309020205020404" pitchFamily="49" charset="0"/>
              <a:buChar char="o"/>
            </a:pPr>
            <a:r>
              <a:rPr lang="en-GB" sz="2400" dirty="0">
                <a:latin typeface="Century Gothic" panose="020B0502020202020204" pitchFamily="34" charset="0"/>
              </a:rPr>
              <a:t>Gender imbalance across most divisions (17.9% women)</a:t>
            </a:r>
          </a:p>
          <a:p>
            <a:pPr lvl="1">
              <a:lnSpc>
                <a:spcPct val="150000"/>
              </a:lnSpc>
              <a:buFont typeface="Courier New" panose="02070309020205020404" pitchFamily="49" charset="0"/>
              <a:buChar char="o"/>
            </a:pPr>
            <a:r>
              <a:rPr lang="en-GB" sz="2400" dirty="0">
                <a:latin typeface="Century Gothic" panose="020B0502020202020204" pitchFamily="34" charset="0"/>
              </a:rPr>
              <a:t>Aging membership (average age ≈ 69 years)</a:t>
            </a:r>
          </a:p>
          <a:p>
            <a:pPr lvl="1">
              <a:lnSpc>
                <a:spcPct val="150000"/>
              </a:lnSpc>
              <a:buFont typeface="Courier New" panose="02070309020205020404" pitchFamily="49" charset="0"/>
              <a:buChar char="o"/>
            </a:pPr>
            <a:r>
              <a:rPr lang="en-GB" sz="2400" dirty="0">
                <a:latin typeface="Century Gothic" panose="020B0502020202020204" pitchFamily="34" charset="0"/>
              </a:rPr>
              <a:t>Geographic concentration in highly research-intensive countries </a:t>
            </a:r>
            <a:r>
              <a:rPr lang="en-GB" sz="1733" i="1" dirty="0">
                <a:latin typeface="Century Gothic" panose="020B0502020202020204" pitchFamily="34" charset="0"/>
              </a:rPr>
              <a:t>(e.g. only two members from Bosnia and Herzegovina, Bulgaria, Croatia, Cyprus, Hungary, Serbia)</a:t>
            </a:r>
          </a:p>
          <a:p>
            <a:pPr>
              <a:lnSpc>
                <a:spcPct val="150000"/>
              </a:lnSpc>
              <a:buFont typeface="Wingdings" pitchFamily="2" charset="2"/>
              <a:buChar char="§"/>
            </a:pPr>
            <a:r>
              <a:rPr lang="en-GB" sz="2400" dirty="0">
                <a:latin typeface="Century Gothic" panose="020B0502020202020204" pitchFamily="34" charset="0"/>
              </a:rPr>
              <a:t>Women, young scientists, and some regions are underrepresented</a:t>
            </a:r>
          </a:p>
        </p:txBody>
      </p:sp>
    </p:spTree>
    <p:extLst>
      <p:ext uri="{BB962C8B-B14F-4D97-AF65-F5344CB8AC3E}">
        <p14:creationId xmlns:p14="http://schemas.microsoft.com/office/powerpoint/2010/main" val="11215912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478EA-8794-F1DE-1AC6-8F8A872A59B8}"/>
            </a:ext>
          </a:extLst>
        </p:cNvPr>
        <p:cNvGrpSpPr/>
        <p:nvPr/>
      </p:nvGrpSpPr>
      <p:grpSpPr>
        <a:xfrm>
          <a:off x="0" y="0"/>
          <a:ext cx="0" cy="0"/>
          <a:chOff x="0" y="0"/>
          <a:chExt cx="0" cy="0"/>
        </a:xfrm>
      </p:grpSpPr>
      <p:sp>
        <p:nvSpPr>
          <p:cNvPr id="2" name="Google Shape;174;p4">
            <a:extLst>
              <a:ext uri="{FF2B5EF4-FFF2-40B4-BE49-F238E27FC236}">
                <a16:creationId xmlns:a16="http://schemas.microsoft.com/office/drawing/2014/main" id="{25BA3CB3-1C1E-49BE-0E89-17D15E3A51E2}"/>
              </a:ext>
            </a:extLst>
          </p:cNvPr>
          <p:cNvSpPr txBox="1">
            <a:spLocks/>
          </p:cNvSpPr>
          <p:nvPr/>
        </p:nvSpPr>
        <p:spPr>
          <a:xfrm>
            <a:off x="960581" y="514062"/>
            <a:ext cx="10945091"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de-DE" sz="3733" dirty="0">
                <a:solidFill>
                  <a:srgbClr val="2B6395"/>
                </a:solidFill>
              </a:rPr>
              <a:t>Strategic </a:t>
            </a:r>
            <a:r>
              <a:rPr lang="de-DE" sz="3733" dirty="0" err="1">
                <a:solidFill>
                  <a:srgbClr val="2B6395"/>
                </a:solidFill>
              </a:rPr>
              <a:t>Measures</a:t>
            </a:r>
            <a:endParaRPr lang="en-GB" sz="3733" b="1" dirty="0">
              <a:solidFill>
                <a:srgbClr val="2B6395"/>
              </a:solidFill>
            </a:endParaRPr>
          </a:p>
        </p:txBody>
      </p:sp>
      <p:pic>
        <p:nvPicPr>
          <p:cNvPr id="3" name="Picture 2" descr="A puzzle of people in different colors&#10;&#10;AI-generated content may be incorrect.">
            <a:extLst>
              <a:ext uri="{FF2B5EF4-FFF2-40B4-BE49-F238E27FC236}">
                <a16:creationId xmlns:a16="http://schemas.microsoft.com/office/drawing/2014/main" id="{935D31C9-1744-8A5D-ED68-CF36D5834554}"/>
              </a:ext>
            </a:extLst>
          </p:cNvPr>
          <p:cNvPicPr>
            <a:picLocks noChangeAspect="1"/>
          </p:cNvPicPr>
          <p:nvPr/>
        </p:nvPicPr>
        <p:blipFill>
          <a:blip r:embed="rId2"/>
          <a:srcRect l="88016"/>
          <a:stretch>
            <a:fillRect/>
          </a:stretch>
        </p:blipFill>
        <p:spPr>
          <a:xfrm>
            <a:off x="-1" y="0"/>
            <a:ext cx="572655" cy="6343939"/>
          </a:xfrm>
          <a:prstGeom prst="rect">
            <a:avLst/>
          </a:prstGeom>
        </p:spPr>
      </p:pic>
      <p:sp>
        <p:nvSpPr>
          <p:cNvPr id="4" name="Content Placeholder 2">
            <a:extLst>
              <a:ext uri="{FF2B5EF4-FFF2-40B4-BE49-F238E27FC236}">
                <a16:creationId xmlns:a16="http://schemas.microsoft.com/office/drawing/2014/main" id="{65A6D278-2AE3-15AE-AAEE-163A45CB9E26}"/>
              </a:ext>
            </a:extLst>
          </p:cNvPr>
          <p:cNvSpPr txBox="1">
            <a:spLocks/>
          </p:cNvSpPr>
          <p:nvPr/>
        </p:nvSpPr>
        <p:spPr>
          <a:xfrm>
            <a:off x="960582" y="2135554"/>
            <a:ext cx="11231417" cy="4208385"/>
          </a:xfrm>
          <a:prstGeom prst="rect">
            <a:avLst/>
          </a:prstGeom>
          <a:noFill/>
          <a:ln>
            <a:noFill/>
          </a:ln>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1pPr>
            <a:lvl2pPr marL="914400" marR="0" lvl="1"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2pPr>
            <a:lvl3pPr marL="1371600" marR="0" lvl="2"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3pPr>
            <a:lvl4pPr marL="1828800" marR="0" lvl="3"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4pPr>
            <a:lvl5pPr marL="2286000" marR="0" lvl="4"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5pPr>
            <a:lvl6pPr marL="2743200" marR="0" lvl="5"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6pPr>
            <a:lvl7pPr marL="3200400" marR="0" lvl="6"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7pPr>
            <a:lvl8pPr marL="3657600" marR="0" lvl="7"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8pPr>
            <a:lvl9pPr marL="4114800" marR="0" lvl="8"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9pPr>
          </a:lstStyle>
          <a:p>
            <a:pPr marL="0" indent="0">
              <a:lnSpc>
                <a:spcPct val="150000"/>
              </a:lnSpc>
            </a:pPr>
            <a:r>
              <a:rPr lang="en-GB" sz="2400" b="1" dirty="0">
                <a:solidFill>
                  <a:srgbClr val="1517FF"/>
                </a:solidFill>
                <a:latin typeface="Century Gothic" panose="020B0502020202020204" pitchFamily="34" charset="0"/>
              </a:rPr>
              <a:t>Examples:</a:t>
            </a:r>
          </a:p>
          <a:p>
            <a:pPr>
              <a:lnSpc>
                <a:spcPct val="150000"/>
              </a:lnSpc>
              <a:buFont typeface="Wingdings" pitchFamily="2" charset="2"/>
              <a:buChar char="§"/>
            </a:pPr>
            <a:r>
              <a:rPr lang="en-GB" sz="2400" dirty="0">
                <a:latin typeface="Century Gothic" panose="020B0502020202020204" pitchFamily="34" charset="0"/>
              </a:rPr>
              <a:t>Partnerships with regional institutions in underrepresented areas</a:t>
            </a:r>
          </a:p>
          <a:p>
            <a:pPr>
              <a:lnSpc>
                <a:spcPct val="150000"/>
              </a:lnSpc>
              <a:buFont typeface="Wingdings" pitchFamily="2" charset="2"/>
              <a:buChar char="§"/>
            </a:pPr>
            <a:r>
              <a:rPr lang="en-GB" sz="2400" dirty="0">
                <a:latin typeface="Century Gothic" panose="020B0502020202020204" pitchFamily="34" charset="0"/>
              </a:rPr>
              <a:t>Targeted outreach to women and young scientists</a:t>
            </a:r>
          </a:p>
          <a:p>
            <a:pPr lvl="1">
              <a:buFont typeface="Wingdings" pitchFamily="2" charset="2"/>
              <a:buChar char="§"/>
            </a:pPr>
            <a:r>
              <a:rPr lang="en-GB" sz="2400" dirty="0">
                <a:latin typeface="Century Gothic" panose="020B0502020202020204" pitchFamily="34" charset="0"/>
              </a:rPr>
              <a:t>Recruitment in underrepresented groups</a:t>
            </a:r>
          </a:p>
          <a:p>
            <a:pPr lvl="1">
              <a:buFont typeface="Wingdings" pitchFamily="2" charset="2"/>
              <a:buChar char="§"/>
            </a:pPr>
            <a:r>
              <a:rPr lang="en-GB" sz="2400" dirty="0">
                <a:latin typeface="Century Gothic" panose="020B0502020202020204" pitchFamily="34" charset="0"/>
              </a:rPr>
              <a:t>Structured mentorship networks</a:t>
            </a:r>
          </a:p>
          <a:p>
            <a:pPr>
              <a:lnSpc>
                <a:spcPct val="150000"/>
              </a:lnSpc>
              <a:buFont typeface="Wingdings" pitchFamily="2" charset="2"/>
              <a:buChar char="§"/>
            </a:pPr>
            <a:r>
              <a:rPr lang="en-GB" sz="2400" dirty="0">
                <a:latin typeface="Century Gothic" panose="020B0502020202020204" pitchFamily="34" charset="0"/>
              </a:rPr>
              <a:t>Dedicated support schemes</a:t>
            </a:r>
          </a:p>
          <a:p>
            <a:pPr lvl="1">
              <a:buFont typeface="Wingdings" pitchFamily="2" charset="2"/>
              <a:buChar char="§"/>
            </a:pPr>
            <a:r>
              <a:rPr lang="en-GB" sz="2400" dirty="0">
                <a:latin typeface="Century Gothic" panose="020B0502020202020204" pitchFamily="34" charset="0"/>
              </a:rPr>
              <a:t>e.g. Funding support for early-career scientists</a:t>
            </a:r>
          </a:p>
          <a:p>
            <a:pPr lvl="1">
              <a:buFont typeface="Wingdings" pitchFamily="2" charset="2"/>
              <a:buChar char="§"/>
            </a:pPr>
            <a:r>
              <a:rPr lang="en-GB" sz="2400" dirty="0">
                <a:latin typeface="Century Gothic" panose="020B0502020202020204" pitchFamily="34" charset="0"/>
              </a:rPr>
              <a:t>Awards, visibility, and recognition programs</a:t>
            </a:r>
          </a:p>
          <a:p>
            <a:pPr>
              <a:lnSpc>
                <a:spcPct val="150000"/>
              </a:lnSpc>
              <a:buFont typeface="Wingdings" pitchFamily="2" charset="2"/>
              <a:buChar char="§"/>
            </a:pPr>
            <a:r>
              <a:rPr lang="en-GB" sz="2400" dirty="0">
                <a:latin typeface="Century Gothic" panose="020B0502020202020204" pitchFamily="34" charset="0"/>
              </a:rPr>
              <a:t>Inclusive website, social media, and webinars</a:t>
            </a:r>
          </a:p>
          <a:p>
            <a:pPr>
              <a:lnSpc>
                <a:spcPct val="150000"/>
              </a:lnSpc>
              <a:buFont typeface="Wingdings" pitchFamily="2" charset="2"/>
              <a:buChar char="§"/>
            </a:pPr>
            <a:r>
              <a:rPr lang="en-GB" sz="2400" dirty="0">
                <a:latin typeface="Century Gothic" panose="020B0502020202020204" pitchFamily="34" charset="0"/>
              </a:rPr>
              <a:t>…and more</a:t>
            </a:r>
          </a:p>
        </p:txBody>
      </p:sp>
    </p:spTree>
    <p:extLst>
      <p:ext uri="{BB962C8B-B14F-4D97-AF65-F5344CB8AC3E}">
        <p14:creationId xmlns:p14="http://schemas.microsoft.com/office/powerpoint/2010/main" val="16115093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22F80-4238-B7C9-0FFC-ECA283B0F6A7}"/>
            </a:ext>
          </a:extLst>
        </p:cNvPr>
        <p:cNvGrpSpPr/>
        <p:nvPr/>
      </p:nvGrpSpPr>
      <p:grpSpPr>
        <a:xfrm>
          <a:off x="0" y="0"/>
          <a:ext cx="0" cy="0"/>
          <a:chOff x="0" y="0"/>
          <a:chExt cx="0" cy="0"/>
        </a:xfrm>
      </p:grpSpPr>
      <p:sp>
        <p:nvSpPr>
          <p:cNvPr id="2" name="Google Shape;174;p4">
            <a:extLst>
              <a:ext uri="{FF2B5EF4-FFF2-40B4-BE49-F238E27FC236}">
                <a16:creationId xmlns:a16="http://schemas.microsoft.com/office/drawing/2014/main" id="{EF7B91E6-0077-259A-55F3-A44FBDE732B3}"/>
              </a:ext>
            </a:extLst>
          </p:cNvPr>
          <p:cNvSpPr txBox="1">
            <a:spLocks/>
          </p:cNvSpPr>
          <p:nvPr/>
        </p:nvSpPr>
        <p:spPr>
          <a:xfrm>
            <a:off x="960581" y="514062"/>
            <a:ext cx="10945091"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dirty="0">
                <a:solidFill>
                  <a:srgbClr val="2B6395"/>
                </a:solidFill>
              </a:rPr>
              <a:t>Conclusion</a:t>
            </a:r>
            <a:endParaRPr lang="en-GB" sz="3733" b="1" dirty="0">
              <a:solidFill>
                <a:srgbClr val="2B6395"/>
              </a:solidFill>
            </a:endParaRPr>
          </a:p>
        </p:txBody>
      </p:sp>
      <p:pic>
        <p:nvPicPr>
          <p:cNvPr id="3" name="Picture 2" descr="A puzzle of people in different colors&#10;&#10;AI-generated content may be incorrect.">
            <a:extLst>
              <a:ext uri="{FF2B5EF4-FFF2-40B4-BE49-F238E27FC236}">
                <a16:creationId xmlns:a16="http://schemas.microsoft.com/office/drawing/2014/main" id="{042D61DE-DD18-BF4D-EBCF-D2BF6427ADBF}"/>
              </a:ext>
            </a:extLst>
          </p:cNvPr>
          <p:cNvPicPr>
            <a:picLocks noChangeAspect="1"/>
          </p:cNvPicPr>
          <p:nvPr/>
        </p:nvPicPr>
        <p:blipFill>
          <a:blip r:embed="rId2"/>
          <a:srcRect l="88016"/>
          <a:stretch>
            <a:fillRect/>
          </a:stretch>
        </p:blipFill>
        <p:spPr>
          <a:xfrm>
            <a:off x="-1" y="0"/>
            <a:ext cx="572655" cy="6343939"/>
          </a:xfrm>
          <a:prstGeom prst="rect">
            <a:avLst/>
          </a:prstGeom>
        </p:spPr>
      </p:pic>
      <p:sp>
        <p:nvSpPr>
          <p:cNvPr id="4" name="Content Placeholder 2">
            <a:extLst>
              <a:ext uri="{FF2B5EF4-FFF2-40B4-BE49-F238E27FC236}">
                <a16:creationId xmlns:a16="http://schemas.microsoft.com/office/drawing/2014/main" id="{95129948-5649-4CD8-11FA-7F68AAB8D51F}"/>
              </a:ext>
            </a:extLst>
          </p:cNvPr>
          <p:cNvSpPr txBox="1">
            <a:spLocks/>
          </p:cNvSpPr>
          <p:nvPr/>
        </p:nvSpPr>
        <p:spPr>
          <a:xfrm>
            <a:off x="3731491" y="2738227"/>
            <a:ext cx="8460509" cy="1706773"/>
          </a:xfrm>
          <a:prstGeom prst="rect">
            <a:avLst/>
          </a:prstGeom>
          <a:noFill/>
          <a:ln>
            <a:noFill/>
          </a:ln>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1pPr>
            <a:lvl2pPr marL="914400" marR="0" lvl="1"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2pPr>
            <a:lvl3pPr marL="1371600" marR="0" lvl="2"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3pPr>
            <a:lvl4pPr marL="1828800" marR="0" lvl="3"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4pPr>
            <a:lvl5pPr marL="2286000" marR="0" lvl="4"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5pPr>
            <a:lvl6pPr marL="2743200" marR="0" lvl="5"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6pPr>
            <a:lvl7pPr marL="3200400" marR="0" lvl="6"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7pPr>
            <a:lvl8pPr marL="3657600" marR="0" lvl="7"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8pPr>
            <a:lvl9pPr marL="4114800" marR="0" lvl="8" indent="-317500" algn="l" rtl="0">
              <a:lnSpc>
                <a:spcPct val="100000"/>
              </a:lnSpc>
              <a:spcBef>
                <a:spcPts val="0"/>
              </a:spcBef>
              <a:spcAft>
                <a:spcPts val="0"/>
              </a:spcAft>
              <a:buClr>
                <a:schemeClr val="dk1"/>
              </a:buClr>
              <a:buSzPts val="1400"/>
              <a:buFont typeface="Anaheim"/>
              <a:buNone/>
              <a:defRPr sz="1400" b="0" i="0" u="none" strike="noStrike" cap="none">
                <a:solidFill>
                  <a:schemeClr val="dk1"/>
                </a:solidFill>
                <a:latin typeface="Anaheim"/>
                <a:ea typeface="Anaheim"/>
                <a:cs typeface="Anaheim"/>
                <a:sym typeface="Anaheim"/>
              </a:defRPr>
            </a:lvl9pPr>
          </a:lstStyle>
          <a:p>
            <a:pPr>
              <a:lnSpc>
                <a:spcPct val="150000"/>
              </a:lnSpc>
              <a:buFont typeface="Wingdings" pitchFamily="2" charset="2"/>
              <a:buChar char="§"/>
            </a:pPr>
            <a:r>
              <a:rPr lang="en-GB" sz="2400" dirty="0">
                <a:latin typeface="Century Gothic" panose="020B0502020202020204" pitchFamily="34" charset="0"/>
              </a:rPr>
              <a:t>Diversity strengthens scientific excellence</a:t>
            </a:r>
          </a:p>
          <a:p>
            <a:pPr>
              <a:lnSpc>
                <a:spcPct val="150000"/>
              </a:lnSpc>
              <a:buFont typeface="Wingdings" pitchFamily="2" charset="2"/>
              <a:buChar char="§"/>
            </a:pPr>
            <a:r>
              <a:rPr lang="en-GB" sz="2400" dirty="0">
                <a:latin typeface="Century Gothic" panose="020B0502020202020204" pitchFamily="34" charset="0"/>
              </a:rPr>
              <a:t>Inclusion ensures innovation and sustainability</a:t>
            </a:r>
          </a:p>
          <a:p>
            <a:pPr>
              <a:lnSpc>
                <a:spcPct val="150000"/>
              </a:lnSpc>
              <a:buFont typeface="Wingdings" pitchFamily="2" charset="2"/>
              <a:buChar char="§"/>
            </a:pPr>
            <a:r>
              <a:rPr lang="en-GB" sz="2400" dirty="0" err="1">
                <a:latin typeface="Century Gothic" panose="020B0502020202020204" pitchFamily="34" charset="0"/>
              </a:rPr>
              <a:t>EurASc</a:t>
            </a:r>
            <a:r>
              <a:rPr lang="en-GB" sz="2400" dirty="0">
                <a:latin typeface="Century Gothic" panose="020B0502020202020204" pitchFamily="34" charset="0"/>
              </a:rPr>
              <a:t> can lead by example globally</a:t>
            </a:r>
          </a:p>
        </p:txBody>
      </p:sp>
      <p:pic>
        <p:nvPicPr>
          <p:cNvPr id="5" name="Picture 2" descr="Human Rights | Realization of a Sustainable Society | Resona Holdings, Inc.">
            <a:extLst>
              <a:ext uri="{FF2B5EF4-FFF2-40B4-BE49-F238E27FC236}">
                <a16:creationId xmlns:a16="http://schemas.microsoft.com/office/drawing/2014/main" id="{70C19BF6-4710-50F3-DD29-26C5B4BC30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304" t="27651" r="13226" b="2674"/>
          <a:stretch/>
        </p:blipFill>
        <p:spPr bwMode="auto">
          <a:xfrm>
            <a:off x="960582" y="1629863"/>
            <a:ext cx="2207487" cy="4371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1617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9AC11-6667-C6DF-145D-CF63011CC1B4}"/>
            </a:ext>
          </a:extLst>
        </p:cNvPr>
        <p:cNvGrpSpPr/>
        <p:nvPr/>
      </p:nvGrpSpPr>
      <p:grpSpPr>
        <a:xfrm>
          <a:off x="0" y="0"/>
          <a:ext cx="0" cy="0"/>
          <a:chOff x="0" y="0"/>
          <a:chExt cx="0" cy="0"/>
        </a:xfrm>
      </p:grpSpPr>
      <p:sp>
        <p:nvSpPr>
          <p:cNvPr id="6" name="Google Shape;174;p4">
            <a:extLst>
              <a:ext uri="{FF2B5EF4-FFF2-40B4-BE49-F238E27FC236}">
                <a16:creationId xmlns:a16="http://schemas.microsoft.com/office/drawing/2014/main" id="{31E437A7-CD57-4924-7214-3F1A9330865A}"/>
              </a:ext>
            </a:extLst>
          </p:cNvPr>
          <p:cNvSpPr txBox="1">
            <a:spLocks/>
          </p:cNvSpPr>
          <p:nvPr/>
        </p:nvSpPr>
        <p:spPr>
          <a:xfrm>
            <a:off x="5135419" y="1622426"/>
            <a:ext cx="7056581"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b="1" dirty="0">
                <a:solidFill>
                  <a:srgbClr val="0B808F"/>
                </a:solidFill>
              </a:rPr>
              <a:t>Working Group on </a:t>
            </a:r>
          </a:p>
          <a:p>
            <a:pPr>
              <a:buSzPts val="2000"/>
            </a:pPr>
            <a:r>
              <a:rPr lang="en-GB" sz="3733" b="1" dirty="0">
                <a:solidFill>
                  <a:srgbClr val="0B808F"/>
                </a:solidFill>
              </a:rPr>
              <a:t>Inter-Academic Relations</a:t>
            </a:r>
          </a:p>
        </p:txBody>
      </p:sp>
      <p:pic>
        <p:nvPicPr>
          <p:cNvPr id="7" name="Picture 6">
            <a:extLst>
              <a:ext uri="{FF2B5EF4-FFF2-40B4-BE49-F238E27FC236}">
                <a16:creationId xmlns:a16="http://schemas.microsoft.com/office/drawing/2014/main" id="{5AC6AE84-4338-52E0-20D0-68553DFC7531}"/>
              </a:ext>
            </a:extLst>
          </p:cNvPr>
          <p:cNvPicPr>
            <a:picLocks noChangeAspect="1"/>
          </p:cNvPicPr>
          <p:nvPr/>
        </p:nvPicPr>
        <p:blipFill>
          <a:blip r:embed="rId2"/>
          <a:srcRect l="1" r="67729" b="17508"/>
          <a:stretch>
            <a:fillRect/>
          </a:stretch>
        </p:blipFill>
        <p:spPr>
          <a:xfrm>
            <a:off x="9836727" y="3429000"/>
            <a:ext cx="1520123" cy="1826493"/>
          </a:xfrm>
          <a:prstGeom prst="rect">
            <a:avLst/>
          </a:prstGeom>
        </p:spPr>
      </p:pic>
      <p:sp>
        <p:nvSpPr>
          <p:cNvPr id="10" name="Rectangle 9">
            <a:extLst>
              <a:ext uri="{FF2B5EF4-FFF2-40B4-BE49-F238E27FC236}">
                <a16:creationId xmlns:a16="http://schemas.microsoft.com/office/drawing/2014/main" id="{F958C550-CFC9-54E2-D3C6-F0E6F99A9838}"/>
              </a:ext>
            </a:extLst>
          </p:cNvPr>
          <p:cNvSpPr>
            <a:spLocks noChangeArrowheads="1"/>
          </p:cNvSpPr>
          <p:nvPr/>
        </p:nvSpPr>
        <p:spPr bwMode="auto">
          <a:xfrm>
            <a:off x="7352148" y="3429032"/>
            <a:ext cx="6890328" cy="451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1219170"/>
            <a:r>
              <a:rPr lang="en-PT" altLang="en-PT" sz="2133" b="1" i="1" dirty="0">
                <a:solidFill>
                  <a:schemeClr val="accent5">
                    <a:lumMod val="50000"/>
                  </a:schemeClr>
                </a:solidFill>
                <a:latin typeface="Century Gothic" panose="020B0502020202020204" pitchFamily="34" charset="0"/>
              </a:rPr>
              <a:t>Coordinated by:</a:t>
            </a:r>
            <a:endParaRPr lang="en-PT" altLang="en-PT" sz="2400" dirty="0">
              <a:latin typeface="Century Gothic" panose="020B0502020202020204" pitchFamily="34" charset="0"/>
            </a:endParaRPr>
          </a:p>
        </p:txBody>
      </p:sp>
      <p:pic>
        <p:nvPicPr>
          <p:cNvPr id="3" name="Picture 2" descr="A collage of different colored objects&#10;&#10;AI-generated content may be incorrect.">
            <a:extLst>
              <a:ext uri="{FF2B5EF4-FFF2-40B4-BE49-F238E27FC236}">
                <a16:creationId xmlns:a16="http://schemas.microsoft.com/office/drawing/2014/main" id="{D49B66F6-7FD6-3041-D1C6-21714872ECF8}"/>
              </a:ext>
            </a:extLst>
          </p:cNvPr>
          <p:cNvPicPr>
            <a:picLocks noChangeAspect="1"/>
          </p:cNvPicPr>
          <p:nvPr/>
        </p:nvPicPr>
        <p:blipFill>
          <a:blip r:embed="rId3"/>
          <a:srcRect l="11899" t="-182" r="11609" b="182"/>
          <a:stretch>
            <a:fillRect/>
          </a:stretch>
        </p:blipFill>
        <p:spPr>
          <a:xfrm>
            <a:off x="1" y="1"/>
            <a:ext cx="4858327" cy="6351431"/>
          </a:xfrm>
          <a:prstGeom prst="rect">
            <a:avLst/>
          </a:prstGeom>
        </p:spPr>
      </p:pic>
      <p:sp>
        <p:nvSpPr>
          <p:cNvPr id="5" name="TextBox 4">
            <a:extLst>
              <a:ext uri="{FF2B5EF4-FFF2-40B4-BE49-F238E27FC236}">
                <a16:creationId xmlns:a16="http://schemas.microsoft.com/office/drawing/2014/main" id="{895C04B6-CE08-AEF9-325D-1DA94EBA9918}"/>
              </a:ext>
            </a:extLst>
          </p:cNvPr>
          <p:cNvSpPr txBox="1"/>
          <p:nvPr/>
        </p:nvSpPr>
        <p:spPr>
          <a:xfrm>
            <a:off x="9541165" y="452967"/>
            <a:ext cx="2650835" cy="379656"/>
          </a:xfrm>
          <a:prstGeom prst="rect">
            <a:avLst/>
          </a:prstGeom>
          <a:noFill/>
        </p:spPr>
        <p:txBody>
          <a:bodyPr wrap="square">
            <a:spAutoFit/>
          </a:bodyPr>
          <a:lstStyle/>
          <a:p>
            <a:r>
              <a:rPr lang="en-US" sz="1867"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Project kick-off</a:t>
            </a:r>
            <a:endParaRPr lang="en-PT"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8219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8023123" cy="19959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76748" y="577147"/>
            <a:ext cx="6843252" cy="1080296"/>
          </a:xfrm>
          <a:prstGeom prst="rect">
            <a:avLst/>
          </a:prstGeom>
        </p:spPr>
        <p:txBody>
          <a:bodyPr wrap="square">
            <a:spAutoFit/>
          </a:bodyPr>
          <a:lstStyle/>
          <a:p>
            <a:pPr>
              <a:lnSpc>
                <a:spcPct val="107000"/>
              </a:lnSpc>
            </a:pPr>
            <a:r>
              <a:rPr lang="en-US" sz="2400"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sz="2400"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 Group </a:t>
            </a:r>
          </a:p>
          <a:p>
            <a:pPr>
              <a:lnSpc>
                <a:spcPct val="107000"/>
              </a:lnSpc>
            </a:pPr>
            <a:endParaRPr lang="en-US" sz="1600" dirty="0">
              <a:solidFill>
                <a:srgbClr val="0000C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2000"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Project kick-off: why, what, how</a:t>
            </a:r>
            <a:endParaRPr lang="en-US" dirty="0">
              <a:solidFill>
                <a:srgbClr val="0000C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729286" y="2913829"/>
            <a:ext cx="5840873" cy="388696"/>
          </a:xfrm>
          <a:prstGeom prst="rect">
            <a:avLst/>
          </a:prstGeom>
        </p:spPr>
        <p:txBody>
          <a:bodyPr wrap="square">
            <a:spAutoFit/>
          </a:bodyPr>
          <a:lstStyle/>
          <a:p>
            <a:pPr>
              <a:lnSpc>
                <a:spcPct val="107000"/>
              </a:lnSpc>
            </a:pPr>
            <a:r>
              <a:rPr lang="en-US" b="1" i="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i="1" dirty="0">
                <a:solidFill>
                  <a:srgbClr val="0000C0"/>
                </a:solidFill>
                <a:latin typeface="Calibri" panose="020F0502020204030204" pitchFamily="34" charset="0"/>
                <a:ea typeface="Calibri" panose="020F0502020204030204" pitchFamily="34" charset="0"/>
                <a:cs typeface="Times New Roman" panose="02020603050405020304" pitchFamily="18" charset="0"/>
              </a:rPr>
              <a:t> General Assembly, December 18</a:t>
            </a:r>
            <a:r>
              <a:rPr lang="en-US" b="1" i="1" baseline="30000" dirty="0">
                <a:solidFill>
                  <a:srgbClr val="0000C0"/>
                </a:solidFill>
                <a:latin typeface="Calibri" panose="020F0502020204030204" pitchFamily="34" charset="0"/>
                <a:ea typeface="Calibri" panose="020F0502020204030204" pitchFamily="34" charset="0"/>
                <a:cs typeface="Times New Roman" panose="02020603050405020304" pitchFamily="18" charset="0"/>
              </a:rPr>
              <a:t>th</a:t>
            </a:r>
            <a:r>
              <a:rPr lang="en-US" b="1" i="1" dirty="0">
                <a:solidFill>
                  <a:srgbClr val="0000C0"/>
                </a:solidFill>
                <a:latin typeface="Calibri" panose="020F0502020204030204" pitchFamily="34" charset="0"/>
                <a:ea typeface="Calibri" panose="020F0502020204030204" pitchFamily="34" charset="0"/>
                <a:cs typeface="Times New Roman" panose="02020603050405020304" pitchFamily="18" charset="0"/>
              </a:rPr>
              <a:t>, 2025 </a:t>
            </a:r>
            <a:endParaRPr lang="en-US" sz="1600" b="1" dirty="0">
              <a:solidFill>
                <a:srgbClr val="0000C0"/>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roup 5"/>
          <p:cNvGrpSpPr/>
          <p:nvPr/>
        </p:nvGrpSpPr>
        <p:grpSpPr>
          <a:xfrm>
            <a:off x="8877987" y="200469"/>
            <a:ext cx="2616464" cy="2583152"/>
            <a:chOff x="3068764" y="1417742"/>
            <a:chExt cx="2616464" cy="2583152"/>
          </a:xfrm>
        </p:grpSpPr>
        <p:sp>
          <p:nvSpPr>
            <p:cNvPr id="7" name="Oval 6"/>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8"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pic>
        <p:nvPicPr>
          <p:cNvPr id="10" name="Picture 9"/>
          <p:cNvPicPr>
            <a:picLocks noChangeAspect="1"/>
          </p:cNvPicPr>
          <p:nvPr/>
        </p:nvPicPr>
        <p:blipFill>
          <a:blip r:embed="rId3"/>
          <a:stretch>
            <a:fillRect/>
          </a:stretch>
        </p:blipFill>
        <p:spPr>
          <a:xfrm>
            <a:off x="832163" y="3403437"/>
            <a:ext cx="7378961" cy="2783512"/>
          </a:xfrm>
          <a:prstGeom prst="rect">
            <a:avLst/>
          </a:prstGeom>
        </p:spPr>
      </p:pic>
      <p:sp>
        <p:nvSpPr>
          <p:cNvPr id="2" name="Rectangle 1"/>
          <p:cNvSpPr/>
          <p:nvPr/>
        </p:nvSpPr>
        <p:spPr>
          <a:xfrm>
            <a:off x="776748" y="2035995"/>
            <a:ext cx="3320333" cy="369332"/>
          </a:xfrm>
          <a:prstGeom prst="rect">
            <a:avLst/>
          </a:prstGeom>
        </p:spPr>
        <p:txBody>
          <a:bodyPr wrap="none">
            <a:spAutoFit/>
          </a:bodyPr>
          <a:lstStyle/>
          <a:p>
            <a:r>
              <a:rPr lang="en-US" dirty="0">
                <a:solidFill>
                  <a:srgbClr val="0000C0"/>
                </a:solidFill>
                <a:latin typeface="Calibri" panose="020F0502020204030204" pitchFamily="34" charset="0"/>
                <a:ea typeface="Calibri" panose="020F0502020204030204" pitchFamily="34" charset="0"/>
                <a:cs typeface="Times New Roman" panose="02020603050405020304" pitchFamily="18" charset="0"/>
              </a:rPr>
              <a:t>Coordinator: Armando Pombeiro</a:t>
            </a:r>
            <a:endParaRPr lang="en-US" dirty="0"/>
          </a:p>
        </p:txBody>
      </p:sp>
      <p:sp>
        <p:nvSpPr>
          <p:cNvPr id="3" name="Rectangle 2"/>
          <p:cNvSpPr/>
          <p:nvPr/>
        </p:nvSpPr>
        <p:spPr>
          <a:xfrm>
            <a:off x="11341204" y="6186949"/>
            <a:ext cx="301686" cy="369332"/>
          </a:xfrm>
          <a:prstGeom prst="rect">
            <a:avLst/>
          </a:prstGeom>
        </p:spPr>
        <p:txBody>
          <a:bodyPr wrap="none">
            <a:spAutoFit/>
          </a:bodyPr>
          <a:lstStyle/>
          <a:p>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1</a:t>
            </a:r>
            <a:endParaRPr lang="en-US" dirty="0"/>
          </a:p>
        </p:txBody>
      </p:sp>
    </p:spTree>
    <p:extLst>
      <p:ext uri="{BB962C8B-B14F-4D97-AF65-F5344CB8AC3E}">
        <p14:creationId xmlns:p14="http://schemas.microsoft.com/office/powerpoint/2010/main" val="2109222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
          <p:cNvSpPr txBox="1">
            <a:spLocks noGrp="1"/>
          </p:cNvSpPr>
          <p:nvPr>
            <p:ph type="title"/>
          </p:nvPr>
        </p:nvSpPr>
        <p:spPr>
          <a:xfrm>
            <a:off x="950967" y="731533"/>
            <a:ext cx="10290000" cy="637600"/>
          </a:xfrm>
          <a:prstGeom prst="rect">
            <a:avLst/>
          </a:prstGeom>
          <a:noFill/>
          <a:ln>
            <a:noFill/>
          </a:ln>
        </p:spPr>
        <p:txBody>
          <a:bodyPr spcFirstLastPara="1" vert="horz" wrap="square" lIns="121900" tIns="121900" rIns="121900" bIns="121900" rtlCol="0" anchor="ctr" anchorCtr="0">
            <a:noAutofit/>
          </a:bodyPr>
          <a:lstStyle/>
          <a:p>
            <a:r>
              <a:rPr lang="en-GB" b="1">
                <a:solidFill>
                  <a:schemeClr val="dk1"/>
                </a:solidFill>
              </a:rPr>
              <a:t>TABLE OF CONTENTS</a:t>
            </a:r>
            <a:endParaRPr b="1">
              <a:solidFill>
                <a:schemeClr val="dk1"/>
              </a:solidFill>
            </a:endParaRPr>
          </a:p>
        </p:txBody>
      </p:sp>
      <p:sp>
        <p:nvSpPr>
          <p:cNvPr id="144" name="Google Shape;144;p2"/>
          <p:cNvSpPr txBox="1">
            <a:spLocks noGrp="1"/>
          </p:cNvSpPr>
          <p:nvPr>
            <p:ph type="title" idx="2"/>
          </p:nvPr>
        </p:nvSpPr>
        <p:spPr>
          <a:xfrm>
            <a:off x="1323795" y="2437307"/>
            <a:ext cx="3368903" cy="1132767"/>
          </a:xfrm>
          <a:prstGeom prst="rect">
            <a:avLst/>
          </a:prstGeom>
          <a:noFill/>
          <a:ln>
            <a:noFill/>
          </a:ln>
        </p:spPr>
        <p:txBody>
          <a:bodyPr spcFirstLastPara="1" vert="horz" wrap="square" lIns="121900" tIns="121900" rIns="0" bIns="121900" rtlCol="0" anchor="ctr" anchorCtr="0">
            <a:noAutofit/>
          </a:bodyPr>
          <a:lstStyle/>
          <a:p>
            <a:r>
              <a:rPr lang="en-GB" sz="2133" dirty="0"/>
              <a:t>Presentation of the Newly Elected Presidium &amp; Executive Committee</a:t>
            </a:r>
            <a:br>
              <a:rPr lang="en-GB" sz="2133" dirty="0"/>
            </a:br>
            <a:endParaRPr lang="en-GB" dirty="0"/>
          </a:p>
        </p:txBody>
      </p:sp>
      <p:sp>
        <p:nvSpPr>
          <p:cNvPr id="145" name="Google Shape;145;p2"/>
          <p:cNvSpPr txBox="1">
            <a:spLocks noGrp="1"/>
          </p:cNvSpPr>
          <p:nvPr>
            <p:ph type="title" idx="3"/>
          </p:nvPr>
        </p:nvSpPr>
        <p:spPr>
          <a:xfrm>
            <a:off x="1225409" y="1488119"/>
            <a:ext cx="1667200" cy="791200"/>
          </a:xfrm>
          <a:prstGeom prst="rect">
            <a:avLst/>
          </a:prstGeom>
          <a:noFill/>
          <a:ln>
            <a:noFill/>
          </a:ln>
        </p:spPr>
        <p:txBody>
          <a:bodyPr spcFirstLastPara="1" vert="horz" wrap="square" lIns="121900" tIns="121900" rIns="121900" bIns="121900" rtlCol="0" anchor="ctr" anchorCtr="0">
            <a:noAutofit/>
          </a:bodyPr>
          <a:lstStyle/>
          <a:p>
            <a:r>
              <a:rPr lang="en-GB"/>
              <a:t>01</a:t>
            </a:r>
            <a:endParaRPr/>
          </a:p>
        </p:txBody>
      </p:sp>
      <p:sp>
        <p:nvSpPr>
          <p:cNvPr id="146" name="Google Shape;146;p2"/>
          <p:cNvSpPr txBox="1">
            <a:spLocks noGrp="1"/>
          </p:cNvSpPr>
          <p:nvPr>
            <p:ph type="title" idx="4"/>
          </p:nvPr>
        </p:nvSpPr>
        <p:spPr>
          <a:xfrm>
            <a:off x="5080184" y="2373984"/>
            <a:ext cx="3427265" cy="703600"/>
          </a:xfrm>
          <a:prstGeom prst="rect">
            <a:avLst/>
          </a:prstGeom>
          <a:noFill/>
          <a:ln>
            <a:noFill/>
          </a:ln>
        </p:spPr>
        <p:txBody>
          <a:bodyPr spcFirstLastPara="1" vert="horz" wrap="square" lIns="121900" tIns="121900" rIns="121900" bIns="121900" rtlCol="0" anchor="ctr" anchorCtr="0">
            <a:noAutofit/>
          </a:bodyPr>
          <a:lstStyle/>
          <a:p>
            <a:pPr lvl="0"/>
            <a:r>
              <a:rPr lang="en-GB" sz="2133" dirty="0"/>
              <a:t>Welcome to the New Scientific Committees</a:t>
            </a:r>
            <a:endParaRPr sz="1867" dirty="0"/>
          </a:p>
        </p:txBody>
      </p:sp>
      <p:sp>
        <p:nvSpPr>
          <p:cNvPr id="147" name="Google Shape;147;p2"/>
          <p:cNvSpPr txBox="1">
            <a:spLocks noGrp="1"/>
          </p:cNvSpPr>
          <p:nvPr>
            <p:ph type="title" idx="5"/>
          </p:nvPr>
        </p:nvSpPr>
        <p:spPr>
          <a:xfrm>
            <a:off x="5080183" y="1495511"/>
            <a:ext cx="1667200" cy="791200"/>
          </a:xfrm>
          <a:prstGeom prst="rect">
            <a:avLst/>
          </a:prstGeom>
          <a:noFill/>
          <a:ln>
            <a:noFill/>
          </a:ln>
        </p:spPr>
        <p:txBody>
          <a:bodyPr spcFirstLastPara="1" vert="horz" wrap="square" lIns="121900" tIns="121900" rIns="121900" bIns="121900" rtlCol="0" anchor="ctr" anchorCtr="0">
            <a:noAutofit/>
          </a:bodyPr>
          <a:lstStyle/>
          <a:p>
            <a:r>
              <a:rPr lang="en-GB"/>
              <a:t>02</a:t>
            </a:r>
            <a:endParaRPr/>
          </a:p>
        </p:txBody>
      </p:sp>
      <p:sp>
        <p:nvSpPr>
          <p:cNvPr id="148" name="Google Shape;148;p2"/>
          <p:cNvSpPr txBox="1">
            <a:spLocks noGrp="1"/>
          </p:cNvSpPr>
          <p:nvPr>
            <p:ph type="title" idx="7"/>
          </p:nvPr>
        </p:nvSpPr>
        <p:spPr>
          <a:xfrm>
            <a:off x="8681429" y="2267256"/>
            <a:ext cx="3684552" cy="1348213"/>
          </a:xfrm>
          <a:prstGeom prst="rect">
            <a:avLst/>
          </a:prstGeom>
          <a:noFill/>
          <a:ln>
            <a:noFill/>
          </a:ln>
        </p:spPr>
        <p:txBody>
          <a:bodyPr spcFirstLastPara="1" vert="horz" wrap="square" lIns="121900" tIns="121900" rIns="121900" bIns="121900" rtlCol="0" anchor="t" anchorCtr="0">
            <a:noAutofit/>
          </a:bodyPr>
          <a:lstStyle/>
          <a:p>
            <a:pPr lvl="0"/>
            <a:r>
              <a:rPr lang="en-GB" sz="2133" dirty="0"/>
              <a:t>Collaborative Actions and Institutional Partnerships</a:t>
            </a:r>
            <a:endParaRPr dirty="0"/>
          </a:p>
        </p:txBody>
      </p:sp>
      <p:sp>
        <p:nvSpPr>
          <p:cNvPr id="149" name="Google Shape;149;p2"/>
          <p:cNvSpPr txBox="1">
            <a:spLocks noGrp="1"/>
          </p:cNvSpPr>
          <p:nvPr>
            <p:ph type="title" idx="8"/>
          </p:nvPr>
        </p:nvSpPr>
        <p:spPr>
          <a:xfrm>
            <a:off x="8507448" y="1488119"/>
            <a:ext cx="1667200" cy="791200"/>
          </a:xfrm>
          <a:prstGeom prst="rect">
            <a:avLst/>
          </a:prstGeom>
          <a:noFill/>
          <a:ln>
            <a:noFill/>
          </a:ln>
        </p:spPr>
        <p:txBody>
          <a:bodyPr spcFirstLastPara="1" vert="horz" wrap="square" lIns="121900" tIns="121900" rIns="121900" bIns="121900" rtlCol="0" anchor="ctr" anchorCtr="0">
            <a:noAutofit/>
          </a:bodyPr>
          <a:lstStyle/>
          <a:p>
            <a:r>
              <a:rPr lang="en-GB"/>
              <a:t>03</a:t>
            </a:r>
            <a:endParaRPr/>
          </a:p>
        </p:txBody>
      </p:sp>
      <p:sp>
        <p:nvSpPr>
          <p:cNvPr id="150" name="Google Shape;150;p2"/>
          <p:cNvSpPr txBox="1">
            <a:spLocks noGrp="1"/>
          </p:cNvSpPr>
          <p:nvPr>
            <p:ph type="title" idx="13"/>
          </p:nvPr>
        </p:nvSpPr>
        <p:spPr>
          <a:xfrm>
            <a:off x="1323795" y="5369881"/>
            <a:ext cx="3270507" cy="703600"/>
          </a:xfrm>
          <a:prstGeom prst="rect">
            <a:avLst/>
          </a:prstGeom>
          <a:noFill/>
          <a:ln>
            <a:noFill/>
          </a:ln>
        </p:spPr>
        <p:txBody>
          <a:bodyPr spcFirstLastPara="1" vert="horz" wrap="square" lIns="121900" tIns="121900" rIns="0" bIns="121900" rtlCol="0" anchor="ctr" anchorCtr="0">
            <a:noAutofit/>
          </a:bodyPr>
          <a:lstStyle/>
          <a:p>
            <a:pPr lvl="0"/>
            <a:r>
              <a:rPr lang="en-GB" sz="2133" dirty="0"/>
              <a:t>Outlook for 2026 Activities</a:t>
            </a:r>
            <a:endParaRPr dirty="0"/>
          </a:p>
        </p:txBody>
      </p:sp>
      <p:sp>
        <p:nvSpPr>
          <p:cNvPr id="151" name="Google Shape;151;p2"/>
          <p:cNvSpPr txBox="1">
            <a:spLocks noGrp="1"/>
          </p:cNvSpPr>
          <p:nvPr>
            <p:ph type="title" idx="14"/>
          </p:nvPr>
        </p:nvSpPr>
        <p:spPr>
          <a:xfrm>
            <a:off x="1323804" y="4409055"/>
            <a:ext cx="1667200" cy="791200"/>
          </a:xfrm>
          <a:prstGeom prst="rect">
            <a:avLst/>
          </a:prstGeom>
          <a:noFill/>
          <a:ln>
            <a:noFill/>
          </a:ln>
        </p:spPr>
        <p:txBody>
          <a:bodyPr spcFirstLastPara="1" vert="horz" wrap="square" lIns="121900" tIns="121900" rIns="121900" bIns="121900" rtlCol="0" anchor="ctr" anchorCtr="0">
            <a:noAutofit/>
          </a:bodyPr>
          <a:lstStyle/>
          <a:p>
            <a:r>
              <a:rPr lang="en-GB"/>
              <a:t>04</a:t>
            </a:r>
            <a:endParaRPr/>
          </a:p>
        </p:txBody>
      </p:sp>
      <p:sp>
        <p:nvSpPr>
          <p:cNvPr id="152" name="Google Shape;152;p2"/>
          <p:cNvSpPr txBox="1">
            <a:spLocks noGrp="1"/>
          </p:cNvSpPr>
          <p:nvPr>
            <p:ph type="title" idx="16"/>
          </p:nvPr>
        </p:nvSpPr>
        <p:spPr>
          <a:xfrm>
            <a:off x="5080189" y="5096407"/>
            <a:ext cx="3427259" cy="1624061"/>
          </a:xfrm>
          <a:prstGeom prst="rect">
            <a:avLst/>
          </a:prstGeom>
          <a:noFill/>
          <a:ln>
            <a:noFill/>
          </a:ln>
        </p:spPr>
        <p:txBody>
          <a:bodyPr spcFirstLastPara="1" vert="horz" wrap="square" lIns="121900" tIns="121900" rIns="121900" bIns="121900" rtlCol="0" anchor="ctr" anchorCtr="0">
            <a:noAutofit/>
          </a:bodyPr>
          <a:lstStyle/>
          <a:p>
            <a:r>
              <a:rPr lang="en-GB" sz="2133" dirty="0"/>
              <a:t>2026 Annual Event &amp; Open Proposals for the 2027 Symposium</a:t>
            </a:r>
            <a:br>
              <a:rPr lang="en-GB" sz="2133" dirty="0"/>
            </a:br>
            <a:endParaRPr sz="2133" dirty="0"/>
          </a:p>
        </p:txBody>
      </p:sp>
      <p:sp>
        <p:nvSpPr>
          <p:cNvPr id="153" name="Google Shape;153;p2"/>
          <p:cNvSpPr txBox="1">
            <a:spLocks noGrp="1"/>
          </p:cNvSpPr>
          <p:nvPr>
            <p:ph type="title" idx="17"/>
          </p:nvPr>
        </p:nvSpPr>
        <p:spPr>
          <a:xfrm>
            <a:off x="5080183" y="4292623"/>
            <a:ext cx="1667200" cy="791200"/>
          </a:xfrm>
          <a:prstGeom prst="rect">
            <a:avLst/>
          </a:prstGeom>
          <a:noFill/>
          <a:ln>
            <a:noFill/>
          </a:ln>
        </p:spPr>
        <p:txBody>
          <a:bodyPr spcFirstLastPara="1" vert="horz" wrap="square" lIns="121900" tIns="121900" rIns="121900" bIns="121900" rtlCol="0" anchor="ctr" anchorCtr="0">
            <a:noAutofit/>
          </a:bodyPr>
          <a:lstStyle/>
          <a:p>
            <a:r>
              <a:rPr lang="en-GB"/>
              <a:t>05</a:t>
            </a:r>
            <a:endParaRPr/>
          </a:p>
        </p:txBody>
      </p:sp>
      <p:sp>
        <p:nvSpPr>
          <p:cNvPr id="154" name="Google Shape;154;p2"/>
          <p:cNvSpPr txBox="1">
            <a:spLocks noGrp="1"/>
          </p:cNvSpPr>
          <p:nvPr>
            <p:ph type="title" idx="20"/>
          </p:nvPr>
        </p:nvSpPr>
        <p:spPr>
          <a:xfrm>
            <a:off x="8507448" y="4183083"/>
            <a:ext cx="1667200" cy="791200"/>
          </a:xfrm>
          <a:prstGeom prst="rect">
            <a:avLst/>
          </a:prstGeom>
          <a:noFill/>
          <a:ln>
            <a:noFill/>
          </a:ln>
        </p:spPr>
        <p:txBody>
          <a:bodyPr spcFirstLastPara="1" vert="horz" wrap="square" lIns="121900" tIns="121900" rIns="121900" bIns="121900" rtlCol="0" anchor="ctr" anchorCtr="0">
            <a:noAutofit/>
          </a:bodyPr>
          <a:lstStyle/>
          <a:p>
            <a:r>
              <a:rPr lang="en-GB"/>
              <a:t>06</a:t>
            </a:r>
            <a:endParaRPr/>
          </a:p>
        </p:txBody>
      </p:sp>
      <p:pic>
        <p:nvPicPr>
          <p:cNvPr id="155" name="Google Shape;155;p2" descr="A black background with yellow text&#10;&#10;Description automatically generated"/>
          <p:cNvPicPr preferRelativeResize="0"/>
          <p:nvPr/>
        </p:nvPicPr>
        <p:blipFill rotWithShape="1">
          <a:blip r:embed="rId3">
            <a:alphaModFix/>
          </a:blip>
          <a:srcRect l="386" r="84817"/>
          <a:stretch/>
        </p:blipFill>
        <p:spPr>
          <a:xfrm>
            <a:off x="1323795" y="1604102"/>
            <a:ext cx="546336" cy="559233"/>
          </a:xfrm>
          <a:prstGeom prst="rect">
            <a:avLst/>
          </a:prstGeom>
          <a:noFill/>
          <a:ln>
            <a:noFill/>
          </a:ln>
        </p:spPr>
      </p:pic>
      <p:pic>
        <p:nvPicPr>
          <p:cNvPr id="156" name="Google Shape;156;p2" descr="A black background with yellow text&#10;&#10;Description automatically generated"/>
          <p:cNvPicPr preferRelativeResize="0"/>
          <p:nvPr/>
        </p:nvPicPr>
        <p:blipFill rotWithShape="1">
          <a:blip r:embed="rId3">
            <a:alphaModFix/>
          </a:blip>
          <a:srcRect l="386" r="84817"/>
          <a:stretch/>
        </p:blipFill>
        <p:spPr>
          <a:xfrm>
            <a:off x="5184144" y="1606021"/>
            <a:ext cx="546336" cy="559233"/>
          </a:xfrm>
          <a:prstGeom prst="rect">
            <a:avLst/>
          </a:prstGeom>
          <a:noFill/>
          <a:ln>
            <a:noFill/>
          </a:ln>
        </p:spPr>
      </p:pic>
      <p:pic>
        <p:nvPicPr>
          <p:cNvPr id="157" name="Google Shape;157;p2" descr="A black background with yellow text&#10;&#10;Description automatically generated"/>
          <p:cNvPicPr preferRelativeResize="0"/>
          <p:nvPr/>
        </p:nvPicPr>
        <p:blipFill rotWithShape="1">
          <a:blip r:embed="rId3">
            <a:alphaModFix/>
          </a:blip>
          <a:srcRect l="386" r="84817"/>
          <a:stretch/>
        </p:blipFill>
        <p:spPr>
          <a:xfrm>
            <a:off x="8606651" y="1598628"/>
            <a:ext cx="546336" cy="559233"/>
          </a:xfrm>
          <a:prstGeom prst="rect">
            <a:avLst/>
          </a:prstGeom>
          <a:noFill/>
          <a:ln>
            <a:noFill/>
          </a:ln>
        </p:spPr>
      </p:pic>
      <p:pic>
        <p:nvPicPr>
          <p:cNvPr id="158" name="Google Shape;158;p2" descr="A black background with yellow text&#10;&#10;Description automatically generated"/>
          <p:cNvPicPr preferRelativeResize="0"/>
          <p:nvPr/>
        </p:nvPicPr>
        <p:blipFill rotWithShape="1">
          <a:blip r:embed="rId3">
            <a:alphaModFix/>
          </a:blip>
          <a:srcRect l="386" r="84817"/>
          <a:stretch/>
        </p:blipFill>
        <p:spPr>
          <a:xfrm>
            <a:off x="1422189" y="4524446"/>
            <a:ext cx="546336" cy="559233"/>
          </a:xfrm>
          <a:prstGeom prst="rect">
            <a:avLst/>
          </a:prstGeom>
          <a:noFill/>
          <a:ln>
            <a:noFill/>
          </a:ln>
        </p:spPr>
      </p:pic>
      <p:pic>
        <p:nvPicPr>
          <p:cNvPr id="159" name="Google Shape;159;p2" descr="A black background with yellow text&#10;&#10;Description automatically generated"/>
          <p:cNvPicPr preferRelativeResize="0"/>
          <p:nvPr/>
        </p:nvPicPr>
        <p:blipFill rotWithShape="1">
          <a:blip r:embed="rId3">
            <a:alphaModFix/>
          </a:blip>
          <a:srcRect l="386" r="84817"/>
          <a:stretch/>
        </p:blipFill>
        <p:spPr>
          <a:xfrm>
            <a:off x="5184144" y="4402541"/>
            <a:ext cx="546336" cy="559233"/>
          </a:xfrm>
          <a:prstGeom prst="rect">
            <a:avLst/>
          </a:prstGeom>
          <a:noFill/>
          <a:ln>
            <a:noFill/>
          </a:ln>
        </p:spPr>
      </p:pic>
      <p:pic>
        <p:nvPicPr>
          <p:cNvPr id="160" name="Google Shape;160;p2" descr="A black background with yellow text&#10;&#10;Description automatically generated"/>
          <p:cNvPicPr preferRelativeResize="0"/>
          <p:nvPr/>
        </p:nvPicPr>
        <p:blipFill rotWithShape="1">
          <a:blip r:embed="rId3">
            <a:alphaModFix/>
          </a:blip>
          <a:srcRect l="386" r="84817"/>
          <a:stretch/>
        </p:blipFill>
        <p:spPr>
          <a:xfrm>
            <a:off x="8606651" y="4293000"/>
            <a:ext cx="546336" cy="559233"/>
          </a:xfrm>
          <a:prstGeom prst="rect">
            <a:avLst/>
          </a:prstGeom>
          <a:noFill/>
          <a:ln>
            <a:noFill/>
          </a:ln>
        </p:spPr>
      </p:pic>
      <p:sp>
        <p:nvSpPr>
          <p:cNvPr id="161" name="Google Shape;161;p2"/>
          <p:cNvSpPr txBox="1">
            <a:spLocks noGrp="1"/>
          </p:cNvSpPr>
          <p:nvPr>
            <p:ph type="title" idx="19"/>
          </p:nvPr>
        </p:nvSpPr>
        <p:spPr>
          <a:xfrm>
            <a:off x="8681429" y="5083679"/>
            <a:ext cx="2504800" cy="703600"/>
          </a:xfrm>
          <a:prstGeom prst="rect">
            <a:avLst/>
          </a:prstGeom>
          <a:noFill/>
          <a:ln>
            <a:noFill/>
          </a:ln>
        </p:spPr>
        <p:txBody>
          <a:bodyPr spcFirstLastPara="1" vert="horz" wrap="square" lIns="121900" tIns="121900" rIns="121900" bIns="121900" rtlCol="0" anchor="ctr" anchorCtr="0">
            <a:noAutofit/>
          </a:bodyPr>
          <a:lstStyle/>
          <a:p>
            <a:r>
              <a:rPr lang="en-GB"/>
              <a:t>Conclusion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2024170"/>
            <a:ext cx="5152103" cy="17168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0"/>
            <a:ext cx="12192000" cy="8456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40769" y="973266"/>
            <a:ext cx="10520521" cy="923330"/>
          </a:xfrm>
          <a:prstGeom prst="rect">
            <a:avLst/>
          </a:prstGeom>
        </p:spPr>
        <p:txBody>
          <a:bodyPr wrap="square">
            <a:spAutoFit/>
          </a:bodyPr>
          <a:lstStyle/>
          <a:p>
            <a:pPr algn="just"/>
            <a:r>
              <a:rPr lang="en-US" b="1" dirty="0">
                <a:latin typeface="Calibri" panose="020F0502020204030204" pitchFamily="34" charset="0"/>
                <a:ea typeface="Calibri" panose="020F0502020204030204" pitchFamily="34" charset="0"/>
                <a:cs typeface="Times New Roman" panose="02020603050405020304" pitchFamily="18" charset="0"/>
              </a:rPr>
              <a:t>General </a:t>
            </a:r>
            <a:r>
              <a:rPr lang="en-US" b="1" dirty="0" err="1">
                <a:latin typeface="Calibri" panose="020F0502020204030204" pitchFamily="34" charset="0"/>
                <a:ea typeface="Calibri" panose="020F0502020204030204" pitchFamily="34" charset="0"/>
                <a:cs typeface="Times New Roman" panose="02020603050405020304" pitchFamily="18" charset="0"/>
              </a:rPr>
              <a:t>EurASc</a:t>
            </a:r>
            <a:r>
              <a:rPr lang="en-US" b="1" dirty="0">
                <a:latin typeface="Calibri" panose="020F0502020204030204" pitchFamily="34" charset="0"/>
                <a:ea typeface="Calibri" panose="020F0502020204030204" pitchFamily="34" charset="0"/>
                <a:cs typeface="Times New Roman" panose="02020603050405020304" pitchFamily="18" charset="0"/>
              </a:rPr>
              <a:t> aims: </a:t>
            </a:r>
            <a:r>
              <a:rPr lang="en-US" dirty="0">
                <a:latin typeface="Calibri" panose="020F0502020204030204" pitchFamily="34" charset="0"/>
                <a:ea typeface="Calibri" panose="020F0502020204030204" pitchFamily="34" charset="0"/>
                <a:cs typeface="Times New Roman" panose="02020603050405020304" pitchFamily="18" charset="0"/>
              </a:rPr>
              <a:t>“strengthening European science and scientific cooperation and </a:t>
            </a:r>
            <a:r>
              <a:rPr lang="en-US" dirty="0" err="1">
                <a:latin typeface="Calibri" panose="020F0502020204030204" pitchFamily="34" charset="0"/>
                <a:ea typeface="Calibri" panose="020F0502020204030204" pitchFamily="34" charset="0"/>
                <a:cs typeface="Times New Roman" panose="02020603050405020304" pitchFamily="18" charset="0"/>
              </a:rPr>
              <a:t>utilising</a:t>
            </a:r>
            <a:r>
              <a:rPr lang="en-US" dirty="0">
                <a:latin typeface="Calibri" panose="020F0502020204030204" pitchFamily="34" charset="0"/>
                <a:ea typeface="Calibri" panose="020F0502020204030204" pitchFamily="34" charset="0"/>
                <a:cs typeface="Times New Roman" panose="02020603050405020304" pitchFamily="18" charset="0"/>
              </a:rPr>
              <a:t> expertise of its members in advising other European bodies in the betterment of European research, technological application and social development”</a:t>
            </a:r>
            <a:endParaRPr lang="en-US" dirty="0"/>
          </a:p>
        </p:txBody>
      </p:sp>
      <p:sp>
        <p:nvSpPr>
          <p:cNvPr id="5" name="Rectangle 4"/>
          <p:cNvSpPr/>
          <p:nvPr/>
        </p:nvSpPr>
        <p:spPr>
          <a:xfrm>
            <a:off x="311641" y="284819"/>
            <a:ext cx="5176161" cy="400110"/>
          </a:xfrm>
          <a:prstGeom prst="rect">
            <a:avLst/>
          </a:prstGeom>
        </p:spPr>
        <p:txBody>
          <a:bodyPr wrap="none">
            <a:spAutoFit/>
          </a:bodyPr>
          <a:lstStyle/>
          <a:p>
            <a:r>
              <a:rPr lang="en-US" sz="2000"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Promotion of  </a:t>
            </a:r>
            <a:r>
              <a:rPr lang="en-US" sz="2000"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sz="2000"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endParaRPr lang="en-US" sz="2000" b="1" dirty="0">
              <a:solidFill>
                <a:srgbClr val="0000C0"/>
              </a:solidFill>
            </a:endParaRPr>
          </a:p>
        </p:txBody>
      </p:sp>
      <p:sp>
        <p:nvSpPr>
          <p:cNvPr id="6" name="Rectangle 5"/>
          <p:cNvSpPr/>
          <p:nvPr/>
        </p:nvSpPr>
        <p:spPr>
          <a:xfrm>
            <a:off x="521103" y="2112775"/>
            <a:ext cx="4464783" cy="646331"/>
          </a:xfrm>
          <a:prstGeom prst="rect">
            <a:avLst/>
          </a:prstGeom>
        </p:spPr>
        <p:txBody>
          <a:bodyPr wrap="square">
            <a:spAutoFit/>
          </a:bodyPr>
          <a:lstStyle/>
          <a:p>
            <a:pPr algn="just"/>
            <a:r>
              <a:rPr lang="en-US" b="1" dirty="0">
                <a:latin typeface="Calibri" panose="020F0502020204030204" pitchFamily="34" charset="0"/>
                <a:ea typeface="Calibri" panose="020F0502020204030204" pitchFamily="34" charset="0"/>
                <a:cs typeface="Times New Roman" panose="02020603050405020304" pitchFamily="18" charset="0"/>
              </a:rPr>
              <a:t>Inter-academic relations: </a:t>
            </a:r>
            <a:r>
              <a:rPr lang="en-US" dirty="0">
                <a:latin typeface="Calibri" panose="020F0502020204030204" pitchFamily="34" charset="0"/>
                <a:ea typeface="Calibri" panose="020F0502020204030204" pitchFamily="34" charset="0"/>
                <a:cs typeface="Times New Roman" panose="02020603050405020304" pitchFamily="18" charset="0"/>
              </a:rPr>
              <a:t>fostering </a:t>
            </a:r>
            <a:r>
              <a:rPr lang="en-US" b="1" dirty="0">
                <a:latin typeface="Calibri" panose="020F0502020204030204" pitchFamily="34" charset="0"/>
                <a:ea typeface="Calibri" panose="020F0502020204030204" pitchFamily="34" charset="0"/>
                <a:cs typeface="Times New Roman" panose="02020603050405020304" pitchFamily="18" charset="0"/>
              </a:rPr>
              <a:t>science towards sustainability and welfare of society</a:t>
            </a:r>
            <a:endParaRPr lang="en-US" dirty="0"/>
          </a:p>
        </p:txBody>
      </p:sp>
      <p:pic>
        <p:nvPicPr>
          <p:cNvPr id="7" name="Picture 6">
            <a:extLst>
              <a:ext uri="{FF2B5EF4-FFF2-40B4-BE49-F238E27FC236}">
                <a16:creationId xmlns:a16="http://schemas.microsoft.com/office/drawing/2014/main" id="{C08A4870-DDA3-F140-8A50-2B2AC78A84DA}"/>
              </a:ext>
            </a:extLst>
          </p:cNvPr>
          <p:cNvPicPr>
            <a:picLocks noChangeAspect="1"/>
          </p:cNvPicPr>
          <p:nvPr/>
        </p:nvPicPr>
        <p:blipFill>
          <a:blip r:embed="rId2"/>
          <a:srcRect l="18143" r="13022"/>
          <a:stretch>
            <a:fillRect/>
          </a:stretch>
        </p:blipFill>
        <p:spPr>
          <a:xfrm>
            <a:off x="6253316" y="1747637"/>
            <a:ext cx="5083278" cy="4921334"/>
          </a:xfrm>
          <a:prstGeom prst="ellipse">
            <a:avLst/>
          </a:prstGeom>
        </p:spPr>
      </p:pic>
      <p:sp>
        <p:nvSpPr>
          <p:cNvPr id="8" name="Rectangle 7"/>
          <p:cNvSpPr/>
          <p:nvPr/>
        </p:nvSpPr>
        <p:spPr>
          <a:xfrm>
            <a:off x="511272" y="2817703"/>
            <a:ext cx="4387987" cy="923330"/>
          </a:xfrm>
          <a:prstGeom prst="rect">
            <a:avLst/>
          </a:prstGeom>
        </p:spPr>
        <p:txBody>
          <a:bodyPr wrap="square">
            <a:spAutoFit/>
          </a:bodyPr>
          <a:lstStyle/>
          <a:p>
            <a:pPr algn="just"/>
            <a:r>
              <a:rPr lang="en-US" b="1" dirty="0">
                <a:latin typeface="Calibri" panose="020F0502020204030204" pitchFamily="34" charset="0"/>
                <a:ea typeface="Calibri" panose="020F0502020204030204" pitchFamily="34" charset="0"/>
                <a:cs typeface="Times New Roman" panose="02020603050405020304" pitchFamily="18" charset="0"/>
              </a:rPr>
              <a:t>General mottos (latest </a:t>
            </a:r>
            <a:r>
              <a:rPr lang="en-US" b="1" dirty="0" err="1">
                <a:latin typeface="Calibri" panose="020F0502020204030204" pitchFamily="34" charset="0"/>
                <a:ea typeface="Calibri" panose="020F0502020204030204" pitchFamily="34" charset="0"/>
                <a:cs typeface="Times New Roman" panose="02020603050405020304" pitchFamily="18" charset="0"/>
              </a:rPr>
              <a:t>EurASc</a:t>
            </a:r>
            <a:r>
              <a:rPr lang="en-US" b="1" dirty="0">
                <a:latin typeface="Calibri" panose="020F0502020204030204" pitchFamily="34" charset="0"/>
                <a:ea typeface="Calibri" panose="020F0502020204030204" pitchFamily="34" charset="0"/>
                <a:cs typeface="Times New Roman" panose="02020603050405020304" pitchFamily="18" charset="0"/>
              </a:rPr>
              <a:t> Symposia)</a:t>
            </a:r>
            <a:r>
              <a:rPr lang="en-US" dirty="0">
                <a:latin typeface="Calibri" panose="020F0502020204030204" pitchFamily="34" charset="0"/>
                <a:ea typeface="Calibri" panose="020F0502020204030204" pitchFamily="34" charset="0"/>
                <a:cs typeface="Times New Roman" panose="02020603050405020304" pitchFamily="18" charset="0"/>
              </a:rPr>
              <a:t> Science for Sustainability (2024) and Societal Impact of Fundamental Sciences (2025)</a:t>
            </a:r>
            <a:endParaRPr lang="en-US" dirty="0"/>
          </a:p>
        </p:txBody>
      </p:sp>
      <p:grpSp>
        <p:nvGrpSpPr>
          <p:cNvPr id="2" name="Group 1">
            <a:extLst>
              <a:ext uri="{FF2B5EF4-FFF2-40B4-BE49-F238E27FC236}">
                <a16:creationId xmlns:a16="http://schemas.microsoft.com/office/drawing/2014/main" id="{46E78642-D0BC-F39B-67FE-6E5B83B110D7}"/>
              </a:ext>
            </a:extLst>
          </p:cNvPr>
          <p:cNvGrpSpPr/>
          <p:nvPr/>
        </p:nvGrpSpPr>
        <p:grpSpPr>
          <a:xfrm>
            <a:off x="0" y="3953164"/>
            <a:ext cx="5295324" cy="2904836"/>
            <a:chOff x="0" y="3953164"/>
            <a:chExt cx="5295324" cy="2904836"/>
          </a:xfrm>
        </p:grpSpPr>
        <p:sp>
          <p:nvSpPr>
            <p:cNvPr id="13" name="Rectangle 12"/>
            <p:cNvSpPr/>
            <p:nvPr/>
          </p:nvSpPr>
          <p:spPr>
            <a:xfrm>
              <a:off x="0" y="3953164"/>
              <a:ext cx="5152103" cy="290483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1306" y="3963050"/>
              <a:ext cx="4844018" cy="369332"/>
            </a:xfrm>
            <a:prstGeom prst="rect">
              <a:avLst/>
            </a:prstGeom>
          </p:spPr>
          <p:txBody>
            <a:bodyPr wrap="none">
              <a:spAutoFit/>
            </a:bodyPr>
            <a:lstStyle/>
            <a:p>
              <a:r>
                <a:rPr lang="en-US" b="1" i="1" dirty="0">
                  <a:latin typeface="Calibri" panose="020F0502020204030204" pitchFamily="34" charset="0"/>
                  <a:ea typeface="Calibri" panose="020F0502020204030204" pitchFamily="34" charset="0"/>
                  <a:cs typeface="Times New Roman" panose="02020603050405020304" pitchFamily="18" charset="0"/>
                </a:rPr>
                <a:t>Cooperation agreements, joint working groups</a:t>
              </a:r>
              <a:endParaRPr lang="en-US" dirty="0"/>
            </a:p>
          </p:txBody>
        </p:sp>
        <p:sp>
          <p:nvSpPr>
            <p:cNvPr id="10" name="Rectangle 9"/>
            <p:cNvSpPr/>
            <p:nvPr/>
          </p:nvSpPr>
          <p:spPr>
            <a:xfrm>
              <a:off x="461495" y="4277718"/>
              <a:ext cx="4524391" cy="2566152"/>
            </a:xfrm>
            <a:prstGeom prst="rect">
              <a:avLst/>
            </a:prstGeom>
          </p:spPr>
          <p:txBody>
            <a:bodyPr wrap="square">
              <a:spAutoFit/>
            </a:bodyPr>
            <a:lstStyle/>
            <a:p>
              <a:pPr algn="just">
                <a:lnSpc>
                  <a:spcPct val="107000"/>
                </a:lnSpc>
                <a:spcAft>
                  <a:spcPts val="800"/>
                </a:spcAft>
              </a:pPr>
              <a:r>
                <a:rPr lang="en-US" sz="1600" b="1" i="1" dirty="0">
                  <a:latin typeface="Calibri" panose="020F0502020204030204" pitchFamily="34" charset="0"/>
                  <a:ea typeface="Calibri" panose="020F0502020204030204" pitchFamily="34" charset="0"/>
                  <a:cs typeface="Times New Roman" panose="02020603050405020304" pitchFamily="18" charset="0"/>
                </a:rPr>
                <a:t>Topics for cooperation - </a:t>
              </a:r>
              <a:r>
                <a:rPr lang="en-US" sz="1600" b="1" i="1" dirty="0" err="1">
                  <a:latin typeface="Calibri" panose="020F0502020204030204" pitchFamily="34" charset="0"/>
                  <a:ea typeface="Calibri" panose="020F0502020204030204" pitchFamily="34" charset="0"/>
                  <a:cs typeface="Times New Roman" panose="02020603050405020304" pitchFamily="18" charset="0"/>
                </a:rPr>
                <a:t>EurASc</a:t>
              </a:r>
              <a:r>
                <a:rPr lang="en-US" sz="1600" b="1" i="1" dirty="0">
                  <a:latin typeface="Calibri" panose="020F0502020204030204" pitchFamily="34" charset="0"/>
                  <a:ea typeface="Calibri" panose="020F0502020204030204" pitchFamily="34" charset="0"/>
                  <a:cs typeface="Times New Roman" panose="02020603050405020304" pitchFamily="18" charset="0"/>
                </a:rPr>
                <a:t> Divisions, </a:t>
              </a:r>
              <a:r>
                <a:rPr lang="en-US" sz="1600" b="1" i="1" dirty="0" err="1">
                  <a:latin typeface="Calibri" panose="020F0502020204030204" pitchFamily="34" charset="0"/>
                  <a:ea typeface="Calibri" panose="020F0502020204030204" pitchFamily="34" charset="0"/>
                  <a:cs typeface="Times New Roman" panose="02020603050405020304" pitchFamily="18" charset="0"/>
                </a:rPr>
                <a:t>EurASc</a:t>
              </a:r>
              <a:r>
                <a:rPr lang="en-US" sz="1600" b="1" i="1" dirty="0">
                  <a:latin typeface="Calibri" panose="020F0502020204030204" pitchFamily="34" charset="0"/>
                  <a:ea typeface="Calibri" panose="020F0502020204030204" pitchFamily="34" charset="0"/>
                  <a:cs typeface="Times New Roman" panose="02020603050405020304" pitchFamily="18" charset="0"/>
                </a:rPr>
                <a:t> working groups*</a:t>
              </a:r>
            </a:p>
            <a:p>
              <a:pPr algn="just">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Raw Materials; Intelligent or responsive Materials; Catalysis for Sustainable Goods Production; Energy Alternatives</a:t>
              </a:r>
              <a:r>
                <a:rPr lang="en-US" sz="1600" dirty="0">
                  <a:latin typeface="Calibri" panose="020F0502020204030204" pitchFamily="34" charset="0"/>
                  <a:ea typeface="Calibri" panose="020F0502020204030204" pitchFamily="34" charset="0"/>
                  <a:cs typeface="Calibri" panose="020F0502020204030204" pitchFamily="34" charset="0"/>
                </a:rPr>
                <a:t>; Artificial </a:t>
              </a:r>
              <a:r>
                <a:rPr lang="en-US" sz="1600" dirty="0">
                  <a:latin typeface="Calibri" panose="020F0502020204030204" pitchFamily="34" charset="0"/>
                  <a:ea typeface="Calibri" panose="020F0502020204030204" pitchFamily="34" charset="0"/>
                  <a:cs typeface="Times New Roman" panose="02020603050405020304" pitchFamily="18" charset="0"/>
                </a:rPr>
                <a:t>Intelligence; Information Technology;</a:t>
              </a:r>
              <a:r>
                <a:rPr lang="en-US" sz="1600" dirty="0">
                  <a:latin typeface="Calibri" panose="020F0502020204030204" pitchFamily="34" charset="0"/>
                  <a:ea typeface="Calibri" panose="020F0502020204030204" pitchFamily="34" charset="0"/>
                  <a:cs typeface="Calibri" panose="020F0502020204030204" pitchFamily="34" charset="0"/>
                </a:rPr>
                <a:t> STEM </a:t>
              </a:r>
              <a:r>
                <a:rPr lang="en-US" sz="1600" dirty="0">
                  <a:latin typeface="Calibri" panose="020F0502020204030204" pitchFamily="34" charset="0"/>
                  <a:ea typeface="Calibri" panose="020F0502020204030204" pitchFamily="34" charset="0"/>
                  <a:cs typeface="Times New Roman" panose="02020603050405020304" pitchFamily="18" charset="0"/>
                </a:rPr>
                <a:t>(Science, Technology, Engineering and Mathematics) fields education; </a:t>
              </a:r>
              <a:r>
                <a:rPr lang="en-US" sz="1600" dirty="0">
                  <a:latin typeface="Calibri" panose="020F0502020204030204" pitchFamily="34" charset="0"/>
                  <a:cs typeface="Calibri" panose="020F0502020204030204" pitchFamily="34" charset="0"/>
                </a:rPr>
                <a:t>Oceans and Environment*; Inclusion &amp; Discrimination*; </a:t>
              </a:r>
              <a:r>
                <a:rPr lang="en-US" sz="1600" dirty="0">
                  <a:latin typeface="Calibri" panose="020F0502020204030204" pitchFamily="34" charset="0"/>
                  <a:ea typeface="Calibri" panose="020F0502020204030204" pitchFamily="34" charset="0"/>
                  <a:cs typeface="Times New Roman" panose="02020603050405020304" pitchFamily="18" charset="0"/>
                </a:rPr>
                <a:t>Inter-Academic Relations*;</a:t>
              </a:r>
              <a:r>
                <a:rPr lang="en-US" sz="1600" dirty="0">
                  <a:latin typeface="Calibri" panose="020F0502020204030204" pitchFamily="34" charset="0"/>
                  <a:cs typeface="Calibri" panose="020F0502020204030204" pitchFamily="34" charset="0"/>
                </a:rPr>
                <a:t> </a:t>
              </a:r>
              <a:r>
                <a:rPr lang="en-US" sz="1600" dirty="0">
                  <a:latin typeface="Calibri" panose="020F0502020204030204" pitchFamily="34" charset="0"/>
                  <a:ea typeface="Calibri" panose="020F0502020204030204" pitchFamily="34" charset="0"/>
                  <a:cs typeface="Times New Roman" panose="02020603050405020304" pitchFamily="18" charset="0"/>
                </a:rPr>
                <a:t>etc.</a:t>
              </a:r>
            </a:p>
          </p:txBody>
        </p:sp>
      </p:grpSp>
      <p:sp>
        <p:nvSpPr>
          <p:cNvPr id="14" name="Rectangle 13"/>
          <p:cNvSpPr/>
          <p:nvPr/>
        </p:nvSpPr>
        <p:spPr>
          <a:xfrm>
            <a:off x="11653229" y="6332232"/>
            <a:ext cx="301686" cy="369332"/>
          </a:xfrm>
          <a:prstGeom prst="rect">
            <a:avLst/>
          </a:prstGeom>
        </p:spPr>
        <p:txBody>
          <a:bodyPr wrap="none">
            <a:spAutoFit/>
          </a:bodyPr>
          <a:lstStyle/>
          <a:p>
            <a:pPr lvl="0"/>
            <a:r>
              <a:rPr lang="en-US" b="1" dirty="0">
                <a:solidFill>
                  <a:srgbClr val="0000C0"/>
                </a:solidFill>
                <a:latin typeface="Calibri" panose="020F0502020204030204" pitchFamily="34" charset="0"/>
                <a:cs typeface="Times New Roman" panose="02020603050405020304" pitchFamily="18" charset="0"/>
              </a:rPr>
              <a:t>2</a:t>
            </a:r>
            <a:endParaRPr lang="en-US" dirty="0">
              <a:solidFill>
                <a:prstClr val="black"/>
              </a:solidFill>
            </a:endParaRPr>
          </a:p>
        </p:txBody>
      </p:sp>
    </p:spTree>
    <p:extLst>
      <p:ext uri="{BB962C8B-B14F-4D97-AF65-F5344CB8AC3E}">
        <p14:creationId xmlns:p14="http://schemas.microsoft.com/office/powerpoint/2010/main" val="354657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870589"/>
            <a:ext cx="3445164" cy="8750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 y="0"/>
            <a:ext cx="3445163" cy="7573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4CDDDD32-43BC-9888-2957-BA1B0ECA69B1}"/>
              </a:ext>
            </a:extLst>
          </p:cNvPr>
          <p:cNvGrpSpPr/>
          <p:nvPr/>
        </p:nvGrpSpPr>
        <p:grpSpPr>
          <a:xfrm>
            <a:off x="3306595" y="177863"/>
            <a:ext cx="7869383" cy="6531785"/>
            <a:chOff x="1981393" y="60830"/>
            <a:chExt cx="7846584" cy="6732790"/>
          </a:xfrm>
        </p:grpSpPr>
        <p:sp>
          <p:nvSpPr>
            <p:cNvPr id="4" name="Isosceles Triangle 3">
              <a:extLst>
                <a:ext uri="{FF2B5EF4-FFF2-40B4-BE49-F238E27FC236}">
                  <a16:creationId xmlns:a16="http://schemas.microsoft.com/office/drawing/2014/main" id="{FAD638E0-2AA0-DCF6-C742-1099C600BDF7}"/>
                </a:ext>
              </a:extLst>
            </p:cNvPr>
            <p:cNvSpPr/>
            <p:nvPr/>
          </p:nvSpPr>
          <p:spPr>
            <a:xfrm rot="7511505">
              <a:off x="6984630" y="3981186"/>
              <a:ext cx="156148" cy="1574462"/>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 name="Isosceles Triangle 4">
              <a:extLst>
                <a:ext uri="{FF2B5EF4-FFF2-40B4-BE49-F238E27FC236}">
                  <a16:creationId xmlns:a16="http://schemas.microsoft.com/office/drawing/2014/main" id="{749D40A5-F19C-B4BF-247A-2BAF91BFD2A3}"/>
                </a:ext>
              </a:extLst>
            </p:cNvPr>
            <p:cNvSpPr/>
            <p:nvPr/>
          </p:nvSpPr>
          <p:spPr>
            <a:xfrm rot="13892248">
              <a:off x="4514970" y="3904669"/>
              <a:ext cx="156148" cy="1574462"/>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 name="Isosceles Triangle 5">
              <a:extLst>
                <a:ext uri="{FF2B5EF4-FFF2-40B4-BE49-F238E27FC236}">
                  <a16:creationId xmlns:a16="http://schemas.microsoft.com/office/drawing/2014/main" id="{7D1683C4-CF18-3E98-072E-D61BE1A9477C}"/>
                </a:ext>
              </a:extLst>
            </p:cNvPr>
            <p:cNvSpPr/>
            <p:nvPr/>
          </p:nvSpPr>
          <p:spPr>
            <a:xfrm rot="16200000">
              <a:off x="7303942" y="3058529"/>
              <a:ext cx="156148" cy="1574462"/>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Isosceles Triangle 6">
              <a:extLst>
                <a:ext uri="{FF2B5EF4-FFF2-40B4-BE49-F238E27FC236}">
                  <a16:creationId xmlns:a16="http://schemas.microsoft.com/office/drawing/2014/main" id="{4D47D46C-2FD2-72B3-00BB-2B0A21E73F31}"/>
                </a:ext>
              </a:extLst>
            </p:cNvPr>
            <p:cNvSpPr/>
            <p:nvPr/>
          </p:nvSpPr>
          <p:spPr>
            <a:xfrm rot="5400000">
              <a:off x="4237225" y="3050496"/>
              <a:ext cx="156148" cy="1574462"/>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8" name="Picture 16" descr="Academia Brasileira de Ciências - YouTube">
              <a:extLst>
                <a:ext uri="{FF2B5EF4-FFF2-40B4-BE49-F238E27FC236}">
                  <a16:creationId xmlns:a16="http://schemas.microsoft.com/office/drawing/2014/main" id="{B2D4EA03-5CB9-BA15-FF46-8ECAE0213D0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2422" b="5566"/>
            <a:stretch>
              <a:fillRect/>
            </a:stretch>
          </p:blipFill>
          <p:spPr bwMode="auto">
            <a:xfrm>
              <a:off x="7140527" y="780955"/>
              <a:ext cx="1890824" cy="1829910"/>
            </a:xfrm>
            <a:prstGeom prst="ellipse">
              <a:avLst/>
            </a:prstGeom>
            <a:noFill/>
            <a:extLst>
              <a:ext uri="{909E8E84-426E-40DD-AFC4-6F175D3DCCD1}">
                <a14:hiddenFill xmlns:a14="http://schemas.microsoft.com/office/drawing/2010/main">
                  <a:solidFill>
                    <a:srgbClr val="FFFFFF"/>
                  </a:solidFill>
                </a14:hiddenFill>
              </a:ext>
            </a:extLst>
          </p:spPr>
        </p:pic>
        <p:sp>
          <p:nvSpPr>
            <p:cNvPr id="9" name="Isosceles Triangle 8">
              <a:extLst>
                <a:ext uri="{FF2B5EF4-FFF2-40B4-BE49-F238E27FC236}">
                  <a16:creationId xmlns:a16="http://schemas.microsoft.com/office/drawing/2014/main" id="{D7FA737E-B063-555D-E1C8-E2A42CCD8F6C}"/>
                </a:ext>
              </a:extLst>
            </p:cNvPr>
            <p:cNvSpPr/>
            <p:nvPr/>
          </p:nvSpPr>
          <p:spPr>
            <a:xfrm rot="13515451">
              <a:off x="6619340" y="2188416"/>
              <a:ext cx="450253" cy="1551446"/>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Isosceles Triangle 9">
              <a:extLst>
                <a:ext uri="{FF2B5EF4-FFF2-40B4-BE49-F238E27FC236}">
                  <a16:creationId xmlns:a16="http://schemas.microsoft.com/office/drawing/2014/main" id="{AC934C71-771A-83C2-83EA-9FC6686E4131}"/>
                </a:ext>
              </a:extLst>
            </p:cNvPr>
            <p:cNvSpPr/>
            <p:nvPr/>
          </p:nvSpPr>
          <p:spPr>
            <a:xfrm rot="10800000">
              <a:off x="5620770" y="2188416"/>
              <a:ext cx="450253" cy="1551446"/>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 name="Isosceles Triangle 10">
              <a:extLst>
                <a:ext uri="{FF2B5EF4-FFF2-40B4-BE49-F238E27FC236}">
                  <a16:creationId xmlns:a16="http://schemas.microsoft.com/office/drawing/2014/main" id="{0D1EBFC8-A7E7-BD42-DFB0-BEF836D0E94F}"/>
                </a:ext>
              </a:extLst>
            </p:cNvPr>
            <p:cNvSpPr/>
            <p:nvPr/>
          </p:nvSpPr>
          <p:spPr>
            <a:xfrm rot="7989779">
              <a:off x="4645041" y="2149995"/>
              <a:ext cx="450253" cy="1551446"/>
            </a:xfrm>
            <a:prstGeom prst="triangle">
              <a:avLst/>
            </a:prstGeom>
            <a:solidFill>
              <a:schemeClr val="tx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2" name="Picture 2" descr="Chinese Academy of Sciences Employees, Location, Alumni ...">
              <a:extLst>
                <a:ext uri="{FF2B5EF4-FFF2-40B4-BE49-F238E27FC236}">
                  <a16:creationId xmlns:a16="http://schemas.microsoft.com/office/drawing/2014/main" id="{73F0F19D-5865-2726-29E1-A7630C141C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9832" y="780955"/>
              <a:ext cx="1878191" cy="1878191"/>
            </a:xfrm>
            <a:prstGeom prst="ellipse">
              <a:avLst/>
            </a:prstGeom>
            <a:noFill/>
            <a:extLst>
              <a:ext uri="{909E8E84-426E-40DD-AFC4-6F175D3DCCD1}">
                <a14:hiddenFill xmlns:a14="http://schemas.microsoft.com/office/drawing/2010/main">
                  <a:solidFill>
                    <a:srgbClr val="FFFFFF"/>
                  </a:solidFill>
                </a14:hiddenFill>
              </a:ext>
            </a:extLst>
          </p:spPr>
        </p:pic>
        <p:pic>
          <p:nvPicPr>
            <p:cNvPr id="13" name="Picture 10" descr="Academia Europaea (@acad_euro) / Posts / X">
              <a:extLst>
                <a:ext uri="{FF2B5EF4-FFF2-40B4-BE49-F238E27FC236}">
                  <a16:creationId xmlns:a16="http://schemas.microsoft.com/office/drawing/2014/main" id="{0610110E-A6B2-4F4E-2002-A7937A06A5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393" y="2725791"/>
              <a:ext cx="2064733" cy="2064733"/>
            </a:xfrm>
            <a:prstGeom prst="ellipse">
              <a:avLst/>
            </a:prstGeom>
            <a:noFill/>
            <a:extLst>
              <a:ext uri="{909E8E84-426E-40DD-AFC4-6F175D3DCCD1}">
                <a14:hiddenFill xmlns:a14="http://schemas.microsoft.com/office/drawing/2010/main">
                  <a:solidFill>
                    <a:srgbClr val="FFFFFF"/>
                  </a:solidFill>
                </a14:hiddenFill>
              </a:ext>
            </a:extLst>
          </p:spPr>
        </p:pic>
        <p:pic>
          <p:nvPicPr>
            <p:cNvPr id="14" name="Picture 12" descr="Logo">
              <a:extLst>
                <a:ext uri="{FF2B5EF4-FFF2-40B4-BE49-F238E27FC236}">
                  <a16:creationId xmlns:a16="http://schemas.microsoft.com/office/drawing/2014/main" id="{DC7312F0-F617-762C-E5DB-A576A5F0331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53468" y="2641126"/>
              <a:ext cx="2150052" cy="2150053"/>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3A05F85F-1433-8B72-3895-7993617637BC}"/>
                </a:ext>
              </a:extLst>
            </p:cNvPr>
            <p:cNvGrpSpPr/>
            <p:nvPr/>
          </p:nvGrpSpPr>
          <p:grpSpPr>
            <a:xfrm>
              <a:off x="4525875" y="2593830"/>
              <a:ext cx="2616464" cy="2583152"/>
              <a:chOff x="3068764" y="1417742"/>
              <a:chExt cx="2616464" cy="2583152"/>
            </a:xfrm>
          </p:grpSpPr>
          <p:sp>
            <p:nvSpPr>
              <p:cNvPr id="16" name="Oval 15">
                <a:extLst>
                  <a:ext uri="{FF2B5EF4-FFF2-40B4-BE49-F238E27FC236}">
                    <a16:creationId xmlns:a16="http://schemas.microsoft.com/office/drawing/2014/main" id="{F3DC4BE8-AABA-4462-5497-228DB5332E99}"/>
                  </a:ext>
                </a:extLst>
              </p:cNvPr>
              <p:cNvSpPr/>
              <p:nvPr/>
            </p:nvSpPr>
            <p:spPr>
              <a:xfrm>
                <a:off x="3068764" y="1417742"/>
                <a:ext cx="2616464" cy="2583152"/>
              </a:xfrm>
              <a:prstGeom prst="ellipse">
                <a:avLst/>
              </a:prstGeom>
              <a:blipFill rotWithShape="0">
                <a:blip r:embed="rId6"/>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7" name="Oval 4">
                <a:extLst>
                  <a:ext uri="{FF2B5EF4-FFF2-40B4-BE49-F238E27FC236}">
                    <a16:creationId xmlns:a16="http://schemas.microsoft.com/office/drawing/2014/main" id="{EFD4FB50-0DCB-C3E8-D172-A479CBDD6CAB}"/>
                  </a:ext>
                </a:extLst>
              </p:cNvPr>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marL="0" marR="0" lvl="0" indent="0" algn="ctr" defTabSz="977900" rtl="0" eaLnBrk="1" fontAlgn="auto" latinLnBrk="0" hangingPunct="1">
                  <a:lnSpc>
                    <a:spcPct val="90000"/>
                  </a:lnSpc>
                  <a:spcBef>
                    <a:spcPct val="0"/>
                  </a:spcBef>
                  <a:spcAft>
                    <a:spcPct val="35000"/>
                  </a:spcAft>
                  <a:buClrTx/>
                  <a:buSzTx/>
                  <a:buFontTx/>
                  <a:buNone/>
                  <a:tabLst/>
                  <a:defRPr/>
                </a:pPr>
                <a:endParaRPr kumimoji="0" lang="pt-PT" sz="2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grpSp>
          <p:nvGrpSpPr>
            <p:cNvPr id="18" name="Group 17">
              <a:extLst>
                <a:ext uri="{FF2B5EF4-FFF2-40B4-BE49-F238E27FC236}">
                  <a16:creationId xmlns:a16="http://schemas.microsoft.com/office/drawing/2014/main" id="{5C5444F6-BD4E-BC39-226D-9A0E9093A226}"/>
                </a:ext>
              </a:extLst>
            </p:cNvPr>
            <p:cNvGrpSpPr/>
            <p:nvPr/>
          </p:nvGrpSpPr>
          <p:grpSpPr>
            <a:xfrm>
              <a:off x="2629832" y="4759360"/>
              <a:ext cx="1842040" cy="1016141"/>
              <a:chOff x="3236203" y="4790525"/>
              <a:chExt cx="1842040" cy="1016141"/>
            </a:xfrm>
          </p:grpSpPr>
          <p:sp>
            <p:nvSpPr>
              <p:cNvPr id="19" name="Oval 18">
                <a:extLst>
                  <a:ext uri="{FF2B5EF4-FFF2-40B4-BE49-F238E27FC236}">
                    <a16:creationId xmlns:a16="http://schemas.microsoft.com/office/drawing/2014/main" id="{85CACF44-0806-CBEE-E0BF-ADDC60F651F6}"/>
                  </a:ext>
                </a:extLst>
              </p:cNvPr>
              <p:cNvSpPr/>
              <p:nvPr/>
            </p:nvSpPr>
            <p:spPr>
              <a:xfrm>
                <a:off x="3236203" y="4790525"/>
                <a:ext cx="1842040" cy="1016141"/>
              </a:xfrm>
              <a:prstGeom prst="ellipse">
                <a:avLst/>
              </a:prstGeom>
              <a:solidFill>
                <a:schemeClr val="accent2">
                  <a:lumMod val="5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0" name="TextBox 19">
                <a:extLst>
                  <a:ext uri="{FF2B5EF4-FFF2-40B4-BE49-F238E27FC236}">
                    <a16:creationId xmlns:a16="http://schemas.microsoft.com/office/drawing/2014/main" id="{94AD44CD-B26A-B3AD-0805-FED7C4BBCA7B}"/>
                  </a:ext>
                </a:extLst>
              </p:cNvPr>
              <p:cNvSpPr txBox="1"/>
              <p:nvPr/>
            </p:nvSpPr>
            <p:spPr>
              <a:xfrm>
                <a:off x="3455281" y="4836930"/>
                <a:ext cx="139012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Networks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of</a:t>
                </a:r>
                <a:r>
                  <a:rPr kumimoji="0" lang="pt-PT"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Academies </a:t>
                </a:r>
              </a:p>
            </p:txBody>
          </p:sp>
        </p:grpSp>
        <p:grpSp>
          <p:nvGrpSpPr>
            <p:cNvPr id="21" name="Group 20">
              <a:extLst>
                <a:ext uri="{FF2B5EF4-FFF2-40B4-BE49-F238E27FC236}">
                  <a16:creationId xmlns:a16="http://schemas.microsoft.com/office/drawing/2014/main" id="{44F94BBD-839F-9B81-161C-C5E3A61E8601}"/>
                </a:ext>
              </a:extLst>
            </p:cNvPr>
            <p:cNvGrpSpPr/>
            <p:nvPr/>
          </p:nvGrpSpPr>
          <p:grpSpPr>
            <a:xfrm>
              <a:off x="7327660" y="4765212"/>
              <a:ext cx="1842040" cy="1016141"/>
              <a:chOff x="6927095" y="4790524"/>
              <a:chExt cx="1842040" cy="1016141"/>
            </a:xfrm>
          </p:grpSpPr>
          <p:sp>
            <p:nvSpPr>
              <p:cNvPr id="22" name="Oval 21">
                <a:extLst>
                  <a:ext uri="{FF2B5EF4-FFF2-40B4-BE49-F238E27FC236}">
                    <a16:creationId xmlns:a16="http://schemas.microsoft.com/office/drawing/2014/main" id="{7916DC77-B127-1956-92A5-963AE75FAF36}"/>
                  </a:ext>
                </a:extLst>
              </p:cNvPr>
              <p:cNvSpPr/>
              <p:nvPr/>
            </p:nvSpPr>
            <p:spPr>
              <a:xfrm>
                <a:off x="6927095" y="4790524"/>
                <a:ext cx="1842040" cy="1016141"/>
              </a:xfrm>
              <a:prstGeom prst="ellipse">
                <a:avLst/>
              </a:prstGeom>
              <a:solidFill>
                <a:schemeClr val="accent3">
                  <a:lumMod val="75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3" name="TextBox 22">
                <a:extLst>
                  <a:ext uri="{FF2B5EF4-FFF2-40B4-BE49-F238E27FC236}">
                    <a16:creationId xmlns:a16="http://schemas.microsoft.com/office/drawing/2014/main" id="{00D9595D-CD9D-D085-DEBF-910CE9DA1304}"/>
                  </a:ext>
                </a:extLst>
              </p:cNvPr>
              <p:cNvSpPr txBox="1"/>
              <p:nvPr/>
            </p:nvSpPr>
            <p:spPr>
              <a:xfrm>
                <a:off x="7193000" y="4930744"/>
                <a:ext cx="1310230"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Other</a:t>
                </a:r>
                <a:r>
                  <a:rPr kumimoji="0" lang="pt-PT"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Institutions</a:t>
                </a:r>
                <a:endParaRPr kumimoji="0" lang="pt-PT"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sp>
          <p:nvSpPr>
            <p:cNvPr id="24" name="TextBox 23">
              <a:extLst>
                <a:ext uri="{FF2B5EF4-FFF2-40B4-BE49-F238E27FC236}">
                  <a16:creationId xmlns:a16="http://schemas.microsoft.com/office/drawing/2014/main" id="{90F5730D-E41D-8E1A-62B6-14B857E829A9}"/>
                </a:ext>
              </a:extLst>
            </p:cNvPr>
            <p:cNvSpPr txBox="1"/>
            <p:nvPr/>
          </p:nvSpPr>
          <p:spPr>
            <a:xfrm>
              <a:off x="2236624" y="5838098"/>
              <a:ext cx="2747100" cy="951744"/>
            </a:xfrm>
            <a:prstGeom prst="rect">
              <a:avLst/>
            </a:prstGeom>
            <a:noFill/>
            <a:ln w="57150">
              <a:solidFill>
                <a:schemeClr val="accent2">
                  <a:lumMod val="5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SAPEA, ALLEA, EASAC, Euro-CASE, FEAM, YASAS</a:t>
              </a:r>
            </a:p>
          </p:txBody>
        </p:sp>
        <p:sp>
          <p:nvSpPr>
            <p:cNvPr id="25" name="TextBox 24">
              <a:extLst>
                <a:ext uri="{FF2B5EF4-FFF2-40B4-BE49-F238E27FC236}">
                  <a16:creationId xmlns:a16="http://schemas.microsoft.com/office/drawing/2014/main" id="{2C2C4D36-4BC6-56E6-CB4A-46D3A262C120}"/>
                </a:ext>
              </a:extLst>
            </p:cNvPr>
            <p:cNvSpPr txBox="1"/>
            <p:nvPr/>
          </p:nvSpPr>
          <p:spPr>
            <a:xfrm>
              <a:off x="6595408" y="5841876"/>
              <a:ext cx="3232569" cy="951744"/>
            </a:xfrm>
            <a:prstGeom prst="rect">
              <a:avLst/>
            </a:prstGeom>
            <a:noFill/>
            <a:ln w="57150">
              <a:solidFill>
                <a:schemeClr val="accent6">
                  <a:lumMod val="5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EC </a:t>
              </a:r>
              <a:r>
                <a:rPr kumimoji="0" lang="pt-PT" sz="18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Directorate</a:t>
              </a:r>
              <a:r>
                <a:rPr kumimoji="0" lang="pt-PT"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pt-PT"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pt-PT"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Innovation</a:t>
              </a:r>
              <a:r>
                <a:rPr kumimoji="0" lang="pt-PT"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PT"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Prosperity</a:t>
              </a:r>
              <a:r>
                <a:rPr kumimoji="0" lang="pt-PT"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&amp; </a:t>
              </a:r>
              <a:r>
                <a:rPr kumimoji="0" lang="pt-PT"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Intern</a:t>
              </a:r>
              <a:r>
                <a:rPr kumimoji="0" lang="pt-PT"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pt-PT"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Cooperation</a:t>
              </a:r>
              <a:r>
                <a:rPr kumimoji="0" lang="pt-PT"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pt-PT"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ISC</a:t>
              </a:r>
              <a:r>
                <a:rPr kumimoji="0" lang="pt-PT"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pt-PT" sz="1800" b="0" i="0" u="none" strike="noStrike" kern="1200" cap="none" spc="0" normalizeH="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pt-PT"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EASSH</a:t>
              </a:r>
            </a:p>
          </p:txBody>
        </p:sp>
        <p:pic>
          <p:nvPicPr>
            <p:cNvPr id="26" name="Picture 25">
              <a:extLst>
                <a:ext uri="{FF2B5EF4-FFF2-40B4-BE49-F238E27FC236}">
                  <a16:creationId xmlns:a16="http://schemas.microsoft.com/office/drawing/2014/main" id="{36019623-9439-AEEC-1D7C-EE88BC4CA963}"/>
                </a:ext>
              </a:extLst>
            </p:cNvPr>
            <p:cNvPicPr>
              <a:picLocks noChangeAspect="1"/>
            </p:cNvPicPr>
            <p:nvPr/>
          </p:nvPicPr>
          <p:blipFill>
            <a:blip r:embed="rId7"/>
            <a:stretch>
              <a:fillRect/>
            </a:stretch>
          </p:blipFill>
          <p:spPr>
            <a:xfrm>
              <a:off x="4870167" y="60830"/>
              <a:ext cx="2008873" cy="2078788"/>
            </a:xfrm>
            <a:prstGeom prst="rect">
              <a:avLst/>
            </a:prstGeom>
          </p:spPr>
        </p:pic>
      </p:grpSp>
      <p:sp>
        <p:nvSpPr>
          <p:cNvPr id="28" name="Rectangle 27"/>
          <p:cNvSpPr/>
          <p:nvPr/>
        </p:nvSpPr>
        <p:spPr>
          <a:xfrm>
            <a:off x="11525262" y="6392096"/>
            <a:ext cx="301686" cy="369332"/>
          </a:xfrm>
          <a:prstGeom prst="rect">
            <a:avLst/>
          </a:prstGeom>
        </p:spPr>
        <p:txBody>
          <a:bodyPr wrap="none">
            <a:spAutoFit/>
          </a:bodyPr>
          <a:lstStyle/>
          <a:p>
            <a:pPr lvl="0"/>
            <a:r>
              <a:rPr lang="en-US" b="1" dirty="0">
                <a:solidFill>
                  <a:srgbClr val="0000C0"/>
                </a:solidFill>
                <a:latin typeface="Calibri" panose="020F0502020204030204" pitchFamily="34" charset="0"/>
                <a:cs typeface="Times New Roman" panose="02020603050405020304" pitchFamily="18" charset="0"/>
              </a:rPr>
              <a:t>3</a:t>
            </a:r>
            <a:endParaRPr lang="en-US" dirty="0">
              <a:solidFill>
                <a:prstClr val="black"/>
              </a:solidFill>
            </a:endParaRPr>
          </a:p>
        </p:txBody>
      </p:sp>
      <p:sp>
        <p:nvSpPr>
          <p:cNvPr id="29" name="Rectangle 28"/>
          <p:cNvSpPr/>
          <p:nvPr/>
        </p:nvSpPr>
        <p:spPr>
          <a:xfrm>
            <a:off x="184738" y="224043"/>
            <a:ext cx="3371270" cy="369332"/>
          </a:xfrm>
          <a:prstGeom prst="rect">
            <a:avLst/>
          </a:prstGeom>
        </p:spPr>
        <p:txBody>
          <a:bodyPr wrap="square">
            <a:spAutoFit/>
          </a:bodyPr>
          <a:lstStyle/>
          <a:p>
            <a:pPr lvl="0"/>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p>
        </p:txBody>
      </p:sp>
      <p:sp>
        <p:nvSpPr>
          <p:cNvPr id="30" name="Rectangle 29"/>
          <p:cNvSpPr/>
          <p:nvPr/>
        </p:nvSpPr>
        <p:spPr>
          <a:xfrm>
            <a:off x="249384" y="1895826"/>
            <a:ext cx="2431818" cy="323165"/>
          </a:xfrm>
          <a:prstGeom prst="rect">
            <a:avLst/>
          </a:prstGeom>
        </p:spPr>
        <p:txBody>
          <a:bodyPr wrap="square">
            <a:spAutoFit/>
          </a:bodyPr>
          <a:lstStyle/>
          <a:p>
            <a:r>
              <a:rPr lang="en-US" sz="1500" b="1" dirty="0">
                <a:latin typeface="Calibri" panose="020F0502020204030204" pitchFamily="34" charset="0"/>
                <a:ea typeface="Calibri" panose="020F0502020204030204" pitchFamily="34" charset="0"/>
              </a:rPr>
              <a:t>Thick arrow: </a:t>
            </a:r>
            <a:r>
              <a:rPr lang="en-US" sz="1500" dirty="0">
                <a:latin typeface="Calibri" panose="020F0502020204030204" pitchFamily="34" charset="0"/>
                <a:ea typeface="Calibri" panose="020F0502020204030204" pitchFamily="34" charset="0"/>
              </a:rPr>
              <a:t>established</a:t>
            </a:r>
            <a:endParaRPr lang="en-US" sz="1500" dirty="0"/>
          </a:p>
        </p:txBody>
      </p:sp>
      <p:sp>
        <p:nvSpPr>
          <p:cNvPr id="32" name="Rectangle 31"/>
          <p:cNvSpPr/>
          <p:nvPr/>
        </p:nvSpPr>
        <p:spPr>
          <a:xfrm>
            <a:off x="220396" y="962949"/>
            <a:ext cx="2939234" cy="646331"/>
          </a:xfrm>
          <a:prstGeom prst="rect">
            <a:avLst/>
          </a:prstGeom>
        </p:spPr>
        <p:txBody>
          <a:bodyPr wrap="square">
            <a:spAutoFit/>
          </a:bodyPr>
          <a:lstStyle/>
          <a:p>
            <a:pPr lvl="0"/>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Summary of established and not yet established ones</a:t>
            </a:r>
          </a:p>
        </p:txBody>
      </p:sp>
    </p:spTree>
    <p:extLst>
      <p:ext uri="{BB962C8B-B14F-4D97-AF65-F5344CB8AC3E}">
        <p14:creationId xmlns:p14="http://schemas.microsoft.com/office/powerpoint/2010/main" val="1467686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10898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49645" y="1309402"/>
            <a:ext cx="10570937" cy="4576061"/>
          </a:xfrm>
          <a:prstGeom prst="rect">
            <a:avLst/>
          </a:prstGeom>
        </p:spPr>
        <p:txBody>
          <a:bodyPr wrap="square">
            <a:spAutoFit/>
          </a:bodyPr>
          <a:lstStyle/>
          <a:p>
            <a:pPr algn="just"/>
            <a:r>
              <a:rPr lang="en-US" sz="1600" dirty="0">
                <a:solidFill>
                  <a:srgbClr val="0000C0"/>
                </a:solidFill>
                <a:latin typeface="Calibri" panose="020F0502020204030204" pitchFamily="34" charset="0"/>
                <a:cs typeface="Calibri" panose="020F0502020204030204" pitchFamily="34" charset="0"/>
              </a:rPr>
              <a:t> </a:t>
            </a:r>
          </a:p>
          <a:p>
            <a:pPr algn="just"/>
            <a:r>
              <a:rPr lang="en-US" sz="1600" b="1" i="1" dirty="0">
                <a:latin typeface="Calibri" panose="020F0502020204030204" pitchFamily="34" charset="0"/>
                <a:cs typeface="Calibri" panose="020F0502020204030204" pitchFamily="34" charset="0"/>
              </a:rPr>
              <a:t>Academy of Sciences of Lisbon (ASL)* </a:t>
            </a:r>
            <a:endParaRPr lang="en-US" sz="1600" dirty="0">
              <a:latin typeface="Calibri" panose="020F0502020204030204" pitchFamily="34" charset="0"/>
              <a:cs typeface="Calibri" panose="020F0502020204030204" pitchFamily="34" charset="0"/>
            </a:endParaRPr>
          </a:p>
          <a:p>
            <a:pPr algn="just"/>
            <a:r>
              <a:rPr lang="en-US" sz="1600" i="1" dirty="0">
                <a:latin typeface="Calibri" panose="020F0502020204030204" pitchFamily="34" charset="0"/>
                <a:cs typeface="Calibri" panose="020F0502020204030204" pitchFamily="34" charset="0"/>
              </a:rPr>
              <a:t>Cooperation activities</a:t>
            </a:r>
            <a:r>
              <a:rPr lang="en-US" sz="1600" dirty="0">
                <a:latin typeface="Calibri" panose="020F0502020204030204" pitchFamily="34" charset="0"/>
                <a:cs typeface="Calibri" panose="020F0502020204030204" pitchFamily="34" charset="0"/>
              </a:rPr>
              <a:t>: hosting by ASL of 2024 </a:t>
            </a:r>
            <a:r>
              <a:rPr lang="en-US" sz="1600" dirty="0" err="1">
                <a:latin typeface="Calibri" panose="020F0502020204030204" pitchFamily="34" charset="0"/>
                <a:cs typeface="Calibri" panose="020F0502020204030204" pitchFamily="34" charset="0"/>
              </a:rPr>
              <a:t>EurASc</a:t>
            </a:r>
            <a:r>
              <a:rPr lang="en-US" sz="1600" dirty="0">
                <a:latin typeface="Calibri" panose="020F0502020204030204" pitchFamily="34" charset="0"/>
                <a:cs typeface="Calibri" panose="020F0502020204030204" pitchFamily="34" charset="0"/>
              </a:rPr>
              <a:t> symposium. </a:t>
            </a:r>
          </a:p>
          <a:p>
            <a:pPr algn="just"/>
            <a:r>
              <a:rPr lang="en-US" sz="1600" i="1" dirty="0">
                <a:latin typeface="Calibri" panose="020F0502020204030204" pitchFamily="34" charset="0"/>
                <a:cs typeface="Calibri" panose="020F0502020204030204" pitchFamily="34" charset="0"/>
              </a:rPr>
              <a:t>Proposed actions for 2026</a:t>
            </a:r>
            <a:r>
              <a:rPr lang="en-US" sz="1600" dirty="0">
                <a:latin typeface="Calibri" panose="020F0502020204030204" pitchFamily="34" charset="0"/>
                <a:cs typeface="Calibri" panose="020F0502020204030204" pitchFamily="34" charset="0"/>
              </a:rPr>
              <a:t>: launching session of celebratory </a:t>
            </a:r>
            <a:r>
              <a:rPr lang="en-US" sz="1600" dirty="0" err="1">
                <a:latin typeface="Calibri" panose="020F0502020204030204" pitchFamily="34" charset="0"/>
                <a:cs typeface="Calibri" panose="020F0502020204030204" pitchFamily="34" charset="0"/>
              </a:rPr>
              <a:t>EurASc</a:t>
            </a:r>
            <a:r>
              <a:rPr lang="en-US" sz="1600" dirty="0">
                <a:latin typeface="Calibri" panose="020F0502020204030204" pitchFamily="34" charset="0"/>
                <a:cs typeface="Calibri" panose="020F0502020204030204" pitchFamily="34" charset="0"/>
              </a:rPr>
              <a:t> 20</a:t>
            </a:r>
            <a:r>
              <a:rPr lang="en-US" sz="1600" baseline="30000" dirty="0">
                <a:latin typeface="Calibri" panose="020F0502020204030204" pitchFamily="34" charset="0"/>
                <a:cs typeface="Calibri" panose="020F0502020204030204" pitchFamily="34" charset="0"/>
              </a:rPr>
              <a:t>th</a:t>
            </a:r>
            <a:r>
              <a:rPr lang="en-US" sz="1600" dirty="0">
                <a:latin typeface="Calibri" panose="020F0502020204030204" pitchFamily="34" charset="0"/>
                <a:cs typeface="Calibri" panose="020F0502020204030204" pitchFamily="34" charset="0"/>
              </a:rPr>
              <a:t> anniversary book “Science for Sustainability”. Joint session of both Academies at ASL, with video broadcast.</a:t>
            </a:r>
          </a:p>
          <a:p>
            <a:pPr algn="just"/>
            <a:r>
              <a:rPr lang="en-US" sz="1600" i="1" dirty="0">
                <a:latin typeface="Calibri" panose="020F0502020204030204" pitchFamily="34" charset="0"/>
                <a:cs typeface="Calibri" panose="020F0502020204030204" pitchFamily="34" charset="0"/>
              </a:rPr>
              <a:t>Further proposed action</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EurASc</a:t>
            </a:r>
            <a:r>
              <a:rPr lang="en-US" sz="1600" dirty="0">
                <a:latin typeface="Calibri" panose="020F0502020204030204" pitchFamily="34" charset="0"/>
                <a:cs typeface="Calibri" panose="020F0502020204030204" pitchFamily="34" charset="0"/>
              </a:rPr>
              <a:t> representation at ASL 250</a:t>
            </a:r>
            <a:r>
              <a:rPr lang="en-US" sz="1600" baseline="30000" dirty="0">
                <a:latin typeface="Calibri" panose="020F0502020204030204" pitchFamily="34" charset="0"/>
                <a:cs typeface="Calibri" panose="020F0502020204030204" pitchFamily="34" charset="0"/>
              </a:rPr>
              <a:t>th</a:t>
            </a:r>
            <a:r>
              <a:rPr lang="en-US" sz="1600" dirty="0">
                <a:latin typeface="Calibri" panose="020F0502020204030204" pitchFamily="34" charset="0"/>
                <a:cs typeface="Calibri" panose="020F0502020204030204" pitchFamily="34" charset="0"/>
              </a:rPr>
              <a:t> anniversary (2029).</a:t>
            </a:r>
          </a:p>
          <a:p>
            <a:pPr algn="just"/>
            <a:r>
              <a:rPr lang="en-US" sz="1600" i="1" dirty="0">
                <a:latin typeface="Calibri" panose="020F0502020204030204" pitchFamily="34" charset="0"/>
                <a:cs typeface="Calibri" panose="020F0502020204030204" pitchFamily="34" charset="0"/>
              </a:rPr>
              <a:t>Cycles of conferences at ASL</a:t>
            </a:r>
            <a:r>
              <a:rPr lang="en-US" sz="1600" dirty="0">
                <a:latin typeface="Calibri" panose="020F0502020204030204" pitchFamily="34" charset="0"/>
                <a:cs typeface="Calibri" panose="020F0502020204030204" pitchFamily="34" charset="0"/>
              </a:rPr>
              <a:t>: Global health; Human microbiome; From human to artificial intelligence; For a culture of open scientific data; Future of oceans; Water management; Cultural diversity, development &amp; human rights; </a:t>
            </a:r>
            <a:r>
              <a:rPr lang="en-US" sz="1600" dirty="0" err="1">
                <a:latin typeface="Calibri" panose="020F0502020204030204" pitchFamily="34" charset="0"/>
                <a:cs typeface="Calibri" panose="020F0502020204030204" pitchFamily="34" charset="0"/>
              </a:rPr>
              <a:t>etc</a:t>
            </a:r>
            <a:endParaRPr lang="en-US" sz="1600" dirty="0">
              <a:latin typeface="Calibri" panose="020F0502020204030204" pitchFamily="34" charset="0"/>
              <a:cs typeface="Calibri" panose="020F0502020204030204" pitchFamily="34" charset="0"/>
            </a:endParaRPr>
          </a:p>
          <a:p>
            <a:pPr algn="just"/>
            <a:r>
              <a:rPr lang="en-US" sz="1600" dirty="0">
                <a:latin typeface="Calibri" panose="020F0502020204030204" pitchFamily="34" charset="0"/>
                <a:cs typeface="Calibri" panose="020F0502020204030204" pitchFamily="34" charset="0"/>
              </a:rPr>
              <a:t> </a:t>
            </a:r>
          </a:p>
          <a:p>
            <a:pPr algn="just"/>
            <a:r>
              <a:rPr lang="en-US" sz="1600" b="1" i="1" dirty="0">
                <a:latin typeface="Calibri" panose="020F0502020204030204" pitchFamily="34" charset="0"/>
                <a:cs typeface="Calibri" panose="020F0502020204030204" pitchFamily="34" charset="0"/>
              </a:rPr>
              <a:t>Brazilian Academy of Sciences (ABC)* </a:t>
            </a:r>
            <a:endParaRPr lang="en-US" sz="1600" dirty="0">
              <a:latin typeface="Calibri" panose="020F0502020204030204" pitchFamily="34" charset="0"/>
              <a:cs typeface="Calibri" panose="020F0502020204030204" pitchFamily="34" charset="0"/>
            </a:endParaRPr>
          </a:p>
          <a:p>
            <a:pPr algn="just"/>
            <a:r>
              <a:rPr lang="en-US" sz="1600" i="1" dirty="0">
                <a:latin typeface="Calibri" panose="020F0502020204030204" pitchFamily="34" charset="0"/>
                <a:cs typeface="Calibri" panose="020F0502020204030204" pitchFamily="34" charset="0"/>
              </a:rPr>
              <a:t>Steering Committee</a:t>
            </a:r>
            <a:endParaRPr lang="en-US" sz="1600" dirty="0">
              <a:latin typeface="Calibri" panose="020F0502020204030204" pitchFamily="34" charset="0"/>
              <a:cs typeface="Calibri" panose="020F0502020204030204" pitchFamily="34" charset="0"/>
            </a:endParaRPr>
          </a:p>
          <a:p>
            <a:pPr indent="457200" algn="just"/>
            <a:r>
              <a:rPr lang="en-US" sz="1600" i="1" dirty="0" err="1">
                <a:latin typeface="Calibri" panose="020F0502020204030204" pitchFamily="34" charset="0"/>
                <a:cs typeface="Calibri" panose="020F0502020204030204" pitchFamily="34" charset="0"/>
              </a:rPr>
              <a:t>EurASc</a:t>
            </a:r>
            <a:r>
              <a:rPr lang="en-US" sz="1600" i="1"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Armando Pombeiro (coordinator) + ?</a:t>
            </a:r>
          </a:p>
          <a:p>
            <a:pPr indent="457200" algn="just"/>
            <a:r>
              <a:rPr lang="en-US" sz="1600" i="1" dirty="0">
                <a:latin typeface="Calibri" panose="020F0502020204030204" pitchFamily="34" charset="0"/>
                <a:cs typeface="Calibri" panose="020F0502020204030204" pitchFamily="34" charset="0"/>
              </a:rPr>
              <a:t>ABC: </a:t>
            </a:r>
            <a:r>
              <a:rPr lang="en-US" sz="1600" dirty="0">
                <a:latin typeface="Calibri" panose="020F0502020204030204" pitchFamily="34" charset="0"/>
                <a:cs typeface="Calibri" panose="020F0502020204030204" pitchFamily="34" charset="0"/>
              </a:rPr>
              <a:t>Helena Nader (President of ABC), Marco </a:t>
            </a:r>
            <a:r>
              <a:rPr lang="en-US" sz="1600" dirty="0" err="1">
                <a:latin typeface="Calibri" panose="020F0502020204030204" pitchFamily="34" charset="0"/>
                <a:cs typeface="Calibri" panose="020F0502020204030204" pitchFamily="34" charset="0"/>
              </a:rPr>
              <a:t>Cortesão</a:t>
            </a:r>
            <a:r>
              <a:rPr lang="en-US" sz="1600" dirty="0">
                <a:latin typeface="Calibri" panose="020F0502020204030204" pitchFamily="34" charset="0"/>
                <a:cs typeface="Calibri" panose="020F0502020204030204" pitchFamily="34" charset="0"/>
              </a:rPr>
              <a:t> (secretariat)</a:t>
            </a:r>
          </a:p>
          <a:p>
            <a:pPr algn="just">
              <a:lnSpc>
                <a:spcPct val="107000"/>
              </a:lnSpc>
            </a:pPr>
            <a:r>
              <a:rPr lang="en-US" sz="1600" i="1" dirty="0">
                <a:latin typeface="Calibri" panose="020F0502020204030204" pitchFamily="34" charset="0"/>
                <a:ea typeface="Calibri" panose="020F0502020204030204" pitchFamily="34" charset="0"/>
                <a:cs typeface="Calibri" panose="020F0502020204030204" pitchFamily="34" charset="0"/>
              </a:rPr>
              <a:t>Cooperation activities (expected within the agreement)</a:t>
            </a:r>
          </a:p>
          <a:p>
            <a:pPr indent="457200" algn="just">
              <a:lnSpc>
                <a:spcPct val="107000"/>
              </a:lnSpc>
            </a:pPr>
            <a:r>
              <a:rPr lang="en-US" sz="1600" dirty="0">
                <a:latin typeface="Calibri" panose="020F0502020204030204" pitchFamily="34" charset="0"/>
                <a:ea typeface="Calibri" panose="020F0502020204030204" pitchFamily="34" charset="0"/>
                <a:cs typeface="Calibri" panose="020F0502020204030204" pitchFamily="34" charset="0"/>
              </a:rPr>
              <a:t>- workshops, conferences, seminars, and other scientific events</a:t>
            </a:r>
          </a:p>
          <a:p>
            <a:pPr indent="457200" algn="just">
              <a:lnSpc>
                <a:spcPct val="107000"/>
              </a:lnSpc>
            </a:pPr>
            <a:r>
              <a:rPr lang="en-US" sz="1600" dirty="0">
                <a:latin typeface="Calibri" panose="020F0502020204030204" pitchFamily="34" charset="0"/>
                <a:ea typeface="Calibri" panose="020F0502020204030204" pitchFamily="34" charset="0"/>
                <a:cs typeface="Calibri" panose="020F0502020204030204" pitchFamily="34" charset="0"/>
              </a:rPr>
              <a:t>- documents on specific topics</a:t>
            </a:r>
          </a:p>
          <a:p>
            <a:pPr algn="just"/>
            <a:r>
              <a:rPr lang="en-US" sz="1600" i="1" dirty="0">
                <a:latin typeface="Calibri" panose="020F0502020204030204" pitchFamily="34" charset="0"/>
                <a:cs typeface="Calibri" panose="020F0502020204030204" pitchFamily="34" charset="0"/>
              </a:rPr>
              <a:t>Working groups at ABC</a:t>
            </a:r>
            <a:r>
              <a:rPr lang="en-US" sz="1600" dirty="0">
                <a:latin typeface="Calibri" panose="020F0502020204030204" pitchFamily="34" charset="0"/>
                <a:cs typeface="Calibri" panose="020F0502020204030204" pitchFamily="34" charset="0"/>
              </a:rPr>
              <a:t>: Health Challenges, Energy Transition, Artificial Intelligence, </a:t>
            </a:r>
            <a:r>
              <a:rPr lang="en-US" sz="1600" dirty="0" err="1">
                <a:latin typeface="Calibri" panose="020F0502020204030204" pitchFamily="34" charset="0"/>
                <a:cs typeface="Calibri" panose="020F0502020204030204" pitchFamily="34" charset="0"/>
              </a:rPr>
              <a:t>Bioeconomy</a:t>
            </a:r>
            <a:r>
              <a:rPr lang="en-US" sz="1600" dirty="0">
                <a:latin typeface="Calibri" panose="020F0502020204030204" pitchFamily="34" charset="0"/>
                <a:cs typeface="Calibri" panose="020F0502020204030204" pitchFamily="34" charset="0"/>
              </a:rPr>
              <a:t>, Science and Education, Mental Health, Plastics, Scientific Misinformation Food Safety, Open Science</a:t>
            </a:r>
            <a:endParaRPr lang="en-US" sz="1600" dirty="0">
              <a:effectLst/>
              <a:latin typeface="Calibri" panose="020F0502020204030204" pitchFamily="34" charset="0"/>
              <a:cs typeface="Calibri" panose="020F0502020204030204" pitchFamily="34" charset="0"/>
            </a:endParaRPr>
          </a:p>
        </p:txBody>
      </p:sp>
      <p:sp>
        <p:nvSpPr>
          <p:cNvPr id="5" name="Rectangle 4"/>
          <p:cNvSpPr/>
          <p:nvPr/>
        </p:nvSpPr>
        <p:spPr>
          <a:xfrm>
            <a:off x="450087" y="263041"/>
            <a:ext cx="6140848" cy="646331"/>
          </a:xfrm>
          <a:prstGeom prst="rect">
            <a:avLst/>
          </a:prstGeom>
        </p:spPr>
        <p:txBody>
          <a:bodyPr wrap="square">
            <a:spAutoFit/>
          </a:bodyPr>
          <a:lstStyle/>
          <a:p>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endParaRPr lang="en-US" b="1" dirty="0">
              <a:solidFill>
                <a:srgbClr val="0000C0"/>
              </a:solidFill>
              <a:latin typeface="Calibri" panose="020F0502020204030204" pitchFamily="34" charset="0"/>
              <a:cs typeface="Calibri" panose="020F0502020204030204" pitchFamily="34" charset="0"/>
            </a:endParaRPr>
          </a:p>
          <a:p>
            <a:r>
              <a:rPr lang="en-US" b="1" dirty="0">
                <a:solidFill>
                  <a:srgbClr val="0000C0"/>
                </a:solidFill>
                <a:latin typeface="Calibri" panose="020F0502020204030204" pitchFamily="34" charset="0"/>
                <a:cs typeface="Calibri" panose="020F0502020204030204" pitchFamily="34" charset="0"/>
              </a:rPr>
              <a:t>National Academies</a:t>
            </a:r>
            <a:r>
              <a:rPr lang="en-US" dirty="0">
                <a:solidFill>
                  <a:srgbClr val="0000C0"/>
                </a:solidFill>
                <a:latin typeface="Calibri" panose="020F0502020204030204" pitchFamily="34" charset="0"/>
                <a:cs typeface="Calibri" panose="020F0502020204030204" pitchFamily="34" charset="0"/>
              </a:rPr>
              <a:t>: European and others</a:t>
            </a:r>
          </a:p>
        </p:txBody>
      </p:sp>
      <p:sp>
        <p:nvSpPr>
          <p:cNvPr id="6" name="Rectangle 5"/>
          <p:cNvSpPr/>
          <p:nvPr/>
        </p:nvSpPr>
        <p:spPr>
          <a:xfrm>
            <a:off x="7174389" y="6181506"/>
            <a:ext cx="3816879" cy="338554"/>
          </a:xfrm>
          <a:prstGeom prst="rect">
            <a:avLst/>
          </a:prstGeom>
        </p:spPr>
        <p:txBody>
          <a:bodyPr wrap="square">
            <a:spAutoFit/>
          </a:bodyPr>
          <a:lstStyle/>
          <a:p>
            <a:r>
              <a:rPr lang="en-US" sz="1600" b="1" i="1" dirty="0">
                <a:latin typeface="Calibri" panose="020F0502020204030204" pitchFamily="34" charset="0"/>
                <a:cs typeface="Calibri" panose="020F0502020204030204" pitchFamily="34" charset="0"/>
              </a:rPr>
              <a:t>* </a:t>
            </a:r>
            <a:r>
              <a:rPr lang="en-US" sz="1600" i="1" dirty="0">
                <a:latin typeface="Calibri" panose="020F0502020204030204" pitchFamily="34" charset="0"/>
                <a:cs typeface="Calibri" panose="020F0502020204030204" pitchFamily="34" charset="0"/>
              </a:rPr>
              <a:t>Established Cooperation Agreement</a:t>
            </a:r>
            <a:endParaRPr lang="en-US" sz="1600" dirty="0"/>
          </a:p>
        </p:txBody>
      </p:sp>
      <p:grpSp>
        <p:nvGrpSpPr>
          <p:cNvPr id="8" name="Group 7"/>
          <p:cNvGrpSpPr/>
          <p:nvPr/>
        </p:nvGrpSpPr>
        <p:grpSpPr>
          <a:xfrm>
            <a:off x="10797308" y="120524"/>
            <a:ext cx="826451" cy="788848"/>
            <a:chOff x="3068764" y="1417742"/>
            <a:chExt cx="2616464" cy="2583152"/>
          </a:xfrm>
        </p:grpSpPr>
        <p:sp>
          <p:nvSpPr>
            <p:cNvPr id="9" name="Oval 8"/>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0"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sp>
        <p:nvSpPr>
          <p:cNvPr id="11" name="Rectangle 10"/>
          <p:cNvSpPr/>
          <p:nvPr/>
        </p:nvSpPr>
        <p:spPr>
          <a:xfrm>
            <a:off x="11293018" y="6283088"/>
            <a:ext cx="301686" cy="369332"/>
          </a:xfrm>
          <a:prstGeom prst="rect">
            <a:avLst/>
          </a:prstGeom>
        </p:spPr>
        <p:txBody>
          <a:bodyPr wrap="none">
            <a:spAutoFit/>
          </a:bodyPr>
          <a:lstStyle/>
          <a:p>
            <a:pPr lvl="0"/>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4</a:t>
            </a:r>
            <a:endParaRPr lang="en-US" dirty="0">
              <a:solidFill>
                <a:prstClr val="black"/>
              </a:solidFill>
            </a:endParaRPr>
          </a:p>
        </p:txBody>
      </p:sp>
    </p:spTree>
    <p:extLst>
      <p:ext uri="{BB962C8B-B14F-4D97-AF65-F5344CB8AC3E}">
        <p14:creationId xmlns:p14="http://schemas.microsoft.com/office/powerpoint/2010/main" val="596898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fade">
                                      <p:cBhvr>
                                        <p:cTn id="7" dur="500"/>
                                        <p:tgtEl>
                                          <p:spTgt spid="4">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7" end="7"/>
                                            </p:txEl>
                                          </p:spTgt>
                                        </p:tgtEl>
                                        <p:attrNameLst>
                                          <p:attrName>style.visibility</p:attrName>
                                        </p:attrNameLst>
                                      </p:cBhvr>
                                      <p:to>
                                        <p:strVal val="visible"/>
                                      </p:to>
                                    </p:set>
                                    <p:animEffect transition="in" filter="fade">
                                      <p:cBhvr>
                                        <p:cTn id="10" dur="500"/>
                                        <p:tgtEl>
                                          <p:spTgt spid="4">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animEffect transition="in" filter="fade">
                                      <p:cBhvr>
                                        <p:cTn id="13" dur="500"/>
                                        <p:tgtEl>
                                          <p:spTgt spid="4">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9" end="9"/>
                                            </p:txEl>
                                          </p:spTgt>
                                        </p:tgtEl>
                                        <p:attrNameLst>
                                          <p:attrName>style.visibility</p:attrName>
                                        </p:attrNameLst>
                                      </p:cBhvr>
                                      <p:to>
                                        <p:strVal val="visible"/>
                                      </p:to>
                                    </p:set>
                                    <p:animEffect transition="in" filter="fade">
                                      <p:cBhvr>
                                        <p:cTn id="16" dur="500"/>
                                        <p:tgtEl>
                                          <p:spTgt spid="4">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animEffect transition="in" filter="fade">
                                      <p:cBhvr>
                                        <p:cTn id="19" dur="500"/>
                                        <p:tgtEl>
                                          <p:spTgt spid="4">
                                            <p:txEl>
                                              <p:pRg st="10" end="1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11" end="11"/>
                                            </p:txEl>
                                          </p:spTgt>
                                        </p:tgtEl>
                                        <p:attrNameLst>
                                          <p:attrName>style.visibility</p:attrName>
                                        </p:attrNameLst>
                                      </p:cBhvr>
                                      <p:to>
                                        <p:strVal val="visible"/>
                                      </p:to>
                                    </p:set>
                                    <p:animEffect transition="in" filter="fade">
                                      <p:cBhvr>
                                        <p:cTn id="22" dur="500"/>
                                        <p:tgtEl>
                                          <p:spTgt spid="4">
                                            <p:txEl>
                                              <p:pRg st="11" end="1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12" end="12"/>
                                            </p:txEl>
                                          </p:spTgt>
                                        </p:tgtEl>
                                        <p:attrNameLst>
                                          <p:attrName>style.visibility</p:attrName>
                                        </p:attrNameLst>
                                      </p:cBhvr>
                                      <p:to>
                                        <p:strVal val="visible"/>
                                      </p:to>
                                    </p:set>
                                    <p:animEffect transition="in" filter="fade">
                                      <p:cBhvr>
                                        <p:cTn id="25" dur="500"/>
                                        <p:tgtEl>
                                          <p:spTgt spid="4">
                                            <p:txEl>
                                              <p:pRg st="12" end="1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13" end="13"/>
                                            </p:txEl>
                                          </p:spTgt>
                                        </p:tgtEl>
                                        <p:attrNameLst>
                                          <p:attrName>style.visibility</p:attrName>
                                        </p:attrNameLst>
                                      </p:cBhvr>
                                      <p:to>
                                        <p:strVal val="visible"/>
                                      </p:to>
                                    </p:set>
                                    <p:animEffect transition="in" filter="fade">
                                      <p:cBhvr>
                                        <p:cTn id="28" dur="500"/>
                                        <p:tgtEl>
                                          <p:spTgt spid="4">
                                            <p:txEl>
                                              <p:pRg st="13" end="1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14" end="14"/>
                                            </p:txEl>
                                          </p:spTgt>
                                        </p:tgtEl>
                                        <p:attrNameLst>
                                          <p:attrName>style.visibility</p:attrName>
                                        </p:attrNameLst>
                                      </p:cBhvr>
                                      <p:to>
                                        <p:strVal val="visible"/>
                                      </p:to>
                                    </p:set>
                                    <p:animEffect transition="in" filter="fade">
                                      <p:cBhvr>
                                        <p:cTn id="31" dur="500"/>
                                        <p:tgtEl>
                                          <p:spTgt spid="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85369" y="1994218"/>
            <a:ext cx="11606631" cy="3365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0"/>
            <a:ext cx="12192000" cy="9328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85370" y="1273904"/>
            <a:ext cx="3620863" cy="369332"/>
          </a:xfrm>
          <a:prstGeom prst="rect">
            <a:avLst/>
          </a:prstGeom>
        </p:spPr>
        <p:txBody>
          <a:bodyPr wrap="none">
            <a:spAutoFit/>
          </a:bodyPr>
          <a:lstStyle/>
          <a:p>
            <a:r>
              <a:rPr lang="en-US" b="1" i="1" dirty="0">
                <a:solidFill>
                  <a:prstClr val="black"/>
                </a:solidFill>
                <a:latin typeface="Calibri" panose="020F0502020204030204" pitchFamily="34" charset="0"/>
                <a:cs typeface="Calibri" panose="020F0502020204030204" pitchFamily="34" charset="0"/>
              </a:rPr>
              <a:t>Chinese Academy of Sciences (CAS)  </a:t>
            </a:r>
            <a:endParaRPr lang="en-US" sz="2000" dirty="0"/>
          </a:p>
        </p:txBody>
      </p:sp>
      <p:sp>
        <p:nvSpPr>
          <p:cNvPr id="5" name="Rectangle 4"/>
          <p:cNvSpPr/>
          <p:nvPr/>
        </p:nvSpPr>
        <p:spPr>
          <a:xfrm>
            <a:off x="585370" y="1661830"/>
            <a:ext cx="2218877" cy="369332"/>
          </a:xfrm>
          <a:prstGeom prst="rect">
            <a:avLst/>
          </a:prstGeom>
        </p:spPr>
        <p:txBody>
          <a:bodyPr wrap="none">
            <a:spAutoFit/>
          </a:bodyPr>
          <a:lstStyle/>
          <a:p>
            <a:r>
              <a:rPr lang="en-US" i="1" dirty="0">
                <a:solidFill>
                  <a:prstClr val="black"/>
                </a:solidFill>
                <a:latin typeface="Calibri" panose="020F0502020204030204" pitchFamily="34" charset="0"/>
                <a:cs typeface="Calibri" panose="020F0502020204030204" pitchFamily="34" charset="0"/>
              </a:rPr>
              <a:t>Cooperation activities</a:t>
            </a:r>
            <a:endParaRPr lang="en-US" sz="2000" dirty="0"/>
          </a:p>
        </p:txBody>
      </p:sp>
      <p:sp>
        <p:nvSpPr>
          <p:cNvPr id="6" name="Rectangle 1"/>
          <p:cNvSpPr>
            <a:spLocks noChangeArrowheads="1"/>
          </p:cNvSpPr>
          <p:nvPr/>
        </p:nvSpPr>
        <p:spPr bwMode="auto">
          <a:xfrm>
            <a:off x="1213445" y="2954209"/>
            <a:ext cx="9713173" cy="21312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63480" rIns="0" bIns="126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China-Europe Ocean Fora:</a:t>
            </a:r>
            <a:r>
              <a:rPr kumimoji="0" lang="en-US" altLang="en-US" b="0"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  ocean research, sharing expertise on big data, digital twins and climate solutions</a:t>
            </a:r>
          </a:p>
          <a:p>
            <a:pPr marL="0" marR="0" lvl="0" indent="0" algn="just"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0A0A0A"/>
              </a:solidFill>
              <a:effectLst/>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One Ocean Science Congress (OOSC):</a:t>
            </a:r>
            <a:r>
              <a:rPr kumimoji="0" lang="en-US" altLang="en-US" b="0"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 scientific foundation for global ocean policy discussions</a:t>
            </a:r>
          </a:p>
          <a:p>
            <a:pPr marL="0" marR="0" lvl="0" indent="0" algn="just"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0A0A0A"/>
              </a:solidFill>
              <a:effectLst/>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n-US" b="1"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Support for International Platform for Ocean Sustainability (IPOS):</a:t>
            </a:r>
            <a:r>
              <a:rPr lang="en-US" altLang="en-US" dirty="0">
                <a:solidFill>
                  <a:srgbClr val="0A0A0A"/>
                </a:solidFill>
                <a:latin typeface="Calibri" panose="020F0502020204030204" pitchFamily="34" charset="0"/>
                <a:cs typeface="Calibri" panose="020F0502020204030204" pitchFamily="34" charset="0"/>
              </a:rPr>
              <a:t> global ocean health and </a:t>
            </a:r>
            <a:r>
              <a:rPr kumimoji="0" lang="en-US" altLang="en-US" b="0" i="0" u="none" strike="noStrike" cap="none" normalizeH="0" baseline="0" dirty="0">
                <a:ln>
                  <a:noFill/>
                </a:ln>
                <a:solidFill>
                  <a:srgbClr val="0A0A0A"/>
                </a:solidFill>
                <a:effectLst/>
                <a:latin typeface="Calibri" panose="020F0502020204030204" pitchFamily="34" charset="0"/>
                <a:cs typeface="Calibri" panose="020F0502020204030204" pitchFamily="34" charset="0"/>
              </a:rPr>
              <a:t>European</a:t>
            </a:r>
            <a:r>
              <a:rPr kumimoji="0" lang="en-US" altLang="en-US" b="0" i="0" u="none" strike="noStrike" cap="none" normalizeH="0" dirty="0">
                <a:ln>
                  <a:noFill/>
                </a:ln>
                <a:solidFill>
                  <a:srgbClr val="0A0A0A"/>
                </a:solidFill>
                <a:effectLst/>
                <a:latin typeface="Calibri" panose="020F0502020204030204" pitchFamily="34" charset="0"/>
                <a:cs typeface="Calibri" panose="020F0502020204030204" pitchFamily="34" charset="0"/>
              </a:rPr>
              <a:t> Seas</a:t>
            </a:r>
            <a:endParaRPr kumimoji="0" lang="en-US" altLang="en-US" sz="1400" b="0" i="0" u="none" strike="noStrike" cap="none" normalizeH="0" baseline="0" dirty="0">
              <a:ln>
                <a:noFill/>
              </a:ln>
              <a:solidFill>
                <a:srgbClr val="0A0A0A"/>
              </a:solidFill>
              <a:effectLst/>
              <a:latin typeface="Google Sans"/>
            </a:endParaRPr>
          </a:p>
        </p:txBody>
      </p:sp>
      <p:sp>
        <p:nvSpPr>
          <p:cNvPr id="7" name="Rectangle 6"/>
          <p:cNvSpPr/>
          <p:nvPr/>
        </p:nvSpPr>
        <p:spPr>
          <a:xfrm>
            <a:off x="618830" y="5282841"/>
            <a:ext cx="10483180" cy="923330"/>
          </a:xfrm>
          <a:prstGeom prst="rect">
            <a:avLst/>
          </a:prstGeom>
        </p:spPr>
        <p:txBody>
          <a:bodyPr wrap="square">
            <a:spAutoFit/>
          </a:bodyPr>
          <a:lstStyle/>
          <a:p>
            <a:pPr algn="just"/>
            <a:r>
              <a:rPr lang="en-US" b="1" dirty="0" err="1">
                <a:solidFill>
                  <a:srgbClr val="000000"/>
                </a:solidFill>
                <a:latin typeface="Calibri" panose="020F0502020204030204" pitchFamily="34" charset="0"/>
                <a:ea typeface="Calibri" panose="020F0502020204030204" pitchFamily="34" charset="0"/>
                <a:cs typeface="Calibri" panose="020F0502020204030204" pitchFamily="34" charset="0"/>
              </a:rPr>
              <a:t>EurASc</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 Asia-Pacific Centre</a:t>
            </a:r>
            <a:r>
              <a:rPr lang="en-US" i="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based in Hefei (</a:t>
            </a:r>
            <a:r>
              <a:rPr lang="en-US" b="1" i="1" dirty="0" err="1">
                <a:solidFill>
                  <a:srgbClr val="000000"/>
                </a:solidFill>
                <a:latin typeface="Calibri" panose="020F0502020204030204" pitchFamily="34" charset="0"/>
                <a:ea typeface="Calibri" panose="020F0502020204030204" pitchFamily="34" charset="0"/>
                <a:cs typeface="Calibri" panose="020F0502020204030204" pitchFamily="34" charset="0"/>
              </a:rPr>
              <a:t>EurASc</a:t>
            </a:r>
            <a:r>
              <a:rPr lang="en-US" b="1" i="1" dirty="0">
                <a:solidFill>
                  <a:srgbClr val="000000"/>
                </a:solidFill>
                <a:latin typeface="Calibri" panose="020F0502020204030204" pitchFamily="34" charset="0"/>
                <a:ea typeface="Calibri" panose="020F0502020204030204" pitchFamily="34" charset="0"/>
                <a:cs typeface="Calibri" panose="020F0502020204030204" pitchFamily="34" charset="0"/>
              </a:rPr>
              <a:t> hub</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Europe-Asia cooperation in advanced materials, new energy, information technologies, and related domains</a:t>
            </a:r>
          </a:p>
          <a:p>
            <a:pPr algn="just"/>
            <a:endParaRPr lang="en-US" dirty="0"/>
          </a:p>
        </p:txBody>
      </p:sp>
      <p:sp>
        <p:nvSpPr>
          <p:cNvPr id="9" name="Rectangle 8"/>
          <p:cNvSpPr/>
          <p:nvPr/>
        </p:nvSpPr>
        <p:spPr>
          <a:xfrm>
            <a:off x="585369" y="2163818"/>
            <a:ext cx="10341249" cy="646331"/>
          </a:xfrm>
          <a:prstGeom prst="rect">
            <a:avLst/>
          </a:prstGeom>
        </p:spPr>
        <p:txBody>
          <a:bodyPr wrap="square">
            <a:spAutoFit/>
          </a:bodyPr>
          <a:lstStyle/>
          <a:p>
            <a:pPr lvl="0" algn="just" eaLnBrk="0" fontAlgn="base" hangingPunct="0">
              <a:spcBef>
                <a:spcPct val="0"/>
              </a:spcBef>
              <a:spcAft>
                <a:spcPct val="0"/>
              </a:spcAft>
            </a:pPr>
            <a:r>
              <a:rPr lang="en-US" altLang="en-US" b="1" dirty="0" err="1">
                <a:solidFill>
                  <a:srgbClr val="0A0A0A"/>
                </a:solidFill>
                <a:latin typeface="Calibri" panose="020F0502020204030204" pitchFamily="34" charset="0"/>
                <a:cs typeface="Calibri" panose="020F0502020204030204" pitchFamily="34" charset="0"/>
              </a:rPr>
              <a:t>EurASc</a:t>
            </a:r>
            <a:r>
              <a:rPr lang="en-US" altLang="en-US" b="1" dirty="0">
                <a:solidFill>
                  <a:srgbClr val="0A0A0A"/>
                </a:solidFill>
                <a:latin typeface="Calibri" panose="020F0502020204030204" pitchFamily="34" charset="0"/>
                <a:cs typeface="Calibri" panose="020F0502020204030204" pitchFamily="34" charset="0"/>
              </a:rPr>
              <a:t> Ocean</a:t>
            </a:r>
            <a:r>
              <a:rPr lang="en-US" altLang="en-US" dirty="0">
                <a:solidFill>
                  <a:srgbClr val="0A0A0A"/>
                </a:solidFill>
                <a:latin typeface="Calibri" panose="020F0502020204030204" pitchFamily="34" charset="0"/>
                <a:cs typeface="Calibri" panose="020F0502020204030204" pitchFamily="34" charset="0"/>
              </a:rPr>
              <a:t>: </a:t>
            </a:r>
            <a:r>
              <a:rPr lang="en-US" altLang="en-US" dirty="0" err="1">
                <a:solidFill>
                  <a:srgbClr val="0A0A0A"/>
                </a:solidFill>
                <a:latin typeface="Calibri" panose="020F0502020204030204" pitchFamily="34" charset="0"/>
                <a:cs typeface="Calibri" panose="020F0502020204030204" pitchFamily="34" charset="0"/>
              </a:rPr>
              <a:t>EurASc</a:t>
            </a:r>
            <a:r>
              <a:rPr lang="en-US" altLang="en-US" dirty="0">
                <a:solidFill>
                  <a:srgbClr val="0A0A0A"/>
                </a:solidFill>
                <a:latin typeface="Calibri" panose="020F0502020204030204" pitchFamily="34" charset="0"/>
                <a:cs typeface="Calibri" panose="020F0502020204030204" pitchFamily="34" charset="0"/>
              </a:rPr>
              <a:t> in ocean science, research, policy on climate action and ocean sustainability, bridging science and policy for global ocean health. Organization of events and supporting initiatives:</a:t>
            </a:r>
          </a:p>
        </p:txBody>
      </p:sp>
      <p:sp>
        <p:nvSpPr>
          <p:cNvPr id="10" name="Rectangle 9"/>
          <p:cNvSpPr/>
          <p:nvPr/>
        </p:nvSpPr>
        <p:spPr>
          <a:xfrm>
            <a:off x="535704" y="177898"/>
            <a:ext cx="6096000" cy="646331"/>
          </a:xfrm>
          <a:prstGeom prst="rect">
            <a:avLst/>
          </a:prstGeom>
        </p:spPr>
        <p:txBody>
          <a:bodyPr>
            <a:spAutoFit/>
          </a:bodyPr>
          <a:lstStyle/>
          <a:p>
            <a:pPr lvl="0"/>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endParaRPr lang="en-US" b="1" dirty="0">
              <a:solidFill>
                <a:srgbClr val="0000C0"/>
              </a:solidFill>
              <a:latin typeface="Calibri" panose="020F0502020204030204" pitchFamily="34" charset="0"/>
              <a:cs typeface="Calibri" panose="020F0502020204030204" pitchFamily="34" charset="0"/>
            </a:endParaRPr>
          </a:p>
          <a:p>
            <a:pPr lvl="0"/>
            <a:r>
              <a:rPr lang="en-US" b="1" dirty="0">
                <a:solidFill>
                  <a:srgbClr val="0000C0"/>
                </a:solidFill>
                <a:latin typeface="Calibri" panose="020F0502020204030204" pitchFamily="34" charset="0"/>
                <a:cs typeface="Calibri" panose="020F0502020204030204" pitchFamily="34" charset="0"/>
              </a:rPr>
              <a:t>National Academies</a:t>
            </a:r>
            <a:endParaRPr lang="en-US" dirty="0"/>
          </a:p>
        </p:txBody>
      </p:sp>
      <p:grpSp>
        <p:nvGrpSpPr>
          <p:cNvPr id="14" name="Group 13"/>
          <p:cNvGrpSpPr/>
          <p:nvPr/>
        </p:nvGrpSpPr>
        <p:grpSpPr>
          <a:xfrm>
            <a:off x="10797308" y="120524"/>
            <a:ext cx="826451" cy="788848"/>
            <a:chOff x="3068764" y="1417742"/>
            <a:chExt cx="2616464" cy="2583152"/>
          </a:xfrm>
        </p:grpSpPr>
        <p:sp>
          <p:nvSpPr>
            <p:cNvPr id="15" name="Oval 14"/>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6"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sp>
        <p:nvSpPr>
          <p:cNvPr id="3" name="TextBox 2">
            <a:extLst>
              <a:ext uri="{FF2B5EF4-FFF2-40B4-BE49-F238E27FC236}">
                <a16:creationId xmlns:a16="http://schemas.microsoft.com/office/drawing/2014/main" id="{A37D3923-344A-09C5-9244-81A5C35EF595}"/>
              </a:ext>
            </a:extLst>
          </p:cNvPr>
          <p:cNvSpPr txBox="1"/>
          <p:nvPr/>
        </p:nvSpPr>
        <p:spPr>
          <a:xfrm>
            <a:off x="11263465" y="6136620"/>
            <a:ext cx="360294" cy="369332"/>
          </a:xfrm>
          <a:prstGeom prst="rect">
            <a:avLst/>
          </a:prstGeom>
          <a:noFill/>
        </p:spPr>
        <p:txBody>
          <a:bodyPr wrap="square">
            <a:spAutoFit/>
          </a:bodyPr>
          <a:lstStyle/>
          <a:p>
            <a:pPr lvl="0"/>
            <a:r>
              <a:rPr lang="en-US" b="1" dirty="0">
                <a:solidFill>
                  <a:srgbClr val="0000C0"/>
                </a:solidFill>
                <a:latin typeface="Calibri" panose="020F0502020204030204" pitchFamily="34" charset="0"/>
                <a:cs typeface="Times New Roman" panose="02020603050405020304" pitchFamily="18" charset="0"/>
              </a:rPr>
              <a:t>5</a:t>
            </a:r>
            <a:endParaRPr lang="en-US" dirty="0">
              <a:solidFill>
                <a:prstClr val="black"/>
              </a:solidFill>
            </a:endParaRPr>
          </a:p>
        </p:txBody>
      </p:sp>
    </p:spTree>
    <p:extLst>
      <p:ext uri="{BB962C8B-B14F-4D97-AF65-F5344CB8AC3E}">
        <p14:creationId xmlns:p14="http://schemas.microsoft.com/office/powerpoint/2010/main" val="234247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9535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3512" y="214810"/>
            <a:ext cx="3290709" cy="646331"/>
          </a:xfrm>
          <a:prstGeom prst="rect">
            <a:avLst/>
          </a:prstGeom>
        </p:spPr>
        <p:txBody>
          <a:bodyPr wrap="none">
            <a:spAutoFit/>
          </a:bodyPr>
          <a:lstStyle/>
          <a:p>
            <a:pPr lvl="0"/>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p>
          <a:p>
            <a:pPr lvl="0"/>
            <a:r>
              <a:rPr lang="en-US" b="1" dirty="0">
                <a:solidFill>
                  <a:srgbClr val="0000C0"/>
                </a:solidFill>
                <a:latin typeface="Calibri" panose="020F0502020204030204" pitchFamily="34" charset="0"/>
                <a:cs typeface="Calibri" panose="020F0502020204030204" pitchFamily="34" charset="0"/>
              </a:rPr>
              <a:t>International Academies</a:t>
            </a:r>
          </a:p>
        </p:txBody>
      </p:sp>
      <p:sp>
        <p:nvSpPr>
          <p:cNvPr id="8" name="Rectangle 7"/>
          <p:cNvSpPr/>
          <p:nvPr/>
        </p:nvSpPr>
        <p:spPr>
          <a:xfrm>
            <a:off x="397164" y="1582972"/>
            <a:ext cx="10649528" cy="1477328"/>
          </a:xfrm>
          <a:prstGeom prst="rect">
            <a:avLst/>
          </a:prstGeom>
        </p:spPr>
        <p:txBody>
          <a:bodyPr wrap="square">
            <a:spAutoFit/>
          </a:bodyPr>
          <a:lstStyle/>
          <a:p>
            <a:pPr algn="just"/>
            <a:r>
              <a:rPr lang="en-US" b="1" i="1" dirty="0">
                <a:solidFill>
                  <a:srgbClr val="000000"/>
                </a:solidFill>
                <a:latin typeface="Calibri" panose="020F0502020204030204" pitchFamily="34" charset="0"/>
                <a:ea typeface="Calibri" panose="020F0502020204030204" pitchFamily="34" charset="0"/>
                <a:cs typeface="Calibri" panose="020F0502020204030204" pitchFamily="34" charset="0"/>
              </a:rPr>
              <a:t>Academia </a:t>
            </a:r>
            <a:r>
              <a:rPr lang="en-US" b="1" i="1" dirty="0" err="1">
                <a:solidFill>
                  <a:srgbClr val="000000"/>
                </a:solidFill>
                <a:latin typeface="Calibri" panose="020F0502020204030204" pitchFamily="34" charset="0"/>
                <a:ea typeface="Calibri" panose="020F0502020204030204" pitchFamily="34" charset="0"/>
                <a:cs typeface="Calibri" panose="020F0502020204030204" pitchFamily="34" charset="0"/>
              </a:rPr>
              <a:t>Europaea</a:t>
            </a:r>
            <a:r>
              <a:rPr lang="en-US" b="1" i="1" dirty="0">
                <a:solidFill>
                  <a:srgbClr val="000000"/>
                </a:solidFill>
                <a:latin typeface="Calibri" panose="020F0502020204030204" pitchFamily="34" charset="0"/>
                <a:ea typeface="Calibri" panose="020F0502020204030204" pitchFamily="34" charset="0"/>
                <a:cs typeface="Calibri" panose="020F0502020204030204" pitchFamily="34" charset="0"/>
              </a:rPr>
              <a:t> (AE)</a:t>
            </a:r>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r>
              <a:rPr lang="en-US" i="1" dirty="0">
                <a:solidFill>
                  <a:srgbClr val="000000"/>
                </a:solidFill>
                <a:latin typeface="Calibri" panose="020F0502020204030204" pitchFamily="34" charset="0"/>
                <a:ea typeface="Calibri" panose="020F0502020204030204" pitchFamily="34" charset="0"/>
                <a:cs typeface="Calibri" panose="020F0502020204030204" pitchFamily="34" charset="0"/>
              </a:rPr>
              <a:t>Working Groups at AE:</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Translational Medicine; Environment, Climate and Sustainability Task Force; HERCULES (Higher Education, Research and Culture in European Society; series of international symposia, with proceedings; occasionally, with formal statement about an issue); SAPEA</a:t>
            </a:r>
          </a:p>
          <a:p>
            <a:pPr algn="just"/>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nvGrpSpPr>
          <p:cNvPr id="10" name="Group 9"/>
          <p:cNvGrpSpPr/>
          <p:nvPr/>
        </p:nvGrpSpPr>
        <p:grpSpPr>
          <a:xfrm>
            <a:off x="10797308" y="120524"/>
            <a:ext cx="826451" cy="788848"/>
            <a:chOff x="3068764" y="1417742"/>
            <a:chExt cx="2616464" cy="2583152"/>
          </a:xfrm>
        </p:grpSpPr>
        <p:sp>
          <p:nvSpPr>
            <p:cNvPr id="11" name="Oval 10"/>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2"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sp>
        <p:nvSpPr>
          <p:cNvPr id="13" name="Rectangle 12"/>
          <p:cNvSpPr/>
          <p:nvPr/>
        </p:nvSpPr>
        <p:spPr>
          <a:xfrm>
            <a:off x="11403847" y="6323178"/>
            <a:ext cx="301686" cy="369332"/>
          </a:xfrm>
          <a:prstGeom prst="rect">
            <a:avLst/>
          </a:prstGeom>
        </p:spPr>
        <p:txBody>
          <a:bodyPr wrap="none">
            <a:spAutoFit/>
          </a:bodyPr>
          <a:lstStyle/>
          <a:p>
            <a:pPr lvl="0"/>
            <a:r>
              <a:rPr lang="en-US" b="1" dirty="0">
                <a:solidFill>
                  <a:srgbClr val="0000C0"/>
                </a:solidFill>
                <a:latin typeface="Calibri" panose="020F0502020204030204" pitchFamily="34" charset="0"/>
                <a:cs typeface="Times New Roman" panose="02020603050405020304" pitchFamily="18" charset="0"/>
              </a:rPr>
              <a:t>6</a:t>
            </a:r>
            <a:endParaRPr lang="en-US" dirty="0">
              <a:solidFill>
                <a:prstClr val="black"/>
              </a:solidFill>
            </a:endParaRPr>
          </a:p>
        </p:txBody>
      </p:sp>
      <p:sp>
        <p:nvSpPr>
          <p:cNvPr id="2" name="Rectangle 1"/>
          <p:cNvSpPr/>
          <p:nvPr/>
        </p:nvSpPr>
        <p:spPr>
          <a:xfrm>
            <a:off x="424874" y="3623381"/>
            <a:ext cx="8682182" cy="369332"/>
          </a:xfrm>
          <a:prstGeom prst="rect">
            <a:avLst/>
          </a:prstGeom>
        </p:spPr>
        <p:txBody>
          <a:bodyPr wrap="square">
            <a:spAutoFit/>
          </a:bodyPr>
          <a:lstStyle/>
          <a:p>
            <a:r>
              <a:rPr lang="en-US" b="1" i="1" dirty="0">
                <a:latin typeface="Calibri" panose="020F0502020204030204" pitchFamily="34" charset="0"/>
                <a:cs typeface="Calibri" panose="020F0502020204030204" pitchFamily="34" charset="0"/>
              </a:rPr>
              <a:t>European Academy of Sciences and Arts (EASA)</a:t>
            </a:r>
          </a:p>
        </p:txBody>
      </p:sp>
      <p:sp>
        <p:nvSpPr>
          <p:cNvPr id="4" name="Rectangle 3"/>
          <p:cNvSpPr/>
          <p:nvPr/>
        </p:nvSpPr>
        <p:spPr>
          <a:xfrm>
            <a:off x="389137" y="3992713"/>
            <a:ext cx="10631051" cy="923330"/>
          </a:xfrm>
          <a:prstGeom prst="rect">
            <a:avLst/>
          </a:prstGeom>
        </p:spPr>
        <p:txBody>
          <a:bodyPr wrap="square">
            <a:spAutoFit/>
          </a:bodyPr>
          <a:lstStyle/>
          <a:p>
            <a:pPr algn="just"/>
            <a:r>
              <a:rPr lang="en-GB" i="1" dirty="0">
                <a:latin typeface="Calibri" panose="020F0502020204030204" pitchFamily="34" charset="0"/>
                <a:cs typeface="Calibri" panose="020F0502020204030204" pitchFamily="34" charset="0"/>
              </a:rPr>
              <a:t>Mission: Spiritual unity of Europe</a:t>
            </a:r>
          </a:p>
          <a:p>
            <a:pPr algn="just"/>
            <a:r>
              <a:rPr lang="en-GB" i="1" dirty="0">
                <a:latin typeface="Calibri" panose="020F0502020204030204" pitchFamily="34" charset="0"/>
                <a:cs typeface="Calibri" panose="020F0502020204030204" pitchFamily="34" charset="0"/>
              </a:rPr>
              <a:t>Projects:</a:t>
            </a:r>
            <a:r>
              <a:rPr lang="en-GB" dirty="0">
                <a:latin typeface="Calibri" panose="020F0502020204030204" pitchFamily="34" charset="0"/>
                <a:cs typeface="Calibri" panose="020F0502020204030204" pitchFamily="34" charset="0"/>
              </a:rPr>
              <a:t> Tolerance project (</a:t>
            </a:r>
            <a:r>
              <a:rPr lang="en-US" dirty="0">
                <a:latin typeface="Calibri" panose="020F0502020204030204" pitchFamily="34" charset="0"/>
                <a:cs typeface="Calibri" panose="020F0502020204030204" pitchFamily="34" charset="0"/>
              </a:rPr>
              <a:t>intercultural and interreligious understanding); Global Peace Offensive (with World Academy of Science and Art); Proceedings of EASA; Danube Academies Conferences</a:t>
            </a:r>
          </a:p>
        </p:txBody>
      </p:sp>
    </p:spTree>
    <p:extLst>
      <p:ext uri="{BB962C8B-B14F-4D97-AF65-F5344CB8AC3E}">
        <p14:creationId xmlns:p14="http://schemas.microsoft.com/office/powerpoint/2010/main" val="81275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8704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2364509"/>
            <a:ext cx="12192000" cy="44934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14033" y="952310"/>
            <a:ext cx="10852727" cy="5755422"/>
          </a:xfrm>
          <a:prstGeom prst="rect">
            <a:avLst/>
          </a:prstGeom>
        </p:spPr>
        <p:txBody>
          <a:bodyPr wrap="square">
            <a:spAutoFit/>
          </a:bodyPr>
          <a:lstStyle/>
          <a:p>
            <a:pPr algn="just"/>
            <a:r>
              <a:rPr lang="en-US" b="1" i="1" dirty="0">
                <a:solidFill>
                  <a:srgbClr val="0000C0"/>
                </a:solidFill>
                <a:latin typeface="Calibri" panose="020F0502020204030204" pitchFamily="34" charset="0"/>
                <a:ea typeface="Calibri" panose="020F0502020204030204" pitchFamily="34" charset="0"/>
                <a:cs typeface="Calibri-Bold"/>
              </a:rPr>
              <a:t>SAPEA</a:t>
            </a:r>
            <a:r>
              <a:rPr lang="en-US" dirty="0">
                <a:solidFill>
                  <a:srgbClr val="000000"/>
                </a:solidFill>
                <a:latin typeface="Calibri" panose="020F0502020204030204" pitchFamily="34" charset="0"/>
                <a:ea typeface="Calibri" panose="020F0502020204030204" pitchFamily="34" charset="0"/>
                <a:cs typeface="Calibri-Bold"/>
              </a:rPr>
              <a:t> (</a:t>
            </a:r>
            <a:r>
              <a:rPr lang="en-US" i="1" dirty="0">
                <a:solidFill>
                  <a:srgbClr val="000000"/>
                </a:solidFill>
                <a:latin typeface="Calibri" panose="020F0502020204030204" pitchFamily="34" charset="0"/>
                <a:ea typeface="Calibri" panose="020F0502020204030204" pitchFamily="34" charset="0"/>
                <a:cs typeface="Calibri-Bold"/>
              </a:rPr>
              <a:t>Science Advice for Policy by European Academies</a:t>
            </a:r>
            <a:r>
              <a:rPr lang="en-US" dirty="0">
                <a:solidFill>
                  <a:srgbClr val="000000"/>
                </a:solidFill>
                <a:latin typeface="Calibri" panose="020F0502020204030204" pitchFamily="34" charset="0"/>
                <a:ea typeface="Calibri" panose="020F0502020204030204" pitchFamily="34" charset="0"/>
                <a:cs typeface="Calibri-Bold"/>
              </a:rPr>
              <a:t>): part of  SAM (Scientific Advice Mechanism) of EC, issues independent scientific evidence for policy recommendations by the Group of Chief Scientific Advisors (highest body of SAM), upon request of College of Commissioners. </a:t>
            </a:r>
            <a:r>
              <a:rPr lang="en-US" i="1" dirty="0">
                <a:solidFill>
                  <a:srgbClr val="000000"/>
                </a:solidFill>
                <a:latin typeface="Calibri" panose="020F0502020204030204" pitchFamily="34" charset="0"/>
                <a:ea typeface="Calibri" panose="020F0502020204030204" pitchFamily="34" charset="0"/>
                <a:cs typeface="Calibri-Bold"/>
              </a:rPr>
              <a:t>Consortium of Academy Networks </a:t>
            </a:r>
            <a:r>
              <a:rPr lang="en-US" dirty="0">
                <a:solidFill>
                  <a:srgbClr val="000000"/>
                </a:solidFill>
                <a:latin typeface="Calibri" panose="020F0502020204030204" pitchFamily="34" charset="0"/>
                <a:ea typeface="Calibri" panose="020F0502020204030204" pitchFamily="34" charset="0"/>
                <a:cs typeface="Calibri-Bold"/>
              </a:rPr>
              <a:t>(including those below), funded by Horizon Europe, representing over 120 academies from more than 40 countries</a:t>
            </a:r>
          </a:p>
          <a:p>
            <a:pPr algn="just"/>
            <a:endParaRPr lang="en-US" sz="2000" dirty="0">
              <a:solidFill>
                <a:srgbClr val="000000"/>
              </a:solidFill>
              <a:latin typeface="Calibri-Bold"/>
              <a:ea typeface="Calibri" panose="020F0502020204030204" pitchFamily="34" charset="0"/>
              <a:cs typeface="Calibri-Bold"/>
            </a:endParaRPr>
          </a:p>
          <a:p>
            <a:pPr algn="just"/>
            <a:r>
              <a:rPr lang="en-US" b="1" i="1" dirty="0">
                <a:solidFill>
                  <a:srgbClr val="0000C0"/>
                </a:solidFill>
                <a:latin typeface="Calibri" panose="020F0502020204030204" pitchFamily="34" charset="0"/>
                <a:ea typeface="Calibri" panose="020F0502020204030204" pitchFamily="34" charset="0"/>
                <a:cs typeface="Calibri-Bold"/>
              </a:rPr>
              <a:t>ALLEA</a:t>
            </a:r>
            <a:r>
              <a:rPr lang="en-US" b="1" i="1" dirty="0">
                <a:solidFill>
                  <a:srgbClr val="000000"/>
                </a:solidFill>
                <a:latin typeface="Calibri" panose="020F0502020204030204" pitchFamily="34" charset="0"/>
                <a:ea typeface="Calibri" panose="020F0502020204030204" pitchFamily="34" charset="0"/>
                <a:cs typeface="Calibri-Bold"/>
              </a:rPr>
              <a:t>: </a:t>
            </a:r>
            <a:r>
              <a:rPr lang="en-US" i="1" dirty="0">
                <a:solidFill>
                  <a:srgbClr val="000000"/>
                </a:solidFill>
                <a:latin typeface="Calibri" panose="020F0502020204030204" pitchFamily="34" charset="0"/>
                <a:ea typeface="Calibri" panose="020F0502020204030204" pitchFamily="34" charset="0"/>
                <a:cs typeface="Calibri-Bold"/>
              </a:rPr>
              <a:t>European Federation of Academies of Sciences and Humanities</a:t>
            </a:r>
            <a:r>
              <a:rPr lang="en-US" dirty="0">
                <a:solidFill>
                  <a:srgbClr val="000000"/>
                </a:solidFill>
                <a:latin typeface="Calibri" panose="020F0502020204030204" pitchFamily="34" charset="0"/>
                <a:ea typeface="Calibri" panose="020F0502020204030204" pitchFamily="34" charset="0"/>
                <a:cs typeface="Calibri-Bold"/>
              </a:rPr>
              <a:t>, representing more than 50 academies from over 40 countries in Europe. </a:t>
            </a:r>
          </a:p>
          <a:p>
            <a:pPr algn="just"/>
            <a:endParaRPr lang="en-US" b="1" i="1" dirty="0">
              <a:solidFill>
                <a:srgbClr val="000000"/>
              </a:solidFill>
              <a:latin typeface="Calibri" panose="020F0502020204030204" pitchFamily="34" charset="0"/>
              <a:ea typeface="Calibri" panose="020F0502020204030204" pitchFamily="34" charset="0"/>
              <a:cs typeface="Calibri-Bold"/>
            </a:endParaRPr>
          </a:p>
          <a:p>
            <a:pPr algn="just"/>
            <a:r>
              <a:rPr lang="en-US" b="1" i="1" dirty="0">
                <a:solidFill>
                  <a:srgbClr val="0000C0"/>
                </a:solidFill>
                <a:latin typeface="Calibri" panose="020F0502020204030204" pitchFamily="34" charset="0"/>
                <a:ea typeface="Calibri" panose="020F0502020204030204" pitchFamily="34" charset="0"/>
                <a:cs typeface="Calibri-Bold"/>
              </a:rPr>
              <a:t>EASAC</a:t>
            </a:r>
            <a:r>
              <a:rPr lang="en-US" b="1" i="1" dirty="0">
                <a:solidFill>
                  <a:srgbClr val="000000"/>
                </a:solidFill>
                <a:latin typeface="Calibri" panose="020F0502020204030204" pitchFamily="34" charset="0"/>
                <a:ea typeface="Calibri" panose="020F0502020204030204" pitchFamily="34" charset="0"/>
                <a:cs typeface="Calibri-Bold"/>
              </a:rPr>
              <a:t> </a:t>
            </a:r>
            <a:r>
              <a:rPr lang="en-US" i="1" dirty="0">
                <a:solidFill>
                  <a:srgbClr val="000000"/>
                </a:solidFill>
                <a:latin typeface="Calibri" panose="020F0502020204030204" pitchFamily="34" charset="0"/>
                <a:ea typeface="Calibri" panose="020F0502020204030204" pitchFamily="34" charset="0"/>
                <a:cs typeface="Calibri-Bold"/>
              </a:rPr>
              <a:t>(European Academy Science Advisory Council): </a:t>
            </a:r>
            <a:r>
              <a:rPr lang="en-US" dirty="0">
                <a:solidFill>
                  <a:srgbClr val="000000"/>
                </a:solidFill>
                <a:latin typeface="Calibri" panose="020F0502020204030204" pitchFamily="34" charset="0"/>
                <a:ea typeface="Calibri" panose="020F0502020204030204" pitchFamily="34" charset="0"/>
                <a:cs typeface="Calibri-Bold"/>
              </a:rPr>
              <a:t>voice of independent science advice to guide EU policy for benefit of society. It gathers National Academies of Science of EU Member States, Norway, Switzerland and UK and Academia </a:t>
            </a:r>
            <a:r>
              <a:rPr lang="en-US" dirty="0" err="1">
                <a:solidFill>
                  <a:srgbClr val="000000"/>
                </a:solidFill>
                <a:latin typeface="Calibri" panose="020F0502020204030204" pitchFamily="34" charset="0"/>
                <a:ea typeface="Calibri" panose="020F0502020204030204" pitchFamily="34" charset="0"/>
                <a:cs typeface="Calibri-Bold"/>
              </a:rPr>
              <a:t>Europaea</a:t>
            </a:r>
            <a:endParaRPr lang="en-US" dirty="0">
              <a:solidFill>
                <a:srgbClr val="000000"/>
              </a:solidFill>
              <a:latin typeface="Calibri" panose="020F0502020204030204" pitchFamily="34" charset="0"/>
              <a:ea typeface="Calibri" panose="020F0502020204030204" pitchFamily="34" charset="0"/>
              <a:cs typeface="Calibri-Bold"/>
            </a:endParaRPr>
          </a:p>
          <a:p>
            <a:pPr algn="just"/>
            <a:endParaRPr lang="en-US" sz="2000" dirty="0">
              <a:solidFill>
                <a:srgbClr val="000000"/>
              </a:solidFill>
              <a:latin typeface="Calibri-Bold"/>
              <a:ea typeface="Calibri" panose="020F0502020204030204" pitchFamily="34" charset="0"/>
              <a:cs typeface="Calibri-Bold"/>
            </a:endParaRPr>
          </a:p>
          <a:p>
            <a:pPr algn="just"/>
            <a:r>
              <a:rPr lang="en-US" b="1" i="1" dirty="0">
                <a:solidFill>
                  <a:srgbClr val="0000C0"/>
                </a:solidFill>
                <a:latin typeface="Calibri" panose="020F0502020204030204" pitchFamily="34" charset="0"/>
                <a:ea typeface="Calibri" panose="020F0502020204030204" pitchFamily="34" charset="0"/>
                <a:cs typeface="Calibri-Bold"/>
              </a:rPr>
              <a:t>Euro-CASE</a:t>
            </a:r>
            <a:r>
              <a:rPr lang="en-US" b="1" i="1" dirty="0">
                <a:solidFill>
                  <a:srgbClr val="000000"/>
                </a:solidFill>
                <a:latin typeface="Calibri" panose="020F0502020204030204" pitchFamily="34" charset="0"/>
                <a:ea typeface="Calibri" panose="020F0502020204030204" pitchFamily="34" charset="0"/>
                <a:cs typeface="Calibri-Bold"/>
              </a:rPr>
              <a:t> </a:t>
            </a:r>
            <a:r>
              <a:rPr lang="en-US" i="1" dirty="0">
                <a:solidFill>
                  <a:srgbClr val="000000"/>
                </a:solidFill>
                <a:latin typeface="Calibri" panose="020F0502020204030204" pitchFamily="34" charset="0"/>
                <a:ea typeface="Calibri" panose="020F0502020204030204" pitchFamily="34" charset="0"/>
                <a:cs typeface="Calibri-Bold"/>
              </a:rPr>
              <a:t>(European Council of Academies of Applied Sciences, Technologies and Engineering):</a:t>
            </a:r>
            <a:r>
              <a:rPr lang="en-US" dirty="0">
                <a:solidFill>
                  <a:srgbClr val="000000"/>
                </a:solidFill>
                <a:latin typeface="Calibri" panose="020F0502020204030204" pitchFamily="34" charset="0"/>
                <a:ea typeface="Calibri" panose="020F0502020204030204" pitchFamily="34" charset="0"/>
                <a:cs typeface="Calibri-Bold"/>
              </a:rPr>
              <a:t> gathers 23 European Academies, focusing on innovation, energy and </a:t>
            </a:r>
            <a:r>
              <a:rPr lang="en-US" dirty="0" err="1">
                <a:solidFill>
                  <a:srgbClr val="000000"/>
                </a:solidFill>
                <a:latin typeface="Calibri" panose="020F0502020204030204" pitchFamily="34" charset="0"/>
                <a:ea typeface="Calibri" panose="020F0502020204030204" pitchFamily="34" charset="0"/>
                <a:cs typeface="Calibri-Bold"/>
              </a:rPr>
              <a:t>bioeconomy</a:t>
            </a:r>
            <a:r>
              <a:rPr lang="en-US" dirty="0">
                <a:solidFill>
                  <a:srgbClr val="000000"/>
                </a:solidFill>
                <a:latin typeface="Calibri" panose="020F0502020204030204" pitchFamily="34" charset="0"/>
                <a:ea typeface="Calibri" panose="020F0502020204030204" pitchFamily="34" charset="0"/>
                <a:cs typeface="Calibri-Bold"/>
              </a:rPr>
              <a:t> policy, with expertise from business sector</a:t>
            </a:r>
          </a:p>
          <a:p>
            <a:pPr algn="just"/>
            <a:endParaRPr lang="en-US" sz="2000" dirty="0">
              <a:solidFill>
                <a:srgbClr val="000000"/>
              </a:solidFill>
              <a:latin typeface="Calibri-Bold"/>
              <a:ea typeface="Calibri" panose="020F0502020204030204" pitchFamily="34" charset="0"/>
              <a:cs typeface="Calibri-Bold"/>
            </a:endParaRPr>
          </a:p>
          <a:p>
            <a:pPr algn="just"/>
            <a:r>
              <a:rPr lang="en-US" b="1" i="1" dirty="0">
                <a:solidFill>
                  <a:srgbClr val="0000C0"/>
                </a:solidFill>
                <a:latin typeface="Calibri" panose="020F0502020204030204" pitchFamily="34" charset="0"/>
                <a:ea typeface="Calibri" panose="020F0502020204030204" pitchFamily="34" charset="0"/>
                <a:cs typeface="Calibri-Bold"/>
              </a:rPr>
              <a:t>FEAM </a:t>
            </a:r>
            <a:r>
              <a:rPr lang="en-US" i="1" dirty="0">
                <a:solidFill>
                  <a:srgbClr val="000000"/>
                </a:solidFill>
                <a:latin typeface="Calibri" panose="020F0502020204030204" pitchFamily="34" charset="0"/>
                <a:ea typeface="Calibri" panose="020F0502020204030204" pitchFamily="34" charset="0"/>
                <a:cs typeface="Calibri-Bold"/>
              </a:rPr>
              <a:t>(Federation of European Academies of Medicine):</a:t>
            </a:r>
            <a:r>
              <a:rPr lang="en-US" dirty="0">
                <a:solidFill>
                  <a:srgbClr val="000000"/>
                </a:solidFill>
                <a:latin typeface="Calibri" panose="020F0502020204030204" pitchFamily="34" charset="0"/>
                <a:ea typeface="Calibri" panose="020F0502020204030204" pitchFamily="34" charset="0"/>
                <a:cs typeface="Calibri-Bold"/>
              </a:rPr>
              <a:t> gathers 22 National Academies of Medicine and medical sections of National Academies of Sciences</a:t>
            </a:r>
          </a:p>
          <a:p>
            <a:pPr algn="just"/>
            <a:endParaRPr lang="en-US" sz="2000" dirty="0">
              <a:solidFill>
                <a:srgbClr val="000000"/>
              </a:solidFill>
              <a:latin typeface="Calibri-Bold"/>
              <a:ea typeface="Calibri" panose="020F0502020204030204" pitchFamily="34" charset="0"/>
              <a:cs typeface="Calibri-Bold"/>
            </a:endParaRPr>
          </a:p>
          <a:p>
            <a:pPr algn="just"/>
            <a:r>
              <a:rPr lang="en-US" b="1" i="1" dirty="0">
                <a:solidFill>
                  <a:srgbClr val="0000C0"/>
                </a:solidFill>
                <a:latin typeface="Calibri" panose="020F0502020204030204" pitchFamily="34" charset="0"/>
                <a:ea typeface="Calibri" panose="020F0502020204030204" pitchFamily="34" charset="0"/>
                <a:cs typeface="Calibri-Bold"/>
              </a:rPr>
              <a:t>YASAS</a:t>
            </a:r>
            <a:r>
              <a:rPr lang="en-US" b="1" i="1" dirty="0">
                <a:solidFill>
                  <a:srgbClr val="000000"/>
                </a:solidFill>
                <a:latin typeface="Calibri" panose="020F0502020204030204" pitchFamily="34" charset="0"/>
                <a:ea typeface="Calibri" panose="020F0502020204030204" pitchFamily="34" charset="0"/>
                <a:cs typeface="Calibri-Bold"/>
              </a:rPr>
              <a:t> </a:t>
            </a:r>
            <a:r>
              <a:rPr lang="en-US" i="1" dirty="0">
                <a:solidFill>
                  <a:srgbClr val="000000"/>
                </a:solidFill>
                <a:latin typeface="Calibri" panose="020F0502020204030204" pitchFamily="34" charset="0"/>
                <a:ea typeface="Calibri" panose="020F0502020204030204" pitchFamily="34" charset="0"/>
                <a:cs typeface="Calibri-Bold"/>
              </a:rPr>
              <a:t>(Young Academies Science Advice Structure):</a:t>
            </a:r>
            <a:r>
              <a:rPr lang="en-US" dirty="0">
                <a:solidFill>
                  <a:srgbClr val="000000"/>
                </a:solidFill>
                <a:latin typeface="Calibri" panose="020F0502020204030204" pitchFamily="34" charset="0"/>
                <a:ea typeface="Calibri" panose="020F0502020204030204" pitchFamily="34" charset="0"/>
                <a:cs typeface="Calibri-Bold"/>
              </a:rPr>
              <a:t> network of 22 young academies across Europe. Strengthens the voice of early- and mid-career researchers in European science policy and scientific advice ecosystem </a:t>
            </a:r>
            <a:endParaRPr lang="en-US" sz="2000" dirty="0">
              <a:solidFill>
                <a:srgbClr val="000000"/>
              </a:solidFill>
              <a:effectLst/>
              <a:latin typeface="Calibri-Bold"/>
              <a:ea typeface="Calibri" panose="020F0502020204030204" pitchFamily="34" charset="0"/>
              <a:cs typeface="Calibri-Bold"/>
            </a:endParaRPr>
          </a:p>
        </p:txBody>
      </p:sp>
      <p:sp>
        <p:nvSpPr>
          <p:cNvPr id="5" name="Rectangle 4"/>
          <p:cNvSpPr/>
          <p:nvPr/>
        </p:nvSpPr>
        <p:spPr>
          <a:xfrm>
            <a:off x="304800" y="168679"/>
            <a:ext cx="6040582" cy="646331"/>
          </a:xfrm>
          <a:prstGeom prst="rect">
            <a:avLst/>
          </a:prstGeom>
        </p:spPr>
        <p:txBody>
          <a:bodyPr wrap="square">
            <a:spAutoFit/>
          </a:bodyPr>
          <a:lstStyle/>
          <a:p>
            <a:pPr lvl="0"/>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p>
          <a:p>
            <a:pPr lvl="0"/>
            <a:r>
              <a:rPr lang="en-US" b="1" dirty="0">
                <a:solidFill>
                  <a:srgbClr val="0000C0"/>
                </a:solidFill>
                <a:latin typeface="Calibri" panose="020F0502020204030204" pitchFamily="34" charset="0"/>
                <a:cs typeface="Calibri" panose="020F0502020204030204" pitchFamily="34" charset="0"/>
              </a:rPr>
              <a:t>International Networks of Academies</a:t>
            </a:r>
          </a:p>
        </p:txBody>
      </p:sp>
      <p:grpSp>
        <p:nvGrpSpPr>
          <p:cNvPr id="8" name="Group 7"/>
          <p:cNvGrpSpPr/>
          <p:nvPr/>
        </p:nvGrpSpPr>
        <p:grpSpPr>
          <a:xfrm>
            <a:off x="10797308" y="120524"/>
            <a:ext cx="826451" cy="788848"/>
            <a:chOff x="3068764" y="1417742"/>
            <a:chExt cx="2616464" cy="2583152"/>
          </a:xfrm>
        </p:grpSpPr>
        <p:sp>
          <p:nvSpPr>
            <p:cNvPr id="9" name="Oval 8"/>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0"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sp>
        <p:nvSpPr>
          <p:cNvPr id="11" name="Rectangle 10"/>
          <p:cNvSpPr/>
          <p:nvPr/>
        </p:nvSpPr>
        <p:spPr>
          <a:xfrm>
            <a:off x="11403865" y="6366230"/>
            <a:ext cx="301686" cy="369332"/>
          </a:xfrm>
          <a:prstGeom prst="rect">
            <a:avLst/>
          </a:prstGeom>
        </p:spPr>
        <p:txBody>
          <a:bodyPr wrap="none">
            <a:spAutoFit/>
          </a:bodyPr>
          <a:lstStyle/>
          <a:p>
            <a:pPr lvl="0"/>
            <a:r>
              <a:rPr lang="en-US" b="1" dirty="0">
                <a:solidFill>
                  <a:srgbClr val="0000C0"/>
                </a:solidFill>
                <a:latin typeface="Calibri" panose="020F0502020204030204" pitchFamily="34" charset="0"/>
                <a:cs typeface="Times New Roman" panose="02020603050405020304" pitchFamily="18" charset="0"/>
              </a:rPr>
              <a:t>7</a:t>
            </a:r>
            <a:endParaRPr lang="en-US" dirty="0">
              <a:solidFill>
                <a:prstClr val="black"/>
              </a:solidFill>
            </a:endParaRPr>
          </a:p>
        </p:txBody>
      </p:sp>
    </p:spTree>
    <p:extLst>
      <p:ext uri="{BB962C8B-B14F-4D97-AF65-F5344CB8AC3E}">
        <p14:creationId xmlns:p14="http://schemas.microsoft.com/office/powerpoint/2010/main" val="4241219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animEffect transition="in" filter="fade">
                                      <p:cBhvr>
                                        <p:cTn id="13" dur="500"/>
                                        <p:tgtEl>
                                          <p:spTgt spid="4">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8" end="8"/>
                                            </p:txEl>
                                          </p:spTgt>
                                        </p:tgtEl>
                                        <p:attrNameLst>
                                          <p:attrName>style.visibility</p:attrName>
                                        </p:attrNameLst>
                                      </p:cBhvr>
                                      <p:to>
                                        <p:strVal val="visible"/>
                                      </p:to>
                                    </p:set>
                                    <p:animEffect transition="in" filter="fade">
                                      <p:cBhvr>
                                        <p:cTn id="16" dur="500"/>
                                        <p:tgtEl>
                                          <p:spTgt spid="4">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animEffect transition="in" filter="fade">
                                      <p:cBhvr>
                                        <p:cTn id="19"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80655" y="5865154"/>
            <a:ext cx="11111345" cy="5702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720438" y="5865154"/>
            <a:ext cx="11471562" cy="5702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 y="5071"/>
            <a:ext cx="12265891" cy="81499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83491" y="1237668"/>
            <a:ext cx="10958741" cy="3416320"/>
          </a:xfrm>
          <a:prstGeom prst="rect">
            <a:avLst/>
          </a:prstGeom>
        </p:spPr>
        <p:txBody>
          <a:bodyPr wrap="square">
            <a:spAutoFit/>
          </a:bodyPr>
          <a:lstStyle/>
          <a:p>
            <a:pPr algn="just"/>
            <a:r>
              <a:rPr lang="en-US" b="1" i="1" dirty="0">
                <a:solidFill>
                  <a:srgbClr val="000000"/>
                </a:solidFill>
                <a:latin typeface="Calibri" panose="020F0502020204030204" pitchFamily="34" charset="0"/>
                <a:ea typeface="Calibri" panose="020F0502020204030204" pitchFamily="34" charset="0"/>
                <a:cs typeface="Calibri" panose="020F0502020204030204" pitchFamily="34" charset="0"/>
              </a:rPr>
              <a:t>EC Directorate-General for Research and Innovation, </a:t>
            </a:r>
            <a:r>
              <a:rPr lang="en-US" i="1" dirty="0">
                <a:solidFill>
                  <a:srgbClr val="000000"/>
                </a:solidFill>
                <a:latin typeface="Calibri" panose="020F0502020204030204" pitchFamily="34" charset="0"/>
                <a:ea typeface="Calibri" panose="020F0502020204030204" pitchFamily="34" charset="0"/>
                <a:cs typeface="Calibri" panose="020F0502020204030204" pitchFamily="34" charset="0"/>
              </a:rPr>
              <a:t>Deputy Director-General: Innovation, Prosperity and International Cooperation</a:t>
            </a:r>
          </a:p>
          <a:p>
            <a:pPr algn="just"/>
            <a:endParaRPr lang="en-US" i="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r>
              <a:rPr lang="en-GB" b="1" i="1" dirty="0">
                <a:latin typeface="Calibri" panose="020F0502020204030204" pitchFamily="34" charset="0"/>
                <a:cs typeface="Calibri" panose="020F0502020204030204" pitchFamily="34" charset="0"/>
              </a:rPr>
              <a:t>ISC </a:t>
            </a:r>
            <a:r>
              <a:rPr lang="en-GB" i="1" dirty="0">
                <a:latin typeface="Calibri" panose="020F0502020204030204" pitchFamily="34" charset="0"/>
                <a:cs typeface="Calibri" panose="020F0502020204030204" pitchFamily="34" charset="0"/>
              </a:rPr>
              <a:t>(International Science Council): </a:t>
            </a:r>
            <a:r>
              <a:rPr lang="en-GB" dirty="0">
                <a:latin typeface="Calibri" panose="020F0502020204030204" pitchFamily="34" charset="0"/>
                <a:cs typeface="Calibri" panose="020F0502020204030204" pitchFamily="34" charset="0"/>
              </a:rPr>
              <a:t>for science as a global public good, gathers 250 intern. scientific unions and associations, including </a:t>
            </a:r>
            <a:r>
              <a:rPr lang="en-GB" i="1" dirty="0">
                <a:latin typeface="Calibri" panose="020F0502020204030204" pitchFamily="34" charset="0"/>
                <a:cs typeface="Calibri" panose="020F0502020204030204" pitchFamily="34" charset="0"/>
              </a:rPr>
              <a:t>academies, </a:t>
            </a:r>
            <a:r>
              <a:rPr lang="en-GB" dirty="0">
                <a:latin typeface="Calibri" panose="020F0502020204030204" pitchFamily="34" charset="0"/>
                <a:cs typeface="Calibri" panose="020F0502020204030204" pitchFamily="34" charset="0"/>
              </a:rPr>
              <a:t>research councils, intern. federations and societies, and young academies.</a:t>
            </a:r>
          </a:p>
          <a:p>
            <a:pPr algn="just"/>
            <a:r>
              <a:rPr lang="en-GB" i="1" dirty="0">
                <a:latin typeface="Calibri" panose="020F0502020204030204" pitchFamily="34" charset="0"/>
                <a:cs typeface="Calibri" panose="020F0502020204030204" pitchFamily="34" charset="0"/>
              </a:rPr>
              <a:t>World Science Day for Peace and Development, </a:t>
            </a:r>
            <a:r>
              <a:rPr lang="en-GB" dirty="0">
                <a:latin typeface="Calibri" panose="020F0502020204030204" pitchFamily="34" charset="0"/>
                <a:cs typeface="Calibri" panose="020F0502020204030204" pitchFamily="34" charset="0"/>
              </a:rPr>
              <a:t>held annually on November 10</a:t>
            </a:r>
            <a:r>
              <a:rPr lang="en-GB" baseline="30000" dirty="0">
                <a:latin typeface="Calibri" panose="020F0502020204030204" pitchFamily="34" charset="0"/>
                <a:cs typeface="Calibri" panose="020F0502020204030204" pitchFamily="34" charset="0"/>
              </a:rPr>
              <a:t>th</a:t>
            </a:r>
            <a:r>
              <a:rPr lang="en-GB" dirty="0">
                <a:latin typeface="Calibri" panose="020F0502020204030204" pitchFamily="34" charset="0"/>
                <a:cs typeface="Calibri" panose="020F0502020204030204" pitchFamily="34" charset="0"/>
              </a:rPr>
              <a:t> (based on UNESCO's proclamation of the day), to promote participation to highlight science's role in society, encourage public engagement, and discuss solutions for a sustainable future. In 2025: “Trust, Transformation and Tomorrow" (building trust in science and driving solutions).</a:t>
            </a:r>
          </a:p>
          <a:p>
            <a:pPr algn="just"/>
            <a:endParaRPr lang="en-US" i="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just"/>
            <a:r>
              <a:rPr lang="en-US" b="1" i="1" dirty="0">
                <a:solidFill>
                  <a:srgbClr val="000000"/>
                </a:solidFill>
                <a:latin typeface="Calibri" panose="020F0502020204030204" pitchFamily="34" charset="0"/>
                <a:ea typeface="Calibri" panose="020F0502020204030204" pitchFamily="34" charset="0"/>
                <a:cs typeface="Calibri" panose="020F0502020204030204" pitchFamily="34" charset="0"/>
              </a:rPr>
              <a:t>EASSH </a:t>
            </a:r>
            <a:r>
              <a:rPr lang="en-US" i="1" dirty="0">
                <a:solidFill>
                  <a:srgbClr val="000000"/>
                </a:solidFill>
                <a:latin typeface="Calibri" panose="020F0502020204030204" pitchFamily="34" charset="0"/>
                <a:ea typeface="Calibri" panose="020F0502020204030204" pitchFamily="34" charset="0"/>
                <a:cs typeface="Calibri" panose="020F0502020204030204" pitchFamily="34" charset="0"/>
              </a:rPr>
              <a:t>(European Alliance for Social Sciences and Humanities</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to the benefit, innovation and resilience of societies Gathers scientific networks, associations, disciplines and universities</a:t>
            </a:r>
            <a:r>
              <a:rPr lang="en-US" i="1"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p:cNvSpPr/>
          <p:nvPr/>
        </p:nvSpPr>
        <p:spPr>
          <a:xfrm>
            <a:off x="720438" y="150191"/>
            <a:ext cx="5883564" cy="646331"/>
          </a:xfrm>
          <a:prstGeom prst="rect">
            <a:avLst/>
          </a:prstGeom>
        </p:spPr>
        <p:txBody>
          <a:bodyPr wrap="square">
            <a:spAutoFit/>
          </a:bodyPr>
          <a:lstStyle/>
          <a:p>
            <a:pPr lvl="0"/>
            <a:r>
              <a:rPr lang="en-US" b="1" dirty="0" err="1">
                <a:solidFill>
                  <a:srgbClr val="0000C0"/>
                </a:solidFill>
                <a:latin typeface="Calibri" panose="020F0502020204030204" pitchFamily="34" charset="0"/>
                <a:ea typeface="Calibri" panose="020F0502020204030204" pitchFamily="34" charset="0"/>
                <a:cs typeface="Times New Roman" panose="02020603050405020304" pitchFamily="18" charset="0"/>
              </a:rPr>
              <a:t>EurASc</a:t>
            </a:r>
            <a:r>
              <a:rPr lang="en-US" b="1" dirty="0">
                <a:solidFill>
                  <a:srgbClr val="0000C0"/>
                </a:solidFill>
                <a:latin typeface="Calibri" panose="020F0502020204030204" pitchFamily="34" charset="0"/>
                <a:ea typeface="Calibri" panose="020F0502020204030204" pitchFamily="34" charset="0"/>
                <a:cs typeface="Times New Roman" panose="02020603050405020304" pitchFamily="18" charset="0"/>
              </a:rPr>
              <a:t> Inter-Academic Relations</a:t>
            </a:r>
          </a:p>
          <a:p>
            <a:pPr lvl="0"/>
            <a:r>
              <a:rPr lang="en-US" b="1" dirty="0">
                <a:solidFill>
                  <a:srgbClr val="0000C0"/>
                </a:solidFill>
                <a:latin typeface="Calibri" panose="020F0502020204030204" pitchFamily="34" charset="0"/>
                <a:cs typeface="Calibri" panose="020F0502020204030204" pitchFamily="34" charset="0"/>
              </a:rPr>
              <a:t>Other International Organizations</a:t>
            </a:r>
            <a:endParaRPr lang="en-US" dirty="0"/>
          </a:p>
        </p:txBody>
      </p:sp>
      <p:grpSp>
        <p:nvGrpSpPr>
          <p:cNvPr id="9" name="Group 8"/>
          <p:cNvGrpSpPr/>
          <p:nvPr/>
        </p:nvGrpSpPr>
        <p:grpSpPr>
          <a:xfrm>
            <a:off x="10815781" y="97404"/>
            <a:ext cx="826451" cy="788848"/>
            <a:chOff x="3068764" y="1417742"/>
            <a:chExt cx="2616464" cy="2583152"/>
          </a:xfrm>
        </p:grpSpPr>
        <p:sp>
          <p:nvSpPr>
            <p:cNvPr id="10" name="Oval 9"/>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1"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pt-PT" sz="2200" kern="1200" dirty="0"/>
            </a:p>
          </p:txBody>
        </p:sp>
      </p:grpSp>
      <p:sp>
        <p:nvSpPr>
          <p:cNvPr id="12" name="Rectangle 11"/>
          <p:cNvSpPr/>
          <p:nvPr/>
        </p:nvSpPr>
        <p:spPr>
          <a:xfrm>
            <a:off x="11400183" y="6221897"/>
            <a:ext cx="392892" cy="369332"/>
          </a:xfrm>
          <a:prstGeom prst="rect">
            <a:avLst/>
          </a:prstGeom>
        </p:spPr>
        <p:txBody>
          <a:bodyPr wrap="square">
            <a:spAutoFit/>
          </a:bodyPr>
          <a:lstStyle/>
          <a:p>
            <a:pPr lvl="0"/>
            <a:r>
              <a:rPr lang="en-US" b="1" dirty="0">
                <a:solidFill>
                  <a:srgbClr val="0000C0"/>
                </a:solidFill>
                <a:latin typeface="Calibri" panose="020F0502020204030204" pitchFamily="34" charset="0"/>
                <a:cs typeface="Times New Roman" panose="02020603050405020304" pitchFamily="18" charset="0"/>
              </a:rPr>
              <a:t>8</a:t>
            </a:r>
            <a:endParaRPr lang="en-US" dirty="0">
              <a:solidFill>
                <a:prstClr val="black"/>
              </a:solidFill>
            </a:endParaRPr>
          </a:p>
        </p:txBody>
      </p:sp>
    </p:spTree>
    <p:extLst>
      <p:ext uri="{BB962C8B-B14F-4D97-AF65-F5344CB8AC3E}">
        <p14:creationId xmlns:p14="http://schemas.microsoft.com/office/powerpoint/2010/main" val="319519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080655" y="5865154"/>
            <a:ext cx="11111345" cy="5702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Rectangle 2"/>
          <p:cNvSpPr/>
          <p:nvPr/>
        </p:nvSpPr>
        <p:spPr>
          <a:xfrm>
            <a:off x="720438" y="5865154"/>
            <a:ext cx="11471562" cy="5702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8" name="Rectangle 7"/>
          <p:cNvSpPr/>
          <p:nvPr/>
        </p:nvSpPr>
        <p:spPr>
          <a:xfrm>
            <a:off x="0" y="3267596"/>
            <a:ext cx="12192000" cy="4595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7" name="Rectangle 6"/>
          <p:cNvSpPr/>
          <p:nvPr/>
        </p:nvSpPr>
        <p:spPr>
          <a:xfrm>
            <a:off x="0" y="0"/>
            <a:ext cx="12192000" cy="557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Rectangle 4"/>
          <p:cNvSpPr/>
          <p:nvPr/>
        </p:nvSpPr>
        <p:spPr>
          <a:xfrm>
            <a:off x="720438" y="3245526"/>
            <a:ext cx="9190182" cy="255454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7D0F00"/>
                </a:solidFill>
                <a:effectLst/>
                <a:uLnTx/>
                <a:uFillTx/>
                <a:latin typeface="Calibri" panose="020F0502020204030204" pitchFamily="34" charset="0"/>
                <a:ea typeface="Calibri" panose="020F0502020204030204" pitchFamily="34" charset="0"/>
                <a:cs typeface="Calibri" panose="020F0502020204030204" pitchFamily="34" charset="0"/>
              </a:rPr>
              <a:t>Suggestions/Comments Requested to </a:t>
            </a:r>
            <a:r>
              <a:rPr kumimoji="0" lang="en-US" sz="2000" b="1" i="0" u="none" strike="noStrike" kern="1200" cap="none" spc="0" normalizeH="0" baseline="0" noProof="0" dirty="0" err="1">
                <a:ln>
                  <a:noFill/>
                </a:ln>
                <a:solidFill>
                  <a:srgbClr val="7D0F00"/>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2000" b="1" i="0" u="none" strike="noStrike" kern="1200" cap="none" spc="0" normalizeH="0" baseline="0" noProof="0" dirty="0">
                <a:ln>
                  <a:noFill/>
                </a:ln>
                <a:solidFill>
                  <a:srgbClr val="7D0F00"/>
                </a:solidFill>
                <a:effectLst/>
                <a:uLnTx/>
                <a:uFillTx/>
                <a:latin typeface="Calibri" panose="020F0502020204030204" pitchFamily="34" charset="0"/>
                <a:ea typeface="Calibri" panose="020F0502020204030204" pitchFamily="34" charset="0"/>
                <a:cs typeface="Calibri" panose="020F0502020204030204" pitchFamily="34" charset="0"/>
              </a:rPr>
              <a:t> Members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C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Academies </a:t>
            </a: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for cooperative relations and contacts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Forms of cooperation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Topics and persons </a:t>
            </a: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(within </a:t>
            </a:r>
            <a:r>
              <a:rPr kumimoji="0" lang="en-US" sz="2000" b="0" i="0" u="none" strike="noStrike" kern="1200" cap="none" spc="0" normalizeH="0" baseline="0" noProof="0" dirty="0" err="1">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 and other Academies)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Availability</a:t>
            </a: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 (or not) to participate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Creation of </a:t>
            </a:r>
            <a:r>
              <a:rPr kumimoji="0" lang="en-US" sz="2000" b="1" i="0" u="none" strike="noStrike" kern="1200" cap="none" spc="0" normalizeH="0" baseline="0" noProof="0" dirty="0" err="1">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 hubs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Opening of </a:t>
            </a:r>
            <a:r>
              <a:rPr kumimoji="0" lang="en-US" sz="2000" b="1" i="0" u="none" strike="noStrike" kern="1200" cap="none" spc="0" normalizeH="0" baseline="0" noProof="0" dirty="0" err="1">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2000" b="1" i="0" u="none" strike="noStrike" kern="1200" cap="none" spc="0" normalizeH="0" baseline="0" noProof="0" dirty="0">
                <a:ln>
                  <a:noFill/>
                </a:ln>
                <a:solidFill>
                  <a:srgbClr val="E97132">
                    <a:lumMod val="50000"/>
                  </a:srgbClr>
                </a:solidFill>
                <a:effectLst/>
                <a:uLnTx/>
                <a:uFillTx/>
                <a:latin typeface="Calibri" panose="020F0502020204030204" pitchFamily="34" charset="0"/>
                <a:ea typeface="Calibri" panose="020F0502020204030204" pitchFamily="34" charset="0"/>
                <a:cs typeface="Calibri" panose="020F0502020204030204" pitchFamily="34" charset="0"/>
              </a:rPr>
              <a:t> to young scientists</a:t>
            </a:r>
          </a:p>
        </p:txBody>
      </p:sp>
      <p:sp>
        <p:nvSpPr>
          <p:cNvPr id="6" name="Rectangle 5"/>
          <p:cNvSpPr/>
          <p:nvPr/>
        </p:nvSpPr>
        <p:spPr>
          <a:xfrm>
            <a:off x="720438" y="150191"/>
            <a:ext cx="588356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srgbClr val="0000C0"/>
                </a:solidFill>
                <a:effectLst/>
                <a:uLnTx/>
                <a:uFillTx/>
                <a:latin typeface="Calibri" panose="020F0502020204030204" pitchFamily="34" charset="0"/>
                <a:ea typeface="Calibri" panose="020F0502020204030204" pitchFamily="34" charset="0"/>
                <a:cs typeface="Times New Roman" panose="02020603050405020304" pitchFamily="18" charset="0"/>
              </a:rPr>
              <a:t>EurASc</a:t>
            </a:r>
            <a:r>
              <a:rPr kumimoji="0" lang="en-US" sz="1800" b="1" i="0" u="none" strike="noStrike" kern="1200" cap="none" spc="0" normalizeH="0" baseline="0" noProof="0" dirty="0">
                <a:ln>
                  <a:noFill/>
                </a:ln>
                <a:solidFill>
                  <a:srgbClr val="0000C0"/>
                </a:solidFill>
                <a:effectLst/>
                <a:uLnTx/>
                <a:uFillTx/>
                <a:latin typeface="Calibri" panose="020F0502020204030204" pitchFamily="34" charset="0"/>
                <a:ea typeface="Calibri" panose="020F0502020204030204" pitchFamily="34" charset="0"/>
                <a:cs typeface="Times New Roman" panose="02020603050405020304" pitchFamily="18" charset="0"/>
              </a:rPr>
              <a:t> Inter-Academic Relations</a:t>
            </a:r>
          </a:p>
        </p:txBody>
      </p:sp>
      <p:grpSp>
        <p:nvGrpSpPr>
          <p:cNvPr id="9" name="Group 8"/>
          <p:cNvGrpSpPr/>
          <p:nvPr/>
        </p:nvGrpSpPr>
        <p:grpSpPr>
          <a:xfrm>
            <a:off x="10815781" y="-109329"/>
            <a:ext cx="826451" cy="886252"/>
            <a:chOff x="3068764" y="1417742"/>
            <a:chExt cx="2616464" cy="2583152"/>
          </a:xfrm>
        </p:grpSpPr>
        <p:sp>
          <p:nvSpPr>
            <p:cNvPr id="10" name="Oval 9"/>
            <p:cNvSpPr/>
            <p:nvPr/>
          </p:nvSpPr>
          <p:spPr>
            <a:xfrm>
              <a:off x="3068764" y="1417742"/>
              <a:ext cx="2616464" cy="2583152"/>
            </a:xfrm>
            <a:prstGeom prst="ellipse">
              <a:avLst/>
            </a:prstGeom>
            <a:blipFill rotWithShape="0">
              <a:blip r:embed="rId2"/>
              <a:srcRect/>
              <a:stretch>
                <a:fillRect l="-1000" r="-1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1" name="Oval 4"/>
            <p:cNvSpPr txBox="1"/>
            <p:nvPr/>
          </p:nvSpPr>
          <p:spPr>
            <a:xfrm>
              <a:off x="3451936" y="1796036"/>
              <a:ext cx="1850120" cy="18265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marL="0" marR="0" lvl="0" indent="0" algn="ctr" defTabSz="977900" rtl="0" eaLnBrk="1" fontAlgn="auto" latinLnBrk="0" hangingPunct="1">
                <a:lnSpc>
                  <a:spcPct val="90000"/>
                </a:lnSpc>
                <a:spcBef>
                  <a:spcPct val="0"/>
                </a:spcBef>
                <a:spcAft>
                  <a:spcPct val="35000"/>
                </a:spcAft>
                <a:buClrTx/>
                <a:buSzTx/>
                <a:buFontTx/>
                <a:buNone/>
                <a:tabLst/>
                <a:defRPr/>
              </a:pPr>
              <a:endParaRPr kumimoji="0" lang="pt-PT" sz="22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
        <p:nvSpPr>
          <p:cNvPr id="12" name="Rectangle 11"/>
          <p:cNvSpPr/>
          <p:nvPr/>
        </p:nvSpPr>
        <p:spPr>
          <a:xfrm>
            <a:off x="11491389" y="6532473"/>
            <a:ext cx="30168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C0"/>
                </a:solidFill>
                <a:effectLst/>
                <a:uLnTx/>
                <a:uFillTx/>
                <a:latin typeface="Calibri" panose="020F0502020204030204" pitchFamily="34" charset="0"/>
                <a:ea typeface="+mn-ea"/>
                <a:cs typeface="Times New Roman" panose="02020603050405020304" pitchFamily="18" charset="0"/>
              </a:rPr>
              <a:t>9</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5" name="Rectangle 14"/>
          <p:cNvSpPr/>
          <p:nvPr/>
        </p:nvSpPr>
        <p:spPr>
          <a:xfrm>
            <a:off x="0" y="5911334"/>
            <a:ext cx="12192000" cy="6649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C0"/>
                </a:solidFill>
                <a:effectLst/>
                <a:uLnTx/>
                <a:uFillTx/>
                <a:latin typeface="Calibri" panose="020F0502020204030204" pitchFamily="34" charset="0"/>
                <a:ea typeface="+mn-ea"/>
                <a:cs typeface="Calibri" panose="020F0502020204030204" pitchFamily="34" charset="0"/>
              </a:rPr>
              <a:t>               </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Rectangle 1"/>
          <p:cNvSpPr/>
          <p:nvPr/>
        </p:nvSpPr>
        <p:spPr>
          <a:xfrm>
            <a:off x="822039" y="5922974"/>
            <a:ext cx="10215009" cy="646331"/>
          </a:xfrm>
          <a:prstGeom prst="rect">
            <a:avLst/>
          </a:prstGeom>
        </p:spPr>
        <p:txBody>
          <a:bodyPr wrap="square">
            <a:spAutoFit/>
          </a:bodyPr>
          <a:lstStyle/>
          <a:p>
            <a:pPr lvl="0">
              <a:defRPr/>
            </a:pPr>
            <a:r>
              <a:rPr lang="en-US" b="1" dirty="0">
                <a:solidFill>
                  <a:srgbClr val="0000C0"/>
                </a:solidFill>
                <a:latin typeface="Calibri" panose="020F0502020204030204" pitchFamily="34" charset="0"/>
                <a:cs typeface="Calibri" panose="020F0502020204030204" pitchFamily="34" charset="0"/>
              </a:rPr>
              <a:t>Acknowledgments</a:t>
            </a:r>
            <a:r>
              <a:rPr lang="en-US" dirty="0">
                <a:solidFill>
                  <a:prstClr val="black"/>
                </a:solidFill>
                <a:latin typeface="Calibri" panose="020F0502020204030204" pitchFamily="34" charset="0"/>
                <a:cs typeface="Calibri" panose="020F0502020204030204" pitchFamily="34" charset="0"/>
              </a:rPr>
              <a:t>: Prof. Rodrigo Martins (</a:t>
            </a:r>
            <a:r>
              <a:rPr lang="en-US" dirty="0" err="1">
                <a:solidFill>
                  <a:prstClr val="black"/>
                </a:solidFill>
                <a:latin typeface="Calibri" panose="020F0502020204030204" pitchFamily="34" charset="0"/>
                <a:cs typeface="Calibri" panose="020F0502020204030204" pitchFamily="34" charset="0"/>
              </a:rPr>
              <a:t>EurASc</a:t>
            </a:r>
            <a:r>
              <a:rPr lang="en-US" dirty="0">
                <a:solidFill>
                  <a:prstClr val="black"/>
                </a:solidFill>
                <a:latin typeface="Calibri" panose="020F0502020204030204" pitchFamily="34" charset="0"/>
                <a:cs typeface="Calibri" panose="020F0502020204030204" pitchFamily="34" charset="0"/>
              </a:rPr>
              <a:t> President), Prof. Alain </a:t>
            </a:r>
            <a:r>
              <a:rPr lang="en-US" dirty="0" err="1">
                <a:solidFill>
                  <a:prstClr val="black"/>
                </a:solidFill>
                <a:latin typeface="Calibri" panose="020F0502020204030204" pitchFamily="34" charset="0"/>
                <a:cs typeface="Calibri" panose="020F0502020204030204" pitchFamily="34" charset="0"/>
              </a:rPr>
              <a:t>Tressaud</a:t>
            </a:r>
            <a:r>
              <a:rPr lang="en-US" dirty="0">
                <a:solidFill>
                  <a:prstClr val="black"/>
                </a:solidFill>
                <a:latin typeface="Calibri" panose="020F0502020204030204" pitchFamily="34" charset="0"/>
                <a:cs typeface="Calibri" panose="020F0502020204030204" pitchFamily="34" charset="0"/>
              </a:rPr>
              <a:t> (</a:t>
            </a:r>
            <a:r>
              <a:rPr lang="en-US" dirty="0" err="1">
                <a:solidFill>
                  <a:prstClr val="black"/>
                </a:solidFill>
                <a:latin typeface="Calibri" panose="020F0502020204030204" pitchFamily="34" charset="0"/>
                <a:cs typeface="Calibri" panose="020F0502020204030204" pitchFamily="34" charset="0"/>
              </a:rPr>
              <a:t>EurASc</a:t>
            </a:r>
            <a:r>
              <a:rPr lang="en-US" dirty="0">
                <a:solidFill>
                  <a:prstClr val="black"/>
                </a:solidFill>
                <a:latin typeface="Calibri" panose="020F0502020204030204" pitchFamily="34" charset="0"/>
                <a:cs typeface="Calibri" panose="020F0502020204030204" pitchFamily="34" charset="0"/>
              </a:rPr>
              <a:t> Vice-president) and  Prof. Fatima </a:t>
            </a:r>
            <a:r>
              <a:rPr lang="en-US" dirty="0" err="1">
                <a:solidFill>
                  <a:prstClr val="black"/>
                </a:solidFill>
                <a:latin typeface="Calibri" panose="020F0502020204030204" pitchFamily="34" charset="0"/>
                <a:cs typeface="Calibri" panose="020F0502020204030204" pitchFamily="34" charset="0"/>
              </a:rPr>
              <a:t>Guedes</a:t>
            </a:r>
            <a:r>
              <a:rPr lang="en-US" dirty="0">
                <a:solidFill>
                  <a:prstClr val="black"/>
                </a:solidFill>
                <a:latin typeface="Calibri" panose="020F0502020204030204" pitchFamily="34" charset="0"/>
                <a:cs typeface="Calibri" panose="020F0502020204030204" pitchFamily="34" charset="0"/>
              </a:rPr>
              <a:t> da Silva </a:t>
            </a:r>
            <a:endParaRPr lang="en-US" dirty="0">
              <a:solidFill>
                <a:prstClr val="black"/>
              </a:solidFill>
            </a:endParaRPr>
          </a:p>
        </p:txBody>
      </p:sp>
      <p:sp>
        <p:nvSpPr>
          <p:cNvPr id="16" name="Rectangle 15">
            <a:extLst>
              <a:ext uri="{FF2B5EF4-FFF2-40B4-BE49-F238E27FC236}">
                <a16:creationId xmlns:a16="http://schemas.microsoft.com/office/drawing/2014/main" id="{72F7C594-C67F-5285-FB3A-6640095ACB97}"/>
              </a:ext>
            </a:extLst>
          </p:cNvPr>
          <p:cNvSpPr/>
          <p:nvPr/>
        </p:nvSpPr>
        <p:spPr>
          <a:xfrm>
            <a:off x="0" y="744429"/>
            <a:ext cx="12192000" cy="459575"/>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F39A80E-4856-6B15-C4AA-BA25355EFAFC}"/>
              </a:ext>
            </a:extLst>
          </p:cNvPr>
          <p:cNvSpPr txBox="1"/>
          <p:nvPr/>
        </p:nvSpPr>
        <p:spPr>
          <a:xfrm>
            <a:off x="685798" y="744429"/>
            <a:ext cx="11236484" cy="2308324"/>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C0"/>
                </a:solidFill>
                <a:effectLst/>
                <a:uLnTx/>
                <a:uFillTx/>
                <a:latin typeface="Calibri" panose="020F0502020204030204" pitchFamily="34" charset="0"/>
                <a:ea typeface="Calibri" panose="020F0502020204030204" pitchFamily="34" charset="0"/>
                <a:cs typeface="Times New Roman" panose="02020603050405020304" pitchFamily="18" charset="0"/>
              </a:rPr>
              <a:t>Relations Oriented </a:t>
            </a:r>
            <a:r>
              <a:rPr kumimoji="0" lang="en-US" sz="1800" b="1" i="0" u="none" strike="noStrike" kern="1200" cap="none" spc="0" normalizeH="0" baseline="0" noProof="0" dirty="0" err="1">
                <a:ln>
                  <a:noFill/>
                </a:ln>
                <a:solidFill>
                  <a:srgbClr val="0000C0"/>
                </a:solidFill>
                <a:effectLst/>
                <a:uLnTx/>
                <a:uFillTx/>
                <a:latin typeface="Calibri" panose="020F0502020204030204" pitchFamily="34" charset="0"/>
                <a:ea typeface="Calibri" panose="020F0502020204030204" pitchFamily="34" charset="0"/>
                <a:cs typeface="Times New Roman" panose="02020603050405020304" pitchFamily="18" charset="0"/>
              </a:rPr>
              <a:t>EurASc</a:t>
            </a:r>
            <a:r>
              <a:rPr kumimoji="0" lang="en-US" sz="1800" b="1" i="0" u="none" strike="noStrike" kern="1200" cap="none" spc="0" normalizeH="0" baseline="0" noProof="0" dirty="0">
                <a:ln>
                  <a:noFill/>
                </a:ln>
                <a:solidFill>
                  <a:srgbClr val="0000C0"/>
                </a:solidFill>
                <a:effectLst/>
                <a:uLnTx/>
                <a:uFillTx/>
                <a:latin typeface="Calibri" panose="020F0502020204030204" pitchFamily="34" charset="0"/>
                <a:ea typeface="Calibri" panose="020F0502020204030204" pitchFamily="34" charset="0"/>
                <a:cs typeface="Times New Roman" panose="02020603050405020304" pitchFamily="18" charset="0"/>
              </a:rPr>
              <a:t> Reorganization</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1800" b="1"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Hubs: </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branches in European and non-European regions of strategic significance, to strengthen the visibility and impact of </a:t>
            </a:r>
            <a:r>
              <a:rPr kumimoji="0" lang="en-US" sz="18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EurASc</a:t>
            </a:r>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18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Asia-Pacific Centre</a:t>
            </a:r>
            <a:r>
              <a:rPr kumimoji="0" lang="en-US" sz="180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others?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EurASc</a:t>
            </a:r>
            <a:r>
              <a:rPr kumimoji="0" lang="en-US" sz="1800" b="1"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opening to young scientists</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under defined conditions, </a:t>
            </a:r>
            <a:r>
              <a:rPr kumimoji="0" lang="en-US" sz="1800" b="0"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eg</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as </a:t>
            </a:r>
            <a:r>
              <a:rPr kumimoji="0" lang="en-US" sz="18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Affiliated Members</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for a non-renewable period of 5 years (?)</a:t>
            </a:r>
          </a:p>
        </p:txBody>
      </p:sp>
    </p:spTree>
    <p:extLst>
      <p:ext uri="{BB962C8B-B14F-4D97-AF65-F5344CB8AC3E}">
        <p14:creationId xmlns:p14="http://schemas.microsoft.com/office/powerpoint/2010/main" val="3121608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animBg="1"/>
      <p:bldP spid="8" grpId="0" animBg="1"/>
      <p:bldP spid="5" grpId="0"/>
      <p:bldP spid="15" grpId="0" animBg="1"/>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14"/>
          <p:cNvSpPr txBox="1">
            <a:spLocks noGrp="1"/>
          </p:cNvSpPr>
          <p:nvPr>
            <p:ph type="subTitle" idx="1"/>
          </p:nvPr>
        </p:nvSpPr>
        <p:spPr>
          <a:xfrm>
            <a:off x="6095967" y="3429000"/>
            <a:ext cx="5954200" cy="2018000"/>
          </a:xfrm>
          <a:prstGeom prst="rect">
            <a:avLst/>
          </a:prstGeom>
          <a:noFill/>
          <a:ln>
            <a:noFill/>
          </a:ln>
        </p:spPr>
        <p:txBody>
          <a:bodyPr spcFirstLastPara="1" vert="horz" wrap="square" lIns="121900" tIns="121900" rIns="121900" bIns="121900" rtlCol="0" anchor="b" anchorCtr="0">
            <a:noAutofit/>
          </a:bodyPr>
          <a:lstStyle/>
          <a:p>
            <a:pPr marL="0" indent="0"/>
            <a:r>
              <a:rPr lang="en-GB" sz="2400" b="1" dirty="0"/>
              <a:t>2026 Annual Event &amp; </a:t>
            </a:r>
          </a:p>
          <a:p>
            <a:pPr marL="0" indent="0"/>
            <a:r>
              <a:rPr lang="en-GB" sz="2400" b="1" dirty="0"/>
              <a:t>Open Proposals for the 2027 Symposium</a:t>
            </a:r>
            <a:endParaRPr b="1" dirty="0"/>
          </a:p>
        </p:txBody>
      </p:sp>
      <p:sp>
        <p:nvSpPr>
          <p:cNvPr id="254" name="Google Shape;254;p14"/>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dirty="0">
                <a:solidFill>
                  <a:srgbClr val="004A82"/>
                </a:solidFill>
              </a:rPr>
              <a:t>5</a:t>
            </a:r>
            <a:endParaRPr sz="22133" b="1" dirty="0">
              <a:solidFill>
                <a:srgbClr val="004A82"/>
              </a:solidFill>
            </a:endParaRPr>
          </a:p>
        </p:txBody>
      </p:sp>
      <p:sp>
        <p:nvSpPr>
          <p:cNvPr id="255" name="Google Shape;255;p14"/>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256" name="Google Shape;256;p14"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3" name="Picture 2" descr="A blue and white poster with white text&#10;&#10;AI-generated content may be incorrect.">
            <a:extLst>
              <a:ext uri="{FF2B5EF4-FFF2-40B4-BE49-F238E27FC236}">
                <a16:creationId xmlns:a16="http://schemas.microsoft.com/office/drawing/2014/main" id="{8D3A056D-5B80-016E-7B23-B0A47F5AADD1}"/>
              </a:ext>
            </a:extLst>
          </p:cNvPr>
          <p:cNvPicPr>
            <a:picLocks noChangeAspect="1"/>
          </p:cNvPicPr>
          <p:nvPr/>
        </p:nvPicPr>
        <p:blipFill>
          <a:blip r:embed="rId3"/>
          <a:stretch>
            <a:fillRect/>
          </a:stretch>
        </p:blipFill>
        <p:spPr>
          <a:xfrm>
            <a:off x="0" y="0"/>
            <a:ext cx="12192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3"/>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marL="0" indent="0">
              <a:buSzPts val="2000"/>
            </a:pPr>
            <a:r>
              <a:rPr lang="en-GB" sz="2400" b="1" dirty="0"/>
              <a:t>Presentation of the Newly Elected Presidium &amp; Executive Committee</a:t>
            </a:r>
          </a:p>
        </p:txBody>
      </p:sp>
      <p:sp>
        <p:nvSpPr>
          <p:cNvPr id="167" name="Google Shape;167;p3"/>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a:solidFill>
                  <a:srgbClr val="004A82"/>
                </a:solidFill>
              </a:rPr>
              <a:t>1</a:t>
            </a:r>
            <a:endParaRPr sz="22133" b="1">
              <a:solidFill>
                <a:srgbClr val="004A82"/>
              </a:solidFill>
            </a:endParaRPr>
          </a:p>
        </p:txBody>
      </p:sp>
      <p:sp>
        <p:nvSpPr>
          <p:cNvPr id="168" name="Google Shape;168;p3"/>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169" name="Google Shape;169;p3"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6"/>
          <p:cNvSpPr txBox="1"/>
          <p:nvPr/>
        </p:nvSpPr>
        <p:spPr>
          <a:xfrm>
            <a:off x="554018" y="5402777"/>
            <a:ext cx="6901025" cy="779711"/>
          </a:xfrm>
          <a:prstGeom prst="rect">
            <a:avLst/>
          </a:prstGeom>
          <a:noFill/>
          <a:ln>
            <a:noFill/>
          </a:ln>
        </p:spPr>
        <p:txBody>
          <a:bodyPr spcFirstLastPara="1" wrap="square" lIns="121900" tIns="60933" rIns="121900" bIns="60933" anchor="t" anchorCtr="0">
            <a:spAutoFit/>
          </a:bodyPr>
          <a:lstStyle/>
          <a:p>
            <a:r>
              <a:rPr lang="en-GB" sz="1867" b="1" dirty="0">
                <a:solidFill>
                  <a:srgbClr val="000000"/>
                </a:solidFill>
                <a:latin typeface="Century Gothic" panose="020B0502020202020204" pitchFamily="34" charset="0"/>
                <a:sym typeface="Arial"/>
              </a:rPr>
              <a:t>Chairmen:</a:t>
            </a:r>
            <a:endParaRPr sz="2400" dirty="0">
              <a:latin typeface="Century Gothic" panose="020B0502020202020204" pitchFamily="34" charset="0"/>
            </a:endParaRPr>
          </a:p>
          <a:p>
            <a:pPr marL="1015975" indent="-423323">
              <a:buClr>
                <a:srgbClr val="000000"/>
              </a:buClr>
              <a:buSzPts val="1400"/>
              <a:buFont typeface="Arial"/>
              <a:buChar char="•"/>
            </a:pPr>
            <a:r>
              <a:rPr lang="en-GB" sz="2400" b="1" dirty="0">
                <a:latin typeface="Century Gothic" panose="020B0502020202020204" pitchFamily="34" charset="0"/>
              </a:rPr>
              <a:t>Giuseppe </a:t>
            </a:r>
            <a:r>
              <a:rPr lang="en-GB" sz="2400" b="1" dirty="0" err="1">
                <a:latin typeface="Century Gothic" panose="020B0502020202020204" pitchFamily="34" charset="0"/>
              </a:rPr>
              <a:t>Lacidogna</a:t>
            </a:r>
            <a:endParaRPr lang="en-GB" sz="2400" dirty="0">
              <a:latin typeface="Century Gothic" panose="020B0502020202020204" pitchFamily="34" charset="0"/>
            </a:endParaRPr>
          </a:p>
        </p:txBody>
      </p:sp>
      <p:sp>
        <p:nvSpPr>
          <p:cNvPr id="267" name="Google Shape;267;p16"/>
          <p:cNvSpPr txBox="1">
            <a:spLocks noGrp="1"/>
          </p:cNvSpPr>
          <p:nvPr>
            <p:ph type="title"/>
          </p:nvPr>
        </p:nvSpPr>
        <p:spPr>
          <a:xfrm>
            <a:off x="989988" y="974519"/>
            <a:ext cx="10438161" cy="537784"/>
          </a:xfrm>
          <a:prstGeom prst="rect">
            <a:avLst/>
          </a:prstGeom>
          <a:noFill/>
          <a:ln>
            <a:noFill/>
          </a:ln>
        </p:spPr>
        <p:txBody>
          <a:bodyPr spcFirstLastPara="1" vert="horz" wrap="square" lIns="121900" tIns="121900" rIns="121900" bIns="121900" rtlCol="0" anchor="ctr" anchorCtr="0">
            <a:noAutofit/>
          </a:bodyPr>
          <a:lstStyle/>
          <a:p>
            <a:pPr algn="r"/>
            <a:r>
              <a:rPr lang="en-GB" sz="3733" b="1" dirty="0">
                <a:solidFill>
                  <a:srgbClr val="004A82"/>
                </a:solidFill>
              </a:rPr>
              <a:t>The Nexus of Science, Technology, and Philosophy in Exploring the Future of Society</a:t>
            </a:r>
            <a:br>
              <a:rPr lang="en-GB" sz="3733" b="1" dirty="0">
                <a:solidFill>
                  <a:srgbClr val="004A82"/>
                </a:solidFill>
              </a:rPr>
            </a:br>
            <a:endParaRPr lang="en-GB" sz="3733" dirty="0"/>
          </a:p>
        </p:txBody>
      </p:sp>
      <p:sp>
        <p:nvSpPr>
          <p:cNvPr id="2" name="Subtitle 1">
            <a:extLst>
              <a:ext uri="{FF2B5EF4-FFF2-40B4-BE49-F238E27FC236}">
                <a16:creationId xmlns:a16="http://schemas.microsoft.com/office/drawing/2014/main" id="{2FFDEBFA-C4DC-823B-9362-6995219D8927}"/>
              </a:ext>
            </a:extLst>
          </p:cNvPr>
          <p:cNvSpPr>
            <a:spLocks noGrp="1"/>
          </p:cNvSpPr>
          <p:nvPr>
            <p:ph type="subTitle" idx="1"/>
          </p:nvPr>
        </p:nvSpPr>
        <p:spPr/>
        <p:txBody>
          <a:bodyPr/>
          <a:lstStyle/>
          <a:p>
            <a:endParaRPr lang="en-PT"/>
          </a:p>
        </p:txBody>
      </p:sp>
      <p:grpSp>
        <p:nvGrpSpPr>
          <p:cNvPr id="268" name="Google Shape;268;p16"/>
          <p:cNvGrpSpPr/>
          <p:nvPr/>
        </p:nvGrpSpPr>
        <p:grpSpPr>
          <a:xfrm>
            <a:off x="989987" y="2439700"/>
            <a:ext cx="2439997" cy="2355985"/>
            <a:chOff x="4855892" y="2219920"/>
            <a:chExt cx="1576273" cy="1576273"/>
          </a:xfrm>
        </p:grpSpPr>
        <p:sp>
          <p:nvSpPr>
            <p:cNvPr id="269" name="Google Shape;269;p16"/>
            <p:cNvSpPr/>
            <p:nvPr/>
          </p:nvSpPr>
          <p:spPr>
            <a:xfrm>
              <a:off x="4855892" y="2219920"/>
              <a:ext cx="1576273" cy="1576273"/>
            </a:xfrm>
            <a:prstGeom prst="ellipse">
              <a:avLst/>
            </a:prstGeom>
            <a:noFill/>
            <a:ln w="19050" cap="flat" cmpd="sng">
              <a:solidFill>
                <a:srgbClr val="004A8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pic>
          <p:nvPicPr>
            <p:cNvPr id="270" name="Google Shape;270;p16"/>
            <p:cNvPicPr preferRelativeResize="0"/>
            <p:nvPr/>
          </p:nvPicPr>
          <p:blipFill rotWithShape="1">
            <a:blip r:embed="rId3">
              <a:alphaModFix/>
            </a:blip>
            <a:srcRect l="-753" t="7531" r="753" b="20627"/>
            <a:stretch>
              <a:fillRect/>
            </a:stretch>
          </p:blipFill>
          <p:spPr>
            <a:xfrm>
              <a:off x="5018226" y="2382254"/>
              <a:ext cx="1251604" cy="1251604"/>
            </a:xfrm>
            <a:prstGeom prst="ellipse">
              <a:avLst/>
            </a:prstGeom>
            <a:noFill/>
            <a:ln>
              <a:noFill/>
            </a:ln>
            <a:effectLst>
              <a:outerShdw blurRad="50800" dist="38100" dir="2700000" algn="tl" rotWithShape="0">
                <a:srgbClr val="FFC000">
                  <a:alpha val="40000"/>
                </a:srgbClr>
              </a:outerShdw>
            </a:effectLst>
          </p:spPr>
        </p:pic>
      </p:grpSp>
      <p:pic>
        <p:nvPicPr>
          <p:cNvPr id="6" name="Picture 5" descr="A close-up of several buildings&#10;&#10;AI-generated content may be incorrect.">
            <a:extLst>
              <a:ext uri="{FF2B5EF4-FFF2-40B4-BE49-F238E27FC236}">
                <a16:creationId xmlns:a16="http://schemas.microsoft.com/office/drawing/2014/main" id="{20D690BF-3C65-3A47-F1C0-3F871181A492}"/>
              </a:ext>
            </a:extLst>
          </p:cNvPr>
          <p:cNvPicPr>
            <a:picLocks noChangeAspect="1"/>
          </p:cNvPicPr>
          <p:nvPr/>
        </p:nvPicPr>
        <p:blipFill>
          <a:blip r:embed="rId4"/>
          <a:stretch>
            <a:fillRect/>
          </a:stretch>
        </p:blipFill>
        <p:spPr>
          <a:xfrm>
            <a:off x="4527124" y="2439699"/>
            <a:ext cx="6901025" cy="357741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7"/>
          <p:cNvSpPr txBox="1"/>
          <p:nvPr/>
        </p:nvSpPr>
        <p:spPr>
          <a:xfrm>
            <a:off x="762000" y="3727240"/>
            <a:ext cx="10668000" cy="2503644"/>
          </a:xfrm>
          <a:prstGeom prst="rect">
            <a:avLst/>
          </a:prstGeom>
          <a:noFill/>
          <a:ln>
            <a:noFill/>
          </a:ln>
        </p:spPr>
        <p:txBody>
          <a:bodyPr spcFirstLastPara="1" wrap="square" lIns="121900" tIns="60933" rIns="121900" bIns="60933" anchor="t" anchorCtr="0">
            <a:spAutoFit/>
          </a:bodyPr>
          <a:lstStyle/>
          <a:p>
            <a:r>
              <a:rPr lang="en-GB" sz="1867" dirty="0">
                <a:solidFill>
                  <a:srgbClr val="073763"/>
                </a:solidFill>
                <a:latin typeface="Arial"/>
                <a:ea typeface="Arial"/>
                <a:cs typeface="Arial"/>
                <a:sym typeface="Arial"/>
              </a:rPr>
              <a:t>Call open from January to June, and must be done in the correct form (find on the website and personal area).</a:t>
            </a:r>
            <a:endParaRPr sz="1867" dirty="0">
              <a:solidFill>
                <a:srgbClr val="222222"/>
              </a:solidFill>
              <a:latin typeface="Arial"/>
              <a:ea typeface="Arial"/>
              <a:cs typeface="Arial"/>
              <a:sym typeface="Arial"/>
            </a:endParaRPr>
          </a:p>
          <a:p>
            <a:r>
              <a:rPr lang="en-GB" sz="1867" dirty="0">
                <a:solidFill>
                  <a:srgbClr val="222222"/>
                </a:solidFill>
                <a:latin typeface="Arial"/>
                <a:ea typeface="Arial"/>
                <a:cs typeface="Arial"/>
                <a:sym typeface="Arial"/>
              </a:rPr>
              <a:t> </a:t>
            </a:r>
            <a:endParaRPr sz="2400" dirty="0"/>
          </a:p>
          <a:p>
            <a:r>
              <a:rPr lang="en-GB" sz="1867" b="1" dirty="0">
                <a:solidFill>
                  <a:srgbClr val="073763"/>
                </a:solidFill>
                <a:latin typeface="Arial"/>
                <a:ea typeface="Arial"/>
                <a:cs typeface="Arial"/>
                <a:sym typeface="Arial"/>
              </a:rPr>
              <a:t>Proposals must be submitted to the secretariat (</a:t>
            </a:r>
            <a:r>
              <a:rPr lang="en-GB" sz="1867" b="1" u="sng" dirty="0">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contact@eurasc.eu</a:t>
            </a:r>
            <a:r>
              <a:rPr lang="en-GB" sz="1867" b="1" dirty="0">
                <a:solidFill>
                  <a:srgbClr val="073763"/>
                </a:solidFill>
                <a:latin typeface="Arial"/>
                <a:ea typeface="Arial"/>
                <a:cs typeface="Arial"/>
                <a:sym typeface="Arial"/>
              </a:rPr>
              <a:t>) </a:t>
            </a:r>
            <a:r>
              <a:rPr lang="en-GB" sz="1867" dirty="0">
                <a:solidFill>
                  <a:srgbClr val="073763"/>
                </a:solidFill>
                <a:latin typeface="Arial"/>
                <a:ea typeface="Arial"/>
                <a:cs typeface="Arial"/>
                <a:sym typeface="Arial"/>
              </a:rPr>
              <a:t>to allow for comprehensive evaluation and voting by the Presidium. </a:t>
            </a:r>
          </a:p>
          <a:p>
            <a:endParaRPr lang="en-GB" sz="2400" dirty="0">
              <a:solidFill>
                <a:srgbClr val="073763"/>
              </a:solidFill>
            </a:endParaRPr>
          </a:p>
          <a:p>
            <a:r>
              <a:rPr lang="en-GB" sz="1867" dirty="0">
                <a:solidFill>
                  <a:srgbClr val="073763"/>
                </a:solidFill>
                <a:latin typeface="Arial"/>
                <a:ea typeface="Arial"/>
                <a:cs typeface="Arial"/>
                <a:sym typeface="Arial"/>
              </a:rPr>
              <a:t>The selected hosts will be announced in July /August and disseminated within the Academy  during the next event.</a:t>
            </a:r>
            <a:endParaRPr sz="1867" dirty="0">
              <a:solidFill>
                <a:srgbClr val="222222"/>
              </a:solidFill>
              <a:latin typeface="Arial"/>
              <a:ea typeface="Arial"/>
              <a:cs typeface="Arial"/>
              <a:sym typeface="Arial"/>
            </a:endParaRPr>
          </a:p>
        </p:txBody>
      </p:sp>
      <p:pic>
        <p:nvPicPr>
          <p:cNvPr id="3" name="Picture 2" descr="A close-up of a logo&#10;&#10;AI-generated content may be incorrect.">
            <a:extLst>
              <a:ext uri="{FF2B5EF4-FFF2-40B4-BE49-F238E27FC236}">
                <a16:creationId xmlns:a16="http://schemas.microsoft.com/office/drawing/2014/main" id="{6DF5441F-0F9F-23FC-9985-01536BF5495F}"/>
              </a:ext>
            </a:extLst>
          </p:cNvPr>
          <p:cNvPicPr>
            <a:picLocks noChangeAspect="1"/>
          </p:cNvPicPr>
          <p:nvPr/>
        </p:nvPicPr>
        <p:blipFill>
          <a:blip r:embed="rId4"/>
          <a:stretch>
            <a:fillRect/>
          </a:stretch>
        </p:blipFill>
        <p:spPr>
          <a:xfrm>
            <a:off x="0" y="-612757"/>
            <a:ext cx="12192000" cy="4064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8"/>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marL="0" indent="0"/>
            <a:r>
              <a:rPr lang="en-GB" sz="2400" b="1" dirty="0"/>
              <a:t>Conclusions</a:t>
            </a:r>
            <a:endParaRPr b="1" dirty="0"/>
          </a:p>
        </p:txBody>
      </p:sp>
      <p:sp>
        <p:nvSpPr>
          <p:cNvPr id="285" name="Google Shape;285;p18"/>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a:solidFill>
                  <a:srgbClr val="004A82"/>
                </a:solidFill>
              </a:rPr>
              <a:t>6</a:t>
            </a:r>
            <a:endParaRPr sz="22133" b="1">
              <a:solidFill>
                <a:srgbClr val="004A82"/>
              </a:solidFill>
            </a:endParaRPr>
          </a:p>
        </p:txBody>
      </p:sp>
      <p:sp>
        <p:nvSpPr>
          <p:cNvPr id="286" name="Google Shape;286;p18"/>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287" name="Google Shape;287;p18"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19"/>
          <p:cNvSpPr txBox="1">
            <a:spLocks noGrp="1"/>
          </p:cNvSpPr>
          <p:nvPr>
            <p:ph type="title"/>
          </p:nvPr>
        </p:nvSpPr>
        <p:spPr>
          <a:xfrm>
            <a:off x="13960" y="222482"/>
            <a:ext cx="12164081" cy="995343"/>
          </a:xfrm>
          <a:prstGeom prst="rect">
            <a:avLst/>
          </a:prstGeom>
          <a:noFill/>
          <a:ln>
            <a:noFill/>
          </a:ln>
        </p:spPr>
        <p:txBody>
          <a:bodyPr spcFirstLastPara="1" vert="horz" wrap="square" lIns="121900" tIns="121900" rIns="121900" bIns="121900" rtlCol="0" anchor="ctr" anchorCtr="0">
            <a:noAutofit/>
          </a:bodyPr>
          <a:lstStyle/>
          <a:p>
            <a:pPr algn="ctr"/>
            <a:r>
              <a:rPr lang="en-GB" b="1" dirty="0" err="1"/>
              <a:t>EurASc</a:t>
            </a:r>
            <a:r>
              <a:rPr lang="en-GB" b="1" dirty="0"/>
              <a:t> in NUMBERS</a:t>
            </a:r>
            <a:endParaRPr b="1" dirty="0"/>
          </a:p>
        </p:txBody>
      </p:sp>
      <p:grpSp>
        <p:nvGrpSpPr>
          <p:cNvPr id="293" name="Google Shape;293;p19"/>
          <p:cNvGrpSpPr/>
          <p:nvPr/>
        </p:nvGrpSpPr>
        <p:grpSpPr>
          <a:xfrm>
            <a:off x="9497587" y="4805380"/>
            <a:ext cx="2694412" cy="1672394"/>
            <a:chOff x="7123190" y="3604035"/>
            <a:chExt cx="2020809" cy="1254296"/>
          </a:xfrm>
        </p:grpSpPr>
        <p:pic>
          <p:nvPicPr>
            <p:cNvPr id="294" name="Google Shape;294;p19" descr="A black background with yellow text&#10;&#10;Description automatically generated"/>
            <p:cNvPicPr preferRelativeResize="0"/>
            <p:nvPr/>
          </p:nvPicPr>
          <p:blipFill rotWithShape="1">
            <a:blip r:embed="rId3">
              <a:alphaModFix/>
            </a:blip>
            <a:srcRect l="386" r="84817"/>
            <a:stretch/>
          </p:blipFill>
          <p:spPr>
            <a:xfrm>
              <a:off x="7696755" y="3604035"/>
              <a:ext cx="937648" cy="959784"/>
            </a:xfrm>
            <a:prstGeom prst="rect">
              <a:avLst/>
            </a:prstGeom>
            <a:noFill/>
            <a:ln>
              <a:noFill/>
            </a:ln>
          </p:spPr>
        </p:pic>
        <p:sp>
          <p:nvSpPr>
            <p:cNvPr id="295" name="Google Shape;295;p19"/>
            <p:cNvSpPr/>
            <p:nvPr/>
          </p:nvSpPr>
          <p:spPr>
            <a:xfrm>
              <a:off x="7123190" y="4458214"/>
              <a:ext cx="2020809" cy="400117"/>
            </a:xfrm>
            <a:prstGeom prst="rect">
              <a:avLst/>
            </a:prstGeom>
            <a:noFill/>
            <a:ln>
              <a:noFill/>
            </a:ln>
          </p:spPr>
          <p:txBody>
            <a:bodyPr spcFirstLastPara="1" wrap="square" lIns="121900" tIns="60933" rIns="121900" bIns="60933" anchor="t" anchorCtr="0">
              <a:spAutoFit/>
            </a:bodyPr>
            <a:lstStyle/>
            <a:p>
              <a:pPr algn="ctr"/>
              <a:r>
                <a:rPr lang="en-GB" sz="2667" b="1" dirty="0">
                  <a:solidFill>
                    <a:srgbClr val="C55A11"/>
                  </a:solidFill>
                  <a:latin typeface="Marcellus SC"/>
                  <a:ea typeface="Marcellus SC"/>
                  <a:cs typeface="Marcellus SC"/>
                  <a:sym typeface="Marcellus SC"/>
                </a:rPr>
                <a:t>900 Members</a:t>
              </a:r>
              <a:endParaRPr sz="2400" dirty="0"/>
            </a:p>
          </p:txBody>
        </p:sp>
      </p:grpSp>
      <p:graphicFrame>
        <p:nvGraphicFramePr>
          <p:cNvPr id="296" name="Google Shape;296;p19"/>
          <p:cNvGraphicFramePr/>
          <p:nvPr/>
        </p:nvGraphicFramePr>
        <p:xfrm>
          <a:off x="-17553" y="1734080"/>
          <a:ext cx="12192032" cy="5123921"/>
        </p:xfrm>
        <a:graphic>
          <a:graphicData uri="http://schemas.openxmlformats.org/drawingml/2006/chart">
            <c:chart xmlns:c="http://schemas.openxmlformats.org/drawingml/2006/chart" xmlns:r="http://schemas.openxmlformats.org/officeDocument/2006/relationships" r:id="rId4"/>
          </a:graphicData>
        </a:graphic>
      </p:graphicFrame>
      <p:grpSp>
        <p:nvGrpSpPr>
          <p:cNvPr id="297" name="Google Shape;297;p19"/>
          <p:cNvGrpSpPr/>
          <p:nvPr/>
        </p:nvGrpSpPr>
        <p:grpSpPr>
          <a:xfrm>
            <a:off x="1007676" y="1861074"/>
            <a:ext cx="9286883" cy="2569108"/>
            <a:chOff x="776770" y="1371599"/>
            <a:chExt cx="6965162" cy="1926831"/>
          </a:xfrm>
        </p:grpSpPr>
        <p:grpSp>
          <p:nvGrpSpPr>
            <p:cNvPr id="298" name="Google Shape;298;p19"/>
            <p:cNvGrpSpPr/>
            <p:nvPr/>
          </p:nvGrpSpPr>
          <p:grpSpPr>
            <a:xfrm>
              <a:off x="3088319" y="1496727"/>
              <a:ext cx="779100" cy="1797511"/>
              <a:chOff x="653646" y="187121"/>
              <a:chExt cx="779100" cy="1797511"/>
            </a:xfrm>
          </p:grpSpPr>
          <p:pic>
            <p:nvPicPr>
              <p:cNvPr id="299" name="Google Shape;299;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00" name="Google Shape;300;p19"/>
              <p:cNvSpPr txBox="1"/>
              <p:nvPr/>
            </p:nvSpPr>
            <p:spPr>
              <a:xfrm rot="-5400000">
                <a:off x="105435" y="735331"/>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100 members</a:t>
                </a:r>
                <a:endParaRPr sz="1467" b="1" dirty="0">
                  <a:solidFill>
                    <a:schemeClr val="accent2"/>
                  </a:solidFill>
                  <a:latin typeface="Marcellus SC"/>
                  <a:ea typeface="Marcellus SC"/>
                  <a:cs typeface="Marcellus SC"/>
                  <a:sym typeface="Marcellus SC"/>
                </a:endParaRPr>
              </a:p>
            </p:txBody>
          </p:sp>
        </p:grpSp>
        <p:grpSp>
          <p:nvGrpSpPr>
            <p:cNvPr id="301" name="Google Shape;301;p19"/>
            <p:cNvGrpSpPr/>
            <p:nvPr/>
          </p:nvGrpSpPr>
          <p:grpSpPr>
            <a:xfrm>
              <a:off x="3820256" y="1511706"/>
              <a:ext cx="857886" cy="1782534"/>
              <a:chOff x="574860" y="202099"/>
              <a:chExt cx="857886" cy="1782534"/>
            </a:xfrm>
          </p:grpSpPr>
          <p:pic>
            <p:nvPicPr>
              <p:cNvPr id="302" name="Google Shape;302;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03" name="Google Shape;303;p19"/>
              <p:cNvSpPr txBox="1"/>
              <p:nvPr/>
            </p:nvSpPr>
            <p:spPr>
              <a:xfrm rot="-5400000">
                <a:off x="26649" y="750309"/>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135 members</a:t>
                </a:r>
                <a:endParaRPr sz="1467" b="1" dirty="0">
                  <a:solidFill>
                    <a:schemeClr val="accent2"/>
                  </a:solidFill>
                  <a:latin typeface="Marcellus SC"/>
                  <a:ea typeface="Marcellus SC"/>
                  <a:cs typeface="Marcellus SC"/>
                  <a:sym typeface="Marcellus SC"/>
                </a:endParaRPr>
              </a:p>
            </p:txBody>
          </p:sp>
        </p:grpSp>
        <p:grpSp>
          <p:nvGrpSpPr>
            <p:cNvPr id="304" name="Google Shape;304;p19"/>
            <p:cNvGrpSpPr/>
            <p:nvPr/>
          </p:nvGrpSpPr>
          <p:grpSpPr>
            <a:xfrm>
              <a:off x="4579860" y="1511706"/>
              <a:ext cx="903214" cy="1782532"/>
              <a:chOff x="514775" y="202099"/>
              <a:chExt cx="903214" cy="1782532"/>
            </a:xfrm>
          </p:grpSpPr>
          <p:pic>
            <p:nvPicPr>
              <p:cNvPr id="305" name="Google Shape;305;p19" descr="Man with solid fill"/>
              <p:cNvPicPr preferRelativeResize="0"/>
              <p:nvPr/>
            </p:nvPicPr>
            <p:blipFill rotWithShape="1">
              <a:blip r:embed="rId5">
                <a:alphaModFix/>
              </a:blip>
              <a:srcRect/>
              <a:stretch/>
            </p:blipFill>
            <p:spPr>
              <a:xfrm>
                <a:off x="767060" y="1333702"/>
                <a:ext cx="650929" cy="650929"/>
              </a:xfrm>
              <a:prstGeom prst="rect">
                <a:avLst/>
              </a:prstGeom>
              <a:noFill/>
              <a:ln>
                <a:noFill/>
              </a:ln>
            </p:spPr>
          </p:pic>
          <p:sp>
            <p:nvSpPr>
              <p:cNvPr id="306" name="Google Shape;306;p19"/>
              <p:cNvSpPr txBox="1"/>
              <p:nvPr/>
            </p:nvSpPr>
            <p:spPr>
              <a:xfrm rot="-5400000">
                <a:off x="-33435" y="750309"/>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125 members</a:t>
                </a:r>
                <a:endParaRPr sz="1467" b="1" dirty="0">
                  <a:solidFill>
                    <a:schemeClr val="accent2"/>
                  </a:solidFill>
                  <a:latin typeface="Marcellus SC"/>
                  <a:ea typeface="Marcellus SC"/>
                  <a:cs typeface="Marcellus SC"/>
                  <a:sym typeface="Marcellus SC"/>
                </a:endParaRPr>
              </a:p>
            </p:txBody>
          </p:sp>
        </p:grpSp>
        <p:grpSp>
          <p:nvGrpSpPr>
            <p:cNvPr id="307" name="Google Shape;307;p19"/>
            <p:cNvGrpSpPr/>
            <p:nvPr/>
          </p:nvGrpSpPr>
          <p:grpSpPr>
            <a:xfrm>
              <a:off x="5319742" y="1644470"/>
              <a:ext cx="988811" cy="1649770"/>
              <a:chOff x="443934" y="334863"/>
              <a:chExt cx="988812" cy="1649770"/>
            </a:xfrm>
          </p:grpSpPr>
          <p:pic>
            <p:nvPicPr>
              <p:cNvPr id="308" name="Google Shape;308;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09" name="Google Shape;309;p19"/>
              <p:cNvSpPr txBox="1"/>
              <p:nvPr/>
            </p:nvSpPr>
            <p:spPr>
              <a:xfrm rot="-5400000">
                <a:off x="-104277" y="883073"/>
                <a:ext cx="1324304" cy="227883"/>
              </a:xfrm>
              <a:prstGeom prst="rect">
                <a:avLst/>
              </a:prstGeom>
              <a:noFill/>
              <a:ln>
                <a:noFill/>
              </a:ln>
            </p:spPr>
            <p:txBody>
              <a:bodyPr spcFirstLastPara="1" wrap="square" lIns="121900" tIns="60933" rIns="121900" bIns="60933" anchor="t" anchorCtr="0">
                <a:noAutofit/>
              </a:bodyPr>
              <a:lstStyle/>
              <a:p>
                <a:r>
                  <a:rPr lang="en-GB" sz="1467" b="1">
                    <a:solidFill>
                      <a:schemeClr val="accent2"/>
                    </a:solidFill>
                    <a:latin typeface="Marcellus SC"/>
                    <a:ea typeface="Marcellus SC"/>
                    <a:cs typeface="Marcellus SC"/>
                    <a:sym typeface="Marcellus SC"/>
                  </a:rPr>
                  <a:t>104 members</a:t>
                </a:r>
                <a:endParaRPr sz="1467" b="1">
                  <a:solidFill>
                    <a:schemeClr val="accent2"/>
                  </a:solidFill>
                  <a:latin typeface="Marcellus SC"/>
                  <a:ea typeface="Marcellus SC"/>
                  <a:cs typeface="Marcellus SC"/>
                  <a:sym typeface="Marcellus SC"/>
                </a:endParaRPr>
              </a:p>
            </p:txBody>
          </p:sp>
        </p:grpSp>
        <p:grpSp>
          <p:nvGrpSpPr>
            <p:cNvPr id="310" name="Google Shape;310;p19"/>
            <p:cNvGrpSpPr/>
            <p:nvPr/>
          </p:nvGrpSpPr>
          <p:grpSpPr>
            <a:xfrm>
              <a:off x="6064587" y="1511705"/>
              <a:ext cx="878813" cy="1781711"/>
              <a:chOff x="374142" y="202098"/>
              <a:chExt cx="878813" cy="1781711"/>
            </a:xfrm>
          </p:grpSpPr>
          <p:pic>
            <p:nvPicPr>
              <p:cNvPr id="311" name="Google Shape;311;p19" descr="Man with solid fill"/>
              <p:cNvPicPr preferRelativeResize="0"/>
              <p:nvPr/>
            </p:nvPicPr>
            <p:blipFill rotWithShape="1">
              <a:blip r:embed="rId5">
                <a:alphaModFix/>
              </a:blip>
              <a:srcRect/>
              <a:stretch/>
            </p:blipFill>
            <p:spPr>
              <a:xfrm>
                <a:off x="602026" y="1332880"/>
                <a:ext cx="650929" cy="650929"/>
              </a:xfrm>
              <a:prstGeom prst="rect">
                <a:avLst/>
              </a:prstGeom>
              <a:noFill/>
              <a:ln>
                <a:noFill/>
              </a:ln>
            </p:spPr>
          </p:pic>
          <p:sp>
            <p:nvSpPr>
              <p:cNvPr id="312" name="Google Shape;312;p19"/>
              <p:cNvSpPr txBox="1"/>
              <p:nvPr/>
            </p:nvSpPr>
            <p:spPr>
              <a:xfrm rot="-5400000">
                <a:off x="-174068" y="750308"/>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106 members</a:t>
                </a:r>
                <a:endParaRPr sz="1467" b="1" dirty="0">
                  <a:solidFill>
                    <a:schemeClr val="accent2"/>
                  </a:solidFill>
                  <a:latin typeface="Marcellus SC"/>
                  <a:ea typeface="Marcellus SC"/>
                  <a:cs typeface="Marcellus SC"/>
                  <a:sym typeface="Marcellus SC"/>
                </a:endParaRPr>
              </a:p>
            </p:txBody>
          </p:sp>
        </p:grpSp>
        <p:grpSp>
          <p:nvGrpSpPr>
            <p:cNvPr id="313" name="Google Shape;313;p19"/>
            <p:cNvGrpSpPr/>
            <p:nvPr/>
          </p:nvGrpSpPr>
          <p:grpSpPr>
            <a:xfrm>
              <a:off x="6796525" y="1479336"/>
              <a:ext cx="945407" cy="1814080"/>
              <a:chOff x="296551" y="169728"/>
              <a:chExt cx="945408" cy="1814080"/>
            </a:xfrm>
          </p:grpSpPr>
          <p:pic>
            <p:nvPicPr>
              <p:cNvPr id="314" name="Google Shape;314;p19" descr="Man with solid fill"/>
              <p:cNvPicPr preferRelativeResize="0"/>
              <p:nvPr/>
            </p:nvPicPr>
            <p:blipFill rotWithShape="1">
              <a:blip r:embed="rId5">
                <a:alphaModFix/>
              </a:blip>
              <a:srcRect/>
              <a:stretch/>
            </p:blipFill>
            <p:spPr>
              <a:xfrm>
                <a:off x="591030" y="1332879"/>
                <a:ext cx="650929" cy="650929"/>
              </a:xfrm>
              <a:prstGeom prst="rect">
                <a:avLst/>
              </a:prstGeom>
              <a:noFill/>
              <a:ln>
                <a:noFill/>
              </a:ln>
            </p:spPr>
          </p:pic>
          <p:sp>
            <p:nvSpPr>
              <p:cNvPr id="315" name="Google Shape;315;p19"/>
              <p:cNvSpPr txBox="1"/>
              <p:nvPr/>
            </p:nvSpPr>
            <p:spPr>
              <a:xfrm rot="-5400000">
                <a:off x="-251659" y="717938"/>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38 members</a:t>
                </a:r>
                <a:endParaRPr sz="1467" b="1" dirty="0">
                  <a:solidFill>
                    <a:schemeClr val="accent2"/>
                  </a:solidFill>
                  <a:latin typeface="Marcellus SC"/>
                  <a:ea typeface="Marcellus SC"/>
                  <a:cs typeface="Marcellus SC"/>
                  <a:sym typeface="Marcellus SC"/>
                </a:endParaRPr>
              </a:p>
            </p:txBody>
          </p:sp>
        </p:grpSp>
        <p:grpSp>
          <p:nvGrpSpPr>
            <p:cNvPr id="316" name="Google Shape;316;p19"/>
            <p:cNvGrpSpPr/>
            <p:nvPr/>
          </p:nvGrpSpPr>
          <p:grpSpPr>
            <a:xfrm>
              <a:off x="2345986" y="1496727"/>
              <a:ext cx="711906" cy="1797511"/>
              <a:chOff x="720840" y="187121"/>
              <a:chExt cx="711906" cy="1797511"/>
            </a:xfrm>
          </p:grpSpPr>
          <p:pic>
            <p:nvPicPr>
              <p:cNvPr id="317" name="Google Shape;317;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18" name="Google Shape;318;p19"/>
              <p:cNvSpPr txBox="1"/>
              <p:nvPr/>
            </p:nvSpPr>
            <p:spPr>
              <a:xfrm rot="-5400000">
                <a:off x="172629" y="735331"/>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62 members</a:t>
                </a:r>
                <a:endParaRPr sz="1467" b="1" dirty="0">
                  <a:solidFill>
                    <a:schemeClr val="accent2"/>
                  </a:solidFill>
                  <a:latin typeface="Marcellus SC"/>
                  <a:ea typeface="Marcellus SC"/>
                  <a:cs typeface="Marcellus SC"/>
                  <a:sym typeface="Marcellus SC"/>
                </a:endParaRPr>
              </a:p>
            </p:txBody>
          </p:sp>
        </p:grpSp>
        <p:grpSp>
          <p:nvGrpSpPr>
            <p:cNvPr id="319" name="Google Shape;319;p19"/>
            <p:cNvGrpSpPr/>
            <p:nvPr/>
          </p:nvGrpSpPr>
          <p:grpSpPr>
            <a:xfrm>
              <a:off x="1591408" y="1371599"/>
              <a:ext cx="650929" cy="1926831"/>
              <a:chOff x="781816" y="57801"/>
              <a:chExt cx="650929" cy="1926831"/>
            </a:xfrm>
          </p:grpSpPr>
          <p:pic>
            <p:nvPicPr>
              <p:cNvPr id="320" name="Google Shape;320;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21" name="Google Shape;321;p19"/>
              <p:cNvSpPr txBox="1"/>
              <p:nvPr/>
            </p:nvSpPr>
            <p:spPr>
              <a:xfrm rot="-5400000">
                <a:off x="238657" y="606012"/>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36 members</a:t>
                </a:r>
                <a:endParaRPr sz="1467" b="1" dirty="0">
                  <a:solidFill>
                    <a:schemeClr val="accent2"/>
                  </a:solidFill>
                  <a:latin typeface="Marcellus SC"/>
                  <a:ea typeface="Marcellus SC"/>
                  <a:cs typeface="Marcellus SC"/>
                  <a:sym typeface="Marcellus SC"/>
                </a:endParaRPr>
              </a:p>
            </p:txBody>
          </p:sp>
        </p:grpSp>
        <p:grpSp>
          <p:nvGrpSpPr>
            <p:cNvPr id="322" name="Google Shape;322;p19"/>
            <p:cNvGrpSpPr/>
            <p:nvPr/>
          </p:nvGrpSpPr>
          <p:grpSpPr>
            <a:xfrm>
              <a:off x="776770" y="1371599"/>
              <a:ext cx="650929" cy="1922640"/>
              <a:chOff x="781816" y="61992"/>
              <a:chExt cx="650929" cy="1922640"/>
            </a:xfrm>
          </p:grpSpPr>
          <p:pic>
            <p:nvPicPr>
              <p:cNvPr id="323" name="Google Shape;323;p19" descr="Man with solid fill"/>
              <p:cNvPicPr preferRelativeResize="0"/>
              <p:nvPr/>
            </p:nvPicPr>
            <p:blipFill rotWithShape="1">
              <a:blip r:embed="rId5">
                <a:alphaModFix/>
              </a:blip>
              <a:srcRect/>
              <a:stretch/>
            </p:blipFill>
            <p:spPr>
              <a:xfrm>
                <a:off x="781816" y="1333703"/>
                <a:ext cx="650929" cy="650929"/>
              </a:xfrm>
              <a:prstGeom prst="rect">
                <a:avLst/>
              </a:prstGeom>
              <a:noFill/>
              <a:ln>
                <a:noFill/>
              </a:ln>
            </p:spPr>
          </p:pic>
          <p:sp>
            <p:nvSpPr>
              <p:cNvPr id="324" name="Google Shape;324;p19"/>
              <p:cNvSpPr txBox="1"/>
              <p:nvPr/>
            </p:nvSpPr>
            <p:spPr>
              <a:xfrm rot="-5400000">
                <a:off x="300882" y="610203"/>
                <a:ext cx="1324304" cy="227883"/>
              </a:xfrm>
              <a:prstGeom prst="rect">
                <a:avLst/>
              </a:prstGeom>
              <a:noFill/>
              <a:ln>
                <a:noFill/>
              </a:ln>
            </p:spPr>
            <p:txBody>
              <a:bodyPr spcFirstLastPara="1" wrap="square" lIns="121900" tIns="60933" rIns="121900" bIns="60933" anchor="t" anchorCtr="0">
                <a:noAutofit/>
              </a:bodyPr>
              <a:lstStyle/>
              <a:p>
                <a:r>
                  <a:rPr lang="en-GB" sz="1467" b="1" dirty="0">
                    <a:solidFill>
                      <a:schemeClr val="accent2"/>
                    </a:solidFill>
                    <a:latin typeface="Marcellus SC"/>
                    <a:ea typeface="Marcellus SC"/>
                    <a:cs typeface="Marcellus SC"/>
                    <a:sym typeface="Marcellus SC"/>
                  </a:rPr>
                  <a:t>190 members</a:t>
                </a:r>
                <a:endParaRPr sz="1467" b="1" dirty="0">
                  <a:solidFill>
                    <a:schemeClr val="accent2"/>
                  </a:solidFill>
                  <a:latin typeface="Marcellus SC"/>
                  <a:ea typeface="Marcellus SC"/>
                  <a:cs typeface="Marcellus SC"/>
                  <a:sym typeface="Marcellus SC"/>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293"/>
                                        </p:tgtEl>
                                        <p:attrNameLst>
                                          <p:attrName>style.visibility</p:attrName>
                                        </p:attrNameLst>
                                      </p:cBhvr>
                                      <p:to>
                                        <p:strVal val="visible"/>
                                      </p:to>
                                    </p:set>
                                    <p:animEffect transition="in" filter="fade">
                                      <p:cBhvr>
                                        <p:cTn id="7" dur="1750"/>
                                        <p:tgtEl>
                                          <p:spTgt spid="293"/>
                                        </p:tgtEl>
                                      </p:cBhvr>
                                    </p:animEffect>
                                  </p:childTnLst>
                                </p:cTn>
                              </p:par>
                              <p:par>
                                <p:cTn id="8" presetID="10" presetClass="entr" presetSubtype="0" fill="hold" nodeType="withEffect">
                                  <p:stCondLst>
                                    <p:cond delay="1250"/>
                                  </p:stCondLst>
                                  <p:childTnLst>
                                    <p:set>
                                      <p:cBhvr>
                                        <p:cTn id="9" dur="1" fill="hold">
                                          <p:stCondLst>
                                            <p:cond delay="0"/>
                                          </p:stCondLst>
                                        </p:cTn>
                                        <p:tgtEl>
                                          <p:spTgt spid="297"/>
                                        </p:tgtEl>
                                        <p:attrNameLst>
                                          <p:attrName>style.visibility</p:attrName>
                                        </p:attrNameLst>
                                      </p:cBhvr>
                                      <p:to>
                                        <p:strVal val="visible"/>
                                      </p:to>
                                    </p:set>
                                    <p:animEffect transition="in" filter="fade">
                                      <p:cBhvr>
                                        <p:cTn id="10" dur="500"/>
                                        <p:tgtEl>
                                          <p:spTgt spid="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p20"/>
          <p:cNvPicPr preferRelativeResize="0"/>
          <p:nvPr/>
        </p:nvPicPr>
        <p:blipFill rotWithShape="1">
          <a:blip r:embed="rId3">
            <a:alphaModFix/>
          </a:blip>
          <a:srcRect r="20987" b="36235"/>
          <a:stretch>
            <a:fillRect/>
          </a:stretch>
        </p:blipFill>
        <p:spPr>
          <a:xfrm>
            <a:off x="1930613" y="1742787"/>
            <a:ext cx="8626617" cy="4189720"/>
          </a:xfrm>
          <a:prstGeom prst="rect">
            <a:avLst/>
          </a:prstGeom>
          <a:noFill/>
          <a:ln>
            <a:noFill/>
          </a:ln>
        </p:spPr>
      </p:pic>
      <p:sp>
        <p:nvSpPr>
          <p:cNvPr id="331" name="Google Shape;331;p20"/>
          <p:cNvSpPr txBox="1"/>
          <p:nvPr/>
        </p:nvSpPr>
        <p:spPr>
          <a:xfrm>
            <a:off x="1" y="5833760"/>
            <a:ext cx="3827228" cy="370800"/>
          </a:xfrm>
          <a:prstGeom prst="rect">
            <a:avLst/>
          </a:prstGeom>
          <a:noFill/>
          <a:ln>
            <a:noFill/>
          </a:ln>
        </p:spPr>
        <p:txBody>
          <a:bodyPr spcFirstLastPara="1" wrap="square" lIns="121900" tIns="0" rIns="121900" bIns="0" anchor="ctr" anchorCtr="0">
            <a:noAutofit/>
          </a:bodyPr>
          <a:lstStyle/>
          <a:p>
            <a:pPr algn="ctr">
              <a:buClr>
                <a:srgbClr val="000000"/>
              </a:buClr>
              <a:buSzPts val="2000"/>
            </a:pPr>
            <a:r>
              <a:rPr lang="en-GB" sz="2667">
                <a:solidFill>
                  <a:schemeClr val="dk1"/>
                </a:solidFill>
                <a:latin typeface="Marcellus"/>
                <a:ea typeface="Marcellus"/>
                <a:cs typeface="Marcellus"/>
                <a:sym typeface="Marcellus"/>
              </a:rPr>
              <a:t>European Members</a:t>
            </a:r>
            <a:endParaRPr sz="2667">
              <a:solidFill>
                <a:schemeClr val="dk1"/>
              </a:solidFill>
              <a:latin typeface="Marcellus"/>
              <a:ea typeface="Marcellus"/>
              <a:cs typeface="Marcellus"/>
              <a:sym typeface="Marcellus"/>
            </a:endParaRPr>
          </a:p>
        </p:txBody>
      </p:sp>
      <p:sp>
        <p:nvSpPr>
          <p:cNvPr id="332" name="Google Shape;332;p20"/>
          <p:cNvSpPr txBox="1"/>
          <p:nvPr/>
        </p:nvSpPr>
        <p:spPr>
          <a:xfrm>
            <a:off x="942500" y="3493751"/>
            <a:ext cx="10290000" cy="719200"/>
          </a:xfrm>
          <a:prstGeom prst="rect">
            <a:avLst/>
          </a:prstGeom>
          <a:noFill/>
          <a:ln>
            <a:noFill/>
          </a:ln>
        </p:spPr>
        <p:txBody>
          <a:bodyPr spcFirstLastPara="1" wrap="square" lIns="121900" tIns="0" rIns="121900" bIns="0" anchor="ctr" anchorCtr="0">
            <a:noAutofit/>
          </a:bodyPr>
          <a:lstStyle/>
          <a:p>
            <a:pPr algn="ctr">
              <a:buClr>
                <a:srgbClr val="000000"/>
              </a:buClr>
              <a:buSzPts val="2800"/>
            </a:pPr>
            <a:r>
              <a:rPr lang="en-GB" sz="3733" b="1" dirty="0">
                <a:solidFill>
                  <a:srgbClr val="004A82"/>
                </a:solidFill>
                <a:latin typeface="Marcellus SC"/>
                <a:ea typeface="Marcellus SC"/>
                <a:cs typeface="Marcellus SC"/>
                <a:sym typeface="Marcellus SC"/>
              </a:rPr>
              <a:t>900 active MEMBERS to date</a:t>
            </a:r>
            <a:endParaRPr sz="2400" dirty="0"/>
          </a:p>
          <a:p>
            <a:pPr algn="ctr">
              <a:buClr>
                <a:srgbClr val="000000"/>
              </a:buClr>
              <a:buSzPts val="2800"/>
            </a:pPr>
            <a:r>
              <a:rPr lang="en-GB" sz="3733" b="1" dirty="0">
                <a:solidFill>
                  <a:srgbClr val="004A82"/>
                </a:solidFill>
                <a:latin typeface="Marcellus SC"/>
                <a:ea typeface="Marcellus SC"/>
                <a:cs typeface="Marcellus SC"/>
                <a:sym typeface="Marcellus SC"/>
              </a:rPr>
              <a:t>From 57 countries</a:t>
            </a:r>
            <a:endParaRPr sz="2400" dirty="0"/>
          </a:p>
        </p:txBody>
      </p:sp>
      <p:sp>
        <p:nvSpPr>
          <p:cNvPr id="333" name="Google Shape;333;p20"/>
          <p:cNvSpPr txBox="1"/>
          <p:nvPr/>
        </p:nvSpPr>
        <p:spPr>
          <a:xfrm>
            <a:off x="1093076" y="5276115"/>
            <a:ext cx="1647200" cy="457200"/>
          </a:xfrm>
          <a:prstGeom prst="rect">
            <a:avLst/>
          </a:prstGeom>
          <a:noFill/>
          <a:ln>
            <a:noFill/>
          </a:ln>
        </p:spPr>
        <p:txBody>
          <a:bodyPr spcFirstLastPara="1" wrap="square" lIns="121900" tIns="0" rIns="121900" bIns="0" anchor="ctr" anchorCtr="0">
            <a:noAutofit/>
          </a:bodyPr>
          <a:lstStyle/>
          <a:p>
            <a:pPr algn="ctr">
              <a:buClr>
                <a:srgbClr val="000000"/>
              </a:buClr>
              <a:buSzPts val="2500"/>
            </a:pPr>
            <a:r>
              <a:rPr lang="en-GB" sz="3333">
                <a:solidFill>
                  <a:schemeClr val="dk2"/>
                </a:solidFill>
                <a:latin typeface="Marcellus"/>
                <a:ea typeface="Marcellus"/>
                <a:cs typeface="Marcellus"/>
                <a:sym typeface="Marcellus"/>
              </a:rPr>
              <a:t>78%</a:t>
            </a:r>
            <a:endParaRPr sz="3333">
              <a:solidFill>
                <a:schemeClr val="dk2"/>
              </a:solidFill>
              <a:latin typeface="Marcellus"/>
              <a:ea typeface="Marcellus"/>
              <a:cs typeface="Marcellus"/>
              <a:sym typeface="Marcellus"/>
            </a:endParaRPr>
          </a:p>
        </p:txBody>
      </p:sp>
      <p:sp>
        <p:nvSpPr>
          <p:cNvPr id="334" name="Google Shape;334;p20"/>
          <p:cNvSpPr txBox="1"/>
          <p:nvPr/>
        </p:nvSpPr>
        <p:spPr>
          <a:xfrm>
            <a:off x="8361757" y="5747107"/>
            <a:ext cx="3830243" cy="370800"/>
          </a:xfrm>
          <a:prstGeom prst="rect">
            <a:avLst/>
          </a:prstGeom>
          <a:noFill/>
          <a:ln>
            <a:noFill/>
          </a:ln>
        </p:spPr>
        <p:txBody>
          <a:bodyPr spcFirstLastPara="1" wrap="square" lIns="121900" tIns="0" rIns="121900" bIns="0" anchor="ctr" anchorCtr="0">
            <a:noAutofit/>
          </a:bodyPr>
          <a:lstStyle/>
          <a:p>
            <a:pPr algn="ctr">
              <a:buClr>
                <a:srgbClr val="000000"/>
              </a:buClr>
              <a:buSzPts val="2000"/>
            </a:pPr>
            <a:r>
              <a:rPr lang="en-GB" sz="2667" dirty="0">
                <a:solidFill>
                  <a:schemeClr val="dk1"/>
                </a:solidFill>
                <a:latin typeface="Marcellus"/>
                <a:ea typeface="Marcellus"/>
                <a:cs typeface="Marcellus"/>
                <a:sym typeface="Marcellus"/>
              </a:rPr>
              <a:t>Non-EU Members</a:t>
            </a:r>
            <a:endParaRPr sz="2667" dirty="0">
              <a:solidFill>
                <a:schemeClr val="dk1"/>
              </a:solidFill>
              <a:latin typeface="Marcellus"/>
              <a:ea typeface="Marcellus"/>
              <a:cs typeface="Marcellus"/>
              <a:sym typeface="Marcellus"/>
            </a:endParaRPr>
          </a:p>
        </p:txBody>
      </p:sp>
      <p:sp>
        <p:nvSpPr>
          <p:cNvPr id="335" name="Google Shape;335;p20"/>
          <p:cNvSpPr txBox="1"/>
          <p:nvPr/>
        </p:nvSpPr>
        <p:spPr>
          <a:xfrm>
            <a:off x="9453279" y="5214004"/>
            <a:ext cx="1647200" cy="457200"/>
          </a:xfrm>
          <a:prstGeom prst="rect">
            <a:avLst/>
          </a:prstGeom>
          <a:noFill/>
          <a:ln>
            <a:noFill/>
          </a:ln>
        </p:spPr>
        <p:txBody>
          <a:bodyPr spcFirstLastPara="1" wrap="square" lIns="121900" tIns="0" rIns="121900" bIns="0" anchor="ctr" anchorCtr="0">
            <a:noAutofit/>
          </a:bodyPr>
          <a:lstStyle/>
          <a:p>
            <a:pPr algn="ctr">
              <a:buClr>
                <a:srgbClr val="000000"/>
              </a:buClr>
              <a:buSzPts val="2500"/>
            </a:pPr>
            <a:r>
              <a:rPr lang="en-GB" sz="3333">
                <a:solidFill>
                  <a:schemeClr val="dk2"/>
                </a:solidFill>
                <a:latin typeface="Marcellus"/>
                <a:ea typeface="Marcellus"/>
                <a:cs typeface="Marcellus"/>
                <a:sym typeface="Marcellus"/>
              </a:rPr>
              <a:t>22%</a:t>
            </a:r>
            <a:endParaRPr sz="3333">
              <a:solidFill>
                <a:schemeClr val="dk2"/>
              </a:solidFill>
              <a:latin typeface="Marcellus"/>
              <a:ea typeface="Marcellus"/>
              <a:cs typeface="Marcellus"/>
              <a:sym typeface="Marcellus"/>
            </a:endParaRPr>
          </a:p>
        </p:txBody>
      </p:sp>
      <p:sp>
        <p:nvSpPr>
          <p:cNvPr id="336" name="Google Shape;336;p20"/>
          <p:cNvSpPr txBox="1">
            <a:spLocks noGrp="1"/>
          </p:cNvSpPr>
          <p:nvPr>
            <p:ph type="title"/>
          </p:nvPr>
        </p:nvSpPr>
        <p:spPr>
          <a:xfrm>
            <a:off x="0" y="258795"/>
            <a:ext cx="12192000" cy="1700800"/>
          </a:xfrm>
          <a:prstGeom prst="rect">
            <a:avLst/>
          </a:prstGeom>
          <a:noFill/>
          <a:ln>
            <a:noFill/>
          </a:ln>
        </p:spPr>
        <p:txBody>
          <a:bodyPr spcFirstLastPara="1" vert="horz" wrap="square" lIns="121900" tIns="121900" rIns="121900" bIns="121900" rtlCol="0" anchor="ctr" anchorCtr="0">
            <a:noAutofit/>
          </a:bodyPr>
          <a:lstStyle/>
          <a:p>
            <a:pPr algn="ctr"/>
            <a:r>
              <a:rPr lang="en-GB" b="1" dirty="0">
                <a:solidFill>
                  <a:srgbClr val="004A82"/>
                </a:solidFill>
              </a:rPr>
              <a:t>1617 members since its foundation in 2002</a:t>
            </a:r>
            <a:endParaRPr dirty="0"/>
          </a:p>
        </p:txBody>
      </p:sp>
      <p:cxnSp>
        <p:nvCxnSpPr>
          <p:cNvPr id="337" name="Google Shape;337;p20"/>
          <p:cNvCxnSpPr/>
          <p:nvPr/>
        </p:nvCxnSpPr>
        <p:spPr>
          <a:xfrm>
            <a:off x="950527" y="6352885"/>
            <a:ext cx="10290440" cy="0"/>
          </a:xfrm>
          <a:prstGeom prst="straightConnector1">
            <a:avLst/>
          </a:prstGeom>
          <a:noFill/>
          <a:ln w="19050" cap="flat" cmpd="sng">
            <a:solidFill>
              <a:schemeClr val="dk2"/>
            </a:solidFill>
            <a:prstDash val="solid"/>
            <a:round/>
            <a:headEnd type="none" w="sm" len="sm"/>
            <a:tailEnd type="none" w="sm" len="sm"/>
          </a:ln>
        </p:spPr>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1"/>
          <p:cNvSpPr txBox="1">
            <a:spLocks noGrp="1"/>
          </p:cNvSpPr>
          <p:nvPr>
            <p:ph type="title"/>
          </p:nvPr>
        </p:nvSpPr>
        <p:spPr>
          <a:xfrm>
            <a:off x="950967" y="731533"/>
            <a:ext cx="10290000" cy="637600"/>
          </a:xfrm>
          <a:prstGeom prst="rect">
            <a:avLst/>
          </a:prstGeom>
          <a:noFill/>
          <a:ln>
            <a:noFill/>
          </a:ln>
        </p:spPr>
        <p:txBody>
          <a:bodyPr spcFirstLastPara="1" vert="horz" wrap="square" lIns="121900" tIns="121900" rIns="121900" bIns="121900" rtlCol="0" anchor="ctr" anchorCtr="0">
            <a:noAutofit/>
          </a:bodyPr>
          <a:lstStyle/>
          <a:p>
            <a:r>
              <a:rPr lang="en-GB" b="1"/>
              <a:t>HONORARY MEMBERS</a:t>
            </a:r>
            <a:endParaRPr/>
          </a:p>
        </p:txBody>
      </p:sp>
      <p:grpSp>
        <p:nvGrpSpPr>
          <p:cNvPr id="343" name="Google Shape;343;p21"/>
          <p:cNvGrpSpPr/>
          <p:nvPr/>
        </p:nvGrpSpPr>
        <p:grpSpPr>
          <a:xfrm>
            <a:off x="70277" y="2267637"/>
            <a:ext cx="2872228" cy="3483463"/>
            <a:chOff x="332880" y="2219920"/>
            <a:chExt cx="2154171" cy="2612597"/>
          </a:xfrm>
        </p:grpSpPr>
        <p:sp>
          <p:nvSpPr>
            <p:cNvPr id="344" name="Google Shape;344;p21"/>
            <p:cNvSpPr txBox="1"/>
            <p:nvPr/>
          </p:nvSpPr>
          <p:spPr>
            <a:xfrm>
              <a:off x="332880" y="4164276"/>
              <a:ext cx="2154171" cy="316800"/>
            </a:xfrm>
            <a:prstGeom prst="rect">
              <a:avLst/>
            </a:prstGeom>
            <a:noFill/>
            <a:ln>
              <a:noFill/>
            </a:ln>
          </p:spPr>
          <p:txBody>
            <a:bodyPr spcFirstLastPara="1" wrap="square" lIns="121900" tIns="121900" rIns="121900" bIns="121900" anchor="ctr" anchorCtr="0">
              <a:noAutofit/>
            </a:bodyPr>
            <a:lstStyle/>
            <a:p>
              <a:pPr algn="ctr">
                <a:buClr>
                  <a:srgbClr val="000000"/>
                </a:buClr>
                <a:buSzPts val="2000"/>
              </a:pPr>
              <a:r>
                <a:rPr lang="en-GB" sz="2667">
                  <a:solidFill>
                    <a:schemeClr val="dk1"/>
                  </a:solidFill>
                  <a:latin typeface="Marcellus"/>
                  <a:ea typeface="Marcellus"/>
                  <a:cs typeface="Marcellus"/>
                  <a:sym typeface="Marcellus"/>
                </a:rPr>
                <a:t>NOBEL PRIZE</a:t>
              </a:r>
              <a:endParaRPr sz="2667">
                <a:solidFill>
                  <a:schemeClr val="dk1"/>
                </a:solidFill>
                <a:latin typeface="Marcellus"/>
                <a:ea typeface="Marcellus"/>
                <a:cs typeface="Marcellus"/>
                <a:sym typeface="Marcellus"/>
              </a:endParaRPr>
            </a:p>
          </p:txBody>
        </p:sp>
        <p:sp>
          <p:nvSpPr>
            <p:cNvPr id="345" name="Google Shape;345;p21"/>
            <p:cNvSpPr txBox="1"/>
            <p:nvPr/>
          </p:nvSpPr>
          <p:spPr>
            <a:xfrm>
              <a:off x="1065865" y="4585917"/>
              <a:ext cx="688200" cy="246600"/>
            </a:xfrm>
            <a:prstGeom prst="rect">
              <a:avLst/>
            </a:prstGeom>
            <a:noFill/>
            <a:ln>
              <a:noFill/>
            </a:ln>
          </p:spPr>
          <p:txBody>
            <a:bodyPr spcFirstLastPara="1" wrap="square" lIns="0" tIns="0" rIns="0" bIns="0" anchor="ctr" anchorCtr="0">
              <a:noAutofit/>
            </a:bodyPr>
            <a:lstStyle/>
            <a:p>
              <a:pPr algn="ctr">
                <a:buClr>
                  <a:srgbClr val="000000"/>
                </a:buClr>
                <a:buSzPts val="2000"/>
              </a:pPr>
              <a:r>
                <a:rPr lang="en-GB" sz="2667" dirty="0">
                  <a:solidFill>
                    <a:schemeClr val="dk1"/>
                  </a:solidFill>
                  <a:latin typeface="Libre Baskerville"/>
                  <a:ea typeface="Libre Baskerville"/>
                  <a:cs typeface="Libre Baskerville"/>
                  <a:sym typeface="Libre Baskerville"/>
                </a:rPr>
                <a:t>32</a:t>
              </a:r>
              <a:endParaRPr sz="2667" dirty="0">
                <a:solidFill>
                  <a:schemeClr val="dk1"/>
                </a:solidFill>
                <a:latin typeface="Libre Baskerville"/>
                <a:ea typeface="Libre Baskerville"/>
                <a:cs typeface="Libre Baskerville"/>
                <a:sym typeface="Libre Baskerville"/>
              </a:endParaRPr>
            </a:p>
          </p:txBody>
        </p:sp>
        <p:cxnSp>
          <p:nvCxnSpPr>
            <p:cNvPr id="346" name="Google Shape;346;p21"/>
            <p:cNvCxnSpPr/>
            <p:nvPr/>
          </p:nvCxnSpPr>
          <p:spPr>
            <a:xfrm>
              <a:off x="713224" y="4059434"/>
              <a:ext cx="1393482" cy="0"/>
            </a:xfrm>
            <a:prstGeom prst="straightConnector1">
              <a:avLst/>
            </a:prstGeom>
            <a:noFill/>
            <a:ln w="19050" cap="flat" cmpd="sng">
              <a:solidFill>
                <a:srgbClr val="004A82"/>
              </a:solidFill>
              <a:prstDash val="solid"/>
              <a:round/>
              <a:headEnd type="none" w="sm" len="sm"/>
              <a:tailEnd type="none" w="sm" len="sm"/>
            </a:ln>
          </p:spPr>
        </p:cxnSp>
        <p:grpSp>
          <p:nvGrpSpPr>
            <p:cNvPr id="347" name="Google Shape;347;p21"/>
            <p:cNvGrpSpPr/>
            <p:nvPr/>
          </p:nvGrpSpPr>
          <p:grpSpPr>
            <a:xfrm>
              <a:off x="621829" y="2219920"/>
              <a:ext cx="1576273" cy="1576273"/>
              <a:chOff x="567782" y="2222551"/>
              <a:chExt cx="1576273" cy="1576273"/>
            </a:xfrm>
          </p:grpSpPr>
          <p:sp>
            <p:nvSpPr>
              <p:cNvPr id="348" name="Google Shape;348;p21"/>
              <p:cNvSpPr/>
              <p:nvPr/>
            </p:nvSpPr>
            <p:spPr>
              <a:xfrm>
                <a:off x="567782" y="2222551"/>
                <a:ext cx="1576273" cy="1576273"/>
              </a:xfrm>
              <a:prstGeom prst="ellipse">
                <a:avLst/>
              </a:prstGeom>
              <a:noFill/>
              <a:ln w="19050" cap="flat" cmpd="sng">
                <a:solidFill>
                  <a:srgbClr val="004A8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pic>
            <p:nvPicPr>
              <p:cNvPr id="349" name="Google Shape;349;p21"/>
              <p:cNvPicPr preferRelativeResize="0"/>
              <p:nvPr/>
            </p:nvPicPr>
            <p:blipFill rotWithShape="1">
              <a:blip r:embed="rId3">
                <a:alphaModFix/>
              </a:blip>
              <a:srcRect l="800" r="799"/>
              <a:stretch/>
            </p:blipFill>
            <p:spPr>
              <a:xfrm>
                <a:off x="730116" y="2384885"/>
                <a:ext cx="1251604" cy="1251604"/>
              </a:xfrm>
              <a:prstGeom prst="ellipse">
                <a:avLst/>
              </a:prstGeom>
              <a:noFill/>
              <a:ln>
                <a:noFill/>
              </a:ln>
              <a:effectLst>
                <a:outerShdw blurRad="50800" dist="38100" dir="2700000" algn="tl" rotWithShape="0">
                  <a:srgbClr val="FFC000">
                    <a:alpha val="40000"/>
                  </a:srgbClr>
                </a:outerShdw>
              </a:effectLst>
            </p:spPr>
          </p:pic>
        </p:grpSp>
      </p:grpSp>
      <p:grpSp>
        <p:nvGrpSpPr>
          <p:cNvPr id="350" name="Google Shape;350;p21"/>
          <p:cNvGrpSpPr/>
          <p:nvPr/>
        </p:nvGrpSpPr>
        <p:grpSpPr>
          <a:xfrm>
            <a:off x="3083122" y="2267638"/>
            <a:ext cx="2872228" cy="3485164"/>
            <a:chOff x="2428033" y="2219921"/>
            <a:chExt cx="2154171" cy="2613873"/>
          </a:xfrm>
        </p:grpSpPr>
        <p:sp>
          <p:nvSpPr>
            <p:cNvPr id="351" name="Google Shape;351;p21"/>
            <p:cNvSpPr txBox="1"/>
            <p:nvPr/>
          </p:nvSpPr>
          <p:spPr>
            <a:xfrm>
              <a:off x="3134468" y="4587194"/>
              <a:ext cx="741300" cy="246600"/>
            </a:xfrm>
            <a:prstGeom prst="rect">
              <a:avLst/>
            </a:prstGeom>
            <a:noFill/>
            <a:ln>
              <a:noFill/>
            </a:ln>
          </p:spPr>
          <p:txBody>
            <a:bodyPr spcFirstLastPara="1" wrap="square" lIns="0" tIns="0" rIns="0" bIns="0" anchor="ctr" anchorCtr="0">
              <a:noAutofit/>
            </a:bodyPr>
            <a:lstStyle/>
            <a:p>
              <a:pPr algn="ctr">
                <a:buClr>
                  <a:srgbClr val="000000"/>
                </a:buClr>
                <a:buSzPts val="2000"/>
              </a:pPr>
              <a:r>
                <a:rPr lang="en-GB" sz="2667" dirty="0">
                  <a:solidFill>
                    <a:schemeClr val="dk1"/>
                  </a:solidFill>
                  <a:latin typeface="Libre Baskerville"/>
                  <a:ea typeface="Libre Baskerville"/>
                  <a:cs typeface="Libre Baskerville"/>
                  <a:sym typeface="Libre Baskerville"/>
                </a:rPr>
                <a:t>15</a:t>
              </a:r>
              <a:endParaRPr sz="2667" dirty="0">
                <a:solidFill>
                  <a:schemeClr val="dk1"/>
                </a:solidFill>
                <a:latin typeface="Libre Baskerville"/>
                <a:ea typeface="Libre Baskerville"/>
                <a:cs typeface="Libre Baskerville"/>
                <a:sym typeface="Libre Baskerville"/>
              </a:endParaRPr>
            </a:p>
          </p:txBody>
        </p:sp>
        <p:grpSp>
          <p:nvGrpSpPr>
            <p:cNvPr id="352" name="Google Shape;352;p21"/>
            <p:cNvGrpSpPr/>
            <p:nvPr/>
          </p:nvGrpSpPr>
          <p:grpSpPr>
            <a:xfrm>
              <a:off x="2716982" y="2219921"/>
              <a:ext cx="1576273" cy="1576273"/>
              <a:chOff x="2711837" y="2219921"/>
              <a:chExt cx="1576273" cy="1576273"/>
            </a:xfrm>
          </p:grpSpPr>
          <p:sp>
            <p:nvSpPr>
              <p:cNvPr id="353" name="Google Shape;353;p21"/>
              <p:cNvSpPr/>
              <p:nvPr/>
            </p:nvSpPr>
            <p:spPr>
              <a:xfrm>
                <a:off x="2711837" y="2219921"/>
                <a:ext cx="1576273" cy="1576273"/>
              </a:xfrm>
              <a:prstGeom prst="ellipse">
                <a:avLst/>
              </a:prstGeom>
              <a:noFill/>
              <a:ln w="19050" cap="flat" cmpd="sng">
                <a:solidFill>
                  <a:srgbClr val="004A8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pic>
            <p:nvPicPr>
              <p:cNvPr id="354" name="Google Shape;354;p21"/>
              <p:cNvPicPr preferRelativeResize="0"/>
              <p:nvPr/>
            </p:nvPicPr>
            <p:blipFill rotWithShape="1">
              <a:blip r:embed="rId4">
                <a:alphaModFix/>
              </a:blip>
              <a:srcRect l="9605" t="10395" r="9548" b="9459"/>
              <a:stretch/>
            </p:blipFill>
            <p:spPr>
              <a:xfrm>
                <a:off x="2874171" y="2382255"/>
                <a:ext cx="1251604" cy="1251604"/>
              </a:xfrm>
              <a:prstGeom prst="ellipse">
                <a:avLst/>
              </a:prstGeom>
              <a:noFill/>
              <a:ln>
                <a:noFill/>
              </a:ln>
              <a:effectLst>
                <a:outerShdw blurRad="50800" dist="38100" dir="2700000" algn="tl" rotWithShape="0">
                  <a:srgbClr val="FFC000">
                    <a:alpha val="40000"/>
                  </a:srgbClr>
                </a:outerShdw>
              </a:effectLst>
            </p:spPr>
          </p:pic>
        </p:grpSp>
        <p:sp>
          <p:nvSpPr>
            <p:cNvPr id="355" name="Google Shape;355;p21"/>
            <p:cNvSpPr txBox="1"/>
            <p:nvPr/>
          </p:nvSpPr>
          <p:spPr>
            <a:xfrm>
              <a:off x="2428033" y="4164276"/>
              <a:ext cx="2154171" cy="316800"/>
            </a:xfrm>
            <a:prstGeom prst="rect">
              <a:avLst/>
            </a:prstGeom>
            <a:noFill/>
            <a:ln>
              <a:noFill/>
            </a:ln>
          </p:spPr>
          <p:txBody>
            <a:bodyPr spcFirstLastPara="1" wrap="square" lIns="121900" tIns="121900" rIns="121900" bIns="121900" anchor="ctr" anchorCtr="0">
              <a:noAutofit/>
            </a:bodyPr>
            <a:lstStyle/>
            <a:p>
              <a:pPr algn="ctr">
                <a:buClr>
                  <a:srgbClr val="000000"/>
                </a:buClr>
                <a:buSzPts val="2000"/>
              </a:pPr>
              <a:r>
                <a:rPr lang="en-GB" sz="2667">
                  <a:solidFill>
                    <a:schemeClr val="dk1"/>
                  </a:solidFill>
                  <a:latin typeface="Marcellus"/>
                  <a:ea typeface="Marcellus"/>
                  <a:cs typeface="Marcellus"/>
                  <a:sym typeface="Marcellus"/>
                </a:rPr>
                <a:t>FIELDS PRIZE</a:t>
              </a:r>
              <a:endParaRPr sz="2667">
                <a:solidFill>
                  <a:schemeClr val="dk1"/>
                </a:solidFill>
                <a:latin typeface="Marcellus"/>
                <a:ea typeface="Marcellus"/>
                <a:cs typeface="Marcellus"/>
                <a:sym typeface="Marcellus"/>
              </a:endParaRPr>
            </a:p>
          </p:txBody>
        </p:sp>
        <p:cxnSp>
          <p:nvCxnSpPr>
            <p:cNvPr id="356" name="Google Shape;356;p21"/>
            <p:cNvCxnSpPr/>
            <p:nvPr/>
          </p:nvCxnSpPr>
          <p:spPr>
            <a:xfrm>
              <a:off x="2808377" y="4059434"/>
              <a:ext cx="1393482" cy="0"/>
            </a:xfrm>
            <a:prstGeom prst="straightConnector1">
              <a:avLst/>
            </a:prstGeom>
            <a:noFill/>
            <a:ln w="19050" cap="flat" cmpd="sng">
              <a:solidFill>
                <a:srgbClr val="004A82"/>
              </a:solidFill>
              <a:prstDash val="solid"/>
              <a:round/>
              <a:headEnd type="none" w="sm" len="sm"/>
              <a:tailEnd type="none" w="sm" len="sm"/>
            </a:ln>
          </p:spPr>
        </p:cxnSp>
      </p:grpSp>
      <p:grpSp>
        <p:nvGrpSpPr>
          <p:cNvPr id="357" name="Google Shape;357;p21"/>
          <p:cNvGrpSpPr/>
          <p:nvPr/>
        </p:nvGrpSpPr>
        <p:grpSpPr>
          <a:xfrm>
            <a:off x="6095967" y="2267637"/>
            <a:ext cx="2872228" cy="3483463"/>
            <a:chOff x="4592501" y="2219920"/>
            <a:chExt cx="2154171" cy="2612597"/>
          </a:xfrm>
        </p:grpSpPr>
        <p:grpSp>
          <p:nvGrpSpPr>
            <p:cNvPr id="358" name="Google Shape;358;p21"/>
            <p:cNvGrpSpPr/>
            <p:nvPr/>
          </p:nvGrpSpPr>
          <p:grpSpPr>
            <a:xfrm>
              <a:off x="4881450" y="2219920"/>
              <a:ext cx="1576273" cy="1576273"/>
              <a:chOff x="4855892" y="2219920"/>
              <a:chExt cx="1576273" cy="1576273"/>
            </a:xfrm>
          </p:grpSpPr>
          <p:sp>
            <p:nvSpPr>
              <p:cNvPr id="359" name="Google Shape;359;p21"/>
              <p:cNvSpPr/>
              <p:nvPr/>
            </p:nvSpPr>
            <p:spPr>
              <a:xfrm>
                <a:off x="4855892" y="2219920"/>
                <a:ext cx="1576273" cy="1576273"/>
              </a:xfrm>
              <a:prstGeom prst="ellipse">
                <a:avLst/>
              </a:prstGeom>
              <a:noFill/>
              <a:ln w="19050" cap="flat" cmpd="sng">
                <a:solidFill>
                  <a:srgbClr val="004A8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pic>
            <p:nvPicPr>
              <p:cNvPr id="360" name="Google Shape;360;p21"/>
              <p:cNvPicPr preferRelativeResize="0"/>
              <p:nvPr/>
            </p:nvPicPr>
            <p:blipFill rotWithShape="1">
              <a:blip r:embed="rId5">
                <a:alphaModFix/>
              </a:blip>
              <a:srcRect l="10299" t="2182" r="10299" b="31649"/>
              <a:stretch/>
            </p:blipFill>
            <p:spPr>
              <a:xfrm>
                <a:off x="5018226" y="2382254"/>
                <a:ext cx="1251604" cy="1251604"/>
              </a:xfrm>
              <a:prstGeom prst="ellipse">
                <a:avLst/>
              </a:prstGeom>
              <a:noFill/>
              <a:ln>
                <a:noFill/>
              </a:ln>
              <a:effectLst>
                <a:outerShdw blurRad="50800" dist="38100" dir="2700000" algn="tl" rotWithShape="0">
                  <a:srgbClr val="FFC000">
                    <a:alpha val="40000"/>
                  </a:srgbClr>
                </a:outerShdw>
              </a:effectLst>
            </p:spPr>
          </p:pic>
        </p:grpSp>
        <p:sp>
          <p:nvSpPr>
            <p:cNvPr id="361" name="Google Shape;361;p21"/>
            <p:cNvSpPr txBox="1"/>
            <p:nvPr/>
          </p:nvSpPr>
          <p:spPr>
            <a:xfrm>
              <a:off x="4592501" y="4164276"/>
              <a:ext cx="2154171" cy="316800"/>
            </a:xfrm>
            <a:prstGeom prst="rect">
              <a:avLst/>
            </a:prstGeom>
            <a:noFill/>
            <a:ln>
              <a:noFill/>
            </a:ln>
          </p:spPr>
          <p:txBody>
            <a:bodyPr spcFirstLastPara="1" wrap="square" lIns="121900" tIns="121900" rIns="121900" bIns="121900" anchor="ctr" anchorCtr="0">
              <a:noAutofit/>
            </a:bodyPr>
            <a:lstStyle/>
            <a:p>
              <a:pPr algn="ctr">
                <a:buClr>
                  <a:srgbClr val="000000"/>
                </a:buClr>
                <a:buSzPts val="2000"/>
              </a:pPr>
              <a:r>
                <a:rPr lang="en-GB" sz="2667">
                  <a:solidFill>
                    <a:schemeClr val="dk1"/>
                  </a:solidFill>
                  <a:latin typeface="Marcellus"/>
                  <a:ea typeface="Marcellus"/>
                  <a:cs typeface="Marcellus"/>
                  <a:sym typeface="Marcellus"/>
                </a:rPr>
                <a:t>WOLF PRIZE</a:t>
              </a:r>
              <a:endParaRPr sz="2667">
                <a:solidFill>
                  <a:schemeClr val="dk1"/>
                </a:solidFill>
                <a:latin typeface="Marcellus"/>
                <a:ea typeface="Marcellus"/>
                <a:cs typeface="Marcellus"/>
                <a:sym typeface="Marcellus"/>
              </a:endParaRPr>
            </a:p>
          </p:txBody>
        </p:sp>
        <p:cxnSp>
          <p:nvCxnSpPr>
            <p:cNvPr id="362" name="Google Shape;362;p21"/>
            <p:cNvCxnSpPr/>
            <p:nvPr/>
          </p:nvCxnSpPr>
          <p:spPr>
            <a:xfrm>
              <a:off x="4972845" y="4059434"/>
              <a:ext cx="1393482" cy="0"/>
            </a:xfrm>
            <a:prstGeom prst="straightConnector1">
              <a:avLst/>
            </a:prstGeom>
            <a:noFill/>
            <a:ln w="19050" cap="flat" cmpd="sng">
              <a:solidFill>
                <a:srgbClr val="004A82"/>
              </a:solidFill>
              <a:prstDash val="solid"/>
              <a:round/>
              <a:headEnd type="none" w="sm" len="sm"/>
              <a:tailEnd type="none" w="sm" len="sm"/>
            </a:ln>
          </p:spPr>
        </p:cxnSp>
        <p:sp>
          <p:nvSpPr>
            <p:cNvPr id="363" name="Google Shape;363;p21"/>
            <p:cNvSpPr txBox="1"/>
            <p:nvPr/>
          </p:nvSpPr>
          <p:spPr>
            <a:xfrm>
              <a:off x="5325486" y="4585917"/>
              <a:ext cx="688200" cy="246600"/>
            </a:xfrm>
            <a:prstGeom prst="rect">
              <a:avLst/>
            </a:prstGeom>
            <a:noFill/>
            <a:ln>
              <a:noFill/>
            </a:ln>
          </p:spPr>
          <p:txBody>
            <a:bodyPr spcFirstLastPara="1" wrap="square" lIns="0" tIns="0" rIns="0" bIns="0" anchor="ctr" anchorCtr="0">
              <a:noAutofit/>
            </a:bodyPr>
            <a:lstStyle/>
            <a:p>
              <a:pPr algn="ctr">
                <a:buClr>
                  <a:srgbClr val="000000"/>
                </a:buClr>
                <a:buSzPts val="2000"/>
              </a:pPr>
              <a:r>
                <a:rPr lang="en-GB" sz="2667" dirty="0">
                  <a:solidFill>
                    <a:schemeClr val="dk1"/>
                  </a:solidFill>
                  <a:latin typeface="Libre Baskerville"/>
                  <a:ea typeface="Libre Baskerville"/>
                  <a:cs typeface="Libre Baskerville"/>
                  <a:sym typeface="Libre Baskerville"/>
                </a:rPr>
                <a:t>17</a:t>
              </a:r>
              <a:endParaRPr sz="2667" dirty="0">
                <a:solidFill>
                  <a:schemeClr val="dk1"/>
                </a:solidFill>
                <a:latin typeface="Libre Baskerville"/>
                <a:ea typeface="Libre Baskerville"/>
                <a:cs typeface="Libre Baskerville"/>
                <a:sym typeface="Libre Baskerville"/>
              </a:endParaRPr>
            </a:p>
          </p:txBody>
        </p:sp>
      </p:grpSp>
      <p:grpSp>
        <p:nvGrpSpPr>
          <p:cNvPr id="364" name="Google Shape;364;p21"/>
          <p:cNvGrpSpPr/>
          <p:nvPr/>
        </p:nvGrpSpPr>
        <p:grpSpPr>
          <a:xfrm>
            <a:off x="9108813" y="2267636"/>
            <a:ext cx="2872228" cy="3481875"/>
            <a:chOff x="6756969" y="2219920"/>
            <a:chExt cx="2154171" cy="2611406"/>
          </a:xfrm>
        </p:grpSpPr>
        <p:grpSp>
          <p:nvGrpSpPr>
            <p:cNvPr id="365" name="Google Shape;365;p21"/>
            <p:cNvGrpSpPr/>
            <p:nvPr/>
          </p:nvGrpSpPr>
          <p:grpSpPr>
            <a:xfrm>
              <a:off x="7045918" y="2219920"/>
              <a:ext cx="1576273" cy="1576273"/>
              <a:chOff x="6999947" y="2219920"/>
              <a:chExt cx="1576273" cy="1576273"/>
            </a:xfrm>
          </p:grpSpPr>
          <p:sp>
            <p:nvSpPr>
              <p:cNvPr id="366" name="Google Shape;366;p21"/>
              <p:cNvSpPr/>
              <p:nvPr/>
            </p:nvSpPr>
            <p:spPr>
              <a:xfrm>
                <a:off x="6999947" y="2219920"/>
                <a:ext cx="1576273" cy="1576273"/>
              </a:xfrm>
              <a:prstGeom prst="ellipse">
                <a:avLst/>
              </a:prstGeom>
              <a:noFill/>
              <a:ln w="19050" cap="flat" cmpd="sng">
                <a:solidFill>
                  <a:srgbClr val="004A8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pic>
            <p:nvPicPr>
              <p:cNvPr id="367" name="Google Shape;367;p21"/>
              <p:cNvPicPr preferRelativeResize="0"/>
              <p:nvPr/>
            </p:nvPicPr>
            <p:blipFill rotWithShape="1">
              <a:blip r:embed="rId6">
                <a:alphaModFix/>
              </a:blip>
              <a:srcRect/>
              <a:stretch/>
            </p:blipFill>
            <p:spPr>
              <a:xfrm>
                <a:off x="7162281" y="2382254"/>
                <a:ext cx="1251604" cy="1251604"/>
              </a:xfrm>
              <a:prstGeom prst="ellipse">
                <a:avLst/>
              </a:prstGeom>
              <a:noFill/>
              <a:ln>
                <a:noFill/>
              </a:ln>
              <a:effectLst>
                <a:outerShdw blurRad="50800" dist="38100" dir="2700000" algn="tl" rotWithShape="0">
                  <a:srgbClr val="FFC000">
                    <a:alpha val="40000"/>
                  </a:srgbClr>
                </a:outerShdw>
              </a:effectLst>
            </p:spPr>
          </p:pic>
        </p:grpSp>
        <p:sp>
          <p:nvSpPr>
            <p:cNvPr id="368" name="Google Shape;368;p21"/>
            <p:cNvSpPr txBox="1"/>
            <p:nvPr/>
          </p:nvSpPr>
          <p:spPr>
            <a:xfrm>
              <a:off x="6756969" y="4164276"/>
              <a:ext cx="2154171" cy="316800"/>
            </a:xfrm>
            <a:prstGeom prst="rect">
              <a:avLst/>
            </a:prstGeom>
            <a:noFill/>
            <a:ln>
              <a:noFill/>
            </a:ln>
          </p:spPr>
          <p:txBody>
            <a:bodyPr spcFirstLastPara="1" wrap="square" lIns="121900" tIns="121900" rIns="121900" bIns="121900" anchor="ctr" anchorCtr="0">
              <a:noAutofit/>
            </a:bodyPr>
            <a:lstStyle/>
            <a:p>
              <a:pPr algn="ctr">
                <a:buClr>
                  <a:srgbClr val="000000"/>
                </a:buClr>
                <a:buSzPts val="2000"/>
              </a:pPr>
              <a:r>
                <a:rPr lang="en-GB" sz="2667">
                  <a:solidFill>
                    <a:schemeClr val="dk1"/>
                  </a:solidFill>
                  <a:latin typeface="Marcellus"/>
                  <a:ea typeface="Marcellus"/>
                  <a:cs typeface="Marcellus"/>
                  <a:sym typeface="Marcellus"/>
                </a:rPr>
                <a:t>ABEL PRIZE</a:t>
              </a:r>
              <a:endParaRPr sz="2667">
                <a:solidFill>
                  <a:schemeClr val="dk1"/>
                </a:solidFill>
                <a:latin typeface="Marcellus"/>
                <a:ea typeface="Marcellus"/>
                <a:cs typeface="Marcellus"/>
                <a:sym typeface="Marcellus"/>
              </a:endParaRPr>
            </a:p>
          </p:txBody>
        </p:sp>
        <p:cxnSp>
          <p:nvCxnSpPr>
            <p:cNvPr id="369" name="Google Shape;369;p21"/>
            <p:cNvCxnSpPr/>
            <p:nvPr/>
          </p:nvCxnSpPr>
          <p:spPr>
            <a:xfrm>
              <a:off x="7137313" y="4059434"/>
              <a:ext cx="1393482" cy="0"/>
            </a:xfrm>
            <a:prstGeom prst="straightConnector1">
              <a:avLst/>
            </a:prstGeom>
            <a:noFill/>
            <a:ln w="19050" cap="flat" cmpd="sng">
              <a:solidFill>
                <a:srgbClr val="004A82"/>
              </a:solidFill>
              <a:prstDash val="solid"/>
              <a:round/>
              <a:headEnd type="none" w="sm" len="sm"/>
              <a:tailEnd type="none" w="sm" len="sm"/>
            </a:ln>
          </p:spPr>
        </p:cxnSp>
        <p:sp>
          <p:nvSpPr>
            <p:cNvPr id="370" name="Google Shape;370;p21"/>
            <p:cNvSpPr txBox="1"/>
            <p:nvPr/>
          </p:nvSpPr>
          <p:spPr>
            <a:xfrm>
              <a:off x="7489954" y="4584726"/>
              <a:ext cx="688200" cy="246600"/>
            </a:xfrm>
            <a:prstGeom prst="rect">
              <a:avLst/>
            </a:prstGeom>
            <a:noFill/>
            <a:ln>
              <a:noFill/>
            </a:ln>
          </p:spPr>
          <p:txBody>
            <a:bodyPr spcFirstLastPara="1" wrap="square" lIns="0" tIns="0" rIns="0" bIns="0" anchor="ctr" anchorCtr="0">
              <a:noAutofit/>
            </a:bodyPr>
            <a:lstStyle/>
            <a:p>
              <a:pPr algn="ctr">
                <a:buClr>
                  <a:srgbClr val="000000"/>
                </a:buClr>
                <a:buSzPts val="2000"/>
              </a:pPr>
              <a:r>
                <a:rPr lang="en-GB" sz="2667" dirty="0">
                  <a:solidFill>
                    <a:schemeClr val="dk1"/>
                  </a:solidFill>
                  <a:latin typeface="Libre Baskerville"/>
                  <a:ea typeface="Libre Baskerville"/>
                  <a:cs typeface="Libre Baskerville"/>
                  <a:sym typeface="Libre Baskerville"/>
                </a:rPr>
                <a:t>3</a:t>
              </a:r>
              <a:endParaRPr sz="2667" dirty="0">
                <a:solidFill>
                  <a:schemeClr val="dk1"/>
                </a:solidFill>
                <a:latin typeface="Libre Baskerville"/>
                <a:ea typeface="Libre Baskerville"/>
                <a:cs typeface="Libre Baskerville"/>
                <a:sym typeface="Libre Baskerville"/>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22"/>
          <p:cNvSpPr txBox="1">
            <a:spLocks noGrp="1"/>
          </p:cNvSpPr>
          <p:nvPr>
            <p:ph type="subTitle" idx="1"/>
          </p:nvPr>
        </p:nvSpPr>
        <p:spPr>
          <a:xfrm>
            <a:off x="285529" y="1329525"/>
            <a:ext cx="6330129" cy="189479"/>
          </a:xfrm>
          <a:prstGeom prst="rect">
            <a:avLst/>
          </a:prstGeom>
          <a:noFill/>
          <a:ln>
            <a:noFill/>
          </a:ln>
        </p:spPr>
        <p:txBody>
          <a:bodyPr spcFirstLastPara="1" vert="horz" wrap="square" lIns="121900" tIns="121900" rIns="121900" bIns="121900" rtlCol="0" anchor="ctr" anchorCtr="0">
            <a:noAutofit/>
          </a:bodyPr>
          <a:lstStyle/>
          <a:p>
            <a:pPr marL="0" indent="0" algn="l"/>
            <a:r>
              <a:rPr lang="en-GB" dirty="0" err="1"/>
              <a:t>EurASc</a:t>
            </a:r>
            <a:r>
              <a:rPr lang="en-GB" dirty="0"/>
              <a:t> has the privilege of having among its fellows</a:t>
            </a:r>
            <a:r>
              <a:rPr lang="en-GB" b="1" dirty="0"/>
              <a:t> Nobel Prize </a:t>
            </a:r>
            <a:r>
              <a:rPr lang="en-GB" dirty="0"/>
              <a:t>laureates in the last years:</a:t>
            </a:r>
            <a:endParaRPr dirty="0"/>
          </a:p>
        </p:txBody>
      </p:sp>
      <p:pic>
        <p:nvPicPr>
          <p:cNvPr id="377" name="Google Shape;377;p22"/>
          <p:cNvPicPr preferRelativeResize="0"/>
          <p:nvPr/>
        </p:nvPicPr>
        <p:blipFill rotWithShape="1">
          <a:blip r:embed="rId3">
            <a:alphaModFix/>
          </a:blip>
          <a:srcRect l="9493" t="16153" r="58946" b="8868"/>
          <a:stretch/>
        </p:blipFill>
        <p:spPr>
          <a:xfrm>
            <a:off x="6795241" y="0"/>
            <a:ext cx="4589160" cy="6132635"/>
          </a:xfrm>
          <a:prstGeom prst="rect">
            <a:avLst/>
          </a:prstGeom>
          <a:noFill/>
          <a:ln>
            <a:noFill/>
          </a:ln>
        </p:spPr>
      </p:pic>
      <p:pic>
        <p:nvPicPr>
          <p:cNvPr id="389" name="Google Shape;389;p22"/>
          <p:cNvPicPr preferRelativeResize="0"/>
          <p:nvPr/>
        </p:nvPicPr>
        <p:blipFill rotWithShape="1">
          <a:blip r:embed="rId4">
            <a:alphaModFix/>
          </a:blip>
          <a:srcRect l="21652" t="6732" r="4763" b="6278"/>
          <a:stretch/>
        </p:blipFill>
        <p:spPr>
          <a:xfrm>
            <a:off x="1482821" y="2197985"/>
            <a:ext cx="3913939" cy="1635059"/>
          </a:xfrm>
          <a:prstGeom prst="rect">
            <a:avLst/>
          </a:prstGeom>
          <a:noFill/>
          <a:ln>
            <a:noFill/>
          </a:ln>
        </p:spPr>
      </p:pic>
      <p:pic>
        <p:nvPicPr>
          <p:cNvPr id="5" name="Google Shape;389;p22">
            <a:extLst>
              <a:ext uri="{FF2B5EF4-FFF2-40B4-BE49-F238E27FC236}">
                <a16:creationId xmlns:a16="http://schemas.microsoft.com/office/drawing/2014/main" id="{2B6B05F1-F004-EAE0-59AC-AB69C3262A35}"/>
              </a:ext>
            </a:extLst>
          </p:cNvPr>
          <p:cNvPicPr preferRelativeResize="0"/>
          <p:nvPr/>
        </p:nvPicPr>
        <p:blipFill rotWithShape="1">
          <a:blip r:embed="rId5">
            <a:alphaModFix/>
          </a:blip>
          <a:srcRect l="4237" r="4237"/>
          <a:stretch/>
        </p:blipFill>
        <p:spPr>
          <a:xfrm>
            <a:off x="285529" y="4010542"/>
            <a:ext cx="6280143" cy="262354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
                                        </p:tgtEl>
                                        <p:attrNameLst>
                                          <p:attrName>style.visibility</p:attrName>
                                        </p:attrNameLst>
                                      </p:cBhvr>
                                      <p:to>
                                        <p:strVal val="visible"/>
                                      </p:to>
                                    </p:set>
                                    <p:animEffect transition="in" filter="fade">
                                      <p:cBhvr>
                                        <p:cTn id="7" dur="500"/>
                                        <p:tgtEl>
                                          <p:spTgt spid="38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23"/>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marL="0" indent="0">
              <a:buClr>
                <a:srgbClr val="000000"/>
              </a:buClr>
              <a:buSzPts val="1100"/>
            </a:pPr>
            <a:r>
              <a:rPr lang="en-GB" sz="2400" b="1"/>
              <a:t>The Academy rewards scientific accomplishments with its own awards</a:t>
            </a:r>
            <a:endParaRPr/>
          </a:p>
        </p:txBody>
      </p:sp>
      <p:sp>
        <p:nvSpPr>
          <p:cNvPr id="395" name="Google Shape;395;p23"/>
          <p:cNvSpPr txBox="1">
            <a:spLocks noGrp="1"/>
          </p:cNvSpPr>
          <p:nvPr>
            <p:ph type="title"/>
          </p:nvPr>
        </p:nvSpPr>
        <p:spPr>
          <a:xfrm>
            <a:off x="2676042" y="1403200"/>
            <a:ext cx="5425025" cy="1700800"/>
          </a:xfrm>
          <a:prstGeom prst="rect">
            <a:avLst/>
          </a:prstGeom>
          <a:noFill/>
          <a:ln>
            <a:noFill/>
          </a:ln>
        </p:spPr>
        <p:txBody>
          <a:bodyPr spcFirstLastPara="1" vert="horz" wrap="square" lIns="121900" tIns="121900" rIns="121900" bIns="121900" rtlCol="0" anchor="ctr" anchorCtr="0">
            <a:noAutofit/>
          </a:bodyPr>
          <a:lstStyle/>
          <a:p>
            <a:r>
              <a:rPr lang="en-GB" sz="5333" b="1">
                <a:solidFill>
                  <a:srgbClr val="004A82"/>
                </a:solidFill>
              </a:rPr>
              <a:t>EurASc </a:t>
            </a:r>
            <a:br>
              <a:rPr lang="en-GB" sz="5333" b="1">
                <a:solidFill>
                  <a:srgbClr val="004A82"/>
                </a:solidFill>
              </a:rPr>
            </a:br>
            <a:r>
              <a:rPr lang="en-GB" sz="5333" b="1">
                <a:solidFill>
                  <a:srgbClr val="004A82"/>
                </a:solidFill>
              </a:rPr>
              <a:t>AWARDS</a:t>
            </a:r>
            <a:endParaRPr sz="5333" b="1">
              <a:solidFill>
                <a:srgbClr val="004A82"/>
              </a:solidFill>
            </a:endParaRPr>
          </a:p>
        </p:txBody>
      </p:sp>
      <p:sp>
        <p:nvSpPr>
          <p:cNvPr id="396" name="Google Shape;396;p23"/>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397" name="Google Shape;397;p23"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24"/>
          <p:cNvSpPr txBox="1">
            <a:spLocks noGrp="1"/>
          </p:cNvSpPr>
          <p:nvPr>
            <p:ph type="title"/>
          </p:nvPr>
        </p:nvSpPr>
        <p:spPr>
          <a:xfrm>
            <a:off x="950967" y="732100"/>
            <a:ext cx="10290000" cy="637600"/>
          </a:xfrm>
          <a:prstGeom prst="rect">
            <a:avLst/>
          </a:prstGeom>
          <a:noFill/>
          <a:ln>
            <a:noFill/>
          </a:ln>
        </p:spPr>
        <p:txBody>
          <a:bodyPr spcFirstLastPara="1" vert="horz" wrap="square" lIns="121900" tIns="121900" rIns="121900" bIns="121900" rtlCol="0" anchor="ctr" anchorCtr="0">
            <a:noAutofit/>
          </a:bodyPr>
          <a:lstStyle/>
          <a:p>
            <a:r>
              <a:rPr lang="en-GB" b="1"/>
              <a:t>LEONARD DA VINCI AWARD</a:t>
            </a:r>
            <a:endParaRPr b="1"/>
          </a:p>
        </p:txBody>
      </p:sp>
      <p:pic>
        <p:nvPicPr>
          <p:cNvPr id="403" name="Google Shape;403;p24"/>
          <p:cNvPicPr preferRelativeResize="0"/>
          <p:nvPr/>
        </p:nvPicPr>
        <p:blipFill rotWithShape="1">
          <a:blip r:embed="rId3">
            <a:alphaModFix/>
          </a:blip>
          <a:srcRect t="980" b="980"/>
          <a:stretch/>
        </p:blipFill>
        <p:spPr>
          <a:xfrm>
            <a:off x="7004803" y="1828800"/>
            <a:ext cx="4206112" cy="4206112"/>
          </a:xfrm>
          <a:prstGeom prst="ellipse">
            <a:avLst/>
          </a:prstGeom>
          <a:noFill/>
          <a:ln>
            <a:noFill/>
          </a:ln>
          <a:effectLst>
            <a:outerShdw blurRad="50800" dist="38100" dir="2700000" algn="tl" rotWithShape="0">
              <a:srgbClr val="000000">
                <a:alpha val="40000"/>
              </a:srgbClr>
            </a:outerShdw>
          </a:effectLst>
        </p:spPr>
      </p:pic>
      <p:grpSp>
        <p:nvGrpSpPr>
          <p:cNvPr id="404" name="Google Shape;404;p24"/>
          <p:cNvGrpSpPr/>
          <p:nvPr/>
        </p:nvGrpSpPr>
        <p:grpSpPr>
          <a:xfrm>
            <a:off x="1354519" y="5246978"/>
            <a:ext cx="5470853" cy="689713"/>
            <a:chOff x="1469154" y="4060479"/>
            <a:chExt cx="4103140" cy="517285"/>
          </a:xfrm>
        </p:grpSpPr>
        <p:grpSp>
          <p:nvGrpSpPr>
            <p:cNvPr id="405" name="Google Shape;405;p24"/>
            <p:cNvGrpSpPr/>
            <p:nvPr/>
          </p:nvGrpSpPr>
          <p:grpSpPr>
            <a:xfrm>
              <a:off x="1469154" y="4060479"/>
              <a:ext cx="3677305" cy="445370"/>
              <a:chOff x="1175614" y="3835512"/>
              <a:chExt cx="3677305" cy="445370"/>
            </a:xfrm>
          </p:grpSpPr>
          <p:pic>
            <p:nvPicPr>
              <p:cNvPr id="406" name="Google Shape;406;p24"/>
              <p:cNvPicPr preferRelativeResize="0"/>
              <p:nvPr/>
            </p:nvPicPr>
            <p:blipFill rotWithShape="1">
              <a:blip r:embed="rId4">
                <a:alphaModFix/>
              </a:blip>
              <a:srcRect t="1183" b="24632"/>
              <a:stretch/>
            </p:blipFill>
            <p:spPr>
              <a:xfrm>
                <a:off x="1175614" y="3841041"/>
                <a:ext cx="434312" cy="434312"/>
              </a:xfrm>
              <a:prstGeom prst="ellipse">
                <a:avLst/>
              </a:prstGeom>
              <a:noFill/>
              <a:ln>
                <a:noFill/>
              </a:ln>
              <a:effectLst>
                <a:outerShdw blurRad="50800" dist="38100" dir="2700000" algn="tl" rotWithShape="0">
                  <a:srgbClr val="FFC000">
                    <a:alpha val="40000"/>
                  </a:srgbClr>
                </a:outerShdw>
              </a:effectLst>
            </p:spPr>
          </p:pic>
          <p:pic>
            <p:nvPicPr>
              <p:cNvPr id="407" name="Google Shape;407;p24"/>
              <p:cNvPicPr preferRelativeResize="0"/>
              <p:nvPr/>
            </p:nvPicPr>
            <p:blipFill rotWithShape="1">
              <a:blip r:embed="rId5">
                <a:alphaModFix/>
              </a:blip>
              <a:srcRect t="1933" r="9133" b="30658"/>
              <a:stretch/>
            </p:blipFill>
            <p:spPr>
              <a:xfrm>
                <a:off x="1824213" y="3846570"/>
                <a:ext cx="434312" cy="434312"/>
              </a:xfrm>
              <a:prstGeom prst="ellipse">
                <a:avLst/>
              </a:prstGeom>
              <a:noFill/>
              <a:ln>
                <a:noFill/>
              </a:ln>
              <a:effectLst>
                <a:outerShdw blurRad="50800" dist="38100" dir="2700000" algn="tl" rotWithShape="0">
                  <a:srgbClr val="FFC000">
                    <a:alpha val="40000"/>
                  </a:srgbClr>
                </a:outerShdw>
              </a:effectLst>
            </p:spPr>
          </p:pic>
          <p:pic>
            <p:nvPicPr>
              <p:cNvPr id="408" name="Google Shape;408;p24"/>
              <p:cNvPicPr preferRelativeResize="0"/>
              <p:nvPr/>
            </p:nvPicPr>
            <p:blipFill rotWithShape="1">
              <a:blip r:embed="rId6">
                <a:alphaModFix/>
              </a:blip>
              <a:srcRect l="4692" t="5735" r="15095" b="34759"/>
              <a:stretch/>
            </p:blipFill>
            <p:spPr>
              <a:xfrm>
                <a:off x="2472812" y="3841041"/>
                <a:ext cx="434312" cy="434312"/>
              </a:xfrm>
              <a:prstGeom prst="ellipse">
                <a:avLst/>
              </a:prstGeom>
              <a:noFill/>
              <a:ln>
                <a:noFill/>
              </a:ln>
              <a:effectLst>
                <a:outerShdw blurRad="50800" dist="38100" dir="2700000" algn="tl" rotWithShape="0">
                  <a:srgbClr val="FFC000">
                    <a:alpha val="40000"/>
                  </a:srgbClr>
                </a:outerShdw>
              </a:effectLst>
            </p:spPr>
          </p:pic>
          <p:pic>
            <p:nvPicPr>
              <p:cNvPr id="409" name="Google Shape;409;p24"/>
              <p:cNvPicPr preferRelativeResize="0"/>
              <p:nvPr/>
            </p:nvPicPr>
            <p:blipFill rotWithShape="1">
              <a:blip r:embed="rId7">
                <a:alphaModFix/>
              </a:blip>
              <a:srcRect l="1760" t="17562" r="10786" b="17562"/>
              <a:stretch/>
            </p:blipFill>
            <p:spPr>
              <a:xfrm>
                <a:off x="3121411" y="3846570"/>
                <a:ext cx="434312" cy="434312"/>
              </a:xfrm>
              <a:prstGeom prst="ellipse">
                <a:avLst/>
              </a:prstGeom>
              <a:noFill/>
              <a:ln>
                <a:noFill/>
              </a:ln>
              <a:effectLst>
                <a:outerShdw blurRad="50800" dist="38100" dir="2700000" algn="tl" rotWithShape="0">
                  <a:srgbClr val="FFC000">
                    <a:alpha val="40000"/>
                  </a:srgbClr>
                </a:outerShdw>
              </a:effectLst>
            </p:spPr>
          </p:pic>
          <p:pic>
            <p:nvPicPr>
              <p:cNvPr id="410" name="Google Shape;410;p24"/>
              <p:cNvPicPr preferRelativeResize="0"/>
              <p:nvPr/>
            </p:nvPicPr>
            <p:blipFill rotWithShape="1">
              <a:blip r:embed="rId8">
                <a:alphaModFix/>
              </a:blip>
              <a:srcRect l="4109" t="176" r="21900" b="44934"/>
              <a:stretch/>
            </p:blipFill>
            <p:spPr>
              <a:xfrm>
                <a:off x="3770010" y="3835512"/>
                <a:ext cx="434312" cy="434312"/>
              </a:xfrm>
              <a:prstGeom prst="ellipse">
                <a:avLst/>
              </a:prstGeom>
              <a:noFill/>
              <a:ln>
                <a:noFill/>
              </a:ln>
              <a:effectLst>
                <a:outerShdw blurRad="50800" dist="38100" dir="2700000" algn="tl" rotWithShape="0">
                  <a:srgbClr val="FFC000">
                    <a:alpha val="40000"/>
                  </a:srgbClr>
                </a:outerShdw>
              </a:effectLst>
            </p:spPr>
          </p:pic>
          <p:pic>
            <p:nvPicPr>
              <p:cNvPr id="411" name="Google Shape;411;p24"/>
              <p:cNvPicPr preferRelativeResize="0"/>
              <p:nvPr/>
            </p:nvPicPr>
            <p:blipFill rotWithShape="1">
              <a:blip r:embed="rId9">
                <a:alphaModFix/>
              </a:blip>
              <a:srcRect t="12908" b="12908"/>
              <a:stretch/>
            </p:blipFill>
            <p:spPr>
              <a:xfrm>
                <a:off x="4418607" y="3841041"/>
                <a:ext cx="434312" cy="434312"/>
              </a:xfrm>
              <a:prstGeom prst="ellipse">
                <a:avLst/>
              </a:prstGeom>
              <a:noFill/>
              <a:ln>
                <a:noFill/>
              </a:ln>
              <a:effectLst>
                <a:outerShdw blurRad="50800" dist="38100" dir="2700000" algn="tl" rotWithShape="0">
                  <a:srgbClr val="FFC000">
                    <a:alpha val="40000"/>
                  </a:srgbClr>
                </a:outerShdw>
              </a:effectLst>
            </p:spPr>
          </p:pic>
        </p:grpSp>
        <p:grpSp>
          <p:nvGrpSpPr>
            <p:cNvPr id="412" name="Google Shape;412;p24"/>
            <p:cNvGrpSpPr/>
            <p:nvPr/>
          </p:nvGrpSpPr>
          <p:grpSpPr>
            <a:xfrm>
              <a:off x="1779076" y="4362313"/>
              <a:ext cx="3793218" cy="215451"/>
              <a:chOff x="2131445" y="4900599"/>
              <a:chExt cx="3793218" cy="215451"/>
            </a:xfrm>
          </p:grpSpPr>
          <p:sp>
            <p:nvSpPr>
              <p:cNvPr id="413" name="Google Shape;413;p24"/>
              <p:cNvSpPr txBox="1"/>
              <p:nvPr/>
            </p:nvSpPr>
            <p:spPr>
              <a:xfrm>
                <a:off x="5372777"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2017</a:t>
                </a:r>
                <a:endParaRPr sz="1067">
                  <a:solidFill>
                    <a:srgbClr val="1F3864"/>
                  </a:solidFill>
                  <a:latin typeface="Marcellus SC"/>
                  <a:ea typeface="Marcellus SC"/>
                  <a:cs typeface="Marcellus SC"/>
                  <a:sym typeface="Marcellus SC"/>
                </a:endParaRPr>
              </a:p>
            </p:txBody>
          </p:sp>
          <p:sp>
            <p:nvSpPr>
              <p:cNvPr id="414" name="Google Shape;414;p24"/>
              <p:cNvSpPr txBox="1"/>
              <p:nvPr/>
            </p:nvSpPr>
            <p:spPr>
              <a:xfrm>
                <a:off x="4724178"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2015</a:t>
                </a:r>
                <a:endParaRPr sz="1067">
                  <a:solidFill>
                    <a:srgbClr val="1F3864"/>
                  </a:solidFill>
                  <a:latin typeface="Marcellus SC"/>
                  <a:ea typeface="Marcellus SC"/>
                  <a:cs typeface="Marcellus SC"/>
                  <a:sym typeface="Marcellus SC"/>
                </a:endParaRPr>
              </a:p>
            </p:txBody>
          </p:sp>
          <p:sp>
            <p:nvSpPr>
              <p:cNvPr id="415" name="Google Shape;415;p24"/>
              <p:cNvSpPr txBox="1"/>
              <p:nvPr/>
            </p:nvSpPr>
            <p:spPr>
              <a:xfrm>
                <a:off x="4075579"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2013</a:t>
                </a:r>
                <a:endParaRPr sz="1067">
                  <a:solidFill>
                    <a:srgbClr val="1F3864"/>
                  </a:solidFill>
                  <a:latin typeface="Marcellus SC"/>
                  <a:ea typeface="Marcellus SC"/>
                  <a:cs typeface="Marcellus SC"/>
                  <a:sym typeface="Marcellus SC"/>
                </a:endParaRPr>
              </a:p>
            </p:txBody>
          </p:sp>
          <p:sp>
            <p:nvSpPr>
              <p:cNvPr id="416" name="Google Shape;416;p24"/>
              <p:cNvSpPr txBox="1"/>
              <p:nvPr/>
            </p:nvSpPr>
            <p:spPr>
              <a:xfrm>
                <a:off x="3426980"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2011</a:t>
                </a:r>
                <a:endParaRPr sz="1067">
                  <a:solidFill>
                    <a:srgbClr val="1F3864"/>
                  </a:solidFill>
                  <a:latin typeface="Marcellus SC"/>
                  <a:ea typeface="Marcellus SC"/>
                  <a:cs typeface="Marcellus SC"/>
                  <a:sym typeface="Marcellus SC"/>
                </a:endParaRPr>
              </a:p>
            </p:txBody>
          </p:sp>
          <p:sp>
            <p:nvSpPr>
              <p:cNvPr id="417" name="Google Shape;417;p24"/>
              <p:cNvSpPr txBox="1"/>
              <p:nvPr/>
            </p:nvSpPr>
            <p:spPr>
              <a:xfrm>
                <a:off x="2780044"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2010</a:t>
                </a:r>
                <a:endParaRPr sz="1067">
                  <a:solidFill>
                    <a:srgbClr val="1F3864"/>
                  </a:solidFill>
                  <a:latin typeface="Marcellus SC"/>
                  <a:ea typeface="Marcellus SC"/>
                  <a:cs typeface="Marcellus SC"/>
                  <a:sym typeface="Marcellus SC"/>
                </a:endParaRPr>
              </a:p>
            </p:txBody>
          </p:sp>
          <p:sp>
            <p:nvSpPr>
              <p:cNvPr id="418" name="Google Shape;418;p24"/>
              <p:cNvSpPr txBox="1"/>
              <p:nvPr/>
            </p:nvSpPr>
            <p:spPr>
              <a:xfrm>
                <a:off x="2131445" y="4900599"/>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2009</a:t>
                </a:r>
                <a:endParaRPr sz="1067">
                  <a:solidFill>
                    <a:srgbClr val="1F3864"/>
                  </a:solidFill>
                  <a:latin typeface="Marcellus SC"/>
                  <a:ea typeface="Marcellus SC"/>
                  <a:cs typeface="Marcellus SC"/>
                  <a:sym typeface="Marcellus SC"/>
                </a:endParaRPr>
              </a:p>
            </p:txBody>
          </p:sp>
        </p:grpSp>
      </p:grpSp>
      <p:sp>
        <p:nvSpPr>
          <p:cNvPr id="419" name="Google Shape;419;p24"/>
          <p:cNvSpPr txBox="1">
            <a:spLocks noGrp="1"/>
          </p:cNvSpPr>
          <p:nvPr>
            <p:ph type="subTitle" idx="1"/>
          </p:nvPr>
        </p:nvSpPr>
        <p:spPr>
          <a:xfrm>
            <a:off x="971771" y="1801461"/>
            <a:ext cx="5375071" cy="1636791"/>
          </a:xfrm>
          <a:prstGeom prst="rect">
            <a:avLst/>
          </a:prstGeom>
          <a:noFill/>
          <a:ln>
            <a:noFill/>
          </a:ln>
        </p:spPr>
        <p:txBody>
          <a:bodyPr spcFirstLastPara="1" vert="horz" wrap="square" lIns="121900" tIns="121900" rIns="121900" bIns="121900" rtlCol="0" anchor="ctr" anchorCtr="0">
            <a:noAutofit/>
          </a:bodyPr>
          <a:lstStyle/>
          <a:p>
            <a:pPr marL="0" indent="0"/>
            <a:r>
              <a:rPr lang="en-GB" sz="2133"/>
              <a:t>The European Academy of Sciences established the </a:t>
            </a:r>
            <a:r>
              <a:rPr lang="en-GB" sz="2133" b="1"/>
              <a:t>Leonardo da Vinci Award</a:t>
            </a:r>
            <a:r>
              <a:rPr lang="en-GB" sz="2133"/>
              <a:t> in 2009 </a:t>
            </a:r>
            <a:r>
              <a:rPr lang="en-GB" sz="2133" u="sng"/>
              <a:t>for Outstanding Lifelong Achievement</a:t>
            </a:r>
            <a:r>
              <a:rPr lang="en-GB" sz="2133" b="1"/>
              <a:t>.</a:t>
            </a:r>
            <a:endParaRPr/>
          </a:p>
          <a:p>
            <a:pPr marL="0" indent="0"/>
            <a:r>
              <a:rPr lang="en-GB" sz="2133"/>
              <a:t>One Award is attributed  per year.</a:t>
            </a:r>
            <a:endParaRPr/>
          </a:p>
          <a:p>
            <a:pPr marL="0" indent="0"/>
            <a:endParaRPr sz="2133"/>
          </a:p>
        </p:txBody>
      </p:sp>
      <p:sp>
        <p:nvSpPr>
          <p:cNvPr id="420" name="Google Shape;420;p24"/>
          <p:cNvSpPr txBox="1"/>
          <p:nvPr/>
        </p:nvSpPr>
        <p:spPr>
          <a:xfrm>
            <a:off x="1322974" y="3438251"/>
            <a:ext cx="5018247" cy="440000"/>
          </a:xfrm>
          <a:prstGeom prst="rect">
            <a:avLst/>
          </a:prstGeom>
          <a:noFill/>
          <a:ln>
            <a:noFill/>
          </a:ln>
        </p:spPr>
        <p:txBody>
          <a:bodyPr spcFirstLastPara="1" wrap="square" lIns="121900" tIns="121900" rIns="121900" bIns="121900" anchor="ctr" anchorCtr="0">
            <a:noAutofit/>
          </a:bodyPr>
          <a:lstStyle/>
          <a:p>
            <a:pPr algn="r">
              <a:buClr>
                <a:schemeClr val="dk1"/>
              </a:buClr>
              <a:buSzPts val="2000"/>
            </a:pPr>
            <a:r>
              <a:rPr lang="en-GB" sz="2667" dirty="0">
                <a:solidFill>
                  <a:schemeClr val="dk1"/>
                </a:solidFill>
                <a:latin typeface="Marcellus"/>
                <a:ea typeface="Marcellus"/>
                <a:cs typeface="Marcellus"/>
                <a:sym typeface="Marcellus"/>
              </a:rPr>
              <a:t>14 Awardees to date</a:t>
            </a:r>
            <a:endParaRPr sz="2400" dirty="0"/>
          </a:p>
        </p:txBody>
      </p:sp>
      <p:sp>
        <p:nvSpPr>
          <p:cNvPr id="421" name="Google Shape;421;p24"/>
          <p:cNvSpPr txBox="1">
            <a:spLocks noGrp="1"/>
          </p:cNvSpPr>
          <p:nvPr>
            <p:ph type="subTitle" idx="4"/>
          </p:nvPr>
        </p:nvSpPr>
        <p:spPr>
          <a:xfrm>
            <a:off x="1152387" y="3959097"/>
            <a:ext cx="5202533" cy="1055011"/>
          </a:xfrm>
          <a:prstGeom prst="rect">
            <a:avLst/>
          </a:prstGeom>
          <a:noFill/>
          <a:ln>
            <a:noFill/>
          </a:ln>
        </p:spPr>
        <p:txBody>
          <a:bodyPr spcFirstLastPara="1" vert="horz" wrap="square" lIns="121900" tIns="121900" rIns="121900" bIns="121900" rtlCol="0" anchor="ctr" anchorCtr="0">
            <a:noAutofit/>
          </a:bodyPr>
          <a:lstStyle/>
          <a:p>
            <a:pPr marL="0" indent="0"/>
            <a:r>
              <a:rPr lang="en-GB" sz="1600" dirty="0"/>
              <a:t>Rita (†) Levi-Montalcini; Jacques (†) Friedel; James D. Murray; Michael </a:t>
            </a:r>
            <a:r>
              <a:rPr lang="en-GB" sz="1600" dirty="0" err="1"/>
              <a:t>Graetzel</a:t>
            </a:r>
            <a:r>
              <a:rPr lang="en-GB" sz="1600" dirty="0"/>
              <a:t>; Jean </a:t>
            </a:r>
            <a:r>
              <a:rPr lang="en-GB" sz="1600" dirty="0" err="1"/>
              <a:t>Jouzel</a:t>
            </a:r>
            <a:r>
              <a:rPr lang="en-GB" sz="1600" dirty="0"/>
              <a:t>; Vincenzo </a:t>
            </a:r>
            <a:r>
              <a:rPr lang="en-GB" sz="1600" dirty="0" err="1"/>
              <a:t>Balzani</a:t>
            </a:r>
            <a:r>
              <a:rPr lang="en-GB" sz="1600" dirty="0"/>
              <a:t>; John Ball; Pierre </a:t>
            </a:r>
            <a:r>
              <a:rPr lang="en-GB" sz="1600" dirty="0" err="1"/>
              <a:t>Corvol</a:t>
            </a:r>
            <a:r>
              <a:rPr lang="en-GB" sz="1600" dirty="0"/>
              <a:t>; Klaus </a:t>
            </a:r>
            <a:r>
              <a:rPr lang="en-GB" sz="1600" dirty="0" err="1"/>
              <a:t>Müllen</a:t>
            </a:r>
            <a:r>
              <a:rPr lang="en-GB" sz="1600" dirty="0"/>
              <a:t>; Helmut Schwarz; Anny Cazenave; J. N. Reddy; Herbert </a:t>
            </a:r>
            <a:r>
              <a:rPr lang="en-GB" sz="1600" dirty="0" err="1"/>
              <a:t>Roesky</a:t>
            </a:r>
            <a:r>
              <a:rPr lang="en-GB" sz="1600" dirty="0"/>
              <a:t> (†); Yves Agid.    </a:t>
            </a:r>
            <a:endParaRPr dirty="0"/>
          </a:p>
        </p:txBody>
      </p:sp>
      <p:pic>
        <p:nvPicPr>
          <p:cNvPr id="426" name="Google Shape;426;p24"/>
          <p:cNvPicPr preferRelativeResize="0"/>
          <p:nvPr/>
        </p:nvPicPr>
        <p:blipFill rotWithShape="1">
          <a:blip r:embed="rId10">
            <a:alphaModFix/>
          </a:blip>
          <a:srcRect t="12908" b="12908"/>
          <a:stretch/>
        </p:blipFill>
        <p:spPr>
          <a:xfrm>
            <a:off x="1152387" y="5992919"/>
            <a:ext cx="579083" cy="579083"/>
          </a:xfrm>
          <a:prstGeom prst="ellipse">
            <a:avLst/>
          </a:prstGeom>
          <a:noFill/>
          <a:ln>
            <a:noFill/>
          </a:ln>
          <a:effectLst>
            <a:outerShdw blurRad="50800" dist="38100" dir="2700000" algn="tl" rotWithShape="0">
              <a:srgbClr val="FFC000">
                <a:alpha val="40000"/>
              </a:srgbClr>
            </a:outerShdw>
          </a:effectLst>
        </p:spPr>
      </p:pic>
      <p:pic>
        <p:nvPicPr>
          <p:cNvPr id="427" name="Google Shape;427;p24"/>
          <p:cNvPicPr preferRelativeResize="0"/>
          <p:nvPr/>
        </p:nvPicPr>
        <p:blipFill rotWithShape="1">
          <a:blip r:embed="rId11">
            <a:alphaModFix/>
          </a:blip>
          <a:srcRect l="16291" t="3676" b="34225"/>
          <a:stretch/>
        </p:blipFill>
        <p:spPr>
          <a:xfrm>
            <a:off x="2017185" y="5978175"/>
            <a:ext cx="579083" cy="579083"/>
          </a:xfrm>
          <a:prstGeom prst="ellipse">
            <a:avLst/>
          </a:prstGeom>
          <a:noFill/>
          <a:ln>
            <a:noFill/>
          </a:ln>
          <a:effectLst>
            <a:outerShdw blurRad="50800" dist="38100" dir="2700000" algn="tl" rotWithShape="0">
              <a:srgbClr val="FFC000">
                <a:alpha val="40000"/>
              </a:srgbClr>
            </a:outerShdw>
          </a:effectLst>
        </p:spPr>
      </p:pic>
      <p:pic>
        <p:nvPicPr>
          <p:cNvPr id="428" name="Google Shape;428;p24"/>
          <p:cNvPicPr preferRelativeResize="0"/>
          <p:nvPr/>
        </p:nvPicPr>
        <p:blipFill rotWithShape="1">
          <a:blip r:embed="rId12">
            <a:alphaModFix/>
          </a:blip>
          <a:srcRect t="4722" r="11516" b="29638"/>
          <a:stretch/>
        </p:blipFill>
        <p:spPr>
          <a:xfrm>
            <a:off x="2881984" y="5985547"/>
            <a:ext cx="579083" cy="579083"/>
          </a:xfrm>
          <a:prstGeom prst="ellipse">
            <a:avLst/>
          </a:prstGeom>
          <a:noFill/>
          <a:ln>
            <a:noFill/>
          </a:ln>
          <a:effectLst>
            <a:outerShdw blurRad="50800" dist="38100" dir="2700000" algn="tl" rotWithShape="0">
              <a:srgbClr val="FFC000">
                <a:alpha val="40000"/>
              </a:srgbClr>
            </a:outerShdw>
          </a:effectLst>
        </p:spPr>
      </p:pic>
      <p:pic>
        <p:nvPicPr>
          <p:cNvPr id="429" name="Google Shape;429;p24"/>
          <p:cNvPicPr preferRelativeResize="0"/>
          <p:nvPr/>
        </p:nvPicPr>
        <p:blipFill rotWithShape="1">
          <a:blip r:embed="rId13">
            <a:alphaModFix/>
          </a:blip>
          <a:srcRect l="14626" t="1557" r="2950" b="37298"/>
          <a:stretch/>
        </p:blipFill>
        <p:spPr>
          <a:xfrm>
            <a:off x="4611579" y="5992919"/>
            <a:ext cx="579083" cy="579083"/>
          </a:xfrm>
          <a:prstGeom prst="ellipse">
            <a:avLst/>
          </a:prstGeom>
          <a:noFill/>
          <a:ln>
            <a:noFill/>
          </a:ln>
          <a:effectLst>
            <a:outerShdw blurRad="50800" dist="38100" dir="2700000" algn="tl" rotWithShape="0">
              <a:srgbClr val="FFC000">
                <a:alpha val="40000"/>
              </a:srgbClr>
            </a:outerShdw>
          </a:effectLst>
        </p:spPr>
      </p:pic>
      <p:pic>
        <p:nvPicPr>
          <p:cNvPr id="430" name="Google Shape;430;p24"/>
          <p:cNvPicPr preferRelativeResize="0"/>
          <p:nvPr/>
        </p:nvPicPr>
        <p:blipFill rotWithShape="1">
          <a:blip r:embed="rId14">
            <a:alphaModFix/>
          </a:blip>
          <a:srcRect t="12908" b="12908"/>
          <a:stretch/>
        </p:blipFill>
        <p:spPr>
          <a:xfrm>
            <a:off x="3746783" y="5992919"/>
            <a:ext cx="579083" cy="579083"/>
          </a:xfrm>
          <a:prstGeom prst="ellipse">
            <a:avLst/>
          </a:prstGeom>
          <a:noFill/>
          <a:ln>
            <a:noFill/>
          </a:ln>
          <a:effectLst>
            <a:outerShdw blurRad="50800" dist="38100" dir="2700000" algn="tl" rotWithShape="0">
              <a:srgbClr val="FFC000">
                <a:alpha val="40000"/>
              </a:srgbClr>
            </a:outerShdw>
          </a:effectLst>
        </p:spPr>
      </p:pic>
      <p:sp>
        <p:nvSpPr>
          <p:cNvPr id="432" name="Google Shape;432;p24"/>
          <p:cNvSpPr txBox="1"/>
          <p:nvPr/>
        </p:nvSpPr>
        <p:spPr>
          <a:xfrm>
            <a:off x="5019007" y="6443117"/>
            <a:ext cx="735848" cy="287268"/>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2023</a:t>
            </a:r>
            <a:endParaRPr sz="1067">
              <a:solidFill>
                <a:srgbClr val="1F3864"/>
              </a:solidFill>
              <a:latin typeface="Marcellus SC"/>
              <a:ea typeface="Marcellus SC"/>
              <a:cs typeface="Marcellus SC"/>
              <a:sym typeface="Marcellus SC"/>
            </a:endParaRPr>
          </a:p>
        </p:txBody>
      </p:sp>
      <p:sp>
        <p:nvSpPr>
          <p:cNvPr id="433" name="Google Shape;433;p24"/>
          <p:cNvSpPr txBox="1"/>
          <p:nvPr/>
        </p:nvSpPr>
        <p:spPr>
          <a:xfrm>
            <a:off x="4154208" y="6443117"/>
            <a:ext cx="735848" cy="287268"/>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2022</a:t>
            </a:r>
            <a:endParaRPr sz="1067">
              <a:solidFill>
                <a:srgbClr val="1F3864"/>
              </a:solidFill>
              <a:latin typeface="Marcellus SC"/>
              <a:ea typeface="Marcellus SC"/>
              <a:cs typeface="Marcellus SC"/>
              <a:sym typeface="Marcellus SC"/>
            </a:endParaRPr>
          </a:p>
        </p:txBody>
      </p:sp>
      <p:sp>
        <p:nvSpPr>
          <p:cNvPr id="434" name="Google Shape;434;p24"/>
          <p:cNvSpPr txBox="1"/>
          <p:nvPr/>
        </p:nvSpPr>
        <p:spPr>
          <a:xfrm>
            <a:off x="3289409" y="6443117"/>
            <a:ext cx="735848" cy="287268"/>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2021</a:t>
            </a:r>
            <a:endParaRPr sz="1067">
              <a:solidFill>
                <a:srgbClr val="1F3864"/>
              </a:solidFill>
              <a:latin typeface="Marcellus SC"/>
              <a:ea typeface="Marcellus SC"/>
              <a:cs typeface="Marcellus SC"/>
              <a:sym typeface="Marcellus SC"/>
            </a:endParaRPr>
          </a:p>
        </p:txBody>
      </p:sp>
      <p:sp>
        <p:nvSpPr>
          <p:cNvPr id="435" name="Google Shape;435;p24"/>
          <p:cNvSpPr txBox="1"/>
          <p:nvPr/>
        </p:nvSpPr>
        <p:spPr>
          <a:xfrm>
            <a:off x="2424611" y="6443117"/>
            <a:ext cx="735848" cy="287268"/>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2020</a:t>
            </a:r>
            <a:endParaRPr sz="1067">
              <a:solidFill>
                <a:srgbClr val="1F3864"/>
              </a:solidFill>
              <a:latin typeface="Marcellus SC"/>
              <a:ea typeface="Marcellus SC"/>
              <a:cs typeface="Marcellus SC"/>
              <a:sym typeface="Marcellus SC"/>
            </a:endParaRPr>
          </a:p>
        </p:txBody>
      </p:sp>
      <p:sp>
        <p:nvSpPr>
          <p:cNvPr id="436" name="Google Shape;436;p24"/>
          <p:cNvSpPr txBox="1"/>
          <p:nvPr/>
        </p:nvSpPr>
        <p:spPr>
          <a:xfrm>
            <a:off x="1562029" y="6443117"/>
            <a:ext cx="735848" cy="287268"/>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2019</a:t>
            </a:r>
            <a:endParaRPr sz="1067">
              <a:solidFill>
                <a:srgbClr val="1F3864"/>
              </a:solidFill>
              <a:latin typeface="Marcellus SC"/>
              <a:ea typeface="Marcellus SC"/>
              <a:cs typeface="Marcellus SC"/>
              <a:sym typeface="Marcellus SC"/>
            </a:endParaRPr>
          </a:p>
        </p:txBody>
      </p:sp>
      <p:grpSp>
        <p:nvGrpSpPr>
          <p:cNvPr id="2" name="Group 1">
            <a:extLst>
              <a:ext uri="{FF2B5EF4-FFF2-40B4-BE49-F238E27FC236}">
                <a16:creationId xmlns:a16="http://schemas.microsoft.com/office/drawing/2014/main" id="{7D576555-6BCF-C35D-5F53-1B5F0CED4D0A}"/>
              </a:ext>
            </a:extLst>
          </p:cNvPr>
          <p:cNvGrpSpPr/>
          <p:nvPr/>
        </p:nvGrpSpPr>
        <p:grpSpPr>
          <a:xfrm>
            <a:off x="6535831" y="5261722"/>
            <a:ext cx="1154340" cy="674969"/>
            <a:chOff x="1018579" y="4512524"/>
            <a:chExt cx="865755" cy="506227"/>
          </a:xfrm>
        </p:grpSpPr>
        <p:pic>
          <p:nvPicPr>
            <p:cNvPr id="425" name="Google Shape;425;p24"/>
            <p:cNvPicPr preferRelativeResize="0"/>
            <p:nvPr/>
          </p:nvPicPr>
          <p:blipFill rotWithShape="1">
            <a:blip r:embed="rId15">
              <a:alphaModFix/>
            </a:blip>
            <a:srcRect l="5758" t="7795" r="5758" b="26564"/>
            <a:stretch/>
          </p:blipFill>
          <p:spPr>
            <a:xfrm>
              <a:off x="1018579" y="4512524"/>
              <a:ext cx="434312" cy="434312"/>
            </a:xfrm>
            <a:prstGeom prst="ellipse">
              <a:avLst/>
            </a:prstGeom>
            <a:noFill/>
            <a:ln>
              <a:noFill/>
            </a:ln>
            <a:effectLst>
              <a:outerShdw blurRad="50800" dist="38100" dir="2700000" algn="tl" rotWithShape="0">
                <a:srgbClr val="FFC000">
                  <a:alpha val="40000"/>
                </a:srgbClr>
              </a:outerShdw>
            </a:effectLst>
          </p:spPr>
        </p:pic>
        <p:sp>
          <p:nvSpPr>
            <p:cNvPr id="437" name="Google Shape;437;p24"/>
            <p:cNvSpPr txBox="1"/>
            <p:nvPr/>
          </p:nvSpPr>
          <p:spPr>
            <a:xfrm>
              <a:off x="1332448" y="4803300"/>
              <a:ext cx="551886" cy="215451"/>
            </a:xfrm>
            <a:prstGeom prst="rect">
              <a:avLst/>
            </a:prstGeom>
            <a:noFill/>
            <a:ln>
              <a:noFill/>
            </a:ln>
          </p:spPr>
          <p:txBody>
            <a:bodyPr spcFirstLastPara="1" wrap="square" lIns="121900" tIns="60933" rIns="121900" bIns="60933" anchor="t" anchorCtr="0">
              <a:spAutoFit/>
            </a:bodyPr>
            <a:lstStyle/>
            <a:p>
              <a:r>
                <a:rPr lang="en-GB" sz="1067" dirty="0">
                  <a:solidFill>
                    <a:srgbClr val="1F3864"/>
                  </a:solidFill>
                  <a:latin typeface="Marcellus SC"/>
                  <a:ea typeface="Marcellus SC"/>
                  <a:cs typeface="Marcellus SC"/>
                  <a:sym typeface="Marcellus SC"/>
                </a:rPr>
                <a:t>2018</a:t>
              </a:r>
              <a:endParaRPr sz="1067" dirty="0">
                <a:solidFill>
                  <a:srgbClr val="1F3864"/>
                </a:solidFill>
                <a:latin typeface="Marcellus SC"/>
                <a:ea typeface="Marcellus SC"/>
                <a:cs typeface="Marcellus SC"/>
                <a:sym typeface="Marcellus SC"/>
              </a:endParaRPr>
            </a:p>
          </p:txBody>
        </p:sp>
      </p:grpSp>
      <p:grpSp>
        <p:nvGrpSpPr>
          <p:cNvPr id="438" name="Google Shape;438;p24"/>
          <p:cNvGrpSpPr/>
          <p:nvPr/>
        </p:nvGrpSpPr>
        <p:grpSpPr>
          <a:xfrm>
            <a:off x="5419519" y="5992916"/>
            <a:ext cx="1154340" cy="752209"/>
            <a:chOff x="4901873" y="4506995"/>
            <a:chExt cx="865755" cy="564157"/>
          </a:xfrm>
        </p:grpSpPr>
        <p:pic>
          <p:nvPicPr>
            <p:cNvPr id="439" name="Google Shape;439;p24"/>
            <p:cNvPicPr preferRelativeResize="0"/>
            <p:nvPr/>
          </p:nvPicPr>
          <p:blipFill rotWithShape="1">
            <a:blip r:embed="rId16">
              <a:alphaModFix/>
            </a:blip>
            <a:srcRect l="3822" t="6406" r="2575" b="31402"/>
            <a:stretch/>
          </p:blipFill>
          <p:spPr>
            <a:xfrm>
              <a:off x="4901873" y="4506995"/>
              <a:ext cx="434312" cy="434312"/>
            </a:xfrm>
            <a:prstGeom prst="ellipse">
              <a:avLst/>
            </a:prstGeom>
            <a:noFill/>
            <a:ln>
              <a:noFill/>
            </a:ln>
            <a:effectLst>
              <a:outerShdw blurRad="50800" dist="38100" dir="2700000" algn="tl" rotWithShape="0">
                <a:srgbClr val="FFC000">
                  <a:alpha val="40000"/>
                </a:srgbClr>
              </a:outerShdw>
            </a:effectLst>
          </p:spPr>
        </p:pic>
        <p:sp>
          <p:nvSpPr>
            <p:cNvPr id="440" name="Google Shape;440;p24"/>
            <p:cNvSpPr txBox="1"/>
            <p:nvPr/>
          </p:nvSpPr>
          <p:spPr>
            <a:xfrm>
              <a:off x="5215742" y="4855701"/>
              <a:ext cx="551886" cy="215451"/>
            </a:xfrm>
            <a:prstGeom prst="rect">
              <a:avLst/>
            </a:prstGeom>
            <a:noFill/>
            <a:ln>
              <a:noFill/>
            </a:ln>
          </p:spPr>
          <p:txBody>
            <a:bodyPr spcFirstLastPara="1" wrap="square" lIns="121900" tIns="60933" rIns="121900" bIns="60933" anchor="t" anchorCtr="0">
              <a:spAutoFit/>
            </a:bodyPr>
            <a:lstStyle/>
            <a:p>
              <a:r>
                <a:rPr lang="en-GB" sz="1067">
                  <a:solidFill>
                    <a:srgbClr val="1F3864"/>
                  </a:solidFill>
                  <a:latin typeface="Marcellus SC"/>
                  <a:ea typeface="Marcellus SC"/>
                  <a:cs typeface="Marcellus SC"/>
                  <a:sym typeface="Marcellus SC"/>
                </a:rPr>
                <a:t>2024</a:t>
              </a:r>
              <a:endParaRPr sz="1067">
                <a:solidFill>
                  <a:srgbClr val="1F3864"/>
                </a:solidFill>
                <a:latin typeface="Marcellus SC"/>
                <a:ea typeface="Marcellus SC"/>
                <a:cs typeface="Marcellus SC"/>
                <a:sym typeface="Marcellus SC"/>
              </a:endParaRPr>
            </a:p>
          </p:txBody>
        </p:sp>
      </p:grpSp>
      <p:grpSp>
        <p:nvGrpSpPr>
          <p:cNvPr id="3" name="Google Shape;438;p24">
            <a:extLst>
              <a:ext uri="{FF2B5EF4-FFF2-40B4-BE49-F238E27FC236}">
                <a16:creationId xmlns:a16="http://schemas.microsoft.com/office/drawing/2014/main" id="{5B922AB6-D977-B521-AF30-9BD8EFA26C54}"/>
              </a:ext>
            </a:extLst>
          </p:cNvPr>
          <p:cNvGrpSpPr/>
          <p:nvPr/>
        </p:nvGrpSpPr>
        <p:grpSpPr>
          <a:xfrm>
            <a:off x="6301374" y="5959423"/>
            <a:ext cx="1154340" cy="752209"/>
            <a:chOff x="4901873" y="4506995"/>
            <a:chExt cx="865755" cy="564157"/>
          </a:xfrm>
        </p:grpSpPr>
        <p:pic>
          <p:nvPicPr>
            <p:cNvPr id="4" name="Google Shape;439;p24">
              <a:extLst>
                <a:ext uri="{FF2B5EF4-FFF2-40B4-BE49-F238E27FC236}">
                  <a16:creationId xmlns:a16="http://schemas.microsoft.com/office/drawing/2014/main" id="{5A57EBA2-4DA2-B438-B9AD-C1C9B24B0DCD}"/>
                </a:ext>
              </a:extLst>
            </p:cNvPr>
            <p:cNvPicPr preferRelativeResize="0"/>
            <p:nvPr/>
          </p:nvPicPr>
          <p:blipFill rotWithShape="1">
            <a:blip r:embed="rId17">
              <a:alphaModFix/>
            </a:blip>
            <a:srcRect l="14748" t="-844" r="18669" b="34048"/>
            <a:stretch>
              <a:fillRect/>
            </a:stretch>
          </p:blipFill>
          <p:spPr>
            <a:xfrm>
              <a:off x="4901873" y="4506995"/>
              <a:ext cx="434312" cy="434312"/>
            </a:xfrm>
            <a:prstGeom prst="ellipse">
              <a:avLst/>
            </a:prstGeom>
            <a:noFill/>
            <a:ln>
              <a:noFill/>
            </a:ln>
            <a:effectLst>
              <a:outerShdw blurRad="50800" dist="38100" dir="2700000" algn="tl" rotWithShape="0">
                <a:srgbClr val="FFC000">
                  <a:alpha val="40000"/>
                </a:srgbClr>
              </a:outerShdw>
            </a:effectLst>
          </p:spPr>
        </p:pic>
        <p:sp>
          <p:nvSpPr>
            <p:cNvPr id="5" name="Google Shape;440;p24">
              <a:extLst>
                <a:ext uri="{FF2B5EF4-FFF2-40B4-BE49-F238E27FC236}">
                  <a16:creationId xmlns:a16="http://schemas.microsoft.com/office/drawing/2014/main" id="{25BB38A3-723C-D0D8-FE70-A1B1932F6D65}"/>
                </a:ext>
              </a:extLst>
            </p:cNvPr>
            <p:cNvSpPr txBox="1"/>
            <p:nvPr/>
          </p:nvSpPr>
          <p:spPr>
            <a:xfrm>
              <a:off x="5215742" y="4855701"/>
              <a:ext cx="551886" cy="215451"/>
            </a:xfrm>
            <a:prstGeom prst="rect">
              <a:avLst/>
            </a:prstGeom>
            <a:noFill/>
            <a:ln>
              <a:noFill/>
            </a:ln>
          </p:spPr>
          <p:txBody>
            <a:bodyPr spcFirstLastPara="1" wrap="square" lIns="121900" tIns="60933" rIns="121900" bIns="60933" anchor="t" anchorCtr="0">
              <a:spAutoFit/>
            </a:bodyPr>
            <a:lstStyle/>
            <a:p>
              <a:r>
                <a:rPr lang="en-GB" sz="1067" dirty="0">
                  <a:solidFill>
                    <a:srgbClr val="1F3864"/>
                  </a:solidFill>
                  <a:latin typeface="Marcellus SC"/>
                  <a:ea typeface="Marcellus SC"/>
                  <a:cs typeface="Marcellus SC"/>
                  <a:sym typeface="Marcellus SC"/>
                </a:rPr>
                <a:t>2025</a:t>
              </a:r>
              <a:endParaRPr sz="1067" dirty="0">
                <a:solidFill>
                  <a:srgbClr val="1F3864"/>
                </a:solidFill>
                <a:latin typeface="Marcellus SC"/>
                <a:ea typeface="Marcellus SC"/>
                <a:cs typeface="Marcellus SC"/>
                <a:sym typeface="Marcellus SC"/>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25"/>
          <p:cNvSpPr txBox="1">
            <a:spLocks noGrp="1"/>
          </p:cNvSpPr>
          <p:nvPr>
            <p:ph type="title" idx="4294967295"/>
          </p:nvPr>
        </p:nvSpPr>
        <p:spPr>
          <a:xfrm>
            <a:off x="2295670" y="5807342"/>
            <a:ext cx="9191572" cy="637117"/>
          </a:xfrm>
          <a:prstGeom prst="rect">
            <a:avLst/>
          </a:prstGeom>
          <a:noFill/>
          <a:ln>
            <a:noFill/>
          </a:ln>
        </p:spPr>
        <p:txBody>
          <a:bodyPr spcFirstLastPara="1" vert="horz" wrap="square" lIns="121900" tIns="121900" rIns="121900" bIns="121900" rtlCol="0" anchor="ctr" anchorCtr="0">
            <a:noAutofit/>
          </a:bodyPr>
          <a:lstStyle/>
          <a:p>
            <a:pPr>
              <a:lnSpc>
                <a:spcPct val="100000"/>
              </a:lnSpc>
              <a:spcBef>
                <a:spcPts val="0"/>
              </a:spcBef>
              <a:buSzPts val="2800"/>
            </a:pPr>
            <a:r>
              <a:rPr lang="en-GB" sz="2667" dirty="0">
                <a:solidFill>
                  <a:srgbClr val="004A82"/>
                </a:solidFill>
              </a:rPr>
              <a:t>2025 LEONARDO DA VINCI AWARD</a:t>
            </a:r>
            <a:endParaRPr sz="2667" dirty="0">
              <a:solidFill>
                <a:srgbClr val="004A82"/>
              </a:solidFill>
            </a:endParaRPr>
          </a:p>
        </p:txBody>
      </p:sp>
      <p:pic>
        <p:nvPicPr>
          <p:cNvPr id="447" name="Google Shape;447;p25"/>
          <p:cNvPicPr preferRelativeResize="0"/>
          <p:nvPr/>
        </p:nvPicPr>
        <p:blipFill rotWithShape="1">
          <a:blip r:embed="rId3">
            <a:alphaModFix/>
          </a:blip>
          <a:srcRect t="980" b="980"/>
          <a:stretch/>
        </p:blipFill>
        <p:spPr>
          <a:xfrm>
            <a:off x="96346" y="4619410"/>
            <a:ext cx="2199324" cy="2123741"/>
          </a:xfrm>
          <a:prstGeom prst="ellipse">
            <a:avLst/>
          </a:prstGeom>
          <a:noFill/>
          <a:ln>
            <a:noFill/>
          </a:ln>
          <a:effectLst>
            <a:outerShdw blurRad="50800" dist="38100" dir="2700000" algn="tl" rotWithShape="0">
              <a:srgbClr val="000000">
                <a:alpha val="40000"/>
              </a:srgbClr>
            </a:outerShdw>
          </a:effectLst>
        </p:spPr>
      </p:pic>
      <p:pic>
        <p:nvPicPr>
          <p:cNvPr id="12290" name="Picture 2">
            <a:extLst>
              <a:ext uri="{FF2B5EF4-FFF2-40B4-BE49-F238E27FC236}">
                <a16:creationId xmlns:a16="http://schemas.microsoft.com/office/drawing/2014/main" id="{E4908368-63B0-7F4C-0997-C6178032216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2551"/>
          <a:stretch>
            <a:fillRect/>
          </a:stretch>
        </p:blipFill>
        <p:spPr bwMode="auto">
          <a:xfrm>
            <a:off x="2940590" y="620987"/>
            <a:ext cx="6310821" cy="48876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4"/>
          <p:cNvSpPr txBox="1">
            <a:spLocks noGrp="1"/>
          </p:cNvSpPr>
          <p:nvPr>
            <p:ph type="title" idx="4294967295"/>
          </p:nvPr>
        </p:nvSpPr>
        <p:spPr>
          <a:xfrm>
            <a:off x="6096000" y="357718"/>
            <a:ext cx="6096000" cy="637116"/>
          </a:xfrm>
          <a:prstGeom prst="rect">
            <a:avLst/>
          </a:prstGeom>
          <a:noFill/>
          <a:ln>
            <a:noFill/>
          </a:ln>
        </p:spPr>
        <p:txBody>
          <a:bodyPr spcFirstLastPara="1" vert="horz" wrap="square" lIns="121900" tIns="121900" rIns="121900" bIns="121900" rtlCol="0" anchor="ctr" anchorCtr="0">
            <a:noAutofit/>
          </a:bodyPr>
          <a:lstStyle/>
          <a:p>
            <a:pPr lvl="0" algn="l">
              <a:buSzPts val="2000"/>
            </a:pPr>
            <a:r>
              <a:rPr lang="en-GB" dirty="0"/>
              <a:t>Presidium 2025 - 2029</a:t>
            </a:r>
          </a:p>
        </p:txBody>
      </p:sp>
      <p:pic>
        <p:nvPicPr>
          <p:cNvPr id="4" name="Picture 3">
            <a:extLst>
              <a:ext uri="{FF2B5EF4-FFF2-40B4-BE49-F238E27FC236}">
                <a16:creationId xmlns:a16="http://schemas.microsoft.com/office/drawing/2014/main" id="{B8689EFF-4725-8682-FF97-D945C3FC28A0}"/>
              </a:ext>
            </a:extLst>
          </p:cNvPr>
          <p:cNvPicPr>
            <a:picLocks noChangeAspect="1"/>
          </p:cNvPicPr>
          <p:nvPr/>
        </p:nvPicPr>
        <p:blipFill>
          <a:blip r:embed="rId3"/>
          <a:srcRect r="61196"/>
          <a:stretch>
            <a:fillRect/>
          </a:stretch>
        </p:blipFill>
        <p:spPr>
          <a:xfrm>
            <a:off x="4219432" y="994833"/>
            <a:ext cx="1597725" cy="2681240"/>
          </a:xfrm>
          <a:prstGeom prst="rect">
            <a:avLst/>
          </a:prstGeom>
        </p:spPr>
      </p:pic>
      <p:pic>
        <p:nvPicPr>
          <p:cNvPr id="6" name="Picture 5">
            <a:extLst>
              <a:ext uri="{FF2B5EF4-FFF2-40B4-BE49-F238E27FC236}">
                <a16:creationId xmlns:a16="http://schemas.microsoft.com/office/drawing/2014/main" id="{09C4EB0E-BF85-9E34-70DB-4C4C535CDD22}"/>
              </a:ext>
            </a:extLst>
          </p:cNvPr>
          <p:cNvPicPr>
            <a:picLocks noChangeAspect="1"/>
          </p:cNvPicPr>
          <p:nvPr/>
        </p:nvPicPr>
        <p:blipFill>
          <a:blip r:embed="rId3"/>
          <a:srcRect l="60905" r="291"/>
          <a:stretch>
            <a:fillRect/>
          </a:stretch>
        </p:blipFill>
        <p:spPr>
          <a:xfrm>
            <a:off x="6243782" y="994833"/>
            <a:ext cx="1597725" cy="2681240"/>
          </a:xfrm>
          <a:prstGeom prst="rect">
            <a:avLst/>
          </a:prstGeom>
        </p:spPr>
      </p:pic>
      <p:pic>
        <p:nvPicPr>
          <p:cNvPr id="9" name="Picture 8">
            <a:extLst>
              <a:ext uri="{FF2B5EF4-FFF2-40B4-BE49-F238E27FC236}">
                <a16:creationId xmlns:a16="http://schemas.microsoft.com/office/drawing/2014/main" id="{6DDE640A-4ADA-DE6F-4694-007CB825F040}"/>
              </a:ext>
            </a:extLst>
          </p:cNvPr>
          <p:cNvPicPr>
            <a:picLocks noChangeAspect="1"/>
          </p:cNvPicPr>
          <p:nvPr/>
        </p:nvPicPr>
        <p:blipFill>
          <a:blip r:embed="rId4"/>
          <a:stretch>
            <a:fillRect/>
          </a:stretch>
        </p:blipFill>
        <p:spPr>
          <a:xfrm>
            <a:off x="6387506" y="3845699"/>
            <a:ext cx="3245037" cy="2467220"/>
          </a:xfrm>
          <a:prstGeom prst="rect">
            <a:avLst/>
          </a:prstGeom>
        </p:spPr>
      </p:pic>
      <p:pic>
        <p:nvPicPr>
          <p:cNvPr id="11" name="Picture 10">
            <a:extLst>
              <a:ext uri="{FF2B5EF4-FFF2-40B4-BE49-F238E27FC236}">
                <a16:creationId xmlns:a16="http://schemas.microsoft.com/office/drawing/2014/main" id="{C11D4F10-4924-9A68-FD5F-BC71CB6F5BBC}"/>
              </a:ext>
            </a:extLst>
          </p:cNvPr>
          <p:cNvPicPr>
            <a:picLocks noChangeAspect="1"/>
          </p:cNvPicPr>
          <p:nvPr/>
        </p:nvPicPr>
        <p:blipFill>
          <a:blip r:embed="rId5"/>
          <a:stretch>
            <a:fillRect/>
          </a:stretch>
        </p:blipFill>
        <p:spPr>
          <a:xfrm>
            <a:off x="986790" y="3817563"/>
            <a:ext cx="5209309" cy="2448524"/>
          </a:xfrm>
          <a:prstGeom prst="rect">
            <a:avLst/>
          </a:prstGeom>
        </p:spPr>
      </p:pic>
      <p:pic>
        <p:nvPicPr>
          <p:cNvPr id="1026" name="Picture 2" descr="pichault">
            <a:extLst>
              <a:ext uri="{FF2B5EF4-FFF2-40B4-BE49-F238E27FC236}">
                <a16:creationId xmlns:a16="http://schemas.microsoft.com/office/drawing/2014/main" id="{D169CA19-4D79-1C82-74A0-16F89BD2E7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23163" y="3883214"/>
            <a:ext cx="1116037" cy="148511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Blue text on a white background&#10;&#10;AI-generated content may be incorrect.">
            <a:extLst>
              <a:ext uri="{FF2B5EF4-FFF2-40B4-BE49-F238E27FC236}">
                <a16:creationId xmlns:a16="http://schemas.microsoft.com/office/drawing/2014/main" id="{0993662A-B7A5-E4FF-8A14-FF0A6330F5CB}"/>
              </a:ext>
            </a:extLst>
          </p:cNvPr>
          <p:cNvPicPr>
            <a:picLocks noChangeAspect="1"/>
          </p:cNvPicPr>
          <p:nvPr/>
        </p:nvPicPr>
        <p:blipFill>
          <a:blip r:embed="rId7"/>
          <a:stretch>
            <a:fillRect/>
          </a:stretch>
        </p:blipFill>
        <p:spPr>
          <a:xfrm>
            <a:off x="10030938" y="5522707"/>
            <a:ext cx="1430593" cy="321365"/>
          </a:xfrm>
          <a:prstGeom prst="rect">
            <a:avLst/>
          </a:prstGeom>
        </p:spPr>
      </p:pic>
      <p:sp>
        <p:nvSpPr>
          <p:cNvPr id="16" name="TextBox 15">
            <a:extLst>
              <a:ext uri="{FF2B5EF4-FFF2-40B4-BE49-F238E27FC236}">
                <a16:creationId xmlns:a16="http://schemas.microsoft.com/office/drawing/2014/main" id="{58243E2E-62E2-53FF-42EC-502017832D29}"/>
              </a:ext>
            </a:extLst>
          </p:cNvPr>
          <p:cNvSpPr txBox="1"/>
          <p:nvPr/>
        </p:nvSpPr>
        <p:spPr>
          <a:xfrm>
            <a:off x="10181762" y="5844072"/>
            <a:ext cx="1031051" cy="215444"/>
          </a:xfrm>
          <a:prstGeom prst="rect">
            <a:avLst/>
          </a:prstGeom>
          <a:noFill/>
        </p:spPr>
        <p:txBody>
          <a:bodyPr wrap="none" rtlCol="0">
            <a:spAutoFit/>
          </a:bodyPr>
          <a:lstStyle/>
          <a:p>
            <a:r>
              <a:rPr lang="en-PT" sz="800" b="1" i="1" dirty="0">
                <a:solidFill>
                  <a:schemeClr val="tx2">
                    <a:lumMod val="75000"/>
                  </a:schemeClr>
                </a:solidFill>
              </a:rPr>
              <a:t>General Secretary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26"/>
          <p:cNvSpPr txBox="1">
            <a:spLocks noGrp="1"/>
          </p:cNvSpPr>
          <p:nvPr>
            <p:ph type="title"/>
          </p:nvPr>
        </p:nvSpPr>
        <p:spPr>
          <a:xfrm>
            <a:off x="950967" y="732100"/>
            <a:ext cx="10290000" cy="637600"/>
          </a:xfrm>
          <a:prstGeom prst="rect">
            <a:avLst/>
          </a:prstGeom>
          <a:noFill/>
          <a:ln>
            <a:noFill/>
          </a:ln>
        </p:spPr>
        <p:txBody>
          <a:bodyPr spcFirstLastPara="1" vert="horz" wrap="square" lIns="121900" tIns="121900" rIns="121900" bIns="121900" rtlCol="0" anchor="ctr" anchorCtr="0">
            <a:noAutofit/>
          </a:bodyPr>
          <a:lstStyle/>
          <a:p>
            <a:r>
              <a:rPr lang="en-GB" b="1"/>
              <a:t>BLAISE PASCAL MEDAL</a:t>
            </a:r>
            <a:endParaRPr b="1"/>
          </a:p>
        </p:txBody>
      </p:sp>
      <p:pic>
        <p:nvPicPr>
          <p:cNvPr id="453" name="Google Shape;453;p26"/>
          <p:cNvPicPr preferRelativeResize="0"/>
          <p:nvPr/>
        </p:nvPicPr>
        <p:blipFill rotWithShape="1">
          <a:blip r:embed="rId3">
            <a:alphaModFix/>
          </a:blip>
          <a:srcRect l="10924" t="25837" r="11945" b="30777"/>
          <a:stretch/>
        </p:blipFill>
        <p:spPr>
          <a:xfrm rot="-6062302">
            <a:off x="981087" y="1780579"/>
            <a:ext cx="4206112" cy="4206112"/>
          </a:xfrm>
          <a:prstGeom prst="ellipse">
            <a:avLst/>
          </a:prstGeom>
          <a:noFill/>
          <a:ln>
            <a:noFill/>
          </a:ln>
          <a:effectLst>
            <a:outerShdw blurRad="50800" dist="38100" dir="2700000" algn="tl" rotWithShape="0">
              <a:srgbClr val="000000">
                <a:alpha val="40000"/>
              </a:srgbClr>
            </a:outerShdw>
          </a:effectLst>
        </p:spPr>
      </p:pic>
      <p:sp>
        <p:nvSpPr>
          <p:cNvPr id="454" name="Google Shape;454;p26"/>
          <p:cNvSpPr txBox="1">
            <a:spLocks noGrp="1"/>
          </p:cNvSpPr>
          <p:nvPr>
            <p:ph type="subTitle" idx="1"/>
          </p:nvPr>
        </p:nvSpPr>
        <p:spPr>
          <a:xfrm>
            <a:off x="5498714" y="1828800"/>
            <a:ext cx="5375071" cy="2676939"/>
          </a:xfrm>
          <a:prstGeom prst="rect">
            <a:avLst/>
          </a:prstGeom>
          <a:noFill/>
          <a:ln>
            <a:noFill/>
          </a:ln>
        </p:spPr>
        <p:txBody>
          <a:bodyPr spcFirstLastPara="1" vert="horz" wrap="square" lIns="121900" tIns="121900" rIns="121900" bIns="121900" rtlCol="0" anchor="ctr" anchorCtr="0">
            <a:noAutofit/>
          </a:bodyPr>
          <a:lstStyle/>
          <a:p>
            <a:pPr marL="0" indent="0"/>
            <a:r>
              <a:rPr lang="en-GB" sz="2133"/>
              <a:t>The European Academy of Sciences established the</a:t>
            </a:r>
            <a:r>
              <a:rPr lang="en-GB" sz="2133" b="1"/>
              <a:t> Blaise Pascal Medal </a:t>
            </a:r>
            <a:r>
              <a:rPr lang="en-GB" sz="2133"/>
              <a:t>in 2003 to recognise an </a:t>
            </a:r>
            <a:r>
              <a:rPr lang="en-GB" sz="2133" u="sng"/>
              <a:t>outstanding and demonstrated personal contribution to science and technology and the promotion of excellence in research and education</a:t>
            </a:r>
            <a:r>
              <a:rPr lang="en-GB" sz="2133"/>
              <a:t>. Up to nine medals may be awarded in any one year.</a:t>
            </a:r>
            <a:endParaRPr/>
          </a:p>
          <a:p>
            <a:pPr marL="0" indent="0"/>
            <a:endParaRPr sz="2133"/>
          </a:p>
        </p:txBody>
      </p:sp>
      <p:sp>
        <p:nvSpPr>
          <p:cNvPr id="455" name="Google Shape;455;p26"/>
          <p:cNvSpPr txBox="1"/>
          <p:nvPr/>
        </p:nvSpPr>
        <p:spPr>
          <a:xfrm>
            <a:off x="5855538" y="4992241"/>
            <a:ext cx="5018247" cy="440000"/>
          </a:xfrm>
          <a:prstGeom prst="rect">
            <a:avLst/>
          </a:prstGeom>
          <a:noFill/>
          <a:ln>
            <a:noFill/>
          </a:ln>
        </p:spPr>
        <p:txBody>
          <a:bodyPr spcFirstLastPara="1" wrap="square" lIns="121900" tIns="121900" rIns="121900" bIns="121900" anchor="ctr" anchorCtr="0">
            <a:noAutofit/>
          </a:bodyPr>
          <a:lstStyle/>
          <a:p>
            <a:pPr algn="r">
              <a:buClr>
                <a:schemeClr val="dk1"/>
              </a:buClr>
              <a:buSzPts val="2000"/>
            </a:pPr>
            <a:r>
              <a:rPr lang="en-GB" sz="2667" dirty="0">
                <a:solidFill>
                  <a:schemeClr val="dk1"/>
                </a:solidFill>
                <a:latin typeface="Marcellus"/>
                <a:ea typeface="Marcellus"/>
                <a:cs typeface="Marcellus"/>
                <a:sym typeface="Marcellus"/>
              </a:rPr>
              <a:t>96 Medallists to date</a:t>
            </a:r>
            <a:endParaRPr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27"/>
          <p:cNvSpPr txBox="1">
            <a:spLocks noGrp="1"/>
          </p:cNvSpPr>
          <p:nvPr>
            <p:ph type="title" idx="4294967295"/>
          </p:nvPr>
        </p:nvSpPr>
        <p:spPr>
          <a:xfrm>
            <a:off x="2119170" y="5500483"/>
            <a:ext cx="8278937" cy="1040551"/>
          </a:xfrm>
          <a:prstGeom prst="rect">
            <a:avLst/>
          </a:prstGeom>
          <a:noFill/>
          <a:ln>
            <a:noFill/>
          </a:ln>
        </p:spPr>
        <p:txBody>
          <a:bodyPr spcFirstLastPara="1" vert="horz" wrap="square" lIns="121900" tIns="121900" rIns="121900" bIns="121900" rtlCol="0" anchor="ctr" anchorCtr="0">
            <a:noAutofit/>
          </a:bodyPr>
          <a:lstStyle/>
          <a:p>
            <a:pPr>
              <a:lnSpc>
                <a:spcPct val="100000"/>
              </a:lnSpc>
              <a:spcBef>
                <a:spcPts val="0"/>
              </a:spcBef>
              <a:buSzPts val="2800"/>
            </a:pPr>
            <a:r>
              <a:rPr lang="en-GB" sz="2667" b="1" dirty="0">
                <a:solidFill>
                  <a:schemeClr val="dk2"/>
                </a:solidFill>
              </a:rPr>
              <a:t>2025 BLAISE PASCAL MEDALISTS</a:t>
            </a:r>
            <a:endParaRPr sz="2667" b="1" dirty="0">
              <a:solidFill>
                <a:schemeClr val="dk2"/>
              </a:solidFill>
            </a:endParaRPr>
          </a:p>
        </p:txBody>
      </p:sp>
      <p:pic>
        <p:nvPicPr>
          <p:cNvPr id="461" name="Google Shape;461;p27"/>
          <p:cNvPicPr preferRelativeResize="0"/>
          <p:nvPr/>
        </p:nvPicPr>
        <p:blipFill rotWithShape="1">
          <a:blip r:embed="rId3">
            <a:alphaModFix/>
          </a:blip>
          <a:srcRect/>
          <a:stretch/>
        </p:blipFill>
        <p:spPr>
          <a:xfrm>
            <a:off x="476143" y="1120009"/>
            <a:ext cx="1963656" cy="1963656"/>
          </a:xfrm>
          <a:prstGeom prst="rect">
            <a:avLst/>
          </a:prstGeom>
          <a:noFill/>
          <a:ln>
            <a:noFill/>
          </a:ln>
        </p:spPr>
      </p:pic>
      <p:pic>
        <p:nvPicPr>
          <p:cNvPr id="462" name="Google Shape;462;p27"/>
          <p:cNvPicPr preferRelativeResize="0"/>
          <p:nvPr/>
        </p:nvPicPr>
        <p:blipFill rotWithShape="1">
          <a:blip r:embed="rId4">
            <a:alphaModFix/>
          </a:blip>
          <a:srcRect/>
          <a:stretch/>
        </p:blipFill>
        <p:spPr>
          <a:xfrm>
            <a:off x="2835221" y="1119812"/>
            <a:ext cx="1964051" cy="1964051"/>
          </a:xfrm>
          <a:prstGeom prst="rect">
            <a:avLst/>
          </a:prstGeom>
          <a:noFill/>
          <a:ln>
            <a:noFill/>
          </a:ln>
        </p:spPr>
      </p:pic>
      <p:pic>
        <p:nvPicPr>
          <p:cNvPr id="463" name="Google Shape;463;p27"/>
          <p:cNvPicPr preferRelativeResize="0"/>
          <p:nvPr/>
        </p:nvPicPr>
        <p:blipFill rotWithShape="1">
          <a:blip r:embed="rId5">
            <a:alphaModFix/>
          </a:blip>
          <a:srcRect/>
          <a:stretch/>
        </p:blipFill>
        <p:spPr>
          <a:xfrm>
            <a:off x="5194695" y="1119813"/>
            <a:ext cx="1964052" cy="1964052"/>
          </a:xfrm>
          <a:prstGeom prst="rect">
            <a:avLst/>
          </a:prstGeom>
          <a:noFill/>
          <a:ln>
            <a:noFill/>
          </a:ln>
        </p:spPr>
      </p:pic>
      <p:pic>
        <p:nvPicPr>
          <p:cNvPr id="464" name="Google Shape;464;p27"/>
          <p:cNvPicPr preferRelativeResize="0"/>
          <p:nvPr/>
        </p:nvPicPr>
        <p:blipFill rotWithShape="1">
          <a:blip r:embed="rId6">
            <a:alphaModFix/>
          </a:blip>
          <a:srcRect/>
          <a:stretch/>
        </p:blipFill>
        <p:spPr>
          <a:xfrm>
            <a:off x="7554169" y="1120009"/>
            <a:ext cx="1963656" cy="1963656"/>
          </a:xfrm>
          <a:prstGeom prst="rect">
            <a:avLst/>
          </a:prstGeom>
          <a:noFill/>
          <a:ln>
            <a:noFill/>
          </a:ln>
        </p:spPr>
      </p:pic>
      <p:pic>
        <p:nvPicPr>
          <p:cNvPr id="465" name="Google Shape;465;p27"/>
          <p:cNvPicPr preferRelativeResize="0"/>
          <p:nvPr/>
        </p:nvPicPr>
        <p:blipFill rotWithShape="1">
          <a:blip r:embed="rId7">
            <a:alphaModFix/>
          </a:blip>
          <a:srcRect/>
          <a:stretch/>
        </p:blipFill>
        <p:spPr>
          <a:xfrm>
            <a:off x="9913249" y="1119813"/>
            <a:ext cx="1964052" cy="1964052"/>
          </a:xfrm>
          <a:prstGeom prst="rect">
            <a:avLst/>
          </a:prstGeom>
          <a:noFill/>
          <a:ln>
            <a:noFill/>
          </a:ln>
        </p:spPr>
      </p:pic>
      <p:pic>
        <p:nvPicPr>
          <p:cNvPr id="466" name="Google Shape;466;p27"/>
          <p:cNvPicPr preferRelativeResize="0"/>
          <p:nvPr/>
        </p:nvPicPr>
        <p:blipFill rotWithShape="1">
          <a:blip r:embed="rId8">
            <a:alphaModFix/>
          </a:blip>
          <a:srcRect/>
          <a:stretch/>
        </p:blipFill>
        <p:spPr>
          <a:xfrm>
            <a:off x="2088150" y="3497894"/>
            <a:ext cx="1964052" cy="1964052"/>
          </a:xfrm>
          <a:prstGeom prst="rect">
            <a:avLst/>
          </a:prstGeom>
          <a:noFill/>
          <a:ln>
            <a:noFill/>
          </a:ln>
        </p:spPr>
      </p:pic>
      <p:pic>
        <p:nvPicPr>
          <p:cNvPr id="467" name="Google Shape;467;p27"/>
          <p:cNvPicPr preferRelativeResize="0"/>
          <p:nvPr/>
        </p:nvPicPr>
        <p:blipFill rotWithShape="1">
          <a:blip r:embed="rId9">
            <a:alphaModFix/>
          </a:blip>
          <a:srcRect l="10924" t="25837" r="11945" b="30777"/>
          <a:stretch/>
        </p:blipFill>
        <p:spPr>
          <a:xfrm rot="-6062302">
            <a:off x="175335" y="4655256"/>
            <a:ext cx="2027408" cy="2027408"/>
          </a:xfrm>
          <a:prstGeom prst="ellipse">
            <a:avLst/>
          </a:prstGeom>
          <a:noFill/>
          <a:ln>
            <a:noFill/>
          </a:ln>
          <a:effectLst>
            <a:outerShdw blurRad="50800" dist="38100" dir="2700000" algn="tl" rotWithShape="0">
              <a:srgbClr val="000000">
                <a:alpha val="40000"/>
              </a:srgbClr>
            </a:outerShdw>
          </a:effectLst>
        </p:spPr>
      </p:pic>
      <p:pic>
        <p:nvPicPr>
          <p:cNvPr id="468" name="Google Shape;468;p27"/>
          <p:cNvPicPr preferRelativeResize="0"/>
          <p:nvPr/>
        </p:nvPicPr>
        <p:blipFill rotWithShape="1">
          <a:blip r:embed="rId10">
            <a:alphaModFix/>
          </a:blip>
          <a:srcRect/>
          <a:stretch/>
        </p:blipFill>
        <p:spPr>
          <a:xfrm>
            <a:off x="4696517" y="3497894"/>
            <a:ext cx="1964052" cy="1964052"/>
          </a:xfrm>
          <a:prstGeom prst="rect">
            <a:avLst/>
          </a:prstGeom>
          <a:noFill/>
          <a:ln>
            <a:noFill/>
          </a:ln>
        </p:spPr>
      </p:pic>
      <p:pic>
        <p:nvPicPr>
          <p:cNvPr id="2" name="Google Shape;466;p27">
            <a:extLst>
              <a:ext uri="{FF2B5EF4-FFF2-40B4-BE49-F238E27FC236}">
                <a16:creationId xmlns:a16="http://schemas.microsoft.com/office/drawing/2014/main" id="{45710A7B-1046-32B9-8932-F9C73B278A4A}"/>
              </a:ext>
            </a:extLst>
          </p:cNvPr>
          <p:cNvPicPr preferRelativeResize="0"/>
          <p:nvPr/>
        </p:nvPicPr>
        <p:blipFill rotWithShape="1">
          <a:blip r:embed="rId11">
            <a:alphaModFix/>
          </a:blip>
          <a:srcRect/>
          <a:stretch/>
        </p:blipFill>
        <p:spPr>
          <a:xfrm>
            <a:off x="7304883" y="3497894"/>
            <a:ext cx="1964052" cy="1964052"/>
          </a:xfrm>
          <a:prstGeom prst="rect">
            <a:avLst/>
          </a:prstGeom>
          <a:noFill/>
          <a:ln>
            <a:noFill/>
          </a:ln>
        </p:spPr>
      </p:pic>
      <p:pic>
        <p:nvPicPr>
          <p:cNvPr id="3" name="Google Shape;468;p27">
            <a:extLst>
              <a:ext uri="{FF2B5EF4-FFF2-40B4-BE49-F238E27FC236}">
                <a16:creationId xmlns:a16="http://schemas.microsoft.com/office/drawing/2014/main" id="{62D5308A-AD23-B3EE-AE25-C726C42452C4}"/>
              </a:ext>
            </a:extLst>
          </p:cNvPr>
          <p:cNvPicPr preferRelativeResize="0"/>
          <p:nvPr/>
        </p:nvPicPr>
        <p:blipFill rotWithShape="1">
          <a:blip r:embed="rId12">
            <a:alphaModFix/>
          </a:blip>
          <a:srcRect/>
          <a:stretch/>
        </p:blipFill>
        <p:spPr>
          <a:xfrm>
            <a:off x="9913249" y="3497894"/>
            <a:ext cx="1964052" cy="196405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4" name="Google Shape;474;p28"/>
          <p:cNvSpPr txBox="1">
            <a:spLocks noGrp="1"/>
          </p:cNvSpPr>
          <p:nvPr>
            <p:ph type="title"/>
          </p:nvPr>
        </p:nvSpPr>
        <p:spPr>
          <a:xfrm>
            <a:off x="2676042" y="1403200"/>
            <a:ext cx="7706925" cy="1700800"/>
          </a:xfrm>
          <a:prstGeom prst="rect">
            <a:avLst/>
          </a:prstGeom>
          <a:noFill/>
          <a:ln>
            <a:noFill/>
          </a:ln>
        </p:spPr>
        <p:txBody>
          <a:bodyPr spcFirstLastPara="1" vert="horz" wrap="square" lIns="121900" tIns="121900" rIns="121900" bIns="121900" rtlCol="0" anchor="ctr" anchorCtr="0">
            <a:noAutofit/>
          </a:bodyPr>
          <a:lstStyle/>
          <a:p>
            <a:r>
              <a:rPr lang="en-GB" sz="5333" b="1">
                <a:solidFill>
                  <a:srgbClr val="004A82"/>
                </a:solidFill>
              </a:rPr>
              <a:t>EurASc </a:t>
            </a:r>
            <a:br>
              <a:rPr lang="en-GB" sz="5333" b="1">
                <a:solidFill>
                  <a:srgbClr val="004A82"/>
                </a:solidFill>
              </a:rPr>
            </a:br>
            <a:r>
              <a:rPr lang="en-GB" sz="5333" b="1">
                <a:solidFill>
                  <a:srgbClr val="004A82"/>
                </a:solidFill>
              </a:rPr>
              <a:t>FINANTIAL OVERVIEW</a:t>
            </a:r>
            <a:endParaRPr sz="5333" b="1">
              <a:solidFill>
                <a:srgbClr val="004A82"/>
              </a:solidFill>
            </a:endParaRPr>
          </a:p>
        </p:txBody>
      </p:sp>
      <p:sp>
        <p:nvSpPr>
          <p:cNvPr id="475" name="Google Shape;475;p28"/>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476" name="Google Shape;476;p28"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29"/>
          <p:cNvSpPr txBox="1"/>
          <p:nvPr/>
        </p:nvSpPr>
        <p:spPr>
          <a:xfrm>
            <a:off x="5698370" y="1940985"/>
            <a:ext cx="6212089" cy="3405365"/>
          </a:xfrm>
          <a:prstGeom prst="rect">
            <a:avLst/>
          </a:prstGeom>
          <a:noFill/>
          <a:ln>
            <a:noFill/>
          </a:ln>
        </p:spPr>
        <p:txBody>
          <a:bodyPr spcFirstLastPara="1" wrap="square" lIns="121900" tIns="60933" rIns="121900" bIns="60933" anchor="t" anchorCtr="0">
            <a:spAutoFit/>
          </a:bodyPr>
          <a:lstStyle/>
          <a:p>
            <a:pPr algn="r"/>
            <a:r>
              <a:rPr lang="en-GB" sz="2133" dirty="0">
                <a:solidFill>
                  <a:srgbClr val="000000"/>
                </a:solidFill>
                <a:latin typeface="Anaheim"/>
                <a:ea typeface="Anaheim"/>
                <a:cs typeface="Anaheim"/>
                <a:sym typeface="Anaheim"/>
              </a:rPr>
              <a:t>In 2025, membership-fee collections increased by 34.12% compared to 2024, and exceeded the initial forecast by 96.52%. </a:t>
            </a:r>
          </a:p>
          <a:p>
            <a:pPr algn="r"/>
            <a:r>
              <a:rPr lang="en-GB" sz="2133" dirty="0">
                <a:solidFill>
                  <a:srgbClr val="000000"/>
                </a:solidFill>
                <a:latin typeface="Anaheim"/>
                <a:ea typeface="Anaheim"/>
                <a:cs typeface="Anaheim"/>
                <a:sym typeface="Anaheim"/>
              </a:rPr>
              <a:t>This result reflects both the update of the annual fee from €100 to €130—the first adjustment in nearly a decade—and the Secretariat’s consistent efforts to improve payment regularisation. </a:t>
            </a:r>
          </a:p>
          <a:p>
            <a:pPr algn="r"/>
            <a:endParaRPr lang="en-GB" sz="2133" dirty="0">
              <a:latin typeface="Anaheim"/>
              <a:ea typeface="Anaheim"/>
              <a:cs typeface="Anaheim"/>
              <a:sym typeface="Anaheim"/>
            </a:endParaRPr>
          </a:p>
          <a:p>
            <a:pPr algn="r"/>
            <a:r>
              <a:rPr lang="en-GB" sz="2133" dirty="0">
                <a:solidFill>
                  <a:srgbClr val="000000"/>
                </a:solidFill>
                <a:latin typeface="Anaheim"/>
                <a:ea typeface="Anaheim"/>
                <a:cs typeface="Anaheim"/>
                <a:sym typeface="Anaheim"/>
              </a:rPr>
              <a:t>The fee will continue to follow a progressive structure, reaching €150 in 2026.</a:t>
            </a:r>
            <a:endParaRPr sz="2133" dirty="0">
              <a:solidFill>
                <a:srgbClr val="000000"/>
              </a:solidFill>
              <a:latin typeface="Anaheim"/>
              <a:ea typeface="Anaheim"/>
              <a:cs typeface="Anaheim"/>
              <a:sym typeface="Anaheim"/>
            </a:endParaRPr>
          </a:p>
        </p:txBody>
      </p:sp>
      <p:sp>
        <p:nvSpPr>
          <p:cNvPr id="482" name="Google Shape;482;p29"/>
          <p:cNvSpPr txBox="1">
            <a:spLocks noGrp="1"/>
          </p:cNvSpPr>
          <p:nvPr>
            <p:ph type="title"/>
          </p:nvPr>
        </p:nvSpPr>
        <p:spPr>
          <a:xfrm>
            <a:off x="963169" y="5284681"/>
            <a:ext cx="4735200" cy="1700800"/>
          </a:xfrm>
          <a:prstGeom prst="rect">
            <a:avLst/>
          </a:prstGeom>
          <a:noFill/>
          <a:ln>
            <a:noFill/>
          </a:ln>
        </p:spPr>
        <p:txBody>
          <a:bodyPr spcFirstLastPara="1" vert="horz" wrap="square" lIns="121900" tIns="121900" rIns="121900" bIns="121900" rtlCol="0" anchor="ctr" anchorCtr="0">
            <a:noAutofit/>
          </a:bodyPr>
          <a:lstStyle/>
          <a:p>
            <a:r>
              <a:rPr lang="en-GB" sz="2133" dirty="0"/>
              <a:t>Membership fees growth</a:t>
            </a:r>
            <a:br>
              <a:rPr lang="en-GB" sz="2133" dirty="0"/>
            </a:br>
            <a:endParaRPr sz="2400" b="1" dirty="0">
              <a:solidFill>
                <a:srgbClr val="004A82"/>
              </a:solidFill>
            </a:endParaRPr>
          </a:p>
        </p:txBody>
      </p:sp>
      <p:pic>
        <p:nvPicPr>
          <p:cNvPr id="483" name="Google Shape;483;p29" descr="Seta de linha: curva para a esquerda destaque"/>
          <p:cNvPicPr preferRelativeResize="0"/>
          <p:nvPr/>
        </p:nvPicPr>
        <p:blipFill rotWithShape="1">
          <a:blip r:embed="rId3">
            <a:alphaModFix/>
          </a:blip>
          <a:srcRect/>
          <a:stretch/>
        </p:blipFill>
        <p:spPr>
          <a:xfrm rot="3903584">
            <a:off x="1950708" y="1317508"/>
            <a:ext cx="2275165" cy="2275165"/>
          </a:xfrm>
          <a:prstGeom prst="rect">
            <a:avLst/>
          </a:prstGeom>
          <a:noFill/>
          <a:ln>
            <a:noFill/>
          </a:ln>
        </p:spPr>
      </p:pic>
      <p:sp>
        <p:nvSpPr>
          <p:cNvPr id="484" name="Google Shape;484;p29"/>
          <p:cNvSpPr txBox="1"/>
          <p:nvPr/>
        </p:nvSpPr>
        <p:spPr>
          <a:xfrm>
            <a:off x="2099919" y="2040557"/>
            <a:ext cx="1489640" cy="1136691"/>
          </a:xfrm>
          <a:prstGeom prst="rect">
            <a:avLst/>
          </a:prstGeom>
          <a:noFill/>
          <a:ln>
            <a:noFill/>
          </a:ln>
        </p:spPr>
        <p:txBody>
          <a:bodyPr spcFirstLastPara="1" wrap="square" lIns="121900" tIns="121900" rIns="121900" bIns="121900" anchor="ctr" anchorCtr="0">
            <a:noAutofit/>
          </a:bodyPr>
          <a:lstStyle/>
          <a:p>
            <a:pPr algn="ctr">
              <a:buClr>
                <a:schemeClr val="dk1"/>
              </a:buClr>
              <a:buSzPts val="2800"/>
            </a:pPr>
            <a:r>
              <a:rPr lang="en-GB" sz="2133" b="1" dirty="0">
                <a:solidFill>
                  <a:schemeClr val="dk1"/>
                </a:solidFill>
                <a:latin typeface="Marcellus"/>
                <a:ea typeface="Marcellus"/>
                <a:cs typeface="Marcellus"/>
                <a:sym typeface="Marcellus"/>
              </a:rPr>
              <a:t>34,12%</a:t>
            </a:r>
            <a:endParaRPr sz="2400" b="1" dirty="0">
              <a:solidFill>
                <a:srgbClr val="004A82"/>
              </a:solidFill>
              <a:latin typeface="Marcellus"/>
              <a:ea typeface="Marcellus"/>
              <a:cs typeface="Marcellus"/>
              <a:sym typeface="Marcellus"/>
            </a:endParaRPr>
          </a:p>
        </p:txBody>
      </p:sp>
      <p:graphicFrame>
        <p:nvGraphicFramePr>
          <p:cNvPr id="485" name="Google Shape;485;p29"/>
          <p:cNvGraphicFramePr/>
          <p:nvPr/>
        </p:nvGraphicFramePr>
        <p:xfrm>
          <a:off x="735587" y="1575981"/>
          <a:ext cx="5758047" cy="408635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30"/>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491" name="Google Shape;491;p30"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
        <p:nvSpPr>
          <p:cNvPr id="492" name="Google Shape;492;p30"/>
          <p:cNvSpPr txBox="1">
            <a:spLocks noGrp="1"/>
          </p:cNvSpPr>
          <p:nvPr>
            <p:ph type="title"/>
          </p:nvPr>
        </p:nvSpPr>
        <p:spPr>
          <a:xfrm>
            <a:off x="2955867" y="1403200"/>
            <a:ext cx="6651429" cy="1700800"/>
          </a:xfrm>
          <a:prstGeom prst="rect">
            <a:avLst/>
          </a:prstGeom>
          <a:noFill/>
          <a:ln>
            <a:noFill/>
          </a:ln>
        </p:spPr>
        <p:txBody>
          <a:bodyPr spcFirstLastPara="1" vert="horz" wrap="square" lIns="121900" tIns="121900" rIns="121900" bIns="121900" rtlCol="0" anchor="ctr" anchorCtr="0">
            <a:noAutofit/>
          </a:bodyPr>
          <a:lstStyle/>
          <a:p>
            <a:r>
              <a:rPr lang="en-GB" sz="4800" b="1">
                <a:solidFill>
                  <a:srgbClr val="004A82"/>
                </a:solidFill>
              </a:rPr>
              <a:t>EurASc </a:t>
            </a:r>
            <a:br>
              <a:rPr lang="en-GB" sz="4800" b="1">
                <a:solidFill>
                  <a:srgbClr val="004A82"/>
                </a:solidFill>
              </a:rPr>
            </a:br>
            <a:r>
              <a:rPr lang="en-GB" sz="4800" b="1">
                <a:solidFill>
                  <a:srgbClr val="004A82"/>
                </a:solidFill>
              </a:rPr>
              <a:t>FUTURE STEPS</a:t>
            </a:r>
            <a:endParaRPr/>
          </a:p>
        </p:txBody>
      </p:sp>
      <p:sp>
        <p:nvSpPr>
          <p:cNvPr id="493" name="Google Shape;493;p30"/>
          <p:cNvSpPr txBox="1"/>
          <p:nvPr/>
        </p:nvSpPr>
        <p:spPr>
          <a:xfrm>
            <a:off x="6096001" y="3197352"/>
            <a:ext cx="5954201" cy="2657717"/>
          </a:xfrm>
          <a:prstGeom prst="rect">
            <a:avLst/>
          </a:prstGeom>
          <a:noFill/>
          <a:ln>
            <a:noFill/>
          </a:ln>
        </p:spPr>
        <p:txBody>
          <a:bodyPr spcFirstLastPara="1" wrap="square" lIns="121900" tIns="121900" rIns="121900" bIns="121900" anchor="b" anchorCtr="0">
            <a:noAutofit/>
          </a:bodyPr>
          <a:lstStyle/>
          <a:p>
            <a:pPr marL="567252" indent="-380990">
              <a:lnSpc>
                <a:spcPct val="150000"/>
              </a:lnSpc>
              <a:buClr>
                <a:schemeClr val="dk1"/>
              </a:buClr>
              <a:buSzPts val="1400"/>
              <a:buFont typeface="Arial"/>
              <a:buChar char="•"/>
            </a:pPr>
            <a:r>
              <a:rPr lang="en-GB" sz="2133" b="1" dirty="0">
                <a:solidFill>
                  <a:srgbClr val="000000"/>
                </a:solidFill>
                <a:latin typeface="Century Gothic" panose="020B0502020202020204" pitchFamily="34" charset="0"/>
                <a:sym typeface="Arial"/>
              </a:rPr>
              <a:t>Intranet Improvement;</a:t>
            </a:r>
            <a:endParaRPr sz="2400" b="1" dirty="0">
              <a:latin typeface="Century Gothic" panose="020B0502020202020204" pitchFamily="34" charset="0"/>
            </a:endParaRPr>
          </a:p>
          <a:p>
            <a:pPr marL="567252" indent="-380990">
              <a:lnSpc>
                <a:spcPct val="150000"/>
              </a:lnSpc>
              <a:buClr>
                <a:schemeClr val="dk1"/>
              </a:buClr>
              <a:buSzPts val="1400"/>
              <a:buFont typeface="Arial"/>
              <a:buChar char="•"/>
            </a:pPr>
            <a:r>
              <a:rPr lang="en-GB" sz="2133" b="1" dirty="0">
                <a:solidFill>
                  <a:srgbClr val="000000"/>
                </a:solidFill>
                <a:latin typeface="Century Gothic" panose="020B0502020202020204" pitchFamily="34" charset="0"/>
                <a:sym typeface="Arial"/>
              </a:rPr>
              <a:t>Enhanced Communication;</a:t>
            </a:r>
            <a:endParaRPr sz="2400" b="1" dirty="0">
              <a:latin typeface="Century Gothic" panose="020B0502020202020204" pitchFamily="34" charset="0"/>
            </a:endParaRPr>
          </a:p>
          <a:p>
            <a:pPr marL="567252" indent="-380990">
              <a:lnSpc>
                <a:spcPct val="150000"/>
              </a:lnSpc>
              <a:buClr>
                <a:schemeClr val="dk1"/>
              </a:buClr>
              <a:buSzPts val="1400"/>
              <a:buFont typeface="Arial"/>
              <a:buChar char="•"/>
            </a:pPr>
            <a:r>
              <a:rPr lang="en-GB" sz="2133" b="1" dirty="0">
                <a:solidFill>
                  <a:srgbClr val="000000"/>
                </a:solidFill>
                <a:latin typeface="Century Gothic" panose="020B0502020202020204" pitchFamily="34" charset="0"/>
                <a:sym typeface="Arial"/>
              </a:rPr>
              <a:t>Feedback Mechanisms;</a:t>
            </a:r>
            <a:endParaRPr sz="2400" b="1" dirty="0">
              <a:latin typeface="Century Gothic" panose="020B0502020202020204" pitchFamily="34" charset="0"/>
            </a:endParaRPr>
          </a:p>
          <a:p>
            <a:pPr marL="567252" indent="-380990">
              <a:lnSpc>
                <a:spcPct val="150000"/>
              </a:lnSpc>
              <a:buClr>
                <a:schemeClr val="dk1"/>
              </a:buClr>
              <a:buSzPts val="1400"/>
              <a:buFont typeface="Arial"/>
              <a:buChar char="•"/>
            </a:pPr>
            <a:r>
              <a:rPr lang="en-GB" sz="2133" b="1" dirty="0">
                <a:solidFill>
                  <a:srgbClr val="000000"/>
                </a:solidFill>
                <a:latin typeface="Century Gothic" panose="020B0502020202020204" pitchFamily="34" charset="0"/>
                <a:sym typeface="Arial"/>
              </a:rPr>
              <a:t>Regular Updates;</a:t>
            </a:r>
            <a:endParaRPr sz="2400" b="1" dirty="0">
              <a:latin typeface="Century Gothic" panose="020B0502020202020204" pitchFamily="34" charset="0"/>
            </a:endParaRPr>
          </a:p>
          <a:p>
            <a:pPr marL="567252" indent="-380990">
              <a:lnSpc>
                <a:spcPct val="150000"/>
              </a:lnSpc>
              <a:buClr>
                <a:schemeClr val="dk1"/>
              </a:buClr>
              <a:buSzPts val="1400"/>
              <a:buFont typeface="Arial"/>
              <a:buChar char="•"/>
            </a:pPr>
            <a:r>
              <a:rPr lang="en-GB" sz="2133" b="1" dirty="0">
                <a:solidFill>
                  <a:srgbClr val="000000"/>
                </a:solidFill>
                <a:latin typeface="Century Gothic" panose="020B0502020202020204" pitchFamily="34" charset="0"/>
                <a:sym typeface="Arial"/>
              </a:rPr>
              <a:t>Website Modernisation.</a:t>
            </a:r>
            <a:endParaRPr sz="2133" b="1" dirty="0">
              <a:solidFill>
                <a:srgbClr val="000000"/>
              </a:solidFill>
              <a:latin typeface="Century Gothic" panose="020B0502020202020204" pitchFamily="34" charset="0"/>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grpSp>
        <p:nvGrpSpPr>
          <p:cNvPr id="498" name="Google Shape;498;p31"/>
          <p:cNvGrpSpPr/>
          <p:nvPr/>
        </p:nvGrpSpPr>
        <p:grpSpPr>
          <a:xfrm>
            <a:off x="968134" y="1427007"/>
            <a:ext cx="5191369" cy="4000407"/>
            <a:chOff x="4950700" y="1463450"/>
            <a:chExt cx="3415375" cy="2631847"/>
          </a:xfrm>
        </p:grpSpPr>
        <p:sp>
          <p:nvSpPr>
            <p:cNvPr id="499" name="Google Shape;499;p31"/>
            <p:cNvSpPr/>
            <p:nvPr/>
          </p:nvSpPr>
          <p:spPr>
            <a:xfrm>
              <a:off x="6139250" y="3709550"/>
              <a:ext cx="1038300" cy="385747"/>
            </a:xfrm>
            <a:custGeom>
              <a:avLst/>
              <a:gdLst/>
              <a:ahLst/>
              <a:cxnLst/>
              <a:rect l="l" t="t" r="r" b="b"/>
              <a:pathLst>
                <a:path w="41532" h="16941" extrusionOk="0">
                  <a:moveTo>
                    <a:pt x="41274" y="15204"/>
                  </a:moveTo>
                  <a:cubicBezTo>
                    <a:pt x="41274" y="15204"/>
                    <a:pt x="39506" y="13372"/>
                    <a:pt x="37288" y="11379"/>
                  </a:cubicBezTo>
                  <a:cubicBezTo>
                    <a:pt x="35038" y="9386"/>
                    <a:pt x="35359" y="7940"/>
                    <a:pt x="35359" y="7940"/>
                  </a:cubicBezTo>
                  <a:lnTo>
                    <a:pt x="34781" y="0"/>
                  </a:lnTo>
                  <a:lnTo>
                    <a:pt x="6751" y="0"/>
                  </a:lnTo>
                  <a:lnTo>
                    <a:pt x="6140" y="7940"/>
                  </a:lnTo>
                  <a:cubicBezTo>
                    <a:pt x="6140" y="7940"/>
                    <a:pt x="6461" y="9386"/>
                    <a:pt x="4243" y="11379"/>
                  </a:cubicBezTo>
                  <a:cubicBezTo>
                    <a:pt x="1993" y="13372"/>
                    <a:pt x="258" y="15204"/>
                    <a:pt x="258" y="15204"/>
                  </a:cubicBezTo>
                  <a:cubicBezTo>
                    <a:pt x="65" y="15526"/>
                    <a:pt x="0" y="15912"/>
                    <a:pt x="0" y="16265"/>
                  </a:cubicBezTo>
                  <a:cubicBezTo>
                    <a:pt x="0" y="16908"/>
                    <a:pt x="354" y="16940"/>
                    <a:pt x="1897" y="16940"/>
                  </a:cubicBezTo>
                  <a:lnTo>
                    <a:pt x="39602" y="16940"/>
                  </a:lnTo>
                  <a:cubicBezTo>
                    <a:pt x="41145" y="16940"/>
                    <a:pt x="41531" y="16908"/>
                    <a:pt x="41531" y="16265"/>
                  </a:cubicBezTo>
                  <a:cubicBezTo>
                    <a:pt x="41531" y="15912"/>
                    <a:pt x="41435" y="15526"/>
                    <a:pt x="41274" y="15204"/>
                  </a:cubicBezTo>
                  <a:close/>
                </a:path>
              </a:pathLst>
            </a:cu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00" name="Google Shape;500;p31"/>
            <p:cNvSpPr/>
            <p:nvPr/>
          </p:nvSpPr>
          <p:spPr>
            <a:xfrm>
              <a:off x="4950700" y="1463450"/>
              <a:ext cx="3415375" cy="2246100"/>
            </a:xfrm>
            <a:custGeom>
              <a:avLst/>
              <a:gdLst/>
              <a:ahLst/>
              <a:cxnLst/>
              <a:rect l="l" t="t" r="r" b="b"/>
              <a:pathLst>
                <a:path w="136615" h="89844" extrusionOk="0">
                  <a:moveTo>
                    <a:pt x="6912" y="0"/>
                  </a:moveTo>
                  <a:cubicBezTo>
                    <a:pt x="3087" y="0"/>
                    <a:pt x="1" y="3086"/>
                    <a:pt x="1" y="6911"/>
                  </a:cubicBezTo>
                  <a:lnTo>
                    <a:pt x="1" y="82933"/>
                  </a:lnTo>
                  <a:cubicBezTo>
                    <a:pt x="1" y="86758"/>
                    <a:pt x="3087" y="89844"/>
                    <a:pt x="6912" y="89844"/>
                  </a:cubicBezTo>
                  <a:lnTo>
                    <a:pt x="129704" y="89844"/>
                  </a:lnTo>
                  <a:cubicBezTo>
                    <a:pt x="133529" y="89844"/>
                    <a:pt x="136615" y="86758"/>
                    <a:pt x="136615" y="82933"/>
                  </a:cubicBezTo>
                  <a:lnTo>
                    <a:pt x="136615" y="6911"/>
                  </a:lnTo>
                  <a:cubicBezTo>
                    <a:pt x="136615" y="3086"/>
                    <a:pt x="133529" y="0"/>
                    <a:pt x="129704" y="0"/>
                  </a:cubicBezTo>
                  <a:close/>
                </a:path>
              </a:pathLst>
            </a:cu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01" name="Google Shape;501;p31"/>
            <p:cNvSpPr/>
            <p:nvPr/>
          </p:nvSpPr>
          <p:spPr>
            <a:xfrm>
              <a:off x="4950700" y="1463450"/>
              <a:ext cx="3415375" cy="2021100"/>
            </a:xfrm>
            <a:custGeom>
              <a:avLst/>
              <a:gdLst/>
              <a:ahLst/>
              <a:cxnLst/>
              <a:rect l="l" t="t" r="r" b="b"/>
              <a:pathLst>
                <a:path w="136615" h="80844" extrusionOk="0">
                  <a:moveTo>
                    <a:pt x="6912" y="0"/>
                  </a:moveTo>
                  <a:cubicBezTo>
                    <a:pt x="3087" y="0"/>
                    <a:pt x="1" y="3086"/>
                    <a:pt x="1" y="6911"/>
                  </a:cubicBezTo>
                  <a:lnTo>
                    <a:pt x="1" y="80843"/>
                  </a:lnTo>
                  <a:lnTo>
                    <a:pt x="136615" y="80843"/>
                  </a:lnTo>
                  <a:lnTo>
                    <a:pt x="136615" y="6911"/>
                  </a:lnTo>
                  <a:cubicBezTo>
                    <a:pt x="136615" y="3086"/>
                    <a:pt x="133497" y="0"/>
                    <a:pt x="129704" y="0"/>
                  </a:cubicBezTo>
                  <a:close/>
                </a:path>
              </a:pathLst>
            </a:cu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02" name="Google Shape;502;p31"/>
            <p:cNvSpPr/>
            <p:nvPr/>
          </p:nvSpPr>
          <p:spPr>
            <a:xfrm>
              <a:off x="5047150" y="1557450"/>
              <a:ext cx="3221700" cy="1848350"/>
            </a:xfrm>
            <a:custGeom>
              <a:avLst/>
              <a:gdLst/>
              <a:ahLst/>
              <a:cxnLst/>
              <a:rect l="l" t="t" r="r" b="b"/>
              <a:pathLst>
                <a:path w="128868" h="73934" extrusionOk="0">
                  <a:moveTo>
                    <a:pt x="0" y="1"/>
                  </a:moveTo>
                  <a:lnTo>
                    <a:pt x="0" y="73933"/>
                  </a:lnTo>
                  <a:lnTo>
                    <a:pt x="128867" y="73933"/>
                  </a:lnTo>
                  <a:lnTo>
                    <a:pt x="128867" y="1"/>
                  </a:lnTo>
                  <a:close/>
                </a:path>
              </a:pathLst>
            </a:custGeom>
            <a:solidFill>
              <a:srgbClr val="FFFFFF"/>
            </a:solid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03" name="Google Shape;503;p31"/>
            <p:cNvSpPr/>
            <p:nvPr/>
          </p:nvSpPr>
          <p:spPr>
            <a:xfrm>
              <a:off x="6600525" y="3538375"/>
              <a:ext cx="114925" cy="114925"/>
            </a:xfrm>
            <a:custGeom>
              <a:avLst/>
              <a:gdLst/>
              <a:ahLst/>
              <a:cxnLst/>
              <a:rect l="l" t="t" r="r" b="b"/>
              <a:pathLst>
                <a:path w="4597" h="4597" extrusionOk="0">
                  <a:moveTo>
                    <a:pt x="2315" y="0"/>
                  </a:moveTo>
                  <a:cubicBezTo>
                    <a:pt x="1029" y="0"/>
                    <a:pt x="0" y="1029"/>
                    <a:pt x="0" y="2315"/>
                  </a:cubicBezTo>
                  <a:cubicBezTo>
                    <a:pt x="0" y="3568"/>
                    <a:pt x="1029" y="4597"/>
                    <a:pt x="2315" y="4597"/>
                  </a:cubicBezTo>
                  <a:cubicBezTo>
                    <a:pt x="3568" y="4597"/>
                    <a:pt x="4597" y="3568"/>
                    <a:pt x="4597" y="2315"/>
                  </a:cubicBezTo>
                  <a:cubicBezTo>
                    <a:pt x="4597" y="1029"/>
                    <a:pt x="3568" y="0"/>
                    <a:pt x="2315" y="0"/>
                  </a:cubicBezTo>
                  <a:close/>
                </a:path>
              </a:pathLst>
            </a:custGeom>
            <a:solidFill>
              <a:schemeClr val="dk2"/>
            </a:solid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504" name="Google Shape;504;p31"/>
          <p:cNvPicPr preferRelativeResize="0"/>
          <p:nvPr/>
        </p:nvPicPr>
        <p:blipFill rotWithShape="1">
          <a:blip r:embed="rId3">
            <a:alphaModFix/>
          </a:blip>
          <a:srcRect l="6" t="1780" r="-5" b="18048"/>
          <a:stretch/>
        </p:blipFill>
        <p:spPr>
          <a:xfrm>
            <a:off x="1115023" y="1569978"/>
            <a:ext cx="4897171" cy="2809601"/>
          </a:xfrm>
          <a:prstGeom prst="rect">
            <a:avLst/>
          </a:prstGeom>
          <a:noFill/>
          <a:ln>
            <a:noFill/>
          </a:ln>
        </p:spPr>
      </p:pic>
      <p:sp>
        <p:nvSpPr>
          <p:cNvPr id="505" name="Google Shape;505;p31"/>
          <p:cNvSpPr txBox="1">
            <a:spLocks noGrp="1"/>
          </p:cNvSpPr>
          <p:nvPr>
            <p:ph type="title"/>
          </p:nvPr>
        </p:nvSpPr>
        <p:spPr>
          <a:xfrm>
            <a:off x="6768633" y="1427007"/>
            <a:ext cx="3683600" cy="637600"/>
          </a:xfrm>
          <a:prstGeom prst="rect">
            <a:avLst/>
          </a:prstGeom>
          <a:noFill/>
          <a:ln>
            <a:noFill/>
          </a:ln>
        </p:spPr>
        <p:txBody>
          <a:bodyPr spcFirstLastPara="1" vert="horz" wrap="square" lIns="121900" tIns="121900" rIns="121900" bIns="121900" rtlCol="0" anchor="ctr" anchorCtr="0">
            <a:noAutofit/>
          </a:bodyPr>
          <a:lstStyle/>
          <a:p>
            <a:r>
              <a:rPr lang="en-GB">
                <a:solidFill>
                  <a:srgbClr val="004A82"/>
                </a:solidFill>
              </a:rPr>
              <a:t>OUR WEBSITE</a:t>
            </a:r>
            <a:endParaRPr>
              <a:solidFill>
                <a:srgbClr val="004A82"/>
              </a:solidFill>
            </a:endParaRPr>
          </a:p>
        </p:txBody>
      </p:sp>
      <p:sp>
        <p:nvSpPr>
          <p:cNvPr id="506" name="Google Shape;506;p31"/>
          <p:cNvSpPr txBox="1">
            <a:spLocks noGrp="1"/>
          </p:cNvSpPr>
          <p:nvPr>
            <p:ph type="body" idx="1"/>
          </p:nvPr>
        </p:nvSpPr>
        <p:spPr>
          <a:xfrm>
            <a:off x="6768633" y="2225755"/>
            <a:ext cx="3683600" cy="637600"/>
          </a:xfrm>
          <a:prstGeom prst="rect">
            <a:avLst/>
          </a:prstGeom>
          <a:noFill/>
          <a:ln>
            <a:noFill/>
          </a:ln>
        </p:spPr>
        <p:txBody>
          <a:bodyPr spcFirstLastPara="1" vert="horz" wrap="square" lIns="121900" tIns="121900" rIns="121900" bIns="121900" rtlCol="0" anchor="t" anchorCtr="0">
            <a:noAutofit/>
          </a:bodyPr>
          <a:lstStyle/>
          <a:p>
            <a:pPr marL="0" indent="0">
              <a:buNone/>
            </a:pPr>
            <a:r>
              <a:rPr lang="en-GB" b="1"/>
              <a:t>WWW.EURASC.EU</a:t>
            </a:r>
            <a:endParaRPr b="1"/>
          </a:p>
          <a:p>
            <a:pPr marL="0" indent="0">
              <a:buNone/>
            </a:pPr>
            <a:endParaRPr/>
          </a:p>
        </p:txBody>
      </p:sp>
      <p:pic>
        <p:nvPicPr>
          <p:cNvPr id="507" name="Google Shape;507;p31"/>
          <p:cNvPicPr preferRelativeResize="0"/>
          <p:nvPr/>
        </p:nvPicPr>
        <p:blipFill rotWithShape="1">
          <a:blip r:embed="rId4">
            <a:alphaModFix/>
          </a:blip>
          <a:srcRect/>
          <a:stretch/>
        </p:blipFill>
        <p:spPr>
          <a:xfrm>
            <a:off x="6700478" y="4196516"/>
            <a:ext cx="2217815" cy="1110237"/>
          </a:xfrm>
          <a:prstGeom prst="rect">
            <a:avLst/>
          </a:prstGeom>
          <a:noFill/>
          <a:ln>
            <a:noFill/>
          </a:ln>
        </p:spPr>
      </p:pic>
      <p:pic>
        <p:nvPicPr>
          <p:cNvPr id="509" name="Google Shape;509;p31" descr="YouTube Logo: valor, história, PNG"/>
          <p:cNvPicPr preferRelativeResize="0"/>
          <p:nvPr/>
        </p:nvPicPr>
        <p:blipFill rotWithShape="1">
          <a:blip r:embed="rId5">
            <a:alphaModFix/>
          </a:blip>
          <a:srcRect/>
          <a:stretch/>
        </p:blipFill>
        <p:spPr>
          <a:xfrm>
            <a:off x="10216033" y="4267353"/>
            <a:ext cx="1721888" cy="968563"/>
          </a:xfrm>
          <a:prstGeom prst="rect">
            <a:avLst/>
          </a:prstGeom>
          <a:noFill/>
          <a:ln>
            <a:noFill/>
          </a:ln>
        </p:spPr>
      </p:pic>
      <p:sp>
        <p:nvSpPr>
          <p:cNvPr id="510" name="Google Shape;510;p31"/>
          <p:cNvSpPr txBox="1"/>
          <p:nvPr/>
        </p:nvSpPr>
        <p:spPr>
          <a:xfrm>
            <a:off x="6768633" y="3384812"/>
            <a:ext cx="3683600" cy="637600"/>
          </a:xfrm>
          <a:prstGeom prst="rect">
            <a:avLst/>
          </a:prstGeom>
          <a:noFill/>
          <a:ln>
            <a:noFill/>
          </a:ln>
        </p:spPr>
        <p:txBody>
          <a:bodyPr spcFirstLastPara="1" wrap="square" lIns="121900" tIns="121900" rIns="121900" bIns="121900" anchor="ctr" anchorCtr="0">
            <a:noAutofit/>
          </a:bodyPr>
          <a:lstStyle/>
          <a:p>
            <a:pPr algn="ctr">
              <a:buClr>
                <a:schemeClr val="dk1"/>
              </a:buClr>
              <a:buSzPts val="2800"/>
            </a:pPr>
            <a:r>
              <a:rPr lang="en-GB" sz="3733">
                <a:solidFill>
                  <a:srgbClr val="004A82"/>
                </a:solidFill>
                <a:latin typeface="Marcellus"/>
                <a:ea typeface="Marcellus"/>
                <a:cs typeface="Marcellus"/>
                <a:sym typeface="Marcellus"/>
              </a:rPr>
              <a:t>ALSO FIND US</a:t>
            </a:r>
            <a:endParaRPr sz="2400"/>
          </a:p>
        </p:txBody>
      </p:sp>
      <p:pic>
        <p:nvPicPr>
          <p:cNvPr id="14338" name="Picture 2" descr="X Twitter logo on black circle Free Icon | FreeImages">
            <a:extLst>
              <a:ext uri="{FF2B5EF4-FFF2-40B4-BE49-F238E27FC236}">
                <a16:creationId xmlns:a16="http://schemas.microsoft.com/office/drawing/2014/main" id="{35129DD7-ACD1-7E6A-BE5A-B4653595F3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6074" y="4424653"/>
            <a:ext cx="702393" cy="7023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pic>
        <p:nvPicPr>
          <p:cNvPr id="515" name="Google Shape;515;p32"/>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516" name="Google Shape;516;p32"/>
          <p:cNvSpPr/>
          <p:nvPr/>
        </p:nvSpPr>
        <p:spPr>
          <a:xfrm>
            <a:off x="-34433" y="1"/>
            <a:ext cx="12226800" cy="6858199"/>
          </a:xfrm>
          <a:prstGeom prst="rect">
            <a:avLst/>
          </a:prstGeom>
          <a:solidFill>
            <a:srgbClr val="212121">
              <a:alpha val="74901"/>
            </a:srgbClr>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517" name="Google Shape;517;p32"/>
          <p:cNvSpPr txBox="1">
            <a:spLocks noGrp="1"/>
          </p:cNvSpPr>
          <p:nvPr>
            <p:ph type="subTitle" idx="1"/>
          </p:nvPr>
        </p:nvSpPr>
        <p:spPr>
          <a:xfrm>
            <a:off x="5859300" y="2009677"/>
            <a:ext cx="4392800" cy="1595600"/>
          </a:xfrm>
          <a:prstGeom prst="rect">
            <a:avLst/>
          </a:prstGeom>
          <a:noFill/>
          <a:ln>
            <a:noFill/>
          </a:ln>
        </p:spPr>
        <p:txBody>
          <a:bodyPr spcFirstLastPara="1" vert="horz" wrap="square" lIns="121900" tIns="121900" rIns="121900" bIns="121900" rtlCol="0" anchor="ctr" anchorCtr="0">
            <a:noAutofit/>
          </a:bodyPr>
          <a:lstStyle/>
          <a:p>
            <a:pPr marL="0" indent="0">
              <a:buClr>
                <a:schemeClr val="hlink"/>
              </a:buClr>
              <a:buSzPts val="1100"/>
            </a:pPr>
            <a:r>
              <a:rPr lang="en-GB">
                <a:solidFill>
                  <a:schemeClr val="lt1"/>
                </a:solidFill>
              </a:rPr>
              <a:t>contact@eurasc.eu</a:t>
            </a:r>
            <a:endParaRPr>
              <a:solidFill>
                <a:schemeClr val="lt1"/>
              </a:solidFill>
            </a:endParaRPr>
          </a:p>
          <a:p>
            <a:pPr marL="0" indent="0"/>
            <a:r>
              <a:rPr lang="en-GB">
                <a:solidFill>
                  <a:schemeClr val="lt1"/>
                </a:solidFill>
              </a:rPr>
              <a:t>www.eurasc.eu</a:t>
            </a:r>
            <a:endParaRPr>
              <a:solidFill>
                <a:schemeClr val="lt1"/>
              </a:solidFill>
            </a:endParaRPr>
          </a:p>
        </p:txBody>
      </p:sp>
      <p:sp>
        <p:nvSpPr>
          <p:cNvPr id="518" name="Google Shape;518;p32"/>
          <p:cNvSpPr txBox="1">
            <a:spLocks noGrp="1"/>
          </p:cNvSpPr>
          <p:nvPr>
            <p:ph type="ctrTitle"/>
          </p:nvPr>
        </p:nvSpPr>
        <p:spPr>
          <a:xfrm>
            <a:off x="5198900" y="866005"/>
            <a:ext cx="5713600" cy="1330400"/>
          </a:xfrm>
          <a:prstGeom prst="rect">
            <a:avLst/>
          </a:prstGeom>
          <a:noFill/>
          <a:ln>
            <a:noFill/>
          </a:ln>
        </p:spPr>
        <p:txBody>
          <a:bodyPr spcFirstLastPara="1" vert="horz" wrap="square" lIns="121900" tIns="121900" rIns="121900" bIns="121900" rtlCol="0" anchor="ctr" anchorCtr="0">
            <a:noAutofit/>
          </a:bodyPr>
          <a:lstStyle/>
          <a:p>
            <a:r>
              <a:rPr lang="en-GB" sz="6400">
                <a:solidFill>
                  <a:srgbClr val="F3EA33"/>
                </a:solidFill>
              </a:rPr>
              <a:t>THANK YOU!</a:t>
            </a:r>
            <a:endParaRPr sz="6400">
              <a:solidFill>
                <a:srgbClr val="F3EA33"/>
              </a:solidFill>
            </a:endParaRPr>
          </a:p>
        </p:txBody>
      </p:sp>
      <p:cxnSp>
        <p:nvCxnSpPr>
          <p:cNvPr id="519" name="Google Shape;519;p32"/>
          <p:cNvCxnSpPr/>
          <p:nvPr/>
        </p:nvCxnSpPr>
        <p:spPr>
          <a:xfrm>
            <a:off x="5198900" y="4793800"/>
            <a:ext cx="5713600" cy="0"/>
          </a:xfrm>
          <a:prstGeom prst="straightConnector1">
            <a:avLst/>
          </a:prstGeom>
          <a:noFill/>
          <a:ln w="19050" cap="flat" cmpd="sng">
            <a:solidFill>
              <a:srgbClr val="F3EA33"/>
            </a:solidFill>
            <a:prstDash val="solid"/>
            <a:round/>
            <a:headEnd type="none" w="sm" len="sm"/>
            <a:tailEnd type="none" w="sm" len="sm"/>
          </a:ln>
        </p:spPr>
      </p:cxnSp>
      <p:pic>
        <p:nvPicPr>
          <p:cNvPr id="520" name="Google Shape;520;p32" descr="A black background with yellow text&#10;&#10;Description automatically generated"/>
          <p:cNvPicPr preferRelativeResize="0"/>
          <p:nvPr/>
        </p:nvPicPr>
        <p:blipFill rotWithShape="1">
          <a:blip r:embed="rId4">
            <a:alphaModFix/>
          </a:blip>
          <a:srcRect/>
          <a:stretch/>
        </p:blipFill>
        <p:spPr>
          <a:xfrm>
            <a:off x="5977714" y="3849681"/>
            <a:ext cx="4155972" cy="6294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a:extLst>
            <a:ext uri="{FF2B5EF4-FFF2-40B4-BE49-F238E27FC236}">
              <a16:creationId xmlns:a16="http://schemas.microsoft.com/office/drawing/2014/main" id="{94BE5B30-32B0-0381-06B2-FFFF1C7F9E92}"/>
            </a:ext>
          </a:extLst>
        </p:cNvPr>
        <p:cNvGrpSpPr/>
        <p:nvPr/>
      </p:nvGrpSpPr>
      <p:grpSpPr>
        <a:xfrm>
          <a:off x="0" y="0"/>
          <a:ext cx="0" cy="0"/>
          <a:chOff x="0" y="0"/>
          <a:chExt cx="0" cy="0"/>
        </a:xfrm>
      </p:grpSpPr>
      <p:sp>
        <p:nvSpPr>
          <p:cNvPr id="174" name="Google Shape;174;p4">
            <a:extLst>
              <a:ext uri="{FF2B5EF4-FFF2-40B4-BE49-F238E27FC236}">
                <a16:creationId xmlns:a16="http://schemas.microsoft.com/office/drawing/2014/main" id="{7C643CB1-80A9-CB78-8A97-68DDAF2B620B}"/>
              </a:ext>
            </a:extLst>
          </p:cNvPr>
          <p:cNvSpPr txBox="1">
            <a:spLocks noGrp="1"/>
          </p:cNvSpPr>
          <p:nvPr>
            <p:ph type="title" idx="4294967295"/>
          </p:nvPr>
        </p:nvSpPr>
        <p:spPr>
          <a:xfrm>
            <a:off x="4219432" y="357718"/>
            <a:ext cx="7972568" cy="637116"/>
          </a:xfrm>
          <a:prstGeom prst="rect">
            <a:avLst/>
          </a:prstGeom>
          <a:noFill/>
          <a:ln>
            <a:noFill/>
          </a:ln>
        </p:spPr>
        <p:txBody>
          <a:bodyPr spcFirstLastPara="1" vert="horz" wrap="square" lIns="121900" tIns="121900" rIns="121900" bIns="121900" rtlCol="0" anchor="ctr" anchorCtr="0">
            <a:noAutofit/>
          </a:bodyPr>
          <a:lstStyle/>
          <a:p>
            <a:pPr lvl="0">
              <a:buSzPts val="2000"/>
            </a:pPr>
            <a:r>
              <a:rPr lang="en-GB" dirty="0"/>
              <a:t>Executive Committee 2025 - 2028</a:t>
            </a:r>
          </a:p>
        </p:txBody>
      </p:sp>
      <p:pic>
        <p:nvPicPr>
          <p:cNvPr id="4" name="Picture 3">
            <a:extLst>
              <a:ext uri="{FF2B5EF4-FFF2-40B4-BE49-F238E27FC236}">
                <a16:creationId xmlns:a16="http://schemas.microsoft.com/office/drawing/2014/main" id="{8BD72A48-5624-1486-66FF-FCBAC884CC16}"/>
              </a:ext>
            </a:extLst>
          </p:cNvPr>
          <p:cNvPicPr>
            <a:picLocks noChangeAspect="1"/>
          </p:cNvPicPr>
          <p:nvPr/>
        </p:nvPicPr>
        <p:blipFill>
          <a:blip r:embed="rId3"/>
          <a:srcRect r="61196"/>
          <a:stretch>
            <a:fillRect/>
          </a:stretch>
        </p:blipFill>
        <p:spPr>
          <a:xfrm>
            <a:off x="4219432" y="994833"/>
            <a:ext cx="1597725" cy="2681240"/>
          </a:xfrm>
          <a:prstGeom prst="rect">
            <a:avLst/>
          </a:prstGeom>
        </p:spPr>
      </p:pic>
      <p:pic>
        <p:nvPicPr>
          <p:cNvPr id="6" name="Picture 5">
            <a:extLst>
              <a:ext uri="{FF2B5EF4-FFF2-40B4-BE49-F238E27FC236}">
                <a16:creationId xmlns:a16="http://schemas.microsoft.com/office/drawing/2014/main" id="{44D58B80-971B-CB6B-5C05-438A551FA5BD}"/>
              </a:ext>
            </a:extLst>
          </p:cNvPr>
          <p:cNvPicPr>
            <a:picLocks noChangeAspect="1"/>
          </p:cNvPicPr>
          <p:nvPr/>
        </p:nvPicPr>
        <p:blipFill>
          <a:blip r:embed="rId3"/>
          <a:srcRect l="60905" r="291"/>
          <a:stretch>
            <a:fillRect/>
          </a:stretch>
        </p:blipFill>
        <p:spPr>
          <a:xfrm>
            <a:off x="6243782" y="994833"/>
            <a:ext cx="1597725" cy="2681240"/>
          </a:xfrm>
          <a:prstGeom prst="rect">
            <a:avLst/>
          </a:prstGeom>
        </p:spPr>
      </p:pic>
      <p:pic>
        <p:nvPicPr>
          <p:cNvPr id="9" name="Picture 8">
            <a:extLst>
              <a:ext uri="{FF2B5EF4-FFF2-40B4-BE49-F238E27FC236}">
                <a16:creationId xmlns:a16="http://schemas.microsoft.com/office/drawing/2014/main" id="{9A0353ED-FCAC-6B2C-C9FF-E0E6868BAB20}"/>
              </a:ext>
            </a:extLst>
          </p:cNvPr>
          <p:cNvPicPr>
            <a:picLocks noChangeAspect="1"/>
          </p:cNvPicPr>
          <p:nvPr/>
        </p:nvPicPr>
        <p:blipFill>
          <a:blip r:embed="rId4"/>
          <a:srcRect l="52628" b="18890"/>
          <a:stretch>
            <a:fillRect/>
          </a:stretch>
        </p:blipFill>
        <p:spPr>
          <a:xfrm>
            <a:off x="9022080" y="3916751"/>
            <a:ext cx="1537253" cy="2001163"/>
          </a:xfrm>
          <a:prstGeom prst="rect">
            <a:avLst/>
          </a:prstGeom>
        </p:spPr>
      </p:pic>
      <p:pic>
        <p:nvPicPr>
          <p:cNvPr id="11" name="Picture 10">
            <a:extLst>
              <a:ext uri="{FF2B5EF4-FFF2-40B4-BE49-F238E27FC236}">
                <a16:creationId xmlns:a16="http://schemas.microsoft.com/office/drawing/2014/main" id="{1B2E9DED-AC29-1C21-A77C-BCD13D36E8F3}"/>
              </a:ext>
            </a:extLst>
          </p:cNvPr>
          <p:cNvPicPr>
            <a:picLocks noChangeAspect="1"/>
          </p:cNvPicPr>
          <p:nvPr/>
        </p:nvPicPr>
        <p:blipFill>
          <a:blip r:embed="rId5"/>
          <a:srcRect l="65750" b="18271"/>
          <a:stretch>
            <a:fillRect/>
          </a:stretch>
        </p:blipFill>
        <p:spPr>
          <a:xfrm>
            <a:off x="5258463" y="3876448"/>
            <a:ext cx="1784181" cy="2001161"/>
          </a:xfrm>
          <a:prstGeom prst="rect">
            <a:avLst/>
          </a:prstGeom>
        </p:spPr>
      </p:pic>
      <p:pic>
        <p:nvPicPr>
          <p:cNvPr id="3" name="Picture 2" descr="pichault">
            <a:extLst>
              <a:ext uri="{FF2B5EF4-FFF2-40B4-BE49-F238E27FC236}">
                <a16:creationId xmlns:a16="http://schemas.microsoft.com/office/drawing/2014/main" id="{DD24D2E6-0B2A-3024-A19D-BDEAD1454B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4892" y="3916750"/>
            <a:ext cx="1116037" cy="14851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Blue text on a white background&#10;&#10;AI-generated content may be incorrect.">
            <a:extLst>
              <a:ext uri="{FF2B5EF4-FFF2-40B4-BE49-F238E27FC236}">
                <a16:creationId xmlns:a16="http://schemas.microsoft.com/office/drawing/2014/main" id="{5F0ED51C-BB00-55D5-A9BE-FE1079CBC3C1}"/>
              </a:ext>
            </a:extLst>
          </p:cNvPr>
          <p:cNvPicPr>
            <a:picLocks noChangeAspect="1"/>
          </p:cNvPicPr>
          <p:nvPr/>
        </p:nvPicPr>
        <p:blipFill>
          <a:blip r:embed="rId7"/>
          <a:stretch>
            <a:fillRect/>
          </a:stretch>
        </p:blipFill>
        <p:spPr>
          <a:xfrm>
            <a:off x="1632668" y="5556243"/>
            <a:ext cx="1430593" cy="321365"/>
          </a:xfrm>
          <a:prstGeom prst="rect">
            <a:avLst/>
          </a:prstGeom>
        </p:spPr>
      </p:pic>
      <p:sp>
        <p:nvSpPr>
          <p:cNvPr id="7" name="TextBox 6">
            <a:extLst>
              <a:ext uri="{FF2B5EF4-FFF2-40B4-BE49-F238E27FC236}">
                <a16:creationId xmlns:a16="http://schemas.microsoft.com/office/drawing/2014/main" id="{5AE854EB-9C49-C22A-36B6-0F6D29FF14B0}"/>
              </a:ext>
            </a:extLst>
          </p:cNvPr>
          <p:cNvSpPr txBox="1"/>
          <p:nvPr/>
        </p:nvSpPr>
        <p:spPr>
          <a:xfrm>
            <a:off x="1783491" y="5877608"/>
            <a:ext cx="1031051" cy="215444"/>
          </a:xfrm>
          <a:prstGeom prst="rect">
            <a:avLst/>
          </a:prstGeom>
          <a:noFill/>
        </p:spPr>
        <p:txBody>
          <a:bodyPr wrap="none" rtlCol="0">
            <a:spAutoFit/>
          </a:bodyPr>
          <a:lstStyle/>
          <a:p>
            <a:r>
              <a:rPr lang="en-PT" sz="800" b="1" i="1" dirty="0">
                <a:solidFill>
                  <a:schemeClr val="tx2">
                    <a:lumMod val="75000"/>
                  </a:schemeClr>
                </a:solidFill>
              </a:rPr>
              <a:t>General Secretary</a:t>
            </a:r>
          </a:p>
        </p:txBody>
      </p:sp>
    </p:spTree>
    <p:extLst>
      <p:ext uri="{BB962C8B-B14F-4D97-AF65-F5344CB8AC3E}">
        <p14:creationId xmlns:p14="http://schemas.microsoft.com/office/powerpoint/2010/main" val="416801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6"/>
          <p:cNvSpPr txBox="1">
            <a:spLocks noGrp="1"/>
          </p:cNvSpPr>
          <p:nvPr>
            <p:ph type="subTitle" idx="1"/>
          </p:nvPr>
        </p:nvSpPr>
        <p:spPr>
          <a:xfrm>
            <a:off x="6095967" y="3429000"/>
            <a:ext cx="5145200" cy="2018000"/>
          </a:xfrm>
          <a:prstGeom prst="rect">
            <a:avLst/>
          </a:prstGeom>
          <a:noFill/>
          <a:ln>
            <a:noFill/>
          </a:ln>
        </p:spPr>
        <p:txBody>
          <a:bodyPr spcFirstLastPara="1" vert="horz" wrap="square" lIns="121900" tIns="121900" rIns="121900" bIns="121900" rtlCol="0" anchor="b" anchorCtr="0">
            <a:noAutofit/>
          </a:bodyPr>
          <a:lstStyle/>
          <a:p>
            <a:pPr lvl="0"/>
            <a:r>
              <a:rPr lang="en-GB" sz="2400" b="1" dirty="0"/>
              <a:t>Welcome to the Divisions</a:t>
            </a:r>
          </a:p>
          <a:p>
            <a:pPr lvl="0"/>
            <a:r>
              <a:rPr lang="en-GB" sz="2400" b="1" dirty="0"/>
              <a:t>New Scientific Committees</a:t>
            </a:r>
            <a:endParaRPr lang="en-GB" sz="2133" b="1" dirty="0"/>
          </a:p>
        </p:txBody>
      </p:sp>
      <p:sp>
        <p:nvSpPr>
          <p:cNvPr id="189" name="Google Shape;189;p6"/>
          <p:cNvSpPr txBox="1">
            <a:spLocks noGrp="1"/>
          </p:cNvSpPr>
          <p:nvPr>
            <p:ph type="title"/>
          </p:nvPr>
        </p:nvSpPr>
        <p:spPr>
          <a:xfrm>
            <a:off x="2676042" y="3048000"/>
            <a:ext cx="2512993" cy="2399000"/>
          </a:xfrm>
          <a:prstGeom prst="rect">
            <a:avLst/>
          </a:prstGeom>
          <a:noFill/>
          <a:ln>
            <a:noFill/>
          </a:ln>
        </p:spPr>
        <p:txBody>
          <a:bodyPr spcFirstLastPara="1" vert="horz" wrap="square" lIns="121900" tIns="121900" rIns="121900" bIns="121900" rtlCol="0" anchor="ctr" anchorCtr="0">
            <a:noAutofit/>
          </a:bodyPr>
          <a:lstStyle/>
          <a:p>
            <a:pPr algn="r"/>
            <a:r>
              <a:rPr lang="en-GB" sz="22133" b="1">
                <a:solidFill>
                  <a:srgbClr val="004A82"/>
                </a:solidFill>
              </a:rPr>
              <a:t>2</a:t>
            </a:r>
            <a:endParaRPr sz="22133" b="1">
              <a:solidFill>
                <a:srgbClr val="004A82"/>
              </a:solidFill>
            </a:endParaRPr>
          </a:p>
        </p:txBody>
      </p:sp>
      <p:sp>
        <p:nvSpPr>
          <p:cNvPr id="190" name="Google Shape;190;p6"/>
          <p:cNvSpPr txBox="1"/>
          <p:nvPr/>
        </p:nvSpPr>
        <p:spPr>
          <a:xfrm>
            <a:off x="10382967" y="664327"/>
            <a:ext cx="1667200" cy="791200"/>
          </a:xfrm>
          <a:prstGeom prst="rect">
            <a:avLst/>
          </a:prstGeom>
          <a:noFill/>
          <a:ln>
            <a:noFill/>
          </a:ln>
        </p:spPr>
        <p:txBody>
          <a:bodyPr spcFirstLastPara="1" wrap="square" lIns="121900" tIns="121900" rIns="121900" bIns="121900" anchor="ctr" anchorCtr="0">
            <a:noAutofit/>
          </a:bodyPr>
          <a:lstStyle/>
          <a:p>
            <a:r>
              <a:rPr lang="en-GB" sz="4267">
                <a:solidFill>
                  <a:srgbClr val="7F7F7F"/>
                </a:solidFill>
                <a:latin typeface="Marcellus SC"/>
                <a:ea typeface="Marcellus SC"/>
                <a:cs typeface="Marcellus SC"/>
                <a:sym typeface="Marcellus SC"/>
              </a:rPr>
              <a:t>0</a:t>
            </a:r>
            <a:endParaRPr sz="2400"/>
          </a:p>
        </p:txBody>
      </p:sp>
      <p:pic>
        <p:nvPicPr>
          <p:cNvPr id="191" name="Google Shape;191;p6" descr="A black background with yellow text&#10;&#10;Description automatically generated"/>
          <p:cNvPicPr preferRelativeResize="0"/>
          <p:nvPr/>
        </p:nvPicPr>
        <p:blipFill rotWithShape="1">
          <a:blip r:embed="rId3">
            <a:alphaModFix/>
          </a:blip>
          <a:srcRect l="386" r="84817"/>
          <a:stretch/>
        </p:blipFill>
        <p:spPr>
          <a:xfrm>
            <a:off x="10382967" y="771284"/>
            <a:ext cx="546336" cy="55923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5" name="Google Shape;174;p4">
            <a:extLst>
              <a:ext uri="{FF2B5EF4-FFF2-40B4-BE49-F238E27FC236}">
                <a16:creationId xmlns:a16="http://schemas.microsoft.com/office/drawing/2014/main" id="{6F50ABC0-7D9F-F66D-F23B-8E455C16D780}"/>
              </a:ext>
            </a:extLst>
          </p:cNvPr>
          <p:cNvSpPr txBox="1">
            <a:spLocks/>
          </p:cNvSpPr>
          <p:nvPr/>
        </p:nvSpPr>
        <p:spPr>
          <a:xfrm>
            <a:off x="5446184" y="357718"/>
            <a:ext cx="6745816"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dirty="0"/>
              <a:t>Divisions Scientific Committee</a:t>
            </a:r>
          </a:p>
        </p:txBody>
      </p:sp>
      <p:grpSp>
        <p:nvGrpSpPr>
          <p:cNvPr id="20" name="Group 19">
            <a:extLst>
              <a:ext uri="{FF2B5EF4-FFF2-40B4-BE49-F238E27FC236}">
                <a16:creationId xmlns:a16="http://schemas.microsoft.com/office/drawing/2014/main" id="{0F69FDA4-3F80-93D0-1189-C43DBCDA0939}"/>
              </a:ext>
            </a:extLst>
          </p:cNvPr>
          <p:cNvGrpSpPr/>
          <p:nvPr/>
        </p:nvGrpSpPr>
        <p:grpSpPr>
          <a:xfrm>
            <a:off x="194822" y="1530615"/>
            <a:ext cx="3642623" cy="4450277"/>
            <a:chOff x="146116" y="1147961"/>
            <a:chExt cx="2731967" cy="3337708"/>
          </a:xfrm>
        </p:grpSpPr>
        <p:sp>
          <p:nvSpPr>
            <p:cNvPr id="7" name="TextBox 6">
              <a:extLst>
                <a:ext uri="{FF2B5EF4-FFF2-40B4-BE49-F238E27FC236}">
                  <a16:creationId xmlns:a16="http://schemas.microsoft.com/office/drawing/2014/main" id="{C92C5043-7C91-08A8-FCAE-CCA8497D3974}"/>
                </a:ext>
              </a:extLst>
            </p:cNvPr>
            <p:cNvSpPr txBox="1"/>
            <p:nvPr/>
          </p:nvSpPr>
          <p:spPr>
            <a:xfrm>
              <a:off x="146116" y="1147961"/>
              <a:ext cx="2731967" cy="346249"/>
            </a:xfrm>
            <a:prstGeom prst="rect">
              <a:avLst/>
            </a:prstGeom>
            <a:noFill/>
          </p:spPr>
          <p:txBody>
            <a:bodyPr wrap="square">
              <a:spAutoFit/>
            </a:bodyPr>
            <a:lstStyle/>
            <a:p>
              <a:r>
                <a:rPr lang="en-GB" sz="2400" b="1" dirty="0">
                  <a:latin typeface="Century Gothic" panose="020B0502020202020204" pitchFamily="34" charset="0"/>
                </a:rPr>
                <a:t>Chemistry Division</a:t>
              </a:r>
              <a:endParaRPr lang="en-PT" sz="2400" b="1" dirty="0">
                <a:latin typeface="Century Gothic" panose="020B0502020202020204" pitchFamily="34" charset="0"/>
              </a:endParaRPr>
            </a:p>
          </p:txBody>
        </p:sp>
        <p:pic>
          <p:nvPicPr>
            <p:cNvPr id="9" name="Picture 8" descr="A screenshot of a group of men&#10;&#10;AI-generated content may be incorrect.">
              <a:extLst>
                <a:ext uri="{FF2B5EF4-FFF2-40B4-BE49-F238E27FC236}">
                  <a16:creationId xmlns:a16="http://schemas.microsoft.com/office/drawing/2014/main" id="{BB134A46-F585-5CA3-4F5D-5C2AA6EC82F0}"/>
                </a:ext>
              </a:extLst>
            </p:cNvPr>
            <p:cNvPicPr>
              <a:picLocks noChangeAspect="1"/>
            </p:cNvPicPr>
            <p:nvPr/>
          </p:nvPicPr>
          <p:blipFill>
            <a:blip r:embed="rId3"/>
            <a:stretch>
              <a:fillRect/>
            </a:stretch>
          </p:blipFill>
          <p:spPr>
            <a:xfrm>
              <a:off x="146116" y="1731634"/>
              <a:ext cx="2731967" cy="2754035"/>
            </a:xfrm>
            <a:prstGeom prst="rect">
              <a:avLst/>
            </a:prstGeom>
          </p:spPr>
        </p:pic>
      </p:grpSp>
      <p:grpSp>
        <p:nvGrpSpPr>
          <p:cNvPr id="19" name="Group 18">
            <a:extLst>
              <a:ext uri="{FF2B5EF4-FFF2-40B4-BE49-F238E27FC236}">
                <a16:creationId xmlns:a16="http://schemas.microsoft.com/office/drawing/2014/main" id="{33945384-8191-A8DE-F251-49E12FA980F3}"/>
              </a:ext>
            </a:extLst>
          </p:cNvPr>
          <p:cNvGrpSpPr/>
          <p:nvPr/>
        </p:nvGrpSpPr>
        <p:grpSpPr>
          <a:xfrm>
            <a:off x="4506957" y="1485934"/>
            <a:ext cx="3642623" cy="4437708"/>
            <a:chOff x="3206016" y="1147961"/>
            <a:chExt cx="2731967" cy="3328281"/>
          </a:xfrm>
        </p:grpSpPr>
        <p:sp>
          <p:nvSpPr>
            <p:cNvPr id="10" name="TextBox 9">
              <a:extLst>
                <a:ext uri="{FF2B5EF4-FFF2-40B4-BE49-F238E27FC236}">
                  <a16:creationId xmlns:a16="http://schemas.microsoft.com/office/drawing/2014/main" id="{2A57FC12-C79D-7840-EEFA-8016C2410DE0}"/>
                </a:ext>
              </a:extLst>
            </p:cNvPr>
            <p:cNvSpPr txBox="1"/>
            <p:nvPr/>
          </p:nvSpPr>
          <p:spPr>
            <a:xfrm>
              <a:off x="3206016" y="1147961"/>
              <a:ext cx="2731967" cy="900247"/>
            </a:xfrm>
            <a:prstGeom prst="rect">
              <a:avLst/>
            </a:prstGeom>
            <a:noFill/>
          </p:spPr>
          <p:txBody>
            <a:bodyPr wrap="square">
              <a:spAutoFit/>
            </a:bodyPr>
            <a:lstStyle/>
            <a:p>
              <a:r>
                <a:rPr lang="en-GB" sz="2400" b="1" dirty="0">
                  <a:latin typeface="Century Gothic" panose="020B0502020202020204" pitchFamily="34" charset="0"/>
                </a:rPr>
                <a:t>Computational &amp; Information Sciences Division</a:t>
              </a:r>
              <a:endParaRPr lang="en-PT" sz="2400" b="1" dirty="0">
                <a:latin typeface="Century Gothic" panose="020B0502020202020204" pitchFamily="34" charset="0"/>
              </a:endParaRPr>
            </a:p>
          </p:txBody>
        </p:sp>
        <p:pic>
          <p:nvPicPr>
            <p:cNvPr id="15" name="Picture 14" descr="A collage of several men&#10;&#10;AI-generated content may be incorrect.">
              <a:extLst>
                <a:ext uri="{FF2B5EF4-FFF2-40B4-BE49-F238E27FC236}">
                  <a16:creationId xmlns:a16="http://schemas.microsoft.com/office/drawing/2014/main" id="{DF475A59-A0AF-974C-276C-0B23AA6A0D30}"/>
                </a:ext>
              </a:extLst>
            </p:cNvPr>
            <p:cNvPicPr>
              <a:picLocks noChangeAspect="1"/>
            </p:cNvPicPr>
            <p:nvPr/>
          </p:nvPicPr>
          <p:blipFill>
            <a:blip r:embed="rId4"/>
            <a:stretch>
              <a:fillRect/>
            </a:stretch>
          </p:blipFill>
          <p:spPr>
            <a:xfrm>
              <a:off x="3206016" y="1671181"/>
              <a:ext cx="2040045" cy="2805061"/>
            </a:xfrm>
            <a:prstGeom prst="rect">
              <a:avLst/>
            </a:prstGeom>
          </p:spPr>
        </p:pic>
      </p:grpSp>
      <p:grpSp>
        <p:nvGrpSpPr>
          <p:cNvPr id="18" name="Group 17">
            <a:extLst>
              <a:ext uri="{FF2B5EF4-FFF2-40B4-BE49-F238E27FC236}">
                <a16:creationId xmlns:a16="http://schemas.microsoft.com/office/drawing/2014/main" id="{D327D1D2-DCED-7BCA-15FC-C31DC26C3775}"/>
              </a:ext>
            </a:extLst>
          </p:cNvPr>
          <p:cNvGrpSpPr/>
          <p:nvPr/>
        </p:nvGrpSpPr>
        <p:grpSpPr>
          <a:xfrm>
            <a:off x="8819093" y="1485934"/>
            <a:ext cx="3642623" cy="4494959"/>
            <a:chOff x="6265916" y="1147961"/>
            <a:chExt cx="2731967" cy="3371219"/>
          </a:xfrm>
        </p:grpSpPr>
        <p:sp>
          <p:nvSpPr>
            <p:cNvPr id="12" name="TextBox 11">
              <a:extLst>
                <a:ext uri="{FF2B5EF4-FFF2-40B4-BE49-F238E27FC236}">
                  <a16:creationId xmlns:a16="http://schemas.microsoft.com/office/drawing/2014/main" id="{DAAC0BDC-98B8-B72A-3C37-C666887ECBD3}"/>
                </a:ext>
              </a:extLst>
            </p:cNvPr>
            <p:cNvSpPr txBox="1"/>
            <p:nvPr/>
          </p:nvSpPr>
          <p:spPr>
            <a:xfrm>
              <a:off x="6265916" y="1147961"/>
              <a:ext cx="2731967" cy="623248"/>
            </a:xfrm>
            <a:prstGeom prst="rect">
              <a:avLst/>
            </a:prstGeom>
            <a:noFill/>
          </p:spPr>
          <p:txBody>
            <a:bodyPr wrap="square">
              <a:spAutoFit/>
            </a:bodyPr>
            <a:lstStyle/>
            <a:p>
              <a:r>
                <a:rPr lang="en-GB" sz="2400" b="1" dirty="0">
                  <a:latin typeface="Century Gothic" panose="020B0502020202020204" pitchFamily="34" charset="0"/>
                </a:rPr>
                <a:t>Earth &amp; Environmental Sciences Division</a:t>
              </a:r>
              <a:endParaRPr lang="en-PT" sz="2400" b="1" dirty="0">
                <a:latin typeface="Century Gothic" panose="020B0502020202020204" pitchFamily="34" charset="0"/>
              </a:endParaRPr>
            </a:p>
          </p:txBody>
        </p:sp>
        <p:pic>
          <p:nvPicPr>
            <p:cNvPr id="17" name="Picture 16" descr="A collage of a person&#10;&#10;AI-generated content may be incorrect.">
              <a:extLst>
                <a:ext uri="{FF2B5EF4-FFF2-40B4-BE49-F238E27FC236}">
                  <a16:creationId xmlns:a16="http://schemas.microsoft.com/office/drawing/2014/main" id="{D07F2F4C-BCBE-3C27-887C-B0730E79AD4A}"/>
                </a:ext>
              </a:extLst>
            </p:cNvPr>
            <p:cNvPicPr>
              <a:picLocks noChangeAspect="1"/>
            </p:cNvPicPr>
            <p:nvPr/>
          </p:nvPicPr>
          <p:blipFill>
            <a:blip r:embed="rId5"/>
            <a:stretch>
              <a:fillRect/>
            </a:stretch>
          </p:blipFill>
          <p:spPr>
            <a:xfrm>
              <a:off x="6265916" y="1671181"/>
              <a:ext cx="1387835" cy="284799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1250" fill="hold"/>
                                        <p:tgtEl>
                                          <p:spTgt spid="19"/>
                                        </p:tgtEl>
                                        <p:attrNameLst>
                                          <p:attrName>ppt_x</p:attrName>
                                        </p:attrNameLst>
                                      </p:cBhvr>
                                      <p:tavLst>
                                        <p:tav tm="0">
                                          <p:val>
                                            <p:strVal val="0-#ppt_w/2"/>
                                          </p:val>
                                        </p:tav>
                                        <p:tav tm="100000">
                                          <p:val>
                                            <p:strVal val="#ppt_x"/>
                                          </p:val>
                                        </p:tav>
                                      </p:tavLst>
                                    </p:anim>
                                    <p:anim calcmode="lin" valueType="num">
                                      <p:cBhvr additive="base">
                                        <p:cTn id="13" dur="12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8"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250" fill="hold"/>
                                        <p:tgtEl>
                                          <p:spTgt spid="18"/>
                                        </p:tgtEl>
                                        <p:attrNameLst>
                                          <p:attrName>ppt_x</p:attrName>
                                        </p:attrNameLst>
                                      </p:cBhvr>
                                      <p:tavLst>
                                        <p:tav tm="0">
                                          <p:val>
                                            <p:strVal val="0-#ppt_w/2"/>
                                          </p:val>
                                        </p:tav>
                                        <p:tav tm="100000">
                                          <p:val>
                                            <p:strVal val="#ppt_x"/>
                                          </p:val>
                                        </p:tav>
                                      </p:tavLst>
                                    </p:anim>
                                    <p:anim calcmode="lin" valueType="num">
                                      <p:cBhvr additive="base">
                                        <p:cTn id="18" dur="12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751C09F0-B35C-BA4B-19AD-153750713EEF}"/>
            </a:ext>
          </a:extLst>
        </p:cNvPr>
        <p:cNvGrpSpPr/>
        <p:nvPr/>
      </p:nvGrpSpPr>
      <p:grpSpPr>
        <a:xfrm>
          <a:off x="0" y="0"/>
          <a:ext cx="0" cy="0"/>
          <a:chOff x="0" y="0"/>
          <a:chExt cx="0" cy="0"/>
        </a:xfrm>
      </p:grpSpPr>
      <p:sp>
        <p:nvSpPr>
          <p:cNvPr id="5" name="Google Shape;174;p4">
            <a:extLst>
              <a:ext uri="{FF2B5EF4-FFF2-40B4-BE49-F238E27FC236}">
                <a16:creationId xmlns:a16="http://schemas.microsoft.com/office/drawing/2014/main" id="{D06EF9D1-184B-E0D4-6004-C3D27A24660E}"/>
              </a:ext>
            </a:extLst>
          </p:cNvPr>
          <p:cNvSpPr txBox="1">
            <a:spLocks/>
          </p:cNvSpPr>
          <p:nvPr/>
        </p:nvSpPr>
        <p:spPr>
          <a:xfrm>
            <a:off x="5446184" y="357718"/>
            <a:ext cx="6745816"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dirty="0"/>
              <a:t>Divisions Scientific Committee</a:t>
            </a:r>
          </a:p>
        </p:txBody>
      </p:sp>
      <p:grpSp>
        <p:nvGrpSpPr>
          <p:cNvPr id="4" name="Group 3">
            <a:extLst>
              <a:ext uri="{FF2B5EF4-FFF2-40B4-BE49-F238E27FC236}">
                <a16:creationId xmlns:a16="http://schemas.microsoft.com/office/drawing/2014/main" id="{88617652-4DB7-D35D-0D0A-AAAFEFCF0D7C}"/>
              </a:ext>
            </a:extLst>
          </p:cNvPr>
          <p:cNvGrpSpPr/>
          <p:nvPr/>
        </p:nvGrpSpPr>
        <p:grpSpPr>
          <a:xfrm>
            <a:off x="194825" y="1530615"/>
            <a:ext cx="3642623" cy="4306631"/>
            <a:chOff x="146116" y="1147961"/>
            <a:chExt cx="2731967" cy="3229973"/>
          </a:xfrm>
        </p:grpSpPr>
        <p:sp>
          <p:nvSpPr>
            <p:cNvPr id="7" name="TextBox 6">
              <a:extLst>
                <a:ext uri="{FF2B5EF4-FFF2-40B4-BE49-F238E27FC236}">
                  <a16:creationId xmlns:a16="http://schemas.microsoft.com/office/drawing/2014/main" id="{CD437AA4-2734-42B8-8075-091955CB7A6E}"/>
                </a:ext>
              </a:extLst>
            </p:cNvPr>
            <p:cNvSpPr txBox="1"/>
            <p:nvPr/>
          </p:nvSpPr>
          <p:spPr>
            <a:xfrm>
              <a:off x="146116" y="1147961"/>
              <a:ext cx="2731967" cy="346249"/>
            </a:xfrm>
            <a:prstGeom prst="rect">
              <a:avLst/>
            </a:prstGeom>
            <a:noFill/>
          </p:spPr>
          <p:txBody>
            <a:bodyPr wrap="square">
              <a:spAutoFit/>
            </a:bodyPr>
            <a:lstStyle/>
            <a:p>
              <a:r>
                <a:rPr lang="en-GB" sz="2400" b="1" dirty="0">
                  <a:latin typeface="Century Gothic" panose="020B0502020202020204" pitchFamily="34" charset="0"/>
                </a:rPr>
                <a:t>Engineering Division</a:t>
              </a:r>
              <a:endParaRPr lang="en-PT" sz="2400" b="1" dirty="0">
                <a:latin typeface="Century Gothic" panose="020B0502020202020204" pitchFamily="34" charset="0"/>
              </a:endParaRPr>
            </a:p>
          </p:txBody>
        </p:sp>
        <p:pic>
          <p:nvPicPr>
            <p:cNvPr id="3" name="Picture 2" descr="A screenshot of a group of men&#10;&#10;AI-generated content may be incorrect.">
              <a:extLst>
                <a:ext uri="{FF2B5EF4-FFF2-40B4-BE49-F238E27FC236}">
                  <a16:creationId xmlns:a16="http://schemas.microsoft.com/office/drawing/2014/main" id="{74011A93-7686-18D8-3E92-E02E790008DB}"/>
                </a:ext>
              </a:extLst>
            </p:cNvPr>
            <p:cNvPicPr>
              <a:picLocks noChangeAspect="1"/>
            </p:cNvPicPr>
            <p:nvPr/>
          </p:nvPicPr>
          <p:blipFill>
            <a:blip r:embed="rId3"/>
            <a:stretch>
              <a:fillRect/>
            </a:stretch>
          </p:blipFill>
          <p:spPr>
            <a:xfrm>
              <a:off x="255542" y="1671181"/>
              <a:ext cx="2513113" cy="2706753"/>
            </a:xfrm>
            <a:prstGeom prst="rect">
              <a:avLst/>
            </a:prstGeom>
          </p:spPr>
        </p:pic>
      </p:grpSp>
      <p:grpSp>
        <p:nvGrpSpPr>
          <p:cNvPr id="11" name="Group 10">
            <a:extLst>
              <a:ext uri="{FF2B5EF4-FFF2-40B4-BE49-F238E27FC236}">
                <a16:creationId xmlns:a16="http://schemas.microsoft.com/office/drawing/2014/main" id="{8328669F-058B-172C-6348-FE6764B9E0A4}"/>
              </a:ext>
            </a:extLst>
          </p:cNvPr>
          <p:cNvGrpSpPr/>
          <p:nvPr/>
        </p:nvGrpSpPr>
        <p:grpSpPr>
          <a:xfrm>
            <a:off x="4274689" y="1530615"/>
            <a:ext cx="3642623" cy="4441435"/>
            <a:chOff x="3206016" y="1147961"/>
            <a:chExt cx="2731967" cy="3331076"/>
          </a:xfrm>
        </p:grpSpPr>
        <p:sp>
          <p:nvSpPr>
            <p:cNvPr id="10" name="TextBox 9">
              <a:extLst>
                <a:ext uri="{FF2B5EF4-FFF2-40B4-BE49-F238E27FC236}">
                  <a16:creationId xmlns:a16="http://schemas.microsoft.com/office/drawing/2014/main" id="{8AA05247-D887-C587-6237-7A219D44D8D8}"/>
                </a:ext>
              </a:extLst>
            </p:cNvPr>
            <p:cNvSpPr txBox="1"/>
            <p:nvPr/>
          </p:nvSpPr>
          <p:spPr>
            <a:xfrm>
              <a:off x="3206016" y="1147961"/>
              <a:ext cx="2731967" cy="623248"/>
            </a:xfrm>
            <a:prstGeom prst="rect">
              <a:avLst/>
            </a:prstGeom>
            <a:noFill/>
          </p:spPr>
          <p:txBody>
            <a:bodyPr wrap="square">
              <a:spAutoFit/>
            </a:bodyPr>
            <a:lstStyle/>
            <a:p>
              <a:r>
                <a:rPr lang="en-GB" sz="2400" b="1" dirty="0">
                  <a:latin typeface="Century Gothic" panose="020B0502020202020204" pitchFamily="34" charset="0"/>
                </a:rPr>
                <a:t>Materials Sciences Division</a:t>
              </a:r>
              <a:endParaRPr lang="en-PT" sz="2400" b="1" dirty="0">
                <a:latin typeface="Century Gothic" panose="020B0502020202020204" pitchFamily="34" charset="0"/>
              </a:endParaRPr>
            </a:p>
          </p:txBody>
        </p:sp>
        <p:pic>
          <p:nvPicPr>
            <p:cNvPr id="8" name="Picture 7" descr="A screenshot of a group of people&#10;&#10;AI-generated content may be incorrect.">
              <a:extLst>
                <a:ext uri="{FF2B5EF4-FFF2-40B4-BE49-F238E27FC236}">
                  <a16:creationId xmlns:a16="http://schemas.microsoft.com/office/drawing/2014/main" id="{91B75D7F-4032-48AB-C464-315B1F0BE43C}"/>
                </a:ext>
              </a:extLst>
            </p:cNvPr>
            <p:cNvPicPr>
              <a:picLocks noChangeAspect="1"/>
            </p:cNvPicPr>
            <p:nvPr/>
          </p:nvPicPr>
          <p:blipFill>
            <a:blip r:embed="rId4"/>
            <a:stretch>
              <a:fillRect/>
            </a:stretch>
          </p:blipFill>
          <p:spPr>
            <a:xfrm>
              <a:off x="3206016" y="1671181"/>
              <a:ext cx="2731967" cy="2807856"/>
            </a:xfrm>
            <a:prstGeom prst="rect">
              <a:avLst/>
            </a:prstGeom>
          </p:spPr>
        </p:pic>
      </p:grpSp>
      <p:grpSp>
        <p:nvGrpSpPr>
          <p:cNvPr id="22" name="Group 21">
            <a:extLst>
              <a:ext uri="{FF2B5EF4-FFF2-40B4-BE49-F238E27FC236}">
                <a16:creationId xmlns:a16="http://schemas.microsoft.com/office/drawing/2014/main" id="{8EAA0B49-7CF0-29A1-157C-CB11525D60B2}"/>
              </a:ext>
            </a:extLst>
          </p:cNvPr>
          <p:cNvGrpSpPr/>
          <p:nvPr/>
        </p:nvGrpSpPr>
        <p:grpSpPr>
          <a:xfrm>
            <a:off x="8354555" y="1530615"/>
            <a:ext cx="3775701" cy="4441435"/>
            <a:chOff x="6265916" y="1147961"/>
            <a:chExt cx="2831776" cy="3331076"/>
          </a:xfrm>
        </p:grpSpPr>
        <p:sp>
          <p:nvSpPr>
            <p:cNvPr id="12" name="TextBox 11">
              <a:extLst>
                <a:ext uri="{FF2B5EF4-FFF2-40B4-BE49-F238E27FC236}">
                  <a16:creationId xmlns:a16="http://schemas.microsoft.com/office/drawing/2014/main" id="{613782EB-A025-F803-2A2B-524C4541230D}"/>
                </a:ext>
              </a:extLst>
            </p:cNvPr>
            <p:cNvSpPr txBox="1"/>
            <p:nvPr/>
          </p:nvSpPr>
          <p:spPr>
            <a:xfrm>
              <a:off x="6265916" y="1147961"/>
              <a:ext cx="2731967" cy="346249"/>
            </a:xfrm>
            <a:prstGeom prst="rect">
              <a:avLst/>
            </a:prstGeom>
            <a:noFill/>
          </p:spPr>
          <p:txBody>
            <a:bodyPr wrap="square">
              <a:spAutoFit/>
            </a:bodyPr>
            <a:lstStyle/>
            <a:p>
              <a:r>
                <a:rPr lang="en-GB" sz="2400" b="1" dirty="0">
                  <a:latin typeface="Century Gothic" panose="020B0502020202020204" pitchFamily="34" charset="0"/>
                </a:rPr>
                <a:t>Mathematics Division</a:t>
              </a:r>
              <a:endParaRPr lang="en-PT" sz="2400" b="1" dirty="0">
                <a:latin typeface="Century Gothic" panose="020B0502020202020204" pitchFamily="34" charset="0"/>
              </a:endParaRPr>
            </a:p>
          </p:txBody>
        </p:sp>
        <p:pic>
          <p:nvPicPr>
            <p:cNvPr id="21" name="Picture 20">
              <a:extLst>
                <a:ext uri="{FF2B5EF4-FFF2-40B4-BE49-F238E27FC236}">
                  <a16:creationId xmlns:a16="http://schemas.microsoft.com/office/drawing/2014/main" id="{8AF39EC5-902D-DB3B-FB83-44CD296C4A7C}"/>
                </a:ext>
              </a:extLst>
            </p:cNvPr>
            <p:cNvPicPr>
              <a:picLocks noChangeAspect="1"/>
            </p:cNvPicPr>
            <p:nvPr/>
          </p:nvPicPr>
          <p:blipFill>
            <a:blip r:embed="rId5"/>
            <a:stretch>
              <a:fillRect/>
            </a:stretch>
          </p:blipFill>
          <p:spPr>
            <a:xfrm>
              <a:off x="6303658" y="1602556"/>
              <a:ext cx="2794034" cy="2876481"/>
            </a:xfrm>
            <a:prstGeom prst="rect">
              <a:avLst/>
            </a:prstGeom>
          </p:spPr>
        </p:pic>
      </p:grpSp>
    </p:spTree>
    <p:extLst>
      <p:ext uri="{BB962C8B-B14F-4D97-AF65-F5344CB8AC3E}">
        <p14:creationId xmlns:p14="http://schemas.microsoft.com/office/powerpoint/2010/main" val="237713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250" fill="hold"/>
                                        <p:tgtEl>
                                          <p:spTgt spid="11"/>
                                        </p:tgtEl>
                                        <p:attrNameLst>
                                          <p:attrName>ppt_x</p:attrName>
                                        </p:attrNameLst>
                                      </p:cBhvr>
                                      <p:tavLst>
                                        <p:tav tm="0">
                                          <p:val>
                                            <p:strVal val="0-#ppt_w/2"/>
                                          </p:val>
                                        </p:tav>
                                        <p:tav tm="100000">
                                          <p:val>
                                            <p:strVal val="#ppt_x"/>
                                          </p:val>
                                        </p:tav>
                                      </p:tavLst>
                                    </p:anim>
                                    <p:anim calcmode="lin" valueType="num">
                                      <p:cBhvr additive="base">
                                        <p:cTn id="13" dur="125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250" fill="hold"/>
                                        <p:tgtEl>
                                          <p:spTgt spid="22"/>
                                        </p:tgtEl>
                                        <p:attrNameLst>
                                          <p:attrName>ppt_x</p:attrName>
                                        </p:attrNameLst>
                                      </p:cBhvr>
                                      <p:tavLst>
                                        <p:tav tm="0">
                                          <p:val>
                                            <p:strVal val="0-#ppt_w/2"/>
                                          </p:val>
                                        </p:tav>
                                        <p:tav tm="100000">
                                          <p:val>
                                            <p:strVal val="#ppt_x"/>
                                          </p:val>
                                        </p:tav>
                                      </p:tavLst>
                                    </p:anim>
                                    <p:anim calcmode="lin" valueType="num">
                                      <p:cBhvr additive="base">
                                        <p:cTn id="18" dur="1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A5D440F4-BCC2-6C87-D1D3-82379B4660FF}"/>
            </a:ext>
          </a:extLst>
        </p:cNvPr>
        <p:cNvGrpSpPr/>
        <p:nvPr/>
      </p:nvGrpSpPr>
      <p:grpSpPr>
        <a:xfrm>
          <a:off x="0" y="0"/>
          <a:ext cx="0" cy="0"/>
          <a:chOff x="0" y="0"/>
          <a:chExt cx="0" cy="0"/>
        </a:xfrm>
      </p:grpSpPr>
      <p:sp>
        <p:nvSpPr>
          <p:cNvPr id="5" name="Google Shape;174;p4">
            <a:extLst>
              <a:ext uri="{FF2B5EF4-FFF2-40B4-BE49-F238E27FC236}">
                <a16:creationId xmlns:a16="http://schemas.microsoft.com/office/drawing/2014/main" id="{6B6F4ADC-9BD8-DE8A-1104-BAD72C2A1EE3}"/>
              </a:ext>
            </a:extLst>
          </p:cNvPr>
          <p:cNvSpPr txBox="1">
            <a:spLocks/>
          </p:cNvSpPr>
          <p:nvPr/>
        </p:nvSpPr>
        <p:spPr>
          <a:xfrm>
            <a:off x="5446184" y="357718"/>
            <a:ext cx="6745816" cy="63711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arcellus"/>
              <a:buNone/>
              <a:defRPr sz="2800" b="0" i="0" u="none" strike="noStrike" cap="none">
                <a:solidFill>
                  <a:schemeClr val="dk1"/>
                </a:solidFill>
                <a:latin typeface="Marcellus"/>
                <a:ea typeface="Marcellus"/>
                <a:cs typeface="Marcellus"/>
                <a:sym typeface="Marcellus"/>
              </a:defRPr>
            </a:lvl1pPr>
            <a:lvl2pPr marR="0" lvl="1"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2pPr>
            <a:lvl3pPr marR="0" lvl="2"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3pPr>
            <a:lvl4pPr marR="0" lvl="3"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4pPr>
            <a:lvl5pPr marR="0" lvl="4"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5pPr>
            <a:lvl6pPr marR="0" lvl="5"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6pPr>
            <a:lvl7pPr marR="0" lvl="6"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7pPr>
            <a:lvl8pPr marR="0" lvl="7"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8pPr>
            <a:lvl9pPr marR="0" lvl="8" algn="l" rtl="0">
              <a:lnSpc>
                <a:spcPct val="100000"/>
              </a:lnSpc>
              <a:spcBef>
                <a:spcPts val="0"/>
              </a:spcBef>
              <a:spcAft>
                <a:spcPts val="0"/>
              </a:spcAft>
              <a:buClr>
                <a:schemeClr val="dk1"/>
              </a:buClr>
              <a:buSzPts val="3000"/>
              <a:buFont typeface="Russo One"/>
              <a:buNone/>
              <a:defRPr sz="3000" b="0" i="0" u="none" strike="noStrike" cap="none">
                <a:solidFill>
                  <a:schemeClr val="dk1"/>
                </a:solidFill>
                <a:latin typeface="Russo One"/>
                <a:ea typeface="Russo One"/>
                <a:cs typeface="Russo One"/>
                <a:sym typeface="Russo One"/>
              </a:defRPr>
            </a:lvl9pPr>
          </a:lstStyle>
          <a:p>
            <a:pPr>
              <a:buSzPts val="2000"/>
            </a:pPr>
            <a:r>
              <a:rPr lang="en-GB" sz="3733" dirty="0"/>
              <a:t>Divisions Scientific Committee</a:t>
            </a:r>
          </a:p>
        </p:txBody>
      </p:sp>
      <p:grpSp>
        <p:nvGrpSpPr>
          <p:cNvPr id="17" name="Group 16">
            <a:extLst>
              <a:ext uri="{FF2B5EF4-FFF2-40B4-BE49-F238E27FC236}">
                <a16:creationId xmlns:a16="http://schemas.microsoft.com/office/drawing/2014/main" id="{F2E4C1CE-7B70-038D-FECB-5122B2ABE0EF}"/>
              </a:ext>
            </a:extLst>
          </p:cNvPr>
          <p:cNvGrpSpPr/>
          <p:nvPr/>
        </p:nvGrpSpPr>
        <p:grpSpPr>
          <a:xfrm>
            <a:off x="8354555" y="1530615"/>
            <a:ext cx="3642624" cy="4385029"/>
            <a:chOff x="6265916" y="1147961"/>
            <a:chExt cx="2731968" cy="3288772"/>
          </a:xfrm>
        </p:grpSpPr>
        <p:sp>
          <p:nvSpPr>
            <p:cNvPr id="12" name="TextBox 11">
              <a:extLst>
                <a:ext uri="{FF2B5EF4-FFF2-40B4-BE49-F238E27FC236}">
                  <a16:creationId xmlns:a16="http://schemas.microsoft.com/office/drawing/2014/main" id="{33F8C941-249B-0792-8550-62DB14398230}"/>
                </a:ext>
              </a:extLst>
            </p:cNvPr>
            <p:cNvSpPr txBox="1"/>
            <p:nvPr/>
          </p:nvSpPr>
          <p:spPr>
            <a:xfrm>
              <a:off x="6265916" y="1147961"/>
              <a:ext cx="2731967" cy="623248"/>
            </a:xfrm>
            <a:prstGeom prst="rect">
              <a:avLst/>
            </a:prstGeom>
            <a:noFill/>
          </p:spPr>
          <p:txBody>
            <a:bodyPr wrap="square">
              <a:spAutoFit/>
            </a:bodyPr>
            <a:lstStyle/>
            <a:p>
              <a:r>
                <a:rPr lang="en-GB" sz="2400" b="1" dirty="0">
                  <a:latin typeface="Century Gothic" panose="020B0502020202020204" pitchFamily="34" charset="0"/>
                </a:rPr>
                <a:t>Social Sciences &amp; Humanities  Division</a:t>
              </a:r>
              <a:endParaRPr lang="en-PT" sz="2400" b="1" dirty="0">
                <a:latin typeface="Century Gothic" panose="020B0502020202020204" pitchFamily="34" charset="0"/>
              </a:endParaRPr>
            </a:p>
          </p:txBody>
        </p:sp>
        <p:pic>
          <p:nvPicPr>
            <p:cNvPr id="6" name="Picture 5">
              <a:extLst>
                <a:ext uri="{FF2B5EF4-FFF2-40B4-BE49-F238E27FC236}">
                  <a16:creationId xmlns:a16="http://schemas.microsoft.com/office/drawing/2014/main" id="{F61B0B89-47A3-EE46-FBB4-029E72724620}"/>
                </a:ext>
              </a:extLst>
            </p:cNvPr>
            <p:cNvPicPr>
              <a:picLocks noChangeAspect="1"/>
            </p:cNvPicPr>
            <p:nvPr/>
          </p:nvPicPr>
          <p:blipFill>
            <a:blip r:embed="rId3"/>
            <a:stretch>
              <a:fillRect/>
            </a:stretch>
          </p:blipFill>
          <p:spPr>
            <a:xfrm>
              <a:off x="6265916" y="1587745"/>
              <a:ext cx="2731968" cy="2848988"/>
            </a:xfrm>
            <a:prstGeom prst="rect">
              <a:avLst/>
            </a:prstGeom>
          </p:spPr>
        </p:pic>
      </p:grpSp>
      <p:grpSp>
        <p:nvGrpSpPr>
          <p:cNvPr id="18" name="Group 17">
            <a:extLst>
              <a:ext uri="{FF2B5EF4-FFF2-40B4-BE49-F238E27FC236}">
                <a16:creationId xmlns:a16="http://schemas.microsoft.com/office/drawing/2014/main" id="{2CAFC7CC-3279-CB40-5A24-EB86898AB421}"/>
              </a:ext>
            </a:extLst>
          </p:cNvPr>
          <p:cNvGrpSpPr/>
          <p:nvPr/>
        </p:nvGrpSpPr>
        <p:grpSpPr>
          <a:xfrm>
            <a:off x="4274689" y="1530615"/>
            <a:ext cx="3642623" cy="4306631"/>
            <a:chOff x="3206016" y="1147961"/>
            <a:chExt cx="2731967" cy="3229973"/>
          </a:xfrm>
        </p:grpSpPr>
        <p:sp>
          <p:nvSpPr>
            <p:cNvPr id="10" name="TextBox 9">
              <a:extLst>
                <a:ext uri="{FF2B5EF4-FFF2-40B4-BE49-F238E27FC236}">
                  <a16:creationId xmlns:a16="http://schemas.microsoft.com/office/drawing/2014/main" id="{8D477409-A9CE-80CA-9CD1-77C31515F950}"/>
                </a:ext>
              </a:extLst>
            </p:cNvPr>
            <p:cNvSpPr txBox="1"/>
            <p:nvPr/>
          </p:nvSpPr>
          <p:spPr>
            <a:xfrm>
              <a:off x="3206016" y="1147961"/>
              <a:ext cx="2731967" cy="346249"/>
            </a:xfrm>
            <a:prstGeom prst="rect">
              <a:avLst/>
            </a:prstGeom>
            <a:noFill/>
          </p:spPr>
          <p:txBody>
            <a:bodyPr wrap="square">
              <a:spAutoFit/>
            </a:bodyPr>
            <a:lstStyle/>
            <a:p>
              <a:r>
                <a:rPr lang="en-GB" sz="2400" b="1" dirty="0">
                  <a:latin typeface="Century Gothic" panose="020B0502020202020204" pitchFamily="34" charset="0"/>
                </a:rPr>
                <a:t>Physics Division</a:t>
              </a:r>
              <a:endParaRPr lang="en-PT" sz="2400" b="1" dirty="0">
                <a:latin typeface="Century Gothic" panose="020B0502020202020204" pitchFamily="34" charset="0"/>
              </a:endParaRPr>
            </a:p>
          </p:txBody>
        </p:sp>
        <p:pic>
          <p:nvPicPr>
            <p:cNvPr id="13" name="Picture 12">
              <a:extLst>
                <a:ext uri="{FF2B5EF4-FFF2-40B4-BE49-F238E27FC236}">
                  <a16:creationId xmlns:a16="http://schemas.microsoft.com/office/drawing/2014/main" id="{1B2066DF-43E5-59A9-EF0D-03DFCEA3DF39}"/>
                </a:ext>
              </a:extLst>
            </p:cNvPr>
            <p:cNvPicPr>
              <a:picLocks noChangeAspect="1"/>
            </p:cNvPicPr>
            <p:nvPr/>
          </p:nvPicPr>
          <p:blipFill>
            <a:blip r:embed="rId4"/>
            <a:stretch>
              <a:fillRect/>
            </a:stretch>
          </p:blipFill>
          <p:spPr>
            <a:xfrm>
              <a:off x="3206016" y="1587745"/>
              <a:ext cx="2731967" cy="2790189"/>
            </a:xfrm>
            <a:prstGeom prst="rect">
              <a:avLst/>
            </a:prstGeom>
          </p:spPr>
        </p:pic>
      </p:grpSp>
      <p:grpSp>
        <p:nvGrpSpPr>
          <p:cNvPr id="19" name="Group 18">
            <a:extLst>
              <a:ext uri="{FF2B5EF4-FFF2-40B4-BE49-F238E27FC236}">
                <a16:creationId xmlns:a16="http://schemas.microsoft.com/office/drawing/2014/main" id="{CBAC2FAD-853C-2B8B-9477-411FF190D5D3}"/>
              </a:ext>
            </a:extLst>
          </p:cNvPr>
          <p:cNvGrpSpPr/>
          <p:nvPr/>
        </p:nvGrpSpPr>
        <p:grpSpPr>
          <a:xfrm>
            <a:off x="194823" y="1530615"/>
            <a:ext cx="3642623" cy="4306631"/>
            <a:chOff x="146117" y="1147961"/>
            <a:chExt cx="2731967" cy="3229973"/>
          </a:xfrm>
        </p:grpSpPr>
        <p:sp>
          <p:nvSpPr>
            <p:cNvPr id="7" name="TextBox 6">
              <a:extLst>
                <a:ext uri="{FF2B5EF4-FFF2-40B4-BE49-F238E27FC236}">
                  <a16:creationId xmlns:a16="http://schemas.microsoft.com/office/drawing/2014/main" id="{95201C29-0AC9-16FA-C3EA-B480795595FD}"/>
                </a:ext>
              </a:extLst>
            </p:cNvPr>
            <p:cNvSpPr txBox="1"/>
            <p:nvPr/>
          </p:nvSpPr>
          <p:spPr>
            <a:xfrm>
              <a:off x="146117" y="1147961"/>
              <a:ext cx="2731967" cy="623248"/>
            </a:xfrm>
            <a:prstGeom prst="rect">
              <a:avLst/>
            </a:prstGeom>
            <a:noFill/>
          </p:spPr>
          <p:txBody>
            <a:bodyPr wrap="square">
              <a:spAutoFit/>
            </a:bodyPr>
            <a:lstStyle/>
            <a:p>
              <a:r>
                <a:rPr lang="en-GB" sz="2400" b="1" dirty="0">
                  <a:latin typeface="Century Gothic" panose="020B0502020202020204" pitchFamily="34" charset="0"/>
                </a:rPr>
                <a:t>Medicine &amp; Life Sciences Division</a:t>
              </a:r>
              <a:endParaRPr lang="en-PT" sz="2400" b="1" dirty="0">
                <a:latin typeface="Century Gothic" panose="020B0502020202020204" pitchFamily="34" charset="0"/>
              </a:endParaRPr>
            </a:p>
          </p:txBody>
        </p:sp>
        <p:pic>
          <p:nvPicPr>
            <p:cNvPr id="15" name="Picture 14">
              <a:extLst>
                <a:ext uri="{FF2B5EF4-FFF2-40B4-BE49-F238E27FC236}">
                  <a16:creationId xmlns:a16="http://schemas.microsoft.com/office/drawing/2014/main" id="{4B38507B-FB88-8FBD-513D-6A7A8A539924}"/>
                </a:ext>
              </a:extLst>
            </p:cNvPr>
            <p:cNvPicPr>
              <a:picLocks noChangeAspect="1"/>
            </p:cNvPicPr>
            <p:nvPr/>
          </p:nvPicPr>
          <p:blipFill>
            <a:blip r:embed="rId5"/>
            <a:stretch>
              <a:fillRect/>
            </a:stretch>
          </p:blipFill>
          <p:spPr>
            <a:xfrm>
              <a:off x="236108" y="1671180"/>
              <a:ext cx="2595926" cy="2706754"/>
            </a:xfrm>
            <a:prstGeom prst="rect">
              <a:avLst/>
            </a:prstGeom>
          </p:spPr>
        </p:pic>
      </p:grpSp>
    </p:spTree>
    <p:extLst>
      <p:ext uri="{BB962C8B-B14F-4D97-AF65-F5344CB8AC3E}">
        <p14:creationId xmlns:p14="http://schemas.microsoft.com/office/powerpoint/2010/main" val="199031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250" fill="hold"/>
                                        <p:tgtEl>
                                          <p:spTgt spid="19"/>
                                        </p:tgtEl>
                                        <p:attrNameLst>
                                          <p:attrName>ppt_x</p:attrName>
                                        </p:attrNameLst>
                                      </p:cBhvr>
                                      <p:tavLst>
                                        <p:tav tm="0">
                                          <p:val>
                                            <p:strVal val="0-#ppt_w/2"/>
                                          </p:val>
                                        </p:tav>
                                        <p:tav tm="100000">
                                          <p:val>
                                            <p:strVal val="#ppt_x"/>
                                          </p:val>
                                        </p:tav>
                                      </p:tavLst>
                                    </p:anim>
                                    <p:anim calcmode="lin" valueType="num">
                                      <p:cBhvr additive="base">
                                        <p:cTn id="8" dur="125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1250" fill="hold"/>
                                        <p:tgtEl>
                                          <p:spTgt spid="18"/>
                                        </p:tgtEl>
                                        <p:attrNameLst>
                                          <p:attrName>ppt_x</p:attrName>
                                        </p:attrNameLst>
                                      </p:cBhvr>
                                      <p:tavLst>
                                        <p:tav tm="0">
                                          <p:val>
                                            <p:strVal val="0-#ppt_w/2"/>
                                          </p:val>
                                        </p:tav>
                                        <p:tav tm="100000">
                                          <p:val>
                                            <p:strVal val="#ppt_x"/>
                                          </p:val>
                                        </p:tav>
                                      </p:tavLst>
                                    </p:anim>
                                    <p:anim calcmode="lin" valueType="num">
                                      <p:cBhvr additive="base">
                                        <p:cTn id="13" dur="125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250" fill="hold"/>
                                        <p:tgtEl>
                                          <p:spTgt spid="17"/>
                                        </p:tgtEl>
                                        <p:attrNameLst>
                                          <p:attrName>ppt_x</p:attrName>
                                        </p:attrNameLst>
                                      </p:cBhvr>
                                      <p:tavLst>
                                        <p:tav tm="0">
                                          <p:val>
                                            <p:strVal val="0-#ppt_w/2"/>
                                          </p:val>
                                        </p:tav>
                                        <p:tav tm="100000">
                                          <p:val>
                                            <p:strVal val="#ppt_x"/>
                                          </p:val>
                                        </p:tav>
                                      </p:tavLst>
                                    </p:anim>
                                    <p:anim calcmode="lin" valueType="num">
                                      <p:cBhvr additive="base">
                                        <p:cTn id="18" dur="12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3517</Words>
  <Application>Microsoft Macintosh PowerPoint</Application>
  <PresentationFormat>Widescreen</PresentationFormat>
  <Paragraphs>363</Paragraphs>
  <Slides>46</Slides>
  <Notes>32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46</vt:i4>
      </vt:variant>
    </vt:vector>
  </HeadingPairs>
  <TitlesOfParts>
    <vt:vector size="62" baseType="lpstr">
      <vt:lpstr>Anaheim</vt:lpstr>
      <vt:lpstr>Aptos</vt:lpstr>
      <vt:lpstr>Aptos Display</vt:lpstr>
      <vt:lpstr>Arial</vt:lpstr>
      <vt:lpstr>Calibri</vt:lpstr>
      <vt:lpstr>Calibri-Bold</vt:lpstr>
      <vt:lpstr>Century Gothic</vt:lpstr>
      <vt:lpstr>Courier New</vt:lpstr>
      <vt:lpstr>Google Sans</vt:lpstr>
      <vt:lpstr>Josefin Sans</vt:lpstr>
      <vt:lpstr>Libre Baskerville</vt:lpstr>
      <vt:lpstr>Marcellus</vt:lpstr>
      <vt:lpstr>Marcellus SC</vt:lpstr>
      <vt:lpstr>Times New Roman</vt:lpstr>
      <vt:lpstr>Wingdings</vt:lpstr>
      <vt:lpstr>Office Theme</vt:lpstr>
      <vt:lpstr>PowerPoint Presentation</vt:lpstr>
      <vt:lpstr>TABLE OF CONTENTS</vt:lpstr>
      <vt:lpstr>1</vt:lpstr>
      <vt:lpstr>Presidium 2025 - 2029</vt:lpstr>
      <vt:lpstr>Executive Committee 2025 - 2028</vt:lpstr>
      <vt:lpstr>2</vt:lpstr>
      <vt:lpstr>PowerPoint Presentation</vt:lpstr>
      <vt:lpstr>PowerPoint Presentation</vt:lpstr>
      <vt:lpstr>PowerPoint Presentation</vt:lpstr>
      <vt:lpstr>3</vt:lpstr>
      <vt:lpstr>PowerPoint Presentation</vt:lpstr>
      <vt:lpstr>4</vt:lpstr>
      <vt:lpstr>New Working Groups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vt:lpstr>
      <vt:lpstr>PowerPoint Presentation</vt:lpstr>
      <vt:lpstr>The Nexus of Science, Technology, and Philosophy in Exploring the Future of Society </vt:lpstr>
      <vt:lpstr>PowerPoint Presentation</vt:lpstr>
      <vt:lpstr>6</vt:lpstr>
      <vt:lpstr>EurASc in NUMBERS</vt:lpstr>
      <vt:lpstr>1617 members since its foundation in 2002</vt:lpstr>
      <vt:lpstr>HONORARY MEMBERS</vt:lpstr>
      <vt:lpstr>PowerPoint Presentation</vt:lpstr>
      <vt:lpstr>EurASc  AWARDS</vt:lpstr>
      <vt:lpstr>LEONARD DA VINCI AWARD</vt:lpstr>
      <vt:lpstr>2025 LEONARDO DA VINCI AWARD</vt:lpstr>
      <vt:lpstr>BLAISE PASCAL MEDAL</vt:lpstr>
      <vt:lpstr>2025 BLAISE PASCAL MEDALISTS</vt:lpstr>
      <vt:lpstr>EurASc  FINANTIAL OVERVIEW</vt:lpstr>
      <vt:lpstr>Membership fees growth </vt:lpstr>
      <vt:lpstr>EurASc  FUTURE STEPS</vt:lpstr>
      <vt:lpstr>OUR WEBSITE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Dawn Hudson</dc:creator>
  <cp:lastModifiedBy>Dawn Hudson</cp:lastModifiedBy>
  <cp:revision>1</cp:revision>
  <dcterms:created xsi:type="dcterms:W3CDTF">2025-12-18T14:37:52Z</dcterms:created>
  <dcterms:modified xsi:type="dcterms:W3CDTF">2025-12-18T14:42:36Z</dcterms:modified>
</cp:coreProperties>
</file>