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92" r:id="rId1"/>
    <p:sldMasterId id="2147483678" r:id="rId2"/>
  </p:sldMasterIdLst>
  <p:notesMasterIdLst>
    <p:notesMasterId r:id="rId16"/>
  </p:notesMasterIdLst>
  <p:handoutMasterIdLst>
    <p:handoutMasterId r:id="rId17"/>
  </p:handoutMasterIdLst>
  <p:sldIdLst>
    <p:sldId id="258" r:id="rId3"/>
    <p:sldId id="371" r:id="rId4"/>
    <p:sldId id="2065" r:id="rId5"/>
    <p:sldId id="2067" r:id="rId6"/>
    <p:sldId id="2063" r:id="rId7"/>
    <p:sldId id="2064" r:id="rId8"/>
    <p:sldId id="2068" r:id="rId9"/>
    <p:sldId id="2071" r:id="rId10"/>
    <p:sldId id="2072" r:id="rId11"/>
    <p:sldId id="2066" r:id="rId12"/>
    <p:sldId id="2073" r:id="rId13"/>
    <p:sldId id="355" r:id="rId14"/>
    <p:sldId id="2075" r:id="rId1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41" autoAdjust="0"/>
    <p:restoredTop sz="94322" autoAdjust="0"/>
  </p:normalViewPr>
  <p:slideViewPr>
    <p:cSldViewPr snapToObjects="1" showGuides="1">
      <p:cViewPr>
        <p:scale>
          <a:sx n="70" d="100"/>
          <a:sy n="70" d="100"/>
        </p:scale>
        <p:origin x="408" y="11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20/10/2025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20/10/2025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10/20/2025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0" y="1765893"/>
            <a:ext cx="10646193" cy="1218795"/>
          </a:xfrm>
        </p:spPr>
        <p:txBody>
          <a:bodyPr/>
          <a:lstStyle/>
          <a:p>
            <a:pPr marL="0"/>
            <a:r>
              <a:rPr lang="en-GB" sz="4400" dirty="0"/>
              <a:t>Introducing the final I.FAST Meeting CERN, October 2025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280623"/>
            <a:ext cx="7402857" cy="533110"/>
          </a:xfrm>
        </p:spPr>
        <p:txBody>
          <a:bodyPr>
            <a:normAutofit/>
          </a:bodyPr>
          <a:lstStyle/>
          <a:p>
            <a:r>
              <a:rPr lang="en-GB" dirty="0"/>
              <a:t>M. Vretenar, Project Coordinator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8BC9B-DC0D-8DF0-F5CD-D54CCE457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891" y="165708"/>
            <a:ext cx="9218240" cy="920538"/>
          </a:xfrm>
        </p:spPr>
        <p:txBody>
          <a:bodyPr>
            <a:normAutofit/>
          </a:bodyPr>
          <a:lstStyle/>
          <a:p>
            <a:r>
              <a:rPr lang="fr-CH" dirty="0"/>
              <a:t>Last effort: </a:t>
            </a:r>
            <a:r>
              <a:rPr lang="fr-CH" dirty="0" err="1"/>
              <a:t>Periodic</a:t>
            </a:r>
            <a:r>
              <a:rPr lang="fr-CH" dirty="0"/>
              <a:t> Report 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86B29-C02D-4643-C412-B9CAEA2E0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293" y="1111360"/>
            <a:ext cx="11252636" cy="128551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Covers the 3</a:t>
            </a:r>
            <a:r>
              <a:rPr lang="en-GB" baseline="30000" dirty="0"/>
              <a:t>rd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18-month period </a:t>
            </a:r>
            <a:r>
              <a:rPr lang="en-GB" dirty="0"/>
              <a:t>(May 2024 – October 2025)</a:t>
            </a:r>
          </a:p>
          <a:p>
            <a:pPr>
              <a:lnSpc>
                <a:spcPct val="110000"/>
              </a:lnSpc>
            </a:pPr>
            <a:r>
              <a:rPr lang="en-GB" dirty="0"/>
              <a:t>Must be submitted 2 months after end of period (</a:t>
            </a:r>
            <a:r>
              <a:rPr lang="en-GB" b="1" dirty="0">
                <a:solidFill>
                  <a:srgbClr val="FF0000"/>
                </a:solidFill>
              </a:rPr>
              <a:t>31 December 2025</a:t>
            </a:r>
            <a:r>
              <a:rPr lang="en-GB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63CFC-44BE-52B3-573D-D2E31E980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8759FC-91EE-694C-DBC2-7ABEEEEDC49E}"/>
              </a:ext>
            </a:extLst>
          </p:cNvPr>
          <p:cNvSpPr txBox="1">
            <a:spLocks/>
          </p:cNvSpPr>
          <p:nvPr/>
        </p:nvSpPr>
        <p:spPr>
          <a:xfrm>
            <a:off x="494928" y="2229978"/>
            <a:ext cx="11056000" cy="28574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solidFill>
                  <a:srgbClr val="F207CA"/>
                </a:solidFill>
              </a:rPr>
              <a:t>Task Leaders</a:t>
            </a:r>
            <a:r>
              <a:rPr lang="en-GB" dirty="0"/>
              <a:t> for </a:t>
            </a:r>
            <a:r>
              <a:rPr lang="en-GB" dirty="0">
                <a:solidFill>
                  <a:srgbClr val="F207CA"/>
                </a:solidFill>
              </a:rPr>
              <a:t>active</a:t>
            </a:r>
            <a:r>
              <a:rPr lang="en-GB" dirty="0"/>
              <a:t> Tasks have received at end September a </a:t>
            </a:r>
            <a:r>
              <a:rPr lang="en-GB" dirty="0">
                <a:solidFill>
                  <a:srgbClr val="F207CA"/>
                </a:solidFill>
              </a:rPr>
              <a:t>template</a:t>
            </a:r>
            <a:r>
              <a:rPr lang="en-GB" dirty="0"/>
              <a:t> to be filled in with a </a:t>
            </a:r>
            <a:r>
              <a:rPr lang="en-GB" dirty="0">
                <a:solidFill>
                  <a:srgbClr val="F207CA"/>
                </a:solidFill>
              </a:rPr>
              <a:t>description of activities (May 2024 - October 2025)</a:t>
            </a:r>
            <a:r>
              <a:rPr lang="en-GB" dirty="0"/>
              <a:t>: summary, objectives, description of work, meetings, milestones, deliverables, publications, ~</a:t>
            </a:r>
            <a:r>
              <a:rPr lang="en-GB" b="1" dirty="0">
                <a:solidFill>
                  <a:srgbClr val="F207CA"/>
                </a:solidFill>
              </a:rPr>
              <a:t>2 pages per Task.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solidFill>
                  <a:schemeClr val="accent1"/>
                </a:solidFill>
              </a:rPr>
              <a:t>20 October 2025</a:t>
            </a:r>
            <a:r>
              <a:rPr lang="en-GB" dirty="0"/>
              <a:t> was the deadline for </a:t>
            </a:r>
            <a:r>
              <a:rPr lang="en-GB" b="1" dirty="0">
                <a:solidFill>
                  <a:srgbClr val="C00000"/>
                </a:solidFill>
              </a:rPr>
              <a:t>sending the contributions to Valérie</a:t>
            </a:r>
            <a:r>
              <a:rPr lang="en-GB" dirty="0"/>
              <a:t>, who assembles the WP Sections and sends them to WP Coordinators for validation at end October.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b="1" dirty="0">
                <a:solidFill>
                  <a:schemeClr val="accent1"/>
                </a:solidFill>
              </a:rPr>
              <a:t>15 November 2025</a:t>
            </a:r>
            <a:r>
              <a:rPr lang="en-GB" dirty="0"/>
              <a:t>: deadline for WP Coordinators to send WP chapters to Valérie.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b="1" dirty="0">
                <a:solidFill>
                  <a:schemeClr val="accent1"/>
                </a:solidFill>
              </a:rPr>
              <a:t>30 November</a:t>
            </a:r>
            <a:r>
              <a:rPr lang="en-GB" dirty="0"/>
              <a:t>: complete document sent to WP Coordinators for approval.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b="1" dirty="0">
                <a:solidFill>
                  <a:schemeClr val="accent1"/>
                </a:solidFill>
              </a:rPr>
              <a:t>15 December</a:t>
            </a:r>
            <a:r>
              <a:rPr lang="en-GB" dirty="0">
                <a:solidFill>
                  <a:schemeClr val="accent1"/>
                </a:solidFill>
              </a:rPr>
              <a:t>:</a:t>
            </a:r>
            <a:r>
              <a:rPr lang="en-GB" dirty="0"/>
              <a:t> Report ready for submission.</a:t>
            </a:r>
          </a:p>
        </p:txBody>
      </p:sp>
    </p:spTree>
    <p:extLst>
      <p:ext uri="{BB962C8B-B14F-4D97-AF65-F5344CB8AC3E}">
        <p14:creationId xmlns:p14="http://schemas.microsoft.com/office/powerpoint/2010/main" val="3785821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3C3C8-51C0-23BC-C5CD-D9EDA0543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548680"/>
            <a:ext cx="10154344" cy="615602"/>
          </a:xfrm>
        </p:spPr>
        <p:txBody>
          <a:bodyPr>
            <a:noAutofit/>
          </a:bodyPr>
          <a:lstStyle/>
          <a:p>
            <a:r>
              <a:rPr lang="fr-CH" sz="3200" dirty="0" err="1"/>
              <a:t>Periodic</a:t>
            </a:r>
            <a:r>
              <a:rPr lang="fr-CH" sz="3200" dirty="0"/>
              <a:t> Report 3: </a:t>
            </a:r>
            <a:r>
              <a:rPr lang="fr-CH" sz="3200" dirty="0" err="1"/>
              <a:t>status</a:t>
            </a:r>
            <a:r>
              <a:rPr lang="fr-CH" sz="3200" dirty="0"/>
              <a:t> of contributions</a:t>
            </a:r>
            <a:endParaRPr lang="LID4096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EFA31-2F50-B0FE-943E-C66439923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556792"/>
            <a:ext cx="10515600" cy="405164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noProof="0" dirty="0"/>
              <a:t>Deadline for submission was </a:t>
            </a:r>
            <a:r>
              <a:rPr lang="en-GB" noProof="0" dirty="0">
                <a:solidFill>
                  <a:srgbClr val="F207CA"/>
                </a:solidFill>
              </a:rPr>
              <a:t>20 October </a:t>
            </a:r>
            <a:r>
              <a:rPr lang="en-GB" noProof="0" dirty="0"/>
              <a:t>(yesterday).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noProof="0" dirty="0"/>
              <a:t>Many thanks to all those who have submitted their contribution on time – we will start working on them immediately after this Meeting.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noProof="0" dirty="0"/>
              <a:t>Still to be received: N. Delerue, T. Ekelof, M. Morandin (?), L. Garolfi, F. Zimmermann/G. Franchetti, L. Gizzi (?), R. Bartolini, Y. Papaphilippou, E. De Matteis/J. Munilla Lopez, G. Dauria, M. Vedani (?).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noProof="0" dirty="0"/>
              <a:t>Reminder: even if your </a:t>
            </a:r>
            <a:r>
              <a:rPr lang="en-GB" dirty="0"/>
              <a:t>Task was not active in Period 3, </a:t>
            </a:r>
            <a:r>
              <a:rPr lang="en-GB" noProof="0" dirty="0"/>
              <a:t>if you are </a:t>
            </a:r>
            <a:r>
              <a:rPr lang="en-GB" noProof="0" dirty="0">
                <a:solidFill>
                  <a:srgbClr val="F207CA"/>
                </a:solidFill>
              </a:rPr>
              <a:t>claiming expenditures </a:t>
            </a:r>
            <a:r>
              <a:rPr lang="en-GB" noProof="0" dirty="0"/>
              <a:t>in this period you must contribute to the </a:t>
            </a:r>
            <a:r>
              <a:rPr lang="en-GB" noProof="0" dirty="0">
                <a:solidFill>
                  <a:srgbClr val="F207CA"/>
                </a:solidFill>
              </a:rPr>
              <a:t>Periodic Report </a:t>
            </a:r>
            <a:r>
              <a:rPr lang="en-GB" noProof="0" dirty="0"/>
              <a:t>– to show how you used the budget.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noProof="0" dirty="0"/>
              <a:t>We did not ask for contributions to Tasks there were completed – but if you still had some activities, please contact us!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638C54-02A2-FFA3-21AE-496A860C4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26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E8E73-DAA8-4086-997C-45B7ECE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8A0209E9-6A3B-4CD8-30F3-07EF12A177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459933"/>
              </p:ext>
            </p:extLst>
          </p:nvPr>
        </p:nvGraphicFramePr>
        <p:xfrm>
          <a:off x="225976" y="998208"/>
          <a:ext cx="11556000" cy="556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408712">
                  <a:extLst>
                    <a:ext uri="{9D8B030D-6E8A-4147-A177-3AD203B41FA5}">
                      <a16:colId xmlns:a16="http://schemas.microsoft.com/office/drawing/2014/main" val="595382052"/>
                    </a:ext>
                  </a:extLst>
                </a:gridCol>
                <a:gridCol w="5147288">
                  <a:extLst>
                    <a:ext uri="{9D8B030D-6E8A-4147-A177-3AD203B41FA5}">
                      <a16:colId xmlns:a16="http://schemas.microsoft.com/office/drawing/2014/main" val="10461953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SAC Message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Action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752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Expand communication output (publication quotas, communication liaisons in WPs, communication trainings for WPs). Secure CBI sustainability (alumni, spin-off funding). Broaden communication audiences. (schools, policy makers).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Lack of time and resources to implement in last 6 months of I.FAST. Message passed to EPITA that plans to hire a full-time person for communication and outreach.  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226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Provide new concepts legacy catalogue (summary, maturity, use, next steps).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/>
                        <a:t>Resources</a:t>
                      </a:r>
                      <a:r>
                        <a:rPr lang="fr-CH" sz="1600" dirty="0"/>
                        <a:t> </a:t>
                      </a:r>
                      <a:r>
                        <a:rPr lang="fr-CH" sz="1600" dirty="0" err="1"/>
                        <a:t>were</a:t>
                      </a:r>
                      <a:r>
                        <a:rPr lang="fr-CH" sz="1600" dirty="0"/>
                        <a:t> </a:t>
                      </a:r>
                      <a:r>
                        <a:rPr lang="fr-CH" sz="1600" dirty="0" err="1"/>
                        <a:t>limited</a:t>
                      </a:r>
                      <a:r>
                        <a:rPr lang="fr-CH" sz="1600" dirty="0"/>
                        <a:t> to Workshops, but message </a:t>
                      </a:r>
                      <a:r>
                        <a:rPr lang="fr-CH" sz="1600" dirty="0" err="1"/>
                        <a:t>transferred</a:t>
                      </a:r>
                      <a:r>
                        <a:rPr lang="fr-CH" sz="1600" dirty="0"/>
                        <a:t> to T5.2. 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2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Continue in next project high-field HTS magnets, SC RF with A15 (Nb3SN and other), AM technology, advanced acceleration technologies,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0" dirty="0">
                          <a:solidFill>
                            <a:schemeClr val="tx1"/>
                          </a:solidFill>
                        </a:rPr>
                        <a:t>Message </a:t>
                      </a:r>
                      <a:r>
                        <a:rPr lang="fr-CH" sz="1600" b="0" dirty="0" err="1">
                          <a:solidFill>
                            <a:schemeClr val="tx1"/>
                          </a:solidFill>
                        </a:rPr>
                        <a:t>taken</a:t>
                      </a:r>
                      <a:r>
                        <a:rPr lang="fr-CH" sz="16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CH" sz="1600" b="0" dirty="0" err="1">
                          <a:solidFill>
                            <a:schemeClr val="tx1"/>
                          </a:solidFill>
                        </a:rPr>
                        <a:t>see</a:t>
                      </a:r>
                      <a:r>
                        <a:rPr lang="fr-CH" sz="16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600" b="0" dirty="0" err="1">
                          <a:solidFill>
                            <a:schemeClr val="tx1"/>
                          </a:solidFill>
                        </a:rPr>
                        <a:t>presentation</a:t>
                      </a:r>
                      <a:r>
                        <a:rPr lang="fr-CH" sz="1600" b="0" dirty="0">
                          <a:solidFill>
                            <a:schemeClr val="tx1"/>
                          </a:solidFill>
                        </a:rPr>
                        <a:t> on EPITA </a:t>
                      </a:r>
                      <a:r>
                        <a:rPr lang="fr-CH" sz="1600" b="0" dirty="0" err="1">
                          <a:solidFill>
                            <a:schemeClr val="tx1"/>
                          </a:solidFill>
                        </a:rPr>
                        <a:t>proposal</a:t>
                      </a:r>
                      <a:r>
                        <a:rPr lang="fr-CH" sz="1600" b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CH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370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Publish sustainability assessment approach as a reusable I.FAST framework, promoted across RIs.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Will be part of EPITA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473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For major hardware outcomes, provide TRL status update, intended use case, estimated maturity. Cross-WP “lessons learned” report on best practices.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Message passed to speakers for this meeting, lessons learned will be compiled.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107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At final meeting, showcase project outcomes (demos, roadmaps, partner matchmaking). 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Message passed.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487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Consistent use of terminology and metrics.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To be implemented (via TIARA?)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828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Knowledge </a:t>
                      </a:r>
                      <a:r>
                        <a:rPr lang="en-US" sz="1600" dirty="0" err="1"/>
                        <a:t>valorisation</a:t>
                      </a:r>
                      <a:r>
                        <a:rPr lang="en-US" sz="1600" dirty="0"/>
                        <a:t>, start-up support in I.FAST2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/>
                        <a:t>See</a:t>
                      </a:r>
                      <a:r>
                        <a:rPr lang="fr-CH" sz="1600" dirty="0"/>
                        <a:t> EPITA </a:t>
                      </a:r>
                      <a:r>
                        <a:rPr lang="fr-CH" sz="1600" dirty="0" err="1"/>
                        <a:t>presentation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74245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9CAB7AC-B6C3-1C87-41C1-4565A799944B}"/>
              </a:ext>
            </a:extLst>
          </p:cNvPr>
          <p:cNvSpPr txBox="1">
            <a:spLocks/>
          </p:cNvSpPr>
          <p:nvPr/>
        </p:nvSpPr>
        <p:spPr>
          <a:xfrm>
            <a:off x="244712" y="206120"/>
            <a:ext cx="11556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fr-CH" sz="3600" dirty="0"/>
              <a:t>SAC Observations and </a:t>
            </a:r>
            <a:r>
              <a:rPr lang="fr-CH" sz="3600" dirty="0" err="1"/>
              <a:t>recommended</a:t>
            </a:r>
            <a:r>
              <a:rPr lang="fr-CH" sz="3600" dirty="0"/>
              <a:t> actions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153457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796A2E-A126-3DEC-C93F-5EC043AFC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A7EA9-FA28-B623-1D02-32008EE44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74993"/>
            <a:ext cx="8714184" cy="920538"/>
          </a:xfrm>
        </p:spPr>
        <p:txBody>
          <a:bodyPr>
            <a:noAutofit/>
          </a:bodyPr>
          <a:lstStyle/>
          <a:p>
            <a:r>
              <a:rPr lang="en-GB" dirty="0"/>
              <a:t>A final thank you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160A8E-3522-FB1C-52F8-B31D4C6AA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536" y="6015318"/>
            <a:ext cx="912011" cy="6080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6996DF1-8075-A8E2-B754-2ACBA1AAB05C}"/>
              </a:ext>
            </a:extLst>
          </p:cNvPr>
          <p:cNvSpPr/>
          <p:nvPr/>
        </p:nvSpPr>
        <p:spPr>
          <a:xfrm>
            <a:off x="2831547" y="6015318"/>
            <a:ext cx="892899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en-GB" b="0" i="0" kern="1200" dirty="0"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been proud of received funding from the European Union’s Horizon 2020 Research and Innovation programme under GA No 101004730.</a:t>
            </a:r>
            <a:endParaRPr lang="en-GB" sz="1400" dirty="0"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2D849B-2F84-2846-50E0-5F6465BDFBE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4573" y="2443720"/>
            <a:ext cx="9252817" cy="33669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D4A37C-A0FB-3D64-9A3F-EB6493AD6EAE}"/>
              </a:ext>
            </a:extLst>
          </p:cNvPr>
          <p:cNvSpPr txBox="1"/>
          <p:nvPr/>
        </p:nvSpPr>
        <p:spPr>
          <a:xfrm>
            <a:off x="276102" y="1047337"/>
            <a:ext cx="11305257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I.FAST has been an amazing project. It was our first one focused on innovation, and even through tough times, it really delivered. It’s going to be a great example for future accelerator projects. </a:t>
            </a:r>
          </a:p>
          <a:p>
            <a:r>
              <a:rPr lang="en-US" dirty="0"/>
              <a:t>And of course, none of this would’ve been possible without a fantastic team—huge thanks to all of you for your hard work, your support, and the great team spirit throughout this adventure!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07C1A1-9752-1703-CE6F-8F6A8EF65007}"/>
              </a:ext>
            </a:extLst>
          </p:cNvPr>
          <p:cNvSpPr txBox="1"/>
          <p:nvPr/>
        </p:nvSpPr>
        <p:spPr>
          <a:xfrm>
            <a:off x="9557384" y="2394343"/>
            <a:ext cx="2351584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fr-CH" dirty="0" err="1"/>
              <a:t>Special</a:t>
            </a:r>
            <a:r>
              <a:rPr lang="fr-CH" dirty="0"/>
              <a:t> </a:t>
            </a:r>
            <a:r>
              <a:rPr lang="fr-CH" dirty="0" err="1"/>
              <a:t>thanks</a:t>
            </a:r>
            <a:r>
              <a:rPr lang="fr-CH" dirty="0"/>
              <a:t> to: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fr-CH" dirty="0"/>
              <a:t>Valérie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fr-CH" dirty="0"/>
              <a:t>The CERN Project Team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fr-CH" dirty="0" err="1"/>
              <a:t>My</a:t>
            </a:r>
            <a:r>
              <a:rPr lang="fr-CH" dirty="0"/>
              <a:t> 2 </a:t>
            </a:r>
            <a:r>
              <a:rPr lang="fr-CH" dirty="0" err="1"/>
              <a:t>Deputies</a:t>
            </a:r>
            <a:endParaRPr lang="fr-CH" dirty="0"/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fr-CH" dirty="0"/>
              <a:t>All WP and Task Leaders 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fr-CH" dirty="0"/>
              <a:t>Our Scientific Advisory Committee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fr-CH" dirty="0"/>
              <a:t>All the I.FAST participants!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12681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6063F-9818-8687-BEF6-EE2610B65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383" y="152016"/>
            <a:ext cx="11175740" cy="1169032"/>
          </a:xfrm>
        </p:spPr>
        <p:txBody>
          <a:bodyPr>
            <a:normAutofit fontScale="90000"/>
          </a:bodyPr>
          <a:lstStyle/>
          <a:p>
            <a:r>
              <a:rPr lang="en-US" dirty="0"/>
              <a:t>Welcome to the 5</a:t>
            </a:r>
            <a:r>
              <a:rPr lang="en-US" baseline="30000" dirty="0"/>
              <a:t>th</a:t>
            </a:r>
            <a:r>
              <a:rPr lang="en-US" dirty="0"/>
              <a:t> and final I.FAST meeting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F6F7C2-41DA-2716-D79D-E988C04D4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F4C044-181A-F2EC-D41A-A9EB7AF799EF}"/>
              </a:ext>
            </a:extLst>
          </p:cNvPr>
          <p:cNvSpPr txBox="1"/>
          <p:nvPr/>
        </p:nvSpPr>
        <p:spPr>
          <a:xfrm>
            <a:off x="522781" y="1061552"/>
            <a:ext cx="7055289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/>
              <a:t>Goals: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Review </a:t>
            </a:r>
            <a:r>
              <a:rPr lang="en-US" sz="2000" b="1" dirty="0">
                <a:solidFill>
                  <a:srgbClr val="C00000"/>
                </a:solidFill>
              </a:rPr>
              <a:t>results and impact </a:t>
            </a:r>
            <a:r>
              <a:rPr lang="en-US" sz="2000" dirty="0"/>
              <a:t>in preparation for the Final Report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Agree on timing and procedure for </a:t>
            </a:r>
            <a:r>
              <a:rPr lang="en-US" sz="2000" b="1" dirty="0">
                <a:solidFill>
                  <a:srgbClr val="C00000"/>
                </a:solidFill>
              </a:rPr>
              <a:t>Final Report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Celebrate</a:t>
            </a:r>
            <a:r>
              <a:rPr lang="en-US" sz="2000" dirty="0"/>
              <a:t> the end of the project with some last social events.</a:t>
            </a:r>
          </a:p>
          <a:p>
            <a:endParaRPr lang="en-US" sz="1100" dirty="0"/>
          </a:p>
          <a:p>
            <a:pPr>
              <a:spcAft>
                <a:spcPts val="600"/>
              </a:spcAft>
            </a:pPr>
            <a:r>
              <a:rPr lang="en-US" sz="2000" dirty="0"/>
              <a:t>A special meeting: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Shorter: Tuesday 14:00 - Wednesday 16:00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Presentations by WP and Task leaders for active Tasks only, centered on </a:t>
            </a:r>
            <a:r>
              <a:rPr lang="en-US" sz="2000" b="1" dirty="0">
                <a:solidFill>
                  <a:srgbClr val="C00000"/>
                </a:solidFill>
              </a:rPr>
              <a:t>latest results </a:t>
            </a:r>
            <a:r>
              <a:rPr lang="en-US" sz="2000" dirty="0"/>
              <a:t>and </a:t>
            </a:r>
            <a:r>
              <a:rPr lang="en-US" sz="2000" b="1" dirty="0">
                <a:solidFill>
                  <a:srgbClr val="C00000"/>
                </a:solidFill>
              </a:rPr>
              <a:t>impact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No highlights, no sessions, no parallel meetings.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An outlook into the future: </a:t>
            </a:r>
            <a:r>
              <a:rPr lang="en-US" sz="2000" dirty="0">
                <a:solidFill>
                  <a:srgbClr val="C00000"/>
                </a:solidFill>
              </a:rPr>
              <a:t>ESPP</a:t>
            </a:r>
            <a:r>
              <a:rPr lang="en-US" sz="2000" dirty="0"/>
              <a:t> and </a:t>
            </a:r>
            <a:r>
              <a:rPr lang="en-US" sz="2000" dirty="0">
                <a:solidFill>
                  <a:srgbClr val="C00000"/>
                </a:solidFill>
              </a:rPr>
              <a:t>CERN</a:t>
            </a:r>
            <a:r>
              <a:rPr lang="en-US" sz="2000" dirty="0"/>
              <a:t> programmes, future </a:t>
            </a:r>
            <a:r>
              <a:rPr lang="en-US" sz="2000" dirty="0">
                <a:solidFill>
                  <a:srgbClr val="C00000"/>
                </a:solidFill>
              </a:rPr>
              <a:t>EU projects</a:t>
            </a:r>
            <a:r>
              <a:rPr lang="en-US" sz="2000" dirty="0"/>
              <a:t>.</a:t>
            </a:r>
            <a:endParaRPr lang="en-CH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74E1F1-8E58-FBC7-D2D1-46FF46418D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9851" y="1428816"/>
            <a:ext cx="3925452" cy="22113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B7D491-0284-8BA4-2B88-115720C753A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672" y="4036679"/>
            <a:ext cx="3276864" cy="24576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CDE7C0-483E-7F1A-253B-B83A1A7E8C47}"/>
              </a:ext>
            </a:extLst>
          </p:cNvPr>
          <p:cNvSpPr txBox="1"/>
          <p:nvPr/>
        </p:nvSpPr>
        <p:spPr>
          <a:xfrm>
            <a:off x="2211626" y="5949280"/>
            <a:ext cx="5002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We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as </a:t>
            </a:r>
            <a:r>
              <a:rPr lang="fr-CH" sz="1600" dirty="0" err="1"/>
              <a:t>usual</a:t>
            </a:r>
            <a:r>
              <a:rPr lang="fr-CH" sz="1600" dirty="0"/>
              <a:t> profit of the </a:t>
            </a:r>
            <a:r>
              <a:rPr lang="fr-CH" sz="1600" dirty="0" err="1"/>
              <a:t>presence</a:t>
            </a:r>
            <a:r>
              <a:rPr lang="fr-CH" sz="1600" dirty="0"/>
              <a:t> of </a:t>
            </a:r>
            <a:r>
              <a:rPr lang="fr-CH" sz="1600" dirty="0" err="1"/>
              <a:t>our</a:t>
            </a:r>
            <a:r>
              <a:rPr lang="fr-CH" sz="1600" dirty="0"/>
              <a:t> SAC </a:t>
            </a:r>
            <a:r>
              <a:rPr lang="fr-CH" sz="1600" dirty="0" err="1"/>
              <a:t>that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help in </a:t>
            </a:r>
            <a:r>
              <a:rPr lang="fr-CH" sz="1600" dirty="0" err="1"/>
              <a:t>assessing</a:t>
            </a:r>
            <a:r>
              <a:rPr lang="fr-CH" sz="1600" dirty="0"/>
              <a:t> the </a:t>
            </a:r>
            <a:r>
              <a:rPr lang="fr-CH" sz="1600" dirty="0" err="1"/>
              <a:t>overall</a:t>
            </a:r>
            <a:r>
              <a:rPr lang="fr-CH" sz="1600" dirty="0"/>
              <a:t> impact of the </a:t>
            </a:r>
            <a:r>
              <a:rPr lang="fr-CH" sz="1600" dirty="0" err="1"/>
              <a:t>project</a:t>
            </a:r>
            <a:r>
              <a:rPr lang="fr-CH" sz="1600" dirty="0"/>
              <a:t> for the Final Report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2993480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E28C28-3EA8-00C8-3888-EB3755F4B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41550" y="6145713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FB7A91-CC6C-EF6C-F26B-D4876D84126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4646" y="107392"/>
            <a:ext cx="4816583" cy="46805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21B79D-499F-9693-D1CB-6591B539C9B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4950" y="13916"/>
            <a:ext cx="5041776" cy="68580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F4E08B-B12C-7EC4-2133-FEC2EF8F5696}"/>
              </a:ext>
            </a:extLst>
          </p:cNvPr>
          <p:cNvSpPr txBox="1"/>
          <p:nvPr/>
        </p:nvSpPr>
        <p:spPr>
          <a:xfrm>
            <a:off x="1728417" y="4899716"/>
            <a:ext cx="151216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19:30</a:t>
            </a:r>
          </a:p>
          <a:p>
            <a:r>
              <a:rPr lang="fr-CH" sz="1400" dirty="0"/>
              <a:t>IFAST </a:t>
            </a:r>
            <a:r>
              <a:rPr lang="fr-CH" sz="1400" dirty="0" err="1"/>
              <a:t>Dinner</a:t>
            </a:r>
            <a:r>
              <a:rPr lang="fr-CH" sz="1400" dirty="0"/>
              <a:t> at Café Papon</a:t>
            </a:r>
          </a:p>
          <a:p>
            <a:r>
              <a:rPr lang="fr-CH" sz="1400" dirty="0"/>
              <a:t>Rue H. </a:t>
            </a:r>
            <a:r>
              <a:rPr lang="fr-CH" sz="1400" dirty="0" err="1"/>
              <a:t>Fazy</a:t>
            </a:r>
            <a:r>
              <a:rPr lang="fr-CH" sz="1400" dirty="0"/>
              <a:t> 1</a:t>
            </a:r>
          </a:p>
          <a:p>
            <a:r>
              <a:rPr lang="fr-CH" sz="1400" dirty="0"/>
              <a:t>Genève</a:t>
            </a:r>
          </a:p>
          <a:p>
            <a:r>
              <a:rPr lang="fr-CH" sz="1100" dirty="0" err="1"/>
              <a:t>Take</a:t>
            </a:r>
            <a:r>
              <a:rPr lang="fr-CH" sz="1100" dirty="0"/>
              <a:t> tram 18 to Bel-Air </a:t>
            </a:r>
            <a:r>
              <a:rPr lang="fr-CH" sz="1100" dirty="0" err="1"/>
              <a:t>then</a:t>
            </a:r>
            <a:r>
              <a:rPr lang="fr-CH" sz="1100" dirty="0"/>
              <a:t> go up to the Old Town on Grande Rue</a:t>
            </a:r>
            <a:endParaRPr lang="LID4096" sz="11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B50401-D9C8-A307-EFC2-E55AB7D78E9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0585" y="4757736"/>
            <a:ext cx="2825794" cy="199571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B89F593-87FA-D97C-B734-614C79081284}"/>
              </a:ext>
            </a:extLst>
          </p:cNvPr>
          <p:cNvCxnSpPr>
            <a:cxnSpLocks/>
          </p:cNvCxnSpPr>
          <p:nvPr/>
        </p:nvCxnSpPr>
        <p:spPr>
          <a:xfrm>
            <a:off x="2988822" y="5101695"/>
            <a:ext cx="1296144" cy="3600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461B053E-2CBE-66F8-3BD5-F0E2FA3D0C9B}"/>
              </a:ext>
            </a:extLst>
          </p:cNvPr>
          <p:cNvSpPr/>
          <p:nvPr/>
        </p:nvSpPr>
        <p:spPr>
          <a:xfrm>
            <a:off x="6661230" y="19105"/>
            <a:ext cx="1872208" cy="38579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77BBD1D-9D89-6B3B-4D64-10CF60113AE1}"/>
              </a:ext>
            </a:extLst>
          </p:cNvPr>
          <p:cNvSpPr/>
          <p:nvPr/>
        </p:nvSpPr>
        <p:spPr>
          <a:xfrm>
            <a:off x="6642443" y="4595017"/>
            <a:ext cx="1872208" cy="3047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54330D8-0F2B-E1B1-BA41-85A8FF742836}"/>
              </a:ext>
            </a:extLst>
          </p:cNvPr>
          <p:cNvSpPr/>
          <p:nvPr/>
        </p:nvSpPr>
        <p:spPr>
          <a:xfrm>
            <a:off x="6661230" y="5030300"/>
            <a:ext cx="2592288" cy="3047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8F2BE1F-F247-6571-B251-132D8C68F206}"/>
              </a:ext>
            </a:extLst>
          </p:cNvPr>
          <p:cNvSpPr/>
          <p:nvPr/>
        </p:nvSpPr>
        <p:spPr>
          <a:xfrm>
            <a:off x="6517214" y="5363475"/>
            <a:ext cx="2592288" cy="3047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14EAB66F-1CE0-7941-3219-7F696EB23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37" y="100744"/>
            <a:ext cx="1456855" cy="1584176"/>
          </a:xfrm>
        </p:spPr>
        <p:txBody>
          <a:bodyPr>
            <a:normAutofit/>
          </a:bodyPr>
          <a:lstStyle/>
          <a:p>
            <a:r>
              <a:rPr lang="en-US" sz="2800" dirty="0"/>
              <a:t>A rich programme</a:t>
            </a:r>
            <a:endParaRPr lang="en-CH" sz="28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721559A-C47B-093E-2798-DAB930C5AD55}"/>
              </a:ext>
            </a:extLst>
          </p:cNvPr>
          <p:cNvSpPr/>
          <p:nvPr/>
        </p:nvSpPr>
        <p:spPr>
          <a:xfrm>
            <a:off x="6642443" y="6037799"/>
            <a:ext cx="2592288" cy="30470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C3B433-8CEB-F055-D50D-136C7A50A2F8}"/>
              </a:ext>
            </a:extLst>
          </p:cNvPr>
          <p:cNvSpPr txBox="1"/>
          <p:nvPr/>
        </p:nvSpPr>
        <p:spPr>
          <a:xfrm>
            <a:off x="11015783" y="4267651"/>
            <a:ext cx="122431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19:30</a:t>
            </a:r>
          </a:p>
          <a:p>
            <a:r>
              <a:rPr lang="fr-CH" sz="1400" dirty="0"/>
              <a:t>No-host fondue </a:t>
            </a:r>
            <a:r>
              <a:rPr lang="fr-CH" sz="1400" dirty="0" err="1"/>
              <a:t>dinner</a:t>
            </a:r>
            <a:r>
              <a:rPr lang="fr-CH" sz="1400" dirty="0"/>
              <a:t> at Restaurant Edelweiss, close to train station.</a:t>
            </a:r>
          </a:p>
          <a:p>
            <a:r>
              <a:rPr lang="fr-CH" sz="1400" dirty="0"/>
              <a:t>T. Torims </a:t>
            </a:r>
            <a:r>
              <a:rPr lang="fr-CH" sz="1400" dirty="0" err="1"/>
              <a:t>will</a:t>
            </a:r>
            <a:r>
              <a:rPr lang="fr-CH" sz="1400" dirty="0"/>
              <a:t> assist.</a:t>
            </a:r>
            <a:endParaRPr lang="LID4096" sz="1100" dirty="0"/>
          </a:p>
        </p:txBody>
      </p:sp>
    </p:spTree>
    <p:extLst>
      <p:ext uri="{BB962C8B-B14F-4D97-AF65-F5344CB8AC3E}">
        <p14:creationId xmlns:p14="http://schemas.microsoft.com/office/powerpoint/2010/main" val="1145440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25797-778F-37F0-B4C7-08CFB2F21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272" y="199474"/>
            <a:ext cx="10226352" cy="682106"/>
          </a:xfrm>
        </p:spPr>
        <p:txBody>
          <a:bodyPr>
            <a:noAutofit/>
          </a:bodyPr>
          <a:lstStyle/>
          <a:p>
            <a:r>
              <a:rPr lang="fr-CH" sz="3200" dirty="0"/>
              <a:t>I.FAST: </a:t>
            </a:r>
            <a:r>
              <a:rPr lang="fr-CH" sz="3200" dirty="0" err="1"/>
              <a:t>coming</a:t>
            </a:r>
            <a:r>
              <a:rPr lang="fr-CH" sz="3200" dirty="0"/>
              <a:t> to the end of a long </a:t>
            </a:r>
            <a:r>
              <a:rPr lang="fr-CH" sz="3200" dirty="0" err="1"/>
              <a:t>journey</a:t>
            </a:r>
            <a:endParaRPr lang="LID4096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EC4D7-2795-5FC1-7972-722FA0364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224" y="957032"/>
            <a:ext cx="10658400" cy="273630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After 4.5 years, I.FAST terminates officially on </a:t>
            </a:r>
            <a:r>
              <a:rPr lang="en-GB" b="1" noProof="0" dirty="0">
                <a:solidFill>
                  <a:srgbClr val="C00000"/>
                </a:solidFill>
              </a:rPr>
              <a:t>31 October 2025</a:t>
            </a:r>
            <a:r>
              <a:rPr lang="en-GB" noProof="0" dirty="0"/>
              <a:t>. Deadline for submitting </a:t>
            </a:r>
            <a:r>
              <a:rPr lang="en-GB" b="1" noProof="0" dirty="0">
                <a:solidFill>
                  <a:srgbClr val="C00000"/>
                </a:solidFill>
              </a:rPr>
              <a:t>3</a:t>
            </a:r>
            <a:r>
              <a:rPr lang="en-GB" b="1" baseline="30000" noProof="0" dirty="0">
                <a:solidFill>
                  <a:srgbClr val="C00000"/>
                </a:solidFill>
              </a:rPr>
              <a:t>rd</a:t>
            </a:r>
            <a:r>
              <a:rPr lang="en-GB" b="1" noProof="0" dirty="0">
                <a:solidFill>
                  <a:srgbClr val="C00000"/>
                </a:solidFill>
              </a:rPr>
              <a:t> and final technical report </a:t>
            </a:r>
            <a:r>
              <a:rPr lang="en-GB" noProof="0" dirty="0"/>
              <a:t>and financial reporting is 31 December 2025.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b="1" noProof="0" dirty="0">
                <a:solidFill>
                  <a:srgbClr val="C00000"/>
                </a:solidFill>
              </a:rPr>
              <a:t>Final Review </a:t>
            </a:r>
            <a:r>
              <a:rPr lang="en-GB" noProof="0" dirty="0"/>
              <a:t>online scheduled for </a:t>
            </a:r>
            <a:r>
              <a:rPr lang="en-GB" b="1" noProof="0" dirty="0">
                <a:solidFill>
                  <a:srgbClr val="C00000"/>
                </a:solidFill>
              </a:rPr>
              <a:t>21 January 2026 </a:t>
            </a:r>
            <a:r>
              <a:rPr lang="en-GB" noProof="0" dirty="0"/>
              <a:t>(presentations by Task Leaders, with Project Officer S. </a:t>
            </a:r>
            <a:r>
              <a:rPr lang="en-GB" noProof="0" dirty="0" err="1"/>
              <a:t>Kakarantzas</a:t>
            </a:r>
            <a:r>
              <a:rPr lang="en-GB" noProof="0" dirty="0"/>
              <a:t> and Reviewer Prof. </a:t>
            </a:r>
            <a:r>
              <a:rPr lang="en-GB" noProof="0" dirty="0" err="1"/>
              <a:t>Zeyrek</a:t>
            </a:r>
            <a:r>
              <a:rPr lang="en-GB" noProof="0" dirty="0"/>
              <a:t>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Last meeting of </a:t>
            </a:r>
            <a:r>
              <a:rPr lang="en-GB" b="1" noProof="0" dirty="0">
                <a:solidFill>
                  <a:srgbClr val="C00000"/>
                </a:solidFill>
              </a:rPr>
              <a:t>Governing Board </a:t>
            </a:r>
            <a:r>
              <a:rPr lang="en-GB" dirty="0"/>
              <a:t>in </a:t>
            </a:r>
            <a:r>
              <a:rPr lang="en-GB" b="1" dirty="0">
                <a:solidFill>
                  <a:srgbClr val="C00000"/>
                </a:solidFill>
              </a:rPr>
              <a:t>March 2026</a:t>
            </a:r>
            <a:r>
              <a:rPr lang="en-GB" dirty="0"/>
              <a:t>, t</a:t>
            </a:r>
            <a:r>
              <a:rPr lang="en-GB" noProof="0" dirty="0"/>
              <a:t>o take note of Financial Reports and outcome of Review, and decide possible budget redistribution.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If Final Periodic Report approved (scientifically and financially) by EC, last </a:t>
            </a:r>
            <a:r>
              <a:rPr lang="en-GB" b="1" noProof="0" dirty="0">
                <a:solidFill>
                  <a:srgbClr val="C00000"/>
                </a:solidFill>
              </a:rPr>
              <a:t>payment</a:t>
            </a:r>
            <a:r>
              <a:rPr lang="en-GB" noProof="0" dirty="0"/>
              <a:t> could take place in </a:t>
            </a:r>
            <a:r>
              <a:rPr lang="en-GB" b="1" noProof="0" dirty="0">
                <a:solidFill>
                  <a:srgbClr val="C00000"/>
                </a:solidFill>
              </a:rPr>
              <a:t>late spring 2026</a:t>
            </a:r>
            <a:r>
              <a:rPr lang="en-GB" noProof="0" dirty="0"/>
              <a:t>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E0E3E2-2545-2813-E550-01CDE6C81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C87AC4-6719-4AA4-46A4-FDA684222820}"/>
              </a:ext>
            </a:extLst>
          </p:cNvPr>
          <p:cNvSpPr txBox="1"/>
          <p:nvPr/>
        </p:nvSpPr>
        <p:spPr>
          <a:xfrm>
            <a:off x="9151337" y="4369340"/>
            <a:ext cx="2081381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noProof="0" dirty="0"/>
              <a:t>From sailing (May 2021) to safe mooring (October 2025)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63BBB4-BA57-9454-9A35-9DA7F3999B8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78836" y="3886944"/>
            <a:ext cx="4669951" cy="2607383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F69DB27E-B5A8-E440-3294-3B8B8CF78A29}"/>
              </a:ext>
            </a:extLst>
          </p:cNvPr>
          <p:cNvSpPr/>
          <p:nvPr/>
        </p:nvSpPr>
        <p:spPr>
          <a:xfrm>
            <a:off x="6756705" y="4450894"/>
            <a:ext cx="360648" cy="86409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030B06-92E2-5EDA-9155-180BFD761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8433" y="4014735"/>
            <a:ext cx="1493230" cy="22353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92D0EE-72BB-9D80-1B38-D1B130DC3689}"/>
              </a:ext>
            </a:extLst>
          </p:cNvPr>
          <p:cNvSpPr txBox="1"/>
          <p:nvPr/>
        </p:nvSpPr>
        <p:spPr>
          <a:xfrm>
            <a:off x="2855640" y="6242021"/>
            <a:ext cx="26516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I.FAST kick-off, May 2021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2245477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C2A6B-1448-4DAA-C985-7AC89DF0E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727" y="181230"/>
            <a:ext cx="10226352" cy="558397"/>
          </a:xfrm>
        </p:spPr>
        <p:txBody>
          <a:bodyPr>
            <a:normAutofit fontScale="90000"/>
          </a:bodyPr>
          <a:lstStyle/>
          <a:p>
            <a:r>
              <a:rPr lang="fr-CH" dirty="0"/>
              <a:t>Not </a:t>
            </a:r>
            <a:r>
              <a:rPr lang="fr-CH" dirty="0" err="1"/>
              <a:t>really</a:t>
            </a:r>
            <a:r>
              <a:rPr lang="fr-CH" dirty="0"/>
              <a:t> a </a:t>
            </a:r>
            <a:r>
              <a:rPr lang="fr-CH" dirty="0" err="1"/>
              <a:t>peaceful</a:t>
            </a:r>
            <a:r>
              <a:rPr lang="fr-CH" dirty="0"/>
              <a:t> </a:t>
            </a:r>
            <a:r>
              <a:rPr lang="fr-CH" dirty="0" err="1"/>
              <a:t>journey</a:t>
            </a:r>
            <a:r>
              <a:rPr lang="fr-CH" dirty="0"/>
              <a:t>…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AD112-3E77-7057-E14F-9BE484D61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375" y="800950"/>
            <a:ext cx="6120680" cy="633670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Proposal prepared at end 2019 and submitted in March-May 2020 (fully in the Covid crisis!).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Evaluation received 30.10.2020, 14/15.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Grant Agreement signed 05.03.2021, project started on 01.05.2021.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Kick-off online, Annual Meetings CERN (2022), Trieste (2023), Paris (2024), Krakow (2025).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dirty="0"/>
              <a:t>Meetings slowed down by 2</a:t>
            </a:r>
            <a:r>
              <a:rPr lang="en-GB" baseline="30000" dirty="0"/>
              <a:t>nd</a:t>
            </a:r>
            <a:r>
              <a:rPr lang="en-GB" dirty="0"/>
              <a:t> year of Covid.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Material and prices crisis in 2021/22, two industrial partners withdrawing from project.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dirty="0"/>
              <a:t>War in Ukraine, stop to some collaborations (BY).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dirty="0"/>
              <a:t>Delays and technical problems showing up, reaching a maximum of </a:t>
            </a:r>
            <a:r>
              <a:rPr lang="en-GB" dirty="0">
                <a:solidFill>
                  <a:srgbClr val="F207CA"/>
                </a:solidFill>
              </a:rPr>
              <a:t>13 late Deliverables </a:t>
            </a:r>
            <a:r>
              <a:rPr lang="en-GB" dirty="0"/>
              <a:t>in M46 (February 2025) – out of 53, 25%.</a:t>
            </a:r>
            <a:endParaRPr lang="en-GB" noProof="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dirty="0"/>
              <a:t>Extension by </a:t>
            </a:r>
            <a:r>
              <a:rPr lang="en-GB" dirty="0">
                <a:solidFill>
                  <a:srgbClr val="F207CA"/>
                </a:solidFill>
              </a:rPr>
              <a:t>6 months </a:t>
            </a:r>
            <a:r>
              <a:rPr lang="en-GB" dirty="0"/>
              <a:t>granted in Dec. 2024.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802A0C-F67D-870D-70C7-4D9309CE3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62B69C-3323-F091-6445-C3AADE11C7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392" y="912302"/>
            <a:ext cx="4334368" cy="28843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88FC36-2CF2-C5A3-9AD9-307D791F3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392" y="3969302"/>
            <a:ext cx="4334368" cy="26087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78CE97-08B2-F9C4-7494-7219F3EC256A}"/>
              </a:ext>
            </a:extLst>
          </p:cNvPr>
          <p:cNvSpPr txBox="1"/>
          <p:nvPr/>
        </p:nvSpPr>
        <p:spPr>
          <a:xfrm>
            <a:off x="2322848" y="6097870"/>
            <a:ext cx="4048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Luigi </a:t>
            </a:r>
            <a:r>
              <a:rPr lang="fr-CH" sz="1600" i="1" dirty="0" err="1"/>
              <a:t>will</a:t>
            </a:r>
            <a:r>
              <a:rPr lang="fr-CH" sz="1600" i="1" dirty="0"/>
              <a:t> report on the </a:t>
            </a:r>
            <a:r>
              <a:rPr lang="fr-CH" sz="1600" i="1" dirty="0" err="1"/>
              <a:t>present</a:t>
            </a:r>
            <a:r>
              <a:rPr lang="fr-CH" sz="1600" i="1" dirty="0"/>
              <a:t> </a:t>
            </a:r>
            <a:r>
              <a:rPr lang="fr-CH" sz="1600" i="1" dirty="0" err="1"/>
              <a:t>status</a:t>
            </a:r>
            <a:r>
              <a:rPr lang="fr-CH" sz="1600" i="1" dirty="0"/>
              <a:t> of </a:t>
            </a:r>
            <a:r>
              <a:rPr lang="fr-CH" sz="1600" i="1" dirty="0" err="1"/>
              <a:t>milestones</a:t>
            </a:r>
            <a:r>
              <a:rPr lang="fr-CH" sz="1600" i="1" dirty="0"/>
              <a:t> and </a:t>
            </a:r>
            <a:r>
              <a:rPr lang="fr-CH" sz="1600" i="1" dirty="0" err="1"/>
              <a:t>deliverables</a:t>
            </a:r>
            <a:endParaRPr lang="LID4096" sz="1600" i="1" dirty="0"/>
          </a:p>
        </p:txBody>
      </p:sp>
    </p:spTree>
    <p:extLst>
      <p:ext uri="{BB962C8B-B14F-4D97-AF65-F5344CB8AC3E}">
        <p14:creationId xmlns:p14="http://schemas.microsoft.com/office/powerpoint/2010/main" val="3207557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A4F41-4810-B174-CDF5-6C4FB2090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02216" cy="920538"/>
          </a:xfrm>
        </p:spPr>
        <p:txBody>
          <a:bodyPr>
            <a:normAutofit/>
          </a:bodyPr>
          <a:lstStyle/>
          <a:p>
            <a:r>
              <a:rPr lang="fr-CH" dirty="0" err="1"/>
              <a:t>Did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achieve</a:t>
            </a:r>
            <a:r>
              <a:rPr lang="fr-CH" dirty="0"/>
              <a:t> </a:t>
            </a:r>
            <a:r>
              <a:rPr lang="fr-CH" dirty="0" err="1"/>
              <a:t>our</a:t>
            </a:r>
            <a:r>
              <a:rPr lang="fr-CH" dirty="0"/>
              <a:t> objectives?</a:t>
            </a:r>
            <a:endParaRPr lang="LID4096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9BDE22-E723-1E4D-18F8-21CD7A7B2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0D0905-FCBB-1C01-1C1B-A87350B88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700808"/>
            <a:ext cx="4617452" cy="367240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75E92F0-5FEA-EAFD-6574-DE6BD5345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032" y="1444932"/>
            <a:ext cx="5760640" cy="4536504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noProof="0" dirty="0"/>
              <a:t>Goals of I.FAST: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As an Innovation Pilot, move to </a:t>
            </a:r>
            <a:r>
              <a:rPr lang="en-GB" b="1" noProof="0" dirty="0">
                <a:solidFill>
                  <a:srgbClr val="F207CA"/>
                </a:solidFill>
              </a:rPr>
              <a:t>open innovation</a:t>
            </a:r>
            <a:r>
              <a:rPr lang="en-GB" noProof="0" dirty="0"/>
              <a:t>: associate industry to innovation, engage industry as co-innovation partner.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Structure and enlarge the accelerator </a:t>
            </a:r>
            <a:r>
              <a:rPr lang="en-GB" b="1" noProof="0" dirty="0">
                <a:solidFill>
                  <a:srgbClr val="F207CA"/>
                </a:solidFill>
              </a:rPr>
              <a:t>innovation ecosystem</a:t>
            </a:r>
            <a:r>
              <a:rPr lang="en-GB" noProof="0" dirty="0"/>
              <a:t>, thanks to 17 industrial partners (35% of total) and 37% new partners </a:t>
            </a:r>
            <a:r>
              <a:rPr lang="en-GB" noProof="0" dirty="0" err="1"/>
              <a:t>w.r.t.</a:t>
            </a:r>
            <a:r>
              <a:rPr lang="en-GB" noProof="0" dirty="0"/>
              <a:t> previous projects. Integrate technology infrastructure.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Develop technologies to </a:t>
            </a:r>
            <a:r>
              <a:rPr lang="en-GB" b="1" noProof="0" dirty="0">
                <a:solidFill>
                  <a:srgbClr val="F207CA"/>
                </a:solidFill>
              </a:rPr>
              <a:t>improve sustainability </a:t>
            </a:r>
            <a:r>
              <a:rPr lang="en-GB" noProof="0" dirty="0"/>
              <a:t>of future accelerators.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noProof="0" dirty="0"/>
              <a:t>Favour transition of accelerator technologies to </a:t>
            </a:r>
            <a:r>
              <a:rPr lang="en-GB" b="1" noProof="0" dirty="0">
                <a:solidFill>
                  <a:srgbClr val="F207CA"/>
                </a:solidFill>
              </a:rPr>
              <a:t>applied science </a:t>
            </a:r>
            <a:r>
              <a:rPr lang="en-GB" noProof="0" dirty="0"/>
              <a:t>and </a:t>
            </a:r>
            <a:r>
              <a:rPr lang="en-GB" b="1" noProof="0" dirty="0">
                <a:solidFill>
                  <a:srgbClr val="F207CA"/>
                </a:solidFill>
              </a:rPr>
              <a:t>society</a:t>
            </a:r>
            <a:r>
              <a:rPr lang="en-GB" noProof="0" dirty="0"/>
              <a:t>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5A26862-4579-F456-4D70-19C7D3EC248F}"/>
              </a:ext>
            </a:extLst>
          </p:cNvPr>
          <p:cNvSpPr txBox="1">
            <a:spLocks/>
          </p:cNvSpPr>
          <p:nvPr/>
        </p:nvSpPr>
        <p:spPr>
          <a:xfrm>
            <a:off x="3575720" y="5521167"/>
            <a:ext cx="2622206" cy="920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fr-CH" dirty="0"/>
              <a:t>YES !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87517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B75CC-3C46-63ED-879E-915CC147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658400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Some</a:t>
            </a:r>
            <a:r>
              <a:rPr lang="fr-CH" dirty="0"/>
              <a:t> highlights </a:t>
            </a:r>
            <a:r>
              <a:rPr lang="fr-CH" dirty="0" err="1"/>
              <a:t>along</a:t>
            </a:r>
            <a:r>
              <a:rPr lang="fr-CH" dirty="0"/>
              <a:t> the main </a:t>
            </a:r>
            <a:r>
              <a:rPr lang="fr-CH" dirty="0" err="1"/>
              <a:t>priorities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71B97-349A-2A87-A014-648847FE6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36" y="1461808"/>
            <a:ext cx="6408712" cy="424538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GB" noProof="0" dirty="0">
                <a:solidFill>
                  <a:srgbClr val="F207CA"/>
                </a:solidFill>
              </a:rPr>
              <a:t>13 innovative prototypes </a:t>
            </a:r>
            <a:r>
              <a:rPr lang="en-GB" noProof="0" dirty="0"/>
              <a:t>realised with industry (some still ongoing - details in next presentation) - so far, all respecting specifications. Innovation Fund very successful.</a:t>
            </a:r>
          </a:p>
          <a:p>
            <a:pPr>
              <a:lnSpc>
                <a:spcPct val="110000"/>
              </a:lnSpc>
            </a:pPr>
            <a:r>
              <a:rPr lang="en-GB" noProof="0" dirty="0"/>
              <a:t>Important </a:t>
            </a:r>
            <a:r>
              <a:rPr lang="en-GB" noProof="0" dirty="0">
                <a:solidFill>
                  <a:srgbClr val="F207CA"/>
                </a:solidFill>
              </a:rPr>
              <a:t>industry</a:t>
            </a:r>
            <a:r>
              <a:rPr lang="en-GB" noProof="0" dirty="0"/>
              <a:t> engagement, setting up of the Accelerator Industry Permanent Forum, final success of the industry exchange programme (5 exchanges, last 2 ongoing).</a:t>
            </a:r>
          </a:p>
          <a:p>
            <a:pPr>
              <a:lnSpc>
                <a:spcPct val="110000"/>
              </a:lnSpc>
            </a:pPr>
            <a:r>
              <a:rPr lang="en-GB" noProof="0" dirty="0">
                <a:solidFill>
                  <a:srgbClr val="F207CA"/>
                </a:solidFill>
              </a:rPr>
              <a:t>Sustainability</a:t>
            </a:r>
            <a:r>
              <a:rPr lang="en-GB" noProof="0" dirty="0"/>
              <a:t> becoming key component of all our R&amp;D activities.</a:t>
            </a:r>
          </a:p>
          <a:p>
            <a:pPr>
              <a:lnSpc>
                <a:spcPct val="110000"/>
              </a:lnSpc>
            </a:pPr>
            <a:r>
              <a:rPr lang="en-GB" noProof="0" dirty="0">
                <a:solidFill>
                  <a:srgbClr val="F207CA"/>
                </a:solidFill>
              </a:rPr>
              <a:t>Outreach</a:t>
            </a:r>
            <a:r>
              <a:rPr lang="en-GB" noProof="0" dirty="0"/>
              <a:t> </a:t>
            </a:r>
            <a:r>
              <a:rPr lang="en-GB" dirty="0"/>
              <a:t>via 4 successful </a:t>
            </a:r>
            <a:r>
              <a:rPr lang="en-GB" noProof="0" dirty="0"/>
              <a:t>CBI events. </a:t>
            </a:r>
            <a:r>
              <a:rPr lang="en-GB" noProof="0" dirty="0">
                <a:solidFill>
                  <a:srgbClr val="F207CA"/>
                </a:solidFill>
              </a:rPr>
              <a:t>Impact on society </a:t>
            </a:r>
            <a:r>
              <a:rPr lang="en-GB" noProof="0" dirty="0"/>
              <a:t>with accelerators for environment.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99504D-EA85-F4C4-4681-D7A0209E2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D59F5-88FE-2419-176F-DB0AEB439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8373" y="3827190"/>
            <a:ext cx="3241921" cy="21686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6F00AD-32B5-9370-E089-3FA582345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313" y="1415867"/>
            <a:ext cx="4344820" cy="216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186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277B3-7999-A0DA-7509-332FC8C01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50" y="338825"/>
            <a:ext cx="9123257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The 13 I.FAST high-</a:t>
            </a:r>
            <a:r>
              <a:rPr lang="fr-CH" dirty="0" err="1"/>
              <a:t>level</a:t>
            </a:r>
            <a:r>
              <a:rPr lang="fr-CH" dirty="0"/>
              <a:t> prototypes</a:t>
            </a:r>
            <a:endParaRPr lang="LID4096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1F9E4AB-CD55-CA61-B83E-106137BF34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313825"/>
              </p:ext>
            </p:extLst>
          </p:nvPr>
        </p:nvGraphicFramePr>
        <p:xfrm>
          <a:off x="2423592" y="1259363"/>
          <a:ext cx="8523898" cy="5191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92443">
                  <a:extLst>
                    <a:ext uri="{9D8B030D-6E8A-4147-A177-3AD203B41FA5}">
                      <a16:colId xmlns:a16="http://schemas.microsoft.com/office/drawing/2014/main" val="3709745022"/>
                    </a:ext>
                  </a:extLst>
                </a:gridCol>
                <a:gridCol w="679768">
                  <a:extLst>
                    <a:ext uri="{9D8B030D-6E8A-4147-A177-3AD203B41FA5}">
                      <a16:colId xmlns:a16="http://schemas.microsoft.com/office/drawing/2014/main" val="3389528710"/>
                    </a:ext>
                  </a:extLst>
                </a:gridCol>
                <a:gridCol w="4612005">
                  <a:extLst>
                    <a:ext uri="{9D8B030D-6E8A-4147-A177-3AD203B41FA5}">
                      <a16:colId xmlns:a16="http://schemas.microsoft.com/office/drawing/2014/main" val="510506934"/>
                    </a:ext>
                  </a:extLst>
                </a:gridCol>
                <a:gridCol w="2739682">
                  <a:extLst>
                    <a:ext uri="{9D8B030D-6E8A-4147-A177-3AD203B41FA5}">
                      <a16:colId xmlns:a16="http://schemas.microsoft.com/office/drawing/2014/main" val="24264241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N.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WP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Prototype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Status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492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7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Longitudinally</a:t>
                      </a:r>
                      <a:r>
                        <a:rPr lang="fr-CH" dirty="0"/>
                        <a:t> variable </a:t>
                      </a:r>
                      <a:r>
                        <a:rPr lang="fr-CH" dirty="0" err="1"/>
                        <a:t>dipole</a:t>
                      </a:r>
                      <a:r>
                        <a:rPr lang="fr-CH" dirty="0"/>
                        <a:t> 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D7.3 – </a:t>
                      </a:r>
                      <a:r>
                        <a:rPr lang="fr-CH" i="1" dirty="0" err="1"/>
                        <a:t>missing</a:t>
                      </a:r>
                      <a:r>
                        <a:rPr lang="fr-CH" i="1" dirty="0"/>
                        <a:t> </a:t>
                      </a:r>
                      <a:r>
                        <a:rPr lang="fr-CH" i="1" dirty="0" err="1"/>
                        <a:t>accept</a:t>
                      </a:r>
                      <a:r>
                        <a:rPr lang="fr-CH" i="1" dirty="0"/>
                        <a:t>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427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2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7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Two</a:t>
                      </a:r>
                      <a:r>
                        <a:rPr lang="fr-CH" dirty="0"/>
                        <a:t> high-gradient C-band RF guns 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D7.4 - </a:t>
                      </a:r>
                      <a:r>
                        <a:rPr lang="fr-CH" i="1" dirty="0" err="1"/>
                        <a:t>completed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418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3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7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CompactLight structure prototype 1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D7.5 – </a:t>
                      </a:r>
                      <a:r>
                        <a:rPr lang="fr-CH" i="1" dirty="0" err="1"/>
                        <a:t>missing</a:t>
                      </a:r>
                      <a:r>
                        <a:rPr lang="fr-CH" i="1" dirty="0"/>
                        <a:t> </a:t>
                      </a:r>
                      <a:r>
                        <a:rPr lang="fr-CH" i="1" dirty="0" err="1"/>
                        <a:t>meas</a:t>
                      </a:r>
                      <a:r>
                        <a:rPr lang="fr-CH" i="1" dirty="0"/>
                        <a:t>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301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4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7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CompactLight structure prototype 2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D7.6 – </a:t>
                      </a:r>
                      <a:r>
                        <a:rPr lang="fr-CH" i="1" dirty="0" err="1"/>
                        <a:t>missing</a:t>
                      </a:r>
                      <a:r>
                        <a:rPr lang="fr-CH" i="1" dirty="0"/>
                        <a:t> </a:t>
                      </a:r>
                      <a:r>
                        <a:rPr lang="fr-CH" i="1" dirty="0" err="1"/>
                        <a:t>meas</a:t>
                      </a:r>
                      <a:r>
                        <a:rPr lang="fr-CH" i="1" dirty="0"/>
                        <a:t>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500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5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8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Combined</a:t>
                      </a:r>
                      <a:r>
                        <a:rPr lang="fr-CH" dirty="0"/>
                        <a:t> CCT magnet </a:t>
                      </a:r>
                      <a:r>
                        <a:rPr lang="fr-CH" dirty="0" err="1"/>
                        <a:t>demonstrator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D8.4 – </a:t>
                      </a:r>
                      <a:r>
                        <a:rPr lang="fr-CH" i="1" dirty="0" err="1"/>
                        <a:t>completed</a:t>
                      </a:r>
                      <a:r>
                        <a:rPr lang="fr-CH" i="1" dirty="0"/>
                        <a:t>?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391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6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8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HTS CCT magnet </a:t>
                      </a:r>
                      <a:r>
                        <a:rPr lang="fr-CH" dirty="0" err="1"/>
                        <a:t>demonstrator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D8.5 – </a:t>
                      </a:r>
                      <a:r>
                        <a:rPr lang="fr-CH" i="1" dirty="0" err="1"/>
                        <a:t>missing</a:t>
                      </a:r>
                      <a:r>
                        <a:rPr lang="fr-CH" i="1" dirty="0"/>
                        <a:t> </a:t>
                      </a:r>
                      <a:r>
                        <a:rPr lang="fr-CH" i="1" dirty="0" err="1"/>
                        <a:t>meas</a:t>
                      </a:r>
                      <a:r>
                        <a:rPr lang="fr-CH" i="1" dirty="0"/>
                        <a:t>.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113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7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9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Coated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cavity</a:t>
                      </a:r>
                      <a:r>
                        <a:rPr lang="fr-CH" dirty="0"/>
                        <a:t> 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D9.3 – </a:t>
                      </a:r>
                      <a:r>
                        <a:rPr lang="fr-CH" i="1" dirty="0" err="1"/>
                        <a:t>completed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060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8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9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Multilayer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coated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cavities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D9.4 - </a:t>
                      </a:r>
                      <a:r>
                        <a:rPr lang="fr-CH" i="1" dirty="0" err="1"/>
                        <a:t>completed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651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9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10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RFQ prototype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i="1" dirty="0" err="1"/>
                        <a:t>completed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454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10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11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Klystron prototype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D11.2 - </a:t>
                      </a:r>
                      <a:r>
                        <a:rPr lang="fr-CH" i="1" dirty="0" err="1"/>
                        <a:t>completed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784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11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11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Adjustable</a:t>
                      </a:r>
                      <a:r>
                        <a:rPr lang="fr-CH" dirty="0"/>
                        <a:t> PM </a:t>
                      </a:r>
                      <a:r>
                        <a:rPr lang="fr-CH" dirty="0" err="1"/>
                        <a:t>quadrupole</a:t>
                      </a:r>
                      <a:r>
                        <a:rPr lang="fr-CH" dirty="0"/>
                        <a:t> 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D11.3 - </a:t>
                      </a:r>
                      <a:r>
                        <a:rPr lang="fr-CH" i="1" dirty="0" err="1"/>
                        <a:t>completed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047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12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12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Internal RF source for cyclotrons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D12.3 – </a:t>
                      </a:r>
                      <a:r>
                        <a:rPr lang="fr-CH" i="1" dirty="0" err="1"/>
                        <a:t>completed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102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13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13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GaN</a:t>
                      </a:r>
                      <a:r>
                        <a:rPr lang="fr-CH" dirty="0"/>
                        <a:t> amplifier module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D13.3 - </a:t>
                      </a:r>
                      <a:r>
                        <a:rPr lang="fr-CH" i="1" dirty="0" err="1"/>
                        <a:t>completed</a:t>
                      </a:r>
                      <a:endParaRPr lang="LID4096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9691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898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00A6D-7497-FC6F-4D27-579215A10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90677"/>
            <a:ext cx="8417842" cy="920538"/>
          </a:xfrm>
        </p:spPr>
        <p:txBody>
          <a:bodyPr>
            <a:normAutofit/>
          </a:bodyPr>
          <a:lstStyle/>
          <a:p>
            <a:r>
              <a:rPr lang="fr-CH" dirty="0"/>
              <a:t>I.FAST prototypes in </a:t>
            </a:r>
            <a:r>
              <a:rPr lang="fr-CH" dirty="0" err="1"/>
              <a:t>pictures</a:t>
            </a:r>
            <a:endParaRPr lang="LID4096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A62E-ABB7-C04C-5078-C78967236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DD4F08A-3438-F39E-7E22-0F58AB968756}"/>
              </a:ext>
            </a:extLst>
          </p:cNvPr>
          <p:cNvSpPr txBox="1">
            <a:spLocks/>
          </p:cNvSpPr>
          <p:nvPr/>
        </p:nvSpPr>
        <p:spPr>
          <a:xfrm>
            <a:off x="9696400" y="61292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0B0AE4-DF03-BF52-B67F-4E48EEAA220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5202" y="3857415"/>
            <a:ext cx="1985440" cy="26369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59A960-D99A-9A33-E2D1-8B03A362A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5202" y="684006"/>
            <a:ext cx="2151223" cy="28567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B5299D-D7F9-4A5F-CDB5-3B4664F82A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915" y="4204711"/>
            <a:ext cx="3230578" cy="24242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7CAF3F-A762-027E-9E7E-7EBF9EDDC7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07" y="2204864"/>
            <a:ext cx="1702104" cy="23186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13BC02-E485-F887-1A72-2F8571A031E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332" y="4674554"/>
            <a:ext cx="2605925" cy="19544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A36927-1CAE-0088-7A25-9C2048F234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3332" y="1111215"/>
            <a:ext cx="2995449" cy="34122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58D5676-F285-91B5-22B8-F3F29731F5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35691" y="825395"/>
            <a:ext cx="1806023" cy="566795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7AD4C31-E0B1-D48A-EBEF-FCF44C299C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97080" y="1336918"/>
            <a:ext cx="2438611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36627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58655</TotalTime>
  <Words>1479</Words>
  <Application>Microsoft Office PowerPoint</Application>
  <PresentationFormat>Widescreen</PresentationFormat>
  <Paragraphs>166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Welcome to the 5th and final I.FAST meeting</vt:lpstr>
      <vt:lpstr>A rich programme</vt:lpstr>
      <vt:lpstr>I.FAST: coming to the end of a long journey</vt:lpstr>
      <vt:lpstr>Not really a peaceful journey…</vt:lpstr>
      <vt:lpstr>Did we achieve our objectives?</vt:lpstr>
      <vt:lpstr>Some highlights along the main priorities</vt:lpstr>
      <vt:lpstr>The 13 I.FAST high-level prototypes</vt:lpstr>
      <vt:lpstr>I.FAST prototypes in pictures</vt:lpstr>
      <vt:lpstr>Last effort: Periodic Report 3</vt:lpstr>
      <vt:lpstr>Periodic Report 3: status of contributions</vt:lpstr>
      <vt:lpstr>PowerPoint Presentation</vt:lpstr>
      <vt:lpstr>A final thank you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880</cp:revision>
  <dcterms:created xsi:type="dcterms:W3CDTF">2017-04-26T09:15:49Z</dcterms:created>
  <dcterms:modified xsi:type="dcterms:W3CDTF">2025-10-21T10:04:14Z</dcterms:modified>
</cp:coreProperties>
</file>