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  <p:sldMasterId id="2147483659" r:id="rId2"/>
  </p:sldMasterIdLst>
  <p:notesMasterIdLst>
    <p:notesMasterId r:id="rId22"/>
  </p:notesMasterIdLst>
  <p:sldIdLst>
    <p:sldId id="256" r:id="rId3"/>
    <p:sldId id="321" r:id="rId4"/>
    <p:sldId id="322" r:id="rId5"/>
    <p:sldId id="259" r:id="rId6"/>
    <p:sldId id="325" r:id="rId7"/>
    <p:sldId id="326" r:id="rId8"/>
    <p:sldId id="327" r:id="rId9"/>
    <p:sldId id="320" r:id="rId10"/>
    <p:sldId id="307" r:id="rId11"/>
    <p:sldId id="297" r:id="rId12"/>
    <p:sldId id="300" r:id="rId13"/>
    <p:sldId id="328" r:id="rId14"/>
    <p:sldId id="329" r:id="rId15"/>
    <p:sldId id="330" r:id="rId16"/>
    <p:sldId id="324" r:id="rId17"/>
    <p:sldId id="267" r:id="rId18"/>
    <p:sldId id="304" r:id="rId19"/>
    <p:sldId id="318" r:id="rId20"/>
    <p:sldId id="299" r:id="rId21"/>
  </p:sldIdLst>
  <p:sldSz cx="12192000" cy="6858000"/>
  <p:notesSz cx="12192000" cy="6858000"/>
  <p:defaultTextStyle>
    <a:defPPr>
      <a:defRPr lang="en-GB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/>
    <p:restoredTop sz="94795"/>
  </p:normalViewPr>
  <p:slideViewPr>
    <p:cSldViewPr>
      <p:cViewPr varScale="1">
        <p:scale>
          <a:sx n="82" d="100"/>
          <a:sy n="82" d="100"/>
        </p:scale>
        <p:origin x="7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DC20E-F753-7D4D-85EA-21230177823C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38366-7643-2F46-A73E-6DB98CEF311C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262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3910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3926A9-F02F-41BF-BD9B-DAF85F3A85F2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093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ver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>
                <a:solidFill>
                  <a:schemeClr val="bg1"/>
                </a:solidFill>
                <a:latin typeface="Montserrat SemiBold"/>
                <a:ea typeface="Tahoma"/>
                <a:cs typeface="Tahoma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en-US"/>
              <a:t>Test Presentation</a:t>
            </a:r>
            <a:endParaRPr/>
          </a:p>
          <a:p>
            <a:pPr lvl="0">
              <a:defRPr/>
            </a:pPr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>
                <a:solidFill>
                  <a:schemeClr val="accent1"/>
                </a:solidFill>
                <a:latin typeface="Montserrat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>
              <a:defRPr/>
            </a:pPr>
            <a:r>
              <a:rPr lang="fr-FR"/>
              <a:t>Speaker / Project / Organisation</a:t>
            </a:r>
            <a:endParaRPr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fr-FR"/>
              <a:t>Venue / Date / Event / Subtitle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44787" y="5419083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‹Nº›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 userDrawn="1"/>
        </p:nvSpPr>
        <p:spPr>
          <a:xfrm>
            <a:off x="11063818" y="6597651"/>
            <a:ext cx="1102783" cy="2000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2" descr="http://fusionsites.ciemat.es/gyrokineticsmadrid2014/files/2014/04/Logo_CIEMAT_sombr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5" y="5825881"/>
            <a:ext cx="2399969" cy="46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C1DF8B08-9100-457F-8E10-411E31C86F01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 dirty="0">
              <a:solidFill>
                <a:srgbClr val="000000"/>
              </a:solidFill>
            </a:endParaRPr>
          </a:p>
        </p:txBody>
      </p:sp>
      <p:sp>
        <p:nvSpPr>
          <p:cNvPr id="12" name="11 CuadroTexto"/>
          <p:cNvSpPr txBox="1"/>
          <p:nvPr userDrawn="1"/>
        </p:nvSpPr>
        <p:spPr>
          <a:xfrm>
            <a:off x="0" y="476672"/>
            <a:ext cx="12192000" cy="1169551"/>
          </a:xfrm>
          <a:prstGeom prst="rect">
            <a:avLst/>
          </a:prstGeom>
          <a:solidFill>
            <a:schemeClr val="accent2"/>
          </a:solidFill>
          <a:effectLst>
            <a:outerShdw blurRad="76200" sx="108000" sy="108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CuadroTexto 5"/>
          <p:cNvSpPr txBox="1"/>
          <p:nvPr userDrawn="1"/>
        </p:nvSpPr>
        <p:spPr>
          <a:xfrm>
            <a:off x="191368" y="5722005"/>
            <a:ext cx="4208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doni MT Black" panose="02070A03080606020203" pitchFamily="18" charset="0"/>
                <a:ea typeface="+mn-ea"/>
                <a:cs typeface="Arial" charset="0"/>
              </a:rPr>
              <a:t>NANOBEAMS TECHNOLOGIES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doni MT Black" panose="02070A03080606020203" pitchFamily="18" charset="0"/>
                <a:ea typeface="+mn-ea"/>
                <a:cs typeface="Arial" charset="0"/>
              </a:rPr>
              <a:t>FEBRUARY 2021</a:t>
            </a:r>
          </a:p>
        </p:txBody>
      </p:sp>
    </p:spTree>
    <p:extLst>
      <p:ext uri="{BB962C8B-B14F-4D97-AF65-F5344CB8AC3E}">
        <p14:creationId xmlns:p14="http://schemas.microsoft.com/office/powerpoint/2010/main" val="3793579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 userDrawn="1"/>
        </p:nvSpPr>
        <p:spPr>
          <a:xfrm>
            <a:off x="0" y="2"/>
            <a:ext cx="12192000" cy="1169551"/>
          </a:xfrm>
          <a:prstGeom prst="rect">
            <a:avLst/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6077" y="-83079"/>
            <a:ext cx="10972800" cy="64807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</a:t>
            </a:r>
            <a:r>
              <a:rPr lang="en-US" noProof="0" dirty="0" err="1"/>
              <a:t>para</a:t>
            </a:r>
            <a:r>
              <a:rPr lang="en-US" noProof="0" dirty="0"/>
              <a:t> </a:t>
            </a:r>
            <a:r>
              <a:rPr lang="en-US" noProof="0" dirty="0" err="1"/>
              <a:t>modificar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8235" y="908720"/>
            <a:ext cx="11815531" cy="5472608"/>
          </a:xfrm>
        </p:spPr>
        <p:txBody>
          <a:bodyPr/>
          <a:lstStyle>
            <a:lvl1pPr algn="just">
              <a:buFont typeface="Wingdings" pitchFamily="2" charset="2"/>
              <a:buChar char="q"/>
              <a:defRPr sz="18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1pPr>
            <a:lvl2pPr algn="just">
              <a:buFont typeface="Wingdings" pitchFamily="2" charset="2"/>
              <a:buChar char="Ø"/>
              <a:defRPr sz="16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2pPr>
            <a:lvl3pPr algn="just">
              <a:defRPr sz="14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3pPr>
            <a:lvl4pPr algn="just">
              <a:defRPr sz="12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4pPr>
            <a:lvl5pPr algn="just">
              <a:defRPr sz="12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5pPr>
          </a:lstStyle>
          <a:p>
            <a:pPr lvl="0"/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</a:t>
            </a:r>
            <a:r>
              <a:rPr lang="en-US" noProof="0" dirty="0" err="1"/>
              <a:t>para</a:t>
            </a:r>
            <a:r>
              <a:rPr lang="en-US" noProof="0" dirty="0"/>
              <a:t>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texto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  <a:p>
            <a:pPr lvl="1"/>
            <a:r>
              <a:rPr lang="en-US" noProof="0" dirty="0"/>
              <a:t>Segundo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2"/>
            <a:r>
              <a:rPr lang="en-US" noProof="0" dirty="0" err="1"/>
              <a:t>Tercer</a:t>
            </a:r>
            <a:r>
              <a:rPr lang="en-US" noProof="0" dirty="0"/>
              <a:t>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3"/>
            <a:r>
              <a:rPr lang="en-US" noProof="0" dirty="0"/>
              <a:t>Cuarto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4"/>
            <a:r>
              <a:rPr lang="en-US" noProof="0" dirty="0" err="1"/>
              <a:t>Quinto</a:t>
            </a:r>
            <a:r>
              <a:rPr lang="en-US" noProof="0" dirty="0"/>
              <a:t> </a:t>
            </a:r>
            <a:r>
              <a:rPr lang="en-US" noProof="0" dirty="0" err="1"/>
              <a:t>nivel</a:t>
            </a:r>
            <a:endParaRPr lang="en-US" noProof="0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37126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 dirty="0">
              <a:solidFill>
                <a:srgbClr val="000000"/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37126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 dirty="0">
              <a:solidFill>
                <a:srgbClr val="000000"/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37126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D655A8E8-480D-4642-8A3A-609DE1EF7B92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  <p:pic>
        <p:nvPicPr>
          <p:cNvPr id="9" name="Picture 2" descr="http://fusionsites.ciemat.es/gyrokineticsmadrid2014/files/2014/04/Logo_CIEMAT_sombr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413" y="6525345"/>
            <a:ext cx="2120587" cy="41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733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B813CC72-1D08-46DB-B72B-B487080C5F6E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614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524FF00F-DCA9-4C7C-B472-21CB9CED506C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02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14C714AC-9011-44F8-8378-C514A80687B9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55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60CBF9D8-128C-41F4-AB73-B6BFCA325ADE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562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96614D52-E588-41CF-BE09-501782B17F1D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692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2000030B-7A9D-4838-A758-C8AED6842D47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254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1969B356-D007-4656-B706-090C2ABBF39B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ver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>
                <a:solidFill>
                  <a:schemeClr val="bg1"/>
                </a:solidFill>
                <a:latin typeface="Montserrat SemiBold"/>
                <a:ea typeface="Tahoma"/>
                <a:cs typeface="Tahoma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en-US"/>
              <a:t>Test Presentation</a:t>
            </a:r>
            <a:endParaRPr/>
          </a:p>
          <a:p>
            <a:pPr lvl="0">
              <a:defRPr/>
            </a:pPr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>
                <a:solidFill>
                  <a:schemeClr val="accent5"/>
                </a:solidFill>
                <a:latin typeface="Montserrat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>
              <a:defRPr/>
            </a:pPr>
            <a:r>
              <a:rPr lang="fr-FR"/>
              <a:t>Speaker / Project / Organisation</a:t>
            </a:r>
            <a:endParaRPr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fr-FR"/>
              <a:t>Venue / Date / Event / 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7FF7CE98-3096-4B7E-B2D5-62547A348AA2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854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A719EE12-CAC7-4D89-83C1-2FF9372E7C70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End Cov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0" y="0"/>
            <a:ext cx="12240000" cy="6879600"/>
          </a:xfrm>
          <a:prstGeom prst="rect">
            <a:avLst/>
          </a:prstGeom>
          <a:blipFill>
            <a:blip r:embed="rId3">
              <a:alphaModFix amt="20000"/>
            </a:blip>
            <a:srcRect t="7845" b="7843"/>
            <a:stretch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+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376361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‹Nº›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 + Two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376361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376361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‹Nº›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add subtitle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08416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add subtitle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08416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‹Nº›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‹Nº›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ortrai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‹Nº›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 +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 bwMode="auto"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fr-FR"/>
              <a:t>Click to add caption</a:t>
            </a:r>
            <a:endParaRPr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Click to add title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‹Nº›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/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/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l" defTabSz="914400">
        <a:lnSpc>
          <a:spcPct val="90000"/>
        </a:lnSpc>
        <a:spcBef>
          <a:spcPts val="0"/>
        </a:spcBef>
        <a:buNone/>
        <a:defRPr sz="4000">
          <a:solidFill>
            <a:schemeClr val="accent5"/>
          </a:solidFill>
          <a:latin typeface="Montserrat ExtraBold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>
          <a:solidFill>
            <a:schemeClr val="tx1"/>
          </a:solidFill>
          <a:latin typeface="Montserra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>
          <a:solidFill>
            <a:schemeClr val="tx1"/>
          </a:solidFill>
          <a:latin typeface="Montserra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>
          <a:solidFill>
            <a:schemeClr val="tx1"/>
          </a:solidFill>
          <a:latin typeface="Montserra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>
          <a:solidFill>
            <a:schemeClr val="tx1"/>
          </a:solidFill>
          <a:latin typeface="Montserra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>
          <a:solidFill>
            <a:schemeClr val="tx1"/>
          </a:solidFill>
          <a:latin typeface="Montserra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rtl="0" fontAlgn="base">
              <a:spcBef>
                <a:spcPct val="0"/>
              </a:spcBef>
              <a:spcAft>
                <a:spcPct val="0"/>
              </a:spcAft>
              <a:defRPr/>
            </a:pPr>
            <a:fld id="{ED4DC696-113B-4242-B548-EAC73076547D}" type="slidenum">
              <a:rPr lang="es-ES" altLang="es-ES" kern="1200" smtClean="0">
                <a:solidFill>
                  <a:srgbClr val="000000"/>
                </a:solidFill>
              </a:rPr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ES" kern="1200">
              <a:solidFill>
                <a:srgbClr val="00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1063818" y="6597651"/>
            <a:ext cx="1102783" cy="2000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13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pdf/10.1103/PhysRevAccelBeams.22.091601" TargetMode="External"/><Relationship Id="rId2" Type="http://schemas.openxmlformats.org/officeDocument/2006/relationships/hyperlink" Target="M.%20A.%20Domi&#769;nguez%20Martinez,%20F.%20Toral,%20H.%20Ghasem,%20P.%20S.%20Papadopopoulou,%20and%20Y.%20Papaphilippou,%20Longitudinally%20variable%20field%20dipole%20design%20using%20permanent%20magnets%20for%20CLIC%20damping%20rings,%20IEEE%20Trans.%20Appl.%20Supercond.%2028,%201%20(2018).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839416" y="2063578"/>
            <a:ext cx="10778056" cy="1107996"/>
          </a:xfrm>
        </p:spPr>
        <p:txBody>
          <a:bodyPr/>
          <a:lstStyle/>
          <a:p>
            <a:pPr algn="ctr">
              <a:defRPr/>
            </a:pPr>
            <a:r>
              <a:rPr lang="en-GB" dirty="0"/>
              <a:t>Final Results of the Longitudinally Variable Dipole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 bwMode="auto">
          <a:xfrm>
            <a:off x="1066432" y="4275444"/>
            <a:ext cx="6541736" cy="109777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b="1" dirty="0"/>
              <a:t>F. Toral (CIEMAT) and Y. Papaphilippou (CERN) </a:t>
            </a:r>
          </a:p>
          <a:p>
            <a:pPr>
              <a:defRPr/>
            </a:pPr>
            <a:r>
              <a:rPr lang="en-GB" dirty="0"/>
              <a:t>for the </a:t>
            </a:r>
            <a:r>
              <a:rPr lang="en-GB" b="1" dirty="0"/>
              <a:t>Task 7.3 collaborators</a:t>
            </a:r>
            <a:endParaRPr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 bwMode="auto">
          <a:xfrm>
            <a:off x="695400" y="3456954"/>
            <a:ext cx="8773984" cy="53311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I.FAST – 5</a:t>
            </a:r>
            <a:r>
              <a:rPr lang="en-GB" baseline="30000" dirty="0"/>
              <a:t>th</a:t>
            </a:r>
            <a:r>
              <a:rPr lang="en-GB" dirty="0"/>
              <a:t> annual Meeting 2025 – 22/10/2025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9962"/>
            <a:ext cx="10515600" cy="543595"/>
          </a:xfrm>
        </p:spPr>
        <p:txBody>
          <a:bodyPr>
            <a:normAutofit fontScale="90000"/>
          </a:bodyPr>
          <a:lstStyle/>
          <a:p>
            <a:r>
              <a:rPr lang="es-ES" dirty="0"/>
              <a:t>VADER: Final </a:t>
            </a:r>
            <a:r>
              <a:rPr lang="es-ES" dirty="0" err="1"/>
              <a:t>Mechanical</a:t>
            </a:r>
            <a:r>
              <a:rPr lang="es-ES" dirty="0"/>
              <a:t> </a:t>
            </a:r>
            <a:r>
              <a:rPr lang="es-ES" dirty="0" err="1"/>
              <a:t>Design</a:t>
            </a:r>
            <a:endParaRPr lang="en-GB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940" y="3373688"/>
            <a:ext cx="1844981" cy="291874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632" y="1823332"/>
            <a:ext cx="3384827" cy="407955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698" y="638420"/>
            <a:ext cx="2145446" cy="234257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8946" y="638421"/>
            <a:ext cx="1870814" cy="230321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4863" y="4093768"/>
            <a:ext cx="2478981" cy="1203223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349615" y="2943204"/>
            <a:ext cx="176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HF Module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763463" y="5391350"/>
            <a:ext cx="176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Base with guides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495623" y="6307422"/>
            <a:ext cx="176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LF Module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946020" y="2943204"/>
            <a:ext cx="176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MF Module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595238" y="5902885"/>
            <a:ext cx="1761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Final assembly</a:t>
            </a:r>
          </a:p>
        </p:txBody>
      </p:sp>
      <p:grpSp>
        <p:nvGrpSpPr>
          <p:cNvPr id="3" name="Grupo 11">
            <a:extLst>
              <a:ext uri="{FF2B5EF4-FFF2-40B4-BE49-F238E27FC236}">
                <a16:creationId xmlns:a16="http://schemas.microsoft.com/office/drawing/2014/main" id="{17D922B2-474B-0F84-ED6B-44B4DB294ADD}"/>
              </a:ext>
            </a:extLst>
          </p:cNvPr>
          <p:cNvGrpSpPr/>
          <p:nvPr/>
        </p:nvGrpSpPr>
        <p:grpSpPr>
          <a:xfrm>
            <a:off x="8766445" y="1652953"/>
            <a:ext cx="3075940" cy="2857500"/>
            <a:chOff x="0" y="0"/>
            <a:chExt cx="3075940" cy="2857500"/>
          </a:xfrm>
        </p:grpSpPr>
        <p:sp>
          <p:nvSpPr>
            <p:cNvPr id="14" name="Cuadro de texto 8">
              <a:extLst>
                <a:ext uri="{FF2B5EF4-FFF2-40B4-BE49-F238E27FC236}">
                  <a16:creationId xmlns:a16="http://schemas.microsoft.com/office/drawing/2014/main" id="{0FAD937A-591D-221A-42AF-CDB41FFF1A67}"/>
                </a:ext>
              </a:extLst>
            </p:cNvPr>
            <p:cNvSpPr txBox="1"/>
            <p:nvPr/>
          </p:nvSpPr>
          <p:spPr>
            <a:xfrm>
              <a:off x="0" y="2590800"/>
              <a:ext cx="3075940" cy="26670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n-GB" sz="900" b="1" u="sng">
                  <a:solidFill>
                    <a:srgbClr val="4F81B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Fig. </a:t>
              </a:r>
              <a:r>
                <a:rPr lang="en-GB" sz="900" b="1">
                  <a:solidFill>
                    <a:srgbClr val="4F81B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6: Deformations in the HF module</a:t>
              </a:r>
              <a:endParaRPr lang="en-CH" sz="900" b="1"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15" name="Imagen 2">
              <a:extLst>
                <a:ext uri="{FF2B5EF4-FFF2-40B4-BE49-F238E27FC236}">
                  <a16:creationId xmlns:a16="http://schemas.microsoft.com/office/drawing/2014/main" id="{5EDC3553-2757-DD43-8997-02F209A42B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70" t="21084" r="1752" b="13790"/>
            <a:stretch/>
          </p:blipFill>
          <p:spPr bwMode="auto">
            <a:xfrm>
              <a:off x="0" y="0"/>
              <a:ext cx="3075940" cy="248602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7ADD0E6C-7A20-0024-EE30-5A5BA7AC0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20A4D50-2874-BF5E-0055-A85E4A6BF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34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14185"/>
            <a:ext cx="12072664" cy="706881"/>
          </a:xfrm>
        </p:spPr>
        <p:txBody>
          <a:bodyPr/>
          <a:lstStyle/>
          <a:p>
            <a:r>
              <a:rPr lang="en-US" dirty="0"/>
              <a:t>VADER vs CLIC Prototype: </a:t>
            </a:r>
            <a:r>
              <a:rPr lang="en-US" noProof="0" dirty="0"/>
              <a:t>Main differences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344" y="628646"/>
            <a:ext cx="11737304" cy="5392641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noProof="0" dirty="0"/>
              <a:t>PM blocks bigger, meaning </a:t>
            </a:r>
            <a:r>
              <a:rPr lang="en-US" sz="1600" b="1" noProof="0" dirty="0"/>
              <a:t>higher forces</a:t>
            </a:r>
            <a:r>
              <a:rPr lang="en-US" sz="1600" noProof="0" dirty="0"/>
              <a:t>. </a:t>
            </a:r>
            <a:r>
              <a:rPr lang="en-US" sz="1600" b="1" noProof="0" dirty="0"/>
              <a:t>POM boxes redesigned </a:t>
            </a:r>
            <a:r>
              <a:rPr lang="en-US" sz="1600" noProof="0" dirty="0"/>
              <a:t>(longer) and </a:t>
            </a:r>
            <a:r>
              <a:rPr lang="en-US" sz="1600" b="1" noProof="0" dirty="0"/>
              <a:t>second one </a:t>
            </a:r>
            <a:r>
              <a:rPr lang="en-US" sz="1600" noProof="0" dirty="0"/>
              <a:t>to carry block </a:t>
            </a:r>
            <a:r>
              <a:rPr lang="en-US" sz="1600" b="1" noProof="0" dirty="0"/>
              <a:t>added</a:t>
            </a:r>
          </a:p>
          <a:p>
            <a:pPr algn="l"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r>
              <a:rPr lang="en-US" sz="1600" dirty="0"/>
              <a:t>Moving parts of field regulation under much higher forces, </a:t>
            </a:r>
            <a:r>
              <a:rPr lang="en-US" sz="1600" b="1" dirty="0"/>
              <a:t>guides reinforced </a:t>
            </a:r>
            <a:r>
              <a:rPr lang="en-US" sz="1600" dirty="0"/>
              <a:t>and regulating screws include </a:t>
            </a:r>
            <a:r>
              <a:rPr lang="en-US" sz="1600" b="1" dirty="0"/>
              <a:t>bronze ending </a:t>
            </a:r>
            <a:r>
              <a:rPr lang="en-US" sz="1600" dirty="0"/>
              <a:t>to avoid fluency with time (instead of plastic in CLIC)</a:t>
            </a:r>
            <a:endParaRPr lang="en-US" sz="1600" noProof="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552" y="1089848"/>
            <a:ext cx="3616108" cy="36400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9905" y="1210536"/>
            <a:ext cx="3290818" cy="3398713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H="1">
            <a:off x="4295800" y="1092719"/>
            <a:ext cx="1656184" cy="14401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>
            <a:cxnSpLocks/>
          </p:cNvCxnSpPr>
          <p:nvPr/>
        </p:nvCxnSpPr>
        <p:spPr>
          <a:xfrm flipV="1">
            <a:off x="6096000" y="3412395"/>
            <a:ext cx="1861862" cy="17146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C0644-32EC-8443-CDA4-9DAC00FC1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EB4CD2F-CC53-67D0-82C7-CA4BCA65D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10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1627"/>
          </a:xfrm>
        </p:spPr>
        <p:txBody>
          <a:bodyPr/>
          <a:lstStyle/>
          <a:p>
            <a:r>
              <a:rPr lang="en-US" dirty="0"/>
              <a:t>VADER: </a:t>
            </a:r>
            <a:r>
              <a:rPr lang="en-US" noProof="0" dirty="0"/>
              <a:t>Timeline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1830" y="980728"/>
            <a:ext cx="10841970" cy="4896544"/>
          </a:xfrm>
        </p:spPr>
        <p:txBody>
          <a:bodyPr>
            <a:normAutofit/>
          </a:bodyPr>
          <a:lstStyle/>
          <a:p>
            <a:r>
              <a:rPr lang="en-US" sz="2400" b="1" dirty="0"/>
              <a:t>Final manufacturing drawings </a:t>
            </a:r>
            <a:r>
              <a:rPr lang="en-US" sz="2400" dirty="0"/>
              <a:t>- done on </a:t>
            </a:r>
            <a:r>
              <a:rPr lang="en-US" sz="2400" b="1" dirty="0"/>
              <a:t>February 2025</a:t>
            </a:r>
          </a:p>
          <a:p>
            <a:pPr lvl="0"/>
            <a:r>
              <a:rPr lang="en-US" sz="2400" dirty="0"/>
              <a:t>Iterations for </a:t>
            </a:r>
            <a:r>
              <a:rPr lang="en-US" sz="2400" b="1" dirty="0"/>
              <a:t>magnetic material selections </a:t>
            </a:r>
            <a:r>
              <a:rPr lang="en-US" sz="2400" dirty="0"/>
              <a:t>during </a:t>
            </a:r>
            <a:r>
              <a:rPr lang="en-US" sz="2400" b="1" dirty="0"/>
              <a:t>March 2025</a:t>
            </a:r>
          </a:p>
          <a:p>
            <a:pPr lvl="0"/>
            <a:r>
              <a:rPr lang="en-US" sz="2400" dirty="0"/>
              <a:t>From </a:t>
            </a:r>
            <a:r>
              <a:rPr lang="en-US" sz="2400" b="1" dirty="0"/>
              <a:t>mid-April 2025</a:t>
            </a:r>
            <a:r>
              <a:rPr lang="en-US" sz="2400" dirty="0"/>
              <a:t>, Kyma proceeded with </a:t>
            </a:r>
            <a:r>
              <a:rPr lang="en-US" sz="2400" b="1" dirty="0"/>
              <a:t>procurement</a:t>
            </a:r>
            <a:r>
              <a:rPr lang="en-US" sz="2400" dirty="0"/>
              <a:t> of components </a:t>
            </a:r>
          </a:p>
          <a:p>
            <a:pPr lvl="0"/>
            <a:r>
              <a:rPr lang="en-US" sz="2400" dirty="0"/>
              <a:t>Magnetic material delivery (expected during summer 2025) </a:t>
            </a:r>
            <a:r>
              <a:rPr lang="en-US" sz="2400" b="1" dirty="0"/>
              <a:t>delayed </a:t>
            </a:r>
            <a:r>
              <a:rPr lang="en-US" sz="2400" dirty="0"/>
              <a:t>due to shipping issues to</a:t>
            </a:r>
            <a:r>
              <a:rPr lang="en-US" sz="2400" b="1" dirty="0"/>
              <a:t> September 2025</a:t>
            </a:r>
            <a:endParaRPr lang="en-US" sz="2400" dirty="0"/>
          </a:p>
          <a:p>
            <a:pPr lvl="0"/>
            <a:r>
              <a:rPr lang="en-US" sz="2400" b="1" dirty="0"/>
              <a:t>All parts machined and sent to KYMA on early October 2025</a:t>
            </a:r>
          </a:p>
          <a:p>
            <a:pPr lvl="0"/>
            <a:r>
              <a:rPr lang="en-US" sz="2400" b="1" dirty="0"/>
              <a:t>Assembly process </a:t>
            </a:r>
            <a:r>
              <a:rPr lang="en-US" sz="2400" dirty="0"/>
              <a:t>is</a:t>
            </a:r>
            <a:r>
              <a:rPr lang="en-US" sz="2400" b="1" dirty="0"/>
              <a:t> </a:t>
            </a:r>
            <a:r>
              <a:rPr lang="en-US" sz="2400" dirty="0"/>
              <a:t>estimated to take </a:t>
            </a:r>
            <a:r>
              <a:rPr lang="en-US" sz="2400" b="1" dirty="0"/>
              <a:t>~2 weeks </a:t>
            </a:r>
            <a:r>
              <a:rPr lang="en-US" sz="2400" dirty="0"/>
              <a:t>(procedure communicated by CIEMAT, based on CLIC prototype experience)</a:t>
            </a:r>
          </a:p>
          <a:p>
            <a:pPr lvl="0"/>
            <a:r>
              <a:rPr lang="en-US" sz="2400" b="1" noProof="0" dirty="0"/>
              <a:t>Estimated date </a:t>
            </a:r>
            <a:r>
              <a:rPr lang="en-US" sz="2400" noProof="0" dirty="0"/>
              <a:t>for </a:t>
            </a:r>
            <a:r>
              <a:rPr lang="en-US" sz="2400" b="1" noProof="0" dirty="0"/>
              <a:t>full</a:t>
            </a:r>
            <a:r>
              <a:rPr lang="en-US" sz="2400" noProof="0" dirty="0"/>
              <a:t> </a:t>
            </a:r>
            <a:r>
              <a:rPr lang="en-US" sz="2400" b="1" noProof="0" dirty="0"/>
              <a:t>fabrication: </a:t>
            </a:r>
            <a:r>
              <a:rPr lang="en-US" sz="2400" b="1" noProof="0" dirty="0">
                <a:solidFill>
                  <a:srgbClr val="FF0000"/>
                </a:solidFill>
              </a:rPr>
              <a:t>mid-October 2025 (end of this week!)</a:t>
            </a:r>
            <a:endParaRPr lang="en-US" sz="2400" noProof="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400" b="1" dirty="0"/>
              <a:t>Measurements</a:t>
            </a:r>
            <a:r>
              <a:rPr lang="en-US" sz="2400" dirty="0"/>
              <a:t> in </a:t>
            </a:r>
            <a:r>
              <a:rPr lang="en-US" sz="2400" b="1" dirty="0"/>
              <a:t>Elettra </a:t>
            </a:r>
            <a:r>
              <a:rPr lang="en-US" sz="2400" dirty="0"/>
              <a:t>for</a:t>
            </a:r>
            <a:r>
              <a:rPr lang="en-US" sz="2400" b="1" dirty="0"/>
              <a:t> acceptance tests</a:t>
            </a:r>
            <a:r>
              <a:rPr lang="en-US" sz="2400" dirty="0"/>
              <a:t> (</a:t>
            </a:r>
            <a:r>
              <a:rPr lang="en-US" sz="2400" b="1" dirty="0"/>
              <a:t>bench/mole procured</a:t>
            </a:r>
            <a:r>
              <a:rPr lang="en-US" sz="2400" dirty="0"/>
              <a:t>) end of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October 2025 (next week!)</a:t>
            </a:r>
            <a:endParaRPr lang="en-US" sz="2400" b="1" noProof="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B3B90-E424-D154-2519-FF348CD5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12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D6717AF-1BD7-4296-C08E-1C3D8D67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</p:spTree>
    <p:extLst>
      <p:ext uri="{BB962C8B-B14F-4D97-AF65-F5344CB8AC3E}">
        <p14:creationId xmlns:p14="http://schemas.microsoft.com/office/powerpoint/2010/main" val="1981766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70016-156E-8322-FE0B-6B25FE0FF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7F1969-A545-B1EE-16FD-867397A27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1627"/>
          </a:xfrm>
        </p:spPr>
        <p:txBody>
          <a:bodyPr/>
          <a:lstStyle/>
          <a:p>
            <a:r>
              <a:rPr lang="en-US" dirty="0"/>
              <a:t>VADER: </a:t>
            </a:r>
            <a:r>
              <a:rPr lang="en-US" noProof="0" dirty="0"/>
              <a:t>Assembly</a:t>
            </a:r>
            <a:r>
              <a:rPr lang="en-US" dirty="0"/>
              <a:t> at KYMA</a:t>
            </a:r>
            <a:endParaRPr lang="en-US" noProof="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4B758B-11BA-C8FB-AC1E-500F5B014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41168"/>
            <a:ext cx="11856640" cy="1008112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Mechanical assembly </a:t>
            </a:r>
            <a:r>
              <a:rPr lang="en-US" dirty="0"/>
              <a:t>finished </a:t>
            </a:r>
            <a:r>
              <a:rPr lang="en-US" b="1" dirty="0"/>
              <a:t>last week</a:t>
            </a:r>
          </a:p>
          <a:p>
            <a:r>
              <a:rPr lang="en-US" b="1" dirty="0"/>
              <a:t>High-field and low-field part assembled</a:t>
            </a:r>
            <a:r>
              <a:rPr lang="en-US" dirty="0"/>
              <a:t> with </a:t>
            </a:r>
            <a:r>
              <a:rPr lang="en-US" b="1" dirty="0"/>
              <a:t>magnets</a:t>
            </a:r>
            <a:r>
              <a:rPr lang="en-US" dirty="0"/>
              <a:t>, will be followed by mid-field part, to be finalised end of </a:t>
            </a:r>
            <a:r>
              <a:rPr lang="en-US" b="1" dirty="0"/>
              <a:t>this week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B750F-C8AE-43EE-1BE2-61AD47A8C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13</a:t>
            </a:fld>
            <a:endParaRPr lang="en-US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22290571-BD53-952C-602E-C8386D6E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  <p:pic>
        <p:nvPicPr>
          <p:cNvPr id="23" name="Picture 22" descr="A machine on a wooden platform&#10;&#10;AI-generated content may be incorrect.">
            <a:extLst>
              <a:ext uri="{FF2B5EF4-FFF2-40B4-BE49-F238E27FC236}">
                <a16:creationId xmlns:a16="http://schemas.microsoft.com/office/drawing/2014/main" id="{B767E74A-E947-A1C2-FD9C-3EE928D3C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070" y="749107"/>
            <a:ext cx="2730500" cy="4102100"/>
          </a:xfrm>
          <a:prstGeom prst="rect">
            <a:avLst/>
          </a:prstGeom>
        </p:spPr>
      </p:pic>
      <p:pic>
        <p:nvPicPr>
          <p:cNvPr id="25" name="Picture 24" descr="A machine with many black boxes&#10;&#10;AI-generated content may be incorrect.">
            <a:extLst>
              <a:ext uri="{FF2B5EF4-FFF2-40B4-BE49-F238E27FC236}">
                <a16:creationId xmlns:a16="http://schemas.microsoft.com/office/drawing/2014/main" id="{1B83E44C-7686-0835-85DA-4AADFFD9F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576" y="749107"/>
            <a:ext cx="3416300" cy="4102100"/>
          </a:xfrm>
          <a:prstGeom prst="rect">
            <a:avLst/>
          </a:prstGeom>
        </p:spPr>
      </p:pic>
      <p:pic>
        <p:nvPicPr>
          <p:cNvPr id="27" name="Picture 26" descr="A machine with metal parts&#10;&#10;AI-generated content may be incorrect.">
            <a:extLst>
              <a:ext uri="{FF2B5EF4-FFF2-40B4-BE49-F238E27FC236}">
                <a16:creationId xmlns:a16="http://schemas.microsoft.com/office/drawing/2014/main" id="{FEEC0AAF-D6BE-61AB-505D-BC294674F7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92" y="727263"/>
            <a:ext cx="3073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369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CFAAD-D367-6C18-2D38-0EE138C96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B4A3F-4C09-CC54-597A-83141A43A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1627"/>
          </a:xfrm>
        </p:spPr>
        <p:txBody>
          <a:bodyPr/>
          <a:lstStyle/>
          <a:p>
            <a:r>
              <a:rPr lang="en-US" dirty="0"/>
              <a:t>VADER: </a:t>
            </a:r>
            <a:r>
              <a:rPr lang="en-US" noProof="0" dirty="0"/>
              <a:t>Measurements at ELETTRA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34D7E4-0F69-FA10-8E43-FC7971E2D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41168"/>
            <a:ext cx="11856640" cy="1008112"/>
          </a:xfrm>
        </p:spPr>
        <p:txBody>
          <a:bodyPr>
            <a:normAutofit/>
          </a:bodyPr>
          <a:lstStyle/>
          <a:p>
            <a:r>
              <a:rPr lang="en-US" b="1" dirty="0"/>
              <a:t>New Hall probe </a:t>
            </a:r>
            <a:r>
              <a:rPr lang="en-US" dirty="0"/>
              <a:t>procured and delivered to ELETTRA</a:t>
            </a:r>
          </a:p>
          <a:p>
            <a:r>
              <a:rPr lang="en-US" b="1" dirty="0"/>
              <a:t>Measurement bench </a:t>
            </a:r>
            <a:r>
              <a:rPr lang="en-US" dirty="0"/>
              <a:t>ready to receive magnet for measurements (next week)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3C130-6D2C-F72A-21C8-CDB65C69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14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7D7216A0-B7E4-960C-15D4-15A7539A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  <p:pic>
        <p:nvPicPr>
          <p:cNvPr id="19" name="Picture 18" descr="A machine in a factory&#10;&#10;AI-generated content may be incorrect.">
            <a:extLst>
              <a:ext uri="{FF2B5EF4-FFF2-40B4-BE49-F238E27FC236}">
                <a16:creationId xmlns:a16="http://schemas.microsoft.com/office/drawing/2014/main" id="{DA78A048-5E9D-CB00-373D-637A63876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183708"/>
            <a:ext cx="3238500" cy="3505200"/>
          </a:xfrm>
          <a:prstGeom prst="rect">
            <a:avLst/>
          </a:prstGeom>
        </p:spPr>
      </p:pic>
      <p:pic>
        <p:nvPicPr>
          <p:cNvPr id="21" name="Picture 20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2011BD6D-0F6B-4AD8-F790-AF0180045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744" y="1183708"/>
            <a:ext cx="2616200" cy="3467100"/>
          </a:xfrm>
          <a:prstGeom prst="rect">
            <a:avLst/>
          </a:prstGeom>
        </p:spPr>
      </p:pic>
      <p:pic>
        <p:nvPicPr>
          <p:cNvPr id="23" name="Picture 22" descr="A machine in a factory&#10;&#10;AI-generated content may be incorrect.">
            <a:extLst>
              <a:ext uri="{FF2B5EF4-FFF2-40B4-BE49-F238E27FC236}">
                <a16:creationId xmlns:a16="http://schemas.microsoft.com/office/drawing/2014/main" id="{5B2115FB-ADCF-50D0-A8D4-0D51AD6BE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4112" y="1183708"/>
            <a:ext cx="45847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318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050F6-0F1A-593D-2756-49A6B1167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EDA75E-DF25-3B88-3A0F-924E5CF76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1627"/>
          </a:xfrm>
        </p:spPr>
        <p:txBody>
          <a:bodyPr/>
          <a:lstStyle/>
          <a:p>
            <a:r>
              <a:rPr lang="en-US" dirty="0"/>
              <a:t>VADER: </a:t>
            </a:r>
            <a:r>
              <a:rPr lang="en-US" noProof="0" dirty="0"/>
              <a:t>Achievements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07FEFB-FAD4-3685-953A-DD83CFD83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4704"/>
            <a:ext cx="11856640" cy="5184576"/>
          </a:xfrm>
        </p:spPr>
        <p:txBody>
          <a:bodyPr>
            <a:normAutofit/>
          </a:bodyPr>
          <a:lstStyle/>
          <a:p>
            <a:r>
              <a:rPr lang="en-US" sz="2400" dirty="0"/>
              <a:t>Specified </a:t>
            </a:r>
            <a:r>
              <a:rPr lang="en-US" sz="2400" b="1" dirty="0"/>
              <a:t>longitudinally varying dipole </a:t>
            </a:r>
            <a:r>
              <a:rPr lang="en-US" sz="2400" dirty="0"/>
              <a:t>with </a:t>
            </a:r>
            <a:r>
              <a:rPr lang="en-US" sz="2400" b="1" dirty="0"/>
              <a:t>gradient</a:t>
            </a:r>
            <a:r>
              <a:rPr lang="en-US" sz="2400" dirty="0"/>
              <a:t> for reducing </a:t>
            </a:r>
            <a:r>
              <a:rPr lang="en-US" sz="2400" b="1" dirty="0"/>
              <a:t>horizontal emittance </a:t>
            </a:r>
            <a:r>
              <a:rPr lang="en-US" sz="2400" dirty="0"/>
              <a:t>of Elettra upgrade SR by factor of </a:t>
            </a:r>
            <a:r>
              <a:rPr lang="en-US" sz="2400" b="1" dirty="0"/>
              <a:t>2</a:t>
            </a:r>
          </a:p>
          <a:p>
            <a:r>
              <a:rPr lang="en-US" sz="2400" dirty="0"/>
              <a:t>Designed advanced </a:t>
            </a:r>
            <a:r>
              <a:rPr lang="en-US" sz="2400" b="1" dirty="0"/>
              <a:t>permanent magnet dipole </a:t>
            </a:r>
            <a:r>
              <a:rPr lang="en-US" sz="2400" dirty="0"/>
              <a:t>with </a:t>
            </a:r>
            <a:r>
              <a:rPr lang="en-US" sz="2400" b="1" dirty="0"/>
              <a:t>variable field</a:t>
            </a:r>
            <a:r>
              <a:rPr lang="en-US" sz="2400" dirty="0"/>
              <a:t> and </a:t>
            </a:r>
            <a:r>
              <a:rPr lang="en-US" sz="2400" b="1" dirty="0"/>
              <a:t>gradient </a:t>
            </a:r>
            <a:r>
              <a:rPr lang="en-US" sz="2400" dirty="0"/>
              <a:t>including mechanical </a:t>
            </a:r>
            <a:r>
              <a:rPr lang="en-US" sz="2400" b="1" dirty="0"/>
              <a:t>field trimming </a:t>
            </a:r>
            <a:r>
              <a:rPr lang="en-US" sz="2400" dirty="0"/>
              <a:t>reaching all </a:t>
            </a:r>
            <a:r>
              <a:rPr lang="en-US" sz="2400" b="1" dirty="0"/>
              <a:t>specs </a:t>
            </a:r>
            <a:r>
              <a:rPr lang="en-US" sz="2400" b="1" dirty="0">
                <a:solidFill>
                  <a:srgbClr val="00B050"/>
                </a:solidFill>
              </a:rPr>
              <a:t>(sustainability!)</a:t>
            </a:r>
          </a:p>
          <a:p>
            <a:r>
              <a:rPr lang="en-US" sz="2400" dirty="0"/>
              <a:t>Adress various challenges/limitations with </a:t>
            </a:r>
            <a:r>
              <a:rPr lang="en-US" sz="2400" b="1" dirty="0"/>
              <a:t>present/previous </a:t>
            </a:r>
            <a:r>
              <a:rPr lang="en-US" sz="2400" dirty="0"/>
              <a:t>design</a:t>
            </a:r>
          </a:p>
          <a:p>
            <a:r>
              <a:rPr lang="en-US" sz="2400" dirty="0"/>
              <a:t>Magnet is in the </a:t>
            </a:r>
            <a:r>
              <a:rPr lang="en-US" sz="2400" b="1" dirty="0"/>
              <a:t>procurement/fabrication </a:t>
            </a:r>
            <a:r>
              <a:rPr lang="en-US" sz="2400" dirty="0"/>
              <a:t>face in </a:t>
            </a:r>
            <a:r>
              <a:rPr lang="en-US" sz="2400" b="1" dirty="0"/>
              <a:t>KYMA</a:t>
            </a:r>
            <a:r>
              <a:rPr lang="en-US" sz="2400" dirty="0"/>
              <a:t> (industrial partner) reaching </a:t>
            </a:r>
            <a:r>
              <a:rPr lang="en-US" sz="2400" b="1" dirty="0">
                <a:solidFill>
                  <a:srgbClr val="00B050"/>
                </a:solidFill>
              </a:rPr>
              <a:t>TRL6</a:t>
            </a:r>
            <a:r>
              <a:rPr lang="en-US" sz="2400" dirty="0"/>
              <a:t> (Technology demonstrated in </a:t>
            </a:r>
            <a:r>
              <a:rPr lang="en-US" sz="2400" b="1" dirty="0"/>
              <a:t>industrially relevant environment</a:t>
            </a:r>
            <a:r>
              <a:rPr lang="en-US" sz="2400" dirty="0"/>
              <a:t>)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Outcome:</a:t>
            </a:r>
            <a:r>
              <a:rPr lang="en-US" sz="2400" dirty="0"/>
              <a:t> Ready for </a:t>
            </a:r>
            <a:r>
              <a:rPr lang="en-US" sz="2400" b="1" dirty="0">
                <a:solidFill>
                  <a:srgbClr val="00B050"/>
                </a:solidFill>
              </a:rPr>
              <a:t>series production </a:t>
            </a:r>
            <a:r>
              <a:rPr lang="en-US" sz="2400" dirty="0"/>
              <a:t>and </a:t>
            </a:r>
            <a:r>
              <a:rPr lang="en-US" sz="2400" b="1" dirty="0">
                <a:solidFill>
                  <a:srgbClr val="00B050"/>
                </a:solidFill>
              </a:rPr>
              <a:t>industrialization. </a:t>
            </a:r>
            <a:r>
              <a:rPr lang="en-US" sz="2400" dirty="0"/>
              <a:t>Proposal included in EPITA to work on a wiggler for </a:t>
            </a:r>
            <a:r>
              <a:rPr lang="en-US" sz="2400" dirty="0" err="1"/>
              <a:t>FCCee</a:t>
            </a:r>
            <a:r>
              <a:rPr lang="en-US" sz="2400" dirty="0"/>
              <a:t> injectors.</a:t>
            </a:r>
            <a:endParaRPr lang="en-US" sz="2400" b="1" dirty="0">
              <a:solidFill>
                <a:srgbClr val="00B05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Impact:</a:t>
            </a:r>
            <a:r>
              <a:rPr lang="en-US" sz="2400" dirty="0"/>
              <a:t> Technology to be used in </a:t>
            </a:r>
            <a:r>
              <a:rPr lang="en-US" sz="2400" b="1" dirty="0">
                <a:solidFill>
                  <a:srgbClr val="00B050"/>
                </a:solidFill>
              </a:rPr>
              <a:t>future low-emittance rings </a:t>
            </a:r>
            <a:r>
              <a:rPr lang="en-US" sz="2400" dirty="0"/>
              <a:t>(light source SRs, </a:t>
            </a:r>
            <a:r>
              <a:rPr lang="en-US" sz="2400" b="1" dirty="0">
                <a:solidFill>
                  <a:srgbClr val="00B050"/>
                </a:solidFill>
              </a:rPr>
              <a:t>damping rings for colliders </a:t>
            </a:r>
            <a:r>
              <a:rPr lang="en-US" sz="2400" dirty="0"/>
              <a:t>such as FCC, </a:t>
            </a:r>
            <a:r>
              <a:rPr lang="en-US" sz="2400" dirty="0" err="1"/>
              <a:t>etc</a:t>
            </a:r>
            <a:r>
              <a:rPr lang="en-US" sz="2400" dirty="0"/>
              <a:t>…)</a:t>
            </a:r>
          </a:p>
          <a:p>
            <a:endParaRPr lang="en-US" sz="2400" b="1" noProof="0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E10FA9-C6B7-4A5A-4DDE-31F909909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4040B-FC20-9B97-DE4B-0817F1881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3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03228913" name="Picture 130322891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941453" y="2077672"/>
            <a:ext cx="6076779" cy="3553983"/>
          </a:xfrm>
          <a:prstGeom prst="rect">
            <a:avLst/>
          </a:prstGeom>
        </p:spPr>
      </p:pic>
      <p:sp>
        <p:nvSpPr>
          <p:cNvPr id="102248034" name="TextBox 102248033"/>
          <p:cNvSpPr txBox="1"/>
          <p:nvPr/>
        </p:nvSpPr>
        <p:spPr bwMode="auto">
          <a:xfrm>
            <a:off x="1779822" y="1369218"/>
            <a:ext cx="8400039" cy="6401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3600" b="1">
                <a:solidFill>
                  <a:schemeClr val="bg1"/>
                </a:solidFill>
              </a:rPr>
              <a:t>Thank you for your attention!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VADER: Final magnetic design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/>
          </p:nvPr>
        </p:nvGraphicFramePr>
        <p:xfrm>
          <a:off x="1665288" y="765175"/>
          <a:ext cx="886142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2520">
                  <a:extLst>
                    <a:ext uri="{9D8B030D-6E8A-4147-A177-3AD203B41FA5}">
                      <a16:colId xmlns:a16="http://schemas.microsoft.com/office/drawing/2014/main" val="3471540753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768711179"/>
                    </a:ext>
                  </a:extLst>
                </a:gridCol>
                <a:gridCol w="3566616">
                  <a:extLst>
                    <a:ext uri="{9D8B030D-6E8A-4147-A177-3AD203B41FA5}">
                      <a16:colId xmlns:a16="http://schemas.microsoft.com/office/drawing/2014/main" val="13942556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Tech</a:t>
                      </a:r>
                      <a:r>
                        <a:rPr lang="en-GB" baseline="0" noProof="0" dirty="0"/>
                        <a:t> Specs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722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Magnet gap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812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Peak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736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Transverse grad. (T/m)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15.2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833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Field quality (units,</a:t>
                      </a:r>
                      <a:r>
                        <a:rPr lang="en-GB" baseline="0" noProof="0" dirty="0"/>
                        <a:t> 10</a:t>
                      </a:r>
                      <a:r>
                        <a:rPr lang="en-GB" baseline="30000" noProof="0" dirty="0"/>
                        <a:t>-4</a:t>
                      </a:r>
                      <a:r>
                        <a:rPr lang="en-GB" baseline="0" noProof="0" dirty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&lt;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&lt;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976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Integrated</a:t>
                      </a:r>
                      <a:r>
                        <a:rPr lang="en-GB" baseline="0" noProof="0" dirty="0"/>
                        <a:t> field B1 (</a:t>
                      </a:r>
                      <a:r>
                        <a:rPr lang="en-GB" baseline="0" noProof="0" dirty="0" err="1"/>
                        <a:t>T.m</a:t>
                      </a:r>
                      <a:r>
                        <a:rPr lang="en-GB" baseline="0" noProof="0" dirty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0.91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344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Field</a:t>
                      </a:r>
                      <a:r>
                        <a:rPr lang="en-GB" baseline="0" noProof="0" dirty="0"/>
                        <a:t> Trimming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+1%,-4%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6062950"/>
                  </a:ext>
                </a:extLst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775520" y="350100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Longitudinal gradient: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09" y="3495996"/>
            <a:ext cx="4464495" cy="318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69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43577" y="-25850"/>
            <a:ext cx="11915144" cy="687611"/>
          </a:xfrm>
        </p:spPr>
        <p:txBody>
          <a:bodyPr/>
          <a:lstStyle/>
          <a:p>
            <a:r>
              <a:rPr lang="en-US" noProof="0" dirty="0"/>
              <a:t>Resolving CLIC prototype issues for VADER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2" y="3114570"/>
            <a:ext cx="7967016" cy="3181507"/>
          </a:xfrm>
        </p:spPr>
        <p:txBody>
          <a:bodyPr tIns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1900" b="1" noProof="0" dirty="0"/>
              <a:t>Discrepancy</a:t>
            </a:r>
            <a:r>
              <a:rPr lang="en-US" sz="1900" noProof="0" dirty="0"/>
              <a:t> in CLIC prototype between simulations vs magnetic measurements: </a:t>
            </a:r>
            <a:r>
              <a:rPr lang="en-US" sz="1900" b="1" noProof="0" dirty="0"/>
              <a:t>4% lower </a:t>
            </a:r>
            <a:r>
              <a:rPr lang="en-US" sz="1900" b="1" dirty="0"/>
              <a:t>integrated</a:t>
            </a:r>
            <a:r>
              <a:rPr lang="en-US" sz="1900" b="1" noProof="0" dirty="0"/>
              <a:t> dipolar field</a:t>
            </a:r>
            <a:endParaRPr lang="en-US" sz="1900" b="1" dirty="0"/>
          </a:p>
          <a:p>
            <a:pPr algn="l">
              <a:lnSpc>
                <a:spcPct val="100000"/>
              </a:lnSpc>
            </a:pPr>
            <a:r>
              <a:rPr lang="en-US" sz="1900" b="1" dirty="0"/>
              <a:t>Various investigations</a:t>
            </a:r>
            <a:r>
              <a:rPr lang="en-US" sz="1900" dirty="0"/>
              <a:t>: missing Armco heat treatment, misalignment, hysteresis, simulation error, etc.</a:t>
            </a:r>
          </a:p>
          <a:p>
            <a:pPr algn="l">
              <a:lnSpc>
                <a:spcPct val="100000"/>
              </a:lnSpc>
            </a:pPr>
            <a:r>
              <a:rPr lang="en-US" sz="1900" dirty="0"/>
              <a:t>Traced back to </a:t>
            </a:r>
            <a:r>
              <a:rPr lang="en-US" sz="1900" b="1" dirty="0"/>
              <a:t>3D mechanical model details </a:t>
            </a:r>
            <a:r>
              <a:rPr lang="en-US" sz="1900" dirty="0"/>
              <a:t>not reflected </a:t>
            </a:r>
            <a:r>
              <a:rPr lang="en-US" sz="1900" b="1" dirty="0"/>
              <a:t>Opera simulation model </a:t>
            </a:r>
            <a:r>
              <a:rPr lang="en-US" sz="1900" dirty="0"/>
              <a:t>due to</a:t>
            </a:r>
            <a:r>
              <a:rPr lang="en-US" sz="1900" b="1" dirty="0"/>
              <a:t> simplifications </a:t>
            </a:r>
          </a:p>
          <a:p>
            <a:pPr algn="l">
              <a:lnSpc>
                <a:spcPct val="100000"/>
              </a:lnSpc>
            </a:pPr>
            <a:r>
              <a:rPr lang="en-US" sz="1900" dirty="0"/>
              <a:t>All three simulated allow </a:t>
            </a:r>
            <a:r>
              <a:rPr lang="en-US" sz="1900" b="1" dirty="0"/>
              <a:t>model </a:t>
            </a:r>
            <a:r>
              <a:rPr lang="en-US" sz="1900" dirty="0"/>
              <a:t>matching</a:t>
            </a:r>
            <a:r>
              <a:rPr lang="en-US" sz="1900" b="1" dirty="0"/>
              <a:t> </a:t>
            </a:r>
            <a:r>
              <a:rPr lang="en-US" sz="1900" dirty="0"/>
              <a:t>perfectly </a:t>
            </a:r>
            <a:r>
              <a:rPr lang="en-US" sz="1900" b="1" dirty="0"/>
              <a:t>magnetic measurements: 0.641T simulated vs 0.638T  measured</a:t>
            </a:r>
            <a:endParaRPr lang="en-US" sz="1900" b="1" noProof="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216" y="733233"/>
            <a:ext cx="4517351" cy="234714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EEF7B0A-EC3C-AB6B-85AD-7D06D1F61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924" y="3420183"/>
            <a:ext cx="3950543" cy="2745121"/>
          </a:xfrm>
          <a:prstGeom prst="rect">
            <a:avLst/>
          </a:prstGeom>
        </p:spPr>
      </p:pic>
      <p:pic>
        <p:nvPicPr>
          <p:cNvPr id="15" name="Imagen 6">
            <a:extLst>
              <a:ext uri="{FF2B5EF4-FFF2-40B4-BE49-F238E27FC236}">
                <a16:creationId xmlns:a16="http://schemas.microsoft.com/office/drawing/2014/main" id="{A5726F7A-F451-891B-7A4C-8B51AAADAE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45" y="593993"/>
            <a:ext cx="1100209" cy="1151273"/>
          </a:xfrm>
          <a:prstGeom prst="rect">
            <a:avLst/>
          </a:prstGeom>
        </p:spPr>
      </p:pic>
      <p:pic>
        <p:nvPicPr>
          <p:cNvPr id="16" name="Imagen 7">
            <a:extLst>
              <a:ext uri="{FF2B5EF4-FFF2-40B4-BE49-F238E27FC236}">
                <a16:creationId xmlns:a16="http://schemas.microsoft.com/office/drawing/2014/main" id="{575D5369-5BD4-AAA5-09F5-178CA6C8A7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515" y="1746121"/>
            <a:ext cx="1195453" cy="1020323"/>
          </a:xfrm>
          <a:prstGeom prst="rect">
            <a:avLst/>
          </a:prstGeom>
        </p:spPr>
      </p:pic>
      <p:pic>
        <p:nvPicPr>
          <p:cNvPr id="17" name="Imagen 8">
            <a:extLst>
              <a:ext uri="{FF2B5EF4-FFF2-40B4-BE49-F238E27FC236}">
                <a16:creationId xmlns:a16="http://schemas.microsoft.com/office/drawing/2014/main" id="{BC48CE8B-7B14-403E-2BED-1A277388F4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1224" y="630693"/>
            <a:ext cx="1634705" cy="1141441"/>
          </a:xfrm>
          <a:prstGeom prst="rect">
            <a:avLst/>
          </a:prstGeom>
        </p:spPr>
      </p:pic>
      <p:pic>
        <p:nvPicPr>
          <p:cNvPr id="18" name="Imagen 9">
            <a:extLst>
              <a:ext uri="{FF2B5EF4-FFF2-40B4-BE49-F238E27FC236}">
                <a16:creationId xmlns:a16="http://schemas.microsoft.com/office/drawing/2014/main" id="{1CE4CE06-6E9A-A007-731C-3D89DF708E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4221" y="718525"/>
            <a:ext cx="1787182" cy="1070785"/>
          </a:xfrm>
          <a:prstGeom prst="rect">
            <a:avLst/>
          </a:prstGeom>
        </p:spPr>
      </p:pic>
      <p:pic>
        <p:nvPicPr>
          <p:cNvPr id="19" name="Imagen 10">
            <a:extLst>
              <a:ext uri="{FF2B5EF4-FFF2-40B4-BE49-F238E27FC236}">
                <a16:creationId xmlns:a16="http://schemas.microsoft.com/office/drawing/2014/main" id="{CC48CCEB-1A4C-873A-7CE6-638F4C6A01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3311" y="1782820"/>
            <a:ext cx="1784475" cy="1038906"/>
          </a:xfrm>
          <a:prstGeom prst="rect">
            <a:avLst/>
          </a:prstGeom>
        </p:spPr>
      </p:pic>
      <p:pic>
        <p:nvPicPr>
          <p:cNvPr id="20" name="Imagen 11">
            <a:extLst>
              <a:ext uri="{FF2B5EF4-FFF2-40B4-BE49-F238E27FC236}">
                <a16:creationId xmlns:a16="http://schemas.microsoft.com/office/drawing/2014/main" id="{3DC9CF4D-A06F-62F4-DC12-A32867ED96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4131" y="1841973"/>
            <a:ext cx="1939741" cy="1000284"/>
          </a:xfrm>
          <a:prstGeom prst="rect">
            <a:avLst/>
          </a:prstGeom>
        </p:spPr>
      </p:pic>
      <p:sp>
        <p:nvSpPr>
          <p:cNvPr id="21" name="Elipse 4">
            <a:extLst>
              <a:ext uri="{FF2B5EF4-FFF2-40B4-BE49-F238E27FC236}">
                <a16:creationId xmlns:a16="http://schemas.microsoft.com/office/drawing/2014/main" id="{1F7DF3AA-C053-0977-C101-462CD2ADEB82}"/>
              </a:ext>
            </a:extLst>
          </p:cNvPr>
          <p:cNvSpPr/>
          <p:nvPr/>
        </p:nvSpPr>
        <p:spPr>
          <a:xfrm>
            <a:off x="792520" y="1334324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lipse 13">
            <a:extLst>
              <a:ext uri="{FF2B5EF4-FFF2-40B4-BE49-F238E27FC236}">
                <a16:creationId xmlns:a16="http://schemas.microsoft.com/office/drawing/2014/main" id="{CDF05201-A878-C051-9A17-836286F12617}"/>
              </a:ext>
            </a:extLst>
          </p:cNvPr>
          <p:cNvSpPr/>
          <p:nvPr/>
        </p:nvSpPr>
        <p:spPr>
          <a:xfrm>
            <a:off x="2650140" y="976866"/>
            <a:ext cx="360040" cy="3855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Elipse 14">
            <a:extLst>
              <a:ext uri="{FF2B5EF4-FFF2-40B4-BE49-F238E27FC236}">
                <a16:creationId xmlns:a16="http://schemas.microsoft.com/office/drawing/2014/main" id="{1D8D1EC9-F209-FAA1-FD61-CD901D579FA1}"/>
              </a:ext>
            </a:extLst>
          </p:cNvPr>
          <p:cNvSpPr/>
          <p:nvPr/>
        </p:nvSpPr>
        <p:spPr>
          <a:xfrm>
            <a:off x="5034222" y="869140"/>
            <a:ext cx="529227" cy="5700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uadroTexto 15">
            <a:extLst>
              <a:ext uri="{FF2B5EF4-FFF2-40B4-BE49-F238E27FC236}">
                <a16:creationId xmlns:a16="http://schemas.microsoft.com/office/drawing/2014/main" id="{A2DF6CB8-FE5C-9085-7887-F9C1120FE4E7}"/>
              </a:ext>
            </a:extLst>
          </p:cNvPr>
          <p:cNvSpPr txBox="1"/>
          <p:nvPr/>
        </p:nvSpPr>
        <p:spPr>
          <a:xfrm>
            <a:off x="-18176" y="2809702"/>
            <a:ext cx="2923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6 mm HF &amp; MF pole base expansion</a:t>
            </a:r>
          </a:p>
        </p:txBody>
      </p:sp>
      <p:sp>
        <p:nvSpPr>
          <p:cNvPr id="25" name="CuadroTexto 16">
            <a:extLst>
              <a:ext uri="{FF2B5EF4-FFF2-40B4-BE49-F238E27FC236}">
                <a16:creationId xmlns:a16="http://schemas.microsoft.com/office/drawing/2014/main" id="{7C3056C7-98BE-88E2-4D7F-E1BE6BBF5E0B}"/>
              </a:ext>
            </a:extLst>
          </p:cNvPr>
          <p:cNvSpPr txBox="1"/>
          <p:nvPr/>
        </p:nvSpPr>
        <p:spPr>
          <a:xfrm>
            <a:off x="5683995" y="2626028"/>
            <a:ext cx="1532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LF pole extrusion</a:t>
            </a:r>
          </a:p>
        </p:txBody>
      </p:sp>
      <p:sp>
        <p:nvSpPr>
          <p:cNvPr id="26" name="CuadroTexto 17">
            <a:extLst>
              <a:ext uri="{FF2B5EF4-FFF2-40B4-BE49-F238E27FC236}">
                <a16:creationId xmlns:a16="http://schemas.microsoft.com/office/drawing/2014/main" id="{63279A08-5CAD-5205-4475-2954716D029E}"/>
              </a:ext>
            </a:extLst>
          </p:cNvPr>
          <p:cNvSpPr txBox="1"/>
          <p:nvPr/>
        </p:nvSpPr>
        <p:spPr>
          <a:xfrm>
            <a:off x="3021329" y="2825513"/>
            <a:ext cx="1532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MF pole extrusion</a:t>
            </a:r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6A7A6F74-8F69-37FD-BA42-F1A662E68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EC0D3C6-FFB0-A29F-3B62-BD8E531A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42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9579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VADER vs CLIC Prototype: Main differences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24" y="1124744"/>
            <a:ext cx="11917424" cy="4896544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b="1" dirty="0"/>
              <a:t>I</a:t>
            </a:r>
            <a:r>
              <a:rPr lang="en-US" sz="1600" b="1" noProof="0" dirty="0" err="1"/>
              <a:t>ron</a:t>
            </a:r>
            <a:r>
              <a:rPr lang="en-US" sz="1600" b="1" noProof="0" dirty="0"/>
              <a:t> yokes </a:t>
            </a:r>
            <a:r>
              <a:rPr lang="en-US" sz="1600" noProof="0" dirty="0"/>
              <a:t>formed by </a:t>
            </a:r>
            <a:r>
              <a:rPr lang="en-US" sz="1600" b="1" noProof="0" dirty="0"/>
              <a:t>3 main pieces </a:t>
            </a:r>
            <a:r>
              <a:rPr lang="en-US" sz="1600" noProof="0" dirty="0"/>
              <a:t>instead of one</a:t>
            </a:r>
            <a:r>
              <a:rPr lang="en-US" sz="1600" dirty="0"/>
              <a:t>, </a:t>
            </a:r>
            <a:r>
              <a:rPr lang="en-US" sz="1600" b="1" noProof="0" dirty="0"/>
              <a:t>screwed</a:t>
            </a:r>
            <a:r>
              <a:rPr lang="en-US" sz="1600" noProof="0" dirty="0"/>
              <a:t> from </a:t>
            </a:r>
            <a:r>
              <a:rPr lang="en-US" sz="1600" b="1" noProof="0" dirty="0"/>
              <a:t>iron to iron </a:t>
            </a:r>
            <a:r>
              <a:rPr lang="en-US" sz="1600" noProof="0" dirty="0"/>
              <a:t>across aluminium support block</a:t>
            </a:r>
            <a:r>
              <a:rPr lang="en-US" sz="1600" dirty="0"/>
              <a:t> (</a:t>
            </a:r>
            <a:r>
              <a:rPr lang="en-US" sz="1600" noProof="0" dirty="0"/>
              <a:t>before first assembly step)</a:t>
            </a:r>
            <a:endParaRPr lang="en-US" sz="1600" dirty="0"/>
          </a:p>
          <a:p>
            <a:pPr algn="l"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 marL="0" indent="0">
              <a:lnSpc>
                <a:spcPct val="120000"/>
              </a:lnSpc>
              <a:buNone/>
            </a:pPr>
            <a:endParaRPr lang="en-US" sz="1600" noProof="0" dirty="0"/>
          </a:p>
          <a:p>
            <a:pPr>
              <a:lnSpc>
                <a:spcPct val="120000"/>
              </a:lnSpc>
            </a:pPr>
            <a:r>
              <a:rPr lang="en-US" sz="1600" noProof="0" dirty="0"/>
              <a:t>In VADER, </a:t>
            </a:r>
            <a:r>
              <a:rPr lang="en-US" sz="1600" b="1" noProof="0" dirty="0"/>
              <a:t>same pole adjustments </a:t>
            </a:r>
            <a:r>
              <a:rPr lang="en-US" sz="1600" noProof="0" dirty="0"/>
              <a:t>in MF and LF modules present in CLIC </a:t>
            </a:r>
            <a:r>
              <a:rPr lang="en-US" sz="1600" b="1" noProof="0" dirty="0"/>
              <a:t>except</a:t>
            </a:r>
            <a:r>
              <a:rPr lang="en-US" sz="1600" noProof="0" dirty="0"/>
              <a:t> </a:t>
            </a:r>
            <a:r>
              <a:rPr lang="en-US" sz="1600" b="1" noProof="0" dirty="0"/>
              <a:t>DY (vertical adjustment)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416" y="2060848"/>
            <a:ext cx="2256456" cy="290479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88840"/>
            <a:ext cx="2808312" cy="316791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246D3-178C-C4FC-EB38-DE634F148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EA150F-4AF3-F578-7E4F-2484CEE7B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10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263352" y="163643"/>
            <a:ext cx="11377264" cy="122697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4800" b="1"/>
              <a:t>VAriable Dipole for the Elettra Ring - VADER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263352" y="1446797"/>
            <a:ext cx="11377264" cy="15777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en-GB" sz="3600" b="1"/>
              <a:t>Task 7.3 </a:t>
            </a:r>
            <a:r>
              <a:rPr lang="en-GB" sz="3600"/>
              <a:t>within I.FAST </a:t>
            </a:r>
            <a:r>
              <a:rPr lang="en-GB" sz="3600" b="1"/>
              <a:t>WP7</a:t>
            </a:r>
            <a:r>
              <a:rPr lang="en-GB" sz="3600"/>
              <a:t>: High Brightness Accelerators for Light Sources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en-US" sz="3600"/>
              <a:t>Partners and collaborators: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B4523E-0E60-2F49-A1DB-8E66CE3DE81B}" type="slidenum">
              <a:rPr lang="en-GB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9153" t="17454" r="13010" b="12000"/>
          <a:stretch/>
        </p:blipFill>
        <p:spPr bwMode="auto">
          <a:xfrm>
            <a:off x="2907862" y="3903292"/>
            <a:ext cx="2232248" cy="1082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24778" y="3560917"/>
            <a:ext cx="1506357" cy="15063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 l="8783" t="9598" r="8376" b="9402"/>
          <a:stretch/>
        </p:blipFill>
        <p:spPr bwMode="auto">
          <a:xfrm>
            <a:off x="5663953" y="3788978"/>
            <a:ext cx="2068446" cy="12134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123172" y="4312617"/>
            <a:ext cx="2517444" cy="3651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551384" y="5067271"/>
            <a:ext cx="21259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Y. Papaphilippou</a:t>
            </a:r>
            <a:endParaRPr dirty="0"/>
          </a:p>
          <a:p>
            <a:pPr>
              <a:defRPr/>
            </a:pPr>
            <a:r>
              <a:rPr lang="el-GR" sz="2000" dirty="0">
                <a:solidFill>
                  <a:prstClr val="black"/>
                </a:solidFill>
                <a:latin typeface="Arial"/>
                <a:cs typeface="Arial"/>
              </a:rPr>
              <a:t>(</a:t>
            </a: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A. Poyet</a:t>
            </a:r>
            <a:r>
              <a:rPr lang="el-GR" sz="2000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sz="20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3535093" y="5054423"/>
            <a:ext cx="18373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M. Dominguez</a:t>
            </a:r>
            <a:endParaRPr lang="en-US" sz="2000" dirty="0"/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F. Toral</a:t>
            </a:r>
            <a:endParaRPr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5822902" y="5054423"/>
            <a:ext cx="19094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E. </a:t>
            </a:r>
            <a:r>
              <a:rPr lang="en-US" sz="2000" dirty="0" err="1">
                <a:solidFill>
                  <a:prstClr val="black"/>
                </a:solidFill>
                <a:latin typeface="Arial"/>
                <a:cs typeface="Arial"/>
              </a:rPr>
              <a:t>Karantzoulis</a:t>
            </a:r>
            <a:endParaRPr lang="el-GR" sz="2000" dirty="0">
              <a:solidFill>
                <a:prstClr val="black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D. Castronovo</a:t>
            </a:r>
          </a:p>
          <a:p>
            <a:pPr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D. Caiazza 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9409515" y="5062014"/>
            <a:ext cx="20056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R. </a:t>
            </a:r>
            <a:r>
              <a:rPr lang="en-US" sz="2000" dirty="0" err="1">
                <a:solidFill>
                  <a:prstClr val="black"/>
                </a:solidFill>
                <a:latin typeface="Arial"/>
                <a:cs typeface="Arial"/>
              </a:rPr>
              <a:t>Geometrante</a:t>
            </a:r>
            <a:endParaRPr lang="en-US" sz="2000" dirty="0">
              <a:solidFill>
                <a:prstClr val="black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R. Righi</a:t>
            </a: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D. Topalovic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79376" y="44283"/>
            <a:ext cx="7993244" cy="63877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5400" b="1"/>
              <a:t>VADER objectives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191344" y="692606"/>
            <a:ext cx="11665296" cy="295241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2800" b="1"/>
              <a:t>Fabricate</a:t>
            </a:r>
            <a:r>
              <a:rPr lang="en-US" sz="2800"/>
              <a:t> an innovative dipole magnet prototype with longitudinal varying dipole field, including a transverse gradient for the ELETTRA upgrade 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en-US" sz="2800"/>
              <a:t>Permanent magnet </a:t>
            </a:r>
            <a:r>
              <a:rPr lang="en-US" sz="2800" b="1"/>
              <a:t>concept</a:t>
            </a:r>
            <a:r>
              <a:rPr lang="en-US" sz="2800"/>
              <a:t> with trapezoidal bending radius, </a:t>
            </a:r>
            <a:r>
              <a:rPr lang="en-US" sz="2800" b="1"/>
              <a:t>2.3 T</a:t>
            </a:r>
            <a:r>
              <a:rPr lang="en-US" sz="2800"/>
              <a:t> peak field and ~</a:t>
            </a:r>
            <a:r>
              <a:rPr lang="en-US" sz="2800" b="1"/>
              <a:t>10 T/m</a:t>
            </a:r>
            <a:r>
              <a:rPr lang="en-US" sz="2800"/>
              <a:t> gradient, already established (CERN/CIEMAT) 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en-US" sz="2800"/>
              <a:t>Proved the </a:t>
            </a:r>
            <a:r>
              <a:rPr lang="en-US" sz="2800" b="1"/>
              <a:t>horizontal emittance reduction </a:t>
            </a:r>
            <a:r>
              <a:rPr lang="en-US" sz="2800"/>
              <a:t>to ultra-low levels of i.e. </a:t>
            </a:r>
            <a:r>
              <a:rPr lang="en-US" sz="2800" b="1"/>
              <a:t>~60 pm @ 2.86 GeV</a:t>
            </a:r>
            <a:r>
              <a:rPr lang="en-US" sz="2800"/>
              <a:t>, for the CLIC DR (M. A. Domínguez Martinez et al., </a:t>
            </a:r>
            <a:r>
              <a:rPr lang="en-US" sz="2800" u="sng">
                <a:hlinkClick r:id="rId2" tooltip="M.%20A.%20Domínguez%20Martinez,%20F.%20Toral,%20H.%20Ghasem,%20P.%20S.%20Papadopopoulou,%20and%20Y.%20Papaphilippou,%20Longitudinally%20variable%20field%20dipole%20design%20using%20permanent%20magnets%20for%20CLIC%20damping%20rings,%20IEEE%20Trans.%20Appl.%20Supercond.%2028,%201%20(2018)."/>
              </a:rPr>
              <a:t>IEEE Trans. Appl. Supercond. 28, 1, 2018</a:t>
            </a:r>
            <a:r>
              <a:rPr lang="en-US" sz="2800"/>
              <a:t>; S. Papadopoulou et al, </a:t>
            </a:r>
            <a:r>
              <a:rPr lang="en-US" sz="2800" u="sng">
                <a:hlinkClick r:id="rId3" tooltip="https://journals.aps.org/prab/pdf/10.1103/PhysRevAccelBeams.22.091601"/>
              </a:rPr>
              <a:t>PRAB 22, 091601, 2019</a:t>
            </a:r>
            <a:r>
              <a:rPr lang="en-US" sz="2800"/>
              <a:t>)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en-US" sz="2800"/>
              <a:t>First </a:t>
            </a:r>
            <a:r>
              <a:rPr lang="en-US" sz="2800" b="1"/>
              <a:t>demonstrator</a:t>
            </a:r>
            <a:r>
              <a:rPr lang="en-US" sz="2800"/>
              <a:t> </a:t>
            </a:r>
            <a:r>
              <a:rPr lang="en-US" sz="2800" b="1"/>
              <a:t>constructed/qualified</a:t>
            </a:r>
            <a:r>
              <a:rPr lang="en-US" sz="2800"/>
              <a:t> by CIEMAT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448592"/>
            <a:ext cx="5760000" cy="365125"/>
          </a:xfrm>
        </p:spPr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B4523E-0E60-2F49-A1DB-8E66CE3DE81B}" type="slidenum">
              <a:rPr lang="en-GB"/>
              <a:t>3</a:t>
            </a:fld>
            <a:endParaRPr lang="en-GB"/>
          </a:p>
        </p:txBody>
      </p:sp>
      <p:pic>
        <p:nvPicPr>
          <p:cNvPr id="1025" name="Picture 1" descr="page8image88781523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475997" y="3961489"/>
            <a:ext cx="2845815" cy="2350274"/>
          </a:xfrm>
          <a:prstGeom prst="rect">
            <a:avLst/>
          </a:prstGeom>
          <a:noFill/>
        </p:spPr>
      </p:pic>
      <p:pic>
        <p:nvPicPr>
          <p:cNvPr id="6" name="Picture 1" descr="page7image3693914464"/>
          <p:cNvPicPr>
            <a:picLocks noChangeAspect="1" noChangeArrowheads="1"/>
          </p:cNvPicPr>
          <p:nvPr/>
        </p:nvPicPr>
        <p:blipFill>
          <a:blip r:embed="rId5"/>
          <a:srcRect t="3127"/>
          <a:stretch/>
        </p:blipFill>
        <p:spPr bwMode="auto">
          <a:xfrm>
            <a:off x="382778" y="3718892"/>
            <a:ext cx="3420155" cy="2701851"/>
          </a:xfrm>
          <a:prstGeom prst="rect">
            <a:avLst/>
          </a:prstGeom>
          <a:noFill/>
        </p:spPr>
      </p:pic>
      <p:pic>
        <p:nvPicPr>
          <p:cNvPr id="409283422" name="Picture 40928342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682254" y="3304154"/>
            <a:ext cx="2998482" cy="3007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28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283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283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7075620" name="Title 1"/>
          <p:cNvSpPr>
            <a:spLocks noGrp="1"/>
          </p:cNvSpPr>
          <p:nvPr>
            <p:ph type="title"/>
          </p:nvPr>
        </p:nvSpPr>
        <p:spPr bwMode="auto">
          <a:xfrm>
            <a:off x="479376" y="44282"/>
            <a:ext cx="7993243" cy="63877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5400" b="1"/>
              <a:t>VADER objectives</a:t>
            </a:r>
            <a:endParaRPr/>
          </a:p>
        </p:txBody>
      </p:sp>
      <p:sp>
        <p:nvSpPr>
          <p:cNvPr id="1785607551" name="Content Placeholder 2"/>
          <p:cNvSpPr>
            <a:spLocks noGrp="1"/>
          </p:cNvSpPr>
          <p:nvPr>
            <p:ph idx="1"/>
          </p:nvPr>
        </p:nvSpPr>
        <p:spPr bwMode="auto">
          <a:xfrm>
            <a:off x="191343" y="692605"/>
            <a:ext cx="11665296" cy="513336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1000"/>
          </a:bodyPr>
          <a:lstStyle/>
          <a:p>
            <a:pPr>
              <a:defRPr/>
            </a:pPr>
            <a:r>
              <a:rPr dirty="0"/>
              <a:t>Keep the same </a:t>
            </a:r>
            <a:r>
              <a:rPr b="1" dirty="0"/>
              <a:t>S6BA-E</a:t>
            </a:r>
            <a:r>
              <a:rPr dirty="0"/>
              <a:t> lattice for </a:t>
            </a:r>
            <a:r>
              <a:rPr dirty="0" err="1"/>
              <a:t>Elettra</a:t>
            </a:r>
            <a:r>
              <a:rPr dirty="0"/>
              <a:t> and replace the LG dipoles by VADER ones. </a:t>
            </a:r>
          </a:p>
          <a:p>
            <a:pPr lvl="1">
              <a:defRPr/>
            </a:pPr>
            <a:r>
              <a:rPr dirty="0"/>
              <a:t>Implement a </a:t>
            </a:r>
            <a:r>
              <a:rPr b="1" dirty="0"/>
              <a:t>trapezoidal profile in bending radius</a:t>
            </a:r>
          </a:p>
          <a:p>
            <a:pPr lvl="1">
              <a:defRPr/>
            </a:pPr>
            <a:r>
              <a:rPr dirty="0"/>
              <a:t>Observe a </a:t>
            </a:r>
            <a:r>
              <a:rPr b="1" dirty="0"/>
              <a:t>clear emittance reduction</a:t>
            </a:r>
          </a:p>
          <a:p>
            <a:pPr marL="457200" lvl="1" indent="0">
              <a:buClr>
                <a:schemeClr val="accent1"/>
              </a:buClr>
              <a:buFont typeface="Arial"/>
              <a:buNone/>
              <a:defRPr/>
            </a:pPr>
            <a:endParaRPr dirty="0"/>
          </a:p>
          <a:p>
            <a:pPr lvl="0">
              <a:defRPr/>
            </a:pPr>
            <a:r>
              <a:rPr dirty="0"/>
              <a:t>Some </a:t>
            </a:r>
            <a:r>
              <a:rPr b="1" dirty="0"/>
              <a:t>constraints</a:t>
            </a:r>
            <a:r>
              <a:rPr dirty="0"/>
              <a:t>:</a:t>
            </a:r>
          </a:p>
          <a:p>
            <a:pPr lvl="1">
              <a:defRPr/>
            </a:pPr>
            <a:r>
              <a:rPr dirty="0"/>
              <a:t>Same </a:t>
            </a:r>
            <a:r>
              <a:rPr b="1" dirty="0"/>
              <a:t>geometrical layout</a:t>
            </a:r>
            <a:endParaRPr dirty="0"/>
          </a:p>
          <a:p>
            <a:pPr lvl="1">
              <a:defRPr/>
            </a:pPr>
            <a:r>
              <a:rPr dirty="0"/>
              <a:t>Same </a:t>
            </a:r>
            <a:r>
              <a:rPr b="1" dirty="0"/>
              <a:t>total bending angle</a:t>
            </a:r>
            <a:r>
              <a:rPr dirty="0"/>
              <a:t> for each dipole</a:t>
            </a:r>
          </a:p>
          <a:p>
            <a:pPr lvl="1">
              <a:defRPr/>
            </a:pPr>
            <a:r>
              <a:rPr dirty="0"/>
              <a:t>Same </a:t>
            </a:r>
            <a:r>
              <a:rPr b="1" dirty="0"/>
              <a:t>dipole length</a:t>
            </a:r>
          </a:p>
          <a:p>
            <a:pPr marL="457200" lvl="1" indent="0">
              <a:buClr>
                <a:schemeClr val="accent1"/>
              </a:buClr>
              <a:buFont typeface="Arial"/>
              <a:buNone/>
              <a:defRPr/>
            </a:pPr>
            <a:endParaRPr dirty="0"/>
          </a:p>
          <a:p>
            <a:pPr lvl="0">
              <a:defRPr/>
            </a:pPr>
            <a:r>
              <a:rPr dirty="0"/>
              <a:t>But also some freedoms:</a:t>
            </a:r>
          </a:p>
          <a:p>
            <a:pPr lvl="1">
              <a:defRPr/>
            </a:pPr>
            <a:r>
              <a:rPr dirty="0"/>
              <a:t>We set the dipole </a:t>
            </a:r>
            <a:r>
              <a:rPr b="1" dirty="0"/>
              <a:t>peak field at 2.3 T</a:t>
            </a:r>
            <a:r>
              <a:rPr dirty="0"/>
              <a:t> (as for the CLIC magnet) instead of the current 1.8 T</a:t>
            </a:r>
          </a:p>
        </p:txBody>
      </p:sp>
      <p:sp>
        <p:nvSpPr>
          <p:cNvPr id="7951702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215999" y="6448591"/>
            <a:ext cx="5760000" cy="365124"/>
          </a:xfrm>
        </p:spPr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1552786419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317EDD-9B69-ECC2-F825-6C8AA57A7EC7}" type="slidenum">
              <a:rPr lang="en-GB"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8363254" name="Title 1"/>
          <p:cNvSpPr>
            <a:spLocks noGrp="1"/>
          </p:cNvSpPr>
          <p:nvPr>
            <p:ph type="title"/>
          </p:nvPr>
        </p:nvSpPr>
        <p:spPr bwMode="auto">
          <a:xfrm>
            <a:off x="838198" y="79073"/>
            <a:ext cx="10515600" cy="835299"/>
          </a:xfrm>
        </p:spPr>
        <p:txBody>
          <a:bodyPr/>
          <a:lstStyle/>
          <a:p>
            <a:pPr>
              <a:defRPr/>
            </a:pPr>
            <a:r>
              <a:rPr lang="en-GB"/>
              <a:t>Lattice and optics design</a:t>
            </a:r>
            <a:endParaRPr/>
          </a:p>
        </p:txBody>
      </p:sp>
      <p:sp>
        <p:nvSpPr>
          <p:cNvPr id="169048362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5999" y="6129201"/>
            <a:ext cx="6480000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7625613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399" y="6129201"/>
            <a:ext cx="1657399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EA06911-F89E-7EE1-7BCA-D404DA791311}" type="slidenum">
              <a:rPr lang="en-US"/>
              <a:t>5</a:t>
            </a:fld>
            <a:endParaRPr lang="en-US"/>
          </a:p>
        </p:txBody>
      </p:sp>
      <p:sp>
        <p:nvSpPr>
          <p:cNvPr id="81727660" name="TextBox 81727659"/>
          <p:cNvSpPr txBox="1"/>
          <p:nvPr/>
        </p:nvSpPr>
        <p:spPr bwMode="auto">
          <a:xfrm>
            <a:off x="571500" y="4306835"/>
            <a:ext cx="5524499" cy="121802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dirty="0">
                <a:solidFill>
                  <a:schemeClr val="tx1"/>
                </a:solidFill>
              </a:rPr>
              <a:t>Optics constraints at the ID are </a:t>
            </a:r>
            <a:r>
              <a:rPr b="1" dirty="0">
                <a:solidFill>
                  <a:schemeClr val="tx1"/>
                </a:solidFill>
              </a:rPr>
              <a:t>matched</a:t>
            </a:r>
            <a:endParaRPr dirty="0"/>
          </a:p>
          <a:p>
            <a:pPr marL="283879" indent="-283879">
              <a:buFont typeface="Arial"/>
              <a:buChar char="•"/>
              <a:defRPr/>
            </a:pPr>
            <a:endParaRPr dirty="0">
              <a:solidFill>
                <a:schemeClr val="tx1"/>
              </a:solidFill>
            </a:endParaRPr>
          </a:p>
          <a:p>
            <a:pPr marL="283879" indent="-283879">
              <a:buFont typeface="Arial"/>
              <a:buChar char="•"/>
              <a:defRPr/>
            </a:pPr>
            <a:r>
              <a:rPr b="1" dirty="0">
                <a:solidFill>
                  <a:srgbClr val="00B050"/>
                </a:solidFill>
              </a:rPr>
              <a:t>Horizontal emittance</a:t>
            </a:r>
            <a:r>
              <a:rPr lang="en-US" b="1" dirty="0">
                <a:solidFill>
                  <a:srgbClr val="00B050"/>
                </a:solidFill>
              </a:rPr>
              <a:t> reduction from </a:t>
            </a:r>
            <a:r>
              <a:rPr lang="en-US" b="1" dirty="0">
                <a:solidFill>
                  <a:srgbClr val="FF0000"/>
                </a:solidFill>
              </a:rPr>
              <a:t>212</a:t>
            </a:r>
            <a:r>
              <a:rPr lang="en-US" b="1" dirty="0">
                <a:solidFill>
                  <a:srgbClr val="00B050"/>
                </a:solidFill>
              </a:rPr>
              <a:t> to</a:t>
            </a:r>
            <a:r>
              <a:rPr b="1" dirty="0">
                <a:solidFill>
                  <a:srgbClr val="00B050"/>
                </a:solidFill>
              </a:rPr>
              <a:t> 100 pm</a:t>
            </a:r>
            <a:r>
              <a:rPr lang="en-US" b="1" dirty="0">
                <a:solidFill>
                  <a:srgbClr val="00B050"/>
                </a:solidFill>
              </a:rPr>
              <a:t> (more than factor of 2!)</a:t>
            </a:r>
            <a:endParaRPr b="1" dirty="0">
              <a:solidFill>
                <a:srgbClr val="00B050"/>
              </a:solidFill>
            </a:endParaRPr>
          </a:p>
        </p:txBody>
      </p:sp>
      <p:pic>
        <p:nvPicPr>
          <p:cNvPr id="744996872" name="Picture 74499687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052139" y="769151"/>
            <a:ext cx="7341480" cy="3461976"/>
          </a:xfrm>
          <a:prstGeom prst="rect">
            <a:avLst/>
          </a:prstGeom>
        </p:spPr>
      </p:pic>
      <p:sp>
        <p:nvSpPr>
          <p:cNvPr id="1703406954" name="TextBox 1703406953"/>
          <p:cNvSpPr txBox="1"/>
          <p:nvPr/>
        </p:nvSpPr>
        <p:spPr bwMode="auto">
          <a:xfrm>
            <a:off x="6528048" y="4293096"/>
            <a:ext cx="4825751" cy="936602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b="1">
                <a:solidFill>
                  <a:schemeClr val="tx1"/>
                </a:solidFill>
              </a:rPr>
              <a:t>Tunes: 34.706 / 22.852</a:t>
            </a:r>
            <a:endParaRPr/>
          </a:p>
          <a:p>
            <a:pPr marL="283878" indent="-283878">
              <a:buFont typeface="Arial"/>
              <a:buChar char="•"/>
              <a:defRPr/>
            </a:pP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b="1">
                <a:solidFill>
                  <a:schemeClr val="tx1"/>
                </a:solidFill>
              </a:rPr>
              <a:t>Chromaticities: -157/-125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2" name="CuadroTexto 6">
            <a:extLst>
              <a:ext uri="{FF2B5EF4-FFF2-40B4-BE49-F238E27FC236}">
                <a16:creationId xmlns:a16="http://schemas.microsoft.com/office/drawing/2014/main" id="{A5C98683-07F0-E8F2-BE23-8F766C970193}"/>
              </a:ext>
            </a:extLst>
          </p:cNvPr>
          <p:cNvSpPr txBox="1"/>
          <p:nvPr/>
        </p:nvSpPr>
        <p:spPr>
          <a:xfrm>
            <a:off x="10128448" y="163620"/>
            <a:ext cx="1394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</a:rPr>
              <a:t>A. </a:t>
            </a:r>
            <a:r>
              <a:rPr lang="es-ES" sz="2000" b="1" dirty="0" err="1">
                <a:solidFill>
                  <a:srgbClr val="FF0000"/>
                </a:solidFill>
              </a:rPr>
              <a:t>Poyet</a:t>
            </a:r>
            <a:endParaRPr lang="es-E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727675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Non-linear Optimization</a:t>
            </a:r>
          </a:p>
        </p:txBody>
      </p:sp>
      <p:sp>
        <p:nvSpPr>
          <p:cNvPr id="186299890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5999" y="6129201"/>
            <a:ext cx="6480000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FT, YP – VADER – I.FAST Final Meeting 2025</a:t>
            </a:r>
            <a:endParaRPr/>
          </a:p>
        </p:txBody>
      </p:sp>
      <p:sp>
        <p:nvSpPr>
          <p:cNvPr id="122507442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399" y="6129201"/>
            <a:ext cx="1657399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7F34B7B1-7950-EA8F-6572-38107914DD30}" type="slidenum">
              <a:rPr lang="en-US"/>
              <a:t>6</a:t>
            </a:fld>
            <a:endParaRPr lang="en-US"/>
          </a:p>
        </p:txBody>
      </p:sp>
      <p:pic>
        <p:nvPicPr>
          <p:cNvPr id="327807157" name="Picture 32780715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01873" y="1464467"/>
            <a:ext cx="3382997" cy="3280170"/>
          </a:xfrm>
          <a:prstGeom prst="rect">
            <a:avLst/>
          </a:prstGeom>
        </p:spPr>
      </p:pic>
      <p:pic>
        <p:nvPicPr>
          <p:cNvPr id="485953431" name="Picture 48595343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407222" y="1464467"/>
            <a:ext cx="3377550" cy="3280170"/>
          </a:xfrm>
          <a:prstGeom prst="rect">
            <a:avLst/>
          </a:prstGeom>
        </p:spPr>
      </p:pic>
      <p:pic>
        <p:nvPicPr>
          <p:cNvPr id="1693130662" name="Picture 169313066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126623" y="1464467"/>
            <a:ext cx="3369862" cy="3280170"/>
          </a:xfrm>
          <a:prstGeom prst="rect">
            <a:avLst/>
          </a:prstGeom>
        </p:spPr>
      </p:pic>
      <p:sp>
        <p:nvSpPr>
          <p:cNvPr id="1414999904" name="TextBox 1414999903"/>
          <p:cNvSpPr txBox="1"/>
          <p:nvPr/>
        </p:nvSpPr>
        <p:spPr bwMode="auto">
          <a:xfrm>
            <a:off x="1271464" y="4968617"/>
            <a:ext cx="10585176" cy="936603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800" b="1" i="0" u="none" strike="noStrike" cap="none" spc="0" dirty="0">
                <a:solidFill>
                  <a:srgbClr val="00B050"/>
                </a:solidFill>
                <a:latin typeface="Montserrat"/>
                <a:cs typeface="Montserrat"/>
              </a:rPr>
              <a:t>→</a:t>
            </a:r>
            <a:r>
              <a:rPr b="1" dirty="0">
                <a:solidFill>
                  <a:srgbClr val="00B050"/>
                </a:solidFill>
              </a:rPr>
              <a:t> Up to ~ 6 mm DA in the horizontal plane, ~ 3 mm in the vertical one</a:t>
            </a:r>
            <a:endParaRPr lang="en-US" b="1" dirty="0">
              <a:solidFill>
                <a:srgbClr val="00B050"/>
              </a:solidFill>
            </a:endParaRPr>
          </a:p>
          <a:p>
            <a:pPr>
              <a:defRPr/>
            </a:pPr>
            <a:r>
              <a:rPr lang="en-GB" b="1" dirty="0">
                <a:solidFill>
                  <a:srgbClr val="00B050"/>
                </a:solidFill>
                <a:cs typeface="Montserrat"/>
              </a:rPr>
              <a:t>→ Good starting point for further iterations, including errors/corrections, tune optimisation etc.</a:t>
            </a:r>
            <a:endParaRPr b="1" dirty="0"/>
          </a:p>
        </p:txBody>
      </p:sp>
      <p:sp>
        <p:nvSpPr>
          <p:cNvPr id="1663205612" name="TextBox 1663205611"/>
          <p:cNvSpPr txBox="1"/>
          <p:nvPr/>
        </p:nvSpPr>
        <p:spPr bwMode="auto">
          <a:xfrm>
            <a:off x="9265491" y="707847"/>
            <a:ext cx="2519214" cy="640114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dirty="0"/>
              <a:t>On-momentum, without error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0744471" name="Title 1"/>
          <p:cNvSpPr>
            <a:spLocks noGrp="1"/>
          </p:cNvSpPr>
          <p:nvPr>
            <p:ph type="title"/>
          </p:nvPr>
        </p:nvSpPr>
        <p:spPr bwMode="auto">
          <a:xfrm>
            <a:off x="203683" y="18888"/>
            <a:ext cx="11784631" cy="840347"/>
          </a:xfrm>
        </p:spPr>
        <p:txBody>
          <a:bodyPr/>
          <a:lstStyle/>
          <a:p>
            <a:pPr>
              <a:defRPr/>
            </a:pPr>
            <a:r>
              <a:rPr lang="en-GB" dirty="0"/>
              <a:t>Profile Design and Magnet Specifications</a:t>
            </a:r>
            <a:endParaRPr dirty="0"/>
          </a:p>
        </p:txBody>
      </p:sp>
      <p:sp>
        <p:nvSpPr>
          <p:cNvPr id="152441053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399" y="6129201"/>
            <a:ext cx="1657399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7F705C39-E521-F141-FB9D-0258B45D4EFB}" type="slidenum">
              <a:rPr lang="en-US"/>
              <a:t>7</a:t>
            </a:fld>
            <a:endParaRPr lang="en-US"/>
          </a:p>
        </p:txBody>
      </p:sp>
      <p:pic>
        <p:nvPicPr>
          <p:cNvPr id="403251255" name="Picture 165856329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322379" y="2564904"/>
            <a:ext cx="5462253" cy="3463036"/>
          </a:xfrm>
          <a:prstGeom prst="rect">
            <a:avLst/>
          </a:prstGeom>
        </p:spPr>
      </p:pic>
      <p:graphicFrame>
        <p:nvGraphicFramePr>
          <p:cNvPr id="2" name="Tabla 9">
            <a:extLst>
              <a:ext uri="{FF2B5EF4-FFF2-40B4-BE49-F238E27FC236}">
                <a16:creationId xmlns:a16="http://schemas.microsoft.com/office/drawing/2014/main" id="{D7A58991-B7A7-CF9B-C758-D50FED7D765C}"/>
              </a:ext>
            </a:extLst>
          </p:cNvPr>
          <p:cNvGraphicFramePr>
            <a:graphicFrameLocks noGrp="1"/>
          </p:cNvGraphicFramePr>
          <p:nvPr/>
        </p:nvGraphicFramePr>
        <p:xfrm>
          <a:off x="670771" y="3006878"/>
          <a:ext cx="5388206" cy="27130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52334">
                  <a:extLst>
                    <a:ext uri="{9D8B030D-6E8A-4147-A177-3AD203B41FA5}">
                      <a16:colId xmlns:a16="http://schemas.microsoft.com/office/drawing/2014/main" val="275277220"/>
                    </a:ext>
                  </a:extLst>
                </a:gridCol>
                <a:gridCol w="1330642">
                  <a:extLst>
                    <a:ext uri="{9D8B030D-6E8A-4147-A177-3AD203B41FA5}">
                      <a16:colId xmlns:a16="http://schemas.microsoft.com/office/drawing/2014/main" val="3044739484"/>
                    </a:ext>
                  </a:extLst>
                </a:gridCol>
                <a:gridCol w="1205230">
                  <a:extLst>
                    <a:ext uri="{9D8B030D-6E8A-4147-A177-3AD203B41FA5}">
                      <a16:colId xmlns:a16="http://schemas.microsoft.com/office/drawing/2014/main" val="1869418816"/>
                    </a:ext>
                  </a:extLst>
                </a:gridCol>
              </a:tblGrid>
              <a:tr h="427024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err="1"/>
                        <a:t>Specifications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000" dirty="0"/>
                        <a:t>CLIC DR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000" kern="0" dirty="0"/>
                        <a:t>VADER</a:t>
                      </a:r>
                      <a:endParaRPr lang="es-E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641227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 err="1"/>
                        <a:t>Magnet</a:t>
                      </a:r>
                      <a:r>
                        <a:rPr lang="es-ES" sz="2000" b="0" dirty="0"/>
                        <a:t> Gap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chemeClr val="accent5"/>
                          </a:solidFill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rgbClr val="FF0000"/>
                          </a:solidFill>
                        </a:rPr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6306606"/>
                  </a:ext>
                </a:extLst>
              </a:tr>
              <a:tr h="226072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/>
                        <a:t>Max</a:t>
                      </a:r>
                      <a:r>
                        <a:rPr lang="es-ES" sz="2000" b="0" baseline="0" dirty="0"/>
                        <a:t> Field (T)</a:t>
                      </a:r>
                      <a:endParaRPr lang="es-E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0343277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 err="1"/>
                        <a:t>Transverse</a:t>
                      </a:r>
                      <a:r>
                        <a:rPr lang="es-ES" sz="2000" b="0" dirty="0"/>
                        <a:t> G (T/m)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chemeClr val="accent5"/>
                          </a:solidFill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rgbClr val="FF0000"/>
                          </a:solidFill>
                        </a:rPr>
                        <a:t>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2110631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/>
                        <a:t>Field </a:t>
                      </a:r>
                      <a:r>
                        <a:rPr lang="es-ES" sz="2000" b="0" dirty="0" err="1"/>
                        <a:t>Quality</a:t>
                      </a:r>
                      <a:r>
                        <a:rPr lang="es-ES" sz="2000" b="0" baseline="0" dirty="0"/>
                        <a:t> </a:t>
                      </a:r>
                    </a:p>
                    <a:p>
                      <a:pPr algn="ctr"/>
                      <a:r>
                        <a:rPr lang="es-ES" sz="2000" b="0" baseline="0" dirty="0"/>
                        <a:t>(</a:t>
                      </a:r>
                      <a:r>
                        <a:rPr lang="es-ES" sz="2000" b="0" baseline="0" dirty="0" err="1"/>
                        <a:t>Units</a:t>
                      </a:r>
                      <a:r>
                        <a:rPr lang="es-ES" sz="2000" b="0" baseline="0" dirty="0"/>
                        <a:t> 1E-4)</a:t>
                      </a:r>
                      <a:endParaRPr lang="es-E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≈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/>
                        <a:t>≈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0338550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 err="1"/>
                        <a:t>Magnet</a:t>
                      </a:r>
                      <a:r>
                        <a:rPr lang="es-ES" sz="2000" b="0" baseline="0" dirty="0"/>
                        <a:t> </a:t>
                      </a:r>
                      <a:r>
                        <a:rPr lang="es-ES" sz="2000" b="0" baseline="0" dirty="0" err="1"/>
                        <a:t>Length</a:t>
                      </a:r>
                      <a:r>
                        <a:rPr lang="es-ES" sz="2000" b="0" baseline="0" dirty="0"/>
                        <a:t> (cm)</a:t>
                      </a:r>
                      <a:endParaRPr lang="es-E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chemeClr val="accent5"/>
                          </a:solidFill>
                        </a:rPr>
                        <a:t>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rgbClr val="FF0000"/>
                          </a:solidFill>
                        </a:rPr>
                        <a:t>80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603169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E227029-BBAF-D183-E3B6-44A83ABB710F}"/>
              </a:ext>
            </a:extLst>
          </p:cNvPr>
          <p:cNvSpPr txBox="1"/>
          <p:nvPr/>
        </p:nvSpPr>
        <p:spPr bwMode="auto">
          <a:xfrm>
            <a:off x="407368" y="740923"/>
            <a:ext cx="11377264" cy="209333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lang="en-US" sz="2800" b="1" dirty="0">
                <a:solidFill>
                  <a:schemeClr val="accent5"/>
                </a:solidFill>
              </a:rPr>
              <a:t>Similar parameters as CLIC DR but… </a:t>
            </a:r>
          </a:p>
          <a:p>
            <a:pPr marL="741079" lvl="1" indent="-283879">
              <a:buFont typeface="Arial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</a:rPr>
              <a:t>Higher transverse gradient (&gt; factor of 2)</a:t>
            </a:r>
          </a:p>
          <a:p>
            <a:pPr marL="741079" lvl="1" indent="-283879">
              <a:buFont typeface="Arial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</a:rPr>
              <a:t>Higher magnetic gap (~40%)</a:t>
            </a:r>
          </a:p>
          <a:p>
            <a:pPr marL="741079" lvl="1" indent="-283879">
              <a:buFont typeface="Arial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</a:rPr>
              <a:t>Longer magnet (~40%)</a:t>
            </a:r>
          </a:p>
          <a:p>
            <a:pPr marL="741079" lvl="1" indent="-283879">
              <a:buFont typeface="Arial"/>
              <a:buChar char="•"/>
              <a:defRPr/>
            </a:pPr>
            <a:endParaRPr sz="2800" b="1" dirty="0">
              <a:solidFill>
                <a:srgbClr val="00B05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17464-4C11-30BD-AD2F-F60336EDC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AA76D-6DEC-998C-3632-95E6B7047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F2560A-2B24-DC4A-18FF-DB34B9A1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"/>
            <a:ext cx="10515600" cy="764704"/>
          </a:xfrm>
        </p:spPr>
        <p:txBody>
          <a:bodyPr/>
          <a:lstStyle/>
          <a:p>
            <a:r>
              <a:rPr lang="en-GB" noProof="0" dirty="0"/>
              <a:t>Magnetic design challenges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8C1DA3-0915-D5CE-13F1-884FBA712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124744"/>
            <a:ext cx="11593288" cy="4752528"/>
          </a:xfrm>
        </p:spPr>
        <p:txBody>
          <a:bodyPr>
            <a:normAutofit/>
          </a:bodyPr>
          <a:lstStyle/>
          <a:p>
            <a:r>
              <a:rPr lang="en-GB" noProof="0" dirty="0"/>
              <a:t>Needed to satisfy </a:t>
            </a:r>
            <a:r>
              <a:rPr lang="en-GB" dirty="0"/>
              <a:t>field requirements for </a:t>
            </a:r>
            <a:r>
              <a:rPr lang="en-GB" b="1" dirty="0">
                <a:solidFill>
                  <a:srgbClr val="FF0000"/>
                </a:solidFill>
              </a:rPr>
              <a:t>c</a:t>
            </a:r>
            <a:r>
              <a:rPr lang="en-GB" b="1" noProof="0" dirty="0" err="1">
                <a:solidFill>
                  <a:srgbClr val="FF0000"/>
                </a:solidFill>
              </a:rPr>
              <a:t>urved</a:t>
            </a:r>
            <a:r>
              <a:rPr lang="en-GB" b="1" noProof="0" dirty="0">
                <a:solidFill>
                  <a:srgbClr val="FF0000"/>
                </a:solidFill>
              </a:rPr>
              <a:t> trajectory</a:t>
            </a:r>
            <a:r>
              <a:rPr lang="en-GB" noProof="0" dirty="0">
                <a:solidFill>
                  <a:srgbClr val="FF0000"/>
                </a:solidFill>
              </a:rPr>
              <a:t>.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Curved trajectory </a:t>
            </a:r>
            <a:r>
              <a:rPr lang="en-GB" dirty="0"/>
              <a:t>combined with </a:t>
            </a:r>
            <a:r>
              <a:rPr lang="en-GB" b="1" dirty="0">
                <a:solidFill>
                  <a:srgbClr val="FF0000"/>
                </a:solidFill>
              </a:rPr>
              <a:t>higher gap </a:t>
            </a:r>
            <a:r>
              <a:rPr lang="en-GB" dirty="0"/>
              <a:t>and </a:t>
            </a:r>
            <a:r>
              <a:rPr lang="en-GB" b="1" dirty="0">
                <a:solidFill>
                  <a:srgbClr val="FF0000"/>
                </a:solidFill>
              </a:rPr>
              <a:t>low multipole content</a:t>
            </a:r>
            <a:r>
              <a:rPr lang="en-GB" dirty="0"/>
              <a:t> for iron dominated magnet that works under saturation, extremely difficult objective</a:t>
            </a:r>
            <a:endParaRPr lang="en-GB" noProof="0" dirty="0"/>
          </a:p>
          <a:p>
            <a:r>
              <a:rPr lang="en-GB" b="1" noProof="0" dirty="0">
                <a:solidFill>
                  <a:srgbClr val="FF0000"/>
                </a:solidFill>
              </a:rPr>
              <a:t>Sagitta</a:t>
            </a:r>
            <a:r>
              <a:rPr lang="en-GB" b="1" noProof="0" dirty="0"/>
              <a:t> </a:t>
            </a:r>
            <a:r>
              <a:rPr lang="en-GB" noProof="0" dirty="0"/>
              <a:t>much</a:t>
            </a:r>
            <a:r>
              <a:rPr lang="en-GB" b="1" noProof="0" dirty="0"/>
              <a:t> </a:t>
            </a:r>
            <a:r>
              <a:rPr lang="en-GB" b="1" noProof="0" dirty="0">
                <a:solidFill>
                  <a:srgbClr val="FF0000"/>
                </a:solidFill>
              </a:rPr>
              <a:t>higher</a:t>
            </a:r>
            <a:r>
              <a:rPr lang="en-GB" b="1" noProof="0" dirty="0"/>
              <a:t> </a:t>
            </a:r>
            <a:r>
              <a:rPr lang="en-GB" noProof="0" dirty="0"/>
              <a:t>than expected</a:t>
            </a:r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Impossible </a:t>
            </a:r>
            <a:r>
              <a:rPr lang="en-GB" dirty="0"/>
              <a:t>to perform required calculations with </a:t>
            </a:r>
            <a:r>
              <a:rPr lang="en-GB" b="1" dirty="0">
                <a:solidFill>
                  <a:srgbClr val="FF0000"/>
                </a:solidFill>
              </a:rPr>
              <a:t>Opera software </a:t>
            </a:r>
            <a:r>
              <a:rPr lang="en-GB" dirty="0"/>
              <a:t>for </a:t>
            </a:r>
            <a:r>
              <a:rPr lang="en-GB" b="1" dirty="0">
                <a:solidFill>
                  <a:srgbClr val="FF0000"/>
                </a:solidFill>
              </a:rPr>
              <a:t>curved trajectory</a:t>
            </a:r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/>
              <a:t>This forced </a:t>
            </a:r>
            <a:r>
              <a:rPr lang="en-GB" dirty="0"/>
              <a:t>to </a:t>
            </a:r>
            <a:r>
              <a:rPr lang="en-GB" b="1" dirty="0">
                <a:solidFill>
                  <a:srgbClr val="00B050"/>
                </a:solidFill>
              </a:rPr>
              <a:t>manually develop in-house </a:t>
            </a:r>
            <a:r>
              <a:rPr lang="en-GB" b="1" noProof="0" dirty="0">
                <a:solidFill>
                  <a:srgbClr val="00B050"/>
                </a:solidFill>
              </a:rPr>
              <a:t>code</a:t>
            </a:r>
            <a:r>
              <a:rPr lang="en-GB" noProof="0" dirty="0">
                <a:solidFill>
                  <a:srgbClr val="00B050"/>
                </a:solidFill>
              </a:rPr>
              <a:t> </a:t>
            </a:r>
            <a:r>
              <a:rPr lang="en-GB" noProof="0" dirty="0"/>
              <a:t>(CIEMAT) to analyse field quality in both</a:t>
            </a:r>
            <a:r>
              <a:rPr lang="en-GB" b="1" noProof="0" dirty="0"/>
              <a:t> Opera </a:t>
            </a:r>
            <a:r>
              <a:rPr lang="en-GB" noProof="0" dirty="0"/>
              <a:t>&amp; </a:t>
            </a:r>
            <a:r>
              <a:rPr lang="en-GB" b="1" noProof="0" dirty="0" err="1"/>
              <a:t>Matlab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F579C5-4E83-D12E-363E-00A20288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1F12FC-D9D2-8132-4A4C-522C549C8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42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5">
            <a:extLst>
              <a:ext uri="{FF2B5EF4-FFF2-40B4-BE49-F238E27FC236}">
                <a16:creationId xmlns:a16="http://schemas.microsoft.com/office/drawing/2014/main" id="{4E948537-D301-640E-530D-97286792B6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161" b="3832"/>
          <a:stretch/>
        </p:blipFill>
        <p:spPr>
          <a:xfrm>
            <a:off x="0" y="795012"/>
            <a:ext cx="6519829" cy="4100092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9937" y="4171310"/>
            <a:ext cx="6289640" cy="211295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1800" b="1" dirty="0">
                <a:solidFill>
                  <a:srgbClr val="00B050"/>
                </a:solidFill>
              </a:rPr>
              <a:t>Longitudinal gradient </a:t>
            </a:r>
            <a:r>
              <a:rPr lang="en-GB" sz="1800" dirty="0">
                <a:solidFill>
                  <a:srgbClr val="00B050"/>
                </a:solidFill>
              </a:rPr>
              <a:t>profile </a:t>
            </a:r>
            <a:r>
              <a:rPr lang="en-GB" sz="1800" b="1" dirty="0">
                <a:solidFill>
                  <a:srgbClr val="00B050"/>
                </a:solidFill>
              </a:rPr>
              <a:t>achieved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Integrated transverse gradient</a:t>
            </a:r>
            <a:r>
              <a:rPr lang="en-GB" sz="1800" dirty="0"/>
              <a:t> </a:t>
            </a:r>
            <a:r>
              <a:rPr lang="en-GB" sz="1800" b="1" dirty="0">
                <a:solidFill>
                  <a:srgbClr val="FF0000"/>
                </a:solidFill>
              </a:rPr>
              <a:t>slightly below specs  </a:t>
            </a:r>
            <a:r>
              <a:rPr lang="en-GB" sz="1800" dirty="0"/>
              <a:t>but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>
                <a:solidFill>
                  <a:srgbClr val="00B050"/>
                </a:solidFill>
              </a:rPr>
              <a:t>ok for optics</a:t>
            </a:r>
            <a:endParaRPr lang="en-GB" sz="1800" dirty="0"/>
          </a:p>
          <a:p>
            <a:r>
              <a:rPr lang="en-GB" sz="1800" b="1" dirty="0">
                <a:solidFill>
                  <a:srgbClr val="00B050"/>
                </a:solidFill>
              </a:rPr>
              <a:t>Field quality </a:t>
            </a:r>
            <a:r>
              <a:rPr lang="en-GB" sz="1800" dirty="0">
                <a:solidFill>
                  <a:srgbClr val="00B050"/>
                </a:solidFill>
              </a:rPr>
              <a:t>looks reasonable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Mechanical design done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Fabrication drawings communicated to KYMA</a:t>
            </a:r>
          </a:p>
          <a:p>
            <a:endParaRPr lang="en-GB" sz="1800" dirty="0">
              <a:solidFill>
                <a:srgbClr val="00B05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FF92D0-3C71-04B0-8F47-9EF1E3DB4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565533"/>
            <a:ext cx="5760000" cy="254300"/>
          </a:xfrm>
        </p:spPr>
        <p:txBody>
          <a:bodyPr/>
          <a:lstStyle/>
          <a:p>
            <a:pPr>
              <a:defRPr/>
            </a:pPr>
            <a:r>
              <a:rPr lang="en-GB"/>
              <a:t>FT, YP – VADER – I.FAST Final Meeting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3F73F-FC8D-6A38-2EE9-78F275461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9</a:t>
            </a:fld>
            <a:endParaRPr lang="en-US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C5A5CDC-F299-BF1B-FB19-BA5D7FAE4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165" y="-54293"/>
            <a:ext cx="10515600" cy="963013"/>
          </a:xfrm>
        </p:spPr>
        <p:txBody>
          <a:bodyPr/>
          <a:lstStyle/>
          <a:p>
            <a:r>
              <a:rPr lang="en-GB" dirty="0"/>
              <a:t>Magnetic Design @ CIEMAT</a:t>
            </a:r>
          </a:p>
        </p:txBody>
      </p:sp>
      <p:sp>
        <p:nvSpPr>
          <p:cNvPr id="28" name="CuadroTexto 6">
            <a:extLst>
              <a:ext uri="{FF2B5EF4-FFF2-40B4-BE49-F238E27FC236}">
                <a16:creationId xmlns:a16="http://schemas.microsoft.com/office/drawing/2014/main" id="{D0C37D75-8E30-016E-9DD2-10DB01BFBEC3}"/>
              </a:ext>
            </a:extLst>
          </p:cNvPr>
          <p:cNvSpPr txBox="1"/>
          <p:nvPr/>
        </p:nvSpPr>
        <p:spPr bwMode="auto">
          <a:xfrm>
            <a:off x="9397962" y="93596"/>
            <a:ext cx="2377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</a:rPr>
              <a:t>M. </a:t>
            </a:r>
            <a:r>
              <a:rPr lang="es-ES" sz="2000" b="1" dirty="0" err="1">
                <a:solidFill>
                  <a:srgbClr val="FF0000"/>
                </a:solidFill>
              </a:rPr>
              <a:t>Dominguez</a:t>
            </a:r>
            <a:r>
              <a:rPr lang="es-ES" sz="2000" b="1" dirty="0">
                <a:solidFill>
                  <a:srgbClr val="FF0000"/>
                </a:solidFill>
              </a:rPr>
              <a:t>,</a:t>
            </a:r>
          </a:p>
          <a:p>
            <a:r>
              <a:rPr lang="es-ES" sz="2000" b="1" dirty="0">
                <a:solidFill>
                  <a:srgbClr val="FF0000"/>
                </a:solidFill>
              </a:rPr>
              <a:t>F. Toral</a:t>
            </a:r>
          </a:p>
        </p:txBody>
      </p:sp>
      <p:graphicFrame>
        <p:nvGraphicFramePr>
          <p:cNvPr id="7" name="Tabla 3">
            <a:extLst>
              <a:ext uri="{FF2B5EF4-FFF2-40B4-BE49-F238E27FC236}">
                <a16:creationId xmlns:a16="http://schemas.microsoft.com/office/drawing/2014/main" id="{B6EEB7A7-194E-2092-CC17-0742D97C1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516581"/>
              </p:ext>
            </p:extLst>
          </p:nvPr>
        </p:nvGraphicFramePr>
        <p:xfrm>
          <a:off x="2127571" y="6186045"/>
          <a:ext cx="7620000" cy="368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83098977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12276590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26083515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84739551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60826271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0264555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24802795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13109637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788083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49800634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B1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B2</a:t>
                      </a:r>
                      <a:endParaRPr lang="es-E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B3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B4</a:t>
                      </a:r>
                      <a:endParaRPr lang="es-E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B5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B6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B7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B8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B9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B10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342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10000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-807.79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4.65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6.74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-1.09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0.21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-0.07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2.55E-05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-0.01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-0.03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49028306"/>
                  </a:ext>
                </a:extLst>
              </a:tr>
            </a:tbl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B0F510EC-FE4C-188B-637B-C23F8D7A15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955" y="812670"/>
            <a:ext cx="5022621" cy="329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9963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Arial"/>
        <a:cs typeface="Arial"/>
      </a:majorFont>
      <a:minorFont>
        <a:latin typeface="Montserrat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11205</TotalTime>
  <Words>1365</Words>
  <Application>Microsoft Office PowerPoint</Application>
  <DocSecurity>0</DocSecurity>
  <PresentationFormat>Panorámica</PresentationFormat>
  <Paragraphs>220</Paragraphs>
  <Slides>19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32" baseType="lpstr">
      <vt:lpstr>Aptos</vt:lpstr>
      <vt:lpstr>Arial</vt:lpstr>
      <vt:lpstr>Bodoni MT Black</vt:lpstr>
      <vt:lpstr>Calibri</vt:lpstr>
      <vt:lpstr>Lucida Sans</vt:lpstr>
      <vt:lpstr>Montserrat</vt:lpstr>
      <vt:lpstr>Montserrat ExtraBold</vt:lpstr>
      <vt:lpstr>Montserrat SemiBold</vt:lpstr>
      <vt:lpstr>Tahoma</vt:lpstr>
      <vt:lpstr>Times New Roman</vt:lpstr>
      <vt:lpstr>Wingdings</vt:lpstr>
      <vt:lpstr>I.FAST Custom Slides</vt:lpstr>
      <vt:lpstr>2_Diseño predeterminado</vt:lpstr>
      <vt:lpstr>Presentación de PowerPoint</vt:lpstr>
      <vt:lpstr>VAriable Dipole for the Elettra Ring - VADER</vt:lpstr>
      <vt:lpstr>VADER objectives</vt:lpstr>
      <vt:lpstr>VADER objectives</vt:lpstr>
      <vt:lpstr>Lattice and optics design</vt:lpstr>
      <vt:lpstr>Non-linear Optimization</vt:lpstr>
      <vt:lpstr>Profile Design and Magnet Specifications</vt:lpstr>
      <vt:lpstr>Magnetic design challenges</vt:lpstr>
      <vt:lpstr>Magnetic Design @ CIEMAT</vt:lpstr>
      <vt:lpstr>VADER: Final Mechanical Design</vt:lpstr>
      <vt:lpstr>VADER vs CLIC Prototype: Main differences</vt:lpstr>
      <vt:lpstr>VADER: Timeline</vt:lpstr>
      <vt:lpstr>VADER: Assembly at KYMA</vt:lpstr>
      <vt:lpstr>VADER: Measurements at ELETTRA</vt:lpstr>
      <vt:lpstr>VADER: Achievements</vt:lpstr>
      <vt:lpstr>Presentación de PowerPoint</vt:lpstr>
      <vt:lpstr>VADER: Final magnetic design</vt:lpstr>
      <vt:lpstr>Resolving CLIC prototype issues for VADER</vt:lpstr>
      <vt:lpstr>VADER vs CLIC Prototype: Main differences</vt:lpstr>
    </vt:vector>
  </TitlesOfParts>
  <Manager/>
  <Company>APO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cp:keywords/>
  <dc:description/>
  <cp:lastModifiedBy>Administrator</cp:lastModifiedBy>
  <cp:revision>597</cp:revision>
  <dcterms:created xsi:type="dcterms:W3CDTF">2017-04-26T09:15:49Z</dcterms:created>
  <dcterms:modified xsi:type="dcterms:W3CDTF">2025-10-22T05:42:01Z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