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8" r:id="rId2"/>
    <p:sldId id="434" r:id="rId3"/>
    <p:sldId id="450" r:id="rId4"/>
    <p:sldId id="4119" r:id="rId5"/>
    <p:sldId id="452" r:id="rId6"/>
    <p:sldId id="4118" r:id="rId7"/>
    <p:sldId id="4120" r:id="rId8"/>
    <p:sldId id="4121" r:id="rId9"/>
    <p:sldId id="4089" r:id="rId10"/>
    <p:sldId id="4122" r:id="rId11"/>
    <p:sldId id="4088" r:id="rId12"/>
    <p:sldId id="4123" r:id="rId13"/>
    <p:sldId id="4124" r:id="rId14"/>
    <p:sldId id="4090" r:id="rId15"/>
    <p:sldId id="4126" r:id="rId16"/>
    <p:sldId id="4087" r:id="rId17"/>
    <p:sldId id="4115" r:id="rId18"/>
    <p:sldId id="4116" r:id="rId19"/>
    <p:sldId id="441" r:id="rId20"/>
    <p:sldId id="26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88298" autoAdjust="0"/>
  </p:normalViewPr>
  <p:slideViewPr>
    <p:cSldViewPr snapToGrid="0">
      <p:cViewPr varScale="1">
        <p:scale>
          <a:sx n="112" d="100"/>
          <a:sy n="112" d="100"/>
        </p:scale>
        <p:origin x="378" y="96"/>
      </p:cViewPr>
      <p:guideLst/>
    </p:cSldViewPr>
  </p:slideViewPr>
  <p:outlineViewPr>
    <p:cViewPr>
      <p:scale>
        <a:sx n="33" d="100"/>
        <a:sy n="33" d="100"/>
      </p:scale>
      <p:origin x="0" y="-251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95272-32C5-47E3-A6D7-960B29A3D095}" type="datetimeFigureOut">
              <a:rPr lang="de-DE" smtClean="0"/>
              <a:t>20.10.2025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7581B8-3C13-4026-9066-863622C788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8955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6503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7581B8-3C13-4026-9066-863622C7884D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6326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528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  <a:lvl2pPr marL="0" indent="26670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2pPr>
            <a:lvl3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3pPr>
            <a:lvl4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4pPr>
            <a:lvl5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Fußzeilenplatzhalter 2"/>
          <p:cNvSpPr txBox="1"/>
          <p:nvPr/>
        </p:nvSpPr>
        <p:spPr>
          <a:xfrm>
            <a:off x="791578" y="6580800"/>
            <a:ext cx="9948937" cy="1538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latin typeface="+mj-lt"/>
                <a:cs typeface="Calibri" panose="020F0502020204030204" pitchFamily="34" charset="0"/>
              </a:rPr>
              <a:t>SRI2024, DESY, Hamburg, August 28</a:t>
            </a:r>
            <a:r>
              <a:rPr lang="en-US" sz="1000" baseline="30000" dirty="0">
                <a:latin typeface="+mj-lt"/>
                <a:cs typeface="Calibri" panose="020F0502020204030204" pitchFamily="34" charset="0"/>
              </a:rPr>
              <a:t>th</a:t>
            </a:r>
            <a:r>
              <a:rPr lang="en-US" sz="1000" dirty="0">
                <a:latin typeface="+mj-lt"/>
                <a:cs typeface="Calibri" panose="020F0502020204030204" pitchFamily="34" charset="0"/>
              </a:rPr>
              <a:t>, 2024</a:t>
            </a:r>
            <a:r>
              <a:rPr lang="en-US" sz="1000" dirty="0"/>
              <a:t>, R. Bartolini</a:t>
            </a:r>
          </a:p>
        </p:txBody>
      </p:sp>
      <p:pic>
        <p:nvPicPr>
          <p:cNvPr id="6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7900" y="332657"/>
            <a:ext cx="1988460" cy="723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11389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35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I.FAST 5</a:t>
            </a:r>
            <a:r>
              <a:rPr lang="en-US" baseline="30000" dirty="0"/>
              <a:t>th</a:t>
            </a:r>
            <a:r>
              <a:rPr lang="en-US" dirty="0"/>
              <a:t> Annual Meeting, CERN, 22</a:t>
            </a:r>
            <a:r>
              <a:rPr lang="en-US" baseline="30000" dirty="0"/>
              <a:t>nd</a:t>
            </a:r>
            <a:r>
              <a:rPr lang="en-US" dirty="0"/>
              <a:t> October 2025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936605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676679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811296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147420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605147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13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08193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10/20/2025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94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671745/" TargetMode="External"/><Relationship Id="rId3" Type="http://schemas.openxmlformats.org/officeDocument/2006/relationships/hyperlink" Target="https://lowering2011.web.cern.ch/" TargetMode="External"/><Relationship Id="rId7" Type="http://schemas.openxmlformats.org/officeDocument/2006/relationships/hyperlink" Target="https://www.synchrotron-soleil.fr/en/events/low-emittance-rings-workshop-2016" TargetMode="External"/><Relationship Id="rId2" Type="http://schemas.openxmlformats.org/officeDocument/2006/relationships/hyperlink" Target="https://ler2010.web.cern.ch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395487/overview" TargetMode="External"/><Relationship Id="rId11" Type="http://schemas.openxmlformats.org/officeDocument/2006/relationships/hyperlink" Target="https://indico.desy.de/event/49686/" TargetMode="External"/><Relationship Id="rId5" Type="http://schemas.openxmlformats.org/officeDocument/2006/relationships/hyperlink" Target="https://agenda.infn.it/event/7766/" TargetMode="External"/><Relationship Id="rId10" Type="http://schemas.openxmlformats.org/officeDocument/2006/relationships/hyperlink" Target="https://indico.cern.ch/event/1326603" TargetMode="External"/><Relationship Id="rId4" Type="http://schemas.openxmlformats.org/officeDocument/2006/relationships/hyperlink" Target="https://indico.cern.ch/event/247069/overview" TargetMode="External"/><Relationship Id="rId9" Type="http://schemas.openxmlformats.org/officeDocument/2006/relationships/hyperlink" Target="https://agenda.infn.it/event/20813/overview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11424" y="1701827"/>
            <a:ext cx="8282452" cy="1828193"/>
          </a:xfrm>
        </p:spPr>
        <p:txBody>
          <a:bodyPr/>
          <a:lstStyle/>
          <a:p>
            <a:r>
              <a:rPr lang="fr-CH" sz="4400" dirty="0" err="1"/>
              <a:t>Ongoing</a:t>
            </a:r>
            <a:r>
              <a:rPr lang="fr-CH" sz="4400" dirty="0"/>
              <a:t> upgrades and </a:t>
            </a:r>
            <a:r>
              <a:rPr lang="fr-CH" sz="4400" dirty="0" err="1"/>
              <a:t>outlook</a:t>
            </a:r>
            <a:r>
              <a:rPr lang="fr-CH" sz="4400" dirty="0"/>
              <a:t> on ultra-</a:t>
            </a:r>
            <a:r>
              <a:rPr lang="fr-CH" sz="4400" dirty="0" err="1"/>
              <a:t>low</a:t>
            </a:r>
            <a:r>
              <a:rPr lang="fr-CH" sz="4400" dirty="0"/>
              <a:t> </a:t>
            </a:r>
            <a:r>
              <a:rPr lang="fr-CH" sz="4400" dirty="0" err="1"/>
              <a:t>emittance</a:t>
            </a:r>
            <a:r>
              <a:rPr lang="fr-CH" sz="4400" dirty="0"/>
              <a:t> rings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672387"/>
            <a:ext cx="7402857" cy="378210"/>
          </a:xfrm>
        </p:spPr>
        <p:txBody>
          <a:bodyPr/>
          <a:lstStyle/>
          <a:p>
            <a:r>
              <a:rPr lang="en-GB" dirty="0"/>
              <a:t>I.FAST 5</a:t>
            </a:r>
            <a:r>
              <a:rPr lang="en-GB" baseline="30000" dirty="0"/>
              <a:t>th</a:t>
            </a:r>
            <a:r>
              <a:rPr lang="en-GB" dirty="0"/>
              <a:t> Annual Meeting, CERN, 22.10.2025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547178"/>
            <a:ext cx="7402857" cy="768344"/>
          </a:xfrm>
        </p:spPr>
        <p:txBody>
          <a:bodyPr>
            <a:normAutofit/>
          </a:bodyPr>
          <a:lstStyle/>
          <a:p>
            <a:r>
              <a:rPr lang="en-GB" sz="2400" dirty="0"/>
              <a:t>Riccardo Bartolini, DESY 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8A197-4AB7-D723-4080-E0CE158A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6894"/>
            <a:ext cx="10568766" cy="920538"/>
          </a:xfrm>
        </p:spPr>
        <p:txBody>
          <a:bodyPr>
            <a:normAutofit/>
          </a:bodyPr>
          <a:lstStyle/>
          <a:p>
            <a:r>
              <a:rPr lang="fr-CH" dirty="0"/>
              <a:t>PETRA IV at DESY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D6C5AA-2BBF-AD89-951C-70D1B1E76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2C6F06C9-CB3E-46BC-870C-CB23B1C09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5</a:t>
            </a:r>
            <a:r>
              <a:rPr lang="en-US" baseline="30000" dirty="0"/>
              <a:t>th</a:t>
            </a:r>
            <a:r>
              <a:rPr lang="en-US" dirty="0"/>
              <a:t> Annual Meeting, CERN, 22</a:t>
            </a:r>
            <a:r>
              <a:rPr lang="en-US" baseline="30000" dirty="0"/>
              <a:t>nd</a:t>
            </a:r>
            <a:r>
              <a:rPr lang="en-US" dirty="0"/>
              <a:t> October 2025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29C4BC-D402-F185-00EA-C3C21B91DC42}"/>
              </a:ext>
            </a:extLst>
          </p:cNvPr>
          <p:cNvSpPr txBox="1"/>
          <p:nvPr/>
        </p:nvSpPr>
        <p:spPr>
          <a:xfrm>
            <a:off x="0" y="1117432"/>
            <a:ext cx="11406966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lattice is based on a novel cell s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tructure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DE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H6BA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replicated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identical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across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all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octants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(72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20550C-5510-FB33-0659-BD2D52ACBC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938" y="1517540"/>
            <a:ext cx="3868489" cy="29805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2C3182-E258-3A3E-0D42-08615EB5B0C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75" y="1562790"/>
            <a:ext cx="3201677" cy="27528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F50360F-6140-CC68-C185-3D3CA6A7D90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811" y="824297"/>
            <a:ext cx="5175178" cy="29805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D647FC-BBDA-65EB-CD0E-A5BBA9D6A9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96869" y="3248771"/>
            <a:ext cx="2880431" cy="28804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6985A0-8A40-9059-B55E-DE4EE4A3074F}"/>
              </a:ext>
            </a:extLst>
          </p:cNvPr>
          <p:cNvSpPr txBox="1"/>
          <p:nvPr/>
        </p:nvSpPr>
        <p:spPr>
          <a:xfrm>
            <a:off x="709703" y="4254907"/>
            <a:ext cx="6770857" cy="16312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Prototyping activity ongoing</a:t>
            </a: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Shutdown January 2030 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2.5 year shutdown due to the large new experimental hall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Restart of operation July 2032</a:t>
            </a:r>
            <a:endParaRPr 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879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C79C-F135-47CC-8F2D-0605BB7A0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264"/>
            <a:ext cx="8137800" cy="920538"/>
          </a:xfrm>
        </p:spPr>
        <p:txBody>
          <a:bodyPr/>
          <a:lstStyle/>
          <a:p>
            <a:r>
              <a:rPr lang="en-GB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8511B-8E2E-B476-0ECD-C7B3A101F7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451" y="1362321"/>
            <a:ext cx="11003098" cy="45174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The development of ultra-low emittance rings is underpinned by a number of accelerator physics science and technology advances: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Hybrid Multi-Bend Achromat design </a:t>
            </a:r>
          </a:p>
          <a:p>
            <a:r>
              <a:rPr lang="en-US" sz="2400" dirty="0"/>
              <a:t>Extensive use of permanent magnet - sustainability</a:t>
            </a:r>
          </a:p>
          <a:p>
            <a:r>
              <a:rPr lang="en-US" sz="2400" dirty="0"/>
              <a:t>HOM damped single cell cavities and SSA</a:t>
            </a:r>
          </a:p>
          <a:p>
            <a:r>
              <a:rPr lang="en-US" sz="2400" dirty="0"/>
              <a:t>Extensive use of NEG coated vacuum chambers</a:t>
            </a:r>
          </a:p>
          <a:p>
            <a:r>
              <a:rPr lang="en-US" sz="2400" dirty="0"/>
              <a:t>High voltage fast pulsers and ultra-fast kicker kickers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34802-73A2-CEB1-1B52-FDC308F75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6A40A7-7A3E-446D-B5A1-E1DD50C94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5</a:t>
            </a:r>
            <a:r>
              <a:rPr lang="en-US" baseline="30000" dirty="0"/>
              <a:t>th</a:t>
            </a:r>
            <a:r>
              <a:rPr lang="en-US" dirty="0"/>
              <a:t> Annual Meeting, CERN, 22</a:t>
            </a:r>
            <a:r>
              <a:rPr lang="en-US" baseline="30000" dirty="0"/>
              <a:t>nd</a:t>
            </a:r>
            <a:r>
              <a:rPr lang="en-US" dirty="0"/>
              <a:t> October 2025</a:t>
            </a:r>
          </a:p>
        </p:txBody>
      </p:sp>
    </p:spTree>
    <p:extLst>
      <p:ext uri="{BB962C8B-B14F-4D97-AF65-F5344CB8AC3E}">
        <p14:creationId xmlns:p14="http://schemas.microsoft.com/office/powerpoint/2010/main" val="1998541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C79C-F135-47CC-8F2D-0605BB7A0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264"/>
            <a:ext cx="8137800" cy="920538"/>
          </a:xfrm>
        </p:spPr>
        <p:txBody>
          <a:bodyPr/>
          <a:lstStyle/>
          <a:p>
            <a:r>
              <a:rPr lang="en-GB" dirty="0"/>
              <a:t>New magnets concepts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8511B-8E2E-B476-0ECD-C7B3A101F7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451" y="1063218"/>
            <a:ext cx="11003098" cy="701079"/>
          </a:xfrm>
        </p:spPr>
        <p:txBody>
          <a:bodyPr>
            <a:noAutofit/>
          </a:bodyPr>
          <a:lstStyle/>
          <a:p>
            <a:r>
              <a:rPr lang="en-US" sz="2400" dirty="0"/>
              <a:t>Extensive use of permanent magnet based dipoles pioneered at the ESRF-EBS in the longitudinal gradient dipoles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34802-73A2-CEB1-1B52-FDC308F75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6A40A7-7A3E-446D-B5A1-E1DD50C94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5</a:t>
            </a:r>
            <a:r>
              <a:rPr lang="en-US" baseline="30000" dirty="0"/>
              <a:t>th</a:t>
            </a:r>
            <a:r>
              <a:rPr lang="en-US" dirty="0"/>
              <a:t> Annual Meeting, CERN, 22</a:t>
            </a:r>
            <a:r>
              <a:rPr lang="en-US" baseline="30000" dirty="0"/>
              <a:t>nd</a:t>
            </a:r>
            <a:r>
              <a:rPr lang="en-US" dirty="0"/>
              <a:t> October 2025</a:t>
            </a:r>
          </a:p>
        </p:txBody>
      </p:sp>
      <p:pic>
        <p:nvPicPr>
          <p:cNvPr id="9" name="Picture 8" descr="A blue and black machine&#10;&#10;AI-generated content may be incorrect.">
            <a:extLst>
              <a:ext uri="{FF2B5EF4-FFF2-40B4-BE49-F238E27FC236}">
                <a16:creationId xmlns:a16="http://schemas.microsoft.com/office/drawing/2014/main" id="{73AA0B88-A39A-3A0E-36C3-82F7A75005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207" y="1764297"/>
            <a:ext cx="2854991" cy="1716655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1F8F5791-4678-19EC-2C4E-2AD475CB28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933" y="1841209"/>
            <a:ext cx="2923780" cy="1853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E8ED187-63B8-6F62-2307-ED639777AAEC}"/>
              </a:ext>
            </a:extLst>
          </p:cNvPr>
          <p:cNvSpPr txBox="1"/>
          <p:nvPr/>
        </p:nvSpPr>
        <p:spPr>
          <a:xfrm>
            <a:off x="418070" y="3772014"/>
            <a:ext cx="897806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Similar route followed up and extended in many projects</a:t>
            </a:r>
          </a:p>
          <a:p>
            <a:r>
              <a:rPr lang="en-US" sz="2400" dirty="0"/>
              <a:t> 	Diamond II</a:t>
            </a:r>
          </a:p>
          <a:p>
            <a:r>
              <a:rPr lang="en-US" sz="2400" dirty="0"/>
              <a:t>	Spring 8 – II </a:t>
            </a:r>
          </a:p>
          <a:p>
            <a:pPr marL="0" indent="0">
              <a:buNone/>
            </a:pPr>
            <a:r>
              <a:rPr lang="en-US" sz="2400" dirty="0"/>
              <a:t>	PETRAIV: </a:t>
            </a:r>
          </a:p>
          <a:p>
            <a:pPr marL="0" indent="0">
              <a:buNone/>
            </a:pPr>
            <a:r>
              <a:rPr lang="en-US" sz="2400" dirty="0"/>
              <a:t>	longitudinal and transverse gradient dipoles</a:t>
            </a:r>
          </a:p>
        </p:txBody>
      </p:sp>
      <p:pic>
        <p:nvPicPr>
          <p:cNvPr id="14" name="Picture 13" descr="A diagram of a blue and green rectangle&#10;&#10;AI-generated content may be incorrect.">
            <a:extLst>
              <a:ext uri="{FF2B5EF4-FFF2-40B4-BE49-F238E27FC236}">
                <a16:creationId xmlns:a16="http://schemas.microsoft.com/office/drawing/2014/main" id="{CF692B5B-4945-4222-3882-DCBB9B31D3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7067" y="3068741"/>
            <a:ext cx="2376027" cy="339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309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C79C-F135-47CC-8F2D-0605BB7A0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264"/>
            <a:ext cx="8137800" cy="920538"/>
          </a:xfrm>
        </p:spPr>
        <p:txBody>
          <a:bodyPr/>
          <a:lstStyle/>
          <a:p>
            <a:r>
              <a:rPr lang="en-GB" dirty="0"/>
              <a:t>New magnets concepts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8511B-8E2E-B476-0ECD-C7B3A101F7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451" y="1058857"/>
            <a:ext cx="11003098" cy="433920"/>
          </a:xfrm>
        </p:spPr>
        <p:txBody>
          <a:bodyPr>
            <a:noAutofit/>
          </a:bodyPr>
          <a:lstStyle/>
          <a:p>
            <a:r>
              <a:rPr lang="en-US" sz="2400" dirty="0"/>
              <a:t>Extension to quadrupole (SLS-II and SOLEIL–II)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34802-73A2-CEB1-1B52-FDC308F75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6A40A7-7A3E-446D-B5A1-E1DD50C94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5</a:t>
            </a:r>
            <a:r>
              <a:rPr lang="en-US" baseline="30000" dirty="0"/>
              <a:t>th</a:t>
            </a:r>
            <a:r>
              <a:rPr lang="en-US" dirty="0"/>
              <a:t> Annual Meeting, CERN, 22</a:t>
            </a:r>
            <a:r>
              <a:rPr lang="en-US" baseline="30000" dirty="0"/>
              <a:t>nd</a:t>
            </a:r>
            <a:r>
              <a:rPr lang="en-US" dirty="0"/>
              <a:t> October 2025</a:t>
            </a:r>
          </a:p>
        </p:txBody>
      </p:sp>
      <p:pic>
        <p:nvPicPr>
          <p:cNvPr id="7" name="Picture 6" descr="A diagram of a variety of electrical components&#10;&#10;AI-generated content may be incorrect.">
            <a:extLst>
              <a:ext uri="{FF2B5EF4-FFF2-40B4-BE49-F238E27FC236}">
                <a16:creationId xmlns:a16="http://schemas.microsoft.com/office/drawing/2014/main" id="{31E05482-6125-6543-E993-F5F4BC9A18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36" y="1519394"/>
            <a:ext cx="6763958" cy="19356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3D509D6-AE39-586C-3FCF-F1BE53A2CF9E}"/>
              </a:ext>
            </a:extLst>
          </p:cNvPr>
          <p:cNvSpPr txBox="1"/>
          <p:nvPr/>
        </p:nvSpPr>
        <p:spPr>
          <a:xfrm>
            <a:off x="7753644" y="1517604"/>
            <a:ext cx="376015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SOLEIL II </a:t>
            </a:r>
          </a:p>
          <a:p>
            <a:r>
              <a:rPr lang="de-DE" dirty="0" err="1"/>
              <a:t>small</a:t>
            </a:r>
            <a:r>
              <a:rPr lang="de-DE" dirty="0"/>
              <a:t> </a:t>
            </a:r>
            <a:r>
              <a:rPr lang="de-DE" dirty="0" err="1"/>
              <a:t>magnet</a:t>
            </a:r>
            <a:r>
              <a:rPr lang="de-DE" dirty="0"/>
              <a:t> </a:t>
            </a:r>
            <a:r>
              <a:rPr lang="de-DE" dirty="0" err="1"/>
              <a:t>bore</a:t>
            </a:r>
            <a:r>
              <a:rPr lang="de-DE" dirty="0"/>
              <a:t> </a:t>
            </a:r>
            <a:r>
              <a:rPr lang="de-DE" dirty="0" err="1"/>
              <a:t>diameter</a:t>
            </a:r>
            <a:r>
              <a:rPr lang="de-DE" dirty="0"/>
              <a:t> (16 mm) and </a:t>
            </a:r>
            <a:r>
              <a:rPr lang="de-DE" dirty="0" err="1"/>
              <a:t>avery</a:t>
            </a:r>
            <a:r>
              <a:rPr lang="de-DE" dirty="0"/>
              <a:t> </a:t>
            </a:r>
            <a:r>
              <a:rPr lang="de-DE" dirty="0" err="1"/>
              <a:t>dense</a:t>
            </a:r>
            <a:r>
              <a:rPr lang="de-DE" dirty="0"/>
              <a:t> </a:t>
            </a:r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lattice</a:t>
            </a:r>
            <a:r>
              <a:rPr lang="de-DE" dirty="0"/>
              <a:t>. </a:t>
            </a:r>
          </a:p>
          <a:p>
            <a:endParaRPr lang="de-DE" dirty="0"/>
          </a:p>
          <a:p>
            <a:r>
              <a:rPr lang="de-DE" dirty="0"/>
              <a:t>110 T/m in 8 mm </a:t>
            </a:r>
            <a:r>
              <a:rPr lang="de-DE" dirty="0" err="1"/>
              <a:t>radius</a:t>
            </a:r>
            <a:endParaRPr lang="de-DE" dirty="0"/>
          </a:p>
        </p:txBody>
      </p:sp>
      <p:pic>
        <p:nvPicPr>
          <p:cNvPr id="13" name="Picture 12" descr="A diagram of a rectangular object with different shapes&#10;&#10;AI-generated content may be incorrect.">
            <a:extLst>
              <a:ext uri="{FF2B5EF4-FFF2-40B4-BE49-F238E27FC236}">
                <a16:creationId xmlns:a16="http://schemas.microsoft.com/office/drawing/2014/main" id="{82E60824-4AFC-3DC6-9093-2CC905EE8D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118" y="4087431"/>
            <a:ext cx="3442068" cy="1868762"/>
          </a:xfrm>
          <a:prstGeom prst="rect">
            <a:avLst/>
          </a:prstGeom>
        </p:spPr>
      </p:pic>
      <p:pic>
        <p:nvPicPr>
          <p:cNvPr id="15" name="Picture 14" descr="A machine on a table&#10;&#10;AI-generated content may be incorrect.">
            <a:extLst>
              <a:ext uri="{FF2B5EF4-FFF2-40B4-BE49-F238E27FC236}">
                <a16:creationId xmlns:a16="http://schemas.microsoft.com/office/drawing/2014/main" id="{842E0883-8992-A550-B1B0-E26F8DB08A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944" y="3515815"/>
            <a:ext cx="1634700" cy="257990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0200D48-1148-A93E-2F71-69F3A9BCB3D6}"/>
              </a:ext>
            </a:extLst>
          </p:cNvPr>
          <p:cNvSpPr txBox="1"/>
          <p:nvPr/>
        </p:nvSpPr>
        <p:spPr>
          <a:xfrm>
            <a:off x="577263" y="3580157"/>
            <a:ext cx="60974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Complex bends at NSLS-II</a:t>
            </a:r>
          </a:p>
        </p:txBody>
      </p:sp>
      <p:pic>
        <p:nvPicPr>
          <p:cNvPr id="19" name="Picture 18" descr="A machine with a metal object&#10;&#10;AI-generated content may be incorrect.">
            <a:extLst>
              <a:ext uri="{FF2B5EF4-FFF2-40B4-BE49-F238E27FC236}">
                <a16:creationId xmlns:a16="http://schemas.microsoft.com/office/drawing/2014/main" id="{CF914169-40AA-7790-CFF9-C865E336B1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20" y="3414922"/>
            <a:ext cx="3343742" cy="278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648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C79C-F135-47CC-8F2D-0605BB7A0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16264"/>
            <a:ext cx="10442249" cy="920538"/>
          </a:xfrm>
        </p:spPr>
        <p:txBody>
          <a:bodyPr>
            <a:normAutofit fontScale="90000"/>
          </a:bodyPr>
          <a:lstStyle/>
          <a:p>
            <a:r>
              <a:rPr lang="en-GB" dirty="0"/>
              <a:t>Permanent Magnet Quadrupoles in EPITA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8511B-8E2E-B476-0ECD-C7B3A101F7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451" y="1362321"/>
            <a:ext cx="11003098" cy="45174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The use of tunable permanent magnet based multipole elements is supported in the EPITA Project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STFC Daresbury</a:t>
            </a:r>
          </a:p>
          <a:p>
            <a:r>
              <a:rPr lang="en-US" sz="2400" dirty="0" err="1"/>
              <a:t>Kyma</a:t>
            </a:r>
            <a:endParaRPr lang="en-US" sz="2400" dirty="0"/>
          </a:p>
          <a:p>
            <a:r>
              <a:rPr lang="en-US" sz="2400" dirty="0"/>
              <a:t>DESY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GB" sz="1800" b="1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1:  ZEPTO Performance Review &amp; Accelerator Quadrupole Specification</a:t>
            </a:r>
            <a:endParaRPr lang="de-DE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1800" b="1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2:  Modular ZEPTO Product Line Engineering</a:t>
            </a:r>
            <a:endParaRPr lang="de-DE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34802-73A2-CEB1-1B52-FDC308F75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6A40A7-7A3E-446D-B5A1-E1DD50C94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5</a:t>
            </a:r>
            <a:r>
              <a:rPr lang="en-US" baseline="30000" dirty="0"/>
              <a:t>th</a:t>
            </a:r>
            <a:r>
              <a:rPr lang="en-US" dirty="0"/>
              <a:t> Annual Meeting, CERN, 22</a:t>
            </a:r>
            <a:r>
              <a:rPr lang="en-US" baseline="30000" dirty="0"/>
              <a:t>nd</a:t>
            </a:r>
            <a:r>
              <a:rPr lang="en-US" dirty="0"/>
              <a:t> October 2025</a:t>
            </a:r>
          </a:p>
        </p:txBody>
      </p:sp>
      <p:pic>
        <p:nvPicPr>
          <p:cNvPr id="7" name="Picture 6" descr="A close-up of a machine&#10;&#10;AI-generated content may be incorrect.">
            <a:extLst>
              <a:ext uri="{FF2B5EF4-FFF2-40B4-BE49-F238E27FC236}">
                <a16:creationId xmlns:a16="http://schemas.microsoft.com/office/drawing/2014/main" id="{D5F7EA1C-33E6-701B-59CC-F64689C357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981" y="1948441"/>
            <a:ext cx="2512544" cy="399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29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34802-73A2-CEB1-1B52-FDC308F75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6A40A7-7A3E-446D-B5A1-E1DD50C94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5</a:t>
            </a:r>
            <a:r>
              <a:rPr lang="en-US" baseline="30000" dirty="0"/>
              <a:t>th</a:t>
            </a:r>
            <a:r>
              <a:rPr lang="en-US" dirty="0"/>
              <a:t> Annual Meeting, CERN, 22</a:t>
            </a:r>
            <a:r>
              <a:rPr lang="en-US" baseline="30000" dirty="0"/>
              <a:t>nd</a:t>
            </a:r>
            <a:r>
              <a:rPr lang="en-US" dirty="0"/>
              <a:t> October 2025</a:t>
            </a:r>
          </a:p>
        </p:txBody>
      </p:sp>
      <p:sp>
        <p:nvSpPr>
          <p:cNvPr id="8" name="PETRA IV.">
            <a:extLst>
              <a:ext uri="{FF2B5EF4-FFF2-40B4-BE49-F238E27FC236}">
                <a16:creationId xmlns:a16="http://schemas.microsoft.com/office/drawing/2014/main" id="{0C5166D8-D680-1161-B54A-B1264DC53A2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18323"/>
            <a:ext cx="11376026" cy="972092"/>
          </a:xfrm>
          <a:prstGeom prst="rect">
            <a:avLst/>
          </a:prstGeom>
          <a:solidFill>
            <a:srgbClr val="FFFFFF"/>
          </a:solidFill>
        </p:spPr>
        <p:txBody>
          <a:bodyPr>
            <a:noAutofit/>
          </a:bodyPr>
          <a:lstStyle/>
          <a:p>
            <a:pPr lvl="1"/>
            <a:r>
              <a:rPr lang="en-GB" sz="3600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Alternative options for the pre-accelerator: the ESRF LINAC upgrade</a:t>
            </a:r>
            <a:endParaRPr sz="3600" dirty="0">
              <a:solidFill>
                <a:srgbClr val="0000FF"/>
              </a:solidFill>
              <a:latin typeface="+mj-lt"/>
              <a:cs typeface="Calibri" panose="020F0502020204030204" pitchFamily="34" charset="0"/>
            </a:endParaRPr>
          </a:p>
        </p:txBody>
      </p:sp>
      <p:pic>
        <p:nvPicPr>
          <p:cNvPr id="12" name="Picture 11" descr="A blueprint of a circular structure&#10;&#10;AI-generated content may be incorrect.">
            <a:extLst>
              <a:ext uri="{FF2B5EF4-FFF2-40B4-BE49-F238E27FC236}">
                <a16:creationId xmlns:a16="http://schemas.microsoft.com/office/drawing/2014/main" id="{871C91DE-B0CA-54DA-5F5C-0CF660B58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1561421"/>
            <a:ext cx="5458587" cy="399153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276495F-2FDF-63C2-CF4D-AAB5706683AE}"/>
              </a:ext>
            </a:extLst>
          </p:cNvPr>
          <p:cNvSpPr txBox="1"/>
          <p:nvPr/>
        </p:nvSpPr>
        <p:spPr>
          <a:xfrm>
            <a:off x="6400800" y="2085174"/>
            <a:ext cx="518729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Full energy injector with a 6 GeV LINAC</a:t>
            </a:r>
          </a:p>
          <a:p>
            <a:endParaRPr lang="en-US" dirty="0"/>
          </a:p>
          <a:p>
            <a:r>
              <a:rPr lang="en-US" dirty="0"/>
              <a:t>C-band</a:t>
            </a:r>
          </a:p>
          <a:p>
            <a:r>
              <a:rPr lang="en-US" dirty="0"/>
              <a:t>Cool structures (LN</a:t>
            </a:r>
            <a:r>
              <a:rPr lang="en-US" baseline="-25000" dirty="0"/>
              <a:t>2</a:t>
            </a:r>
            <a:r>
              <a:rPr lang="en-US" dirty="0"/>
              <a:t>)</a:t>
            </a:r>
          </a:p>
          <a:p>
            <a:r>
              <a:rPr lang="en-US" dirty="0"/>
              <a:t>84 MV/m</a:t>
            </a:r>
          </a:p>
          <a:p>
            <a:r>
              <a:rPr lang="en-US" dirty="0"/>
              <a:t>~100 m length</a:t>
            </a:r>
          </a:p>
          <a:p>
            <a:r>
              <a:rPr lang="de-DE" dirty="0"/>
              <a:t>4-10 Hz </a:t>
            </a:r>
            <a:r>
              <a:rPr lang="de-DE" dirty="0" err="1"/>
              <a:t>rep</a:t>
            </a:r>
            <a:r>
              <a:rPr lang="de-DE" dirty="0"/>
              <a:t>. rate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ACE088-8D60-EAB8-36A5-2BADFD8F8B61}"/>
              </a:ext>
            </a:extLst>
          </p:cNvPr>
          <p:cNvSpPr txBox="1"/>
          <p:nvPr/>
        </p:nvSpPr>
        <p:spPr>
          <a:xfrm>
            <a:off x="6525513" y="4456083"/>
            <a:ext cx="49009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 shortest, cheapest and less consuming solution is a </a:t>
            </a:r>
            <a:r>
              <a:rPr lang="en-US" dirty="0" err="1"/>
              <a:t>cryo</a:t>
            </a:r>
            <a:r>
              <a:rPr lang="en-US" dirty="0"/>
              <a:t> C-band </a:t>
            </a:r>
            <a:r>
              <a:rPr lang="en-US" dirty="0" err="1"/>
              <a:t>distrib</a:t>
            </a:r>
            <a:r>
              <a:rPr lang="en-US" dirty="0"/>
              <a:t>. coupling acc. structure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5855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848527" y="6580799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90" name="PETRA IV."/>
          <p:cNvSpPr txBox="1">
            <a:spLocks noGrp="1"/>
          </p:cNvSpPr>
          <p:nvPr>
            <p:ph type="title"/>
          </p:nvPr>
        </p:nvSpPr>
        <p:spPr>
          <a:xfrm>
            <a:off x="407987" y="318323"/>
            <a:ext cx="11376026" cy="461665"/>
          </a:xfrm>
          <a:prstGeom prst="rect">
            <a:avLst/>
          </a:prstGeom>
          <a:solidFill>
            <a:srgbClr val="FFFFFF"/>
          </a:solidFill>
        </p:spPr>
        <p:txBody>
          <a:bodyPr>
            <a:noAutofit/>
          </a:bodyPr>
          <a:lstStyle/>
          <a:p>
            <a:pPr lvl="1"/>
            <a:r>
              <a:rPr lang="en-GB" sz="3600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Alternative options for the pre-accelerator: LPA  injector</a:t>
            </a:r>
            <a:endParaRPr sz="3600" dirty="0">
              <a:solidFill>
                <a:srgbClr val="0000FF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C6F37C-3A28-4FDD-BF20-D2C12442F0D7}"/>
              </a:ext>
            </a:extLst>
          </p:cNvPr>
          <p:cNvSpPr txBox="1"/>
          <p:nvPr/>
        </p:nvSpPr>
        <p:spPr>
          <a:xfrm flipH="1">
            <a:off x="5444837" y="1196845"/>
            <a:ext cx="6633556" cy="20313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Building on the strong R&amp;D for the development of LPA at DESY, we propose to build a 6 GeV LPA injector for PETRA IV.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Challenges addressed with the RF </a:t>
            </a:r>
            <a:r>
              <a:rPr kumimoji="0" lang="en-US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dechirper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 experiment at LUX DESY and 450 MeV injection in </a:t>
            </a:r>
            <a:r>
              <a:rPr lang="en-US" b="1" dirty="0"/>
              <a:t>D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ESY II by mid 2026</a:t>
            </a:r>
            <a:endParaRPr kumimoji="0" lang="de-DE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233F35-BAE8-446F-B347-D9AE765B6361}"/>
              </a:ext>
            </a:extLst>
          </p:cNvPr>
          <p:cNvSpPr txBox="1"/>
          <p:nvPr/>
        </p:nvSpPr>
        <p:spPr>
          <a:xfrm>
            <a:off x="431460" y="5658108"/>
            <a:ext cx="2873038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Arial"/>
              </a:rPr>
              <a:t>Simulations courtesy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Arial"/>
              </a:rPr>
              <a:t>A. de la Ossa, S. Antipov</a:t>
            </a:r>
            <a:endParaRPr kumimoji="0" lang="de-DE" sz="1800" b="1" i="1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+mj-lt"/>
              <a:ea typeface="+mj-ea"/>
              <a:cs typeface="+mj-cs"/>
              <a:sym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696AE2-3BE5-694F-B161-7AB748B0C8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4306" y="3982893"/>
            <a:ext cx="8357461" cy="25979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CB5C13E-9F0D-4379-B5CD-B201BB0D81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124" y="831838"/>
            <a:ext cx="1746580" cy="30237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0708C87-DFA6-4830-8D63-202E062ED0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294" y="1981504"/>
            <a:ext cx="9190762" cy="30237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1ADAAFC-6E09-4D68-971A-796095056379}"/>
              </a:ext>
            </a:extLst>
          </p:cNvPr>
          <p:cNvSpPr txBox="1"/>
          <p:nvPr/>
        </p:nvSpPr>
        <p:spPr>
          <a:xfrm>
            <a:off x="6671387" y="3856368"/>
            <a:ext cx="3170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Nature , April 2025</a:t>
            </a:r>
            <a:endParaRPr lang="de-DE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A diagram of a circular structure&#10;&#10;AI-generated content may be incorrect.">
            <a:extLst>
              <a:ext uri="{FF2B5EF4-FFF2-40B4-BE49-F238E27FC236}">
                <a16:creationId xmlns:a16="http://schemas.microsoft.com/office/drawing/2014/main" id="{702996B2-F2CF-A34B-2130-03C6B6B7A4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8" y="2031069"/>
            <a:ext cx="3381622" cy="3054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8204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C79C-F135-47CC-8F2D-0605BB7A0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111" y="181559"/>
            <a:ext cx="10749897" cy="920538"/>
          </a:xfrm>
        </p:spPr>
        <p:txBody>
          <a:bodyPr>
            <a:normAutofit fontScale="90000"/>
          </a:bodyPr>
          <a:lstStyle/>
          <a:p>
            <a:r>
              <a:rPr lang="en-GB" dirty="0"/>
              <a:t>The Low Emittance Ring (LER) workshops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34802-73A2-CEB1-1B52-FDC308F75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6A40A7-7A3E-446D-B5A1-E1DD50C94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5</a:t>
            </a:r>
            <a:r>
              <a:rPr lang="en-US" baseline="30000" dirty="0"/>
              <a:t>th</a:t>
            </a:r>
            <a:r>
              <a:rPr lang="en-US" dirty="0"/>
              <a:t> Annual Meeting, CERN, 22</a:t>
            </a:r>
            <a:r>
              <a:rPr lang="en-US" baseline="30000" dirty="0"/>
              <a:t>nd</a:t>
            </a:r>
            <a:r>
              <a:rPr lang="en-US" dirty="0"/>
              <a:t> October 2025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62D90F-EF7B-4D84-A4D8-ABFE3A986E0C}"/>
              </a:ext>
            </a:extLst>
          </p:cNvPr>
          <p:cNvSpPr/>
          <p:nvPr/>
        </p:nvSpPr>
        <p:spPr>
          <a:xfrm>
            <a:off x="717848" y="965632"/>
            <a:ext cx="10554056" cy="501675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600" b="1" dirty="0"/>
              <a:t>1</a:t>
            </a:r>
            <a:r>
              <a:rPr lang="en-US" sz="1600" b="1" baseline="30000" dirty="0"/>
              <a:t>th </a:t>
            </a:r>
            <a:r>
              <a:rPr lang="en-US" sz="1600" b="1" dirty="0"/>
              <a:t>Low Emittance Rings Workshop,</a:t>
            </a:r>
            <a:r>
              <a:rPr lang="en-US" sz="1600" dirty="0"/>
              <a:t> 12-15 January 2010 CERN – participants 70</a:t>
            </a:r>
          </a:p>
          <a:p>
            <a:r>
              <a:rPr lang="en-US" sz="1600" dirty="0">
                <a:hlinkClick r:id="rId2"/>
              </a:rPr>
              <a:t>https://ler2010.web.cern.ch/</a:t>
            </a:r>
            <a:endParaRPr lang="en-US" sz="1600" b="1" dirty="0"/>
          </a:p>
          <a:p>
            <a:r>
              <a:rPr lang="en-US" sz="1600" b="1" dirty="0"/>
              <a:t>2</a:t>
            </a:r>
            <a:r>
              <a:rPr lang="en-US" sz="1600" b="1" baseline="30000" dirty="0"/>
              <a:t>th </a:t>
            </a:r>
            <a:r>
              <a:rPr lang="en-US" sz="1600" b="1" dirty="0"/>
              <a:t>Low Emittance Rings Workshop,</a:t>
            </a:r>
            <a:r>
              <a:rPr lang="en-US" sz="1600" dirty="0"/>
              <a:t> 3-5 October 2011 Heraklion, Crete</a:t>
            </a:r>
          </a:p>
          <a:p>
            <a:r>
              <a:rPr lang="en-US" sz="1600" dirty="0"/>
              <a:t> </a:t>
            </a:r>
            <a:r>
              <a:rPr lang="en-US" sz="1600" dirty="0">
                <a:hlinkClick r:id="rId3"/>
              </a:rPr>
              <a:t>https://lowering2011.web.cern.ch/</a:t>
            </a:r>
            <a:endParaRPr lang="en-US" sz="1600" dirty="0"/>
          </a:p>
          <a:p>
            <a:r>
              <a:rPr lang="en-US" sz="1600" b="1" dirty="0"/>
              <a:t>3</a:t>
            </a:r>
            <a:r>
              <a:rPr lang="en-US" sz="1600" b="1" baseline="30000" dirty="0"/>
              <a:t>th </a:t>
            </a:r>
            <a:r>
              <a:rPr lang="en-US" sz="1600" b="1" dirty="0"/>
              <a:t>Low Emittance Rings Workshop  </a:t>
            </a:r>
            <a:r>
              <a:rPr lang="en-US" sz="1600" dirty="0"/>
              <a:t>8-10 July 2013  Oxford University – participants 80</a:t>
            </a:r>
          </a:p>
          <a:p>
            <a:r>
              <a:rPr lang="en-US" sz="1600" dirty="0">
                <a:hlinkClick r:id="rId4"/>
              </a:rPr>
              <a:t>https://indico.cern.ch/event/247069/overview</a:t>
            </a:r>
            <a:r>
              <a:rPr lang="en-US" sz="1600" dirty="0"/>
              <a:t>  (</a:t>
            </a:r>
            <a:r>
              <a:rPr lang="en-US" sz="1600" dirty="0">
                <a:solidFill>
                  <a:srgbClr val="FF0000"/>
                </a:solidFill>
              </a:rPr>
              <a:t>EuCARD-2</a:t>
            </a:r>
            <a:r>
              <a:rPr lang="en-US" sz="1600" dirty="0"/>
              <a:t>)</a:t>
            </a:r>
            <a:endParaRPr lang="en-US" sz="1600" b="1" dirty="0"/>
          </a:p>
          <a:p>
            <a:r>
              <a:rPr lang="en-US" sz="1600" b="1" dirty="0"/>
              <a:t>4</a:t>
            </a:r>
            <a:r>
              <a:rPr lang="en-US" sz="1600" b="1" baseline="30000" dirty="0"/>
              <a:t>th </a:t>
            </a:r>
            <a:r>
              <a:rPr lang="en-US" sz="1600" b="1" dirty="0"/>
              <a:t>Low Emittance Rings Workshop, </a:t>
            </a:r>
            <a:r>
              <a:rPr lang="is-IS" sz="1600" dirty="0"/>
              <a:t>17-19 September 2014,</a:t>
            </a:r>
            <a:r>
              <a:rPr lang="en-US" sz="1600" b="1" dirty="0"/>
              <a:t> </a:t>
            </a:r>
            <a:r>
              <a:rPr lang="en-US" sz="1600" dirty="0"/>
              <a:t>INFN-LNF Frascati – participants 67</a:t>
            </a:r>
            <a:r>
              <a:rPr lang="en-US" sz="1600" b="1" dirty="0"/>
              <a:t> </a:t>
            </a:r>
            <a:r>
              <a:rPr lang="en-US" sz="1600" dirty="0">
                <a:hlinkClick r:id="rId5"/>
              </a:rPr>
              <a:t>https://agenda.infn.it/event/7766/</a:t>
            </a:r>
            <a:r>
              <a:rPr lang="en-US" sz="1600" b="1" dirty="0"/>
              <a:t> </a:t>
            </a:r>
            <a:r>
              <a:rPr lang="en-US" sz="1600" dirty="0"/>
              <a:t>(</a:t>
            </a:r>
            <a:r>
              <a:rPr lang="en-US" sz="1600" dirty="0">
                <a:solidFill>
                  <a:srgbClr val="FF0000"/>
                </a:solidFill>
              </a:rPr>
              <a:t>EuCARD-2</a:t>
            </a:r>
            <a:r>
              <a:rPr lang="en-US" sz="1600" dirty="0"/>
              <a:t>)</a:t>
            </a:r>
          </a:p>
          <a:p>
            <a:r>
              <a:rPr lang="en-US" sz="1600" b="1" dirty="0"/>
              <a:t>5</a:t>
            </a:r>
            <a:r>
              <a:rPr lang="en-US" sz="1600" b="1" baseline="30000" dirty="0"/>
              <a:t>th </a:t>
            </a:r>
            <a:r>
              <a:rPr lang="en-US" sz="1600" b="1" dirty="0"/>
              <a:t>Low Emittance Rings Workshop, </a:t>
            </a:r>
            <a:r>
              <a:rPr lang="is-IS" sz="1600" dirty="0"/>
              <a:t>15-17 September 2015 ESRF, Grenoble </a:t>
            </a:r>
          </a:p>
          <a:p>
            <a:r>
              <a:rPr lang="en-US" sz="1600" dirty="0">
                <a:hlinkClick r:id="rId6"/>
              </a:rPr>
              <a:t>https://indico.cern.ch/event/395487/overview</a:t>
            </a:r>
            <a:r>
              <a:rPr lang="en-US" sz="1600" dirty="0"/>
              <a:t> (</a:t>
            </a:r>
            <a:r>
              <a:rPr lang="en-US" sz="1600" dirty="0">
                <a:solidFill>
                  <a:srgbClr val="FF0000"/>
                </a:solidFill>
              </a:rPr>
              <a:t>EuCARD-2</a:t>
            </a:r>
            <a:r>
              <a:rPr lang="en-US" sz="1600" dirty="0"/>
              <a:t>) </a:t>
            </a:r>
            <a:endParaRPr lang="en-US" sz="1600" b="1" dirty="0"/>
          </a:p>
          <a:p>
            <a:r>
              <a:rPr lang="en-US" sz="1600" b="1" dirty="0"/>
              <a:t>6</a:t>
            </a:r>
            <a:r>
              <a:rPr lang="en-US" sz="1600" b="1" baseline="30000" dirty="0"/>
              <a:t>th </a:t>
            </a:r>
            <a:r>
              <a:rPr lang="en-US" sz="1600" b="1" dirty="0"/>
              <a:t>Low Emittance Rings Workshop, </a:t>
            </a:r>
            <a:r>
              <a:rPr lang="en-US" sz="1600" dirty="0"/>
              <a:t>26-28 October 2016, Synchrotron SOLEIL </a:t>
            </a:r>
          </a:p>
          <a:p>
            <a:r>
              <a:rPr lang="en-US" sz="1600" dirty="0">
                <a:hlinkClick r:id="rId7"/>
              </a:rPr>
              <a:t>https://www.synchrotron-soleil.fr/en/events/low-emittance-rings-workshop-2016</a:t>
            </a:r>
            <a:r>
              <a:rPr lang="en-US" sz="1600" dirty="0"/>
              <a:t> (</a:t>
            </a:r>
            <a:r>
              <a:rPr lang="en-US" sz="1600" dirty="0">
                <a:solidFill>
                  <a:srgbClr val="FF0000"/>
                </a:solidFill>
              </a:rPr>
              <a:t>EuCARD-2</a:t>
            </a:r>
            <a:r>
              <a:rPr lang="en-US" sz="1600" dirty="0"/>
              <a:t>)</a:t>
            </a:r>
          </a:p>
          <a:p>
            <a:r>
              <a:rPr lang="en-US" sz="1600" b="1" dirty="0"/>
              <a:t>7</a:t>
            </a:r>
            <a:r>
              <a:rPr lang="en-US" sz="1600" b="1" baseline="30000" dirty="0"/>
              <a:t>th</a:t>
            </a:r>
            <a:r>
              <a:rPr lang="en-US" sz="1600" b="1" dirty="0"/>
              <a:t> LER Workshop, </a:t>
            </a:r>
            <a:r>
              <a:rPr lang="en-US" sz="1600" dirty="0"/>
              <a:t>15-17 January 2018 CERN</a:t>
            </a:r>
          </a:p>
          <a:p>
            <a:r>
              <a:rPr lang="en-US" sz="1600" dirty="0">
                <a:hlinkClick r:id="rId8"/>
              </a:rPr>
              <a:t>https://indico.cern.ch/event/671745/</a:t>
            </a:r>
            <a:r>
              <a:rPr lang="en-US" sz="1600" dirty="0"/>
              <a:t> (</a:t>
            </a:r>
            <a:r>
              <a:rPr lang="en-US" sz="1600" dirty="0">
                <a:solidFill>
                  <a:srgbClr val="C00000"/>
                </a:solidFill>
              </a:rPr>
              <a:t>ARIES</a:t>
            </a:r>
            <a:r>
              <a:rPr lang="en-US" sz="1600" dirty="0"/>
              <a:t>)</a:t>
            </a:r>
          </a:p>
          <a:p>
            <a:r>
              <a:rPr lang="en-US" sz="1600" b="1" dirty="0"/>
              <a:t>8</a:t>
            </a:r>
            <a:r>
              <a:rPr lang="en-US" sz="1600" b="1" baseline="30000" dirty="0"/>
              <a:t>th</a:t>
            </a:r>
            <a:r>
              <a:rPr lang="en-US" sz="1600" b="1" dirty="0"/>
              <a:t> LER Workshop </a:t>
            </a:r>
            <a:r>
              <a:rPr lang="en-US" sz="1600" dirty="0"/>
              <a:t>26-30 October 2020 INFN-LNF Frascati  (</a:t>
            </a:r>
            <a:r>
              <a:rPr lang="en-US" sz="1600" b="1" dirty="0"/>
              <a:t>held remotely) </a:t>
            </a:r>
            <a:r>
              <a:rPr lang="en-US" sz="1600" dirty="0"/>
              <a:t>(</a:t>
            </a:r>
            <a:r>
              <a:rPr lang="en-US" sz="1600" dirty="0">
                <a:solidFill>
                  <a:srgbClr val="C00000"/>
                </a:solidFill>
              </a:rPr>
              <a:t>ARIES</a:t>
            </a:r>
            <a:r>
              <a:rPr lang="en-US" sz="1600" dirty="0"/>
              <a:t>) – participants 160</a:t>
            </a:r>
          </a:p>
          <a:p>
            <a:r>
              <a:rPr lang="en-US" sz="1600" dirty="0">
                <a:hlinkClick r:id="rId9"/>
              </a:rPr>
              <a:t>https://agenda.infn.it/event/20813/overview</a:t>
            </a:r>
            <a:endParaRPr lang="en-US" sz="1600" dirty="0"/>
          </a:p>
          <a:p>
            <a:r>
              <a:rPr lang="en-US" sz="1600" b="1" dirty="0"/>
              <a:t>9</a:t>
            </a:r>
            <a:r>
              <a:rPr lang="en-US" sz="1600" b="1" baseline="30000" dirty="0"/>
              <a:t>th</a:t>
            </a:r>
            <a:r>
              <a:rPr lang="en-US" sz="1600" b="1" dirty="0"/>
              <a:t> LER Workshop </a:t>
            </a:r>
            <a:r>
              <a:rPr lang="en-US" sz="1600" dirty="0"/>
              <a:t>13-16 February 2024 CERN (</a:t>
            </a:r>
            <a:r>
              <a:rPr lang="en-US" sz="1600" dirty="0">
                <a:solidFill>
                  <a:srgbClr val="00B050"/>
                </a:solidFill>
              </a:rPr>
              <a:t>I-FAST</a:t>
            </a:r>
            <a:r>
              <a:rPr lang="en-US" sz="1600" dirty="0"/>
              <a:t>) – participants 99</a:t>
            </a:r>
          </a:p>
          <a:p>
            <a:r>
              <a:rPr lang="en-US" sz="1600" dirty="0">
                <a:hlinkClick r:id="rId10"/>
              </a:rPr>
              <a:t>https://indico.cern.ch/event/1326603</a:t>
            </a:r>
            <a:r>
              <a:rPr lang="en-US" sz="1600" dirty="0"/>
              <a:t> </a:t>
            </a:r>
          </a:p>
          <a:p>
            <a:r>
              <a:rPr lang="en-US" sz="1600" b="1" dirty="0"/>
              <a:t>10</a:t>
            </a:r>
            <a:r>
              <a:rPr lang="en-US" sz="1600" b="1" baseline="30000" dirty="0"/>
              <a:t>th</a:t>
            </a:r>
            <a:r>
              <a:rPr lang="en-US" sz="1600" b="1" dirty="0"/>
              <a:t> LER Workshop </a:t>
            </a:r>
            <a:r>
              <a:rPr lang="en-US" sz="1600" dirty="0"/>
              <a:t>8-10 October 2025 DESY (</a:t>
            </a:r>
            <a:r>
              <a:rPr lang="en-US" sz="1600" dirty="0">
                <a:solidFill>
                  <a:srgbClr val="00B050"/>
                </a:solidFill>
              </a:rPr>
              <a:t>I-FAST</a:t>
            </a:r>
            <a:r>
              <a:rPr lang="en-US" sz="1600" dirty="0"/>
              <a:t>) – participants 93</a:t>
            </a:r>
          </a:p>
          <a:p>
            <a:r>
              <a:rPr lang="de-DE" sz="1600" dirty="0">
                <a:solidFill>
                  <a:srgbClr val="FF0000"/>
                </a:solidFill>
                <a:hlinkClick r:id="rId11"/>
              </a:rPr>
              <a:t>https://indico.desy.de/event/49686/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351792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C79C-F135-47CC-8F2D-0605BB7A0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721" y="216264"/>
            <a:ext cx="11424558" cy="920538"/>
          </a:xfrm>
        </p:spPr>
        <p:txBody>
          <a:bodyPr>
            <a:normAutofit fontScale="90000"/>
          </a:bodyPr>
          <a:lstStyle/>
          <a:p>
            <a:r>
              <a:rPr lang="en-GB" dirty="0"/>
              <a:t>10</a:t>
            </a:r>
            <a:r>
              <a:rPr lang="en-GB" baseline="30000" dirty="0"/>
              <a:t>th</a:t>
            </a:r>
            <a:r>
              <a:rPr lang="en-GB" dirty="0"/>
              <a:t> LER workshop at DESY 8</a:t>
            </a:r>
            <a:r>
              <a:rPr lang="en-GB" baseline="30000" dirty="0"/>
              <a:t>th</a:t>
            </a:r>
            <a:r>
              <a:rPr lang="en-GB" dirty="0"/>
              <a:t>-10</a:t>
            </a:r>
            <a:r>
              <a:rPr lang="en-GB" baseline="30000" dirty="0"/>
              <a:t>th</a:t>
            </a:r>
            <a:r>
              <a:rPr lang="en-GB" dirty="0"/>
              <a:t> Oct.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34802-73A2-CEB1-1B52-FDC308F75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6A40A7-7A3E-446D-B5A1-E1DD50C94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5</a:t>
            </a:r>
            <a:r>
              <a:rPr lang="en-US" baseline="30000" dirty="0"/>
              <a:t>th</a:t>
            </a:r>
            <a:r>
              <a:rPr lang="en-US" dirty="0"/>
              <a:t> Annual Meeting, CERN, 22</a:t>
            </a:r>
            <a:r>
              <a:rPr lang="en-US" baseline="30000" dirty="0"/>
              <a:t>nd</a:t>
            </a:r>
            <a:r>
              <a:rPr lang="en-US" dirty="0"/>
              <a:t> October 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019325-EE56-40AD-9331-3D06217868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78" y="980902"/>
            <a:ext cx="4503756" cy="496269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5756853-6C0F-42AA-9DE9-A4EFE47B1588}"/>
              </a:ext>
            </a:extLst>
          </p:cNvPr>
          <p:cNvSpPr/>
          <p:nvPr/>
        </p:nvSpPr>
        <p:spPr>
          <a:xfrm>
            <a:off x="674420" y="5148708"/>
            <a:ext cx="40463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</a:rPr>
              <a:t>https://indico.desy.de/event/49686/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CF9761-85A1-46C4-A741-B452943E9A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926" y="972356"/>
            <a:ext cx="3386566" cy="25399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EA1B4E-F632-4E86-84FD-7772E65DE5F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925" y="3555972"/>
            <a:ext cx="3386567" cy="25399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0B746C8-0AE5-4F13-958D-BAB5E54941B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91966" y="1571946"/>
            <a:ext cx="3617883" cy="271341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8AEB4DD-EB00-4481-A9FE-925B1D8A281F}"/>
              </a:ext>
            </a:extLst>
          </p:cNvPr>
          <p:cNvSpPr txBox="1"/>
          <p:nvPr/>
        </p:nvSpPr>
        <p:spPr>
          <a:xfrm>
            <a:off x="8242494" y="4794045"/>
            <a:ext cx="36361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series will continue with </a:t>
            </a:r>
          </a:p>
          <a:p>
            <a:pPr algn="ctr"/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from the labs:</a:t>
            </a:r>
          </a:p>
          <a:p>
            <a:pPr algn="ctr"/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2027 PSI</a:t>
            </a:r>
          </a:p>
          <a:p>
            <a:pPr algn="ctr"/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2028 ELETTRA</a:t>
            </a:r>
          </a:p>
          <a:p>
            <a:pPr algn="ctr"/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DESY/CERN/ESRF</a:t>
            </a:r>
            <a:endParaRPr lang="de-DE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07878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C79C-F135-47CC-8F2D-0605BB7A0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264"/>
            <a:ext cx="8137800" cy="920538"/>
          </a:xfrm>
        </p:spPr>
        <p:txBody>
          <a:bodyPr>
            <a:normAutofit fontScale="90000"/>
          </a:bodyPr>
          <a:lstStyle/>
          <a:p>
            <a:r>
              <a:rPr lang="en-GB" dirty="0"/>
              <a:t>Conclusions and perspectives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8511B-8E2E-B476-0ECD-C7B3A101F7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451" y="1674609"/>
            <a:ext cx="11003098" cy="35087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Ultra low emittance ring community is very active with several projects </a:t>
            </a:r>
          </a:p>
          <a:p>
            <a:pPr marL="0" indent="0">
              <a:buNone/>
            </a:pPr>
            <a:r>
              <a:rPr lang="en-US" sz="2400" dirty="0"/>
              <a:t>being commissioned (APS-U, HEPS, SLS II)</a:t>
            </a:r>
          </a:p>
          <a:p>
            <a:pPr marL="0" indent="0">
              <a:buNone/>
            </a:pPr>
            <a:r>
              <a:rPr lang="en-US" sz="2400" dirty="0"/>
              <a:t>funded (ELETTRA 2.0, Diamond II, KOREA-4GSR) </a:t>
            </a:r>
          </a:p>
          <a:p>
            <a:pPr marL="0" indent="0">
              <a:buNone/>
            </a:pPr>
            <a:r>
              <a:rPr lang="en-US" sz="2400" dirty="0"/>
              <a:t>in TDR/CDR phase (PETRA IV, SOLEIL-II, ALBA-II, ..)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sym typeface="Arial"/>
              </a:rPr>
              <a:t>WP7 Task 7.2 has supported and fostered interactions in the community of ultralow emittance rings in the last 4 years, with about 15 workshops and experimental sessions</a:t>
            </a:r>
          </a:p>
          <a:p>
            <a:pPr marL="0" indent="0">
              <a:buNone/>
            </a:pPr>
            <a:endParaRPr lang="en-US" sz="1000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34802-73A2-CEB1-1B52-FDC308F75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321DA47-7400-46CB-A195-D70FF05B5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5</a:t>
            </a:r>
            <a:r>
              <a:rPr lang="en-US" baseline="30000" dirty="0"/>
              <a:t>th</a:t>
            </a:r>
            <a:r>
              <a:rPr lang="en-US" dirty="0"/>
              <a:t> Annual Meeting, CERN, 22</a:t>
            </a:r>
            <a:r>
              <a:rPr lang="en-US" baseline="30000" dirty="0"/>
              <a:t>nd</a:t>
            </a:r>
            <a:r>
              <a:rPr lang="en-US" dirty="0"/>
              <a:t> October 2025</a:t>
            </a:r>
          </a:p>
        </p:txBody>
      </p:sp>
    </p:spTree>
    <p:extLst>
      <p:ext uri="{BB962C8B-B14F-4D97-AF65-F5344CB8AC3E}">
        <p14:creationId xmlns:p14="http://schemas.microsoft.com/office/powerpoint/2010/main" val="3159280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DA022-97A3-87F7-1807-945BA31BD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9722006" cy="920538"/>
          </a:xfrm>
        </p:spPr>
        <p:txBody>
          <a:bodyPr>
            <a:normAutofit/>
          </a:bodyPr>
          <a:lstStyle/>
          <a:p>
            <a:r>
              <a:rPr lang="fr-CH" dirty="0" err="1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5BA73-5654-BD34-2EFE-2B97D284F8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268"/>
            <a:ext cx="10515600" cy="3602362"/>
          </a:xfrm>
        </p:spPr>
        <p:txBody>
          <a:bodyPr>
            <a:normAutofit fontScale="85000" lnSpcReduction="20000"/>
          </a:bodyPr>
          <a:lstStyle/>
          <a:p>
            <a:r>
              <a:rPr lang="en-US" i="1" dirty="0"/>
              <a:t>Ongoing upgrades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US" i="1" dirty="0"/>
              <a:t>Ultra-low emittance rings challenges</a:t>
            </a:r>
          </a:p>
          <a:p>
            <a:pPr marL="0" indent="0">
              <a:buNone/>
            </a:pPr>
            <a:r>
              <a:rPr lang="en-US" i="1" dirty="0"/>
              <a:t>	design and technology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US" i="1" dirty="0"/>
              <a:t>Ultra-low emittance rings network</a:t>
            </a:r>
          </a:p>
          <a:p>
            <a:pPr marL="0" indent="0">
              <a:buNone/>
            </a:pPr>
            <a:r>
              <a:rPr lang="en-US" i="1" dirty="0"/>
              <a:t>	summary of IFAST activities in Task 7.2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US" i="1" dirty="0"/>
              <a:t>Conclusions and future work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CC588C-CDB5-E961-5DEC-18932BECC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E7AE314-AD14-4E6F-8E9C-9D9E01D72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5</a:t>
            </a:r>
            <a:r>
              <a:rPr lang="en-US" baseline="30000" dirty="0"/>
              <a:t>th</a:t>
            </a:r>
            <a:r>
              <a:rPr lang="en-US" dirty="0"/>
              <a:t> Annual Meeting, CERN, 22</a:t>
            </a:r>
            <a:r>
              <a:rPr lang="en-US" baseline="30000" dirty="0"/>
              <a:t>nd</a:t>
            </a:r>
            <a:r>
              <a:rPr lang="en-US" dirty="0"/>
              <a:t> October 2025</a:t>
            </a:r>
          </a:p>
        </p:txBody>
      </p:sp>
    </p:spTree>
    <p:extLst>
      <p:ext uri="{BB962C8B-B14F-4D97-AF65-F5344CB8AC3E}">
        <p14:creationId xmlns:p14="http://schemas.microsoft.com/office/powerpoint/2010/main" val="1157426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145102-990E-4D60-A645-876F45F9FD85}"/>
              </a:ext>
            </a:extLst>
          </p:cNvPr>
          <p:cNvSpPr txBox="1"/>
          <p:nvPr/>
        </p:nvSpPr>
        <p:spPr>
          <a:xfrm>
            <a:off x="1388376" y="1705611"/>
            <a:ext cx="10577475" cy="39703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2800" dirty="0"/>
              <a:t>Special thanks to Y. Papaphilippou (CERN) </a:t>
            </a:r>
          </a:p>
          <a:p>
            <a:pPr defTabSz="457200">
              <a:defRPr/>
            </a:pPr>
            <a:endParaRPr lang="en-US" sz="2800" dirty="0"/>
          </a:p>
          <a:p>
            <a:pPr defTabSz="457200">
              <a:defRPr/>
            </a:pPr>
            <a:r>
              <a:rPr lang="en-US" sz="2800" dirty="0"/>
              <a:t>and</a:t>
            </a:r>
          </a:p>
          <a:p>
            <a:pPr defTabSz="457200">
              <a:defRPr/>
            </a:pPr>
            <a:endParaRPr lang="en-US" sz="2800" dirty="0"/>
          </a:p>
          <a:p>
            <a:pPr defTabSz="457200">
              <a:defRPr/>
            </a:pPr>
            <a:r>
              <a:rPr lang="en-US" sz="2800" dirty="0"/>
              <a:t>M. </a:t>
            </a:r>
            <a:r>
              <a:rPr lang="en-US" sz="2800" dirty="0" err="1"/>
              <a:t>Vrenatar</a:t>
            </a:r>
            <a:r>
              <a:rPr lang="en-US" sz="2800" dirty="0"/>
              <a:t> (CERN), A. Mochihashi (KIT), </a:t>
            </a:r>
          </a:p>
          <a:p>
            <a:pPr defTabSz="457200">
              <a:defRPr/>
            </a:pPr>
            <a:r>
              <a:rPr lang="en-US" sz="2800" dirty="0"/>
              <a:t>M. Biagini (INFN), S. Guiducci (INFN)</a:t>
            </a:r>
          </a:p>
          <a:p>
            <a:pPr defTabSz="457200">
              <a:defRPr/>
            </a:pPr>
            <a:r>
              <a:rPr lang="en-US" sz="2800" dirty="0"/>
              <a:t>R. Nagaoka (SOLEIL) and M. B</a:t>
            </a:r>
            <a:r>
              <a:rPr lang="de-DE" sz="2800" dirty="0" err="1"/>
              <a:t>öge</a:t>
            </a:r>
            <a:r>
              <a:rPr lang="de-DE" sz="2800" dirty="0"/>
              <a:t> (PSI)</a:t>
            </a:r>
          </a:p>
          <a:p>
            <a:pPr defTabSz="457200">
              <a:defRPr/>
            </a:pPr>
            <a:endParaRPr lang="en-US" sz="28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8A197-4AB7-D723-4080-E0CE158A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4490"/>
            <a:ext cx="10568766" cy="920538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Harvesting</a:t>
            </a:r>
            <a:r>
              <a:rPr lang="fr-CH" dirty="0"/>
              <a:t> </a:t>
            </a:r>
            <a:r>
              <a:rPr lang="fr-CH" dirty="0" err="1"/>
              <a:t>successes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the </a:t>
            </a:r>
            <a:r>
              <a:rPr lang="fr-CH" dirty="0" err="1"/>
              <a:t>projects</a:t>
            </a:r>
            <a:r>
              <a:rPr lang="fr-CH" dirty="0"/>
              <a:t> </a:t>
            </a:r>
            <a:r>
              <a:rPr lang="fr-CH" dirty="0" err="1"/>
              <a:t>launched</a:t>
            </a:r>
            <a:r>
              <a:rPr lang="fr-CH" dirty="0"/>
              <a:t> in the last </a:t>
            </a:r>
            <a:r>
              <a:rPr lang="fr-CH" dirty="0" err="1"/>
              <a:t>years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D6C5AA-2BBF-AD89-951C-70D1B1E76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88C60D-C707-4CEF-9587-F0BEF1CECA09}"/>
              </a:ext>
            </a:extLst>
          </p:cNvPr>
          <p:cNvSpPr txBox="1"/>
          <p:nvPr/>
        </p:nvSpPr>
        <p:spPr>
          <a:xfrm>
            <a:off x="227144" y="1494488"/>
            <a:ext cx="72032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FF"/>
                </a:solidFill>
              </a:rPr>
              <a:t>APS-U (Argonne, USA)</a:t>
            </a:r>
          </a:p>
          <a:p>
            <a:r>
              <a:rPr lang="en-US" sz="2400" dirty="0"/>
              <a:t>First stored beam </a:t>
            </a:r>
            <a:r>
              <a:rPr lang="en-US" sz="2400" b="1" dirty="0">
                <a:solidFill>
                  <a:srgbClr val="FF0000"/>
                </a:solidFill>
              </a:rPr>
              <a:t>April 2024</a:t>
            </a:r>
          </a:p>
          <a:p>
            <a:r>
              <a:rPr lang="en-US" sz="2400" dirty="0"/>
              <a:t>Nominal optics August 2024 (42 pm)</a:t>
            </a:r>
          </a:p>
          <a:p>
            <a:r>
              <a:rPr lang="en-US" sz="2400" dirty="0"/>
              <a:t>Nominal current 200 mA February 2025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785D313-57F2-4C94-B5D7-6B878BB7F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5</a:t>
            </a:r>
            <a:r>
              <a:rPr lang="en-US" baseline="30000" dirty="0"/>
              <a:t>th</a:t>
            </a:r>
            <a:r>
              <a:rPr lang="en-US" dirty="0"/>
              <a:t> Annual Meeting, CERN, 22</a:t>
            </a:r>
            <a:r>
              <a:rPr lang="en-US" baseline="30000" dirty="0"/>
              <a:t>nd</a:t>
            </a:r>
            <a:r>
              <a:rPr lang="en-US" dirty="0"/>
              <a:t> October 2025</a:t>
            </a:r>
          </a:p>
        </p:txBody>
      </p:sp>
      <p:pic>
        <p:nvPicPr>
          <p:cNvPr id="8" name="Picture 7" descr="A diagram of a function&#10;&#10;AI-generated content may be incorrect.">
            <a:extLst>
              <a:ext uri="{FF2B5EF4-FFF2-40B4-BE49-F238E27FC236}">
                <a16:creationId xmlns:a16="http://schemas.microsoft.com/office/drawing/2014/main" id="{BB55BFB2-2E59-5317-92C2-85FC4876D8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703" y="1258746"/>
            <a:ext cx="5395955" cy="222528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F44619C-7D1E-953D-6310-CC3FE8B02CE4}"/>
              </a:ext>
            </a:extLst>
          </p:cNvPr>
          <p:cNvSpPr txBox="1"/>
          <p:nvPr/>
        </p:nvSpPr>
        <p:spPr>
          <a:xfrm>
            <a:off x="8554875" y="3716400"/>
            <a:ext cx="331790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Operation in full coupling 29 pm * 29 pm</a:t>
            </a:r>
          </a:p>
          <a:p>
            <a:endParaRPr lang="en-US" sz="1800" dirty="0"/>
          </a:p>
          <a:p>
            <a:r>
              <a:rPr lang="en-US" sz="1800" dirty="0"/>
              <a:t>working to reach specs in timing mode </a:t>
            </a:r>
          </a:p>
          <a:p>
            <a:r>
              <a:rPr lang="en-US" sz="1800" dirty="0"/>
              <a:t>(16 </a:t>
            </a:r>
            <a:r>
              <a:rPr lang="en-US" sz="1800" dirty="0" err="1"/>
              <a:t>nC</a:t>
            </a:r>
            <a:r>
              <a:rPr lang="en-US" sz="1800" dirty="0"/>
              <a:t> per bunch)</a:t>
            </a:r>
          </a:p>
        </p:txBody>
      </p:sp>
      <p:pic>
        <p:nvPicPr>
          <p:cNvPr id="17" name="Picture 16" descr="A machine with many wires&#10;&#10;AI-generated content may be incorrect.">
            <a:extLst>
              <a:ext uri="{FF2B5EF4-FFF2-40B4-BE49-F238E27FC236}">
                <a16:creationId xmlns:a16="http://schemas.microsoft.com/office/drawing/2014/main" id="{6307B0DD-15FA-DA43-39EE-1F37F7850B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39" y="3353355"/>
            <a:ext cx="4213691" cy="24222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D266A4-9305-4831-9570-4104233180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204" y="3296516"/>
            <a:ext cx="4039791" cy="271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531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8A197-4AB7-D723-4080-E0CE158A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4490"/>
            <a:ext cx="10568766" cy="920538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Harvesting</a:t>
            </a:r>
            <a:r>
              <a:rPr lang="fr-CH" dirty="0"/>
              <a:t> </a:t>
            </a:r>
            <a:r>
              <a:rPr lang="fr-CH" dirty="0" err="1"/>
              <a:t>successes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the </a:t>
            </a:r>
            <a:r>
              <a:rPr lang="fr-CH" dirty="0" err="1"/>
              <a:t>projects</a:t>
            </a:r>
            <a:r>
              <a:rPr lang="fr-CH" dirty="0"/>
              <a:t> </a:t>
            </a:r>
            <a:r>
              <a:rPr lang="fr-CH" dirty="0" err="1"/>
              <a:t>launched</a:t>
            </a:r>
            <a:r>
              <a:rPr lang="fr-CH" dirty="0"/>
              <a:t> in the last </a:t>
            </a:r>
            <a:r>
              <a:rPr lang="fr-CH" dirty="0" err="1"/>
              <a:t>years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D6C5AA-2BBF-AD89-951C-70D1B1E76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88C60D-C707-4CEF-9587-F0BEF1CECA09}"/>
              </a:ext>
            </a:extLst>
          </p:cNvPr>
          <p:cNvSpPr txBox="1"/>
          <p:nvPr/>
        </p:nvSpPr>
        <p:spPr>
          <a:xfrm>
            <a:off x="227144" y="1511580"/>
            <a:ext cx="79084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FF"/>
                </a:solidFill>
              </a:rPr>
              <a:t>H</a:t>
            </a:r>
            <a:r>
              <a:rPr lang="de-DE" sz="2400" b="1" dirty="0">
                <a:solidFill>
                  <a:srgbClr val="0000FF"/>
                </a:solidFill>
              </a:rPr>
              <a:t>EPS (Beijing, China)</a:t>
            </a:r>
            <a:endParaRPr lang="en-US" sz="2400" dirty="0"/>
          </a:p>
          <a:p>
            <a:r>
              <a:rPr lang="en-US" sz="2400" dirty="0"/>
              <a:t>First turn </a:t>
            </a:r>
            <a:r>
              <a:rPr lang="en-US" sz="2400" b="1" dirty="0">
                <a:solidFill>
                  <a:srgbClr val="FF0000"/>
                </a:solidFill>
              </a:rPr>
              <a:t>August 2024</a:t>
            </a:r>
          </a:p>
          <a:p>
            <a:r>
              <a:rPr lang="en-US" sz="2400" dirty="0"/>
              <a:t>40 mA in December 2024</a:t>
            </a:r>
          </a:p>
          <a:p>
            <a:r>
              <a:rPr lang="en-US" sz="2400" dirty="0"/>
              <a:t>current limited by RF system installed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785D313-57F2-4C94-B5D7-6B878BB7F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5</a:t>
            </a:r>
            <a:r>
              <a:rPr lang="en-US" baseline="30000" dirty="0"/>
              <a:t>th</a:t>
            </a:r>
            <a:r>
              <a:rPr lang="en-US" dirty="0"/>
              <a:t> Annual Meeting, CERN, 22</a:t>
            </a:r>
            <a:r>
              <a:rPr lang="en-US" baseline="30000" dirty="0"/>
              <a:t>nd</a:t>
            </a:r>
            <a:r>
              <a:rPr lang="en-US" dirty="0"/>
              <a:t> October 2025</a:t>
            </a:r>
          </a:p>
        </p:txBody>
      </p:sp>
      <p:pic>
        <p:nvPicPr>
          <p:cNvPr id="6" name="Picture 5" descr="A graph showing the different types of data&#10;&#10;AI-generated content may be incorrect.">
            <a:extLst>
              <a:ext uri="{FF2B5EF4-FFF2-40B4-BE49-F238E27FC236}">
                <a16:creationId xmlns:a16="http://schemas.microsoft.com/office/drawing/2014/main" id="{6AD7787D-4854-FBCE-CEDB-1D1FBC7C2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24" y="3442027"/>
            <a:ext cx="8441720" cy="2707320"/>
          </a:xfrm>
          <a:prstGeom prst="rect">
            <a:avLst/>
          </a:prstGeom>
        </p:spPr>
      </p:pic>
      <p:pic>
        <p:nvPicPr>
          <p:cNvPr id="8" name="Picture 7" descr="A diagram of a storage ring&#10;&#10;AI-generated content may be incorrect.">
            <a:extLst>
              <a:ext uri="{FF2B5EF4-FFF2-40B4-BE49-F238E27FC236}">
                <a16:creationId xmlns:a16="http://schemas.microsoft.com/office/drawing/2014/main" id="{69307167-F89D-ABE2-AEF4-0212AC22F6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216" y="1243120"/>
            <a:ext cx="5400802" cy="246575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A1185D1-5E9D-100E-9D0F-5F16417058DC}"/>
              </a:ext>
            </a:extLst>
          </p:cNvPr>
          <p:cNvSpPr txBox="1"/>
          <p:nvPr/>
        </p:nvSpPr>
        <p:spPr>
          <a:xfrm>
            <a:off x="8759439" y="3995709"/>
            <a:ext cx="305757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Commissioning interleaved with installation</a:t>
            </a:r>
          </a:p>
          <a:p>
            <a:endParaRPr lang="en-US" dirty="0"/>
          </a:p>
          <a:p>
            <a:r>
              <a:rPr lang="en-US" sz="1800" dirty="0"/>
              <a:t>emittance larger than expected </a:t>
            </a:r>
          </a:p>
          <a:p>
            <a:r>
              <a:rPr lang="en-US" sz="1800" dirty="0"/>
              <a:t>57 pm vs 35 pm</a:t>
            </a:r>
          </a:p>
        </p:txBody>
      </p:sp>
    </p:spTree>
    <p:extLst>
      <p:ext uri="{BB962C8B-B14F-4D97-AF65-F5344CB8AC3E}">
        <p14:creationId xmlns:p14="http://schemas.microsoft.com/office/powerpoint/2010/main" val="2886121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8A197-4AB7-D723-4080-E0CE158A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5084"/>
            <a:ext cx="10568766" cy="920538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Harvesting</a:t>
            </a:r>
            <a:r>
              <a:rPr lang="fr-CH" dirty="0"/>
              <a:t> </a:t>
            </a:r>
            <a:r>
              <a:rPr lang="fr-CH" dirty="0" err="1"/>
              <a:t>successes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the </a:t>
            </a:r>
            <a:r>
              <a:rPr lang="fr-CH" dirty="0" err="1"/>
              <a:t>projects</a:t>
            </a:r>
            <a:r>
              <a:rPr lang="fr-CH" dirty="0"/>
              <a:t> </a:t>
            </a:r>
            <a:r>
              <a:rPr lang="fr-CH" dirty="0" err="1"/>
              <a:t>launched</a:t>
            </a:r>
            <a:r>
              <a:rPr lang="fr-CH" dirty="0"/>
              <a:t> in the last </a:t>
            </a:r>
            <a:r>
              <a:rPr lang="fr-CH" dirty="0" err="1"/>
              <a:t>years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D6C5AA-2BBF-AD89-951C-70D1B1E76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88C60D-C707-4CEF-9587-F0BEF1CECA09}"/>
              </a:ext>
            </a:extLst>
          </p:cNvPr>
          <p:cNvSpPr txBox="1"/>
          <p:nvPr/>
        </p:nvSpPr>
        <p:spPr>
          <a:xfrm>
            <a:off x="233920" y="1375516"/>
            <a:ext cx="52781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FF"/>
                </a:solidFill>
              </a:rPr>
              <a:t>SLS-II (PSI, Switzerland)</a:t>
            </a:r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dirty="0"/>
              <a:t>first stored beam </a:t>
            </a:r>
            <a:r>
              <a:rPr lang="en-US" sz="2400" b="1" dirty="0">
                <a:solidFill>
                  <a:srgbClr val="FF0000"/>
                </a:solidFill>
              </a:rPr>
              <a:t>January 2025</a:t>
            </a:r>
            <a:r>
              <a:rPr lang="en-US" sz="2400" b="1" dirty="0"/>
              <a:t> </a:t>
            </a:r>
          </a:p>
          <a:p>
            <a:r>
              <a:rPr lang="en-US" sz="2400" dirty="0"/>
              <a:t>optics corrected (130 pm)</a:t>
            </a:r>
          </a:p>
          <a:p>
            <a:r>
              <a:rPr lang="en-US" sz="2400" dirty="0"/>
              <a:t>full current 400 mA April 2025</a:t>
            </a:r>
          </a:p>
        </p:txBody>
      </p:sp>
      <p:pic>
        <p:nvPicPr>
          <p:cNvPr id="10" name="Picture 9" descr="A machine with many different colored boxes&#10;&#10;Description automatically generated">
            <a:extLst>
              <a:ext uri="{FF2B5EF4-FFF2-40B4-BE49-F238E27FC236}">
                <a16:creationId xmlns:a16="http://schemas.microsoft.com/office/drawing/2014/main" id="{D0C565E4-A06A-67FD-2DF7-3713C00BBF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95" y="3203111"/>
            <a:ext cx="4518321" cy="2541556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735332F-1767-4D7C-B5B5-7799A007D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5</a:t>
            </a:r>
            <a:r>
              <a:rPr lang="en-US" baseline="30000" dirty="0"/>
              <a:t>th</a:t>
            </a:r>
            <a:r>
              <a:rPr lang="en-US" dirty="0"/>
              <a:t> Annual Meeting, CERN, 22</a:t>
            </a:r>
            <a:r>
              <a:rPr lang="en-US" baseline="30000" dirty="0"/>
              <a:t>nd</a:t>
            </a:r>
            <a:r>
              <a:rPr lang="en-US" dirty="0"/>
              <a:t> October 2025</a:t>
            </a:r>
          </a:p>
        </p:txBody>
      </p:sp>
      <p:pic>
        <p:nvPicPr>
          <p:cNvPr id="4" name="Picture 3" descr="A diagram of a sound wave&#10;&#10;AI-generated content may be incorrect.">
            <a:extLst>
              <a:ext uri="{FF2B5EF4-FFF2-40B4-BE49-F238E27FC236}">
                <a16:creationId xmlns:a16="http://schemas.microsoft.com/office/drawing/2014/main" id="{E19C7CD2-964D-68DD-4B9C-A78B8B5959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204" y="1342923"/>
            <a:ext cx="3967762" cy="27049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CC55244-153D-05EF-329C-A4363AEFF23E}"/>
              </a:ext>
            </a:extLst>
          </p:cNvPr>
          <p:cNvSpPr txBox="1"/>
          <p:nvPr/>
        </p:nvSpPr>
        <p:spPr>
          <a:xfrm>
            <a:off x="7229742" y="4342283"/>
            <a:ext cx="478642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extensive use of permanent magnets </a:t>
            </a:r>
          </a:p>
          <a:p>
            <a:r>
              <a:rPr lang="en-US" sz="1800" dirty="0"/>
              <a:t>(also for quadrupoles)</a:t>
            </a:r>
          </a:p>
          <a:p>
            <a:r>
              <a:rPr lang="en-US" sz="1800" dirty="0"/>
              <a:t>reduction of the energy consumption </a:t>
            </a:r>
          </a:p>
          <a:p>
            <a:r>
              <a:rPr lang="en-US" sz="1800" dirty="0"/>
              <a:t>(from 24 GWh/year to 17 GWh/year)</a:t>
            </a:r>
          </a:p>
          <a:p>
            <a:r>
              <a:rPr lang="en-US" sz="1800" dirty="0"/>
              <a:t>despite increase in operation energy </a:t>
            </a:r>
          </a:p>
          <a:p>
            <a:r>
              <a:rPr lang="en-US" sz="1800" dirty="0"/>
              <a:t>(from 2.4 GeV to 2.7 GeV)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0AFFC9-6F89-612C-27D5-9D208B9B8999}"/>
              </a:ext>
            </a:extLst>
          </p:cNvPr>
          <p:cNvSpPr txBox="1"/>
          <p:nvPr/>
        </p:nvSpPr>
        <p:spPr>
          <a:xfrm>
            <a:off x="9083088" y="1888560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7BA</a:t>
            </a:r>
            <a:endParaRPr lang="de-DE" b="1" dirty="0"/>
          </a:p>
        </p:txBody>
      </p:sp>
      <p:pic>
        <p:nvPicPr>
          <p:cNvPr id="14" name="Picture 13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85B39E1D-FE73-CB37-9E32-85D0A363AB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590" y="2514266"/>
            <a:ext cx="2045152" cy="3488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905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8A197-4AB7-D723-4080-E0CE158A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034" y="363673"/>
            <a:ext cx="10568766" cy="920538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Several</a:t>
            </a:r>
            <a:r>
              <a:rPr lang="fr-CH" dirty="0"/>
              <a:t> </a:t>
            </a:r>
            <a:r>
              <a:rPr lang="fr-CH" dirty="0" err="1"/>
              <a:t>other</a:t>
            </a:r>
            <a:r>
              <a:rPr lang="fr-CH" dirty="0"/>
              <a:t> </a:t>
            </a:r>
            <a:r>
              <a:rPr lang="fr-CH" dirty="0" err="1"/>
              <a:t>projects</a:t>
            </a:r>
            <a:r>
              <a:rPr lang="fr-CH" dirty="0"/>
              <a:t> are in the </a:t>
            </a:r>
            <a:r>
              <a:rPr lang="fr-CH" dirty="0" err="1"/>
              <a:t>execution</a:t>
            </a:r>
            <a:r>
              <a:rPr lang="fr-CH" dirty="0"/>
              <a:t> phase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D6C5AA-2BBF-AD89-951C-70D1B1E76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94B083-9278-4CA0-8966-9E350D5D5D10}"/>
              </a:ext>
            </a:extLst>
          </p:cNvPr>
          <p:cNvSpPr txBox="1"/>
          <p:nvPr/>
        </p:nvSpPr>
        <p:spPr>
          <a:xfrm>
            <a:off x="302139" y="1720840"/>
            <a:ext cx="115877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Elettra 2.0 in shutdown </a:t>
            </a:r>
            <a:r>
              <a:rPr lang="en-US" sz="2400" dirty="0">
                <a:solidFill>
                  <a:srgbClr val="FF0000"/>
                </a:solidFill>
              </a:rPr>
              <a:t>July 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Diamond II in shutdown </a:t>
            </a:r>
            <a:r>
              <a:rPr lang="en-US" sz="2400" dirty="0">
                <a:solidFill>
                  <a:srgbClr val="FF0000"/>
                </a:solidFill>
              </a:rPr>
              <a:t>December 2027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SPRing8-II (50 pm, 6GeV), funded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Korea-4GSR (58 pm, 4 GeV) funded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SOLEIL-II (83 pm, 2.75 GeV), partially funded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PETRA-IV funding expected 2026, shutdown in 2030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ALBA in prototype phase, shutdown in 2030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NSLS-III lattice and prototype phase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735332F-1767-4D7C-B5B5-7799A007D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5</a:t>
            </a:r>
            <a:r>
              <a:rPr lang="en-US" baseline="30000" dirty="0"/>
              <a:t>th</a:t>
            </a:r>
            <a:r>
              <a:rPr lang="en-US" dirty="0"/>
              <a:t> Annual Meeting, CERN, 22</a:t>
            </a:r>
            <a:r>
              <a:rPr lang="en-US" baseline="30000" dirty="0"/>
              <a:t>nd</a:t>
            </a:r>
            <a:r>
              <a:rPr lang="en-US" dirty="0"/>
              <a:t> October 2025</a:t>
            </a:r>
          </a:p>
        </p:txBody>
      </p:sp>
    </p:spTree>
    <p:extLst>
      <p:ext uri="{BB962C8B-B14F-4D97-AF65-F5344CB8AC3E}">
        <p14:creationId xmlns:p14="http://schemas.microsoft.com/office/powerpoint/2010/main" val="41662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8A197-4AB7-D723-4080-E0CE158A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432" y="196894"/>
            <a:ext cx="11362998" cy="920538"/>
          </a:xfrm>
        </p:spPr>
        <p:txBody>
          <a:bodyPr>
            <a:normAutofit fontScale="90000"/>
          </a:bodyPr>
          <a:lstStyle/>
          <a:p>
            <a:r>
              <a:rPr lang="fr-CH" dirty="0"/>
              <a:t>ELETTRA 2.0 and Diamond II – variants of 6BA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D6C5AA-2BBF-AD89-951C-70D1B1E76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735332F-1767-4D7C-B5B5-7799A007D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5</a:t>
            </a:r>
            <a:r>
              <a:rPr lang="en-US" baseline="30000" dirty="0"/>
              <a:t>th</a:t>
            </a:r>
            <a:r>
              <a:rPr lang="en-US" dirty="0"/>
              <a:t> Annual Meeting, CERN, 22</a:t>
            </a:r>
            <a:r>
              <a:rPr lang="en-US" baseline="30000" dirty="0"/>
              <a:t>nd</a:t>
            </a:r>
            <a:r>
              <a:rPr lang="en-US" dirty="0"/>
              <a:t> October 2025</a:t>
            </a:r>
          </a:p>
        </p:txBody>
      </p:sp>
      <p:pic>
        <p:nvPicPr>
          <p:cNvPr id="4" name="Picture 3" descr="A graph of a graph&#10;&#10;AI-generated content may be incorrect.">
            <a:extLst>
              <a:ext uri="{FF2B5EF4-FFF2-40B4-BE49-F238E27FC236}">
                <a16:creationId xmlns:a16="http://schemas.microsoft.com/office/drawing/2014/main" id="{4DCFEA7E-48D0-4729-06EA-43398043AB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590" y="937320"/>
            <a:ext cx="5020376" cy="3267531"/>
          </a:xfrm>
          <a:prstGeom prst="rect">
            <a:avLst/>
          </a:prstGeom>
        </p:spPr>
      </p:pic>
      <p:pic>
        <p:nvPicPr>
          <p:cNvPr id="10" name="Picture 9" descr="A graph of a graph&#10;&#10;AI-generated content may be incorrect.">
            <a:extLst>
              <a:ext uri="{FF2B5EF4-FFF2-40B4-BE49-F238E27FC236}">
                <a16:creationId xmlns:a16="http://schemas.microsoft.com/office/drawing/2014/main" id="{831E38B0-96AC-3DC9-EEA7-FF4855DE5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70" y="1085878"/>
            <a:ext cx="4706007" cy="28388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C9EF8DA-A7C0-D4FD-953C-9A3E623C3244}"/>
              </a:ext>
            </a:extLst>
          </p:cNvPr>
          <p:cNvSpPr txBox="1"/>
          <p:nvPr/>
        </p:nvSpPr>
        <p:spPr>
          <a:xfrm>
            <a:off x="252432" y="4024739"/>
            <a:ext cx="547324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Elettra 2.0 will operate mostly at 2.4 GeV with an emittance of 212 pm-rad.</a:t>
            </a:r>
          </a:p>
          <a:p>
            <a:endParaRPr lang="en-US" dirty="0"/>
          </a:p>
          <a:p>
            <a:r>
              <a:rPr lang="en-US" dirty="0"/>
              <a:t>Shutdown since July 2025</a:t>
            </a:r>
          </a:p>
          <a:p>
            <a:endParaRPr lang="en-US" dirty="0"/>
          </a:p>
          <a:p>
            <a:r>
              <a:rPr lang="en-US" dirty="0"/>
              <a:t>Restart foreseen in Sep 2026</a:t>
            </a:r>
            <a:endParaRPr lang="de-DE" dirty="0"/>
          </a:p>
        </p:txBody>
      </p:sp>
      <p:pic>
        <p:nvPicPr>
          <p:cNvPr id="15" name="Picture 14" descr="A person standing in front of a computer&#10;&#10;AI-generated content may be incorrect.">
            <a:extLst>
              <a:ext uri="{FF2B5EF4-FFF2-40B4-BE49-F238E27FC236}">
                <a16:creationId xmlns:a16="http://schemas.microsoft.com/office/drawing/2014/main" id="{9CE878FC-0C30-72BB-A157-4990D6201D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659" y="4377170"/>
            <a:ext cx="2471342" cy="165296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BE218C6-E74F-E261-73D9-E30652D764C2}"/>
              </a:ext>
            </a:extLst>
          </p:cNvPr>
          <p:cNvSpPr txBox="1"/>
          <p:nvPr/>
        </p:nvSpPr>
        <p:spPr>
          <a:xfrm>
            <a:off x="6634086" y="4181968"/>
            <a:ext cx="527081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Diamond II will operate at 3.5 GeV with an emittance of 160 pm-rad.</a:t>
            </a:r>
          </a:p>
          <a:p>
            <a:endParaRPr lang="en-US" dirty="0"/>
          </a:p>
          <a:p>
            <a:r>
              <a:rPr lang="en-US" dirty="0"/>
              <a:t>Shutdown since December 2027</a:t>
            </a:r>
          </a:p>
          <a:p>
            <a:endParaRPr lang="en-US" dirty="0"/>
          </a:p>
          <a:p>
            <a:r>
              <a:rPr lang="en-US" dirty="0"/>
              <a:t>Restart foreseen in December 2028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9898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8A197-4AB7-D723-4080-E0CE158A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917" y="196894"/>
            <a:ext cx="11588096" cy="920538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Korea</a:t>
            </a:r>
            <a:r>
              <a:rPr lang="fr-CH" dirty="0"/>
              <a:t> 4th </a:t>
            </a:r>
            <a:r>
              <a:rPr lang="fr-CH" dirty="0" err="1"/>
              <a:t>Generation</a:t>
            </a:r>
            <a:r>
              <a:rPr lang="fr-CH" dirty="0"/>
              <a:t> Radiation Source (4GSR)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D6C5AA-2BBF-AD89-951C-70D1B1E76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735332F-1767-4D7C-B5B5-7799A007D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5</a:t>
            </a:r>
            <a:r>
              <a:rPr lang="en-US" baseline="30000" dirty="0"/>
              <a:t>th</a:t>
            </a:r>
            <a:r>
              <a:rPr lang="en-US" dirty="0"/>
              <a:t> Annual Meeting, CERN, 22</a:t>
            </a:r>
            <a:r>
              <a:rPr lang="en-US" baseline="30000" dirty="0"/>
              <a:t>nd</a:t>
            </a:r>
            <a:r>
              <a:rPr lang="en-US" dirty="0"/>
              <a:t> October 2025</a:t>
            </a:r>
          </a:p>
        </p:txBody>
      </p:sp>
      <p:pic>
        <p:nvPicPr>
          <p:cNvPr id="4" name="Picture 3" descr="A graph of a magnetic field&#10;&#10;AI-generated content may be incorrect.">
            <a:extLst>
              <a:ext uri="{FF2B5EF4-FFF2-40B4-BE49-F238E27FC236}">
                <a16:creationId xmlns:a16="http://schemas.microsoft.com/office/drawing/2014/main" id="{F357827D-52F5-3333-C34E-BB1BC2AA3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29" y="967843"/>
            <a:ext cx="4591691" cy="34199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94C6D1-43D8-1B8A-7AF1-69537FF64E0F}"/>
              </a:ext>
            </a:extLst>
          </p:cNvPr>
          <p:cNvSpPr txBox="1"/>
          <p:nvPr/>
        </p:nvSpPr>
        <p:spPr>
          <a:xfrm>
            <a:off x="5291983" y="1380514"/>
            <a:ext cx="388620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Green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facility</a:t>
            </a:r>
            <a:r>
              <a:rPr lang="de-DE" dirty="0"/>
              <a:t> </a:t>
            </a:r>
            <a:r>
              <a:rPr lang="de-DE" dirty="0" err="1"/>
              <a:t>located</a:t>
            </a:r>
            <a:r>
              <a:rPr lang="de-DE" dirty="0"/>
              <a:t> in </a:t>
            </a:r>
            <a:r>
              <a:rPr lang="de-DE" dirty="0" err="1"/>
              <a:t>Ochang</a:t>
            </a:r>
            <a:endParaRPr lang="de-DE" dirty="0"/>
          </a:p>
          <a:p>
            <a:r>
              <a:rPr lang="de-DE" dirty="0"/>
              <a:t> </a:t>
            </a:r>
          </a:p>
          <a:p>
            <a:r>
              <a:rPr lang="de-DE" dirty="0"/>
              <a:t>Beam Energy 4 </a:t>
            </a:r>
            <a:r>
              <a:rPr lang="de-DE" dirty="0" err="1"/>
              <a:t>GeV</a:t>
            </a:r>
            <a:r>
              <a:rPr lang="de-DE" dirty="0"/>
              <a:t> </a:t>
            </a:r>
          </a:p>
          <a:p>
            <a:r>
              <a:rPr lang="de-DE" dirty="0" err="1"/>
              <a:t>Circumference</a:t>
            </a:r>
            <a:r>
              <a:rPr lang="de-DE" dirty="0"/>
              <a:t> 800 m</a:t>
            </a:r>
          </a:p>
          <a:p>
            <a:r>
              <a:rPr lang="de-DE" dirty="0"/>
              <a:t>Beam </a:t>
            </a:r>
            <a:r>
              <a:rPr lang="de-DE" dirty="0" err="1"/>
              <a:t>Emittance</a:t>
            </a:r>
            <a:r>
              <a:rPr lang="de-DE" dirty="0"/>
              <a:t> 62 </a:t>
            </a:r>
            <a:r>
              <a:rPr lang="de-DE" dirty="0" err="1"/>
              <a:t>pm·rad</a:t>
            </a:r>
            <a:endParaRPr lang="de-DE" dirty="0"/>
          </a:p>
          <a:p>
            <a:endParaRPr lang="de-DE" dirty="0"/>
          </a:p>
          <a:p>
            <a:r>
              <a:rPr lang="en-US" dirty="0"/>
              <a:t>Injection scheme 4 Kicker bumps, off-axis, 2H</a:t>
            </a:r>
            <a:r>
              <a:rPr lang="de-DE" dirty="0"/>
              <a:t>z</a:t>
            </a:r>
          </a:p>
        </p:txBody>
      </p:sp>
      <p:pic>
        <p:nvPicPr>
          <p:cNvPr id="9" name="Picture 8" descr="A map with location pins&#10;&#10;AI-generated content may be incorrect.">
            <a:extLst>
              <a:ext uri="{FF2B5EF4-FFF2-40B4-BE49-F238E27FC236}">
                <a16:creationId xmlns:a16="http://schemas.microsoft.com/office/drawing/2014/main" id="{BE379900-97BE-9621-E068-79DE71B7C6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590" y="995585"/>
            <a:ext cx="2077082" cy="31491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6DE059F-77AB-5276-D7D3-92B210432135}"/>
              </a:ext>
            </a:extLst>
          </p:cNvPr>
          <p:cNvSpPr txBox="1"/>
          <p:nvPr/>
        </p:nvSpPr>
        <p:spPr>
          <a:xfrm>
            <a:off x="611029" y="4773552"/>
            <a:ext cx="43830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Installation </a:t>
            </a:r>
            <a:r>
              <a:rPr lang="de-DE" dirty="0" err="1"/>
              <a:t>starting</a:t>
            </a:r>
            <a:r>
              <a:rPr lang="de-DE" dirty="0"/>
              <a:t> in </a:t>
            </a:r>
            <a:r>
              <a:rPr lang="de-DE" dirty="0" err="1"/>
              <a:t>January</a:t>
            </a:r>
            <a:r>
              <a:rPr lang="de-DE" dirty="0"/>
              <a:t> 2029</a:t>
            </a:r>
          </a:p>
          <a:p>
            <a:r>
              <a:rPr lang="de-DE" dirty="0"/>
              <a:t>First beam in </a:t>
            </a:r>
            <a:r>
              <a:rPr lang="de-DE" dirty="0" err="1"/>
              <a:t>January</a:t>
            </a:r>
            <a:r>
              <a:rPr lang="de-DE" dirty="0"/>
              <a:t> 2030</a:t>
            </a:r>
          </a:p>
        </p:txBody>
      </p:sp>
      <p:pic>
        <p:nvPicPr>
          <p:cNvPr id="13" name="Picture 12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D0EF9B40-E9AE-8005-5845-A804161C42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673" y="4237434"/>
            <a:ext cx="5759999" cy="201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24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8A197-4AB7-D723-4080-E0CE158A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6894"/>
            <a:ext cx="10568766" cy="920538"/>
          </a:xfrm>
        </p:spPr>
        <p:txBody>
          <a:bodyPr>
            <a:normAutofit/>
          </a:bodyPr>
          <a:lstStyle/>
          <a:p>
            <a:r>
              <a:rPr lang="fr-CH" dirty="0"/>
              <a:t>PETRA IV at DESY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D6C5AA-2BBF-AD89-951C-70D1B1E76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7A6E3AC-194F-49C7-8179-5E54EB9BB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83" y="2159810"/>
            <a:ext cx="7804223" cy="3548647"/>
          </a:xfrm>
          <a:prstGeom prst="rect">
            <a:avLst/>
          </a:prstGeom>
        </p:spPr>
      </p:pic>
      <p:sp>
        <p:nvSpPr>
          <p:cNvPr id="12" name="Up Arrow 8">
            <a:extLst>
              <a:ext uri="{FF2B5EF4-FFF2-40B4-BE49-F238E27FC236}">
                <a16:creationId xmlns:a16="http://schemas.microsoft.com/office/drawing/2014/main" id="{7D8CB0F5-2FA4-4C22-903E-1F3933FCCD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1829" y="4793002"/>
            <a:ext cx="215900" cy="904054"/>
          </a:xfrm>
          <a:prstGeom prst="upArrow">
            <a:avLst>
              <a:gd name="adj1" fmla="val 50000"/>
              <a:gd name="adj2" fmla="val 50033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  <a:tabLst>
                <a:tab pos="266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de-DE" altLang="de-DE"/>
          </a:p>
        </p:txBody>
      </p:sp>
      <p:sp>
        <p:nvSpPr>
          <p:cNvPr id="13" name="TextBox 7">
            <a:extLst>
              <a:ext uri="{FF2B5EF4-FFF2-40B4-BE49-F238E27FC236}">
                <a16:creationId xmlns:a16="http://schemas.microsoft.com/office/drawing/2014/main" id="{92A752FD-7BC4-4103-912F-8E63312E23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2029" y="5717693"/>
            <a:ext cx="2095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  <a:tabLst>
                <a:tab pos="266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de-DE" dirty="0"/>
              <a:t>Max von Laue Hall</a:t>
            </a:r>
          </a:p>
        </p:txBody>
      </p:sp>
      <p:sp>
        <p:nvSpPr>
          <p:cNvPr id="14" name="Up Arrow 6">
            <a:extLst>
              <a:ext uri="{FF2B5EF4-FFF2-40B4-BE49-F238E27FC236}">
                <a16:creationId xmlns:a16="http://schemas.microsoft.com/office/drawing/2014/main" id="{171E0585-5AF7-44BF-85B0-0AC4EBE96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5366" y="5136828"/>
            <a:ext cx="215900" cy="584201"/>
          </a:xfrm>
          <a:prstGeom prst="upArrow">
            <a:avLst>
              <a:gd name="adj1" fmla="val 50000"/>
              <a:gd name="adj2" fmla="val 49969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  <a:tabLst>
                <a:tab pos="266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de-DE" altLang="de-DE"/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id="{4FACBC9F-FF42-4D7B-9334-B4006D72DF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4641" y="5721030"/>
            <a:ext cx="20528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  <a:tabLst>
                <a:tab pos="266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buNone/>
            </a:pPr>
            <a:r>
              <a:rPr lang="en-US" altLang="de-DE" dirty="0"/>
              <a:t>Paul P. Ewald Hall</a:t>
            </a:r>
          </a:p>
        </p:txBody>
      </p:sp>
      <p:sp>
        <p:nvSpPr>
          <p:cNvPr id="16" name="Down Arrow 4">
            <a:extLst>
              <a:ext uri="{FF2B5EF4-FFF2-40B4-BE49-F238E27FC236}">
                <a16:creationId xmlns:a16="http://schemas.microsoft.com/office/drawing/2014/main" id="{696BFEC9-BE88-4F50-A8C8-167B97D824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254" y="2139174"/>
            <a:ext cx="215900" cy="1124132"/>
          </a:xfrm>
          <a:prstGeom prst="downArrow">
            <a:avLst>
              <a:gd name="adj1" fmla="val 50000"/>
              <a:gd name="adj2" fmla="val 50044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  <a:tabLst>
                <a:tab pos="266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de-DE" altLang="de-DE"/>
          </a:p>
        </p:txBody>
      </p:sp>
      <p:sp>
        <p:nvSpPr>
          <p:cNvPr id="17" name="TextBox 3">
            <a:extLst>
              <a:ext uri="{FF2B5EF4-FFF2-40B4-BE49-F238E27FC236}">
                <a16:creationId xmlns:a16="http://schemas.microsoft.com/office/drawing/2014/main" id="{AF3C8214-202C-4501-8EAC-D6F0E1B9B5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558" y="1759524"/>
            <a:ext cx="1850942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  <a:tabLst>
                <a:tab pos="266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de-DE" dirty="0"/>
              <a:t>Ada </a:t>
            </a:r>
            <a:r>
              <a:rPr lang="en-US" altLang="de-DE" dirty="0" err="1"/>
              <a:t>Yonath</a:t>
            </a:r>
            <a:r>
              <a:rPr lang="en-US" altLang="de-DE" dirty="0"/>
              <a:t> Hall</a:t>
            </a:r>
            <a:endParaRPr lang="en-US" altLang="de-DE" sz="1200" dirty="0"/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FF3D6481-FC6A-4608-86B5-1A9B559988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081602"/>
              </p:ext>
            </p:extLst>
          </p:nvPr>
        </p:nvGraphicFramePr>
        <p:xfrm>
          <a:off x="8090368" y="1944190"/>
          <a:ext cx="3738562" cy="1274603"/>
        </p:xfrm>
        <a:graphic>
          <a:graphicData uri="http://schemas.openxmlformats.org/drawingml/2006/table">
            <a:tbl>
              <a:tblPr firstRow="1" firstCol="1" bandRow="1"/>
              <a:tblGrid>
                <a:gridCol w="2376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2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43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9pPr>
                    </a:lstStyle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effectLst/>
                          <a:latin typeface="Times New Roman"/>
                          <a:ea typeface="Times New Roman"/>
                        </a:rPr>
                        <a:t>Parameter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5" marR="68565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9pPr>
                    </a:lstStyle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>
                          <a:effectLst/>
                          <a:latin typeface="Times New Roman"/>
                          <a:ea typeface="Times New Roman"/>
                        </a:rPr>
                        <a:t>PETRA III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5" marR="68565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3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9pPr>
                    </a:lstStyle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  <a:latin typeface="Times New Roman"/>
                          <a:ea typeface="Times New Roman"/>
                        </a:rPr>
                        <a:t>Energy [GeV]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5" marR="68565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9pPr>
                    </a:lstStyle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5" marR="68565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3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9pPr>
                    </a:lstStyle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  <a:latin typeface="Times New Roman"/>
                          <a:ea typeface="Times New Roman"/>
                        </a:rPr>
                        <a:t>Circumference [m]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5" marR="6856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9pPr>
                    </a:lstStyle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>
                          <a:effectLst/>
                          <a:latin typeface="Times New Roman"/>
                          <a:ea typeface="Times New Roman"/>
                        </a:rPr>
                        <a:t>2304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5" marR="6856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3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9pPr>
                    </a:lstStyle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  <a:latin typeface="Times New Roman"/>
                          <a:ea typeface="Times New Roman"/>
                        </a:rPr>
                        <a:t>Emittance (hor./vert.) [nm]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5" marR="6856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9pPr>
                    </a:lstStyle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  <a:latin typeface="Times New Roman"/>
                          <a:ea typeface="Times New Roman"/>
                        </a:rPr>
                        <a:t>1.3 / 0.013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5" marR="6856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3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9pPr>
                    </a:lstStyle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  <a:latin typeface="Times New Roman"/>
                          <a:ea typeface="Times New Roman"/>
                        </a:rPr>
                        <a:t>Total current [mA]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5" marR="6856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roid Sans"/>
                          <a:cs typeface="Droid Sans"/>
                        </a:defRPr>
                      </a:lvl9pPr>
                    </a:lstStyle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5" marR="6856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89E742A-E1C1-4BD9-85B0-756C01B5664D}"/>
              </a:ext>
            </a:extLst>
          </p:cNvPr>
          <p:cNvSpPr txBox="1"/>
          <p:nvPr/>
        </p:nvSpPr>
        <p:spPr>
          <a:xfrm>
            <a:off x="8212022" y="3367066"/>
            <a:ext cx="3642983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PETRA III emittance 1300 pm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j-lt"/>
              <a:ea typeface="+mj-ea"/>
              <a:cs typeface="+mj-cs"/>
              <a:sym typeface="Arial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PETRA IV emittance 20 pm</a:t>
            </a:r>
          </a:p>
          <a:p>
            <a:pPr defTabSz="457200" hangingPunct="0"/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Arial"/>
            </a:endParaRPr>
          </a:p>
          <a:p>
            <a:pPr defTabSz="457200" hangingPunct="0"/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12 pm * 12pm in full coupling </a:t>
            </a:r>
          </a:p>
          <a:p>
            <a:pPr defTabSz="457200" hangingPunct="0"/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mode</a:t>
            </a:r>
            <a:endParaRPr kumimoji="0" lang="de-DE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Arial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Arial"/>
            </a:endParaRP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E730A4C7-A6A0-4C5E-80DD-B8549695EE13}"/>
              </a:ext>
            </a:extLst>
          </p:cNvPr>
          <p:cNvSpPr/>
          <p:nvPr/>
        </p:nvSpPr>
        <p:spPr>
          <a:xfrm>
            <a:off x="8796080" y="3803047"/>
            <a:ext cx="377970" cy="390698"/>
          </a:xfrm>
          <a:prstGeom prst="downArrow">
            <a:avLst/>
          </a:prstGeom>
          <a:solidFill>
            <a:srgbClr val="FF0000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Arial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97CD06-6380-43EA-BB65-F1F33BEC29D6}"/>
              </a:ext>
            </a:extLst>
          </p:cNvPr>
          <p:cNvSpPr txBox="1"/>
          <p:nvPr/>
        </p:nvSpPr>
        <p:spPr>
          <a:xfrm>
            <a:off x="9302608" y="3803047"/>
            <a:ext cx="1772278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65 times smaller</a:t>
            </a:r>
            <a:endParaRPr kumimoji="0" lang="de-DE" sz="18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j-lt"/>
              <a:ea typeface="+mj-ea"/>
              <a:cs typeface="+mj-cs"/>
              <a:sym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50FCAE-7FFD-49D8-99EB-75F0C65758B7}"/>
              </a:ext>
            </a:extLst>
          </p:cNvPr>
          <p:cNvSpPr txBox="1"/>
          <p:nvPr/>
        </p:nvSpPr>
        <p:spPr>
          <a:xfrm>
            <a:off x="8268060" y="5500496"/>
            <a:ext cx="343312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enabling &gt; 500 times larger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X-ray beams brightness</a:t>
            </a:r>
            <a:endParaRPr kumimoji="0" lang="de-DE" sz="18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j-lt"/>
              <a:ea typeface="+mj-ea"/>
              <a:cs typeface="+mj-cs"/>
              <a:sym typeface="Arial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3BC419B-013E-4322-8EA8-A2F0A1A0CC60}"/>
              </a:ext>
            </a:extLst>
          </p:cNvPr>
          <p:cNvSpPr txBox="1"/>
          <p:nvPr/>
        </p:nvSpPr>
        <p:spPr>
          <a:xfrm>
            <a:off x="633690" y="992087"/>
            <a:ext cx="10711222" cy="70788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Replacing PIII with an </a:t>
            </a:r>
            <a:r>
              <a:rPr kumimoji="0" lang="en-US" sz="2000" b="1" i="0" u="sng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ultra-low emittance ring</a:t>
            </a:r>
            <a:r>
              <a:rPr kumimoji="0" lang="en-US" sz="2000" b="1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, addin</a:t>
            </a:r>
            <a:r>
              <a:rPr lang="en-US" sz="2000" b="1" dirty="0">
                <a:solidFill>
                  <a:srgbClr val="FF0000"/>
                </a:solidFill>
              </a:rPr>
              <a:t>g a </a:t>
            </a:r>
            <a:r>
              <a:rPr lang="en-US" sz="2000" b="1" u="sng" dirty="0">
                <a:solidFill>
                  <a:srgbClr val="FF0000"/>
                </a:solidFill>
              </a:rPr>
              <a:t>new Experimental Hall in two more octants. </a:t>
            </a:r>
            <a:r>
              <a:rPr lang="en-US" sz="2000" b="1" dirty="0">
                <a:solidFill>
                  <a:srgbClr val="FF0000"/>
                </a:solidFill>
                <a:sym typeface="Arial"/>
              </a:rPr>
              <a:t>R</a:t>
            </a:r>
            <a:r>
              <a:rPr kumimoji="0" lang="en-US" sz="2000" b="1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sym typeface="Arial"/>
              </a:rPr>
              <a:t>eplacing DES</a:t>
            </a:r>
            <a:r>
              <a:rPr lang="en-US" sz="2000" b="1" dirty="0">
                <a:solidFill>
                  <a:srgbClr val="FF0000"/>
                </a:solidFill>
              </a:rPr>
              <a:t>Y II with a </a:t>
            </a:r>
            <a:r>
              <a:rPr lang="en-US" sz="2000" b="1" u="sng" dirty="0">
                <a:solidFill>
                  <a:srgbClr val="FF0000"/>
                </a:solidFill>
              </a:rPr>
              <a:t>new low emittance booster</a:t>
            </a:r>
            <a:endParaRPr kumimoji="0" lang="de-DE" sz="2000" b="1" i="0" u="sng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Arial"/>
            </a:endParaRPr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2C6F06C9-CB3E-46BC-870C-CB23B1C09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5</a:t>
            </a:r>
            <a:r>
              <a:rPr lang="en-US" baseline="30000" dirty="0"/>
              <a:t>th</a:t>
            </a:r>
            <a:r>
              <a:rPr lang="en-US" dirty="0"/>
              <a:t> Annual Meeting, CERN, 22</a:t>
            </a:r>
            <a:r>
              <a:rPr lang="en-US" baseline="30000" dirty="0"/>
              <a:t>nd</a:t>
            </a:r>
            <a:r>
              <a:rPr lang="en-US" dirty="0"/>
              <a:t> October 2025</a:t>
            </a:r>
          </a:p>
        </p:txBody>
      </p:sp>
    </p:spTree>
    <p:extLst>
      <p:ext uri="{BB962C8B-B14F-4D97-AF65-F5344CB8AC3E}">
        <p14:creationId xmlns:p14="http://schemas.microsoft.com/office/powerpoint/2010/main" val="3749281406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1590</Words>
  <Application>Microsoft Office PowerPoint</Application>
  <PresentationFormat>Widescreen</PresentationFormat>
  <Paragraphs>236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Aptos</vt:lpstr>
      <vt:lpstr>Arial</vt:lpstr>
      <vt:lpstr>Calibri</vt:lpstr>
      <vt:lpstr>Montserrat</vt:lpstr>
      <vt:lpstr>Montserrat ExtraBold</vt:lpstr>
      <vt:lpstr>Montserrat SemiBold</vt:lpstr>
      <vt:lpstr>Times New Roman</vt:lpstr>
      <vt:lpstr>I.FAST Custom Slides</vt:lpstr>
      <vt:lpstr>PowerPoint Presentation</vt:lpstr>
      <vt:lpstr>Outline</vt:lpstr>
      <vt:lpstr>Harvesting successes with the projects launched in the last years</vt:lpstr>
      <vt:lpstr>Harvesting successes with the projects launched in the last years</vt:lpstr>
      <vt:lpstr>Harvesting successes with the projects launched in the last years</vt:lpstr>
      <vt:lpstr>Several other projects are in the execution phase</vt:lpstr>
      <vt:lpstr>ELETTRA 2.0 and Diamond II – variants of 6BA</vt:lpstr>
      <vt:lpstr>Korea 4th Generation Radiation Source (4GSR)</vt:lpstr>
      <vt:lpstr>PETRA IV at DESY</vt:lpstr>
      <vt:lpstr>PETRA IV at DESY</vt:lpstr>
      <vt:lpstr>Challenges</vt:lpstr>
      <vt:lpstr>New magnets concepts</vt:lpstr>
      <vt:lpstr>New magnets concepts</vt:lpstr>
      <vt:lpstr>Permanent Magnet Quadrupoles in EPITA</vt:lpstr>
      <vt:lpstr>Alternative options for the pre-accelerator: the ESRF LINAC upgrade</vt:lpstr>
      <vt:lpstr>Alternative options for the pre-accelerator: LPA  injector</vt:lpstr>
      <vt:lpstr>The Low Emittance Ring (LER) workshops</vt:lpstr>
      <vt:lpstr>10th LER workshop at DESY 8th-10th Oct. 2025</vt:lpstr>
      <vt:lpstr>Conclusions and perspectives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Maurizio Vretenar</dc:creator>
  <cp:lastModifiedBy>Bartolini, Riccardo</cp:lastModifiedBy>
  <cp:revision>161</cp:revision>
  <dcterms:created xsi:type="dcterms:W3CDTF">2023-01-30T09:21:40Z</dcterms:created>
  <dcterms:modified xsi:type="dcterms:W3CDTF">2025-10-20T10:13:20Z</dcterms:modified>
</cp:coreProperties>
</file>