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5">
  <p:sldMasterIdLst>
    <p:sldMasterId id="2147483648" r:id="rId1"/>
  </p:sldMasterIdLst>
  <p:notesMasterIdLst>
    <p:notesMasterId r:id="rId17"/>
  </p:notesMasterIdLst>
  <p:sldIdLst>
    <p:sldId id="256" r:id="rId2"/>
    <p:sldId id="418" r:id="rId3"/>
    <p:sldId id="288" r:id="rId4"/>
    <p:sldId id="410" r:id="rId5"/>
    <p:sldId id="422" r:id="rId6"/>
    <p:sldId id="419" r:id="rId7"/>
    <p:sldId id="426" r:id="rId8"/>
    <p:sldId id="411" r:id="rId9"/>
    <p:sldId id="440" r:id="rId10"/>
    <p:sldId id="438" r:id="rId11"/>
    <p:sldId id="428" r:id="rId12"/>
    <p:sldId id="432" r:id="rId13"/>
    <p:sldId id="442" r:id="rId14"/>
    <p:sldId id="434" r:id="rId15"/>
    <p:sldId id="404" r:id="rId16"/>
  </p:sldIdLst>
  <p:sldSz cx="12192000" cy="6858000"/>
  <p:notesSz cx="12192000" cy="6858000"/>
  <p:defaultTextStyle>
    <a:defPPr>
      <a:defRPr lang="en-GB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5" autoAdjust="0"/>
    <p:restoredTop sz="94654" autoAdjust="0"/>
  </p:normalViewPr>
  <p:slideViewPr>
    <p:cSldViewPr>
      <p:cViewPr varScale="1">
        <p:scale>
          <a:sx n="138" d="100"/>
          <a:sy n="138" d="100"/>
        </p:scale>
        <p:origin x="95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747B8-93AE-4136-B9B6-189A39E30713}" type="datetimeFigureOut">
              <a:rPr lang="it-IT" smtClean="0"/>
              <a:t>20/10/2025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4320A-2E0E-41DE-B6C4-7147D16475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4112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9513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8641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7344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8532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551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19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871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230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240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56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845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11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712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ver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>
                <a:solidFill>
                  <a:schemeClr val="bg1"/>
                </a:solidFill>
                <a:latin typeface="Montserrat SemiBold"/>
                <a:ea typeface="Tahoma"/>
                <a:cs typeface="Tahoma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>
              <a:defRPr/>
            </a:pPr>
            <a:r>
              <a:rPr lang="en-US"/>
              <a:t>Test Presentation</a:t>
            </a:r>
            <a:endParaRPr/>
          </a:p>
          <a:p>
            <a:pPr lvl="0">
              <a:defRPr/>
            </a:pPr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>
                <a:solidFill>
                  <a:schemeClr val="accent1"/>
                </a:solidFill>
                <a:latin typeface="Montserrat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>
              <a:defRPr/>
            </a:pPr>
            <a:r>
              <a:rPr lang="fr-FR"/>
              <a:t>Speaker / Project / Organisation</a:t>
            </a:r>
            <a:endParaRPr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>
              <a:defRPr/>
            </a:pPr>
            <a:r>
              <a:rPr lang="fr-FR"/>
              <a:t>Venue / Date / Event / Subtitle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44787" y="5419083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 bwMode="auto"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GB" sz="1000" b="0" i="0">
                <a:solidFill>
                  <a:schemeClr val="bg1"/>
                </a:solidFill>
                <a:latin typeface="Montserrat"/>
                <a:ea typeface="+mn-ea"/>
                <a:cs typeface="Arial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+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rcRect b="91155"/>
          <a:stretch/>
        </p:blipFill>
        <p:spPr bwMode="auto"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18120" y="5949280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+ Two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rcRect b="91155"/>
          <a:stretch/>
        </p:blipFill>
        <p:spPr bwMode="auto"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/>
          <a:srcRect b="91155"/>
          <a:stretch/>
        </p:blipFill>
        <p:spPr bwMode="auto"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706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80484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44825"/>
            <a:ext cx="9434264" cy="3456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 dirty="0"/>
              <a:t>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4">
              <a:defRPr/>
            </a:pPr>
            <a:r>
              <a:rPr lang="en-US" dirty="0"/>
              <a:t>Fifth level</a:t>
            </a:r>
            <a:endParaRPr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4E4F2B9-4E8A-4855-9028-2D5519D6FDB5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300311" y="6530741"/>
            <a:ext cx="7776864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marL="0" algn="l" defTabSz="457200">
              <a:defRPr sz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GdA_5</a:t>
            </a:r>
            <a:r>
              <a:rPr lang="en-US" baseline="30000" dirty="0"/>
              <a:t>th</a:t>
            </a:r>
            <a:r>
              <a:rPr lang="en-US" dirty="0"/>
              <a:t> and final I.FAST Annual Meeting CERN 21-22/10/25_TASK 7.5: </a:t>
            </a:r>
            <a:r>
              <a:rPr lang="en-US" dirty="0" err="1"/>
              <a:t>CompactLight</a:t>
            </a:r>
            <a:r>
              <a:rPr lang="en-US" dirty="0"/>
              <a:t> Prototype Accelerating Structures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9F3E1352-1107-4B62-8385-07009088DC67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1609666" y="6529457"/>
            <a:ext cx="579818" cy="328543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marL="0" algn="l" defTabSz="457200">
              <a:defRPr sz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7A1A58B-7BA1-7E42-8231-6D1CB1C760B1}" type="slidenum">
              <a:rPr lang="en-US" smtClean="0"/>
              <a:pPr>
                <a:defRPr/>
              </a:pPr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</p:sldLayoutIdLst>
  <p:hf hdr="0" dt="0"/>
  <p:txStyles>
    <p:titleStyle>
      <a:lvl1pPr algn="l" defTabSz="914400">
        <a:lnSpc>
          <a:spcPct val="90000"/>
        </a:lnSpc>
        <a:spcBef>
          <a:spcPts val="0"/>
        </a:spcBef>
        <a:buNone/>
        <a:defRPr sz="4000">
          <a:solidFill>
            <a:schemeClr val="accent5"/>
          </a:solidFill>
          <a:latin typeface="Montserrat ExtraBold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>
          <a:solidFill>
            <a:schemeClr val="tx1"/>
          </a:solidFill>
          <a:latin typeface="Montserra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>
          <a:solidFill>
            <a:schemeClr val="tx1"/>
          </a:solidFill>
          <a:latin typeface="Montserra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>
          <a:solidFill>
            <a:schemeClr val="tx1"/>
          </a:solidFill>
          <a:latin typeface="Montserra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>
          <a:solidFill>
            <a:schemeClr val="tx1"/>
          </a:solidFill>
          <a:latin typeface="Montserra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>
          <a:solidFill>
            <a:schemeClr val="tx1"/>
          </a:solidFill>
          <a:latin typeface="Montserra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1066430" y="2105128"/>
            <a:ext cx="9638082" cy="1024896"/>
          </a:xfrm>
        </p:spPr>
        <p:txBody>
          <a:bodyPr/>
          <a:lstStyle/>
          <a:p>
            <a:pPr marL="0" indent="0">
              <a:tabLst>
                <a:tab pos="357188" algn="l"/>
              </a:tabLst>
              <a:defRPr/>
            </a:pPr>
            <a:r>
              <a:rPr lang="en-GB" sz="3700" dirty="0"/>
              <a:t>TASK 7.5: </a:t>
            </a:r>
            <a:r>
              <a:rPr lang="en-GB" sz="3700" dirty="0" err="1"/>
              <a:t>CompactLight</a:t>
            </a:r>
            <a:r>
              <a:rPr lang="en-GB" sz="3700" dirty="0"/>
              <a:t> Prototype Accelerating Structures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 bwMode="auto">
          <a:xfrm>
            <a:off x="1066432" y="3547178"/>
            <a:ext cx="7837880" cy="533110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GB" dirty="0"/>
              <a:t>5</a:t>
            </a:r>
            <a:r>
              <a:rPr lang="en-GB" baseline="30000" dirty="0"/>
              <a:t>th</a:t>
            </a:r>
            <a:r>
              <a:rPr lang="en-GB" dirty="0"/>
              <a:t> and final I.FAST Annual Meeting – CERN 21-22/10/25</a:t>
            </a:r>
            <a:endParaRPr dirty="0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F78B185F-059B-4C9C-9DFD-496D15634C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6433" y="4275445"/>
            <a:ext cx="6901776" cy="378210"/>
          </a:xfrm>
        </p:spPr>
        <p:txBody>
          <a:bodyPr/>
          <a:lstStyle/>
          <a:p>
            <a:r>
              <a:rPr lang="it-IT" dirty="0"/>
              <a:t>G. D’Auria, Elettra – Sincrotrone Trieste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BD0A7EEC-97E4-4564-B596-56E1ACF98631}"/>
              </a:ext>
            </a:extLst>
          </p:cNvPr>
          <p:cNvSpPr/>
          <p:nvPr/>
        </p:nvSpPr>
        <p:spPr>
          <a:xfrm>
            <a:off x="1775520" y="231484"/>
            <a:ext cx="85090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357188" algn="l"/>
              </a:tabLst>
              <a:defRPr/>
            </a:pPr>
            <a:r>
              <a:rPr lang="en-GB" sz="2800" b="1" dirty="0">
                <a:solidFill>
                  <a:schemeClr val="accent4">
                    <a:lumMod val="75000"/>
                  </a:schemeClr>
                </a:solidFill>
              </a:rPr>
              <a:t>What went well and what didn’t go well: lesson learned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4A973C60-482A-4160-895A-2B5BDFEAF775}"/>
              </a:ext>
            </a:extLst>
          </p:cNvPr>
          <p:cNvSpPr/>
          <p:nvPr/>
        </p:nvSpPr>
        <p:spPr>
          <a:xfrm>
            <a:off x="1055440" y="782044"/>
            <a:ext cx="10297144" cy="5609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100" dirty="0">
                <a:ea typeface="MS Mincho" panose="02020609040205080304" pitchFamily="49" charset="-128"/>
                <a:cs typeface="Cambria" panose="02040503050406030204" pitchFamily="18" charset="0"/>
              </a:rPr>
              <a:t>We did not experience any significant </a:t>
            </a:r>
            <a:r>
              <a:rPr lang="en-GB" sz="2100" dirty="0">
                <a:ea typeface="MS Mincho" panose="02020609040205080304" pitchFamily="49" charset="-128"/>
                <a:cs typeface="Cambria" panose="02040503050406030204" pitchFamily="18" charset="0"/>
              </a:rPr>
              <a:t>problem with:</a:t>
            </a:r>
            <a:endParaRPr lang="en-US" sz="2100" dirty="0">
              <a:ea typeface="MS Mincho" panose="02020609040205080304" pitchFamily="49" charset="-128"/>
              <a:cs typeface="Cambria" panose="02040503050406030204" pitchFamily="18" charset="0"/>
            </a:endParaRPr>
          </a:p>
          <a:p>
            <a:pPr marL="269875" indent="-269875" algn="just">
              <a:buSzPct val="73000"/>
              <a:buFont typeface="Wingdings" panose="05000000000000000000" pitchFamily="2" charset="2"/>
              <a:buChar char="Ø"/>
            </a:pPr>
            <a:r>
              <a:rPr lang="en-GB" sz="2100" dirty="0">
                <a:ea typeface="MS Mincho" panose="02020609040205080304" pitchFamily="49" charset="-128"/>
                <a:cs typeface="Cambria" panose="02040503050406030204" pitchFamily="18" charset="0"/>
              </a:rPr>
              <a:t>the RF design of the structure and the development of the engineering drawings (including the design of the thermal stabilization system).</a:t>
            </a:r>
          </a:p>
          <a:p>
            <a:pPr marL="269875" lvl="0" indent="-269875" algn="just">
              <a:buSzPct val="73000"/>
              <a:buFont typeface="Wingdings" panose="05000000000000000000" pitchFamily="2" charset="2"/>
              <a:buChar char="Ø"/>
            </a:pPr>
            <a:r>
              <a:rPr lang="en-GB" sz="2100" dirty="0">
                <a:ea typeface="MS Mincho" panose="02020609040205080304" pitchFamily="49" charset="-128"/>
                <a:cs typeface="Cambria" panose="02040503050406030204" pitchFamily="18" charset="0"/>
              </a:rPr>
              <a:t>The precision machining of all the elementary cells was successful, achieving </a:t>
            </a:r>
            <a:r>
              <a:rPr lang="en-US" sz="2100" dirty="0">
                <a:ea typeface="MS Mincho" panose="02020609040205080304" pitchFamily="49" charset="-128"/>
                <a:cs typeface="Cambria" panose="02040503050406030204" pitchFamily="18" charset="0"/>
              </a:rPr>
              <a:t>a high level of quality, accuracy and reliability in terms of production.</a:t>
            </a:r>
            <a:endParaRPr lang="it-IT" sz="2100" dirty="0">
              <a:ea typeface="MS Mincho" panose="02020609040205080304" pitchFamily="49" charset="-128"/>
              <a:cs typeface="Cambria" panose="02040503050406030204" pitchFamily="18" charset="0"/>
            </a:endParaRPr>
          </a:p>
          <a:p>
            <a:pPr marL="269875" lvl="0" indent="-269875" algn="just">
              <a:spcAft>
                <a:spcPts val="1200"/>
              </a:spcAft>
              <a:buSzPct val="73000"/>
              <a:buFont typeface="Wingdings" panose="05000000000000000000" pitchFamily="2" charset="2"/>
              <a:buChar char="Ø"/>
            </a:pPr>
            <a:r>
              <a:rPr lang="en-GB" sz="2100" dirty="0">
                <a:ea typeface="MS Mincho" panose="02020609040205080304" pitchFamily="49" charset="-128"/>
                <a:cs typeface="Cambria" panose="02040503050406030204" pitchFamily="18" charset="0"/>
              </a:rPr>
              <a:t>Most of the brazing tests, carried out on a reduced number of cells (3-5), also went well.</a:t>
            </a:r>
            <a:endParaRPr lang="it-IT" sz="2100" dirty="0">
              <a:ea typeface="MS Mincho" panose="02020609040205080304" pitchFamily="49" charset="-128"/>
              <a:cs typeface="Cambria" panose="02040503050406030204" pitchFamily="18" charset="0"/>
            </a:endParaRPr>
          </a:p>
          <a:p>
            <a:pPr algn="just"/>
            <a:r>
              <a:rPr lang="en-GB" sz="2100" dirty="0">
                <a:ea typeface="MS Mincho" panose="02020609040205080304" pitchFamily="49" charset="-128"/>
                <a:cs typeface="Cambria" panose="02040503050406030204" pitchFamily="18" charset="0"/>
              </a:rPr>
              <a:t>T</a:t>
            </a:r>
            <a:r>
              <a:rPr lang="en-US" sz="2100" dirty="0">
                <a:ea typeface="MS Mincho" panose="02020609040205080304" pitchFamily="49" charset="-128"/>
                <a:cs typeface="Cambria" panose="02040503050406030204" pitchFamily="18" charset="0"/>
              </a:rPr>
              <a:t>he activities that proved to be problematic, contributing to mechanical and vacuum issues, as well as delays in completing the various phases of the project, were:</a:t>
            </a:r>
            <a:endParaRPr lang="it-IT" sz="2100" dirty="0">
              <a:ea typeface="MS Mincho" panose="02020609040205080304" pitchFamily="49" charset="-128"/>
              <a:cs typeface="Cambria" panose="02040503050406030204" pitchFamily="18" charset="0"/>
            </a:endParaRPr>
          </a:p>
          <a:p>
            <a:pPr marL="269875" indent="-269875" algn="just">
              <a:buSzPct val="73000"/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en-GB" sz="2100" dirty="0">
                <a:ea typeface="MS Mincho" panose="02020609040205080304" pitchFamily="49" charset="-128"/>
                <a:cs typeface="Cambria" panose="02040503050406030204" pitchFamily="18" charset="0"/>
              </a:rPr>
              <a:t>the assembly of the entire structure before brazing (stacking of all the cells) and the use of the braze jig for lifting and rotating the whole structure for brazing.</a:t>
            </a:r>
          </a:p>
          <a:p>
            <a:pPr marL="269875" lvl="0" indent="-269875" algn="just">
              <a:spcAft>
                <a:spcPts val="1200"/>
              </a:spcAft>
              <a:buSzPct val="73000"/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en-GB" sz="2100" dirty="0">
                <a:ea typeface="MS Mincho" panose="02020609040205080304" pitchFamily="49" charset="-128"/>
                <a:cs typeface="Cambria" panose="02040503050406030204" pitchFamily="18" charset="0"/>
              </a:rPr>
              <a:t>The brazing process, the instability of the oven temperature and an inadequate compensation for copper expansion inside the jig during the brazing cycle.</a:t>
            </a:r>
          </a:p>
          <a:p>
            <a:pPr lvl="0" algn="just">
              <a:spcAft>
                <a:spcPts val="300"/>
              </a:spcAft>
              <a:buSzPct val="73000"/>
              <a:tabLst>
                <a:tab pos="360363" algn="l"/>
              </a:tabLst>
            </a:pPr>
            <a:r>
              <a:rPr lang="en-US" sz="2100" dirty="0">
                <a:ea typeface="MS Mincho" panose="02020609040205080304" pitchFamily="49" charset="-128"/>
                <a:cs typeface="Cambria" panose="02040503050406030204" pitchFamily="18" charset="0"/>
              </a:rPr>
              <a:t>A careful analysis of the processes and methods used for producing the pre-prototype, the effectiveness of the assigned roles, as well as the unexpected events occurred, led us to implement the necessary corrective actions for the second structure. </a:t>
            </a:r>
          </a:p>
          <a:p>
            <a:pPr lvl="0" algn="just">
              <a:spcAft>
                <a:spcPts val="300"/>
              </a:spcAft>
              <a:buSzPct val="73000"/>
              <a:tabLst>
                <a:tab pos="360363" algn="l"/>
              </a:tabLst>
            </a:pPr>
            <a:endParaRPr lang="it-IT" sz="2100" dirty="0">
              <a:ea typeface="MS Mincho" panose="02020609040205080304" pitchFamily="49" charset="-128"/>
              <a:cs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110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0354E853-7029-41DB-9A2C-8EBBAA88085F}"/>
              </a:ext>
            </a:extLst>
          </p:cNvPr>
          <p:cNvSpPr/>
          <p:nvPr/>
        </p:nvSpPr>
        <p:spPr>
          <a:xfrm>
            <a:off x="767408" y="1159148"/>
            <a:ext cx="10441160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 algn="just">
              <a:spcAft>
                <a:spcPts val="600"/>
              </a:spcAft>
              <a:buSzPct val="75000"/>
              <a:buFont typeface="Wingdings" panose="05000000000000000000" pitchFamily="2" charset="2"/>
              <a:buChar char="Ø"/>
            </a:pPr>
            <a:r>
              <a:rPr lang="en-US" sz="2400" dirty="0"/>
              <a:t>All the mechanical parts of the second structure (RF cells, couplers, WG components) are ready to be brazed.</a:t>
            </a:r>
          </a:p>
          <a:p>
            <a:pPr marL="269875" indent="-269875" algn="just">
              <a:spcAft>
                <a:spcPts val="600"/>
              </a:spcAft>
              <a:buSzPct val="75000"/>
              <a:buFont typeface="Wingdings" panose="05000000000000000000" pitchFamily="2" charset="2"/>
              <a:buChar char="Ø"/>
            </a:pPr>
            <a:r>
              <a:rPr lang="en-US" sz="2400" dirty="0"/>
              <a:t>Due to the problems encountered in brazing the pre-prototype, to </a:t>
            </a:r>
            <a:r>
              <a:rPr lang="en-US" sz="2400" dirty="0" err="1"/>
              <a:t>minimise</a:t>
            </a:r>
            <a:r>
              <a:rPr lang="en-US" sz="2400" dirty="0"/>
              <a:t> risks, we have decided to braze the prototype at PSI (Zurich).</a:t>
            </a:r>
          </a:p>
          <a:p>
            <a:pPr marL="269875" indent="-269875" algn="just">
              <a:spcAft>
                <a:spcPts val="600"/>
              </a:spcAft>
              <a:buSzPct val="75000"/>
              <a:buFont typeface="Wingdings" panose="05000000000000000000" pitchFamily="2" charset="2"/>
              <a:buChar char="Ø"/>
            </a:pPr>
            <a:r>
              <a:rPr lang="en-US" sz="2400" dirty="0"/>
              <a:t>PSI is an I.FAST partner (task 7.5) with a proven experience in brazing these components (they have successfully brazed all the C-band structures for PSI FEL)</a:t>
            </a:r>
          </a:p>
          <a:p>
            <a:pPr marL="269875" indent="-269875" algn="just">
              <a:spcAft>
                <a:spcPts val="600"/>
              </a:spcAft>
              <a:buSzPct val="75000"/>
              <a:buFont typeface="Wingdings" panose="05000000000000000000" pitchFamily="2" charset="2"/>
              <a:buChar char="Ø"/>
            </a:pPr>
            <a:r>
              <a:rPr lang="en-US" sz="2400" dirty="0"/>
              <a:t>All the parts of the second structure will be shipped from CERN to PSI within this month and the structure will be brazed beginning of November. </a:t>
            </a:r>
          </a:p>
          <a:p>
            <a:pPr marL="269875" indent="-269875" algn="just">
              <a:spcAft>
                <a:spcPts val="600"/>
              </a:spcAft>
              <a:buSzPct val="75000"/>
              <a:buFont typeface="Wingdings" panose="05000000000000000000" pitchFamily="2" charset="2"/>
              <a:buChar char="Ø"/>
            </a:pPr>
            <a:r>
              <a:rPr lang="en-US" sz="2400" dirty="0"/>
              <a:t>We expect to complete the work, including the vacuum tests and the RF characterization, by November 20</a:t>
            </a:r>
            <a:r>
              <a:rPr lang="en-US" sz="2400" baseline="30000" dirty="0"/>
              <a:t>th</a:t>
            </a:r>
            <a:r>
              <a:rPr lang="en-US" sz="2400" dirty="0"/>
              <a:t>.</a:t>
            </a:r>
          </a:p>
          <a:p>
            <a:pPr marL="269875" indent="-269875" algn="just">
              <a:spcAft>
                <a:spcPts val="600"/>
              </a:spcAft>
              <a:buSzPct val="75000"/>
              <a:buFont typeface="Wingdings" panose="05000000000000000000" pitchFamily="2" charset="2"/>
              <a:buChar char="Ø"/>
            </a:pPr>
            <a:r>
              <a:rPr lang="en-US" sz="2400" dirty="0"/>
              <a:t> The second deliverable, D7.6, can be released in December 2025.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BD0A7EEC-97E4-4564-B596-56E1ACF98631}"/>
              </a:ext>
            </a:extLst>
          </p:cNvPr>
          <p:cNvSpPr/>
          <p:nvPr/>
        </p:nvSpPr>
        <p:spPr>
          <a:xfrm>
            <a:off x="4246776" y="476672"/>
            <a:ext cx="32223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357188" algn="l"/>
              </a:tabLst>
              <a:defRPr/>
            </a:pPr>
            <a:r>
              <a:rPr lang="en-GB" sz="3200" b="1" dirty="0">
                <a:solidFill>
                  <a:schemeClr val="accent4">
                    <a:lumMod val="75000"/>
                  </a:schemeClr>
                </a:solidFill>
              </a:rPr>
              <a:t>Second Prototype</a:t>
            </a:r>
          </a:p>
        </p:txBody>
      </p:sp>
    </p:spTree>
    <p:extLst>
      <p:ext uri="{BB962C8B-B14F-4D97-AF65-F5344CB8AC3E}">
        <p14:creationId xmlns:p14="http://schemas.microsoft.com/office/powerpoint/2010/main" val="4124879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BD0A7EEC-97E4-4564-B596-56E1ACF98631}"/>
              </a:ext>
            </a:extLst>
          </p:cNvPr>
          <p:cNvSpPr/>
          <p:nvPr/>
        </p:nvSpPr>
        <p:spPr>
          <a:xfrm>
            <a:off x="2063552" y="343304"/>
            <a:ext cx="82157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357188" algn="l"/>
              </a:tabLst>
              <a:defRPr/>
            </a:pP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TRL and MRL achieved and future perspectives 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D8E23407-0475-4AAF-A129-A374BECDFA2F}"/>
              </a:ext>
            </a:extLst>
          </p:cNvPr>
          <p:cNvSpPr/>
          <p:nvPr/>
        </p:nvSpPr>
        <p:spPr>
          <a:xfrm>
            <a:off x="1127448" y="941724"/>
            <a:ext cx="96490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100" dirty="0"/>
              <a:t>Most of the activities carried out for Task 7.5 are technically mature and have already been proven to be fully reliable at an industrial level.</a:t>
            </a:r>
          </a:p>
          <a:p>
            <a:pPr algn="just"/>
            <a:r>
              <a:rPr lang="en-US" sz="2100" dirty="0"/>
              <a:t>These can be assessed with a TRL/MRL of at least 7.</a:t>
            </a:r>
          </a:p>
          <a:p>
            <a:pPr algn="just">
              <a:spcAft>
                <a:spcPts val="600"/>
              </a:spcAft>
            </a:pPr>
            <a:r>
              <a:rPr lang="en-US" sz="2100" dirty="0"/>
              <a:t>In particular: </a:t>
            </a:r>
          </a:p>
          <a:p>
            <a:pPr marL="538163" indent="-265113" algn="just">
              <a:spcAft>
                <a:spcPts val="600"/>
              </a:spcAft>
              <a:buSzPct val="73000"/>
              <a:buFont typeface="Wingdings" panose="05000000000000000000" pitchFamily="2" charset="2"/>
              <a:buChar char="Ø"/>
            </a:pPr>
            <a:r>
              <a:rPr lang="en-US" sz="2100" dirty="0"/>
              <a:t>The EM codes currently available for the RF design of a structure are highly reliable, and have provided the operating parameters with great accuracy. This has eliminated the need of correction tools or frequency tuners on the structure.</a:t>
            </a:r>
          </a:p>
          <a:p>
            <a:pPr marL="538163" indent="-265113" algn="just">
              <a:spcAft>
                <a:spcPts val="600"/>
              </a:spcAft>
              <a:buSzPct val="73000"/>
              <a:buFont typeface="Wingdings" panose="05000000000000000000" pitchFamily="2" charset="2"/>
              <a:buChar char="Ø"/>
            </a:pPr>
            <a:r>
              <a:rPr lang="en-US" sz="2100" dirty="0"/>
              <a:t>The production process for cells is well established and does not present any particular risks. Micron-precision machining have ensured high levels of reliability and precision.</a:t>
            </a:r>
          </a:p>
          <a:p>
            <a:pPr algn="just"/>
            <a:r>
              <a:rPr lang="en-US" sz="2100" dirty="0"/>
              <a:t>Currently, the most risky activities and bottlenecks in the entire construction process are those related to brazing techniques. These can be assessed with a TRL/MRL of 6 or lower. The entire process still requires further developments, studies and testing.</a:t>
            </a:r>
          </a:p>
        </p:txBody>
      </p:sp>
    </p:spTree>
    <p:extLst>
      <p:ext uri="{BB962C8B-B14F-4D97-AF65-F5344CB8AC3E}">
        <p14:creationId xmlns:p14="http://schemas.microsoft.com/office/powerpoint/2010/main" val="3456326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BD0A7EEC-97E4-4564-B596-56E1ACF98631}"/>
              </a:ext>
            </a:extLst>
          </p:cNvPr>
          <p:cNvSpPr/>
          <p:nvPr/>
        </p:nvSpPr>
        <p:spPr>
          <a:xfrm>
            <a:off x="5303912" y="404664"/>
            <a:ext cx="13628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357188" algn="l"/>
              </a:tabLst>
              <a:defRPr/>
            </a:pPr>
            <a:r>
              <a:rPr lang="en-GB" sz="3200" b="1" dirty="0">
                <a:solidFill>
                  <a:schemeClr val="accent4">
                    <a:lumMod val="75000"/>
                  </a:schemeClr>
                </a:solidFill>
              </a:rPr>
              <a:t>Impact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4A973C60-482A-4160-895A-2B5BDFEAF775}"/>
              </a:ext>
            </a:extLst>
          </p:cNvPr>
          <p:cNvSpPr/>
          <p:nvPr/>
        </p:nvSpPr>
        <p:spPr>
          <a:xfrm>
            <a:off x="1307468" y="998892"/>
            <a:ext cx="9577064" cy="5009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 algn="just">
              <a:spcAft>
                <a:spcPts val="300"/>
              </a:spcAft>
              <a:buSzPct val="73000"/>
              <a:buFont typeface="Wingdings" panose="05000000000000000000" pitchFamily="2" charset="2"/>
              <a:buChar char="Ø"/>
            </a:pPr>
            <a:r>
              <a:rPr lang="en-US" sz="2400" dirty="0">
                <a:ea typeface="MS Mincho" panose="02020609040205080304" pitchFamily="49" charset="-128"/>
                <a:cs typeface="Cambria" panose="02040503050406030204" pitchFamily="18" charset="0"/>
              </a:rPr>
              <a:t>The </a:t>
            </a:r>
            <a:r>
              <a:rPr lang="en-US" sz="2400" dirty="0" err="1">
                <a:ea typeface="MS Mincho" panose="02020609040205080304" pitchFamily="49" charset="-128"/>
                <a:cs typeface="Cambria" panose="02040503050406030204" pitchFamily="18" charset="0"/>
              </a:rPr>
              <a:t>CompactLight</a:t>
            </a:r>
            <a:r>
              <a:rPr lang="en-US" sz="2400" dirty="0">
                <a:ea typeface="MS Mincho" panose="02020609040205080304" pitchFamily="49" charset="-128"/>
                <a:cs typeface="Cambria" panose="02040503050406030204" pitchFamily="18" charset="0"/>
              </a:rPr>
              <a:t> acceleration structure has been designed to provide a key component for compact accelerators capable of operating at high repetition rates (up to </a:t>
            </a:r>
            <a:r>
              <a:rPr lang="en-US" sz="2400" dirty="0" err="1">
                <a:ea typeface="MS Mincho" panose="02020609040205080304" pitchFamily="49" charset="-128"/>
                <a:cs typeface="Cambria" panose="02040503050406030204" pitchFamily="18" charset="0"/>
              </a:rPr>
              <a:t>KHz</a:t>
            </a:r>
            <a:r>
              <a:rPr lang="en-US" sz="2400" dirty="0">
                <a:ea typeface="MS Mincho" panose="02020609040205080304" pitchFamily="49" charset="-128"/>
                <a:cs typeface="Cambria" panose="02040503050406030204" pitchFamily="18" charset="0"/>
              </a:rPr>
              <a:t> regime).</a:t>
            </a:r>
          </a:p>
          <a:p>
            <a:pPr marL="269875" indent="-269875" algn="just">
              <a:spcAft>
                <a:spcPts val="300"/>
              </a:spcAft>
              <a:buSzPct val="73000"/>
              <a:buFont typeface="Wingdings" panose="05000000000000000000" pitchFamily="2" charset="2"/>
              <a:buChar char="Ø"/>
            </a:pPr>
            <a:r>
              <a:rPr lang="en-US" sz="2400" dirty="0">
                <a:ea typeface="MS Mincho" panose="02020609040205080304" pitchFamily="49" charset="-128"/>
                <a:cs typeface="Cambria" panose="02040503050406030204" pitchFamily="18" charset="0"/>
              </a:rPr>
              <a:t>These accelerators have a wide range of applications, from basic physics to biomedical applications, i.e. photon sources based on Inverse Compton Scattering (ICS), that can be considered a fundamental tool for high-resolution diagnostic imaging.</a:t>
            </a:r>
          </a:p>
          <a:p>
            <a:pPr marL="269875" indent="-269875" algn="just">
              <a:spcAft>
                <a:spcPts val="300"/>
              </a:spcAft>
              <a:buSzPct val="73000"/>
              <a:buFont typeface="Wingdings" panose="05000000000000000000" pitchFamily="2" charset="2"/>
              <a:buChar char="Ø"/>
            </a:pPr>
            <a:r>
              <a:rPr lang="en-US" sz="2400" dirty="0">
                <a:ea typeface="MS Mincho" panose="02020609040205080304" pitchFamily="49" charset="-128"/>
                <a:cs typeface="Cambria" panose="02040503050406030204" pitchFamily="18" charset="0"/>
              </a:rPr>
              <a:t>Currently, the scientific interest in these sources is rapidly growing due to their reduced size and costs, compared to their capabilities as a “tunable monochromatic X-ray source” for use in Mammography, K-edge imaging, Phase-contrast imaging…..</a:t>
            </a:r>
          </a:p>
          <a:p>
            <a:pPr marL="269875" algn="just">
              <a:spcAft>
                <a:spcPts val="300"/>
              </a:spcAft>
              <a:buSzPct val="73000"/>
              <a:tabLst>
                <a:tab pos="0" algn="l"/>
              </a:tabLst>
            </a:pPr>
            <a:r>
              <a:rPr lang="en-US" sz="2400" dirty="0">
                <a:ea typeface="MS Mincho" panose="02020609040205080304" pitchFamily="49" charset="-128"/>
                <a:cs typeface="Cambria" panose="02040503050406030204" pitchFamily="18" charset="0"/>
              </a:rPr>
              <a:t>Aspects that have a significant social impact, with economic benefits for all the community.</a:t>
            </a:r>
          </a:p>
        </p:txBody>
      </p:sp>
    </p:spTree>
    <p:extLst>
      <p:ext uri="{BB962C8B-B14F-4D97-AF65-F5344CB8AC3E}">
        <p14:creationId xmlns:p14="http://schemas.microsoft.com/office/powerpoint/2010/main" val="2180530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BD0A7EEC-97E4-4564-B596-56E1ACF98631}"/>
              </a:ext>
            </a:extLst>
          </p:cNvPr>
          <p:cNvSpPr/>
          <p:nvPr/>
        </p:nvSpPr>
        <p:spPr>
          <a:xfrm>
            <a:off x="4223792" y="764704"/>
            <a:ext cx="35429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357188" algn="l"/>
              </a:tabLst>
              <a:defRPr/>
            </a:pPr>
            <a:r>
              <a:rPr lang="en-GB" sz="3200" b="1" dirty="0">
                <a:solidFill>
                  <a:schemeClr val="accent4">
                    <a:lumMod val="75000"/>
                  </a:schemeClr>
                </a:solidFill>
              </a:rPr>
              <a:t>Acknowledgements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4A973C60-482A-4160-895A-2B5BDFEAF775}"/>
              </a:ext>
            </a:extLst>
          </p:cNvPr>
          <p:cNvSpPr/>
          <p:nvPr/>
        </p:nvSpPr>
        <p:spPr>
          <a:xfrm>
            <a:off x="1487488" y="1844824"/>
            <a:ext cx="864096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v"/>
            </a:pPr>
            <a:r>
              <a:rPr lang="en-US" sz="2400" dirty="0">
                <a:ea typeface="MS Mincho" panose="02020609040205080304" pitchFamily="49" charset="-128"/>
                <a:cs typeface="Cambria" panose="02040503050406030204" pitchFamily="18" charset="0"/>
              </a:rPr>
              <a:t>I would like to thank all the partners involved in Task 7.5 for their precious contribution and constant support.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2400" dirty="0">
                <a:ea typeface="MS Mincho" panose="02020609040205080304" pitchFamily="49" charset="-128"/>
                <a:cs typeface="Cambria" panose="02040503050406030204" pitchFamily="18" charset="0"/>
              </a:rPr>
              <a:t>In particular, my gratitude goes to Pedro Morales Sanchez, who has followed the project with great enthusiasm and dedication throughout all its stages since the beginning. </a:t>
            </a:r>
          </a:p>
        </p:txBody>
      </p:sp>
    </p:spTree>
    <p:extLst>
      <p:ext uri="{BB962C8B-B14F-4D97-AF65-F5344CB8AC3E}">
        <p14:creationId xmlns:p14="http://schemas.microsoft.com/office/powerpoint/2010/main" val="240750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252FF39C-AAB9-44C9-BE6E-2559D3621368}"/>
              </a:ext>
            </a:extLst>
          </p:cNvPr>
          <p:cNvSpPr txBox="1"/>
          <p:nvPr/>
        </p:nvSpPr>
        <p:spPr>
          <a:xfrm>
            <a:off x="3912710" y="2348880"/>
            <a:ext cx="46679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7200" b="1" dirty="0">
                <a:solidFill>
                  <a:schemeClr val="bg1"/>
                </a:solidFill>
              </a:rPr>
              <a:t>Thank </a:t>
            </a:r>
            <a:r>
              <a:rPr lang="it-IT" sz="7200" b="1" dirty="0" err="1">
                <a:solidFill>
                  <a:schemeClr val="bg1"/>
                </a:solidFill>
              </a:rPr>
              <a:t>you</a:t>
            </a:r>
            <a:r>
              <a:rPr lang="it-IT" sz="7200" b="1" dirty="0">
                <a:solidFill>
                  <a:schemeClr val="bg1"/>
                </a:solidFill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813669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BD0A7EEC-97E4-4564-B596-56E1ACF98631}"/>
              </a:ext>
            </a:extLst>
          </p:cNvPr>
          <p:cNvSpPr/>
          <p:nvPr/>
        </p:nvSpPr>
        <p:spPr>
          <a:xfrm>
            <a:off x="5303912" y="332656"/>
            <a:ext cx="14526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357188" algn="l"/>
              </a:tabLst>
              <a:defRPr/>
            </a:pPr>
            <a:r>
              <a:rPr lang="en-GB" sz="3200" b="1" dirty="0">
                <a:solidFill>
                  <a:schemeClr val="accent4">
                    <a:lumMod val="75000"/>
                  </a:schemeClr>
                </a:solidFill>
              </a:rPr>
              <a:t>Outline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1BBB97E-BCB7-46E8-B3EA-014DA0DFFD34}"/>
              </a:ext>
            </a:extLst>
          </p:cNvPr>
          <p:cNvSpPr txBox="1"/>
          <p:nvPr/>
        </p:nvSpPr>
        <p:spPr>
          <a:xfrm>
            <a:off x="1343472" y="1196752"/>
            <a:ext cx="9937104" cy="4939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indent="-269875" algn="just">
              <a:spcAft>
                <a:spcPts val="1200"/>
              </a:spcAft>
              <a:buSzPct val="73000"/>
              <a:buFont typeface="Wingdings" panose="05000000000000000000" pitchFamily="2" charset="2"/>
              <a:buChar char="Ø"/>
            </a:pPr>
            <a:r>
              <a:rPr lang="en-US" sz="2400" dirty="0"/>
              <a:t>Project objectives</a:t>
            </a:r>
          </a:p>
          <a:p>
            <a:pPr marL="269875" indent="-269875" algn="just">
              <a:spcAft>
                <a:spcPts val="300"/>
              </a:spcAft>
              <a:buSzPct val="73000"/>
              <a:buFont typeface="Wingdings" panose="05000000000000000000" pitchFamily="2" charset="2"/>
              <a:buChar char="Ø"/>
            </a:pPr>
            <a:r>
              <a:rPr lang="en-US" altLang="it-IT" sz="2400" dirty="0"/>
              <a:t>Prototypes construction:</a:t>
            </a:r>
          </a:p>
          <a:p>
            <a:pPr marL="450850" lvl="1" indent="-180975" algn="just">
              <a:spcAft>
                <a:spcPts val="300"/>
              </a:spcAft>
              <a:buSzPct val="73000"/>
              <a:buFont typeface="Arial" panose="020B0604020202020204" pitchFamily="34" charset="0"/>
              <a:buChar char="•"/>
            </a:pPr>
            <a:r>
              <a:rPr lang="en-US" sz="2400" dirty="0"/>
              <a:t>Pre-prototype production process, mechanical and RF tests</a:t>
            </a:r>
          </a:p>
          <a:p>
            <a:pPr marL="450850" lvl="1" indent="-180975" algn="just">
              <a:spcAft>
                <a:spcPts val="1200"/>
              </a:spcAft>
              <a:buSzPct val="73000"/>
              <a:buFont typeface="Arial" panose="020B0604020202020204" pitchFamily="34" charset="0"/>
              <a:buChar char="•"/>
            </a:pPr>
            <a:r>
              <a:rPr lang="en-US" sz="2400" dirty="0"/>
              <a:t>Prototype construction </a:t>
            </a:r>
          </a:p>
          <a:p>
            <a:pPr marL="269875" indent="-269875" algn="just">
              <a:spcAft>
                <a:spcPts val="1200"/>
              </a:spcAft>
              <a:buSzPct val="73000"/>
              <a:buFont typeface="Wingdings" panose="05000000000000000000" pitchFamily="2" charset="2"/>
              <a:buChar char="Ø"/>
            </a:pPr>
            <a:r>
              <a:rPr lang="en-US" altLang="it-IT" sz="2400" dirty="0"/>
              <a:t>Results obtained</a:t>
            </a:r>
          </a:p>
          <a:p>
            <a:pPr marL="269875" indent="-269875" algn="just">
              <a:spcAft>
                <a:spcPts val="1200"/>
              </a:spcAft>
              <a:buSzPct val="73000"/>
              <a:buFont typeface="Wingdings" panose="05000000000000000000" pitchFamily="2" charset="2"/>
              <a:buChar char="Ø"/>
            </a:pPr>
            <a:r>
              <a:rPr lang="en-US" altLang="it-IT" sz="2400" dirty="0"/>
              <a:t>Lesson learned</a:t>
            </a:r>
          </a:p>
          <a:p>
            <a:pPr marL="269875" indent="-269875" algn="just">
              <a:spcAft>
                <a:spcPts val="1200"/>
              </a:spcAft>
              <a:buSzPct val="73000"/>
              <a:buFont typeface="Wingdings" panose="05000000000000000000" pitchFamily="2" charset="2"/>
              <a:buChar char="Ø"/>
            </a:pPr>
            <a:r>
              <a:rPr lang="en-US" altLang="it-IT" sz="2400" dirty="0"/>
              <a:t>TRL achieved and future perspectives </a:t>
            </a:r>
          </a:p>
          <a:p>
            <a:pPr marL="269875" indent="-269875" algn="just">
              <a:spcAft>
                <a:spcPts val="1200"/>
              </a:spcAft>
              <a:buSzPct val="73000"/>
              <a:buFont typeface="Wingdings" panose="05000000000000000000" pitchFamily="2" charset="2"/>
              <a:buChar char="Ø"/>
            </a:pPr>
            <a:r>
              <a:rPr lang="en-US" altLang="it-IT" sz="2400" dirty="0"/>
              <a:t>Impact</a:t>
            </a:r>
          </a:p>
          <a:p>
            <a:pPr marL="269875" indent="-269875" algn="just">
              <a:spcAft>
                <a:spcPts val="1200"/>
              </a:spcAft>
              <a:buSzPct val="73000"/>
              <a:buFont typeface="Wingdings" panose="05000000000000000000" pitchFamily="2" charset="2"/>
              <a:buChar char="Ø"/>
            </a:pPr>
            <a:r>
              <a:rPr lang="en-US" altLang="it-IT" sz="2400" dirty="0"/>
              <a:t>Acknowledgements</a:t>
            </a:r>
          </a:p>
          <a:p>
            <a:pPr marL="269875" indent="-269875" algn="just">
              <a:spcAft>
                <a:spcPts val="1200"/>
              </a:spcAft>
              <a:buSzPct val="73000"/>
              <a:buFont typeface="Wingdings" panose="05000000000000000000" pitchFamily="2" charset="2"/>
              <a:buChar char="Ø"/>
            </a:pPr>
            <a:endParaRPr lang="en-US" altLang="it-IT" sz="2400" dirty="0"/>
          </a:p>
        </p:txBody>
      </p:sp>
    </p:spTree>
    <p:extLst>
      <p:ext uri="{BB962C8B-B14F-4D97-AF65-F5344CB8AC3E}">
        <p14:creationId xmlns:p14="http://schemas.microsoft.com/office/powerpoint/2010/main" val="3133501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BF73CAFA-33A5-4B3A-ABBA-725EEA73ACDA}"/>
              </a:ext>
            </a:extLst>
          </p:cNvPr>
          <p:cNvSpPr txBox="1"/>
          <p:nvPr/>
        </p:nvSpPr>
        <p:spPr>
          <a:xfrm>
            <a:off x="832088" y="1340425"/>
            <a:ext cx="10579036" cy="3085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  <a:spcAft>
                <a:spcPts val="1200"/>
              </a:spcAft>
            </a:pPr>
            <a:r>
              <a:rPr lang="en-US" sz="2400" u="none" strike="noStrike" baseline="0" dirty="0">
                <a:solidFill>
                  <a:srgbClr val="002060"/>
                </a:solidFill>
              </a:rPr>
              <a:t>Build and test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u="none" strike="noStrike" baseline="0" dirty="0">
                <a:solidFill>
                  <a:srgbClr val="002060"/>
                </a:solidFill>
              </a:rPr>
              <a:t>two prototypes of the X-band (12 GHz) accelerating structure designed for the </a:t>
            </a:r>
            <a:r>
              <a:rPr lang="en-US" sz="2400" u="none" strike="noStrike" baseline="0" dirty="0" err="1">
                <a:solidFill>
                  <a:srgbClr val="002060"/>
                </a:solidFill>
              </a:rPr>
              <a:t>CompactLight</a:t>
            </a:r>
            <a:r>
              <a:rPr lang="en-US" sz="2400" u="none" strike="noStrike" baseline="0" dirty="0">
                <a:solidFill>
                  <a:srgbClr val="002060"/>
                </a:solidFill>
              </a:rPr>
              <a:t> (XLS) project</a:t>
            </a:r>
            <a:r>
              <a:rPr lang="en-US" sz="2400" dirty="0">
                <a:solidFill>
                  <a:srgbClr val="002060"/>
                </a:solidFill>
              </a:rPr>
              <a:t>,</a:t>
            </a:r>
            <a:r>
              <a:rPr lang="en-US" sz="2400" u="none" strike="noStrike" baseline="0" dirty="0">
                <a:solidFill>
                  <a:srgbClr val="002060"/>
                </a:solidFill>
              </a:rPr>
              <a:t> a new class of </a:t>
            </a:r>
            <a:r>
              <a:rPr lang="en-US" sz="2400" u="none" strike="noStrike" baseline="0" dirty="0" err="1">
                <a:solidFill>
                  <a:srgbClr val="002060"/>
                </a:solidFill>
              </a:rPr>
              <a:t>linac</a:t>
            </a:r>
            <a:r>
              <a:rPr lang="en-US" sz="2400" u="none" strike="noStrike" baseline="0" dirty="0">
                <a:solidFill>
                  <a:srgbClr val="002060"/>
                </a:solidFill>
              </a:rPr>
              <a:t>-driven FEL facility</a:t>
            </a:r>
            <a:r>
              <a:rPr lang="en-US" sz="2400" dirty="0">
                <a:solidFill>
                  <a:srgbClr val="002060"/>
                </a:solidFill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en-US" sz="2400" dirty="0">
                <a:solidFill>
                  <a:srgbClr val="002060"/>
                </a:solidFill>
              </a:rPr>
              <a:t>Deliverables:</a:t>
            </a:r>
          </a:p>
          <a:p>
            <a:pPr marL="269875" indent="-269875" algn="just">
              <a:spcAft>
                <a:spcPts val="300"/>
              </a:spcAft>
              <a:buSzPct val="73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C00000"/>
                </a:solidFill>
              </a:rPr>
              <a:t>D7.5: Construction and tests of the pre-prototype. </a:t>
            </a:r>
          </a:p>
          <a:p>
            <a:pPr marL="269875" algn="just">
              <a:lnSpc>
                <a:spcPts val="3000"/>
              </a:lnSpc>
              <a:spcAft>
                <a:spcPts val="600"/>
              </a:spcAft>
            </a:pPr>
            <a:r>
              <a:rPr lang="en-US" sz="2400" dirty="0">
                <a:solidFill>
                  <a:srgbClr val="000000"/>
                </a:solidFill>
              </a:rPr>
              <a:t>Development of production process and RF tests of the pre-prototype	</a:t>
            </a:r>
          </a:p>
          <a:p>
            <a:pPr marL="269875" indent="-269875" algn="just">
              <a:lnSpc>
                <a:spcPts val="3000"/>
              </a:lnSpc>
              <a:buSzPct val="73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C00000"/>
                </a:solidFill>
              </a:rPr>
              <a:t>D7.6: Construction and tests of the full prototype. </a:t>
            </a:r>
          </a:p>
          <a:p>
            <a:pPr marL="269875" algn="just">
              <a:lnSpc>
                <a:spcPts val="3000"/>
              </a:lnSpc>
            </a:pPr>
            <a:r>
              <a:rPr lang="en-US" sz="2400" dirty="0">
                <a:solidFill>
                  <a:srgbClr val="000000"/>
                </a:solidFill>
              </a:rPr>
              <a:t>Production process analysis and validation, RF tests of the full prototype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6DF007D-0F1A-43C3-A0C6-5B61CFA3192B}"/>
              </a:ext>
            </a:extLst>
          </p:cNvPr>
          <p:cNvSpPr txBox="1"/>
          <p:nvPr/>
        </p:nvSpPr>
        <p:spPr>
          <a:xfrm>
            <a:off x="832088" y="397538"/>
            <a:ext cx="105278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Montserrat" panose="00000500000000000000"/>
              </a:rPr>
              <a:t>Project o</a:t>
            </a:r>
            <a:r>
              <a:rPr lang="en-US" sz="3200" b="1" i="0" u="none" strike="noStrike" baseline="0" dirty="0">
                <a:solidFill>
                  <a:schemeClr val="accent5">
                    <a:lumMod val="75000"/>
                  </a:schemeClr>
                </a:solidFill>
                <a:latin typeface="Montserrat" panose="00000500000000000000"/>
              </a:rPr>
              <a:t>bjective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A5CAD56A-349C-4E27-9A94-06A7DC76877D}"/>
              </a:ext>
            </a:extLst>
          </p:cNvPr>
          <p:cNvGrpSpPr/>
          <p:nvPr/>
        </p:nvGrpSpPr>
        <p:grpSpPr>
          <a:xfrm>
            <a:off x="1991544" y="5501504"/>
            <a:ext cx="8451804" cy="689372"/>
            <a:chOff x="1877105" y="5503456"/>
            <a:chExt cx="9753485" cy="775168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955D1DC5-100B-4440-A234-84EC16A627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85678" y="5585242"/>
              <a:ext cx="1156429" cy="520364"/>
            </a:xfrm>
            <a:prstGeom prst="rect">
              <a:avLst/>
            </a:prstGeom>
          </p:spPr>
        </p:pic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B87976CD-5639-4133-90BC-D8F60A3C02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79049" y="5642750"/>
              <a:ext cx="1069867" cy="439805"/>
            </a:xfrm>
            <a:prstGeom prst="rect">
              <a:avLst/>
            </a:prstGeom>
          </p:spPr>
        </p:pic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D0A75D27-7E8E-43A1-9C7A-A0833E34DA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77105" y="5591142"/>
              <a:ext cx="1179939" cy="661842"/>
            </a:xfrm>
            <a:prstGeom prst="rect">
              <a:avLst/>
            </a:prstGeom>
          </p:spPr>
        </p:pic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BA843345-4B2C-4080-9FCB-92281AAEB9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833041" y="5503456"/>
              <a:ext cx="797549" cy="775168"/>
            </a:xfrm>
            <a:prstGeom prst="rect">
              <a:avLst/>
            </a:prstGeom>
          </p:spPr>
        </p:pic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AB990062-DC47-42B0-8714-26DF2A1256A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56070" y="5628849"/>
              <a:ext cx="1430173" cy="649774"/>
            </a:xfrm>
            <a:prstGeom prst="rect">
              <a:avLst/>
            </a:prstGeom>
          </p:spPr>
        </p:pic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D6D8D514-1372-4471-8218-AC646EBD146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240071" y="5543190"/>
              <a:ext cx="1214234" cy="677418"/>
            </a:xfrm>
            <a:prstGeom prst="rect">
              <a:avLst/>
            </a:prstGeom>
          </p:spPr>
        </p:pic>
      </p:grpSp>
      <p:sp>
        <p:nvSpPr>
          <p:cNvPr id="11" name="Rettangolo 10">
            <a:extLst>
              <a:ext uri="{FF2B5EF4-FFF2-40B4-BE49-F238E27FC236}">
                <a16:creationId xmlns:a16="http://schemas.microsoft.com/office/drawing/2014/main" id="{0971150C-E096-4357-953B-C3C8230F2F93}"/>
              </a:ext>
            </a:extLst>
          </p:cNvPr>
          <p:cNvSpPr/>
          <p:nvPr/>
        </p:nvSpPr>
        <p:spPr>
          <a:xfrm>
            <a:off x="1631504" y="5008461"/>
            <a:ext cx="1890261" cy="5091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700"/>
              </a:lnSpc>
              <a:spcBef>
                <a:spcPts val="0"/>
              </a:spcBef>
            </a:pPr>
            <a:r>
              <a:rPr lang="en-US" b="1" dirty="0">
                <a:solidFill>
                  <a:srgbClr val="000000"/>
                </a:solidFill>
              </a:rPr>
              <a:t>Task 7.5 partners:</a:t>
            </a:r>
          </a:p>
        </p:txBody>
      </p:sp>
    </p:spTree>
    <p:extLst>
      <p:ext uri="{BB962C8B-B14F-4D97-AF65-F5344CB8AC3E}">
        <p14:creationId xmlns:p14="http://schemas.microsoft.com/office/powerpoint/2010/main" val="115720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BD0A7EEC-97E4-4564-B596-56E1ACF98631}"/>
              </a:ext>
            </a:extLst>
          </p:cNvPr>
          <p:cNvSpPr/>
          <p:nvPr/>
        </p:nvSpPr>
        <p:spPr>
          <a:xfrm>
            <a:off x="3719736" y="246324"/>
            <a:ext cx="48269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357188" algn="l"/>
              </a:tabLst>
              <a:defRPr/>
            </a:pPr>
            <a:r>
              <a:rPr lang="en-GB" sz="3200" b="1" dirty="0">
                <a:solidFill>
                  <a:schemeClr val="accent4">
                    <a:lumMod val="75000"/>
                  </a:schemeClr>
                </a:solidFill>
              </a:rPr>
              <a:t>Pre-prototype construction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2696106F-9B60-4EDF-A342-8EEBBBA62B17}"/>
              </a:ext>
            </a:extLst>
          </p:cNvPr>
          <p:cNvSpPr/>
          <p:nvPr/>
        </p:nvSpPr>
        <p:spPr>
          <a:xfrm>
            <a:off x="839416" y="908720"/>
            <a:ext cx="9721080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400" dirty="0"/>
              <a:t>As was already reported at previous I.FAST meetings, we have experienced several problems. In particular:</a:t>
            </a:r>
          </a:p>
          <a:p>
            <a:pPr marL="269875" indent="-269875" algn="just">
              <a:spcAft>
                <a:spcPts val="300"/>
              </a:spcAft>
              <a:buSzPct val="73000"/>
              <a:buFont typeface="Wingdings" panose="05000000000000000000" pitchFamily="2" charset="2"/>
              <a:buChar char="Ø"/>
            </a:pPr>
            <a:r>
              <a:rPr lang="en-US" sz="2400" b="1" u="sng" dirty="0"/>
              <a:t>the brazing of the RF couplers</a:t>
            </a:r>
            <a:r>
              <a:rPr lang="en-US" sz="2400" dirty="0"/>
              <a:t>, that forced us to revise their design and brazing method and to launch the production of  two new RF couplers</a:t>
            </a:r>
          </a:p>
          <a:p>
            <a:pPr marL="269875" indent="-269875" algn="just">
              <a:spcAft>
                <a:spcPts val="300"/>
              </a:spcAft>
              <a:buSzPct val="73000"/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269875" lvl="1" algn="just">
              <a:spcAft>
                <a:spcPts val="1200"/>
              </a:spcAft>
              <a:buSzPct val="73000"/>
            </a:pPr>
            <a:endParaRPr lang="en-US" sz="2400" dirty="0"/>
          </a:p>
          <a:p>
            <a:pPr marL="269875" lvl="1" algn="just">
              <a:spcAft>
                <a:spcPts val="1200"/>
              </a:spcAft>
              <a:buSzPct val="73000"/>
            </a:pPr>
            <a:endParaRPr lang="en-US" sz="2400" dirty="0"/>
          </a:p>
          <a:p>
            <a:pPr marL="269875" lvl="1" algn="just">
              <a:spcAft>
                <a:spcPts val="1200"/>
              </a:spcAft>
              <a:buSzPct val="73000"/>
            </a:pPr>
            <a:endParaRPr lang="en-US" sz="2400" dirty="0"/>
          </a:p>
          <a:p>
            <a:pPr marL="269875" lvl="1" algn="ctr">
              <a:spcAft>
                <a:spcPts val="1200"/>
              </a:spcAft>
              <a:buSzPct val="73000"/>
            </a:pPr>
            <a:endParaRPr lang="en-US" sz="2400" dirty="0"/>
          </a:p>
          <a:p>
            <a:pPr marL="269875" lvl="1" algn="ctr">
              <a:spcAft>
                <a:spcPts val="1200"/>
              </a:spcAft>
              <a:buSzPct val="73000"/>
            </a:pPr>
            <a:r>
              <a:rPr lang="en-US" sz="2400" dirty="0"/>
              <a:t>This led to a delay of more than one year in the brazing of the pre-prototype (and a very frustrating situation for everyone involved!)</a:t>
            </a:r>
          </a:p>
        </p:txBody>
      </p:sp>
      <p:sp>
        <p:nvSpPr>
          <p:cNvPr id="6" name="Freccia in giù 5">
            <a:extLst>
              <a:ext uri="{FF2B5EF4-FFF2-40B4-BE49-F238E27FC236}">
                <a16:creationId xmlns:a16="http://schemas.microsoft.com/office/drawing/2014/main" id="{5ED27061-E919-45CF-B3FD-8F819727D658}"/>
              </a:ext>
            </a:extLst>
          </p:cNvPr>
          <p:cNvSpPr/>
          <p:nvPr/>
        </p:nvSpPr>
        <p:spPr>
          <a:xfrm>
            <a:off x="5735960" y="4581128"/>
            <a:ext cx="563321" cy="451984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987927FE-9AAE-40CB-8F8C-481F6A46FD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1944" y="2776761"/>
            <a:ext cx="1440159" cy="192428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94E388F7-1D4D-4AC5-9DD9-ED65FA3D06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2602" y="2936855"/>
            <a:ext cx="2694667" cy="1489032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E4581094-8740-43AD-81CE-3B5336C6EC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7771" y="2936855"/>
            <a:ext cx="2694666" cy="143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479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9D249AB5-D53A-42F9-9597-1DA42E0F570D}"/>
              </a:ext>
            </a:extLst>
          </p:cNvPr>
          <p:cNvSpPr/>
          <p:nvPr/>
        </p:nvSpPr>
        <p:spPr>
          <a:xfrm>
            <a:off x="3422832" y="263965"/>
            <a:ext cx="53463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357188" algn="l"/>
              </a:tabLst>
              <a:defRPr/>
            </a:pPr>
            <a:r>
              <a:rPr lang="en-GB" sz="3200" b="1" dirty="0">
                <a:solidFill>
                  <a:schemeClr val="accent4">
                    <a:lumMod val="75000"/>
                  </a:schemeClr>
                </a:solidFill>
              </a:rPr>
              <a:t>B</a:t>
            </a: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razing of the whole structure</a:t>
            </a:r>
            <a:endParaRPr lang="en-GB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31C5FAA4-909F-4DDD-960A-B40653117591}"/>
              </a:ext>
            </a:extLst>
          </p:cNvPr>
          <p:cNvSpPr/>
          <p:nvPr/>
        </p:nvSpPr>
        <p:spPr>
          <a:xfrm>
            <a:off x="191344" y="1075734"/>
            <a:ext cx="42895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dirty="0"/>
              <a:t>The whole structure, with the two new RF couplers, was brazed mid of February 2025.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7BD2FEEB-D85D-4C38-B585-12F55234A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869" y="1746916"/>
            <a:ext cx="3117193" cy="4156256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53234289-263B-41B6-898A-C96A4E2F27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7525" y="2204864"/>
            <a:ext cx="4552263" cy="3415611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5D113A7-0DA3-477D-A078-9928D9418EBD}"/>
              </a:ext>
            </a:extLst>
          </p:cNvPr>
          <p:cNvSpPr/>
          <p:nvPr/>
        </p:nvSpPr>
        <p:spPr>
          <a:xfrm>
            <a:off x="4628371" y="1075734"/>
            <a:ext cx="6840760" cy="96827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ea typeface="Aptos"/>
                <a:cs typeface="Times New Roman" panose="02020603050405020304" pitchFamily="18" charset="0"/>
              </a:rPr>
              <a:t>Following the braze run, the structure </a:t>
            </a:r>
            <a:r>
              <a:rPr lang="en-GB" kern="100" dirty="0">
                <a:ea typeface="Aptos"/>
                <a:cs typeface="Times New Roman" panose="02020603050405020304" pitchFamily="18" charset="0"/>
              </a:rPr>
              <a:t>was tested using ultra-high vacuum leak checking equipment and was unfortunately shown to have </a:t>
            </a:r>
            <a:r>
              <a:rPr lang="en-GB" b="1" kern="100" dirty="0">
                <a:solidFill>
                  <a:srgbClr val="C00000"/>
                </a:solidFill>
                <a:ea typeface="Aptos"/>
                <a:cs typeface="Times New Roman" panose="02020603050405020304" pitchFamily="18" charset="0"/>
              </a:rPr>
              <a:t>a gross leak, </a:t>
            </a:r>
            <a:r>
              <a:rPr lang="en-US" b="1" kern="100" dirty="0">
                <a:solidFill>
                  <a:srgbClr val="C00000"/>
                </a:solidFill>
                <a:ea typeface="Aptos"/>
                <a:cs typeface="Times New Roman" panose="02020603050405020304" pitchFamily="18" charset="0"/>
              </a:rPr>
              <a:t>coming from some of the braze channel vent holes</a:t>
            </a:r>
            <a:r>
              <a:rPr lang="en-US" kern="100" dirty="0">
                <a:solidFill>
                  <a:srgbClr val="C00000"/>
                </a:solidFill>
                <a:ea typeface="Aptos"/>
                <a:cs typeface="Times New Roman" panose="02020603050405020304" pitchFamily="18" charset="0"/>
              </a:rPr>
              <a:t>!!!</a:t>
            </a:r>
            <a:endParaRPr lang="en-GB" kern="100" dirty="0">
              <a:solidFill>
                <a:srgbClr val="C00000"/>
              </a:solidFill>
              <a:ea typeface="Aptos"/>
              <a:cs typeface="Times New Roman" panose="02020603050405020304" pitchFamily="18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2B10573-0ECB-4EEA-9722-2EEB9492FB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8809" y="3212976"/>
            <a:ext cx="2420322" cy="1633870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DE9BB88A-2C3A-45F4-985C-2E73504A6212}"/>
              </a:ext>
            </a:extLst>
          </p:cNvPr>
          <p:cNvSpPr/>
          <p:nvPr/>
        </p:nvSpPr>
        <p:spPr>
          <a:xfrm>
            <a:off x="9048809" y="3573016"/>
            <a:ext cx="2420322" cy="50405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AF484B3F-87A5-4CF9-890F-74CF5BB5BF31}"/>
              </a:ext>
            </a:extLst>
          </p:cNvPr>
          <p:cNvCxnSpPr>
            <a:cxnSpLocks/>
          </p:cNvCxnSpPr>
          <p:nvPr/>
        </p:nvCxnSpPr>
        <p:spPr>
          <a:xfrm>
            <a:off x="9192344" y="2044012"/>
            <a:ext cx="1043434" cy="141323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7981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4507D424-EC2D-4EB8-9537-47E02A301056}"/>
              </a:ext>
            </a:extLst>
          </p:cNvPr>
          <p:cNvSpPr/>
          <p:nvPr/>
        </p:nvSpPr>
        <p:spPr>
          <a:xfrm>
            <a:off x="2002131" y="404664"/>
            <a:ext cx="84593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357188" algn="l"/>
              </a:tabLst>
              <a:defRPr/>
            </a:pPr>
            <a:r>
              <a:rPr lang="en-GB" sz="3200" b="1" dirty="0">
                <a:solidFill>
                  <a:schemeClr val="accent4">
                    <a:lumMod val="75000"/>
                  </a:schemeClr>
                </a:solidFill>
              </a:rPr>
              <a:t>I</a:t>
            </a:r>
            <a:r>
              <a:rPr lang="en-US" sz="3200" b="1" dirty="0" err="1">
                <a:solidFill>
                  <a:schemeClr val="accent4">
                    <a:lumMod val="75000"/>
                  </a:schemeClr>
                </a:solidFill>
              </a:rPr>
              <a:t>nadequate</a:t>
            </a: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 compensation for copper expansion</a:t>
            </a:r>
            <a:endParaRPr lang="en-GB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056AE46D-30C4-4DFE-A0A6-229F91B9967F}"/>
              </a:ext>
            </a:extLst>
          </p:cNvPr>
          <p:cNvSpPr/>
          <p:nvPr/>
        </p:nvSpPr>
        <p:spPr>
          <a:xfrm>
            <a:off x="800728" y="2111633"/>
            <a:ext cx="5559755" cy="3376374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700"/>
              </a:lnSpc>
            </a:pPr>
            <a:r>
              <a:rPr lang="en-US" sz="2400" dirty="0"/>
              <a:t>In addition, the structure thermally expanded into its braze jig, during the brazing </a:t>
            </a:r>
            <a:r>
              <a:rPr lang="en-US" sz="2400" dirty="0" err="1"/>
              <a:t>processs</a:t>
            </a:r>
            <a:r>
              <a:rPr lang="en-US" sz="2400" dirty="0"/>
              <a:t>.</a:t>
            </a:r>
          </a:p>
          <a:p>
            <a:pPr algn="just">
              <a:lnSpc>
                <a:spcPts val="3700"/>
              </a:lnSpc>
            </a:pPr>
            <a:r>
              <a:rPr lang="en-US" sz="2400" b="1" dirty="0">
                <a:solidFill>
                  <a:srgbClr val="C00000"/>
                </a:solidFill>
              </a:rPr>
              <a:t>A mechanical deformation was detected on the wall of the RF coupler</a:t>
            </a:r>
            <a:r>
              <a:rPr lang="en-US" sz="2400" dirty="0"/>
              <a:t>, with a potential impact on the RF functionality of the device.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2BB7F8B-DAFE-46D6-9A97-59AE5D1B4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7322" y="1556792"/>
            <a:ext cx="3164307" cy="4162701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D629A366-B443-4C2D-B7E4-64DFBA9C06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5339" y="3475786"/>
            <a:ext cx="2448272" cy="648072"/>
          </a:xfrm>
          <a:prstGeom prst="rect">
            <a:avLst/>
          </a:prstGeom>
        </p:spPr>
      </p:pic>
      <p:sp>
        <p:nvSpPr>
          <p:cNvPr id="2" name="Freccia a destra 1">
            <a:extLst>
              <a:ext uri="{FF2B5EF4-FFF2-40B4-BE49-F238E27FC236}">
                <a16:creationId xmlns:a16="http://schemas.microsoft.com/office/drawing/2014/main" id="{9F5BB0A4-9933-431E-969A-2D47255F1051}"/>
              </a:ext>
            </a:extLst>
          </p:cNvPr>
          <p:cNvSpPr/>
          <p:nvPr/>
        </p:nvSpPr>
        <p:spPr>
          <a:xfrm>
            <a:off x="6718501" y="3596328"/>
            <a:ext cx="725220" cy="40698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5309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2D9640F6-83A0-4F77-BF73-59111EB6F415}"/>
              </a:ext>
            </a:extLst>
          </p:cNvPr>
          <p:cNvSpPr/>
          <p:nvPr/>
        </p:nvSpPr>
        <p:spPr>
          <a:xfrm>
            <a:off x="4029568" y="231471"/>
            <a:ext cx="41328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357188" algn="l"/>
              </a:tabLst>
              <a:defRPr/>
            </a:pP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CERN metrology report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6219596-1E3A-4385-B32E-DF25828BAA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8756" y="931528"/>
            <a:ext cx="3769212" cy="4668916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19B5764D-728C-4512-A130-74F1D894DD4D}"/>
              </a:ext>
            </a:extLst>
          </p:cNvPr>
          <p:cNvSpPr/>
          <p:nvPr/>
        </p:nvSpPr>
        <p:spPr>
          <a:xfrm>
            <a:off x="7389128" y="3209172"/>
            <a:ext cx="43211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GB" sz="2400" dirty="0">
                <a:ea typeface="MS Mincho" panose="02020609040205080304" pitchFamily="49" charset="-128"/>
                <a:cs typeface="Cambria" panose="02040503050406030204" pitchFamily="18" charset="0"/>
              </a:rPr>
              <a:t>The structure’s axis revealed a clear </a:t>
            </a:r>
            <a:r>
              <a:rPr lang="en-GB" sz="2400" b="1" dirty="0">
                <a:solidFill>
                  <a:srgbClr val="C00000"/>
                </a:solidFill>
                <a:ea typeface="MS Mincho" panose="02020609040205080304" pitchFamily="49" charset="-128"/>
                <a:cs typeface="Cambria" panose="02040503050406030204" pitchFamily="18" charset="0"/>
              </a:rPr>
              <a:t>“banana shape”</a:t>
            </a:r>
            <a:r>
              <a:rPr lang="en-GB" sz="2400" dirty="0">
                <a:ea typeface="MS Mincho" panose="02020609040205080304" pitchFamily="49" charset="-128"/>
                <a:cs typeface="Cambria" panose="02040503050406030204" pitchFamily="18" charset="0"/>
              </a:rPr>
              <a:t>, </a:t>
            </a:r>
            <a:r>
              <a:rPr lang="en-GB" sz="2400" b="1" dirty="0">
                <a:solidFill>
                  <a:srgbClr val="C00000"/>
                </a:solidFill>
                <a:ea typeface="MS Mincho" panose="02020609040205080304" pitchFamily="49" charset="-128"/>
                <a:cs typeface="Cambria" panose="02040503050406030204" pitchFamily="18" charset="0"/>
              </a:rPr>
              <a:t>with a maximum deviation in the middle of up to 0.42 mm</a:t>
            </a:r>
            <a:r>
              <a:rPr lang="en-GB" sz="2400" dirty="0">
                <a:ea typeface="MS Mincho" panose="02020609040205080304" pitchFamily="49" charset="-128"/>
                <a:cs typeface="Cambria" panose="02040503050406030204" pitchFamily="18" charset="0"/>
              </a:rPr>
              <a:t>, almost 100 times higher than expected</a:t>
            </a:r>
            <a:r>
              <a:rPr lang="en-US" sz="2400" dirty="0">
                <a:ea typeface="MS Mincho" panose="02020609040205080304" pitchFamily="49" charset="-128"/>
                <a:cs typeface="Cambria" panose="02040503050406030204" pitchFamily="18" charset="0"/>
              </a:rPr>
              <a:t>,</a:t>
            </a:r>
            <a:r>
              <a:rPr lang="en-GB" sz="2400" dirty="0">
                <a:ea typeface="MS Mincho" panose="02020609040205080304" pitchFamily="49" charset="-128"/>
                <a:cs typeface="Cambria" panose="02040503050406030204" pitchFamily="18" charset="0"/>
              </a:rPr>
              <a:t> that make the structure use rather problematic!</a:t>
            </a:r>
            <a:endParaRPr lang="it-IT" sz="2400" dirty="0">
              <a:ea typeface="MS Mincho" panose="02020609040205080304" pitchFamily="49" charset="-128"/>
              <a:cs typeface="Cambria" panose="02040503050406030204" pitchFamily="18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4FA08294-C791-46B8-8D95-40CF9515D4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104" y="1202060"/>
            <a:ext cx="4824536" cy="222694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937AB9C0-883B-4713-A1FE-389445DD29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45" y="1909723"/>
            <a:ext cx="2142706" cy="2896137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31A7704C-E143-47CB-9EE4-17CCC9667C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6150" y="1557711"/>
            <a:ext cx="1351278" cy="3416550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A5ACA9D9-F8DD-4DF7-8020-04759E2196E1}"/>
              </a:ext>
            </a:extLst>
          </p:cNvPr>
          <p:cNvSpPr/>
          <p:nvPr/>
        </p:nvSpPr>
        <p:spPr>
          <a:xfrm>
            <a:off x="198829" y="5440296"/>
            <a:ext cx="56936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  <a:ea typeface="MS Mincho" panose="02020609040205080304" pitchFamily="49" charset="-128"/>
                <a:cs typeface="Cambria" panose="02040503050406030204" pitchFamily="18" charset="0"/>
              </a:rPr>
              <a:t>203 measurement points out of tolerance! </a:t>
            </a:r>
            <a:endParaRPr lang="it-IT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616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BD0A7EEC-97E4-4564-B596-56E1ACF98631}"/>
              </a:ext>
            </a:extLst>
          </p:cNvPr>
          <p:cNvSpPr/>
          <p:nvPr/>
        </p:nvSpPr>
        <p:spPr>
          <a:xfrm>
            <a:off x="3627215" y="303354"/>
            <a:ext cx="49375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357188" algn="l"/>
              </a:tabLst>
              <a:defRPr/>
            </a:pP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Low level RF measurements</a:t>
            </a:r>
            <a:endParaRPr lang="en-GB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D0226AF9-1B43-44FF-9BA0-DFA4A433A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338" y="1412776"/>
            <a:ext cx="3963499" cy="2974443"/>
          </a:xfrm>
          <a:prstGeom prst="rect">
            <a:avLst/>
          </a:prstGeom>
        </p:spPr>
      </p:pic>
      <p:grpSp>
        <p:nvGrpSpPr>
          <p:cNvPr id="9" name="Gruppo 8">
            <a:extLst>
              <a:ext uri="{FF2B5EF4-FFF2-40B4-BE49-F238E27FC236}">
                <a16:creationId xmlns:a16="http://schemas.microsoft.com/office/drawing/2014/main" id="{C934F8BC-8CF5-4E80-954C-35F6B16F12D9}"/>
              </a:ext>
            </a:extLst>
          </p:cNvPr>
          <p:cNvGrpSpPr/>
          <p:nvPr/>
        </p:nvGrpSpPr>
        <p:grpSpPr>
          <a:xfrm>
            <a:off x="5015879" y="764704"/>
            <a:ext cx="4760367" cy="5933942"/>
            <a:chOff x="3309038" y="692696"/>
            <a:chExt cx="4760367" cy="5933942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6C0279AE-B799-4C8F-BC19-5B107CDEC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09038" y="692696"/>
              <a:ext cx="4760367" cy="2974443"/>
            </a:xfrm>
            <a:prstGeom prst="rect">
              <a:avLst/>
            </a:prstGeom>
          </p:spPr>
        </p:pic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0AB03359-A183-4507-9695-1300BE0819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09038" y="3645937"/>
              <a:ext cx="4760367" cy="2980701"/>
            </a:xfrm>
            <a:prstGeom prst="rect">
              <a:avLst/>
            </a:prstGeom>
          </p:spPr>
        </p:pic>
      </p:grpSp>
      <p:sp>
        <p:nvSpPr>
          <p:cNvPr id="7" name="Rettangolo 6">
            <a:extLst>
              <a:ext uri="{FF2B5EF4-FFF2-40B4-BE49-F238E27FC236}">
                <a16:creationId xmlns:a16="http://schemas.microsoft.com/office/drawing/2014/main" id="{7D09742D-309A-4C06-939D-2F8A661D6A9A}"/>
              </a:ext>
            </a:extLst>
          </p:cNvPr>
          <p:cNvSpPr/>
          <p:nvPr/>
        </p:nvSpPr>
        <p:spPr>
          <a:xfrm>
            <a:off x="9338450" y="4521011"/>
            <a:ext cx="231185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400" dirty="0">
                <a:ea typeface="MS Mincho" panose="02020609040205080304" pitchFamily="49" charset="-128"/>
                <a:cs typeface="Cambria" panose="02040503050406030204" pitchFamily="18" charset="0"/>
              </a:rPr>
              <a:t>Input and output</a:t>
            </a:r>
          </a:p>
          <a:p>
            <a:pPr algn="ctr">
              <a:spcAft>
                <a:spcPts val="0"/>
              </a:spcAft>
            </a:pPr>
            <a:r>
              <a:rPr lang="en-US" sz="2400" dirty="0">
                <a:ea typeface="MS Mincho" panose="02020609040205080304" pitchFamily="49" charset="-128"/>
                <a:cs typeface="Cambria" panose="02040503050406030204" pitchFamily="18" charset="0"/>
              </a:rPr>
              <a:t>S parameters</a:t>
            </a:r>
          </a:p>
          <a:p>
            <a:pPr algn="ctr">
              <a:spcAft>
                <a:spcPts val="0"/>
              </a:spcAft>
            </a:pPr>
            <a:r>
              <a:rPr lang="en-US" sz="2400" dirty="0">
                <a:ea typeface="MS Mincho" panose="02020609040205080304" pitchFamily="49" charset="-128"/>
                <a:cs typeface="Cambria" panose="02040503050406030204" pitchFamily="18" charset="0"/>
              </a:rPr>
              <a:t>(in transmission)</a:t>
            </a:r>
            <a:endParaRPr lang="it-IT" sz="2400" dirty="0">
              <a:effectLst/>
              <a:ea typeface="MS Mincho" panose="02020609040205080304" pitchFamily="49" charset="-128"/>
              <a:cs typeface="Cambria" panose="02040503050406030204" pitchFamily="18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D1050FC2-E9B9-4086-B8EC-3DF5A685F542}"/>
              </a:ext>
            </a:extLst>
          </p:cNvPr>
          <p:cNvSpPr/>
          <p:nvPr/>
        </p:nvSpPr>
        <p:spPr>
          <a:xfrm>
            <a:off x="9338450" y="1592143"/>
            <a:ext cx="231185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400" dirty="0">
                <a:ea typeface="MS Mincho" panose="02020609040205080304" pitchFamily="49" charset="-128"/>
                <a:cs typeface="Cambria" panose="02040503050406030204" pitchFamily="18" charset="0"/>
              </a:rPr>
              <a:t>Input and output</a:t>
            </a:r>
          </a:p>
          <a:p>
            <a:pPr algn="ctr">
              <a:spcAft>
                <a:spcPts val="0"/>
              </a:spcAft>
            </a:pPr>
            <a:r>
              <a:rPr lang="en-US" sz="2400" dirty="0">
                <a:ea typeface="MS Mincho" panose="02020609040205080304" pitchFamily="49" charset="-128"/>
                <a:cs typeface="Cambria" panose="02040503050406030204" pitchFamily="18" charset="0"/>
              </a:rPr>
              <a:t>S parameters</a:t>
            </a:r>
          </a:p>
          <a:p>
            <a:pPr algn="ctr">
              <a:spcAft>
                <a:spcPts val="0"/>
              </a:spcAft>
            </a:pPr>
            <a:r>
              <a:rPr lang="en-US" sz="2400" dirty="0">
                <a:ea typeface="MS Mincho" panose="02020609040205080304" pitchFamily="49" charset="-128"/>
                <a:cs typeface="Cambria" panose="02040503050406030204" pitchFamily="18" charset="0"/>
              </a:rPr>
              <a:t>(in reflection)</a:t>
            </a:r>
            <a:endParaRPr lang="it-IT" sz="2400" dirty="0">
              <a:effectLst/>
              <a:ea typeface="MS Mincho" panose="02020609040205080304" pitchFamily="49" charset="-128"/>
              <a:cs typeface="Cambria" panose="02040503050406030204" pitchFamily="18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E887BC7C-FD7C-4533-BA97-659731399BF3}"/>
              </a:ext>
            </a:extLst>
          </p:cNvPr>
          <p:cNvSpPr/>
          <p:nvPr/>
        </p:nvSpPr>
        <p:spPr>
          <a:xfrm>
            <a:off x="623392" y="4725144"/>
            <a:ext cx="44773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US" sz="2400" dirty="0">
                <a:ea typeface="MS Mincho" panose="02020609040205080304" pitchFamily="49" charset="-128"/>
                <a:cs typeface="Cambria" panose="02040503050406030204" pitchFamily="18" charset="0"/>
              </a:rPr>
              <a:t>The structure is quite well matched with a return loss &gt;20 dB and an insertion loss of ≈10 dB </a:t>
            </a:r>
          </a:p>
        </p:txBody>
      </p:sp>
    </p:spTree>
    <p:extLst>
      <p:ext uri="{BB962C8B-B14F-4D97-AF65-F5344CB8AC3E}">
        <p14:creationId xmlns:p14="http://schemas.microsoft.com/office/powerpoint/2010/main" val="1338999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BD0A7EEC-97E4-4564-B596-56E1ACF98631}"/>
              </a:ext>
            </a:extLst>
          </p:cNvPr>
          <p:cNvSpPr/>
          <p:nvPr/>
        </p:nvSpPr>
        <p:spPr>
          <a:xfrm>
            <a:off x="4511824" y="210669"/>
            <a:ext cx="26821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357188" algn="l"/>
              </a:tabLst>
              <a:defRPr/>
            </a:pPr>
            <a:r>
              <a:rPr lang="en-GB" sz="2800" b="1" dirty="0">
                <a:solidFill>
                  <a:schemeClr val="accent4">
                    <a:lumMod val="75000"/>
                  </a:schemeClr>
                </a:solidFill>
              </a:rPr>
              <a:t>Results obtained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4A973C60-482A-4160-895A-2B5BDFEAF775}"/>
              </a:ext>
            </a:extLst>
          </p:cNvPr>
          <p:cNvSpPr/>
          <p:nvPr/>
        </p:nvSpPr>
        <p:spPr>
          <a:xfrm>
            <a:off x="1150362" y="795444"/>
            <a:ext cx="9891276" cy="5278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300" dirty="0">
                <a:ea typeface="MS Mincho" panose="02020609040205080304" pitchFamily="49" charset="-128"/>
                <a:cs typeface="Cambria" panose="02040503050406030204" pitchFamily="18" charset="0"/>
              </a:rPr>
              <a:t>The construction of the first two </a:t>
            </a:r>
            <a:r>
              <a:rPr lang="en-US" sz="2300" dirty="0" err="1">
                <a:ea typeface="MS Mincho" panose="02020609040205080304" pitchFamily="49" charset="-128"/>
                <a:cs typeface="Cambria" panose="02040503050406030204" pitchFamily="18" charset="0"/>
              </a:rPr>
              <a:t>CompactLight</a:t>
            </a:r>
            <a:r>
              <a:rPr lang="en-US" sz="2300" dirty="0">
                <a:ea typeface="MS Mincho" panose="02020609040205080304" pitchFamily="49" charset="-128"/>
                <a:cs typeface="Cambria" panose="02040503050406030204" pitchFamily="18" charset="0"/>
              </a:rPr>
              <a:t> acceleration structures was carried out in several phases:</a:t>
            </a:r>
          </a:p>
          <a:p>
            <a:pPr marL="539750" indent="-269875" algn="just">
              <a:buSzPct val="73000"/>
              <a:buFont typeface="Wingdings" panose="05000000000000000000" pitchFamily="2" charset="2"/>
              <a:buChar char="Ø"/>
            </a:pPr>
            <a:r>
              <a:rPr lang="en-US" sz="2300" dirty="0">
                <a:ea typeface="MS Mincho" panose="02020609040205080304" pitchFamily="49" charset="-128"/>
                <a:cs typeface="Cambria" panose="02040503050406030204" pitchFamily="18" charset="0"/>
              </a:rPr>
              <a:t>RF design evaluation</a:t>
            </a:r>
          </a:p>
          <a:p>
            <a:pPr marL="539750" indent="-269875" algn="just">
              <a:buSzPct val="73000"/>
              <a:buFont typeface="Wingdings" panose="05000000000000000000" pitchFamily="2" charset="2"/>
              <a:buChar char="Ø"/>
            </a:pPr>
            <a:r>
              <a:rPr lang="en-US" sz="2300" dirty="0">
                <a:ea typeface="MS Mincho" panose="02020609040205080304" pitchFamily="49" charset="-128"/>
                <a:cs typeface="Cambria" panose="02040503050406030204" pitchFamily="18" charset="0"/>
              </a:rPr>
              <a:t>Cooling system design and thermal stabilization</a:t>
            </a:r>
          </a:p>
          <a:p>
            <a:pPr marL="539750" indent="-269875" algn="just">
              <a:buSzPct val="73000"/>
              <a:buFont typeface="Wingdings" panose="05000000000000000000" pitchFamily="2" charset="2"/>
              <a:buChar char="Ø"/>
            </a:pPr>
            <a:r>
              <a:rPr lang="en-US" sz="2300" dirty="0">
                <a:ea typeface="MS Mincho" panose="02020609040205080304" pitchFamily="49" charset="-128"/>
                <a:cs typeface="Cambria" panose="02040503050406030204" pitchFamily="18" charset="0"/>
              </a:rPr>
              <a:t>Preparation of technical drawings for construction</a:t>
            </a:r>
          </a:p>
          <a:p>
            <a:pPr marL="539750" indent="-269875" algn="just">
              <a:buSzPct val="73000"/>
              <a:buFont typeface="Wingdings" panose="05000000000000000000" pitchFamily="2" charset="2"/>
              <a:buChar char="Ø"/>
            </a:pPr>
            <a:r>
              <a:rPr lang="en-US" sz="2300" dirty="0">
                <a:ea typeface="MS Mincho" panose="02020609040205080304" pitchFamily="49" charset="-128"/>
                <a:cs typeface="Cambria" panose="02040503050406030204" pitchFamily="18" charset="0"/>
              </a:rPr>
              <a:t>Precision machining of cells</a:t>
            </a:r>
          </a:p>
          <a:p>
            <a:pPr marL="539750" indent="-269875" algn="just">
              <a:buSzPct val="73000"/>
              <a:buFont typeface="Wingdings" panose="05000000000000000000" pitchFamily="2" charset="2"/>
              <a:buChar char="Ø"/>
            </a:pPr>
            <a:r>
              <a:rPr lang="en-US" sz="2300" dirty="0">
                <a:ea typeface="MS Mincho" panose="02020609040205080304" pitchFamily="49" charset="-128"/>
                <a:cs typeface="Cambria" panose="02040503050406030204" pitchFamily="18" charset="0"/>
              </a:rPr>
              <a:t>Brazing tests (few cells)</a:t>
            </a:r>
          </a:p>
          <a:p>
            <a:pPr marL="539750" indent="-269875" algn="just">
              <a:buSzPct val="73000"/>
              <a:buFont typeface="Wingdings" panose="05000000000000000000" pitchFamily="2" charset="2"/>
              <a:buChar char="Ø"/>
            </a:pPr>
            <a:r>
              <a:rPr lang="en-US" sz="2300" dirty="0">
                <a:ea typeface="MS Mincho" panose="02020609040205080304" pitchFamily="49" charset="-128"/>
                <a:cs typeface="Cambria" panose="02040503050406030204" pitchFamily="18" charset="0"/>
              </a:rPr>
              <a:t>Brazing of the whole accelerating structures</a:t>
            </a:r>
          </a:p>
          <a:p>
            <a:pPr marL="539750" indent="-269875" algn="just">
              <a:spcAft>
                <a:spcPts val="600"/>
              </a:spcAft>
              <a:buSzPct val="73000"/>
              <a:buFont typeface="Wingdings" panose="05000000000000000000" pitchFamily="2" charset="2"/>
              <a:buChar char="Ø"/>
            </a:pPr>
            <a:r>
              <a:rPr lang="en-US" sz="2300" dirty="0">
                <a:ea typeface="MS Mincho" panose="02020609040205080304" pitchFamily="49" charset="-128"/>
                <a:cs typeface="Cambria" panose="02040503050406030204" pitchFamily="18" charset="0"/>
              </a:rPr>
              <a:t>Vacuum tests and RF characterization</a:t>
            </a:r>
          </a:p>
          <a:p>
            <a:pPr algn="just">
              <a:spcAft>
                <a:spcPts val="600"/>
              </a:spcAft>
            </a:pPr>
            <a:r>
              <a:rPr lang="en-US" sz="2300" dirty="0">
                <a:ea typeface="MS Mincho" panose="02020609040205080304" pitchFamily="49" charset="-128"/>
                <a:cs typeface="Cambria" panose="02040503050406030204" pitchFamily="18" charset="0"/>
              </a:rPr>
              <a:t>While some phases went well, achieving the expected results on time, others encountered serious technical problems, resulting in technical non-conformities and significant delays.</a:t>
            </a:r>
          </a:p>
          <a:p>
            <a:pPr algn="just">
              <a:spcAft>
                <a:spcPts val="600"/>
              </a:spcAft>
            </a:pPr>
            <a:r>
              <a:rPr lang="en-US" sz="2300" dirty="0">
                <a:ea typeface="MS Mincho" panose="02020609040205080304" pitchFamily="49" charset="-128"/>
                <a:cs typeface="Cambria" panose="02040503050406030204" pitchFamily="18" charset="0"/>
              </a:rPr>
              <a:t>Most of these issues were related to the construction of the pre-prototype, which was completed with almost two years of delay.</a:t>
            </a:r>
          </a:p>
        </p:txBody>
      </p:sp>
    </p:spTree>
    <p:extLst>
      <p:ext uri="{BB962C8B-B14F-4D97-AF65-F5344CB8AC3E}">
        <p14:creationId xmlns:p14="http://schemas.microsoft.com/office/powerpoint/2010/main" val="643310825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Arial"/>
        <a:cs typeface="Arial"/>
      </a:majorFont>
      <a:minorFont>
        <a:latin typeface="Montserrat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10785</TotalTime>
  <Words>1234</Words>
  <Application>Microsoft Office PowerPoint</Application>
  <DocSecurity>0</DocSecurity>
  <PresentationFormat>Widescreen</PresentationFormat>
  <Paragraphs>103</Paragraphs>
  <Slides>15</Slides>
  <Notes>13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7" baseType="lpstr">
      <vt:lpstr>MS Mincho</vt:lpstr>
      <vt:lpstr>Aptos</vt:lpstr>
      <vt:lpstr>Arial</vt:lpstr>
      <vt:lpstr>Calibri</vt:lpstr>
      <vt:lpstr>Cambria</vt:lpstr>
      <vt:lpstr>Montserrat</vt:lpstr>
      <vt:lpstr>Montserrat ExtraBold</vt:lpstr>
      <vt:lpstr>Montserrat SemiBold</vt:lpstr>
      <vt:lpstr>Tahoma</vt:lpstr>
      <vt:lpstr>Times New Roman</vt:lpstr>
      <vt:lpstr>Wingdings</vt:lpstr>
      <vt:lpstr>I.FAST Custom Slides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Manager/>
  <Company>APO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André-Pierre OLIVIER</dc:creator>
  <cp:keywords/>
  <dc:description/>
  <cp:lastModifiedBy>gerardo.dauria</cp:lastModifiedBy>
  <cp:revision>678</cp:revision>
  <dcterms:created xsi:type="dcterms:W3CDTF">2017-04-26T09:15:49Z</dcterms:created>
  <dcterms:modified xsi:type="dcterms:W3CDTF">2025-10-20T14:17:04Z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