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9" r:id="rId2"/>
    <p:sldId id="316" r:id="rId3"/>
    <p:sldId id="320" r:id="rId4"/>
    <p:sldId id="321" r:id="rId5"/>
    <p:sldId id="272" r:id="rId6"/>
    <p:sldId id="317" r:id="rId7"/>
    <p:sldId id="305" r:id="rId8"/>
    <p:sldId id="271" r:id="rId9"/>
    <p:sldId id="314" r:id="rId10"/>
    <p:sldId id="310" r:id="rId11"/>
    <p:sldId id="309" r:id="rId12"/>
    <p:sldId id="308" r:id="rId13"/>
    <p:sldId id="307" r:id="rId14"/>
    <p:sldId id="311" r:id="rId15"/>
    <p:sldId id="313" r:id="rId16"/>
    <p:sldId id="319" r:id="rId17"/>
    <p:sldId id="288" r:id="rId18"/>
    <p:sldId id="312" r:id="rId19"/>
    <p:sldId id="318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DD7DDAE-1CC7-4CBD-848F-261A2C19AF9F}">
          <p14:sldIdLst>
            <p14:sldId id="259"/>
            <p14:sldId id="316"/>
            <p14:sldId id="320"/>
            <p14:sldId id="321"/>
            <p14:sldId id="272"/>
            <p14:sldId id="317"/>
            <p14:sldId id="305"/>
            <p14:sldId id="271"/>
            <p14:sldId id="314"/>
            <p14:sldId id="310"/>
            <p14:sldId id="309"/>
            <p14:sldId id="308"/>
            <p14:sldId id="307"/>
            <p14:sldId id="311"/>
            <p14:sldId id="313"/>
            <p14:sldId id="319"/>
            <p14:sldId id="288"/>
            <p14:sldId id="312"/>
            <p14:sldId id="31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86"/>
  </p:normalViewPr>
  <p:slideViewPr>
    <p:cSldViewPr snapToObjects="1">
      <p:cViewPr varScale="1">
        <p:scale>
          <a:sx n="120" d="100"/>
          <a:sy n="120" d="100"/>
        </p:scale>
        <p:origin x="120" y="252"/>
      </p:cViewPr>
      <p:guideLst>
        <p:guide orient="horz" pos="432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5/26/2025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F199F5AC-E194-CCF6-245E-BE30829ED1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EFEA8-A4AC-47FF-93AD-AF3D05AD8AD4}" type="datetime1">
              <a:rPr lang="de-CH" smtClean="0"/>
              <a:t>26.05.2025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Marco Carotta | LGCBlunderDetection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661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5F85DBD-EFEE-4702-AED2-6AE95BC98A8A}" type="datetime1">
              <a:rPr lang="de-CH" smtClean="0"/>
              <a:t>26.05.2025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Marco Carotta | LGCBlunderDetection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989F0A4-E44F-4EC8-9881-62BAD8F75445}" type="datetime1">
              <a:rPr lang="de-CH" smtClean="0"/>
              <a:t>26.05.2025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Marco Carotta | LGCBlunderDetection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429C394-7472-434E-968E-8BDD84BB758E}" type="datetime1">
              <a:rPr lang="de-CH" smtClean="0"/>
              <a:t>26.05.2025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Marco Carotta | LGCBlunderDetection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C159A904-4D13-4708-85E1-8596CF2AD8C7}" type="datetime1">
              <a:rPr lang="de-CH" smtClean="0"/>
              <a:t>26.05.2025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Marco Carotta | LGCBlunderDetection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29902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9262" y="2429902"/>
            <a:ext cx="36734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55E17470-BABD-4BCF-A65B-0632BD569F9C}" type="datetime1">
              <a:rPr lang="de-CH" smtClean="0"/>
              <a:t>26.05.2025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Marco Carotta | LGCBlunderDetection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4B1ACD81-BA8E-4C0A-AC28-0CB98197E484}" type="datetime1">
              <a:rPr lang="de-CH" smtClean="0"/>
              <a:t>26.05.2025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Marco Carotta | LGCBlunderDetection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4763FCA0-AD3C-456C-A66D-00726A44F5C1}" type="datetime1">
              <a:rPr lang="de-CH" smtClean="0"/>
              <a:t>26.05.2025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Marco Carotta | LGCBlunderDetection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1B8D2D7-A079-4568-A249-85253805E4D4}" type="datetime1">
              <a:rPr lang="de-CH" smtClean="0"/>
              <a:t>26.05.2025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Marco Carotta | LGCBlunderDetection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E5285-A008-4007-81CD-C4E186470335}" type="datetime1">
              <a:rPr lang="de-CH" smtClean="0"/>
              <a:t>26.05.2025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Marco Carotta | LGCBlunderDetection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C4A32-3A4D-4F3F-804A-E435883B7167}" type="datetime1">
              <a:rPr lang="de-CH" smtClean="0"/>
              <a:t>26.05.2025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Marco Carotta | LGCBlunderDetection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04CFC-1CB2-408B-A9CF-9F0888C9BF59}" type="datetime1">
              <a:rPr lang="de-CH" smtClean="0"/>
              <a:t>26.05.2025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Marco Carotta | LGCBlunderDetection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DE97E-4942-44BC-9A17-29EAFD5A2ED6}" type="datetime1">
              <a:rPr lang="de-CH" smtClean="0"/>
              <a:t>26.05.2025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Marco Carotta | LGCBlunderDetection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2679B87-F92D-91F6-69BF-481624EE6C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E3864-CBE3-47C1-B295-025F2E1F6D32}" type="datetime1">
              <a:rPr lang="de-CH" smtClean="0"/>
              <a:t>26.05.2025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Marco Carotta | LGCBlunderDetection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54051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5ED63-933E-405C-A9D7-C6168E298A05}" type="datetime1">
              <a:rPr lang="de-CH" smtClean="0"/>
              <a:t>26.05.2025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Marco Carotta | LGCBlunderDetection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B1AE0-6C6D-4E45-AA27-2AB5E2988B0D}" type="datetime1">
              <a:rPr lang="de-CH" smtClean="0"/>
              <a:t>26.05.2025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Marco Carotta | LGCBlunderDetection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F11104F-BCCD-4AFD-A0E9-98204B4703B5}" type="datetime1">
              <a:rPr lang="de-CH" smtClean="0"/>
              <a:t>26.05.2025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Marco Carotta | LGCBlunderDetection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5605"/>
            <a:ext cx="12192000" cy="63393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64800"/>
            <a:ext cx="4116387" cy="635849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37E45-801E-4511-8723-4FF92A955D46}" type="datetime1">
              <a:rPr lang="de-CH" smtClean="0"/>
              <a:t>26.05.2025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Marco Carotta | LGCBlunderDetection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01F90-D8B3-4FBF-A2ED-CAE002F3F6D3}" type="datetime1">
              <a:rPr lang="de-CH" smtClean="0"/>
              <a:t>26.05.2025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Marco Carotta | LGCBlunderDetection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fld id="{5332AB52-0EDF-45C4-B0A0-BF6246986F19}" type="datetime1">
              <a:rPr lang="de-CH" smtClean="0"/>
              <a:t>26.05.2025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Marco Carotta | LGCBlunderDetection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78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551273/" TargetMode="Externa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mailto:marco.carotta@cern.ch" TargetMode="External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LGCBlunderDetection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A script for </a:t>
            </a:r>
            <a:r>
              <a:rPr lang="en-US" dirty="0" err="1"/>
              <a:t>LGCPlugin</a:t>
            </a:r>
            <a:r>
              <a:rPr lang="en-US" dirty="0"/>
              <a:t> in </a:t>
            </a:r>
            <a:r>
              <a:rPr lang="en-US" dirty="0" err="1"/>
              <a:t>SurveyPad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49549"/>
            <a:ext cx="11376026" cy="803787"/>
          </a:xfrm>
        </p:spPr>
        <p:txBody>
          <a:bodyPr/>
          <a:lstStyle/>
          <a:p>
            <a:pPr algn="l"/>
            <a:r>
              <a:rPr lang="en-US" dirty="0"/>
              <a:t>Marco Carotta</a:t>
            </a:r>
          </a:p>
          <a:p>
            <a:pPr algn="l"/>
            <a:r>
              <a:rPr lang="en-US" b="0" dirty="0"/>
              <a:t>26 May 2025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086C6D-9C34-E7D8-A0B9-BFE9F29C6B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BBE8E-68A6-6A95-3102-38D5FC9C5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400521"/>
            <a:ext cx="11380812" cy="1084263"/>
          </a:xfrm>
        </p:spPr>
        <p:txBody>
          <a:bodyPr/>
          <a:lstStyle/>
          <a:p>
            <a:r>
              <a:rPr lang="en-US" dirty="0"/>
              <a:t>Good news bad news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F70A33-D2AE-EDE8-DD47-0B5402195A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196752"/>
            <a:ext cx="5616575" cy="668337"/>
          </a:xfrm>
        </p:spPr>
        <p:txBody>
          <a:bodyPr/>
          <a:lstStyle/>
          <a:p>
            <a:r>
              <a:rPr lang="en-US" dirty="0"/>
              <a:t>Bad news </a:t>
            </a:r>
            <a:r>
              <a:rPr lang="en-US" dirty="0">
                <a:sym typeface="Wingdings" panose="05000000000000000000" pitchFamily="2" charset="2"/>
              </a:rPr>
              <a:t>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949CC3-055B-7B74-77BB-618597C830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7987" y="1743744"/>
            <a:ext cx="5616575" cy="3773488"/>
          </a:xfrm>
        </p:spPr>
        <p:txBody>
          <a:bodyPr/>
          <a:lstStyle/>
          <a:p>
            <a:r>
              <a:rPr lang="en-US" dirty="0"/>
              <a:t>Full power limitation..</a:t>
            </a:r>
          </a:p>
          <a:p>
            <a:pPr lvl="2"/>
            <a:r>
              <a:rPr lang="en-US" dirty="0"/>
              <a:t>Full power if LGC converge with the *JSON keyword (but only for now)</a:t>
            </a:r>
          </a:p>
          <a:p>
            <a:r>
              <a:rPr lang="en-US" dirty="0"/>
              <a:t>Kinda slow</a:t>
            </a:r>
          </a:p>
          <a:p>
            <a:pPr lvl="2"/>
            <a:r>
              <a:rPr lang="en-US" dirty="0"/>
              <a:t>About 20 second to launch + computation time</a:t>
            </a:r>
          </a:p>
          <a:p>
            <a:pPr lvl="2"/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45C68D-DDC3-0D3C-4EF5-5874F3264F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209455"/>
            <a:ext cx="5616600" cy="655634"/>
          </a:xfrm>
        </p:spPr>
        <p:txBody>
          <a:bodyPr/>
          <a:lstStyle/>
          <a:p>
            <a:r>
              <a:rPr lang="en-US" dirty="0"/>
              <a:t>Good news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B27BAF-FBCA-D4B0-CE50-B890A28D0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BD37B-AA35-46A6-A394-DBEC44ED0816}" type="datetime1">
              <a:rPr lang="de-CH" smtClean="0"/>
              <a:t>26.05.2025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4126932-521D-2782-6083-675062489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Marco Carotta | </a:t>
            </a:r>
            <a:r>
              <a:rPr lang="en-US" dirty="0" err="1"/>
              <a:t>LGCBlunderDetection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D098582-7852-4DB2-4822-F17B80F40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8178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73F231-3285-9C52-9593-5C2B62C71A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36CA56-28BF-4DBC-2940-38ABAE9D28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400521"/>
            <a:ext cx="11380812" cy="1084263"/>
          </a:xfrm>
        </p:spPr>
        <p:txBody>
          <a:bodyPr/>
          <a:lstStyle/>
          <a:p>
            <a:r>
              <a:rPr lang="en-US" dirty="0"/>
              <a:t>Good news bad news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751EBD-C213-720A-FB49-8DB4F5CCFA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196752"/>
            <a:ext cx="5616575" cy="668337"/>
          </a:xfrm>
        </p:spPr>
        <p:txBody>
          <a:bodyPr/>
          <a:lstStyle/>
          <a:p>
            <a:r>
              <a:rPr lang="en-US" dirty="0"/>
              <a:t>Bad news </a:t>
            </a:r>
            <a:r>
              <a:rPr lang="en-US" dirty="0">
                <a:sym typeface="Wingdings" panose="05000000000000000000" pitchFamily="2" charset="2"/>
              </a:rPr>
              <a:t>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F6AC77-A4BE-6A35-BC21-2DA9A30FCC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7987" y="1743744"/>
            <a:ext cx="5616575" cy="3773488"/>
          </a:xfrm>
        </p:spPr>
        <p:txBody>
          <a:bodyPr/>
          <a:lstStyle/>
          <a:p>
            <a:r>
              <a:rPr lang="en-US" dirty="0"/>
              <a:t>Full power limitation..</a:t>
            </a:r>
          </a:p>
          <a:p>
            <a:pPr lvl="2"/>
            <a:r>
              <a:rPr lang="en-US" dirty="0"/>
              <a:t>Full power if LGC converge with the *JSON keyword (but only for now)</a:t>
            </a:r>
          </a:p>
          <a:p>
            <a:r>
              <a:rPr lang="en-US" dirty="0"/>
              <a:t>Kinda slow</a:t>
            </a:r>
          </a:p>
          <a:p>
            <a:pPr lvl="2"/>
            <a:r>
              <a:rPr lang="en-US" dirty="0"/>
              <a:t>About 20 second to launch + computation time</a:t>
            </a:r>
          </a:p>
          <a:p>
            <a:pPr lvl="2"/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BA451D-D10D-AFEE-B27E-1FE8C158FE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209455"/>
            <a:ext cx="5616600" cy="655634"/>
          </a:xfrm>
        </p:spPr>
        <p:txBody>
          <a:bodyPr/>
          <a:lstStyle/>
          <a:p>
            <a:r>
              <a:rPr lang="en-US" dirty="0"/>
              <a:t>Good news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15C10E2-852A-F2AA-C15F-91347ABE3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BD37B-AA35-46A6-A394-DBEC44ED0816}" type="datetime1">
              <a:rPr lang="de-CH" smtClean="0"/>
              <a:t>26.05.2025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8C97F38-6336-9027-00BB-9EE3E9DCC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Marco Carotta | </a:t>
            </a:r>
            <a:r>
              <a:rPr lang="en-US" dirty="0" err="1"/>
              <a:t>LGCBlunderDetection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D05E99D-5AE4-E545-42D5-E689BC81E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D40FB8EE-12C2-95E6-455D-309C8189FAF9}"/>
              </a:ext>
            </a:extLst>
          </p:cNvPr>
          <p:cNvSpPr txBox="1">
            <a:spLocks/>
          </p:cNvSpPr>
          <p:nvPr/>
        </p:nvSpPr>
        <p:spPr>
          <a:xfrm>
            <a:off x="6096000" y="1743744"/>
            <a:ext cx="5616575" cy="377348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24000" indent="-3240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SurveyPad</a:t>
            </a:r>
            <a:r>
              <a:rPr lang="en-US" dirty="0"/>
              <a:t> integration </a:t>
            </a:r>
          </a:p>
          <a:p>
            <a:pPr lvl="2"/>
            <a:r>
              <a:rPr lang="en-US" dirty="0" err="1"/>
              <a:t>Ctrl+click</a:t>
            </a:r>
            <a:r>
              <a:rPr lang="en-US" dirty="0"/>
              <a:t> to go to line</a:t>
            </a:r>
          </a:p>
          <a:p>
            <a:pPr lvl="2"/>
            <a:r>
              <a:rPr lang="en-US" dirty="0"/>
              <a:t>Output within </a:t>
            </a:r>
            <a:r>
              <a:rPr lang="en-US" dirty="0" err="1"/>
              <a:t>SurveyPad</a:t>
            </a:r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marL="0" lvl="1" indent="0">
              <a:buNone/>
            </a:pPr>
            <a:endParaRPr lang="en-US" dirty="0"/>
          </a:p>
          <a:p>
            <a:pPr marL="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898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5B176A-4F12-75BA-70BC-2955C8A5E8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767C8D-32AB-97D9-7FFE-FEB90657C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400521"/>
            <a:ext cx="11380812" cy="1084263"/>
          </a:xfrm>
        </p:spPr>
        <p:txBody>
          <a:bodyPr/>
          <a:lstStyle/>
          <a:p>
            <a:r>
              <a:rPr lang="en-US" dirty="0"/>
              <a:t>Good news bad news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32AB34-467D-672F-5F6A-F7100B5523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196752"/>
            <a:ext cx="5616575" cy="668337"/>
          </a:xfrm>
        </p:spPr>
        <p:txBody>
          <a:bodyPr/>
          <a:lstStyle/>
          <a:p>
            <a:r>
              <a:rPr lang="en-US" dirty="0"/>
              <a:t>Bad news </a:t>
            </a:r>
            <a:r>
              <a:rPr lang="en-US" dirty="0">
                <a:sym typeface="Wingdings" panose="05000000000000000000" pitchFamily="2" charset="2"/>
              </a:rPr>
              <a:t>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BEAA72-20FB-3486-B635-EAAA09D8CF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7987" y="1743744"/>
            <a:ext cx="5616575" cy="3773488"/>
          </a:xfrm>
        </p:spPr>
        <p:txBody>
          <a:bodyPr/>
          <a:lstStyle/>
          <a:p>
            <a:r>
              <a:rPr lang="en-US" dirty="0"/>
              <a:t>Full power limitation..</a:t>
            </a:r>
          </a:p>
          <a:p>
            <a:pPr lvl="2"/>
            <a:r>
              <a:rPr lang="en-US" dirty="0"/>
              <a:t>Full power if LGC converge with the *JSON keyword (but only for now)</a:t>
            </a:r>
          </a:p>
          <a:p>
            <a:r>
              <a:rPr lang="en-US" dirty="0"/>
              <a:t>Kinda slow</a:t>
            </a:r>
          </a:p>
          <a:p>
            <a:pPr lvl="2"/>
            <a:r>
              <a:rPr lang="en-US" dirty="0"/>
              <a:t>About 20 second to launch + computation time</a:t>
            </a:r>
          </a:p>
          <a:p>
            <a:pPr lvl="2"/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7777FD-94A4-3550-4E02-6673797C19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209455"/>
            <a:ext cx="5616600" cy="655634"/>
          </a:xfrm>
        </p:spPr>
        <p:txBody>
          <a:bodyPr/>
          <a:lstStyle/>
          <a:p>
            <a:r>
              <a:rPr lang="en-US" dirty="0"/>
              <a:t>Good news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51C62B6-A186-896D-55DD-DF2CF4F2D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BD37B-AA35-46A6-A394-DBEC44ED0816}" type="datetime1">
              <a:rPr lang="de-CH" smtClean="0"/>
              <a:t>26.05.2025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16DAC1C-114F-AC40-9D1A-B3FF2C21C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Marco Carotta | </a:t>
            </a:r>
            <a:r>
              <a:rPr lang="en-US" dirty="0" err="1"/>
              <a:t>LGCBlunderDetection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9926F9-62AC-171E-A616-499A3AB7D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07512994-062B-7448-8D39-5100216B906B}"/>
              </a:ext>
            </a:extLst>
          </p:cNvPr>
          <p:cNvSpPr txBox="1">
            <a:spLocks/>
          </p:cNvSpPr>
          <p:nvPr/>
        </p:nvSpPr>
        <p:spPr>
          <a:xfrm>
            <a:off x="6096000" y="1743744"/>
            <a:ext cx="5616575" cy="377348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24000" indent="-3240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SurveyPad</a:t>
            </a:r>
            <a:r>
              <a:rPr lang="en-US" dirty="0"/>
              <a:t> integration </a:t>
            </a:r>
          </a:p>
          <a:p>
            <a:pPr lvl="2"/>
            <a:r>
              <a:rPr lang="en-US" dirty="0" err="1"/>
              <a:t>Ctrl+click</a:t>
            </a:r>
            <a:r>
              <a:rPr lang="en-US" dirty="0"/>
              <a:t> to go to line</a:t>
            </a:r>
          </a:p>
          <a:p>
            <a:pPr lvl="2"/>
            <a:r>
              <a:rPr lang="en-US" dirty="0"/>
              <a:t>Output within </a:t>
            </a:r>
            <a:r>
              <a:rPr lang="en-US" dirty="0" err="1"/>
              <a:t>SurveyPad</a:t>
            </a:r>
            <a:endParaRPr lang="en-US" dirty="0"/>
          </a:p>
          <a:p>
            <a:r>
              <a:rPr lang="en-US" dirty="0"/>
              <a:t>Multiple solvers</a:t>
            </a:r>
          </a:p>
          <a:p>
            <a:pPr lvl="2"/>
            <a:r>
              <a:rPr lang="en-US" dirty="0"/>
              <a:t>Huber, L1, L2 (same in LGC), Iterative re-weighting</a:t>
            </a:r>
          </a:p>
          <a:p>
            <a:endParaRPr lang="en-US" dirty="0"/>
          </a:p>
          <a:p>
            <a:pPr lvl="1"/>
            <a:endParaRPr lang="en-US" dirty="0"/>
          </a:p>
          <a:p>
            <a:pPr marL="0" lvl="1" indent="0">
              <a:buNone/>
            </a:pPr>
            <a:endParaRPr lang="en-US" dirty="0"/>
          </a:p>
          <a:p>
            <a:pPr marL="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7479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F8C295-8417-73B9-0C21-030955CAF1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4E0440-D940-B7C6-8626-D4C3D19BEF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400521"/>
            <a:ext cx="11380812" cy="1084263"/>
          </a:xfrm>
        </p:spPr>
        <p:txBody>
          <a:bodyPr/>
          <a:lstStyle/>
          <a:p>
            <a:r>
              <a:rPr lang="en-US" dirty="0"/>
              <a:t>Good news bad news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643993-AE9F-8CF7-3C27-AE5AF8205C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196752"/>
            <a:ext cx="5616575" cy="668337"/>
          </a:xfrm>
        </p:spPr>
        <p:txBody>
          <a:bodyPr/>
          <a:lstStyle/>
          <a:p>
            <a:r>
              <a:rPr lang="en-US" dirty="0"/>
              <a:t>Bad news </a:t>
            </a:r>
            <a:r>
              <a:rPr lang="en-US" dirty="0">
                <a:sym typeface="Wingdings" panose="05000000000000000000" pitchFamily="2" charset="2"/>
              </a:rPr>
              <a:t>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53D53A-0D14-5B19-70F9-B8B18D6E5A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7987" y="1743744"/>
            <a:ext cx="5616575" cy="3773488"/>
          </a:xfrm>
        </p:spPr>
        <p:txBody>
          <a:bodyPr/>
          <a:lstStyle/>
          <a:p>
            <a:r>
              <a:rPr lang="en-US" dirty="0"/>
              <a:t>Full power limitation..</a:t>
            </a:r>
          </a:p>
          <a:p>
            <a:pPr lvl="2"/>
            <a:r>
              <a:rPr lang="en-US" dirty="0"/>
              <a:t>Full power if LGC converge with the *JSON keyword (but only for now)</a:t>
            </a:r>
          </a:p>
          <a:p>
            <a:r>
              <a:rPr lang="en-US" dirty="0"/>
              <a:t>Kinda slow</a:t>
            </a:r>
          </a:p>
          <a:p>
            <a:pPr lvl="2"/>
            <a:r>
              <a:rPr lang="en-US" dirty="0"/>
              <a:t>About 20 second to launch + computation time</a:t>
            </a:r>
          </a:p>
          <a:p>
            <a:pPr lvl="2"/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EF4023D-AF41-0011-99CF-23343E4DEE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209455"/>
            <a:ext cx="5616600" cy="655634"/>
          </a:xfrm>
        </p:spPr>
        <p:txBody>
          <a:bodyPr/>
          <a:lstStyle/>
          <a:p>
            <a:r>
              <a:rPr lang="en-US" dirty="0"/>
              <a:t>Good news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574DD04-810A-C7CB-5531-481D0AAE2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BD37B-AA35-46A6-A394-DBEC44ED0816}" type="datetime1">
              <a:rPr lang="de-CH" smtClean="0"/>
              <a:t>26.05.2025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C4212BC-F9C7-35E9-F970-DBB310800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Marco Carotta | </a:t>
            </a:r>
            <a:r>
              <a:rPr lang="en-US" dirty="0" err="1"/>
              <a:t>LGCBlunderDetection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593A196-3B75-56B4-1F4E-9DC81606F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3BE0491A-2304-F6A9-76B5-20521B1CF74C}"/>
              </a:ext>
            </a:extLst>
          </p:cNvPr>
          <p:cNvSpPr txBox="1">
            <a:spLocks/>
          </p:cNvSpPr>
          <p:nvPr/>
        </p:nvSpPr>
        <p:spPr>
          <a:xfrm>
            <a:off x="6096000" y="1743744"/>
            <a:ext cx="5616575" cy="377348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24000" indent="-3240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SurveyPad</a:t>
            </a:r>
            <a:r>
              <a:rPr lang="en-US" dirty="0"/>
              <a:t> integration </a:t>
            </a:r>
          </a:p>
          <a:p>
            <a:pPr lvl="2"/>
            <a:r>
              <a:rPr lang="en-US" dirty="0" err="1"/>
              <a:t>Ctrl+click</a:t>
            </a:r>
            <a:r>
              <a:rPr lang="en-US" dirty="0"/>
              <a:t> to go to line</a:t>
            </a:r>
          </a:p>
          <a:p>
            <a:pPr lvl="2"/>
            <a:r>
              <a:rPr lang="en-US" dirty="0"/>
              <a:t>Output within </a:t>
            </a:r>
            <a:r>
              <a:rPr lang="en-US" dirty="0" err="1"/>
              <a:t>SurveyPad</a:t>
            </a:r>
            <a:endParaRPr lang="en-US" dirty="0"/>
          </a:p>
          <a:p>
            <a:r>
              <a:rPr lang="en-US" dirty="0"/>
              <a:t>Multiple solvers</a:t>
            </a:r>
          </a:p>
          <a:p>
            <a:pPr lvl="2"/>
            <a:r>
              <a:rPr lang="en-US" dirty="0"/>
              <a:t>Huber, L1, L2 (same in LGC), Iterative re-weighting</a:t>
            </a:r>
          </a:p>
          <a:p>
            <a:r>
              <a:rPr lang="en-US" dirty="0"/>
              <a:t>Nice Plots</a:t>
            </a:r>
          </a:p>
          <a:p>
            <a:pPr lvl="2"/>
            <a:r>
              <a:rPr lang="en-US" dirty="0"/>
              <a:t>Up to 20k observation without lag!</a:t>
            </a:r>
          </a:p>
          <a:p>
            <a:endParaRPr lang="en-US" dirty="0"/>
          </a:p>
          <a:p>
            <a:pPr lvl="1"/>
            <a:endParaRPr lang="en-US" dirty="0"/>
          </a:p>
          <a:p>
            <a:pPr marL="0" lvl="1" indent="0">
              <a:buNone/>
            </a:pPr>
            <a:endParaRPr lang="en-US" dirty="0"/>
          </a:p>
          <a:p>
            <a:pPr marL="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6452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757BD6-FF12-A966-3E10-553557A502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8051E-69BD-1F1B-5D76-728B91FDC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400521"/>
            <a:ext cx="11380812" cy="1084263"/>
          </a:xfrm>
        </p:spPr>
        <p:txBody>
          <a:bodyPr/>
          <a:lstStyle/>
          <a:p>
            <a:r>
              <a:rPr lang="en-US" dirty="0"/>
              <a:t>Good news bad news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F1ABE9-2F5C-714E-B6F5-8EE4819908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196752"/>
            <a:ext cx="5616575" cy="668337"/>
          </a:xfrm>
        </p:spPr>
        <p:txBody>
          <a:bodyPr/>
          <a:lstStyle/>
          <a:p>
            <a:r>
              <a:rPr lang="en-US" dirty="0"/>
              <a:t>Bad news </a:t>
            </a:r>
            <a:r>
              <a:rPr lang="en-US" dirty="0">
                <a:sym typeface="Wingdings" panose="05000000000000000000" pitchFamily="2" charset="2"/>
              </a:rPr>
              <a:t>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1AECCE-322C-4EA2-7B19-025E735242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7987" y="1743744"/>
            <a:ext cx="5616575" cy="3773488"/>
          </a:xfrm>
        </p:spPr>
        <p:txBody>
          <a:bodyPr/>
          <a:lstStyle/>
          <a:p>
            <a:r>
              <a:rPr lang="en-US" dirty="0"/>
              <a:t>Full power limitation..</a:t>
            </a:r>
          </a:p>
          <a:p>
            <a:pPr lvl="2"/>
            <a:r>
              <a:rPr lang="en-US" dirty="0"/>
              <a:t>Full power if LGC converge with the *JSON keyword (but only for now)</a:t>
            </a:r>
          </a:p>
          <a:p>
            <a:r>
              <a:rPr lang="en-US" dirty="0"/>
              <a:t>Kinda slow</a:t>
            </a:r>
          </a:p>
          <a:p>
            <a:pPr lvl="2"/>
            <a:r>
              <a:rPr lang="en-US" dirty="0"/>
              <a:t>About 20 second to launch + computation time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7C317A4-8DE3-8476-C4C0-651279F19A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209455"/>
            <a:ext cx="5616600" cy="655634"/>
          </a:xfrm>
        </p:spPr>
        <p:txBody>
          <a:bodyPr/>
          <a:lstStyle/>
          <a:p>
            <a:r>
              <a:rPr lang="en-US" dirty="0"/>
              <a:t>Good news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EB89541-F31C-3A7C-5C62-91E20C31B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BD37B-AA35-46A6-A394-DBEC44ED0816}" type="datetime1">
              <a:rPr lang="de-CH" smtClean="0"/>
              <a:t>26.05.2025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D425853-FFFB-24D4-5667-4F51116D7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Marco Carotta | </a:t>
            </a:r>
            <a:r>
              <a:rPr lang="en-US" dirty="0" err="1"/>
              <a:t>LGCBlunderDetection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BC20C9-330A-29A3-D427-BB0530376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DADDA98C-39F3-1272-1128-E04D7D0E2BEE}"/>
              </a:ext>
            </a:extLst>
          </p:cNvPr>
          <p:cNvSpPr txBox="1">
            <a:spLocks/>
          </p:cNvSpPr>
          <p:nvPr/>
        </p:nvSpPr>
        <p:spPr>
          <a:xfrm>
            <a:off x="6096000" y="1743744"/>
            <a:ext cx="5616575" cy="377348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24000" indent="-3240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SurveyPad</a:t>
            </a:r>
            <a:r>
              <a:rPr lang="en-US" dirty="0"/>
              <a:t> integration </a:t>
            </a:r>
          </a:p>
          <a:p>
            <a:pPr lvl="2"/>
            <a:r>
              <a:rPr lang="en-US" dirty="0" err="1"/>
              <a:t>Ctrl+click</a:t>
            </a:r>
            <a:r>
              <a:rPr lang="en-US" dirty="0"/>
              <a:t> to go to line</a:t>
            </a:r>
          </a:p>
          <a:p>
            <a:pPr lvl="2"/>
            <a:r>
              <a:rPr lang="en-US" dirty="0"/>
              <a:t>Output within </a:t>
            </a:r>
            <a:r>
              <a:rPr lang="en-US" dirty="0" err="1"/>
              <a:t>SurveyPad</a:t>
            </a:r>
            <a:endParaRPr lang="en-US" dirty="0"/>
          </a:p>
          <a:p>
            <a:r>
              <a:rPr lang="en-US" dirty="0"/>
              <a:t>Multiple solvers</a:t>
            </a:r>
          </a:p>
          <a:p>
            <a:pPr lvl="2"/>
            <a:r>
              <a:rPr lang="en-US" dirty="0"/>
              <a:t>Huber, L1, L2 (same in LGC), Iterative re-weighting</a:t>
            </a:r>
          </a:p>
          <a:p>
            <a:r>
              <a:rPr lang="en-US" dirty="0"/>
              <a:t>Nice Plots</a:t>
            </a:r>
          </a:p>
          <a:p>
            <a:pPr lvl="2"/>
            <a:r>
              <a:rPr lang="en-US" dirty="0"/>
              <a:t>Up to 20k observation without lag!</a:t>
            </a:r>
          </a:p>
          <a:p>
            <a:r>
              <a:rPr lang="en-US" sz="2700" dirty="0"/>
              <a:t>Other 3 months of me!</a:t>
            </a:r>
          </a:p>
          <a:p>
            <a:pPr lvl="2"/>
            <a:r>
              <a:rPr lang="en-US" dirty="0"/>
              <a:t>I would love to get feedback</a:t>
            </a:r>
          </a:p>
          <a:p>
            <a:pPr lvl="2"/>
            <a:r>
              <a:rPr lang="en-US" dirty="0"/>
              <a:t>Let’s implement just EVERYTHING</a:t>
            </a:r>
          </a:p>
          <a:p>
            <a:pPr marL="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39875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6F3F4C-021A-1816-474C-6E4ED30AE6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88F24-A34E-D9D1-FDAB-8AE3DFFFB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User guide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324E1D-6707-7FA8-4AA0-7084C4856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36B7-F06F-4BA7-BDED-EAA5A052FEDC}" type="datetime1">
              <a:rPr lang="de-CH" smtClean="0"/>
              <a:t>26.05.2025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80C3A0-6B8D-9DEA-1DE0-8379AA8D3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Marco Carotta | </a:t>
            </a:r>
            <a:r>
              <a:rPr lang="en-US" dirty="0" err="1"/>
              <a:t>LGCBlunderDetection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2415CA-9E3B-9C3E-991B-3504B48DC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6AB90F3-E450-BAE4-E20D-548B8E2FF96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Small first version: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Useful links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Installation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Description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Usage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FAQs 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15702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040985-8010-C802-7422-D0BC560B59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3650C7-015F-3B8B-0E8A-3E9060FF1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User guide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CDFFC0-209F-D073-A031-EBB161A000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36B7-F06F-4BA7-BDED-EAA5A052FEDC}" type="datetime1">
              <a:rPr lang="de-CH" smtClean="0"/>
              <a:t>26.05.2025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4375F6-9A7C-028D-6DE1-78B18DE6A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Marco Carotta | </a:t>
            </a:r>
            <a:r>
              <a:rPr lang="en-US" dirty="0" err="1"/>
              <a:t>LGCBlunderDetection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67698A-B0A3-43E9-F035-BD195A12F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6EA9CFE-95B2-9789-9869-A1D2EA17BCE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Small first version: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Useful links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Installation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Description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Usage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FAQs 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pPr algn="ctr"/>
            <a:r>
              <a:rPr lang="en-GB" dirty="0"/>
              <a:t>Download it from the indico page </a:t>
            </a:r>
            <a:r>
              <a:rPr lang="en-GB" dirty="0">
                <a:hlinkClick r:id="rId2"/>
              </a:rPr>
              <a:t>https://indico.cern.ch/event/1551273/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8853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263B6D2-C5F4-B348-A631-42A61AECE01B}"/>
              </a:ext>
            </a:extLst>
          </p:cNvPr>
          <p:cNvSpPr txBox="1"/>
          <p:nvPr/>
        </p:nvSpPr>
        <p:spPr>
          <a:xfrm>
            <a:off x="5220760" y="1124744"/>
            <a:ext cx="1750479" cy="4154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700" b="1" dirty="0"/>
              <a:t>Live Demo</a:t>
            </a:r>
            <a:endParaRPr lang="en-GB" sz="2700" b="1" dirty="0"/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1C4FD7-C872-FD25-68A2-A1432CF3C5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868C7A6-1248-5369-25EE-B5B077E7F7BF}"/>
              </a:ext>
            </a:extLst>
          </p:cNvPr>
          <p:cNvSpPr txBox="1"/>
          <p:nvPr/>
        </p:nvSpPr>
        <p:spPr>
          <a:xfrm>
            <a:off x="5220760" y="1124744"/>
            <a:ext cx="1750479" cy="4154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700" b="1" dirty="0"/>
              <a:t>Live Demo</a:t>
            </a:r>
            <a:endParaRPr lang="en-GB" sz="27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4C9624-F327-03A7-A8B1-5DBC5C3FD0C9}"/>
              </a:ext>
            </a:extLst>
          </p:cNvPr>
          <p:cNvSpPr txBox="1"/>
          <p:nvPr/>
        </p:nvSpPr>
        <p:spPr>
          <a:xfrm>
            <a:off x="4393610" y="1988840"/>
            <a:ext cx="3404779" cy="3231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1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Hopefully without crashing</a:t>
            </a:r>
            <a:r>
              <a:rPr lang="en-GB" sz="21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…</a:t>
            </a:r>
            <a:endParaRPr lang="en-US" sz="2100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4913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90F0FF-64D4-B40F-013D-1C88480245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A304E08-FA41-18E1-3AFC-9BF84CEFD5DB}"/>
              </a:ext>
            </a:extLst>
          </p:cNvPr>
          <p:cNvSpPr txBox="1"/>
          <p:nvPr/>
        </p:nvSpPr>
        <p:spPr>
          <a:xfrm>
            <a:off x="5220760" y="1124744"/>
            <a:ext cx="1750479" cy="4154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700" b="1" dirty="0"/>
              <a:t>Live Demo</a:t>
            </a:r>
            <a:endParaRPr lang="en-GB" sz="27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2B57E06-D4E7-01E7-6553-FD0CDFA47461}"/>
              </a:ext>
            </a:extLst>
          </p:cNvPr>
          <p:cNvSpPr txBox="1"/>
          <p:nvPr/>
        </p:nvSpPr>
        <p:spPr>
          <a:xfrm>
            <a:off x="4393610" y="1988840"/>
            <a:ext cx="3404779" cy="3231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1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Hopefully without crashing</a:t>
            </a:r>
            <a:r>
              <a:rPr lang="en-GB" sz="21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…</a:t>
            </a:r>
            <a:endParaRPr lang="en-US" sz="2100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F7AFD80-6230-1E7E-2952-125B2F24D822}"/>
              </a:ext>
            </a:extLst>
          </p:cNvPr>
          <p:cNvSpPr txBox="1"/>
          <p:nvPr/>
        </p:nvSpPr>
        <p:spPr>
          <a:xfrm>
            <a:off x="4335902" y="2785957"/>
            <a:ext cx="3520194" cy="4154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700" b="1" dirty="0"/>
              <a:t>Contact &amp; Feedbacks</a:t>
            </a:r>
            <a:endParaRPr lang="en-GB" sz="27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9A212F5-BCBD-D96E-FB76-64DC36CDDCBC}"/>
              </a:ext>
            </a:extLst>
          </p:cNvPr>
          <p:cNvSpPr txBox="1"/>
          <p:nvPr/>
        </p:nvSpPr>
        <p:spPr>
          <a:xfrm>
            <a:off x="1091443" y="3286847"/>
            <a:ext cx="10009112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1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Office: 926/1-002</a:t>
            </a:r>
          </a:p>
          <a:p>
            <a:pPr algn="ctr"/>
            <a:r>
              <a:rPr lang="en-US" sz="2100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Mattermost</a:t>
            </a:r>
            <a:r>
              <a:rPr lang="en-US" sz="21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: @mcarotta</a:t>
            </a:r>
          </a:p>
          <a:p>
            <a:pPr algn="ctr"/>
            <a:r>
              <a:rPr lang="en-US" sz="21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e-mail: </a:t>
            </a:r>
            <a:r>
              <a:rPr lang="en-US" sz="2100" dirty="0">
                <a:solidFill>
                  <a:schemeClr val="tx1">
                    <a:lumMod val="40000"/>
                    <a:lumOff val="60000"/>
                  </a:schemeClr>
                </a:solidFill>
                <a:hlinkClick r:id="rId2"/>
              </a:rPr>
              <a:t>marco.carotta@cern.ch</a:t>
            </a:r>
            <a:endParaRPr lang="en-US" sz="2100" dirty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en-US" sz="21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JIRA: issue with project=SUS and component=</a:t>
            </a:r>
            <a:r>
              <a:rPr lang="en-US" sz="2100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LGCBlunderDetection</a:t>
            </a:r>
            <a:endParaRPr lang="en-US" sz="2100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904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0FF20D-8F93-212E-6785-592C82D012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464C6-435D-C7D5-05FC-89888A15CD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97" y="373593"/>
            <a:ext cx="11376025" cy="1065742"/>
          </a:xfrm>
        </p:spPr>
        <p:txBody>
          <a:bodyPr/>
          <a:lstStyle/>
          <a:p>
            <a:r>
              <a:rPr lang="en-US" dirty="0"/>
              <a:t>About me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696C5A-79D6-50A6-9016-A37B71684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36B7-F06F-4BA7-BDED-EAA5A052FEDC}" type="datetime1">
              <a:rPr lang="de-CH" smtClean="0"/>
              <a:t>26.05.2025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611D8F-BDC8-68E7-CE99-B3C9902C4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Marco Carotta | </a:t>
            </a:r>
            <a:r>
              <a:rPr lang="en-US" dirty="0" err="1"/>
              <a:t>LGCBlunderDetection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350BF8-D8EA-2789-7504-49031A903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985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160E40-1508-B1B3-1F27-F977E77835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3A259D-39FC-2CDC-AABA-7687055CD3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97" y="373593"/>
            <a:ext cx="11376025" cy="1065742"/>
          </a:xfrm>
        </p:spPr>
        <p:txBody>
          <a:bodyPr/>
          <a:lstStyle/>
          <a:p>
            <a:r>
              <a:rPr lang="en-US" dirty="0"/>
              <a:t>About me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85D803-A878-F59B-295A-9A219E33A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36B7-F06F-4BA7-BDED-EAA5A052FEDC}" type="datetime1">
              <a:rPr lang="de-CH" smtClean="0"/>
              <a:t>26.05.2025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49EB8E-1423-96B9-81E4-7EFE5E910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Marco Carotta | </a:t>
            </a:r>
            <a:r>
              <a:rPr lang="en-US" dirty="0" err="1"/>
              <a:t>LGCBlunderDetection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88A486-9DE6-6866-9B44-CCBDFD298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9" name="Picture 8" descr="A person wearing glasses and a sweater&#10;&#10;AI-generated content may be incorrect.">
            <a:extLst>
              <a:ext uri="{FF2B5EF4-FFF2-40B4-BE49-F238E27FC236}">
                <a16:creationId xmlns:a16="http://schemas.microsoft.com/office/drawing/2014/main" id="{B95035F0-B5C9-57CD-76F8-7823694C2C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1923" y="1439335"/>
            <a:ext cx="1368152" cy="1621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102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6C628F-62E0-1EB9-CB05-6DA1B471CF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5A283-B96B-B32D-07DC-DC8CBC602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97" y="373593"/>
            <a:ext cx="11376025" cy="1065742"/>
          </a:xfrm>
        </p:spPr>
        <p:txBody>
          <a:bodyPr/>
          <a:lstStyle/>
          <a:p>
            <a:r>
              <a:rPr lang="en-US" dirty="0"/>
              <a:t>About me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8D4917-83E1-E587-B93D-B16A3A8A8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B36B7-F06F-4BA7-BDED-EAA5A052FEDC}" type="datetime1">
              <a:rPr lang="de-CH" smtClean="0"/>
              <a:t>26.05.2025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3E30DF-49A3-BF5A-B669-1E4250BD8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Marco Carotta | </a:t>
            </a:r>
            <a:r>
              <a:rPr lang="en-US" dirty="0" err="1"/>
              <a:t>LGCBlunderDetection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50A848-D9C4-B105-C520-923D2F575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0264157-BF39-DBA8-E8D1-7C6ABBBC664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927958" y="3645024"/>
            <a:ext cx="6336083" cy="162071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Master student in Math @ Geneva and/or Pisa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TRNE @ APC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Explore Machine Learning (AI enthusiast)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B- coding skills (working on that…)</a:t>
            </a:r>
          </a:p>
        </p:txBody>
      </p:sp>
      <p:pic>
        <p:nvPicPr>
          <p:cNvPr id="9" name="Picture 8" descr="A person wearing glasses and a sweater&#10;&#10;AI-generated content may be incorrect.">
            <a:extLst>
              <a:ext uri="{FF2B5EF4-FFF2-40B4-BE49-F238E27FC236}">
                <a16:creationId xmlns:a16="http://schemas.microsoft.com/office/drawing/2014/main" id="{03336D32-FB12-5604-B470-BE1841DEB6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1923" y="1439335"/>
            <a:ext cx="1368152" cy="1621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89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Flowchart of </a:t>
            </a:r>
            <a:r>
              <a:rPr lang="en-US" dirty="0" err="1"/>
              <a:t>LGCBlunderDetection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52ED73-3515-BA47-8340-95384B92D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259FD-1C43-420D-BFBF-B6F99B3BC98C}" type="datetime1">
              <a:rPr lang="de-CH" smtClean="0"/>
              <a:t>26.05.2025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B8DA8F-BB68-9B49-A880-D423F2EC4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Marco Carotta | LGCBlunderDetection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1369D3-2AC0-854C-9FDF-496135AE0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9026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7C2811-3EA5-1345-8853-E681C882B8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0FE373-9CEE-6035-EAD6-429996B09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Flowchart of </a:t>
            </a:r>
            <a:r>
              <a:rPr lang="en-US" dirty="0" err="1"/>
              <a:t>LGCBlunderDetection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80B49A-2518-A3C1-D0D8-359096ECE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259FD-1C43-420D-BFBF-B6F99B3BC98C}" type="datetime1">
              <a:rPr lang="de-CH" smtClean="0"/>
              <a:t>26.05.2025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C30EA8-2FB6-8E08-A93E-23D20D847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Marco Carotta | LGCBlunderDetection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A42CD2-6E8A-2492-A360-2FE50E108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4" name="Picture 13" descr="A diagram of a graph&#10;&#10;AI-generated content may be incorrect.">
            <a:extLst>
              <a:ext uri="{FF2B5EF4-FFF2-40B4-BE49-F238E27FC236}">
                <a16:creationId xmlns:a16="http://schemas.microsoft.com/office/drawing/2014/main" id="{A8C270C1-BBA5-B007-E088-389B10AA03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6807" y="977525"/>
            <a:ext cx="8758386" cy="490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3031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394B33-2E80-567F-1056-DFF7BD22E2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0899C-EBA3-C507-1CCC-595D2D811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Flowchart of </a:t>
            </a:r>
            <a:r>
              <a:rPr lang="en-US" dirty="0" err="1"/>
              <a:t>LGCBlunderDetection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E27DC2-F466-6604-2091-0FEB12CED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259FD-1C43-420D-BFBF-B6F99B3BC98C}" type="datetime1">
              <a:rPr lang="de-CH" smtClean="0"/>
              <a:t>26.05.2025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7ACC6D-9408-1E01-4B08-88319CCC8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Marco Carotta | LGCBlunderDetection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A0BCC5-9AAE-14E5-AFAF-6054C961E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 descr="A diagram of a graph&#10;&#10;AI-generated content may be incorrect.">
            <a:extLst>
              <a:ext uri="{FF2B5EF4-FFF2-40B4-BE49-F238E27FC236}">
                <a16:creationId xmlns:a16="http://schemas.microsoft.com/office/drawing/2014/main" id="{D96939EE-6D02-429A-2A8B-8EB816CBDD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1251" y="936695"/>
            <a:ext cx="8909498" cy="4984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1627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BBB39-0AD6-F547-95DA-8A8FF1A65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400521"/>
            <a:ext cx="11380812" cy="1084263"/>
          </a:xfrm>
        </p:spPr>
        <p:txBody>
          <a:bodyPr/>
          <a:lstStyle/>
          <a:p>
            <a:r>
              <a:rPr lang="en-US" dirty="0"/>
              <a:t>Good news bad news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BD96A5-0591-3145-AF4F-52E6DDB125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196752"/>
            <a:ext cx="5616575" cy="668337"/>
          </a:xfrm>
        </p:spPr>
        <p:txBody>
          <a:bodyPr/>
          <a:lstStyle/>
          <a:p>
            <a:r>
              <a:rPr lang="en-US" dirty="0"/>
              <a:t>Bad news </a:t>
            </a:r>
            <a:r>
              <a:rPr lang="en-US" dirty="0">
                <a:sym typeface="Wingdings" panose="05000000000000000000" pitchFamily="2" charset="2"/>
              </a:rPr>
              <a:t>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CEE151B-8922-7E46-9018-C7FDD02AAA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209455"/>
            <a:ext cx="5616600" cy="655634"/>
          </a:xfrm>
        </p:spPr>
        <p:txBody>
          <a:bodyPr/>
          <a:lstStyle/>
          <a:p>
            <a:r>
              <a:rPr lang="en-US" dirty="0"/>
              <a:t>Good news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24B919-5D13-7342-B90B-869F77522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BD37B-AA35-46A6-A394-DBEC44ED0816}" type="datetime1">
              <a:rPr lang="de-CH" smtClean="0"/>
              <a:t>26.05.2025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E52412D-3392-0E4E-A308-F34C7F59D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Marco Carotta | </a:t>
            </a:r>
            <a:r>
              <a:rPr lang="en-US" dirty="0" err="1"/>
              <a:t>LGCBlunderDetection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1BF37B-A5BF-3144-AF49-33B47285A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596EA1A7-EB90-A94A-E3F5-7BB29D7FD022}"/>
              </a:ext>
            </a:extLst>
          </p:cNvPr>
          <p:cNvSpPr txBox="1">
            <a:spLocks/>
          </p:cNvSpPr>
          <p:nvPr/>
        </p:nvSpPr>
        <p:spPr>
          <a:xfrm>
            <a:off x="6096000" y="1743744"/>
            <a:ext cx="5616575" cy="377348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24000" indent="-3240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dirty="0"/>
          </a:p>
          <a:p>
            <a:pPr marL="0" lvl="1" indent="0">
              <a:buNone/>
            </a:pPr>
            <a:endParaRPr lang="en-US" dirty="0"/>
          </a:p>
          <a:p>
            <a:pPr marL="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6410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FA9B66-871F-56F7-6BA2-BE762B5D8E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EAF384-9894-FCB7-D350-F63B380A4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400521"/>
            <a:ext cx="11380812" cy="1084263"/>
          </a:xfrm>
        </p:spPr>
        <p:txBody>
          <a:bodyPr/>
          <a:lstStyle/>
          <a:p>
            <a:r>
              <a:rPr lang="en-US" dirty="0"/>
              <a:t>Good news bad news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FA6C89-30B3-5535-FE76-6C9365B613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196752"/>
            <a:ext cx="5616575" cy="668337"/>
          </a:xfrm>
        </p:spPr>
        <p:txBody>
          <a:bodyPr/>
          <a:lstStyle/>
          <a:p>
            <a:r>
              <a:rPr lang="en-US" dirty="0"/>
              <a:t>Bad news </a:t>
            </a:r>
            <a:r>
              <a:rPr lang="en-US" dirty="0">
                <a:sym typeface="Wingdings" panose="05000000000000000000" pitchFamily="2" charset="2"/>
              </a:rPr>
              <a:t>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429F8B-3370-56D7-1EC8-15B0276480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7987" y="1743744"/>
            <a:ext cx="5616575" cy="3773488"/>
          </a:xfrm>
        </p:spPr>
        <p:txBody>
          <a:bodyPr/>
          <a:lstStyle/>
          <a:p>
            <a:r>
              <a:rPr lang="en-US" dirty="0"/>
              <a:t>Full power limitation..</a:t>
            </a:r>
          </a:p>
          <a:p>
            <a:pPr lvl="2"/>
            <a:r>
              <a:rPr lang="en-US" dirty="0"/>
              <a:t>Full power if LGC converge with the *JSON keyword (but only for now)</a:t>
            </a:r>
          </a:p>
          <a:p>
            <a:pPr lvl="2"/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67D681-FB80-DEA5-5304-5A764A97EF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209455"/>
            <a:ext cx="5616600" cy="655634"/>
          </a:xfrm>
        </p:spPr>
        <p:txBody>
          <a:bodyPr/>
          <a:lstStyle/>
          <a:p>
            <a:r>
              <a:rPr lang="en-US" dirty="0"/>
              <a:t>Good news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7814AB-58D2-DAA5-BDFE-30071DCEB3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BD37B-AA35-46A6-A394-DBEC44ED0816}" type="datetime1">
              <a:rPr lang="de-CH" smtClean="0"/>
              <a:t>26.05.2025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FC5BA2-63DE-1B21-F04E-94E3C0347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Marco Carotta | </a:t>
            </a:r>
            <a:r>
              <a:rPr lang="en-US" dirty="0" err="1"/>
              <a:t>LGCBlunderDetection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D321977-6327-FC1E-591D-574224E3E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8DF8A724-C819-C3DF-6B53-DF75F309CF43}"/>
              </a:ext>
            </a:extLst>
          </p:cNvPr>
          <p:cNvSpPr txBox="1">
            <a:spLocks/>
          </p:cNvSpPr>
          <p:nvPr/>
        </p:nvSpPr>
        <p:spPr>
          <a:xfrm>
            <a:off x="6096000" y="1743744"/>
            <a:ext cx="5616575" cy="377348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24000" indent="-3240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dirty="0"/>
          </a:p>
          <a:p>
            <a:pPr marL="0" lvl="1" indent="0">
              <a:buNone/>
            </a:pPr>
            <a:endParaRPr lang="en-US" dirty="0"/>
          </a:p>
          <a:p>
            <a:pPr marL="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497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4.pptx" id="{DFBC6625-1CCB-9E43-8DAE-BEFAD74E24A0}" vid="{9CD4E85F-30DA-2443-B3AE-B766ED3BC7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Cobranding_16x9 PPT_v2024</Template>
  <TotalTime>187</TotalTime>
  <Words>600</Words>
  <Application>Microsoft Office PowerPoint</Application>
  <PresentationFormat>Widescreen</PresentationFormat>
  <Paragraphs>161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Wingdings</vt:lpstr>
      <vt:lpstr>Office Theme</vt:lpstr>
      <vt:lpstr>LGCBlunderDetection: A script for LGCPlugin in SurveyPad</vt:lpstr>
      <vt:lpstr>About me </vt:lpstr>
      <vt:lpstr>About me </vt:lpstr>
      <vt:lpstr>About me </vt:lpstr>
      <vt:lpstr>Flowchart of LGCBlunderDetection</vt:lpstr>
      <vt:lpstr>Flowchart of LGCBlunderDetection</vt:lpstr>
      <vt:lpstr>Flowchart of LGCBlunderDetection</vt:lpstr>
      <vt:lpstr>Good news bad news</vt:lpstr>
      <vt:lpstr>Good news bad news</vt:lpstr>
      <vt:lpstr>Good news bad news</vt:lpstr>
      <vt:lpstr>Good news bad news</vt:lpstr>
      <vt:lpstr>Good news bad news</vt:lpstr>
      <vt:lpstr>Good news bad news</vt:lpstr>
      <vt:lpstr>Good news bad news</vt:lpstr>
      <vt:lpstr>User guide</vt:lpstr>
      <vt:lpstr>User guide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Marco Carotta</dc:creator>
  <cp:lastModifiedBy>Marco Carotta</cp:lastModifiedBy>
  <cp:revision>6</cp:revision>
  <cp:lastPrinted>2020-01-30T13:49:18Z</cp:lastPrinted>
  <dcterms:created xsi:type="dcterms:W3CDTF">2025-05-23T12:43:07Z</dcterms:created>
  <dcterms:modified xsi:type="dcterms:W3CDTF">2025-05-26T07:46:33Z</dcterms:modified>
</cp:coreProperties>
</file>