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" ContentType="image/t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2"/>
  </p:notesMasterIdLst>
  <p:sldIdLst>
    <p:sldId id="256" r:id="rId2"/>
    <p:sldId id="269" r:id="rId3"/>
    <p:sldId id="273" r:id="rId4"/>
    <p:sldId id="271" r:id="rId5"/>
    <p:sldId id="268" r:id="rId6"/>
    <p:sldId id="270" r:id="rId7"/>
    <p:sldId id="272" r:id="rId8"/>
    <p:sldId id="274" r:id="rId9"/>
    <p:sldId id="277" r:id="rId10"/>
    <p:sldId id="278" r:id="rId11"/>
    <p:sldId id="275" r:id="rId12"/>
    <p:sldId id="282" r:id="rId13"/>
    <p:sldId id="276" r:id="rId14"/>
    <p:sldId id="279" r:id="rId15"/>
    <p:sldId id="280" r:id="rId16"/>
    <p:sldId id="281" r:id="rId17"/>
    <p:sldId id="283" r:id="rId18"/>
    <p:sldId id="284" r:id="rId19"/>
    <p:sldId id="287" r:id="rId20"/>
    <p:sldId id="285" r:id="rId21"/>
    <p:sldId id="286" r:id="rId22"/>
    <p:sldId id="288" r:id="rId23"/>
    <p:sldId id="289" r:id="rId24"/>
    <p:sldId id="290" r:id="rId25"/>
    <p:sldId id="291" r:id="rId26"/>
    <p:sldId id="292" r:id="rId27"/>
    <p:sldId id="293" r:id="rId28"/>
    <p:sldId id="294" r:id="rId29"/>
    <p:sldId id="295" r:id="rId30"/>
    <p:sldId id="296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8" d="100"/>
          <a:sy n="88" d="100"/>
        </p:scale>
        <p:origin x="494" y="6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616E9B-D3E5-45E0-B18B-23A6CACBD1E1}" type="datetimeFigureOut">
              <a:rPr lang="en-GB" smtClean="0"/>
              <a:t>07/09/2025</a:t>
            </a:fld>
            <a:endParaRPr lang="en-GB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GB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01B43B-F22F-4AD0-855B-2E5F7FC5800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64006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01B43B-F22F-4AD0-855B-2E5F7FC5800F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79084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6066" b="4950"/>
          <a:stretch/>
        </p:blipFill>
        <p:spPr>
          <a:xfrm>
            <a:off x="9796006" y="9526"/>
            <a:ext cx="2311327" cy="106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16249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666" y="9525"/>
            <a:ext cx="10287000" cy="842122"/>
          </a:xfrm>
        </p:spPr>
        <p:txBody>
          <a:bodyPr>
            <a:normAutofit/>
          </a:bodyPr>
          <a:lstStyle>
            <a:lvl1pPr>
              <a:defRPr sz="32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000" y="1046691"/>
            <a:ext cx="10515600" cy="4939241"/>
          </a:xfrm>
        </p:spPr>
        <p:txBody>
          <a:bodyPr/>
          <a:lstStyle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04/09/2025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3rd Spanish HK Meeting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AC26A-783D-42EE-AF9F-78CE8643BBA3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5987" b="-4633"/>
          <a:stretch/>
        </p:blipFill>
        <p:spPr>
          <a:xfrm>
            <a:off x="10371666" y="9525"/>
            <a:ext cx="1701801" cy="8636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>
            <a:off x="0" y="851647"/>
            <a:ext cx="12192000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 userDrawn="1"/>
        </p:nvCxnSpPr>
        <p:spPr>
          <a:xfrm>
            <a:off x="-1" y="6219514"/>
            <a:ext cx="12192000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357252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2"/>
          <p:cNvSpPr>
            <a:spLocks noGrp="1"/>
          </p:cNvSpPr>
          <p:nvPr>
            <p:ph sz="half" idx="13"/>
          </p:nvPr>
        </p:nvSpPr>
        <p:spPr>
          <a:xfrm>
            <a:off x="508000" y="1046691"/>
            <a:ext cx="5511800" cy="51302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666" y="9525"/>
            <a:ext cx="10261600" cy="842122"/>
          </a:xfrm>
        </p:spPr>
        <p:txBody>
          <a:bodyPr>
            <a:normAutofit/>
          </a:bodyPr>
          <a:lstStyle>
            <a:lvl1pPr>
              <a:defRPr sz="32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04/09/2025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3rd Spanish HK Meeting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AC26A-783D-42EE-AF9F-78CE8643BBA3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9" t="-4103" r="36305" b="1522"/>
          <a:stretch/>
        </p:blipFill>
        <p:spPr>
          <a:xfrm>
            <a:off x="10346266" y="9525"/>
            <a:ext cx="1684867" cy="846667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>
            <a:off x="0" y="851647"/>
            <a:ext cx="12192000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 userDrawn="1"/>
        </p:nvCxnSpPr>
        <p:spPr>
          <a:xfrm>
            <a:off x="-1" y="6219514"/>
            <a:ext cx="12192000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Content Placeholder 3"/>
          <p:cNvSpPr>
            <a:spLocks noGrp="1"/>
          </p:cNvSpPr>
          <p:nvPr>
            <p:ph sz="half" idx="2"/>
          </p:nvPr>
        </p:nvSpPr>
        <p:spPr>
          <a:xfrm>
            <a:off x="5842000" y="1046691"/>
            <a:ext cx="5511800" cy="51302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46872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04/09/2025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3rd Spanish HK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EAC26A-783D-42EE-AF9F-78CE8643BBA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80104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0" r:id="rId3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hyperlink" Target="https://hkdbweb.in2p3.fr/doc/meetingfiles/A00215472/iwcd_introduction_20250702.pdf" TargetMode="Externa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tif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tif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The HK </a:t>
            </a:r>
            <a:r>
              <a:rPr lang="en-GB" dirty="0" smtClean="0"/>
              <a:t>Near </a:t>
            </a:r>
            <a:r>
              <a:rPr lang="en-GB" dirty="0"/>
              <a:t>D</a:t>
            </a:r>
            <a:r>
              <a:rPr lang="en-GB" dirty="0" smtClean="0"/>
              <a:t>etectors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Thorsten Lux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2824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Upgraded ND280: </a:t>
            </a:r>
            <a:r>
              <a:rPr lang="en-GB" dirty="0" smtClean="0"/>
              <a:t>Physics Events</a:t>
            </a:r>
            <a:endParaRPr lang="en-GB" dirty="0"/>
          </a:p>
        </p:txBody>
      </p:sp>
      <p:pic>
        <p:nvPicPr>
          <p:cNvPr id="7" name="pasted-movie.png" descr="pasted-movi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260598" y="3451680"/>
            <a:ext cx="7572227" cy="2686653"/>
          </a:xfrm>
          <a:prstGeom prst="rect">
            <a:avLst/>
          </a:prstGeom>
          <a:ln w="12700">
            <a:miter lim="400000"/>
          </a:ln>
        </p:spPr>
      </p:pic>
      <p:pic>
        <p:nvPicPr>
          <p:cNvPr id="8" name="pasted-movie.png" descr="pasted-movie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150534" y="937404"/>
            <a:ext cx="7621415" cy="2428519"/>
          </a:xfrm>
          <a:prstGeom prst="rect">
            <a:avLst/>
          </a:prstGeom>
          <a:ln w="12700">
            <a:miter lim="400000"/>
          </a:ln>
        </p:spPr>
      </p:pic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04/09/2025</a:t>
            </a:r>
            <a:endParaRPr lang="en-GB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3rd Spanish HK Meeting</a:t>
            </a:r>
            <a:endParaRPr lang="en-GB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AC26A-783D-42EE-AF9F-78CE8643BBA3}" type="slidenum">
              <a:rPr lang="en-GB" smtClean="0"/>
              <a:pPr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96727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Upgraded ND280</a:t>
            </a:r>
            <a:r>
              <a:rPr lang="en-GB" dirty="0" smtClean="0"/>
              <a:t>: Analysis</a:t>
            </a:r>
            <a:endParaRPr lang="en-GB" dirty="0"/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11799" y="1132917"/>
            <a:ext cx="6255983" cy="4920750"/>
          </a:xfrm>
          <a:prstGeom prst="rect">
            <a:avLst/>
          </a:prstGeom>
        </p:spPr>
      </p:pic>
      <p:sp>
        <p:nvSpPr>
          <p:cNvPr id="26" name="TextBox 25"/>
          <p:cNvSpPr txBox="1"/>
          <p:nvPr/>
        </p:nvSpPr>
        <p:spPr>
          <a:xfrm>
            <a:off x="287867" y="1132916"/>
            <a:ext cx="51562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Select interactions on </a:t>
            </a:r>
            <a:r>
              <a:rPr lang="en-GB" sz="2000" dirty="0" smtClean="0"/>
              <a:t>target: </a:t>
            </a:r>
            <a:r>
              <a:rPr lang="en-GB" sz="2000" dirty="0" smtClean="0">
                <a:solidFill>
                  <a:srgbClr val="EE230C"/>
                </a:solidFill>
              </a:rPr>
              <a:t>CH </a:t>
            </a:r>
            <a:r>
              <a:rPr lang="en-GB" sz="2000" dirty="0">
                <a:solidFill>
                  <a:srgbClr val="EE230C"/>
                </a:solidFill>
              </a:rPr>
              <a:t>(</a:t>
            </a:r>
            <a:r>
              <a:rPr lang="en-GB" sz="2000" dirty="0" smtClean="0">
                <a:solidFill>
                  <a:srgbClr val="EE230C"/>
                </a:solidFill>
              </a:rPr>
              <a:t>FGD1/SFGD)</a:t>
            </a:r>
            <a:r>
              <a:rPr lang="en-GB" sz="2000" dirty="0" smtClean="0"/>
              <a:t> </a:t>
            </a:r>
            <a:r>
              <a:rPr lang="en-GB" sz="2000" dirty="0"/>
              <a:t>and </a:t>
            </a:r>
            <a:r>
              <a:rPr lang="en-GB" sz="2000" dirty="0">
                <a:solidFill>
                  <a:schemeClr val="accent1"/>
                </a:solidFill>
              </a:rPr>
              <a:t>CH/Water (FGD2)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Precise measurement of </a:t>
            </a:r>
            <a:r>
              <a:rPr lang="en-GB" sz="2000" dirty="0" err="1"/>
              <a:t>P</a:t>
            </a:r>
            <a:r>
              <a:rPr lang="en-GB" sz="2000" baseline="-5998" dirty="0" err="1"/>
              <a:t>μ</a:t>
            </a:r>
            <a:r>
              <a:rPr lang="en-GB" sz="2000" dirty="0"/>
              <a:t> and </a:t>
            </a:r>
            <a:r>
              <a:rPr lang="en-GB" sz="2000" dirty="0" err="1"/>
              <a:t>θ</a:t>
            </a:r>
            <a:r>
              <a:rPr lang="en-GB" sz="2000" baseline="-5998" dirty="0" err="1"/>
              <a:t>μ</a:t>
            </a:r>
            <a:r>
              <a:rPr lang="en-GB" sz="2000" dirty="0"/>
              <a:t>  with the TPCs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 smtClean="0"/>
              <a:t> </a:t>
            </a:r>
            <a:r>
              <a:rPr lang="en-GB" sz="2000" dirty="0"/>
              <a:t>Distinguish 𝜈 from 𝜈̅ interactions thanks to the reconstruction of the charge of the lepton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Separate samples based on </a:t>
            </a:r>
            <a:r>
              <a:rPr lang="en-GB" sz="2000" dirty="0">
                <a:solidFill>
                  <a:schemeClr val="accent4">
                    <a:hueOff val="-1081314"/>
                    <a:satOff val="4338"/>
                    <a:lumOff val="-8931"/>
                  </a:schemeClr>
                </a:solidFill>
              </a:rPr>
              <a:t>number of reconstructed </a:t>
            </a:r>
            <a:r>
              <a:rPr lang="en-GB" sz="2000" dirty="0" err="1">
                <a:solidFill>
                  <a:schemeClr val="accent4">
                    <a:hueOff val="-1081314"/>
                    <a:satOff val="4338"/>
                    <a:lumOff val="-8931"/>
                  </a:schemeClr>
                </a:solidFill>
              </a:rPr>
              <a:t>pions</a:t>
            </a:r>
            <a:r>
              <a:rPr lang="en-GB" sz="2000" dirty="0">
                <a:solidFill>
                  <a:schemeClr val="accent4">
                    <a:hueOff val="-1081314"/>
                    <a:satOff val="4338"/>
                    <a:lumOff val="-8931"/>
                  </a:schemeClr>
                </a:solidFill>
              </a:rPr>
              <a:t> (CC0π, CC1π, CCNπ), </a:t>
            </a:r>
            <a:r>
              <a:rPr lang="en-GB" sz="2000" dirty="0">
                <a:solidFill>
                  <a:srgbClr val="0070C0"/>
                </a:solidFill>
              </a:rPr>
              <a:t>protons,</a:t>
            </a:r>
            <a:r>
              <a:rPr lang="en-GB" sz="2000" dirty="0"/>
              <a:t> photons, </a:t>
            </a:r>
            <a:r>
              <a:rPr lang="en-GB" sz="2000" dirty="0" err="1" smtClean="0"/>
              <a:t>etc</a:t>
            </a:r>
            <a:endParaRPr lang="en-GB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 smtClean="0"/>
              <a:t>22 samples for the original ND280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 smtClean="0"/>
              <a:t>Work ongoing on upgrade selections in T2K</a:t>
            </a:r>
          </a:p>
          <a:p>
            <a:r>
              <a:rPr lang="en-GB" sz="2400" b="1" dirty="0">
                <a:solidFill>
                  <a:srgbClr val="FF0000"/>
                </a:solidFill>
              </a:rPr>
              <a:t>=&gt; A lot of manpower required </a:t>
            </a:r>
            <a:r>
              <a:rPr lang="en-GB" sz="2400" b="1" dirty="0" smtClean="0">
                <a:solidFill>
                  <a:srgbClr val="FF0000"/>
                </a:solidFill>
              </a:rPr>
              <a:t>to apply these to HK ND280 data</a:t>
            </a:r>
            <a:endParaRPr lang="en-GB" sz="2400" b="1" dirty="0">
              <a:solidFill>
                <a:srgbClr val="FF0000"/>
              </a:solidFill>
            </a:endParaRPr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04/09/2025</a:t>
            </a:r>
            <a:endParaRPr lang="en-GB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3rd Spanish HK Meeting</a:t>
            </a:r>
            <a:endParaRPr lang="en-GB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AC26A-783D-42EE-AF9F-78CE8643BBA3}" type="slidenum">
              <a:rPr lang="en-GB" smtClean="0"/>
              <a:pPr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737801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Systematic Uncertainties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33399" y="851647"/>
            <a:ext cx="3805067" cy="5677731"/>
          </a:xfrm>
          <a:prstGeom prst="rect">
            <a:avLst/>
          </a:prstGeom>
        </p:spPr>
      </p:pic>
      <p:sp>
        <p:nvSpPr>
          <p:cNvPr id="5" name="Systematic uncertainties reduced from ~15% to ~5%"/>
          <p:cNvSpPr txBox="1">
            <a:spLocks/>
          </p:cNvSpPr>
          <p:nvPr/>
        </p:nvSpPr>
        <p:spPr>
          <a:xfrm>
            <a:off x="427567" y="1150351"/>
            <a:ext cx="7006166" cy="49275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 smtClean="0"/>
              <a:t>Systematic uncertainties reduced from ~15% to ~5% with original ND280</a:t>
            </a:r>
          </a:p>
          <a:p>
            <a:r>
              <a:rPr lang="en-GB" sz="2400" dirty="0" smtClean="0"/>
              <a:t>When upgrade is included aim is to go down to ~4%</a:t>
            </a:r>
          </a:p>
          <a:p>
            <a:r>
              <a:rPr lang="en-GB" sz="2400" dirty="0" smtClean="0"/>
              <a:t>With IWCD aim is to go down to ~3%</a:t>
            </a:r>
            <a:endParaRPr lang="en-GB" sz="2400" dirty="0"/>
          </a:p>
        </p:txBody>
      </p:sp>
      <p:graphicFrame>
        <p:nvGraphicFramePr>
          <p:cNvPr id="6" name="Table 1"/>
          <p:cNvGraphicFramePr/>
          <p:nvPr>
            <p:extLst>
              <p:ext uri="{D42A27DB-BD31-4B8C-83A1-F6EECF244321}">
                <p14:modId xmlns:p14="http://schemas.microsoft.com/office/powerpoint/2010/main" val="1203317630"/>
              </p:ext>
            </p:extLst>
          </p:nvPr>
        </p:nvGraphicFramePr>
        <p:xfrm>
          <a:off x="779769" y="2806428"/>
          <a:ext cx="6301761" cy="3271520"/>
        </p:xfrm>
        <a:graphic>
          <a:graphicData uri="http://schemas.openxmlformats.org/drawingml/2006/table">
            <a:tbl>
              <a:tblPr bandRow="1"/>
              <a:tblGrid>
                <a:gridCol w="2970151"/>
                <a:gridCol w="1461168"/>
                <a:gridCol w="1870442"/>
              </a:tblGrid>
              <a:tr h="259928"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400" dirty="0">
                          <a:latin typeface="+mn-lt"/>
                          <a:ea typeface="+mn-ea"/>
                          <a:cs typeface="+mn-cs"/>
                          <a:sym typeface="Helvetica Neue Medium"/>
                        </a:rPr>
                        <a:t>Sample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400">
                          <a:latin typeface="+mn-lt"/>
                          <a:ea typeface="+mn-ea"/>
                          <a:cs typeface="+mn-cs"/>
                          <a:sym typeface="Helvetica Neue Medium"/>
                        </a:rPr>
                        <a:t>Pre-ND fit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400">
                          <a:latin typeface="+mn-lt"/>
                          <a:ea typeface="+mn-ea"/>
                          <a:cs typeface="+mn-cs"/>
                          <a:sym typeface="Helvetica Neue Medium"/>
                        </a:rPr>
                        <a:t>Post-ND fit</a:t>
                      </a:r>
                    </a:p>
                  </a:txBody>
                  <a:tcPr marL="50800" marR="50800" marT="50800" marB="50800" anchor="ctr" horzOverflow="overflow"/>
                </a:tc>
              </a:tr>
              <a:tr h="259928"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400">
                          <a:latin typeface="+mn-lt"/>
                          <a:ea typeface="+mn-ea"/>
                          <a:cs typeface="+mn-cs"/>
                          <a:sym typeface="Helvetica Neue Medium"/>
                        </a:rPr>
                        <a:t>𝜈-mode 1Rμ</a:t>
                      </a:r>
                    </a:p>
                  </a:txBody>
                  <a:tcPr marL="50800" marR="50800" marT="50800" marB="50800" anchor="ctr" horzOverflow="overflow">
                    <a:solidFill>
                      <a:schemeClr val="accent1">
                        <a:lumOff val="16847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400" dirty="0">
                          <a:latin typeface="+mn-lt"/>
                          <a:ea typeface="+mn-ea"/>
                          <a:cs typeface="+mn-cs"/>
                          <a:sym typeface="Helvetica Neue Medium"/>
                        </a:rPr>
                        <a:t>16.7%</a:t>
                      </a:r>
                    </a:p>
                  </a:txBody>
                  <a:tcPr marL="50800" marR="50800" marT="50800" marB="50800" anchor="ctr" horzOverflow="overflow">
                    <a:solidFill>
                      <a:schemeClr val="accent1">
                        <a:lumOff val="16847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400" dirty="0">
                          <a:latin typeface="+mn-lt"/>
                          <a:ea typeface="+mn-ea"/>
                          <a:cs typeface="+mn-cs"/>
                          <a:sym typeface="Helvetica Neue Medium"/>
                        </a:rPr>
                        <a:t>3.4%</a:t>
                      </a:r>
                    </a:p>
                  </a:txBody>
                  <a:tcPr marL="50800" marR="50800" marT="50800" marB="50800" anchor="ctr" horzOverflow="overflow">
                    <a:solidFill>
                      <a:schemeClr val="accent1">
                        <a:lumOff val="16847"/>
                      </a:schemeClr>
                    </a:solidFill>
                  </a:tcPr>
                </a:tc>
              </a:tr>
              <a:tr h="259928"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400">
                          <a:latin typeface="+mn-lt"/>
                          <a:ea typeface="+mn-ea"/>
                          <a:cs typeface="+mn-cs"/>
                          <a:sym typeface="Helvetica Neue Medium"/>
                        </a:rPr>
                        <a:t>𝜈-mode 1Re</a:t>
                      </a:r>
                    </a:p>
                  </a:txBody>
                  <a:tcPr marL="50800" marR="50800" marT="50800" marB="50800" anchor="ctr" horzOverflow="overflow">
                    <a:solidFill>
                      <a:schemeClr val="accent5">
                        <a:hueOff val="-152896"/>
                        <a:lumOff val="12368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400">
                          <a:latin typeface="+mn-lt"/>
                          <a:ea typeface="+mn-ea"/>
                          <a:cs typeface="+mn-cs"/>
                          <a:sym typeface="Helvetica Neue Medium"/>
                        </a:rPr>
                        <a:t>17.3%</a:t>
                      </a:r>
                    </a:p>
                  </a:txBody>
                  <a:tcPr marL="50800" marR="50800" marT="50800" marB="50800" anchor="ctr" horzOverflow="overflow">
                    <a:solidFill>
                      <a:schemeClr val="accent5">
                        <a:hueOff val="-152896"/>
                        <a:lumOff val="12368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400" dirty="0">
                          <a:latin typeface="+mn-lt"/>
                          <a:ea typeface="+mn-ea"/>
                          <a:cs typeface="+mn-cs"/>
                          <a:sym typeface="Helvetica Neue Medium"/>
                        </a:rPr>
                        <a:t>5.2%</a:t>
                      </a:r>
                    </a:p>
                  </a:txBody>
                  <a:tcPr marL="50800" marR="50800" marT="50800" marB="50800" anchor="ctr" horzOverflow="overflow">
                    <a:solidFill>
                      <a:schemeClr val="accent5">
                        <a:hueOff val="-152896"/>
                        <a:lumOff val="12368"/>
                      </a:schemeClr>
                    </a:solidFill>
                  </a:tcPr>
                </a:tc>
              </a:tr>
              <a:tr h="259928"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400">
                          <a:latin typeface="+mn-lt"/>
                          <a:ea typeface="+mn-ea"/>
                          <a:cs typeface="+mn-cs"/>
                          <a:sym typeface="Helvetica Neue Medium"/>
                        </a:rPr>
                        <a:t>𝜈-mode MR</a:t>
                      </a:r>
                    </a:p>
                  </a:txBody>
                  <a:tcPr marL="50800" marR="50800" marT="50800" marB="50800" anchor="ctr" horzOverflow="overflow">
                    <a:solidFill>
                      <a:srgbClr val="D5D5D5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400">
                          <a:latin typeface="+mn-lt"/>
                          <a:ea typeface="+mn-ea"/>
                          <a:cs typeface="+mn-cs"/>
                          <a:sym typeface="Helvetica Neue Medium"/>
                        </a:rPr>
                        <a:t>12.5%</a:t>
                      </a:r>
                    </a:p>
                  </a:txBody>
                  <a:tcPr marL="50800" marR="50800" marT="50800" marB="50800" anchor="ctr" horzOverflow="overflow">
                    <a:solidFill>
                      <a:srgbClr val="D5D5D5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400" dirty="0">
                          <a:latin typeface="+mn-lt"/>
                          <a:ea typeface="+mn-ea"/>
                          <a:cs typeface="+mn-cs"/>
                          <a:sym typeface="Helvetica Neue Medium"/>
                        </a:rPr>
                        <a:t>4.9%</a:t>
                      </a:r>
                    </a:p>
                  </a:txBody>
                  <a:tcPr marL="50800" marR="50800" marT="50800" marB="50800" anchor="ctr" horzOverflow="overflow">
                    <a:solidFill>
                      <a:srgbClr val="D5D5D5"/>
                    </a:solidFill>
                  </a:tcPr>
                </a:tc>
              </a:tr>
              <a:tr h="259928"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400">
                          <a:latin typeface="+mn-lt"/>
                          <a:ea typeface="+mn-ea"/>
                          <a:cs typeface="+mn-cs"/>
                          <a:sym typeface="Helvetica Neue Medium"/>
                        </a:rPr>
                        <a:t>𝜈-mode 1Re+d.e.</a:t>
                      </a:r>
                    </a:p>
                  </a:txBody>
                  <a:tcPr marL="50800" marR="50800" marT="50800" marB="50800" anchor="ctr" horzOverflow="overflow">
                    <a:solidFill>
                      <a:srgbClr val="D5D5D5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400">
                          <a:latin typeface="+mn-lt"/>
                          <a:ea typeface="+mn-ea"/>
                          <a:cs typeface="+mn-cs"/>
                          <a:sym typeface="Helvetica Neue Medium"/>
                        </a:rPr>
                        <a:t>20.9%</a:t>
                      </a:r>
                    </a:p>
                  </a:txBody>
                  <a:tcPr marL="50800" marR="50800" marT="50800" marB="50800" anchor="ctr" horzOverflow="overflow">
                    <a:solidFill>
                      <a:srgbClr val="D5D5D5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400" dirty="0">
                          <a:latin typeface="+mn-lt"/>
                          <a:ea typeface="+mn-ea"/>
                          <a:cs typeface="+mn-cs"/>
                          <a:sym typeface="Helvetica Neue Medium"/>
                        </a:rPr>
                        <a:t>14.3%</a:t>
                      </a:r>
                    </a:p>
                  </a:txBody>
                  <a:tcPr marL="50800" marR="50800" marT="50800" marB="50800" anchor="ctr" horzOverflow="overflow">
                    <a:solidFill>
                      <a:srgbClr val="D5D5D5"/>
                    </a:solidFill>
                  </a:tcPr>
                </a:tc>
              </a:tr>
              <a:tr h="259928"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400">
                          <a:latin typeface="+mn-lt"/>
                          <a:ea typeface="+mn-ea"/>
                          <a:cs typeface="+mn-cs"/>
                          <a:sym typeface="Helvetica Neue Medium"/>
                        </a:rPr>
                        <a:t>𝜈̅-mode 1Rμ </a:t>
                      </a:r>
                    </a:p>
                  </a:txBody>
                  <a:tcPr marL="50800" marR="50800" marT="50800" marB="50800" anchor="ctr" horzOverflow="overflow">
                    <a:solidFill>
                      <a:srgbClr val="F7BA01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400">
                          <a:latin typeface="+mn-lt"/>
                          <a:ea typeface="+mn-ea"/>
                          <a:cs typeface="+mn-cs"/>
                          <a:sym typeface="Helvetica Neue Medium"/>
                        </a:rPr>
                        <a:t>14.6%</a:t>
                      </a:r>
                    </a:p>
                  </a:txBody>
                  <a:tcPr marL="50800" marR="50800" marT="50800" marB="50800" anchor="ctr" horzOverflow="overflow">
                    <a:solidFill>
                      <a:srgbClr val="F7BA01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400" dirty="0">
                          <a:latin typeface="+mn-lt"/>
                          <a:ea typeface="+mn-ea"/>
                          <a:cs typeface="+mn-cs"/>
                          <a:sym typeface="Helvetica Neue Medium"/>
                        </a:rPr>
                        <a:t>3.9%</a:t>
                      </a:r>
                    </a:p>
                  </a:txBody>
                  <a:tcPr marL="50800" marR="50800" marT="50800" marB="50800" anchor="ctr" horzOverflow="overflow">
                    <a:solidFill>
                      <a:srgbClr val="F7BA01"/>
                    </a:solidFill>
                  </a:tcPr>
                </a:tc>
              </a:tr>
              <a:tr h="259928"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400">
                          <a:latin typeface="+mn-lt"/>
                          <a:ea typeface="+mn-ea"/>
                          <a:cs typeface="+mn-cs"/>
                          <a:sym typeface="Helvetica Neue Medium"/>
                        </a:rPr>
                        <a:t>𝜈̅-mode 1Re</a:t>
                      </a:r>
                    </a:p>
                  </a:txBody>
                  <a:tcPr marL="50800" marR="50800" marT="50800" marB="50800" anchor="ctr" horzOverflow="overflow">
                    <a:solidFill>
                      <a:srgbClr val="F7BA01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400">
                          <a:latin typeface="+mn-lt"/>
                          <a:ea typeface="+mn-ea"/>
                          <a:cs typeface="+mn-cs"/>
                          <a:sym typeface="Helvetica Neue Medium"/>
                        </a:rPr>
                        <a:t>14.4%</a:t>
                      </a:r>
                    </a:p>
                  </a:txBody>
                  <a:tcPr marL="50800" marR="50800" marT="50800" marB="50800" anchor="ctr" horzOverflow="overflow">
                    <a:solidFill>
                      <a:srgbClr val="F7BA01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400" dirty="0">
                          <a:latin typeface="+mn-lt"/>
                          <a:ea typeface="+mn-ea"/>
                          <a:cs typeface="+mn-cs"/>
                          <a:sym typeface="Helvetica Neue Medium"/>
                        </a:rPr>
                        <a:t>5.8%</a:t>
                      </a:r>
                    </a:p>
                  </a:txBody>
                  <a:tcPr marL="50800" marR="50800" marT="50800" marB="50800" anchor="ctr" horzOverflow="overflow">
                    <a:solidFill>
                      <a:srgbClr val="F7BA01"/>
                    </a:solidFill>
                  </a:tcPr>
                </a:tc>
              </a:tr>
            </a:tbl>
          </a:graphicData>
        </a:graphic>
      </p:graphicFrame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04/09/2025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3rd Spanish HK Meeting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AC26A-783D-42EE-AF9F-78CE8643BBA3}" type="slidenum">
              <a:rPr lang="en-GB" smtClean="0"/>
              <a:pPr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814763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ND280 in T2K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263289"/>
            <a:ext cx="5190067" cy="4380442"/>
          </a:xfrm>
        </p:spPr>
        <p:txBody>
          <a:bodyPr>
            <a:normAutofit/>
          </a:bodyPr>
          <a:lstStyle/>
          <a:p>
            <a:r>
              <a:rPr lang="en-GB" sz="2000" dirty="0" smtClean="0"/>
              <a:t>T2K collaboration has about 550 members</a:t>
            </a:r>
          </a:p>
          <a:p>
            <a:r>
              <a:rPr lang="en-GB" sz="2000" dirty="0" smtClean="0"/>
              <a:t>About 330 authors</a:t>
            </a:r>
          </a:p>
          <a:p>
            <a:r>
              <a:rPr lang="en-GB" sz="2000" dirty="0" smtClean="0"/>
              <a:t>Fully established organization for workflow from data taking to OA input</a:t>
            </a:r>
          </a:p>
          <a:p>
            <a:r>
              <a:rPr lang="en-GB" sz="2000" dirty="0" smtClean="0"/>
              <a:t>3-4 months of beam per year</a:t>
            </a:r>
          </a:p>
          <a:p>
            <a:r>
              <a:rPr lang="en-GB" sz="2000" dirty="0" smtClean="0"/>
              <a:t>Normally, two data-taking periods per year</a:t>
            </a:r>
          </a:p>
          <a:p>
            <a:r>
              <a:rPr lang="en-GB" sz="2000" dirty="0" smtClean="0"/>
              <a:t>Many experts needed at J-PARC</a:t>
            </a:r>
          </a:p>
          <a:p>
            <a:r>
              <a:rPr lang="en-GB" sz="2000" dirty="0" smtClean="0"/>
              <a:t>6 persons per day for shifts</a:t>
            </a:r>
          </a:p>
          <a:p>
            <a:r>
              <a:rPr lang="en-GB" sz="2000" dirty="0" smtClean="0"/>
              <a:t>Continuous data quality and calibration to prepare data for analysis</a:t>
            </a:r>
          </a:p>
          <a:p>
            <a:pPr marL="0" indent="0">
              <a:buNone/>
            </a:pPr>
            <a:r>
              <a:rPr lang="en-GB" sz="2400" b="1" dirty="0" smtClean="0">
                <a:solidFill>
                  <a:srgbClr val="FF9933"/>
                </a:solidFill>
              </a:rPr>
              <a:t>=&gt; Even in T2K, manpower is a concern</a:t>
            </a:r>
            <a:endParaRPr lang="en-GB" sz="2400" b="1" dirty="0">
              <a:solidFill>
                <a:srgbClr val="FF9933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33532" y="1301137"/>
            <a:ext cx="5991281" cy="4304746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04/09/2025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3rd Spanish HK Meeting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AC26A-783D-42EE-AF9F-78CE8643BBA3}" type="slidenum">
              <a:rPr lang="en-GB" smtClean="0"/>
              <a:pPr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20774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ND280 in HK</a:t>
            </a:r>
            <a:endParaRPr lang="en-GB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57199" y="1263289"/>
            <a:ext cx="6587068" cy="4815778"/>
          </a:xfrm>
        </p:spPr>
        <p:txBody>
          <a:bodyPr>
            <a:normAutofit/>
          </a:bodyPr>
          <a:lstStyle/>
          <a:p>
            <a:r>
              <a:rPr lang="en-GB" sz="2000" dirty="0" smtClean="0"/>
              <a:t>ND280 will be used in HK</a:t>
            </a:r>
          </a:p>
          <a:p>
            <a:r>
              <a:rPr lang="en-GB" sz="2000" dirty="0" smtClean="0"/>
              <a:t>Currently T2K-HK ND280 MOU for transfer being worked out</a:t>
            </a:r>
          </a:p>
          <a:p>
            <a:r>
              <a:rPr lang="en-GB" sz="2000" dirty="0" smtClean="0"/>
              <a:t>HK collaboration has about 600 members</a:t>
            </a:r>
          </a:p>
          <a:p>
            <a:r>
              <a:rPr lang="en-GB" sz="2000" dirty="0" smtClean="0"/>
              <a:t>But T2K is only ND while HK is FD, ND and IWCD</a:t>
            </a:r>
          </a:p>
          <a:p>
            <a:r>
              <a:rPr lang="en-GB" sz="2000" dirty="0" smtClean="0"/>
              <a:t>Construction phase makes it worse</a:t>
            </a:r>
          </a:p>
          <a:p>
            <a:r>
              <a:rPr lang="en-GB" sz="2000" dirty="0" smtClean="0"/>
              <a:t>Only fraction of T2K joins HK =&gt; many go to DUNE (e.g. all US groups, several from UK, …)</a:t>
            </a:r>
          </a:p>
          <a:p>
            <a:r>
              <a:rPr lang="en-GB" sz="2000" dirty="0" smtClean="0"/>
              <a:t>No organizational structure currently, only contact persons</a:t>
            </a:r>
          </a:p>
          <a:p>
            <a:endParaRPr lang="en-GB" sz="2000" dirty="0" smtClean="0"/>
          </a:p>
          <a:p>
            <a:pPr marL="0" indent="0">
              <a:buNone/>
            </a:pPr>
            <a:r>
              <a:rPr lang="en-GB" sz="2400" b="1" dirty="0" smtClean="0">
                <a:solidFill>
                  <a:srgbClr val="FF0000"/>
                </a:solidFill>
              </a:rPr>
              <a:t>=&gt; Will be challenging/hell to be ready for data taking in May 2028!</a:t>
            </a:r>
            <a:endParaRPr lang="en-GB" sz="2400" b="1" dirty="0">
              <a:solidFill>
                <a:srgbClr val="FF0000"/>
              </a:solidFill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06732" y="979309"/>
            <a:ext cx="4348467" cy="293229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06732" y="4135031"/>
            <a:ext cx="4368277" cy="2333502"/>
          </a:xfrm>
          <a:prstGeom prst="rect">
            <a:avLst/>
          </a:prstGeom>
        </p:spPr>
      </p:pic>
      <p:sp>
        <p:nvSpPr>
          <p:cNvPr id="22" name="Date Placeholder 2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04/09/2025</a:t>
            </a:r>
            <a:endParaRPr lang="en-GB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3rd Spanish HK Meeting</a:t>
            </a:r>
            <a:endParaRPr lang="en-GB"/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AC26A-783D-42EE-AF9F-78CE8643BBA3}" type="slidenum">
              <a:rPr lang="en-GB" smtClean="0"/>
              <a:pPr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819714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3331" y="2319867"/>
            <a:ext cx="11566297" cy="384386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Estimated HK ND280 Manpower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000" y="1046692"/>
            <a:ext cx="10515600" cy="1273175"/>
          </a:xfrm>
        </p:spPr>
        <p:txBody>
          <a:bodyPr>
            <a:normAutofit lnSpcReduction="10000"/>
          </a:bodyPr>
          <a:lstStyle/>
          <a:p>
            <a:r>
              <a:rPr lang="en-GB" sz="2400" dirty="0" smtClean="0"/>
              <a:t>20-25% of manpower in HK era compared to T2K</a:t>
            </a:r>
          </a:p>
          <a:p>
            <a:r>
              <a:rPr lang="en-GB" sz="2400" dirty="0" smtClean="0"/>
              <a:t>Some subdetectors have enough manpower but some have none</a:t>
            </a:r>
          </a:p>
          <a:p>
            <a:r>
              <a:rPr lang="en-GB" sz="2400" dirty="0" smtClean="0"/>
              <a:t>For software/analysis we still have no numbers</a:t>
            </a:r>
          </a:p>
          <a:p>
            <a:endParaRPr lang="en-GB" sz="24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04/09/2025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3rd Spanish HK Meeting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AC26A-783D-42EE-AF9F-78CE8643BBA3}" type="slidenum">
              <a:rPr lang="en-GB" smtClean="0"/>
              <a:pPr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702051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ND Importance for HK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t="1803"/>
          <a:stretch/>
        </p:blipFill>
        <p:spPr>
          <a:xfrm>
            <a:off x="84666" y="2175934"/>
            <a:ext cx="12192000" cy="377779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48733" y="1193800"/>
            <a:ext cx="1110826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smtClean="0"/>
              <a:t>The NDs are crucial for the success of the HK regarding </a:t>
            </a:r>
            <a:r>
              <a:rPr lang="en-GB" sz="2400" dirty="0" err="1" smtClean="0"/>
              <a:t>deltaCP</a:t>
            </a:r>
            <a:endParaRPr lang="en-GB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smtClean="0"/>
              <a:t>Without INGRID we do not even take beam data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04/09/2025</a:t>
            </a:r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3rd Spanish HK Meeting</a:t>
            </a:r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AC26A-783D-42EE-AF9F-78CE8643BBA3}" type="slidenum">
              <a:rPr lang="en-GB" smtClean="0"/>
              <a:pPr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029994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HK ND280 Organization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71066" y="1652107"/>
            <a:ext cx="6519333" cy="350338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48734" y="1193800"/>
            <a:ext cx="5283200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/>
              <a:t>T2K-HK ND280 MOU being finalized soon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/>
              <a:t>Defines the transfer of the detectors and expertise from T2K to HK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/>
              <a:t>Must be done before HK starts since then DUNE colleagues will disappear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/>
              <a:t>Organization necessary to absorb the expertise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/>
              <a:t>I just become coordinator for this task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/>
              <a:t>First step will be to find conveners and collect detailed information about needed manpower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/>
              <a:t>Also sensitivity studies to define priorities are planned</a:t>
            </a:r>
            <a:endParaRPr lang="en-GB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8678333" y="1193800"/>
            <a:ext cx="25061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Preliminary version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72533" y="5287228"/>
            <a:ext cx="1081193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 smtClean="0">
                <a:solidFill>
                  <a:srgbClr val="00B050"/>
                </a:solidFill>
              </a:rPr>
              <a:t>=&gt; A lot of opportunities for (Spanish) groups to join!!!! (with limited resources needed)</a:t>
            </a:r>
            <a:endParaRPr lang="en-GB" sz="2800" b="1" dirty="0">
              <a:solidFill>
                <a:srgbClr val="00B050"/>
              </a:solidFill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04/09/2025</a:t>
            </a:r>
            <a:endParaRPr lang="en-GB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3rd Spanish HK Meeting</a:t>
            </a:r>
            <a:endParaRPr lang="en-GB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AC26A-783D-42EE-AF9F-78CE8643BBA3}" type="slidenum">
              <a:rPr lang="en-GB" smtClean="0"/>
              <a:pPr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63644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IWCD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611" y="912147"/>
            <a:ext cx="9590844" cy="5217720"/>
          </a:xfrm>
          <a:prstGeom prst="rect">
            <a:avLst/>
          </a:prstGeom>
        </p:spPr>
      </p:pic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04/09/2025</a:t>
            </a:r>
            <a:endParaRPr lang="en-GB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3rd Spanish HK Meeting</a:t>
            </a:r>
            <a:endParaRPr lang="en-GB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AC26A-783D-42EE-AF9F-78CE8643BBA3}" type="slidenum">
              <a:rPr lang="en-GB" smtClean="0"/>
              <a:pPr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403414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Prism Approach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6133" y="1031096"/>
            <a:ext cx="7924801" cy="512233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21733" y="1244600"/>
            <a:ext cx="3081867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smtClean="0"/>
              <a:t>Possibility to move the detector allows to measure at different fluxes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smtClean="0"/>
              <a:t>Linear combination allows to reduce systematic uncertainties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smtClean="0"/>
              <a:t>Price to pay is less statistics for per angle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smtClean="0"/>
              <a:t>Quite some engineering work</a:t>
            </a:r>
            <a:endParaRPr lang="en-GB" sz="2400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04/09/2025</a:t>
            </a:r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3rd Spanish HK Meeting</a:t>
            </a:r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AC26A-783D-42EE-AF9F-78CE8643BBA3}" type="slidenum">
              <a:rPr lang="en-GB" smtClean="0"/>
              <a:pPr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29736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3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0560" y="1172317"/>
            <a:ext cx="9039499" cy="5275314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3rd Spanish HK Meeting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AC26A-783D-42EE-AF9F-78CE8643BBA3}" type="slidenum">
              <a:rPr lang="en-GB" smtClean="0"/>
              <a:pPr/>
              <a:t>2</a:t>
            </a:fld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04/09/2025</a:t>
            </a:r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48523" y="4266687"/>
            <a:ext cx="2462477" cy="2386875"/>
          </a:xfrm>
          <a:prstGeom prst="rect">
            <a:avLst/>
          </a:prstGeom>
        </p:spPr>
      </p:pic>
      <p:cxnSp>
        <p:nvCxnSpPr>
          <p:cNvPr id="9" name="Straight Arrow Connector 8"/>
          <p:cNvCxnSpPr/>
          <p:nvPr/>
        </p:nvCxnSpPr>
        <p:spPr>
          <a:xfrm flipH="1" flipV="1">
            <a:off x="6139544" y="3701517"/>
            <a:ext cx="3507379" cy="1419123"/>
          </a:xfrm>
          <a:prstGeom prst="straightConnector1">
            <a:avLst/>
          </a:prstGeom>
          <a:ln w="95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Oval 10"/>
          <p:cNvSpPr/>
          <p:nvPr/>
        </p:nvSpPr>
        <p:spPr>
          <a:xfrm>
            <a:off x="6026331" y="3602936"/>
            <a:ext cx="139337" cy="12192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9710059" y="3701517"/>
            <a:ext cx="22990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/>
              <a:t>Planned</a:t>
            </a:r>
            <a:endParaRPr lang="en-GB" sz="2400" b="1" dirty="0"/>
          </a:p>
        </p:txBody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4666" y="9525"/>
            <a:ext cx="10287000" cy="842122"/>
          </a:xfrm>
        </p:spPr>
        <p:txBody>
          <a:bodyPr/>
          <a:lstStyle/>
          <a:p>
            <a:r>
              <a:rPr lang="en-GB" dirty="0" smtClean="0"/>
              <a:t>T2K/HK LBNO Concept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5531957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IWCD: Detector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49494" y="1015782"/>
            <a:ext cx="8242506" cy="502963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666" y="4074990"/>
            <a:ext cx="3013234" cy="2201551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91067" y="1227667"/>
            <a:ext cx="66802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/>
              <a:t>Water Cherenkov detector of 100 t fiducial mass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/>
              <a:t>Much larger mass than ND280 but also further away =&gt; roughly same event rate (at least with ND280++)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/>
              <a:t>Size matters =&gt; not all detector systematics cancel out when compared with FD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/>
              <a:t>No magnet =&gt; no wrong-sign measurement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err="1" smtClean="0"/>
              <a:t>mPMTs</a:t>
            </a:r>
            <a:r>
              <a:rPr lang="en-GB" sz="2000" dirty="0" smtClean="0"/>
              <a:t> instead of 50 cm PMTs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/>
              <a:t>Concept tested with WCTE =&gt; Helena’s talk</a:t>
            </a:r>
            <a:endParaRPr lang="en-GB" sz="200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24900" y="4074990"/>
            <a:ext cx="3057367" cy="2134563"/>
          </a:xfrm>
          <a:prstGeom prst="rect">
            <a:avLst/>
          </a:prstGeom>
        </p:spPr>
      </p:pic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04/09/2025</a:t>
            </a:r>
            <a:endParaRPr lang="en-GB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3rd Spanish HK Meeting</a:t>
            </a:r>
            <a:endParaRPr lang="en-GB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AC26A-783D-42EE-AF9F-78CE8643BBA3}" type="slidenum">
              <a:rPr lang="en-GB" smtClean="0"/>
              <a:pPr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373366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ND280/IWCD Complementarity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1319" y="962216"/>
            <a:ext cx="9016547" cy="5043322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04/09/2025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3rd Spanish HK Meeting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AC26A-783D-42EE-AF9F-78CE8643BBA3}" type="slidenum">
              <a:rPr lang="en-GB" smtClean="0"/>
              <a:pPr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716604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IWCD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000" y="1046691"/>
            <a:ext cx="10515600" cy="2517776"/>
          </a:xfrm>
        </p:spPr>
        <p:txBody>
          <a:bodyPr>
            <a:normAutofit/>
          </a:bodyPr>
          <a:lstStyle/>
          <a:p>
            <a:r>
              <a:rPr lang="en-GB" sz="2400" dirty="0" smtClean="0"/>
              <a:t>Quite ambitious time schedule =&gt; aim is still to start data taking with IWCD when HK starts</a:t>
            </a:r>
          </a:p>
          <a:p>
            <a:r>
              <a:rPr lang="en-GB" sz="2400" dirty="0" smtClean="0"/>
              <a:t>Significant amount of funds not secured =&gt; about 20% of total costs (~ 9MEuro)</a:t>
            </a:r>
          </a:p>
          <a:p>
            <a:r>
              <a:rPr lang="en-GB" sz="2400" dirty="0" smtClean="0"/>
              <a:t>Spanish contributions so far:</a:t>
            </a:r>
          </a:p>
          <a:p>
            <a:pPr lvl="1"/>
            <a:r>
              <a:rPr lang="en-GB" sz="2000" dirty="0" smtClean="0"/>
              <a:t>Calibration =&gt; Santiago de </a:t>
            </a:r>
            <a:r>
              <a:rPr lang="en-GB" sz="2000" dirty="0" err="1" smtClean="0"/>
              <a:t>Compostela</a:t>
            </a:r>
            <a:r>
              <a:rPr lang="en-GB" sz="2000" dirty="0" smtClean="0"/>
              <a:t>/DIPC</a:t>
            </a:r>
            <a:endParaRPr lang="en-GB" sz="2000" dirty="0" smtClean="0"/>
          </a:p>
          <a:p>
            <a:pPr lvl="1"/>
            <a:r>
              <a:rPr lang="en-GB" sz="2000" dirty="0" smtClean="0"/>
              <a:t>Floating system </a:t>
            </a:r>
            <a:r>
              <a:rPr lang="en-GB" sz="2000" smtClean="0"/>
              <a:t>=&gt; </a:t>
            </a:r>
            <a:r>
              <a:rPr lang="en-GB" sz="2000" smtClean="0"/>
              <a:t>LSC</a:t>
            </a:r>
            <a:r>
              <a:rPr lang="en-GB" sz="2000" smtClean="0"/>
              <a:t>  </a:t>
            </a:r>
            <a:r>
              <a:rPr lang="en-GB" sz="2000" dirty="0" smtClean="0"/>
              <a:t>(funding not secured)</a:t>
            </a:r>
            <a:endParaRPr lang="en-GB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7097" y="3683910"/>
            <a:ext cx="10783805" cy="2114845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04/09/2025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3rd Spanish HK Meeting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AC26A-783D-42EE-AF9F-78CE8643BBA3}" type="slidenum">
              <a:rPr lang="en-GB" smtClean="0"/>
              <a:pPr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969082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IWCD: Missing Items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7999" y="1347840"/>
            <a:ext cx="10515600" cy="4939241"/>
          </a:xfrm>
        </p:spPr>
        <p:txBody>
          <a:bodyPr>
            <a:normAutofit/>
          </a:bodyPr>
          <a:lstStyle/>
          <a:p>
            <a:r>
              <a:rPr lang="en-GB" sz="2400" dirty="0" smtClean="0"/>
              <a:t>Several key hardware components still not covered:</a:t>
            </a:r>
          </a:p>
          <a:p>
            <a:pPr lvl="1"/>
            <a:r>
              <a:rPr lang="en-GB" sz="2000" dirty="0" err="1" smtClean="0"/>
              <a:t>Supermodule</a:t>
            </a:r>
            <a:r>
              <a:rPr lang="en-GB" sz="2000" dirty="0" smtClean="0"/>
              <a:t> frames =&gt; essential component</a:t>
            </a:r>
          </a:p>
          <a:p>
            <a:pPr lvl="1"/>
            <a:r>
              <a:rPr lang="en-GB" sz="2000" dirty="0" smtClean="0"/>
              <a:t>Water purification system =&gt; start with WCTE system but upgrade needed</a:t>
            </a:r>
          </a:p>
          <a:p>
            <a:pPr lvl="1"/>
            <a:r>
              <a:rPr lang="en-GB" sz="2000" dirty="0" smtClean="0"/>
              <a:t>Outer detector =&gt; some components are not covered</a:t>
            </a:r>
          </a:p>
          <a:p>
            <a:pPr lvl="1"/>
            <a:r>
              <a:rPr lang="en-GB" sz="2000" dirty="0" smtClean="0"/>
              <a:t>Lid =&gt; design is done but production not covered</a:t>
            </a:r>
          </a:p>
          <a:p>
            <a:pPr lvl="1"/>
            <a:r>
              <a:rPr lang="en-GB" sz="2000" dirty="0" smtClean="0"/>
              <a:t>Trigger/clock =&gt; not covered currently, WCTE solution might be starting point</a:t>
            </a:r>
          </a:p>
          <a:p>
            <a:r>
              <a:rPr lang="en-GB" sz="2400" dirty="0" smtClean="0"/>
              <a:t>Possible software/analysis contributions:</a:t>
            </a:r>
          </a:p>
          <a:p>
            <a:pPr lvl="1"/>
            <a:r>
              <a:rPr lang="en-GB" sz="2000" dirty="0" smtClean="0"/>
              <a:t>Event reconstruction: ML and classical</a:t>
            </a:r>
          </a:p>
          <a:p>
            <a:pPr lvl="1"/>
            <a:r>
              <a:rPr lang="en-GB" sz="2000" dirty="0" smtClean="0"/>
              <a:t>Integrating IWCD into the oscillation analysis </a:t>
            </a:r>
          </a:p>
          <a:p>
            <a:pPr lvl="1"/>
            <a:endParaRPr lang="en-GB" sz="2000" dirty="0"/>
          </a:p>
        </p:txBody>
      </p:sp>
      <p:sp>
        <p:nvSpPr>
          <p:cNvPr id="4" name="Rectangle 3"/>
          <p:cNvSpPr/>
          <p:nvPr/>
        </p:nvSpPr>
        <p:spPr>
          <a:xfrm>
            <a:off x="4927600" y="884300"/>
            <a:ext cx="6096000" cy="43088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1100" dirty="0" smtClean="0"/>
              <a:t>See Mark’s talk for details:</a:t>
            </a:r>
          </a:p>
          <a:p>
            <a:r>
              <a:rPr lang="en-GB" sz="1100" dirty="0" smtClean="0">
                <a:hlinkClick r:id="rId2"/>
              </a:rPr>
              <a:t>https</a:t>
            </a:r>
            <a:r>
              <a:rPr lang="en-GB" sz="1100" dirty="0">
                <a:hlinkClick r:id="rId2"/>
              </a:rPr>
              <a:t>://hkdbweb.in2p3.fr/doc/meetingfiles/A00215472/iwcd_introduction_20250702.pdf</a:t>
            </a:r>
            <a:endParaRPr lang="en-GB" sz="1100" dirty="0"/>
          </a:p>
        </p:txBody>
      </p:sp>
      <p:sp>
        <p:nvSpPr>
          <p:cNvPr id="5" name="TextBox 4"/>
          <p:cNvSpPr txBox="1"/>
          <p:nvPr/>
        </p:nvSpPr>
        <p:spPr>
          <a:xfrm>
            <a:off x="359833" y="4876800"/>
            <a:ext cx="1081193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 smtClean="0">
                <a:solidFill>
                  <a:srgbClr val="00B050"/>
                </a:solidFill>
              </a:rPr>
              <a:t>=&gt; A lot of opportunities for (Spanish) groups to join!!!! </a:t>
            </a:r>
            <a:r>
              <a:rPr lang="en-GB" sz="2800" b="1" dirty="0" smtClean="0">
                <a:solidFill>
                  <a:srgbClr val="C00000"/>
                </a:solidFill>
              </a:rPr>
              <a:t>(but hardware would require significant funds)</a:t>
            </a:r>
            <a:endParaRPr lang="en-GB" sz="2800" b="1" dirty="0">
              <a:solidFill>
                <a:srgbClr val="C00000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04/09/2025</a:t>
            </a:r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3rd Spanish HK Meeting</a:t>
            </a:r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AC26A-783D-42EE-AF9F-78CE8643BBA3}" type="slidenum">
              <a:rPr lang="en-GB" smtClean="0"/>
              <a:pPr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076797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35277" y="1319618"/>
            <a:ext cx="5472943" cy="451192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ND280++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000" y="1046691"/>
            <a:ext cx="5604933" cy="5387976"/>
          </a:xfrm>
        </p:spPr>
        <p:txBody>
          <a:bodyPr>
            <a:normAutofit/>
          </a:bodyPr>
          <a:lstStyle/>
          <a:p>
            <a:r>
              <a:rPr lang="en-GB" sz="2400" dirty="0" smtClean="0"/>
              <a:t>After the upgrade is before the upgrade</a:t>
            </a:r>
          </a:p>
          <a:p>
            <a:r>
              <a:rPr lang="en-GB" sz="2400" dirty="0" smtClean="0"/>
              <a:t>Large part of ND280 still original</a:t>
            </a:r>
          </a:p>
          <a:p>
            <a:r>
              <a:rPr lang="en-GB" sz="2400" dirty="0" smtClean="0"/>
              <a:t>After 20 years, detectors get old and hard to find spare parts</a:t>
            </a:r>
          </a:p>
          <a:p>
            <a:r>
              <a:rPr lang="en-GB" sz="2400" dirty="0" smtClean="0"/>
              <a:t>Idea is to replace VTPCs + FGDs by something new</a:t>
            </a:r>
          </a:p>
          <a:p>
            <a:r>
              <a:rPr lang="en-GB" sz="2400" dirty="0" smtClean="0"/>
              <a:t>Complementary to IWCD and existing upgrade: </a:t>
            </a:r>
          </a:p>
          <a:p>
            <a:pPr lvl="1"/>
            <a:r>
              <a:rPr lang="en-GB" sz="2000" dirty="0" smtClean="0"/>
              <a:t>Lower detection thresholds</a:t>
            </a:r>
          </a:p>
          <a:p>
            <a:pPr lvl="1"/>
            <a:r>
              <a:rPr lang="en-GB" sz="2000" dirty="0" smtClean="0"/>
              <a:t>Water target with magnetic field</a:t>
            </a:r>
          </a:p>
          <a:p>
            <a:pPr lvl="1"/>
            <a:r>
              <a:rPr lang="en-GB" sz="2000" dirty="0" smtClean="0"/>
              <a:t>…</a:t>
            </a:r>
          </a:p>
          <a:p>
            <a:r>
              <a:rPr lang="en-GB" sz="2400" dirty="0" smtClean="0"/>
              <a:t>R&amp;D phase =&gt; important to attract new groups</a:t>
            </a:r>
            <a:endParaRPr lang="en-GB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04/09/2025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3rd Spanish HK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AC26A-783D-42EE-AF9F-78CE8643BBA3}" type="slidenum">
              <a:rPr lang="en-GB" smtClean="0"/>
              <a:pPr/>
              <a:t>24</a:t>
            </a:fld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8371748" y="2624668"/>
            <a:ext cx="2736472" cy="1972732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913061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ND280++: Physics Goals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04/09/2025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3rd Spanish HK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AC26A-783D-42EE-AF9F-78CE8643BBA3}" type="slidenum">
              <a:rPr lang="en-GB" smtClean="0"/>
              <a:pPr/>
              <a:t>25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1279126"/>
            <a:ext cx="7428538" cy="4649744"/>
          </a:xfrm>
          <a:prstGeom prst="rect">
            <a:avLst/>
          </a:prstGeom>
        </p:spPr>
      </p:pic>
      <p:sp>
        <p:nvSpPr>
          <p:cNvPr id="8" name="Right Arrow 7"/>
          <p:cNvSpPr/>
          <p:nvPr/>
        </p:nvSpPr>
        <p:spPr>
          <a:xfrm>
            <a:off x="7751907" y="1854200"/>
            <a:ext cx="572462" cy="304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8754533" y="1439333"/>
            <a:ext cx="28448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Differences to IWCD:</a:t>
            </a:r>
          </a:p>
          <a:p>
            <a:r>
              <a:rPr lang="en-GB" dirty="0" smtClean="0"/>
              <a:t>-) fixed angle over the lifetime of HK</a:t>
            </a:r>
          </a:p>
          <a:p>
            <a:r>
              <a:rPr lang="en-GB" dirty="0" smtClean="0"/>
              <a:t>-) magnetic field to measure contamination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3412018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ND280: Baseline Design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04/09/2025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3rd Spanish HK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AC26A-783D-42EE-AF9F-78CE8643BBA3}" type="slidenum">
              <a:rPr lang="en-GB" smtClean="0"/>
              <a:pPr/>
              <a:t>26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l="1084" t="1507" r="1869" b="34725"/>
          <a:stretch/>
        </p:blipFill>
        <p:spPr>
          <a:xfrm>
            <a:off x="84666" y="1777688"/>
            <a:ext cx="6891867" cy="357186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/>
          <a:srcRect l="10052" t="63311" r="14690"/>
          <a:stretch/>
        </p:blipFill>
        <p:spPr>
          <a:xfrm>
            <a:off x="7133167" y="2388989"/>
            <a:ext cx="4817533" cy="185428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7133167" y="1131357"/>
            <a:ext cx="446193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Reminder: </a:t>
            </a:r>
          </a:p>
          <a:p>
            <a:r>
              <a:rPr lang="en-GB" b="1" dirty="0" smtClean="0"/>
              <a:t>Upgraded ND280: 4 (2 SFGD + 2 FGD) tons of CH target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266413266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ND280++: HFGD Options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000" y="1046692"/>
            <a:ext cx="7128933" cy="2932642"/>
          </a:xfrm>
        </p:spPr>
        <p:txBody>
          <a:bodyPr>
            <a:normAutofit/>
          </a:bodyPr>
          <a:lstStyle/>
          <a:p>
            <a:r>
              <a:rPr lang="en-GB" sz="2400" dirty="0" smtClean="0"/>
              <a:t>Various options studied to measure on water target</a:t>
            </a:r>
          </a:p>
          <a:p>
            <a:r>
              <a:rPr lang="en-GB" sz="2400" dirty="0" smtClean="0"/>
              <a:t>Active and inactive targets considered</a:t>
            </a:r>
          </a:p>
          <a:p>
            <a:r>
              <a:rPr lang="en-GB" sz="2400" dirty="0" smtClean="0"/>
              <a:t>Issue is that light yield with </a:t>
            </a:r>
            <a:r>
              <a:rPr lang="en-GB" sz="2400" dirty="0" err="1" smtClean="0"/>
              <a:t>WbLS</a:t>
            </a:r>
            <a:r>
              <a:rPr lang="en-GB" sz="2400" dirty="0" smtClean="0"/>
              <a:t> is low compared to existing SFGD </a:t>
            </a:r>
          </a:p>
          <a:p>
            <a:r>
              <a:rPr lang="en-GB" sz="2400" dirty="0" smtClean="0"/>
              <a:t>IFAE: Studying the possibility to use an opaque scintillator (</a:t>
            </a:r>
            <a:r>
              <a:rPr lang="en-GB" sz="2400" dirty="0" err="1" smtClean="0"/>
              <a:t>LiquidO</a:t>
            </a:r>
            <a:r>
              <a:rPr lang="en-GB" sz="2400" dirty="0" smtClean="0"/>
              <a:t>) =&gt; see Ewan’s talk</a:t>
            </a:r>
            <a:endParaRPr lang="en-GB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04/09/2025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3rd Spanish HK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AC26A-783D-42EE-AF9F-78CE8643BBA3}" type="slidenum">
              <a:rPr lang="en-GB" smtClean="0"/>
              <a:pPr/>
              <a:t>27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27379" y="1046691"/>
            <a:ext cx="3089508" cy="262177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10250" y="4154085"/>
            <a:ext cx="3943900" cy="185763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68400" y="4231498"/>
            <a:ext cx="5544153" cy="21248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890887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ND280++: </a:t>
            </a:r>
            <a:r>
              <a:rPr lang="en-GB" dirty="0" err="1" smtClean="0"/>
              <a:t>SciFi</a:t>
            </a:r>
            <a:r>
              <a:rPr lang="en-GB" dirty="0" smtClean="0"/>
              <a:t> Option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04/09/2025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3rd Spanish HK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AC26A-783D-42EE-AF9F-78CE8643BBA3}" type="slidenum">
              <a:rPr lang="en-GB" smtClean="0"/>
              <a:pPr/>
              <a:t>28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7133" y="1127826"/>
            <a:ext cx="8265175" cy="4952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936293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ND280++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Official date for ND280++ is 2030/2031</a:t>
            </a:r>
          </a:p>
          <a:p>
            <a:r>
              <a:rPr lang="en-GB" dirty="0" smtClean="0"/>
              <a:t>Probably not realistic and will be shifted by 2-3 years</a:t>
            </a:r>
          </a:p>
          <a:p>
            <a:r>
              <a:rPr lang="en-GB" dirty="0" smtClean="0"/>
              <a:t>And probably with less subdetectors as in the baseline design</a:t>
            </a:r>
          </a:p>
          <a:p>
            <a:r>
              <a:rPr lang="en-GB" dirty="0" smtClean="0"/>
              <a:t>Priority must be to keep existing ND280 running</a:t>
            </a:r>
          </a:p>
          <a:p>
            <a:r>
              <a:rPr lang="en-GB" dirty="0" smtClean="0"/>
              <a:t>Nice option for R&amp;D project and certainly possible to join one of the existing efforts (hardware- or software-wise)</a:t>
            </a:r>
          </a:p>
          <a:p>
            <a:r>
              <a:rPr lang="en-GB" dirty="0" smtClean="0"/>
              <a:t>Strategy could be to learn with existing ND280 and prepare in parallel ND280++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04/09/2025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3rd Spanish HK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AC26A-783D-42EE-AF9F-78CE8643BBA3}" type="slidenum">
              <a:rPr lang="en-GB" smtClean="0"/>
              <a:pPr/>
              <a:t>29</a:t>
            </a:fld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690033" y="4923162"/>
            <a:ext cx="1081193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 smtClean="0">
                <a:solidFill>
                  <a:srgbClr val="00B050"/>
                </a:solidFill>
              </a:rPr>
              <a:t>=&gt; A lot of opportunities for (Spanish) groups to join!!!! (with limited resources needed for the moment)</a:t>
            </a:r>
            <a:endParaRPr lang="en-GB" sz="28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46740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Neutrino Flux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9622" y="1160581"/>
            <a:ext cx="7225212" cy="2616830"/>
          </a:xfrm>
        </p:spPr>
        <p:txBody>
          <a:bodyPr>
            <a:normAutofit/>
          </a:bodyPr>
          <a:lstStyle/>
          <a:p>
            <a:r>
              <a:rPr lang="en-GB" sz="2400" dirty="0" smtClean="0"/>
              <a:t>A neutrino beam is not well focused as LHC beam</a:t>
            </a:r>
          </a:p>
          <a:p>
            <a:r>
              <a:rPr lang="en-GB" sz="2400" dirty="0" smtClean="0"/>
              <a:t>Neutrino energy depends on angle and not well defined</a:t>
            </a:r>
          </a:p>
          <a:p>
            <a:r>
              <a:rPr lang="en-GB" sz="2400" dirty="0" smtClean="0"/>
              <a:t>Not a clean muon neutrino beam but contaminations</a:t>
            </a:r>
          </a:p>
          <a:p>
            <a:r>
              <a:rPr lang="en-GB" sz="2400" dirty="0" smtClean="0"/>
              <a:t>Good to have them to measure cross-sections of electron neutrinos</a:t>
            </a:r>
            <a:endParaRPr lang="en-GB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939"/>
          <a:stretch/>
        </p:blipFill>
        <p:spPr>
          <a:xfrm>
            <a:off x="288594" y="3591480"/>
            <a:ext cx="7534605" cy="295080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t="30176"/>
          <a:stretch/>
        </p:blipFill>
        <p:spPr>
          <a:xfrm>
            <a:off x="8042604" y="1130802"/>
            <a:ext cx="3379789" cy="2646609"/>
          </a:xfrm>
          <a:prstGeom prst="rect">
            <a:avLst/>
          </a:prstGeom>
        </p:spPr>
      </p:pic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3rd Spanish HK Meeting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AC26A-783D-42EE-AF9F-78CE8643BBA3}" type="slidenum">
              <a:rPr lang="en-GB" smtClean="0"/>
              <a:pPr/>
              <a:t>3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61248" y="4034513"/>
            <a:ext cx="3511957" cy="2398811"/>
          </a:xfrm>
          <a:prstGeom prst="rect">
            <a:avLst/>
          </a:prstGeom>
        </p:spPr>
      </p:pic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04/09/2025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654933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7999" y="1046691"/>
            <a:ext cx="11370734" cy="4939241"/>
          </a:xfrm>
        </p:spPr>
        <p:txBody>
          <a:bodyPr>
            <a:normAutofit/>
          </a:bodyPr>
          <a:lstStyle/>
          <a:p>
            <a:r>
              <a:rPr lang="en-GB" dirty="0" smtClean="0"/>
              <a:t>The near detectors will be crucial for the success of HK</a:t>
            </a:r>
          </a:p>
          <a:p>
            <a:r>
              <a:rPr lang="en-GB" dirty="0" smtClean="0"/>
              <a:t>Mainly </a:t>
            </a:r>
            <a:r>
              <a:rPr lang="en-GB" dirty="0" err="1" smtClean="0"/>
              <a:t>deltaCP</a:t>
            </a:r>
            <a:r>
              <a:rPr lang="en-GB" dirty="0" smtClean="0"/>
              <a:t> but cross-section measurements also relevant for atmospheric neutrino studies</a:t>
            </a:r>
          </a:p>
          <a:p>
            <a:r>
              <a:rPr lang="en-GB" dirty="0" smtClean="0"/>
              <a:t>HK physics will be largely done at ND site</a:t>
            </a:r>
          </a:p>
          <a:p>
            <a:r>
              <a:rPr lang="en-GB" dirty="0" smtClean="0"/>
              <a:t>The operation of INGRID and ND280 are essential for HK</a:t>
            </a:r>
          </a:p>
          <a:p>
            <a:r>
              <a:rPr lang="en-GB" dirty="0" smtClean="0"/>
              <a:t>Lack of manpower will be challenge for NDs</a:t>
            </a:r>
          </a:p>
          <a:p>
            <a:r>
              <a:rPr lang="en-GB" dirty="0" smtClean="0"/>
              <a:t>IWCD also facing the challenge of missing hardware contributions</a:t>
            </a:r>
          </a:p>
          <a:p>
            <a:r>
              <a:rPr lang="en-GB" dirty="0" smtClean="0"/>
              <a:t>ND280++ offers the possibility to do exciting R&amp;D incl. testbeam =&gt; </a:t>
            </a:r>
            <a:r>
              <a:rPr lang="en-GB" smtClean="0"/>
              <a:t>great for </a:t>
            </a:r>
            <a:r>
              <a:rPr lang="en-GB" dirty="0" smtClean="0"/>
              <a:t>students and Postdocs</a:t>
            </a:r>
          </a:p>
          <a:p>
            <a:r>
              <a:rPr lang="en-GB" b="1" dirty="0" smtClean="0">
                <a:solidFill>
                  <a:srgbClr val="00B050"/>
                </a:solidFill>
              </a:rPr>
              <a:t>Consider to join these efforts (and not much is needed for many options)!</a:t>
            </a:r>
          </a:p>
          <a:p>
            <a:endParaRPr lang="en-GB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04/09/2025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3rd Spanish HK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AC26A-783D-42EE-AF9F-78CE8643BBA3}" type="slidenum">
              <a:rPr lang="en-GB" smtClean="0"/>
              <a:pPr/>
              <a:t>30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0552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</a:t>
            </a:r>
            <a:r>
              <a:rPr lang="en-GB" dirty="0" smtClean="0"/>
              <a:t>scillation Analysis Concept</a:t>
            </a:r>
            <a:endParaRPr lang="en-GB" dirty="0"/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 rotWithShape="1">
          <a:blip r:embed="rId2"/>
          <a:srcRect b="12758"/>
          <a:stretch/>
        </p:blipFill>
        <p:spPr>
          <a:xfrm>
            <a:off x="606078" y="1012371"/>
            <a:ext cx="11411752" cy="507274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796937" y="2995748"/>
            <a:ext cx="13585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+ IWCD</a:t>
            </a:r>
            <a:endParaRPr lang="en-GB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04/09/2025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3rd Spanish HK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AC26A-783D-42EE-AF9F-78CE8643BBA3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04036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T2K </a:t>
            </a:r>
            <a:r>
              <a:rPr lang="en-GB" dirty="0" smtClean="0"/>
              <a:t>Near Detector Complex</a:t>
            </a:r>
            <a:endParaRPr lang="en-GB" dirty="0"/>
          </a:p>
        </p:txBody>
      </p:sp>
      <p:sp>
        <p:nvSpPr>
          <p:cNvPr id="4" name="Near Detector complex at 280 m from the target…"/>
          <p:cNvSpPr txBox="1">
            <a:spLocks/>
          </p:cNvSpPr>
          <p:nvPr/>
        </p:nvSpPr>
        <p:spPr>
          <a:xfrm>
            <a:off x="8972294" y="1646335"/>
            <a:ext cx="3104512" cy="39143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defTabSz="371475">
              <a:spcBef>
                <a:spcPts val="1350"/>
              </a:spcBef>
              <a:defRPr sz="4300"/>
            </a:pPr>
            <a:r>
              <a:rPr lang="en-GB" sz="2400" dirty="0" smtClean="0"/>
              <a:t>Near Detector complex at 280 m from the target</a:t>
            </a:r>
          </a:p>
          <a:p>
            <a:pPr marL="285750" indent="-285750" defTabSz="371475">
              <a:spcBef>
                <a:spcPts val="1350"/>
              </a:spcBef>
              <a:defRPr sz="4300"/>
            </a:pPr>
            <a:r>
              <a:rPr lang="en-GB" sz="2400" dirty="0" smtClean="0"/>
              <a:t>Several detectors installed to </a:t>
            </a:r>
            <a:r>
              <a:rPr lang="en-GB" sz="2400" dirty="0" smtClean="0">
                <a:solidFill>
                  <a:schemeClr val="accent4">
                    <a:lumMod val="75000"/>
                  </a:schemeClr>
                </a:solidFill>
              </a:rPr>
              <a:t>monitor the beam</a:t>
            </a:r>
            <a:r>
              <a:rPr lang="en-GB" sz="2400" dirty="0" smtClean="0"/>
              <a:t>, </a:t>
            </a:r>
            <a:r>
              <a:rPr lang="en-GB" sz="2400" dirty="0" smtClean="0">
                <a:solidFill>
                  <a:schemeClr val="accent6"/>
                </a:solidFill>
              </a:rPr>
              <a:t>reduce systematic uncertainties in oscillation analyses</a:t>
            </a:r>
            <a:r>
              <a:rPr lang="en-GB" sz="2400" dirty="0" smtClean="0"/>
              <a:t>, and measure </a:t>
            </a:r>
            <a:r>
              <a:rPr lang="en-GB" sz="2400" dirty="0" smtClean="0">
                <a:solidFill>
                  <a:schemeClr val="accent1">
                    <a:lumMod val="75000"/>
                  </a:schemeClr>
                </a:solidFill>
              </a:rPr>
              <a:t>𝜈 and 𝜈̅ cross-sections</a:t>
            </a:r>
            <a:endParaRPr lang="en-GB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  <p:grpSp>
        <p:nvGrpSpPr>
          <p:cNvPr id="5" name="Group"/>
          <p:cNvGrpSpPr/>
          <p:nvPr/>
        </p:nvGrpSpPr>
        <p:grpSpPr>
          <a:xfrm>
            <a:off x="228126" y="1184043"/>
            <a:ext cx="8670608" cy="5077788"/>
            <a:chOff x="0" y="-98277"/>
            <a:chExt cx="17341213" cy="10155574"/>
          </a:xfrm>
        </p:grpSpPr>
        <p:pic>
          <p:nvPicPr>
            <p:cNvPr id="6" name="Image" descr="Image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6959278" y="6313104"/>
              <a:ext cx="3506884" cy="3744193"/>
            </a:xfrm>
            <a:prstGeom prst="rect">
              <a:avLst/>
            </a:prstGeom>
            <a:ln w="50800" cap="flat">
              <a:solidFill>
                <a:schemeClr val="accent1"/>
              </a:solidFill>
              <a:prstDash val="solid"/>
              <a:miter lim="400000"/>
            </a:ln>
            <a:effectLst/>
          </p:spPr>
        </p:pic>
        <p:pic>
          <p:nvPicPr>
            <p:cNvPr id="7" name="Image" descr="Image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0" y="7599746"/>
              <a:ext cx="2207543" cy="84622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8" name="Line Line" descr="Line Line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2189566" y="7794053"/>
              <a:ext cx="5342853" cy="45790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9" name="Line Line" descr="Line Line"/>
            <p:cNvPicPr>
              <a:picLocks noChangeAspect="1"/>
            </p:cNvPicPr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 rot="19886807">
              <a:off x="1827118" y="6370332"/>
              <a:ext cx="6059079" cy="45790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0" name="Line Line" descr="Line Line"/>
            <p:cNvPicPr>
              <a:picLocks noChangeAspect="1"/>
            </p:cNvPicPr>
            <p:nvPr/>
          </p:nvPicPr>
          <p:blipFill>
            <a:blip r:embed="rId6">
              <a:extLst/>
            </a:blip>
            <a:stretch>
              <a:fillRect/>
            </a:stretch>
          </p:blipFill>
          <p:spPr>
            <a:xfrm rot="18270022">
              <a:off x="531176" y="4668489"/>
              <a:ext cx="7808065" cy="45790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1" name="INGRID: on-axis detector…"/>
            <p:cNvSpPr txBox="1"/>
            <p:nvPr/>
          </p:nvSpPr>
          <p:spPr>
            <a:xfrm>
              <a:off x="10552734" y="7149020"/>
              <a:ext cx="6788479" cy="207236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25400" tIns="25400" rIns="25400" bIns="25400" numCol="1" anchor="ctr">
              <a:spAutoFit/>
            </a:bodyPr>
            <a:lstStyle/>
            <a:p>
              <a:pPr algn="ctr" defTabSz="292100" hangingPunct="0">
                <a:defRPr b="0">
                  <a:solidFill>
                    <a:srgbClr val="00A2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r>
                <a:rPr sz="1600" b="1" kern="0" dirty="0">
                  <a:solidFill>
                    <a:srgbClr val="00A2FF"/>
                  </a:solidFill>
                  <a:sym typeface="Helvetica Neue Medium"/>
                </a:rPr>
                <a:t>INGRID: on-axis detector</a:t>
              </a:r>
            </a:p>
            <a:p>
              <a:pPr algn="ctr" defTabSz="292100" hangingPunct="0">
                <a:defRPr b="0">
                  <a:solidFill>
                    <a:srgbClr val="00A2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r>
                <a:rPr sz="1600" b="1" kern="0" dirty="0">
                  <a:solidFill>
                    <a:srgbClr val="00A2FF"/>
                  </a:solidFill>
                  <a:sym typeface="Helvetica Neue Medium"/>
                </a:rPr>
                <a:t>Monitoring 𝜈 beam profile day-by-day</a:t>
              </a:r>
            </a:p>
            <a:p>
              <a:pPr algn="ctr" defTabSz="292100" hangingPunct="0">
                <a:defRPr b="0">
                  <a:solidFill>
                    <a:srgbClr val="00A2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r>
                <a:rPr sz="1600" b="1" kern="0" dirty="0">
                  <a:solidFill>
                    <a:srgbClr val="00A2FF"/>
                  </a:solidFill>
                  <a:sym typeface="Helvetica Neue Medium"/>
                </a:rPr>
                <a:t>Cross-section measurements</a:t>
              </a:r>
            </a:p>
            <a:p>
              <a:pPr algn="ctr" defTabSz="292100" hangingPunct="0">
                <a:defRPr b="0">
                  <a:solidFill>
                    <a:srgbClr val="00A2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r>
                <a:rPr sz="1600" b="1" kern="0" dirty="0">
                  <a:solidFill>
                    <a:srgbClr val="00A2FF"/>
                  </a:solidFill>
                  <a:sym typeface="Helvetica Neue Medium"/>
                </a:rPr>
                <a:t>In operation since 2009</a:t>
              </a:r>
            </a:p>
          </p:txBody>
        </p:sp>
        <p:sp>
          <p:nvSpPr>
            <p:cNvPr id="12" name="WAGASCI/BabyMIND…"/>
            <p:cNvSpPr txBox="1"/>
            <p:nvPr/>
          </p:nvSpPr>
          <p:spPr>
            <a:xfrm>
              <a:off x="10676276" y="4428252"/>
              <a:ext cx="6541397" cy="157992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25400" tIns="25400" rIns="25400" bIns="25400" numCol="1" anchor="ctr">
              <a:spAutoFit/>
            </a:bodyPr>
            <a:lstStyle/>
            <a:p>
              <a:pPr algn="ctr" defTabSz="292100" hangingPunct="0">
                <a:defRPr b="0">
                  <a:solidFill>
                    <a:srgbClr val="F15A45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r>
                <a:rPr sz="1600" b="1" kern="0" dirty="0">
                  <a:solidFill>
                    <a:srgbClr val="F15A45"/>
                  </a:solidFill>
                  <a:sym typeface="Helvetica Neue Medium"/>
                </a:rPr>
                <a:t>WAGASCI/</a:t>
              </a:r>
              <a:r>
                <a:rPr sz="1600" b="1" kern="0" dirty="0" err="1">
                  <a:solidFill>
                    <a:srgbClr val="F15A45"/>
                  </a:solidFill>
                  <a:sym typeface="Helvetica Neue Medium"/>
                </a:rPr>
                <a:t>BabyMIND</a:t>
              </a:r>
              <a:endParaRPr sz="1600" b="1" kern="0" dirty="0">
                <a:solidFill>
                  <a:srgbClr val="F15A45"/>
                </a:solidFill>
                <a:sym typeface="Helvetica Neue Medium"/>
              </a:endParaRPr>
            </a:p>
            <a:p>
              <a:pPr algn="ctr" defTabSz="292100" hangingPunct="0">
                <a:defRPr b="0">
                  <a:solidFill>
                    <a:srgbClr val="F15A45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r>
                <a:rPr sz="1600" b="1" kern="0" dirty="0">
                  <a:solidFill>
                    <a:srgbClr val="F15A45"/>
                  </a:solidFill>
                  <a:sym typeface="Helvetica Neue Medium"/>
                </a:rPr>
                <a:t>Installed  in 2019</a:t>
              </a:r>
            </a:p>
            <a:p>
              <a:pPr algn="ctr" defTabSz="292100" hangingPunct="0">
                <a:defRPr b="0">
                  <a:solidFill>
                    <a:srgbClr val="F15A45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r>
                <a:rPr sz="1600" b="1" kern="0" dirty="0">
                  <a:solidFill>
                    <a:srgbClr val="F15A45"/>
                  </a:solidFill>
                  <a:sym typeface="Helvetica Neue Medium"/>
                </a:rPr>
                <a:t>Cross-sections on water</a:t>
              </a:r>
            </a:p>
          </p:txBody>
        </p:sp>
        <p:sp>
          <p:nvSpPr>
            <p:cNvPr id="13" name="Off-Axis ND280…"/>
            <p:cNvSpPr txBox="1"/>
            <p:nvPr/>
          </p:nvSpPr>
          <p:spPr>
            <a:xfrm>
              <a:off x="10980162" y="154305"/>
              <a:ext cx="5933625" cy="305724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25400" tIns="25400" rIns="25400" bIns="25400" numCol="1" anchor="ctr">
              <a:spAutoFit/>
            </a:bodyPr>
            <a:lstStyle/>
            <a:p>
              <a:pPr algn="ctr" defTabSz="292100" hangingPunct="0">
                <a:defRPr b="0">
                  <a:solidFill>
                    <a:srgbClr val="EDAC0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r>
                <a:rPr sz="1600" b="1" kern="0" dirty="0">
                  <a:solidFill>
                    <a:srgbClr val="EDAC0F"/>
                  </a:solidFill>
                  <a:sym typeface="Helvetica Neue Medium"/>
                </a:rPr>
                <a:t>Off-Axis ND280</a:t>
              </a:r>
            </a:p>
            <a:p>
              <a:pPr algn="ctr" defTabSz="292100" hangingPunct="0">
                <a:defRPr b="0">
                  <a:solidFill>
                    <a:srgbClr val="EDAC0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r>
                <a:rPr sz="1600" b="1" kern="0" dirty="0">
                  <a:solidFill>
                    <a:srgbClr val="EDAC0F"/>
                  </a:solidFill>
                  <a:sym typeface="Helvetica Neue Medium"/>
                </a:rPr>
                <a:t>Constrain systematics in T2K oscillation analyses</a:t>
              </a:r>
            </a:p>
            <a:p>
              <a:pPr algn="ctr" defTabSz="292100" hangingPunct="0">
                <a:defRPr b="0">
                  <a:solidFill>
                    <a:srgbClr val="EDAC0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r>
                <a:rPr sz="1600" b="1" kern="0" dirty="0">
                  <a:solidFill>
                    <a:srgbClr val="EDAC0F"/>
                  </a:solidFill>
                  <a:sym typeface="Helvetica Neue Medium"/>
                </a:rPr>
                <a:t>Measure neutrino cross-sections</a:t>
              </a:r>
            </a:p>
            <a:p>
              <a:pPr algn="ctr" defTabSz="292100" hangingPunct="0">
                <a:defRPr b="0">
                  <a:solidFill>
                    <a:srgbClr val="EDAC0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r>
                <a:rPr sz="1600" b="1" kern="0" dirty="0">
                  <a:solidFill>
                    <a:srgbClr val="EDAC0F"/>
                  </a:solidFill>
                  <a:sym typeface="Helvetica Neue Medium"/>
                </a:rPr>
                <a:t>In operation since 2010 and upgraded in 2023</a:t>
              </a:r>
            </a:p>
          </p:txBody>
        </p:sp>
        <p:sp>
          <p:nvSpPr>
            <p:cNvPr id="14" name="E𝜈~2.2 GeV"/>
            <p:cNvSpPr txBox="1"/>
            <p:nvPr/>
          </p:nvSpPr>
          <p:spPr>
            <a:xfrm>
              <a:off x="3693195" y="8157903"/>
              <a:ext cx="2255194" cy="59503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25400" tIns="25400" rIns="25400" bIns="25400" numCol="1" anchor="ctr">
              <a:spAutoFit/>
            </a:bodyPr>
            <a:lstStyle/>
            <a:p>
              <a:pPr algn="ctr" defTabSz="292100" hangingPunct="0">
                <a:defRPr sz="2200" b="0">
                  <a:solidFill>
                    <a:srgbClr val="00A2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r>
                <a:rPr sz="1600" b="1" kern="0" dirty="0">
                  <a:solidFill>
                    <a:srgbClr val="00A2FF"/>
                  </a:solidFill>
                  <a:sym typeface="Helvetica Neue Medium"/>
                </a:rPr>
                <a:t>E</a:t>
              </a:r>
              <a:r>
                <a:rPr sz="1600" b="1" kern="0" baseline="-5998" dirty="0">
                  <a:solidFill>
                    <a:srgbClr val="00A2FF"/>
                  </a:solidFill>
                  <a:sym typeface="Helvetica Neue Medium"/>
                </a:rPr>
                <a:t>𝜈</a:t>
              </a:r>
              <a:r>
                <a:rPr sz="1600" b="1" kern="0" dirty="0">
                  <a:solidFill>
                    <a:srgbClr val="00A2FF"/>
                  </a:solidFill>
                  <a:sym typeface="Helvetica Neue Medium"/>
                </a:rPr>
                <a:t>~2.2 GeV</a:t>
              </a:r>
            </a:p>
          </p:txBody>
        </p:sp>
        <p:sp>
          <p:nvSpPr>
            <p:cNvPr id="15" name="E𝜈~1.1 GeV"/>
            <p:cNvSpPr txBox="1"/>
            <p:nvPr/>
          </p:nvSpPr>
          <p:spPr>
            <a:xfrm rot="19800000">
              <a:off x="3693195" y="5943500"/>
              <a:ext cx="2255194" cy="59503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25400" tIns="25400" rIns="25400" bIns="25400" numCol="1" anchor="ctr">
              <a:spAutoFit/>
            </a:bodyPr>
            <a:lstStyle/>
            <a:p>
              <a:pPr algn="ctr" defTabSz="292100" hangingPunct="0">
                <a:defRPr sz="2200" b="0">
                  <a:solidFill>
                    <a:srgbClr val="F15A45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r>
                <a:rPr sz="1600" b="1" kern="0" dirty="0">
                  <a:solidFill>
                    <a:srgbClr val="F15A45"/>
                  </a:solidFill>
                  <a:sym typeface="Helvetica Neue Medium"/>
                </a:rPr>
                <a:t>E</a:t>
              </a:r>
              <a:r>
                <a:rPr sz="1600" b="1" kern="0" baseline="-5998" dirty="0">
                  <a:solidFill>
                    <a:srgbClr val="F15A45"/>
                  </a:solidFill>
                  <a:sym typeface="Helvetica Neue Medium"/>
                </a:rPr>
                <a:t>𝜈</a:t>
              </a:r>
              <a:r>
                <a:rPr sz="1600" b="1" kern="0" dirty="0">
                  <a:solidFill>
                    <a:srgbClr val="F15A45"/>
                  </a:solidFill>
                  <a:sym typeface="Helvetica Neue Medium"/>
                </a:rPr>
                <a:t>~1.1 GeV</a:t>
              </a:r>
            </a:p>
          </p:txBody>
        </p:sp>
        <p:sp>
          <p:nvSpPr>
            <p:cNvPr id="16" name="E𝜈~0.6 GeV"/>
            <p:cNvSpPr txBox="1"/>
            <p:nvPr/>
          </p:nvSpPr>
          <p:spPr>
            <a:xfrm rot="18300000">
              <a:off x="3515383" y="3608490"/>
              <a:ext cx="2255194" cy="59503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25400" tIns="25400" rIns="25400" bIns="25400" numCol="1" anchor="ctr">
              <a:spAutoFit/>
            </a:bodyPr>
            <a:lstStyle/>
            <a:p>
              <a:pPr algn="ctr" defTabSz="292100" hangingPunct="0">
                <a:defRPr sz="2200" b="0">
                  <a:solidFill>
                    <a:srgbClr val="EDAC0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r>
                <a:rPr sz="1600" b="1" kern="0" dirty="0">
                  <a:solidFill>
                    <a:srgbClr val="EDAC0F"/>
                  </a:solidFill>
                  <a:sym typeface="Helvetica Neue Medium"/>
                </a:rPr>
                <a:t>E</a:t>
              </a:r>
              <a:r>
                <a:rPr sz="1600" b="1" kern="0" baseline="-5998" dirty="0">
                  <a:solidFill>
                    <a:srgbClr val="EDAC0F"/>
                  </a:solidFill>
                  <a:sym typeface="Helvetica Neue Medium"/>
                </a:rPr>
                <a:t>𝜈</a:t>
              </a:r>
              <a:r>
                <a:rPr sz="1600" b="1" kern="0" dirty="0">
                  <a:solidFill>
                    <a:srgbClr val="EDAC0F"/>
                  </a:solidFill>
                  <a:sym typeface="Helvetica Neue Medium"/>
                </a:rPr>
                <a:t>~0.6 GeV</a:t>
              </a:r>
            </a:p>
          </p:txBody>
        </p:sp>
        <p:pic>
          <p:nvPicPr>
            <p:cNvPr id="17" name="pasted-movie.png" descr="pasted-movie.png"/>
            <p:cNvPicPr>
              <a:picLocks noChangeAspect="1"/>
            </p:cNvPicPr>
            <p:nvPr/>
          </p:nvPicPr>
          <p:blipFill>
            <a:blip r:embed="rId7">
              <a:extLst/>
            </a:blip>
            <a:stretch>
              <a:fillRect/>
            </a:stretch>
          </p:blipFill>
          <p:spPr>
            <a:xfrm>
              <a:off x="6820567" y="-98277"/>
              <a:ext cx="3973546" cy="3275713"/>
            </a:xfrm>
            <a:prstGeom prst="rect">
              <a:avLst/>
            </a:prstGeom>
            <a:ln w="63500" cap="flat">
              <a:solidFill>
                <a:schemeClr val="accent4">
                  <a:hueOff val="-1081314"/>
                  <a:satOff val="4338"/>
                  <a:lumOff val="-8931"/>
                </a:schemeClr>
              </a:solidFill>
              <a:prstDash val="solid"/>
              <a:miter lim="400000"/>
            </a:ln>
            <a:effectLst/>
          </p:spPr>
        </p:pic>
      </p:grpSp>
      <p:pic>
        <p:nvPicPr>
          <p:cNvPr id="19" name="Image" descr="Image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3970484" y="2874982"/>
            <a:ext cx="1745036" cy="1457105"/>
          </a:xfrm>
          <a:prstGeom prst="rect">
            <a:avLst/>
          </a:prstGeom>
          <a:ln w="50800">
            <a:solidFill>
              <a:schemeClr val="accent5"/>
            </a:solidFill>
            <a:miter lim="400000"/>
          </a:ln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04/09/2025</a:t>
            </a:r>
            <a:endParaRPr lang="en-GB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3rd Spanish HK Meeting</a:t>
            </a:r>
            <a:endParaRPr lang="en-GB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AC26A-783D-42EE-AF9F-78CE8643BBA3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62930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</a:t>
            </a:r>
            <a:r>
              <a:rPr lang="en-GB" dirty="0" smtClean="0"/>
              <a:t>K Near Detector Complex </a:t>
            </a:r>
            <a:endParaRPr lang="en-GB" dirty="0"/>
          </a:p>
        </p:txBody>
      </p:sp>
      <p:sp>
        <p:nvSpPr>
          <p:cNvPr id="4" name="Near Detector complex at 280 m from the target…"/>
          <p:cNvSpPr txBox="1">
            <a:spLocks/>
          </p:cNvSpPr>
          <p:nvPr/>
        </p:nvSpPr>
        <p:spPr>
          <a:xfrm>
            <a:off x="8972294" y="1646335"/>
            <a:ext cx="3104512" cy="39143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defTabSz="371475">
              <a:spcBef>
                <a:spcPts val="1350"/>
              </a:spcBef>
              <a:defRPr sz="4300"/>
            </a:pPr>
            <a:r>
              <a:rPr lang="en-GB" sz="2400" dirty="0" smtClean="0"/>
              <a:t>Near Detector complex at 280 m from the target</a:t>
            </a:r>
          </a:p>
          <a:p>
            <a:pPr marL="285750" indent="-285750" defTabSz="371475">
              <a:spcBef>
                <a:spcPts val="1350"/>
              </a:spcBef>
              <a:defRPr sz="4300"/>
            </a:pPr>
            <a:r>
              <a:rPr lang="en-GB" sz="2400" dirty="0" smtClean="0"/>
              <a:t>Several detectors installed to </a:t>
            </a:r>
            <a:r>
              <a:rPr lang="en-GB" sz="2400" dirty="0" smtClean="0">
                <a:solidFill>
                  <a:schemeClr val="accent4">
                    <a:lumMod val="75000"/>
                  </a:schemeClr>
                </a:solidFill>
              </a:rPr>
              <a:t>monitor the beam</a:t>
            </a:r>
            <a:r>
              <a:rPr lang="en-GB" sz="2400" dirty="0" smtClean="0"/>
              <a:t>, </a:t>
            </a:r>
            <a:r>
              <a:rPr lang="en-GB" sz="2400" dirty="0" smtClean="0">
                <a:solidFill>
                  <a:schemeClr val="accent6"/>
                </a:solidFill>
              </a:rPr>
              <a:t>reduce systematic uncertainties in oscillation analyses</a:t>
            </a:r>
            <a:r>
              <a:rPr lang="en-GB" sz="2400" dirty="0" smtClean="0"/>
              <a:t>, and measure </a:t>
            </a:r>
            <a:r>
              <a:rPr lang="en-GB" sz="2400" dirty="0" smtClean="0">
                <a:solidFill>
                  <a:schemeClr val="accent1">
                    <a:lumMod val="75000"/>
                  </a:schemeClr>
                </a:solidFill>
              </a:rPr>
              <a:t>𝜈 and 𝜈̅ cross-sections</a:t>
            </a:r>
            <a:endParaRPr lang="en-GB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  <p:grpSp>
        <p:nvGrpSpPr>
          <p:cNvPr id="5" name="Group"/>
          <p:cNvGrpSpPr/>
          <p:nvPr/>
        </p:nvGrpSpPr>
        <p:grpSpPr>
          <a:xfrm>
            <a:off x="228126" y="1184043"/>
            <a:ext cx="8670608" cy="5077788"/>
            <a:chOff x="0" y="-98277"/>
            <a:chExt cx="17341213" cy="10155574"/>
          </a:xfrm>
        </p:grpSpPr>
        <p:pic>
          <p:nvPicPr>
            <p:cNvPr id="6" name="Image" descr="Image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6959278" y="6313104"/>
              <a:ext cx="3506884" cy="3744193"/>
            </a:xfrm>
            <a:prstGeom prst="rect">
              <a:avLst/>
            </a:prstGeom>
            <a:ln w="50800" cap="flat">
              <a:solidFill>
                <a:schemeClr val="accent1"/>
              </a:solidFill>
              <a:prstDash val="solid"/>
              <a:miter lim="400000"/>
            </a:ln>
            <a:effectLst/>
          </p:spPr>
        </p:pic>
        <p:pic>
          <p:nvPicPr>
            <p:cNvPr id="7" name="Image" descr="Image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0" y="7599746"/>
              <a:ext cx="2207543" cy="84622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8" name="Line Line" descr="Line Line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2189566" y="7794053"/>
              <a:ext cx="5342853" cy="45790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9" name="Line Line" descr="Line Line"/>
            <p:cNvPicPr>
              <a:picLocks noChangeAspect="1"/>
            </p:cNvPicPr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 rot="19886807">
              <a:off x="1827118" y="6370332"/>
              <a:ext cx="6059079" cy="45790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0" name="Line Line" descr="Line Line"/>
            <p:cNvPicPr>
              <a:picLocks noChangeAspect="1"/>
            </p:cNvPicPr>
            <p:nvPr/>
          </p:nvPicPr>
          <p:blipFill>
            <a:blip r:embed="rId6">
              <a:extLst/>
            </a:blip>
            <a:stretch>
              <a:fillRect/>
            </a:stretch>
          </p:blipFill>
          <p:spPr>
            <a:xfrm rot="18270022">
              <a:off x="531176" y="4668489"/>
              <a:ext cx="7808065" cy="45790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1" name="INGRID: on-axis detector…"/>
            <p:cNvSpPr txBox="1"/>
            <p:nvPr/>
          </p:nvSpPr>
          <p:spPr>
            <a:xfrm>
              <a:off x="10552734" y="7149020"/>
              <a:ext cx="6788479" cy="207236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25400" tIns="25400" rIns="25400" bIns="25400" numCol="1" anchor="ctr">
              <a:spAutoFit/>
            </a:bodyPr>
            <a:lstStyle/>
            <a:p>
              <a:pPr algn="ctr" defTabSz="292100" hangingPunct="0">
                <a:defRPr b="0">
                  <a:solidFill>
                    <a:srgbClr val="00A2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r>
                <a:rPr sz="1600" b="1" kern="0" dirty="0">
                  <a:solidFill>
                    <a:srgbClr val="00A2FF"/>
                  </a:solidFill>
                  <a:sym typeface="Helvetica Neue Medium"/>
                </a:rPr>
                <a:t>INGRID: on-axis detector</a:t>
              </a:r>
            </a:p>
            <a:p>
              <a:pPr algn="ctr" defTabSz="292100" hangingPunct="0">
                <a:defRPr b="0">
                  <a:solidFill>
                    <a:srgbClr val="00A2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r>
                <a:rPr sz="1600" b="1" kern="0" dirty="0">
                  <a:solidFill>
                    <a:srgbClr val="00A2FF"/>
                  </a:solidFill>
                  <a:sym typeface="Helvetica Neue Medium"/>
                </a:rPr>
                <a:t>Monitoring 𝜈 beam profile day-by-day</a:t>
              </a:r>
            </a:p>
            <a:p>
              <a:pPr algn="ctr" defTabSz="292100" hangingPunct="0">
                <a:defRPr b="0">
                  <a:solidFill>
                    <a:srgbClr val="00A2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r>
                <a:rPr sz="1600" b="1" kern="0" dirty="0">
                  <a:solidFill>
                    <a:srgbClr val="00A2FF"/>
                  </a:solidFill>
                  <a:sym typeface="Helvetica Neue Medium"/>
                </a:rPr>
                <a:t>Cross-section measurements</a:t>
              </a:r>
            </a:p>
            <a:p>
              <a:pPr algn="ctr" defTabSz="292100" hangingPunct="0">
                <a:defRPr b="0">
                  <a:solidFill>
                    <a:srgbClr val="00A2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r>
                <a:rPr sz="1600" b="1" kern="0" dirty="0">
                  <a:solidFill>
                    <a:srgbClr val="00A2FF"/>
                  </a:solidFill>
                  <a:sym typeface="Helvetica Neue Medium"/>
                </a:rPr>
                <a:t>In operation since 2009</a:t>
              </a:r>
            </a:p>
          </p:txBody>
        </p:sp>
        <p:sp>
          <p:nvSpPr>
            <p:cNvPr id="12" name="WAGASCI/BabyMIND…"/>
            <p:cNvSpPr txBox="1"/>
            <p:nvPr/>
          </p:nvSpPr>
          <p:spPr>
            <a:xfrm>
              <a:off x="10676276" y="4428252"/>
              <a:ext cx="6541397" cy="157992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25400" tIns="25400" rIns="25400" bIns="25400" numCol="1" anchor="ctr">
              <a:spAutoFit/>
            </a:bodyPr>
            <a:lstStyle/>
            <a:p>
              <a:pPr algn="ctr" defTabSz="292100" hangingPunct="0">
                <a:defRPr b="0">
                  <a:solidFill>
                    <a:srgbClr val="F15A45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r>
                <a:rPr sz="1600" b="1" kern="0" dirty="0">
                  <a:solidFill>
                    <a:srgbClr val="F15A45"/>
                  </a:solidFill>
                  <a:sym typeface="Helvetica Neue Medium"/>
                </a:rPr>
                <a:t>WAGASCI/</a:t>
              </a:r>
              <a:r>
                <a:rPr sz="1600" b="1" kern="0" dirty="0" err="1">
                  <a:solidFill>
                    <a:srgbClr val="F15A45"/>
                  </a:solidFill>
                  <a:sym typeface="Helvetica Neue Medium"/>
                </a:rPr>
                <a:t>BabyMIND</a:t>
              </a:r>
              <a:endParaRPr sz="1600" b="1" kern="0" dirty="0">
                <a:solidFill>
                  <a:srgbClr val="F15A45"/>
                </a:solidFill>
                <a:sym typeface="Helvetica Neue Medium"/>
              </a:endParaRPr>
            </a:p>
            <a:p>
              <a:pPr algn="ctr" defTabSz="292100" hangingPunct="0">
                <a:defRPr b="0">
                  <a:solidFill>
                    <a:srgbClr val="F15A45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r>
                <a:rPr sz="1600" b="1" kern="0" dirty="0">
                  <a:solidFill>
                    <a:srgbClr val="F15A45"/>
                  </a:solidFill>
                  <a:sym typeface="Helvetica Neue Medium"/>
                </a:rPr>
                <a:t>Installed  in 2019</a:t>
              </a:r>
            </a:p>
            <a:p>
              <a:pPr algn="ctr" defTabSz="292100" hangingPunct="0">
                <a:defRPr b="0">
                  <a:solidFill>
                    <a:srgbClr val="F15A45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r>
                <a:rPr sz="1600" b="1" kern="0" dirty="0">
                  <a:solidFill>
                    <a:srgbClr val="F15A45"/>
                  </a:solidFill>
                  <a:sym typeface="Helvetica Neue Medium"/>
                </a:rPr>
                <a:t>Cross-sections on water</a:t>
              </a:r>
            </a:p>
          </p:txBody>
        </p:sp>
        <p:sp>
          <p:nvSpPr>
            <p:cNvPr id="13" name="Off-Axis ND280…"/>
            <p:cNvSpPr txBox="1"/>
            <p:nvPr/>
          </p:nvSpPr>
          <p:spPr>
            <a:xfrm>
              <a:off x="10980162" y="154305"/>
              <a:ext cx="5933625" cy="305724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25400" tIns="25400" rIns="25400" bIns="25400" numCol="1" anchor="ctr">
              <a:spAutoFit/>
            </a:bodyPr>
            <a:lstStyle/>
            <a:p>
              <a:pPr algn="ctr" defTabSz="292100" hangingPunct="0">
                <a:defRPr b="0">
                  <a:solidFill>
                    <a:srgbClr val="EDAC0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r>
                <a:rPr sz="1600" b="1" kern="0" dirty="0">
                  <a:solidFill>
                    <a:srgbClr val="EDAC0F"/>
                  </a:solidFill>
                  <a:sym typeface="Helvetica Neue Medium"/>
                </a:rPr>
                <a:t>Off-Axis ND280</a:t>
              </a:r>
            </a:p>
            <a:p>
              <a:pPr algn="ctr" defTabSz="292100" hangingPunct="0">
                <a:defRPr b="0">
                  <a:solidFill>
                    <a:srgbClr val="EDAC0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r>
                <a:rPr sz="1600" b="1" kern="0" dirty="0">
                  <a:solidFill>
                    <a:srgbClr val="EDAC0F"/>
                  </a:solidFill>
                  <a:sym typeface="Helvetica Neue Medium"/>
                </a:rPr>
                <a:t>Constrain systematics in T2K oscillation analyses</a:t>
              </a:r>
            </a:p>
            <a:p>
              <a:pPr algn="ctr" defTabSz="292100" hangingPunct="0">
                <a:defRPr b="0">
                  <a:solidFill>
                    <a:srgbClr val="EDAC0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r>
                <a:rPr sz="1600" b="1" kern="0" dirty="0">
                  <a:solidFill>
                    <a:srgbClr val="EDAC0F"/>
                  </a:solidFill>
                  <a:sym typeface="Helvetica Neue Medium"/>
                </a:rPr>
                <a:t>Measure neutrino cross-sections</a:t>
              </a:r>
            </a:p>
            <a:p>
              <a:pPr algn="ctr" defTabSz="292100" hangingPunct="0">
                <a:defRPr b="0">
                  <a:solidFill>
                    <a:srgbClr val="EDAC0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r>
                <a:rPr sz="1600" b="1" kern="0" dirty="0">
                  <a:solidFill>
                    <a:srgbClr val="EDAC0F"/>
                  </a:solidFill>
                  <a:sym typeface="Helvetica Neue Medium"/>
                </a:rPr>
                <a:t>In operation since 2010 and upgraded in 2023</a:t>
              </a:r>
            </a:p>
          </p:txBody>
        </p:sp>
        <p:sp>
          <p:nvSpPr>
            <p:cNvPr id="14" name="E𝜈~2.2 GeV"/>
            <p:cNvSpPr txBox="1"/>
            <p:nvPr/>
          </p:nvSpPr>
          <p:spPr>
            <a:xfrm>
              <a:off x="3693195" y="8157903"/>
              <a:ext cx="2255194" cy="59503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25400" tIns="25400" rIns="25400" bIns="25400" numCol="1" anchor="ctr">
              <a:spAutoFit/>
            </a:bodyPr>
            <a:lstStyle/>
            <a:p>
              <a:pPr algn="ctr" defTabSz="292100" hangingPunct="0">
                <a:defRPr sz="2200" b="0">
                  <a:solidFill>
                    <a:srgbClr val="00A2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r>
                <a:rPr sz="1600" b="1" kern="0" dirty="0">
                  <a:solidFill>
                    <a:srgbClr val="00A2FF"/>
                  </a:solidFill>
                  <a:sym typeface="Helvetica Neue Medium"/>
                </a:rPr>
                <a:t>E</a:t>
              </a:r>
              <a:r>
                <a:rPr sz="1600" b="1" kern="0" baseline="-5998" dirty="0">
                  <a:solidFill>
                    <a:srgbClr val="00A2FF"/>
                  </a:solidFill>
                  <a:sym typeface="Helvetica Neue Medium"/>
                </a:rPr>
                <a:t>𝜈</a:t>
              </a:r>
              <a:r>
                <a:rPr sz="1600" b="1" kern="0" dirty="0">
                  <a:solidFill>
                    <a:srgbClr val="00A2FF"/>
                  </a:solidFill>
                  <a:sym typeface="Helvetica Neue Medium"/>
                </a:rPr>
                <a:t>~2.2 GeV</a:t>
              </a:r>
            </a:p>
          </p:txBody>
        </p:sp>
        <p:sp>
          <p:nvSpPr>
            <p:cNvPr id="15" name="E𝜈~1.1 GeV"/>
            <p:cNvSpPr txBox="1"/>
            <p:nvPr/>
          </p:nvSpPr>
          <p:spPr>
            <a:xfrm rot="19800000">
              <a:off x="3693195" y="5943500"/>
              <a:ext cx="2255194" cy="59503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25400" tIns="25400" rIns="25400" bIns="25400" numCol="1" anchor="ctr">
              <a:spAutoFit/>
            </a:bodyPr>
            <a:lstStyle/>
            <a:p>
              <a:pPr algn="ctr" defTabSz="292100" hangingPunct="0">
                <a:defRPr sz="2200" b="0">
                  <a:solidFill>
                    <a:srgbClr val="F15A45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r>
                <a:rPr sz="1600" b="1" kern="0" dirty="0">
                  <a:solidFill>
                    <a:srgbClr val="F15A45"/>
                  </a:solidFill>
                  <a:sym typeface="Helvetica Neue Medium"/>
                </a:rPr>
                <a:t>E</a:t>
              </a:r>
              <a:r>
                <a:rPr sz="1600" b="1" kern="0" baseline="-5998" dirty="0">
                  <a:solidFill>
                    <a:srgbClr val="F15A45"/>
                  </a:solidFill>
                  <a:sym typeface="Helvetica Neue Medium"/>
                </a:rPr>
                <a:t>𝜈</a:t>
              </a:r>
              <a:r>
                <a:rPr sz="1600" b="1" kern="0" dirty="0">
                  <a:solidFill>
                    <a:srgbClr val="F15A45"/>
                  </a:solidFill>
                  <a:sym typeface="Helvetica Neue Medium"/>
                </a:rPr>
                <a:t>~1.1 GeV</a:t>
              </a:r>
            </a:p>
          </p:txBody>
        </p:sp>
        <p:sp>
          <p:nvSpPr>
            <p:cNvPr id="16" name="E𝜈~0.6 GeV"/>
            <p:cNvSpPr txBox="1"/>
            <p:nvPr/>
          </p:nvSpPr>
          <p:spPr>
            <a:xfrm rot="18300000">
              <a:off x="3515383" y="3608490"/>
              <a:ext cx="2255194" cy="59503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25400" tIns="25400" rIns="25400" bIns="25400" numCol="1" anchor="ctr">
              <a:spAutoFit/>
            </a:bodyPr>
            <a:lstStyle/>
            <a:p>
              <a:pPr algn="ctr" defTabSz="292100" hangingPunct="0">
                <a:defRPr sz="2200" b="0">
                  <a:solidFill>
                    <a:srgbClr val="EDAC0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r>
                <a:rPr sz="1600" b="1" kern="0" dirty="0">
                  <a:solidFill>
                    <a:srgbClr val="EDAC0F"/>
                  </a:solidFill>
                  <a:sym typeface="Helvetica Neue Medium"/>
                </a:rPr>
                <a:t>E</a:t>
              </a:r>
              <a:r>
                <a:rPr sz="1600" b="1" kern="0" baseline="-5998" dirty="0">
                  <a:solidFill>
                    <a:srgbClr val="EDAC0F"/>
                  </a:solidFill>
                  <a:sym typeface="Helvetica Neue Medium"/>
                </a:rPr>
                <a:t>𝜈</a:t>
              </a:r>
              <a:r>
                <a:rPr sz="1600" b="1" kern="0" dirty="0">
                  <a:solidFill>
                    <a:srgbClr val="EDAC0F"/>
                  </a:solidFill>
                  <a:sym typeface="Helvetica Neue Medium"/>
                </a:rPr>
                <a:t>~0.6 GeV</a:t>
              </a:r>
            </a:p>
          </p:txBody>
        </p:sp>
        <p:pic>
          <p:nvPicPr>
            <p:cNvPr id="17" name="pasted-movie.png" descr="pasted-movie.png"/>
            <p:cNvPicPr>
              <a:picLocks noChangeAspect="1"/>
            </p:cNvPicPr>
            <p:nvPr/>
          </p:nvPicPr>
          <p:blipFill>
            <a:blip r:embed="rId7">
              <a:extLst/>
            </a:blip>
            <a:stretch>
              <a:fillRect/>
            </a:stretch>
          </p:blipFill>
          <p:spPr>
            <a:xfrm>
              <a:off x="6820567" y="-98277"/>
              <a:ext cx="3973546" cy="3275713"/>
            </a:xfrm>
            <a:prstGeom prst="rect">
              <a:avLst/>
            </a:prstGeom>
            <a:ln w="63500" cap="flat">
              <a:solidFill>
                <a:schemeClr val="accent4">
                  <a:hueOff val="-1081314"/>
                  <a:satOff val="4338"/>
                  <a:lumOff val="-8931"/>
                </a:schemeClr>
              </a:solidFill>
              <a:prstDash val="solid"/>
              <a:miter lim="400000"/>
            </a:ln>
            <a:effectLst/>
          </p:spPr>
        </p:pic>
      </p:grpSp>
      <p:pic>
        <p:nvPicPr>
          <p:cNvPr id="19" name="Image" descr="Image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3970484" y="2874982"/>
            <a:ext cx="1745036" cy="1457105"/>
          </a:xfrm>
          <a:prstGeom prst="rect">
            <a:avLst/>
          </a:prstGeom>
          <a:ln w="50800">
            <a:solidFill>
              <a:schemeClr val="accent5"/>
            </a:solidFill>
            <a:miter lim="400000"/>
          </a:ln>
        </p:spPr>
      </p:pic>
      <p:sp>
        <p:nvSpPr>
          <p:cNvPr id="3" name="Multiply 2"/>
          <p:cNvSpPr/>
          <p:nvPr/>
        </p:nvSpPr>
        <p:spPr>
          <a:xfrm>
            <a:off x="3130184" y="2637179"/>
            <a:ext cx="5842109" cy="1932710"/>
          </a:xfrm>
          <a:prstGeom prst="mathMultiply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0" name="Near Detector complex at 280 m from the target…"/>
          <p:cNvSpPr txBox="1">
            <a:spLocks/>
          </p:cNvSpPr>
          <p:nvPr/>
        </p:nvSpPr>
        <p:spPr>
          <a:xfrm>
            <a:off x="137910" y="1203964"/>
            <a:ext cx="3104512" cy="1117834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371475">
              <a:spcBef>
                <a:spcPts val="1350"/>
              </a:spcBef>
              <a:buNone/>
              <a:defRPr sz="4300"/>
            </a:pPr>
            <a:r>
              <a:rPr lang="en-GB" sz="2400" b="1" dirty="0" smtClean="0">
                <a:solidFill>
                  <a:srgbClr val="FF0000"/>
                </a:solidFill>
              </a:rPr>
              <a:t>Probably WAGASCI will not be used due to manpower problems</a:t>
            </a:r>
          </a:p>
        </p:txBody>
      </p:sp>
      <p:sp>
        <p:nvSpPr>
          <p:cNvPr id="18" name="Date Placeholder 1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04/09/2025</a:t>
            </a:r>
            <a:endParaRPr lang="en-GB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3rd Spanish HK Meeting</a:t>
            </a:r>
            <a:endParaRPr lang="en-GB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AC26A-783D-42EE-AF9F-78CE8643BBA3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52199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INGRID</a:t>
            </a:r>
            <a:endParaRPr lang="en-GB" dirty="0"/>
          </a:p>
        </p:txBody>
      </p:sp>
      <p:sp>
        <p:nvSpPr>
          <p:cNvPr id="7" name="Compute day-by-day the beam position and direction…"/>
          <p:cNvSpPr txBox="1">
            <a:spLocks/>
          </p:cNvSpPr>
          <p:nvPr/>
        </p:nvSpPr>
        <p:spPr>
          <a:xfrm>
            <a:off x="257874" y="998053"/>
            <a:ext cx="11586993" cy="12265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 smtClean="0"/>
              <a:t>Scintillator-Iron sandwich detector</a:t>
            </a:r>
          </a:p>
          <a:p>
            <a:r>
              <a:rPr lang="en-GB" sz="2000" dirty="0" smtClean="0"/>
              <a:t>Compute day-by-day the beam position and direction </a:t>
            </a:r>
          </a:p>
          <a:p>
            <a:r>
              <a:rPr lang="en-GB" sz="2000" dirty="0" smtClean="0"/>
              <a:t>Need reliable detector to ensure large data taking efficiency (&gt;99% typically obtained within T2K)</a:t>
            </a:r>
            <a:endParaRPr lang="en-GB" sz="2000" dirty="0"/>
          </a:p>
        </p:txBody>
      </p:sp>
      <p:pic>
        <p:nvPicPr>
          <p:cNvPr id="8" name="pasted-movie.png" descr="pasted-movi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677324" y="2224615"/>
            <a:ext cx="7346566" cy="3808496"/>
          </a:xfrm>
          <a:prstGeom prst="rect">
            <a:avLst/>
          </a:prstGeom>
          <a:ln w="12700">
            <a:miter lim="400000"/>
          </a:ln>
        </p:spPr>
      </p:pic>
      <p:pic>
        <p:nvPicPr>
          <p:cNvPr id="9" name="pasted-movie.png" descr="pasted-movie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802217" y="2472350"/>
            <a:ext cx="4010574" cy="3605838"/>
          </a:xfrm>
          <a:prstGeom prst="rect">
            <a:avLst/>
          </a:prstGeom>
          <a:ln w="12700">
            <a:miter lim="400000"/>
          </a:ln>
        </p:spPr>
      </p:pic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04/09/2025</a:t>
            </a:r>
            <a:endParaRPr lang="en-GB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3rd Spanish HK Meeting</a:t>
            </a:r>
            <a:endParaRPr lang="en-GB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AC26A-783D-42EE-AF9F-78CE8643BBA3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18715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59094" y="1628611"/>
            <a:ext cx="5151906" cy="424725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Upgraded ND280: Hardware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287866" y="1187994"/>
            <a:ext cx="6625168" cy="4647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/>
              <a:t>Complex detector with several subdetectors: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 smtClean="0"/>
              <a:t>FGD: scintillator tracker, target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 smtClean="0"/>
              <a:t>VTPC/HAT: TPCs, PID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 smtClean="0"/>
              <a:t>ECAL: electromagnetic calorimeters, gamma and pion/muon separation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 smtClean="0"/>
              <a:t>SMRD: side muon range detector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 smtClean="0"/>
              <a:t>TOF: measures direction of particles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 smtClean="0"/>
              <a:t>SFGD: 3D scintillator tracker, target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 smtClean="0"/>
              <a:t>UA1 magnet: 0.2 T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/>
              <a:t>In addition, a lot of support infrastructure (magnet chiller, gas system, DAQ, slow control, electronics cooling, …)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dirty="0" smtClean="0"/>
          </a:p>
          <a:p>
            <a:r>
              <a:rPr lang="en-GB" sz="2800" b="1" dirty="0" smtClean="0">
                <a:solidFill>
                  <a:srgbClr val="FF0000"/>
                </a:solidFill>
              </a:rPr>
              <a:t>=&gt; A lot of manpower required to maintain and operate ND280 </a:t>
            </a:r>
            <a:endParaRPr lang="en-GB" sz="2800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977965" y="1281668"/>
            <a:ext cx="7874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VTPC</a:t>
            </a:r>
            <a:endParaRPr lang="en-GB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6756399" y="5713590"/>
            <a:ext cx="6688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HAT</a:t>
            </a:r>
            <a:endParaRPr lang="en-GB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10515599" y="5551313"/>
            <a:ext cx="6688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FGD</a:t>
            </a:r>
            <a:endParaRPr lang="en-GB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8568265" y="3867856"/>
            <a:ext cx="9144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SFGD</a:t>
            </a:r>
            <a:endParaRPr lang="en-GB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8111066" y="1312849"/>
            <a:ext cx="6688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TOF</a:t>
            </a:r>
            <a:endParaRPr lang="en-GB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6447427" y="1499116"/>
            <a:ext cx="13885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UA1 magnet</a:t>
            </a:r>
            <a:endParaRPr lang="en-GB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11150600" y="1259279"/>
            <a:ext cx="8720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SMRD</a:t>
            </a:r>
            <a:endParaRPr lang="en-GB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8884071" y="1377111"/>
            <a:ext cx="6688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ECAL</a:t>
            </a:r>
            <a:endParaRPr lang="en-GB" b="1" dirty="0"/>
          </a:p>
        </p:txBody>
      </p:sp>
      <p:sp>
        <p:nvSpPr>
          <p:cNvPr id="23" name="Date Placeholder 2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04/09/2025</a:t>
            </a:r>
            <a:endParaRPr lang="en-GB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3rd Spanish HK Meeting</a:t>
            </a:r>
            <a:endParaRPr lang="en-GB"/>
          </a:p>
        </p:txBody>
      </p:sp>
      <p:sp>
        <p:nvSpPr>
          <p:cNvPr id="25" name="Slide Number Placeholder 2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AC26A-783D-42EE-AF9F-78CE8643BBA3}" type="slidenum">
              <a:rPr lang="en-GB" smtClean="0"/>
              <a:pPr/>
              <a:t>8</a:t>
            </a:fld>
            <a:endParaRPr lang="en-GB"/>
          </a:p>
        </p:txBody>
      </p:sp>
      <p:cxnSp>
        <p:nvCxnSpPr>
          <p:cNvPr id="4" name="Straight Arrow Connector 3"/>
          <p:cNvCxnSpPr>
            <a:stCxn id="10" idx="3"/>
          </p:cNvCxnSpPr>
          <p:nvPr/>
        </p:nvCxnSpPr>
        <p:spPr>
          <a:xfrm flipV="1">
            <a:off x="7425266" y="4441371"/>
            <a:ext cx="1185334" cy="1456885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V="1">
            <a:off x="7192431" y="3664407"/>
            <a:ext cx="1576919" cy="2071573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8351520" y="1606222"/>
            <a:ext cx="259080" cy="1734615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>
            <a:off x="10371665" y="1583833"/>
            <a:ext cx="605368" cy="1927874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>
            <a:off x="10281918" y="1561777"/>
            <a:ext cx="89747" cy="2128829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flipH="1">
            <a:off x="9796778" y="1628611"/>
            <a:ext cx="411058" cy="2061995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>
            <a:off x="7295726" y="1846227"/>
            <a:ext cx="722207" cy="701543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 flipH="1">
            <a:off x="10765366" y="1538267"/>
            <a:ext cx="762848" cy="867308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 flipH="1" flipV="1">
            <a:off x="10002307" y="4005435"/>
            <a:ext cx="672043" cy="1636248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 flipH="1" flipV="1">
            <a:off x="10607040" y="3798380"/>
            <a:ext cx="181248" cy="1741739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>
            <a:off x="9211308" y="1713241"/>
            <a:ext cx="236643" cy="1324081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 flipH="1">
            <a:off x="8062806" y="1684962"/>
            <a:ext cx="1083309" cy="3138597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 flipH="1">
            <a:off x="8389617" y="1742003"/>
            <a:ext cx="680932" cy="1948603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/>
          <p:nvPr/>
        </p:nvCxnSpPr>
        <p:spPr>
          <a:xfrm>
            <a:off x="9314389" y="1670218"/>
            <a:ext cx="2039411" cy="1456159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369868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Upgraded ND280: Operation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349" y="1036320"/>
            <a:ext cx="5005251" cy="500525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425440" y="1105989"/>
            <a:ext cx="62569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smtClean="0"/>
              <a:t>Installation completed in May 2024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smtClean="0"/>
              <a:t>Old and new parts are working well together</a:t>
            </a:r>
            <a:endParaRPr lang="en-GB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smtClean="0"/>
              <a:t>Will continue data taking until start of HK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AC26A-783D-42EE-AF9F-78CE8643BBA3}" type="slidenum">
              <a:rPr lang="en-GB" smtClean="0"/>
              <a:pPr/>
              <a:t>9</a:t>
            </a:fld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41212" y="2753718"/>
            <a:ext cx="6138776" cy="3350748"/>
          </a:xfrm>
          <a:prstGeom prst="rect">
            <a:avLst/>
          </a:prstGeom>
        </p:spPr>
      </p:pic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04/09/2025</a:t>
            </a:r>
            <a:endParaRPr lang="en-GB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3rd Spanish HK Meeting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6744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6167</TotalTime>
  <Words>1656</Words>
  <Application>Microsoft Office PowerPoint</Application>
  <PresentationFormat>Widescreen</PresentationFormat>
  <Paragraphs>306</Paragraphs>
  <Slides>30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Calibri</vt:lpstr>
      <vt:lpstr>Calibri Light</vt:lpstr>
      <vt:lpstr>Helvetica Neue Medium</vt:lpstr>
      <vt:lpstr>Office Theme</vt:lpstr>
      <vt:lpstr>The HK Near Detectors</vt:lpstr>
      <vt:lpstr>T2K/HK LBNO Concept</vt:lpstr>
      <vt:lpstr>Neutrino Flux</vt:lpstr>
      <vt:lpstr>Oscillation Analysis Concept</vt:lpstr>
      <vt:lpstr>T2K Near Detector Complex</vt:lpstr>
      <vt:lpstr>HK Near Detector Complex </vt:lpstr>
      <vt:lpstr>INGRID</vt:lpstr>
      <vt:lpstr>Upgraded ND280: Hardware</vt:lpstr>
      <vt:lpstr>Upgraded ND280: Operation</vt:lpstr>
      <vt:lpstr>Upgraded ND280: Physics Events</vt:lpstr>
      <vt:lpstr>Upgraded ND280: Analysis</vt:lpstr>
      <vt:lpstr>Systematic Uncertainties</vt:lpstr>
      <vt:lpstr>ND280 in T2K</vt:lpstr>
      <vt:lpstr>ND280 in HK</vt:lpstr>
      <vt:lpstr>Estimated HK ND280 Manpower</vt:lpstr>
      <vt:lpstr>ND Importance for HK</vt:lpstr>
      <vt:lpstr>HK ND280 Organization</vt:lpstr>
      <vt:lpstr>IWCD</vt:lpstr>
      <vt:lpstr>Prism Approach</vt:lpstr>
      <vt:lpstr>IWCD: Detector</vt:lpstr>
      <vt:lpstr>ND280/IWCD Complementarity</vt:lpstr>
      <vt:lpstr>IWCD</vt:lpstr>
      <vt:lpstr>IWCD: Missing Items</vt:lpstr>
      <vt:lpstr>ND280++</vt:lpstr>
      <vt:lpstr>ND280++: Physics Goals</vt:lpstr>
      <vt:lpstr>ND280: Baseline Design</vt:lpstr>
      <vt:lpstr>ND280++: HFGD Options</vt:lpstr>
      <vt:lpstr>ND280++: SciFi Option</vt:lpstr>
      <vt:lpstr>ND280++</vt:lpstr>
      <vt:lpstr>Conclusions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thorsten</dc:creator>
  <cp:lastModifiedBy>Microsoft account</cp:lastModifiedBy>
  <cp:revision>184</cp:revision>
  <dcterms:created xsi:type="dcterms:W3CDTF">2019-03-28T02:48:15Z</dcterms:created>
  <dcterms:modified xsi:type="dcterms:W3CDTF">2025-09-08T08:57:46Z</dcterms:modified>
</cp:coreProperties>
</file>