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70" r:id="rId3"/>
    <p:sldId id="271" r:id="rId4"/>
    <p:sldId id="275" r:id="rId5"/>
    <p:sldId id="268" r:id="rId6"/>
    <p:sldId id="276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75B6188-631B-EB4C-5A13-82F811602FB2}" name="Teresa Guillen Hernandez" initials="TG" userId="S::teresa.guillen.hernandez@cern.ch::d4b3c53b-6651-4675-bbc5-0e1e94c79cd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63669" autoAdjust="0"/>
  </p:normalViewPr>
  <p:slideViewPr>
    <p:cSldViewPr snapToGrid="0">
      <p:cViewPr varScale="1">
        <p:scale>
          <a:sx n="81" d="100"/>
          <a:sy n="81" d="100"/>
        </p:scale>
        <p:origin x="175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/>
              <a:t>Ratcheting</a:t>
            </a:r>
            <a:r>
              <a:rPr lang="en-GB" b="1" baseline="0"/>
              <a:t> </a:t>
            </a:r>
            <a:r>
              <a:rPr lang="en-GB" sz="14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(15 cycles )</a:t>
            </a:r>
            <a:endParaRPr lang="en-GB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lineChart>
        <c:grouping val="standard"/>
        <c:varyColors val="0"/>
        <c:ser>
          <c:idx val="1"/>
          <c:order val="1"/>
          <c:tx>
            <c:v>Mo</c:v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cat>
            <c:numRef>
              <c:f>Sheet1!$C$50:$C$64</c:f>
              <c:numCache>
                <c:formatCode>General</c:formatCode>
                <c:ptCount val="1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  <c:pt idx="9">
                  <c:v>19</c:v>
                </c:pt>
                <c:pt idx="10">
                  <c:v>21</c:v>
                </c:pt>
                <c:pt idx="11">
                  <c:v>23</c:v>
                </c:pt>
                <c:pt idx="12">
                  <c:v>25</c:v>
                </c:pt>
                <c:pt idx="13">
                  <c:v>27</c:v>
                </c:pt>
                <c:pt idx="14">
                  <c:v>29</c:v>
                </c:pt>
              </c:numCache>
            </c:numRef>
          </c:cat>
          <c:val>
            <c:numRef>
              <c:f>Sheet1!$D$50:$D$64</c:f>
              <c:numCache>
                <c:formatCode>0.00E+00</c:formatCode>
                <c:ptCount val="15"/>
                <c:pt idx="0">
                  <c:v>2.5971999999999999E-2</c:v>
                </c:pt>
                <c:pt idx="1">
                  <c:v>3.0061000000000001E-2</c:v>
                </c:pt>
                <c:pt idx="2">
                  <c:v>3.3084000000000002E-2</c:v>
                </c:pt>
                <c:pt idx="3">
                  <c:v>3.5623000000000002E-2</c:v>
                </c:pt>
                <c:pt idx="4">
                  <c:v>3.7841E-2</c:v>
                </c:pt>
                <c:pt idx="5">
                  <c:v>3.9823999999999998E-2</c:v>
                </c:pt>
                <c:pt idx="6">
                  <c:v>4.1669999999999999E-2</c:v>
                </c:pt>
                <c:pt idx="7">
                  <c:v>4.3442000000000001E-2</c:v>
                </c:pt>
                <c:pt idx="8">
                  <c:v>4.5102999999999997E-2</c:v>
                </c:pt>
                <c:pt idx="9">
                  <c:v>4.6723000000000001E-2</c:v>
                </c:pt>
                <c:pt idx="10">
                  <c:v>4.8265000000000002E-2</c:v>
                </c:pt>
                <c:pt idx="11">
                  <c:v>4.9784000000000002E-2</c:v>
                </c:pt>
                <c:pt idx="12">
                  <c:v>5.1264999999999998E-2</c:v>
                </c:pt>
                <c:pt idx="13">
                  <c:v>5.2696E-2</c:v>
                </c:pt>
                <c:pt idx="14">
                  <c:v>5.4092000000000001E-2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340-4CE9-9D1B-B2DB129413C8}"/>
            </c:ext>
          </c:extLst>
        </c:ser>
        <c:ser>
          <c:idx val="2"/>
          <c:order val="2"/>
          <c:tx>
            <c:v>Inox 304L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Sheet1!$H$32:$H$46</c:f>
              <c:numCache>
                <c:formatCode>0.00E+00</c:formatCode>
                <c:ptCount val="15"/>
                <c:pt idx="0">
                  <c:v>3.3919999999999999E-2</c:v>
                </c:pt>
                <c:pt idx="1">
                  <c:v>3.2485E-2</c:v>
                </c:pt>
                <c:pt idx="2">
                  <c:v>3.1537000000000003E-2</c:v>
                </c:pt>
                <c:pt idx="3">
                  <c:v>3.0943999999999999E-2</c:v>
                </c:pt>
                <c:pt idx="4">
                  <c:v>3.2275999999999999E-2</c:v>
                </c:pt>
                <c:pt idx="5">
                  <c:v>3.3557999999999998E-2</c:v>
                </c:pt>
                <c:pt idx="6">
                  <c:v>3.4901000000000001E-2</c:v>
                </c:pt>
                <c:pt idx="7">
                  <c:v>3.6306999999999999E-2</c:v>
                </c:pt>
                <c:pt idx="8">
                  <c:v>3.7692999999999997E-2</c:v>
                </c:pt>
                <c:pt idx="9">
                  <c:v>3.9050000000000001E-2</c:v>
                </c:pt>
                <c:pt idx="10">
                  <c:v>4.0447999999999998E-2</c:v>
                </c:pt>
                <c:pt idx="11">
                  <c:v>4.1799000000000003E-2</c:v>
                </c:pt>
                <c:pt idx="12">
                  <c:v>4.3154999999999999E-2</c:v>
                </c:pt>
                <c:pt idx="13">
                  <c:v>4.4534999999999998E-2</c:v>
                </c:pt>
                <c:pt idx="14">
                  <c:v>4.5948999999999997E-2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340-4CE9-9D1B-B2DB129413C8}"/>
            </c:ext>
          </c:extLst>
        </c:ser>
        <c:ser>
          <c:idx val="3"/>
          <c:order val="3"/>
          <c:tx>
            <c:v>Inconel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Sheet1!$D$32:$D$46</c:f>
              <c:numCache>
                <c:formatCode>0.00E+00</c:formatCode>
                <c:ptCount val="15"/>
                <c:pt idx="0">
                  <c:v>1.8922000000000001E-2</c:v>
                </c:pt>
                <c:pt idx="1">
                  <c:v>2.0662E-2</c:v>
                </c:pt>
                <c:pt idx="2">
                  <c:v>2.1604000000000002E-2</c:v>
                </c:pt>
                <c:pt idx="3">
                  <c:v>2.2273000000000001E-2</c:v>
                </c:pt>
                <c:pt idx="4">
                  <c:v>2.2787000000000002E-2</c:v>
                </c:pt>
                <c:pt idx="5">
                  <c:v>2.3185000000000001E-2</c:v>
                </c:pt>
                <c:pt idx="6">
                  <c:v>2.3501999999999999E-2</c:v>
                </c:pt>
                <c:pt idx="7">
                  <c:v>2.3755999999999999E-2</c:v>
                </c:pt>
                <c:pt idx="8">
                  <c:v>2.3963999999999999E-2</c:v>
                </c:pt>
                <c:pt idx="9">
                  <c:v>2.4133000000000002E-2</c:v>
                </c:pt>
                <c:pt idx="10">
                  <c:v>2.4272999999999999E-2</c:v>
                </c:pt>
                <c:pt idx="11">
                  <c:v>2.4388E-2</c:v>
                </c:pt>
                <c:pt idx="12">
                  <c:v>2.4482E-2</c:v>
                </c:pt>
                <c:pt idx="13">
                  <c:v>2.4559999999999998E-2</c:v>
                </c:pt>
                <c:pt idx="14">
                  <c:v>2.4624E-2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340-4CE9-9D1B-B2DB129413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43387248"/>
        <c:axId val="843381008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Sheet1!$C$50:$C$64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1</c:v>
                      </c:pt>
                      <c:pt idx="1">
                        <c:v>3</c:v>
                      </c:pt>
                      <c:pt idx="2">
                        <c:v>5</c:v>
                      </c:pt>
                      <c:pt idx="3">
                        <c:v>7</c:v>
                      </c:pt>
                      <c:pt idx="4">
                        <c:v>9</c:v>
                      </c:pt>
                      <c:pt idx="5">
                        <c:v>11</c:v>
                      </c:pt>
                      <c:pt idx="6">
                        <c:v>13</c:v>
                      </c:pt>
                      <c:pt idx="7">
                        <c:v>15</c:v>
                      </c:pt>
                      <c:pt idx="8">
                        <c:v>17</c:v>
                      </c:pt>
                      <c:pt idx="9">
                        <c:v>19</c:v>
                      </c:pt>
                      <c:pt idx="10">
                        <c:v>21</c:v>
                      </c:pt>
                      <c:pt idx="11">
                        <c:v>23</c:v>
                      </c:pt>
                      <c:pt idx="12">
                        <c:v>25</c:v>
                      </c:pt>
                      <c:pt idx="13">
                        <c:v>27</c:v>
                      </c:pt>
                      <c:pt idx="14">
                        <c:v>29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Sheet1!$C$32:$C$46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1</c:v>
                      </c:pt>
                      <c:pt idx="1">
                        <c:v>3</c:v>
                      </c:pt>
                      <c:pt idx="2">
                        <c:v>5</c:v>
                      </c:pt>
                      <c:pt idx="3">
                        <c:v>7</c:v>
                      </c:pt>
                      <c:pt idx="4">
                        <c:v>9</c:v>
                      </c:pt>
                      <c:pt idx="5">
                        <c:v>11</c:v>
                      </c:pt>
                      <c:pt idx="6">
                        <c:v>13</c:v>
                      </c:pt>
                      <c:pt idx="7">
                        <c:v>15</c:v>
                      </c:pt>
                      <c:pt idx="8">
                        <c:v>17</c:v>
                      </c:pt>
                      <c:pt idx="9">
                        <c:v>19</c:v>
                      </c:pt>
                      <c:pt idx="10">
                        <c:v>21</c:v>
                      </c:pt>
                      <c:pt idx="11">
                        <c:v>23</c:v>
                      </c:pt>
                      <c:pt idx="12">
                        <c:v>25</c:v>
                      </c:pt>
                      <c:pt idx="13">
                        <c:v>27</c:v>
                      </c:pt>
                      <c:pt idx="14">
                        <c:v>29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3-0340-4CE9-9D1B-B2DB129413C8}"/>
                  </c:ext>
                </c:extLst>
              </c15:ser>
            </c15:filteredLineSeries>
          </c:ext>
        </c:extLst>
      </c:lineChart>
      <c:catAx>
        <c:axId val="8433872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/>
                  <a:t>Time [s]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3381008"/>
        <c:crosses val="autoZero"/>
        <c:auto val="1"/>
        <c:lblAlgn val="ctr"/>
        <c:lblOffset val="100"/>
        <c:noMultiLvlLbl val="0"/>
      </c:catAx>
      <c:valAx>
        <c:axId val="843381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/>
                  <a:t>Max equivalent plastic strain [mm/mm]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3387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C1631-0A52-4B8C-8A99-2BAB1A9BE274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D84C6-BD7D-4AE0-9D32-527203930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18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48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45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937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725CD7-4EC7-2C22-B7A3-3A8B529A9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80A92D-AD8B-093C-DBBA-2892E1D4B4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67D4645D-8DCA-B27D-B3F8-5C18403E032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algn="l" rtl="0" eaLnBrk="1" fontAlgn="t" latinLnBrk="0" hangingPunct="1"/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algn="l" rtl="0" eaLnBrk="1" fontAlgn="t" latinLnBrk="0" hangingPunct="1"/>
                <a:r>
                  <a:rPr lang="en-US" dirty="0"/>
                  <a:t>0.55 MPa on the ceramics due to gravity, </a:t>
                </a:r>
                <a:r>
                  <a:rPr lang="el-GR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𝜎</a:t>
                </a:r>
                <a:r>
                  <a:rPr lang="en-GB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_(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𝑝_𝑚𝑎𝑥</a:t>
                </a:r>
                <a:r>
                  <a:rPr lang="en-GB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)</a:t>
                </a:r>
                <a:r>
                  <a:rPr lang="en-GB" sz="12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en-GB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80</a:t>
                </a:r>
                <a:r>
                  <a:rPr lang="en-GB" sz="12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MPa</a:t>
                </a:r>
                <a:r>
                  <a:rPr lang="en-GB" sz="1200" b="0" i="0" u="none" strike="noStrike" kern="1200" baseline="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l-GR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𝜎</a:t>
                </a:r>
                <a:r>
                  <a:rPr lang="en-GB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_(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𝑝_𝑚𝑖𝑛</a:t>
                </a:r>
                <a:r>
                  <a:rPr lang="en-GB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)</a:t>
                </a:r>
                <a:r>
                  <a:rPr lang="en-GB" sz="12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=  117 MPa on the ceramics</a:t>
                </a:r>
                <a:r>
                  <a:rPr lang="en-GB" sz="1200" b="0" i="0" u="none" strike="noStrike" kern="1200" baseline="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during operation</a:t>
                </a:r>
              </a:p>
              <a:p>
                <a:pPr marL="0" algn="l" rtl="0" eaLnBrk="1" fontAlgn="t" latinLnBrk="0" hangingPunct="1"/>
                <a:r>
                  <a:rPr lang="en-GB" sz="1200" b="0" i="0" u="none" strike="noStrike" kern="1200" baseline="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Displacements bigger than in operation because the temperatures are higher, even if there are no thermal gradients</a:t>
                </a:r>
              </a:p>
              <a:p>
                <a:pPr marL="0" algn="l" rtl="0" eaLnBrk="1" fontAlgn="t" latinLnBrk="0" hangingPunct="1"/>
                <a:endParaRPr lang="en-GB" sz="1200" b="0" i="0" u="none" strike="noStrike" kern="1200" baseline="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algn="l" rtl="0" eaLnBrk="1" fontAlgn="t" latinLnBrk="0" hangingPunct="1"/>
                <a:r>
                  <a:rPr lang="en-GB" sz="1200" b="0" i="0" u="none" strike="noStrike" kern="1200" baseline="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Accumulated plastic strain. It is a scalar value of the plastic strains, doesn’t care about the direction. So even if you reverse the plastic strain, is always going up</a:t>
                </a:r>
                <a:endParaRPr lang="en-GB" sz="1200" b="0" i="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532412-66E7-C372-1F53-DE08FC9D1D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503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62F58D-8281-A11A-425C-C2C45C5191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0A439D-E93D-89E7-A8DD-93557DA4C6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918C4F3C-9059-0E62-646E-1A439C45C38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algn="l" rtl="0" eaLnBrk="1" fontAlgn="t" latinLnBrk="0" hangingPunct="1"/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algn="l" rtl="0" eaLnBrk="1" fontAlgn="t" latinLnBrk="0" hangingPunct="1"/>
                <a:r>
                  <a:rPr lang="en-US" dirty="0"/>
                  <a:t>0.55 MPa on the ceramics due to gravity, </a:t>
                </a:r>
                <a:r>
                  <a:rPr lang="el-GR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𝜎</a:t>
                </a:r>
                <a:r>
                  <a:rPr lang="en-GB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_(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𝑝_𝑚𝑎𝑥</a:t>
                </a:r>
                <a:r>
                  <a:rPr lang="en-GB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)</a:t>
                </a:r>
                <a:r>
                  <a:rPr lang="en-GB" sz="12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en-GB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80</a:t>
                </a:r>
                <a:r>
                  <a:rPr lang="en-GB" sz="12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MPa</a:t>
                </a:r>
                <a:r>
                  <a:rPr lang="en-GB" sz="1200" b="0" i="0" u="none" strike="noStrike" kern="1200" baseline="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l-GR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𝜎</a:t>
                </a:r>
                <a:r>
                  <a:rPr lang="en-GB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_(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𝑝_𝑚𝑖𝑛</a:t>
                </a:r>
                <a:r>
                  <a:rPr lang="en-GB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)</a:t>
                </a:r>
                <a:r>
                  <a:rPr lang="en-GB" sz="12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=  117 MPa on the ceramics</a:t>
                </a:r>
                <a:r>
                  <a:rPr lang="en-GB" sz="1200" b="0" i="0" u="none" strike="noStrike" kern="1200" baseline="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during operation</a:t>
                </a:r>
              </a:p>
              <a:p>
                <a:pPr marL="0" algn="l" rtl="0" eaLnBrk="1" fontAlgn="t" latinLnBrk="0" hangingPunct="1"/>
                <a:r>
                  <a:rPr lang="en-GB" sz="1200" b="0" i="0" u="none" strike="noStrike" kern="1200" baseline="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Displacements bigger than in operation because the temperatures are higher, even if there are no thermal gradients</a:t>
                </a:r>
              </a:p>
              <a:p>
                <a:pPr marL="0" algn="l" rtl="0" eaLnBrk="1" fontAlgn="t" latinLnBrk="0" hangingPunct="1"/>
                <a:endParaRPr lang="en-GB" sz="1200" b="0" i="0" u="none" strike="noStrike" kern="1200" baseline="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algn="l" rtl="0" eaLnBrk="1" fontAlgn="t" latinLnBrk="0" hangingPunct="1"/>
                <a:r>
                  <a:rPr lang="en-GB" sz="1200" b="0" i="0" u="none" strike="noStrike" kern="1200" baseline="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Accumulated plastic strain. It is a scalar value of the plastic strains, doesn’t care about the direction. So even if you reverse the plastic strain, is always going up</a:t>
                </a:r>
                <a:endParaRPr lang="en-GB" sz="1200" b="0" i="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3826BC-26CA-B539-B7E1-ABC08A2EA0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8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9577C-C934-F2A2-663E-43EDFE517D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08D380-26FB-A2E8-CE1C-52FFD764D7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4BBD3-40C6-7B28-8A36-C0BD09037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AAE26-A1F3-4A8C-A03F-B148C4A7B60E}" type="datetime1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6F7FF-C59A-AE23-31ED-15F1E3136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A7E89-882E-49DA-94F6-8D19591B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2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8C9A4-EBAC-623B-BF2C-CDF11424A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026D20-B913-5393-7C6E-99A65074DA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2FC8F-6C9F-F45D-6B88-7D01F0797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BA1D-D360-4315-9AFF-7AA679B7718F}" type="datetime1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44E1B-BB3E-4D55-3603-3072DAC8B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EED52-DA74-822C-17F5-3F17A7029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850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44A19A-27DC-E03C-E411-1464BAE8BB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0AA0D-4655-B970-4A8B-B2883EDEE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06B07-EC42-B307-4942-A9D54E25E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3231-BA7F-490D-92FE-22EF9951CACD}" type="datetime1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EA029E-6108-621A-44DA-C8CF8FC36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240E0-E4CF-4363-FED2-26440AEB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02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1DFED-04D3-7153-6F72-F1CB056C3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174E6-27A2-9664-F775-EE18EE84A1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D94A1-1DDE-C546-47A8-E33968705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D956-BA25-4E9B-9C53-928434C6DAC2}" type="datetime1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6698A8-F4E9-A527-44F4-0C083494E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2D869-DD9F-C766-6170-B86E61A2C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298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5A94B-3E30-5864-29EF-1A0B86B2F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A1092-8534-B2A7-2BF6-85177517BB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48291-62C0-33D6-85DC-241B03AF3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05036-1EEF-4662-8E65-3911430C7961}" type="datetime1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8639C-D0D2-BEAC-3EBE-FE33C04A6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EC32FA-A953-3D19-1764-FC8E1C744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76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041BB-54D0-2644-1217-C17B86F23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1A41E-8908-1C5F-9E74-1A049B47BE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B7F11C-1793-3691-E763-E3E8ECEC42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BEA148-8A01-7A14-F45E-6D5563181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2865-DD41-4105-B222-857606F0EC0F}" type="datetime1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4B72D9-4758-6A6C-34C1-A98215CD0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8AB87B-244C-B1B6-7AAE-92D0D93BD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75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F5617-BE7A-7596-DFAD-B79DA36B5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A82D09-6DC4-5EA7-FB53-9A7632BD8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F66456-F653-E1AA-0E75-655E33927E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72B557-7C4C-0032-234C-2142FF39C1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32F8B3-CAE2-68E2-2038-CB6A2AF75A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F33CD8-D0B0-72FC-2EDF-4188AAB6E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19B2-3975-4528-B30B-5EC597EF5807}" type="datetime1">
              <a:rPr lang="en-US" smtClean="0"/>
              <a:t>5/19/2025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AFD074-FA65-0E42-07CE-9A1DC8265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3A4992-7097-6E96-E564-8353CF790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96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7546C-1F6C-B852-8681-E210AFE11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B211DB-6AFD-2D1C-D7B8-798D65117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9B64-A30C-4134-A0EE-27BF6AFE1EAB}" type="datetime1">
              <a:rPr lang="en-US" smtClean="0"/>
              <a:t>5/19/2025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C08243-1B8A-1C9E-1206-BC31CAAC2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A9F63-57CE-CB5F-12DA-A0F24E9BD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223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64096C-E1C5-6A32-7C26-199F8A5B7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D156-2BD1-49DD-8806-B836E4E9153D}" type="datetime1">
              <a:rPr lang="en-US" smtClean="0"/>
              <a:t>5/19/2025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96D4E7-853D-4469-EF57-DEE2B7219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F0EEA8-2A18-5892-419B-912297AF1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8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88158-9A36-5DA3-CE4F-930C9714A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53340-31B9-F95F-EAAD-5970A77CD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C0D8C4-27BE-B922-C500-BF90B841B5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C7411F-2010-8F82-E667-0420488EA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ADA-D95F-489F-854B-E7E347F2FC3C}" type="datetime1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4DCC8E-C57C-3E4D-8A09-CC22F974A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645D8A-AC33-2C64-31C7-745C2EAC8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239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4B434-6312-FA32-59F8-33056FA71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7242E0-B7E0-6055-0C9D-E75144D5E3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4ABE9-F1BC-DB09-F642-950CA2C799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FF57E5-64E2-355C-BAE8-79DC46745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6FED-C400-4375-9FA4-EAB8C198DA4A}" type="datetime1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6A1083-9631-7382-E34E-1258D2FE3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D2FD34-2CD8-FDD9-312F-D0EF7FA4A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187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F5A7EB-F550-40D6-8A0E-72718D31F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CF5C9-0D96-F7D5-F142-587C53337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599EA2-7647-6BD5-5D29-FA63F291FD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12C2D8-E345-4C7B-AB5A-0849FC19389C}" type="datetime1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06869-83D2-09E3-3805-BB77447071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A321A-E829-3C6F-FA9C-351E547C02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06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tguillen/CAD002060826.CATProduct%25VERS_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39BC7-A31A-5961-71C3-7DBF0BC130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9567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Electron gun &amp; collector for the new AD e-cooler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Numerical assessment</a:t>
            </a:r>
            <a:br>
              <a:rPr lang="en-US" dirty="0"/>
            </a:b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616F2F0F-CE9E-F795-3361-64BD566C68AC}"/>
              </a:ext>
            </a:extLst>
          </p:cNvPr>
          <p:cNvSpPr txBox="1">
            <a:spLocks/>
          </p:cNvSpPr>
          <p:nvPr/>
        </p:nvSpPr>
        <p:spPr>
          <a:xfrm>
            <a:off x="1524000" y="5465618"/>
            <a:ext cx="9144000" cy="7570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Teresa Guillen Hernandez</a:t>
            </a:r>
          </a:p>
          <a:p>
            <a:pPr algn="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22/05/2025</a:t>
            </a:r>
          </a:p>
        </p:txBody>
      </p:sp>
    </p:spTree>
    <p:extLst>
      <p:ext uri="{BB962C8B-B14F-4D97-AF65-F5344CB8AC3E}">
        <p14:creationId xmlns:p14="http://schemas.microsoft.com/office/powerpoint/2010/main" val="3882999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3E3BF7-69E5-0867-43BF-36EDCEDB5C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8634E-C4A3-2E9A-6AC2-2B7959A7E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E6364-4C82-3494-4D6C-AAA2B4C06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54100"/>
            <a:ext cx="10515600" cy="51228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Operation </a:t>
            </a:r>
          </a:p>
          <a:p>
            <a:pPr lvl="1" algn="just">
              <a:spcAft>
                <a:spcPts val="600"/>
              </a:spcAft>
            </a:pPr>
            <a:r>
              <a:rPr lang="en-US" dirty="0"/>
              <a:t>Relative displacement due to plasticity </a:t>
            </a:r>
            <a:endParaRPr lang="en-US" b="1" dirty="0"/>
          </a:p>
          <a:p>
            <a:pPr lvl="1" algn="just">
              <a:spcAft>
                <a:spcPts val="600"/>
              </a:spcAft>
            </a:pPr>
            <a:r>
              <a:rPr lang="en-US" dirty="0"/>
              <a:t>New design of the part in contact with the cathode</a:t>
            </a:r>
          </a:p>
          <a:p>
            <a:pPr lvl="2" algn="just">
              <a:spcAft>
                <a:spcPts val="600"/>
              </a:spcAft>
            </a:pPr>
            <a:r>
              <a:rPr lang="en-US" dirty="0"/>
              <a:t>Inox</a:t>
            </a:r>
          </a:p>
          <a:p>
            <a:pPr lvl="2" algn="just">
              <a:spcAft>
                <a:spcPts val="600"/>
              </a:spcAft>
            </a:pPr>
            <a:r>
              <a:rPr lang="en-US" dirty="0"/>
              <a:t>Molybdenum</a:t>
            </a:r>
          </a:p>
          <a:p>
            <a:pPr lvl="2" algn="just">
              <a:spcAft>
                <a:spcPts val="600"/>
              </a:spcAft>
            </a:pPr>
            <a:r>
              <a:rPr lang="en-US" dirty="0"/>
              <a:t>Inconel</a:t>
            </a:r>
          </a:p>
          <a:p>
            <a:pPr>
              <a:spcAft>
                <a:spcPts val="1200"/>
              </a:spcAft>
            </a:pPr>
            <a:r>
              <a:rPr lang="en-US" dirty="0"/>
              <a:t>Bake out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Review BC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Relative displacement due to plasticity (as in operation)</a:t>
            </a:r>
            <a:endParaRPr lang="en-US" b="1" dirty="0"/>
          </a:p>
          <a:p>
            <a:pPr>
              <a:spcAft>
                <a:spcPts val="1200"/>
              </a:spcAft>
            </a:pPr>
            <a:r>
              <a:rPr lang="en-US" dirty="0"/>
              <a:t>Ceramics</a:t>
            </a:r>
          </a:p>
          <a:p>
            <a:pPr marL="457200" lvl="1" indent="0">
              <a:buNone/>
            </a:pPr>
            <a:endParaRPr lang="en-US" b="1" dirty="0"/>
          </a:p>
          <a:p>
            <a:pPr lvl="1"/>
            <a:endParaRPr lang="en-US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8AFB3A-F9FC-09F1-B98E-B7C858491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977808-C492-B89B-E487-91605C67F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CB0EB4-392E-FAE2-1E6E-1772CC12D2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1504950"/>
            <a:ext cx="3065283" cy="141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9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569F83-BBFD-E831-AF7C-CBDA7E6C6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33C40F-2E0B-C53E-E639-C0E5A0395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90D0F1-5329-AC27-3E88-CCB8CEFCA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3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0BA41AD-55ED-D800-E438-500D3E1E7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311" y="52973"/>
            <a:ext cx="10515600" cy="531168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Operation new design – materials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8B18BA-7827-845A-195C-80F15521D66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540" t="8662" r="19344" b="13983"/>
          <a:stretch/>
        </p:blipFill>
        <p:spPr>
          <a:xfrm>
            <a:off x="7995165" y="2628534"/>
            <a:ext cx="1230869" cy="609365"/>
          </a:xfrm>
          <a:prstGeom prst="rect">
            <a:avLst/>
          </a:prstGeom>
        </p:spPr>
      </p:pic>
      <p:pic>
        <p:nvPicPr>
          <p:cNvPr id="13" name="Picture 12" descr="A blue diagram of a mechanical model&#10;&#10;AI-generated content may be incorrect.">
            <a:extLst>
              <a:ext uri="{FF2B5EF4-FFF2-40B4-BE49-F238E27FC236}">
                <a16:creationId xmlns:a16="http://schemas.microsoft.com/office/drawing/2014/main" id="{053D4850-8FD0-925C-A311-9FCD3C455C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96" y="965840"/>
            <a:ext cx="3200982" cy="16074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134FBA-8E7B-5512-DD66-C467A7F08E95}"/>
              </a:ext>
            </a:extLst>
          </p:cNvPr>
          <p:cNvSpPr txBox="1"/>
          <p:nvPr/>
        </p:nvSpPr>
        <p:spPr>
          <a:xfrm>
            <a:off x="1342467" y="2526827"/>
            <a:ext cx="46335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First cycle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operation 0.793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shut down 0.0078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A638F4-3757-3720-39E5-D71A3F2998DA}"/>
              </a:ext>
            </a:extLst>
          </p:cNvPr>
          <p:cNvSpPr txBox="1"/>
          <p:nvPr/>
        </p:nvSpPr>
        <p:spPr>
          <a:xfrm>
            <a:off x="1462484" y="613615"/>
            <a:ext cx="4633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 steel 304L</a:t>
            </a:r>
          </a:p>
          <a:p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781A97-D498-F089-4CB1-601335DF1583}"/>
              </a:ext>
            </a:extLst>
          </p:cNvPr>
          <p:cNvSpPr txBox="1"/>
          <p:nvPr/>
        </p:nvSpPr>
        <p:spPr>
          <a:xfrm>
            <a:off x="5492505" y="584141"/>
            <a:ext cx="4633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Molybdenum</a:t>
            </a:r>
          </a:p>
          <a:p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B02DF0-3A20-EE41-7CC2-3285329549CF}"/>
              </a:ext>
            </a:extLst>
          </p:cNvPr>
          <p:cNvSpPr txBox="1"/>
          <p:nvPr/>
        </p:nvSpPr>
        <p:spPr>
          <a:xfrm>
            <a:off x="9522526" y="598878"/>
            <a:ext cx="4633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Inconel</a:t>
            </a:r>
          </a:p>
          <a:p>
            <a:endParaRPr lang="en-US" sz="1400" dirty="0"/>
          </a:p>
        </p:txBody>
      </p:sp>
      <p:pic>
        <p:nvPicPr>
          <p:cNvPr id="20" name="Picture 19" descr="A blue and green model of a pipe&#10;&#10;AI-generated content may be incorrect.">
            <a:extLst>
              <a:ext uri="{FF2B5EF4-FFF2-40B4-BE49-F238E27FC236}">
                <a16:creationId xmlns:a16="http://schemas.microsoft.com/office/drawing/2014/main" id="{41F31066-21CD-695B-F8F1-BC3B4B7AEC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693" y="992708"/>
            <a:ext cx="3007558" cy="151264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830B1DA-8AF8-60EE-6ACB-346D33B564C2}"/>
              </a:ext>
            </a:extLst>
          </p:cNvPr>
          <p:cNvSpPr txBox="1"/>
          <p:nvPr/>
        </p:nvSpPr>
        <p:spPr>
          <a:xfrm>
            <a:off x="5048616" y="2545482"/>
            <a:ext cx="25777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First cycle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operation 0.9359 mm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shut down 0.01156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8B1E4F-8B57-E8F6-5BEA-413883B407E0}"/>
              </a:ext>
            </a:extLst>
          </p:cNvPr>
          <p:cNvSpPr txBox="1"/>
          <p:nvPr/>
        </p:nvSpPr>
        <p:spPr>
          <a:xfrm>
            <a:off x="9522526" y="2547089"/>
            <a:ext cx="25777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First cycle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operation 0.793 mm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shut down 0.00096mm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en-US" sz="1400" dirty="0"/>
          </a:p>
        </p:txBody>
      </p:sp>
      <p:pic>
        <p:nvPicPr>
          <p:cNvPr id="24" name="Picture 23" descr="A blue and red object with white text&#10;&#10;AI-generated content may be incorrect.">
            <a:extLst>
              <a:ext uri="{FF2B5EF4-FFF2-40B4-BE49-F238E27FC236}">
                <a16:creationId xmlns:a16="http://schemas.microsoft.com/office/drawing/2014/main" id="{C3978E49-A58A-1229-6A99-43A7A7DE4F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719" y="1075760"/>
            <a:ext cx="3560604" cy="1512644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85C73C8-C31E-49A4-9170-9CCE904625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8304705"/>
              </p:ext>
            </p:extLst>
          </p:nvPr>
        </p:nvGraphicFramePr>
        <p:xfrm>
          <a:off x="296859" y="3336446"/>
          <a:ext cx="5038760" cy="3084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1388E79-941B-AF7A-F9F8-4070FCADC1B1}"/>
              </a:ext>
            </a:extLst>
          </p:cNvPr>
          <p:cNvSpPr txBox="1"/>
          <p:nvPr/>
        </p:nvSpPr>
        <p:spPr>
          <a:xfrm>
            <a:off x="5145205" y="4932703"/>
            <a:ext cx="2169445" cy="461665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Stabilization</a:t>
            </a:r>
          </a:p>
          <a:p>
            <a:r>
              <a:rPr lang="en-US" sz="1200" dirty="0"/>
              <a:t>3 % &lt;  50 % Inconel elongation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82A50D9-B60B-607F-B914-7695F9A7B8EC}"/>
              </a:ext>
            </a:extLst>
          </p:cNvPr>
          <p:cNvCxnSpPr>
            <a:cxnSpLocks/>
          </p:cNvCxnSpPr>
          <p:nvPr/>
        </p:nvCxnSpPr>
        <p:spPr>
          <a:xfrm>
            <a:off x="4464154" y="4824538"/>
            <a:ext cx="584462" cy="338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554A749-D066-11AC-D88D-511AB65A576B}"/>
                  </a:ext>
                </a:extLst>
              </p:cNvPr>
              <p:cNvSpPr txBox="1"/>
              <p:nvPr/>
            </p:nvSpPr>
            <p:spPr>
              <a:xfrm>
                <a:off x="7411239" y="4352087"/>
                <a:ext cx="4304670" cy="1871090"/>
              </a:xfrm>
              <a:prstGeom prst="rect">
                <a:avLst/>
              </a:prstGeom>
              <a:noFill/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Bolted connections at </a:t>
                </a:r>
                <a:r>
                  <a:rPr lang="en-US" sz="1400" dirty="0">
                    <a:latin typeface="Aptos Narrow" panose="020B0004020202020204" pitchFamily="34" charset="0"/>
                  </a:rPr>
                  <a:t>≈ </a:t>
                </a:r>
                <a:r>
                  <a:rPr lang="en-US" sz="1400" dirty="0"/>
                  <a:t>500</a:t>
                </a:r>
                <a:r>
                  <a:rPr lang="en-GB" sz="1400" dirty="0"/>
                  <a:t> °C 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400" dirty="0"/>
                  <a:t>Stress relaxation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400" dirty="0"/>
                  <a:t>Self weight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/>
              </a:p>
              <a:p>
                <a:pPr lvl="1"/>
                <a:r>
                  <a:rPr lang="en-GB" sz="1400" dirty="0"/>
                  <a:t>Inconel bolts</a:t>
                </a:r>
              </a:p>
              <a:p>
                <a:pPr lvl="1"/>
                <a:r>
                  <a:rPr lang="en-GB" sz="1400" dirty="0"/>
                  <a:t>Preload = 75%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</m:oMath>
                </a14:m>
                <a:r>
                  <a:rPr lang="en-GB" sz="1400" dirty="0"/>
                  <a:t> at 500 °C </a:t>
                </a:r>
              </a:p>
              <a:p>
                <a:pPr lvl="1"/>
                <a:r>
                  <a:rPr lang="en-GB" sz="1400" dirty="0"/>
                  <a:t>	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</m:oMath>
                </a14:m>
                <a:r>
                  <a:rPr lang="en-GB" sz="1100" dirty="0"/>
                  <a:t> </a:t>
                </a:r>
                <a:r>
                  <a:rPr lang="en-GB" sz="1400" dirty="0">
                    <a:latin typeface="Aptos Narrow" panose="020B0004020202020204" pitchFamily="34" charset="0"/>
                  </a:rPr>
                  <a:t>≈ </a:t>
                </a:r>
                <a:r>
                  <a:rPr lang="en-GB" sz="1400" dirty="0"/>
                  <a:t>387 MPa Inconel and </a:t>
                </a:r>
                <a:r>
                  <a:rPr lang="en-GB" sz="1400" dirty="0">
                    <a:latin typeface="Aptos Narrow" panose="020B0004020202020204" pitchFamily="34" charset="0"/>
                  </a:rPr>
                  <a:t>≈ </a:t>
                </a:r>
                <a:r>
                  <a:rPr lang="en-GB" sz="1400" dirty="0"/>
                  <a:t>95MPa 304L)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554A749-D066-11AC-D88D-511AB65A57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1239" y="4352087"/>
                <a:ext cx="4304670" cy="1871090"/>
              </a:xfrm>
              <a:prstGeom prst="rect">
                <a:avLst/>
              </a:prstGeom>
              <a:blipFill>
                <a:blip r:embed="rId8"/>
                <a:stretch>
                  <a:fillRect b="-1278"/>
                </a:stretch>
              </a:blipFill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4619E6B-57ED-3431-20ED-FDC7E8FDD834}"/>
              </a:ext>
            </a:extLst>
          </p:cNvPr>
          <p:cNvCxnSpPr>
            <a:cxnSpLocks/>
          </p:cNvCxnSpPr>
          <p:nvPr/>
        </p:nvCxnSpPr>
        <p:spPr>
          <a:xfrm>
            <a:off x="8299636" y="5064857"/>
            <a:ext cx="0" cy="3946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9CBE39DA-FF5C-AFF1-A559-85AA32CAF6C9}"/>
              </a:ext>
            </a:extLst>
          </p:cNvPr>
          <p:cNvSpPr/>
          <p:nvPr/>
        </p:nvSpPr>
        <p:spPr>
          <a:xfrm>
            <a:off x="7922890" y="3538545"/>
            <a:ext cx="3430909" cy="4748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139EB64-69A2-ACE7-6F23-FC8AC2A72A97}"/>
              </a:ext>
            </a:extLst>
          </p:cNvPr>
          <p:cNvSpPr txBox="1"/>
          <p:nvPr/>
        </p:nvSpPr>
        <p:spPr>
          <a:xfrm>
            <a:off x="7995165" y="3538545"/>
            <a:ext cx="3767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Tolerance 0.8mm but only at room temp? </a:t>
            </a:r>
          </a:p>
          <a:p>
            <a:r>
              <a:rPr lang="en-US" sz="1400" dirty="0"/>
              <a:t>What happens in operation?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248959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81E34B-1D3C-D6CF-1B77-38CEF0EB2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F856AB-BFE8-8E8D-F4E0-9460CCBCD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97974F29-FC9D-EAD5-4095-9626FBB0DD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615806"/>
              </p:ext>
            </p:extLst>
          </p:nvPr>
        </p:nvGraphicFramePr>
        <p:xfrm>
          <a:off x="361748" y="2199065"/>
          <a:ext cx="4248363" cy="306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3" imgW="3334206" imgH="2406650" progId="CATIA.Product">
                  <p:link updateAutomatic="1"/>
                </p:oleObj>
              </mc:Choice>
              <mc:Fallback>
                <p:oleObj name="Product" r:id="rId3" imgW="3334206" imgH="2406650" progId="CATIA.Product">
                  <p:link updateAutomatic="1"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C95AE739-2B92-63DC-4AF5-CD2482BBD8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1748" y="2199065"/>
                        <a:ext cx="4248363" cy="3066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20DD7B0B-EF3E-DC44-2AB5-239A517E4428}"/>
              </a:ext>
            </a:extLst>
          </p:cNvPr>
          <p:cNvSpPr txBox="1">
            <a:spLocks/>
          </p:cNvSpPr>
          <p:nvPr/>
        </p:nvSpPr>
        <p:spPr>
          <a:xfrm>
            <a:off x="838200" y="153095"/>
            <a:ext cx="10515600" cy="531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Bake out - 250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°C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CC0BB2C-F5D4-B5BB-72C7-A1D4C74F6346}"/>
              </a:ext>
            </a:extLst>
          </p:cNvPr>
          <p:cNvSpPr txBox="1">
            <a:spLocks/>
          </p:cNvSpPr>
          <p:nvPr/>
        </p:nvSpPr>
        <p:spPr>
          <a:xfrm>
            <a:off x="538114" y="790894"/>
            <a:ext cx="10515600" cy="2839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Boundary conditions</a:t>
            </a:r>
          </a:p>
        </p:txBody>
      </p:sp>
      <p:pic>
        <p:nvPicPr>
          <p:cNvPr id="10" name="Picture 9" descr="A close-up of a machine&#10;&#10;AI-generated content may be incorrect.">
            <a:extLst>
              <a:ext uri="{FF2B5EF4-FFF2-40B4-BE49-F238E27FC236}">
                <a16:creationId xmlns:a16="http://schemas.microsoft.com/office/drawing/2014/main" id="{9630B688-023B-4DF3-B75C-FFC158DE7F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699" y="1319523"/>
            <a:ext cx="6962498" cy="2197725"/>
          </a:xfrm>
          <a:prstGeom prst="rect">
            <a:avLst/>
          </a:prstGeom>
        </p:spPr>
      </p:pic>
      <p:pic>
        <p:nvPicPr>
          <p:cNvPr id="12" name="Picture 11" descr="A close-up of a pipe&#10;&#10;AI-generated content may be incorrect.">
            <a:extLst>
              <a:ext uri="{FF2B5EF4-FFF2-40B4-BE49-F238E27FC236}">
                <a16:creationId xmlns:a16="http://schemas.microsoft.com/office/drawing/2014/main" id="{62E6418E-817A-5691-5B0B-AE36A1C7C2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669" y="3744896"/>
            <a:ext cx="6349739" cy="245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17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828E93-BEB1-9A2E-B980-080AA58D2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multicolored machine with a white background&#10;&#10;AI-generated content may be incorrect.">
            <a:extLst>
              <a:ext uri="{FF2B5EF4-FFF2-40B4-BE49-F238E27FC236}">
                <a16:creationId xmlns:a16="http://schemas.microsoft.com/office/drawing/2014/main" id="{E35BB15C-1460-2CF9-DCA9-D6FA1A8812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01" y="684263"/>
            <a:ext cx="5470621" cy="19997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58D7FB-40E0-8036-DD90-28306A0C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095"/>
            <a:ext cx="10515600" cy="53116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Bake out - 250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°C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A0C875E-C3AC-BF1B-099F-D79A291731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4297" y="26073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CBB16448-C999-A9D6-03D3-83E02AB12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Teresa Guillen Hernandez [EN-MME]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1044FBA4-85EC-A7F0-6FAA-C872216BC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FE6816-86B1-33BE-BD8A-C45123A69293}"/>
              </a:ext>
            </a:extLst>
          </p:cNvPr>
          <p:cNvSpPr txBox="1"/>
          <p:nvPr/>
        </p:nvSpPr>
        <p:spPr>
          <a:xfrm>
            <a:off x="3462392" y="805797"/>
            <a:ext cx="2312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250 </a:t>
            </a:r>
            <a:r>
              <a:rPr lang="en-GB" sz="1400" dirty="0"/>
              <a:t>°C</a:t>
            </a:r>
            <a:endParaRPr lang="en-US" sz="1400" dirty="0"/>
          </a:p>
        </p:txBody>
      </p:sp>
      <p:pic>
        <p:nvPicPr>
          <p:cNvPr id="11" name="Picture 10" descr="A blue and green object with a green tube&#10;&#10;AI-generated content may be incorrect.">
            <a:extLst>
              <a:ext uri="{FF2B5EF4-FFF2-40B4-BE49-F238E27FC236}">
                <a16:creationId xmlns:a16="http://schemas.microsoft.com/office/drawing/2014/main" id="{30329B54-AEBD-FB62-241A-7A3660A868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814" y="846761"/>
            <a:ext cx="5148062" cy="18083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07C0B7-929B-2E19-2475-8DC27237D859}"/>
              </a:ext>
            </a:extLst>
          </p:cNvPr>
          <p:cNvSpPr txBox="1"/>
          <p:nvPr/>
        </p:nvSpPr>
        <p:spPr>
          <a:xfrm>
            <a:off x="9643086" y="846761"/>
            <a:ext cx="2312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 room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C460505-E3C5-84C4-7D60-882BB1D2919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540" t="8662" r="19344" b="13983"/>
          <a:stretch/>
        </p:blipFill>
        <p:spPr>
          <a:xfrm>
            <a:off x="1027211" y="2966591"/>
            <a:ext cx="2301520" cy="113941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692465F-5252-ED15-DDCB-6ADCFE1211F2}"/>
              </a:ext>
            </a:extLst>
          </p:cNvPr>
          <p:cNvSpPr/>
          <p:nvPr/>
        </p:nvSpPr>
        <p:spPr>
          <a:xfrm>
            <a:off x="3381068" y="3122050"/>
            <a:ext cx="2192468" cy="8026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868AFB-6EAC-5228-C427-79BE699F6ED4}"/>
              </a:ext>
            </a:extLst>
          </p:cNvPr>
          <p:cNvSpPr txBox="1"/>
          <p:nvPr/>
        </p:nvSpPr>
        <p:spPr>
          <a:xfrm>
            <a:off x="3381068" y="3166964"/>
            <a:ext cx="21924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Relative displacement 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250</a:t>
            </a:r>
            <a:r>
              <a:rPr lang="en-GB" sz="1400" dirty="0"/>
              <a:t> °C</a:t>
            </a:r>
            <a:r>
              <a:rPr lang="en-US" sz="1400" dirty="0"/>
              <a:t>:	   0.03213 mm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T room:	   0.00018 mm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8714DC1-DF67-9F92-2E72-B1D987FCEF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6246" y="2815445"/>
            <a:ext cx="1434354" cy="138531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2D5C893-6B87-4377-F706-F326D4E6025B}"/>
              </a:ext>
            </a:extLst>
          </p:cNvPr>
          <p:cNvSpPr/>
          <p:nvPr/>
        </p:nvSpPr>
        <p:spPr>
          <a:xfrm>
            <a:off x="8723774" y="3165377"/>
            <a:ext cx="2195238" cy="8026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A9A104-8040-2E0E-9035-B95C2DDF5451}"/>
              </a:ext>
            </a:extLst>
          </p:cNvPr>
          <p:cNvSpPr txBox="1"/>
          <p:nvPr/>
        </p:nvSpPr>
        <p:spPr>
          <a:xfrm>
            <a:off x="8723772" y="3186006"/>
            <a:ext cx="23150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Relative displacement 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250</a:t>
            </a:r>
            <a:r>
              <a:rPr lang="en-GB" sz="1400" dirty="0"/>
              <a:t> °C</a:t>
            </a:r>
            <a:r>
              <a:rPr lang="en-US" sz="1400" dirty="0"/>
              <a:t>:	   0.04944 mm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T room:    0.00286 mm</a:t>
            </a:r>
          </a:p>
        </p:txBody>
      </p:sp>
      <p:pic>
        <p:nvPicPr>
          <p:cNvPr id="24" name="Picture 23" descr="A blue object with white and green parts&#10;&#10;AI-generated content may be incorrect.">
            <a:extLst>
              <a:ext uri="{FF2B5EF4-FFF2-40B4-BE49-F238E27FC236}">
                <a16:creationId xmlns:a16="http://schemas.microsoft.com/office/drawing/2014/main" id="{CA5F5021-6A1E-3E21-641C-520D051728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86" y="4544067"/>
            <a:ext cx="5238974" cy="1876107"/>
          </a:xfrm>
          <a:prstGeom prst="rect">
            <a:avLst/>
          </a:prstGeom>
        </p:spPr>
      </p:pic>
      <p:pic>
        <p:nvPicPr>
          <p:cNvPr id="26" name="Picture 25" descr="A blue and white machine&#10;&#10;AI-generated content may be incorrect.">
            <a:extLst>
              <a:ext uri="{FF2B5EF4-FFF2-40B4-BE49-F238E27FC236}">
                <a16:creationId xmlns:a16="http://schemas.microsoft.com/office/drawing/2014/main" id="{7F8B13E7-0053-C3A2-0460-BE0128AE4A6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799" y="4415766"/>
            <a:ext cx="4515523" cy="187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143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2FE03-B3C3-FB93-307B-78632C9A8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783E7-265F-5023-996E-E763938EE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095"/>
            <a:ext cx="10515600" cy="53116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Bake out - 250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°C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E8EDE7B-9271-EFCE-F328-8A616DEB33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4297" y="26073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4BF49D56-07B5-6101-2FF4-AB9D00032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Teresa Guillen Hernandez [EN-MME]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888908F3-2D1C-EDF2-C298-16A803843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6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2B5B5A0-977B-7AC6-FDD1-64FA968536B8}"/>
              </a:ext>
            </a:extLst>
          </p:cNvPr>
          <p:cNvSpPr txBox="1">
            <a:spLocks/>
          </p:cNvSpPr>
          <p:nvPr/>
        </p:nvSpPr>
        <p:spPr>
          <a:xfrm>
            <a:off x="707512" y="759571"/>
            <a:ext cx="10515600" cy="2839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Ceramics with invar collars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9D6310-5E62-F2F6-1012-3BED4D451642}"/>
              </a:ext>
            </a:extLst>
          </p:cNvPr>
          <p:cNvSpPr txBox="1"/>
          <p:nvPr/>
        </p:nvSpPr>
        <p:spPr>
          <a:xfrm>
            <a:off x="1614014" y="1022105"/>
            <a:ext cx="2312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250 </a:t>
            </a:r>
            <a:r>
              <a:rPr lang="en-GB" sz="1400" dirty="0"/>
              <a:t>°C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8DBE70-369B-B5E8-B13C-32887CEE2E2F}"/>
              </a:ext>
            </a:extLst>
          </p:cNvPr>
          <p:cNvSpPr txBox="1"/>
          <p:nvPr/>
        </p:nvSpPr>
        <p:spPr>
          <a:xfrm>
            <a:off x="8610600" y="1095514"/>
            <a:ext cx="2312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 room</a:t>
            </a:r>
          </a:p>
        </p:txBody>
      </p:sp>
      <p:pic>
        <p:nvPicPr>
          <p:cNvPr id="15" name="Picture 14" descr="A blue corrugated roof with rainbow colors&#10;&#10;AI-generated content may be incorrect.">
            <a:extLst>
              <a:ext uri="{FF2B5EF4-FFF2-40B4-BE49-F238E27FC236}">
                <a16:creationId xmlns:a16="http://schemas.microsoft.com/office/drawing/2014/main" id="{EB85DD2D-E898-17E4-16EB-B928EA3C9F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42" y="3725911"/>
            <a:ext cx="4625565" cy="2619688"/>
          </a:xfrm>
          <a:prstGeom prst="rect">
            <a:avLst/>
          </a:prstGeom>
        </p:spPr>
      </p:pic>
      <p:pic>
        <p:nvPicPr>
          <p:cNvPr id="23" name="Picture 22" descr="A yellow and blue corrugated plastic&#10;&#10;AI-generated content may be incorrect.">
            <a:extLst>
              <a:ext uri="{FF2B5EF4-FFF2-40B4-BE49-F238E27FC236}">
                <a16:creationId xmlns:a16="http://schemas.microsoft.com/office/drawing/2014/main" id="{CA543215-BD87-0876-D384-302E0F2BEE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35" y="1450433"/>
            <a:ext cx="4482177" cy="2279850"/>
          </a:xfrm>
          <a:prstGeom prst="rect">
            <a:avLst/>
          </a:prstGeom>
        </p:spPr>
      </p:pic>
      <p:pic>
        <p:nvPicPr>
          <p:cNvPr id="27" name="Picture 26" descr="A green and red curved object with black text&#10;&#10;AI-generated content may be incorrect.">
            <a:extLst>
              <a:ext uri="{FF2B5EF4-FFF2-40B4-BE49-F238E27FC236}">
                <a16:creationId xmlns:a16="http://schemas.microsoft.com/office/drawing/2014/main" id="{C0B583B7-AE1F-76BB-1887-3E2CC872AA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681" y="3622960"/>
            <a:ext cx="3694952" cy="2517799"/>
          </a:xfrm>
          <a:prstGeom prst="rect">
            <a:avLst/>
          </a:prstGeom>
        </p:spPr>
      </p:pic>
      <p:pic>
        <p:nvPicPr>
          <p:cNvPr id="29" name="Picture 28" descr="A green and blue curved object&#10;&#10;AI-generated content may be incorrect.">
            <a:extLst>
              <a:ext uri="{FF2B5EF4-FFF2-40B4-BE49-F238E27FC236}">
                <a16:creationId xmlns:a16="http://schemas.microsoft.com/office/drawing/2014/main" id="{E5C39D71-0FA8-8D3E-7AF7-48D737AE29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079" y="1622222"/>
            <a:ext cx="3865948" cy="180677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F0449C7-79C2-6F47-F17E-323BFB047BA9}"/>
              </a:ext>
            </a:extLst>
          </p:cNvPr>
          <p:cNvSpPr txBox="1"/>
          <p:nvPr/>
        </p:nvSpPr>
        <p:spPr>
          <a:xfrm>
            <a:off x="5092482" y="4210403"/>
            <a:ext cx="23121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Attention with sharp edges</a:t>
            </a:r>
          </a:p>
          <a:p>
            <a:pPr algn="ctr"/>
            <a:endParaRPr lang="en-US" sz="1400" b="1" dirty="0"/>
          </a:p>
          <a:p>
            <a:pPr algn="ctr"/>
            <a:r>
              <a:rPr lang="en-US" sz="1400" b="1" dirty="0"/>
              <a:t>Reduce the bake out temp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1" name="Table 14">
                <a:extLst>
                  <a:ext uri="{FF2B5EF4-FFF2-40B4-BE49-F238E27FC236}">
                    <a16:creationId xmlns:a16="http://schemas.microsoft.com/office/drawing/2014/main" id="{A9C5342A-BB16-58CC-4AC8-F79767E2DC9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3617773"/>
                  </p:ext>
                </p:extLst>
              </p:nvPr>
            </p:nvGraphicFramePr>
            <p:xfrm>
              <a:off x="4912251" y="2854354"/>
              <a:ext cx="2492344" cy="97263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570989">
                      <a:extLst>
                        <a:ext uri="{9D8B030D-6E8A-4147-A177-3AD203B41FA5}">
                          <a16:colId xmlns:a16="http://schemas.microsoft.com/office/drawing/2014/main" val="1143707620"/>
                        </a:ext>
                      </a:extLst>
                    </a:gridCol>
                    <a:gridCol w="396883">
                      <a:extLst>
                        <a:ext uri="{9D8B030D-6E8A-4147-A177-3AD203B41FA5}">
                          <a16:colId xmlns:a16="http://schemas.microsoft.com/office/drawing/2014/main" val="2448305699"/>
                        </a:ext>
                      </a:extLst>
                    </a:gridCol>
                    <a:gridCol w="1524472">
                      <a:extLst>
                        <a:ext uri="{9D8B030D-6E8A-4147-A177-3AD203B41FA5}">
                          <a16:colId xmlns:a16="http://schemas.microsoft.com/office/drawing/2014/main" val="4082055364"/>
                        </a:ext>
                      </a:extLst>
                    </a:gridCol>
                  </a:tblGrid>
                  <a:tr h="294264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Rankine criteria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73066718"/>
                      </a:ext>
                    </a:extLst>
                  </a:tr>
                  <a:tr h="294264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_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-US" sz="1400" b="0" dirty="0"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⩽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eqArr>
                                    <m:eqArr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_</m:t>
                                      </m:r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</m:eqArr>
                                </m:sub>
                              </m:sSub>
                            </m:oMath>
                          </a14:m>
                          <a:r>
                            <a:rPr lang="en-GB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= 259 MPa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29887087"/>
                      </a:ext>
                    </a:extLst>
                  </a:tr>
                  <a:tr h="295181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_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𝑚𝑖𝑛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⩽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eqArr>
                                    <m:eqArr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_</m:t>
                                      </m:r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</m:eqArr>
                                </m:sub>
                              </m:sSub>
                            </m:oMath>
                          </a14:m>
                          <a:r>
                            <a:rPr lang="en-GB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= 2900 MPa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3018039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1" name="Table 14">
                <a:extLst>
                  <a:ext uri="{FF2B5EF4-FFF2-40B4-BE49-F238E27FC236}">
                    <a16:creationId xmlns:a16="http://schemas.microsoft.com/office/drawing/2014/main" id="{A9C5342A-BB16-58CC-4AC8-F79767E2DC9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3617773"/>
                  </p:ext>
                </p:extLst>
              </p:nvPr>
            </p:nvGraphicFramePr>
            <p:xfrm>
              <a:off x="4912251" y="2854354"/>
              <a:ext cx="2492344" cy="97263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570989">
                      <a:extLst>
                        <a:ext uri="{9D8B030D-6E8A-4147-A177-3AD203B41FA5}">
                          <a16:colId xmlns:a16="http://schemas.microsoft.com/office/drawing/2014/main" val="1143707620"/>
                        </a:ext>
                      </a:extLst>
                    </a:gridCol>
                    <a:gridCol w="396883">
                      <a:extLst>
                        <a:ext uri="{9D8B030D-6E8A-4147-A177-3AD203B41FA5}">
                          <a16:colId xmlns:a16="http://schemas.microsoft.com/office/drawing/2014/main" val="2448305699"/>
                        </a:ext>
                      </a:extLst>
                    </a:gridCol>
                    <a:gridCol w="1524472">
                      <a:extLst>
                        <a:ext uri="{9D8B030D-6E8A-4147-A177-3AD203B41FA5}">
                          <a16:colId xmlns:a16="http://schemas.microsoft.com/office/drawing/2014/main" val="4082055364"/>
                        </a:ext>
                      </a:extLst>
                    </a:gridCol>
                  </a:tblGrid>
                  <a:tr h="30480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Rankine criteria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73066718"/>
                      </a:ext>
                    </a:extLst>
                  </a:tr>
                  <a:tr h="33331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7"/>
                          <a:stretch>
                            <a:fillRect t="-94545" r="-336170" b="-11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-US" sz="1400" b="0" dirty="0"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⩽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7"/>
                          <a:stretch>
                            <a:fillRect l="-63347" t="-94545" b="-1109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9887087"/>
                      </a:ext>
                    </a:extLst>
                  </a:tr>
                  <a:tr h="33451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7"/>
                          <a:stretch>
                            <a:fillRect t="-194545" r="-336170" b="-1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⩽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7"/>
                          <a:stretch>
                            <a:fillRect l="-63347" t="-194545" b="-109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018039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86455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A6EAD-5C7F-7E72-B6EA-A2ADC0AC9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Conclusions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A2822E-2C37-AD06-D701-EBA9D1E71C8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914400"/>
                <a:ext cx="10515600" cy="5300271"/>
              </a:xfrm>
            </p:spPr>
            <p:txBody>
              <a:bodyPr>
                <a:normAutofit lnSpcReduction="10000"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dirty="0"/>
                  <a:t>Operation </a:t>
                </a:r>
              </a:p>
              <a:p>
                <a:pPr lvl="1" algn="just"/>
                <a:r>
                  <a:rPr lang="en-US" sz="2600" b="1" dirty="0"/>
                  <a:t>Tolerances only at room temperature</a:t>
                </a:r>
                <a:r>
                  <a:rPr lang="en-US" sz="2600" dirty="0"/>
                  <a:t>? 	</a:t>
                </a:r>
              </a:p>
              <a:p>
                <a:pPr marL="457200" lvl="1" indent="0" algn="just">
                  <a:buNone/>
                </a:pPr>
                <a:endParaRPr lang="en-US" sz="2600" dirty="0"/>
              </a:p>
              <a:p>
                <a:pPr lvl="1" algn="just"/>
                <a:r>
                  <a:rPr lang="en-US" sz="2600" b="1" dirty="0"/>
                  <a:t>Inconel </a:t>
                </a:r>
                <a:r>
                  <a:rPr lang="en-US" sz="2600" dirty="0"/>
                  <a:t>– no ratcheting and better properties at high temp. (we can trust the properties we are using)</a:t>
                </a:r>
              </a:p>
              <a:p>
                <a:pPr lvl="1" algn="just"/>
                <a:endParaRPr lang="en-US" sz="2600" dirty="0"/>
              </a:p>
              <a:p>
                <a:pPr lvl="1" algn="just"/>
                <a:r>
                  <a:rPr lang="en-US" sz="2600" b="1" dirty="0"/>
                  <a:t>Bolts </a:t>
                </a:r>
                <a:r>
                  <a:rPr lang="en-US" sz="2600" dirty="0"/>
                  <a:t>– Inconel and preload 75%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</m:oMath>
                </a14:m>
                <a:r>
                  <a:rPr lang="en-GB" sz="2800" dirty="0"/>
                  <a:t> at the corresponding temp.</a:t>
                </a:r>
                <a:endParaRPr lang="en-US" sz="2600" dirty="0"/>
              </a:p>
              <a:p>
                <a:pPr marL="457200" lvl="1" indent="0" algn="just">
                  <a:buNone/>
                </a:pPr>
                <a:endParaRPr lang="en-US" sz="2500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>
                  <a:spcAft>
                    <a:spcPts val="1200"/>
                  </a:spcAft>
                </a:pPr>
                <a:r>
                  <a:rPr lang="en-US" dirty="0"/>
                  <a:t>Bake out </a:t>
                </a:r>
              </a:p>
              <a:p>
                <a:pPr lvl="1"/>
                <a:r>
                  <a:rPr lang="en-US" dirty="0"/>
                  <a:t> </a:t>
                </a:r>
                <a:r>
                  <a:rPr lang="en-US" b="1" dirty="0"/>
                  <a:t>Tolerances ?</a:t>
                </a:r>
              </a:p>
              <a:p>
                <a:pPr lvl="1"/>
                <a:r>
                  <a:rPr lang="en-US" b="1" dirty="0"/>
                  <a:t>Reduce the temp.?</a:t>
                </a:r>
              </a:p>
              <a:p>
                <a:pPr marL="457200" lvl="1" indent="0">
                  <a:buNone/>
                </a:pPr>
                <a:endParaRPr lang="en-US" b="1" dirty="0"/>
              </a:p>
              <a:p>
                <a:pPr lvl="1"/>
                <a:endParaRPr lang="en-US" b="1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A2822E-2C37-AD06-D701-EBA9D1E71C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914400"/>
                <a:ext cx="10515600" cy="5300271"/>
              </a:xfrm>
              <a:blipFill>
                <a:blip r:embed="rId2"/>
                <a:stretch>
                  <a:fillRect l="-1043" t="-2532" r="-9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68749-0501-C3CB-6F71-019B11B31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893ED6-4E8F-0A90-A10D-993DE3A4C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D01996-DDAB-E289-DB1E-4F06EAE2594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540" t="8662" r="19344" b="13983"/>
          <a:stretch/>
        </p:blipFill>
        <p:spPr>
          <a:xfrm>
            <a:off x="7776268" y="1185215"/>
            <a:ext cx="1230869" cy="6093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88B335-A935-B9C0-AAB2-AA491F8CB197}"/>
              </a:ext>
            </a:extLst>
          </p:cNvPr>
          <p:cNvSpPr txBox="1"/>
          <p:nvPr/>
        </p:nvSpPr>
        <p:spPr>
          <a:xfrm>
            <a:off x="9030593" y="1162745"/>
            <a:ext cx="25777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First cycle with Inconel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operation 0.793 mm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shut down 0.001mm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en-US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0D2816-F28A-EF26-95E3-F2FC82A88D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540" t="8662" r="19344" b="13983"/>
          <a:stretch/>
        </p:blipFill>
        <p:spPr>
          <a:xfrm>
            <a:off x="6375966" y="4571323"/>
            <a:ext cx="1540459" cy="76263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8AA9222-C11A-94A6-19D6-527EBF4BEF5D}"/>
              </a:ext>
            </a:extLst>
          </p:cNvPr>
          <p:cNvSpPr/>
          <p:nvPr/>
        </p:nvSpPr>
        <p:spPr>
          <a:xfrm>
            <a:off x="6049961" y="5333956"/>
            <a:ext cx="2192468" cy="8026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D1B668-F790-9A5D-68F0-2CC785A7AA13}"/>
              </a:ext>
            </a:extLst>
          </p:cNvPr>
          <p:cNvSpPr txBox="1"/>
          <p:nvPr/>
        </p:nvSpPr>
        <p:spPr>
          <a:xfrm>
            <a:off x="6049961" y="5378870"/>
            <a:ext cx="21924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Relative displacement 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250</a:t>
            </a:r>
            <a:r>
              <a:rPr lang="en-GB" sz="1400" dirty="0"/>
              <a:t> °C</a:t>
            </a:r>
            <a:r>
              <a:rPr lang="en-US" sz="1400" dirty="0"/>
              <a:t>:	   0.03213 mm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T room:	   0.00018 mm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EF37680-483A-EBE2-DB13-5903A3F5AA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2612" y="4185735"/>
            <a:ext cx="1146873" cy="110766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5F32A08-7858-4663-0A60-FFC18756E6AD}"/>
              </a:ext>
            </a:extLst>
          </p:cNvPr>
          <p:cNvSpPr/>
          <p:nvPr/>
        </p:nvSpPr>
        <p:spPr>
          <a:xfrm>
            <a:off x="8648430" y="5333956"/>
            <a:ext cx="2195238" cy="8026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CE8964-A65E-1791-F514-CBB80DAA7330}"/>
              </a:ext>
            </a:extLst>
          </p:cNvPr>
          <p:cNvSpPr txBox="1"/>
          <p:nvPr/>
        </p:nvSpPr>
        <p:spPr>
          <a:xfrm>
            <a:off x="8648428" y="5354585"/>
            <a:ext cx="23150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Relative displacement 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250</a:t>
            </a:r>
            <a:r>
              <a:rPr lang="en-GB" sz="1400" dirty="0"/>
              <a:t> °C</a:t>
            </a:r>
            <a:r>
              <a:rPr lang="en-US" sz="1400" dirty="0"/>
              <a:t>:	   0.04944 mm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T room:    0.00286 mm</a:t>
            </a:r>
          </a:p>
        </p:txBody>
      </p:sp>
    </p:spTree>
    <p:extLst>
      <p:ext uri="{BB962C8B-B14F-4D97-AF65-F5344CB8AC3E}">
        <p14:creationId xmlns:p14="http://schemas.microsoft.com/office/powerpoint/2010/main" val="402261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12974</TotalTime>
  <Words>398</Words>
  <Application>Microsoft Office PowerPoint</Application>
  <PresentationFormat>Widescreen</PresentationFormat>
  <Paragraphs>105</Paragraphs>
  <Slides>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Aptos</vt:lpstr>
      <vt:lpstr>Aptos Display</vt:lpstr>
      <vt:lpstr>Aptos Narrow</vt:lpstr>
      <vt:lpstr>Arial</vt:lpstr>
      <vt:lpstr>Calibri</vt:lpstr>
      <vt:lpstr>Cambria Math</vt:lpstr>
      <vt:lpstr>Office Theme</vt:lpstr>
      <vt:lpstr>SMARTEAM://_STFILE_C:/SMARTEAMProd_Tmp/tguillen/CAD002060826.CATProduct%25VERS_1</vt:lpstr>
      <vt:lpstr>Electron gun &amp; collector for the new AD e-cooler  Numerical assessment </vt:lpstr>
      <vt:lpstr>Objective</vt:lpstr>
      <vt:lpstr>Operation new design – materials</vt:lpstr>
      <vt:lpstr>PowerPoint Presentation</vt:lpstr>
      <vt:lpstr>Bake out - 250 °C</vt:lpstr>
      <vt:lpstr>Bake out - 250 °C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Teresa Guillen Hernandez</dc:creator>
  <cp:lastModifiedBy>Teresa Guillen Hernandez</cp:lastModifiedBy>
  <cp:revision>217</cp:revision>
  <dcterms:created xsi:type="dcterms:W3CDTF">2025-04-01T07:32:34Z</dcterms:created>
  <dcterms:modified xsi:type="dcterms:W3CDTF">2025-05-22T06:04:37Z</dcterms:modified>
</cp:coreProperties>
</file>