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66" y="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C67F2A-E4F1-4679-A88A-E9AA8E130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C2100C2-5149-48E8-8D38-D9CA5A2E9B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FD33BF-BC16-4C3B-AE7E-9696CD4FD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A343-ECEB-4830-BD64-4F4F6F2875C2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5CCDE86-604E-4605-A3C5-8F17F66A2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1054E8-F496-4AD6-B748-263A04CD5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65C9-C4F1-41DB-9C30-4F71EAB4720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709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D936480-5A59-4780-9185-756EA4455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B3DBA9D-66D6-403B-BBB6-2D7B7F52D9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9921BC-EAF7-41EC-BAB0-0417E87A30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0A343-ECEB-4830-BD64-4F4F6F2875C2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74DC89-8219-417F-AEEB-48E58B0C7B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2E4F10-B804-4FE1-8722-C4CFEF5A46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765C9-C4F1-41DB-9C30-4F71EAB47201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7536B1B4-1202-45FF-AAB7-1E108BAFF9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C6439D9-ADED-4C58-B9F6-B3BE2B1D10B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69" b="-33262"/>
          <a:stretch/>
        </p:blipFill>
        <p:spPr bwMode="auto"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316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0A7517-8130-48BA-81D6-C6994BAB9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/>
              <a:t>WP9.2 : </a:t>
            </a:r>
            <a:r>
              <a:rPr lang="fr-FR" sz="3200" b="1" dirty="0" err="1"/>
              <a:t>multichannel</a:t>
            </a:r>
            <a:r>
              <a:rPr lang="fr-FR" sz="3200" b="1" dirty="0"/>
              <a:t> </a:t>
            </a:r>
            <a:r>
              <a:rPr lang="fr-FR" sz="3200" b="1" dirty="0" err="1"/>
              <a:t>digitizer</a:t>
            </a:r>
            <a:r>
              <a:rPr lang="fr-FR" sz="3200" b="1" dirty="0"/>
              <a:t> </a:t>
            </a:r>
            <a:r>
              <a:rPr lang="fr-FR" sz="3200" b="1" dirty="0" err="1"/>
              <a:t>ICs</a:t>
            </a:r>
            <a:r>
              <a:rPr lang="fr-FR" sz="3200" b="1" dirty="0"/>
              <a:t>: 1-10 GSPS</a:t>
            </a:r>
            <a:br>
              <a:rPr lang="fr-FR" sz="4000" dirty="0"/>
            </a:br>
            <a:endParaRPr lang="en-US" sz="4000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11B5AE19-C4F0-42C3-B03D-3D3B1BCC1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21" y="1253330"/>
            <a:ext cx="11007436" cy="4866115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2400" dirty="0"/>
              <a:t>Building blocks/</a:t>
            </a:r>
            <a:r>
              <a:rPr lang="fr-FR" sz="2400" dirty="0" err="1"/>
              <a:t>demonstrators</a:t>
            </a:r>
            <a:r>
              <a:rPr lang="fr-FR" sz="2400" dirty="0"/>
              <a:t>  and test </a:t>
            </a:r>
            <a:r>
              <a:rPr lang="fr-FR" sz="2400" dirty="0" err="1"/>
              <a:t>benches</a:t>
            </a:r>
            <a:r>
              <a:rPr lang="fr-FR" sz="2400" dirty="0"/>
              <a:t> for 2 chips in TSMC 65:</a:t>
            </a:r>
          </a:p>
          <a:p>
            <a:pPr algn="l"/>
            <a:r>
              <a:rPr lang="fr-FR" sz="2000" dirty="0"/>
              <a:t>1-10 GSPS SCA-</a:t>
            </a:r>
            <a:r>
              <a:rPr lang="fr-FR" sz="2000" dirty="0" err="1"/>
              <a:t>based</a:t>
            </a:r>
            <a:r>
              <a:rPr lang="fr-FR" sz="2000" dirty="0"/>
              <a:t> </a:t>
            </a:r>
            <a:r>
              <a:rPr lang="fr-FR" sz="2000" dirty="0" err="1"/>
              <a:t>digitizer</a:t>
            </a:r>
            <a:r>
              <a:rPr lang="fr-FR" sz="2000" dirty="0"/>
              <a:t> </a:t>
            </a:r>
            <a:r>
              <a:rPr lang="fr-FR" sz="2000" dirty="0" err="1"/>
              <a:t>with</a:t>
            </a:r>
            <a:r>
              <a:rPr lang="fr-FR" sz="2000" dirty="0"/>
              <a:t> more </a:t>
            </a:r>
            <a:r>
              <a:rPr lang="fr-FR" sz="2000" dirty="0" err="1"/>
              <a:t>than</a:t>
            </a:r>
            <a:r>
              <a:rPr lang="fr-FR" sz="2000" dirty="0"/>
              <a:t> 10µs memory </a:t>
            </a:r>
            <a:r>
              <a:rPr lang="fr-FR" sz="2000" dirty="0" err="1"/>
              <a:t>depth</a:t>
            </a:r>
            <a:r>
              <a:rPr lang="fr-FR" sz="2000" dirty="0"/>
              <a:t>:</a:t>
            </a:r>
          </a:p>
          <a:p>
            <a:pPr marL="457200" lvl="1" indent="0">
              <a:buNone/>
            </a:pPr>
            <a:r>
              <a:rPr lang="fr-FR" sz="1800" dirty="0"/>
              <a:t>=&gt; General </a:t>
            </a:r>
            <a:r>
              <a:rPr lang="fr-FR" sz="1800" dirty="0" err="1"/>
              <a:t>purpose</a:t>
            </a:r>
            <a:r>
              <a:rPr lang="fr-FR" sz="1800" dirty="0"/>
              <a:t>, for R&amp;D et </a:t>
            </a:r>
            <a:r>
              <a:rPr lang="fr-FR" sz="1800" dirty="0" err="1"/>
              <a:t>small</a:t>
            </a:r>
            <a:r>
              <a:rPr lang="fr-FR" sz="1800" dirty="0"/>
              <a:t>/medium size </a:t>
            </a:r>
            <a:r>
              <a:rPr lang="fr-FR" sz="1800" dirty="0" err="1"/>
              <a:t>experiments</a:t>
            </a:r>
            <a:r>
              <a:rPr lang="fr-FR" sz="1800" dirty="0"/>
              <a:t> </a:t>
            </a:r>
            <a:r>
              <a:rPr lang="fr-FR" sz="1800" dirty="0" err="1"/>
              <a:t>reuiring</a:t>
            </a:r>
            <a:r>
              <a:rPr lang="fr-FR" sz="1800" dirty="0"/>
              <a:t> fast timing and/or </a:t>
            </a:r>
            <a:r>
              <a:rPr lang="fr-FR" sz="1800" dirty="0" err="1"/>
              <a:t>knowledge</a:t>
            </a:r>
            <a:r>
              <a:rPr lang="fr-FR" sz="1800" dirty="0"/>
              <a:t> of the pulse </a:t>
            </a:r>
            <a:r>
              <a:rPr lang="fr-FR" sz="1800" dirty="0" err="1"/>
              <a:t>shape</a:t>
            </a:r>
            <a:r>
              <a:rPr lang="fr-FR" sz="1800" dirty="0"/>
              <a:t> . Match </a:t>
            </a:r>
            <a:r>
              <a:rPr lang="fr-FR" sz="1800" dirty="0" err="1"/>
              <a:t>with</a:t>
            </a:r>
            <a:r>
              <a:rPr lang="fr-FR" sz="1800" dirty="0"/>
              <a:t> DRD1,2,3,4 </a:t>
            </a:r>
            <a:r>
              <a:rPr lang="fr-FR" sz="1800" dirty="0" err="1"/>
              <a:t>priorities</a:t>
            </a:r>
            <a:r>
              <a:rPr lang="fr-FR" sz="1800" dirty="0"/>
              <a:t> (high speed/timing)</a:t>
            </a:r>
          </a:p>
          <a:p>
            <a:pPr algn="l"/>
            <a:r>
              <a:rPr lang="fr-FR" sz="2000" dirty="0"/>
              <a:t>1 GSPS ADC-</a:t>
            </a:r>
            <a:r>
              <a:rPr lang="fr-FR" sz="2000" dirty="0" err="1"/>
              <a:t>based</a:t>
            </a:r>
            <a:r>
              <a:rPr lang="fr-FR" sz="2000" dirty="0"/>
              <a:t>, </a:t>
            </a:r>
            <a:r>
              <a:rPr lang="fr-FR" sz="2000" dirty="0" err="1"/>
              <a:t>low</a:t>
            </a:r>
            <a:r>
              <a:rPr lang="fr-FR" sz="2000" dirty="0"/>
              <a:t> power, multi-</a:t>
            </a:r>
            <a:r>
              <a:rPr lang="fr-FR" sz="2000" dirty="0" err="1"/>
              <a:t>channel</a:t>
            </a:r>
            <a:r>
              <a:rPr lang="fr-FR" sz="2000" dirty="0"/>
              <a:t> </a:t>
            </a:r>
            <a:r>
              <a:rPr lang="fr-FR" sz="2000" dirty="0" err="1"/>
              <a:t>continuous</a:t>
            </a:r>
            <a:r>
              <a:rPr lang="fr-FR" sz="2000" dirty="0"/>
              <a:t> </a:t>
            </a:r>
            <a:r>
              <a:rPr lang="fr-FR" sz="2000" dirty="0" err="1"/>
              <a:t>digitizer</a:t>
            </a:r>
            <a:r>
              <a:rPr lang="fr-FR" sz="2000" dirty="0"/>
              <a:t> </a:t>
            </a:r>
            <a:r>
              <a:rPr lang="fr-FR" sz="2000" dirty="0" err="1"/>
              <a:t>with</a:t>
            </a:r>
            <a:r>
              <a:rPr lang="fr-FR" sz="2000" dirty="0"/>
              <a:t> </a:t>
            </a:r>
            <a:r>
              <a:rPr lang="fr-FR" sz="2000" dirty="0" err="1"/>
              <a:t>embeded</a:t>
            </a:r>
            <a:r>
              <a:rPr lang="fr-FR" sz="2000" dirty="0"/>
              <a:t> digital buffer (10 µs) :</a:t>
            </a:r>
          </a:p>
          <a:p>
            <a:pPr marL="457200" lvl="1" indent="0">
              <a:buNone/>
            </a:pPr>
            <a:r>
              <a:rPr lang="fr-FR" sz="1800" dirty="0"/>
              <a:t>=&gt; Upgrade of the large &amp; medium cameras of CTAO. Up to few 1000 channels </a:t>
            </a:r>
            <a:r>
              <a:rPr lang="fr-FR" sz="1800" dirty="0" err="1"/>
              <a:t>experiments</a:t>
            </a:r>
            <a:r>
              <a:rPr lang="fr-FR" sz="1800" dirty="0"/>
              <a:t>. DRD7 (fast </a:t>
            </a:r>
            <a:r>
              <a:rPr lang="fr-FR" sz="1800" dirty="0" err="1"/>
              <a:t>ADCs</a:t>
            </a:r>
            <a:r>
              <a:rPr lang="fr-FR" sz="1800" dirty="0"/>
              <a:t>).</a:t>
            </a:r>
          </a:p>
          <a:p>
            <a:pPr marL="457200" lvl="1" indent="0">
              <a:buNone/>
            </a:pPr>
            <a:endParaRPr lang="fr-FR" sz="1800" dirty="0"/>
          </a:p>
          <a:p>
            <a:pPr marL="0" indent="0">
              <a:buNone/>
            </a:pPr>
            <a:r>
              <a:rPr lang="fr-FR" sz="2400" dirty="0" err="1"/>
              <a:t>Beneficiaries</a:t>
            </a:r>
            <a:r>
              <a:rPr lang="fr-FR" sz="2400" dirty="0"/>
              <a:t> : </a:t>
            </a:r>
            <a:r>
              <a:rPr lang="fr-FR" sz="2400" dirty="0" err="1"/>
              <a:t>proposal</a:t>
            </a:r>
            <a:endParaRPr lang="fr-FR" sz="2400" dirty="0"/>
          </a:p>
          <a:p>
            <a:pPr lvl="1"/>
            <a:r>
              <a:rPr lang="fr-FR" sz="1800" dirty="0" err="1"/>
              <a:t>University</a:t>
            </a:r>
            <a:r>
              <a:rPr lang="fr-FR" sz="1800" dirty="0"/>
              <a:t> of Geneva : 75 k€ =&gt; postdoc</a:t>
            </a:r>
          </a:p>
          <a:p>
            <a:pPr lvl="1"/>
            <a:r>
              <a:rPr lang="fr-FR" sz="1800" dirty="0"/>
              <a:t>IN2P3/IJCLAB : 50 k€ =&gt; </a:t>
            </a:r>
            <a:r>
              <a:rPr lang="fr-FR" sz="1800" dirty="0" err="1"/>
              <a:t>silicon</a:t>
            </a:r>
            <a:r>
              <a:rPr lang="fr-FR" sz="1800" dirty="0"/>
              <a:t> &amp; test </a:t>
            </a:r>
            <a:r>
              <a:rPr lang="fr-FR" sz="1800" dirty="0" err="1"/>
              <a:t>benches</a:t>
            </a:r>
            <a:endParaRPr lang="fr-FR" sz="1800" dirty="0"/>
          </a:p>
          <a:p>
            <a:pPr lvl="1"/>
            <a:r>
              <a:rPr lang="fr-FR" sz="1800" dirty="0"/>
              <a:t>CEA/IRFU : 125 k€ =&gt; </a:t>
            </a:r>
            <a:r>
              <a:rPr lang="fr-FR" sz="1800" dirty="0" err="1"/>
              <a:t>silicon</a:t>
            </a:r>
            <a:r>
              <a:rPr lang="fr-FR" sz="1800" dirty="0"/>
              <a:t>, test </a:t>
            </a:r>
            <a:r>
              <a:rPr lang="fr-FR" sz="1800" dirty="0" err="1"/>
              <a:t>benches</a:t>
            </a:r>
            <a:r>
              <a:rPr lang="fr-FR" sz="1800" dirty="0"/>
              <a:t> and non-permanent staff </a:t>
            </a:r>
          </a:p>
          <a:p>
            <a:pPr lvl="1"/>
            <a:endParaRPr lang="fr-FR" sz="1800" dirty="0"/>
          </a:p>
          <a:p>
            <a:pPr marL="457200" lvl="1" indent="0">
              <a:buNone/>
            </a:pPr>
            <a:r>
              <a:rPr lang="fr-FR" sz="1800" dirty="0"/>
              <a:t>=&gt; </a:t>
            </a:r>
            <a:r>
              <a:rPr lang="fr-FR" sz="1800" dirty="0" err="1"/>
              <a:t>Possibly</a:t>
            </a:r>
            <a:r>
              <a:rPr lang="fr-FR" sz="1800" dirty="0"/>
              <a:t> </a:t>
            </a:r>
            <a:r>
              <a:rPr lang="fr-FR" sz="1800" dirty="0" err="1"/>
              <a:t>remove</a:t>
            </a:r>
            <a:r>
              <a:rPr lang="fr-FR" sz="1800" dirty="0"/>
              <a:t> 25 k€ &amp; 50 k€ to IJCLAB and IRFU to put 75 k€ @ CERN for </a:t>
            </a:r>
            <a:r>
              <a:rPr lang="fr-FR" sz="1800" dirty="0" err="1"/>
              <a:t>silicon</a:t>
            </a:r>
            <a:r>
              <a:rPr lang="fr-FR" sz="1800" dirty="0"/>
              <a:t>.</a:t>
            </a:r>
          </a:p>
          <a:p>
            <a:pPr algn="l"/>
            <a:endParaRPr lang="fr-FR" sz="2000" dirty="0"/>
          </a:p>
          <a:p>
            <a:pPr marL="0" indent="0" algn="l">
              <a:buNone/>
            </a:pPr>
            <a:endParaRPr lang="fr-FR" sz="2000" dirty="0"/>
          </a:p>
          <a:p>
            <a:endParaRPr lang="en-US" sz="200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2056DFD-3E41-4856-9330-A324C5F71668}"/>
              </a:ext>
            </a:extLst>
          </p:cNvPr>
          <p:cNvSpPr txBox="1">
            <a:spLocks/>
          </p:cNvSpPr>
          <p:nvPr/>
        </p:nvSpPr>
        <p:spPr>
          <a:xfrm>
            <a:off x="346364" y="1823403"/>
            <a:ext cx="9144000" cy="36297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fr-FR" sz="2400" dirty="0"/>
          </a:p>
          <a:p>
            <a:endParaRPr lang="fr-FR" sz="2400" dirty="0"/>
          </a:p>
          <a:p>
            <a:br>
              <a:rPr lang="fr-FR" sz="2400" dirty="0"/>
            </a:br>
            <a:endParaRPr lang="en-US" sz="24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B659EFC-CCBE-4D40-967B-32405ED19C6E}"/>
              </a:ext>
            </a:extLst>
          </p:cNvPr>
          <p:cNvSpPr txBox="1"/>
          <p:nvPr/>
        </p:nvSpPr>
        <p:spPr>
          <a:xfrm>
            <a:off x="5980020" y="6488668"/>
            <a:ext cx="4369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Eric </a:t>
            </a:r>
            <a:r>
              <a:rPr lang="fr-FR" dirty="0" err="1"/>
              <a:t>Delagnes</a:t>
            </a:r>
            <a:r>
              <a:rPr lang="fr-FR" dirty="0"/>
              <a:t>/ CEA-IRFU	May 23rd 2025</a:t>
            </a:r>
            <a:endParaRPr lang="en-US" dirty="0"/>
          </a:p>
        </p:txBody>
      </p:sp>
      <p:sp>
        <p:nvSpPr>
          <p:cNvPr id="9" name="Accolade fermante 8">
            <a:extLst>
              <a:ext uri="{FF2B5EF4-FFF2-40B4-BE49-F238E27FC236}">
                <a16:creationId xmlns:a16="http://schemas.microsoft.com/office/drawing/2014/main" id="{C443B33C-FBD6-432D-B603-C98C3B918478}"/>
              </a:ext>
            </a:extLst>
          </p:cNvPr>
          <p:cNvSpPr/>
          <p:nvPr/>
        </p:nvSpPr>
        <p:spPr>
          <a:xfrm>
            <a:off x="5927001" y="4106911"/>
            <a:ext cx="116378" cy="548640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E25AEE-1774-4965-829D-5F3AB036E1D6}"/>
              </a:ext>
            </a:extLst>
          </p:cNvPr>
          <p:cNvSpPr txBox="1"/>
          <p:nvPr/>
        </p:nvSpPr>
        <p:spPr>
          <a:xfrm>
            <a:off x="6225539" y="4250426"/>
            <a:ext cx="27506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/>
              <a:t>Already</a:t>
            </a:r>
            <a:r>
              <a:rPr lang="fr-FR" sz="1400" b="1" dirty="0"/>
              <a:t> </a:t>
            </a:r>
            <a:r>
              <a:rPr lang="fr-FR" sz="1400" b="1" dirty="0" err="1"/>
              <a:t>beneficiaries</a:t>
            </a:r>
            <a:r>
              <a:rPr lang="fr-FR" sz="1400" b="1" dirty="0"/>
              <a:t> in </a:t>
            </a:r>
            <a:r>
              <a:rPr lang="fr-FR" sz="1400" b="1" dirty="0" err="1"/>
              <a:t>other</a:t>
            </a:r>
            <a:r>
              <a:rPr lang="fr-FR" sz="1400" b="1" dirty="0"/>
              <a:t> </a:t>
            </a:r>
            <a:r>
              <a:rPr lang="fr-FR" sz="1400" b="1" dirty="0" err="1"/>
              <a:t>WPs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6103611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189</Words>
  <Application>Microsoft Office PowerPoint</Application>
  <PresentationFormat>Grand écran</PresentationFormat>
  <Paragraphs>19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WP9.2 : multichannel digitizer ICs: 1-10 GSPS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WP9.2 : ultra Highspeed digitizing IC</dc:title>
  <dc:creator>DELAGNES Eric</dc:creator>
  <cp:lastModifiedBy>DELAGNES Eric</cp:lastModifiedBy>
  <cp:revision>7</cp:revision>
  <dcterms:created xsi:type="dcterms:W3CDTF">2025-05-23T08:10:16Z</dcterms:created>
  <dcterms:modified xsi:type="dcterms:W3CDTF">2025-05-23T09:08:14Z</dcterms:modified>
</cp:coreProperties>
</file>